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6" r:id="rId5"/>
    <p:sldId id="261" r:id="rId6"/>
    <p:sldId id="269" r:id="rId7"/>
    <p:sldId id="273" r:id="rId8"/>
    <p:sldId id="275" r:id="rId9"/>
    <p:sldId id="281" r:id="rId10"/>
    <p:sldId id="279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4E6A"/>
    <a:srgbClr val="EA7436"/>
    <a:srgbClr val="F2662E"/>
    <a:srgbClr val="EAC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2D1AB-A041-4C69-8E4C-61F36BA24F89}" type="datetimeFigureOut">
              <a:rPr lang="en-IN" smtClean="0"/>
              <a:t>28-04-2025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51B5F-0C9C-4285-A162-71DDC053FA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5396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51B5F-0C9C-4285-A162-71DDC053FA93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10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51B5F-0C9C-4285-A162-71DDC053FA93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1837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51B5F-0C9C-4285-A162-71DDC053FA93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0793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51B5F-0C9C-4285-A162-71DDC053FA93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439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EADEE-88E2-6A62-6904-23842AE68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8ACBE-BD41-AEFD-2140-0D3857DA6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73E85-604F-7CDA-A85A-2A01DD6F3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BE5D-A48E-4272-96B9-DB19EEDC5C27}" type="datetime1">
              <a:rPr lang="en-IN" smtClean="0"/>
              <a:t>28-04-2025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8815A-2355-C59D-17D1-4EDD72743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17AF3-FA31-686D-631D-A15B8FEA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8248-5468-4163-8D17-66BBDA76F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3009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C6C1B-2B3B-13E2-A11B-3BEF97EFE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DEE12-9092-D045-7DE4-A90379FAD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679D6-EC06-AAE2-11AC-D61DC7A16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F1C6-EEE4-4708-A41B-955616735B00}" type="datetime1">
              <a:rPr lang="en-IN" smtClean="0"/>
              <a:t>28-04-2025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C4442-5994-57CE-0527-268EC0235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03A5C-EF23-A23D-4A62-0290575A7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8248-5468-4163-8D17-66BBDA76F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234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6784CA-823F-367D-283D-376594C105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BE955-DC6D-82C0-B594-2EE25C052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F8EE2-84FB-C242-ABE2-DC007D603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1E16-92C0-4016-853E-44522141F65B}" type="datetime1">
              <a:rPr lang="en-IN" smtClean="0"/>
              <a:t>28-04-2025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6522F-9F40-2D35-5DEE-2BE10D8E8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EAAA3-503A-033C-AD0E-1EAE6621D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8248-5468-4163-8D17-66BBDA76F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887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28090-83BD-D0F6-B94E-0612B563E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65AEB-446E-40A8-E6CB-9133FDF4A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74726-0F97-0CDE-1289-CDE7ECCA8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EBB6-8321-4B42-B52D-EDF7AEE963BC}" type="datetime1">
              <a:rPr lang="en-IN" smtClean="0"/>
              <a:t>28-04-2025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0D1D2-5C60-EDE6-5389-FDB00DCD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BE684-8082-4B80-0B8C-833BF6E28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8248-5468-4163-8D17-66BBDA76F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8526-B473-1B9E-A9D0-534FD4834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D7EFE-BEAB-81CD-22F7-77AEEF3F3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31402-1262-F368-5F25-091C34535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04F4-B552-47A9-969C-509442F821AD}" type="datetime1">
              <a:rPr lang="en-IN" smtClean="0"/>
              <a:t>28-04-2025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090DB-9AAC-8830-4012-A9819641D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0B035-F307-EF1D-26D5-9FACE80D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8248-5468-4163-8D17-66BBDA76F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720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9C6AF-EE44-C8C2-EC97-FC374819E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1DFE2-4010-298B-E46B-FF37667D0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7D941-7B2D-55C6-A91D-5F052D488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D6F7E-4457-A495-32B0-C1A45A08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87DAE-95B9-4E47-9A4F-36E920668E00}" type="datetime1">
              <a:rPr lang="en-IN" smtClean="0"/>
              <a:t>28-04-2025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CB772-B1D7-8390-F5EA-C1E3D5136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C1852-5555-2F97-77EF-C0DB68BA7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8248-5468-4163-8D17-66BBDA76F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626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386B5-92AB-E68C-0F21-F7D64077B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B0629-C519-A190-9660-96FD8212D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77DFB-A6ED-192A-8505-DC3A943AF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1D8C0E-F03E-D8C3-E960-222F4B0632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F0D714-CF60-A3C8-F544-90E20177F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429D3E-5A1D-5997-2BA2-13E78C5B2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24CF-A36D-4423-AA86-E92E0D633CC7}" type="datetime1">
              <a:rPr lang="en-IN" smtClean="0"/>
              <a:t>28-04-2025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FBBA05-71C7-1493-68FC-43FFEB419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DC56B5-6B49-8F5C-F1F2-5527D683A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8248-5468-4163-8D17-66BBDA76F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378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5E5B1-8238-3D69-5E09-FDE8CCB30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BDE022-8687-6AE4-D6F3-8C8ECCCB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AB0AA-0B4D-496F-AE81-6D2D281ABBD0}" type="datetime1">
              <a:rPr lang="en-IN" smtClean="0"/>
              <a:t>28-04-2025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64D86-59CB-C04F-48C5-B1EF36620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1F55C-24EB-9535-FDD4-DFF7866D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8248-5468-4163-8D17-66BBDA76F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17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B6B033-137D-C60B-8030-595FAA764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B49E-EE6F-4B0B-AC41-27C7F1CD622C}" type="datetime1">
              <a:rPr lang="en-IN" smtClean="0"/>
              <a:t>28-04-2025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16D06E-E99E-2C80-AC75-E9A3E15FF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89B9F-9F07-F6AF-5985-6607608CF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8248-5468-4163-8D17-66BBDA76F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26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3F05E-8D1B-5CE0-F357-10AE9B53E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C0A94-2E0F-2C5C-5DF5-1A0ECA4B9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F021-FFD5-405D-D73B-C723795D0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27AD6-E9BB-E57B-B31F-370B68D26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D693-CD01-4C5D-A819-18F0344AAD2C}" type="datetime1">
              <a:rPr lang="en-IN" smtClean="0"/>
              <a:t>28-04-2025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9CD6B-A912-4516-D993-D4676C9D2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FEB2C-7991-AD6F-D50F-470E27DBF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8248-5468-4163-8D17-66BBDA76F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91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F212E-40CA-5A05-6735-67AE20D66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DE9158-09D3-B72F-7D1A-8923288EC9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212CF-93B8-D601-80C3-C261E4BB9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F473B-D13E-5271-8139-080A52EA0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E52D-BB86-461D-A8B4-FD26858BAB41}" type="datetime1">
              <a:rPr lang="en-IN" smtClean="0"/>
              <a:t>28-04-2025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9B70A-BCE7-1F05-DF0E-A8B38FC86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DCA85-467E-25A8-EAC7-AF1D7A43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8248-5468-4163-8D17-66BBDA76F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524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BFCA99-D2E6-0360-6F9A-1AE315D4A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9877F-C66C-48AF-46F6-61987FCEC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0404A-8DE7-41F2-9A5C-E22E3CE0F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BA9D4B-40AD-4C4E-9897-DC3C4ACD034B}" type="datetime1">
              <a:rPr lang="en-IN" smtClean="0"/>
              <a:t>28-04-2025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98232-C225-0A43-8FC3-8E12D0FCC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201AB-F509-6BB0-609F-811D13033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0A8248-5468-4163-8D17-66BBDA76FE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998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hyperlink" Target="mailto:*balaramshaw@iisc.ac.in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balaramshaw@iisc.ac.i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8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26E32-E46B-EE99-D8E8-5475FEF98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37264"/>
            <a:ext cx="10515600" cy="2928470"/>
          </a:xfrm>
        </p:spPr>
        <p:txBody>
          <a:bodyPr anchor="b">
            <a:normAutofit/>
          </a:bodyPr>
          <a:lstStyle/>
          <a:p>
            <a:pPr algn="just"/>
            <a:r>
              <a:rPr lang="en-GB" sz="41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new way to incorporate storage change term improves the efficacy of the Budyko framework as compared to using effective precipitation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DB881E-AE28-85E8-0AC9-82387CC66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0784" y="4425744"/>
            <a:ext cx="10005951" cy="615576"/>
          </a:xfrm>
        </p:spPr>
        <p:txBody>
          <a:bodyPr anchor="ctr">
            <a:normAutofit/>
          </a:bodyPr>
          <a:lstStyle/>
          <a:p>
            <a:r>
              <a:rPr lang="en-IN" sz="3200" b="1" dirty="0"/>
              <a:t>Balaram Shaw</a:t>
            </a:r>
            <a:r>
              <a:rPr lang="en-IN" sz="3200" b="1" baseline="30000" dirty="0"/>
              <a:t>1,*</a:t>
            </a:r>
            <a:r>
              <a:rPr lang="en-IN" sz="3200" dirty="0"/>
              <a:t>, and Bramha Dutt Vishwakarma</a:t>
            </a:r>
            <a:r>
              <a:rPr lang="en-IN" sz="3200" baseline="30000" dirty="0"/>
              <a:t>1,2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EC27FBD-8F5E-1BA5-E2E4-48ABB18274F3}"/>
              </a:ext>
            </a:extLst>
          </p:cNvPr>
          <p:cNvGrpSpPr/>
          <p:nvPr/>
        </p:nvGrpSpPr>
        <p:grpSpPr>
          <a:xfrm>
            <a:off x="961744" y="319261"/>
            <a:ext cx="986583" cy="883730"/>
            <a:chOff x="10686265" y="4540566"/>
            <a:chExt cx="986583" cy="88373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9F6BE0C-0E81-6C37-6F39-D9AB92AC1E10}"/>
                </a:ext>
              </a:extLst>
            </p:cNvPr>
            <p:cNvSpPr/>
            <p:nvPr/>
          </p:nvSpPr>
          <p:spPr>
            <a:xfrm>
              <a:off x="10686265" y="4540566"/>
              <a:ext cx="986583" cy="8818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028" name="Picture 4" descr="Indian Institute of Science - Wikipedia">
              <a:extLst>
                <a:ext uri="{FF2B5EF4-FFF2-40B4-BE49-F238E27FC236}">
                  <a16:creationId xmlns:a16="http://schemas.microsoft.com/office/drawing/2014/main" id="{0BA8FF91-3681-2F74-0590-E54111B775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6265" y="4554814"/>
              <a:ext cx="974142" cy="869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6993D34-FA80-5268-8DE9-330BCF5AD7F1}"/>
              </a:ext>
            </a:extLst>
          </p:cNvPr>
          <p:cNvSpPr txBox="1"/>
          <p:nvPr/>
        </p:nvSpPr>
        <p:spPr>
          <a:xfrm>
            <a:off x="1394902" y="5014782"/>
            <a:ext cx="94021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aseline="30000" dirty="0"/>
              <a:t>1</a:t>
            </a:r>
            <a:r>
              <a:rPr lang="en-GB" sz="1800" i="1" dirty="0"/>
              <a:t>Interdisciplinary Centre for Water Research, Indian Institute of Science, Bangalore – 560012</a:t>
            </a:r>
          </a:p>
          <a:p>
            <a:pPr algn="ctr"/>
            <a:r>
              <a:rPr lang="en-GB" sz="1800" baseline="30000" dirty="0"/>
              <a:t>2</a:t>
            </a:r>
            <a:r>
              <a:rPr lang="en-GB" sz="1800" i="1" dirty="0"/>
              <a:t>Centre for Earth Sciences, Indian Institute of Science, Bangalore – 560012</a:t>
            </a:r>
          </a:p>
          <a:p>
            <a:pPr algn="ctr"/>
            <a:endParaRPr lang="en-GB" sz="1600" i="1" dirty="0"/>
          </a:p>
          <a:p>
            <a:pPr algn="ctr"/>
            <a:r>
              <a:rPr lang="en-GB" sz="18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*balaramshaw@iisc.ac.in</a:t>
            </a:r>
            <a:r>
              <a:rPr lang="en-GB" sz="18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ED6EA-92D9-3F8B-F930-6CCD3E0B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8248-5468-4163-8D17-66BBDA76FE3B}" type="slidenum">
              <a:rPr lang="en-IN" smtClean="0"/>
              <a:t>1</a:t>
            </a:fld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436DFB-6153-E9FC-91A0-4F6B6F075722}"/>
              </a:ext>
            </a:extLst>
          </p:cNvPr>
          <p:cNvSpPr txBox="1"/>
          <p:nvPr/>
        </p:nvSpPr>
        <p:spPr>
          <a:xfrm>
            <a:off x="4811222" y="6167486"/>
            <a:ext cx="256955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dirty="0"/>
              <a:t>HS 2.2.1 / EGU25-15213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46F47C-45D0-AB92-A12E-4BF2F506B13E}"/>
              </a:ext>
            </a:extLst>
          </p:cNvPr>
          <p:cNvGrpSpPr/>
          <p:nvPr/>
        </p:nvGrpSpPr>
        <p:grpSpPr>
          <a:xfrm>
            <a:off x="9400184" y="438822"/>
            <a:ext cx="1919901" cy="768602"/>
            <a:chOff x="8907019" y="403609"/>
            <a:chExt cx="1919901" cy="76860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1A886FC-43CE-EE8D-C1FC-CBE074621D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246" r="1"/>
            <a:stretch/>
          </p:blipFill>
          <p:spPr>
            <a:xfrm>
              <a:off x="8907019" y="403869"/>
              <a:ext cx="823538" cy="75919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3247F82-6865-5DA6-9D66-52B52370D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78807" y="403609"/>
              <a:ext cx="848113" cy="76860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BC353C-6497-F4FB-9563-C6CC650FE78C}"/>
              </a:ext>
            </a:extLst>
          </p:cNvPr>
          <p:cNvGrpSpPr/>
          <p:nvPr/>
        </p:nvGrpSpPr>
        <p:grpSpPr>
          <a:xfrm>
            <a:off x="2282204" y="332213"/>
            <a:ext cx="873398" cy="884122"/>
            <a:chOff x="628369" y="4100087"/>
            <a:chExt cx="788914" cy="798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D61355-E784-D075-54C3-A5EBA76CC600}"/>
                </a:ext>
              </a:extLst>
            </p:cNvPr>
            <p:cNvSpPr/>
            <p:nvPr/>
          </p:nvSpPr>
          <p:spPr>
            <a:xfrm>
              <a:off x="628883" y="4100087"/>
              <a:ext cx="788400" cy="78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E14293D-52A8-1EAB-7A6B-6D8A590759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8369" y="4109773"/>
              <a:ext cx="788914" cy="788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4DCAD5B-37F8-AE93-E8C0-3BEDB533A8F6}"/>
              </a:ext>
            </a:extLst>
          </p:cNvPr>
          <p:cNvGrpSpPr/>
          <p:nvPr/>
        </p:nvGrpSpPr>
        <p:grpSpPr>
          <a:xfrm>
            <a:off x="4768066" y="425055"/>
            <a:ext cx="2955600" cy="770400"/>
            <a:chOff x="4142050" y="405973"/>
            <a:chExt cx="2955600" cy="7704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98112C0-5A6F-C74C-F6FE-D9CA302B602C}"/>
                </a:ext>
              </a:extLst>
            </p:cNvPr>
            <p:cNvSpPr/>
            <p:nvPr/>
          </p:nvSpPr>
          <p:spPr>
            <a:xfrm>
              <a:off x="4142050" y="405973"/>
              <a:ext cx="2955600" cy="770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B83DAA10-DCFB-D989-EF31-0688BE0101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 bwMode="auto">
            <a:xfrm>
              <a:off x="4221865" y="425595"/>
              <a:ext cx="2795970" cy="728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C1E1663-E6A3-9546-D536-9A998E6216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201" y="5531439"/>
            <a:ext cx="1078414" cy="107841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9120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1CC6C-3551-7C33-7717-4288EF50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96956"/>
            <a:ext cx="10515600" cy="965069"/>
          </a:xfrm>
        </p:spPr>
        <p:txBody>
          <a:bodyPr/>
          <a:lstStyle/>
          <a:p>
            <a:pPr algn="ctr"/>
            <a:r>
              <a:rPr lang="en-IN" dirty="0"/>
              <a:t>References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7A6D5C-F4D3-594E-AA9A-8E318FC1F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8248-5468-4163-8D17-66BBDA76FE3B}" type="slidenum">
              <a:rPr lang="en-IN" smtClean="0"/>
              <a:t>10</a:t>
            </a:fld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1FD9CB-3F18-BCC8-E690-07F269DC9E1B}"/>
              </a:ext>
            </a:extLst>
          </p:cNvPr>
          <p:cNvSpPr txBox="1"/>
          <p:nvPr/>
        </p:nvSpPr>
        <p:spPr>
          <a:xfrm>
            <a:off x="1186687" y="1362025"/>
            <a:ext cx="9615424" cy="393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1400" dirty="0" err="1"/>
              <a:t>Berghuijs</a:t>
            </a:r>
            <a:r>
              <a:rPr lang="en-US" sz="1400" dirty="0"/>
              <a:t>, W. R., </a:t>
            </a:r>
            <a:r>
              <a:rPr lang="en-US" sz="1400" dirty="0" err="1"/>
              <a:t>Gnann</a:t>
            </a:r>
            <a:r>
              <a:rPr lang="en-US" sz="1400" dirty="0"/>
              <a:t>, S. J., &amp; Woods, R. A. (2020). Unanswered questions on the Budyko framework. Journal of Hydrology, 265(26), 164-177.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1400" dirty="0" err="1"/>
              <a:t>Mianabadi</a:t>
            </a:r>
            <a:r>
              <a:rPr lang="en-US" sz="1400" dirty="0"/>
              <a:t>, A., </a:t>
            </a:r>
            <a:r>
              <a:rPr lang="en-US" sz="1400" dirty="0" err="1"/>
              <a:t>Davary</a:t>
            </a:r>
            <a:r>
              <a:rPr lang="en-US" sz="1400" dirty="0"/>
              <a:t>, K., </a:t>
            </a:r>
            <a:r>
              <a:rPr lang="en-US" sz="1400" dirty="0" err="1"/>
              <a:t>Pourreza-Bilondi</a:t>
            </a:r>
            <a:r>
              <a:rPr lang="en-US" sz="1400" dirty="0"/>
              <a:t>, M., &amp; </a:t>
            </a:r>
            <a:r>
              <a:rPr lang="en-US" sz="1400" dirty="0" err="1"/>
              <a:t>Coenders</a:t>
            </a:r>
            <a:r>
              <a:rPr lang="en-US" sz="1400" dirty="0"/>
              <a:t>-Gerrits, A. M. J. (2020). Budyko framework; towards non-steady state conditions. Journal of Hydrology, 588, 125089.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1400" dirty="0"/>
              <a:t>Moussa, R., &amp; </a:t>
            </a:r>
            <a:r>
              <a:rPr lang="en-US" sz="1400" dirty="0" err="1"/>
              <a:t>Lhomme</a:t>
            </a:r>
            <a:r>
              <a:rPr lang="en-US" sz="1400" dirty="0"/>
              <a:t>, J. P. (2016). The Budyko functions under non-steady-state conditions. Hydrology and Earth System Sciences, 20(12), 4867-4879.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1400" dirty="0" err="1"/>
              <a:t>Rodell</a:t>
            </a:r>
            <a:r>
              <a:rPr lang="en-US" sz="1400" dirty="0"/>
              <a:t>, M., </a:t>
            </a:r>
            <a:r>
              <a:rPr lang="en-US" sz="1400" dirty="0" err="1"/>
              <a:t>Famiglietti</a:t>
            </a:r>
            <a:r>
              <a:rPr lang="en-US" sz="1400" dirty="0"/>
              <a:t>, J. S., Wiese, D. N., </a:t>
            </a:r>
            <a:r>
              <a:rPr lang="en-US" sz="1400" dirty="0" err="1"/>
              <a:t>Reager</a:t>
            </a:r>
            <a:r>
              <a:rPr lang="en-US" sz="1400" dirty="0"/>
              <a:t>, J. T., </a:t>
            </a:r>
            <a:r>
              <a:rPr lang="en-US" sz="1400" dirty="0" err="1"/>
              <a:t>Beaudoing</a:t>
            </a:r>
            <a:r>
              <a:rPr lang="en-US" sz="1400" dirty="0"/>
              <a:t>, H. K., </a:t>
            </a:r>
            <a:r>
              <a:rPr lang="en-US" sz="1400" dirty="0" err="1"/>
              <a:t>Landerer</a:t>
            </a:r>
            <a:r>
              <a:rPr lang="en-US" sz="1400" dirty="0"/>
              <a:t>, F. W., &amp; Lo, M. H. (2018). Emerging trends in global freshwater availability. Nature, 557(7707), 651-659.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1400" dirty="0"/>
              <a:t>Yang, H., Yang, D., Lei, Z., &amp; Sun, F. (2008). New analytical derivation of the mean annual water‐energy balance equation. Water resources research, 44(3).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1400" dirty="0"/>
              <a:t>Zhang, L., Hickel, K., Dawes, W. R., </a:t>
            </a:r>
            <a:r>
              <a:rPr lang="en-US" sz="1400" dirty="0" err="1"/>
              <a:t>Chiew</a:t>
            </a:r>
            <a:r>
              <a:rPr lang="en-US" sz="1400" dirty="0"/>
              <a:t>, F. H., Western, A. W., &amp; Briggs, P. R. (2004). A rational function approach for estimating mean annual evapotranspiration. Water resources research, 40(2).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C44026-8EDB-3CE7-A807-B899D2284B41}"/>
              </a:ext>
            </a:extLst>
          </p:cNvPr>
          <p:cNvSpPr txBox="1"/>
          <p:nvPr/>
        </p:nvSpPr>
        <p:spPr>
          <a:xfrm>
            <a:off x="1880805" y="5903443"/>
            <a:ext cx="822718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dirty="0"/>
              <a:t>I acknowledge Prime Minister Research Fellowship (PMRF) scheme for its support.</a:t>
            </a:r>
          </a:p>
        </p:txBody>
      </p:sp>
    </p:spTree>
    <p:extLst>
      <p:ext uri="{BB962C8B-B14F-4D97-AF65-F5344CB8AC3E}">
        <p14:creationId xmlns:p14="http://schemas.microsoft.com/office/powerpoint/2010/main" val="226159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69CEBF-8CB2-5252-CC04-290C5C2A7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67" y="818984"/>
            <a:ext cx="7191233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Thanks for your attention!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2C7F27-5814-93E9-3B3E-591AD9A1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8248-5468-4163-8D17-66BBDA76FE3B}" type="slidenum">
              <a:rPr lang="en-IN" smtClean="0"/>
              <a:t>11</a:t>
            </a:fld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50D613-81EA-80E3-8CC7-C1C3627AC341}"/>
              </a:ext>
            </a:extLst>
          </p:cNvPr>
          <p:cNvSpPr txBox="1"/>
          <p:nvPr/>
        </p:nvSpPr>
        <p:spPr>
          <a:xfrm>
            <a:off x="6554352" y="5823059"/>
            <a:ext cx="406156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800" i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balaramshaw@iisc.ac.in</a:t>
            </a:r>
            <a:r>
              <a:rPr lang="en-IN" sz="2800" i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19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77F3-4E1F-E6A7-50C8-DE9FADCA4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F24684-94F2-2636-29DD-F2D006CF8385}"/>
              </a:ext>
            </a:extLst>
          </p:cNvPr>
          <p:cNvSpPr txBox="1">
            <a:spLocks noChangeArrowheads="1"/>
          </p:cNvSpPr>
          <p:nvPr/>
        </p:nvSpPr>
        <p:spPr>
          <a:xfrm>
            <a:off x="761999" y="1534727"/>
            <a:ext cx="5334000" cy="5061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 Display" panose="020B0004020202020204" pitchFamily="34" charset="0"/>
              </a:rPr>
              <a:t>Budyko Hypothesis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 Display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0C257B-CD1E-0C95-6669-83F291F3AE36}"/>
              </a:ext>
            </a:extLst>
          </p:cNvPr>
          <p:cNvSpPr txBox="1"/>
          <p:nvPr/>
        </p:nvSpPr>
        <p:spPr>
          <a:xfrm>
            <a:off x="1095864" y="1979903"/>
            <a:ext cx="4666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Long-term mean water balance at a large basin scale under a steady-state condition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FBE098-AA0C-6270-5ADF-2F8121371041}"/>
                  </a:ext>
                </a:extLst>
              </p:cNvPr>
              <p:cNvSpPr txBox="1"/>
              <p:nvPr/>
            </p:nvSpPr>
            <p:spPr>
              <a:xfrm>
                <a:off x="1622853" y="3292711"/>
                <a:ext cx="13755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𝐸𝑇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FBE098-AA0C-6270-5ADF-2F8121371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853" y="3292711"/>
                <a:ext cx="1375569" cy="307777"/>
              </a:xfrm>
              <a:prstGeom prst="rect">
                <a:avLst/>
              </a:prstGeom>
              <a:blipFill>
                <a:blip r:embed="rId2"/>
                <a:stretch>
                  <a:fillRect l="-3097" r="-3982" b="-294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3A9323-1719-1776-59B2-AC20B64D9F29}"/>
                  </a:ext>
                </a:extLst>
              </p:cNvPr>
              <p:cNvSpPr txBox="1"/>
              <p:nvPr/>
            </p:nvSpPr>
            <p:spPr>
              <a:xfrm>
                <a:off x="1639106" y="4609107"/>
                <a:ext cx="203158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𝐸𝑇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 ∆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3A9323-1719-1776-59B2-AC20B64D9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106" y="4609107"/>
                <a:ext cx="2031582" cy="307777"/>
              </a:xfrm>
              <a:prstGeom prst="rect">
                <a:avLst/>
              </a:prstGeom>
              <a:blipFill>
                <a:blip r:embed="rId3"/>
                <a:stretch>
                  <a:fillRect l="-2402" r="-1802" b="-294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106CAC5F-7ECC-A389-D26E-CD1FCC355B00}"/>
              </a:ext>
            </a:extLst>
          </p:cNvPr>
          <p:cNvGrpSpPr/>
          <p:nvPr/>
        </p:nvGrpSpPr>
        <p:grpSpPr>
          <a:xfrm>
            <a:off x="7479704" y="798960"/>
            <a:ext cx="3676838" cy="3069772"/>
            <a:chOff x="6862092" y="1283369"/>
            <a:chExt cx="4467928" cy="366159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251E41-BF33-270B-FB36-FA2493886AB6}"/>
                </a:ext>
              </a:extLst>
            </p:cNvPr>
            <p:cNvSpPr txBox="1"/>
            <p:nvPr/>
          </p:nvSpPr>
          <p:spPr>
            <a:xfrm>
              <a:off x="6862092" y="4575632"/>
              <a:ext cx="4467928" cy="369332"/>
            </a:xfrm>
            <a:prstGeom prst="rect">
              <a:avLst/>
            </a:prstGeom>
            <a:gradFill rotWithShape="1">
              <a:gsLst>
                <a:gs pos="0">
                  <a:srgbClr val="418AB3">
                    <a:lumMod val="110000"/>
                    <a:satMod val="105000"/>
                    <a:tint val="67000"/>
                  </a:srgbClr>
                </a:gs>
                <a:gs pos="50000">
                  <a:srgbClr val="418AB3">
                    <a:lumMod val="105000"/>
                    <a:satMod val="103000"/>
                    <a:tint val="73000"/>
                  </a:srgbClr>
                </a:gs>
                <a:gs pos="100000">
                  <a:srgbClr val="418AB3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19050" cap="flat" cmpd="sng" algn="ctr">
              <a:solidFill>
                <a:srgbClr val="418AB3"/>
              </a:solidFill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Budyko Diagram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40EB776-8D55-1D2B-5E52-3ACB954E3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2092" y="1283369"/>
              <a:ext cx="4467928" cy="3289273"/>
            </a:xfrm>
            <a:prstGeom prst="rect">
              <a:avLst/>
            </a:prstGeom>
            <a:ln>
              <a:solidFill>
                <a:srgbClr val="418AB3"/>
              </a:solidFill>
            </a:ln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8E40E61-5C31-39CB-0A83-46421C59005C}"/>
              </a:ext>
            </a:extLst>
          </p:cNvPr>
          <p:cNvCxnSpPr>
            <a:cxnSpLocks/>
          </p:cNvCxnSpPr>
          <p:nvPr/>
        </p:nvCxnSpPr>
        <p:spPr>
          <a:xfrm>
            <a:off x="3188079" y="2661155"/>
            <a:ext cx="21661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180CCDB-456D-4197-D8AA-F1EABEE4FC6E}"/>
              </a:ext>
            </a:extLst>
          </p:cNvPr>
          <p:cNvCxnSpPr>
            <a:cxnSpLocks/>
          </p:cNvCxnSpPr>
          <p:nvPr/>
        </p:nvCxnSpPr>
        <p:spPr>
          <a:xfrm>
            <a:off x="1203087" y="2352942"/>
            <a:ext cx="16387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CD5C9AB-EDAE-B305-A540-D9B395D068D5}"/>
              </a:ext>
            </a:extLst>
          </p:cNvPr>
          <p:cNvSpPr txBox="1"/>
          <p:nvPr/>
        </p:nvSpPr>
        <p:spPr>
          <a:xfrm>
            <a:off x="761999" y="2714780"/>
            <a:ext cx="42726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Display" panose="020B0004020202020204" pitchFamily="34" charset="0"/>
              </a:rPr>
              <a:t>Limitations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2D6A45A-0F06-4CE8-9880-2993D4ED4D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390"/>
          <a:stretch/>
        </p:blipFill>
        <p:spPr>
          <a:xfrm>
            <a:off x="4544992" y="3210505"/>
            <a:ext cx="2737454" cy="166065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742FC04-0766-25F8-5ED0-5CBA229E9676}"/>
              </a:ext>
            </a:extLst>
          </p:cNvPr>
          <p:cNvGrpSpPr/>
          <p:nvPr/>
        </p:nvGrpSpPr>
        <p:grpSpPr>
          <a:xfrm>
            <a:off x="7479704" y="4002055"/>
            <a:ext cx="3696948" cy="2490820"/>
            <a:chOff x="644634" y="3219318"/>
            <a:chExt cx="4158185" cy="2801580"/>
          </a:xfrm>
        </p:grpSpPr>
        <p:pic>
          <p:nvPicPr>
            <p:cNvPr id="31" name="Picture 30" descr="A map of the world&#10;&#10;Description automatically generated">
              <a:extLst>
                <a:ext uri="{FF2B5EF4-FFF2-40B4-BE49-F238E27FC236}">
                  <a16:creationId xmlns:a16="http://schemas.microsoft.com/office/drawing/2014/main" id="{B00C58A0-7CA9-28A0-5377-E71EB5F0C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34" y="3219318"/>
              <a:ext cx="4158185" cy="25592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0B5417C-C1B7-7FE8-41B7-84C496F194B6}"/>
                </a:ext>
              </a:extLst>
            </p:cNvPr>
            <p:cNvSpPr txBox="1"/>
            <p:nvPr/>
          </p:nvSpPr>
          <p:spPr>
            <a:xfrm>
              <a:off x="3180318" y="5778575"/>
              <a:ext cx="1622501" cy="24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dirty="0"/>
                <a:t>Source: </a:t>
              </a:r>
              <a:r>
                <a:rPr lang="en-IN" sz="800" dirty="0" err="1"/>
                <a:t>Rodell</a:t>
              </a:r>
              <a:r>
                <a:rPr lang="en-IN" sz="800" dirty="0"/>
                <a:t>, et al. (2018)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DB9ABBF-5F67-78CE-978D-00F5582BF355}"/>
                  </a:ext>
                </a:extLst>
              </p:cNvPr>
              <p:cNvSpPr txBox="1"/>
              <p:nvPr/>
            </p:nvSpPr>
            <p:spPr>
              <a:xfrm>
                <a:off x="1610496" y="3945234"/>
                <a:ext cx="82394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I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I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DB9ABBF-5F67-78CE-978D-00F5582BF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496" y="3945234"/>
                <a:ext cx="823944" cy="307777"/>
              </a:xfrm>
              <a:prstGeom prst="rect">
                <a:avLst/>
              </a:prstGeom>
              <a:blipFill>
                <a:blip r:embed="rId7"/>
                <a:stretch>
                  <a:fillRect l="-6667" r="-7407" b="-58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BCD8BD29-D93A-EDE7-DA45-68994271D0B3}"/>
              </a:ext>
            </a:extLst>
          </p:cNvPr>
          <p:cNvSpPr txBox="1"/>
          <p:nvPr/>
        </p:nvSpPr>
        <p:spPr>
          <a:xfrm>
            <a:off x="838200" y="5279172"/>
            <a:ext cx="6083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Cambria Math" panose="02040503050406030204" pitchFamily="18" charset="0"/>
                <a:ea typeface="Cambria Math" panose="02040503050406030204" pitchFamily="18" charset="0"/>
              </a:rPr>
              <a:t>P </a:t>
            </a:r>
            <a:r>
              <a:rPr lang="en-IN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 precipitation; 		ET  actual evapotranspiration</a:t>
            </a:r>
          </a:p>
          <a:p>
            <a:r>
              <a:rPr lang="en-IN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Q  runoff; 		∆S  change in storage</a:t>
            </a:r>
            <a:endParaRPr lang="en-IN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5F4365-E310-3633-B0C5-9B4EDA07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8248-5468-4163-8D17-66BBDA76FE3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524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33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5FAAC-949F-74B1-9DCF-45F3CE323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812"/>
          </a:xfrm>
        </p:spPr>
        <p:txBody>
          <a:bodyPr/>
          <a:lstStyle/>
          <a:p>
            <a:r>
              <a:rPr lang="en-IN" dirty="0"/>
              <a:t>Question!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6D8F23E-F997-BFA4-4364-7322AF80C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9143" y="2923333"/>
            <a:ext cx="3776212" cy="2832159"/>
          </a:xfrm>
          <a:prstGeom prst="rect">
            <a:avLst/>
          </a:prstGeom>
          <a:ln>
            <a:solidFill>
              <a:srgbClr val="418AB3"/>
            </a:solidFill>
          </a:ln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36746A56-69E3-0087-2D2C-0B1E478331AC}"/>
              </a:ext>
            </a:extLst>
          </p:cNvPr>
          <p:cNvSpPr/>
          <p:nvPr/>
        </p:nvSpPr>
        <p:spPr>
          <a:xfrm>
            <a:off x="9189071" y="3665613"/>
            <a:ext cx="143435" cy="98612"/>
          </a:xfrm>
          <a:prstGeom prst="ellipse">
            <a:avLst/>
          </a:prstGeom>
          <a:solidFill>
            <a:srgbClr val="E23042"/>
          </a:solidFill>
          <a:ln w="12700" cap="flat" cmpd="sng" algn="ctr">
            <a:solidFill>
              <a:srgbClr val="E2304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90F0903-6AE3-5BCC-0326-42452DD5F6BB}"/>
              </a:ext>
            </a:extLst>
          </p:cNvPr>
          <p:cNvSpPr/>
          <p:nvPr/>
        </p:nvSpPr>
        <p:spPr>
          <a:xfrm>
            <a:off x="7721654" y="4165219"/>
            <a:ext cx="134470" cy="78783"/>
          </a:xfrm>
          <a:prstGeom prst="ellipse">
            <a:avLst/>
          </a:prstGeom>
          <a:solidFill>
            <a:sysClr val="windowText" lastClr="000000"/>
          </a:solidFill>
          <a:ln w="57150" cap="flat" cmpd="sng" algn="ctr">
            <a:solidFill>
              <a:srgbClr val="297C2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white"/>
              </a:solidFill>
              <a:latin typeface="Segoe UI"/>
            </a:endParaRPr>
          </a:p>
        </p:txBody>
      </p:sp>
      <p:pic>
        <p:nvPicPr>
          <p:cNvPr id="30" name="Graphic 29" descr="Target with solid fill">
            <a:extLst>
              <a:ext uri="{FF2B5EF4-FFF2-40B4-BE49-F238E27FC236}">
                <a16:creationId xmlns:a16="http://schemas.microsoft.com/office/drawing/2014/main" id="{2D91D9C3-33D5-E637-11A6-D790B7B1E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114" y="1455579"/>
            <a:ext cx="517865" cy="530433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B0B4E174-95A1-9A9E-46F3-13690E6829B2}"/>
              </a:ext>
            </a:extLst>
          </p:cNvPr>
          <p:cNvSpPr txBox="1">
            <a:spLocks/>
          </p:cNvSpPr>
          <p:nvPr/>
        </p:nvSpPr>
        <p:spPr>
          <a:xfrm>
            <a:off x="1566935" y="1497706"/>
            <a:ext cx="9786865" cy="8617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lnSpc>
                <a:spcPct val="100000"/>
              </a:lnSpc>
              <a:spcAft>
                <a:spcPct val="0"/>
              </a:spcAft>
            </a:pPr>
            <a:r>
              <a:rPr lang="en-GB" sz="2800" i="1" dirty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How to incorporate the storage change term to improve the efficacy of the Budyko framework?</a:t>
            </a:r>
            <a:endParaRPr lang="en-US" sz="2800" i="1" dirty="0">
              <a:solidFill>
                <a:prstClr val="black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 descr="A graph of energy limit and water limit&#10;&#10;Description automatically generated">
            <a:extLst>
              <a:ext uri="{FF2B5EF4-FFF2-40B4-BE49-F238E27FC236}">
                <a16:creationId xmlns:a16="http://schemas.microsoft.com/office/drawing/2014/main" id="{ED2AD084-C53A-1A01-5AD1-48A53356B6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26" y="2915363"/>
            <a:ext cx="3776212" cy="2832159"/>
          </a:xfrm>
          <a:prstGeom prst="rect">
            <a:avLst/>
          </a:prstGeom>
          <a:ln>
            <a:solidFill>
              <a:srgbClr val="418AB3"/>
            </a:solidFill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C451D46-B980-9D3B-F0D3-1AEDE635A8EA}"/>
              </a:ext>
            </a:extLst>
          </p:cNvPr>
          <p:cNvSpPr txBox="1"/>
          <p:nvPr/>
        </p:nvSpPr>
        <p:spPr>
          <a:xfrm>
            <a:off x="3720080" y="3347190"/>
            <a:ext cx="3545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823BD3-C72C-6D73-EEC6-EF8E6087F93D}"/>
              </a:ext>
            </a:extLst>
          </p:cNvPr>
          <p:cNvSpPr txBox="1"/>
          <p:nvPr/>
        </p:nvSpPr>
        <p:spPr>
          <a:xfrm>
            <a:off x="3897372" y="3255872"/>
            <a:ext cx="3545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1" i="0" u="none" strike="noStrike" kern="0" cap="none" spc="0" normalizeH="0" baseline="0" noProof="0" dirty="0">
                <a:ln>
                  <a:noFill/>
                </a:ln>
                <a:solidFill>
                  <a:srgbClr val="F69200">
                    <a:lumMod val="50000"/>
                  </a:srgbClr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4072FB-D7BA-7B35-6D85-1D7012C747CB}"/>
              </a:ext>
            </a:extLst>
          </p:cNvPr>
          <p:cNvSpPr txBox="1"/>
          <p:nvPr/>
        </p:nvSpPr>
        <p:spPr>
          <a:xfrm>
            <a:off x="4074664" y="3191188"/>
            <a:ext cx="3545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1" i="0" u="none" strike="noStrike" kern="0" cap="none" spc="0" normalizeH="0" baseline="0" noProof="0" dirty="0">
                <a:ln>
                  <a:noFill/>
                </a:ln>
                <a:solidFill>
                  <a:srgbClr val="DF5327">
                    <a:lumMod val="75000"/>
                  </a:srgbClr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CF7F64-C013-8DB9-CABF-A6C79765FD27}"/>
              </a:ext>
            </a:extLst>
          </p:cNvPr>
          <p:cNvSpPr txBox="1"/>
          <p:nvPr/>
        </p:nvSpPr>
        <p:spPr>
          <a:xfrm>
            <a:off x="4251956" y="3144260"/>
            <a:ext cx="3545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D7CBAD1-306B-7123-EEDE-42BAFCC77B80}"/>
              </a:ext>
            </a:extLst>
          </p:cNvPr>
          <p:cNvSpPr txBox="1"/>
          <p:nvPr/>
        </p:nvSpPr>
        <p:spPr>
          <a:xfrm>
            <a:off x="4429248" y="3097332"/>
            <a:ext cx="3545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1" i="0" u="none" strike="noStrike" kern="0" cap="none" spc="0" normalizeH="0" baseline="0" noProof="0" dirty="0">
                <a:ln>
                  <a:noFill/>
                </a:ln>
                <a:solidFill>
                  <a:srgbClr val="A6B727">
                    <a:lumMod val="75000"/>
                  </a:srgbClr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1E77C2A-5371-9E82-8848-2C71F5E82D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4826" y="2902317"/>
            <a:ext cx="3798137" cy="285317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BAF5508-D7C7-387A-E26C-7E2624E11C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0007" y="2896220"/>
            <a:ext cx="3804234" cy="28592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94AB00-74A9-B976-4FBB-EE49B17DD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8248-5468-4163-8D17-66BBDA76FE3B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054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278 L 3.125E-6 0.0446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6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02696 0.0520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25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05026 -0.02662 L 0.08737 -0.03102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155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3.33333E-6 0.0002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03867 -0.04908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486 L 0.00365 -0.00347 C 0.01211 -0.02268 0.00586 -0.01389 0.01706 -0.02407 C 0.01953 -0.02639 0.02175 -0.0287 0.02409 -0.03125 C 0.02552 -0.03171 0.02682 -0.03287 0.02813 -0.03426 C 0.02917 -0.03472 0.03125 -0.03681 0.03125 -0.03634 L 0.05807 -0.05393 L 0.09271 -0.06736 L 0.11862 -0.07222 " pathEditMode="relative" rAng="0" ptsTypes="AAAAAAAAA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2" y="-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00069 L -0.00221 0.058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5" grpId="0"/>
      <p:bldP spid="40" grpId="0"/>
      <p:bldP spid="41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EB2A0-1C59-45E0-BFFD-4EFBA67F7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Methodology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D18295-7A25-8779-FF07-30B798D84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8248-5468-4163-8D17-66BBDA76FE3B}" type="slidenum">
              <a:rPr lang="en-IN" smtClean="0"/>
              <a:t>4</a:t>
            </a:fld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0E2DB8-8A8F-A1B2-A768-F97D7F91D36D}"/>
              </a:ext>
            </a:extLst>
          </p:cNvPr>
          <p:cNvSpPr/>
          <p:nvPr/>
        </p:nvSpPr>
        <p:spPr>
          <a:xfrm>
            <a:off x="6096000" y="1677309"/>
            <a:ext cx="4373880" cy="345973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400" dirty="0">
                <a:solidFill>
                  <a:schemeClr val="tx1"/>
                </a:solidFill>
              </a:rPr>
              <a:t>Closed loop environment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400" dirty="0">
                <a:solidFill>
                  <a:schemeClr val="tx1"/>
                </a:solidFill>
              </a:rPr>
              <a:t>Synthetically generated data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400" dirty="0">
                <a:solidFill>
                  <a:schemeClr val="tx1"/>
                </a:solidFill>
              </a:rPr>
              <a:t>SWAT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400" dirty="0">
                <a:solidFill>
                  <a:schemeClr val="tx1"/>
                </a:solidFill>
              </a:rPr>
              <a:t>Different scenarios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400" dirty="0">
                <a:solidFill>
                  <a:schemeClr val="tx1"/>
                </a:solidFill>
              </a:rPr>
              <a:t>Different climatic zones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400" dirty="0">
                <a:solidFill>
                  <a:schemeClr val="tx1"/>
                </a:solidFill>
              </a:rPr>
              <a:t>Outputs: E, Ep, SW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400" dirty="0">
                <a:solidFill>
                  <a:schemeClr val="tx1"/>
                </a:solidFill>
              </a:rPr>
              <a:t>Analysis and Outcomes</a:t>
            </a:r>
          </a:p>
        </p:txBody>
      </p:sp>
    </p:spTree>
    <p:extLst>
      <p:ext uri="{BB962C8B-B14F-4D97-AF65-F5344CB8AC3E}">
        <p14:creationId xmlns:p14="http://schemas.microsoft.com/office/powerpoint/2010/main" val="143005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D1BA3-E492-4D0B-ABE8-0F7D901F0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IN" sz="4000" dirty="0">
                <a:solidFill>
                  <a:srgbClr val="FFFFFF"/>
                </a:solidFill>
              </a:rPr>
              <a:t>Study Area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405C1E-82E7-3B07-A2C8-5E0D82F2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8248-5468-4163-8D17-66BBDA76FE3B}" type="slidenum">
              <a:rPr lang="en-IN" smtClean="0"/>
              <a:t>5</a:t>
            </a:fld>
            <a:endParaRPr lang="en-IN"/>
          </a:p>
        </p:txBody>
      </p:sp>
      <p:pic>
        <p:nvPicPr>
          <p:cNvPr id="7" name="Content Placeholder 8" descr="A map of india with different colored areas&#10;&#10;Description automatically generated">
            <a:extLst>
              <a:ext uri="{FF2B5EF4-FFF2-40B4-BE49-F238E27FC236}">
                <a16:creationId xmlns:a16="http://schemas.microsoft.com/office/drawing/2014/main" id="{70E09353-871F-EBED-974F-F23E3A7CC7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2262" r="2166" b="1861"/>
          <a:stretch/>
        </p:blipFill>
        <p:spPr>
          <a:xfrm>
            <a:off x="5703479" y="166021"/>
            <a:ext cx="4901378" cy="642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1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1CC6C-3551-7C33-7717-4288EF50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648" y="365125"/>
            <a:ext cx="10515600" cy="1181878"/>
          </a:xfrm>
        </p:spPr>
        <p:txBody>
          <a:bodyPr/>
          <a:lstStyle/>
          <a:p>
            <a:r>
              <a:rPr lang="en-IN" dirty="0"/>
              <a:t>Natural storage change impact?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54EBCA-B112-3C82-062D-12A30071EE51}"/>
              </a:ext>
            </a:extLst>
          </p:cNvPr>
          <p:cNvSpPr txBox="1"/>
          <p:nvPr/>
        </p:nvSpPr>
        <p:spPr>
          <a:xfrm>
            <a:off x="8423169" y="2951603"/>
            <a:ext cx="1703696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(a) Budyko plots of LRB at 1 year timescale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45C448-C991-F36E-8898-C8137A9D6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8248-5468-4163-8D17-66BBDA76FE3B}" type="slidenum">
              <a:rPr lang="en-IN" smtClean="0"/>
              <a:t>6</a:t>
            </a:fld>
            <a:endParaRPr lang="en-IN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8D48D9-A82A-AEF9-B388-F397EA90EAEB}"/>
              </a:ext>
            </a:extLst>
          </p:cNvPr>
          <p:cNvGrpSpPr/>
          <p:nvPr/>
        </p:nvGrpSpPr>
        <p:grpSpPr>
          <a:xfrm>
            <a:off x="1079500" y="1491082"/>
            <a:ext cx="6763722" cy="2383851"/>
            <a:chOff x="1079500" y="1491082"/>
            <a:chExt cx="6763722" cy="2383851"/>
          </a:xfrm>
        </p:grpSpPr>
        <p:pic>
          <p:nvPicPr>
            <p:cNvPr id="4" name="Picture 3" descr="A graph of a graph with numbers and lines&#10;&#10;Description automatically generated with medium confidence">
              <a:extLst>
                <a:ext uri="{FF2B5EF4-FFF2-40B4-BE49-F238E27FC236}">
                  <a16:creationId xmlns:a16="http://schemas.microsoft.com/office/drawing/2014/main" id="{B2FC23DD-AEA1-DBA3-F142-336D798CE3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2" t="7755"/>
            <a:stretch/>
          </p:blipFill>
          <p:spPr>
            <a:xfrm>
              <a:off x="1079500" y="1491082"/>
              <a:ext cx="6763722" cy="23838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3F367A-6A5F-F5D3-601F-BD3082C5180A}"/>
                </a:ext>
              </a:extLst>
            </p:cNvPr>
            <p:cNvSpPr txBox="1"/>
            <p:nvPr/>
          </p:nvSpPr>
          <p:spPr>
            <a:xfrm>
              <a:off x="1079500" y="1491082"/>
              <a:ext cx="442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/>
                <a:t>(a)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D896A9-2E43-C88B-9C28-1774C119B0EC}"/>
              </a:ext>
            </a:extLst>
          </p:cNvPr>
          <p:cNvGrpSpPr/>
          <p:nvPr/>
        </p:nvGrpSpPr>
        <p:grpSpPr>
          <a:xfrm>
            <a:off x="3706772" y="3988163"/>
            <a:ext cx="7048144" cy="2504712"/>
            <a:chOff x="3706772" y="3988163"/>
            <a:chExt cx="7048144" cy="2504712"/>
          </a:xfrm>
        </p:grpSpPr>
        <p:pic>
          <p:nvPicPr>
            <p:cNvPr id="5" name="Picture 4" descr="A diagram of a graph&#10;&#10;Description automatically generated with medium confidence">
              <a:extLst>
                <a:ext uri="{FF2B5EF4-FFF2-40B4-BE49-F238E27FC236}">
                  <a16:creationId xmlns:a16="http://schemas.microsoft.com/office/drawing/2014/main" id="{2E21751C-0722-5A42-BC8B-5411E429C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8" t="7099"/>
            <a:stretch/>
          </p:blipFill>
          <p:spPr>
            <a:xfrm>
              <a:off x="3706772" y="3988163"/>
              <a:ext cx="7048144" cy="25047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FDF6A80-EADB-9B19-CD7A-CE6D10FE4D88}"/>
                </a:ext>
              </a:extLst>
            </p:cNvPr>
            <p:cNvSpPr txBox="1"/>
            <p:nvPr/>
          </p:nvSpPr>
          <p:spPr>
            <a:xfrm>
              <a:off x="3706772" y="3988163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/>
                <a:t>(b)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305AAE-F685-E86A-6203-F0658F5456EB}"/>
                  </a:ext>
                </a:extLst>
              </p:cNvPr>
              <p:cNvSpPr txBox="1"/>
              <p:nvPr/>
            </p:nvSpPr>
            <p:spPr>
              <a:xfrm>
                <a:off x="1079500" y="4080035"/>
                <a:ext cx="2081532" cy="39895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− ∆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305AAE-F685-E86A-6203-F0658F545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00" y="4080035"/>
                <a:ext cx="2081532" cy="398955"/>
              </a:xfrm>
              <a:prstGeom prst="rect">
                <a:avLst/>
              </a:prstGeom>
              <a:blipFill>
                <a:blip r:embed="rId4"/>
                <a:stretch>
                  <a:fillRect l="-2609" r="-2029" b="-2173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5E7BE64-AA8B-BACB-BCA5-BE3082112AEE}"/>
              </a:ext>
            </a:extLst>
          </p:cNvPr>
          <p:cNvSpPr txBox="1"/>
          <p:nvPr/>
        </p:nvSpPr>
        <p:spPr>
          <a:xfrm>
            <a:off x="1079500" y="4851872"/>
            <a:ext cx="2148332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(b) Budyko plots considering effective precipitation including existing storage change</a:t>
            </a:r>
            <a:endParaRPr lang="en-IN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01B1D7D-82D6-E311-143E-18D3527F8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220602"/>
              </p:ext>
            </p:extLst>
          </p:nvPr>
        </p:nvGraphicFramePr>
        <p:xfrm>
          <a:off x="8614615" y="607400"/>
          <a:ext cx="1472413" cy="22238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063">
                  <a:extLst>
                    <a:ext uri="{9D8B030D-6E8A-4147-A177-3AD203B41FA5}">
                      <a16:colId xmlns:a16="http://schemas.microsoft.com/office/drawing/2014/main" val="3458080624"/>
                    </a:ext>
                  </a:extLst>
                </a:gridCol>
                <a:gridCol w="597675">
                  <a:extLst>
                    <a:ext uri="{9D8B030D-6E8A-4147-A177-3AD203B41FA5}">
                      <a16:colId xmlns:a16="http://schemas.microsoft.com/office/drawing/2014/main" val="951623905"/>
                    </a:ext>
                  </a:extLst>
                </a:gridCol>
                <a:gridCol w="430675">
                  <a:extLst>
                    <a:ext uri="{9D8B030D-6E8A-4147-A177-3AD203B41FA5}">
                      <a16:colId xmlns:a16="http://schemas.microsoft.com/office/drawing/2014/main" val="2843228760"/>
                    </a:ext>
                  </a:extLst>
                </a:gridCol>
              </a:tblGrid>
              <a:tr h="5216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kern="100" dirty="0">
                          <a:effectLst/>
                        </a:rPr>
                        <a:t>Sl. No.</a:t>
                      </a:r>
                      <a:endParaRPr lang="en-IN" sz="1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687" marR="110687" marT="55343" marB="55343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kern="100" dirty="0">
                          <a:effectLst/>
                        </a:rPr>
                        <a:t>Scenarios</a:t>
                      </a:r>
                      <a:endParaRPr lang="en-IN" sz="1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687" marR="110687" marT="55343" marB="55343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397646"/>
                  </a:ext>
                </a:extLst>
              </a:tr>
              <a:tr h="72998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kern="100" dirty="0">
                          <a:effectLst/>
                        </a:rPr>
                        <a:t>P (mm)</a:t>
                      </a:r>
                      <a:endParaRPr lang="en-IN" sz="1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37" marR="697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kern="100" dirty="0">
                          <a:effectLst/>
                        </a:rPr>
                        <a:t>T (</a:t>
                      </a:r>
                      <a:r>
                        <a:rPr lang="en-GB" sz="1300" kern="100" baseline="30000" dirty="0" err="1">
                          <a:effectLst/>
                        </a:rPr>
                        <a:t>o</a:t>
                      </a:r>
                      <a:r>
                        <a:rPr lang="en-GB" sz="1300" kern="100" dirty="0" err="1">
                          <a:effectLst/>
                        </a:rPr>
                        <a:t>C</a:t>
                      </a:r>
                      <a:r>
                        <a:rPr lang="en-GB" sz="1300" kern="100" dirty="0">
                          <a:effectLst/>
                        </a:rPr>
                        <a:t>)</a:t>
                      </a:r>
                      <a:endParaRPr lang="en-IN" sz="1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37" marR="69737" marT="0" marB="0" anchor="ctr"/>
                </a:tc>
                <a:extLst>
                  <a:ext uri="{0D108BD9-81ED-4DB2-BD59-A6C34878D82A}">
                    <a16:rowId xmlns:a16="http://schemas.microsoft.com/office/drawing/2014/main" val="2786488468"/>
                  </a:ext>
                </a:extLst>
              </a:tr>
              <a:tr h="324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1</a:t>
                      </a:r>
                      <a:endParaRPr lang="en-IN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37" marR="697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P</a:t>
                      </a:r>
                      <a:endParaRPr lang="en-IN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37" marR="697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T</a:t>
                      </a:r>
                      <a:endParaRPr lang="en-IN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37" marR="69737" marT="0" marB="0" anchor="ctr"/>
                </a:tc>
                <a:extLst>
                  <a:ext uri="{0D108BD9-81ED-4DB2-BD59-A6C34878D82A}">
                    <a16:rowId xmlns:a16="http://schemas.microsoft.com/office/drawing/2014/main" val="3664784171"/>
                  </a:ext>
                </a:extLst>
              </a:tr>
              <a:tr h="324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2</a:t>
                      </a:r>
                      <a:endParaRPr lang="en-IN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37" marR="697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 err="1">
                          <a:effectLst/>
                        </a:rPr>
                        <a:t>P</a:t>
                      </a:r>
                      <a:r>
                        <a:rPr lang="en-GB" sz="1200" kern="100" baseline="-25000" dirty="0" err="1">
                          <a:effectLst/>
                        </a:rPr>
                        <a:t>inc</a:t>
                      </a:r>
                      <a:endParaRPr lang="en-IN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37" marR="697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T</a:t>
                      </a:r>
                      <a:endParaRPr lang="en-IN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37" marR="69737" marT="0" marB="0" anchor="ctr"/>
                </a:tc>
                <a:extLst>
                  <a:ext uri="{0D108BD9-81ED-4DB2-BD59-A6C34878D82A}">
                    <a16:rowId xmlns:a16="http://schemas.microsoft.com/office/drawing/2014/main" val="542510037"/>
                  </a:ext>
                </a:extLst>
              </a:tr>
              <a:tr h="324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3</a:t>
                      </a:r>
                      <a:endParaRPr lang="en-IN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37" marR="697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P</a:t>
                      </a:r>
                      <a:r>
                        <a:rPr lang="en-GB" sz="1200" kern="100" baseline="-25000">
                          <a:effectLst/>
                        </a:rPr>
                        <a:t>dec</a:t>
                      </a:r>
                      <a:endParaRPr lang="en-IN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37" marR="697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T</a:t>
                      </a:r>
                      <a:endParaRPr lang="en-IN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37" marR="69737" marT="0" marB="0" anchor="ctr"/>
                </a:tc>
                <a:extLst>
                  <a:ext uri="{0D108BD9-81ED-4DB2-BD59-A6C34878D82A}">
                    <a16:rowId xmlns:a16="http://schemas.microsoft.com/office/drawing/2014/main" val="2668830000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986193F4-922B-82A2-63DB-9E9654E2D07B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2">
              <a:lumMod val="25000"/>
              <a:lumOff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53FE21-52EB-B7D7-C668-50C60F72599E}"/>
              </a:ext>
            </a:extLst>
          </p:cNvPr>
          <p:cNvSpPr txBox="1"/>
          <p:nvPr/>
        </p:nvSpPr>
        <p:spPr>
          <a:xfrm>
            <a:off x="1455938" y="5481419"/>
            <a:ext cx="886626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/>
              <a:t>Incorporating the storage change term by replacing the precipitation with effective precipitation improves the efficacy of the traditional Budyko framework.</a:t>
            </a:r>
          </a:p>
        </p:txBody>
      </p:sp>
    </p:spTree>
    <p:extLst>
      <p:ext uri="{BB962C8B-B14F-4D97-AF65-F5344CB8AC3E}">
        <p14:creationId xmlns:p14="http://schemas.microsoft.com/office/powerpoint/2010/main" val="331800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6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1CC6C-3551-7C33-7717-4288EF50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365125"/>
            <a:ext cx="10515600" cy="965069"/>
          </a:xfrm>
        </p:spPr>
        <p:txBody>
          <a:bodyPr/>
          <a:lstStyle/>
          <a:p>
            <a:r>
              <a:rPr lang="en-IN" dirty="0"/>
              <a:t>Human-induced storage change impact?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282F6E-A567-3D06-2CFA-53125F5CF0A1}"/>
                  </a:ext>
                </a:extLst>
              </p:cNvPr>
              <p:cNvSpPr txBox="1"/>
              <p:nvPr/>
            </p:nvSpPr>
            <p:spPr>
              <a:xfrm>
                <a:off x="9548610" y="1330193"/>
                <a:ext cx="1563890" cy="299249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− ∆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282F6E-A567-3D06-2CFA-53125F5CF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610" y="1330193"/>
                <a:ext cx="1563890" cy="299249"/>
              </a:xfrm>
              <a:prstGeom prst="rect">
                <a:avLst/>
              </a:prstGeom>
              <a:blipFill>
                <a:blip r:embed="rId3"/>
                <a:stretch>
                  <a:fillRect l="-2692" r="-2692" b="-2307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8317562-996B-F0F6-D2EE-DCE70A7019F0}"/>
              </a:ext>
            </a:extLst>
          </p:cNvPr>
          <p:cNvSpPr txBox="1"/>
          <p:nvPr/>
        </p:nvSpPr>
        <p:spPr>
          <a:xfrm>
            <a:off x="7887768" y="2539486"/>
            <a:ext cx="3321684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Budyko plots considering effective precipitation including human-induced (a) negative storage change; (b) positive storage change</a:t>
            </a:r>
            <a:endParaRPr lang="en-IN" sz="2400" dirty="0"/>
          </a:p>
        </p:txBody>
      </p:sp>
      <p:pic>
        <p:nvPicPr>
          <p:cNvPr id="4" name="Picture 3" descr="A diagram of a graph&#10;&#10;Description automatically generated">
            <a:extLst>
              <a:ext uri="{FF2B5EF4-FFF2-40B4-BE49-F238E27FC236}">
                <a16:creationId xmlns:a16="http://schemas.microsoft.com/office/drawing/2014/main" id="{2BBB09A6-2FC5-F584-A683-1C5F16B384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7099"/>
          <a:stretch/>
        </p:blipFill>
        <p:spPr>
          <a:xfrm>
            <a:off x="596900" y="1330193"/>
            <a:ext cx="6542144" cy="23442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17BE99-1B68-38AE-C5DD-30DF3ADF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8248-5468-4163-8D17-66BBDA76FE3B}" type="slidenum">
              <a:rPr lang="en-IN" smtClean="0"/>
              <a:t>7</a:t>
            </a:fld>
            <a:endParaRPr lang="en-IN"/>
          </a:p>
        </p:txBody>
      </p:sp>
      <p:pic>
        <p:nvPicPr>
          <p:cNvPr id="5" name="Picture 4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B4425ABD-FB10-83D0-130E-1231ECA356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t="7099"/>
          <a:stretch/>
        </p:blipFill>
        <p:spPr>
          <a:xfrm>
            <a:off x="962660" y="3832794"/>
            <a:ext cx="6627496" cy="23664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010279-1325-95F5-0101-2CC6BFD7FA2B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2">
              <a:lumMod val="25000"/>
              <a:lumOff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C722AE-8204-BE3A-B15C-85A2BD766215}"/>
              </a:ext>
            </a:extLst>
          </p:cNvPr>
          <p:cNvSpPr txBox="1"/>
          <p:nvPr/>
        </p:nvSpPr>
        <p:spPr>
          <a:xfrm>
            <a:off x="1455938" y="5481419"/>
            <a:ext cx="886626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/>
              <a:t>A robust implementation of storage change term in the traditional Budyko framework is an utmost necessity.</a:t>
            </a:r>
          </a:p>
        </p:txBody>
      </p:sp>
    </p:spTree>
    <p:extLst>
      <p:ext uri="{BB962C8B-B14F-4D97-AF65-F5344CB8AC3E}">
        <p14:creationId xmlns:p14="http://schemas.microsoft.com/office/powerpoint/2010/main" val="132273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1CC6C-3551-7C33-7717-4288EF50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365125"/>
            <a:ext cx="10515600" cy="965069"/>
          </a:xfrm>
        </p:spPr>
        <p:txBody>
          <a:bodyPr/>
          <a:lstStyle/>
          <a:p>
            <a:pPr algn="ctr"/>
            <a:r>
              <a:rPr lang="en-IN" dirty="0"/>
              <a:t>Generalised Budyko Framework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850333-DBDF-B1B3-8B4A-B8354F3A53AF}"/>
              </a:ext>
            </a:extLst>
          </p:cNvPr>
          <p:cNvSpPr/>
          <p:nvPr/>
        </p:nvSpPr>
        <p:spPr>
          <a:xfrm>
            <a:off x="3172968" y="1944622"/>
            <a:ext cx="5295900" cy="419100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/>
          <a:scene3d>
            <a:camera prst="perspectiveRelaxed">
              <a:rot lat="17073593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7B7483-8F5C-408D-C8EB-F7D2745EB8B1}"/>
              </a:ext>
            </a:extLst>
          </p:cNvPr>
          <p:cNvGrpSpPr/>
          <p:nvPr/>
        </p:nvGrpSpPr>
        <p:grpSpPr>
          <a:xfrm>
            <a:off x="3172968" y="2114935"/>
            <a:ext cx="5295900" cy="1925184"/>
            <a:chOff x="787399" y="1745113"/>
            <a:chExt cx="6972301" cy="192518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DEB062-778F-34D9-965A-458F01984C8E}"/>
                </a:ext>
              </a:extLst>
            </p:cNvPr>
            <p:cNvCxnSpPr/>
            <p:nvPr/>
          </p:nvCxnSpPr>
          <p:spPr>
            <a:xfrm flipV="1">
              <a:off x="787399" y="1745113"/>
              <a:ext cx="1574787" cy="192518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F34377E-BF0A-82C2-8B32-891D76331DBF}"/>
                </a:ext>
              </a:extLst>
            </p:cNvPr>
            <p:cNvCxnSpPr/>
            <p:nvPr/>
          </p:nvCxnSpPr>
          <p:spPr>
            <a:xfrm>
              <a:off x="2362186" y="1745113"/>
              <a:ext cx="539751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AAA1472-A840-8127-FB2D-F0FD6683087D}"/>
              </a:ext>
            </a:extLst>
          </p:cNvPr>
          <p:cNvGrpSpPr/>
          <p:nvPr/>
        </p:nvGrpSpPr>
        <p:grpSpPr>
          <a:xfrm>
            <a:off x="3172967" y="1550922"/>
            <a:ext cx="5969001" cy="2501900"/>
            <a:chOff x="787399" y="1181100"/>
            <a:chExt cx="7213601" cy="2501900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AD0A068-17BB-D608-15E6-E2F5F19AF1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7399" y="1181100"/>
              <a:ext cx="1" cy="25019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049C198-6698-0244-D1D9-3179F4595736}"/>
                </a:ext>
              </a:extLst>
            </p:cNvPr>
            <p:cNvCxnSpPr>
              <a:cxnSpLocks/>
            </p:cNvCxnSpPr>
            <p:nvPr/>
          </p:nvCxnSpPr>
          <p:spPr>
            <a:xfrm>
              <a:off x="787399" y="3682997"/>
              <a:ext cx="7213601" cy="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C018079-9131-C15D-AD04-25326CB48788}"/>
              </a:ext>
            </a:extLst>
          </p:cNvPr>
          <p:cNvSpPr/>
          <p:nvPr/>
        </p:nvSpPr>
        <p:spPr>
          <a:xfrm>
            <a:off x="3185668" y="2272479"/>
            <a:ext cx="5270500" cy="1767643"/>
          </a:xfrm>
          <a:custGeom>
            <a:avLst/>
            <a:gdLst>
              <a:gd name="connsiteX0" fmla="*/ 0 w 5270500"/>
              <a:gd name="connsiteY0" fmla="*/ 1767643 h 1767643"/>
              <a:gd name="connsiteX1" fmla="*/ 1600200 w 5270500"/>
              <a:gd name="connsiteY1" fmla="*/ 561143 h 1767643"/>
              <a:gd name="connsiteX2" fmla="*/ 5270500 w 5270500"/>
              <a:gd name="connsiteY2" fmla="*/ 2343 h 176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70500" h="1767643">
                <a:moveTo>
                  <a:pt x="0" y="1767643"/>
                </a:moveTo>
                <a:cubicBezTo>
                  <a:pt x="360891" y="1311501"/>
                  <a:pt x="721783" y="855360"/>
                  <a:pt x="1600200" y="561143"/>
                </a:cubicBezTo>
                <a:cubicBezTo>
                  <a:pt x="2478617" y="266926"/>
                  <a:pt x="4622800" y="-29407"/>
                  <a:pt x="5270500" y="2343"/>
                </a:cubicBezTo>
              </a:path>
            </a:pathLst>
          </a:custGeom>
          <a:ln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6A4CB65-BF73-ED73-849A-FEFF43FF588C}"/>
                  </a:ext>
                </a:extLst>
              </p:cNvPr>
              <p:cNvSpPr txBox="1"/>
              <p:nvPr/>
            </p:nvSpPr>
            <p:spPr>
              <a:xfrm rot="16200000">
                <a:off x="2301801" y="2520193"/>
                <a:ext cx="706155" cy="5244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𝐸𝐼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6A4CB65-BF73-ED73-849A-FEFF43FF5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301801" y="2520193"/>
                <a:ext cx="706155" cy="524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225BFC7-7C2D-B8ED-8A3F-9F0EFCEE64A6}"/>
                  </a:ext>
                </a:extLst>
              </p:cNvPr>
              <p:cNvSpPr txBox="1"/>
              <p:nvPr/>
            </p:nvSpPr>
            <p:spPr>
              <a:xfrm>
                <a:off x="5223369" y="4809908"/>
                <a:ext cx="808811" cy="5244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𝐴𝐼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225BFC7-7C2D-B8ED-8A3F-9F0EFCEE6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369" y="4809908"/>
                <a:ext cx="808811" cy="524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799CB11-E95D-3CAE-8C12-1E213E16594F}"/>
                  </a:ext>
                </a:extLst>
              </p:cNvPr>
              <p:cNvSpPr txBox="1"/>
              <p:nvPr/>
            </p:nvSpPr>
            <p:spPr>
              <a:xfrm rot="3164164">
                <a:off x="8702823" y="3614438"/>
                <a:ext cx="1551389" cy="6223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𝑆𝐶𝐼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799CB11-E95D-3CAE-8C12-1E213E165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164164">
                <a:off x="8702823" y="3614438"/>
                <a:ext cx="1551389" cy="622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9D58680-B410-D58A-07CF-E50AFCE9B348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6032180" y="5072128"/>
            <a:ext cx="10523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6BCB57E-74F2-C3AA-51FD-2BF13D35EA8D}"/>
              </a:ext>
            </a:extLst>
          </p:cNvPr>
          <p:cNvCxnSpPr>
            <a:stCxn id="35" idx="3"/>
          </p:cNvCxnSpPr>
          <p:nvPr/>
        </p:nvCxnSpPr>
        <p:spPr>
          <a:xfrm flipH="1" flipV="1">
            <a:off x="2654878" y="1855722"/>
            <a:ext cx="1" cy="5736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FBF9493-D12A-8A01-5902-1DA70EA406E1}"/>
              </a:ext>
            </a:extLst>
          </p:cNvPr>
          <p:cNvCxnSpPr>
            <a:endCxn id="37" idx="1"/>
          </p:cNvCxnSpPr>
          <p:nvPr/>
        </p:nvCxnSpPr>
        <p:spPr>
          <a:xfrm flipH="1" flipV="1">
            <a:off x="9008844" y="3308273"/>
            <a:ext cx="133124" cy="1857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25C68CF-F7B2-48A7-B504-62137E2A582A}"/>
              </a:ext>
            </a:extLst>
          </p:cNvPr>
          <p:cNvCxnSpPr>
            <a:endCxn id="37" idx="3"/>
          </p:cNvCxnSpPr>
          <p:nvPr/>
        </p:nvCxnSpPr>
        <p:spPr>
          <a:xfrm>
            <a:off x="9776968" y="4319522"/>
            <a:ext cx="171223" cy="2234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76C5E9CC-9A67-1591-8F13-C024610702B7}"/>
              </a:ext>
            </a:extLst>
          </p:cNvPr>
          <p:cNvCxnSpPr/>
          <p:nvPr/>
        </p:nvCxnSpPr>
        <p:spPr>
          <a:xfrm>
            <a:off x="5565268" y="2643122"/>
            <a:ext cx="466912" cy="38100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8C62246C-F1F3-FF2F-16E2-043C2AA01F13}"/>
              </a:ext>
            </a:extLst>
          </p:cNvPr>
          <p:cNvSpPr txBox="1"/>
          <p:nvPr/>
        </p:nvSpPr>
        <p:spPr>
          <a:xfrm>
            <a:off x="5988588" y="2848847"/>
            <a:ext cx="2030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EA743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Budyko-type curve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D6F4642-7BA0-BB21-D2A5-7747335E6AE1}"/>
              </a:ext>
            </a:extLst>
          </p:cNvPr>
          <p:cNvCxnSpPr>
            <a:cxnSpLocks/>
          </p:cNvCxnSpPr>
          <p:nvPr/>
        </p:nvCxnSpPr>
        <p:spPr>
          <a:xfrm flipH="1">
            <a:off x="3096768" y="2114935"/>
            <a:ext cx="15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30CDA87-DE77-877D-2329-7EE9F9547682}"/>
              </a:ext>
            </a:extLst>
          </p:cNvPr>
          <p:cNvCxnSpPr>
            <a:cxnSpLocks/>
          </p:cNvCxnSpPr>
          <p:nvPr/>
        </p:nvCxnSpPr>
        <p:spPr>
          <a:xfrm>
            <a:off x="4369118" y="3951219"/>
            <a:ext cx="0" cy="2096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6D9FB186-36ED-416E-C28F-4057BCEBD37F}"/>
              </a:ext>
            </a:extLst>
          </p:cNvPr>
          <p:cNvSpPr txBox="1"/>
          <p:nvPr/>
        </p:nvSpPr>
        <p:spPr>
          <a:xfrm>
            <a:off x="4215069" y="40771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71AB8C0-082B-C569-22ED-1EADA1671744}"/>
              </a:ext>
            </a:extLst>
          </p:cNvPr>
          <p:cNvSpPr txBox="1"/>
          <p:nvPr/>
        </p:nvSpPr>
        <p:spPr>
          <a:xfrm>
            <a:off x="2814067" y="19031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E8D30B5-A886-56CA-9B4E-27F8CEF0BD89}"/>
              </a:ext>
            </a:extLst>
          </p:cNvPr>
          <p:cNvSpPr txBox="1"/>
          <p:nvPr/>
        </p:nvSpPr>
        <p:spPr>
          <a:xfrm rot="18113651">
            <a:off x="2999021" y="2597746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Cambria Math" panose="02040503050406030204" pitchFamily="18" charset="0"/>
                <a:ea typeface="Cambria Math" panose="02040503050406030204" pitchFamily="18" charset="0"/>
              </a:rPr>
              <a:t>Energy limit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DD1448B-6060-F3EC-BD16-9671E1944043}"/>
              </a:ext>
            </a:extLst>
          </p:cNvPr>
          <p:cNvSpPr txBox="1"/>
          <p:nvPr/>
        </p:nvSpPr>
        <p:spPr>
          <a:xfrm>
            <a:off x="5609119" y="1695240"/>
            <a:ext cx="1297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Cambria Math" panose="02040503050406030204" pitchFamily="18" charset="0"/>
                <a:ea typeface="Cambria Math" panose="02040503050406030204" pitchFamily="18" charset="0"/>
              </a:rPr>
              <a:t>Water limit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DEB2A98-A3B6-1496-490B-E5380AC6219E}"/>
              </a:ext>
            </a:extLst>
          </p:cNvPr>
          <p:cNvSpPr txBox="1"/>
          <p:nvPr/>
        </p:nvSpPr>
        <p:spPr>
          <a:xfrm>
            <a:off x="2630923" y="5403287"/>
            <a:ext cx="22802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Cambria Math" panose="02040503050406030204" pitchFamily="18" charset="0"/>
                <a:ea typeface="Cambria Math" panose="02040503050406030204" pitchFamily="18" charset="0"/>
              </a:rPr>
              <a:t>AI: Aridity Index</a:t>
            </a:r>
          </a:p>
          <a:p>
            <a:r>
              <a:rPr lang="en-IN" dirty="0">
                <a:latin typeface="Cambria Math" panose="02040503050406030204" pitchFamily="18" charset="0"/>
                <a:ea typeface="Cambria Math" panose="02040503050406030204" pitchFamily="18" charset="0"/>
              </a:rPr>
              <a:t>EI: Evaporative Index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4437850-50E9-119B-34B8-B1BFB297A644}"/>
              </a:ext>
            </a:extLst>
          </p:cNvPr>
          <p:cNvSpPr txBox="1"/>
          <p:nvPr/>
        </p:nvSpPr>
        <p:spPr>
          <a:xfrm>
            <a:off x="5795743" y="5582333"/>
            <a:ext cx="321310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SCI: Storage Change Index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EC3DD7F-2C81-33B0-8B91-B7DC58611D0B}"/>
              </a:ext>
            </a:extLst>
          </p:cNvPr>
          <p:cNvCxnSpPr>
            <a:cxnSpLocks/>
          </p:cNvCxnSpPr>
          <p:nvPr/>
        </p:nvCxnSpPr>
        <p:spPr>
          <a:xfrm>
            <a:off x="8007852" y="3401147"/>
            <a:ext cx="1067258" cy="14899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82F6054-F91A-35B8-5A52-B4E4A3AE43B8}"/>
              </a:ext>
            </a:extLst>
          </p:cNvPr>
          <p:cNvCxnSpPr/>
          <p:nvPr/>
        </p:nvCxnSpPr>
        <p:spPr>
          <a:xfrm>
            <a:off x="8018824" y="3697222"/>
            <a:ext cx="3230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15ABDD0-834C-51F5-6E66-DAB7CFFF6976}"/>
              </a:ext>
            </a:extLst>
          </p:cNvPr>
          <p:cNvCxnSpPr/>
          <p:nvPr/>
        </p:nvCxnSpPr>
        <p:spPr>
          <a:xfrm>
            <a:off x="8599672" y="4431237"/>
            <a:ext cx="3230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D7E0CB24-AC66-3BC6-41FB-255E75B5E0CE}"/>
              </a:ext>
            </a:extLst>
          </p:cNvPr>
          <p:cNvSpPr txBox="1"/>
          <p:nvPr/>
        </p:nvSpPr>
        <p:spPr>
          <a:xfrm>
            <a:off x="8888605" y="42043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9DB1989-849F-B05C-7BCC-0DA8D32525EE}"/>
              </a:ext>
            </a:extLst>
          </p:cNvPr>
          <p:cNvSpPr txBox="1"/>
          <p:nvPr/>
        </p:nvSpPr>
        <p:spPr>
          <a:xfrm>
            <a:off x="8343149" y="347548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Cambria Math" panose="02040503050406030204" pitchFamily="18" charset="0"/>
                <a:ea typeface="Cambria Math" panose="02040503050406030204" pitchFamily="18" charset="0"/>
              </a:rPr>
              <a:t>-1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D5BFC4-3A43-FFE6-CC25-EE92A5F6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8248-5468-4163-8D17-66BBDA76FE3B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04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7" grpId="0"/>
      <p:bldP spid="62" grpId="0" animBg="1"/>
      <p:bldP spid="74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1CC6C-3551-7C33-7717-4288EF50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365125"/>
            <a:ext cx="10515600" cy="965069"/>
          </a:xfrm>
        </p:spPr>
        <p:txBody>
          <a:bodyPr/>
          <a:lstStyle/>
          <a:p>
            <a:pPr algn="ctr"/>
            <a:r>
              <a:rPr lang="en-IN" dirty="0"/>
              <a:t>3D Budyko surface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D5BFC4-3A43-FFE6-CC25-EE92A5F6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8248-5468-4163-8D17-66BBDA76FE3B}" type="slidenum">
              <a:rPr lang="en-IN" smtClean="0"/>
              <a:t>9</a:t>
            </a:fld>
            <a:endParaRPr lang="en-IN"/>
          </a:p>
        </p:txBody>
      </p:sp>
      <p:pic>
        <p:nvPicPr>
          <p:cNvPr id="4" name="budyko3d_anim_egu">
            <a:hlinkClick r:id="" action="ppaction://media"/>
            <a:extLst>
              <a:ext uri="{FF2B5EF4-FFF2-40B4-BE49-F238E27FC236}">
                <a16:creationId xmlns:a16="http://schemas.microsoft.com/office/drawing/2014/main" id="{AE205493-0D4F-6F69-F578-56F9B3F82B9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40812" y="1129370"/>
            <a:ext cx="5827776" cy="507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3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10309</TotalTime>
  <Words>648</Words>
  <Application>Microsoft Office PowerPoint</Application>
  <PresentationFormat>Widescreen</PresentationFormat>
  <Paragraphs>98</Paragraphs>
  <Slides>11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Cambria Math</vt:lpstr>
      <vt:lpstr>Open Sans</vt:lpstr>
      <vt:lpstr>Segoe UI</vt:lpstr>
      <vt:lpstr>Times New Roman</vt:lpstr>
      <vt:lpstr>Wingdings</vt:lpstr>
      <vt:lpstr>Office Theme</vt:lpstr>
      <vt:lpstr>A new way to incorporate storage change term improves the efficacy of the Budyko framework as compared to using effective precipitation</vt:lpstr>
      <vt:lpstr>Introduction</vt:lpstr>
      <vt:lpstr>Question!</vt:lpstr>
      <vt:lpstr>Methodology</vt:lpstr>
      <vt:lpstr>Study Area</vt:lpstr>
      <vt:lpstr>Natural storage change impact?</vt:lpstr>
      <vt:lpstr>Human-induced storage change impact?</vt:lpstr>
      <vt:lpstr>Generalised Budyko Framework</vt:lpstr>
      <vt:lpstr>3D Budyko surface</vt:lpstr>
      <vt:lpstr>References</vt:lpstr>
      <vt:lpstr>Thanks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novel water budget partitioning framework to better characterize the impact of climate and storage change on water fluxes</dc:title>
  <dc:creator>Balaram Shaw</dc:creator>
  <cp:lastModifiedBy>Balaram Shaw</cp:lastModifiedBy>
  <cp:revision>58</cp:revision>
  <dcterms:created xsi:type="dcterms:W3CDTF">2024-04-08T09:45:57Z</dcterms:created>
  <dcterms:modified xsi:type="dcterms:W3CDTF">2025-04-28T05:51:05Z</dcterms:modified>
</cp:coreProperties>
</file>