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2.xml" ContentType="application/vnd.openxmlformats-officedocument.them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heme/theme3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44" r:id="rId3"/>
    <p:sldId id="345" r:id="rId4"/>
    <p:sldId id="346" r:id="rId5"/>
    <p:sldId id="342" r:id="rId6"/>
    <p:sldId id="343" r:id="rId7"/>
    <p:sldId id="355" r:id="rId8"/>
    <p:sldId id="359" r:id="rId9"/>
    <p:sldId id="357" r:id="rId10"/>
    <p:sldId id="350" r:id="rId11"/>
    <p:sldId id="347" r:id="rId12"/>
    <p:sldId id="348" r:id="rId13"/>
    <p:sldId id="292" r:id="rId14"/>
    <p:sldId id="299" r:id="rId15"/>
    <p:sldId id="341" r:id="rId16"/>
    <p:sldId id="311" r:id="rId17"/>
    <p:sldId id="349" r:id="rId18"/>
    <p:sldId id="358" r:id="rId19"/>
    <p:sldId id="356" r:id="rId20"/>
    <p:sldId id="351" r:id="rId21"/>
    <p:sldId id="360" r:id="rId22"/>
    <p:sldId id="354" r:id="rId23"/>
    <p:sldId id="362" r:id="rId24"/>
    <p:sldId id="361" r:id="rId25"/>
  </p:sldIdLst>
  <p:sldSz cx="12192000" cy="6858000"/>
  <p:notesSz cx="6858000" cy="9144000"/>
  <p:embeddedFontLst>
    <p:embeddedFont>
      <p:font typeface="Microsoft YaHei" panose="020B0503020204020204" pitchFamily="34" charset="-122"/>
      <p:regular r:id="rId28"/>
      <p:bold r:id="rId29"/>
    </p:embeddedFont>
    <p:embeddedFont>
      <p:font typeface="SimSun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GU 2024" id="{54CF9CB4-6EDB-4AC2-9AFB-EFC6E4817A6D}">
          <p14:sldIdLst>
            <p14:sldId id="257"/>
            <p14:sldId id="344"/>
            <p14:sldId id="345"/>
            <p14:sldId id="346"/>
            <p14:sldId id="342"/>
            <p14:sldId id="343"/>
            <p14:sldId id="355"/>
            <p14:sldId id="359"/>
            <p14:sldId id="357"/>
            <p14:sldId id="350"/>
            <p14:sldId id="347"/>
            <p14:sldId id="348"/>
            <p14:sldId id="292"/>
            <p14:sldId id="299"/>
            <p14:sldId id="341"/>
          </p14:sldIdLst>
        </p14:section>
        <p14:section name="Backup" id="{CF6173F2-33D7-4DF8-A195-45C8DEBF9542}">
          <p14:sldIdLst>
            <p14:sldId id="311"/>
            <p14:sldId id="349"/>
            <p14:sldId id="358"/>
            <p14:sldId id="356"/>
            <p14:sldId id="351"/>
            <p14:sldId id="360"/>
            <p14:sldId id="354"/>
            <p14:sldId id="362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132" clrIdx="0">
    <p:extLst>
      <p:ext uri="{19B8F6BF-5375-455C-9EA6-DF929625EA0E}">
        <p15:presenceInfo xmlns:p15="http://schemas.microsoft.com/office/powerpoint/2012/main" userId="Christina Drimmel" providerId="None"/>
      </p:ext>
    </p:extLst>
  </p:cmAuthor>
  <p:cmAuthor id="2" name="Springer" initials="S" lastIdx="18" clrIdx="1">
    <p:extLst>
      <p:ext uri="{19B8F6BF-5375-455C-9EA6-DF929625EA0E}">
        <p15:presenceInfo xmlns:p15="http://schemas.microsoft.com/office/powerpoint/2012/main" userId="Springer" providerId="None"/>
      </p:ext>
    </p:extLst>
  </p:cmAuthor>
  <p:cmAuthor id="3" name="Sebastian" initials="S" lastIdx="33" clrIdx="2">
    <p:extLst>
      <p:ext uri="{19B8F6BF-5375-455C-9EA6-DF929625EA0E}">
        <p15:presenceInfo xmlns:p15="http://schemas.microsoft.com/office/powerpoint/2012/main" userId="Sebastian" providerId="None"/>
      </p:ext>
    </p:extLst>
  </p:cmAuthor>
  <p:cmAuthor id="4" name="Gregor Möller" initials="GM" lastIdx="3" clrIdx="3">
    <p:extLst>
      <p:ext uri="{19B8F6BF-5375-455C-9EA6-DF929625EA0E}">
        <p15:presenceInfo xmlns:p15="http://schemas.microsoft.com/office/powerpoint/2012/main" userId="S-1-5-21-291838471-313668777-1136263860-10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99"/>
    <a:srgbClr val="C00000"/>
    <a:srgbClr val="860000"/>
    <a:srgbClr val="765A00"/>
    <a:srgbClr val="4C0000"/>
    <a:srgbClr val="F4EBDF"/>
    <a:srgbClr val="FFCC00"/>
    <a:srgbClr val="8DAFC9"/>
    <a:srgbClr val="7DA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28" autoAdjust="0"/>
  </p:normalViewPr>
  <p:slideViewPr>
    <p:cSldViewPr snapToGrid="0" showGuides="1">
      <p:cViewPr varScale="1">
        <p:scale>
          <a:sx n="116" d="100"/>
          <a:sy n="116" d="100"/>
        </p:scale>
        <p:origin x="336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9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heme" Target="../theme/theme3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6B62FD-DEA5-4016-A686-92BD436E4AF0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D031BE-D109-46DC-97CA-86C8CC80DEF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2F50-EEFB-414C-A5B9-E53AB6640962}" type="datetimeFigureOut">
              <a:rPr lang="de-AT" smtClean="0">
                <a:latin typeface="Arial" panose="020B0604020202020204" pitchFamily="34" charset="0"/>
              </a:rPr>
              <a:t>27.04.2025</a:t>
            </a:fld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E70E89-9D63-4AE7-AA10-359BADF98E1C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848377-D64A-4E24-83A8-537299BF9731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C977-CDE1-48A9-8E7D-2B9A79EDCF35}" type="slidenum">
              <a:rPr lang="de-AT" smtClean="0">
                <a:latin typeface="Arial" panose="020B0604020202020204" pitchFamily="34" charset="0"/>
              </a:rPr>
              <a:t>‹#›</a:t>
            </a:fld>
            <a:endParaRPr lang="de-A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heme" Target="../theme/theme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16C0E1-FA71-4E92-9BA0-377972D4F09A}" type="datetimeFigureOut">
              <a:rPr lang="de-AT" smtClean="0"/>
              <a:pPr/>
              <a:t>27.04.2025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8BEB3B-C5EA-45F3-97F0-E17E2A187F46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05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DD8BEB3B-C5EA-45F3-97F0-E17E2A187F4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298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DD8BEB3B-C5EA-45F3-97F0-E17E2A187F46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93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2.svg"/><Relationship Id="rId5" Type="http://schemas.openxmlformats.org/officeDocument/2006/relationships/tags" Target="../tags/tag59.xml"/><Relationship Id="rId10" Type="http://schemas.openxmlformats.org/officeDocument/2006/relationships/image" Target="../media/image1.png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5.xml"/><Relationship Id="rId7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0.xml"/><Relationship Id="rId7" Type="http://schemas.openxmlformats.org/officeDocument/2006/relationships/image" Target="../media/image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.sv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svg"/><Relationship Id="rId4" Type="http://schemas.openxmlformats.org/officeDocument/2006/relationships/tags" Target="../tags/tag14.xml"/><Relationship Id="rId9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.sv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7.sv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image" Target="../media/image7.svg"/><Relationship Id="rId4" Type="http://schemas.openxmlformats.org/officeDocument/2006/relationships/tags" Target="../tags/tag126.xml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image" Target="../media/image7.svg"/><Relationship Id="rId4" Type="http://schemas.openxmlformats.org/officeDocument/2006/relationships/tags" Target="../tags/tag133.xml"/><Relationship Id="rId9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7.svg"/><Relationship Id="rId5" Type="http://schemas.openxmlformats.org/officeDocument/2006/relationships/tags" Target="../tags/tag141.xml"/><Relationship Id="rId10" Type="http://schemas.openxmlformats.org/officeDocument/2006/relationships/image" Target="../media/image4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47.xml"/><Relationship Id="rId7" Type="http://schemas.openxmlformats.org/officeDocument/2006/relationships/image" Target="../media/image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52.xml"/><Relationship Id="rId7" Type="http://schemas.openxmlformats.org/officeDocument/2006/relationships/image" Target="../media/image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7.sv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61.xml"/><Relationship Id="rId7" Type="http://schemas.openxmlformats.org/officeDocument/2006/relationships/image" Target="../media/image4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sv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2.svg"/><Relationship Id="rId4" Type="http://schemas.openxmlformats.org/officeDocument/2006/relationships/tags" Target="../tags/tag43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.svg"/><Relationship Id="rId5" Type="http://schemas.openxmlformats.org/officeDocument/2006/relationships/tags" Target="../tags/tag51.xml"/><Relationship Id="rId10" Type="http://schemas.openxmlformats.org/officeDocument/2006/relationships/image" Target="../media/image1.pn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4F515961-5FE0-48A5-A350-239B3180909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577388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10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99E51E9-DC66-419A-A177-526841A9308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B3A894-6582-4131-8E80-1DD0D8D21934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F963C0A1-5171-448F-A988-DE64FAB9600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4"/>
            </p:custDataLst>
          </p:nvPr>
        </p:nvSpPr>
        <p:spPr>
          <a:xfrm>
            <a:off x="1308100" y="2628900"/>
            <a:ext cx="4464051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F036BFB8-13F4-45C1-A152-0C4BA80C11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 bwMode="gray">
          <a:xfrm>
            <a:off x="6419849" y="1549401"/>
            <a:ext cx="4464000" cy="82867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Titel kurz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419849" y="2628900"/>
            <a:ext cx="4464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EDFB22B7-5CFA-40C9-876A-2EEB5D5B932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645802-C8CA-46DF-993F-A4B3CBA5C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99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6F6E8048-A8A6-40D6-9F76-8C1F76FD6D3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818965-B1EA-4BB7-B603-FBD6BFB823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D7E7DD6B-7A49-46D6-9B77-F3D80A663AC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8FEE5-0E49-40F0-A7F3-0900FB3D07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87CB-D750-4CCA-B59C-9E8CA4942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21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8255916F-C74A-4F99-B096-58397C68C15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A681F0-FCE5-4B65-9CC1-B94D7109D7C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2455862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3C366575-A0E1-435D-B2F7-A633BB9BA970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39015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F7C3B0-C23A-4FDF-A6AF-F0A70F5867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37747-6725-4A2E-9A78-7D0CB46DB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13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01CD9B7C-68E1-417F-A205-77F00F0A1E1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257E20E4-5915-449A-9EAF-02177CB5A4F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7069" y="2628900"/>
            <a:ext cx="10405506" cy="310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de-AT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77C37F3-41FF-4F9C-879D-61D49123C46A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1040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144BF2-C4EA-4914-B417-C39C639448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67494-E528-4F3B-BF5C-BED8288A09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74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A3C39FBE-5949-4D36-BF84-EE4617A28BE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00A8C0-0C94-4283-B6B6-E3602A0E62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1209674"/>
            <a:ext cx="5292725" cy="4514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C2ADED94-8356-4555-85DB-EBCA122F7F7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F8834E-16B1-4EE9-8DF7-FA1E2F51D0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6AD5D1-50CA-4899-9199-1E0698A407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99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9DB15156-AFEA-490A-9AB3-282980DCE6BB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23AC317-B486-4CC7-B5B5-23C174489D1B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6082240"/>
            <a:ext cx="4869905" cy="100013"/>
          </a:xfrm>
        </p:spPr>
        <p:txBody>
          <a:bodyPr anchor="b"/>
          <a:lstStyle>
            <a:lvl1pPr marL="0" indent="0"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093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E97C2-5489-4CD9-873E-EF97AACF8A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62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88835D5-7CB1-4717-895C-F6ACBDD1151E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0633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B15E41F2-9F0D-4C90-B6D3-88903F9FBD2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225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nhaltsplatzhalter 50">
            <a:extLst>
              <a:ext uri="{FF2B5EF4-FFF2-40B4-BE49-F238E27FC236}">
                <a16:creationId xmlns:a16="http://schemas.microsoft.com/office/drawing/2014/main" id="{FA616A29-9F54-4E04-A2B1-9CBD31AC3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288464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1F96F86-EC1A-4E1A-B16C-1B22A6CC3DC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6039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10" name="Inhaltsplatzhalter 50">
            <a:extLst>
              <a:ext uri="{FF2B5EF4-FFF2-40B4-BE49-F238E27FC236}">
                <a16:creationId xmlns:a16="http://schemas.microsoft.com/office/drawing/2014/main" id="{36BC36E0-5BB3-4FF7-91BE-F08527FA0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 bwMode="gray"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1963" y="4301639"/>
            <a:ext cx="10134599" cy="117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…)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4004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B5D645-0874-4ED8-A93C-F4A358067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pic>
        <p:nvPicPr>
          <p:cNvPr id="50" name="Grafik 49" descr="Logo der Technischen Universität Wien">
            <a:extLst>
              <a:ext uri="{FF2B5EF4-FFF2-40B4-BE49-F238E27FC236}">
                <a16:creationId xmlns:a16="http://schemas.microsoft.com/office/drawing/2014/main" id="{B9752043-E0A7-4A49-ABCE-FA89B17A8BB8}"/>
              </a:ext>
            </a:extLst>
          </p:cNvPr>
          <p:cNvPicPr/>
          <p:nvPr userDrawn="1">
            <p:custDataLst>
              <p:tags r:id="rId2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68287" y="467692"/>
            <a:ext cx="1939882" cy="732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701E1D-9FD1-42AD-91DE-DF5BA9B4DB6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white">
          <a:xfrm>
            <a:off x="461963" y="4438899"/>
            <a:ext cx="10134599" cy="1039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29DDD8-08D2-4AD9-B5F0-E6CCC5954B0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6" name="Textplatzhalter 42">
            <a:extLst>
              <a:ext uri="{FF2B5EF4-FFF2-40B4-BE49-F238E27FC236}">
                <a16:creationId xmlns:a16="http://schemas.microsoft.com/office/drawing/2014/main" id="{065FC1A0-E07C-4B15-AC25-3575EBB8EEAA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178BDD75-53A6-43C6-8C0C-26F0514FCFC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296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bschnittsüb. mit Sub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50">
            <a:extLst>
              <a:ext uri="{FF2B5EF4-FFF2-40B4-BE49-F238E27FC236}">
                <a16:creationId xmlns:a16="http://schemas.microsoft.com/office/drawing/2014/main" id="{9543D4FD-C269-424C-BFF1-0CC337668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3516091C-A315-4CB3-88CE-6B9EB554E55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9" y="1549399"/>
            <a:ext cx="9288463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FA552-E20A-45D6-9466-06CF509E5F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437-7701-4594-9DE8-06D5133A3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91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C3861D-6A0E-4D97-BCA6-9F478718F38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CF8E267-CD9A-43BB-A12F-82C2525191D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47B48-DCA4-45E1-9B45-2653E61736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5224C-410D-4B9F-BF59-7C006D98BA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3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A36E86-3263-4D48-BFCA-E26CD9DAB5A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 numCol="2" spcCol="540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40535DB-D4B5-42FC-8954-8DE1710FC3A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9E9D-7157-4CE0-BAAB-69ABA24A65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98BD7-791A-4FCA-B55B-36A5C4823C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21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D6CEAC0-C944-4C35-85FE-DD880493D9E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8101" y="1549400"/>
            <a:ext cx="446405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A906227-8E2A-4CC2-9512-40B18BC7BB0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9849" y="1549400"/>
            <a:ext cx="446400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183A7FE6-F5FB-4D55-918B-53D8A0E35A7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C6A98-6ABC-499D-9FF6-E10D60E3C1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5B48A5-FBFD-449D-B880-FBE3EBB24E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770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5653598-50F2-40CF-AC84-D7A01191F27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03719867-2AF1-4E31-B21C-CB92983E16A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19850" y="1549400"/>
            <a:ext cx="4465638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209EDC04-5C25-482D-BDF6-9F99E0B14BD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125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39A128-B7D5-4E74-A458-2046F7EE6F8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58966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3FB2859-A54E-4049-8E23-3E9B56B2131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6419848" y="468438"/>
            <a:ext cx="4465639" cy="828674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/>
              <a:t>Titel kurz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6"/>
            </p:custDataLst>
          </p:nvPr>
        </p:nvSpPr>
        <p:spPr>
          <a:xfrm>
            <a:off x="6419848" y="1549400"/>
            <a:ext cx="4465639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9987B4A-92C0-46CA-8956-DD82D63D821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827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D57A74-8557-43E6-AA11-A9EA05D72C3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7294D-AB76-4F34-AE16-B8A53315B53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3"/>
            </p:custDataLst>
          </p:nvPr>
        </p:nvSpPr>
        <p:spPr>
          <a:xfrm>
            <a:off x="1306513" y="1547243"/>
            <a:ext cx="9578975" cy="338138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F57B5E7-3EEC-4208-A7DF-F23A38D8C492}"/>
              </a:ext>
            </a:extLst>
          </p:cNvPr>
          <p:cNvSpPr>
            <a:spLocks noGrp="1"/>
          </p:cNvSpPr>
          <p:nvPr>
            <p:ph sz="half" idx="18" hasCustomPrompt="1"/>
            <p:custDataLst>
              <p:tags r:id="rId4"/>
            </p:custDataLst>
          </p:nvPr>
        </p:nvSpPr>
        <p:spPr>
          <a:xfrm>
            <a:off x="1308100" y="1956817"/>
            <a:ext cx="4464051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54B1CBB-2721-4614-885C-583E3BDC6D5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28CA6E3-ADBB-46D6-A1FC-9C929E9483AA}"/>
              </a:ext>
            </a:extLst>
          </p:cNvPr>
          <p:cNvSpPr>
            <a:spLocks noGrp="1"/>
          </p:cNvSpPr>
          <p:nvPr>
            <p:ph sz="half" idx="19" hasCustomPrompt="1"/>
            <p:custDataLst>
              <p:tags r:id="rId6"/>
            </p:custDataLst>
          </p:nvPr>
        </p:nvSpPr>
        <p:spPr>
          <a:xfrm>
            <a:off x="6419848" y="1956817"/>
            <a:ext cx="4465639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5F649EA5-E092-4F48-89BC-59787C8A4B08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98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A0C5AC3-D69A-452C-8ADE-D933E076B90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5B81E50-C817-4FBC-803F-285AF00E8A2C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6DACEAC-FE72-4485-BA61-32B70B55C30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4269F25B-1382-4303-B158-37D6475FFA54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9E1E176-0BF8-48FB-9C78-4D3C31917A0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17CFAD3-D27F-4386-BB6A-DA7CD5FCD531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ECD8C927-8B97-4C3A-A82C-BD0BF859A3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8406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0B18DB-87A6-4902-B08F-EEEF6A4C490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24605-8FAF-42C4-8B55-1E41E515CBD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64050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5"/>
            <a:ext cx="5292725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AA324F2-230D-45D1-9B3D-460855588C8F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B1758-E825-49FE-BFC8-D85EC0966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8B308E-9401-4426-8362-E403648191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594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41D741-C485-431B-AB18-BF0A3F576B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11301B-9B7A-4FC8-899A-DA9F10DE5C8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4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AT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F5C7B036-BA63-4EF3-A22E-A1F0AF81DC5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4191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8A473-3BB1-4067-8830-F9B01DC508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5E550-2AEE-40CC-B9A5-572A524B8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98735E1B-0541-4A0E-9FE3-B087FEBC9257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AB39C453-1E66-49C6-A96C-112E158D898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B606A-DCE3-4B26-81CB-18C2E897C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75537-0A25-4CFA-A3B7-13DE6D8B98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9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A680E4C-E350-49CA-B362-D5E27C2C708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4F57D3-A4C9-4846-A645-1B4E4C67FE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5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8100" y="1549400"/>
            <a:ext cx="10404475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7D854DD-9F1E-4B53-A47D-AD1BCFA810A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100" y="5795962"/>
            <a:ext cx="10406836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46B341-2E3B-48DF-8934-61B25EEE7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6012AB-A28A-4A12-888B-75D0EE4CAC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144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D72A57A-0B88-47A5-963A-6E6CF2A2A7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9EF57-E6AB-4B93-AF12-7986543DEC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423" y="468438"/>
            <a:ext cx="4458966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468438"/>
            <a:ext cx="5292725" cy="5256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88F954D-4AA6-43D6-B116-7A4DEFDE530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1A9BF-3AED-4EFD-900F-A1F61F946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9AEF1F5-9CB9-45A4-A9BB-5CC1F835C7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603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83392F52-F053-4B37-81F1-B63D0DE99D51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435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9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A4D9C9F8-301E-4CFC-8B8A-DEDA2C5FE76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 numCol="2" spcCol="540000"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E46D94CB-4BAE-48DA-827F-D9056A475D3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54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A7466A94-84E9-488D-9FEA-54A799BB8F6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994A365-AC87-4177-BCC2-611ADD06E3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8" y="1549399"/>
            <a:ext cx="9578419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7069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914CD1B9-8EAD-4E64-B937-2191518FA7B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8246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40AACBD9-D144-47D8-BF22-75B6B84380F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34CED7-D00E-4574-8CD5-1FA88AC3EA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25049-6367-4C75-8FB6-5DE528AB6A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86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F00D7A92-5520-4010-997D-C3C16905376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41BC17-C220-4886-BD60-87072EB6111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69084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03E22A-F459-43A1-AB6C-BD735B41F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833629F-A04C-410B-858F-2375C6E7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71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6EA20A8E-3CA3-4F5D-8861-97A51D3F653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36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Logo der Technischen Universität Wien">
            <a:extLst>
              <a:ext uri="{FF2B5EF4-FFF2-40B4-BE49-F238E27FC236}">
                <a16:creationId xmlns:a16="http://schemas.microsoft.com/office/drawing/2014/main" id="{0070AC2A-BF7C-4825-9DC2-F4E94C492039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DB697-75F4-40C0-9433-E49B99644D2C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de-AT" dirty="0"/>
              <a:t>Zwischentitel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9824CDBD-05FF-44D6-AFB9-1597F69DA601}"/>
              </a:ext>
            </a:extLst>
          </p:cNvPr>
          <p:cNvSpPr>
            <a:spLocks noGrp="1"/>
          </p:cNvSpPr>
          <p:nvPr>
            <p:ph sz="half" idx="21" hasCustomPrompt="1"/>
            <p:custDataLst>
              <p:tags r:id="rId4"/>
            </p:custDataLst>
          </p:nvPr>
        </p:nvSpPr>
        <p:spPr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BC4CB93-0EDA-40F6-A82A-7933C7369F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F7679A8-5D7D-4C63-A562-FF2DD8258D52}"/>
              </a:ext>
            </a:extLst>
          </p:cNvPr>
          <p:cNvSpPr>
            <a:spLocks noGrp="1"/>
          </p:cNvSpPr>
          <p:nvPr>
            <p:ph sz="half" idx="22" hasCustomPrompt="1"/>
            <p:custDataLst>
              <p:tags r:id="rId6"/>
            </p:custDataLst>
          </p:nvPr>
        </p:nvSpPr>
        <p:spPr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049E4546-1F5E-4098-86E2-2AC2D673901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29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4A85C70-7CAB-4F95-9075-BECE02272E9D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0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35"/>
            </p:custDataLst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36"/>
            </p:custDataLst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 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777435-05C2-4B0D-8378-14DDFE4EB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39"/>
            </p:custDataLst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7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7" r:id="rId4"/>
    <p:sldLayoutId id="2147483708" r:id="rId5"/>
    <p:sldLayoutId id="2147483651" r:id="rId6"/>
    <p:sldLayoutId id="2147483652" r:id="rId7"/>
    <p:sldLayoutId id="2147483752" r:id="rId8"/>
    <p:sldLayoutId id="2147483744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745" r:id="rId16"/>
    <p:sldLayoutId id="2147483738" r:id="rId17"/>
    <p:sldLayoutId id="2147483735" r:id="rId18"/>
    <p:sldLayoutId id="2147483736" r:id="rId19"/>
    <p:sldLayoutId id="2147483737" r:id="rId20"/>
    <p:sldLayoutId id="2147483725" r:id="rId21"/>
    <p:sldLayoutId id="2147483726" r:id="rId22"/>
    <p:sldLayoutId id="2147483727" r:id="rId23"/>
    <p:sldLayoutId id="2147483729" r:id="rId24"/>
    <p:sldLayoutId id="2147483730" r:id="rId25"/>
    <p:sldLayoutId id="2147483751" r:id="rId26"/>
    <p:sldLayoutId id="2147483746" r:id="rId27"/>
    <p:sldLayoutId id="2147483731" r:id="rId28"/>
    <p:sldLayoutId id="2147483732" r:id="rId29"/>
    <p:sldLayoutId id="2147483733" r:id="rId30"/>
    <p:sldLayoutId id="2147483734" r:id="rId31"/>
    <p:sldLayoutId id="2147483707" r:id="rId32"/>
    <p:sldLayoutId id="2147483655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91" userDrawn="1">
          <p15:clr>
            <a:srgbClr val="F26B43"/>
          </p15:clr>
        </p15:guide>
        <p15:guide id="6" orient="horz" pos="976" userDrawn="1">
          <p15:clr>
            <a:srgbClr val="F26B43"/>
          </p15:clr>
        </p15:guide>
        <p15:guide id="7" orient="horz" pos="3198" userDrawn="1">
          <p15:clr>
            <a:srgbClr val="F26B43"/>
          </p15:clr>
        </p15:guide>
        <p15:guide id="8" orient="horz" pos="3451" userDrawn="1">
          <p15:clr>
            <a:srgbClr val="F26B43"/>
          </p15:clr>
        </p15:guide>
        <p15:guide id="9" orient="horz" pos="3714" userDrawn="1">
          <p15:clr>
            <a:srgbClr val="F26B43"/>
          </p15:clr>
        </p15:guide>
        <p15:guide id="10" pos="4044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14" userDrawn="1">
          <p15:clr>
            <a:srgbClr val="F26B43"/>
          </p15:clr>
        </p15:guide>
        <p15:guide id="13" orient="horz" pos="1498" userDrawn="1">
          <p15:clr>
            <a:srgbClr val="F26B43"/>
          </p15:clr>
        </p15:guide>
        <p15:guide id="14" orient="horz" pos="294" userDrawn="1">
          <p15:clr>
            <a:srgbClr val="F26B43"/>
          </p15:clr>
        </p15:guide>
        <p15:guide id="15" orient="horz" pos="531" userDrawn="1">
          <p15:clr>
            <a:srgbClr val="F26B43"/>
          </p15:clr>
        </p15:guide>
        <p15:guide id="16" orient="horz" pos="762" userDrawn="1">
          <p15:clr>
            <a:srgbClr val="F26B43"/>
          </p15:clr>
        </p15:guide>
        <p15:guide id="17" orient="horz" pos="1651" userDrawn="1">
          <p15:clr>
            <a:srgbClr val="F26B43"/>
          </p15:clr>
        </p15:guide>
        <p15:guide id="18" pos="824" userDrawn="1">
          <p15:clr>
            <a:srgbClr val="F26B43"/>
          </p15:clr>
        </p15:guide>
        <p15:guide id="19" pos="6675" userDrawn="1">
          <p15:clr>
            <a:srgbClr val="F26B43"/>
          </p15:clr>
        </p15:guide>
        <p15:guide id="20" orient="horz" pos="3606" userDrawn="1">
          <p15:clr>
            <a:srgbClr val="F26B43"/>
          </p15:clr>
        </p15:guide>
        <p15:guide id="21" pos="68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9.xml"/><Relationship Id="rId7" Type="http://schemas.openxmlformats.org/officeDocument/2006/relationships/image" Target="../media/image6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4.xml"/><Relationship Id="rId6" Type="http://schemas.openxmlformats.org/officeDocument/2006/relationships/hyperlink" Target="https://files.igs.org/pub/station/general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6.png"/><Relationship Id="rId5" Type="http://schemas.openxmlformats.org/officeDocument/2006/relationships/hyperlink" Target="https://doi.org/10.1007/s10291-023-01488-4" TargetMode="External"/><Relationship Id="rId4" Type="http://schemas.openxmlformats.org/officeDocument/2006/relationships/hyperlink" Target="https://doi.org/10.1007/s00190-021-01510-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ievswiki.geo.tuwien.ac.at/en/raPPPid" TargetMode="External"/><Relationship Id="rId13" Type="http://schemas.openxmlformats.org/officeDocument/2006/relationships/image" Target="../media/image7.png"/><Relationship Id="rId3" Type="http://schemas.openxmlformats.org/officeDocument/2006/relationships/tags" Target="../tags/tag202.xml"/><Relationship Id="rId7" Type="http://schemas.openxmlformats.org/officeDocument/2006/relationships/hyperlink" Target="https://github.com/TUW-VieVS/raPPPid" TargetMode="External"/><Relationship Id="rId12" Type="http://schemas.openxmlformats.org/officeDocument/2006/relationships/image" Target="../media/image6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0.png"/><Relationship Id="rId4" Type="http://schemas.openxmlformats.org/officeDocument/2006/relationships/tags" Target="../tags/tag203.xml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7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9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github.com/TUW-VieVS/raPPPid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85F2F-BC66-4BFE-9993-10CD568B5EB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3011" y="2238313"/>
            <a:ext cx="11429886" cy="1524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AT" sz="3200" dirty="0" err="1" smtClean="0"/>
              <a:t>Enhancing</a:t>
            </a:r>
            <a:r>
              <a:rPr lang="de-AT" sz="3200" dirty="0" smtClean="0"/>
              <a:t> PPP Performance </a:t>
            </a:r>
            <a:r>
              <a:rPr lang="de-AT" sz="3200" dirty="0" err="1" smtClean="0"/>
              <a:t>with</a:t>
            </a:r>
            <a:r>
              <a:rPr lang="de-AT" sz="3200" dirty="0"/>
              <a:t> Multi-GNSS </a:t>
            </a:r>
            <a:br>
              <a:rPr lang="de-AT" sz="3200" dirty="0"/>
            </a:br>
            <a:r>
              <a:rPr lang="de-AT" sz="3200" dirty="0" err="1" smtClean="0"/>
              <a:t>Satellite</a:t>
            </a:r>
            <a:r>
              <a:rPr lang="de-AT" sz="3200" dirty="0" smtClean="0"/>
              <a:t> Products </a:t>
            </a:r>
            <a:r>
              <a:rPr lang="de-AT" sz="3200" dirty="0" err="1" smtClean="0"/>
              <a:t>and</a:t>
            </a:r>
            <a:r>
              <a:rPr lang="de-AT" sz="3200" dirty="0" smtClean="0"/>
              <a:t> Integer </a:t>
            </a:r>
            <a:r>
              <a:rPr lang="de-AT" sz="3200" dirty="0" err="1" smtClean="0"/>
              <a:t>Ambiguity</a:t>
            </a:r>
            <a:r>
              <a:rPr lang="de-AT" sz="3200" dirty="0" smtClean="0"/>
              <a:t> Resolution</a:t>
            </a:r>
            <a:endParaRPr lang="de-AT" sz="3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EBBC48B-484D-472E-91AC-ADA8035C69B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589520" y="6433767"/>
            <a:ext cx="4123055" cy="233552"/>
          </a:xfrm>
        </p:spPr>
        <p:txBody>
          <a:bodyPr/>
          <a:lstStyle/>
          <a:p>
            <a:pPr lvl="0"/>
            <a:r>
              <a:rPr lang="de-AT" dirty="0" smtClean="0"/>
              <a:t>marcus.glaner@geo.tuwien.ac.at</a:t>
            </a:r>
            <a:endParaRPr lang="de-AT" dirty="0"/>
          </a:p>
        </p:txBody>
      </p:sp>
      <p:pic>
        <p:nvPicPr>
          <p:cNvPr id="4098" name="Picture 2" descr="https://cdn.egu.eu/static/fefc8604/logos/egu/egu_ga/egu_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492125"/>
            <a:ext cx="1920875" cy="8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" y="6315047"/>
            <a:ext cx="1227411" cy="429442"/>
          </a:xfrm>
          <a:prstGeom prst="rect">
            <a:avLst/>
          </a:prstGeom>
        </p:spPr>
      </p:pic>
      <p:pic>
        <p:nvPicPr>
          <p:cNvPr id="7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49" y="6276055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1594" y="4299844"/>
            <a:ext cx="9577388" cy="11049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de-AT" sz="2000" dirty="0" smtClean="0"/>
              <a:t>Marcus Franz Wareyka-Glaner</a:t>
            </a:r>
            <a:r>
              <a:rPr lang="de-AT" sz="2000" baseline="30000" dirty="0" smtClean="0"/>
              <a:t>1</a:t>
            </a:r>
            <a:r>
              <a:rPr lang="de-AT" sz="2000" dirty="0" smtClean="0"/>
              <a:t>, Gregor Möller</a:t>
            </a:r>
            <a:r>
              <a:rPr lang="de-AT" sz="2000" baseline="30000" dirty="0" smtClean="0"/>
              <a:t>1</a:t>
            </a:r>
            <a:endParaRPr lang="de-AT" sz="2000" dirty="0"/>
          </a:p>
          <a:p>
            <a:pPr algn="ctr">
              <a:lnSpc>
                <a:spcPct val="200000"/>
              </a:lnSpc>
            </a:pPr>
            <a:r>
              <a:rPr lang="de-AT" sz="1600" baseline="30000" dirty="0"/>
              <a:t>1</a:t>
            </a:r>
            <a:r>
              <a:rPr lang="de-CH" sz="1600" dirty="0" smtClean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Department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of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Geodesy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CH" sz="1600" dirty="0" err="1">
                <a:latin typeface="Arial" pitchFamily="18"/>
                <a:ea typeface="Microsoft YaHei" pitchFamily="2"/>
                <a:cs typeface="Arial" pitchFamily="2"/>
              </a:rPr>
              <a:t>and</a:t>
            </a:r>
            <a:r>
              <a:rPr lang="de-CH" sz="1600" dirty="0">
                <a:latin typeface="Arial" pitchFamily="18"/>
                <a:ea typeface="Microsoft YaHei" pitchFamily="2"/>
                <a:cs typeface="Arial" pitchFamily="2"/>
              </a:rPr>
              <a:t> Geoinformation, </a:t>
            </a:r>
            <a:r>
              <a:rPr lang="de-CH" sz="1600" dirty="0" smtClean="0">
                <a:latin typeface="Arial" pitchFamily="18"/>
                <a:ea typeface="Microsoft YaHei" pitchFamily="2"/>
                <a:cs typeface="Arial" pitchFamily="2"/>
              </a:rPr>
              <a:t>Technische Universität Wien, Austria</a:t>
            </a:r>
            <a:endParaRPr lang="de-CH" sz="1600" dirty="0">
              <a:latin typeface="Arial" pitchFamily="18"/>
              <a:ea typeface="Microsoft YaHei" pitchFamily="2"/>
              <a:cs typeface="Arial" pitchFamily="2"/>
            </a:endParaRPr>
          </a:p>
          <a:p>
            <a:pPr algn="ctr"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BEBBC48B-484D-472E-91AC-ADA8035C69B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118184" y="6433767"/>
            <a:ext cx="4123055" cy="2335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dirty="0" smtClean="0"/>
              <a:t>29 April 2025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45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3+ </a:t>
            </a:r>
            <a:r>
              <a:rPr lang="de-AT" dirty="0" err="1" smtClean="0"/>
              <a:t>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all </a:t>
            </a:r>
            <a:r>
              <a:rPr lang="de-AT" dirty="0" err="1" smtClean="0"/>
              <a:t>tested</a:t>
            </a:r>
            <a:r>
              <a:rPr lang="de-AT" dirty="0" smtClean="0"/>
              <a:t> </a:t>
            </a:r>
            <a:r>
              <a:rPr lang="de-AT" dirty="0" err="1" smtClean="0"/>
              <a:t>products</a:t>
            </a:r>
            <a:r>
              <a:rPr lang="de-AT" dirty="0" smtClean="0"/>
              <a:t> </a:t>
            </a:r>
            <a:r>
              <a:rPr lang="de-AT" dirty="0" err="1" smtClean="0"/>
              <a:t>enable</a:t>
            </a:r>
            <a:r>
              <a:rPr lang="de-AT" dirty="0" smtClean="0"/>
              <a:t> PPP-AR </a:t>
            </a:r>
            <a:r>
              <a:rPr lang="de-AT" dirty="0" err="1" smtClean="0"/>
              <a:t>with</a:t>
            </a:r>
            <a:r>
              <a:rPr lang="de-AT" dirty="0" smtClean="0"/>
              <a:t> IF LC</a:t>
            </a:r>
          </a:p>
          <a:p>
            <a:pPr>
              <a:lnSpc>
                <a:spcPct val="150000"/>
              </a:lnSpc>
            </a:pPr>
            <a:r>
              <a:rPr lang="de-AT" dirty="0" err="1" smtClean="0"/>
              <a:t>only</a:t>
            </a:r>
            <a:r>
              <a:rPr lang="de-AT" dirty="0" smtClean="0"/>
              <a:t> WUM </a:t>
            </a:r>
            <a:r>
              <a:rPr lang="de-AT" dirty="0" err="1" smtClean="0"/>
              <a:t>allows</a:t>
            </a:r>
            <a:r>
              <a:rPr lang="de-AT" dirty="0" smtClean="0"/>
              <a:t> multi-</a:t>
            </a:r>
            <a:r>
              <a:rPr lang="de-AT" dirty="0" err="1" smtClean="0"/>
              <a:t>frequency</a:t>
            </a:r>
            <a:r>
              <a:rPr lang="de-AT" dirty="0" smtClean="0"/>
              <a:t> </a:t>
            </a:r>
            <a:r>
              <a:rPr lang="de-AT" dirty="0" err="1" smtClean="0"/>
              <a:t>fixing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Decoupled</a:t>
            </a:r>
            <a:r>
              <a:rPr lang="de-DE" dirty="0" smtClean="0"/>
              <a:t> </a:t>
            </a:r>
            <a:r>
              <a:rPr lang="de-DE" dirty="0" err="1" smtClean="0"/>
              <a:t>Clock</a:t>
            </a:r>
            <a:r>
              <a:rPr lang="de-DE" dirty="0" smtClean="0"/>
              <a:t> Model </a:t>
            </a:r>
            <a:r>
              <a:rPr lang="de-DE" sz="2400" b="1" baseline="30000" dirty="0" smtClean="0"/>
              <a:t>1</a:t>
            </a:r>
            <a:r>
              <a:rPr lang="de-DE" dirty="0" smtClean="0"/>
              <a:t>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>
          <a:xfrm>
            <a:off x="7906434" y="1288091"/>
            <a:ext cx="3806140" cy="25659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0448" y="3961418"/>
            <a:ext cx="2985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WUM MGEX </a:t>
            </a:r>
            <a:r>
              <a:rPr lang="en-US" sz="1400" dirty="0" smtClean="0"/>
              <a:t>rapid</a:t>
            </a:r>
            <a:r>
              <a:rPr lang="en-US" sz="1200" dirty="0" smtClean="0"/>
              <a:t>, </a:t>
            </a:r>
            <a:r>
              <a:rPr lang="en-US" sz="1200" dirty="0" err="1" smtClean="0"/>
              <a:t>GrEC</a:t>
            </a:r>
            <a:r>
              <a:rPr lang="en-US" sz="1200" dirty="0" smtClean="0"/>
              <a:t>, 3 frequencies</a:t>
            </a:r>
            <a:endParaRPr lang="de-AT" sz="1200" dirty="0"/>
          </a:p>
        </p:txBody>
      </p:sp>
      <p:sp>
        <p:nvSpPr>
          <p:cNvPr id="14" name="Rectangle 13"/>
          <p:cNvSpPr/>
          <p:nvPr/>
        </p:nvSpPr>
        <p:spPr>
          <a:xfrm>
            <a:off x="8812235" y="838484"/>
            <a:ext cx="2105063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/>
              <a:t>UNB3 2024/001, fixed UTM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0" y="3924525"/>
            <a:ext cx="2359585" cy="18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37967" y="5816682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Naciri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err="1"/>
              <a:t>Bisnath</a:t>
            </a:r>
            <a:r>
              <a:rPr lang="en-US" sz="1400" dirty="0"/>
              <a:t>, </a:t>
            </a:r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23296" y="4570609"/>
            <a:ext cx="28648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/>
              <a:t>→ </a:t>
            </a: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convergence</a:t>
            </a:r>
            <a:r>
              <a:rPr lang="de-DE" dirty="0"/>
              <a:t> 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480218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5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igs20.atx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1176277"/>
            <a:ext cx="9288463" cy="4175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PCO/PCVs of some satellites </a:t>
            </a:r>
            <a:r>
              <a:rPr lang="en-US" dirty="0" smtClean="0"/>
              <a:t>changed in week 2345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backward compatibility is lost, for example: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satellite </a:t>
            </a:r>
            <a:r>
              <a:rPr lang="en-US" dirty="0"/>
              <a:t>products </a:t>
            </a:r>
            <a:r>
              <a:rPr lang="en-US" dirty="0" smtClean="0"/>
              <a:t>were </a:t>
            </a:r>
            <a:r>
              <a:rPr lang="en-US" dirty="0"/>
              <a:t>generated with old values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PPP user </a:t>
            </a:r>
            <a:r>
              <a:rPr lang="en-US" dirty="0" smtClean="0"/>
              <a:t>applies latest igs20.atx file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/>
          <a:stretch>
            <a:fillRect/>
          </a:stretch>
        </p:blipFill>
        <p:spPr bwMode="auto">
          <a:xfrm>
            <a:off x="1602860" y="3880845"/>
            <a:ext cx="64500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58398" y="4757145"/>
            <a:ext cx="6688137" cy="5667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78146" y="5442663"/>
            <a:ext cx="3350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de-DE" altLang="de-DE" sz="1400" dirty="0" smtClean="0"/>
              <a:t>igs20_2356.atx, </a:t>
            </a:r>
            <a:r>
              <a:rPr lang="de-AT" altLang="de-DE" sz="900" dirty="0" smtClean="0">
                <a:hlinkClick r:id="rId6"/>
              </a:rPr>
              <a:t>https</a:t>
            </a:r>
            <a:r>
              <a:rPr lang="de-AT" altLang="de-DE" sz="900" dirty="0">
                <a:hlinkClick r:id="rId6"/>
              </a:rPr>
              <a:t>://files.igs.org/pub/station/general</a:t>
            </a:r>
            <a:r>
              <a:rPr lang="de-AT" altLang="de-DE" sz="900" dirty="0" smtClean="0">
                <a:hlinkClick r:id="rId6"/>
              </a:rPr>
              <a:t>/</a:t>
            </a:r>
            <a:endParaRPr lang="de-AT" altLang="de-DE" sz="1400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08" y="4709708"/>
            <a:ext cx="2726709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9235029" y="3425827"/>
            <a:ext cx="2724888" cy="1126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81795" y="3278546"/>
            <a:ext cx="15616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AREG, GRG products</a:t>
            </a:r>
            <a:endParaRPr lang="de-AT" sz="1100" dirty="0"/>
          </a:p>
        </p:txBody>
      </p:sp>
      <p:sp>
        <p:nvSpPr>
          <p:cNvPr id="17" name="Rectangle 16"/>
          <p:cNvSpPr/>
          <p:nvPr/>
        </p:nvSpPr>
        <p:spPr>
          <a:xfrm>
            <a:off x="10316873" y="3921618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correct igs20.atx</a:t>
            </a:r>
            <a:endParaRPr lang="de-AT" sz="1600" dirty="0"/>
          </a:p>
        </p:txBody>
      </p:sp>
      <p:sp>
        <p:nvSpPr>
          <p:cNvPr id="18" name="Rectangle 17"/>
          <p:cNvSpPr/>
          <p:nvPr/>
        </p:nvSpPr>
        <p:spPr>
          <a:xfrm>
            <a:off x="10391014" y="4695976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latest igs20.atx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4710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65" y="1418773"/>
            <a:ext cx="5217560" cy="828675"/>
          </a:xfrm>
        </p:spPr>
        <p:txBody>
          <a:bodyPr/>
          <a:lstStyle/>
          <a:p>
            <a:r>
              <a:rPr lang="de-AT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1" y="2411190"/>
            <a:ext cx="7296194" cy="3095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/>
              <a:t>several</a:t>
            </a:r>
            <a:r>
              <a:rPr lang="de-AT" dirty="0" smtClean="0"/>
              <a:t> high-quality </a:t>
            </a:r>
            <a:r>
              <a:rPr lang="de-AT" dirty="0" err="1" smtClean="0"/>
              <a:t>satellite</a:t>
            </a:r>
            <a:r>
              <a:rPr lang="de-AT" dirty="0" smtClean="0"/>
              <a:t> </a:t>
            </a:r>
            <a:r>
              <a:rPr lang="de-AT" dirty="0" err="1" smtClean="0"/>
              <a:t>products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DE" dirty="0" err="1"/>
              <a:t>only</a:t>
            </a:r>
            <a:r>
              <a:rPr lang="de-DE" dirty="0"/>
              <a:t> WUM </a:t>
            </a:r>
            <a:r>
              <a:rPr lang="de-DE" dirty="0" err="1"/>
              <a:t>endorses</a:t>
            </a:r>
            <a:r>
              <a:rPr lang="de-DE" dirty="0"/>
              <a:t> 3+ </a:t>
            </a:r>
            <a:r>
              <a:rPr lang="de-DE" dirty="0" err="1" smtClean="0"/>
              <a:t>frequencies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rapid </a:t>
            </a:r>
            <a:r>
              <a:rPr lang="en-US" dirty="0" smtClean="0"/>
              <a:t>∼</a:t>
            </a:r>
            <a:r>
              <a:rPr lang="de-DE" dirty="0" smtClean="0"/>
              <a:t> final </a:t>
            </a:r>
            <a:r>
              <a:rPr lang="de-DE" dirty="0" err="1" smtClean="0"/>
              <a:t>products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igs20.atx</a:t>
            </a:r>
            <a:r>
              <a:rPr lang="en-US" dirty="0" smtClean="0"/>
              <a:t>: ”valid from” / “valid to” tags?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95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07065" y="1935892"/>
            <a:ext cx="9018035" cy="2759676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600" dirty="0" err="1" smtClean="0"/>
              <a:t>Naciri</a:t>
            </a:r>
            <a:r>
              <a:rPr lang="en-US" sz="1600" dirty="0"/>
              <a:t>, N., &amp; </a:t>
            </a:r>
            <a:r>
              <a:rPr lang="en-US" sz="1600" dirty="0" err="1"/>
              <a:t>Bisnath</a:t>
            </a:r>
            <a:r>
              <a:rPr lang="en-US" sz="1600" dirty="0"/>
              <a:t>, S. (2021). An uncombined triple-frequency user implementation of the decoupled clock model for PPP-AR. Journal of Geodesy, 95(5), 60.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doi.org/10.1007/s00190-021-01510-y</a:t>
            </a:r>
            <a:endParaRPr lang="en-US" sz="1600" dirty="0" smtClean="0"/>
          </a:p>
          <a:p>
            <a:pPr algn="just">
              <a:lnSpc>
                <a:spcPct val="120000"/>
              </a:lnSpc>
            </a:pPr>
            <a:r>
              <a:rPr lang="en-US" sz="1600" dirty="0" err="1"/>
              <a:t>Glaner</a:t>
            </a:r>
            <a:r>
              <a:rPr lang="en-US" sz="1600" dirty="0"/>
              <a:t>, M. F., &amp; Weber, R. (2023). An open-source software package for Precise Point Positioning: </a:t>
            </a:r>
            <a:r>
              <a:rPr lang="en-US" sz="1600" dirty="0" err="1"/>
              <a:t>raPPPid</a:t>
            </a:r>
            <a:r>
              <a:rPr lang="en-US" sz="1600" dirty="0"/>
              <a:t>. GPS Solutions, 27(4), 174.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doi.org/10.1007/s10291-023-01488-4</a:t>
            </a:r>
            <a:r>
              <a:rPr lang="en-US" sz="1600" dirty="0" smtClean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dirty="0" smtClean="0"/>
          </a:p>
          <a:p>
            <a:pPr marL="0" indent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13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6" b="12893"/>
          <a:stretch/>
        </p:blipFill>
        <p:spPr>
          <a:xfrm>
            <a:off x="1751039" y="2288815"/>
            <a:ext cx="8574593" cy="3568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03909" y="5562540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100" dirty="0" smtClean="0">
                <a:solidFill>
                  <a:schemeClr val="bg1"/>
                </a:solidFill>
              </a:rPr>
              <a:t>© Thomas Fabian (</a:t>
            </a:r>
            <a:r>
              <a:rPr lang="de-AT" sz="1100" dirty="0" err="1" smtClean="0">
                <a:solidFill>
                  <a:schemeClr val="bg1"/>
                </a:solidFill>
              </a:rPr>
              <a:t>flickr</a:t>
            </a:r>
            <a:r>
              <a:rPr lang="de-AT" sz="1100" dirty="0" smtClean="0">
                <a:solidFill>
                  <a:schemeClr val="bg1"/>
                </a:solidFill>
              </a:rPr>
              <a:t>)</a:t>
            </a:r>
            <a:endParaRPr lang="de-AT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24" y="1228993"/>
            <a:ext cx="9289498" cy="911543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AT" dirty="0" smtClean="0"/>
              <a:t>Thank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7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00" y="1848106"/>
            <a:ext cx="9577388" cy="1524000"/>
          </a:xfrm>
        </p:spPr>
        <p:txBody>
          <a:bodyPr/>
          <a:lstStyle/>
          <a:p>
            <a:pPr algn="ctr"/>
            <a:r>
              <a:rPr lang="de-AT" sz="4400" dirty="0" err="1" smtClean="0"/>
              <a:t>Supplementary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56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D41DA-FED0-4223-98E0-D80C7864AC3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de-AT" dirty="0" smtClean="0"/>
              <a:t>raPPPid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60C585-AA06-45B0-809E-6929B6CC6AF3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308101" y="2620963"/>
            <a:ext cx="4464050" cy="32750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open-source PPP software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GitHub:                </a:t>
            </a:r>
            <a:r>
              <a:rPr lang="en-US" sz="1600" dirty="0" smtClean="0">
                <a:hlinkClick r:id="rId7"/>
              </a:rPr>
              <a:t>https://github.com/TUW-VieVS/raPPPid</a:t>
            </a:r>
            <a:r>
              <a:rPr lang="en-US" sz="16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Documentation: </a:t>
            </a:r>
            <a:r>
              <a:rPr lang="en-US" sz="1600" dirty="0" smtClean="0">
                <a:hlinkClick r:id="rId8"/>
              </a:rPr>
              <a:t>https://vievswiki.geo.tuwien.ac.at/en/raPPPid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165100"/>
            <a:ext cx="1759393" cy="1759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3" y="420575"/>
            <a:ext cx="2955539" cy="879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 b="58845"/>
          <a:stretch>
            <a:fillRect/>
          </a:stretch>
        </p:blipFill>
        <p:spPr>
          <a:xfrm>
            <a:off x="1308101" y="1729052"/>
            <a:ext cx="2365561" cy="665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6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2838" y="2067394"/>
            <a:ext cx="5006031" cy="35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b="50542"/>
          <a:stretch/>
        </p:blipFill>
        <p:spPr>
          <a:xfrm>
            <a:off x="1652461" y="2316288"/>
            <a:ext cx="3960000" cy="22450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0"/>
          <a:stretch/>
        </p:blipFill>
        <p:spPr>
          <a:xfrm>
            <a:off x="6168254" y="2316289"/>
            <a:ext cx="3960000" cy="23348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50368" y="1671118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dirty="0" smtClean="0"/>
              <a:t>2D, 95% </a:t>
            </a:r>
            <a:r>
              <a:rPr lang="de-AT" sz="2000" b="1" dirty="0" err="1" smtClean="0"/>
              <a:t>Quantile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7239783" y="1671118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dirty="0" smtClean="0"/>
              <a:t>3D, 95% </a:t>
            </a:r>
            <a:r>
              <a:rPr lang="de-AT" sz="2000" b="1" dirty="0" err="1" smtClean="0"/>
              <a:t>Quantile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03203" y="4964436"/>
            <a:ext cx="693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HUS: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</a:t>
            </a:r>
            <a:r>
              <a:rPr lang="de-AT" dirty="0" err="1"/>
              <a:t>tracking</a:t>
            </a:r>
            <a:r>
              <a:rPr lang="de-AT" dirty="0"/>
              <a:t> Galileo CQ-signals (</a:t>
            </a:r>
            <a:r>
              <a:rPr lang="de-AT" dirty="0" err="1" smtClean="0"/>
              <a:t>no</a:t>
            </a:r>
            <a:r>
              <a:rPr lang="de-AT" dirty="0" smtClean="0"/>
              <a:t> X </a:t>
            </a:r>
            <a:r>
              <a:rPr lang="de-AT" dirty="0" err="1" smtClean="0"/>
              <a:t>code</a:t>
            </a:r>
            <a:r>
              <a:rPr lang="de-AT" dirty="0" smtClean="0"/>
              <a:t> </a:t>
            </a:r>
            <a:r>
              <a:rPr lang="de-AT" dirty="0" err="1" smtClean="0"/>
              <a:t>biases</a:t>
            </a:r>
            <a:r>
              <a:rPr lang="de-A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8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3"/>
          <a:stretch/>
        </p:blipFill>
        <p:spPr>
          <a:xfrm>
            <a:off x="2871187" y="2344617"/>
            <a:ext cx="5815868" cy="3113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14" y="1647747"/>
            <a:ext cx="9578418" cy="828675"/>
          </a:xfrm>
        </p:spPr>
        <p:txBody>
          <a:bodyPr/>
          <a:lstStyle/>
          <a:p>
            <a:pPr algn="ctr"/>
            <a:r>
              <a:rPr lang="de-AT" dirty="0" smtClean="0"/>
              <a:t>2D </a:t>
            </a:r>
            <a:r>
              <a:rPr lang="de-AT" dirty="0" err="1" smtClean="0"/>
              <a:t>error</a:t>
            </a:r>
            <a:r>
              <a:rPr lang="de-AT" dirty="0" smtClean="0"/>
              <a:t> / </a:t>
            </a:r>
            <a:r>
              <a:rPr lang="de-AT" dirty="0" err="1" smtClean="0"/>
              <a:t>station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882313" y="6386513"/>
            <a:ext cx="827087" cy="287337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300" y="3211283"/>
            <a:ext cx="989128" cy="1127606"/>
          </a:xfrm>
          <a:prstGeom prst="rect">
            <a:avLst/>
          </a:prstGeom>
        </p:spPr>
      </p:pic>
      <p:sp>
        <p:nvSpPr>
          <p:cNvPr id="2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480218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8288511" y="4555700"/>
            <a:ext cx="205946" cy="51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2129" y="4555699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1491" y="4563937"/>
            <a:ext cx="205946" cy="659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1739" y="4563936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1321" y="4555434"/>
            <a:ext cx="205946" cy="6675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5797" y="4555697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1955" y="4563936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66502" y="4555434"/>
            <a:ext cx="205946" cy="5851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45289" y="5099395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28254" y="5449494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 station tracking </a:t>
            </a:r>
            <a:br>
              <a:rPr lang="en-US" sz="1400" dirty="0" smtClean="0"/>
            </a:br>
            <a:r>
              <a:rPr lang="en-US" sz="1400" dirty="0" smtClean="0"/>
              <a:t>    Galileo X signals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432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: ZTD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19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6086475" y="1809750"/>
            <a:ext cx="94297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84" y="1575066"/>
            <a:ext cx="6870204" cy="3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Precise</a:t>
            </a:r>
            <a:r>
              <a:rPr lang="de-AT" dirty="0" smtClean="0"/>
              <a:t> Point </a:t>
            </a:r>
            <a:r>
              <a:rPr lang="de-AT" dirty="0" err="1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1" y="2628901"/>
            <a:ext cx="5488116" cy="2580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/>
              <a:t>PPP </a:t>
            </a:r>
            <a:r>
              <a:rPr lang="de-AT" dirty="0" err="1" smtClean="0"/>
              <a:t>requires</a:t>
            </a:r>
            <a:r>
              <a:rPr lang="de-AT" dirty="0" smtClean="0"/>
              <a:t> </a:t>
            </a:r>
            <a:r>
              <a:rPr lang="de-AT" dirty="0" err="1" smtClean="0"/>
              <a:t>precise</a:t>
            </a:r>
            <a:r>
              <a:rPr lang="de-AT" dirty="0" smtClean="0"/>
              <a:t> </a:t>
            </a:r>
            <a:r>
              <a:rPr lang="de-AT" dirty="0" err="1"/>
              <a:t>satellite</a:t>
            </a:r>
            <a:r>
              <a:rPr lang="de-AT" dirty="0"/>
              <a:t> </a:t>
            </a:r>
            <a:r>
              <a:rPr lang="de-AT" dirty="0" err="1"/>
              <a:t>products</a:t>
            </a:r>
            <a:r>
              <a:rPr lang="de-AT" dirty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complex</a:t>
            </a:r>
            <a:r>
              <a:rPr lang="de-AT" dirty="0" smtClean="0"/>
              <a:t> </a:t>
            </a:r>
            <a:r>
              <a:rPr lang="de-AT" dirty="0" err="1"/>
              <a:t>models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 smtClean="0"/>
              <a:t>algorithms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position </a:t>
            </a:r>
            <a:r>
              <a:rPr lang="en-US" dirty="0"/>
              <a:t>accuracy: cm, or even </a:t>
            </a:r>
            <a:r>
              <a:rPr lang="en-US" dirty="0" smtClean="0"/>
              <a:t>mm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major </a:t>
            </a:r>
            <a:r>
              <a:rPr lang="en-US" dirty="0"/>
              <a:t>drawback: convergence time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77" y="2011419"/>
            <a:ext cx="3873122" cy="27355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92302" y="4558654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satellite products</a:t>
            </a: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>
            <a:off x="10885488" y="6385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4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4" name="Rectangle 3"/>
          <p:cNvSpPr/>
          <p:nvPr/>
        </p:nvSpPr>
        <p:spPr>
          <a:xfrm>
            <a:off x="7658367" y="5209000"/>
            <a:ext cx="409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 smtClean="0"/>
              <a:t>PPP </a:t>
            </a:r>
            <a:r>
              <a:rPr lang="de-AT" sz="1400" dirty="0" err="1"/>
              <a:t>with</a:t>
            </a:r>
            <a:r>
              <a:rPr lang="de-AT" sz="1400" dirty="0"/>
              <a:t> integer </a:t>
            </a:r>
            <a:r>
              <a:rPr lang="de-AT" sz="1400" dirty="0" err="1"/>
              <a:t>ambiguity</a:t>
            </a:r>
            <a:r>
              <a:rPr lang="de-AT" sz="1400" dirty="0"/>
              <a:t> </a:t>
            </a:r>
            <a:r>
              <a:rPr lang="de-AT" sz="1400" dirty="0" err="1"/>
              <a:t>resolution</a:t>
            </a:r>
            <a:r>
              <a:rPr lang="de-AT" sz="1400" dirty="0"/>
              <a:t> → PPP-AR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28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CODr</a:t>
            </a:r>
            <a:r>
              <a:rPr lang="de-AT" dirty="0" smtClean="0"/>
              <a:t> </a:t>
            </a:r>
            <a:r>
              <a:rPr lang="de-AT" dirty="0" err="1" smtClean="0"/>
              <a:t>vs</a:t>
            </a:r>
            <a:r>
              <a:rPr lang="de-AT" dirty="0" smtClean="0"/>
              <a:t> </a:t>
            </a:r>
            <a:r>
              <a:rPr lang="de-AT" dirty="0" err="1" smtClean="0"/>
              <a:t>CODf</a:t>
            </a:r>
            <a:r>
              <a:rPr lang="de-AT" dirty="0" smtClean="0"/>
              <a:t> </a:t>
            </a:r>
            <a:r>
              <a:rPr lang="de-AT" sz="2400" dirty="0" smtClean="0"/>
              <a:t>(</a:t>
            </a:r>
            <a:r>
              <a:rPr lang="de-AT" sz="2400" dirty="0" err="1" smtClean="0"/>
              <a:t>GrE</a:t>
            </a:r>
            <a:r>
              <a:rPr lang="de-AT" sz="2400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20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171908"/>
              </p:ext>
            </p:extLst>
          </p:nvPr>
        </p:nvGraphicFramePr>
        <p:xfrm>
          <a:off x="7908982" y="3064523"/>
          <a:ext cx="3921727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475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009652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fixed</a:t>
                      </a:r>
                      <a:r>
                        <a:rPr lang="de-DE" sz="2000" b="0" dirty="0" smtClean="0"/>
                        <a:t> </a:t>
                      </a:r>
                      <a:r>
                        <a:rPr lang="de-DE" sz="2000" b="0" dirty="0" err="1" smtClean="0"/>
                        <a:t>results</a:t>
                      </a:r>
                      <a:endParaRPr lang="en-US" sz="20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rapid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final</a:t>
                      </a:r>
                      <a:endParaRPr 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3.52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3.56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</a:t>
                      </a:r>
                      <a:br>
                        <a:rPr lang="de-DE" b="1" dirty="0" smtClean="0"/>
                      </a:br>
                      <a:r>
                        <a:rPr lang="de-DE" b="1" dirty="0" smtClean="0"/>
                        <a:t>2D </a:t>
                      </a: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3.28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090009" y="5739627"/>
            <a:ext cx="490230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200" dirty="0" smtClean="0"/>
              <a:t>TTCF </a:t>
            </a:r>
            <a:r>
              <a:rPr lang="de-AT" sz="1200" dirty="0" err="1" smtClean="0"/>
              <a:t>is</a:t>
            </a:r>
            <a:r>
              <a:rPr lang="de-AT" sz="1200" dirty="0" smtClean="0"/>
              <a:t> </a:t>
            </a:r>
            <a:r>
              <a:rPr lang="de-AT" sz="1200" dirty="0" err="1" smtClean="0"/>
              <a:t>achieved</a:t>
            </a:r>
            <a:r>
              <a:rPr lang="de-AT" sz="1200" dirty="0" smtClean="0"/>
              <a:t> </a:t>
            </a:r>
            <a:r>
              <a:rPr lang="de-AT" sz="1200" dirty="0" err="1" smtClean="0"/>
              <a:t>when</a:t>
            </a:r>
            <a:r>
              <a:rPr lang="de-AT" sz="1200" dirty="0" smtClean="0"/>
              <a:t> 2D &lt; 5</a:t>
            </a:r>
            <a:r>
              <a:rPr lang="de-AT" sz="800" dirty="0" smtClean="0"/>
              <a:t> </a:t>
            </a:r>
            <a:r>
              <a:rPr lang="de-AT" sz="1200" dirty="0" smtClean="0"/>
              <a:t>cm </a:t>
            </a:r>
            <a:r>
              <a:rPr lang="de-AT" sz="1200" dirty="0" err="1" smtClean="0"/>
              <a:t>for</a:t>
            </a:r>
            <a:r>
              <a:rPr lang="de-AT" sz="1200" dirty="0" smtClean="0"/>
              <a:t> </a:t>
            </a:r>
            <a:r>
              <a:rPr lang="de-AT" sz="1200" dirty="0" err="1" smtClean="0"/>
              <a:t>the</a:t>
            </a:r>
            <a:r>
              <a:rPr lang="de-AT" sz="1200" dirty="0" smtClean="0"/>
              <a:t> </a:t>
            </a:r>
            <a:r>
              <a:rPr lang="de-AT" sz="1200" dirty="0" err="1" smtClean="0"/>
              <a:t>complete</a:t>
            </a:r>
            <a:r>
              <a:rPr lang="de-AT" sz="1200" dirty="0" smtClean="0"/>
              <a:t> </a:t>
            </a:r>
            <a:r>
              <a:rPr lang="de-AT" sz="1200" dirty="0" err="1" smtClean="0"/>
              <a:t>remaining</a:t>
            </a:r>
            <a:r>
              <a:rPr lang="de-AT" sz="1200" dirty="0" smtClean="0"/>
              <a:t> </a:t>
            </a:r>
            <a:r>
              <a:rPr lang="de-AT" sz="1200" dirty="0" err="1" smtClean="0"/>
              <a:t>period</a:t>
            </a:r>
            <a:r>
              <a:rPr lang="de-AT" sz="1200" dirty="0" smtClean="0"/>
              <a:t> </a:t>
            </a:r>
            <a:endParaRPr lang="de-AT" sz="12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903145" y="5425695"/>
            <a:ext cx="199125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200" dirty="0" smtClean="0"/>
              <a:t>TTCF … time </a:t>
            </a:r>
            <a:r>
              <a:rPr lang="de-AT" sz="1200" dirty="0" err="1" smtClean="0"/>
              <a:t>to</a:t>
            </a:r>
            <a:r>
              <a:rPr lang="de-AT" sz="1200" dirty="0" smtClean="0"/>
              <a:t> </a:t>
            </a:r>
            <a:r>
              <a:rPr lang="de-AT" sz="1200" dirty="0" err="1" smtClean="0"/>
              <a:t>correct</a:t>
            </a:r>
            <a:r>
              <a:rPr lang="de-AT" sz="1200" dirty="0" smtClean="0"/>
              <a:t> fix</a:t>
            </a:r>
            <a:endParaRPr lang="de-AT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1"/>
          <a:stretch/>
        </p:blipFill>
        <p:spPr>
          <a:xfrm>
            <a:off x="531719" y="1503047"/>
            <a:ext cx="6840000" cy="146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/>
          <a:stretch/>
        </p:blipFill>
        <p:spPr>
          <a:xfrm>
            <a:off x="531719" y="3409950"/>
            <a:ext cx="6840000" cy="1701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9564" y="249848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8089" y="249848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83707" y="488298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86475" y="1809750"/>
            <a:ext cx="94297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8982" y="48606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</a:t>
            </a:r>
            <a:r>
              <a:rPr lang="de-AT" dirty="0" err="1"/>
              <a:t>GrEC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21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42877"/>
              </p:ext>
            </p:extLst>
          </p:nvPr>
        </p:nvGraphicFramePr>
        <p:xfrm>
          <a:off x="1307065" y="1662586"/>
          <a:ext cx="915224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3881597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97280506"/>
                    </a:ext>
                  </a:extLst>
                </a:gridCol>
                <a:gridCol w="1467706">
                  <a:extLst>
                    <a:ext uri="{9D8B030D-6E8A-4147-A177-3AD203B41FA5}">
                      <a16:colId xmlns:a16="http://schemas.microsoft.com/office/drawing/2014/main" val="3591259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position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COD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GRG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HUS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WMC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3.54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3.92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3.34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4.65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4.47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2D</a:t>
                      </a:r>
                      <a:br>
                        <a:rPr lang="de-DE" b="1" dirty="0" smtClean="0"/>
                      </a:b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0.78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1.51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3.22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4.14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22957" y="5641454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607023" y="5256200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3" name="Rectangle 2"/>
          <p:cNvSpPr/>
          <p:nvPr/>
        </p:nvSpPr>
        <p:spPr>
          <a:xfrm>
            <a:off x="1196885" y="4084377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aseline="30000" dirty="0" smtClean="0"/>
              <a:t>(</a:t>
            </a:r>
            <a:r>
              <a:rPr lang="de-AT" dirty="0" smtClean="0"/>
              <a:t>*</a:t>
            </a:r>
            <a:r>
              <a:rPr lang="de-AT" baseline="30000" dirty="0" smtClean="0"/>
              <a:t>)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</a:t>
            </a:r>
            <a:r>
              <a:rPr lang="de-AT" dirty="0" err="1"/>
              <a:t>tracking</a:t>
            </a:r>
            <a:r>
              <a:rPr lang="de-AT" dirty="0"/>
              <a:t> Galileo CQ-signals (</a:t>
            </a:r>
            <a:r>
              <a:rPr lang="de-AT" dirty="0" err="1" smtClean="0"/>
              <a:t>no</a:t>
            </a:r>
            <a:r>
              <a:rPr lang="de-AT" dirty="0" smtClean="0"/>
              <a:t> X </a:t>
            </a:r>
            <a:r>
              <a:rPr lang="de-AT" dirty="0" err="1" smtClean="0"/>
              <a:t>code</a:t>
            </a:r>
            <a:r>
              <a:rPr lang="de-AT" dirty="0" smtClean="0"/>
              <a:t> </a:t>
            </a:r>
            <a:r>
              <a:rPr lang="de-AT" dirty="0" err="1" smtClean="0"/>
              <a:t>biases</a:t>
            </a:r>
            <a:r>
              <a:rPr lang="de-A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81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588741"/>
            <a:ext cx="6300000" cy="417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r>
              <a:rPr lang="de-AT" dirty="0" smtClean="0"/>
              <a:t>: </a:t>
            </a:r>
            <a:r>
              <a:rPr lang="de-AT" dirty="0" err="1" smtClean="0"/>
              <a:t>GrEC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6086475" y="1809750"/>
            <a:ext cx="94297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>
          <a:xfrm>
            <a:off x="6066114" y="1772342"/>
            <a:ext cx="6100486" cy="3993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0294" y="151785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 smtClean="0"/>
              <a:t>Ø TTCF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9059588" y="151785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 smtClean="0"/>
              <a:t>2D </a:t>
            </a:r>
            <a:r>
              <a:rPr lang="de-AT" b="1" dirty="0" err="1" smtClean="0"/>
              <a:t>error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4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Another</a:t>
            </a:r>
            <a:r>
              <a:rPr lang="de-AT" dirty="0" smtClean="0"/>
              <a:t> Day </a:t>
            </a:r>
            <a:r>
              <a:rPr lang="de-AT" sz="1800" dirty="0" smtClean="0"/>
              <a:t>(032/2025)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23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930892"/>
              </p:ext>
            </p:extLst>
          </p:nvPr>
        </p:nvGraphicFramePr>
        <p:xfrm>
          <a:off x="1307065" y="1662586"/>
          <a:ext cx="915224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3881597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97280506"/>
                    </a:ext>
                  </a:extLst>
                </a:gridCol>
                <a:gridCol w="1467706">
                  <a:extLst>
                    <a:ext uri="{9D8B030D-6E8A-4147-A177-3AD203B41FA5}">
                      <a16:colId xmlns:a16="http://schemas.microsoft.com/office/drawing/2014/main" val="3591259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position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COD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GRG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HUS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WMC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3.61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4.23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2D</a:t>
                      </a:r>
                      <a:br>
                        <a:rPr lang="de-DE" b="1" dirty="0" smtClean="0"/>
                      </a:b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0.80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1.13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3.34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4.32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22957" y="5641454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607023" y="5256200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3" name="Rectangle 2"/>
          <p:cNvSpPr/>
          <p:nvPr/>
        </p:nvSpPr>
        <p:spPr>
          <a:xfrm>
            <a:off x="1196885" y="4084377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aseline="30000" dirty="0" smtClean="0"/>
              <a:t>(</a:t>
            </a:r>
            <a:r>
              <a:rPr lang="de-AT" dirty="0" smtClean="0"/>
              <a:t>*</a:t>
            </a:r>
            <a:r>
              <a:rPr lang="de-AT" baseline="30000" dirty="0" smtClean="0"/>
              <a:t>)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</a:t>
            </a:r>
            <a:r>
              <a:rPr lang="de-AT" dirty="0" err="1"/>
              <a:t>tracking</a:t>
            </a:r>
            <a:r>
              <a:rPr lang="de-AT" dirty="0"/>
              <a:t> Galileo CQ-signals (</a:t>
            </a:r>
            <a:r>
              <a:rPr lang="de-AT" dirty="0" err="1" smtClean="0"/>
              <a:t>no</a:t>
            </a:r>
            <a:r>
              <a:rPr lang="de-AT" dirty="0" smtClean="0"/>
              <a:t> X </a:t>
            </a:r>
            <a:r>
              <a:rPr lang="de-AT" dirty="0" err="1" smtClean="0"/>
              <a:t>code</a:t>
            </a:r>
            <a:r>
              <a:rPr lang="de-AT" dirty="0" smtClean="0"/>
              <a:t> </a:t>
            </a:r>
            <a:r>
              <a:rPr lang="de-AT" dirty="0" err="1" smtClean="0"/>
              <a:t>biases</a:t>
            </a:r>
            <a:r>
              <a:rPr lang="de-A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71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Another</a:t>
            </a:r>
            <a:r>
              <a:rPr lang="de-AT" dirty="0"/>
              <a:t> Day </a:t>
            </a:r>
            <a:r>
              <a:rPr lang="de-AT" sz="1800" dirty="0"/>
              <a:t>(032/2025)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24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51241"/>
              </p:ext>
            </p:extLst>
          </p:nvPr>
        </p:nvGraphicFramePr>
        <p:xfrm>
          <a:off x="1307065" y="1662586"/>
          <a:ext cx="915224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3881597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97280506"/>
                    </a:ext>
                  </a:extLst>
                </a:gridCol>
                <a:gridCol w="1467706">
                  <a:extLst>
                    <a:ext uri="{9D8B030D-6E8A-4147-A177-3AD203B41FA5}">
                      <a16:colId xmlns:a16="http://schemas.microsoft.com/office/drawing/2014/main" val="3591259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position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COD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GRG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HUS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WMC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3.61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3.90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2D</a:t>
                      </a:r>
                      <a:br>
                        <a:rPr lang="de-DE" b="1" dirty="0" smtClean="0"/>
                      </a:b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0.80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1.05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3.34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3.87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22957" y="5641454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607023" y="5256200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12" name="Rectangle 11"/>
          <p:cNvSpPr/>
          <p:nvPr/>
        </p:nvSpPr>
        <p:spPr>
          <a:xfrm>
            <a:off x="1426384" y="4086543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</a:t>
            </a:r>
            <a:r>
              <a:rPr lang="de-AT" dirty="0" err="1"/>
              <a:t>tracking</a:t>
            </a:r>
            <a:r>
              <a:rPr lang="de-AT" dirty="0"/>
              <a:t> Galileo CQ-signals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280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32170" y="2542491"/>
            <a:ext cx="4464050" cy="8286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AT" dirty="0" err="1" smtClean="0"/>
              <a:t>improve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PPP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406153" y="672066"/>
            <a:ext cx="1732006" cy="909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multi-GNSS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698908" y="980991"/>
            <a:ext cx="1884919" cy="771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multi-</a:t>
            </a:r>
            <a:r>
              <a:rPr lang="de-AT" dirty="0" err="1" smtClean="0"/>
              <a:t>frequency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913988" y="4021509"/>
            <a:ext cx="2300930" cy="832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integer </a:t>
            </a:r>
            <a:r>
              <a:rPr lang="de-AT" dirty="0" err="1" smtClean="0"/>
              <a:t>ambiguity</a:t>
            </a:r>
            <a:r>
              <a:rPr lang="de-AT" dirty="0" smtClean="0"/>
              <a:t> </a:t>
            </a:r>
            <a:r>
              <a:rPr lang="de-AT" dirty="0" err="1" smtClean="0"/>
              <a:t>fixing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183154" y="4419535"/>
            <a:ext cx="2346109" cy="102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accurate</a:t>
            </a:r>
            <a:r>
              <a:rPr lang="de-AT" dirty="0" smtClean="0"/>
              <a:t> </a:t>
            </a:r>
            <a:r>
              <a:rPr lang="de-AT" dirty="0" err="1" smtClean="0"/>
              <a:t>error</a:t>
            </a:r>
            <a:r>
              <a:rPr lang="de-AT" dirty="0" smtClean="0"/>
              <a:t> </a:t>
            </a:r>
            <a:r>
              <a:rPr lang="de-AT" dirty="0" err="1" smtClean="0"/>
              <a:t>models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67597" y="2501977"/>
            <a:ext cx="1747452" cy="974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innovative PPP </a:t>
            </a:r>
            <a:r>
              <a:rPr lang="de-AT" dirty="0" err="1" smtClean="0"/>
              <a:t>models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8913341" y="1977081"/>
            <a:ext cx="2326374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modern </a:t>
            </a:r>
            <a:r>
              <a:rPr lang="de-AT" dirty="0" err="1" smtClean="0"/>
              <a:t>satellite</a:t>
            </a:r>
            <a:r>
              <a:rPr lang="de-AT" dirty="0" smtClean="0"/>
              <a:t> </a:t>
            </a:r>
            <a:r>
              <a:rPr lang="de-AT" dirty="0" err="1" smtClean="0"/>
              <a:t>products</a:t>
            </a:r>
            <a:endParaRPr lang="en-US" dirty="0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3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A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072450"/>
              </p:ext>
            </p:extLst>
          </p:nvPr>
        </p:nvGraphicFramePr>
        <p:xfrm>
          <a:off x="1210152" y="2361912"/>
          <a:ext cx="7390151" cy="3032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4724">
                  <a:extLst>
                    <a:ext uri="{9D8B030D-6E8A-4147-A177-3AD203B41FA5}">
                      <a16:colId xmlns:a16="http://schemas.microsoft.com/office/drawing/2014/main" val="557462549"/>
                    </a:ext>
                  </a:extLst>
                </a:gridCol>
                <a:gridCol w="2780162">
                  <a:extLst>
                    <a:ext uri="{9D8B030D-6E8A-4147-A177-3AD203B41FA5}">
                      <a16:colId xmlns:a16="http://schemas.microsoft.com/office/drawing/2014/main" val="1498157646"/>
                    </a:ext>
                  </a:extLst>
                </a:gridCol>
                <a:gridCol w="996778">
                  <a:extLst>
                    <a:ext uri="{9D8B030D-6E8A-4147-A177-3AD203B41FA5}">
                      <a16:colId xmlns:a16="http://schemas.microsoft.com/office/drawing/2014/main" val="123601174"/>
                    </a:ext>
                  </a:extLst>
                </a:gridCol>
                <a:gridCol w="2718487">
                  <a:extLst>
                    <a:ext uri="{9D8B030D-6E8A-4147-A177-3AD203B41FA5}">
                      <a16:colId xmlns:a16="http://schemas.microsoft.com/office/drawing/2014/main" val="8156108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Analysis Center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GNSS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Source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2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COD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Center </a:t>
                      </a:r>
                      <a:r>
                        <a:rPr lang="de-AT" dirty="0" err="1" smtClean="0"/>
                        <a:t>of</a:t>
                      </a:r>
                      <a:r>
                        <a:rPr lang="de-AT" dirty="0" smtClean="0"/>
                        <a:t> Orbit Determination Europe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GRECJ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000" smtClean="0"/>
                        <a:t>ftp.aiub.unibe.ch/CODE_MGEX/CODE</a:t>
                      </a:r>
                      <a:r>
                        <a:rPr lang="de-AT" sz="1000" dirty="0" smtClean="0"/>
                        <a:t> 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57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GRG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Centre</a:t>
                      </a:r>
                      <a:r>
                        <a:rPr lang="de-AT" dirty="0" smtClean="0"/>
                        <a:t> National </a:t>
                      </a:r>
                      <a:r>
                        <a:rPr lang="de-AT" dirty="0" err="1" smtClean="0"/>
                        <a:t>d’Études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Spatiales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GREC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 smtClean="0"/>
                        <a:t>https://cddis.nasa.gov/archive/gnss/products/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17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HUS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Huazhong</a:t>
                      </a:r>
                      <a:r>
                        <a:rPr lang="en-US" dirty="0" smtClean="0"/>
                        <a:t> University of Science and Technology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GREC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ftp://ggda.ac.cn/pub/mgex/products/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12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WUM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Wuhan University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GRECJ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000" dirty="0" smtClean="0"/>
                        <a:t>https://cddis.nasa.gov/archive/gnss/products/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37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WMC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Combined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product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GRECJ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ftp://igs.gnsswhu.cn/pub/whu/phasebias/</a:t>
                      </a:r>
                      <a:endParaRPr lang="de-A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30094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9" name="Rectangle 8"/>
          <p:cNvSpPr/>
          <p:nvPr/>
        </p:nvSpPr>
        <p:spPr>
          <a:xfrm>
            <a:off x="7389341" y="5819609"/>
            <a:ext cx="4807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G…GPS     R…GLONASS     E…Galileo     C…</a:t>
            </a:r>
            <a:r>
              <a:rPr lang="de-DE" sz="1200" dirty="0" err="1" smtClean="0"/>
              <a:t>BeiDou</a:t>
            </a:r>
            <a:r>
              <a:rPr lang="de-DE" sz="1200" dirty="0" smtClean="0"/>
              <a:t>     J…QZSS</a:t>
            </a:r>
            <a:endParaRPr lang="de-AT" sz="1200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2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1210152" y="1144485"/>
            <a:ext cx="5694062" cy="1165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AT" dirty="0" smtClean="0"/>
              <a:t>operational final MGEX </a:t>
            </a:r>
            <a:r>
              <a:rPr lang="de-AT" dirty="0" err="1" smtClean="0"/>
              <a:t>products</a:t>
            </a:r>
            <a:r>
              <a:rPr lang="de-AT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phase</a:t>
            </a:r>
            <a:r>
              <a:rPr lang="de-AT" dirty="0" smtClean="0"/>
              <a:t> </a:t>
            </a:r>
            <a:r>
              <a:rPr lang="de-AT" dirty="0" err="1" smtClean="0"/>
              <a:t>biases</a:t>
            </a:r>
            <a:endParaRPr lang="de-AT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gray">
          <a:xfrm>
            <a:off x="6904214" y="1144485"/>
            <a:ext cx="3590791" cy="6703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714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AT" dirty="0" err="1" smtClean="0"/>
              <a:t>latency</a:t>
            </a:r>
            <a:r>
              <a:rPr lang="de-AT" dirty="0" smtClean="0"/>
              <a:t>: </a:t>
            </a:r>
            <a:r>
              <a:rPr lang="en-US" dirty="0"/>
              <a:t>∼</a:t>
            </a:r>
            <a:r>
              <a:rPr lang="de-AT" dirty="0" smtClean="0"/>
              <a:t> 9 </a:t>
            </a:r>
            <a:r>
              <a:rPr lang="de-AT" dirty="0" err="1" smtClean="0"/>
              <a:t>days</a:t>
            </a:r>
            <a:endParaRPr lang="de-AT" dirty="0" smtClean="0"/>
          </a:p>
          <a:p>
            <a:pPr>
              <a:lnSpc>
                <a:spcPct val="120000"/>
              </a:lnSpc>
            </a:pPr>
            <a:endParaRPr lang="de-AT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45" y="1409356"/>
            <a:ext cx="4464050" cy="828675"/>
          </a:xfrm>
        </p:spPr>
        <p:txBody>
          <a:bodyPr/>
          <a:lstStyle/>
          <a:p>
            <a:r>
              <a:rPr lang="de-AT" dirty="0" smtClean="0"/>
              <a:t>Test </a:t>
            </a:r>
            <a:r>
              <a:rPr lang="de-AT" dirty="0" err="1" smtClean="0"/>
              <a:t>case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28900"/>
              </p:ext>
            </p:extLst>
          </p:nvPr>
        </p:nvGraphicFramePr>
        <p:xfrm>
          <a:off x="838545" y="2655925"/>
          <a:ext cx="6732028" cy="2390420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061696">
                  <a:extLst>
                    <a:ext uri="{9D8B030D-6E8A-4147-A177-3AD203B41FA5}">
                      <a16:colId xmlns:a16="http://schemas.microsoft.com/office/drawing/2014/main" val="4245477286"/>
                    </a:ext>
                  </a:extLst>
                </a:gridCol>
                <a:gridCol w="4670332">
                  <a:extLst>
                    <a:ext uri="{9D8B030D-6E8A-4147-A177-3AD203B41FA5}">
                      <a16:colId xmlns:a16="http://schemas.microsoft.com/office/drawing/2014/main" val="707829937"/>
                    </a:ext>
                  </a:extLst>
                </a:gridCol>
              </a:tblGrid>
              <a:tr h="4492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 smtClean="0">
                          <a:effectLst/>
                        </a:rPr>
                        <a:t> Software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50" dirty="0" smtClean="0">
                          <a:effectLst/>
                        </a:rPr>
                        <a:t>                          </a:t>
                      </a:r>
                      <a:r>
                        <a:rPr lang="en-US" sz="1200" kern="150" dirty="0" smtClean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hlinkClick r:id="rId4"/>
                        </a:rPr>
                        <a:t>https://github.com/TUW-VieVS/raPPPid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1600" dirty="0" smtClean="0"/>
                        <a:t> </a:t>
                      </a:r>
                      <a:endParaRPr lang="en-US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extLst>
                  <a:ext uri="{0D108BD9-81ED-4DB2-BD59-A6C34878D82A}">
                    <a16:rowId xmlns:a16="http://schemas.microsoft.com/office/drawing/2014/main" val="3867371900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 smtClean="0">
                          <a:effectLst/>
                        </a:rPr>
                        <a:t> Data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50" dirty="0" smtClean="0">
                          <a:solidFill>
                            <a:schemeClr val="tx1"/>
                          </a:solidFill>
                          <a:effectLst/>
                        </a:rPr>
                        <a:t>21 IGS MGEX stations, January 1, 2025</a:t>
                      </a:r>
                      <a:endParaRPr lang="en-US" sz="1600" kern="1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extLst>
                  <a:ext uri="{0D108BD9-81ED-4DB2-BD59-A6C34878D82A}">
                    <a16:rowId xmlns:a16="http://schemas.microsoft.com/office/drawing/2014/main" val="743110782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 smtClean="0">
                          <a:effectLst/>
                        </a:rPr>
                        <a:t> Observations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50" dirty="0">
                          <a:solidFill>
                            <a:schemeClr val="tx1"/>
                          </a:solidFill>
                          <a:effectLst/>
                        </a:rPr>
                        <a:t>GPS: </a:t>
                      </a:r>
                      <a:r>
                        <a:rPr lang="it-IT" sz="1600" kern="150" dirty="0" smtClean="0">
                          <a:solidFill>
                            <a:schemeClr val="tx1"/>
                          </a:solidFill>
                          <a:effectLst/>
                        </a:rPr>
                        <a:t>L1+L2, GLONASS: G1+G2</a:t>
                      </a:r>
                      <a:r>
                        <a:rPr lang="it-IT" sz="1600" kern="15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it-IT" sz="1600" kern="150" dirty="0" smtClean="0">
                          <a:solidFill>
                            <a:schemeClr val="tx1"/>
                          </a:solidFill>
                          <a:effectLst/>
                        </a:rPr>
                        <a:t>Galileo</a:t>
                      </a:r>
                      <a:r>
                        <a:rPr lang="it-IT" sz="1600" kern="15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it-IT" sz="1600" kern="150" dirty="0" smtClean="0">
                          <a:solidFill>
                            <a:schemeClr val="tx1"/>
                          </a:solidFill>
                          <a:effectLst/>
                        </a:rPr>
                        <a:t>E1+E5a</a:t>
                      </a:r>
                      <a:br>
                        <a:rPr lang="it-IT" sz="1600" kern="15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kern="150" dirty="0" smtClean="0">
                          <a:solidFill>
                            <a:schemeClr val="tx1"/>
                          </a:solidFill>
                          <a:effectLst/>
                        </a:rPr>
                        <a:t>30 sec interval, reset of solution: every 20 min</a:t>
                      </a:r>
                      <a:endParaRPr lang="en-US" sz="1600" kern="1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extLst>
                  <a:ext uri="{0D108BD9-81ED-4DB2-BD59-A6C34878D82A}">
                    <a16:rowId xmlns:a16="http://schemas.microsoft.com/office/drawing/2014/main" val="2117574485"/>
                  </a:ext>
                </a:extLst>
              </a:tr>
              <a:tr h="40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 smtClean="0">
                          <a:effectLst/>
                        </a:rPr>
                        <a:t> Satellite </a:t>
                      </a:r>
                      <a:r>
                        <a:rPr lang="en-US" sz="1800" kern="150" dirty="0">
                          <a:effectLst/>
                        </a:rPr>
                        <a:t>products</a:t>
                      </a:r>
                      <a:endParaRPr lang="en-US" sz="1800" b="1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50" dirty="0" smtClean="0">
                          <a:effectLst/>
                        </a:rPr>
                        <a:t>COD </a:t>
                      </a:r>
                      <a:r>
                        <a:rPr lang="en-US" sz="1600" b="1" u="none" kern="150" baseline="0" dirty="0" smtClean="0">
                          <a:effectLst/>
                        </a:rPr>
                        <a:t>or</a:t>
                      </a:r>
                      <a:r>
                        <a:rPr lang="en-US" sz="1600" kern="150" baseline="0" dirty="0" smtClean="0">
                          <a:effectLst/>
                        </a:rPr>
                        <a:t> GRG </a:t>
                      </a:r>
                      <a:r>
                        <a:rPr lang="en-US" sz="1600" b="1" kern="150" baseline="0" dirty="0" smtClean="0">
                          <a:effectLst/>
                        </a:rPr>
                        <a:t>or</a:t>
                      </a:r>
                      <a:r>
                        <a:rPr lang="en-US" sz="1600" kern="150" baseline="0" dirty="0" smtClean="0">
                          <a:effectLst/>
                        </a:rPr>
                        <a:t> HUS </a:t>
                      </a:r>
                      <a:r>
                        <a:rPr lang="en-US" sz="1600" b="1" kern="150" baseline="0" dirty="0" smtClean="0">
                          <a:effectLst/>
                        </a:rPr>
                        <a:t>or</a:t>
                      </a:r>
                      <a:r>
                        <a:rPr lang="en-US" sz="1600" kern="150" baseline="0" dirty="0" smtClean="0">
                          <a:effectLst/>
                        </a:rPr>
                        <a:t> WUM </a:t>
                      </a:r>
                      <a:r>
                        <a:rPr lang="en-US" sz="1600" b="1" kern="150" baseline="0" dirty="0" smtClean="0">
                          <a:effectLst/>
                        </a:rPr>
                        <a:t>or </a:t>
                      </a:r>
                      <a:br>
                        <a:rPr lang="en-US" sz="1600" b="1" kern="150" baseline="0" dirty="0" smtClean="0">
                          <a:effectLst/>
                        </a:rPr>
                      </a:br>
                      <a:r>
                        <a:rPr lang="en-US" sz="1600" kern="150" baseline="0" dirty="0" smtClean="0">
                          <a:effectLst/>
                        </a:rPr>
                        <a:t>combined product</a:t>
                      </a:r>
                      <a:endParaRPr lang="en-U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0" marB="0"/>
                </a:tc>
                <a:extLst>
                  <a:ext uri="{0D108BD9-81ED-4DB2-BD59-A6C34878D82A}">
                    <a16:rowId xmlns:a16="http://schemas.microsoft.com/office/drawing/2014/main" val="2533905088"/>
                  </a:ext>
                </a:extLst>
              </a:tr>
            </a:tbl>
          </a:graphicData>
        </a:graphic>
      </p:graphicFrame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895CA439-2AF7-44F6-BE6B-DD6EB7D4AD21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>
          <a:xfrm flipH="1">
            <a:off x="7825946" y="6385768"/>
            <a:ext cx="3059542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3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1337" r="7528" b="23704"/>
          <a:stretch/>
        </p:blipFill>
        <p:spPr>
          <a:xfrm>
            <a:off x="8283693" y="3056671"/>
            <a:ext cx="3502919" cy="1788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75" y="212725"/>
            <a:ext cx="1759393" cy="1759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/>
            <a:alphaModFix/>
          </a:blip>
          <a:srcRect t="7749" b="65459"/>
          <a:stretch/>
        </p:blipFill>
        <p:spPr>
          <a:xfrm>
            <a:off x="2905125" y="2724150"/>
            <a:ext cx="1451238" cy="2658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93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774364"/>
            <a:ext cx="9288463" cy="526320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Software </a:t>
            </a:r>
            <a:r>
              <a:rPr lang="en-US" sz="1400" b="1" dirty="0" smtClean="0"/>
              <a:t>			</a:t>
            </a:r>
            <a:r>
              <a:rPr lang="en-US" sz="1400" dirty="0" smtClean="0"/>
              <a:t>raPPPid </a:t>
            </a:r>
            <a:r>
              <a:rPr lang="en-US" sz="1400" dirty="0"/>
              <a:t>(</a:t>
            </a:r>
            <a:r>
              <a:rPr lang="en-US" sz="1400" dirty="0" err="1" smtClean="0"/>
              <a:t>VieVS</a:t>
            </a:r>
            <a:r>
              <a:rPr lang="en-US" sz="1400" dirty="0" smtClean="0"/>
              <a:t> PPP</a:t>
            </a:r>
            <a:r>
              <a:rPr lang="en-US" sz="1400" dirty="0"/>
              <a:t>) </a:t>
            </a:r>
            <a:r>
              <a:rPr lang="en-US" sz="1400" dirty="0" smtClean="0"/>
              <a:t>[</a:t>
            </a:r>
            <a:r>
              <a:rPr lang="en-US" sz="1400" dirty="0" err="1" smtClean="0"/>
              <a:t>Glaner</a:t>
            </a:r>
            <a:r>
              <a:rPr lang="en-US" sz="1400" dirty="0" smtClean="0"/>
              <a:t> &amp; Weber</a:t>
            </a:r>
            <a:r>
              <a:rPr lang="en-US" sz="1400" dirty="0"/>
              <a:t>, </a:t>
            </a:r>
            <a:r>
              <a:rPr lang="en-US" sz="1400" dirty="0" smtClean="0"/>
              <a:t>2023]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Data </a:t>
            </a:r>
            <a:r>
              <a:rPr lang="en-US" sz="1400" b="1" dirty="0" smtClean="0"/>
              <a:t>			</a:t>
            </a:r>
            <a:r>
              <a:rPr lang="en-US" sz="1400" dirty="0" smtClean="0"/>
              <a:t>21 </a:t>
            </a:r>
            <a:r>
              <a:rPr lang="en-US" sz="1400" dirty="0"/>
              <a:t>globally distributed IGS MGEX stations (January </a:t>
            </a:r>
            <a:r>
              <a:rPr lang="en-US" sz="1400" dirty="0" smtClean="0"/>
              <a:t>1, 2025)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1400" b="1" dirty="0"/>
              <a:t>Observations </a:t>
            </a:r>
            <a:r>
              <a:rPr lang="pt-BR" sz="1400" b="1" dirty="0" smtClean="0"/>
              <a:t>		</a:t>
            </a:r>
            <a:r>
              <a:rPr lang="pt-BR" sz="1400" dirty="0" smtClean="0"/>
              <a:t>GPS</a:t>
            </a:r>
            <a:r>
              <a:rPr lang="pt-BR" sz="1400" dirty="0"/>
              <a:t>: L1+L2, </a:t>
            </a:r>
            <a:r>
              <a:rPr lang="pt-BR" sz="1400" dirty="0" smtClean="0"/>
              <a:t>GLONASS: G1+G2, Galileo</a:t>
            </a:r>
            <a:r>
              <a:rPr lang="pt-BR" sz="1400" dirty="0"/>
              <a:t>: </a:t>
            </a:r>
            <a:r>
              <a:rPr lang="pt-BR" sz="1400" dirty="0" smtClean="0"/>
              <a:t>E1+E5a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/>
              <a:t>Observation ranking 		</a:t>
            </a:r>
            <a:r>
              <a:rPr lang="en-US" sz="1400" dirty="0" smtClean="0"/>
              <a:t>GPS: WCLQ, GLONASS: PCQX, Galileo: CQX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/>
              <a:t>Observation </a:t>
            </a:r>
            <a:r>
              <a:rPr lang="en-US" sz="1400" b="1" dirty="0"/>
              <a:t>interval </a:t>
            </a:r>
            <a:r>
              <a:rPr lang="en-US" sz="1400" b="1" dirty="0" smtClean="0"/>
              <a:t>		</a:t>
            </a:r>
            <a:r>
              <a:rPr lang="en-US" sz="1400" dirty="0" smtClean="0"/>
              <a:t>30 </a:t>
            </a:r>
            <a:r>
              <a:rPr lang="en-US" sz="1400" dirty="0"/>
              <a:t>sec, </a:t>
            </a:r>
            <a:r>
              <a:rPr lang="en-US" sz="1400" dirty="0" smtClean="0"/>
              <a:t>reset of solution: every 20 min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/>
              <a:t>Processing mode 		</a:t>
            </a:r>
            <a:r>
              <a:rPr lang="en-US" sz="1400" dirty="0" smtClean="0"/>
              <a:t>Post-processing, ionosphere-free LC, static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400" b="1" dirty="0" err="1" smtClean="0"/>
              <a:t>Raw</a:t>
            </a:r>
            <a:r>
              <a:rPr lang="fr-FR" sz="1400" b="1" dirty="0" smtClean="0"/>
              <a:t> observation noise 	</a:t>
            </a:r>
            <a:r>
              <a:rPr lang="fr-FR" sz="1400" dirty="0" smtClean="0"/>
              <a:t>Code 30cm, phase 2mm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/>
              <a:t>Observation </a:t>
            </a:r>
            <a:r>
              <a:rPr lang="en-US" sz="1400" b="1" dirty="0"/>
              <a:t>weighting </a:t>
            </a:r>
            <a:r>
              <a:rPr lang="en-US" sz="1400" b="1" dirty="0" smtClean="0"/>
              <a:t>	</a:t>
            </a:r>
            <a:r>
              <a:rPr lang="en-US" sz="1400" dirty="0" smtClean="0"/>
              <a:t>Elevation </a:t>
            </a:r>
            <a:r>
              <a:rPr lang="en-US" sz="1400" dirty="0"/>
              <a:t>weighted, </a:t>
            </a:r>
            <a:r>
              <a:rPr lang="en-US" sz="1400" dirty="0" smtClean="0"/>
              <a:t>sin²(</a:t>
            </a:r>
            <a:r>
              <a:rPr lang="en-US" sz="1400" dirty="0" err="1" smtClean="0"/>
              <a:t>elev</a:t>
            </a:r>
            <a:r>
              <a:rPr lang="en-US" sz="1400" dirty="0" smtClean="0"/>
              <a:t>), </a:t>
            </a:r>
            <a:r>
              <a:rPr lang="en-US" sz="1400" dirty="0"/>
              <a:t>cutoff angle 5°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Correction models </a:t>
            </a:r>
            <a:r>
              <a:rPr lang="en-US" sz="1400" b="1" dirty="0" smtClean="0"/>
              <a:t>		</a:t>
            </a:r>
            <a:r>
              <a:rPr lang="en-US" sz="1400" dirty="0" smtClean="0"/>
              <a:t>Phase </a:t>
            </a:r>
            <a:r>
              <a:rPr lang="en-US" sz="1400" dirty="0"/>
              <a:t>Wind-Up, solid Earth tides, relativistic effects, PCO + PCV, ocean loading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Troposphere model </a:t>
            </a:r>
            <a:r>
              <a:rPr lang="en-US" sz="1400" b="1" dirty="0" smtClean="0"/>
              <a:t>		</a:t>
            </a:r>
            <a:r>
              <a:rPr lang="en-US" sz="1400" dirty="0" smtClean="0"/>
              <a:t>VMF3 </a:t>
            </a:r>
            <a:r>
              <a:rPr lang="en-US" sz="1400" dirty="0"/>
              <a:t>+ GRAD</a:t>
            </a:r>
            <a:r>
              <a:rPr lang="en-US" sz="1400" dirty="0" smtClean="0"/>
              <a:t>, residual </a:t>
            </a:r>
            <a:r>
              <a:rPr lang="en-US" sz="1400" dirty="0"/>
              <a:t>zenith wet delay is estimated, process noise 5mm /√h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Adjustment </a:t>
            </a:r>
            <a:r>
              <a:rPr lang="en-US" sz="1400" b="1" dirty="0" smtClean="0"/>
              <a:t>		</a:t>
            </a:r>
            <a:r>
              <a:rPr lang="en-US" sz="1400" dirty="0" smtClean="0"/>
              <a:t>Filter </a:t>
            </a:r>
            <a:r>
              <a:rPr lang="en-US" sz="1400" dirty="0"/>
              <a:t>(float solution) and Least-Squares-Adjustment (fixed solution)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Float ambiguities </a:t>
            </a:r>
            <a:r>
              <a:rPr lang="en-US" sz="1400" b="1" dirty="0" smtClean="0"/>
              <a:t>		</a:t>
            </a:r>
            <a:r>
              <a:rPr lang="en-US" sz="1400" dirty="0" smtClean="0"/>
              <a:t>Constant</a:t>
            </a:r>
            <a:r>
              <a:rPr lang="en-US" sz="1400" dirty="0"/>
              <a:t>, zero-difference, cycle-slip detection: dL1-dL2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PPP-AR </a:t>
            </a:r>
            <a:r>
              <a:rPr lang="en-US" sz="1400" b="1" dirty="0" smtClean="0"/>
              <a:t>			</a:t>
            </a:r>
            <a:r>
              <a:rPr lang="en-US" sz="1400" dirty="0" smtClean="0"/>
              <a:t>Fixing </a:t>
            </a:r>
            <a:r>
              <a:rPr lang="en-US" sz="1400" dirty="0"/>
              <a:t>cutoff 10°, </a:t>
            </a:r>
            <a:r>
              <a:rPr lang="en-US" sz="1400" dirty="0" smtClean="0"/>
              <a:t>reference satellite = highest satellite, </a:t>
            </a:r>
            <a:r>
              <a:rPr lang="en-US" sz="1400" dirty="0"/>
              <a:t>fixing start after 120s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Fixing </a:t>
            </a:r>
            <a:r>
              <a:rPr lang="en-US" sz="1400" b="1" dirty="0" smtClean="0"/>
              <a:t>			</a:t>
            </a:r>
            <a:r>
              <a:rPr lang="en-US" sz="1400" dirty="0" smtClean="0"/>
              <a:t>WL </a:t>
            </a:r>
            <a:r>
              <a:rPr lang="en-US" sz="1400" dirty="0"/>
              <a:t>with HMW LC of the last 5minutes, NL with LAMBDA </a:t>
            </a:r>
            <a:r>
              <a:rPr lang="en-US" sz="1400" dirty="0" smtClean="0"/>
              <a:t>4.0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 smtClean="0"/>
              <a:t>Orbits, Clocks, Biases 	</a:t>
            </a:r>
            <a:r>
              <a:rPr lang="en-US" sz="1400" dirty="0" smtClean="0"/>
              <a:t>COD </a:t>
            </a:r>
            <a:r>
              <a:rPr lang="en-US" sz="1400" u="sng" dirty="0"/>
              <a:t>or</a:t>
            </a:r>
            <a:r>
              <a:rPr lang="en-US" sz="1400" dirty="0"/>
              <a:t> </a:t>
            </a:r>
            <a:r>
              <a:rPr lang="en-US" sz="1400" dirty="0" smtClean="0"/>
              <a:t>GRG </a:t>
            </a:r>
            <a:r>
              <a:rPr lang="en-US" sz="1400" u="sng" dirty="0"/>
              <a:t>or</a:t>
            </a:r>
            <a:r>
              <a:rPr lang="en-US" sz="1400" dirty="0"/>
              <a:t> HUS </a:t>
            </a:r>
            <a:r>
              <a:rPr lang="en-US" sz="1400" u="sng" dirty="0"/>
              <a:t>or</a:t>
            </a:r>
            <a:r>
              <a:rPr lang="en-US" sz="1400" dirty="0"/>
              <a:t> WUM </a:t>
            </a:r>
            <a:r>
              <a:rPr lang="en-US" sz="1400" u="sng" dirty="0"/>
              <a:t>or</a:t>
            </a:r>
            <a:r>
              <a:rPr lang="en-US" sz="1400" dirty="0"/>
              <a:t> combined product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dirty="0"/>
              <a:t>Satellite attitude </a:t>
            </a:r>
            <a:r>
              <a:rPr lang="en-US" sz="1400" b="1" dirty="0" smtClean="0"/>
              <a:t>		</a:t>
            </a:r>
            <a:r>
              <a:rPr lang="en-US" sz="1400" dirty="0" smtClean="0"/>
              <a:t>From ORBEX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9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206327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6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978542"/>
              </p:ext>
            </p:extLst>
          </p:nvPr>
        </p:nvGraphicFramePr>
        <p:xfrm>
          <a:off x="1307065" y="1662586"/>
          <a:ext cx="915224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3881597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97280506"/>
                    </a:ext>
                  </a:extLst>
                </a:gridCol>
                <a:gridCol w="1467706">
                  <a:extLst>
                    <a:ext uri="{9D8B030D-6E8A-4147-A177-3AD203B41FA5}">
                      <a16:colId xmlns:a16="http://schemas.microsoft.com/office/drawing/2014/main" val="3591259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position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COD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GRG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HUS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WMC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3.56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3.66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3.28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4.17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4.40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2D</a:t>
                      </a:r>
                      <a:br>
                        <a:rPr lang="de-DE" b="1" dirty="0" smtClean="0"/>
                      </a:b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0.78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1.46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0.90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 smtClean="0"/>
                        <a:t>3.25 </a:t>
                      </a:r>
                      <a:r>
                        <a:rPr lang="de-AT" i="0" baseline="30000" dirty="0" smtClean="0"/>
                        <a:t>(</a:t>
                      </a:r>
                      <a:r>
                        <a:rPr lang="de-DE" i="0" dirty="0" smtClean="0"/>
                        <a:t>*</a:t>
                      </a:r>
                      <a:r>
                        <a:rPr lang="de-AT" i="0" baseline="30000" dirty="0" smtClean="0"/>
                        <a:t>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3.91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22957" y="5641454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607023" y="5256200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3" name="Rectangle 2"/>
          <p:cNvSpPr/>
          <p:nvPr/>
        </p:nvSpPr>
        <p:spPr>
          <a:xfrm>
            <a:off x="1196885" y="4084377"/>
            <a:ext cx="655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aseline="30000" dirty="0" smtClean="0"/>
              <a:t>(</a:t>
            </a:r>
            <a:r>
              <a:rPr lang="de-AT" dirty="0" smtClean="0"/>
              <a:t>*</a:t>
            </a:r>
            <a:r>
              <a:rPr lang="de-AT" baseline="30000" dirty="0" smtClean="0"/>
              <a:t>)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</a:t>
            </a:r>
            <a:r>
              <a:rPr lang="de-AT" dirty="0" err="1" smtClean="0"/>
              <a:t>tracking</a:t>
            </a:r>
            <a:r>
              <a:rPr lang="de-AT" dirty="0" smtClean="0"/>
              <a:t> Galileo CQ-signals (</a:t>
            </a:r>
            <a:r>
              <a:rPr lang="de-AT" dirty="0" err="1" smtClean="0"/>
              <a:t>no</a:t>
            </a:r>
            <a:r>
              <a:rPr lang="de-AT" dirty="0" smtClean="0"/>
              <a:t> X </a:t>
            </a:r>
            <a:r>
              <a:rPr lang="de-AT" dirty="0" err="1" smtClean="0"/>
              <a:t>code</a:t>
            </a:r>
            <a:r>
              <a:rPr lang="de-AT" dirty="0" smtClean="0"/>
              <a:t> </a:t>
            </a:r>
            <a:r>
              <a:rPr lang="de-AT" dirty="0" err="1" smtClean="0"/>
              <a:t>biases</a:t>
            </a:r>
            <a:r>
              <a:rPr lang="de-A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94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54410"/>
              </p:ext>
            </p:extLst>
          </p:nvPr>
        </p:nvGraphicFramePr>
        <p:xfrm>
          <a:off x="1307065" y="1662586"/>
          <a:ext cx="915224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40">
                  <a:extLst>
                    <a:ext uri="{9D8B030D-6E8A-4147-A177-3AD203B41FA5}">
                      <a16:colId xmlns:a16="http://schemas.microsoft.com/office/drawing/2014/main" val="937920373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37716216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8172412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73881597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97280506"/>
                    </a:ext>
                  </a:extLst>
                </a:gridCol>
                <a:gridCol w="1467706">
                  <a:extLst>
                    <a:ext uri="{9D8B030D-6E8A-4147-A177-3AD203B41FA5}">
                      <a16:colId xmlns:a16="http://schemas.microsoft.com/office/drawing/2014/main" val="3591259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fixed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position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COD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GRG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HUS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WUM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WMC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TTCF [min]</a:t>
                      </a:r>
                      <a:endParaRPr 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3.24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3.28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3.28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3.76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3.96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28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median 2D</a:t>
                      </a:r>
                      <a:br>
                        <a:rPr lang="de-DE" b="1" dirty="0" smtClean="0"/>
                      </a:br>
                      <a:r>
                        <a:rPr lang="de-DE" b="1" dirty="0" err="1" smtClean="0"/>
                        <a:t>error</a:t>
                      </a:r>
                      <a:r>
                        <a:rPr lang="de-DE" b="1" dirty="0" smtClean="0"/>
                        <a:t>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0.78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1.40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0.85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48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Ø 3D error after 20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b="1" dirty="0" smtClean="0"/>
                        <a:t>min [cm]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3.25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0" dirty="0" smtClean="0"/>
                        <a:t>3.87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35325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22957" y="5641454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1"/>
            </p:custDataLst>
          </p:nvPr>
        </p:nvSpPr>
        <p:spPr>
          <a:xfrm>
            <a:off x="5326067" y="6385768"/>
            <a:ext cx="4802187" cy="288000"/>
          </a:xfrm>
        </p:spPr>
        <p:txBody>
          <a:bodyPr/>
          <a:lstStyle/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20" name="Rectangle 19"/>
          <p:cNvSpPr/>
          <p:nvPr/>
        </p:nvSpPr>
        <p:spPr>
          <a:xfrm>
            <a:off x="9607023" y="5256200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12" name="Rectangle 11"/>
          <p:cNvSpPr/>
          <p:nvPr/>
        </p:nvSpPr>
        <p:spPr>
          <a:xfrm>
            <a:off x="1307065" y="3929015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 smtClean="0"/>
              <a:t>stations</a:t>
            </a:r>
            <a:r>
              <a:rPr lang="de-AT" dirty="0" smtClean="0"/>
              <a:t> </a:t>
            </a:r>
            <a:r>
              <a:rPr lang="de-AT" dirty="0" err="1"/>
              <a:t>tracking</a:t>
            </a:r>
            <a:r>
              <a:rPr lang="de-AT" dirty="0"/>
              <a:t> Galileo CQ-signals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3110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91" y="2808620"/>
            <a:ext cx="989128" cy="1127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7"/>
          <a:stretch/>
        </p:blipFill>
        <p:spPr>
          <a:xfrm>
            <a:off x="2720525" y="2224870"/>
            <a:ext cx="5747968" cy="313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14" y="1458274"/>
            <a:ext cx="9578418" cy="828675"/>
          </a:xfrm>
        </p:spPr>
        <p:txBody>
          <a:bodyPr/>
          <a:lstStyle/>
          <a:p>
            <a:pPr algn="ctr"/>
            <a:r>
              <a:rPr lang="de-AT" sz="2400" dirty="0" smtClean="0"/>
              <a:t>Ø </a:t>
            </a:r>
            <a:r>
              <a:rPr lang="de-AT" dirty="0" smtClean="0"/>
              <a:t>TTCF / </a:t>
            </a:r>
            <a:r>
              <a:rPr lang="de-AT" dirty="0" err="1" smtClean="0"/>
              <a:t>station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882313" y="6386513"/>
            <a:ext cx="827087" cy="287337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" y="6315047"/>
            <a:ext cx="1227411" cy="429442"/>
          </a:xfrm>
          <a:prstGeom prst="rect">
            <a:avLst/>
          </a:prstGeom>
        </p:spPr>
      </p:pic>
      <p:pic>
        <p:nvPicPr>
          <p:cNvPr id="11" name="Picture 2" descr="https://cdn.egu.eu/static/fefc8604/logos/egu/egu_plain_yellow/egu_plain_yellow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7" y="6315047"/>
            <a:ext cx="590947" cy="4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419327" y="274061"/>
            <a:ext cx="5681363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</a:t>
            </a:r>
            <a:r>
              <a:rPr lang="de-AT" sz="1400" dirty="0" err="1" smtClean="0"/>
              <a:t>is</a:t>
            </a:r>
            <a:r>
              <a:rPr lang="de-AT" sz="1400" dirty="0" smtClean="0"/>
              <a:t> </a:t>
            </a:r>
            <a:r>
              <a:rPr lang="de-AT" sz="1400" dirty="0" err="1" smtClean="0"/>
              <a:t>achieved</a:t>
            </a:r>
            <a:r>
              <a:rPr lang="de-AT" sz="1400" dirty="0" smtClean="0"/>
              <a:t> </a:t>
            </a:r>
            <a:r>
              <a:rPr lang="de-AT" sz="1400" dirty="0" err="1" smtClean="0"/>
              <a:t>when</a:t>
            </a:r>
            <a:r>
              <a:rPr lang="de-AT" sz="1400" dirty="0" smtClean="0"/>
              <a:t> 2D &lt; 5</a:t>
            </a:r>
            <a:r>
              <a:rPr lang="de-AT" sz="900" dirty="0" smtClean="0"/>
              <a:t> </a:t>
            </a:r>
            <a:r>
              <a:rPr lang="de-AT" sz="1400" dirty="0" smtClean="0"/>
              <a:t>cm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remaining</a:t>
            </a:r>
            <a:r>
              <a:rPr lang="de-AT" sz="1400" dirty="0" smtClean="0"/>
              <a:t> </a:t>
            </a:r>
            <a:r>
              <a:rPr lang="de-AT" sz="1400" dirty="0" err="1" smtClean="0"/>
              <a:t>period</a:t>
            </a:r>
            <a:r>
              <a:rPr lang="de-AT" sz="1400" dirty="0" smtClean="0"/>
              <a:t> </a:t>
            </a:r>
            <a:endParaRPr lang="de-AT" sz="1400" dirty="0"/>
          </a:p>
        </p:txBody>
      </p:sp>
      <p:sp>
        <p:nvSpPr>
          <p:cNvPr id="27" name="Rectangle 26"/>
          <p:cNvSpPr/>
          <p:nvPr/>
        </p:nvSpPr>
        <p:spPr>
          <a:xfrm>
            <a:off x="9743989" y="836582"/>
            <a:ext cx="228299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e-AT" sz="1400" dirty="0" smtClean="0"/>
              <a:t>TTCF … time </a:t>
            </a:r>
            <a:r>
              <a:rPr lang="de-AT" sz="1400" dirty="0" err="1" smtClean="0"/>
              <a:t>to</a:t>
            </a:r>
            <a:r>
              <a:rPr lang="de-AT" sz="1400" dirty="0" smtClean="0"/>
              <a:t> </a:t>
            </a:r>
            <a:r>
              <a:rPr lang="de-AT" sz="1400" dirty="0" err="1" smtClean="0"/>
              <a:t>correct</a:t>
            </a:r>
            <a:r>
              <a:rPr lang="de-AT" sz="1400" dirty="0" smtClean="0"/>
              <a:t> fix</a:t>
            </a:r>
            <a:endParaRPr lang="de-AT" sz="1400" dirty="0"/>
          </a:p>
        </p:txBody>
      </p:sp>
      <p:sp>
        <p:nvSpPr>
          <p:cNvPr id="28" name="Fußzeilenplatzhalter 2">
            <a:extLst>
              <a:ext uri="{FF2B5EF4-FFF2-40B4-BE49-F238E27FC236}">
                <a16:creationId xmlns:a16="http://schemas.microsoft.com/office/drawing/2014/main" id="{29D6A56D-2D2C-4CC8-B6E9-E745BD1957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white">
          <a:xfrm>
            <a:off x="5326067" y="6385768"/>
            <a:ext cx="4802187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 smtClean="0"/>
              <a:t>Wareyka-Glaner</a:t>
            </a:r>
            <a:r>
              <a:rPr lang="de-AT" dirty="0" smtClean="0"/>
              <a:t>, 29/04/2025</a:t>
            </a:r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7603524" y="4448432"/>
            <a:ext cx="205946" cy="51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7269" y="4448431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83111" y="4456669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0495" y="4456668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68315" y="4448166"/>
            <a:ext cx="205946" cy="6675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1601" y="4448429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82473" y="4456668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9668" y="4448166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25281" y="5115697"/>
            <a:ext cx="205946" cy="576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8246" y="5465796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 station tracks </a:t>
            </a:r>
            <a:br>
              <a:rPr lang="en-US" sz="1400" dirty="0" smtClean="0"/>
            </a:br>
            <a:r>
              <a:rPr lang="en-US" sz="1400" dirty="0" smtClean="0"/>
              <a:t>    Galileo X signals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4362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LANG_DEF" val="3079"/>
  <p:tag name="LANG_NAME" val="German Austria"/>
  <p:tag name="MASTCOUNT" val="1"/>
  <p:tag name="DES1LAYOUTCOUNT" val="33"/>
  <p:tag name="LINGO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Musterpraesentation.potx" id="{2E710E09-D0C1-444E-9EE2-99D6F66FD162}" vid="{BCCD5661-7924-46E1-AD3D-9AC2BD2CC4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TUW_Musterpraesentation</Template>
  <TotalTime>0</TotalTime>
  <Words>1286</Words>
  <Application>Microsoft Office PowerPoint</Application>
  <PresentationFormat>Widescreen</PresentationFormat>
  <Paragraphs>325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Microsoft YaHei</vt:lpstr>
      <vt:lpstr>SimSun</vt:lpstr>
      <vt:lpstr>Arial</vt:lpstr>
      <vt:lpstr>Times New Roman</vt:lpstr>
      <vt:lpstr>Calibri</vt:lpstr>
      <vt:lpstr>TU Wien</vt:lpstr>
      <vt:lpstr>Enhancing PPP Performance with Multi-GNSS  Satellite Products and Integer Ambiguity Resolution</vt:lpstr>
      <vt:lpstr>Precise Point Positioning</vt:lpstr>
      <vt:lpstr>improve PPP </vt:lpstr>
      <vt:lpstr>Satellite products</vt:lpstr>
      <vt:lpstr>Test case</vt:lpstr>
      <vt:lpstr>PowerPoint Presentation</vt:lpstr>
      <vt:lpstr>Results</vt:lpstr>
      <vt:lpstr>Results</vt:lpstr>
      <vt:lpstr>Ø TTCF / station</vt:lpstr>
      <vt:lpstr>3+ Frequencies</vt:lpstr>
      <vt:lpstr>igs20.atx</vt:lpstr>
      <vt:lpstr>Summary</vt:lpstr>
      <vt:lpstr>References</vt:lpstr>
      <vt:lpstr>Thank you for your attention!</vt:lpstr>
      <vt:lpstr>Supplementary</vt:lpstr>
      <vt:lpstr>raPPPid</vt:lpstr>
      <vt:lpstr>Results</vt:lpstr>
      <vt:lpstr>2D error / station</vt:lpstr>
      <vt:lpstr>Results: ZTD</vt:lpstr>
      <vt:lpstr>CODr vs CODf (GrE)</vt:lpstr>
      <vt:lpstr>Results: GrEC</vt:lpstr>
      <vt:lpstr>Results: GrEC</vt:lpstr>
      <vt:lpstr>Another Day (032/2025)</vt:lpstr>
      <vt:lpstr>Another Day (032/2025)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</dc:title>
  <dc:creator>mglaner</dc:creator>
  <cp:lastModifiedBy>lokaler Adminstrator</cp:lastModifiedBy>
  <cp:revision>211</cp:revision>
  <dcterms:created xsi:type="dcterms:W3CDTF">2023-03-06T09:53:14Z</dcterms:created>
  <dcterms:modified xsi:type="dcterms:W3CDTF">2025-04-27T18:24:07Z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0x01010047F7283A7873274F8E189EC753F03E5A</vt:lpwstr>
  </property>
</Properties>
</file>