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33"/>
  </p:notesMasterIdLst>
  <p:sldIdLst>
    <p:sldId id="299" r:id="rId2"/>
    <p:sldId id="300" r:id="rId3"/>
    <p:sldId id="301" r:id="rId4"/>
    <p:sldId id="302" r:id="rId5"/>
    <p:sldId id="303" r:id="rId6"/>
    <p:sldId id="304" r:id="rId7"/>
    <p:sldId id="305" r:id="rId8"/>
    <p:sldId id="339" r:id="rId9"/>
    <p:sldId id="308" r:id="rId10"/>
    <p:sldId id="309" r:id="rId11"/>
    <p:sldId id="343" r:id="rId12"/>
    <p:sldId id="310" r:id="rId13"/>
    <p:sldId id="311" r:id="rId14"/>
    <p:sldId id="312" r:id="rId15"/>
    <p:sldId id="313" r:id="rId16"/>
    <p:sldId id="314" r:id="rId17"/>
    <p:sldId id="315" r:id="rId18"/>
    <p:sldId id="316" r:id="rId19"/>
    <p:sldId id="317" r:id="rId20"/>
    <p:sldId id="318" r:id="rId21"/>
    <p:sldId id="319" r:id="rId22"/>
    <p:sldId id="321" r:id="rId23"/>
    <p:sldId id="323" r:id="rId24"/>
    <p:sldId id="340" r:id="rId25"/>
    <p:sldId id="341" r:id="rId26"/>
    <p:sldId id="328" r:id="rId27"/>
    <p:sldId id="342" r:id="rId28"/>
    <p:sldId id="332" r:id="rId29"/>
    <p:sldId id="334" r:id="rId30"/>
    <p:sldId id="335" r:id="rId31"/>
    <p:sldId id="336"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008E4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5" d="100"/>
          <a:sy n="115" d="100"/>
        </p:scale>
        <p:origin x="1542"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68DC72-0701-4922-B9D1-CBFB540736DA}" type="datetimeFigureOut">
              <a:rPr lang="en-IN" smtClean="0"/>
              <a:t>29-04-2025</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33DB3-0243-45D5-87FD-27D2F51D2003}" type="slidenum">
              <a:rPr lang="en-IN" smtClean="0"/>
              <a:t>‹#›</a:t>
            </a:fld>
            <a:endParaRPr lang="en-IN"/>
          </a:p>
        </p:txBody>
      </p:sp>
    </p:spTree>
    <p:extLst>
      <p:ext uri="{BB962C8B-B14F-4D97-AF65-F5344CB8AC3E}">
        <p14:creationId xmlns:p14="http://schemas.microsoft.com/office/powerpoint/2010/main" val="1069364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33DB3-0243-45D5-87FD-27D2F51D2003}" type="slidenum">
              <a:rPr lang="en-IN" smtClean="0"/>
              <a:t>5</a:t>
            </a:fld>
            <a:endParaRPr lang="en-IN"/>
          </a:p>
        </p:txBody>
      </p:sp>
    </p:spTree>
    <p:extLst>
      <p:ext uri="{BB962C8B-B14F-4D97-AF65-F5344CB8AC3E}">
        <p14:creationId xmlns:p14="http://schemas.microsoft.com/office/powerpoint/2010/main" val="2425646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33DB3-0243-45D5-87FD-27D2F51D2003}" type="slidenum">
              <a:rPr lang="en-IN" smtClean="0"/>
              <a:t>16</a:t>
            </a:fld>
            <a:endParaRPr lang="en-IN"/>
          </a:p>
        </p:txBody>
      </p:sp>
    </p:spTree>
    <p:extLst>
      <p:ext uri="{BB962C8B-B14F-4D97-AF65-F5344CB8AC3E}">
        <p14:creationId xmlns:p14="http://schemas.microsoft.com/office/powerpoint/2010/main" val="197179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433DB3-0243-45D5-87FD-27D2F51D2003}" type="slidenum">
              <a:rPr lang="en-IN" smtClean="0"/>
              <a:t>22</a:t>
            </a:fld>
            <a:endParaRPr lang="en-IN"/>
          </a:p>
        </p:txBody>
      </p:sp>
    </p:spTree>
    <p:extLst>
      <p:ext uri="{BB962C8B-B14F-4D97-AF65-F5344CB8AC3E}">
        <p14:creationId xmlns:p14="http://schemas.microsoft.com/office/powerpoint/2010/main" val="4075699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52529" cy="736270"/>
          </a:xfrm>
          <a:prstGeom prst="rect">
            <a:avLst/>
          </a:prstGeom>
          <a:gradFill>
            <a:gsLst>
              <a:gs pos="1000">
                <a:srgbClr val="166018"/>
              </a:gs>
              <a:gs pos="52000">
                <a:srgbClr val="00B0F0"/>
              </a:gs>
              <a:gs pos="100000">
                <a:schemeClr val="tx2">
                  <a:lumMod val="75000"/>
                </a:schemeClr>
              </a:gs>
              <a:gs pos="100000">
                <a:srgbClr val="4D0808"/>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Franklin Gothic Demi" pitchFamily="34" charset="0"/>
              </a:rPr>
              <a:t>INDIAN INSTITUTE OF TECHNOLOGY ROORKEE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895" y="-1281"/>
            <a:ext cx="755828" cy="732103"/>
          </a:xfrm>
          <a:prstGeom prst="rect">
            <a:avLst/>
          </a:prstGeom>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006150"/>
            <a:ext cx="9133727" cy="18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781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8164285" y="-1480"/>
            <a:ext cx="979715" cy="961360"/>
          </a:xfrm>
          <a:prstGeom prst="rect">
            <a:avLst/>
          </a:prstGeom>
        </p:spPr>
      </p:pic>
      <p:cxnSp>
        <p:nvCxnSpPr>
          <p:cNvPr id="8" name="Straight Connector 7"/>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4">
            <a:lum bright="3000"/>
          </a:blip>
          <a:stretch>
            <a:fillRect/>
          </a:stretch>
        </p:blipFill>
        <p:spPr>
          <a:xfrm>
            <a:off x="1873072" y="2118212"/>
            <a:ext cx="5321656" cy="3510576"/>
          </a:xfrm>
          <a:prstGeom prst="rect">
            <a:avLst/>
          </a:prstGeom>
        </p:spPr>
      </p:pic>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
        <p:nvSpPr>
          <p:cNvPr id="11"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12" name="Content Placeholder 3"/>
          <p:cNvSpPr>
            <a:spLocks noGrp="1"/>
          </p:cNvSpPr>
          <p:nvPr>
            <p:ph sz="half" idx="2"/>
          </p:nvPr>
        </p:nvSpPr>
        <p:spPr>
          <a:xfrm>
            <a:off x="180653" y="1173984"/>
            <a:ext cx="8768137" cy="5223272"/>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2186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lum bright="3000"/>
          </a:blip>
          <a:stretch>
            <a:fillRect/>
          </a:stretch>
        </p:blipFill>
        <p:spPr>
          <a:xfrm>
            <a:off x="1873072" y="2118212"/>
            <a:ext cx="5321656" cy="3510576"/>
          </a:xfrm>
          <a:prstGeom prst="rect">
            <a:avLst/>
          </a:prstGeom>
        </p:spPr>
      </p:pic>
      <p:sp>
        <p:nvSpPr>
          <p:cNvPr id="2" name="Title 1"/>
          <p:cNvSpPr>
            <a:spLocks noGrp="1"/>
          </p:cNvSpPr>
          <p:nvPr>
            <p:ph type="title"/>
          </p:nvPr>
        </p:nvSpPr>
        <p:spPr>
          <a:xfrm>
            <a:off x="180654" y="202990"/>
            <a:ext cx="7042080" cy="554587"/>
          </a:xfrm>
        </p:spPr>
        <p:txBody>
          <a:bodyPr/>
          <a:lstStyle>
            <a:lvl1pPr algn="l">
              <a:defRPr sz="3200" b="1"/>
            </a:lvl1pPr>
          </a:lstStyle>
          <a:p>
            <a:r>
              <a:rPr lang="en-US" dirty="0"/>
              <a:t>Click to edit Master title style</a:t>
            </a:r>
            <a:endParaRPr lang="en-IN" dirty="0"/>
          </a:p>
        </p:txBody>
      </p:sp>
      <p:sp>
        <p:nvSpPr>
          <p:cNvPr id="3" name="Text Placeholder 2"/>
          <p:cNvSpPr>
            <a:spLocks noGrp="1"/>
          </p:cNvSpPr>
          <p:nvPr>
            <p:ph type="body" idx="1"/>
          </p:nvPr>
        </p:nvSpPr>
        <p:spPr>
          <a:xfrm>
            <a:off x="180654" y="1132413"/>
            <a:ext cx="4288604" cy="48063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0654" y="1613043"/>
            <a:ext cx="4288604"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4645025" y="1125166"/>
            <a:ext cx="4242121" cy="4878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13043"/>
            <a:ext cx="4242121" cy="47842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pic>
        <p:nvPicPr>
          <p:cNvPr id="10" name="Picture 9"/>
          <p:cNvPicPr>
            <a:picLocks noChangeAspect="1"/>
          </p:cNvPicPr>
          <p:nvPr userDrawn="1"/>
        </p:nvPicPr>
        <p:blipFill>
          <a:blip r:embed="rId3"/>
          <a:stretch>
            <a:fillRect/>
          </a:stretch>
        </p:blipFill>
        <p:spPr>
          <a:xfrm>
            <a:off x="8164285" y="-1480"/>
            <a:ext cx="979715" cy="961360"/>
          </a:xfrm>
          <a:prstGeom prst="rect">
            <a:avLst/>
          </a:prstGeom>
        </p:spPr>
      </p:pic>
      <p:cxnSp>
        <p:nvCxnSpPr>
          <p:cNvPr id="11" name="Straight Connector 10"/>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Tree>
    <p:extLst>
      <p:ext uri="{BB962C8B-B14F-4D97-AF65-F5344CB8AC3E}">
        <p14:creationId xmlns:p14="http://schemas.microsoft.com/office/powerpoint/2010/main" val="261892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lum bright="3000"/>
          </a:blip>
          <a:stretch>
            <a:fillRect/>
          </a:stretch>
        </p:blipFill>
        <p:spPr>
          <a:xfrm>
            <a:off x="1873072" y="2118212"/>
            <a:ext cx="5321656" cy="3510576"/>
          </a:xfrm>
          <a:prstGeom prst="rect">
            <a:avLst/>
          </a:prstGeom>
        </p:spPr>
      </p:pic>
      <p:pic>
        <p:nvPicPr>
          <p:cNvPr id="6" name="Picture 5"/>
          <p:cNvPicPr>
            <a:picLocks noChangeAspect="1"/>
          </p:cNvPicPr>
          <p:nvPr userDrawn="1"/>
        </p:nvPicPr>
        <p:blipFill>
          <a:blip r:embed="rId3"/>
          <a:stretch>
            <a:fillRect/>
          </a:stretch>
        </p:blipFill>
        <p:spPr>
          <a:xfrm>
            <a:off x="8164285" y="-1480"/>
            <a:ext cx="979715" cy="961360"/>
          </a:xfrm>
          <a:prstGeom prst="rect">
            <a:avLst/>
          </a:prstGeom>
        </p:spPr>
      </p:pic>
      <p:cxnSp>
        <p:nvCxnSpPr>
          <p:cNvPr id="7" name="Straight Connector 6"/>
          <p:cNvCxnSpPr/>
          <p:nvPr userDrawn="1"/>
        </p:nvCxnSpPr>
        <p:spPr>
          <a:xfrm>
            <a:off x="0" y="990600"/>
            <a:ext cx="9144000"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6756400"/>
            <a:ext cx="9144000" cy="0"/>
          </a:xfrm>
          <a:prstGeom prst="line">
            <a:avLst/>
          </a:prstGeom>
          <a:ln w="2222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64197" y="6447291"/>
            <a:ext cx="16668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Tree>
    <p:extLst>
      <p:ext uri="{BB962C8B-B14F-4D97-AF65-F5344CB8AC3E}">
        <p14:creationId xmlns:p14="http://schemas.microsoft.com/office/powerpoint/2010/main" val="7775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17" name="Slide Number Placeholder 5"/>
          <p:cNvSpPr txBox="1">
            <a:spLocks/>
          </p:cNvSpPr>
          <p:nvPr userDrawn="1"/>
        </p:nvSpPr>
        <p:spPr>
          <a:xfrm>
            <a:off x="8382001" y="6607628"/>
            <a:ext cx="762000" cy="198808"/>
          </a:xfrm>
          <a:prstGeom prst="rect">
            <a:avLst/>
          </a:prstGeom>
        </p:spPr>
        <p:txBody>
          <a:bodyPr/>
          <a:lstStyle>
            <a:defPPr>
              <a:defRPr lang="en-US"/>
            </a:defPPr>
            <a:lvl1pPr algn="l" rtl="0" eaLnBrk="0" fontAlgn="base" hangingPunct="0">
              <a:spcBef>
                <a:spcPct val="0"/>
              </a:spcBef>
              <a:spcAft>
                <a:spcPct val="0"/>
              </a:spcAft>
              <a:defRPr sz="1400" b="1" kern="1200">
                <a:solidFill>
                  <a:schemeClr val="bg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lgn="r">
              <a:defRPr/>
            </a:pPr>
            <a:fld id="{0FF7DBA9-935E-47CE-962B-4680C9109015}" type="slidenum">
              <a:rPr lang="en-US" altLang="en-US" smtClean="0"/>
              <a:pPr algn="r">
                <a:defRPr/>
              </a:pPr>
              <a:t>‹#›</a:t>
            </a:fld>
            <a:endParaRPr lang="en-US" altLang="en-US" dirty="0"/>
          </a:p>
        </p:txBody>
      </p:sp>
      <p:sp>
        <p:nvSpPr>
          <p:cNvPr id="11" name="Title 1"/>
          <p:cNvSpPr>
            <a:spLocks noGrp="1"/>
          </p:cNvSpPr>
          <p:nvPr>
            <p:ph type="title" hasCustomPrompt="1"/>
          </p:nvPr>
        </p:nvSpPr>
        <p:spPr>
          <a:xfrm>
            <a:off x="3363913" y="2971801"/>
            <a:ext cx="2452687" cy="711200"/>
          </a:xfrm>
        </p:spPr>
        <p:txBody>
          <a:bodyPr anchor="t"/>
          <a:lstStyle>
            <a:lvl1pPr algn="ctr">
              <a:defRPr sz="3600" b="1" cap="none"/>
            </a:lvl1pPr>
          </a:lstStyle>
          <a:p>
            <a:r>
              <a:rPr lang="en-US" dirty="0"/>
              <a:t>Thanks…</a:t>
            </a:r>
            <a:endParaRPr lang="en-IN" dirty="0"/>
          </a:p>
        </p:txBody>
      </p:sp>
      <p:cxnSp>
        <p:nvCxnSpPr>
          <p:cNvPr id="12" name="Straight Connector 11"/>
          <p:cNvCxnSpPr/>
          <p:nvPr userDrawn="1"/>
        </p:nvCxnSpPr>
        <p:spPr>
          <a:xfrm>
            <a:off x="3595524" y="3619535"/>
            <a:ext cx="2009553" cy="0"/>
          </a:xfrm>
          <a:prstGeom prst="line">
            <a:avLst/>
          </a:pr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0766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I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I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247F8E96-40AA-459E-91AA-55A5F97CAAA0}" type="datetime1">
              <a:rPr lang="en-US" smtClean="0">
                <a:solidFill>
                  <a:prstClr val="black">
                    <a:tint val="75000"/>
                  </a:prstClr>
                </a:solidFill>
              </a:rPr>
              <a:t>4/29/2025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D4CB9294-F9FF-4346-BE48-1C04129C722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9861629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1" r:id="rId3"/>
    <p:sldLayoutId id="2147483703" r:id="rId4"/>
    <p:sldLayoutId id="2147483708" r:id="rId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96142"/>
            <a:ext cx="184731" cy="338554"/>
          </a:xfrm>
          <a:prstGeom prst="rect">
            <a:avLst/>
          </a:prstGeom>
        </p:spPr>
        <p:txBody>
          <a:bodyPr wrap="none">
            <a:spAutoFit/>
          </a:bodyPr>
          <a:lstStyle/>
          <a:p>
            <a:endParaRPr lang="en-US" sz="1600" b="1" dirty="0">
              <a:solidFill>
                <a:srgbClr val="00B0F0"/>
              </a:solidFill>
            </a:endParaRPr>
          </a:p>
        </p:txBody>
      </p:sp>
      <p:sp>
        <p:nvSpPr>
          <p:cNvPr id="6" name="AutoShape 4" descr="NWPE 2017 Brochure WRDM 15ve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Title 1"/>
          <p:cNvSpPr txBox="1">
            <a:spLocks/>
          </p:cNvSpPr>
          <p:nvPr/>
        </p:nvSpPr>
        <p:spPr bwMode="auto">
          <a:xfrm>
            <a:off x="155575" y="3171625"/>
            <a:ext cx="8740140" cy="158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kern="1200">
                <a:solidFill>
                  <a:schemeClr val="tx1"/>
                </a:solidFill>
                <a:latin typeface="+mn-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800" dirty="0">
                <a:solidFill>
                  <a:srgbClr val="0000CC"/>
                </a:solidFill>
                <a:latin typeface="Times New Roman" panose="02020603050405020304" pitchFamily="18" charset="0"/>
                <a:cs typeface="Times New Roman" panose="02020603050405020304" pitchFamily="18" charset="0"/>
              </a:rPr>
              <a:t>Presented by</a:t>
            </a:r>
          </a:p>
          <a:p>
            <a:r>
              <a:rPr lang="en-US" sz="1800" dirty="0" smtClean="0">
                <a:solidFill>
                  <a:srgbClr val="0070C0"/>
                </a:solidFill>
                <a:latin typeface="Times New Roman" panose="02020603050405020304" pitchFamily="18" charset="0"/>
                <a:cs typeface="Times New Roman" panose="02020603050405020304" pitchFamily="18" charset="0"/>
              </a:rPr>
              <a:t>Manish </a:t>
            </a:r>
            <a:r>
              <a:rPr lang="en-US" sz="1800" dirty="0">
                <a:solidFill>
                  <a:srgbClr val="0070C0"/>
                </a:solidFill>
                <a:latin typeface="Times New Roman" panose="02020603050405020304" pitchFamily="18" charset="0"/>
                <a:cs typeface="Times New Roman" panose="02020603050405020304" pitchFamily="18" charset="0"/>
              </a:rPr>
              <a:t>Rawat </a:t>
            </a:r>
            <a:endParaRPr lang="en-US" sz="1800" dirty="0" smtClean="0">
              <a:solidFill>
                <a:srgbClr val="0070C0"/>
              </a:solidFill>
              <a:latin typeface="Times New Roman" panose="02020603050405020304" pitchFamily="18" charset="0"/>
              <a:cs typeface="Times New Roman" panose="02020603050405020304" pitchFamily="18" charset="0"/>
            </a:endParaRPr>
          </a:p>
          <a:p>
            <a:endParaRPr lang="en-US" sz="1800" dirty="0">
              <a:solidFill>
                <a:srgbClr val="0070C0"/>
              </a:solidFill>
              <a:latin typeface="Times New Roman" panose="02020603050405020304" pitchFamily="18" charset="0"/>
              <a:cs typeface="Times New Roman" panose="02020603050405020304" pitchFamily="18" charset="0"/>
            </a:endParaRPr>
          </a:p>
          <a:p>
            <a:r>
              <a:rPr lang="en-US" sz="1800" dirty="0" smtClean="0">
                <a:solidFill>
                  <a:srgbClr val="0070C0"/>
                </a:solidFill>
                <a:latin typeface="Times New Roman" panose="02020603050405020304" pitchFamily="18" charset="0"/>
                <a:cs typeface="Times New Roman" panose="02020603050405020304" pitchFamily="18" charset="0"/>
              </a:rPr>
              <a:t>Indian Institute of Technology Roorkee, India</a:t>
            </a:r>
          </a:p>
          <a:p>
            <a:r>
              <a:rPr lang="en-US" sz="1800" dirty="0" smtClean="0">
                <a:solidFill>
                  <a:srgbClr val="0070C0"/>
                </a:solidFill>
                <a:latin typeface="Times New Roman" panose="02020603050405020304" pitchFamily="18" charset="0"/>
                <a:cs typeface="Times New Roman" panose="02020603050405020304" pitchFamily="18" charset="0"/>
              </a:rPr>
              <a:t>Deptt</a:t>
            </a:r>
            <a:r>
              <a:rPr lang="en-US" sz="1800" dirty="0">
                <a:solidFill>
                  <a:srgbClr val="0070C0"/>
                </a:solidFill>
                <a:latin typeface="Times New Roman" panose="02020603050405020304" pitchFamily="18" charset="0"/>
                <a:cs typeface="Times New Roman" panose="02020603050405020304" pitchFamily="18" charset="0"/>
              </a:rPr>
              <a:t>. of Water Resources Development &amp;</a:t>
            </a:r>
            <a:r>
              <a:rPr lang="en-US" sz="1800" dirty="0" smtClean="0">
                <a:solidFill>
                  <a:srgbClr val="0070C0"/>
                </a:solidFill>
                <a:latin typeface="Times New Roman" panose="02020603050405020304" pitchFamily="18" charset="0"/>
                <a:cs typeface="Times New Roman" panose="02020603050405020304" pitchFamily="18" charset="0"/>
              </a:rPr>
              <a:t>Management</a:t>
            </a:r>
            <a:endParaRPr lang="en-US" sz="1800" dirty="0">
              <a:solidFill>
                <a:srgbClr val="0070C0"/>
              </a:solidFill>
              <a:latin typeface="Times New Roman" panose="02020603050405020304" pitchFamily="18" charset="0"/>
              <a:cs typeface="Times New Roman" panose="02020603050405020304" pitchFamily="18" charset="0"/>
            </a:endParaRPr>
          </a:p>
          <a:p>
            <a:endParaRPr lang="en-US" sz="1800" dirty="0" smtClean="0">
              <a:solidFill>
                <a:srgbClr val="0070C0"/>
              </a:solidFill>
              <a:latin typeface="Times New Roman" panose="02020603050405020304" pitchFamily="18" charset="0"/>
              <a:cs typeface="Times New Roman" panose="02020603050405020304" pitchFamily="18" charset="0"/>
            </a:endParaRPr>
          </a:p>
          <a:p>
            <a:r>
              <a:rPr lang="en-US" sz="1800" dirty="0" smtClean="0">
                <a:solidFill>
                  <a:srgbClr val="0070C0"/>
                </a:solidFill>
                <a:latin typeface="Times New Roman" panose="02020603050405020304" pitchFamily="18" charset="0"/>
                <a:cs typeface="Times New Roman" panose="02020603050405020304" pitchFamily="18" charset="0"/>
              </a:rPr>
              <a:t>E-mail: manish.wr@sric.iitr.ac.in </a:t>
            </a:r>
            <a:endParaRPr lang="en-US" sz="1800"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761124"/>
            <a:ext cx="9143999" cy="2123658"/>
          </a:xfrm>
          <a:prstGeom prst="rect">
            <a:avLst/>
          </a:prstGeom>
          <a:noFill/>
        </p:spPr>
        <p:txBody>
          <a:bodyPr wrap="square" rtlCol="0">
            <a:spAutoFit/>
          </a:body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EGU </a:t>
            </a:r>
            <a:r>
              <a:rPr lang="en-US" sz="2800" b="1" dirty="0">
                <a:solidFill>
                  <a:srgbClr val="0000CC"/>
                </a:solidFill>
                <a:latin typeface="Times New Roman" panose="02020603050405020304" pitchFamily="18" charset="0"/>
                <a:cs typeface="Times New Roman" panose="02020603050405020304" pitchFamily="18" charset="0"/>
              </a:rPr>
              <a:t>General Assembly 2025</a:t>
            </a:r>
            <a:r>
              <a:rPr lang="en-US" sz="2800" b="1" dirty="0">
                <a:solidFill>
                  <a:srgbClr val="0000CC"/>
                </a:solidFill>
                <a:latin typeface="Times New Roman" panose="02020603050405020304" pitchFamily="18" charset="0"/>
                <a:cs typeface="Times New Roman" panose="02020603050405020304" pitchFamily="18" charset="0"/>
              </a:rPr>
              <a:t> </a:t>
            </a:r>
          </a:p>
          <a:p>
            <a:pPr algn="ctr"/>
            <a:r>
              <a:rPr lang="en-US" sz="1400" b="1" dirty="0" smtClean="0">
                <a:solidFill>
                  <a:srgbClr val="C00000"/>
                </a:solidFill>
                <a:latin typeface="Times New Roman" panose="02020603050405020304" pitchFamily="18" charset="0"/>
                <a:cs typeface="Times New Roman" panose="02020603050405020304" pitchFamily="18" charset="0"/>
              </a:rPr>
              <a:t>(April 27- May 02, 2025)</a:t>
            </a:r>
            <a:r>
              <a:rPr lang="en-US" sz="1400" dirty="0">
                <a:solidFill>
                  <a:srgbClr val="C00000"/>
                </a:solidFill>
                <a:latin typeface="Times New Roman" panose="02020603050405020304" pitchFamily="18" charset="0"/>
                <a:cs typeface="Times New Roman" panose="02020603050405020304" pitchFamily="18" charset="0"/>
              </a:rPr>
              <a:t/>
            </a:r>
            <a:br>
              <a:rPr lang="en-US" sz="1400" dirty="0">
                <a:solidFill>
                  <a:srgbClr val="C00000"/>
                </a:solidFill>
                <a:latin typeface="Times New Roman" panose="02020603050405020304" pitchFamily="18" charset="0"/>
                <a:cs typeface="Times New Roman" panose="02020603050405020304" pitchFamily="18" charset="0"/>
              </a:rPr>
            </a:br>
            <a:endParaRPr lang="en-US" sz="1400" dirty="0">
              <a:solidFill>
                <a:srgbClr val="C00000"/>
              </a:solidFill>
              <a:latin typeface="Times New Roman" panose="02020603050405020304" pitchFamily="18" charset="0"/>
              <a:cs typeface="Times New Roman" panose="02020603050405020304" pitchFamily="18" charset="0"/>
            </a:endParaRPr>
          </a:p>
          <a:p>
            <a:pPr algn="ctr"/>
            <a:r>
              <a:rPr lang="en-IN" b="1" dirty="0">
                <a:solidFill>
                  <a:srgbClr val="0000CC"/>
                </a:solidFill>
                <a:latin typeface="Times New Roman" panose="02020603050405020304" pitchFamily="18" charset="0"/>
                <a:cs typeface="Times New Roman" panose="02020603050405020304" pitchFamily="18" charset="0"/>
              </a:rPr>
              <a:t>Presentation </a:t>
            </a:r>
            <a:r>
              <a:rPr lang="en-IN" b="1" dirty="0" smtClean="0">
                <a:solidFill>
                  <a:srgbClr val="0000CC"/>
                </a:solidFill>
                <a:latin typeface="Times New Roman" panose="02020603050405020304" pitchFamily="18" charset="0"/>
                <a:cs typeface="Times New Roman" panose="02020603050405020304" pitchFamily="18" charset="0"/>
              </a:rPr>
              <a:t>on</a:t>
            </a:r>
          </a:p>
          <a:p>
            <a:pPr algn="ctr"/>
            <a:r>
              <a:rPr lang="en-IN" b="1" dirty="0" smtClean="0">
                <a:solidFill>
                  <a:srgbClr val="0000CC"/>
                </a:solidFill>
                <a:latin typeface="Times New Roman" panose="02020603050405020304" pitchFamily="18" charset="0"/>
                <a:cs typeface="Times New Roman" panose="02020603050405020304" pitchFamily="18" charset="0"/>
              </a:rPr>
              <a:t> </a:t>
            </a:r>
            <a:endParaRPr lang="en-IN" b="1" dirty="0">
              <a:solidFill>
                <a:srgbClr val="0000CC"/>
              </a:solidFill>
              <a:latin typeface="Times New Roman" panose="02020603050405020304" pitchFamily="18" charset="0"/>
              <a:cs typeface="Times New Roman" panose="02020603050405020304" pitchFamily="18" charset="0"/>
            </a:endParaRPr>
          </a:p>
          <a:p>
            <a:pPr algn="ctr"/>
            <a:r>
              <a:rPr lang="en-US" sz="2000" b="1" dirty="0">
                <a:solidFill>
                  <a:srgbClr val="0070C0"/>
                </a:solidFill>
                <a:latin typeface="Times New Roman" panose="02020603050405020304" pitchFamily="18" charset="0"/>
                <a:cs typeface="Times New Roman" panose="02020603050405020304" pitchFamily="18" charset="0"/>
              </a:rPr>
              <a:t>Assessing the Impact of Land Use and Land Cover Changes on Wetland Landscape Patterns and Hydroecology: A Case Study of the Bakhira </a:t>
            </a:r>
            <a:r>
              <a:rPr lang="en-US" sz="2000" b="1" dirty="0" smtClean="0">
                <a:solidFill>
                  <a:srgbClr val="0070C0"/>
                </a:solidFill>
                <a:latin typeface="Times New Roman" panose="02020603050405020304" pitchFamily="18" charset="0"/>
                <a:cs typeface="Times New Roman" panose="02020603050405020304" pitchFamily="18" charset="0"/>
              </a:rPr>
              <a:t>Wetland</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04594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3494118"/>
              </p:ext>
            </p:extLst>
          </p:nvPr>
        </p:nvGraphicFramePr>
        <p:xfrm>
          <a:off x="72757" y="1013015"/>
          <a:ext cx="8998485" cy="5906199"/>
        </p:xfrm>
        <a:graphic>
          <a:graphicData uri="http://schemas.openxmlformats.org/drawingml/2006/table">
            <a:tbl>
              <a:tblPr firstRow="1" firstCol="1" bandRow="1"/>
              <a:tblGrid>
                <a:gridCol w="1440100">
                  <a:extLst>
                    <a:ext uri="{9D8B030D-6E8A-4147-A177-3AD203B41FA5}">
                      <a16:colId xmlns:a16="http://schemas.microsoft.com/office/drawing/2014/main" xmlns="" val="20000"/>
                    </a:ext>
                  </a:extLst>
                </a:gridCol>
                <a:gridCol w="2285233">
                  <a:extLst>
                    <a:ext uri="{9D8B030D-6E8A-4147-A177-3AD203B41FA5}">
                      <a16:colId xmlns:a16="http://schemas.microsoft.com/office/drawing/2014/main" xmlns="" val="20001"/>
                    </a:ext>
                  </a:extLst>
                </a:gridCol>
                <a:gridCol w="3895411">
                  <a:extLst>
                    <a:ext uri="{9D8B030D-6E8A-4147-A177-3AD203B41FA5}">
                      <a16:colId xmlns:a16="http://schemas.microsoft.com/office/drawing/2014/main" xmlns="" val="20002"/>
                    </a:ext>
                  </a:extLst>
                </a:gridCol>
                <a:gridCol w="1377741">
                  <a:extLst>
                    <a:ext uri="{9D8B030D-6E8A-4147-A177-3AD203B41FA5}">
                      <a16:colId xmlns:a16="http://schemas.microsoft.com/office/drawing/2014/main" xmlns="" val="20003"/>
                    </a:ext>
                  </a:extLst>
                </a:gridCol>
              </a:tblGrid>
              <a:tr h="884869">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Shannon's Diversity Index (SHDI)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Quantifies the diversity of patch types within the landscape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diversity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implies a more varied and resilient ecosystem with multiple habitat types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supporting different species and functions</a:t>
                      </a:r>
                      <a:endParaRPr lang="en-US"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63652">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Edge Density (ED)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length of patch edges per unit area, quantifying the amount of edge habitat available.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indicate a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more fragmented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 edge-rich landscape.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Meters per hectare (m/ha)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40505">
                <a:tc>
                  <a:txBody>
                    <a:bodyPr/>
                    <a:lstStyle/>
                    <a:p>
                      <a:pPr marL="0" marR="0" algn="ctr">
                        <a:lnSpc>
                          <a:spcPct val="107000"/>
                        </a:lnSpc>
                        <a:spcBef>
                          <a:spcPts val="0"/>
                        </a:spcBef>
                        <a:spcAft>
                          <a:spcPts val="0"/>
                        </a:spcAft>
                      </a:pPr>
                      <a:endPar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Shape Index (SHAPE INDEX)</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Quantifies the complexity of patch shapes.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Helps to understand the complexity of patch shapes; irregular shapes could indicate fragmentation.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indicate more irregular or complex patch shapes</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84869">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Aggregation Index (AI)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Measures the degree to which patches are clumped or aggregated.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Indicates the extent to which patches are aggregated, showing connectivity within the landscape.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A higher value indicates more aggregation</a:t>
                      </a:r>
                      <a:endParaRPr lang="en-US"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63652">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Landscape Shape Index (LSI)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Quantifies the overall shape complexity of patches in the catchment.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Reflects landscape shape complexity;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indicate more fragmentation.</a:t>
                      </a:r>
                      <a:endParaRPr lang="en-US"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63652">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Contagion Index (CONTAG)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Measures the extent to which patch types are aggregated or contiguous in the landscape.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Measures the aggregation level;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indicate greater patch contiguity</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871965">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Interspersion and Juxtaposition Index (IJI)</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Quantifies how different patch types are interspersed and juxtaposed with one another.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suggest greater mixing of patch types, </a:t>
                      </a:r>
                      <a:r>
                        <a:rPr lang="en-US" sz="14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indicating landscape heterogeneity.</a:t>
                      </a:r>
                      <a:endParaRPr lang="en-US" sz="14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676" marR="576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852326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781" y="204834"/>
            <a:ext cx="7042080" cy="554587"/>
          </a:xfrm>
        </p:spPr>
        <p:txBody>
          <a:bodyPr/>
          <a:lstStyle/>
          <a:p>
            <a:pPr algn="ctr"/>
            <a:r>
              <a:rPr lang="en-US" sz="2800" dirty="0" smtClean="0">
                <a:solidFill>
                  <a:srgbClr val="002060"/>
                </a:solidFill>
                <a:latin typeface="Times New Roman" panose="02020603050405020304" pitchFamily="18" charset="0"/>
                <a:cs typeface="Times New Roman" panose="02020603050405020304" pitchFamily="18" charset="0"/>
              </a:rPr>
              <a:t>Formula of </a:t>
            </a:r>
            <a:r>
              <a:rPr lang="en-US" sz="2800" dirty="0">
                <a:solidFill>
                  <a:srgbClr val="002060"/>
                </a:solidFill>
                <a:latin typeface="Times New Roman" panose="02020603050405020304" pitchFamily="18" charset="0"/>
                <a:cs typeface="Times New Roman" panose="02020603050405020304" pitchFamily="18" charset="0"/>
              </a:rPr>
              <a:t>Indices for Wetland Analysis</a:t>
            </a:r>
          </a:p>
        </p:txBody>
      </p:sp>
      <p:grpSp>
        <p:nvGrpSpPr>
          <p:cNvPr id="16" name="Group 15"/>
          <p:cNvGrpSpPr/>
          <p:nvPr/>
        </p:nvGrpSpPr>
        <p:grpSpPr>
          <a:xfrm>
            <a:off x="408981" y="1172397"/>
            <a:ext cx="6693783" cy="5468548"/>
            <a:chOff x="180654" y="1069002"/>
            <a:chExt cx="7535327" cy="6417692"/>
          </a:xfrm>
        </p:grpSpPr>
        <p:pic>
          <p:nvPicPr>
            <p:cNvPr id="7" name="Picture 6"/>
            <p:cNvPicPr>
              <a:picLocks noChangeAspect="1"/>
            </p:cNvPicPr>
            <p:nvPr/>
          </p:nvPicPr>
          <p:blipFill>
            <a:blip r:embed="rId2"/>
            <a:stretch>
              <a:fillRect/>
            </a:stretch>
          </p:blipFill>
          <p:spPr>
            <a:xfrm>
              <a:off x="180654" y="1069002"/>
              <a:ext cx="6197498" cy="1331007"/>
            </a:xfrm>
            <a:prstGeom prst="rect">
              <a:avLst/>
            </a:prstGeom>
          </p:spPr>
        </p:pic>
        <p:pic>
          <p:nvPicPr>
            <p:cNvPr id="11" name="Picture 10"/>
            <p:cNvPicPr>
              <a:picLocks noChangeAspect="1"/>
            </p:cNvPicPr>
            <p:nvPr/>
          </p:nvPicPr>
          <p:blipFill>
            <a:blip r:embed="rId3"/>
            <a:stretch>
              <a:fillRect/>
            </a:stretch>
          </p:blipFill>
          <p:spPr>
            <a:xfrm>
              <a:off x="180654" y="2711434"/>
              <a:ext cx="7535327" cy="1000265"/>
            </a:xfrm>
            <a:prstGeom prst="rect">
              <a:avLst/>
            </a:prstGeom>
          </p:spPr>
        </p:pic>
        <p:pic>
          <p:nvPicPr>
            <p:cNvPr id="12" name="Picture 11"/>
            <p:cNvPicPr>
              <a:picLocks noChangeAspect="1"/>
            </p:cNvPicPr>
            <p:nvPr/>
          </p:nvPicPr>
          <p:blipFill>
            <a:blip r:embed="rId4"/>
            <a:stretch>
              <a:fillRect/>
            </a:stretch>
          </p:blipFill>
          <p:spPr>
            <a:xfrm>
              <a:off x="180654" y="3848970"/>
              <a:ext cx="7268589" cy="1009791"/>
            </a:xfrm>
            <a:prstGeom prst="rect">
              <a:avLst/>
            </a:prstGeom>
          </p:spPr>
        </p:pic>
        <p:pic>
          <p:nvPicPr>
            <p:cNvPr id="13" name="Picture 12"/>
            <p:cNvPicPr>
              <a:picLocks noChangeAspect="1"/>
            </p:cNvPicPr>
            <p:nvPr/>
          </p:nvPicPr>
          <p:blipFill>
            <a:blip r:embed="rId5"/>
            <a:stretch>
              <a:fillRect/>
            </a:stretch>
          </p:blipFill>
          <p:spPr>
            <a:xfrm>
              <a:off x="180654" y="5177226"/>
              <a:ext cx="5849166" cy="1009791"/>
            </a:xfrm>
            <a:prstGeom prst="rect">
              <a:avLst/>
            </a:prstGeom>
          </p:spPr>
        </p:pic>
        <p:pic>
          <p:nvPicPr>
            <p:cNvPr id="15" name="Picture 14"/>
            <p:cNvPicPr>
              <a:picLocks noChangeAspect="1"/>
            </p:cNvPicPr>
            <p:nvPr/>
          </p:nvPicPr>
          <p:blipFill>
            <a:blip r:embed="rId6"/>
            <a:stretch>
              <a:fillRect/>
            </a:stretch>
          </p:blipFill>
          <p:spPr>
            <a:xfrm>
              <a:off x="180654" y="6505482"/>
              <a:ext cx="5506218" cy="981212"/>
            </a:xfrm>
            <a:prstGeom prst="rect">
              <a:avLst/>
            </a:prstGeom>
          </p:spPr>
        </p:pic>
      </p:grpSp>
    </p:spTree>
    <p:extLst>
      <p:ext uri="{BB962C8B-B14F-4D97-AF65-F5344CB8AC3E}">
        <p14:creationId xmlns:p14="http://schemas.microsoft.com/office/powerpoint/2010/main" val="4600289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54" y="202990"/>
            <a:ext cx="8556946" cy="554587"/>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Average Seasonal Water Occurrence (1990-2023)</a:t>
            </a:r>
          </a:p>
        </p:txBody>
      </p:sp>
      <p:sp>
        <p:nvSpPr>
          <p:cNvPr id="8" name="TextBox 7"/>
          <p:cNvSpPr txBox="1"/>
          <p:nvPr/>
        </p:nvSpPr>
        <p:spPr>
          <a:xfrm>
            <a:off x="-65719" y="947528"/>
            <a:ext cx="8803319" cy="3970318"/>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maps shows the spatial distribution of water occurrence in the Bakhira Wildlife Sanctuary.</a:t>
            </a:r>
          </a:p>
          <a:p>
            <a:pPr marL="285750" indent="-285750" algn="just">
              <a:buFont typeface="Wingdings" panose="05000000000000000000" pitchFamily="2" charset="2"/>
              <a:buChar char="q"/>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Post-monsoon water-covered areas are consistently higher than pre-monsoon levels.</a:t>
            </a:r>
          </a:p>
          <a:p>
            <a:pPr marL="285750" indent="-285750" algn="just">
              <a:buFont typeface="Wingdings" panose="05000000000000000000" pitchFamily="2" charset="2"/>
              <a:buChar char="q"/>
            </a:pPr>
            <a:r>
              <a:rPr lang="en-US"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Both seasons show a decreasing trend over time</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q"/>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decline is attributed to the overgrowth of aquatic vegetation </a:t>
            </a:r>
          </a:p>
          <a:p>
            <a:pPr algn="just"/>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increased water extraction for human use.</a:t>
            </a: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Pre-Monsoon</a:t>
            </a:r>
            <a:r>
              <a:rPr lang="en-US" dirty="0">
                <a:latin typeface="Times New Roman" panose="02020603050405020304" pitchFamily="18" charset="0"/>
                <a:cs typeface="Times New Roman" panose="02020603050405020304" pitchFamily="18" charset="0"/>
              </a:rPr>
              <a:t>: Maximum area was 2,265.57 hectares in 1990,</a:t>
            </a:r>
          </a:p>
          <a:p>
            <a:pPr algn="just"/>
            <a:r>
              <a:rPr lang="en-US" dirty="0">
                <a:latin typeface="Times New Roman" panose="02020603050405020304" pitchFamily="18" charset="0"/>
                <a:cs typeface="Times New Roman" panose="02020603050405020304" pitchFamily="18" charset="0"/>
              </a:rPr>
              <a:t>       while the minimum was 120.51 hectares in 2019.</a:t>
            </a: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Post-Monsoon</a:t>
            </a:r>
            <a:r>
              <a:rPr lang="en-US" dirty="0">
                <a:latin typeface="Times New Roman" panose="02020603050405020304" pitchFamily="18" charset="0"/>
                <a:cs typeface="Times New Roman" panose="02020603050405020304" pitchFamily="18" charset="0"/>
              </a:rPr>
              <a:t>: The highest coverage reached 3,505.77 hectares</a:t>
            </a:r>
          </a:p>
          <a:p>
            <a:pPr algn="just"/>
            <a:r>
              <a:rPr lang="en-US" dirty="0">
                <a:latin typeface="Times New Roman" panose="02020603050405020304" pitchFamily="18" charset="0"/>
                <a:cs typeface="Times New Roman" panose="02020603050405020304" pitchFamily="18" charset="0"/>
              </a:rPr>
              <a:t>   in 1994, with a low of 610.65 hectares in 2023.</a:t>
            </a: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8499" y="1903909"/>
            <a:ext cx="3048000" cy="4712208"/>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915" y="4403269"/>
            <a:ext cx="3529584" cy="2212848"/>
          </a:xfrm>
          <a:prstGeom prst="rect">
            <a:avLst/>
          </a:prstGeom>
        </p:spPr>
      </p:pic>
    </p:spTree>
    <p:extLst>
      <p:ext uri="{BB962C8B-B14F-4D97-AF65-F5344CB8AC3E}">
        <p14:creationId xmlns:p14="http://schemas.microsoft.com/office/powerpoint/2010/main" val="992475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54" y="0"/>
            <a:ext cx="8963346" cy="901499"/>
          </a:xfrm>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Seasonal Variations in Aquatic Vegetation</a:t>
            </a:r>
            <a:endParaRPr lang="en-US" sz="2800"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82" y="2979438"/>
            <a:ext cx="6084916" cy="3706806"/>
          </a:xfrm>
          <a:prstGeom prst="rect">
            <a:avLst/>
          </a:prstGeom>
        </p:spPr>
      </p:pic>
      <p:sp>
        <p:nvSpPr>
          <p:cNvPr id="4" name="Rectangle 3"/>
          <p:cNvSpPr/>
          <p:nvPr/>
        </p:nvSpPr>
        <p:spPr>
          <a:xfrm>
            <a:off x="1" y="1009726"/>
            <a:ext cx="9144000" cy="1831271"/>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Aquatic vegetation plays a crucial role in regulating lake ecosystems. </a:t>
            </a:r>
            <a:r>
              <a:rPr lang="en-US" b="1" dirty="0">
                <a:solidFill>
                  <a:srgbClr val="0000CC"/>
                </a:solidFill>
                <a:latin typeface="Times New Roman" panose="02020603050405020304" pitchFamily="18" charset="0"/>
                <a:cs typeface="Times New Roman" panose="02020603050405020304" pitchFamily="18" charset="0"/>
              </a:rPr>
              <a:t>The decline in water quality</a:t>
            </a:r>
            <a:r>
              <a:rPr lang="en-US" b="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characterized by severe eutrophication, frequent algal blooms, shrinking aquatic vegetation areas, and even the extinction of some vegetation species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dirty="0">
                <a:solidFill>
                  <a:srgbClr val="0000CC"/>
                </a:solidFill>
                <a:latin typeface="Times New Roman" panose="02020603050405020304" pitchFamily="18" charset="0"/>
                <a:cs typeface="Times New Roman" panose="02020603050405020304" pitchFamily="18" charset="0"/>
              </a:rPr>
              <a:t>Monitoring spatial and temporal changes in aquatic vegetation </a:t>
            </a:r>
            <a:r>
              <a:rPr lang="en-US" dirty="0">
                <a:latin typeface="Times New Roman" panose="02020603050405020304" pitchFamily="18" charset="0"/>
                <a:cs typeface="Times New Roman" panose="02020603050405020304" pitchFamily="18" charset="0"/>
              </a:rPr>
              <a:t>in lakes can clarify ecosystem responses to anthropogenic and natural factors and provide data for future ecological restoration efforts.</a:t>
            </a:r>
          </a:p>
        </p:txBody>
      </p:sp>
      <p:sp>
        <p:nvSpPr>
          <p:cNvPr id="5" name="TextBox 4"/>
          <p:cNvSpPr txBox="1"/>
          <p:nvPr/>
        </p:nvSpPr>
        <p:spPr>
          <a:xfrm>
            <a:off x="0" y="2979438"/>
            <a:ext cx="2801389" cy="1785104"/>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maps illustrate the presence of aquatic vegetation (emergent submerged and algae) in the wetland over the past three decades.</a:t>
            </a:r>
            <a:endParaRPr lang="en-US" sz="2000" dirty="0"/>
          </a:p>
        </p:txBody>
      </p:sp>
    </p:spTree>
    <p:extLst>
      <p:ext uri="{BB962C8B-B14F-4D97-AF65-F5344CB8AC3E}">
        <p14:creationId xmlns:p14="http://schemas.microsoft.com/office/powerpoint/2010/main" val="2208952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40" y="110626"/>
            <a:ext cx="8963346" cy="721349"/>
          </a:xfrm>
        </p:spPr>
        <p:txBody>
          <a:bodyPr/>
          <a:lstStyle/>
          <a:p>
            <a:r>
              <a:rPr lang="en-US" sz="2400" dirty="0">
                <a:solidFill>
                  <a:srgbClr val="002060"/>
                </a:solidFill>
                <a:latin typeface="Times New Roman" panose="02020603050405020304" pitchFamily="18" charset="0"/>
                <a:cs typeface="Times New Roman" panose="02020603050405020304" pitchFamily="18" charset="0"/>
              </a:rPr>
              <a:t>Comparison of Vegetation Indices Pre-Monsoon and Post-Monsoon</a:t>
            </a:r>
          </a:p>
        </p:txBody>
      </p:sp>
      <p:sp>
        <p:nvSpPr>
          <p:cNvPr id="7" name="Content Placeholder 2"/>
          <p:cNvSpPr>
            <a:spLocks noGrp="1"/>
          </p:cNvSpPr>
          <p:nvPr>
            <p:ph sz="half" idx="2"/>
          </p:nvPr>
        </p:nvSpPr>
        <p:spPr>
          <a:xfrm>
            <a:off x="14700" y="1069096"/>
            <a:ext cx="5216296" cy="5645739"/>
          </a:xfrm>
        </p:spPr>
        <p:txBody>
          <a:bodyPr/>
          <a:lstStyle/>
          <a:p>
            <a:pPr marL="0" indent="0" algn="just">
              <a:buNone/>
            </a:pPr>
            <a:r>
              <a:rPr lang="en-US" sz="1800" b="1" dirty="0">
                <a:solidFill>
                  <a:srgbClr val="002060"/>
                </a:solidFill>
                <a:latin typeface="Times New Roman" panose="02020603050405020304" pitchFamily="18" charset="0"/>
                <a:cs typeface="Times New Roman" panose="02020603050405020304" pitchFamily="18" charset="0"/>
              </a:rPr>
              <a:t>Box plot visualizes the distribution of five key wetland ecosystem indices</a:t>
            </a:r>
          </a:p>
          <a:p>
            <a:pPr algn="just">
              <a:spcBef>
                <a:spcPts val="600"/>
              </a:spcBef>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EAVI reflects stable vegetation health, with uniform recovery post-monsoon. (Range: 0.08–0.15</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FAI indicates consistent algae presence across both periods, supporting stable growth without harmful levels. (Range: 0.02–0.06</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 NDTI values indicate stable turbidity levels, with post-monsoon outliers pointing to localized sediment inflows. (Range: -0.13 to -0.07</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WAVI shows greater variability in post-monsoon, likely due to changes in water levels. (Range: -0.05 to 0.05</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NDVI suggests strong vegetation density, with post-monsoon variability indicating diverse recovery patterns. (Range: 0.15–0.32)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054" y="989768"/>
            <a:ext cx="3913632" cy="5626608"/>
          </a:xfrm>
          <a:prstGeom prst="rect">
            <a:avLst/>
          </a:prstGeom>
        </p:spPr>
      </p:pic>
    </p:spTree>
    <p:extLst>
      <p:ext uri="{BB962C8B-B14F-4D97-AF65-F5344CB8AC3E}">
        <p14:creationId xmlns:p14="http://schemas.microsoft.com/office/powerpoint/2010/main" val="1994124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61" y="242746"/>
            <a:ext cx="9291338" cy="554587"/>
          </a:xfrm>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Distribution of Wetland Ecosystem Indices</a:t>
            </a:r>
          </a:p>
        </p:txBody>
      </p:sp>
      <p:grpSp>
        <p:nvGrpSpPr>
          <p:cNvPr id="4" name="Group 3"/>
          <p:cNvGrpSpPr/>
          <p:nvPr/>
        </p:nvGrpSpPr>
        <p:grpSpPr>
          <a:xfrm>
            <a:off x="5615707" y="1026184"/>
            <a:ext cx="3413798" cy="5494689"/>
            <a:chOff x="5595535" y="1026183"/>
            <a:chExt cx="3433970" cy="5597281"/>
          </a:xfrm>
        </p:grpSpPr>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595536" y="1026183"/>
              <a:ext cx="3433969" cy="2821379"/>
            </a:xfrm>
            <a:prstGeom prst="rect">
              <a:avLst/>
            </a:prstGeom>
            <a:noFill/>
            <a:ln w="0">
              <a:solidFill>
                <a:schemeClr val="tx1"/>
              </a:solidFill>
            </a:ln>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595535" y="3921727"/>
              <a:ext cx="3433969" cy="2701737"/>
            </a:xfrm>
            <a:prstGeom prst="rect">
              <a:avLst/>
            </a:prstGeom>
            <a:ln w="0">
              <a:solidFill>
                <a:schemeClr val="tx1"/>
              </a:solidFill>
            </a:ln>
          </p:spPr>
        </p:pic>
      </p:grpSp>
      <p:sp>
        <p:nvSpPr>
          <p:cNvPr id="6" name="Rectangle 5"/>
          <p:cNvSpPr/>
          <p:nvPr/>
        </p:nvSpPr>
        <p:spPr>
          <a:xfrm>
            <a:off x="0" y="932417"/>
            <a:ext cx="5216294" cy="5970865"/>
          </a:xfrm>
          <a:prstGeom prst="rect">
            <a:avLst/>
          </a:prstGeom>
        </p:spPr>
        <p:txBody>
          <a:bodyPr wrap="square">
            <a:spAutoFit/>
          </a:bodyPr>
          <a:lstStyle/>
          <a:p>
            <a:pPr algn="just"/>
            <a:r>
              <a:rPr lang="en-US" b="1" dirty="0">
                <a:solidFill>
                  <a:srgbClr val="002060"/>
                </a:solidFill>
                <a:latin typeface="Times New Roman" panose="02020603050405020304" pitchFamily="18" charset="0"/>
                <a:cs typeface="Times New Roman" panose="02020603050405020304" pitchFamily="18" charset="0"/>
              </a:rPr>
              <a:t>Each histogram represents the frequency distribution of specific values within each index.</a:t>
            </a:r>
          </a:p>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EAVI: Peaks shift from 0.12 (pre) to 0.10 (post), indicating moderate vegetation presence and consistent recovery post-monsoon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FAI: Both periods show peaks around 0.04-0.05, suggesting stable but slightly variable algae levels influenced by nutrient availability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NDTI: Values remain around -0.12 to -0.10 (pre) and concentrate at -0.11 (post), indicating stable turbidity levels with minor increases due to runoff</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WAVI: Both periods show variation, with post-monsoon highlighting changes in water levels and their impact on vegetation dynamics. The most frequent values are around </a:t>
            </a:r>
            <a:r>
              <a:rPr lang="en-US" dirty="0" smtClean="0">
                <a:latin typeface="Times New Roman" panose="02020603050405020304" pitchFamily="18" charset="0"/>
                <a:cs typeface="Times New Roman" panose="02020603050405020304" pitchFamily="18" charset="0"/>
              </a:rPr>
              <a:t>0.02.</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NDVI: Consistent peaks around 0.20-0.25 (pre) and a wide range post-monsoon reflect stable vegetation health and diverse recovery patterns influenced by soil and water conditions.</a:t>
            </a:r>
          </a:p>
        </p:txBody>
      </p:sp>
    </p:spTree>
    <p:extLst>
      <p:ext uri="{BB962C8B-B14F-4D97-AF65-F5344CB8AC3E}">
        <p14:creationId xmlns:p14="http://schemas.microsoft.com/office/powerpoint/2010/main" val="3931559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017" y="0"/>
            <a:ext cx="7592290" cy="757577"/>
          </a:xfrm>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Turbidity Occurrence</a:t>
            </a:r>
            <a:endParaRPr lang="en-US" sz="2800" dirty="0">
              <a:solidFill>
                <a:srgbClr val="002060"/>
              </a:solidFill>
            </a:endParaRPr>
          </a:p>
        </p:txBody>
      </p:sp>
      <p:sp>
        <p:nvSpPr>
          <p:cNvPr id="3" name="TextBox 2"/>
          <p:cNvSpPr txBox="1"/>
          <p:nvPr/>
        </p:nvSpPr>
        <p:spPr>
          <a:xfrm>
            <a:off x="58189" y="1157156"/>
            <a:ext cx="5419897" cy="4801314"/>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High levels of aquatic vegetation or eutrophication increase turbidity, resulting in the deterioration of water quality.</a:t>
            </a: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turbidity level of lake water was categorized into three classes: high turbidity, medium turbidity and low turbidity </a:t>
            </a: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standard formula to classify turbidity ranges (</a:t>
            </a:r>
            <a:r>
              <a:rPr lang="en-US" dirty="0">
                <a:solidFill>
                  <a:srgbClr val="0070C0"/>
                </a:solidFill>
                <a:latin typeface="Times New Roman" panose="02020603050405020304" pitchFamily="18" charset="0"/>
                <a:cs typeface="Times New Roman" panose="02020603050405020304" pitchFamily="18" charset="0"/>
              </a:rPr>
              <a:t>Somvanshi et al., 2011</a:t>
            </a:r>
            <a:r>
              <a:rPr lang="en-US" dirty="0">
                <a:latin typeface="Times New Roman" panose="02020603050405020304" pitchFamily="18" charset="0"/>
                <a:cs typeface="Times New Roman" panose="02020603050405020304" pitchFamily="18" charset="0"/>
              </a:rPr>
              <a:t>) is shown below</a:t>
            </a:r>
            <a:r>
              <a:rPr lang="en-IN"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Low Turbidity = Mean pixel value - Standard deviation</a:t>
            </a:r>
          </a:p>
          <a:p>
            <a:pPr marL="285750" indent="-285750" algn="jus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Medium Turbidity = Mean pixel value + Standard deviation</a:t>
            </a:r>
          </a:p>
          <a:p>
            <a:pPr marL="285750" indent="-285750" algn="jus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High Turbidity = Value greater than Medium turbidity.</a:t>
            </a:r>
          </a:p>
          <a:p>
            <a:pPr marL="285750" indent="-285750" algn="just">
              <a:buFont typeface="Wingdings" panose="05000000000000000000" pitchFamily="2" charset="2"/>
              <a:buChar char="q"/>
            </a:pPr>
            <a:r>
              <a:rPr lang="en-US" b="1" dirty="0">
                <a:solidFill>
                  <a:srgbClr val="0070C0"/>
                </a:solidFill>
                <a:latin typeface="Times New Roman" panose="02020603050405020304" pitchFamily="18" charset="0"/>
                <a:cs typeface="Times New Roman" panose="02020603050405020304" pitchFamily="18" charset="0"/>
              </a:rPr>
              <a:t>Medium turbidity levels dominate across the study area for both season.</a:t>
            </a:r>
          </a:p>
          <a:p>
            <a:pPr marL="285750" indent="-285750" algn="just">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716" y="1036173"/>
            <a:ext cx="3449782" cy="5328319"/>
          </a:xfrm>
          <a:prstGeom prst="rect">
            <a:avLst/>
          </a:prstGeom>
        </p:spPr>
      </p:pic>
    </p:spTree>
    <p:extLst>
      <p:ext uri="{BB962C8B-B14F-4D97-AF65-F5344CB8AC3E}">
        <p14:creationId xmlns:p14="http://schemas.microsoft.com/office/powerpoint/2010/main" val="2261211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0836"/>
            <a:ext cx="8551816" cy="757577"/>
          </a:xfrm>
        </p:spPr>
        <p:txBody>
          <a:bodyPr/>
          <a:lstStyle/>
          <a:p>
            <a:pPr algn="just"/>
            <a:r>
              <a:rPr lang="en-US" dirty="0">
                <a:solidFill>
                  <a:srgbClr val="0070C0"/>
                </a:solidFill>
                <a:latin typeface="Times New Roman" panose="02020603050405020304" pitchFamily="18" charset="0"/>
                <a:cs typeface="Times New Roman" panose="02020603050405020304" pitchFamily="18" charset="0"/>
              </a:rPr>
              <a:t/>
            </a:r>
            <a:br>
              <a:rPr lang="en-US" dirty="0">
                <a:solidFill>
                  <a:srgbClr val="0070C0"/>
                </a:solidFill>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Temporal Variation of Turbidity Covered Area</a:t>
            </a:r>
            <a:r>
              <a:rPr lang="en-US" dirty="0">
                <a:solidFill>
                  <a:srgbClr val="0070C0"/>
                </a:solidFill>
                <a:latin typeface="Times New Roman" panose="02020603050405020304" pitchFamily="18" charset="0"/>
                <a:cs typeface="Times New Roman" panose="02020603050405020304" pitchFamily="18" charset="0"/>
              </a:rPr>
              <a:t/>
            </a:r>
            <a:br>
              <a:rPr lang="en-US" dirty="0">
                <a:solidFill>
                  <a:srgbClr val="0070C0"/>
                </a:solidFill>
                <a:latin typeface="Times New Roman" panose="02020603050405020304" pitchFamily="18" charset="0"/>
                <a:cs typeface="Times New Roman" panose="02020603050405020304" pitchFamily="18" charset="0"/>
              </a:rPr>
            </a:br>
            <a:endParaRPr lang="en-US" dirty="0"/>
          </a:p>
        </p:txBody>
      </p:sp>
      <p:sp>
        <p:nvSpPr>
          <p:cNvPr id="3" name="TextBox 2"/>
          <p:cNvSpPr txBox="1"/>
          <p:nvPr/>
        </p:nvSpPr>
        <p:spPr>
          <a:xfrm>
            <a:off x="0" y="960172"/>
            <a:ext cx="4979995" cy="5616922"/>
          </a:xfrm>
          <a:prstGeom prst="rect">
            <a:avLst/>
          </a:prstGeom>
          <a:noFill/>
        </p:spPr>
        <p:txBody>
          <a:bodyPr wrap="square" rtlCol="0">
            <a:spAutoFit/>
          </a:bodyPr>
          <a:lstStyle/>
          <a:p>
            <a:pPr algn="just">
              <a:spcBef>
                <a:spcPts val="600"/>
              </a:spcBef>
              <a:spcAft>
                <a:spcPts val="600"/>
              </a:spcAft>
            </a:pPr>
            <a:r>
              <a:rPr lang="en-US" dirty="0">
                <a:latin typeface="Times New Roman" panose="02020603050405020304" pitchFamily="18" charset="0"/>
                <a:cs typeface="Times New Roman" panose="02020603050405020304" pitchFamily="18" charset="0"/>
              </a:rPr>
              <a:t>Post-monsoon turbidity levels are consistently higher than pre-monsoon, </a:t>
            </a:r>
            <a:r>
              <a:rPr lang="en-US" dirty="0" smtClean="0">
                <a:latin typeface="Times New Roman" panose="02020603050405020304" pitchFamily="18" charset="0"/>
                <a:cs typeface="Times New Roman" panose="02020603050405020304" pitchFamily="18" charset="0"/>
              </a:rPr>
              <a:t>due </a:t>
            </a:r>
            <a:r>
              <a:rPr lang="en-US" dirty="0">
                <a:latin typeface="Times New Roman" panose="02020603050405020304" pitchFamily="18" charset="0"/>
                <a:cs typeface="Times New Roman" panose="02020603050405020304" pitchFamily="18" charset="0"/>
              </a:rPr>
              <a:t>to increased runoff and sediment transport from </a:t>
            </a:r>
            <a:r>
              <a:rPr lang="en-US" dirty="0" smtClean="0">
                <a:latin typeface="Times New Roman" panose="02020603050405020304" pitchFamily="18" charset="0"/>
                <a:cs typeface="Times New Roman" panose="02020603050405020304" pitchFamily="18" charset="0"/>
              </a:rPr>
              <a:t>the monsoon season.</a:t>
            </a:r>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Low Turbidity areas</a:t>
            </a:r>
            <a:r>
              <a:rPr lang="en-US" dirty="0">
                <a:latin typeface="Times New Roman" panose="02020603050405020304" pitchFamily="18" charset="0"/>
                <a:cs typeface="Times New Roman" panose="02020603050405020304" pitchFamily="18" charset="0"/>
              </a:rPr>
              <a:t>: </a:t>
            </a:r>
          </a:p>
          <a:p>
            <a:pPr marL="285750" indent="-285750" algn="just">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Pre-Season</a:t>
            </a:r>
            <a:r>
              <a:rPr lang="en-US" dirty="0">
                <a:latin typeface="Times New Roman" panose="02020603050405020304" pitchFamily="18" charset="0"/>
                <a:cs typeface="Times New Roman" panose="02020603050405020304" pitchFamily="18" charset="0"/>
              </a:rPr>
              <a:t>: The highest value recorded was in 1991 (434.97 km²), while the lowest was in 2008 (17.01 km²</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Post-Season:</a:t>
            </a:r>
            <a:r>
              <a:rPr lang="en-US" dirty="0">
                <a:latin typeface="Times New Roman" panose="02020603050405020304" pitchFamily="18" charset="0"/>
                <a:cs typeface="Times New Roman" panose="02020603050405020304" pitchFamily="18" charset="0"/>
              </a:rPr>
              <a:t> The maximum area of low turbidity was observed in 1994 (650.61 km²), while the smallest area was </a:t>
            </a:r>
            <a:r>
              <a:rPr lang="en-US" dirty="0" smtClean="0">
                <a:latin typeface="Times New Roman" panose="02020603050405020304" pitchFamily="18" charset="0"/>
                <a:cs typeface="Times New Roman" panose="02020603050405020304" pitchFamily="18" charset="0"/>
              </a:rPr>
              <a:t>in </a:t>
            </a:r>
            <a:r>
              <a:rPr lang="en-US" dirty="0">
                <a:latin typeface="Times New Roman" panose="02020603050405020304" pitchFamily="18" charset="0"/>
                <a:cs typeface="Times New Roman" panose="02020603050405020304" pitchFamily="18" charset="0"/>
              </a:rPr>
              <a:t>2023 (27.63 km²</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High Turbidity areas</a:t>
            </a:r>
            <a:r>
              <a:rPr lang="en-US" dirty="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Pre-Season</a:t>
            </a:r>
            <a:r>
              <a:rPr lang="en-US" dirty="0">
                <a:latin typeface="Times New Roman" panose="02020603050405020304" pitchFamily="18" charset="0"/>
                <a:cs typeface="Times New Roman" panose="02020603050405020304" pitchFamily="18" charset="0"/>
              </a:rPr>
              <a:t>: The peak value was in 2021 (472.77 km²), whereas the lowest was in 2017 (27.81 km²</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en-US" b="1" dirty="0">
                <a:latin typeface="Times New Roman" panose="02020603050405020304" pitchFamily="18" charset="0"/>
                <a:cs typeface="Times New Roman" panose="02020603050405020304" pitchFamily="18" charset="0"/>
              </a:rPr>
              <a:t>Post-Season</a:t>
            </a:r>
            <a:r>
              <a:rPr lang="en-US" dirty="0">
                <a:latin typeface="Times New Roman" panose="02020603050405020304" pitchFamily="18" charset="0"/>
                <a:cs typeface="Times New Roman" panose="02020603050405020304" pitchFamily="18" charset="0"/>
              </a:rPr>
              <a:t>: The maximum high turbidity area was recorded in 1991, measuring 938.88 km², whereas the minimum was in 2023, with a decline to 36.63 km²</a:t>
            </a:r>
            <a:r>
              <a:rPr lang="en-US" sz="1600"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702" y="1034986"/>
            <a:ext cx="3981796" cy="5287685"/>
          </a:xfrm>
          <a:prstGeom prst="rect">
            <a:avLst/>
          </a:prstGeom>
        </p:spPr>
      </p:pic>
    </p:spTree>
    <p:extLst>
      <p:ext uri="{BB962C8B-B14F-4D97-AF65-F5344CB8AC3E}">
        <p14:creationId xmlns:p14="http://schemas.microsoft.com/office/powerpoint/2010/main" val="2648465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98" y="184517"/>
            <a:ext cx="8778619" cy="535919"/>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How does fragmentation impact landscape biodiversity?</a:t>
            </a:r>
          </a:p>
        </p:txBody>
      </p:sp>
      <p:sp>
        <p:nvSpPr>
          <p:cNvPr id="4" name="Content Placeholder 2"/>
          <p:cNvSpPr>
            <a:spLocks noGrp="1"/>
          </p:cNvSpPr>
          <p:nvPr>
            <p:ph sz="half" idx="2"/>
          </p:nvPr>
        </p:nvSpPr>
        <p:spPr>
          <a:xfrm>
            <a:off x="79053" y="1127801"/>
            <a:ext cx="8954111" cy="5577799"/>
          </a:xfrm>
        </p:spPr>
        <p:txBody>
          <a:bodyPr/>
          <a:lstStyle/>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Reduced Habitat Size: </a:t>
            </a:r>
            <a:r>
              <a:rPr lang="en-US" sz="1800" dirty="0">
                <a:latin typeface="Times New Roman" panose="02020603050405020304" pitchFamily="18" charset="0"/>
                <a:cs typeface="Times New Roman" panose="02020603050405020304" pitchFamily="18" charset="0"/>
              </a:rPr>
              <a:t>Fragmentation reduces the overall size of habitats, limiting the amount of space available for species.</a:t>
            </a:r>
          </a:p>
          <a:p>
            <a:pPr marL="0" indent="0" algn="just">
              <a:buNone/>
            </a:pP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Disruption of Ecological Processes</a:t>
            </a:r>
            <a:r>
              <a:rPr lang="en-US" sz="1800" dirty="0">
                <a:latin typeface="Times New Roman" panose="02020603050405020304" pitchFamily="18" charset="0"/>
                <a:cs typeface="Times New Roman" panose="02020603050405020304" pitchFamily="18" charset="0"/>
              </a:rPr>
              <a:t>: Fragmentation disrupts natural ecological processes such as migration, dispersal, pollination, seed dispersal, and predator-prey dynamics.</a:t>
            </a:r>
          </a:p>
          <a:p>
            <a:pPr marL="0" indent="0" algn="just">
              <a:buNone/>
            </a:pP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Increased Vulnerability to Invasive Species: </a:t>
            </a:r>
            <a:r>
              <a:rPr lang="en-US" sz="1800" dirty="0">
                <a:latin typeface="Times New Roman" panose="02020603050405020304" pitchFamily="18" charset="0"/>
                <a:cs typeface="Times New Roman" panose="02020603050405020304" pitchFamily="18" charset="0"/>
              </a:rPr>
              <a:t>Fragmentation often creates disturbed or modified environments that can be more easily colonized by invasive species.</a:t>
            </a:r>
          </a:p>
          <a:p>
            <a:pPr marL="0" indent="0" algn="just">
              <a:buNone/>
            </a:pP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Impacts on Large Animals and Wide-Ranging Species</a:t>
            </a:r>
            <a:r>
              <a:rPr lang="en-US" sz="1800" dirty="0">
                <a:latin typeface="Times New Roman" panose="02020603050405020304" pitchFamily="18" charset="0"/>
                <a:cs typeface="Times New Roman" panose="02020603050405020304" pitchFamily="18" charset="0"/>
              </a:rPr>
              <a:t>: Habitat fragmentation restricts their movement, leading to increased human-wildlife conflict, lack of food sources, and decreased genetic diversity.</a:t>
            </a:r>
          </a:p>
          <a:p>
            <a:pPr marL="0" indent="0" algn="just">
              <a:buNone/>
            </a:pPr>
            <a:endParaRPr lang="en-US" sz="180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Local Extinctions</a:t>
            </a:r>
            <a:r>
              <a:rPr lang="en-US" sz="1800" dirty="0">
                <a:latin typeface="Times New Roman" panose="02020603050405020304" pitchFamily="18" charset="0"/>
                <a:cs typeface="Times New Roman" panose="02020603050405020304" pitchFamily="18" charset="0"/>
              </a:rPr>
              <a:t>: In highly fragmented landscapes, small and isolated patches may not provide enough resources or conditions for species to survive, leading to local extinctions.</a:t>
            </a:r>
          </a:p>
          <a:p>
            <a:pPr algn="just">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2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5" y="0"/>
            <a:ext cx="9069185" cy="985561"/>
          </a:xfrm>
        </p:spPr>
        <p:txBody>
          <a:bodyPr/>
          <a:lstStyle/>
          <a:p>
            <a:pPr algn="just"/>
            <a:r>
              <a:rPr lang="en-US" sz="2800" dirty="0">
                <a:solidFill>
                  <a:srgbClr val="002060"/>
                </a:solidFill>
                <a:latin typeface="Times New Roman" panose="02020603050405020304" pitchFamily="18" charset="0"/>
                <a:cs typeface="Times New Roman" panose="02020603050405020304" pitchFamily="18" charset="0"/>
              </a:rPr>
              <a:t>How can wetland fragmentation and biodiversity loss be minimized?</a:t>
            </a:r>
          </a:p>
        </p:txBody>
      </p:sp>
      <p:sp>
        <p:nvSpPr>
          <p:cNvPr id="4" name="Content Placeholder 2"/>
          <p:cNvSpPr>
            <a:spLocks noGrp="1"/>
          </p:cNvSpPr>
          <p:nvPr>
            <p:ph sz="half" idx="2"/>
          </p:nvPr>
        </p:nvSpPr>
        <p:spPr>
          <a:xfrm>
            <a:off x="0" y="927372"/>
            <a:ext cx="8768137" cy="5756061"/>
          </a:xfrm>
        </p:spPr>
        <p:txBody>
          <a:bodyPr/>
          <a:lstStyle/>
          <a:p>
            <a:pPr algn="just">
              <a:spcBef>
                <a:spcPts val="600"/>
              </a:spcBef>
              <a:spcAft>
                <a:spcPts val="600"/>
              </a:spcAft>
              <a:buFont typeface="Wingdings" panose="05000000000000000000" pitchFamily="2" charset="2"/>
              <a:buChar char="q"/>
            </a:pPr>
            <a:r>
              <a:rPr lang="en-US" sz="1600" b="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Habitat Restoration: </a:t>
            </a:r>
            <a:r>
              <a:rPr lang="en-US" sz="1800" dirty="0">
                <a:latin typeface="Times New Roman" panose="02020603050405020304" pitchFamily="18" charset="0"/>
                <a:cs typeface="Times New Roman" panose="02020603050405020304" pitchFamily="18" charset="0"/>
              </a:rPr>
              <a:t>Restoration efforts, such as reforesting cleared areas or rehabilitating wetlands, create more continuous habitats, allowing species to move freely and access larger, healthier ecosystems</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Reducing Infrastructure Barriers: </a:t>
            </a:r>
            <a:r>
              <a:rPr lang="en-US" sz="1800" dirty="0">
                <a:latin typeface="Times New Roman" panose="02020603050405020304" pitchFamily="18" charset="0"/>
                <a:cs typeface="Times New Roman" panose="02020603050405020304" pitchFamily="18" charset="0"/>
              </a:rPr>
              <a:t>Remove barriers such as roads, fences, and urban development that cut across habitats. Establish buffer zones around wetlands to reduce nutrient and pollutant runoff from agricultural lands</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Managing Invasive Species: </a:t>
            </a:r>
            <a:r>
              <a:rPr lang="en-US" sz="1800" dirty="0">
                <a:latin typeface="Times New Roman" panose="02020603050405020304" pitchFamily="18" charset="0"/>
                <a:cs typeface="Times New Roman" panose="02020603050405020304" pitchFamily="18" charset="0"/>
              </a:rPr>
              <a:t>Control and manage invasive species that contribute to fragmentation by displacing native species and disrupting ecological balance</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Reconnecting Rivers and Water Bodies</a:t>
            </a:r>
            <a:r>
              <a:rPr lang="en-US" sz="1800" dirty="0">
                <a:latin typeface="Times New Roman" panose="02020603050405020304" pitchFamily="18" charset="0"/>
                <a:cs typeface="Times New Roman" panose="02020603050405020304" pitchFamily="18" charset="0"/>
              </a:rPr>
              <a:t>: Remove or modify dams, levees, and other obstructions in rivers and streams to restore the natural flow of water and reconnect aquatic ecosystems</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spcBef>
                <a:spcPts val="600"/>
              </a:spcBef>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Monitor and Assess Wetland Health</a:t>
            </a:r>
            <a:r>
              <a:rPr lang="en-US" sz="1800" dirty="0">
                <a:latin typeface="Times New Roman" panose="02020603050405020304" pitchFamily="18" charset="0"/>
                <a:cs typeface="Times New Roman" panose="02020603050405020304" pitchFamily="18" charset="0"/>
              </a:rPr>
              <a:t>: Regular Monitoring: Implement a regular monitoring program using the Wetland Health Index (WHI) to assess changes in wetland health and inform management </a:t>
            </a:r>
            <a:r>
              <a:rPr lang="en-US" sz="1800" dirty="0" smtClean="0">
                <a:latin typeface="Times New Roman" panose="02020603050405020304" pitchFamily="18" charset="0"/>
                <a:cs typeface="Times New Roman" panose="02020603050405020304" pitchFamily="18" charset="0"/>
              </a:rPr>
              <a:t>decisions</a:t>
            </a:r>
            <a:r>
              <a:rPr lang="en-US" sz="1800" dirty="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Community Engagement and Education: </a:t>
            </a:r>
            <a:r>
              <a:rPr lang="en-US" sz="1800" dirty="0">
                <a:latin typeface="Times New Roman" panose="02020603050405020304" pitchFamily="18" charset="0"/>
                <a:cs typeface="Times New Roman" panose="02020603050405020304" pitchFamily="18" charset="0"/>
              </a:rPr>
              <a:t>Involve local communities, farmers, and stakeholders in wetland management to promote stewardship and shared responsibility. Educate the public on the importance of wetlands, their benefits, and the effects of human activities on wetland health.</a:t>
            </a:r>
          </a:p>
        </p:txBody>
      </p:sp>
    </p:spTree>
    <p:extLst>
      <p:ext uri="{BB962C8B-B14F-4D97-AF65-F5344CB8AC3E}">
        <p14:creationId xmlns:p14="http://schemas.microsoft.com/office/powerpoint/2010/main" val="2110659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654" y="1288869"/>
            <a:ext cx="8524434" cy="5111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lstStyle/>
          <a:p>
            <a:r>
              <a:rPr lang="en-US" sz="2800" dirty="0">
                <a:solidFill>
                  <a:srgbClr val="1A4079"/>
                </a:solidFill>
                <a:latin typeface="Times New Roman" panose="02020603050405020304" pitchFamily="18" charset="0"/>
                <a:cs typeface="Times New Roman" panose="02020603050405020304" pitchFamily="18" charset="0"/>
              </a:rPr>
              <a:t>Background</a:t>
            </a:r>
            <a:endParaRPr lang="en-IN" sz="2800" dirty="0">
              <a:solidFill>
                <a:srgbClr val="1A4079"/>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a:xfrm>
            <a:off x="0" y="1051918"/>
            <a:ext cx="9144000" cy="5603092"/>
          </a:xfrm>
          <a:solidFill>
            <a:schemeClr val="tx2">
              <a:lumMod val="20000"/>
              <a:lumOff val="80000"/>
            </a:schemeClr>
          </a:solidFill>
        </p:spPr>
        <p:txBody>
          <a:bodyPr/>
          <a:lstStyle/>
          <a:p>
            <a:pPr algn="just">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Wetlands </a:t>
            </a:r>
            <a:r>
              <a:rPr lang="en-US" sz="1800" b="1" dirty="0">
                <a:solidFill>
                  <a:srgbClr val="0000CC"/>
                </a:solidFill>
                <a:latin typeface="Times New Roman" panose="02020603050405020304" pitchFamily="18" charset="0"/>
                <a:cs typeface="Times New Roman" panose="02020603050405020304" pitchFamily="18" charset="0"/>
              </a:rPr>
              <a:t>(as per Ramsar Convention) </a:t>
            </a:r>
            <a:r>
              <a:rPr lang="en-US" sz="1800" b="1" dirty="0">
                <a:latin typeface="Times New Roman" panose="02020603050405020304" pitchFamily="18" charset="0"/>
                <a:cs typeface="Times New Roman" panose="02020603050405020304" pitchFamily="18" charset="0"/>
              </a:rPr>
              <a:t>are</a:t>
            </a:r>
            <a:r>
              <a:rPr lang="en-US" sz="1800" dirty="0">
                <a:latin typeface="Times New Roman" panose="02020603050405020304" pitchFamily="18" charset="0"/>
                <a:cs typeface="Times New Roman" panose="02020603050405020304" pitchFamily="18" charset="0"/>
              </a:rPr>
              <a:t> regions of marshy land, fen, bog, or water, whether natural or manmade, permanent or temporary, with water that is static or flowing, fresh, brackish, or salt, including depth that does not exceed six meters.</a:t>
            </a:r>
          </a:p>
          <a:p>
            <a:pPr algn="just">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Three Characteristics of a wetland: Vegetation,  Hydric soil,</a:t>
            </a:r>
            <a:r>
              <a:rPr lang="en-US" sz="1800" dirty="0">
                <a:latin typeface="Times New Roman" panose="02020603050405020304" pitchFamily="18" charset="0"/>
                <a:cs typeface="Times New Roman" panose="02020603050405020304" pitchFamily="18" charset="0"/>
              </a:rPr>
              <a:t> and  Hydrology.</a:t>
            </a:r>
          </a:p>
          <a:p>
            <a:pPr algn="just">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Wetlands are ecologically significant as they </a:t>
            </a:r>
            <a:r>
              <a:rPr lang="en-US" sz="1800" b="1" dirty="0">
                <a:solidFill>
                  <a:srgbClr val="0000CC"/>
                </a:solidFill>
                <a:latin typeface="Times New Roman" panose="02020603050405020304" pitchFamily="18" charset="0"/>
                <a:cs typeface="Times New Roman" panose="02020603050405020304" pitchFamily="18" charset="0"/>
              </a:rPr>
              <a:t>support diverse species </a:t>
            </a:r>
            <a:r>
              <a:rPr lang="en-US" sz="1800" dirty="0">
                <a:latin typeface="Times New Roman" panose="02020603050405020304" pitchFamily="18" charset="0"/>
                <a:cs typeface="Times New Roman" panose="02020603050405020304" pitchFamily="18" charset="0"/>
              </a:rPr>
              <a:t>and serve as transition zones between aquatic and terrestrial environments. Their complex ecosystems are sensitive to changes over time and space, making it crucial to understand their distribution and evolution.</a:t>
            </a:r>
          </a:p>
          <a:p>
            <a:pPr algn="just">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With </a:t>
            </a:r>
            <a:r>
              <a:rPr lang="en-US" sz="1800" b="1" dirty="0">
                <a:solidFill>
                  <a:srgbClr val="0000CC"/>
                </a:solidFill>
                <a:latin typeface="Times New Roman" panose="02020603050405020304" pitchFamily="18" charset="0"/>
                <a:cs typeface="Times New Roman" panose="02020603050405020304" pitchFamily="18" charset="0"/>
              </a:rPr>
              <a:t>advances in technology</a:t>
            </a:r>
            <a:r>
              <a:rPr lang="en-US" sz="1800" dirty="0">
                <a:latin typeface="Times New Roman" panose="02020603050405020304" pitchFamily="18" charset="0"/>
                <a:cs typeface="Times New Roman" panose="02020603050405020304" pitchFamily="18" charset="0"/>
              </a:rPr>
              <a:t>, automated and semi-automated techniques are now being employed to map and analyze wetland structures, both at national and state levels.</a:t>
            </a:r>
          </a:p>
          <a:p>
            <a:pPr algn="just">
              <a:spcAft>
                <a:spcPts val="600"/>
              </a:spcAft>
              <a:buFont typeface="Wingdings" panose="05000000000000000000" pitchFamily="2" charset="2"/>
              <a:buChar char="q"/>
            </a:pPr>
            <a:r>
              <a:rPr lang="en-US" sz="1800" b="1" dirty="0">
                <a:latin typeface="Times New Roman" panose="02020603050405020304" pitchFamily="18" charset="0"/>
                <a:cs typeface="Times New Roman" panose="02020603050405020304" pitchFamily="18" charset="0"/>
              </a:rPr>
              <a:t>Wetlands</a:t>
            </a:r>
            <a:r>
              <a:rPr lang="en-US" sz="1800" b="1" dirty="0">
                <a:solidFill>
                  <a:srgbClr val="0000CC"/>
                </a:solidFill>
                <a:latin typeface="Times New Roman" panose="02020603050405020304" pitchFamily="18" charset="0"/>
                <a:cs typeface="Times New Roman" panose="02020603050405020304" pitchFamily="18" charset="0"/>
              </a:rPr>
              <a:t> face increasing pressure </a:t>
            </a:r>
            <a:r>
              <a:rPr lang="en-US" sz="1800" dirty="0">
                <a:latin typeface="Times New Roman" panose="02020603050405020304" pitchFamily="18" charset="0"/>
                <a:cs typeface="Times New Roman" panose="02020603050405020304" pitchFamily="18" charset="0"/>
              </a:rPr>
              <a:t>from human activities and climate change, leading to their </a:t>
            </a:r>
            <a:r>
              <a:rPr lang="en-US" sz="1800" b="1" dirty="0">
                <a:solidFill>
                  <a:srgbClr val="0000CC"/>
                </a:solidFill>
                <a:latin typeface="Times New Roman" panose="02020603050405020304" pitchFamily="18" charset="0"/>
                <a:cs typeface="Times New Roman" panose="02020603050405020304" pitchFamily="18" charset="0"/>
              </a:rPr>
              <a:t>fragmentation. </a:t>
            </a:r>
            <a:r>
              <a:rPr lang="en-US" sz="1800" dirty="0">
                <a:latin typeface="Times New Roman" panose="02020603050405020304" pitchFamily="18" charset="0"/>
                <a:cs typeface="Times New Roman" panose="02020603050405020304" pitchFamily="18" charset="0"/>
              </a:rPr>
              <a:t>As wetlands become more fragmented, species such as birds are forced into shrinking or degraded habitats, resulting in a loss of biodiversity.</a:t>
            </a:r>
          </a:p>
          <a:p>
            <a:pPr algn="just">
              <a:spcAft>
                <a:spcPts val="600"/>
              </a:spcAft>
              <a:buFont typeface="Wingdings" panose="05000000000000000000" pitchFamily="2" charset="2"/>
              <a:buChar char="q"/>
            </a:pPr>
            <a:r>
              <a:rPr lang="en-US" sz="1800" dirty="0">
                <a:latin typeface="Times New Roman" panose="02020603050405020304" pitchFamily="18" charset="0"/>
                <a:cs typeface="Times New Roman" panose="02020603050405020304" pitchFamily="18" charset="0"/>
              </a:rPr>
              <a:t>The use of fragmentation measures has gained governmental and scientific attention as an important landscape indicator. They aid </a:t>
            </a:r>
            <a:r>
              <a:rPr lang="en-US" sz="1800" b="1" dirty="0">
                <a:solidFill>
                  <a:srgbClr val="0000CC"/>
                </a:solidFill>
                <a:latin typeface="Times New Roman" panose="02020603050405020304" pitchFamily="18" charset="0"/>
                <a:cs typeface="Times New Roman" panose="02020603050405020304" pitchFamily="18" charset="0"/>
              </a:rPr>
              <a:t>researchers and policymakers </a:t>
            </a:r>
            <a:r>
              <a:rPr lang="en-US" sz="1800" dirty="0">
                <a:latin typeface="Times New Roman" panose="02020603050405020304" pitchFamily="18" charset="0"/>
                <a:cs typeface="Times New Roman" panose="02020603050405020304" pitchFamily="18" charset="0"/>
              </a:rPr>
              <a:t>in understanding complex landscape dynamics, providing insights into how wetland ecosystems react to environmental changes.</a:t>
            </a:r>
            <a:endParaRPr lang="en-US" sz="1800" dirty="0">
              <a:solidFill>
                <a:srgbClr val="1A4079"/>
              </a:solidFill>
            </a:endParaRPr>
          </a:p>
        </p:txBody>
      </p:sp>
    </p:spTree>
    <p:extLst>
      <p:ext uri="{BB962C8B-B14F-4D97-AF65-F5344CB8AC3E}">
        <p14:creationId xmlns:p14="http://schemas.microsoft.com/office/powerpoint/2010/main" val="69897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560291" y="1052623"/>
            <a:ext cx="3497960" cy="4349622"/>
          </a:xfrm>
          <a:ln>
            <a:solidFill>
              <a:schemeClr val="tx1"/>
            </a:solidFill>
          </a:ln>
        </p:spPr>
      </p:pic>
      <p:graphicFrame>
        <p:nvGraphicFramePr>
          <p:cNvPr id="5" name="Table 4"/>
          <p:cNvGraphicFramePr>
            <a:graphicFrameLocks noGrp="1"/>
          </p:cNvGraphicFramePr>
          <p:nvPr>
            <p:extLst>
              <p:ext uri="{D42A27DB-BD31-4B8C-83A1-F6EECF244321}">
                <p14:modId xmlns:p14="http://schemas.microsoft.com/office/powerpoint/2010/main" val="1656110799"/>
              </p:ext>
            </p:extLst>
          </p:nvPr>
        </p:nvGraphicFramePr>
        <p:xfrm>
          <a:off x="33587" y="5653519"/>
          <a:ext cx="9024664" cy="1011916"/>
        </p:xfrm>
        <a:graphic>
          <a:graphicData uri="http://schemas.openxmlformats.org/drawingml/2006/table">
            <a:tbl>
              <a:tblPr firstRow="1" firstCol="1" bandRow="1">
                <a:tableStyleId>{1FECB4D8-DB02-4DC6-A0A2-4F2EBAE1DC90}</a:tableStyleId>
              </a:tblPr>
              <a:tblGrid>
                <a:gridCol w="795754">
                  <a:extLst>
                    <a:ext uri="{9D8B030D-6E8A-4147-A177-3AD203B41FA5}">
                      <a16:colId xmlns:a16="http://schemas.microsoft.com/office/drawing/2014/main" xmlns="" val="20000"/>
                    </a:ext>
                  </a:extLst>
                </a:gridCol>
                <a:gridCol w="532418">
                  <a:extLst>
                    <a:ext uri="{9D8B030D-6E8A-4147-A177-3AD203B41FA5}">
                      <a16:colId xmlns:a16="http://schemas.microsoft.com/office/drawing/2014/main" xmlns="" val="20001"/>
                    </a:ext>
                  </a:extLst>
                </a:gridCol>
                <a:gridCol w="559612">
                  <a:extLst>
                    <a:ext uri="{9D8B030D-6E8A-4147-A177-3AD203B41FA5}">
                      <a16:colId xmlns:a16="http://schemas.microsoft.com/office/drawing/2014/main" xmlns="" val="20002"/>
                    </a:ext>
                  </a:extLst>
                </a:gridCol>
                <a:gridCol w="526909">
                  <a:extLst>
                    <a:ext uri="{9D8B030D-6E8A-4147-A177-3AD203B41FA5}">
                      <a16:colId xmlns:a16="http://schemas.microsoft.com/office/drawing/2014/main" xmlns="" val="20003"/>
                    </a:ext>
                  </a:extLst>
                </a:gridCol>
                <a:gridCol w="526909">
                  <a:extLst>
                    <a:ext uri="{9D8B030D-6E8A-4147-A177-3AD203B41FA5}">
                      <a16:colId xmlns:a16="http://schemas.microsoft.com/office/drawing/2014/main" xmlns="" val="20004"/>
                    </a:ext>
                  </a:extLst>
                </a:gridCol>
                <a:gridCol w="526000">
                  <a:extLst>
                    <a:ext uri="{9D8B030D-6E8A-4147-A177-3AD203B41FA5}">
                      <a16:colId xmlns:a16="http://schemas.microsoft.com/office/drawing/2014/main" xmlns="" val="20005"/>
                    </a:ext>
                  </a:extLst>
                </a:gridCol>
                <a:gridCol w="526000">
                  <a:extLst>
                    <a:ext uri="{9D8B030D-6E8A-4147-A177-3AD203B41FA5}">
                      <a16:colId xmlns:a16="http://schemas.microsoft.com/office/drawing/2014/main" xmlns="" val="20006"/>
                    </a:ext>
                  </a:extLst>
                </a:gridCol>
                <a:gridCol w="542352">
                  <a:extLst>
                    <a:ext uri="{9D8B030D-6E8A-4147-A177-3AD203B41FA5}">
                      <a16:colId xmlns:a16="http://schemas.microsoft.com/office/drawing/2014/main" xmlns="" val="20007"/>
                    </a:ext>
                  </a:extLst>
                </a:gridCol>
                <a:gridCol w="542352">
                  <a:extLst>
                    <a:ext uri="{9D8B030D-6E8A-4147-A177-3AD203B41FA5}">
                      <a16:colId xmlns:a16="http://schemas.microsoft.com/office/drawing/2014/main" xmlns="" val="20008"/>
                    </a:ext>
                  </a:extLst>
                </a:gridCol>
                <a:gridCol w="692248">
                  <a:extLst>
                    <a:ext uri="{9D8B030D-6E8A-4147-A177-3AD203B41FA5}">
                      <a16:colId xmlns:a16="http://schemas.microsoft.com/office/drawing/2014/main" xmlns="" val="20009"/>
                    </a:ext>
                  </a:extLst>
                </a:gridCol>
                <a:gridCol w="692248">
                  <a:extLst>
                    <a:ext uri="{9D8B030D-6E8A-4147-A177-3AD203B41FA5}">
                      <a16:colId xmlns:a16="http://schemas.microsoft.com/office/drawing/2014/main" xmlns="" val="20010"/>
                    </a:ext>
                  </a:extLst>
                </a:gridCol>
                <a:gridCol w="721319">
                  <a:extLst>
                    <a:ext uri="{9D8B030D-6E8A-4147-A177-3AD203B41FA5}">
                      <a16:colId xmlns:a16="http://schemas.microsoft.com/office/drawing/2014/main" xmlns="" val="20011"/>
                    </a:ext>
                  </a:extLst>
                </a:gridCol>
                <a:gridCol w="721319">
                  <a:extLst>
                    <a:ext uri="{9D8B030D-6E8A-4147-A177-3AD203B41FA5}">
                      <a16:colId xmlns:a16="http://schemas.microsoft.com/office/drawing/2014/main" xmlns="" val="20012"/>
                    </a:ext>
                  </a:extLst>
                </a:gridCol>
                <a:gridCol w="559612">
                  <a:extLst>
                    <a:ext uri="{9D8B030D-6E8A-4147-A177-3AD203B41FA5}">
                      <a16:colId xmlns:a16="http://schemas.microsoft.com/office/drawing/2014/main" xmlns="" val="20013"/>
                    </a:ext>
                  </a:extLst>
                </a:gridCol>
                <a:gridCol w="559612">
                  <a:extLst>
                    <a:ext uri="{9D8B030D-6E8A-4147-A177-3AD203B41FA5}">
                      <a16:colId xmlns:a16="http://schemas.microsoft.com/office/drawing/2014/main" xmlns="" val="20014"/>
                    </a:ext>
                  </a:extLst>
                </a:gridCol>
              </a:tblGrid>
              <a:tr h="381051">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Class</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NP</a:t>
                      </a:r>
                    </a:p>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NP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PD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PD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LPI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LPI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FRAC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FRAC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Cohesion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Cohesion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Proximity Index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Proximity Index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ENN Pre</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ENN Post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90526">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Bare soil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280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449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6.93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11.12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5.55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8.47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95.18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93.55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84.72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193.30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96.28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82.73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249813">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Vegetation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112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145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2.77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3.60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72.08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56.41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99.78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98.27</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3029.89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2593.74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91.81</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84.96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90526">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Water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174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2.44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4.32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a:effectLst/>
                          <a:latin typeface="Times New Roman" panose="02020603050405020304" pitchFamily="18" charset="0"/>
                          <a:cs typeface="Times New Roman" panose="02020603050405020304" pitchFamily="18" charset="0"/>
                        </a:rPr>
                        <a:t>3.42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8.58</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1.05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87.23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92.29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57.69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254.15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206.03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latin typeface="Times New Roman" panose="02020603050405020304" pitchFamily="18" charset="0"/>
                          <a:cs typeface="Times New Roman" panose="02020603050405020304" pitchFamily="18" charset="0"/>
                        </a:rPr>
                        <a:t>131.45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3" name="Rectangle 2"/>
          <p:cNvSpPr/>
          <p:nvPr/>
        </p:nvSpPr>
        <p:spPr>
          <a:xfrm>
            <a:off x="92363" y="221626"/>
            <a:ext cx="8645237" cy="523220"/>
          </a:xfrm>
          <a:prstGeom prst="rect">
            <a:avLst/>
          </a:prstGeom>
        </p:spPr>
        <p:txBody>
          <a:bodyPr wrap="square">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Analysis of Wetland Class-Level Landscape Metrics</a:t>
            </a:r>
          </a:p>
        </p:txBody>
      </p:sp>
      <p:sp>
        <p:nvSpPr>
          <p:cNvPr id="7" name="Rectangle 6"/>
          <p:cNvSpPr/>
          <p:nvPr/>
        </p:nvSpPr>
        <p:spPr>
          <a:xfrm>
            <a:off x="92363" y="1007966"/>
            <a:ext cx="5347252" cy="4755148"/>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Wetland Bare Soil: </a:t>
            </a:r>
            <a:r>
              <a:rPr lang="en-US" dirty="0">
                <a:latin typeface="Times New Roman" panose="02020603050405020304" pitchFamily="18" charset="0"/>
                <a:cs typeface="Times New Roman" panose="02020603050405020304" pitchFamily="18" charset="0"/>
              </a:rPr>
              <a:t>Experiences increased fragmentation (NP, PD) due to post-monsoon, while  LPI and FRAC remain stable, showing no change in patch complexity. The LPI remains consistent (5.55 to 8.47), suggesting fragmented patches have minimal impact on the largest patch size</a:t>
            </a:r>
            <a:r>
              <a:rPr lang="en-US"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285750" indent="-285750" algn="just">
              <a:spcBef>
                <a:spcPts val="600"/>
              </a:spcBef>
              <a:spcAft>
                <a:spcPts val="600"/>
              </a:spcAft>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Wetland Vegetation: </a:t>
            </a:r>
            <a:r>
              <a:rPr lang="en-US" dirty="0">
                <a:latin typeface="Times New Roman" panose="02020603050405020304" pitchFamily="18" charset="0"/>
                <a:cs typeface="Times New Roman" panose="02020603050405020304" pitchFamily="18" charset="0"/>
              </a:rPr>
              <a:t>Vegetation shows reduced LPI and Proximity Index, indicating connectivity loss, while stable ENN reflects consistent patch distances. LPI declines (72.08 to 56.41), signifying fragmentation of larger patches</a:t>
            </a:r>
            <a:r>
              <a:rPr lang="en-US"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Wetland Water: </a:t>
            </a:r>
            <a:r>
              <a:rPr lang="en-US" dirty="0">
                <a:latin typeface="Times New Roman" panose="02020603050405020304" pitchFamily="18" charset="0"/>
                <a:cs typeface="Times New Roman" panose="02020603050405020304" pitchFamily="18" charset="0"/>
              </a:rPr>
              <a:t>Water patches show resilience, exhibiting minimal fragmentation and enhanced connectivity after the monsoon, as smaller water bodies form and merge.</a:t>
            </a:r>
          </a:p>
          <a:p>
            <a:pPr algn="just"/>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 y="5366481"/>
            <a:ext cx="9202189" cy="307777"/>
          </a:xfrm>
          <a:prstGeom prst="rect">
            <a:avLst/>
          </a:prstGeom>
        </p:spPr>
        <p:txBody>
          <a:bodyPr wrap="square">
            <a:spAutoFit/>
          </a:bodyPr>
          <a:lstStyle/>
          <a:p>
            <a:r>
              <a:rPr lang="en-US" sz="1400" b="1" dirty="0">
                <a:latin typeface="Times New Roman" panose="02020603050405020304" pitchFamily="18" charset="0"/>
                <a:cs typeface="Times New Roman" panose="02020603050405020304" pitchFamily="18" charset="0"/>
              </a:rPr>
              <a:t>Table: displaying the mean values for landscape class level metric (pre- post monsoon) across the different classes</a:t>
            </a:r>
          </a:p>
        </p:txBody>
      </p:sp>
    </p:spTree>
    <p:extLst>
      <p:ext uri="{BB962C8B-B14F-4D97-AF65-F5344CB8AC3E}">
        <p14:creationId xmlns:p14="http://schemas.microsoft.com/office/powerpoint/2010/main" val="733911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0" y="89626"/>
            <a:ext cx="9067849" cy="803355"/>
          </a:xfrm>
        </p:spPr>
        <p:txBody>
          <a:bodyPr/>
          <a:lstStyle/>
          <a:p>
            <a:pPr algn="just"/>
            <a:r>
              <a:rPr lang="en-US" sz="2800" dirty="0">
                <a:solidFill>
                  <a:srgbClr val="002060"/>
                </a:solidFill>
                <a:latin typeface="Times New Roman" panose="02020603050405020304" pitchFamily="18" charset="0"/>
                <a:cs typeface="Times New Roman" panose="02020603050405020304" pitchFamily="18" charset="0"/>
              </a:rPr>
              <a:t>Correlation Matrix of Wetland Water and Vegetation Class Parameters</a:t>
            </a:r>
          </a:p>
        </p:txBody>
      </p:sp>
      <p:grpSp>
        <p:nvGrpSpPr>
          <p:cNvPr id="8" name="Group 7"/>
          <p:cNvGrpSpPr/>
          <p:nvPr/>
        </p:nvGrpSpPr>
        <p:grpSpPr>
          <a:xfrm>
            <a:off x="245848" y="3269936"/>
            <a:ext cx="8898151" cy="3496007"/>
            <a:chOff x="38073" y="3013271"/>
            <a:chExt cx="9081031" cy="3594012"/>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580350" y="3013271"/>
              <a:ext cx="4538754" cy="3594012"/>
            </a:xfrm>
            <a:prstGeom prst="rect">
              <a:avLst/>
            </a:prstGeom>
            <a:ln w="9525">
              <a:solidFill>
                <a:schemeClr val="tx1"/>
              </a:solidFill>
            </a:ln>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38073" y="3013271"/>
              <a:ext cx="4479309" cy="3594012"/>
            </a:xfrm>
            <a:prstGeom prst="rect">
              <a:avLst/>
            </a:prstGeom>
            <a:ln w="9525">
              <a:solidFill>
                <a:schemeClr val="tx1"/>
              </a:solidFill>
            </a:ln>
          </p:spPr>
        </p:pic>
      </p:grpSp>
      <p:sp>
        <p:nvSpPr>
          <p:cNvPr id="7" name="Rectangle 6"/>
          <p:cNvSpPr/>
          <p:nvPr/>
        </p:nvSpPr>
        <p:spPr>
          <a:xfrm>
            <a:off x="38073" y="951170"/>
            <a:ext cx="9143999" cy="2385268"/>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Water class correlation matrix </a:t>
            </a:r>
            <a:r>
              <a:rPr lang="en-US" dirty="0">
                <a:latin typeface="Times New Roman" panose="02020603050405020304" pitchFamily="18" charset="0"/>
                <a:cs typeface="Times New Roman" panose="02020603050405020304" pitchFamily="18" charset="0"/>
              </a:rPr>
              <a:t>highlights the importance of larger water patches in maintaining ecosystem connectivity and integrity. It also emphasizes the fragmentation of smaller patches, informing conservation and management strategies to preserve aquatic ecosystems and promote resilience and functionality. </a:t>
            </a: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Vegetation correlation matrix </a:t>
            </a:r>
            <a:r>
              <a:rPr lang="en-US" dirty="0">
                <a:latin typeface="Times New Roman" panose="02020603050405020304" pitchFamily="18" charset="0"/>
                <a:cs typeface="Times New Roman" panose="02020603050405020304" pitchFamily="18" charset="0"/>
              </a:rPr>
              <a:t>highlights the importance of maintaining cohesion in larger patches for ecological stability. It identifies areas at risk of fragmentation, guiding restoration efforts and informing management strategies. Recognizing seasonal variations aids in adapting practices to enhance connectivity and promote </a:t>
            </a:r>
            <a:r>
              <a:rPr lang="en-US" dirty="0" smtClean="0">
                <a:latin typeface="Times New Roman" panose="02020603050405020304" pitchFamily="18" charset="0"/>
                <a:cs typeface="Times New Roman" panose="02020603050405020304" pitchFamily="18" charset="0"/>
              </a:rPr>
              <a:t>biodiversity.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565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1" y="0"/>
            <a:ext cx="9132504" cy="932873"/>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Correlation Matrix of Wetland Bare Soil Parameters</a:t>
            </a:r>
            <a:endParaRPr lang="en-US" sz="2800"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692488" y="2468880"/>
            <a:ext cx="4944433" cy="3684156"/>
          </a:xfrm>
          <a:prstGeom prst="rect">
            <a:avLst/>
          </a:prstGeom>
          <a:ln>
            <a:solidFill>
              <a:schemeClr val="tx1"/>
            </a:solidFill>
          </a:ln>
        </p:spPr>
      </p:pic>
      <p:sp>
        <p:nvSpPr>
          <p:cNvPr id="6" name="Rectangle 5"/>
          <p:cNvSpPr/>
          <p:nvPr/>
        </p:nvSpPr>
        <p:spPr>
          <a:xfrm>
            <a:off x="0" y="997861"/>
            <a:ext cx="9144000" cy="1200329"/>
          </a:xfrm>
          <a:prstGeom prst="rect">
            <a:avLst/>
          </a:prstGeom>
        </p:spPr>
        <p:txBody>
          <a:bodyPr wrap="square">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analysis of bare soil parameters </a:t>
            </a:r>
            <a:r>
              <a:rPr lang="en-US" dirty="0">
                <a:latin typeface="Times New Roman" panose="02020603050405020304" pitchFamily="18" charset="0"/>
                <a:cs typeface="Times New Roman" panose="02020603050405020304" pitchFamily="18" charset="0"/>
              </a:rPr>
              <a:t>in wetland shows significant correlations between  Landscape Patch Index and the Proximity Index indicate that larger patches enhance connectivity for pre- and post-monsoon. Conversely, increased patch numbers before the monsoon negatively impact cohesion, resulting in reduced connectivity and greater isolation</a:t>
            </a:r>
            <a:r>
              <a:rPr lang="en-US" dirty="0"/>
              <a:t>.</a:t>
            </a:r>
          </a:p>
        </p:txBody>
      </p:sp>
      <p:sp>
        <p:nvSpPr>
          <p:cNvPr id="7" name="TextBox 6"/>
          <p:cNvSpPr txBox="1"/>
          <p:nvPr/>
        </p:nvSpPr>
        <p:spPr>
          <a:xfrm>
            <a:off x="-1" y="2344189"/>
            <a:ext cx="3557847" cy="3693319"/>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Bare soil correlation matrix </a:t>
            </a:r>
            <a:r>
              <a:rPr lang="en-US" dirty="0">
                <a:latin typeface="Times New Roman" panose="02020603050405020304" pitchFamily="18" charset="0"/>
                <a:cs typeface="Times New Roman" panose="02020603050405020304" pitchFamily="18" charset="0"/>
              </a:rPr>
              <a:t>highlights the importance of bare soil dynamics for ecosystem health. Maintaining larger patches is essential for enhancing connectivity and cohesion. These shifts emphasize the need for </a:t>
            </a:r>
            <a:r>
              <a:rPr lang="en-US" b="1" dirty="0">
                <a:solidFill>
                  <a:srgbClr val="0000CC"/>
                </a:solidFill>
                <a:latin typeface="Times New Roman" panose="02020603050405020304" pitchFamily="18" charset="0"/>
                <a:cs typeface="Times New Roman" panose="02020603050405020304" pitchFamily="18" charset="0"/>
              </a:rPr>
              <a:t>adaptive management strategies to address fragmentation and isolation</a:t>
            </a:r>
            <a:r>
              <a:rPr lang="en-US" dirty="0">
                <a:latin typeface="Times New Roman" panose="02020603050405020304" pitchFamily="18" charset="0"/>
                <a:cs typeface="Times New Roman" panose="02020603050405020304" pitchFamily="18" charset="0"/>
              </a:rPr>
              <a:t>, ensuring the resilience of wetland habitats and promoting biodiversity.</a:t>
            </a:r>
          </a:p>
        </p:txBody>
      </p:sp>
    </p:spTree>
    <p:extLst>
      <p:ext uri="{BB962C8B-B14F-4D97-AF65-F5344CB8AC3E}">
        <p14:creationId xmlns:p14="http://schemas.microsoft.com/office/powerpoint/2010/main" val="2204937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281"/>
            <a:ext cx="9342037" cy="554587"/>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LULC changes in the Catchment Area of Bakhira Wetland</a:t>
            </a:r>
          </a:p>
        </p:txBody>
      </p:sp>
      <p:pic>
        <p:nvPicPr>
          <p:cNvPr id="4" name="Picture 3" descr="E:\COMPLETE FINAL WETLAND PROJECT RESULTS-4\WETLAND_CATCHMENT_LULC\OLD LULC MAP\BAKHIRA_LULC.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2495" y="1047840"/>
            <a:ext cx="4678795" cy="4047862"/>
          </a:xfrm>
          <a:prstGeom prst="rect">
            <a:avLst/>
          </a:prstGeom>
          <a:noFill/>
          <a:ln w="3175">
            <a:solidFill>
              <a:schemeClr val="bg1">
                <a:lumMod val="50000"/>
              </a:schemeClr>
            </a:solidFill>
          </a:ln>
        </p:spPr>
      </p:pic>
      <p:graphicFrame>
        <p:nvGraphicFramePr>
          <p:cNvPr id="5" name="Table 4"/>
          <p:cNvGraphicFramePr>
            <a:graphicFrameLocks noGrp="1"/>
          </p:cNvGraphicFramePr>
          <p:nvPr>
            <p:extLst/>
          </p:nvPr>
        </p:nvGraphicFramePr>
        <p:xfrm>
          <a:off x="3295648" y="5129745"/>
          <a:ext cx="5794375" cy="1472184"/>
        </p:xfrm>
        <a:graphic>
          <a:graphicData uri="http://schemas.openxmlformats.org/drawingml/2006/table">
            <a:tbl>
              <a:tblPr firstRow="1" firstCol="1" bandRow="1">
                <a:tableStyleId>{5C22544A-7EE6-4342-B048-85BDC9FD1C3A}</a:tableStyleId>
              </a:tblPr>
              <a:tblGrid>
                <a:gridCol w="1825625">
                  <a:extLst>
                    <a:ext uri="{9D8B030D-6E8A-4147-A177-3AD203B41FA5}">
                      <a16:colId xmlns:a16="http://schemas.microsoft.com/office/drawing/2014/main" xmlns="" val="20000"/>
                    </a:ext>
                  </a:extLst>
                </a:gridCol>
                <a:gridCol w="1290320">
                  <a:extLst>
                    <a:ext uri="{9D8B030D-6E8A-4147-A177-3AD203B41FA5}">
                      <a16:colId xmlns:a16="http://schemas.microsoft.com/office/drawing/2014/main" xmlns="" val="20001"/>
                    </a:ext>
                  </a:extLst>
                </a:gridCol>
                <a:gridCol w="1339215">
                  <a:extLst>
                    <a:ext uri="{9D8B030D-6E8A-4147-A177-3AD203B41FA5}">
                      <a16:colId xmlns:a16="http://schemas.microsoft.com/office/drawing/2014/main" xmlns="" val="20002"/>
                    </a:ext>
                  </a:extLst>
                </a:gridCol>
                <a:gridCol w="1339215">
                  <a:extLst>
                    <a:ext uri="{9D8B030D-6E8A-4147-A177-3AD203B41FA5}">
                      <a16:colId xmlns:a16="http://schemas.microsoft.com/office/drawing/2014/main" xmlns="" val="20003"/>
                    </a:ext>
                  </a:extLst>
                </a:gridCol>
              </a:tblGrid>
              <a:tr h="0">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LULC classes</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Area (km</a:t>
                      </a:r>
                      <a:r>
                        <a:rPr lang="en-IN" sz="1200" baseline="30000" dirty="0">
                          <a:effectLst/>
                          <a:latin typeface="Times New Roman" panose="02020603050405020304" pitchFamily="18" charset="0"/>
                          <a:cs typeface="Times New Roman" panose="02020603050405020304" pitchFamily="18" charset="0"/>
                        </a:rPr>
                        <a:t>2</a:t>
                      </a:r>
                      <a:r>
                        <a:rPr lang="en-IN" sz="1200" dirty="0">
                          <a:effectLst/>
                          <a:latin typeface="Times New Roman" panose="02020603050405020304" pitchFamily="18" charset="0"/>
                          <a:cs typeface="Times New Roman" panose="02020603050405020304" pitchFamily="18" charset="0"/>
                        </a:rPr>
                        <a:t>), 2000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Area (km</a:t>
                      </a:r>
                      <a:r>
                        <a:rPr lang="en-IN" sz="1200" baseline="30000" dirty="0">
                          <a:effectLst/>
                          <a:latin typeface="Times New Roman" panose="02020603050405020304" pitchFamily="18" charset="0"/>
                          <a:cs typeface="Times New Roman" panose="02020603050405020304" pitchFamily="18" charset="0"/>
                        </a:rPr>
                        <a:t>2</a:t>
                      </a:r>
                      <a:r>
                        <a:rPr lang="en-IN" sz="1200" dirty="0">
                          <a:effectLst/>
                          <a:latin typeface="Times New Roman" panose="02020603050405020304" pitchFamily="18" charset="0"/>
                          <a:cs typeface="Times New Roman" panose="02020603050405020304" pitchFamily="18" charset="0"/>
                        </a:rPr>
                        <a:t>), 2010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Area (km</a:t>
                      </a:r>
                      <a:r>
                        <a:rPr lang="en-IN" sz="1200" baseline="30000" dirty="0">
                          <a:effectLst/>
                          <a:latin typeface="Times New Roman" panose="02020603050405020304" pitchFamily="18" charset="0"/>
                          <a:cs typeface="Times New Roman" panose="02020603050405020304" pitchFamily="18" charset="0"/>
                        </a:rPr>
                        <a:t>2</a:t>
                      </a:r>
                      <a:r>
                        <a:rPr lang="en-IN" sz="1200" dirty="0">
                          <a:effectLst/>
                          <a:latin typeface="Times New Roman" panose="02020603050405020304" pitchFamily="18" charset="0"/>
                          <a:cs typeface="Times New Roman" panose="02020603050405020304" pitchFamily="18" charset="0"/>
                        </a:rPr>
                        <a:t>), 2022</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extLst>
                  <a:ext uri="{0D108BD9-81ED-4DB2-BD59-A6C34878D82A}">
                    <a16:rowId xmlns:a16="http://schemas.microsoft.com/office/drawing/2014/main" xmlns="" val="10000"/>
                  </a:ext>
                </a:extLst>
              </a:tr>
              <a:tr h="113030">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Built Up land</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5.77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6.24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8.40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20015">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Water bodies</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3.23</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5.90</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38.57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90170">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Agriculture, Crop Land</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62.44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81.56</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114.93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90170">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Agriculture, Fallow Land</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135.67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119.14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70.18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13665">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Plantation</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2.61</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4.98</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3.01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142240">
                <a:tc>
                  <a:txBody>
                    <a:bodyPr/>
                    <a:lstStyle/>
                    <a:p>
                      <a:pPr marL="0" marR="0" algn="ctr">
                        <a:lnSpc>
                          <a:spcPct val="115000"/>
                        </a:lnSpc>
                        <a:spcBef>
                          <a:spcPts val="0"/>
                        </a:spcBef>
                        <a:spcAft>
                          <a:spcPts val="0"/>
                        </a:spcAft>
                      </a:pPr>
                      <a:r>
                        <a:rPr lang="en-IN" sz="1200" b="0" dirty="0">
                          <a:solidFill>
                            <a:schemeClr val="bg1"/>
                          </a:solidFill>
                          <a:effectLst/>
                          <a:latin typeface="Times New Roman" panose="02020603050405020304" pitchFamily="18" charset="0"/>
                          <a:cs typeface="Times New Roman" panose="02020603050405020304" pitchFamily="18" charset="0"/>
                        </a:rPr>
                        <a:t>Wetland</a:t>
                      </a:r>
                      <a:endParaRPr lang="en-US" sz="1100" b="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2E3192"/>
                    </a:solidFill>
                  </a:tcPr>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54.44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a:effectLst/>
                          <a:latin typeface="Times New Roman" panose="02020603050405020304" pitchFamily="18" charset="0"/>
                          <a:cs typeface="Times New Roman" panose="02020603050405020304" pitchFamily="18" charset="0"/>
                        </a:rPr>
                        <a:t>46.64</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IN" sz="1200" dirty="0">
                          <a:effectLst/>
                          <a:latin typeface="Times New Roman" panose="02020603050405020304" pitchFamily="18" charset="0"/>
                          <a:cs typeface="Times New Roman" panose="02020603050405020304" pitchFamily="18" charset="0"/>
                        </a:rPr>
                        <a:t>29.37</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3" name="Rectangle 2"/>
          <p:cNvSpPr/>
          <p:nvPr/>
        </p:nvSpPr>
        <p:spPr>
          <a:xfrm>
            <a:off x="12885" y="1221708"/>
            <a:ext cx="4235842" cy="3416320"/>
          </a:xfrm>
          <a:prstGeom prst="rect">
            <a:avLst/>
          </a:prstGeom>
        </p:spPr>
        <p:txBody>
          <a:bodyPr wrap="square">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findings indicate a gradual increase in agricultural cropland within the Bakhira catchment, expanding from 62.44 km² in 2000 to 114.93 km² in 2022.</a:t>
            </a: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Built-up areas expanded from 5.77 km² in 2000 to 8.40 km² in 2022. This expansion underscores the impact of human activities on the landscape and the subsequent reduction of natural areas.</a:t>
            </a:r>
          </a:p>
        </p:txBody>
      </p:sp>
    </p:spTree>
    <p:extLst>
      <p:ext uri="{BB962C8B-B14F-4D97-AF65-F5344CB8AC3E}">
        <p14:creationId xmlns:p14="http://schemas.microsoft.com/office/powerpoint/2010/main" val="3287512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184"/>
            <a:ext cx="9143999" cy="868414"/>
          </a:xfrm>
        </p:spPr>
        <p:txBody>
          <a:bodyPr/>
          <a:lstStyle/>
          <a:p>
            <a:pPr algn="ctr"/>
            <a:r>
              <a:rPr lang="en-US" sz="2400" dirty="0">
                <a:solidFill>
                  <a:srgbClr val="002060"/>
                </a:solidFill>
                <a:latin typeface="Times New Roman" panose="02020603050405020304" pitchFamily="18" charset="0"/>
                <a:cs typeface="Times New Roman" panose="02020603050405020304" pitchFamily="18" charset="0"/>
              </a:rPr>
              <a:t>Analysis of Metrics Between Cropland in the Catchment Area and Wetland Vegetation and Water (Pre-Monsoon)</a:t>
            </a:r>
          </a:p>
        </p:txBody>
      </p:sp>
      <p:grpSp>
        <p:nvGrpSpPr>
          <p:cNvPr id="5" name="Group 4"/>
          <p:cNvGrpSpPr/>
          <p:nvPr/>
        </p:nvGrpSpPr>
        <p:grpSpPr>
          <a:xfrm>
            <a:off x="199505" y="3507971"/>
            <a:ext cx="8898776" cy="3147745"/>
            <a:chOff x="83904" y="3179934"/>
            <a:chExt cx="9060096" cy="3242618"/>
          </a:xfrm>
        </p:grpSpPr>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910006" y="3179934"/>
              <a:ext cx="4233994" cy="3242618"/>
            </a:xfrm>
            <a:prstGeom prst="rect">
              <a:avLst/>
            </a:prstGeom>
            <a:ln w="0">
              <a:no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04" y="3179934"/>
              <a:ext cx="4826102" cy="3177092"/>
            </a:xfrm>
            <a:prstGeom prst="rect">
              <a:avLst/>
            </a:prstGeom>
          </p:spPr>
        </p:pic>
      </p:grpSp>
      <p:sp>
        <p:nvSpPr>
          <p:cNvPr id="9" name="Rectangle 8"/>
          <p:cNvSpPr/>
          <p:nvPr/>
        </p:nvSpPr>
        <p:spPr>
          <a:xfrm>
            <a:off x="1" y="925598"/>
            <a:ext cx="9052560" cy="2662267"/>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These findings underscore the significance of cohesive agricultural landscapes for maintaining healthy wetland ecosystems. </a:t>
            </a:r>
            <a:r>
              <a:rPr lang="en-US" b="1" dirty="0">
                <a:solidFill>
                  <a:srgbClr val="0000CC"/>
                </a:solidFill>
                <a:latin typeface="Times New Roman" panose="02020603050405020304" pitchFamily="18" charset="0"/>
                <a:cs typeface="Times New Roman" panose="02020603050405020304" pitchFamily="18" charset="0"/>
              </a:rPr>
              <a:t>Agricultural fragmentation adversely affects wetland vegetation</a:t>
            </a:r>
            <a:r>
              <a:rPr lang="en-US" dirty="0">
                <a:latin typeface="Times New Roman" panose="02020603050405020304" pitchFamily="18" charset="0"/>
                <a:cs typeface="Times New Roman" panose="02020603050405020304" pitchFamily="18" charset="0"/>
              </a:rPr>
              <a:t>, while cohesive landscapes with connected vegetation patches exhibit the necessity for sustainable land-use practices</a:t>
            </a:r>
            <a:r>
              <a:rPr lang="en-US"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correlation analysis between catchment cropland and wetland water bodies reveals that </a:t>
            </a:r>
            <a:r>
              <a:rPr lang="en-US" b="1" dirty="0">
                <a:solidFill>
                  <a:srgbClr val="0000CC"/>
                </a:solidFill>
                <a:latin typeface="Times New Roman" panose="02020603050405020304" pitchFamily="18" charset="0"/>
                <a:cs typeface="Times New Roman" panose="02020603050405020304" pitchFamily="18" charset="0"/>
              </a:rPr>
              <a:t>greater distances between cropland patches enhance water body connectivity</a:t>
            </a:r>
            <a:r>
              <a:rPr lang="en-US" dirty="0">
                <a:latin typeface="Times New Roman" panose="02020603050405020304" pitchFamily="18" charset="0"/>
                <a:cs typeface="Times New Roman" panose="02020603050405020304" pitchFamily="18" charset="0"/>
              </a:rPr>
              <a:t>, while larger agricultural patches reduce the diversity of wetland features, leading to degradation. These findings highlight the urgent need for sustainable agricultural practices to protect wetland water bodies, particularly during pre-monsoon </a:t>
            </a:r>
            <a:r>
              <a:rPr lang="en-US" dirty="0" smtClean="0">
                <a:latin typeface="Times New Roman" panose="02020603050405020304" pitchFamily="18" charset="0"/>
                <a:cs typeface="Times New Roman" panose="02020603050405020304" pitchFamily="18" charset="0"/>
              </a:rPr>
              <a:t>seasons.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363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09" y="70718"/>
            <a:ext cx="9147380" cy="865529"/>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Correlation Between Water Bodies in the Catchment and Wetland Vegetation and Water Metrics: Pre-Monsoon</a:t>
            </a:r>
          </a:p>
        </p:txBody>
      </p:sp>
      <p:sp>
        <p:nvSpPr>
          <p:cNvPr id="6" name="Rectangle 5"/>
          <p:cNvSpPr/>
          <p:nvPr/>
        </p:nvSpPr>
        <p:spPr>
          <a:xfrm>
            <a:off x="0" y="993502"/>
            <a:ext cx="8962810" cy="2385268"/>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correlation analysis shows that </a:t>
            </a:r>
            <a:r>
              <a:rPr lang="en-US" b="1" dirty="0">
                <a:solidFill>
                  <a:srgbClr val="0000CC"/>
                </a:solidFill>
                <a:latin typeface="Times New Roman" panose="02020603050405020304" pitchFamily="18" charset="0"/>
                <a:cs typeface="Times New Roman" panose="02020603050405020304" pitchFamily="18" charset="0"/>
              </a:rPr>
              <a:t>larger water patches in the catchment are linked to reduced vegetation fragmentation</a:t>
            </a:r>
            <a:r>
              <a:rPr lang="en-US" dirty="0">
                <a:latin typeface="Times New Roman" panose="02020603050405020304" pitchFamily="18" charset="0"/>
                <a:cs typeface="Times New Roman" panose="02020603050405020304" pitchFamily="18" charset="0"/>
              </a:rPr>
              <a:t>, while more connected water patches enhance connectivity among vegetative patches. These findings highlight the importance of preserving connected water bodies in the catchment to support healthy wetland vegetation</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correlation matrix analysis between water bodies in the catchment and wetland water metrics </a:t>
            </a:r>
            <a:r>
              <a:rPr lang="en-US" dirty="0">
                <a:latin typeface="Times New Roman" panose="02020603050405020304" pitchFamily="18" charset="0"/>
                <a:cs typeface="Times New Roman" panose="02020603050405020304" pitchFamily="18" charset="0"/>
              </a:rPr>
              <a:t>reveals that an increase in the number of water patches in the catchment is associated with greater fragmentation of wetland water patches. These findings highlight the significant influence of catchment water body characteristics on wetland configuration.</a:t>
            </a:r>
          </a:p>
        </p:txBody>
      </p:sp>
      <p:grpSp>
        <p:nvGrpSpPr>
          <p:cNvPr id="8" name="Group 7"/>
          <p:cNvGrpSpPr/>
          <p:nvPr/>
        </p:nvGrpSpPr>
        <p:grpSpPr>
          <a:xfrm>
            <a:off x="18887" y="3436025"/>
            <a:ext cx="9125113" cy="3282787"/>
            <a:chOff x="0" y="3359082"/>
            <a:chExt cx="9125113" cy="3282787"/>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683253" y="3359082"/>
              <a:ext cx="4441860" cy="328278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59082"/>
              <a:ext cx="4628444" cy="3282787"/>
            </a:xfrm>
            <a:prstGeom prst="rect">
              <a:avLst/>
            </a:prstGeom>
          </p:spPr>
        </p:pic>
      </p:grpSp>
    </p:spTree>
    <p:extLst>
      <p:ext uri="{BB962C8B-B14F-4D97-AF65-F5344CB8AC3E}">
        <p14:creationId xmlns:p14="http://schemas.microsoft.com/office/powerpoint/2010/main" val="1986591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64" y="-26454"/>
            <a:ext cx="8640073" cy="966729"/>
          </a:xfrm>
        </p:spPr>
        <p:txBody>
          <a:bodyPr/>
          <a:lstStyle/>
          <a:p>
            <a:pPr algn="just"/>
            <a:r>
              <a:rPr lang="en-US" sz="2800" dirty="0">
                <a:solidFill>
                  <a:srgbClr val="002060"/>
                </a:solidFill>
                <a:latin typeface="Times New Roman" panose="02020603050405020304" pitchFamily="18" charset="0"/>
                <a:cs typeface="Times New Roman" panose="02020603050405020304" pitchFamily="18" charset="0"/>
              </a:rPr>
              <a:t>Metrics Analysis Between Catchment Cropland and Wetland Vegetation and Water   (Post-Monsoon)</a:t>
            </a:r>
          </a:p>
        </p:txBody>
      </p:sp>
      <p:sp>
        <p:nvSpPr>
          <p:cNvPr id="3" name="Rectangle 2"/>
          <p:cNvSpPr/>
          <p:nvPr/>
        </p:nvSpPr>
        <p:spPr>
          <a:xfrm>
            <a:off x="0" y="940275"/>
            <a:ext cx="9144000" cy="2462213"/>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a:t>
            </a:r>
            <a:r>
              <a:rPr lang="en-US" b="1" dirty="0">
                <a:solidFill>
                  <a:srgbClr val="0000CC"/>
                </a:solidFill>
                <a:latin typeface="Times New Roman" panose="02020603050405020304" pitchFamily="18" charset="0"/>
                <a:cs typeface="Times New Roman" panose="02020603050405020304" pitchFamily="18" charset="0"/>
              </a:rPr>
              <a:t>metrics analysis of catchment cropland and wetland vegetation </a:t>
            </a:r>
            <a:r>
              <a:rPr lang="en-US" dirty="0">
                <a:latin typeface="Times New Roman" panose="02020603050405020304" pitchFamily="18" charset="0"/>
                <a:cs typeface="Times New Roman" panose="02020603050405020304" pitchFamily="18" charset="0"/>
              </a:rPr>
              <a:t>shows that larger agricultural patches are positively correlated with larger wetland vegetation patches. In contrast, fragmented cropland is linked to reduced size and continuity of wetland vegetation</a:t>
            </a:r>
            <a:r>
              <a:rPr lang="en-US" dirty="0" smtClean="0">
                <a:latin typeface="Times New Roman" panose="02020603050405020304" pitchFamily="18" charset="0"/>
                <a:cs typeface="Times New Roman" panose="02020603050405020304" pitchFamily="18" charset="0"/>
              </a:rPr>
              <a:t>.</a:t>
            </a:r>
          </a:p>
          <a:p>
            <a:pPr marL="285750" indent="-285750" algn="just">
              <a:spcBef>
                <a:spcPts val="600"/>
              </a:spcBef>
              <a:spcAft>
                <a:spcPts val="600"/>
              </a:spcAft>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The </a:t>
            </a:r>
            <a:r>
              <a:rPr lang="en-US" dirty="0">
                <a:latin typeface="Times New Roman" panose="02020603050405020304" pitchFamily="18" charset="0"/>
                <a:cs typeface="Times New Roman" panose="02020603050405020304" pitchFamily="18" charset="0"/>
              </a:rPr>
              <a:t>correlation analysis shows that greater distances between </a:t>
            </a:r>
            <a:r>
              <a:rPr lang="en-US" b="1" dirty="0">
                <a:solidFill>
                  <a:srgbClr val="0000CC"/>
                </a:solidFill>
                <a:latin typeface="Times New Roman" panose="02020603050405020304" pitchFamily="18" charset="0"/>
                <a:cs typeface="Times New Roman" panose="02020603050405020304" pitchFamily="18" charset="0"/>
              </a:rPr>
              <a:t>agricultural patches in the catchment lead to closer proximity of wetland water patches</a:t>
            </a:r>
            <a:r>
              <a:rPr lang="en-US" dirty="0">
                <a:latin typeface="Times New Roman" panose="02020603050405020304" pitchFamily="18" charset="0"/>
                <a:cs typeface="Times New Roman" panose="02020603050405020304" pitchFamily="18" charset="0"/>
              </a:rPr>
              <a:t>. This suggests that cropland fragmentation negatively impacts the size and connectivity of wetland water patches. Maintaining larger and more complex agricultural patches can enhance water body connectivity in wetland.</a:t>
            </a:r>
          </a:p>
        </p:txBody>
      </p:sp>
      <p:grpSp>
        <p:nvGrpSpPr>
          <p:cNvPr id="8" name="Group 7"/>
          <p:cNvGrpSpPr/>
          <p:nvPr/>
        </p:nvGrpSpPr>
        <p:grpSpPr>
          <a:xfrm>
            <a:off x="290945" y="3341716"/>
            <a:ext cx="8562110" cy="3291840"/>
            <a:chOff x="216130" y="3208714"/>
            <a:chExt cx="8728365" cy="3424842"/>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004263" y="3208714"/>
              <a:ext cx="3940232" cy="3424842"/>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16130" y="3208714"/>
              <a:ext cx="4056612" cy="3424841"/>
            </a:xfrm>
            <a:prstGeom prst="rect">
              <a:avLst/>
            </a:prstGeom>
          </p:spPr>
        </p:pic>
      </p:grpSp>
    </p:spTree>
    <p:extLst>
      <p:ext uri="{BB962C8B-B14F-4D97-AF65-F5344CB8AC3E}">
        <p14:creationId xmlns:p14="http://schemas.microsoft.com/office/powerpoint/2010/main" val="3851468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460508" cy="914400"/>
          </a:xfrm>
        </p:spPr>
        <p:txBody>
          <a:bodyPr/>
          <a:lstStyle/>
          <a:p>
            <a:pPr algn="just"/>
            <a:r>
              <a:rPr lang="en-US" sz="2800" dirty="0">
                <a:solidFill>
                  <a:srgbClr val="002060"/>
                </a:solidFill>
                <a:latin typeface="Times New Roman" panose="02020603050405020304" pitchFamily="18" charset="0"/>
                <a:cs typeface="Times New Roman" panose="02020603050405020304" pitchFamily="18" charset="0"/>
              </a:rPr>
              <a:t>Metrics Analysis of Water Bodies in the Catchment and Wetland Water and Vegetation (Post-Monsoon)</a:t>
            </a:r>
          </a:p>
        </p:txBody>
      </p:sp>
      <p:sp>
        <p:nvSpPr>
          <p:cNvPr id="5" name="Rectangle 4"/>
          <p:cNvSpPr/>
          <p:nvPr/>
        </p:nvSpPr>
        <p:spPr>
          <a:xfrm>
            <a:off x="-74815" y="914400"/>
            <a:ext cx="9144001" cy="2939266"/>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metrics analysis shows </a:t>
            </a:r>
            <a:r>
              <a:rPr lang="en-US" b="1" dirty="0">
                <a:solidFill>
                  <a:srgbClr val="0000CC"/>
                </a:solidFill>
                <a:latin typeface="Times New Roman" panose="02020603050405020304" pitchFamily="18" charset="0"/>
                <a:cs typeface="Times New Roman" panose="02020603050405020304" pitchFamily="18" charset="0"/>
              </a:rPr>
              <a:t>correlations between catchment water bodies and wetland water metrics</a:t>
            </a:r>
            <a:r>
              <a:rPr lang="en-US" b="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post-monsoon. High connectivity in catchment water bodies enhances connectivity in wetland water patches, while greater distances between water patches in the catchment reduce the number of wetland water patches</a:t>
            </a:r>
            <a:r>
              <a:rPr lang="en-US"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metrics analysis reveals key relationships between </a:t>
            </a:r>
            <a:r>
              <a:rPr lang="en-US" b="1" dirty="0">
                <a:solidFill>
                  <a:srgbClr val="0000CC"/>
                </a:solidFill>
                <a:latin typeface="Times New Roman" panose="02020603050405020304" pitchFamily="18" charset="0"/>
                <a:cs typeface="Times New Roman" panose="02020603050405020304" pitchFamily="18" charset="0"/>
              </a:rPr>
              <a:t>catchment water bodies and wetland vegetation.</a:t>
            </a:r>
            <a:r>
              <a:rPr lang="en-US" b="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Enhanced connectivity among catchment water bodies can fragment vegetative patches in wetlands, reducing cohesion and potentially compromising wetland integrity. Furthermore, fragmented water patches in the catchment negatively affect the size of wetland vegetation patches.</a:t>
            </a:r>
          </a:p>
          <a:p>
            <a:pPr marL="285750" indent="-285750" algn="just">
              <a:buFont typeface="Wingdings" panose="05000000000000000000" pitchFamily="2" charset="2"/>
              <a:buChar char="q"/>
            </a:pPr>
            <a:endParaRPr lang="en-US"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399011" y="3507972"/>
            <a:ext cx="8061498" cy="3158836"/>
            <a:chOff x="297901" y="3292204"/>
            <a:chExt cx="8530215" cy="3424481"/>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725124" y="3292205"/>
              <a:ext cx="4102992" cy="34244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01" y="3292204"/>
              <a:ext cx="4141095" cy="3424480"/>
            </a:xfrm>
            <a:prstGeom prst="rect">
              <a:avLst/>
            </a:prstGeom>
          </p:spPr>
        </p:pic>
      </p:grpSp>
    </p:spTree>
    <p:extLst>
      <p:ext uri="{BB962C8B-B14F-4D97-AF65-F5344CB8AC3E}">
        <p14:creationId xmlns:p14="http://schemas.microsoft.com/office/powerpoint/2010/main" val="2256792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08" y="175718"/>
            <a:ext cx="8826885" cy="554587"/>
          </a:xfrm>
        </p:spPr>
        <p:txBody>
          <a:bodyPr/>
          <a:lstStyle/>
          <a:p>
            <a:r>
              <a:rPr lang="en-US" sz="2800" dirty="0">
                <a:solidFill>
                  <a:srgbClr val="002060"/>
                </a:solidFill>
                <a:latin typeface="Times New Roman" panose="02020603050405020304" pitchFamily="18" charset="0"/>
                <a:cs typeface="Times New Roman" panose="02020603050405020304" pitchFamily="18" charset="0"/>
              </a:rPr>
              <a:t>Scatter Plots of Wetland Metrics and Catchment Metrics</a:t>
            </a:r>
          </a:p>
        </p:txBody>
      </p:sp>
      <p:sp>
        <p:nvSpPr>
          <p:cNvPr id="6" name="TextBox 5"/>
          <p:cNvSpPr txBox="1"/>
          <p:nvPr/>
        </p:nvSpPr>
        <p:spPr>
          <a:xfrm>
            <a:off x="5979381" y="3013544"/>
            <a:ext cx="1367624" cy="369332"/>
          </a:xfrm>
          <a:prstGeom prst="rect">
            <a:avLst/>
          </a:prstGeom>
          <a:noFill/>
        </p:spPr>
        <p:txBody>
          <a:bodyPr wrap="square" rtlCol="0">
            <a:spAutoFit/>
          </a:bodyPr>
          <a:lstStyle/>
          <a:p>
            <a:endParaRPr lang="en-US" dirty="0"/>
          </a:p>
        </p:txBody>
      </p:sp>
      <p:grpSp>
        <p:nvGrpSpPr>
          <p:cNvPr id="11" name="Group 10"/>
          <p:cNvGrpSpPr/>
          <p:nvPr/>
        </p:nvGrpSpPr>
        <p:grpSpPr>
          <a:xfrm>
            <a:off x="274320" y="3382876"/>
            <a:ext cx="8977745" cy="3298822"/>
            <a:chOff x="82488" y="3250567"/>
            <a:chExt cx="9173177" cy="3431131"/>
          </a:xfrm>
        </p:grpSpPr>
        <p:grpSp>
          <p:nvGrpSpPr>
            <p:cNvPr id="10" name="Group 9"/>
            <p:cNvGrpSpPr/>
            <p:nvPr/>
          </p:nvGrpSpPr>
          <p:grpSpPr>
            <a:xfrm>
              <a:off x="82488" y="3250567"/>
              <a:ext cx="4513027" cy="3431131"/>
              <a:chOff x="4654826" y="3198210"/>
              <a:chExt cx="4513027" cy="3431131"/>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654826" y="3462159"/>
                <a:ext cx="4425563" cy="3167182"/>
              </a:xfrm>
              <a:prstGeom prst="rect">
                <a:avLst/>
              </a:prstGeom>
              <a:noFill/>
              <a:ln w="0">
                <a:solidFill>
                  <a:schemeClr val="tx1"/>
                </a:solidFill>
              </a:ln>
            </p:spPr>
          </p:pic>
          <p:sp>
            <p:nvSpPr>
              <p:cNvPr id="7" name="TextBox 6"/>
              <p:cNvSpPr txBox="1"/>
              <p:nvPr/>
            </p:nvSpPr>
            <p:spPr>
              <a:xfrm>
                <a:off x="4858245" y="3198210"/>
                <a:ext cx="4309608" cy="28810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Scatter Plots of Pre-Monsoon Wetland vs. Catchment Metrics</a:t>
                </a:r>
              </a:p>
            </p:txBody>
          </p:sp>
        </p:grpSp>
        <p:grpSp>
          <p:nvGrpSpPr>
            <p:cNvPr id="9" name="Group 8"/>
            <p:cNvGrpSpPr/>
            <p:nvPr/>
          </p:nvGrpSpPr>
          <p:grpSpPr>
            <a:xfrm>
              <a:off x="4595515" y="3263271"/>
              <a:ext cx="4660150" cy="3418427"/>
              <a:chOff x="71223" y="3210914"/>
              <a:chExt cx="4660150" cy="3418427"/>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71223" y="3462159"/>
                <a:ext cx="4491167" cy="3167182"/>
              </a:xfrm>
              <a:prstGeom prst="rect">
                <a:avLst/>
              </a:prstGeom>
              <a:ln w="0">
                <a:solidFill>
                  <a:schemeClr val="tx1"/>
                </a:solidFill>
              </a:ln>
            </p:spPr>
          </p:pic>
          <p:sp>
            <p:nvSpPr>
              <p:cNvPr id="8" name="TextBox 7"/>
              <p:cNvSpPr txBox="1"/>
              <p:nvPr/>
            </p:nvSpPr>
            <p:spPr>
              <a:xfrm>
                <a:off x="163660" y="3210914"/>
                <a:ext cx="4567713" cy="28810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Scatter Plots of Post-Monsoon Wetland vs. Catchment Metrics</a:t>
                </a:r>
              </a:p>
            </p:txBody>
          </p:sp>
        </p:grpSp>
      </p:grpSp>
      <p:sp>
        <p:nvSpPr>
          <p:cNvPr id="3" name="Rectangle 2"/>
          <p:cNvSpPr/>
          <p:nvPr/>
        </p:nvSpPr>
        <p:spPr>
          <a:xfrm>
            <a:off x="0" y="942243"/>
            <a:ext cx="8929015" cy="2539157"/>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In both periods, negative correlation between wetland contagion and catchment edge density This indicates that less fragmented wetlands (higher contagion) are associated with less fragmented catchments that have fewer edges.</a:t>
            </a:r>
          </a:p>
          <a:p>
            <a:pPr marL="285750" indent="-285750" algn="just">
              <a:spcBef>
                <a:spcPts val="600"/>
              </a:spcBef>
              <a:spcAft>
                <a:spcPts val="600"/>
              </a:spcAf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Pre-Monsoon:</a:t>
            </a:r>
            <a:r>
              <a:rPr lang="en-US" dirty="0">
                <a:latin typeface="Times New Roman" panose="02020603050405020304" pitchFamily="18" charset="0"/>
                <a:cs typeface="Times New Roman" panose="02020603050405020304" pitchFamily="18" charset="0"/>
              </a:rPr>
              <a:t> Wetland fragmentation significantly impacts catchment fragmentation and biodiversity during the dry season. Management efforts should prioritize reducing dry-season stress to enhance connectivity between wetlands and catchments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b="1" dirty="0">
                <a:latin typeface="Times New Roman" panose="02020603050405020304" pitchFamily="18" charset="0"/>
                <a:cs typeface="Times New Roman" panose="02020603050405020304" pitchFamily="18" charset="0"/>
              </a:rPr>
              <a:t>Post-Monsoon: </a:t>
            </a:r>
            <a:r>
              <a:rPr lang="en-US" dirty="0">
                <a:latin typeface="Times New Roman" panose="02020603050405020304" pitchFamily="18" charset="0"/>
                <a:cs typeface="Times New Roman" panose="02020603050405020304" pitchFamily="18" charset="0"/>
              </a:rPr>
              <a:t>Wetland recovery during the rainy season enhances landscape health, boosts biodiversity, and reduces fragmentation. </a:t>
            </a:r>
          </a:p>
        </p:txBody>
      </p:sp>
    </p:spTree>
    <p:extLst>
      <p:ext uri="{BB962C8B-B14F-4D97-AF65-F5344CB8AC3E}">
        <p14:creationId xmlns:p14="http://schemas.microsoft.com/office/powerpoint/2010/main" val="179001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995"/>
            <a:ext cx="8743405" cy="966650"/>
          </a:xfrm>
        </p:spPr>
        <p:txBody>
          <a:bodyPr/>
          <a:lstStyle/>
          <a:p>
            <a:pPr algn="ctr"/>
            <a:r>
              <a:rPr lang="en-IN" sz="2800" dirty="0">
                <a:solidFill>
                  <a:srgbClr val="002060"/>
                </a:solidFill>
                <a:latin typeface="Times New Roman" panose="02020603050405020304" pitchFamily="18" charset="0"/>
                <a:cs typeface="Times New Roman" panose="02020603050405020304" pitchFamily="18" charset="0"/>
              </a:rPr>
              <a:t>Analysis of the Bakhira Wetland Health Index</a:t>
            </a:r>
            <a:endParaRPr lang="en-US" sz="2400" dirty="0">
              <a:solidFill>
                <a:srgbClr val="00206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4995949" y="965871"/>
            <a:ext cx="4148051" cy="2974976"/>
            <a:chOff x="72876" y="3468457"/>
            <a:chExt cx="4701387" cy="3195130"/>
          </a:xfrm>
        </p:grpSpPr>
        <p:pic>
          <p:nvPicPr>
            <p:cNvPr id="6" name="Picture 5"/>
            <p:cNvPicPr>
              <a:picLocks noChangeAspect="1"/>
            </p:cNvPicPr>
            <p:nvPr/>
          </p:nvPicPr>
          <p:blipFill>
            <a:blip r:embed="rId2"/>
            <a:stretch>
              <a:fillRect/>
            </a:stretch>
          </p:blipFill>
          <p:spPr>
            <a:xfrm>
              <a:off x="72876" y="3774606"/>
              <a:ext cx="4701387" cy="2888981"/>
            </a:xfrm>
            <a:prstGeom prst="rect">
              <a:avLst/>
            </a:prstGeom>
          </p:spPr>
        </p:pic>
        <p:sp>
          <p:nvSpPr>
            <p:cNvPr id="7" name="Rectangle 6"/>
            <p:cNvSpPr/>
            <p:nvPr/>
          </p:nvSpPr>
          <p:spPr>
            <a:xfrm>
              <a:off x="72876" y="3468457"/>
              <a:ext cx="4321248"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Table : Classification of Wetland Health Index (WHI) </a:t>
              </a:r>
            </a:p>
          </p:txBody>
        </p:sp>
      </p:grpSp>
      <p:sp>
        <p:nvSpPr>
          <p:cNvPr id="16" name="Rectangle 15"/>
          <p:cNvSpPr/>
          <p:nvPr/>
        </p:nvSpPr>
        <p:spPr>
          <a:xfrm>
            <a:off x="-50817" y="965871"/>
            <a:ext cx="4927005" cy="3970318"/>
          </a:xfrm>
          <a:prstGeom prst="rect">
            <a:avLst/>
          </a:prstGeom>
        </p:spPr>
        <p:txBody>
          <a:bodyPr wrap="square">
            <a:spAutoFit/>
          </a:bodyPr>
          <a:lstStyle/>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Wetland Health Index (WHI) is used to evaluate the health and stability of a Wetland ecosystem.</a:t>
            </a: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 Wetland Health Index (WHI) integrates various health indicators and weights related to hydrology, vegetation, water quality, and landscape fragmentation metrics.</a:t>
            </a:r>
          </a:p>
          <a:p>
            <a:pPr marL="285750" indent="-285750" algn="just">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In the pre-monsoon, the Wetland's health score was 0.52, indicating moderate health due to pollution and altered water regimes from nearby agriculture. In contrast, the post-monsoon Wetland Health Index (WHI) improved to 0.58, benefiting from monsoon rains and the good growth of aquatic vegetation that helps reduce pollutants.</a:t>
            </a:r>
          </a:p>
        </p:txBody>
      </p:sp>
      <p:grpSp>
        <p:nvGrpSpPr>
          <p:cNvPr id="18" name="Group 17"/>
          <p:cNvGrpSpPr/>
          <p:nvPr/>
        </p:nvGrpSpPr>
        <p:grpSpPr>
          <a:xfrm>
            <a:off x="4832911" y="4151704"/>
            <a:ext cx="4330931" cy="2530592"/>
            <a:chOff x="4713316" y="4221851"/>
            <a:chExt cx="4256117" cy="247341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316" y="4475683"/>
              <a:ext cx="4256117" cy="2219585"/>
            </a:xfrm>
            <a:prstGeom prst="rect">
              <a:avLst/>
            </a:prstGeom>
          </p:spPr>
        </p:pic>
        <p:sp>
          <p:nvSpPr>
            <p:cNvPr id="17" name="Rectangle 16"/>
            <p:cNvSpPr/>
            <p:nvPr/>
          </p:nvSpPr>
          <p:spPr>
            <a:xfrm>
              <a:off x="4808022" y="4221851"/>
              <a:ext cx="1984389" cy="276999"/>
            </a:xfrm>
            <a:prstGeom prst="rect">
              <a:avLst/>
            </a:prstGeom>
          </p:spPr>
          <p:txBody>
            <a:bodyPr wrap="none">
              <a:spAutoFit/>
            </a:bodyPr>
            <a:lstStyle/>
            <a:p>
              <a:r>
                <a:rPr lang="en-US" sz="1200" b="1" dirty="0">
                  <a:latin typeface="Times New Roman" panose="02020603050405020304" pitchFamily="18" charset="0"/>
                  <a:cs typeface="Times New Roman" panose="02020603050405020304" pitchFamily="18" charset="0"/>
                </a:rPr>
                <a:t>Wetland Health Index Map</a:t>
              </a:r>
            </a:p>
          </p:txBody>
        </p:sp>
      </p:grpSp>
      <p:pic>
        <p:nvPicPr>
          <p:cNvPr id="11" name="Picture 10"/>
          <p:cNvPicPr>
            <a:picLocks noChangeAspect="1"/>
          </p:cNvPicPr>
          <p:nvPr/>
        </p:nvPicPr>
        <p:blipFill>
          <a:blip r:embed="rId4"/>
          <a:stretch>
            <a:fillRect/>
          </a:stretch>
        </p:blipFill>
        <p:spPr>
          <a:xfrm>
            <a:off x="1953491" y="4560897"/>
            <a:ext cx="3679936" cy="2121399"/>
          </a:xfrm>
          <a:prstGeom prst="rect">
            <a:avLst/>
          </a:prstGeom>
        </p:spPr>
      </p:pic>
    </p:spTree>
    <p:extLst>
      <p:ext uri="{BB962C8B-B14F-4D97-AF65-F5344CB8AC3E}">
        <p14:creationId xmlns:p14="http://schemas.microsoft.com/office/powerpoint/2010/main" val="25642690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09336" y="175273"/>
            <a:ext cx="7804966" cy="5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2800" dirty="0">
                <a:solidFill>
                  <a:srgbClr val="002060"/>
                </a:solidFill>
                <a:latin typeface="Times New Roman" panose="02020603050405020304" pitchFamily="18" charset="0"/>
                <a:cs typeface="Times New Roman" panose="02020603050405020304" pitchFamily="18" charset="0"/>
              </a:rPr>
              <a:t>Background</a:t>
            </a:r>
            <a:endParaRPr lang="en-IN" sz="2800"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 y="1016474"/>
            <a:ext cx="5340417" cy="3136421"/>
          </a:xfrm>
          <a:prstGeom prst="rect">
            <a:avLst/>
          </a:prstGeom>
          <a:solidFill>
            <a:schemeClr val="accent4">
              <a:lumMod val="20000"/>
              <a:lumOff val="80000"/>
            </a:schemeClr>
          </a:solid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825" y="3590081"/>
            <a:ext cx="4757828" cy="3092646"/>
          </a:xfrm>
          <a:prstGeom prst="rect">
            <a:avLst/>
          </a:prstGeom>
        </p:spPr>
      </p:pic>
      <p:sp>
        <p:nvSpPr>
          <p:cNvPr id="9" name="Rectangle 8">
            <a:extLst>
              <a:ext uri="{FF2B5EF4-FFF2-40B4-BE49-F238E27FC236}">
                <a16:creationId xmlns:a16="http://schemas.microsoft.com/office/drawing/2014/main" xmlns="" id="{331CDB42-D7B1-4B50-9C4E-E4F333DE240E}"/>
              </a:ext>
            </a:extLst>
          </p:cNvPr>
          <p:cNvSpPr/>
          <p:nvPr/>
        </p:nvSpPr>
        <p:spPr>
          <a:xfrm>
            <a:off x="4245495" y="1045049"/>
            <a:ext cx="4757828" cy="400110"/>
          </a:xfrm>
          <a:prstGeom prst="rect">
            <a:avLst/>
          </a:prstGeom>
          <a:solidFill>
            <a:schemeClr val="accent4">
              <a:lumMod val="40000"/>
              <a:lumOff val="60000"/>
            </a:schemeClr>
          </a:solidFill>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Factors responsible for stress on wetlands </a:t>
            </a:r>
            <a:endParaRPr lang="en-IN" sz="2000" b="1" dirty="0"/>
          </a:p>
        </p:txBody>
      </p:sp>
      <p:sp>
        <p:nvSpPr>
          <p:cNvPr id="10" name="Title 1">
            <a:extLst>
              <a:ext uri="{FF2B5EF4-FFF2-40B4-BE49-F238E27FC236}">
                <a16:creationId xmlns:a16="http://schemas.microsoft.com/office/drawing/2014/main" xmlns="" id="{09480DF3-7F60-425D-AA2A-A81B8BD5D9CA}"/>
              </a:ext>
            </a:extLst>
          </p:cNvPr>
          <p:cNvSpPr txBox="1">
            <a:spLocks/>
          </p:cNvSpPr>
          <p:nvPr/>
        </p:nvSpPr>
        <p:spPr bwMode="auto">
          <a:xfrm>
            <a:off x="14197" y="6145417"/>
            <a:ext cx="6035561" cy="525088"/>
          </a:xfrm>
          <a:prstGeom prst="rect">
            <a:avLst/>
          </a:prstGeom>
          <a:solidFill>
            <a:schemeClr val="accent5">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just"/>
            <a:r>
              <a:rPr lang="en-US" sz="2000">
                <a:latin typeface="Times New Roman" panose="02020603050405020304" pitchFamily="18" charset="0"/>
                <a:cs typeface="Times New Roman" panose="02020603050405020304" pitchFamily="18" charset="0"/>
              </a:rPr>
              <a:t>Various tangible and intangible benefits of wetlands</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7954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sz="half" idx="2"/>
          </p:nvPr>
        </p:nvSpPr>
        <p:spPr>
          <a:xfrm>
            <a:off x="95986" y="1046983"/>
            <a:ext cx="8980281" cy="5548549"/>
          </a:xfrm>
        </p:spPr>
        <p:txBody>
          <a:bodyPr/>
          <a:lstStyle/>
          <a:p>
            <a:pPr algn="just">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Wetland Health: </a:t>
            </a:r>
            <a:r>
              <a:rPr lang="en-US" sz="2000" dirty="0">
                <a:latin typeface="Times New Roman" panose="02020603050405020304" pitchFamily="18" charset="0"/>
                <a:cs typeface="Times New Roman" panose="02020603050405020304" pitchFamily="18" charset="0"/>
              </a:rPr>
              <a:t>The Wetland Health Index (WHI) improved from 0.52 pre-monsoon to 0.58 post-monsoon, mainly due to the positive impact of monsoon rains and the growth of aquatic vegetation, which helped reduce pollution.</a:t>
            </a:r>
          </a:p>
          <a:p>
            <a:pPr algn="just">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Fragmentation and Habitat Connectivity</a:t>
            </a:r>
            <a:r>
              <a:rPr lang="en-US" sz="2000" dirty="0">
                <a:latin typeface="Times New Roman" panose="02020603050405020304" pitchFamily="18" charset="0"/>
                <a:cs typeface="Times New Roman" panose="02020603050405020304" pitchFamily="18" charset="0"/>
              </a:rPr>
              <a:t>: The study found significant habitat fragmentation and reduced connectivity due to human activities, especially during the dry season.</a:t>
            </a:r>
          </a:p>
          <a:p>
            <a:pPr algn="just">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Impact on Water and Vegetation: </a:t>
            </a:r>
            <a:r>
              <a:rPr lang="en-US" sz="2000" dirty="0">
                <a:latin typeface="Times New Roman" panose="02020603050405020304" pitchFamily="18" charset="0"/>
                <a:cs typeface="Times New Roman" panose="02020603050405020304" pitchFamily="18" charset="0"/>
              </a:rPr>
              <a:t>There is a significant correlation between the fragmentation of water bodies and vegetation in wetlands, showing how connected and fragmented water patches affect wetland ecosystem health.</a:t>
            </a:r>
          </a:p>
          <a:p>
            <a:pPr algn="just">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Fragmentation in Catchment Leads to Fragmentation in Wetland: </a:t>
            </a:r>
            <a:r>
              <a:rPr lang="en-US" sz="2000" dirty="0">
                <a:latin typeface="Times New Roman" panose="02020603050405020304" pitchFamily="18" charset="0"/>
                <a:cs typeface="Times New Roman" panose="02020603050405020304" pitchFamily="18" charset="0"/>
              </a:rPr>
              <a:t>Positive correlations between catchment and wetland metrics indicate that larger, more connected water patches in catchments lead to healthier, more cohesive wetland water bodies.</a:t>
            </a:r>
          </a:p>
          <a:p>
            <a:pPr algn="just">
              <a:buFont typeface="Wingdings" panose="05000000000000000000" pitchFamily="2" charset="2"/>
              <a:buChar char="q"/>
            </a:pPr>
            <a:r>
              <a:rPr lang="en-US" sz="2000" b="1" dirty="0">
                <a:latin typeface="Times New Roman" panose="02020603050405020304" pitchFamily="18" charset="0"/>
                <a:cs typeface="Times New Roman" panose="02020603050405020304" pitchFamily="18" charset="0"/>
              </a:rPr>
              <a:t>Managing Agricultural Landscapes is Crucial</a:t>
            </a:r>
            <a:r>
              <a:rPr lang="en-US" sz="2000" dirty="0">
                <a:latin typeface="Times New Roman" panose="02020603050405020304" pitchFamily="18" charset="0"/>
                <a:cs typeface="Times New Roman" panose="02020603050405020304" pitchFamily="18" charset="0"/>
              </a:rPr>
              <a:t>: Sustainable practices in catchment areas, especially concerning cropland and water management, are essential to prevent further fragmentation and to support wetland conservation efforts.</a:t>
            </a:r>
          </a:p>
        </p:txBody>
      </p:sp>
    </p:spTree>
    <p:extLst>
      <p:ext uri="{BB962C8B-B14F-4D97-AF65-F5344CB8AC3E}">
        <p14:creationId xmlns:p14="http://schemas.microsoft.com/office/powerpoint/2010/main" val="2458341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143" y="1030516"/>
            <a:ext cx="8882744" cy="5471884"/>
          </a:xfrm>
          <a:prstGeom prst="rect">
            <a:avLst/>
          </a:prstGeom>
        </p:spPr>
      </p:pic>
      <p:sp>
        <p:nvSpPr>
          <p:cNvPr id="5" name="TextBox 4"/>
          <p:cNvSpPr txBox="1"/>
          <p:nvPr/>
        </p:nvSpPr>
        <p:spPr>
          <a:xfrm>
            <a:off x="2293257" y="5109028"/>
            <a:ext cx="3715657" cy="584775"/>
          </a:xfrm>
          <a:prstGeom prst="rect">
            <a:avLst/>
          </a:prstGeom>
          <a:noFill/>
        </p:spPr>
        <p:txBody>
          <a:bodyPr wrap="square" rtlCol="0">
            <a:spAutoFit/>
          </a:bodyPr>
          <a:lstStyle/>
          <a:p>
            <a:pPr algn="ctr"/>
            <a:r>
              <a:rPr lang="en-US" sz="3200" b="1" i="1" dirty="0">
                <a:solidFill>
                  <a:srgbClr val="FFFF00"/>
                </a:solidFill>
                <a:latin typeface="Times New Roman" panose="02020603050405020304" pitchFamily="18" charset="0"/>
                <a:cs typeface="Times New Roman" panose="02020603050405020304" pitchFamily="18" charset="0"/>
              </a:rPr>
              <a:t>THANK YOU </a:t>
            </a:r>
            <a:r>
              <a:rPr lang="en-US" sz="3200" dirty="0">
                <a:solidFill>
                  <a:srgbClr val="FFFF00"/>
                </a:solidFill>
                <a:latin typeface="Times New Roman" panose="02020603050405020304" pitchFamily="18" charset="0"/>
                <a:cs typeface="Times New Roman" panose="02020603050405020304" pitchFamily="18" charset="0"/>
              </a:rPr>
              <a:t> </a:t>
            </a:r>
            <a:endParaRPr lang="en-IN"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701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275"/>
            <a:ext cx="8874743" cy="554587"/>
          </a:xfrm>
        </p:spPr>
        <p:txBody>
          <a:body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Status of Wetlands in India</a:t>
            </a:r>
            <a:r>
              <a:rPr lang="en-IN" dirty="0"/>
              <a:t/>
            </a:r>
            <a:br>
              <a:rPr lang="en-IN" dirty="0"/>
            </a:br>
            <a:endParaRPr lang="en-IN" dirty="0">
              <a:latin typeface="Times New Roman" panose="02020603050405020304" pitchFamily="18" charset="0"/>
              <a:cs typeface="Times New Roman" panose="02020603050405020304" pitchFamily="18" charset="0"/>
            </a:endParaRPr>
          </a:p>
        </p:txBody>
      </p:sp>
      <p:sp>
        <p:nvSpPr>
          <p:cNvPr id="7" name="Rectangle 6"/>
          <p:cNvSpPr/>
          <p:nvPr/>
        </p:nvSpPr>
        <p:spPr>
          <a:xfrm>
            <a:off x="3737206" y="5674044"/>
            <a:ext cx="5444837" cy="646331"/>
          </a:xfrm>
          <a:prstGeom prst="rect">
            <a:avLst/>
          </a:prstGeom>
        </p:spPr>
        <p:txBody>
          <a:bodyPr wrap="square">
            <a:spAutoFit/>
          </a:bodyPr>
          <a:lstStyle/>
          <a:p>
            <a:pPr marL="285750" indent="-285750">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There are currently 85 Ramsar Sites in India. This is the highest number in South Asia.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539" y="4425696"/>
            <a:ext cx="2670048" cy="22128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88" y="1131853"/>
            <a:ext cx="3639312" cy="4140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39" y="1114493"/>
            <a:ext cx="4220817" cy="3243072"/>
          </a:xfrm>
          <a:prstGeom prst="rect">
            <a:avLst/>
          </a:prstGeom>
        </p:spPr>
      </p:pic>
    </p:spTree>
    <p:extLst>
      <p:ext uri="{BB962C8B-B14F-4D97-AF65-F5344CB8AC3E}">
        <p14:creationId xmlns:p14="http://schemas.microsoft.com/office/powerpoint/2010/main" val="2765083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Study Area</a:t>
            </a:r>
            <a:endParaRPr lang="en-IN"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050" y="1075655"/>
            <a:ext cx="3596108" cy="5463034"/>
          </a:xfrm>
          <a:prstGeom prst="rect">
            <a:avLst/>
          </a:prstGeom>
          <a:solidFill>
            <a:schemeClr val="accent4">
              <a:lumMod val="20000"/>
              <a:lumOff val="80000"/>
            </a:schemeClr>
          </a:solidFill>
        </p:spPr>
        <p:txBody>
          <a:bodyPr wrap="square">
            <a:spAutoFit/>
          </a:bodyPr>
          <a:lstStyle/>
          <a:p>
            <a:pPr marL="285750" marR="0" indent="-285750" algn="just">
              <a:spcBef>
                <a:spcPts val="0"/>
              </a:spcBef>
              <a:spcAft>
                <a:spcPts val="1000"/>
              </a:spcAft>
              <a:buFont typeface="Wingdings" panose="05000000000000000000" pitchFamily="2" charset="2"/>
              <a:buChar char="q"/>
            </a:pPr>
            <a:r>
              <a:rPr lang="en-US" dirty="0">
                <a:latin typeface="Times New Roman" panose="02020603050405020304" pitchFamily="18" charset="0"/>
                <a:ea typeface="Calibri" panose="020F0502020204030204" pitchFamily="34" charset="0"/>
                <a:cs typeface="Times New Roman" panose="02020603050405020304" pitchFamily="18" charset="0"/>
              </a:rPr>
              <a:t>Bakhira Wildlife Sanctuary, also called Bakhira Tal (26° 54.102' N, 83° 8.95' E), is a shallow-water wetland located in </a:t>
            </a:r>
            <a:r>
              <a:rPr lang="en-US"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Sant Kabir Nagar district of Eastern Uttar Pradesh.</a:t>
            </a:r>
          </a:p>
          <a:p>
            <a:pPr marL="285750" marR="0" indent="-285750" algn="just">
              <a:spcBef>
                <a:spcPts val="0"/>
              </a:spcBef>
              <a:spcAft>
                <a:spcPts val="1000"/>
              </a:spcAft>
              <a:buFont typeface="Wingdings" panose="05000000000000000000" pitchFamily="2" charset="2"/>
              <a:buChar char="q"/>
            </a:pPr>
            <a:r>
              <a:rPr lang="en-US" dirty="0">
                <a:latin typeface="Times New Roman" panose="02020603050405020304" pitchFamily="18" charset="0"/>
                <a:ea typeface="Calibri" panose="020F0502020204030204" pitchFamily="34" charset="0"/>
                <a:cs typeface="Times New Roman" panose="02020603050405020304" pitchFamily="18" charset="0"/>
              </a:rPr>
              <a:t>It is spreading over a 40.32 km² with a catchment area of 264.57 km² .</a:t>
            </a:r>
          </a:p>
          <a:p>
            <a:pPr marL="285750" marR="0" indent="-285750" algn="just">
              <a:lnSpc>
                <a:spcPct val="150000"/>
              </a:lnSpc>
              <a:spcBef>
                <a:spcPts val="0"/>
              </a:spcBef>
              <a:spcAft>
                <a:spcPts val="1000"/>
              </a:spcAft>
              <a:buFont typeface="Wingdings" panose="05000000000000000000" pitchFamily="2" charset="2"/>
              <a:buChar char="q"/>
            </a:pPr>
            <a:r>
              <a:rPr lang="en-US" dirty="0">
                <a:latin typeface="Times New Roman" panose="02020603050405020304" pitchFamily="18" charset="0"/>
                <a:ea typeface="Calibri" panose="020F0502020204030204" pitchFamily="34" charset="0"/>
                <a:cs typeface="Times New Roman" panose="02020603050405020304" pitchFamily="18" charset="0"/>
              </a:rPr>
              <a:t>It's the </a:t>
            </a:r>
            <a:r>
              <a:rPr lang="en-US"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49</a:t>
            </a:r>
            <a:r>
              <a:rPr lang="en-US" baseline="300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a:t>
            </a:r>
            <a:r>
              <a:rPr lang="en-US"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Ramsar Site</a:t>
            </a:r>
            <a:r>
              <a:rPr lang="en-US" dirty="0">
                <a:latin typeface="Times New Roman" panose="02020603050405020304" pitchFamily="18" charset="0"/>
                <a:ea typeface="Calibri" panose="020F0502020204030204" pitchFamily="34" charset="0"/>
                <a:cs typeface="Times New Roman" panose="02020603050405020304" pitchFamily="18" charset="0"/>
              </a:rPr>
              <a:t> in India and </a:t>
            </a:r>
            <a:r>
              <a:rPr lang="en-US"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the 10</a:t>
            </a:r>
            <a:r>
              <a:rPr lang="en-US" baseline="300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th</a:t>
            </a:r>
            <a:r>
              <a:rPr lang="en-US"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 in Uttar Pradesh.</a:t>
            </a:r>
          </a:p>
          <a:p>
            <a:pPr marL="285750" marR="0" indent="-285750" algn="just">
              <a:spcBef>
                <a:spcPts val="0"/>
              </a:spcBef>
              <a:spcAft>
                <a:spcPts val="1000"/>
              </a:spcAft>
              <a:buFont typeface="Wingdings" panose="05000000000000000000" pitchFamily="2" charset="2"/>
              <a:buChar char="q"/>
            </a:pPr>
            <a:r>
              <a:rPr lang="en-US" dirty="0">
                <a:latin typeface="Times New Roman" panose="02020603050405020304" pitchFamily="18" charset="0"/>
                <a:ea typeface="Calibri" panose="020F0502020204030204" pitchFamily="34" charset="0"/>
                <a:cs typeface="Times New Roman" panose="02020603050405020304" pitchFamily="18" charset="0"/>
              </a:rPr>
              <a:t>Bakhira Wildlife Sanctuary </a:t>
            </a:r>
            <a:r>
              <a:rPr lang="en-US"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faces several challenges,</a:t>
            </a:r>
            <a:r>
              <a:rPr lang="en-US" dirty="0">
                <a:latin typeface="Times New Roman" panose="02020603050405020304" pitchFamily="18" charset="0"/>
                <a:ea typeface="Calibri" panose="020F0502020204030204" pitchFamily="34" charset="0"/>
                <a:cs typeface="Times New Roman" panose="02020603050405020304" pitchFamily="18" charset="0"/>
              </a:rPr>
              <a:t> including encroachment for agriculture and settlement expansion, pollution from agricultural runoff, and unsustainable fishing practices.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058" y="1075655"/>
            <a:ext cx="5490742" cy="4364436"/>
          </a:xfrm>
          <a:prstGeom prst="rect">
            <a:avLst/>
          </a:prstGeom>
          <a:ln w="0">
            <a:solidFill>
              <a:schemeClr val="tx1"/>
            </a:solidFill>
          </a:ln>
        </p:spPr>
      </p:pic>
    </p:spTree>
    <p:extLst>
      <p:ext uri="{BB962C8B-B14F-4D97-AF65-F5344CB8AC3E}">
        <p14:creationId xmlns:p14="http://schemas.microsoft.com/office/powerpoint/2010/main" val="2200578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54" y="106738"/>
            <a:ext cx="8963346" cy="771567"/>
          </a:xfrm>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Challenges facing Bakhira Wildlife Sanctuary</a:t>
            </a:r>
            <a:endParaRPr lang="en-IN" sz="28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9441" y="987255"/>
            <a:ext cx="8963346" cy="1938992"/>
          </a:xfrm>
          <a:prstGeom prst="rect">
            <a:avLst/>
          </a:prstGeom>
          <a:solidFill>
            <a:schemeClr val="accent1">
              <a:lumMod val="20000"/>
              <a:lumOff val="80000"/>
            </a:schemeClr>
          </a:solidFill>
        </p:spPr>
        <p:txBody>
          <a:bodyPr wrap="square" rtlCol="0">
            <a:spAutoFit/>
          </a:bodyPr>
          <a:lstStyle/>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Reduction of water storage capacity</a:t>
            </a:r>
          </a:p>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Deterioration of water quality.</a:t>
            </a:r>
          </a:p>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Flourishing growth of Invasive aquatic plants.</a:t>
            </a:r>
          </a:p>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Eutrophication.</a:t>
            </a:r>
          </a:p>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Habitat Fragmentation</a:t>
            </a:r>
            <a:r>
              <a:rPr lang="en-US"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84" y="2926247"/>
            <a:ext cx="6358128" cy="3858768"/>
          </a:xfrm>
          <a:prstGeom prst="rect">
            <a:avLst/>
          </a:prstGeom>
        </p:spPr>
      </p:pic>
    </p:spTree>
    <p:extLst>
      <p:ext uri="{BB962C8B-B14F-4D97-AF65-F5344CB8AC3E}">
        <p14:creationId xmlns:p14="http://schemas.microsoft.com/office/powerpoint/2010/main" val="10887211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84" y="211304"/>
            <a:ext cx="8799574" cy="554587"/>
          </a:xfrm>
        </p:spPr>
        <p:txBody>
          <a:bodyPr/>
          <a:lstStyle/>
          <a:p>
            <a:pPr algn="ctr"/>
            <a:r>
              <a:rPr lang="en-US" sz="2800" dirty="0">
                <a:solidFill>
                  <a:srgbClr val="002060"/>
                </a:solidFill>
                <a:latin typeface="Times New Roman" panose="02020603050405020304" pitchFamily="18" charset="0"/>
                <a:cs typeface="Times New Roman" panose="02020603050405020304" pitchFamily="18" charset="0"/>
              </a:rPr>
              <a:t>Methodology Flowchart</a:t>
            </a:r>
            <a:endParaRPr lang="en-IN" sz="2800" dirty="0">
              <a:solidFill>
                <a:srgbClr val="00206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62320" y="1100000"/>
            <a:ext cx="8628936" cy="5596809"/>
            <a:chOff x="362320" y="1100000"/>
            <a:chExt cx="8628936" cy="559680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320" y="1100000"/>
              <a:ext cx="8628936" cy="5262700"/>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09165" y="5988785"/>
              <a:ext cx="5807712" cy="708024"/>
            </a:xfrm>
            <a:prstGeom prst="rect">
              <a:avLst/>
            </a:prstGeom>
          </p:spPr>
        </p:pic>
      </p:grpSp>
    </p:spTree>
    <p:extLst>
      <p:ext uri="{BB962C8B-B14F-4D97-AF65-F5344CB8AC3E}">
        <p14:creationId xmlns:p14="http://schemas.microsoft.com/office/powerpoint/2010/main" val="1792933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7180902"/>
              </p:ext>
            </p:extLst>
          </p:nvPr>
        </p:nvGraphicFramePr>
        <p:xfrm>
          <a:off x="93095" y="1087201"/>
          <a:ext cx="8957001" cy="5213953"/>
        </p:xfrm>
        <a:graphic>
          <a:graphicData uri="http://schemas.openxmlformats.org/drawingml/2006/table">
            <a:tbl>
              <a:tblPr firstRow="1" firstCol="1" bandRow="1"/>
              <a:tblGrid>
                <a:gridCol w="1845522">
                  <a:extLst>
                    <a:ext uri="{9D8B030D-6E8A-4147-A177-3AD203B41FA5}">
                      <a16:colId xmlns:a16="http://schemas.microsoft.com/office/drawing/2014/main" xmlns="" val="20000"/>
                    </a:ext>
                  </a:extLst>
                </a:gridCol>
                <a:gridCol w="2624147">
                  <a:extLst>
                    <a:ext uri="{9D8B030D-6E8A-4147-A177-3AD203B41FA5}">
                      <a16:colId xmlns:a16="http://schemas.microsoft.com/office/drawing/2014/main" xmlns="" val="20001"/>
                    </a:ext>
                  </a:extLst>
                </a:gridCol>
                <a:gridCol w="4487332">
                  <a:extLst>
                    <a:ext uri="{9D8B030D-6E8A-4147-A177-3AD203B41FA5}">
                      <a16:colId xmlns:a16="http://schemas.microsoft.com/office/drawing/2014/main" xmlns="" val="20002"/>
                    </a:ext>
                  </a:extLst>
                </a:gridCol>
              </a:tblGrid>
              <a:tr h="364294">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Hydro-ecological Indicators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Best For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Strengths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838778">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WAVI</a:t>
                      </a: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(Water-Adjusted Vegetation 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Detecting and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monitoring emergent vegetation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in water-influenced environments.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It enhances the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visibility of emergent vegetation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providing a more accurate assessment of wetland vegetation health.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76356">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EAVI</a:t>
                      </a: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(Enhanced </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Aquatic Vegetation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Analysis of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floating </a:t>
                      </a:r>
                      <a:r>
                        <a:rPr lang="en-US" sz="1600" baseline="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and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submerged</a:t>
                      </a:r>
                      <a:r>
                        <a:rPr lang="en-US" sz="1600" baseline="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vegetation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in wetlands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EAVI provide precise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measurements of vegetation density and biomass in wetlands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offering a comprehensive understanding of vegetation types and health under various hydrological conditions.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45691">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FAI</a:t>
                      </a: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(Floating Algae 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Monitoring and detecting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floating algae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in wetland water bodies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FAI is</a:t>
                      </a:r>
                      <a:r>
                        <a:rPr lang="en-US" sz="1600" baseline="0" dirty="0">
                          <a:effectLst/>
                          <a:latin typeface="Times New Roman" panose="02020603050405020304" pitchFamily="18" charset="0"/>
                          <a:ea typeface="Calibri" panose="020F0502020204030204" pitchFamily="34" charset="0"/>
                          <a:cs typeface="Times New Roman" panose="02020603050405020304" pitchFamily="18" charset="0"/>
                        </a:rPr>
                        <a:t> helpful to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monitoring nutrient levels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providing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critical insights into water quality and ecosystem health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in wetland environments.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41642">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MNDWI (Modified Normalized Difference Water 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Identifying open water bodies and monitoring seasonal water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It is highly effective for mapping water boundaries, following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hydrological changes, and monitoring seasonal water dynamics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making it an essential tool for wetland hydrology analysis.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048473">
                <a:tc>
                  <a:txBody>
                    <a:bodyPr/>
                    <a:lstStyle/>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NDTI</a:t>
                      </a:r>
                    </a:p>
                    <a:p>
                      <a:pPr marL="0" marR="0" algn="ctr">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(Normalized Difference Turbidity 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Assessing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water turbidity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and monitoring sediment levels in wetlands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It provides insights into water quality </a:t>
                      </a:r>
                      <a:r>
                        <a:rPr lang="en-US" sz="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by tracking sediment transport and turbidity levels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essential for understanding erosion patterns.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 name="Title 1"/>
          <p:cNvSpPr>
            <a:spLocks noGrp="1"/>
          </p:cNvSpPr>
          <p:nvPr>
            <p:ph type="title"/>
          </p:nvPr>
        </p:nvSpPr>
        <p:spPr>
          <a:xfrm>
            <a:off x="-166254" y="0"/>
            <a:ext cx="8873894" cy="857329"/>
          </a:xfrm>
        </p:spPr>
        <p:txBody>
          <a:bodyPr/>
          <a:lstStyle/>
          <a:p>
            <a:pPr algn="ct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solidFill>
                  <a:srgbClr val="002060"/>
                </a:solidFill>
                <a:latin typeface="Times New Roman" panose="02020603050405020304" pitchFamily="18" charset="0"/>
                <a:cs typeface="Times New Roman" panose="02020603050405020304" pitchFamily="18" charset="0"/>
              </a:rPr>
              <a:t>Hydro-ecological and Landscape Metric Indicators</a:t>
            </a:r>
            <a:br>
              <a:rPr lang="en-US" sz="2800" dirty="0">
                <a:solidFill>
                  <a:srgbClr val="002060"/>
                </a:solidFill>
                <a:latin typeface="Times New Roman" panose="02020603050405020304" pitchFamily="18" charset="0"/>
                <a:cs typeface="Times New Roman" panose="02020603050405020304" pitchFamily="18" charset="0"/>
              </a:rPr>
            </a:b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000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5998279"/>
              </p:ext>
            </p:extLst>
          </p:nvPr>
        </p:nvGraphicFramePr>
        <p:xfrm>
          <a:off x="29634" y="939659"/>
          <a:ext cx="9084732" cy="5584323"/>
        </p:xfrm>
        <a:graphic>
          <a:graphicData uri="http://schemas.openxmlformats.org/drawingml/2006/table">
            <a:tbl>
              <a:tblPr firstRow="1" firstCol="1" bandRow="1"/>
              <a:tblGrid>
                <a:gridCol w="1528233">
                  <a:extLst>
                    <a:ext uri="{9D8B030D-6E8A-4147-A177-3AD203B41FA5}">
                      <a16:colId xmlns:a16="http://schemas.microsoft.com/office/drawing/2014/main" xmlns="" val="20000"/>
                    </a:ext>
                  </a:extLst>
                </a:gridCol>
                <a:gridCol w="2702192">
                  <a:extLst>
                    <a:ext uri="{9D8B030D-6E8A-4147-A177-3AD203B41FA5}">
                      <a16:colId xmlns:a16="http://schemas.microsoft.com/office/drawing/2014/main" xmlns="" val="20001"/>
                    </a:ext>
                  </a:extLst>
                </a:gridCol>
                <a:gridCol w="3623637">
                  <a:extLst>
                    <a:ext uri="{9D8B030D-6E8A-4147-A177-3AD203B41FA5}">
                      <a16:colId xmlns:a16="http://schemas.microsoft.com/office/drawing/2014/main" xmlns="" val="20002"/>
                    </a:ext>
                  </a:extLst>
                </a:gridCol>
                <a:gridCol w="1230670">
                  <a:extLst>
                    <a:ext uri="{9D8B030D-6E8A-4147-A177-3AD203B41FA5}">
                      <a16:colId xmlns:a16="http://schemas.microsoft.com/office/drawing/2014/main" xmlns="" val="20003"/>
                    </a:ext>
                  </a:extLst>
                </a:gridCol>
              </a:tblGrid>
              <a:tr h="133924">
                <a:tc>
                  <a:txBody>
                    <a:bodyPr/>
                    <a:lstStyle/>
                    <a:p>
                      <a:pPr marL="0" marR="0" algn="ctr">
                        <a:lnSpc>
                          <a:spcPct val="107000"/>
                        </a:lnSpc>
                        <a:spcBef>
                          <a:spcPts val="0"/>
                        </a:spcBef>
                        <a:spcAft>
                          <a:spcPts val="0"/>
                        </a:spcAft>
                      </a:pP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Landscape Metrics</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Importance</a:t>
                      </a:r>
                      <a:endParaRPr lang="en-US"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Units</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525395">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Patches (NP)</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Total count of discrete patches</a:t>
                      </a:r>
                      <a:r>
                        <a:rPr lang="en-US" sz="1500" baseline="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within a defined landscape</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higher NP value indicates greater fragmentation, suggesting the landscape is divided into smaller patches.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 (count)</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56743">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Patch Density (PD)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Number of patches per unit area,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high patch density often indicates habitat fragmentation, which may result in decreased biodiversity.</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Patches per hectare (patches/ha)</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25395">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Large Patch Index (LPI)</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of the landscape covered by the largest patch, indicating dominance.</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LPI indicates </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single patch dominates the landscape, suggesting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less fragmentation.</a:t>
                      </a:r>
                      <a:endParaRPr lang="en-US" sz="15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51719">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Fractal Dimension Index (FRAC)</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Quantifies the complexity of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patch shapes. </a:t>
                      </a:r>
                      <a:endParaRPr lang="en-US" sz="15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Helps assess edge complexity, which may influence habitat diversity.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Higher values indicate more irregular patch shapes</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56743">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Cohesion Index (COHESION)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Measures the physical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connectedness of patches</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assessing their proximity.</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higher COHESION value suggests a more connected landscape, beneficial for species movement and ecosystem health.</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Percentage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656743">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Proximity Index (PROX)</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Measures the spatial relationship of a patch to other patches within a specified radius.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Indicates how isolated or clustered patches, with higher values suggesting patches are closer and less isolated.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Dimensionless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656743">
                <a:tc>
                  <a:txBody>
                    <a:bodyPr/>
                    <a:lstStyle/>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Euclidean Nearest Neighbor Distance</a:t>
                      </a:r>
                    </a:p>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Shortest</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straight-line distance </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between the edge of one patch and the nearest neighboring patch of the same type.</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Helps </a:t>
                      </a:r>
                      <a:r>
                        <a:rPr lang="en-US" sz="150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understand spatial arrangement </a:t>
                      </a: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isolation degree of patches.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1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Meters (m)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460" marR="454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784263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IITR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ITR_template_sudiproy.pptx" id="{E7BE3218-A97E-4E6F-BE9F-92D6192B2CD5}" vid="{3EDE8FBA-E8F1-4B0B-AEA8-7DC234A91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IITR_template_sudiproy</Template>
  <TotalTime>4893</TotalTime>
  <Words>3548</Words>
  <Application>Microsoft Office PowerPoint</Application>
  <PresentationFormat>On-screen Show (4:3)</PresentationFormat>
  <Paragraphs>327</Paragraphs>
  <Slides>31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Franklin Gothic Demi</vt:lpstr>
      <vt:lpstr>Times New Roman</vt:lpstr>
      <vt:lpstr>Wingdings</vt:lpstr>
      <vt:lpstr>IITR_PPT_Template</vt:lpstr>
      <vt:lpstr>PowerPoint Presentation</vt:lpstr>
      <vt:lpstr>Background</vt:lpstr>
      <vt:lpstr>PowerPoint Presentation</vt:lpstr>
      <vt:lpstr> Status of Wetlands in India </vt:lpstr>
      <vt:lpstr>Study Area</vt:lpstr>
      <vt:lpstr>Challenges facing Bakhira Wildlife Sanctuary</vt:lpstr>
      <vt:lpstr>Methodology Flowchart</vt:lpstr>
      <vt:lpstr> Hydro-ecological and Landscape Metric Indicators </vt:lpstr>
      <vt:lpstr>PowerPoint Presentation</vt:lpstr>
      <vt:lpstr>PowerPoint Presentation</vt:lpstr>
      <vt:lpstr>Formula of Indices for Wetland Analysis</vt:lpstr>
      <vt:lpstr>Average Seasonal Water Occurrence (1990-2023)</vt:lpstr>
      <vt:lpstr>Seasonal Variations in Aquatic Vegetation</vt:lpstr>
      <vt:lpstr>Comparison of Vegetation Indices Pre-Monsoon and Post-Monsoon</vt:lpstr>
      <vt:lpstr>Distribution of Wetland Ecosystem Indices</vt:lpstr>
      <vt:lpstr>Turbidity Occurrence</vt:lpstr>
      <vt:lpstr> Temporal Variation of Turbidity Covered Area </vt:lpstr>
      <vt:lpstr>How does fragmentation impact landscape biodiversity?</vt:lpstr>
      <vt:lpstr>How can wetland fragmentation and biodiversity loss be minimized?</vt:lpstr>
      <vt:lpstr>PowerPoint Presentation</vt:lpstr>
      <vt:lpstr>Correlation Matrix of Wetland Water and Vegetation Class Parameters</vt:lpstr>
      <vt:lpstr>Correlation Matrix of Wetland Bare Soil Parameters</vt:lpstr>
      <vt:lpstr>LULC changes in the Catchment Area of Bakhira Wetland</vt:lpstr>
      <vt:lpstr>Analysis of Metrics Between Cropland in the Catchment Area and Wetland Vegetation and Water (Pre-Monsoon)</vt:lpstr>
      <vt:lpstr>Correlation Between Water Bodies in the Catchment and Wetland Vegetation and Water Metrics: Pre-Monsoon</vt:lpstr>
      <vt:lpstr>Metrics Analysis Between Catchment Cropland and Wetland Vegetation and Water   (Post-Monsoon)</vt:lpstr>
      <vt:lpstr>Metrics Analysis of Water Bodies in the Catchment and Wetland Water and Vegetation (Post-Monsoon)</vt:lpstr>
      <vt:lpstr>Scatter Plots of Wetland Metrics and Catchment Metrics</vt:lpstr>
      <vt:lpstr>Analysis of the Bakhira Wetland Health Index</vt:lpstr>
      <vt:lpstr>Conclusion</vt:lpstr>
      <vt:lpstr>PowerPoint Presentation</vt:lpstr>
    </vt:vector>
  </TitlesOfParts>
  <Manager>Dr. Sudip Roy</Manager>
  <Company>IIT Roorkee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IITR PPT Template</dc:subject>
  <dc:creator>Dr. Sudip Roy</dc:creator>
  <cp:lastModifiedBy>Microsoft account</cp:lastModifiedBy>
  <cp:revision>423</cp:revision>
  <dcterms:created xsi:type="dcterms:W3CDTF">2015-07-18T13:17:54Z</dcterms:created>
  <dcterms:modified xsi:type="dcterms:W3CDTF">2025-04-29T07:16:07Z</dcterms:modified>
  <cp:version>v1</cp:version>
</cp:coreProperties>
</file>