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0"/>
  </p:notesMasterIdLst>
  <p:sldIdLst>
    <p:sldId id="256" r:id="rId4"/>
    <p:sldId id="617" r:id="rId5"/>
    <p:sldId id="615" r:id="rId6"/>
    <p:sldId id="614" r:id="rId7"/>
    <p:sldId id="258" r:id="rId8"/>
    <p:sldId id="6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5660" autoAdjust="0"/>
  </p:normalViewPr>
  <p:slideViewPr>
    <p:cSldViewPr snapToGrid="0">
      <p:cViewPr varScale="1">
        <p:scale>
          <a:sx n="93" d="100"/>
          <a:sy n="93" d="100"/>
        </p:scale>
        <p:origin x="24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B0341-2ED5-4E49-9E65-FBBBF28E637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471D7-1AD5-4837-AB3D-81AE02D7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6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Sargassum </a:t>
            </a:r>
            <a:r>
              <a:rPr lang="en-US" dirty="0" err="1"/>
              <a:t>fluitans</a:t>
            </a:r>
            <a:r>
              <a:rPr lang="en-US" dirty="0"/>
              <a:t> and Sargassum natans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471D7-1AD5-4837-AB3D-81AE02D73B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0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A786-E8A7-F5B6-03CC-929B12E3E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DA040-2182-134C-3219-5FE849B21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3B23F-1E97-4E73-8C5C-ED142ADE5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2. ¿Qué es lo que van a medir/modelar? Variables, localización geográfica, resolución espacial y temporal, periodo de mediciones, y demás características relevantes para que todos entendamos qué van a hacer o aportar.</a:t>
            </a:r>
            <a:endParaRPr lang="es-MX" sz="1200" b="1" u="sng" dirty="0"/>
          </a:p>
          <a:p>
            <a:endParaRPr lang="es-MX" sz="1200" b="1" u="sng" dirty="0"/>
          </a:p>
          <a:p>
            <a:r>
              <a:rPr lang="es-MX" sz="1200" b="1" u="sng" dirty="0"/>
              <a:t>Identificación de Sargazo dentro y fuera de la costa </a:t>
            </a:r>
          </a:p>
          <a:p>
            <a:endParaRPr lang="es-MX" sz="1200" b="1" u="sng" dirty="0"/>
          </a:p>
          <a:p>
            <a:r>
              <a:rPr lang="es-MX" noProof="0" dirty="0"/>
              <a:t>EPISODIOS MAS FRECUENTES Y EXTREMOS DE ARRIBAZON DE SARGASO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DD0F6-AFC3-FF35-7CEF-164950B2D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C0941-2E4E-42A8-AD56-E94F97158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C0941-2E4E-42A8-AD56-E94F971585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3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47BF-58FC-A182-F2C3-27A91470D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5246E-48F9-C199-FAE4-1BB08BB34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5F189-9C00-7834-3DBF-05D14A12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252EB-6EDA-B2FA-D70E-2D55ADC6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3E135-67BD-D98E-DECF-BF8B3446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4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18CD-D9E3-4363-45E9-3861853A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54328-41FE-0E23-BD59-41ED226E8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8A8D1-09F0-4FE5-E8DC-B875FEFE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AE49C-6509-C458-AAA8-1DD98B3B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DB562-C58F-8699-0416-9EE39D8B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0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068D6-50E3-93F6-9C67-3DA99E25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1F4C5-1D3C-48A2-C598-F58605EEB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5EFDA-5B42-195D-E119-E51E505D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D608C-3BBF-8B81-1FF9-3E70249D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AE2C3-63CB-543D-4E1F-9DC24351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92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78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13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9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1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23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4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4FE4-27BE-883B-5D58-3601C0FF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44DC4-0BAA-D78A-4F72-ED521FBFA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7E9FB-9FB9-1D71-9205-BDD6EDC3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7347D-E362-90C2-41E2-BB70A154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C89F-7EDA-E1FA-811A-96D55EAC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92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47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7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85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C895-415C-FA92-B360-3F0BD3567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C174E-B2F9-362E-CF4C-A310C45A9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A33BD-6AB3-608C-C22B-83C80081F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EC219-E2D3-B726-75C2-7F58DD27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61217-5CBF-EAD0-DC31-D1CB91C0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9210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328C-C0EF-4234-FB6E-3B9CD49C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9C7F4-DC05-A04C-275A-7BCF5E9D7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BC568-7377-52F0-460B-E36423DD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90414-07DB-4669-6602-C317EDE2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4B931-93FF-93BF-AFFA-9940C3BB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262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1C35-4195-F0C5-AD51-BB1D5317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A91C2-A37D-F712-5D7D-F4D1FE4C0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276FB-8022-D4DD-28EB-0AC6C695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9CC51-C1FE-FEB1-C6E5-0FA33BF5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77F2C-B411-1ED8-F425-0B511ABB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5330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7C9E-8D39-C9DD-604D-43BB125F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5585-0A28-63D6-2E69-BBC057B42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A4A07-A020-0D11-5AEB-FACDF6CF7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8FCC8-9E96-D43F-3534-4862E2D2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31954-DEAD-855E-92A3-F793A464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96777-7812-D059-5E30-1885848C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738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CB10-05F8-475B-8D73-51B9F2FD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2FD3B-DE02-1C54-23F9-0302CFB6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4730F-4D10-41F0-4835-E875B2FED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A84CA-0FEE-2963-0975-D0E4F28CB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D9A5C-A43C-F194-D0C4-9667A1589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94B71-FFC8-34B4-18B3-30AF09B8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0580AC-D854-6C5E-24A6-A2662C9B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58B5E-FDAD-460D-C6E7-AD278709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8028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EC78-58A0-F4F8-421A-C1E57596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AA613-7B0F-73D3-DA3C-9158AE4E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BEE27-C4F7-C08B-F239-10DF8B2C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87CA5-1FA1-D6BA-1E5F-2595BBE7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3244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6467-A7D7-2A33-004A-0E0B5C0A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92E92-7C66-6088-5847-A6B3437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95D00-EE19-46EA-57BE-513A2E6A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644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752B-4147-60D7-B73A-BDA68B24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934A5-E137-8EF4-705A-B3948863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FD287-A9AB-3F61-C2FC-1DE179B2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F5193-0095-664E-D021-138ABA51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13E71-F6A3-8763-F0A8-DE36F737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9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5B79F-C8E0-276A-ECEA-84E5C99D4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F6151-C457-C9ED-C184-1B84492F3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B78CF-C61E-43EF-972E-3EA97CD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8B5B2-9313-84A4-B2DD-93CEAFEF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BC2BA-C0B9-50BB-A4ED-CF54FBC1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0C206-A1FA-92B2-A143-F50230F7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1599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C21B0-EE1F-7BA7-E944-C8A2712A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3FE0D-7DB6-3040-6A52-07E738E50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0BB51-F93B-D7EC-6849-1E665986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74B2D-78A9-7E44-5088-DC691BB2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2DADD-6194-DCFE-9078-F8C29D86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7D332-3744-F025-C3D9-625CB1FA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835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4D8A-CCE8-C811-8214-C536F2B7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22498-2E5C-17F0-6A7C-CE9E73386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B37B9-135E-2B20-F766-79905ADE4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EB9A2-74A5-2CA4-EF3F-61B72BB7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11B0-9EF4-C48B-85F4-FBA5B0AA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8280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FB5EDF-268B-FB5F-F586-E4E2C2B9B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D2158-4BC7-896B-1ADE-2F23C5C03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D506-2692-FDF0-D4E4-348B3E10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D602C-6A99-89A4-5FB4-577C3D8D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6A3A2-6795-DCB7-89AE-8ED77EE7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260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229B-FF6C-CED4-20EE-921A4A2C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25B29-C3E8-E736-AC8A-94028C30B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1A471-4D75-5DF5-5849-B996C76BD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EF389-535C-CE89-AEBE-E9A53D92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D9B04-6D5B-BCCF-433C-3BE2F7C9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B7439-8567-98D0-573B-B4C2F855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8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A722-C4F5-9486-8A7D-DBA2163F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B006D-5E27-D187-79EA-96A4297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E93D3-B29E-576A-45D6-3E20F0AA0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18726-A62A-64C1-7930-AFFFBEB6E9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D3EE0E-C557-082A-0A84-41182D1C2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57AE2-55CD-0CE9-4521-8622DC4F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4F45C0-40CA-0E81-FE37-37DE3557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86E2A-B0BA-123A-609D-77CFA8BE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5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E524-2C69-EC36-618A-2D60CCFD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1EB5A-3FEF-B81B-99E5-47CE82BE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F64DE-01EF-978A-16CE-56AA0A6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202F9-75AD-56E8-55E6-63E07057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6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EC54E-D88A-74B2-6397-A74A22F3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943B0-495B-44B4-3B89-431A24BC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7C670-B546-06C4-B229-57547B77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8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340E-1E23-D625-60EA-EA30600D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74C12-16B8-402A-BFB5-FC2845754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FD11B-CB6E-5624-5F74-E24B72EFC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2C22-41CC-1E70-F9EF-AF7CB5D4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11E79-0142-977B-405A-31B1D004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283FA-A3E7-F676-CBFD-DBA5FDD5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9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7EDF-0B1B-0EF8-7E71-BDF4E970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1E45E-A264-42D1-7247-AE7C0BF0F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BAC4B-E6F1-061F-35D1-83E2A5488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62FD4-5DC9-CCE1-8EE1-FE5EB309D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A0D08-EE07-1A91-A4EA-36431B88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47558-60C2-6555-635E-37CA7402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A926A-C3D7-43E0-75B8-447D34C3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BB39A-C541-ABCE-AE45-ED7E1FCF3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3B0F3-598E-590C-5F48-40BB5F61E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327501-823A-400A-A228-916C8C8F7B9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E1985-5C96-3477-AD2B-07B989230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40981-E190-83E5-BA15-B2CAFDDAD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8EFF1-861A-4502-8A9C-DDD4A3C84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D8285-33E8-4EB7-A4BE-DFDF2E0C382F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A9D2F-3A09-494A-8090-6A11AF0C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4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45E9B-5A5B-17FF-7350-15966CDC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63EB3-4078-FCE7-217F-79F0AF4A8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984D6-B7F5-0ED1-0F97-AA0306313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3E0C6-7A04-417F-BC58-0783C5218A49}" type="datetimeFigureOut">
              <a:rPr lang="es-MX" smtClean="0"/>
              <a:t>30/04/2025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6590-C066-7B4C-C5C2-79D5F3A51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182E7-47A5-4147-0EB8-AF449356D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59A5-D115-4B9B-9C46-3F12A6CB75E3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684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08A113-29D6-189E-152D-A426E30E1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8" t="28838" b="5736"/>
          <a:stretch/>
        </p:blipFill>
        <p:spPr>
          <a:xfrm>
            <a:off x="0" y="817907"/>
            <a:ext cx="12186376" cy="6040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12F426-008F-AD8A-9DB2-827C1B699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645" y="-103032"/>
            <a:ext cx="9144000" cy="974502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Multiple airborne sensors to monitor rafts and beached Sargassum in the Mexican Caribbean: Documenting different UAVs applications for management actions.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Gudino-Elizondo N., Uribe-Martinez A., Cuevas E., Flores-Vidal X., Garcia-Nava H.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97279-0CC9-391E-438C-ECDF1FDEEC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3" b="17746"/>
          <a:stretch/>
        </p:blipFill>
        <p:spPr>
          <a:xfrm>
            <a:off x="0" y="773656"/>
            <a:ext cx="2160076" cy="1242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7B1605-148F-6A5D-2223-3A15ADDE1B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27" t="14363" r="69671" b="62862"/>
          <a:stretch/>
        </p:blipFill>
        <p:spPr>
          <a:xfrm>
            <a:off x="7315200" y="3372003"/>
            <a:ext cx="4898563" cy="3485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B7D70F-01E2-4C29-12CB-C0AACF906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9"/>
          <a:stretch/>
        </p:blipFill>
        <p:spPr>
          <a:xfrm>
            <a:off x="7832690" y="1003753"/>
            <a:ext cx="4248779" cy="22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AE5D4-D8EE-409F-DA2D-7346574F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FF704-919E-ECB6-82FA-92AC88C17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b="1" dirty="0">
                <a:effectLst/>
                <a:latin typeface="Aptos" panose="020B0004020202020204" pitchFamily="34" charset="0"/>
                <a:ea typeface="Arial" panose="020B0604020202020204" pitchFamily="34" charset="0"/>
              </a:rPr>
              <a:t>(a) How UAV-derived orthomosaics compare with satellite products identifying in-water sargassum rafts in coastal waters? </a:t>
            </a:r>
          </a:p>
          <a:p>
            <a:endParaRPr lang="en-US" sz="2000" b="1" dirty="0">
              <a:effectLst/>
              <a:latin typeface="Aptos" panose="020B0004020202020204" pitchFamily="34" charset="0"/>
              <a:ea typeface="Arial" panose="020B0604020202020204" pitchFamily="34" charset="0"/>
            </a:endParaRPr>
          </a:p>
          <a:p>
            <a:r>
              <a:rPr lang="en-US" sz="2000" b="1" dirty="0">
                <a:effectLst/>
                <a:latin typeface="Aptos" panose="020B0004020202020204" pitchFamily="34" charset="0"/>
                <a:ea typeface="Arial" panose="020B0604020202020204" pitchFamily="34" charset="0"/>
              </a:rPr>
              <a:t>b) can long-range UAVs be used to identify in-water sargassum rafts 10s of kilometers offshore? </a:t>
            </a:r>
          </a:p>
          <a:p>
            <a:endParaRPr lang="en-US" sz="2000" b="1" dirty="0">
              <a:effectLst/>
              <a:latin typeface="Aptos" panose="020B0004020202020204" pitchFamily="34" charset="0"/>
              <a:ea typeface="Arial" panose="020B0604020202020204" pitchFamily="34" charset="0"/>
            </a:endParaRPr>
          </a:p>
          <a:p>
            <a:r>
              <a:rPr lang="en-US" sz="2000" b="1" dirty="0">
                <a:effectLst/>
                <a:latin typeface="Aptos" panose="020B0004020202020204" pitchFamily="34" charset="0"/>
                <a:ea typeface="Arial" panose="020B0604020202020204" pitchFamily="34" charset="0"/>
              </a:rPr>
              <a:t>c) can </a:t>
            </a:r>
            <a:r>
              <a:rPr lang="en-US" sz="2000" b="1" dirty="0" err="1">
                <a:effectLst/>
                <a:latin typeface="Aptos" panose="020B0004020202020204" pitchFamily="34" charset="0"/>
                <a:ea typeface="Arial" panose="020B0604020202020204" pitchFamily="34" charset="0"/>
              </a:rPr>
              <a:t>SfM</a:t>
            </a:r>
            <a:r>
              <a:rPr lang="en-US" sz="2000" b="1" dirty="0">
                <a:effectLst/>
                <a:latin typeface="Aptos" panose="020B0004020202020204" pitchFamily="34" charset="0"/>
                <a:ea typeface="Arial" panose="020B0604020202020204" pitchFamily="34" charset="0"/>
              </a:rPr>
              <a:t> be used operationally to quantify the volume of beached sargassum, and d) to inform management actions? </a:t>
            </a:r>
            <a:endParaRPr lang="en-US" sz="2000" b="1" dirty="0">
              <a:latin typeface="Aptos" panose="020B00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46FDF5-0B75-1248-2DCD-8BB839879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43" r="2397"/>
          <a:stretch/>
        </p:blipFill>
        <p:spPr>
          <a:xfrm>
            <a:off x="3458307" y="4451780"/>
            <a:ext cx="5275385" cy="23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0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38FB5-8CB8-2D56-2418-862FB8A0B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C503385-4879-9A10-8A13-27F667B4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78F5A5-1D49-D12C-A5A2-CCB7376370DA}"/>
              </a:ext>
            </a:extLst>
          </p:cNvPr>
          <p:cNvSpPr txBox="1">
            <a:spLocks/>
          </p:cNvSpPr>
          <p:nvPr/>
        </p:nvSpPr>
        <p:spPr>
          <a:xfrm>
            <a:off x="-55944" y="159851"/>
            <a:ext cx="121889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FA794-1BB6-0E92-6DBA-6DD6241C19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98"/>
          <a:stretch/>
        </p:blipFill>
        <p:spPr>
          <a:xfrm>
            <a:off x="58993" y="1370329"/>
            <a:ext cx="6221228" cy="1462367"/>
          </a:xfrm>
          <a:prstGeom prst="rect">
            <a:avLst/>
          </a:prstGeom>
        </p:spPr>
      </p:pic>
      <p:pic>
        <p:nvPicPr>
          <p:cNvPr id="9" name="image8.png">
            <a:extLst>
              <a:ext uri="{FF2B5EF4-FFF2-40B4-BE49-F238E27FC236}">
                <a16:creationId xmlns:a16="http://schemas.microsoft.com/office/drawing/2014/main" id="{F133468D-2138-A7DE-9B69-D53E29E7FF2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1286" y="3148995"/>
            <a:ext cx="5943600" cy="3340100"/>
          </a:xfrm>
          <a:prstGeom prst="rect">
            <a:avLst/>
          </a:prstGeom>
          <a:ln/>
        </p:spPr>
      </p:pic>
      <p:pic>
        <p:nvPicPr>
          <p:cNvPr id="10" name="image10.png">
            <a:extLst>
              <a:ext uri="{FF2B5EF4-FFF2-40B4-BE49-F238E27FC236}">
                <a16:creationId xmlns:a16="http://schemas.microsoft.com/office/drawing/2014/main" id="{79FF1C89-E58A-C0FA-D7B4-BF9E7F4FA847}"/>
              </a:ext>
            </a:extLst>
          </p:cNvPr>
          <p:cNvPicPr/>
          <p:nvPr/>
        </p:nvPicPr>
        <p:blipFill>
          <a:blip r:embed="rId5"/>
          <a:srcRect r="7438"/>
          <a:stretch>
            <a:fillRect/>
          </a:stretch>
        </p:blipFill>
        <p:spPr>
          <a:xfrm>
            <a:off x="6335486" y="3148995"/>
            <a:ext cx="5797522" cy="3440979"/>
          </a:xfrm>
          <a:prstGeom prst="rect">
            <a:avLst/>
          </a:prstGeom>
          <a:ln/>
        </p:spPr>
      </p:pic>
      <p:pic>
        <p:nvPicPr>
          <p:cNvPr id="11" name="image3.png">
            <a:extLst>
              <a:ext uri="{FF2B5EF4-FFF2-40B4-BE49-F238E27FC236}">
                <a16:creationId xmlns:a16="http://schemas.microsoft.com/office/drawing/2014/main" id="{96743C71-2999-193D-C104-659B10D5A3BC}"/>
              </a:ext>
            </a:extLst>
          </p:cNvPr>
          <p:cNvPicPr/>
          <p:nvPr/>
        </p:nvPicPr>
        <p:blipFill>
          <a:blip r:embed="rId6"/>
          <a:srcRect l="42022"/>
          <a:stretch/>
        </p:blipFill>
        <p:spPr>
          <a:xfrm>
            <a:off x="8641582" y="963930"/>
            <a:ext cx="3446020" cy="2070100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408A16-B1B8-E587-0694-49833CF48DF8}"/>
              </a:ext>
            </a:extLst>
          </p:cNvPr>
          <p:cNvSpPr txBox="1"/>
          <p:nvPr/>
        </p:nvSpPr>
        <p:spPr>
          <a:xfrm>
            <a:off x="2507064" y="216932"/>
            <a:ext cx="6800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Insitu</a:t>
            </a:r>
            <a:r>
              <a:rPr lang="en-US" sz="2400" b="1" u="sng" dirty="0"/>
              <a:t> validation using different UAV configurations</a:t>
            </a:r>
          </a:p>
          <a:p>
            <a:endParaRPr lang="en-US" sz="2400" b="1" u="sng" dirty="0"/>
          </a:p>
        </p:txBody>
      </p:sp>
      <p:pic>
        <p:nvPicPr>
          <p:cNvPr id="13" name="image6.png">
            <a:extLst>
              <a:ext uri="{FF2B5EF4-FFF2-40B4-BE49-F238E27FC236}">
                <a16:creationId xmlns:a16="http://schemas.microsoft.com/office/drawing/2014/main" id="{80E801BB-D975-237A-543E-6DB757E02B69}"/>
              </a:ext>
            </a:extLst>
          </p:cNvPr>
          <p:cNvPicPr/>
          <p:nvPr/>
        </p:nvPicPr>
        <p:blipFill>
          <a:blip r:embed="rId7"/>
          <a:srcRect l="42279" t="52693" r="8439" b="947"/>
          <a:stretch/>
        </p:blipFill>
        <p:spPr>
          <a:xfrm>
            <a:off x="6486211" y="1040004"/>
            <a:ext cx="2052497" cy="2070100"/>
          </a:xfrm>
          <a:prstGeom prst="rect">
            <a:avLst/>
          </a:prstGeom>
          <a:ln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B33ADB-4422-42D6-C1F7-673115A72450}"/>
              </a:ext>
            </a:extLst>
          </p:cNvPr>
          <p:cNvSpPr txBox="1"/>
          <p:nvPr/>
        </p:nvSpPr>
        <p:spPr>
          <a:xfrm>
            <a:off x="980477" y="96393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UAV survey description and data acquisition</a:t>
            </a:r>
          </a:p>
        </p:txBody>
      </p:sp>
    </p:spTree>
    <p:extLst>
      <p:ext uri="{BB962C8B-B14F-4D97-AF65-F5344CB8AC3E}">
        <p14:creationId xmlns:p14="http://schemas.microsoft.com/office/powerpoint/2010/main" val="56523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B185D1-21C1-46C7-A714-918B5CEB6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314"/>
          <a:stretch/>
        </p:blipFill>
        <p:spPr>
          <a:xfrm>
            <a:off x="8656978" y="0"/>
            <a:ext cx="3793786" cy="4479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2B77D8-92BA-4487-8BF4-CB6D0F86E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7" r="32098"/>
          <a:stretch/>
        </p:blipFill>
        <p:spPr>
          <a:xfrm>
            <a:off x="5835744" y="0"/>
            <a:ext cx="3160411" cy="4379726"/>
          </a:xfrm>
          <a:prstGeom prst="rect">
            <a:avLst/>
          </a:prstGeom>
        </p:spPr>
      </p:pic>
      <p:pic>
        <p:nvPicPr>
          <p:cNvPr id="11" name="Picture 10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B45813D8-FDF1-5C9D-2CE9-296D448C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2"/>
          <a:stretch/>
        </p:blipFill>
        <p:spPr>
          <a:xfrm>
            <a:off x="4535784" y="4339281"/>
            <a:ext cx="3693816" cy="2580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83614A-CC97-1168-902E-6466FC16BF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25" r="37105"/>
          <a:stretch/>
        </p:blipFill>
        <p:spPr>
          <a:xfrm rot="787370">
            <a:off x="3016706" y="29421"/>
            <a:ext cx="3741841" cy="4421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7AF46-EC6D-D367-4C72-6D37A05DEA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139"/>
          <a:stretch/>
        </p:blipFill>
        <p:spPr>
          <a:xfrm>
            <a:off x="1" y="0"/>
            <a:ext cx="3064212" cy="4085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651C0-B940-0A18-8D3F-D6082500F7E3}"/>
              </a:ext>
            </a:extLst>
          </p:cNvPr>
          <p:cNvSpPr txBox="1"/>
          <p:nvPr/>
        </p:nvSpPr>
        <p:spPr>
          <a:xfrm>
            <a:off x="0" y="3429000"/>
            <a:ext cx="175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+mj-lt"/>
              </a:rPr>
              <a:t>NDVI </a:t>
            </a:r>
            <a:r>
              <a:rPr lang="es-MX" sz="2000" b="1" dirty="0" err="1">
                <a:latin typeface="+mj-lt"/>
              </a:rPr>
              <a:t>Sentinel</a:t>
            </a:r>
            <a:r>
              <a:rPr lang="es-MX" sz="2000" b="1" dirty="0">
                <a:latin typeface="+mj-lt"/>
              </a:rPr>
              <a:t> 2</a:t>
            </a:r>
          </a:p>
          <a:p>
            <a:r>
              <a:rPr lang="es-MX" sz="2000" b="1" dirty="0">
                <a:latin typeface="+mj-lt"/>
              </a:rPr>
              <a:t> (10m)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DEBD8-3142-308D-8E3B-CD184678912A}"/>
              </a:ext>
            </a:extLst>
          </p:cNvPr>
          <p:cNvSpPr txBox="1"/>
          <p:nvPr/>
        </p:nvSpPr>
        <p:spPr>
          <a:xfrm>
            <a:off x="9099011" y="2885288"/>
            <a:ext cx="1607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latin typeface="+mj-lt"/>
              </a:rPr>
              <a:t>Cover</a:t>
            </a:r>
            <a:r>
              <a:rPr lang="es-MX" b="1" dirty="0">
                <a:latin typeface="+mj-lt"/>
              </a:rPr>
              <a:t> </a:t>
            </a:r>
            <a:r>
              <a:rPr lang="es-MX" b="1" dirty="0" err="1">
                <a:latin typeface="+mj-lt"/>
              </a:rPr>
              <a:t>fraction</a:t>
            </a:r>
            <a:r>
              <a:rPr lang="es-MX" b="1" dirty="0">
                <a:latin typeface="+mj-lt"/>
              </a:rPr>
              <a:t> vs NDVI </a:t>
            </a:r>
            <a:r>
              <a:rPr lang="es-MX" b="1" dirty="0" err="1">
                <a:latin typeface="+mj-lt"/>
              </a:rPr>
              <a:t>sentinel</a:t>
            </a:r>
            <a:r>
              <a:rPr lang="es-MX" b="1" dirty="0">
                <a:latin typeface="+mj-lt"/>
              </a:rPr>
              <a:t>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937E56-1CE7-5E8E-BBAF-E505B84E8EC5}"/>
              </a:ext>
            </a:extLst>
          </p:cNvPr>
          <p:cNvSpPr txBox="1"/>
          <p:nvPr/>
        </p:nvSpPr>
        <p:spPr>
          <a:xfrm>
            <a:off x="3397962" y="3254620"/>
            <a:ext cx="1577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+mj-lt"/>
              </a:rPr>
              <a:t>UAV-</a:t>
            </a:r>
            <a:r>
              <a:rPr lang="es-MX" sz="2000" b="1" dirty="0" err="1">
                <a:latin typeface="+mj-lt"/>
              </a:rPr>
              <a:t>derived</a:t>
            </a:r>
            <a:r>
              <a:rPr lang="es-MX" sz="2000" b="1" dirty="0">
                <a:latin typeface="+mj-lt"/>
              </a:rPr>
              <a:t> </a:t>
            </a:r>
            <a:r>
              <a:rPr lang="es-MX" sz="2000" b="1" dirty="0" err="1">
                <a:latin typeface="+mj-lt"/>
              </a:rPr>
              <a:t>orthomosaic</a:t>
            </a:r>
            <a:endParaRPr lang="es-MX" sz="2000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0AB7B-E19B-4787-C8B6-E338F2569FFD}"/>
              </a:ext>
            </a:extLst>
          </p:cNvPr>
          <p:cNvSpPr txBox="1"/>
          <p:nvPr/>
        </p:nvSpPr>
        <p:spPr>
          <a:xfrm>
            <a:off x="6491235" y="3254620"/>
            <a:ext cx="1421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+mj-lt"/>
              </a:rPr>
              <a:t>UAV-</a:t>
            </a:r>
            <a:r>
              <a:rPr lang="es-MX" sz="2000" b="1" dirty="0" err="1">
                <a:latin typeface="+mj-lt"/>
              </a:rPr>
              <a:t>derived</a:t>
            </a:r>
            <a:r>
              <a:rPr lang="es-MX" sz="2000" b="1" dirty="0">
                <a:latin typeface="+mj-lt"/>
              </a:rPr>
              <a:t> </a:t>
            </a:r>
            <a:r>
              <a:rPr lang="es-MX" sz="2000" b="1" dirty="0" err="1">
                <a:latin typeface="+mj-lt"/>
              </a:rPr>
              <a:t>Sargassum</a:t>
            </a:r>
            <a:endParaRPr lang="es-MX" sz="2000" b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EDE1A3-4D0A-C870-B151-7A7F888EFDF6}"/>
              </a:ext>
            </a:extLst>
          </p:cNvPr>
          <p:cNvSpPr txBox="1"/>
          <p:nvPr/>
        </p:nvSpPr>
        <p:spPr>
          <a:xfrm>
            <a:off x="4961309" y="4612357"/>
            <a:ext cx="1914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6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200" baseline="0" dirty="0"/>
              <a:t>y = 0.2978x - 0.019</a:t>
            </a:r>
            <a:br>
              <a:rPr lang="en-US" sz="1200" baseline="0" dirty="0"/>
            </a:br>
            <a:r>
              <a:rPr lang="en-US" sz="1200" baseline="0" dirty="0"/>
              <a:t>R² = 0.7053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C9545A-1B86-B0A8-AFF2-B419C71A7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234" y="4159938"/>
            <a:ext cx="2070002" cy="26450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716789-5EC7-ADED-098A-53CF172B7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4779" y="4366475"/>
            <a:ext cx="1354243" cy="4917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5420B63-2115-0B6A-FA86-000FBE795AEE}"/>
              </a:ext>
            </a:extLst>
          </p:cNvPr>
          <p:cNvSpPr txBox="1"/>
          <p:nvPr/>
        </p:nvSpPr>
        <p:spPr>
          <a:xfrm>
            <a:off x="253879" y="5802043"/>
            <a:ext cx="2960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Over (red) and </a:t>
            </a:r>
            <a:r>
              <a:rPr lang="en-US" dirty="0"/>
              <a:t>under</a:t>
            </a:r>
            <a:r>
              <a:rPr lang="en-US" noProof="0" dirty="0"/>
              <a:t>estimation (blue) of NDVI</a:t>
            </a:r>
          </a:p>
          <a:p>
            <a:endParaRPr lang="en-US" noProof="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A96687-0B28-2DA4-BC75-3B6631EB9A2D}"/>
              </a:ext>
            </a:extLst>
          </p:cNvPr>
          <p:cNvSpPr txBox="1"/>
          <p:nvPr/>
        </p:nvSpPr>
        <p:spPr>
          <a:xfrm>
            <a:off x="8528232" y="4498594"/>
            <a:ext cx="17315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9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000" baseline="0" dirty="0"/>
              <a:t>Error distribution </a:t>
            </a:r>
            <a:endParaRPr lang="en-US" sz="1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CDC634-3547-64B2-D920-6BEFAAAE2B9F}"/>
              </a:ext>
            </a:extLst>
          </p:cNvPr>
          <p:cNvSpPr txBox="1"/>
          <p:nvPr/>
        </p:nvSpPr>
        <p:spPr>
          <a:xfrm>
            <a:off x="91760" y="4612357"/>
            <a:ext cx="171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ERROR DISTRIBUTION</a:t>
            </a:r>
          </a:p>
        </p:txBody>
      </p:sp>
      <p:pic>
        <p:nvPicPr>
          <p:cNvPr id="3" name="Picture 2" descr="A picture containing screenshot, text, diagram, plot&#10;&#10;Description automatically generated">
            <a:extLst>
              <a:ext uri="{FF2B5EF4-FFF2-40B4-BE49-F238E27FC236}">
                <a16:creationId xmlns:a16="http://schemas.microsoft.com/office/drawing/2014/main" id="{A920280B-E417-F131-6A51-34C3890992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697451"/>
            <a:ext cx="2637591" cy="21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2587FE-0A62-CA0E-8918-57D91B15A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11" y="4268098"/>
            <a:ext cx="2393036" cy="2230458"/>
          </a:xfrm>
          <a:prstGeom prst="rect">
            <a:avLst/>
          </a:prstGeom>
        </p:spPr>
      </p:pic>
      <p:pic>
        <p:nvPicPr>
          <p:cNvPr id="3" name="Picture 2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A3C6B8D1-4508-DA18-15DA-D0B31E7CBB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/>
          <a:stretch/>
        </p:blipFill>
        <p:spPr>
          <a:xfrm>
            <a:off x="5225906" y="4106977"/>
            <a:ext cx="4266715" cy="2763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CC227-CF9A-41C7-871D-41E73EE2B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10" t="3438" r="27097"/>
          <a:stretch/>
        </p:blipFill>
        <p:spPr>
          <a:xfrm>
            <a:off x="1588169" y="84220"/>
            <a:ext cx="2871834" cy="3874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5916-216C-CC2F-E7A0-2A03C22EB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37" t="9298" r="27221" b="2631"/>
          <a:stretch/>
        </p:blipFill>
        <p:spPr>
          <a:xfrm>
            <a:off x="4914302" y="126814"/>
            <a:ext cx="3129375" cy="383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3E9F4-8DF1-449A-22A5-375B6DA53B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16" t="10175" r="27470" b="3508"/>
          <a:stretch/>
        </p:blipFill>
        <p:spPr>
          <a:xfrm>
            <a:off x="8315182" y="84220"/>
            <a:ext cx="3216344" cy="3831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E05598-E888-5AFE-9747-C88A3AB58A68}"/>
              </a:ext>
            </a:extLst>
          </p:cNvPr>
          <p:cNvSpPr txBox="1"/>
          <p:nvPr/>
        </p:nvSpPr>
        <p:spPr>
          <a:xfrm>
            <a:off x="1588169" y="3207909"/>
            <a:ext cx="1692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AFAI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Sentinel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(20m)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095579-2954-2973-05A6-83A5DC218C86}"/>
              </a:ext>
            </a:extLst>
          </p:cNvPr>
          <p:cNvSpPr txBox="1"/>
          <p:nvPr/>
        </p:nvSpPr>
        <p:spPr>
          <a:xfrm>
            <a:off x="8136223" y="3183647"/>
            <a:ext cx="2070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Cobertura Sargazo en Mosaico por pixel </a:t>
            </a: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sentinel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 20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2974B-0036-988E-EFBC-8A0D3D803B1F}"/>
              </a:ext>
            </a:extLst>
          </p:cNvPr>
          <p:cNvSpPr txBox="1"/>
          <p:nvPr/>
        </p:nvSpPr>
        <p:spPr>
          <a:xfrm>
            <a:off x="5399425" y="33777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Sargazo VANT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3CF1-EA15-5971-A25C-C4F1FC4257B2}"/>
              </a:ext>
            </a:extLst>
          </p:cNvPr>
          <p:cNvSpPr txBox="1"/>
          <p:nvPr/>
        </p:nvSpPr>
        <p:spPr>
          <a:xfrm>
            <a:off x="6618625" y="4572391"/>
            <a:ext cx="1517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= 341.19x + 51.951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R² = 0.7383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150EE4-1023-B388-C424-86196E04A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153" y="6212997"/>
            <a:ext cx="1395272" cy="452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2F3DAD-BA25-39AB-E8B6-0A188C2DF0F1}"/>
              </a:ext>
            </a:extLst>
          </p:cNvPr>
          <p:cNvSpPr txBox="1"/>
          <p:nvPr/>
        </p:nvSpPr>
        <p:spPr>
          <a:xfrm>
            <a:off x="9987240" y="4627542"/>
            <a:ext cx="17315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Distribución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01FB6-8AE4-9940-0BBC-C26FF024B487}"/>
              </a:ext>
            </a:extLst>
          </p:cNvPr>
          <p:cNvSpPr txBox="1"/>
          <p:nvPr/>
        </p:nvSpPr>
        <p:spPr>
          <a:xfrm>
            <a:off x="-77088" y="6185803"/>
            <a:ext cx="3537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rojo la sobreestimación del NDVI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azul la subestimación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A2D15E-C7A3-CF57-6866-BA33ED1B1E20}"/>
              </a:ext>
            </a:extLst>
          </p:cNvPr>
          <p:cNvSpPr txBox="1"/>
          <p:nvPr/>
        </p:nvSpPr>
        <p:spPr>
          <a:xfrm>
            <a:off x="91760" y="4612357"/>
            <a:ext cx="171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DISTRIBUCIÓN DEL ERROR</a:t>
            </a:r>
          </a:p>
        </p:txBody>
      </p:sp>
      <p:pic>
        <p:nvPicPr>
          <p:cNvPr id="4" name="Picture 3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6C0E235A-999B-AD06-BF9C-899AA1B6BD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54" y="4818724"/>
            <a:ext cx="2475178" cy="19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6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CED81B-4B4B-49F5-8421-AC551C4FA51F}"/>
              </a:ext>
            </a:extLst>
          </p:cNvPr>
          <p:cNvSpPr txBox="1">
            <a:spLocks/>
          </p:cNvSpPr>
          <p:nvPr/>
        </p:nvSpPr>
        <p:spPr>
          <a:xfrm>
            <a:off x="-55944" y="159851"/>
            <a:ext cx="121889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Insitu</a:t>
            </a:r>
            <a:r>
              <a:rPr kumimoji="0" lang="es-ES" sz="4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s-E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validation</a:t>
            </a:r>
            <a:r>
              <a:rPr kumimoji="0" lang="es-E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using </a:t>
            </a:r>
            <a:r>
              <a:rPr kumimoji="0" lang="es-MX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UAVs</a:t>
            </a:r>
            <a:r>
              <a:rPr kumimoji="0" lang="es-MX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</a:t>
            </a:r>
            <a:r>
              <a:rPr kumimoji="0" lang="es-MX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es-MX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s-MX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Mexican</a:t>
            </a:r>
            <a:r>
              <a:rPr kumimoji="0" lang="es-MX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s-MX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Caribbean</a:t>
            </a:r>
            <a:endParaRPr kumimoji="0" lang="es-MX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328A77-56B5-ADF5-DDC4-E618D7AFF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2" y="1042381"/>
            <a:ext cx="4321488" cy="5497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C841F-8C7B-6DF2-F7E0-CBDA226E6052}"/>
              </a:ext>
            </a:extLst>
          </p:cNvPr>
          <p:cNvSpPr txBox="1"/>
          <p:nvPr/>
        </p:nvSpPr>
        <p:spPr>
          <a:xfrm>
            <a:off x="1034361" y="6512748"/>
            <a:ext cx="375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Uribe-Martínez et al. (2022)</a:t>
            </a:r>
          </a:p>
        </p:txBody>
      </p:sp>
      <p:pic>
        <p:nvPicPr>
          <p:cNvPr id="9" name="image12.jpg">
            <a:extLst>
              <a:ext uri="{FF2B5EF4-FFF2-40B4-BE49-F238E27FC236}">
                <a16:creationId xmlns:a16="http://schemas.microsoft.com/office/drawing/2014/main" id="{83B397A5-1A58-C58B-8EFF-477BA0F6F4C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15578" y="3681851"/>
            <a:ext cx="6817430" cy="3076745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13D0B-4D17-1C38-66AE-00BD3E242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03" y="821331"/>
            <a:ext cx="4819731" cy="2836440"/>
          </a:xfrm>
          <a:prstGeom prst="rect">
            <a:avLst/>
          </a:prstGeom>
        </p:spPr>
      </p:pic>
      <p:pic>
        <p:nvPicPr>
          <p:cNvPr id="12" name="image3.png">
            <a:extLst>
              <a:ext uri="{FF2B5EF4-FFF2-40B4-BE49-F238E27FC236}">
                <a16:creationId xmlns:a16="http://schemas.microsoft.com/office/drawing/2014/main" id="{9860D4EF-8915-30D3-5A63-4C70C01B3C82}"/>
              </a:ext>
            </a:extLst>
          </p:cNvPr>
          <p:cNvPicPr/>
          <p:nvPr/>
        </p:nvPicPr>
        <p:blipFill>
          <a:blip r:embed="rId6"/>
          <a:srcRect r="58562"/>
          <a:stretch/>
        </p:blipFill>
        <p:spPr>
          <a:xfrm>
            <a:off x="9480621" y="894303"/>
            <a:ext cx="2652387" cy="2281846"/>
          </a:xfrm>
          <a:prstGeom prst="rect">
            <a:avLst/>
          </a:prstGeom>
          <a:ln/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47E4D2-752E-8946-2B9A-31E3F74E1999}"/>
              </a:ext>
            </a:extLst>
          </p:cNvPr>
          <p:cNvCxnSpPr/>
          <p:nvPr/>
        </p:nvCxnSpPr>
        <p:spPr>
          <a:xfrm>
            <a:off x="2657789" y="2105130"/>
            <a:ext cx="2532185" cy="14972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934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280</Words>
  <Application>Microsoft Office PowerPoint</Application>
  <PresentationFormat>Widescreen</PresentationFormat>
  <Paragraphs>38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Calibri Light</vt:lpstr>
      <vt:lpstr>Office Theme</vt:lpstr>
      <vt:lpstr>1_Office Theme</vt:lpstr>
      <vt:lpstr>2_Office Theme</vt:lpstr>
      <vt:lpstr> Multiple airborne sensors to monitor rafts and beached Sargassum in the Mexican Caribbean: Documenting different UAVs applications for management actions. Gudino-Elizondo N., Uribe-Martinez A., Cuevas E., Flores-Vidal X., Garcia-Nava H.</vt:lpstr>
      <vt:lpstr>Research Questions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Napoleón Gudiño Elizondo</dc:creator>
  <cp:lastModifiedBy>Napoleón Gudiño Elizondo</cp:lastModifiedBy>
  <cp:revision>6</cp:revision>
  <dcterms:created xsi:type="dcterms:W3CDTF">2025-04-30T06:33:32Z</dcterms:created>
  <dcterms:modified xsi:type="dcterms:W3CDTF">2025-05-01T06:28:06Z</dcterms:modified>
</cp:coreProperties>
</file>