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sldIdLst>
    <p:sldId id="256" r:id="rId5"/>
    <p:sldId id="285" r:id="rId6"/>
    <p:sldId id="288" r:id="rId7"/>
    <p:sldId id="289" r:id="rId8"/>
    <p:sldId id="301" r:id="rId9"/>
    <p:sldId id="293" r:id="rId10"/>
    <p:sldId id="300" r:id="rId11"/>
    <p:sldId id="299" r:id="rId12"/>
    <p:sldId id="302" r:id="rId13"/>
    <p:sldId id="304" r:id="rId14"/>
    <p:sldId id="306" r:id="rId15"/>
    <p:sldId id="278" r:id="rId16"/>
    <p:sldId id="303" r:id="rId17"/>
    <p:sldId id="305" r:id="rId18"/>
    <p:sldId id="314" r:id="rId19"/>
    <p:sldId id="308" r:id="rId20"/>
  </p:sldIdLst>
  <p:sldSz cx="12192000" cy="6858000"/>
  <p:notesSz cx="6858000" cy="9144000"/>
  <p:embeddedFontLst>
    <p:embeddedFont>
      <p:font typeface="Avenir Next LT Pro" panose="020B0504020202020204" pitchFamily="34" charset="0"/>
      <p:regular r:id="rId22"/>
      <p:bold r:id="rId23"/>
      <p:italic r:id="rId24"/>
      <p:boldItalic r:id="rId25"/>
    </p:embeddedFont>
    <p:embeddedFont>
      <p:font typeface="Avenir Next LT Pro Demi" panose="020B0704020202020204" pitchFamily="34" charset="0"/>
      <p:bold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9AC2AC"/>
    <a:srgbClr val="DEEBE4"/>
    <a:srgbClr val="3250C8"/>
    <a:srgbClr val="C9D5FF"/>
    <a:srgbClr val="F1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392A64-1E1C-43EA-97C7-E3EAD312A991}" v="2" dt="2025-04-28T11:23:04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9280-68E1-4EC2-AC5B-CA03E228B936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DBA5B-E740-49FB-8973-615FF21B4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9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BA5B-E740-49FB-8973-615FF21B45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3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BA5B-E740-49FB-8973-615FF21B45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926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BA5B-E740-49FB-8973-615FF21B4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81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BA5B-E740-49FB-8973-615FF21B45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11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 hidden="1">
            <a:extLst>
              <a:ext uri="{FF2B5EF4-FFF2-40B4-BE49-F238E27FC236}">
                <a16:creationId xmlns:a16="http://schemas.microsoft.com/office/drawing/2014/main" id="{774CA23A-309A-4751-93B1-56BC6F8C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AF5995-9017-444D-9E57-0338DA9DCE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F5CA67-85F6-4ED3-8A80-BA4091EDE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469" y="443604"/>
            <a:ext cx="1853484" cy="330303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3256731-132D-4ACA-B141-DBB627A01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BD9D7E17-F998-4777-B47C-1EF7F480E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A29E8-55CB-459D-B6F8-7FF016993F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Ikon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7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86572"/>
            <a:ext cx="4071364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7592" y="1771650"/>
            <a:ext cx="674324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01F8C5-21F0-4C71-AF55-3AA2FA1B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35F8EA1-DA0D-46F6-B974-2BA405394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07136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37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42963" y="1714500"/>
            <a:ext cx="6906074" cy="4502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C6A687-3098-4EE9-9928-9116F9BC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19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4573" y="514844"/>
            <a:ext cx="9154121" cy="5701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85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35DD8-1247-4FD7-8408-E13FF605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4719C10-5276-4B8B-AE99-465F3E13D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71425B1D-903D-483D-88CF-562C3C4E74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47C70BE9-E30C-44EA-8B90-0C216CA2FD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32606037-C00F-42E0-91A4-7460D59FB2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700C0E9-A1AD-40AC-B51F-B730BF528D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4148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E431CA-F10A-47D6-B135-B92CFEE5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EF0925E-FAB5-4B2C-B982-B366973BA4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7C844CB-47AF-47BF-8A3F-092A5451F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D2B5FE5-9A66-48B7-B043-1D94A9A2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48255FA-8DE9-433E-9D90-249664FEE7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1CA22A4-1BDE-48DE-94DC-9A95AAC5BF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77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592805B-C089-415E-9936-79D71DC0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6B14D7B-9C2A-4FD4-A256-095DF6AB8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21628F-E76A-4F12-8B57-BE3B7D7314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71B829F-C763-41BA-B9D5-30E09BA1D2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966C1BD-E393-426A-A999-0CDD6710B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C2F593F-D35A-413C-A2AC-04444CD3F5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99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75E672-5C58-42B7-86D8-D521410E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9EEDDC-E650-45ED-BEF7-4976EEDE7D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6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9C9F13-1242-4C98-985D-8B5D904A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1BAF67-1195-4426-86D3-D3079ABCC4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6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332-0A4B-444C-9C33-7E41BD61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9B4D-E7F7-4F78-B158-E4ADED393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675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406A254-3088-4622-8C72-FE3BA7B31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E83FD2-E603-4324-82EC-C472F8AF51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7F42F3B-2A84-4C55-AD68-30D9503698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B6D1E4D-40F1-439A-A49E-77834B76B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BCB3D-13BC-4AEF-ADBF-64EEB5ABB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Ikon</a:t>
            </a:r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C20FE8-5042-4C48-93D3-2F519FF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10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ACC3A5-F62B-402C-B414-379128544242}"/>
              </a:ext>
            </a:extLst>
          </p:cNvPr>
          <p:cNvSpPr/>
          <p:nvPr userDrawn="1"/>
        </p:nvSpPr>
        <p:spPr>
          <a:xfrm>
            <a:off x="0" y="0"/>
            <a:ext cx="58574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24DF8-7097-4150-8243-90690C3AF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CEA04-B6ED-4473-A697-09982A38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A18548-6590-43E8-9F8A-DA9B81218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69" y="443603"/>
            <a:ext cx="1853484" cy="3303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671B5A-DDF6-4F5C-9FE1-18F2E4AAF5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Ikon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32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A1FE76B-FB79-4D6B-8519-164F6A393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66E6F09-33B3-4BCE-A987-37008E144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29EEBB2-6385-4EA3-BFDC-46C8D050F9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1EBD9E3-CE36-4DB4-916B-9CD033F91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9B53DB1-6FF3-42A0-854E-DD2C837A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E485B3-09D5-4D3D-8E02-F925427281E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Ikon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18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7F8391-CA01-4B9D-AE49-FCCFFFD7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84B26B5-64ED-4604-B682-7156648FF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34F140C-D9C4-48F3-BBB1-1637C36D4D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0B41EC-BA16-44CB-9B34-E40ED4572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7E20CA6-B85B-468D-BD8E-95D90A955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F9B2D4-828D-4B87-A1CF-9F1AD7F63A0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Ikon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8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088E679-20FC-4B5B-9DBA-BAAB879650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57" y="445191"/>
            <a:ext cx="1516046" cy="2701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F60602-29BC-4A63-BC8D-5098E9183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057" y="1343025"/>
            <a:ext cx="5652943" cy="2456543"/>
          </a:xfrm>
        </p:spPr>
        <p:txBody>
          <a:bodyPr anchor="b"/>
          <a:lstStyle>
            <a:lvl1pPr>
              <a:lnSpc>
                <a:spcPct val="110000"/>
              </a:lnSpc>
              <a:defRPr sz="5000" b="1" spc="-95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/>
              <a:t>Takk for oss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5CA3D-465C-4463-AE25-A50372BAE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57" y="5436893"/>
            <a:ext cx="5652943" cy="1209182"/>
          </a:xfrm>
        </p:spPr>
        <p:txBody>
          <a:bodyPr/>
          <a:lstStyle>
            <a:lvl1pPr marL="0" indent="0">
              <a:lnSpc>
                <a:spcPct val="101000"/>
              </a:lnSpc>
              <a:spcBef>
                <a:spcPts val="3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29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FCF2-4D33-4655-A594-9E0C3BF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3" y="2745796"/>
            <a:ext cx="10655923" cy="751111"/>
          </a:xfrm>
        </p:spPr>
        <p:txBody>
          <a:bodyPr/>
          <a:lstStyle>
            <a:lvl1pPr>
              <a:defRPr sz="5000" b="1" spc="-100" baseline="0">
                <a:solidFill>
                  <a:srgbClr val="3250C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82A7B0-2E28-476D-A834-98DEAC369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70" y="443603"/>
            <a:ext cx="1514458" cy="26988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F0FA4B-7619-415A-A4CF-4ECAAD87A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13" y="3570964"/>
            <a:ext cx="10655923" cy="10972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None/>
              <a:defRPr sz="5000" b="0" i="0" u="none" cap="none" spc="-70" baseline="0">
                <a:solidFill>
                  <a:schemeClr val="tx2"/>
                </a:solidFill>
                <a:latin typeface="+mn-lt"/>
              </a:defRPr>
            </a:lvl1pPr>
            <a:lvl2pPr marL="557213" indent="-226219" algn="l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788988" indent="-203200" algn="l">
              <a:lnSpc>
                <a:spcPct val="112000"/>
              </a:lnSpc>
              <a:spcBef>
                <a:spcPts val="7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3pPr>
            <a:lvl4pPr marL="987425" indent="-1809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209675" indent="-2063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61ED82-235C-421F-B4E1-3AEEF380D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70" y="5966779"/>
            <a:ext cx="10671966" cy="546316"/>
          </a:xfrm>
        </p:spPr>
        <p:txBody>
          <a:bodyPr/>
          <a:lstStyle>
            <a:lvl1pPr marL="0" indent="0">
              <a:buNone/>
              <a:defRPr sz="2600">
                <a:solidFill>
                  <a:srgbClr val="3250C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ilde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1A2210-E195-4248-88F2-475C17E87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559" y="0"/>
            <a:ext cx="5911441" cy="685720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CDD14-533F-463C-947A-5B1675BB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5079592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786507"/>
            <a:ext cx="5079591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60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6" y="1786507"/>
            <a:ext cx="8301633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040F58-93FB-4970-A911-127F1288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8301634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 descr="Text&#10;&#10;Description automatically generated" hidden="1">
            <a:extLst>
              <a:ext uri="{FF2B5EF4-FFF2-40B4-BE49-F238E27FC236}">
                <a16:creationId xmlns:a16="http://schemas.microsoft.com/office/drawing/2014/main" id="{27825654-155B-442B-90D3-5A9EB288E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238" y="2186573"/>
            <a:ext cx="5181600" cy="4030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60E21D-8996-4D69-B646-724169E51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7327" y="1569605"/>
            <a:ext cx="5181600" cy="521290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9EE11D-D421-498B-ACD1-81401534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27" y="512138"/>
            <a:ext cx="5181601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D7FA851-C5AB-49C3-817A-A84FECFA0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9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lite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976" y="1771650"/>
            <a:ext cx="6246009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5163" y="2186572"/>
            <a:ext cx="448567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976" y="5980348"/>
            <a:ext cx="6246009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Bildetekst/Fotokreditering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AD3663-B9C6-4257-8CB7-349BC573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2AFDCB9-3989-4BD8-B150-60AF4ED48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3252" y="1771650"/>
            <a:ext cx="448567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47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347" y="1771650"/>
            <a:ext cx="6276491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2186572"/>
            <a:ext cx="4576223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347" y="5980348"/>
            <a:ext cx="6276491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Bildetekst/Fotokreditering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1F629A3-2F9C-4BFF-85DB-00EA335324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576223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256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67D45E-1927-486B-B5B6-BA32B34A78BC}"/>
              </a:ext>
            </a:extLst>
          </p:cNvPr>
          <p:cNvSpPr/>
          <p:nvPr userDrawn="1"/>
        </p:nvSpPr>
        <p:spPr>
          <a:xfrm>
            <a:off x="7125164" y="0"/>
            <a:ext cx="5066836" cy="6858000"/>
          </a:xfrm>
          <a:prstGeom prst="rect">
            <a:avLst/>
          </a:prstGeom>
          <a:solidFill>
            <a:srgbClr val="DEE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2393" y="2186572"/>
            <a:ext cx="402844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887" y="1771650"/>
            <a:ext cx="620599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A84DF43-4719-4754-B585-507F5CE1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7" y="512138"/>
            <a:ext cx="6205996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3266C38-B21D-4DC2-B0D8-F46F50163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0482" y="1771650"/>
            <a:ext cx="402844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56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D39ED-5C06-4917-BEA2-7811FC13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238" y="514844"/>
            <a:ext cx="4924562" cy="881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err="1"/>
              <a:t>Overskrift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0018E-68CE-4BE1-BD83-27B28E3A7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238" y="1911159"/>
            <a:ext cx="4924562" cy="2558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err="1"/>
              <a:t>Dlick</a:t>
            </a:r>
            <a:r>
              <a:rPr lang="en-US"/>
              <a:t> to edit Master text styles</a:t>
            </a:r>
          </a:p>
          <a:p>
            <a:pPr lvl="0"/>
            <a:r>
              <a:rPr lang="en-US"/>
              <a:t>Dette</a:t>
            </a:r>
          </a:p>
          <a:p>
            <a:pPr lvl="1"/>
            <a:r>
              <a:rPr lang="en-US" err="1"/>
              <a:t>decond</a:t>
            </a:r>
            <a:r>
              <a:rPr lang="en-US"/>
              <a:t> level</a:t>
            </a:r>
          </a:p>
          <a:p>
            <a:pPr lvl="2"/>
            <a:r>
              <a:rPr lang="en-US" err="1"/>
              <a:t>Dhird</a:t>
            </a:r>
            <a:r>
              <a:rPr lang="en-US"/>
              <a:t>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2893-0408-4419-98BB-1ED53188A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1898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E0478-E3A2-4DD6-9958-671AF8144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1898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C09A-3304-4934-9F7A-71841379A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3489"/>
            <a:ext cx="39531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80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53" r:id="rId13"/>
    <p:sldLayoutId id="2147483668" r:id="rId14"/>
    <p:sldLayoutId id="2147483669" r:id="rId15"/>
    <p:sldLayoutId id="2147483654" r:id="rId16"/>
    <p:sldLayoutId id="2147483670" r:id="rId17"/>
    <p:sldLayoutId id="2147483671" r:id="rId18"/>
    <p:sldLayoutId id="2147483656" r:id="rId19"/>
    <p:sldLayoutId id="2147483672" r:id="rId20"/>
    <p:sldLayoutId id="2147483673" r:id="rId21"/>
    <p:sldLayoutId id="2147483655" r:id="rId22"/>
  </p:sldLayoutIdLst>
  <p:hf hdr="0"/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buNone/>
        <a:defRPr sz="275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457200" rtl="0" eaLnBrk="1" latinLnBrk="0" hangingPunct="1">
        <a:lnSpc>
          <a:spcPct val="112000"/>
        </a:lnSpc>
        <a:spcBef>
          <a:spcPts val="600"/>
        </a:spcBef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26219" algn="l" defTabSz="457200" rtl="0" eaLnBrk="1" latinLnBrk="0" hangingPunct="1">
        <a:lnSpc>
          <a:spcPct val="112000"/>
        </a:lnSpc>
        <a:spcBef>
          <a:spcPts val="6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88988" indent="-203200" algn="l" defTabSz="457200" rtl="0" eaLnBrk="1" latinLnBrk="0" hangingPunct="1">
        <a:lnSpc>
          <a:spcPct val="112000"/>
        </a:lnSpc>
        <a:spcBef>
          <a:spcPts val="700"/>
        </a:spcBef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0975" algn="l" defTabSz="457200" rtl="0" eaLnBrk="1" latinLnBrk="0" hangingPunct="1">
        <a:lnSpc>
          <a:spcPct val="112000"/>
        </a:lnSpc>
        <a:spcBef>
          <a:spcPts val="12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09675" indent="-206375" algn="l" defTabSz="457200" rtl="0" eaLnBrk="1" latinLnBrk="0" hangingPunct="1">
        <a:lnSpc>
          <a:spcPct val="112000"/>
        </a:lnSpc>
        <a:spcBef>
          <a:spcPts val="1200"/>
        </a:spcBef>
        <a:buFont typeface="Avenir Next LT Pro" panose="020B05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GCRI/CED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input4mips-cvs.readthedocs.io/en/latest/dataset-overviews/anthropogenic-slcf-co2-emission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GCRI/CED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tntcat.iiasa.ac.at/SspDb/dsd?Action=htmlpage&amp;page=abou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cp.copernicus.org/articles/24/13361/2024/acp-24-13361-2024.html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o.org/en/MediaCentre/HotTopics/Pages/Sulphur-2020.asp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github.com/JGCRI/CEDS/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github.com/JGCRI/CED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hyperlink" Target="https://input4mips-cvs.readthedocs.io/en/latest/dataset-overviews/anthropogenic-slcf-co2-emissions/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github.com/JGCRI/CED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nput4mips-cvs.readthedocs.io/en/latest/dataset-overviews/anthropogenic-slcf-co2-emissions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ssd.copernicus.org/articles/16/2625/2024/essd-16-2625-2024.pdf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r.b.skeie@cicero.oslo.no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ip cruising on body of water">
            <a:extLst>
              <a:ext uri="{FF2B5EF4-FFF2-40B4-BE49-F238E27FC236}">
                <a16:creationId xmlns:a16="http://schemas.microsoft.com/office/drawing/2014/main" id="{C1A611D8-0557-F171-2ECE-4A0C43B18E9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r="25998"/>
          <a:stretch>
            <a:fillRect/>
          </a:stretch>
        </p:blipFill>
        <p:spPr bwMode="auto">
          <a:xfrm>
            <a:off x="0" y="0"/>
            <a:ext cx="585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6A134-D75D-4C98-BEC2-C26F8B804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B4E0C-36A8-4F1F-AADB-1300DCDFD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/>
          <a:p>
            <a:r>
              <a:rPr lang="en-GB" sz="2400"/>
              <a:t>EGU2025</a:t>
            </a:r>
          </a:p>
          <a:p>
            <a:r>
              <a:rPr lang="en-GB" sz="2400"/>
              <a:t>30</a:t>
            </a:r>
            <a:r>
              <a:rPr lang="en-GB" sz="2400" baseline="30000"/>
              <a:t>th</a:t>
            </a:r>
            <a:r>
              <a:rPr lang="en-GB" sz="2400"/>
              <a:t> of April 2025</a:t>
            </a:r>
          </a:p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91D0A5-AF21-41E3-A39F-BD9361645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Multi-model effective radiative forcing of the 2020 sulfur cap for shipping</a:t>
            </a:r>
            <a:endParaRPr lang="en-GB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5987916-0789-4879-AB2A-D435D9E80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983" y="3676707"/>
            <a:ext cx="5414728" cy="1655762"/>
          </a:xfrm>
        </p:spPr>
        <p:txBody>
          <a:bodyPr/>
          <a:lstStyle/>
          <a:p>
            <a:r>
              <a:rPr lang="en-US" sz="2400"/>
              <a:t>Ragnhild Bieltvedt Skeie, Rachael Byrom, Øivind </a:t>
            </a:r>
            <a:r>
              <a:rPr lang="en-US" sz="2400" err="1"/>
              <a:t>Hodnebrog</a:t>
            </a:r>
            <a:r>
              <a:rPr lang="en-US" sz="2400"/>
              <a:t>, Caroline Jouan, and Gunnar Myhre</a:t>
            </a:r>
            <a:endParaRPr lang="en-GB" sz="24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20792FD-2B53-1C3C-2EA3-485A264285A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32" y="207809"/>
            <a:ext cx="539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47BB361-5C61-ED3A-AAF4-E93BEF47A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949" y="5267493"/>
            <a:ext cx="1333333" cy="1333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9CF6E2-3E77-3CFF-61F6-84519FD4AEFB}"/>
              </a:ext>
            </a:extLst>
          </p:cNvPr>
          <p:cNvSpPr txBox="1"/>
          <p:nvPr/>
        </p:nvSpPr>
        <p:spPr>
          <a:xfrm>
            <a:off x="72788" y="6414396"/>
            <a:ext cx="1887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Photo: Unsplash.com</a:t>
            </a:r>
          </a:p>
        </p:txBody>
      </p:sp>
    </p:spTree>
    <p:extLst>
      <p:ext uri="{BB962C8B-B14F-4D97-AF65-F5344CB8AC3E}">
        <p14:creationId xmlns:p14="http://schemas.microsoft.com/office/powerpoint/2010/main" val="1877131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53B2B-0FF6-B47A-D059-ABB93B73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10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48041-6DCA-B2B4-80F6-A37F6D7F21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976" y="1090379"/>
            <a:ext cx="11043435" cy="4822817"/>
          </a:xfrm>
        </p:spPr>
        <p:txBody>
          <a:bodyPr/>
          <a:lstStyle/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Bilsback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K. R., Kerry, D., Croft, B., Ford, B., Jathar, S. H., Carter, E., Martin, R. V., and Pierce, J. R.: Beyond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SOx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reductions from shipping: assessing the impact of NOx and carbonaceous-particle controls on human health and climate, Environ. Res. Lett., 15, 124046, https://doi.org/10.1088/1748-9326/abc718, 2020.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Forster, P. M., Smith, C., Walsh, T., Lamb, W. F., Lamboll, R., Hall, B., Hauser, M., Ribes, A., Rosen, D., Gillett, N. P., Palmer, M. D., Rogelj, J., von Schuckmann, K., Trewin, B., Allen, M., Andrew, R., Betts, R. A., Borger, A., Boyer, T., Broersma, J. A., Buontempo, C., Burgess, S.,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Cagnazzo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C., Cheng, L., Friedlingstein, P., Gettelman, A.,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Gütschow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J., Ishii, M., Jenkins, S., Lan, X., Morice, C., Mühle, J., Kadow, C., Kennedy, J., Killick, R. E., Krummel, P. B., Minx, J. C., Myhre, G., Naik, V., Peters, G. P., Pirani, A., Pongratz, J.,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Schleussner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C.-F., Seneviratne, S. I., Szopa, S., Thorne, P.,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Kovilakam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V. M.,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Majamäki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E., Jalkanen, J.-P., van Marle, M., Hoesly, R. M., Rohde, R., Schumacher, D., van der Werf, G., Vose, R.,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Zickfeld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K., Zhang, X., Masson-Delmotte, V., and Zhai, P.: Indicators of Global Climate Change 2023: annual update of key indicators of the state of the climate system and human influence, Earth System Science Data, 16, 2625–2658, https://doi.org/10.5194/essd-16-2625-2024,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Gettelman, A., Christensen, M. W., Diamond, M. S.,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Gryspeerdt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Manshausen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P., Stier, P., Watson-Parris, D., Yang, M., Yoshioka, M., and Yuan, T.: Has Reducing Ship Emissions Brought Forward Global Warming?, Geophysical Research Letters, 51, e2024GL109077, https://doi.org/10.1029/2024GL109077,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Hansen, J. E.,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Kharecha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Pushker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Sato ,Makiko,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Tselioudis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,George, Kelly ,Joseph, Bauer ,Susanne E., Ruedy ,Reto, Jeong ,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Eunbi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Jin ,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Qinjian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Rignot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,Eric,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Velicogna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,Isabella, Schoeberl ,Mark R., von Schuckmann ,Karina,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Amponsem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,Joshua, Cao ,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Junji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Keskinen ,Anton, Li ,Jing, and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Pokela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A.: Global Warming Has Accelerated: Are the United Nations and the Public Well-Informed?, Environment: Science and Policy for Sustainable Development, 67, 6–44, https://doi.org/10.1080/00139157.2025.2434494, 2025.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Jin, Q., Grandey, B. S., Rothenberg, D., Avramov, A., and Wang, C.: Impacts on cloud radiative effects induced by coexisting aerosols converted from international shipping and maritime DMS emissions, Atmospheric Chemistry and Physics, 18, 16793–16808, https://doi.org/10.5194/acp-18-16793-2018, 2018.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Jordan, G. and Henry, M.: IMO2020 Regulations Accelerate Global Warming by up to 3 Years in UKESM1, Earth’s Future, 12, e2024EF005011, https://doi.org/10.1029/2024EF005011,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Partanen, A. I., Laakso, A., Schmidt, A., Kokkola, H., Kuokkanen, T., Pietikäinen, J.-P.,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Kerminen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V.-M., Lehtinen, K. E. J., Laakso, L., and Korhonen, H.: Climate and air quality trade-offs in altering ship fuel sulfur content, Atmospheric Chemistry and Physics, 13, 12059–12071, https://doi.org/10.5194/acp-13-12059-2013, 2013.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Quaglia, I. and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Visioni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D.: Modeling 2020 regulatory changes in international shipping emissions helps explain anomalous 2023 warming, Earth System Dynamics, 15, 1527–1541, https://doi.org/10.5194/esd-15-1527-2024,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Skeie, R. B., Byrom, R.,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Hodnebrog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Ø., Jouan, C., and Myhre, G.: Multi-model effective radiative forcing of the 2020 sulfur cap for shipping, Atmospheric Chemistry and Physics, 24, 13361–13370, https://doi.org/10.5194/acp-24-13361-2024,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Sofiev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Winebrake, J. J., Johansson, L., Carr, E. W., Prank, M., Soares, J., Vira, J., Kouznetsov, R., Jalkanen, J.-P., and Corbett, J. J.: Cleaner fuels for ships provide public health benefits with climate tradeoffs, Nat Commun, 9, 406, https://doi.org/10.1038/s41467-017-02774-9, 2018.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Yoshioka, M., Grosvenor, D. P., Booth, B. B. B., Morice, C. P., and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Carslaw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K. S.: Warming effects of reduced sulfur emissions from shipping, Atmospheric Chemistry and Physics, 24, 13681–13692, https://doi.org/10.5194/acp-24-13681-2024,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  <a:spcAft>
                <a:spcPts val="800"/>
              </a:spcAft>
            </a:pP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Yuan, T., Song, H.,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Oreopoulos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L., Wood, R., Bian, H., Breen, K., Chin, M., Yu, H., Barahona, D., Meyer, K., and </a:t>
            </a:r>
            <a:r>
              <a:rPr lang="en-US" sz="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Platnick</a:t>
            </a:r>
            <a:r>
              <a:rPr lang="en-US" sz="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S.: Abrupt reduction in shipping emission as an inadvertent geoengineering termination shock produces substantial radiative warming, Commun Earth Environ, 5, 1–8, https://doi.org/10.1038/s43247-024-01442-3, 2024.</a:t>
            </a:r>
            <a:endParaRPr lang="nb-NO" sz="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b-NO" sz="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E12449-4D41-F547-9B69-4A9AFD9E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 list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834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84D6C-37B5-E752-CE83-5DF13F31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11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2E8593-E891-E737-CC85-D1A49DB6F7F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368570" y="1343890"/>
            <a:ext cx="9192648" cy="429861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2310F69-7846-0BFD-1810-47FA9118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CEDSv2021 vs CEDSv2025</a:t>
            </a:r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2015F-C9B3-2655-E74D-C254BBCC857E}"/>
              </a:ext>
            </a:extLst>
          </p:cNvPr>
          <p:cNvSpPr txBox="1"/>
          <p:nvPr/>
        </p:nvSpPr>
        <p:spPr>
          <a:xfrm>
            <a:off x="1519451" y="5586007"/>
            <a:ext cx="10422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/>
              <a:t>Source: </a:t>
            </a:r>
          </a:p>
          <a:p>
            <a:r>
              <a:rPr lang="nb-NO" sz="1100" b="1"/>
              <a:t>CEDSv2021 </a:t>
            </a:r>
            <a:r>
              <a:rPr lang="nb-NO" sz="1100">
                <a:hlinkClick r:id="rId3"/>
              </a:rPr>
              <a:t>JGCRI/CEDS: </a:t>
            </a:r>
            <a:r>
              <a:rPr lang="nb-NO" sz="1100" err="1">
                <a:hlinkClick r:id="rId3"/>
              </a:rPr>
              <a:t>Community</a:t>
            </a:r>
            <a:r>
              <a:rPr lang="nb-NO" sz="1100">
                <a:hlinkClick r:id="rId3"/>
              </a:rPr>
              <a:t> Emissions Data System (CEDS) (github.com)</a:t>
            </a:r>
            <a:endParaRPr lang="nb-NO" sz="1100" b="0" i="0" u="none" strike="noStrike">
              <a:solidFill>
                <a:srgbClr val="4051B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nb-NO" sz="1100" b="1" i="0" u="none" strike="noStrike">
                <a:solidFill>
                  <a:srgbClr val="A6A6A6"/>
                </a:solidFill>
                <a:effectLst/>
              </a:rPr>
              <a:t>CEDSv2025</a:t>
            </a:r>
            <a:r>
              <a:rPr lang="nb-NO" sz="1100" b="0" i="0" u="none" strike="noStrike">
                <a:solidFill>
                  <a:srgbClr val="4051B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>
                <a:hlinkClick r:id="rId4"/>
              </a:rPr>
              <a:t>Anthropogenic short-lived climate forcer (SLCF) and CO2 emissions - input4MIPs Controlled Vocabularies (CVs)</a:t>
            </a:r>
            <a:r>
              <a:rPr lang="en-US" sz="1100"/>
              <a:t> (</a:t>
            </a:r>
            <a:r>
              <a:rPr lang="nb-NO" sz="1100" b="0" i="0" u="none" strike="noStrike">
                <a:effectLst/>
                <a:latin typeface="Roboto" panose="02000000000000000000" pitchFamily="2" charset="0"/>
              </a:rPr>
              <a:t>CEDS-CMIP-2025-03-18)</a:t>
            </a:r>
            <a:endParaRPr lang="nb-NO" sz="1100" b="0" i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8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CF2F-09A0-F549-E709-CFB53994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IMO regulation in SSP scenarios:</a:t>
            </a: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B7C454-8729-C3C3-5792-78327FAA2D24}"/>
              </a:ext>
            </a:extLst>
          </p:cNvPr>
          <p:cNvSpPr txBox="1">
            <a:spLocks/>
          </p:cNvSpPr>
          <p:nvPr/>
        </p:nvSpPr>
        <p:spPr>
          <a:xfrm>
            <a:off x="7063537" y="1857414"/>
            <a:ext cx="4028445" cy="2238426"/>
          </a:xfrm>
          <a:prstGeom prst="rect">
            <a:avLst/>
          </a:prstGeom>
        </p:spPr>
        <p:txBody>
          <a:bodyPr/>
          <a:lstStyle>
            <a:lvl1pPr marL="257175" indent="-257175" algn="l" defTabSz="457200" rtl="0" eaLnBrk="1" latinLnBrk="0" hangingPunct="1">
              <a:lnSpc>
                <a:spcPct val="112000"/>
              </a:lnSpc>
              <a:spcBef>
                <a:spcPts val="600"/>
              </a:spcBef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26219" algn="l" defTabSz="457200" rtl="0" eaLnBrk="1" latinLnBrk="0" hangingPunct="1">
              <a:lnSpc>
                <a:spcPct val="112000"/>
              </a:lnSpc>
              <a:spcBef>
                <a:spcPts val="600"/>
              </a:spcBef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8988" indent="-203200" algn="l" defTabSz="457200" rtl="0" eaLnBrk="1" latinLnBrk="0" hangingPunct="1">
              <a:lnSpc>
                <a:spcPct val="112000"/>
              </a:lnSpc>
              <a:spcBef>
                <a:spcPts val="700"/>
              </a:spcBef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0975" algn="l" defTabSz="457200" rtl="0" eaLnBrk="1" latinLnBrk="0" hangingPunct="1">
              <a:lnSpc>
                <a:spcPct val="112000"/>
              </a:lnSpc>
              <a:spcBef>
                <a:spcPts val="12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06375" algn="l" defTabSz="457200" rtl="0" eaLnBrk="1" latinLnBrk="0" hangingPunct="1">
              <a:lnSpc>
                <a:spcPct val="112000"/>
              </a:lnSpc>
              <a:spcBef>
                <a:spcPts val="1200"/>
              </a:spcBef>
              <a:buFont typeface="Avenir Next LT Pro" panose="020B05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err="1"/>
              <a:t>Decided</a:t>
            </a:r>
            <a:r>
              <a:rPr lang="nb-NO" sz="2400"/>
              <a:t> in 2008 (</a:t>
            </a:r>
            <a:r>
              <a:rPr lang="nb-NO" sz="2400" err="1"/>
              <a:t>with</a:t>
            </a:r>
            <a:r>
              <a:rPr lang="nb-NO" sz="2400"/>
              <a:t> </a:t>
            </a:r>
            <a:r>
              <a:rPr lang="nb-NO" sz="2400" err="1"/>
              <a:t>implementation</a:t>
            </a:r>
            <a:r>
              <a:rPr lang="nb-NO" sz="2400"/>
              <a:t> in 2020 or 2025)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D091A3-DB4F-E43D-140E-0AF89D053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28" y="1623307"/>
            <a:ext cx="5739124" cy="3180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855A9F-5B21-D0EA-7EE4-C055ED1BCE4F}"/>
              </a:ext>
            </a:extLst>
          </p:cNvPr>
          <p:cNvSpPr txBox="1"/>
          <p:nvPr/>
        </p:nvSpPr>
        <p:spPr>
          <a:xfrm>
            <a:off x="874441" y="4902750"/>
            <a:ext cx="7279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/>
              <a:t>Source: CEDS </a:t>
            </a:r>
            <a:r>
              <a:rPr lang="nb-NO" sz="1050" err="1"/>
              <a:t>emissions</a:t>
            </a:r>
            <a:r>
              <a:rPr lang="nb-NO" sz="1050"/>
              <a:t> (v2021 and v2024 in </a:t>
            </a:r>
            <a:r>
              <a:rPr lang="nb-NO" sz="1050" err="1"/>
              <a:t>brighter</a:t>
            </a:r>
            <a:r>
              <a:rPr lang="nb-NO" sz="1050"/>
              <a:t> </a:t>
            </a:r>
            <a:r>
              <a:rPr lang="nb-NO" sz="1050" err="1"/>
              <a:t>colors</a:t>
            </a:r>
            <a:r>
              <a:rPr lang="nb-NO" sz="105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823D3-D3F1-1072-BD54-E12BF43FE423}"/>
              </a:ext>
            </a:extLst>
          </p:cNvPr>
          <p:cNvSpPr txBox="1"/>
          <p:nvPr/>
        </p:nvSpPr>
        <p:spPr>
          <a:xfrm>
            <a:off x="874441" y="5164360"/>
            <a:ext cx="52136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>
                <a:hlinkClick r:id="rId3"/>
              </a:rPr>
              <a:t>JGCRI/CEDS: </a:t>
            </a:r>
            <a:r>
              <a:rPr lang="nb-NO" sz="1100" err="1">
                <a:hlinkClick r:id="rId3"/>
              </a:rPr>
              <a:t>Community</a:t>
            </a:r>
            <a:r>
              <a:rPr lang="nb-NO" sz="1100">
                <a:hlinkClick r:id="rId3"/>
              </a:rPr>
              <a:t> Emissions Data System (CEDS) (github.com)</a:t>
            </a:r>
            <a:endParaRPr lang="nb-NO" sz="1100"/>
          </a:p>
          <a:p>
            <a:r>
              <a:rPr lang="nb-NO" sz="1100"/>
              <a:t>SSP </a:t>
            </a:r>
            <a:r>
              <a:rPr lang="nb-NO" sz="1100" err="1"/>
              <a:t>emissions</a:t>
            </a:r>
            <a:r>
              <a:rPr lang="nb-NO" sz="1100"/>
              <a:t>: </a:t>
            </a:r>
            <a:r>
              <a:rPr lang="nb-NO" sz="1100">
                <a:hlinkClick r:id="rId4"/>
              </a:rPr>
              <a:t>SSP Database</a:t>
            </a: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291690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DB0F40-7660-B161-414B-F1533266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13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658132-7520-30D0-710B-3B8C1BF59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Emissions: CEDS_v2021 (80% of 2019 emissions), CEDS_v2024 and CEDS_v2025</a:t>
            </a:r>
            <a:endParaRPr lang="nb-NO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F43013B-9B69-988E-D981-3BC89883B75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24994" y="1894836"/>
            <a:ext cx="5585751" cy="306832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481909-7158-3110-A186-A3DB81EB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664" y="1050589"/>
            <a:ext cx="4898718" cy="26007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E49B85-0373-B166-8335-7E7777116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956" y="3895573"/>
            <a:ext cx="4856133" cy="2699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0D7C0-42DA-A451-9297-E4758C2BAF13}"/>
              </a:ext>
            </a:extLst>
          </p:cNvPr>
          <p:cNvSpPr txBox="1"/>
          <p:nvPr/>
        </p:nvSpPr>
        <p:spPr>
          <a:xfrm>
            <a:off x="814315" y="5067868"/>
            <a:ext cx="444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CEDS_v2025 to be used in CMIP7 different from the CEDS_v2024 which were more similar to the scaling approach.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170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522B3-7B0E-ED8C-1F3A-F355350C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ED8208-C64F-280E-7580-726ECEB1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CEDS_v2025 2020-2019 and 2021-2019</a:t>
            </a:r>
            <a:endParaRPr lang="nb-NO"/>
          </a:p>
        </p:txBody>
      </p:sp>
      <p:pic>
        <p:nvPicPr>
          <p:cNvPr id="5" name="Content Placeholder 17">
            <a:extLst>
              <a:ext uri="{FF2B5EF4-FFF2-40B4-BE49-F238E27FC236}">
                <a16:creationId xmlns:a16="http://schemas.microsoft.com/office/drawing/2014/main" id="{E0F7CDAF-F41F-9E83-DCB0-82B51A06E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4" y="1894836"/>
            <a:ext cx="5585751" cy="306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E03C6-B7AF-0621-FA69-3532380A8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655" y="2072410"/>
            <a:ext cx="5465542" cy="28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27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CD7035-C571-87A2-A6C5-4ECB6712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15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41CE42-E7CE-ADF5-AF28-019D578768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12668" y="3908158"/>
            <a:ext cx="4049040" cy="22606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08A0BC-E06B-B3ED-1214-E5C4DFA8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OsloCTM3 results </a:t>
            </a:r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F98A44-66B1-04E1-83EB-D8137A374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17" y="1643225"/>
            <a:ext cx="4181649" cy="2203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48D04-4550-E992-65F0-CB6999F2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142" y="1580077"/>
            <a:ext cx="4542332" cy="4656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136AF1-5AFB-49EF-B84B-5B233321011E}"/>
              </a:ext>
            </a:extLst>
          </p:cNvPr>
          <p:cNvSpPr txBox="1"/>
          <p:nvPr/>
        </p:nvSpPr>
        <p:spPr>
          <a:xfrm>
            <a:off x="1472975" y="1302289"/>
            <a:ext cx="392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Surface concentration mmrSO4</a:t>
            </a:r>
            <a:endParaRPr lang="nb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250BD-F7F6-C4B3-34BB-C6673183AC2F}"/>
              </a:ext>
            </a:extLst>
          </p:cNvPr>
          <p:cNvSpPr txBox="1"/>
          <p:nvPr/>
        </p:nvSpPr>
        <p:spPr>
          <a:xfrm>
            <a:off x="5928969" y="1280788"/>
            <a:ext cx="392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Burden/Load [kg m</a:t>
            </a:r>
            <a:r>
              <a:rPr lang="en-US" baseline="30000"/>
              <a:t>-2</a:t>
            </a:r>
            <a:r>
              <a:rPr lang="en-US"/>
              <a:t>]</a:t>
            </a:r>
            <a:endParaRPr lang="nb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77BC77-C41A-C218-71C2-D1960DB69414}"/>
              </a:ext>
            </a:extLst>
          </p:cNvPr>
          <p:cNvSpPr txBox="1"/>
          <p:nvPr/>
        </p:nvSpPr>
        <p:spPr>
          <a:xfrm rot="16200000">
            <a:off x="-67688" y="4674071"/>
            <a:ext cx="19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 – 2019 (CEDS_v2025)</a:t>
            </a:r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1E225-29BF-CA90-A029-F1620D06580A}"/>
              </a:ext>
            </a:extLst>
          </p:cNvPr>
          <p:cNvSpPr txBox="1"/>
          <p:nvPr/>
        </p:nvSpPr>
        <p:spPr>
          <a:xfrm rot="16200000">
            <a:off x="33326" y="2421841"/>
            <a:ext cx="181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20% of 2019 (CEDS_v2021)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9337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A16B8C-9C1F-E5A3-A544-52E69603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16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6A27-30C5-4AE1-665F-3BCC2381C21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More info:</a:t>
            </a:r>
          </a:p>
          <a:p>
            <a:r>
              <a:rPr lang="en-US">
                <a:hlinkClick r:id="rId2"/>
              </a:rPr>
              <a:t>ACP - Multi-model effective radiative forcing of the 2020 sulfur cap for shipping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877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FCA455-6A24-0D93-6FF8-2C7B8778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137C02-6252-7A94-5DB5-9C1EFEB6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/>
              <a:t>IMO International maritime </a:t>
            </a:r>
            <a:r>
              <a:rPr lang="en-GB" sz="2400"/>
              <a:t>organisation</a:t>
            </a:r>
            <a:br>
              <a:rPr lang="en-GB" sz="2400"/>
            </a:br>
            <a:r>
              <a:rPr lang="en-GB" sz="2400"/>
              <a:t>emission regulation (IMO2020):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C947B-57AC-9C11-2F5F-671842E1E8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7375" y="1439198"/>
            <a:ext cx="4028445" cy="319245"/>
          </a:xfrm>
        </p:spPr>
        <p:txBody>
          <a:bodyPr/>
          <a:lstStyle/>
          <a:p>
            <a:r>
              <a:rPr lang="en-US"/>
              <a:t>SO</a:t>
            </a:r>
            <a:r>
              <a:rPr lang="en-US" baseline="-25000"/>
              <a:t>2</a:t>
            </a:r>
            <a:r>
              <a:rPr lang="en-US"/>
              <a:t> emissions from shipping:</a:t>
            </a:r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20561-14DA-D9B1-1E89-9C49583A5594}"/>
              </a:ext>
            </a:extLst>
          </p:cNvPr>
          <p:cNvSpPr txBox="1"/>
          <p:nvPr/>
        </p:nvSpPr>
        <p:spPr>
          <a:xfrm>
            <a:off x="374653" y="2060168"/>
            <a:ext cx="60261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From 1</a:t>
            </a:r>
            <a:r>
              <a:rPr lang="nb-NO" sz="2400" baseline="30000" dirty="0"/>
              <a:t>st</a:t>
            </a:r>
            <a:r>
              <a:rPr lang="nb-NO" sz="2400" dirty="0"/>
              <a:t> of </a:t>
            </a:r>
            <a:r>
              <a:rPr lang="nb-NO" sz="2400" dirty="0" err="1"/>
              <a:t>January</a:t>
            </a:r>
            <a:r>
              <a:rPr lang="nb-NO" sz="2400" dirty="0"/>
              <a:t> 2020:</a:t>
            </a:r>
          </a:p>
          <a:p>
            <a:endParaRPr lang="nb-NO" sz="2400" dirty="0"/>
          </a:p>
          <a:p>
            <a:r>
              <a:rPr lang="en-US" sz="2400" dirty="0"/>
              <a:t>Allowed </a:t>
            </a:r>
            <a:r>
              <a:rPr lang="en-US" sz="2400" dirty="0" err="1"/>
              <a:t>sulphur</a:t>
            </a:r>
            <a:r>
              <a:rPr lang="en-US" sz="2400" dirty="0"/>
              <a:t> content of marine fuels </a:t>
            </a:r>
            <a:r>
              <a:rPr lang="en-US" sz="2400" b="1" dirty="0"/>
              <a:t>0.5 %</a:t>
            </a:r>
            <a:r>
              <a:rPr lang="en-US" sz="2400" dirty="0"/>
              <a:t> (previously 3.5%)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Ships must use low </a:t>
            </a:r>
            <a:r>
              <a:rPr lang="en-US" sz="2400" dirty="0" err="1"/>
              <a:t>sulphur</a:t>
            </a:r>
            <a:r>
              <a:rPr lang="en-US" sz="2400" dirty="0"/>
              <a:t>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 install scrubbers that remove SO</a:t>
            </a:r>
            <a:r>
              <a:rPr lang="en-US" sz="2400" baseline="-25000" dirty="0"/>
              <a:t>2</a:t>
            </a:r>
            <a:r>
              <a:rPr lang="en-US" sz="2400" dirty="0"/>
              <a:t> from the exhaust</a:t>
            </a:r>
          </a:p>
          <a:p>
            <a:endParaRPr lang="en-US" sz="2400" dirty="0"/>
          </a:p>
          <a:p>
            <a:r>
              <a:rPr lang="en-US" sz="2400" dirty="0"/>
              <a:t>→ </a:t>
            </a:r>
            <a:r>
              <a:rPr lang="en-US" sz="2400" b="1" dirty="0"/>
              <a:t>77 %</a:t>
            </a:r>
            <a:r>
              <a:rPr lang="en-US" sz="2400" dirty="0"/>
              <a:t> reduction in SO</a:t>
            </a:r>
            <a:r>
              <a:rPr lang="en-US" sz="2400" baseline="-25000" dirty="0"/>
              <a:t>2</a:t>
            </a:r>
            <a:r>
              <a:rPr lang="en-US" sz="2400" dirty="0"/>
              <a:t> emissions from shipping </a:t>
            </a:r>
            <a:r>
              <a:rPr lang="en-US" sz="2400" dirty="0">
                <a:hlinkClick r:id="rId3"/>
              </a:rPr>
              <a:t>(IMO, 2020)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3E82BD-7AD3-7261-7170-FFD50C771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5359"/>
          <a:stretch/>
        </p:blipFill>
        <p:spPr>
          <a:xfrm>
            <a:off x="8327788" y="1887939"/>
            <a:ext cx="2537653" cy="3814645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A6680D-2857-0726-4B5D-9C0D0ABAA54F}"/>
              </a:ext>
            </a:extLst>
          </p:cNvPr>
          <p:cNvSpPr txBox="1"/>
          <p:nvPr/>
        </p:nvSpPr>
        <p:spPr>
          <a:xfrm>
            <a:off x="7769017" y="5958814"/>
            <a:ext cx="4028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/>
              <a:t>Source: CEDS </a:t>
            </a:r>
            <a:r>
              <a:rPr lang="nb-NO" sz="1050" err="1"/>
              <a:t>emissions</a:t>
            </a:r>
            <a:r>
              <a:rPr lang="nb-NO" sz="1050"/>
              <a:t> (v2021) from 1950 to 2019 </a:t>
            </a:r>
            <a:r>
              <a:rPr lang="nb-NO" sz="1050">
                <a:hlinkClick r:id="rId5"/>
              </a:rPr>
              <a:t>JGCRI/CEDS: </a:t>
            </a:r>
            <a:r>
              <a:rPr lang="nb-NO" sz="1050" err="1">
                <a:hlinkClick r:id="rId5"/>
              </a:rPr>
              <a:t>Community</a:t>
            </a:r>
            <a:r>
              <a:rPr lang="nb-NO" sz="1050">
                <a:hlinkClick r:id="rId5"/>
              </a:rPr>
              <a:t> Emissions Data System (CEDS) (github.com)</a:t>
            </a:r>
            <a:endParaRPr lang="nb-NO" sz="1050"/>
          </a:p>
          <a:p>
            <a:endParaRPr lang="nb-NO" sz="10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15E03-EC86-6F49-4ABB-9EFA921D6D9E}"/>
              </a:ext>
            </a:extLst>
          </p:cNvPr>
          <p:cNvSpPr txBox="1"/>
          <p:nvPr/>
        </p:nvSpPr>
        <p:spPr>
          <a:xfrm>
            <a:off x="10945504" y="2400845"/>
            <a:ext cx="103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2019: ~11 </a:t>
            </a:r>
            <a:r>
              <a:rPr lang="en-US" err="1"/>
              <a:t>Tg</a:t>
            </a:r>
            <a:r>
              <a:rPr lang="en-US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FCC0E-32D7-B79C-159C-8AB2AD6B63A6}"/>
              </a:ext>
            </a:extLst>
          </p:cNvPr>
          <p:cNvSpPr txBox="1"/>
          <p:nvPr/>
        </p:nvSpPr>
        <p:spPr>
          <a:xfrm>
            <a:off x="10984172" y="4550368"/>
            <a:ext cx="103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2020: ~2 </a:t>
            </a:r>
            <a:r>
              <a:rPr lang="en-US" err="1"/>
              <a:t>Tg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36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51ED3-F798-DE90-91D0-C1C5AB18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9F6C02-DB91-C61E-6FB7-7E7D1F849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2465" y="1934953"/>
            <a:ext cx="4028445" cy="489203"/>
          </a:xfrm>
        </p:spPr>
        <p:txBody>
          <a:bodyPr/>
          <a:lstStyle/>
          <a:p>
            <a:r>
              <a:rPr lang="nb-NO" sz="2400" err="1"/>
              <a:t>Effective</a:t>
            </a:r>
            <a:r>
              <a:rPr lang="nb-NO" sz="2400"/>
              <a:t> </a:t>
            </a:r>
            <a:r>
              <a:rPr lang="nb-NO" sz="2400" err="1"/>
              <a:t>Radiative</a:t>
            </a:r>
            <a:r>
              <a:rPr lang="nb-NO" sz="2400"/>
              <a:t> </a:t>
            </a:r>
            <a:r>
              <a:rPr lang="nb-NO" sz="2400" err="1"/>
              <a:t>Forcing</a:t>
            </a:r>
            <a:endParaRPr lang="nb-NO" sz="2400"/>
          </a:p>
          <a:p>
            <a:r>
              <a:rPr lang="nb-NO" sz="2400" err="1"/>
              <a:t>Multi-model</a:t>
            </a:r>
            <a:r>
              <a:rPr lang="nb-NO" sz="2400"/>
              <a:t> </a:t>
            </a:r>
            <a:r>
              <a:rPr lang="nb-NO" sz="2400" err="1"/>
              <a:t>mean</a:t>
            </a:r>
            <a:r>
              <a:rPr lang="nb-NO" sz="240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C5DEF-0A1E-E2D8-4C4B-2BAA5247F19D}"/>
              </a:ext>
            </a:extLst>
          </p:cNvPr>
          <p:cNvSpPr txBox="1"/>
          <p:nvPr/>
        </p:nvSpPr>
        <p:spPr>
          <a:xfrm>
            <a:off x="388462" y="2651321"/>
            <a:ext cx="631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Five </a:t>
            </a:r>
            <a:r>
              <a:rPr lang="nb-NO" sz="2400" err="1"/>
              <a:t>models</a:t>
            </a:r>
            <a:r>
              <a:rPr lang="nb-NO" sz="2400"/>
              <a:t> run </a:t>
            </a:r>
            <a:r>
              <a:rPr lang="nb-NO" sz="2400" err="1"/>
              <a:t>with</a:t>
            </a:r>
            <a:r>
              <a:rPr lang="nb-NO" sz="2400"/>
              <a:t> and </a:t>
            </a:r>
            <a:r>
              <a:rPr lang="nb-NO" sz="2400" err="1"/>
              <a:t>without</a:t>
            </a:r>
            <a:r>
              <a:rPr lang="nb-NO" sz="2400"/>
              <a:t> an 80% </a:t>
            </a:r>
            <a:r>
              <a:rPr lang="nb-NO" sz="2400" err="1"/>
              <a:t>reduction</a:t>
            </a:r>
            <a:r>
              <a:rPr lang="nb-NO" sz="2400"/>
              <a:t> in SO</a:t>
            </a:r>
            <a:r>
              <a:rPr lang="nb-NO" sz="2400" baseline="-25000"/>
              <a:t>2</a:t>
            </a:r>
            <a:r>
              <a:rPr lang="nb-NO" sz="2400"/>
              <a:t> </a:t>
            </a:r>
            <a:r>
              <a:rPr lang="nb-NO" sz="2400" err="1"/>
              <a:t>emissions</a:t>
            </a:r>
            <a:r>
              <a:rPr lang="nb-NO" sz="2400"/>
              <a:t> from shipping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D3ECE-C02C-7E86-2232-C2A89571F44B}"/>
              </a:ext>
            </a:extLst>
          </p:cNvPr>
          <p:cNvSpPr txBox="1"/>
          <p:nvPr/>
        </p:nvSpPr>
        <p:spPr>
          <a:xfrm>
            <a:off x="7663786" y="5402700"/>
            <a:ext cx="402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/>
              <a:t>Hatching</a:t>
            </a:r>
            <a:r>
              <a:rPr lang="nb-NO" sz="2400" dirty="0"/>
              <a:t> is </a:t>
            </a:r>
            <a:r>
              <a:rPr lang="nb-NO" sz="2400" dirty="0" err="1"/>
              <a:t>where</a:t>
            </a:r>
            <a:r>
              <a:rPr lang="nb-NO" sz="2400" dirty="0"/>
              <a:t> the </a:t>
            </a:r>
            <a:r>
              <a:rPr lang="nb-NO" sz="2400" dirty="0" err="1"/>
              <a:t>models</a:t>
            </a:r>
            <a:r>
              <a:rPr lang="nb-NO" sz="2400" dirty="0"/>
              <a:t> (4 </a:t>
            </a:r>
            <a:r>
              <a:rPr lang="nb-NO" sz="2400" dirty="0" err="1"/>
              <a:t>out</a:t>
            </a:r>
            <a:r>
              <a:rPr lang="nb-NO" sz="2400" dirty="0"/>
              <a:t> of 5) </a:t>
            </a:r>
            <a:r>
              <a:rPr lang="nb-NO" sz="2400" dirty="0" err="1"/>
              <a:t>agree</a:t>
            </a:r>
            <a:r>
              <a:rPr lang="nb-NO" sz="2400" dirty="0"/>
              <a:t> in </a:t>
            </a:r>
            <a:r>
              <a:rPr lang="nb-NO" sz="2400" dirty="0" err="1"/>
              <a:t>sign</a:t>
            </a:r>
            <a:r>
              <a:rPr lang="nb-NO" sz="2400" dirty="0"/>
              <a:t> of change.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328-6A80-F917-A272-93535DF61F59}"/>
              </a:ext>
            </a:extLst>
          </p:cNvPr>
          <p:cNvSpPr txBox="1"/>
          <p:nvPr/>
        </p:nvSpPr>
        <p:spPr>
          <a:xfrm>
            <a:off x="282054" y="5523821"/>
            <a:ext cx="660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Climate </a:t>
            </a:r>
            <a:r>
              <a:rPr lang="nb-NO" sz="1600" err="1"/>
              <a:t>models</a:t>
            </a:r>
            <a:r>
              <a:rPr lang="nb-NO" sz="1600"/>
              <a:t> run </a:t>
            </a:r>
            <a:r>
              <a:rPr lang="nb-NO" sz="1600" err="1"/>
              <a:t>with</a:t>
            </a:r>
            <a:r>
              <a:rPr lang="nb-NO" sz="1600"/>
              <a:t> </a:t>
            </a:r>
            <a:r>
              <a:rPr lang="nb-NO" sz="1600" err="1"/>
              <a:t>fixed</a:t>
            </a:r>
            <a:r>
              <a:rPr lang="nb-NO" sz="1600"/>
              <a:t> </a:t>
            </a:r>
            <a:r>
              <a:rPr lang="nb-NO" sz="1600" err="1"/>
              <a:t>sea</a:t>
            </a:r>
            <a:r>
              <a:rPr lang="nb-NO" sz="1600"/>
              <a:t> </a:t>
            </a:r>
            <a:r>
              <a:rPr lang="nb-NO" sz="1600" err="1"/>
              <a:t>surface</a:t>
            </a:r>
            <a:r>
              <a:rPr lang="nb-NO" sz="1600"/>
              <a:t> </a:t>
            </a:r>
            <a:r>
              <a:rPr lang="nb-NO" sz="1600" err="1"/>
              <a:t>temperature</a:t>
            </a:r>
            <a:r>
              <a:rPr lang="nb-NO" sz="1600"/>
              <a:t> and </a:t>
            </a:r>
            <a:r>
              <a:rPr lang="nb-NO" sz="1600" err="1"/>
              <a:t>sea</a:t>
            </a:r>
            <a:r>
              <a:rPr lang="nb-NO" sz="1600"/>
              <a:t> </a:t>
            </a:r>
            <a:r>
              <a:rPr lang="nb-NO" sz="1600" err="1"/>
              <a:t>ice</a:t>
            </a:r>
            <a:r>
              <a:rPr lang="nb-NO" sz="1600"/>
              <a:t>.</a:t>
            </a:r>
          </a:p>
          <a:p>
            <a:r>
              <a:rPr lang="nb-NO" sz="1600"/>
              <a:t>OsloCTM3 run </a:t>
            </a:r>
            <a:r>
              <a:rPr lang="nb-NO" sz="1600" err="1"/>
              <a:t>with</a:t>
            </a:r>
            <a:r>
              <a:rPr lang="nb-NO" sz="1600"/>
              <a:t> </a:t>
            </a:r>
            <a:r>
              <a:rPr lang="nb-NO" sz="1600" err="1"/>
              <a:t>fixed</a:t>
            </a:r>
            <a:r>
              <a:rPr lang="nb-NO" sz="1600"/>
              <a:t> </a:t>
            </a:r>
            <a:r>
              <a:rPr lang="nb-NO" sz="1600" err="1"/>
              <a:t>meteorology</a:t>
            </a:r>
            <a:r>
              <a:rPr lang="nb-NO" sz="1600"/>
              <a:t> </a:t>
            </a:r>
            <a:r>
              <a:rPr lang="nb-NO" sz="1600" err="1"/>
              <a:t>with</a:t>
            </a:r>
            <a:r>
              <a:rPr lang="nb-NO" sz="1600"/>
              <a:t> offline </a:t>
            </a:r>
            <a:r>
              <a:rPr lang="nb-NO" sz="1600" err="1"/>
              <a:t>radiative</a:t>
            </a:r>
            <a:r>
              <a:rPr lang="nb-NO" sz="1600"/>
              <a:t> transfer </a:t>
            </a:r>
            <a:r>
              <a:rPr lang="nb-NO" sz="1600" err="1"/>
              <a:t>calculations</a:t>
            </a:r>
            <a:r>
              <a:rPr lang="nb-NO" sz="1600"/>
              <a:t> for </a:t>
            </a:r>
            <a:r>
              <a:rPr lang="nb-NO" sz="1600" err="1"/>
              <a:t>calculating</a:t>
            </a:r>
            <a:r>
              <a:rPr lang="nb-NO" sz="1600"/>
              <a:t> RF.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67EE7-4E23-0C95-5B89-B6B41C13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68" y="219486"/>
            <a:ext cx="5217994" cy="2204670"/>
          </a:xfrm>
          <a:prstGeom prst="rect">
            <a:avLst/>
          </a:prstGeom>
          <a:ln w="44450">
            <a:solidFill>
              <a:srgbClr val="DEEBE4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9C3EE0-C5BD-AC55-3BFE-FCECDB3EE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015" y="3537352"/>
            <a:ext cx="3456230" cy="1981920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F4736DEE-821B-8E2E-FC5E-BF8D7DB094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358608" y="2817396"/>
            <a:ext cx="4029075" cy="21920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B7DAB-D518-1AAD-3741-CFA7373ED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6686" y="2817395"/>
            <a:ext cx="768352" cy="21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5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E8ACC4-9887-AF58-AD45-578F6BBD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8076A1-8D57-452B-2528-18F8D476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7" y="512138"/>
            <a:ext cx="6551494" cy="881695"/>
          </a:xfrm>
        </p:spPr>
        <p:txBody>
          <a:bodyPr/>
          <a:lstStyle/>
          <a:p>
            <a:r>
              <a:rPr lang="nb-NO" sz="2800"/>
              <a:t>ERF of 80% </a:t>
            </a:r>
            <a:r>
              <a:rPr lang="nb-NO" sz="2800" err="1"/>
              <a:t>reduction</a:t>
            </a:r>
            <a:r>
              <a:rPr lang="nb-NO" sz="2800"/>
              <a:t> in SO</a:t>
            </a:r>
            <a:r>
              <a:rPr lang="nb-NO" sz="2800" baseline="-25000"/>
              <a:t>2</a:t>
            </a:r>
            <a:r>
              <a:rPr lang="nb-NO" sz="2800"/>
              <a:t> </a:t>
            </a:r>
            <a:r>
              <a:rPr lang="nb-NO" sz="2800" err="1"/>
              <a:t>emissions</a:t>
            </a:r>
            <a:r>
              <a:rPr lang="nb-NO" sz="2800"/>
              <a:t> from shipping: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69366E-942E-90D7-F046-424904F855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2392" y="1659285"/>
            <a:ext cx="4028445" cy="319245"/>
          </a:xfrm>
        </p:spPr>
        <p:txBody>
          <a:bodyPr/>
          <a:lstStyle/>
          <a:p>
            <a:r>
              <a:rPr lang="nb-NO" err="1"/>
              <a:t>Summary</a:t>
            </a:r>
            <a:r>
              <a:rPr lang="nb-NO"/>
              <a:t>: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8E2DEE6-E744-63C8-96DF-30E0E7024FA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90852" y="2156187"/>
            <a:ext cx="6205537" cy="2837407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5F8020-BEFF-49D8-D8DA-14A8D9C253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sz="2000"/>
              <a:t>Model </a:t>
            </a:r>
            <a:r>
              <a:rPr lang="nb-NO" sz="2000" err="1"/>
              <a:t>mean</a:t>
            </a:r>
            <a:r>
              <a:rPr lang="nb-NO" sz="2000"/>
              <a:t> range: 0.06 to 0.09 W m</a:t>
            </a:r>
            <a:r>
              <a:rPr lang="nb-NO" sz="2000" baseline="30000"/>
              <a:t>-2</a:t>
            </a:r>
          </a:p>
          <a:p>
            <a:endParaRPr lang="en-US" sz="2000"/>
          </a:p>
          <a:p>
            <a:r>
              <a:rPr lang="en-US" sz="2000"/>
              <a:t>For two of the models, the two ensemble members are quite </a:t>
            </a:r>
            <a:r>
              <a:rPr lang="en-US"/>
              <a:t>different → uncertainties related to how the ERF is calculated.</a:t>
            </a:r>
          </a:p>
          <a:p>
            <a:endParaRPr lang="nb-NO"/>
          </a:p>
          <a:p>
            <a:r>
              <a:rPr lang="nb-NO" sz="2000" err="1"/>
              <a:t>Multi-model</a:t>
            </a:r>
            <a:r>
              <a:rPr lang="nb-NO" sz="2000"/>
              <a:t> </a:t>
            </a:r>
            <a:r>
              <a:rPr lang="nb-NO" sz="2000" err="1"/>
              <a:t>mean</a:t>
            </a:r>
            <a:r>
              <a:rPr lang="nb-NO" sz="2000"/>
              <a:t> of 0.07 W m</a:t>
            </a:r>
            <a:r>
              <a:rPr lang="nb-NO" sz="2000" baseline="30000"/>
              <a:t>-2</a:t>
            </a:r>
            <a:br>
              <a:rPr lang="nb-NO" sz="2000" baseline="30000"/>
            </a:br>
            <a:r>
              <a:rPr lang="nb-NO" sz="2000"/>
              <a:t>~</a:t>
            </a:r>
            <a:r>
              <a:rPr lang="nb-NO" sz="2000" baseline="30000"/>
              <a:t> </a:t>
            </a:r>
            <a:r>
              <a:rPr lang="nb-NO" sz="2000" err="1"/>
              <a:t>increase</a:t>
            </a:r>
            <a:r>
              <a:rPr lang="nb-NO" sz="2000"/>
              <a:t> in </a:t>
            </a:r>
            <a:r>
              <a:rPr lang="en-US" sz="2000"/>
              <a:t>CO</a:t>
            </a:r>
            <a:r>
              <a:rPr lang="en-US" sz="2000" baseline="-25000"/>
              <a:t>2</a:t>
            </a:r>
            <a:r>
              <a:rPr lang="en-US" sz="2000"/>
              <a:t> ERF over the last two years </a:t>
            </a:r>
            <a:endParaRPr lang="nb-NO" sz="2000" baseline="30000"/>
          </a:p>
          <a:p>
            <a:endParaRPr lang="nb-NO" sz="2000" baseline="30000"/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832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F2589A-0415-EA32-B8B7-7C55AE05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96D20B-3000-E673-7523-BE70B37D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6569423" cy="881695"/>
          </a:xfrm>
        </p:spPr>
        <p:txBody>
          <a:bodyPr/>
          <a:lstStyle/>
          <a:p>
            <a:r>
              <a:rPr lang="en-US"/>
              <a:t>How large was the emission reduction? And where?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FECD11-3214-D5F3-2BD8-DAF0521622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59722" y="1234210"/>
            <a:ext cx="4028445" cy="319245"/>
          </a:xfrm>
        </p:spPr>
        <p:txBody>
          <a:bodyPr/>
          <a:lstStyle/>
          <a:p>
            <a:r>
              <a:rPr lang="en-US"/>
              <a:t>SO</a:t>
            </a:r>
            <a:r>
              <a:rPr lang="en-US" baseline="-25000"/>
              <a:t>2</a:t>
            </a:r>
            <a:r>
              <a:rPr lang="en-US"/>
              <a:t> emissions from shipping:</a:t>
            </a:r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58F26-378F-A803-1F87-49185341CE13}"/>
              </a:ext>
            </a:extLst>
          </p:cNvPr>
          <p:cNvSpPr txBox="1"/>
          <p:nvPr/>
        </p:nvSpPr>
        <p:spPr>
          <a:xfrm>
            <a:off x="7620389" y="6116922"/>
            <a:ext cx="3794078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/>
              <a:t>CEDSv2021 </a:t>
            </a:r>
            <a:r>
              <a:rPr lang="nb-NO" sz="1000">
                <a:hlinkClick r:id="rId2"/>
              </a:rPr>
              <a:t>JGCRI/CEDS: </a:t>
            </a:r>
            <a:r>
              <a:rPr lang="nb-NO" sz="1000" err="1">
                <a:hlinkClick r:id="rId2"/>
              </a:rPr>
              <a:t>Community</a:t>
            </a:r>
            <a:r>
              <a:rPr lang="nb-NO" sz="1000">
                <a:hlinkClick r:id="rId2"/>
              </a:rPr>
              <a:t> Emissions Data System (CEDS) (github.com)</a:t>
            </a:r>
            <a:endParaRPr lang="nb-NO" sz="1000" b="0" i="0" u="none" strike="noStrike">
              <a:solidFill>
                <a:srgbClr val="4051B5"/>
              </a:solidFill>
              <a:effectLst/>
              <a:latin typeface="Roboto" panose="02000000000000000000" pitchFamily="2" charset="0"/>
            </a:endParaRPr>
          </a:p>
          <a:p>
            <a:endParaRPr lang="nb-NO" sz="10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CFF54-1E0E-58DF-3515-084DE65F8F17}"/>
              </a:ext>
            </a:extLst>
          </p:cNvPr>
          <p:cNvSpPr txBox="1"/>
          <p:nvPr/>
        </p:nvSpPr>
        <p:spPr>
          <a:xfrm>
            <a:off x="193958" y="5565920"/>
            <a:ext cx="738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Different pattern of RF with more realistic emission perturbation.</a:t>
            </a:r>
          </a:p>
          <a:p>
            <a:r>
              <a:rPr lang="en-US"/>
              <a:t>Keep in mind: large uncertainties in total emissions</a:t>
            </a:r>
            <a:endParaRPr lang="nb-N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E1046-30CB-F021-C65C-067C048E0FAD}"/>
              </a:ext>
            </a:extLst>
          </p:cNvPr>
          <p:cNvSpPr txBox="1"/>
          <p:nvPr/>
        </p:nvSpPr>
        <p:spPr>
          <a:xfrm>
            <a:off x="722695" y="1693940"/>
            <a:ext cx="208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OsloCTM3:</a:t>
            </a:r>
            <a:endParaRPr lang="nb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C3375-3712-7C9B-BBC2-6116ACC26D85}"/>
              </a:ext>
            </a:extLst>
          </p:cNvPr>
          <p:cNvSpPr txBox="1"/>
          <p:nvPr/>
        </p:nvSpPr>
        <p:spPr>
          <a:xfrm rot="16200000">
            <a:off x="-314815" y="2730666"/>
            <a:ext cx="14640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80% emission reduction</a:t>
            </a:r>
            <a:endParaRPr lang="nb-NO" sz="10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B0777-8782-1035-8828-F79912E1C4DB}"/>
              </a:ext>
            </a:extLst>
          </p:cNvPr>
          <p:cNvSpPr txBox="1"/>
          <p:nvPr/>
        </p:nvSpPr>
        <p:spPr>
          <a:xfrm rot="16200000">
            <a:off x="-386310" y="4140747"/>
            <a:ext cx="1576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2020 relative to 2019</a:t>
            </a:r>
          </a:p>
          <a:p>
            <a:r>
              <a:rPr lang="en-US" sz="1050"/>
              <a:t> (CEDSv25)</a:t>
            </a:r>
            <a:endParaRPr lang="nb-NO" sz="1050"/>
          </a:p>
        </p:txBody>
      </p:sp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234084A9-903A-D31F-2F92-E3643559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35" y="1776775"/>
            <a:ext cx="3500219" cy="1922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2A84D4-0C93-CE30-D000-63B45F8C0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235" y="4143188"/>
            <a:ext cx="3524554" cy="19590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317522-3B09-9B98-27B5-57CC4CA98E77}"/>
              </a:ext>
            </a:extLst>
          </p:cNvPr>
          <p:cNvSpPr txBox="1"/>
          <p:nvPr/>
        </p:nvSpPr>
        <p:spPr>
          <a:xfrm>
            <a:off x="7652235" y="3727195"/>
            <a:ext cx="4476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00" b="1" i="0" u="none" strike="noStrike">
                <a:solidFill>
                  <a:srgbClr val="A6A6A6"/>
                </a:solidFill>
                <a:effectLst/>
              </a:rPr>
              <a:t>CEDSv2025</a:t>
            </a:r>
            <a:r>
              <a:rPr lang="nb-NO" sz="1000" b="0" i="0" u="none" strike="noStrike">
                <a:solidFill>
                  <a:srgbClr val="4051B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>
                <a:hlinkClick r:id="rId5"/>
              </a:rPr>
              <a:t>CEDS-CMIP-2025-03-18</a:t>
            </a:r>
            <a:endParaRPr lang="nb-NO" sz="1000" b="0" i="0">
              <a:effectLst/>
              <a:latin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E3A5F-7B8B-E3F5-267E-AEF3E77462BF}"/>
              </a:ext>
            </a:extLst>
          </p:cNvPr>
          <p:cNvSpPr txBox="1"/>
          <p:nvPr/>
        </p:nvSpPr>
        <p:spPr>
          <a:xfrm rot="16200000">
            <a:off x="6682965" y="2449233"/>
            <a:ext cx="154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2020 - 2019</a:t>
            </a:r>
            <a:endParaRPr lang="nb-NO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EFE4B-C401-D266-E057-A561F5486EE6}"/>
              </a:ext>
            </a:extLst>
          </p:cNvPr>
          <p:cNvSpPr txBox="1"/>
          <p:nvPr/>
        </p:nvSpPr>
        <p:spPr>
          <a:xfrm rot="16200000">
            <a:off x="6662469" y="5008188"/>
            <a:ext cx="154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20% of 2019</a:t>
            </a:r>
            <a:endParaRPr lang="nb-NO"/>
          </a:p>
        </p:txBody>
      </p:sp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9BD73593-BC14-15A5-C460-BF5742D612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7186"/>
          <a:stretch/>
        </p:blipFill>
        <p:spPr>
          <a:xfrm>
            <a:off x="715163" y="2578356"/>
            <a:ext cx="6205537" cy="1337415"/>
          </a:xfrm>
          <a:prstGeom prst="rect">
            <a:avLst/>
          </a:prstGeom>
        </p:spPr>
      </p:pic>
      <p:pic>
        <p:nvPicPr>
          <p:cNvPr id="25" name="Content Placeholder 7">
            <a:extLst>
              <a:ext uri="{FF2B5EF4-FFF2-40B4-BE49-F238E27FC236}">
                <a16:creationId xmlns:a16="http://schemas.microsoft.com/office/drawing/2014/main" id="{3D464935-FEE7-814F-DB66-044B537AC1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7136" b="-2239"/>
          <a:stretch/>
        </p:blipFill>
        <p:spPr>
          <a:xfrm>
            <a:off x="692016" y="4058715"/>
            <a:ext cx="6205537" cy="143074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35217580-6893-AD65-6821-7CACA7CE7DDD}"/>
              </a:ext>
            </a:extLst>
          </p:cNvPr>
          <p:cNvSpPr/>
          <p:nvPr/>
        </p:nvSpPr>
        <p:spPr>
          <a:xfrm>
            <a:off x="5626477" y="4435406"/>
            <a:ext cx="488300" cy="503050"/>
          </a:xfrm>
          <a:prstGeom prst="ellipse">
            <a:avLst/>
          </a:prstGeom>
          <a:noFill/>
          <a:ln w="28575">
            <a:solidFill>
              <a:srgbClr val="9AC2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6EDAEF6-BD50-4960-9465-259D00DFD814}"/>
              </a:ext>
            </a:extLst>
          </p:cNvPr>
          <p:cNvSpPr/>
          <p:nvPr/>
        </p:nvSpPr>
        <p:spPr>
          <a:xfrm>
            <a:off x="4784674" y="4345178"/>
            <a:ext cx="488300" cy="432180"/>
          </a:xfrm>
          <a:prstGeom prst="ellipse">
            <a:avLst/>
          </a:prstGeom>
          <a:noFill/>
          <a:ln w="28575">
            <a:solidFill>
              <a:srgbClr val="9AC2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9F7D42-7D83-6326-8CD7-398AA8516E97}"/>
              </a:ext>
            </a:extLst>
          </p:cNvPr>
          <p:cNvSpPr txBox="1"/>
          <p:nvPr/>
        </p:nvSpPr>
        <p:spPr>
          <a:xfrm>
            <a:off x="1624082" y="2206216"/>
            <a:ext cx="390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RFari</a:t>
            </a:r>
            <a:r>
              <a:rPr lang="en-US"/>
              <a:t>			</a:t>
            </a:r>
            <a:r>
              <a:rPr lang="en-US" err="1"/>
              <a:t>RFaci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69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2AB5BB-80AB-F1B4-E7D3-AC6A589A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6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8CE7C-B352-F448-8894-564F25810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6941" y="1223506"/>
            <a:ext cx="4028445" cy="403007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Change in SO</a:t>
            </a:r>
            <a:r>
              <a:rPr lang="en-US" baseline="-25000"/>
              <a:t>4</a:t>
            </a:r>
            <a:r>
              <a:rPr lang="en-US"/>
              <a:t> surface concentration OsloCTM3:</a:t>
            </a:r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B8968A-B7E5-1C5C-7343-98FE3AEF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Compared to total anthropogenic SO</a:t>
            </a:r>
            <a:r>
              <a:rPr lang="en-US" baseline="-25000"/>
              <a:t>2</a:t>
            </a:r>
            <a:r>
              <a:rPr lang="en-US"/>
              <a:t> emissions: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F9A3D5-A8C5-8166-8719-8605DE5DB7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0642" y="256986"/>
            <a:ext cx="4028445" cy="319245"/>
          </a:xfrm>
        </p:spPr>
        <p:txBody>
          <a:bodyPr/>
          <a:lstStyle/>
          <a:p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BC993A-B13D-5BE8-6D20-BA893FF80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941" y="2002789"/>
            <a:ext cx="3673655" cy="2397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C643F7-887E-B9B2-2620-1FB8CC96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41" y="4396495"/>
            <a:ext cx="3673655" cy="2282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4BDCC-1D5D-B66D-5606-AD633EABA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988" y="1410893"/>
            <a:ext cx="3334603" cy="4744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CA5CCD-898A-5B69-BE9A-D6DCF89A5CE0}"/>
              </a:ext>
            </a:extLst>
          </p:cNvPr>
          <p:cNvSpPr txBox="1"/>
          <p:nvPr/>
        </p:nvSpPr>
        <p:spPr>
          <a:xfrm>
            <a:off x="1802062" y="6373252"/>
            <a:ext cx="609600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50" b="1" i="0" u="none" strike="noStrike">
                <a:solidFill>
                  <a:srgbClr val="A6A6A6"/>
                </a:solidFill>
                <a:effectLst/>
              </a:rPr>
              <a:t>CEDSv2025</a:t>
            </a:r>
            <a:r>
              <a:rPr lang="nb-NO" sz="1050" b="0" i="0" u="none" strike="noStrike">
                <a:solidFill>
                  <a:srgbClr val="4051B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>
                <a:hlinkClick r:id="rId6"/>
              </a:rPr>
              <a:t>CEDS-CMIP-2025-03-18</a:t>
            </a:r>
            <a:endParaRPr lang="en-US" sz="1050"/>
          </a:p>
          <a:p>
            <a:r>
              <a:rPr lang="nb-NO" sz="1050" b="1"/>
              <a:t>CEDSv2021 </a:t>
            </a:r>
            <a:r>
              <a:rPr lang="nb-NO" sz="1050">
                <a:hlinkClick r:id="rId7"/>
              </a:rPr>
              <a:t>JGCRI/CEDS: </a:t>
            </a:r>
            <a:r>
              <a:rPr lang="nb-NO" sz="1050" err="1">
                <a:hlinkClick r:id="rId7"/>
              </a:rPr>
              <a:t>Community</a:t>
            </a:r>
            <a:r>
              <a:rPr lang="nb-NO" sz="1050">
                <a:hlinkClick r:id="rId7"/>
              </a:rPr>
              <a:t> Emissions Data System (CEDS) (github.com)</a:t>
            </a:r>
            <a:endParaRPr lang="nb-NO" sz="1050" b="0" i="0" u="none" strike="noStrike">
              <a:solidFill>
                <a:srgbClr val="4051B5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sz="1800"/>
          </a:p>
          <a:p>
            <a:pPr algn="l"/>
            <a:endParaRPr lang="nb-NO" sz="1800" b="0" i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8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B8DAFE-F11F-B9E4-099A-17A34E66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7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06363-6A36-B758-271D-969FE9FAF8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28597" y="5850340"/>
            <a:ext cx="2520440" cy="366310"/>
          </a:xfrm>
        </p:spPr>
        <p:txBody>
          <a:bodyPr/>
          <a:lstStyle/>
          <a:p>
            <a:pPr marL="0" indent="0">
              <a:buNone/>
            </a:pPr>
            <a:r>
              <a:rPr lang="nb-NO">
                <a:hlinkClick r:id="rId2"/>
              </a:rPr>
              <a:t>Forster et al. (2024)</a:t>
            </a:r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4E4418-2187-BB57-8B1C-8DBEDBC6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Keep in mind: Aerosol ERF uncertain</a:t>
            </a:r>
            <a:endParaRPr lang="nb-NO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C41E9CC0-BE87-68B5-F262-1C6748FBA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42" y="1786340"/>
            <a:ext cx="6205538" cy="4064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B4790D3-8430-21E4-2279-1562695A82DE}"/>
              </a:ext>
            </a:extLst>
          </p:cNvPr>
          <p:cNvSpPr/>
          <p:nvPr/>
        </p:nvSpPr>
        <p:spPr>
          <a:xfrm>
            <a:off x="4009632" y="4121623"/>
            <a:ext cx="2015320" cy="627797"/>
          </a:xfrm>
          <a:prstGeom prst="ellipse">
            <a:avLst/>
          </a:prstGeom>
          <a:noFill/>
          <a:ln w="28575">
            <a:solidFill>
              <a:srgbClr val="9AC2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663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2D1E5-5160-648F-4CB0-360BC6061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9AB77B-3267-7A61-6E3C-ED863408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399ACF-1C07-CAE7-7D19-E4FCBF16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7" y="512138"/>
            <a:ext cx="6551494" cy="881695"/>
          </a:xfrm>
        </p:spPr>
        <p:txBody>
          <a:bodyPr/>
          <a:lstStyle/>
          <a:p>
            <a:r>
              <a:rPr lang="nb-NO" sz="2800"/>
              <a:t>ERF of IMO2020: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C66258-C1BA-6579-80BF-1491014744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7602" y="1040756"/>
            <a:ext cx="4028445" cy="319245"/>
          </a:xfrm>
        </p:spPr>
        <p:txBody>
          <a:bodyPr/>
          <a:lstStyle/>
          <a:p>
            <a:r>
              <a:rPr lang="nb-NO" err="1"/>
              <a:t>Summary</a:t>
            </a:r>
            <a:r>
              <a:rPr lang="nb-NO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FE785-0AE9-9D71-FEB5-2E31DD2A6E8E}"/>
              </a:ext>
            </a:extLst>
          </p:cNvPr>
          <p:cNvSpPr txBox="1"/>
          <p:nvPr/>
        </p:nvSpPr>
        <p:spPr>
          <a:xfrm>
            <a:off x="440977" y="4459200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Recent studies give radiative forcing values of </a:t>
            </a:r>
            <a:r>
              <a:rPr lang="en-US" sz="2400" b="1"/>
              <a:t>~0.1 W m</a:t>
            </a:r>
            <a:r>
              <a:rPr lang="en-US" sz="2400" b="1" baseline="30000"/>
              <a:t>-2 </a:t>
            </a:r>
            <a:r>
              <a:rPr lang="en-US" sz="2400"/>
              <a:t>(comparable to the increase in CO</a:t>
            </a:r>
            <a:r>
              <a:rPr lang="en-US" sz="2400" baseline="-25000"/>
              <a:t>2</a:t>
            </a:r>
            <a:r>
              <a:rPr lang="en-US" sz="2400"/>
              <a:t> ERF from 2019 to 2022)</a:t>
            </a:r>
          </a:p>
          <a:p>
            <a:endParaRPr lang="en-US" sz="1800" baseline="30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C5CD4-54E2-5214-644E-430436A01259}"/>
              </a:ext>
            </a:extLst>
          </p:cNvPr>
          <p:cNvSpPr txBox="1"/>
          <p:nvPr/>
        </p:nvSpPr>
        <p:spPr>
          <a:xfrm>
            <a:off x="7610901" y="4549254"/>
            <a:ext cx="45810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Thank you!</a:t>
            </a:r>
          </a:p>
          <a:p>
            <a:endParaRPr lang="en-US" sz="2400"/>
          </a:p>
          <a:p>
            <a:r>
              <a:rPr lang="en-US" sz="2400"/>
              <a:t>Contact: </a:t>
            </a:r>
            <a:r>
              <a:rPr lang="en-US" sz="2400">
                <a:hlinkClick r:id="rId2"/>
              </a:rPr>
              <a:t>r.b.skeie@cicero.oslo.no</a:t>
            </a:r>
            <a:endParaRPr lang="en-US" sz="2400"/>
          </a:p>
          <a:p>
            <a:endParaRPr lang="nb-NO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48332-0FB8-448D-40AA-FD3346B08D06}"/>
              </a:ext>
            </a:extLst>
          </p:cNvPr>
          <p:cNvSpPr txBox="1"/>
          <p:nvPr/>
        </p:nvSpPr>
        <p:spPr>
          <a:xfrm>
            <a:off x="7471361" y="1483080"/>
            <a:ext cx="44476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Radiative forcing for the IMO2020 shipping cap has large uncertainties (as for aerosol forcing in general) related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adjustments,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emission uncertainties,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uncertainties in the </a:t>
            </a:r>
            <a:r>
              <a:rPr lang="en-US" dirty="0" err="1"/>
              <a:t>sulphur</a:t>
            </a:r>
            <a:r>
              <a:rPr lang="en-US" dirty="0"/>
              <a:t> cycle (including DMS, dimethylsulfide),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impact of interannual variability on the method for calculating radiative forcing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27CAA-04A4-064E-28B5-B82C1CFC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5" y="1536795"/>
            <a:ext cx="6350490" cy="27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15A05-CE87-6399-4A29-425FA164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06E956-DDD8-BA82-72ED-52D0F1CC5E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8939" y="2802340"/>
            <a:ext cx="9154121" cy="423081"/>
          </a:xfrm>
        </p:spPr>
        <p:txBody>
          <a:bodyPr/>
          <a:lstStyle/>
          <a:p>
            <a:pPr algn="ctr"/>
            <a:r>
              <a:rPr lang="en-US" sz="3600" b="1"/>
              <a:t>Supporting Information:</a:t>
            </a:r>
            <a:endParaRPr lang="nb-NO" sz="3600" b="1"/>
          </a:p>
        </p:txBody>
      </p:sp>
    </p:spTree>
    <p:extLst>
      <p:ext uri="{BB962C8B-B14F-4D97-AF65-F5344CB8AC3E}">
        <p14:creationId xmlns:p14="http://schemas.microsoft.com/office/powerpoint/2010/main" val="3616372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cero">
      <a:dk1>
        <a:sysClr val="windowText" lastClr="000000"/>
      </a:dk1>
      <a:lt1>
        <a:sysClr val="window" lastClr="FFFFFF"/>
      </a:lt1>
      <a:dk2>
        <a:srgbClr val="3250C8"/>
      </a:dk2>
      <a:lt2>
        <a:srgbClr val="E2E7F5"/>
      </a:lt2>
      <a:accent1>
        <a:srgbClr val="5573E6"/>
      </a:accent1>
      <a:accent2>
        <a:srgbClr val="7896FF"/>
      </a:accent2>
      <a:accent3>
        <a:srgbClr val="FA6E3C"/>
      </a:accent3>
      <a:accent4>
        <a:srgbClr val="FAA046"/>
      </a:accent4>
      <a:accent5>
        <a:srgbClr val="FAD250"/>
      </a:accent5>
      <a:accent6>
        <a:srgbClr val="00785F"/>
      </a:accent6>
      <a:hlink>
        <a:srgbClr val="0563C1"/>
      </a:hlink>
      <a:folHlink>
        <a:srgbClr val="954F72"/>
      </a:folHlink>
    </a:clrScheme>
    <a:fontScheme name="Custom 65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441165-AAAC-4CDA-9590-47027669732F}" vid="{FDA12BF7-0CEC-4781-AD09-416013A463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051F7D-6865-4833-BF67-1C6D8F075A69}">
  <we:reference id="wa104380594" version="2.0.0.0" store="en-US" storeType="OMEX"/>
  <we:alternateReferences>
    <we:reference id="WA104380594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2FC97A4EB864EBF6B6ADD443A67CC" ma:contentTypeVersion="11" ma:contentTypeDescription="Opprett et nytt dokument." ma:contentTypeScope="" ma:versionID="1243dad0bdc800c2168160044757ccfa">
  <xsd:schema xmlns:xsd="http://www.w3.org/2001/XMLSchema" xmlns:xs="http://www.w3.org/2001/XMLSchema" xmlns:p="http://schemas.microsoft.com/office/2006/metadata/properties" xmlns:ns2="3b00a67f-9791-437e-b702-303a706ea042" targetNamespace="http://schemas.microsoft.com/office/2006/metadata/properties" ma:root="true" ma:fieldsID="9f2b7ce840c78a2065a44a5a957cc1d0" ns2:_="">
    <xsd:import namespace="3b00a67f-9791-437e-b702-303a706ea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8B4B35-1C5B-4D05-BD20-23C078C3BA6C}">
  <ds:schemaRefs>
    <ds:schemaRef ds:uri="3b00a67f-9791-437e-b702-303a706ea0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3C4DB52-BE31-4A1D-B821-4E0A080CB5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8976B-A06D-4847-8D47-8113BF86F418}">
  <ds:schemaRefs>
    <ds:schemaRef ds:uri="3b00a67f-9791-437e-b702-303a706ea0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CICERO English</Template>
  <TotalTime>0</TotalTime>
  <Words>1787</Words>
  <Application>Microsoft Office PowerPoint</Application>
  <PresentationFormat>Widescreen</PresentationFormat>
  <Paragraphs>112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Avenir Next LT Pro Demi</vt:lpstr>
      <vt:lpstr>Arial</vt:lpstr>
      <vt:lpstr>Roboto</vt:lpstr>
      <vt:lpstr>Avenir Next LT Pro</vt:lpstr>
      <vt:lpstr>Calibri</vt:lpstr>
      <vt:lpstr>Aptos</vt:lpstr>
      <vt:lpstr>Office Theme</vt:lpstr>
      <vt:lpstr>Multi-model effective radiative forcing of the 2020 sulfur cap for shipping</vt:lpstr>
      <vt:lpstr>IMO International maritime organisation emission regulation (IMO2020):</vt:lpstr>
      <vt:lpstr>PowerPoint Presentation</vt:lpstr>
      <vt:lpstr>ERF of 80% reduction in SO2 emissions from shipping:</vt:lpstr>
      <vt:lpstr>How large was the emission reduction? And where?</vt:lpstr>
      <vt:lpstr>Compared to total anthropogenic SO2 emissions:</vt:lpstr>
      <vt:lpstr>Keep in mind: Aerosol ERF uncertain</vt:lpstr>
      <vt:lpstr>ERF of IMO2020:</vt:lpstr>
      <vt:lpstr>PowerPoint Presentation</vt:lpstr>
      <vt:lpstr>Reference list</vt:lpstr>
      <vt:lpstr>CEDSv2021 vs CEDSv2025</vt:lpstr>
      <vt:lpstr>IMO regulation in SSP scenarios:</vt:lpstr>
      <vt:lpstr>Emissions: CEDS_v2021 (80% of 2019 emissions), CEDS_v2024 and CEDS_v2025</vt:lpstr>
      <vt:lpstr>CEDS_v2025 2020-2019 and 2021-2019</vt:lpstr>
      <vt:lpstr>OsloCTM3 results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Ragnhild Bieltvedt Skeie</dc:creator>
  <cp:lastModifiedBy>Ragnhild Bieltvedt Skeie</cp:lastModifiedBy>
  <cp:revision>2</cp:revision>
  <dcterms:created xsi:type="dcterms:W3CDTF">2024-05-31T11:17:05Z</dcterms:created>
  <dcterms:modified xsi:type="dcterms:W3CDTF">2025-04-28T16:49:25Z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</Properties>
</file>