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71" r:id="rId2"/>
    <p:sldId id="391" r:id="rId3"/>
    <p:sldId id="473" r:id="rId4"/>
    <p:sldId id="465" r:id="rId5"/>
    <p:sldId id="474" r:id="rId6"/>
    <p:sldId id="476" r:id="rId7"/>
    <p:sldId id="47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69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1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74FD9-8E7A-4F71-89D4-7C9E82D55E3C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324AE-A135-4EC1-B2BC-79D467C9E9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270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BED81-4F28-4A39-9F95-345B32B1D926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BBAF1-F01A-45A4-A2B9-0644B0DEDD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122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FE9DC-6496-46C4-9E3E-4FCAF67E7D6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801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084D-93BA-4CB3-83FE-67F3D40D82A8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9B91-088F-49D6-9E3B-EA3C0DFB2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187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084D-93BA-4CB3-83FE-67F3D40D82A8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9B91-088F-49D6-9E3B-EA3C0DFB2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647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084D-93BA-4CB3-83FE-67F3D40D82A8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9B91-088F-49D6-9E3B-EA3C0DFB2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107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C654539-FCA5-4A15-B84E-BEAE0F888C30}"/>
              </a:ext>
            </a:extLst>
          </p:cNvPr>
          <p:cNvCxnSpPr>
            <a:cxnSpLocks/>
          </p:cNvCxnSpPr>
          <p:nvPr userDrawn="1"/>
        </p:nvCxnSpPr>
        <p:spPr>
          <a:xfrm flipV="1">
            <a:off x="286764" y="779955"/>
            <a:ext cx="11665363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The logo : Communications and Engagement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873" y="175962"/>
            <a:ext cx="1367254" cy="44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46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084D-93BA-4CB3-83FE-67F3D40D82A8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9B91-088F-49D6-9E3B-EA3C0DFB2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697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084D-93BA-4CB3-83FE-67F3D40D82A8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9B91-088F-49D6-9E3B-EA3C0DFB2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983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084D-93BA-4CB3-83FE-67F3D40D82A8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9B91-088F-49D6-9E3B-EA3C0DFB2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459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084D-93BA-4CB3-83FE-67F3D40D82A8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9B91-088F-49D6-9E3B-EA3C0DFB2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035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084D-93BA-4CB3-83FE-67F3D40D82A8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9B91-088F-49D6-9E3B-EA3C0DFB2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300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084D-93BA-4CB3-83FE-67F3D40D82A8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9B91-088F-49D6-9E3B-EA3C0DFB2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550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084D-93BA-4CB3-83FE-67F3D40D82A8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9B91-088F-49D6-9E3B-EA3C0DFB2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939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084D-93BA-4CB3-83FE-67F3D40D82A8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9B91-088F-49D6-9E3B-EA3C0DFB2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257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8084D-93BA-4CB3-83FE-67F3D40D82A8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49B91-088F-49D6-9E3B-EA3C0DFB2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497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 descr=" 5">
            <a:extLst>
              <a:ext uri="{FF2B5EF4-FFF2-40B4-BE49-F238E27FC236}">
                <a16:creationId xmlns:a16="http://schemas.microsoft.com/office/drawing/2014/main" id="{6E180506-5293-4907-886B-148DD537C642}"/>
              </a:ext>
            </a:extLst>
          </p:cNvPr>
          <p:cNvCxnSpPr>
            <a:cxnSpLocks/>
          </p:cNvCxnSpPr>
          <p:nvPr/>
        </p:nvCxnSpPr>
        <p:spPr>
          <a:xfrm>
            <a:off x="397187" y="3701292"/>
            <a:ext cx="11375366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The logo : Communications and Engagement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744" y="214822"/>
            <a:ext cx="2137289" cy="68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8920935" y="6271261"/>
            <a:ext cx="30832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EGU25 AS1.11, 30/04/2025</a:t>
            </a:r>
          </a:p>
        </p:txBody>
      </p:sp>
      <p:sp>
        <p:nvSpPr>
          <p:cNvPr id="14" name="Freeform 781"/>
          <p:cNvSpPr>
            <a:spLocks noEditPoints="1"/>
          </p:cNvSpPr>
          <p:nvPr/>
        </p:nvSpPr>
        <p:spPr bwMode="auto">
          <a:xfrm>
            <a:off x="417164" y="4641752"/>
            <a:ext cx="221329" cy="125361"/>
          </a:xfrm>
          <a:custGeom>
            <a:avLst/>
            <a:gdLst>
              <a:gd name="T0" fmla="*/ 0 w 3363"/>
              <a:gd name="T1" fmla="*/ 216 h 2102"/>
              <a:gd name="T2" fmla="*/ 1681 w 3363"/>
              <a:gd name="T3" fmla="*/ 1648 h 2102"/>
              <a:gd name="T4" fmla="*/ 3363 w 3363"/>
              <a:gd name="T5" fmla="*/ 231 h 2102"/>
              <a:gd name="T6" fmla="*/ 3363 w 3363"/>
              <a:gd name="T7" fmla="*/ 2102 h 2102"/>
              <a:gd name="T8" fmla="*/ 0 w 3363"/>
              <a:gd name="T9" fmla="*/ 2102 h 2102"/>
              <a:gd name="T10" fmla="*/ 0 w 3363"/>
              <a:gd name="T11" fmla="*/ 216 h 2102"/>
              <a:gd name="T12" fmla="*/ 43 w 3363"/>
              <a:gd name="T13" fmla="*/ 0 h 2102"/>
              <a:gd name="T14" fmla="*/ 3338 w 3363"/>
              <a:gd name="T15" fmla="*/ 0 h 2102"/>
              <a:gd name="T16" fmla="*/ 1682 w 3363"/>
              <a:gd name="T17" fmla="*/ 1396 h 2102"/>
              <a:gd name="T18" fmla="*/ 43 w 3363"/>
              <a:gd name="T19" fmla="*/ 0 h 2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63" h="2102">
                <a:moveTo>
                  <a:pt x="0" y="216"/>
                </a:moveTo>
                <a:lnTo>
                  <a:pt x="1681" y="1648"/>
                </a:lnTo>
                <a:lnTo>
                  <a:pt x="3363" y="231"/>
                </a:lnTo>
                <a:lnTo>
                  <a:pt x="3363" y="2102"/>
                </a:lnTo>
                <a:lnTo>
                  <a:pt x="0" y="2102"/>
                </a:lnTo>
                <a:lnTo>
                  <a:pt x="0" y="216"/>
                </a:lnTo>
                <a:close/>
                <a:moveTo>
                  <a:pt x="43" y="0"/>
                </a:moveTo>
                <a:lnTo>
                  <a:pt x="3338" y="0"/>
                </a:lnTo>
                <a:lnTo>
                  <a:pt x="1682" y="1396"/>
                </a:lnTo>
                <a:lnTo>
                  <a:pt x="43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pic>
        <p:nvPicPr>
          <p:cNvPr id="10" name="Picture 9" descr="File:Natural Environment Research Council logo.svg - Wiki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945" y="5564903"/>
            <a:ext cx="2733308" cy="69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" descr=" 2">
            <a:extLst>
              <a:ext uri="{FF2B5EF4-FFF2-40B4-BE49-F238E27FC236}">
                <a16:creationId xmlns:a16="http://schemas.microsoft.com/office/drawing/2014/main" id="{097742FA-EF19-442C-83E5-29BC59918F91}"/>
              </a:ext>
            </a:extLst>
          </p:cNvPr>
          <p:cNvSpPr txBox="1">
            <a:spLocks/>
          </p:cNvSpPr>
          <p:nvPr/>
        </p:nvSpPr>
        <p:spPr>
          <a:xfrm>
            <a:off x="315814" y="1809670"/>
            <a:ext cx="10706681" cy="17907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does the spatial scale of surface flux variability affect MCS properties?</a:t>
            </a:r>
            <a:endParaRPr lang="en-GB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UKCEH-Logo_Long_Positive_RGB.jpg | INMS">
            <a:extLst>
              <a:ext uri="{FF2B5EF4-FFF2-40B4-BE49-F238E27FC236}">
                <a16:creationId xmlns:a16="http://schemas.microsoft.com/office/drawing/2014/main" id="{A3BBB506-261D-7520-51FC-7BBF39483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725" y="223293"/>
            <a:ext cx="2567631" cy="68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 descr=" 10">
            <a:extLst>
              <a:ext uri="{FF2B5EF4-FFF2-40B4-BE49-F238E27FC236}">
                <a16:creationId xmlns:a16="http://schemas.microsoft.com/office/drawing/2014/main" id="{372CF143-75C8-6791-0480-5275521D6223}"/>
              </a:ext>
            </a:extLst>
          </p:cNvPr>
          <p:cNvSpPr txBox="1"/>
          <p:nvPr/>
        </p:nvSpPr>
        <p:spPr>
          <a:xfrm>
            <a:off x="324886" y="3864571"/>
            <a:ext cx="97931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 Maybee</a:t>
            </a:r>
            <a:r>
              <a:rPr lang="en-GB" sz="2400" b="1" baseline="30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r>
              <a:rPr lang="en-GB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Conni</a:t>
            </a: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Klein</a:t>
            </a:r>
            <a:r>
              <a:rPr lang="en-GB" sz="2000" baseline="30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(2,3)</a:t>
            </a: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Helen Burns</a:t>
            </a:r>
            <a:r>
              <a:rPr lang="en-GB" sz="2000" baseline="30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Chris Taylor</a:t>
            </a:r>
            <a:r>
              <a:rPr lang="en-GB" sz="2000" baseline="30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John Marsham</a:t>
            </a:r>
            <a:r>
              <a:rPr lang="en-GB" sz="2000" baseline="30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Doug Parker</a:t>
            </a:r>
            <a:r>
              <a:rPr lang="en-GB" sz="2000" baseline="30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(1,4) </a:t>
            </a: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Emma Barton</a:t>
            </a:r>
            <a:r>
              <a:rPr lang="en-GB" sz="2000" baseline="30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(2,3)</a:t>
            </a:r>
          </a:p>
          <a:p>
            <a:r>
              <a:rPr lang="en-GB" sz="1900" i="1" baseline="30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GB" sz="16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b.w.maybee@leeds.ac.uk</a:t>
            </a:r>
          </a:p>
          <a:p>
            <a:endParaRPr lang="en-GB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ICAS, School of Earth and Environment, University of Leeds, UK</a:t>
            </a:r>
          </a:p>
          <a:p>
            <a:pPr marL="342900" indent="-342900">
              <a:buAutoNum type="arabicParenR"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 Centre for Ecology and Hydrology (UKCEH), Wallingford, UK</a:t>
            </a:r>
          </a:p>
          <a:p>
            <a:pPr marL="342900" indent="-342900">
              <a:buAutoNum type="arabicParenR"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Centre for Earth Observation (NCEO), Wallingford, UK</a:t>
            </a:r>
          </a:p>
          <a:p>
            <a:pPr marL="342900" indent="-342900">
              <a:buAutoNum type="arabicParenR"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NORCE Norwegian Research Centre AS, Bergen, Norway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5836C4-646F-274A-6B28-AC35C40BDB7D}"/>
              </a:ext>
            </a:extLst>
          </p:cNvPr>
          <p:cNvSpPr txBox="1"/>
          <p:nvPr/>
        </p:nvSpPr>
        <p:spPr>
          <a:xfrm>
            <a:off x="9497875" y="5207591"/>
            <a:ext cx="24978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LMCS project</a:t>
            </a:r>
            <a:endParaRPr lang="en-GB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10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 descr=" 4">
            <a:extLst>
              <a:ext uri="{FF2B5EF4-FFF2-40B4-BE49-F238E27FC236}">
                <a16:creationId xmlns:a16="http://schemas.microsoft.com/office/drawing/2014/main" id="{51DC73A3-8AA4-4DD3-B9E0-5098CE226471}"/>
              </a:ext>
            </a:extLst>
          </p:cNvPr>
          <p:cNvSpPr txBox="1"/>
          <p:nvPr/>
        </p:nvSpPr>
        <p:spPr>
          <a:xfrm>
            <a:off x="8239125" y="1512771"/>
            <a:ext cx="2699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Synoptic scale</a:t>
            </a:r>
          </a:p>
        </p:txBody>
      </p:sp>
      <p:sp>
        <p:nvSpPr>
          <p:cNvPr id="5" name="TextBox 4" descr=" 4">
            <a:extLst>
              <a:ext uri="{FF2B5EF4-FFF2-40B4-BE49-F238E27FC236}">
                <a16:creationId xmlns:a16="http://schemas.microsoft.com/office/drawing/2014/main" id="{51DC73A3-8AA4-4DD3-B9E0-5098CE226471}"/>
              </a:ext>
            </a:extLst>
          </p:cNvPr>
          <p:cNvSpPr txBox="1"/>
          <p:nvPr/>
        </p:nvSpPr>
        <p:spPr>
          <a:xfrm>
            <a:off x="4391025" y="1393503"/>
            <a:ext cx="216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Mesoscale</a:t>
            </a:r>
          </a:p>
        </p:txBody>
      </p:sp>
      <p:sp>
        <p:nvSpPr>
          <p:cNvPr id="6" name="TextBox 5" descr=" 4">
            <a:extLst>
              <a:ext uri="{FF2B5EF4-FFF2-40B4-BE49-F238E27FC236}">
                <a16:creationId xmlns:a16="http://schemas.microsoft.com/office/drawing/2014/main" id="{51DC73A3-8AA4-4DD3-B9E0-5098CE226471}"/>
              </a:ext>
            </a:extLst>
          </p:cNvPr>
          <p:cNvSpPr txBox="1"/>
          <p:nvPr/>
        </p:nvSpPr>
        <p:spPr>
          <a:xfrm>
            <a:off x="163995" y="170808"/>
            <a:ext cx="9100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Flux variability ↔ MCSs in obs.</a:t>
            </a:r>
          </a:p>
        </p:txBody>
      </p:sp>
      <p:sp>
        <p:nvSpPr>
          <p:cNvPr id="10" name="TextBox 9" descr=" 4">
            <a:extLst>
              <a:ext uri="{FF2B5EF4-FFF2-40B4-BE49-F238E27FC236}">
                <a16:creationId xmlns:a16="http://schemas.microsoft.com/office/drawing/2014/main" id="{51DC73A3-8AA4-4DD3-B9E0-5098CE226471}"/>
              </a:ext>
            </a:extLst>
          </p:cNvPr>
          <p:cNvSpPr txBox="1"/>
          <p:nvPr/>
        </p:nvSpPr>
        <p:spPr>
          <a:xfrm>
            <a:off x="8239125" y="1923966"/>
            <a:ext cx="37528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6° meridional SM gradients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drive wind shear patterns globally; 10-50% increase in MCS rainfall on shear days.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Barton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al, Nat. </a:t>
            </a:r>
            <a:r>
              <a:rPr lang="en-GB" i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Geosci</a:t>
            </a:r>
            <a:r>
              <a:rPr lang="en-GB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lang="en-GB" sz="1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 descr=" 4">
            <a:extLst>
              <a:ext uri="{FF2B5EF4-FFF2-40B4-BE49-F238E27FC236}">
                <a16:creationId xmlns:a16="http://schemas.microsoft.com/office/drawing/2014/main" id="{6CBAB03E-8F55-5B16-E6A4-A31654020175}"/>
              </a:ext>
            </a:extLst>
          </p:cNvPr>
          <p:cNvSpPr txBox="1"/>
          <p:nvPr/>
        </p:nvSpPr>
        <p:spPr>
          <a:xfrm>
            <a:off x="348575" y="1512771"/>
            <a:ext cx="216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scale</a:t>
            </a:r>
          </a:p>
        </p:txBody>
      </p:sp>
      <p:sp>
        <p:nvSpPr>
          <p:cNvPr id="14" name="TextBox 13" descr=" 4">
            <a:extLst>
              <a:ext uri="{FF2B5EF4-FFF2-40B4-BE49-F238E27FC236}">
                <a16:creationId xmlns:a16="http://schemas.microsoft.com/office/drawing/2014/main" id="{F4871BAC-AF4E-797E-EE0F-198F37FD5934}"/>
              </a:ext>
            </a:extLst>
          </p:cNvPr>
          <p:cNvSpPr txBox="1"/>
          <p:nvPr/>
        </p:nvSpPr>
        <p:spPr>
          <a:xfrm>
            <a:off x="348575" y="1915625"/>
            <a:ext cx="345560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Chance of Sahelian MCS initiation doubled over </a:t>
            </a: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~30km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soil moisture gradients due to enhanced local convergence.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Taylor </a:t>
            </a:r>
            <a:r>
              <a:rPr lang="en-GB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Nat. </a:t>
            </a:r>
            <a:r>
              <a:rPr lang="en-GB" i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Geosci</a:t>
            </a:r>
            <a:r>
              <a:rPr lang="en-GB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185B933-82A0-FC2F-054B-3267714C28CD}"/>
              </a:ext>
            </a:extLst>
          </p:cNvPr>
          <p:cNvCxnSpPr>
            <a:cxnSpLocks/>
          </p:cNvCxnSpPr>
          <p:nvPr/>
        </p:nvCxnSpPr>
        <p:spPr>
          <a:xfrm>
            <a:off x="3690214" y="2889801"/>
            <a:ext cx="4415561" cy="0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 descr=" 4">
            <a:extLst>
              <a:ext uri="{FF2B5EF4-FFF2-40B4-BE49-F238E27FC236}">
                <a16:creationId xmlns:a16="http://schemas.microsoft.com/office/drawing/2014/main" id="{51DC73A3-8AA4-4DD3-B9E0-5098CE226471}"/>
              </a:ext>
            </a:extLst>
          </p:cNvPr>
          <p:cNvSpPr txBox="1"/>
          <p:nvPr/>
        </p:nvSpPr>
        <p:spPr>
          <a:xfrm>
            <a:off x="4391025" y="1774881"/>
            <a:ext cx="3127906" cy="24929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Mature MCSs favoured over </a:t>
            </a: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~200km </a:t>
            </a:r>
            <a:r>
              <a:rPr lang="en-GB" sz="24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dry soil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patches in Sahel. Post-storm rainfall suppressed for ~8 days.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Klein &amp; Taylor, </a:t>
            </a:r>
            <a:r>
              <a:rPr lang="en-GB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PNAS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Taylor </a:t>
            </a:r>
            <a:r>
              <a:rPr lang="en-GB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GRL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  <p:sp>
        <p:nvSpPr>
          <p:cNvPr id="17" name="TextBox 16" descr=" 4">
            <a:extLst>
              <a:ext uri="{FF2B5EF4-FFF2-40B4-BE49-F238E27FC236}">
                <a16:creationId xmlns:a16="http://schemas.microsoft.com/office/drawing/2014/main" id="{193FD6E6-41FD-EC0D-BD5E-45F1A9D75062}"/>
              </a:ext>
            </a:extLst>
          </p:cNvPr>
          <p:cNvSpPr txBox="1"/>
          <p:nvPr/>
        </p:nvSpPr>
        <p:spPr>
          <a:xfrm>
            <a:off x="163993" y="863234"/>
            <a:ext cx="11827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Surface heterogeneity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provides a control and source of predictability for MCSs across scales.</a:t>
            </a:r>
            <a:endParaRPr lang="en-GB" sz="2400" u="sng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3676DF1-EED6-5F3E-C6D8-F2AEECE2EB3E}"/>
              </a:ext>
            </a:extLst>
          </p:cNvPr>
          <p:cNvSpPr/>
          <p:nvPr/>
        </p:nvSpPr>
        <p:spPr>
          <a:xfrm>
            <a:off x="4362450" y="1405433"/>
            <a:ext cx="3156481" cy="2876018"/>
          </a:xfrm>
          <a:prstGeom prst="roundRect">
            <a:avLst>
              <a:gd name="adj" fmla="val 3357"/>
            </a:avLst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eform 596">
            <a:extLst>
              <a:ext uri="{FF2B5EF4-FFF2-40B4-BE49-F238E27FC236}">
                <a16:creationId xmlns:a16="http://schemas.microsoft.com/office/drawing/2014/main" id="{D7994873-A3FF-2792-1C50-1B06F6319634}"/>
              </a:ext>
            </a:extLst>
          </p:cNvPr>
          <p:cNvSpPr>
            <a:spLocks noEditPoints="1"/>
          </p:cNvSpPr>
          <p:nvPr/>
        </p:nvSpPr>
        <p:spPr bwMode="auto">
          <a:xfrm>
            <a:off x="11385953" y="1438736"/>
            <a:ext cx="591426" cy="569978"/>
          </a:xfrm>
          <a:custGeom>
            <a:avLst/>
            <a:gdLst>
              <a:gd name="T0" fmla="*/ 1204 w 3329"/>
              <a:gd name="T1" fmla="*/ 3253 h 3311"/>
              <a:gd name="T2" fmla="*/ 1239 w 3329"/>
              <a:gd name="T3" fmla="*/ 3236 h 3311"/>
              <a:gd name="T4" fmla="*/ 1292 w 3329"/>
              <a:gd name="T5" fmla="*/ 3173 h 3311"/>
              <a:gd name="T6" fmla="*/ 1303 w 3329"/>
              <a:gd name="T7" fmla="*/ 3083 h 3311"/>
              <a:gd name="T8" fmla="*/ 1296 w 3329"/>
              <a:gd name="T9" fmla="*/ 3061 h 3311"/>
              <a:gd name="T10" fmla="*/ 1236 w 3329"/>
              <a:gd name="T11" fmla="*/ 2986 h 3311"/>
              <a:gd name="T12" fmla="*/ 251 w 3329"/>
              <a:gd name="T13" fmla="*/ 2021 h 3311"/>
              <a:gd name="T14" fmla="*/ 349 w 3329"/>
              <a:gd name="T15" fmla="*/ 2164 h 3311"/>
              <a:gd name="T16" fmla="*/ 471 w 3329"/>
              <a:gd name="T17" fmla="*/ 2584 h 3311"/>
              <a:gd name="T18" fmla="*/ 786 w 3329"/>
              <a:gd name="T19" fmla="*/ 2874 h 3311"/>
              <a:gd name="T20" fmla="*/ 1158 w 3329"/>
              <a:gd name="T21" fmla="*/ 2963 h 3311"/>
              <a:gd name="T22" fmla="*/ 1240 w 3329"/>
              <a:gd name="T23" fmla="*/ 2989 h 3311"/>
              <a:gd name="T24" fmla="*/ 1273 w 3329"/>
              <a:gd name="T25" fmla="*/ 3020 h 3311"/>
              <a:gd name="T26" fmla="*/ 1275 w 3329"/>
              <a:gd name="T27" fmla="*/ 3022 h 3311"/>
              <a:gd name="T28" fmla="*/ 1293 w 3329"/>
              <a:gd name="T29" fmla="*/ 3054 h 3311"/>
              <a:gd name="T30" fmla="*/ 1297 w 3329"/>
              <a:gd name="T31" fmla="*/ 3064 h 3311"/>
              <a:gd name="T32" fmla="*/ 1303 w 3329"/>
              <a:gd name="T33" fmla="*/ 3083 h 3311"/>
              <a:gd name="T34" fmla="*/ 1300 w 3329"/>
              <a:gd name="T35" fmla="*/ 3150 h 3311"/>
              <a:gd name="T36" fmla="*/ 1297 w 3329"/>
              <a:gd name="T37" fmla="*/ 3161 h 3311"/>
              <a:gd name="T38" fmla="*/ 1292 w 3329"/>
              <a:gd name="T39" fmla="*/ 3173 h 3311"/>
              <a:gd name="T40" fmla="*/ 1279 w 3329"/>
              <a:gd name="T41" fmla="*/ 3197 h 3311"/>
              <a:gd name="T42" fmla="*/ 1262 w 3329"/>
              <a:gd name="T43" fmla="*/ 3217 h 3311"/>
              <a:gd name="T44" fmla="*/ 1239 w 3329"/>
              <a:gd name="T45" fmla="*/ 3236 h 3311"/>
              <a:gd name="T46" fmla="*/ 1223 w 3329"/>
              <a:gd name="T47" fmla="*/ 3245 h 3311"/>
              <a:gd name="T48" fmla="*/ 1220 w 3329"/>
              <a:gd name="T49" fmla="*/ 3247 h 3311"/>
              <a:gd name="T50" fmla="*/ 1203 w 3329"/>
              <a:gd name="T51" fmla="*/ 3253 h 3311"/>
              <a:gd name="T52" fmla="*/ 1185 w 3329"/>
              <a:gd name="T53" fmla="*/ 3258 h 3311"/>
              <a:gd name="T54" fmla="*/ 914 w 3329"/>
              <a:gd name="T55" fmla="*/ 3234 h 3311"/>
              <a:gd name="T56" fmla="*/ 431 w 3329"/>
              <a:gd name="T57" fmla="*/ 2991 h 3311"/>
              <a:gd name="T58" fmla="*/ 123 w 3329"/>
              <a:gd name="T59" fmla="*/ 2553 h 3311"/>
              <a:gd name="T60" fmla="*/ 50 w 3329"/>
              <a:gd name="T61" fmla="*/ 2156 h 3311"/>
              <a:gd name="T62" fmla="*/ 105 w 3329"/>
              <a:gd name="T63" fmla="*/ 2046 h 3311"/>
              <a:gd name="T64" fmla="*/ 807 w 3329"/>
              <a:gd name="T65" fmla="*/ 1897 h 3311"/>
              <a:gd name="T66" fmla="*/ 902 w 3329"/>
              <a:gd name="T67" fmla="*/ 2081 h 3311"/>
              <a:gd name="T68" fmla="*/ 1064 w 3329"/>
              <a:gd name="T69" fmla="*/ 2349 h 3311"/>
              <a:gd name="T70" fmla="*/ 1342 w 3329"/>
              <a:gd name="T71" fmla="*/ 2429 h 3311"/>
              <a:gd name="T72" fmla="*/ 1430 w 3329"/>
              <a:gd name="T73" fmla="*/ 2596 h 3311"/>
              <a:gd name="T74" fmla="*/ 1284 w 3329"/>
              <a:gd name="T75" fmla="*/ 2714 h 3311"/>
              <a:gd name="T76" fmla="*/ 870 w 3329"/>
              <a:gd name="T77" fmla="*/ 2576 h 3311"/>
              <a:gd name="T78" fmla="*/ 627 w 3329"/>
              <a:gd name="T79" fmla="*/ 2225 h 3311"/>
              <a:gd name="T80" fmla="*/ 643 w 3329"/>
              <a:gd name="T81" fmla="*/ 1929 h 3311"/>
              <a:gd name="T82" fmla="*/ 1876 w 3329"/>
              <a:gd name="T83" fmla="*/ 2418 h 3311"/>
              <a:gd name="T84" fmla="*/ 317 w 3329"/>
              <a:gd name="T85" fmla="*/ 868 h 3311"/>
              <a:gd name="T86" fmla="*/ 418 w 3329"/>
              <a:gd name="T87" fmla="*/ 967 h 3311"/>
              <a:gd name="T88" fmla="*/ 607 w 3329"/>
              <a:gd name="T89" fmla="*/ 1155 h 3311"/>
              <a:gd name="T90" fmla="*/ 796 w 3329"/>
              <a:gd name="T91" fmla="*/ 1343 h 3311"/>
              <a:gd name="T92" fmla="*/ 896 w 3329"/>
              <a:gd name="T93" fmla="*/ 1444 h 3311"/>
              <a:gd name="T94" fmla="*/ 1029 w 3329"/>
              <a:gd name="T95" fmla="*/ 157 h 3311"/>
              <a:gd name="T96" fmla="*/ 2086 w 3329"/>
              <a:gd name="T97" fmla="*/ 1641 h 3311"/>
              <a:gd name="T98" fmla="*/ 2699 w 3329"/>
              <a:gd name="T99" fmla="*/ 1819 h 3311"/>
              <a:gd name="T100" fmla="*/ 2919 w 3329"/>
              <a:gd name="T101" fmla="*/ 2038 h 3311"/>
              <a:gd name="T102" fmla="*/ 3103 w 3329"/>
              <a:gd name="T103" fmla="*/ 2221 h 3311"/>
              <a:gd name="T104" fmla="*/ 3329 w 3329"/>
              <a:gd name="T105" fmla="*/ 2445 h 3311"/>
              <a:gd name="T106" fmla="*/ 1653 w 3329"/>
              <a:gd name="T107" fmla="*/ 2420 h 3311"/>
              <a:gd name="T108" fmla="*/ 896 w 3329"/>
              <a:gd name="T109" fmla="*/ 1667 h 3311"/>
              <a:gd name="T110" fmla="*/ 698 w 3329"/>
              <a:gd name="T111" fmla="*/ 1560 h 3311"/>
              <a:gd name="T112" fmla="*/ 538 w 3329"/>
              <a:gd name="T113" fmla="*/ 1400 h 3311"/>
              <a:gd name="T114" fmla="*/ 339 w 3329"/>
              <a:gd name="T115" fmla="*/ 1203 h 3311"/>
              <a:gd name="T116" fmla="*/ 189 w 3329"/>
              <a:gd name="T117" fmla="*/ 1054 h 3311"/>
              <a:gd name="T118" fmla="*/ 713 w 3329"/>
              <a:gd name="T119" fmla="*/ 157 h 3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329" h="3311">
                <a:moveTo>
                  <a:pt x="1203" y="3253"/>
                </a:moveTo>
                <a:lnTo>
                  <a:pt x="1201" y="3254"/>
                </a:lnTo>
                <a:lnTo>
                  <a:pt x="1200" y="3254"/>
                </a:lnTo>
                <a:lnTo>
                  <a:pt x="1201" y="3254"/>
                </a:lnTo>
                <a:lnTo>
                  <a:pt x="1202" y="3254"/>
                </a:lnTo>
                <a:lnTo>
                  <a:pt x="1203" y="3253"/>
                </a:lnTo>
                <a:close/>
                <a:moveTo>
                  <a:pt x="1204" y="3253"/>
                </a:moveTo>
                <a:lnTo>
                  <a:pt x="1204" y="3253"/>
                </a:lnTo>
                <a:lnTo>
                  <a:pt x="1204" y="3253"/>
                </a:lnTo>
                <a:lnTo>
                  <a:pt x="1204" y="3253"/>
                </a:lnTo>
                <a:close/>
                <a:moveTo>
                  <a:pt x="1239" y="3236"/>
                </a:moveTo>
                <a:lnTo>
                  <a:pt x="1237" y="3237"/>
                </a:lnTo>
                <a:lnTo>
                  <a:pt x="1236" y="3238"/>
                </a:lnTo>
                <a:lnTo>
                  <a:pt x="1239" y="3236"/>
                </a:lnTo>
                <a:close/>
                <a:moveTo>
                  <a:pt x="1286" y="3185"/>
                </a:moveTo>
                <a:lnTo>
                  <a:pt x="1285" y="3187"/>
                </a:lnTo>
                <a:lnTo>
                  <a:pt x="1286" y="3185"/>
                </a:lnTo>
                <a:lnTo>
                  <a:pt x="1286" y="3185"/>
                </a:lnTo>
                <a:close/>
                <a:moveTo>
                  <a:pt x="1293" y="3171"/>
                </a:moveTo>
                <a:lnTo>
                  <a:pt x="1293" y="3172"/>
                </a:lnTo>
                <a:lnTo>
                  <a:pt x="1292" y="3173"/>
                </a:lnTo>
                <a:lnTo>
                  <a:pt x="1293" y="3171"/>
                </a:lnTo>
                <a:lnTo>
                  <a:pt x="1293" y="3171"/>
                </a:lnTo>
                <a:close/>
                <a:moveTo>
                  <a:pt x="1303" y="3082"/>
                </a:moveTo>
                <a:lnTo>
                  <a:pt x="1304" y="3083"/>
                </a:lnTo>
                <a:lnTo>
                  <a:pt x="1304" y="3084"/>
                </a:lnTo>
                <a:lnTo>
                  <a:pt x="1304" y="3083"/>
                </a:lnTo>
                <a:lnTo>
                  <a:pt x="1303" y="3083"/>
                </a:lnTo>
                <a:lnTo>
                  <a:pt x="1303" y="3082"/>
                </a:lnTo>
                <a:close/>
                <a:moveTo>
                  <a:pt x="1296" y="3061"/>
                </a:moveTo>
                <a:lnTo>
                  <a:pt x="1297" y="3063"/>
                </a:lnTo>
                <a:lnTo>
                  <a:pt x="1298" y="3066"/>
                </a:lnTo>
                <a:lnTo>
                  <a:pt x="1297" y="3064"/>
                </a:lnTo>
                <a:lnTo>
                  <a:pt x="1297" y="3063"/>
                </a:lnTo>
                <a:lnTo>
                  <a:pt x="1296" y="3061"/>
                </a:lnTo>
                <a:close/>
                <a:moveTo>
                  <a:pt x="1257" y="3002"/>
                </a:moveTo>
                <a:lnTo>
                  <a:pt x="1258" y="3003"/>
                </a:lnTo>
                <a:lnTo>
                  <a:pt x="1259" y="3004"/>
                </a:lnTo>
                <a:lnTo>
                  <a:pt x="1258" y="3003"/>
                </a:lnTo>
                <a:lnTo>
                  <a:pt x="1257" y="3003"/>
                </a:lnTo>
                <a:lnTo>
                  <a:pt x="1257" y="3002"/>
                </a:lnTo>
                <a:close/>
                <a:moveTo>
                  <a:pt x="1236" y="2986"/>
                </a:moveTo>
                <a:lnTo>
                  <a:pt x="1236" y="2986"/>
                </a:lnTo>
                <a:lnTo>
                  <a:pt x="1236" y="2986"/>
                </a:lnTo>
                <a:lnTo>
                  <a:pt x="1236" y="2986"/>
                </a:lnTo>
                <a:lnTo>
                  <a:pt x="1236" y="2986"/>
                </a:lnTo>
                <a:close/>
                <a:moveTo>
                  <a:pt x="199" y="2012"/>
                </a:moveTo>
                <a:lnTo>
                  <a:pt x="225" y="2014"/>
                </a:lnTo>
                <a:lnTo>
                  <a:pt x="251" y="2021"/>
                </a:lnTo>
                <a:lnTo>
                  <a:pt x="277" y="2032"/>
                </a:lnTo>
                <a:lnTo>
                  <a:pt x="298" y="2048"/>
                </a:lnTo>
                <a:lnTo>
                  <a:pt x="316" y="2066"/>
                </a:lnTo>
                <a:lnTo>
                  <a:pt x="331" y="2088"/>
                </a:lnTo>
                <a:lnTo>
                  <a:pt x="341" y="2112"/>
                </a:lnTo>
                <a:lnTo>
                  <a:pt x="347" y="2138"/>
                </a:lnTo>
                <a:lnTo>
                  <a:pt x="349" y="2164"/>
                </a:lnTo>
                <a:lnTo>
                  <a:pt x="352" y="2229"/>
                </a:lnTo>
                <a:lnTo>
                  <a:pt x="360" y="2293"/>
                </a:lnTo>
                <a:lnTo>
                  <a:pt x="374" y="2356"/>
                </a:lnTo>
                <a:lnTo>
                  <a:pt x="391" y="2416"/>
                </a:lnTo>
                <a:lnTo>
                  <a:pt x="413" y="2474"/>
                </a:lnTo>
                <a:lnTo>
                  <a:pt x="440" y="2530"/>
                </a:lnTo>
                <a:lnTo>
                  <a:pt x="471" y="2584"/>
                </a:lnTo>
                <a:lnTo>
                  <a:pt x="506" y="2635"/>
                </a:lnTo>
                <a:lnTo>
                  <a:pt x="544" y="2683"/>
                </a:lnTo>
                <a:lnTo>
                  <a:pt x="586" y="2728"/>
                </a:lnTo>
                <a:lnTo>
                  <a:pt x="631" y="2770"/>
                </a:lnTo>
                <a:lnTo>
                  <a:pt x="680" y="2809"/>
                </a:lnTo>
                <a:lnTo>
                  <a:pt x="732" y="2843"/>
                </a:lnTo>
                <a:lnTo>
                  <a:pt x="786" y="2874"/>
                </a:lnTo>
                <a:lnTo>
                  <a:pt x="842" y="2900"/>
                </a:lnTo>
                <a:lnTo>
                  <a:pt x="902" y="2922"/>
                </a:lnTo>
                <a:lnTo>
                  <a:pt x="962" y="2940"/>
                </a:lnTo>
                <a:lnTo>
                  <a:pt x="1026" y="2952"/>
                </a:lnTo>
                <a:lnTo>
                  <a:pt x="1090" y="2960"/>
                </a:lnTo>
                <a:lnTo>
                  <a:pt x="1157" y="2963"/>
                </a:lnTo>
                <a:lnTo>
                  <a:pt x="1158" y="2963"/>
                </a:lnTo>
                <a:lnTo>
                  <a:pt x="1186" y="2966"/>
                </a:lnTo>
                <a:lnTo>
                  <a:pt x="1212" y="2973"/>
                </a:lnTo>
                <a:lnTo>
                  <a:pt x="1236" y="2986"/>
                </a:lnTo>
                <a:lnTo>
                  <a:pt x="1236" y="2986"/>
                </a:lnTo>
                <a:lnTo>
                  <a:pt x="1236" y="2987"/>
                </a:lnTo>
                <a:lnTo>
                  <a:pt x="1236" y="2986"/>
                </a:lnTo>
                <a:lnTo>
                  <a:pt x="1240" y="2989"/>
                </a:lnTo>
                <a:lnTo>
                  <a:pt x="1244" y="2992"/>
                </a:lnTo>
                <a:lnTo>
                  <a:pt x="1244" y="2992"/>
                </a:lnTo>
                <a:lnTo>
                  <a:pt x="1245" y="2992"/>
                </a:lnTo>
                <a:lnTo>
                  <a:pt x="1251" y="2997"/>
                </a:lnTo>
                <a:lnTo>
                  <a:pt x="1258" y="3003"/>
                </a:lnTo>
                <a:lnTo>
                  <a:pt x="1274" y="3020"/>
                </a:lnTo>
                <a:lnTo>
                  <a:pt x="1273" y="3020"/>
                </a:lnTo>
                <a:lnTo>
                  <a:pt x="1274" y="3021"/>
                </a:lnTo>
                <a:lnTo>
                  <a:pt x="1274" y="3021"/>
                </a:lnTo>
                <a:lnTo>
                  <a:pt x="1274" y="3021"/>
                </a:lnTo>
                <a:lnTo>
                  <a:pt x="1275" y="3021"/>
                </a:lnTo>
                <a:lnTo>
                  <a:pt x="1274" y="3021"/>
                </a:lnTo>
                <a:lnTo>
                  <a:pt x="1275" y="3022"/>
                </a:lnTo>
                <a:lnTo>
                  <a:pt x="1275" y="3022"/>
                </a:lnTo>
                <a:lnTo>
                  <a:pt x="1275" y="3022"/>
                </a:lnTo>
                <a:lnTo>
                  <a:pt x="1284" y="3035"/>
                </a:lnTo>
                <a:lnTo>
                  <a:pt x="1292" y="3049"/>
                </a:lnTo>
                <a:lnTo>
                  <a:pt x="1291" y="3048"/>
                </a:lnTo>
                <a:lnTo>
                  <a:pt x="1291" y="3047"/>
                </a:lnTo>
                <a:lnTo>
                  <a:pt x="1293" y="3052"/>
                </a:lnTo>
                <a:lnTo>
                  <a:pt x="1293" y="3054"/>
                </a:lnTo>
                <a:lnTo>
                  <a:pt x="1294" y="3054"/>
                </a:lnTo>
                <a:lnTo>
                  <a:pt x="1295" y="3058"/>
                </a:lnTo>
                <a:lnTo>
                  <a:pt x="1296" y="3059"/>
                </a:lnTo>
                <a:lnTo>
                  <a:pt x="1296" y="3059"/>
                </a:lnTo>
                <a:lnTo>
                  <a:pt x="1296" y="3061"/>
                </a:lnTo>
                <a:lnTo>
                  <a:pt x="1296" y="3059"/>
                </a:lnTo>
                <a:lnTo>
                  <a:pt x="1297" y="3064"/>
                </a:lnTo>
                <a:lnTo>
                  <a:pt x="1298" y="3066"/>
                </a:lnTo>
                <a:lnTo>
                  <a:pt x="1298" y="3066"/>
                </a:lnTo>
                <a:lnTo>
                  <a:pt x="1299" y="3068"/>
                </a:lnTo>
                <a:lnTo>
                  <a:pt x="1299" y="3068"/>
                </a:lnTo>
                <a:lnTo>
                  <a:pt x="1299" y="3067"/>
                </a:lnTo>
                <a:lnTo>
                  <a:pt x="1301" y="3075"/>
                </a:lnTo>
                <a:lnTo>
                  <a:pt x="1303" y="3083"/>
                </a:lnTo>
                <a:lnTo>
                  <a:pt x="1307" y="3110"/>
                </a:lnTo>
                <a:lnTo>
                  <a:pt x="1307" y="3114"/>
                </a:lnTo>
                <a:lnTo>
                  <a:pt x="1304" y="3138"/>
                </a:lnTo>
                <a:lnTo>
                  <a:pt x="1304" y="3137"/>
                </a:lnTo>
                <a:lnTo>
                  <a:pt x="1305" y="3135"/>
                </a:lnTo>
                <a:lnTo>
                  <a:pt x="1303" y="3143"/>
                </a:lnTo>
                <a:lnTo>
                  <a:pt x="1300" y="3150"/>
                </a:lnTo>
                <a:lnTo>
                  <a:pt x="1301" y="3149"/>
                </a:lnTo>
                <a:lnTo>
                  <a:pt x="1300" y="3151"/>
                </a:lnTo>
                <a:lnTo>
                  <a:pt x="1300" y="3151"/>
                </a:lnTo>
                <a:lnTo>
                  <a:pt x="1299" y="3154"/>
                </a:lnTo>
                <a:lnTo>
                  <a:pt x="1298" y="3157"/>
                </a:lnTo>
                <a:lnTo>
                  <a:pt x="1299" y="3154"/>
                </a:lnTo>
                <a:lnTo>
                  <a:pt x="1297" y="3161"/>
                </a:lnTo>
                <a:lnTo>
                  <a:pt x="1294" y="3167"/>
                </a:lnTo>
                <a:lnTo>
                  <a:pt x="1295" y="3167"/>
                </a:lnTo>
                <a:lnTo>
                  <a:pt x="1293" y="3171"/>
                </a:lnTo>
                <a:lnTo>
                  <a:pt x="1293" y="3170"/>
                </a:lnTo>
                <a:lnTo>
                  <a:pt x="1293" y="3171"/>
                </a:lnTo>
                <a:lnTo>
                  <a:pt x="1287" y="3183"/>
                </a:lnTo>
                <a:lnTo>
                  <a:pt x="1292" y="3173"/>
                </a:lnTo>
                <a:lnTo>
                  <a:pt x="1289" y="3179"/>
                </a:lnTo>
                <a:lnTo>
                  <a:pt x="1286" y="3185"/>
                </a:lnTo>
                <a:lnTo>
                  <a:pt x="1286" y="3184"/>
                </a:lnTo>
                <a:lnTo>
                  <a:pt x="1286" y="3185"/>
                </a:lnTo>
                <a:lnTo>
                  <a:pt x="1282" y="3192"/>
                </a:lnTo>
                <a:lnTo>
                  <a:pt x="1277" y="3199"/>
                </a:lnTo>
                <a:lnTo>
                  <a:pt x="1279" y="3197"/>
                </a:lnTo>
                <a:lnTo>
                  <a:pt x="1278" y="3198"/>
                </a:lnTo>
                <a:lnTo>
                  <a:pt x="1276" y="3201"/>
                </a:lnTo>
                <a:lnTo>
                  <a:pt x="1276" y="3199"/>
                </a:lnTo>
                <a:lnTo>
                  <a:pt x="1272" y="3206"/>
                </a:lnTo>
                <a:lnTo>
                  <a:pt x="1266" y="3213"/>
                </a:lnTo>
                <a:lnTo>
                  <a:pt x="1264" y="3215"/>
                </a:lnTo>
                <a:lnTo>
                  <a:pt x="1262" y="3217"/>
                </a:lnTo>
                <a:lnTo>
                  <a:pt x="1260" y="3219"/>
                </a:lnTo>
                <a:lnTo>
                  <a:pt x="1258" y="3222"/>
                </a:lnTo>
                <a:lnTo>
                  <a:pt x="1256" y="3223"/>
                </a:lnTo>
                <a:lnTo>
                  <a:pt x="1252" y="3226"/>
                </a:lnTo>
                <a:lnTo>
                  <a:pt x="1255" y="3224"/>
                </a:lnTo>
                <a:lnTo>
                  <a:pt x="1247" y="3231"/>
                </a:lnTo>
                <a:lnTo>
                  <a:pt x="1239" y="3236"/>
                </a:lnTo>
                <a:lnTo>
                  <a:pt x="1240" y="3235"/>
                </a:lnTo>
                <a:lnTo>
                  <a:pt x="1242" y="3234"/>
                </a:lnTo>
                <a:lnTo>
                  <a:pt x="1235" y="3239"/>
                </a:lnTo>
                <a:lnTo>
                  <a:pt x="1236" y="3238"/>
                </a:lnTo>
                <a:lnTo>
                  <a:pt x="1233" y="3240"/>
                </a:lnTo>
                <a:lnTo>
                  <a:pt x="1228" y="3243"/>
                </a:lnTo>
                <a:lnTo>
                  <a:pt x="1223" y="3245"/>
                </a:lnTo>
                <a:lnTo>
                  <a:pt x="1225" y="3244"/>
                </a:lnTo>
                <a:lnTo>
                  <a:pt x="1226" y="3243"/>
                </a:lnTo>
                <a:lnTo>
                  <a:pt x="1222" y="3245"/>
                </a:lnTo>
                <a:lnTo>
                  <a:pt x="1218" y="3247"/>
                </a:lnTo>
                <a:lnTo>
                  <a:pt x="1219" y="3247"/>
                </a:lnTo>
                <a:lnTo>
                  <a:pt x="1220" y="3247"/>
                </a:lnTo>
                <a:lnTo>
                  <a:pt x="1220" y="3247"/>
                </a:lnTo>
                <a:lnTo>
                  <a:pt x="1214" y="3249"/>
                </a:lnTo>
                <a:lnTo>
                  <a:pt x="1209" y="3251"/>
                </a:lnTo>
                <a:lnTo>
                  <a:pt x="1204" y="3253"/>
                </a:lnTo>
                <a:lnTo>
                  <a:pt x="1206" y="3252"/>
                </a:lnTo>
                <a:lnTo>
                  <a:pt x="1204" y="3253"/>
                </a:lnTo>
                <a:lnTo>
                  <a:pt x="1203" y="3253"/>
                </a:lnTo>
                <a:lnTo>
                  <a:pt x="1203" y="3253"/>
                </a:lnTo>
                <a:lnTo>
                  <a:pt x="1203" y="3253"/>
                </a:lnTo>
                <a:lnTo>
                  <a:pt x="1202" y="3254"/>
                </a:lnTo>
                <a:lnTo>
                  <a:pt x="1196" y="3255"/>
                </a:lnTo>
                <a:lnTo>
                  <a:pt x="1200" y="3254"/>
                </a:lnTo>
                <a:lnTo>
                  <a:pt x="1190" y="3257"/>
                </a:lnTo>
                <a:lnTo>
                  <a:pt x="1183" y="3258"/>
                </a:lnTo>
                <a:lnTo>
                  <a:pt x="1185" y="3258"/>
                </a:lnTo>
                <a:lnTo>
                  <a:pt x="1188" y="3257"/>
                </a:lnTo>
                <a:lnTo>
                  <a:pt x="1173" y="3259"/>
                </a:lnTo>
                <a:lnTo>
                  <a:pt x="1158" y="3260"/>
                </a:lnTo>
                <a:lnTo>
                  <a:pt x="1157" y="3260"/>
                </a:lnTo>
                <a:lnTo>
                  <a:pt x="1074" y="3257"/>
                </a:lnTo>
                <a:lnTo>
                  <a:pt x="994" y="3249"/>
                </a:lnTo>
                <a:lnTo>
                  <a:pt x="914" y="3234"/>
                </a:lnTo>
                <a:lnTo>
                  <a:pt x="837" y="3214"/>
                </a:lnTo>
                <a:lnTo>
                  <a:pt x="762" y="3188"/>
                </a:lnTo>
                <a:lnTo>
                  <a:pt x="691" y="3158"/>
                </a:lnTo>
                <a:lnTo>
                  <a:pt x="621" y="3123"/>
                </a:lnTo>
                <a:lnTo>
                  <a:pt x="554" y="3083"/>
                </a:lnTo>
                <a:lnTo>
                  <a:pt x="491" y="3039"/>
                </a:lnTo>
                <a:lnTo>
                  <a:pt x="431" y="2991"/>
                </a:lnTo>
                <a:lnTo>
                  <a:pt x="375" y="2938"/>
                </a:lnTo>
                <a:lnTo>
                  <a:pt x="322" y="2882"/>
                </a:lnTo>
                <a:lnTo>
                  <a:pt x="274" y="2823"/>
                </a:lnTo>
                <a:lnTo>
                  <a:pt x="229" y="2760"/>
                </a:lnTo>
                <a:lnTo>
                  <a:pt x="189" y="2693"/>
                </a:lnTo>
                <a:lnTo>
                  <a:pt x="153" y="2624"/>
                </a:lnTo>
                <a:lnTo>
                  <a:pt x="123" y="2553"/>
                </a:lnTo>
                <a:lnTo>
                  <a:pt x="98" y="2478"/>
                </a:lnTo>
                <a:lnTo>
                  <a:pt x="78" y="2402"/>
                </a:lnTo>
                <a:lnTo>
                  <a:pt x="63" y="2324"/>
                </a:lnTo>
                <a:lnTo>
                  <a:pt x="54" y="2243"/>
                </a:lnTo>
                <a:lnTo>
                  <a:pt x="50" y="2161"/>
                </a:lnTo>
                <a:lnTo>
                  <a:pt x="51" y="2160"/>
                </a:lnTo>
                <a:lnTo>
                  <a:pt x="50" y="2156"/>
                </a:lnTo>
                <a:lnTo>
                  <a:pt x="51" y="2149"/>
                </a:lnTo>
                <a:lnTo>
                  <a:pt x="53" y="2140"/>
                </a:lnTo>
                <a:lnTo>
                  <a:pt x="56" y="2127"/>
                </a:lnTo>
                <a:lnTo>
                  <a:pt x="60" y="2110"/>
                </a:lnTo>
                <a:lnTo>
                  <a:pt x="72" y="2085"/>
                </a:lnTo>
                <a:lnTo>
                  <a:pt x="87" y="2064"/>
                </a:lnTo>
                <a:lnTo>
                  <a:pt x="105" y="2046"/>
                </a:lnTo>
                <a:lnTo>
                  <a:pt x="126" y="2031"/>
                </a:lnTo>
                <a:lnTo>
                  <a:pt x="149" y="2021"/>
                </a:lnTo>
                <a:lnTo>
                  <a:pt x="174" y="2014"/>
                </a:lnTo>
                <a:lnTo>
                  <a:pt x="199" y="2012"/>
                </a:lnTo>
                <a:close/>
                <a:moveTo>
                  <a:pt x="749" y="1886"/>
                </a:moveTo>
                <a:lnTo>
                  <a:pt x="779" y="1889"/>
                </a:lnTo>
                <a:lnTo>
                  <a:pt x="807" y="1897"/>
                </a:lnTo>
                <a:lnTo>
                  <a:pt x="833" y="1911"/>
                </a:lnTo>
                <a:lnTo>
                  <a:pt x="854" y="1929"/>
                </a:lnTo>
                <a:lnTo>
                  <a:pt x="872" y="1951"/>
                </a:lnTo>
                <a:lnTo>
                  <a:pt x="887" y="1976"/>
                </a:lnTo>
                <a:lnTo>
                  <a:pt x="896" y="2004"/>
                </a:lnTo>
                <a:lnTo>
                  <a:pt x="899" y="2034"/>
                </a:lnTo>
                <a:lnTo>
                  <a:pt x="902" y="2081"/>
                </a:lnTo>
                <a:lnTo>
                  <a:pt x="910" y="2128"/>
                </a:lnTo>
                <a:lnTo>
                  <a:pt x="924" y="2172"/>
                </a:lnTo>
                <a:lnTo>
                  <a:pt x="944" y="2214"/>
                </a:lnTo>
                <a:lnTo>
                  <a:pt x="967" y="2252"/>
                </a:lnTo>
                <a:lnTo>
                  <a:pt x="996" y="2288"/>
                </a:lnTo>
                <a:lnTo>
                  <a:pt x="1028" y="2321"/>
                </a:lnTo>
                <a:lnTo>
                  <a:pt x="1064" y="2349"/>
                </a:lnTo>
                <a:lnTo>
                  <a:pt x="1103" y="2372"/>
                </a:lnTo>
                <a:lnTo>
                  <a:pt x="1145" y="2391"/>
                </a:lnTo>
                <a:lnTo>
                  <a:pt x="1189" y="2406"/>
                </a:lnTo>
                <a:lnTo>
                  <a:pt x="1236" y="2414"/>
                </a:lnTo>
                <a:lnTo>
                  <a:pt x="1284" y="2417"/>
                </a:lnTo>
                <a:lnTo>
                  <a:pt x="1314" y="2420"/>
                </a:lnTo>
                <a:lnTo>
                  <a:pt x="1342" y="2429"/>
                </a:lnTo>
                <a:lnTo>
                  <a:pt x="1367" y="2443"/>
                </a:lnTo>
                <a:lnTo>
                  <a:pt x="1389" y="2461"/>
                </a:lnTo>
                <a:lnTo>
                  <a:pt x="1408" y="2483"/>
                </a:lnTo>
                <a:lnTo>
                  <a:pt x="1422" y="2508"/>
                </a:lnTo>
                <a:lnTo>
                  <a:pt x="1430" y="2536"/>
                </a:lnTo>
                <a:lnTo>
                  <a:pt x="1433" y="2566"/>
                </a:lnTo>
                <a:lnTo>
                  <a:pt x="1430" y="2596"/>
                </a:lnTo>
                <a:lnTo>
                  <a:pt x="1422" y="2624"/>
                </a:lnTo>
                <a:lnTo>
                  <a:pt x="1408" y="2649"/>
                </a:lnTo>
                <a:lnTo>
                  <a:pt x="1389" y="2671"/>
                </a:lnTo>
                <a:lnTo>
                  <a:pt x="1367" y="2689"/>
                </a:lnTo>
                <a:lnTo>
                  <a:pt x="1342" y="2703"/>
                </a:lnTo>
                <a:lnTo>
                  <a:pt x="1314" y="2711"/>
                </a:lnTo>
                <a:lnTo>
                  <a:pt x="1284" y="2714"/>
                </a:lnTo>
                <a:lnTo>
                  <a:pt x="1218" y="2711"/>
                </a:lnTo>
                <a:lnTo>
                  <a:pt x="1154" y="2702"/>
                </a:lnTo>
                <a:lnTo>
                  <a:pt x="1091" y="2687"/>
                </a:lnTo>
                <a:lnTo>
                  <a:pt x="1032" y="2667"/>
                </a:lnTo>
                <a:lnTo>
                  <a:pt x="975" y="2641"/>
                </a:lnTo>
                <a:lnTo>
                  <a:pt x="921" y="2611"/>
                </a:lnTo>
                <a:lnTo>
                  <a:pt x="870" y="2576"/>
                </a:lnTo>
                <a:lnTo>
                  <a:pt x="823" y="2536"/>
                </a:lnTo>
                <a:lnTo>
                  <a:pt x="778" y="2492"/>
                </a:lnTo>
                <a:lnTo>
                  <a:pt x="739" y="2445"/>
                </a:lnTo>
                <a:lnTo>
                  <a:pt x="704" y="2395"/>
                </a:lnTo>
                <a:lnTo>
                  <a:pt x="673" y="2341"/>
                </a:lnTo>
                <a:lnTo>
                  <a:pt x="647" y="2284"/>
                </a:lnTo>
                <a:lnTo>
                  <a:pt x="627" y="2225"/>
                </a:lnTo>
                <a:lnTo>
                  <a:pt x="612" y="2163"/>
                </a:lnTo>
                <a:lnTo>
                  <a:pt x="603" y="2100"/>
                </a:lnTo>
                <a:lnTo>
                  <a:pt x="600" y="2034"/>
                </a:lnTo>
                <a:lnTo>
                  <a:pt x="603" y="2004"/>
                </a:lnTo>
                <a:lnTo>
                  <a:pt x="612" y="1976"/>
                </a:lnTo>
                <a:lnTo>
                  <a:pt x="625" y="1951"/>
                </a:lnTo>
                <a:lnTo>
                  <a:pt x="643" y="1929"/>
                </a:lnTo>
                <a:lnTo>
                  <a:pt x="665" y="1911"/>
                </a:lnTo>
                <a:lnTo>
                  <a:pt x="691" y="1897"/>
                </a:lnTo>
                <a:lnTo>
                  <a:pt x="719" y="1889"/>
                </a:lnTo>
                <a:lnTo>
                  <a:pt x="749" y="1886"/>
                </a:lnTo>
                <a:close/>
                <a:moveTo>
                  <a:pt x="2069" y="1863"/>
                </a:moveTo>
                <a:lnTo>
                  <a:pt x="1873" y="2058"/>
                </a:lnTo>
                <a:lnTo>
                  <a:pt x="1876" y="2418"/>
                </a:lnTo>
                <a:lnTo>
                  <a:pt x="2458" y="2998"/>
                </a:lnTo>
                <a:lnTo>
                  <a:pt x="3013" y="2445"/>
                </a:lnTo>
                <a:lnTo>
                  <a:pt x="2430" y="1865"/>
                </a:lnTo>
                <a:lnTo>
                  <a:pt x="2069" y="1863"/>
                </a:lnTo>
                <a:close/>
                <a:moveTo>
                  <a:pt x="870" y="313"/>
                </a:moveTo>
                <a:lnTo>
                  <a:pt x="315" y="866"/>
                </a:lnTo>
                <a:lnTo>
                  <a:pt x="317" y="868"/>
                </a:lnTo>
                <a:lnTo>
                  <a:pt x="323" y="873"/>
                </a:lnTo>
                <a:lnTo>
                  <a:pt x="332" y="882"/>
                </a:lnTo>
                <a:lnTo>
                  <a:pt x="344" y="894"/>
                </a:lnTo>
                <a:lnTo>
                  <a:pt x="358" y="909"/>
                </a:lnTo>
                <a:lnTo>
                  <a:pt x="376" y="926"/>
                </a:lnTo>
                <a:lnTo>
                  <a:pt x="396" y="946"/>
                </a:lnTo>
                <a:lnTo>
                  <a:pt x="418" y="967"/>
                </a:lnTo>
                <a:lnTo>
                  <a:pt x="441" y="992"/>
                </a:lnTo>
                <a:lnTo>
                  <a:pt x="466" y="1017"/>
                </a:lnTo>
                <a:lnTo>
                  <a:pt x="493" y="1043"/>
                </a:lnTo>
                <a:lnTo>
                  <a:pt x="520" y="1070"/>
                </a:lnTo>
                <a:lnTo>
                  <a:pt x="548" y="1098"/>
                </a:lnTo>
                <a:lnTo>
                  <a:pt x="578" y="1127"/>
                </a:lnTo>
                <a:lnTo>
                  <a:pt x="607" y="1155"/>
                </a:lnTo>
                <a:lnTo>
                  <a:pt x="636" y="1184"/>
                </a:lnTo>
                <a:lnTo>
                  <a:pt x="664" y="1214"/>
                </a:lnTo>
                <a:lnTo>
                  <a:pt x="693" y="1242"/>
                </a:lnTo>
                <a:lnTo>
                  <a:pt x="720" y="1269"/>
                </a:lnTo>
                <a:lnTo>
                  <a:pt x="747" y="1295"/>
                </a:lnTo>
                <a:lnTo>
                  <a:pt x="771" y="1320"/>
                </a:lnTo>
                <a:lnTo>
                  <a:pt x="796" y="1343"/>
                </a:lnTo>
                <a:lnTo>
                  <a:pt x="817" y="1365"/>
                </a:lnTo>
                <a:lnTo>
                  <a:pt x="837" y="1385"/>
                </a:lnTo>
                <a:lnTo>
                  <a:pt x="854" y="1402"/>
                </a:lnTo>
                <a:lnTo>
                  <a:pt x="869" y="1416"/>
                </a:lnTo>
                <a:lnTo>
                  <a:pt x="881" y="1428"/>
                </a:lnTo>
                <a:lnTo>
                  <a:pt x="891" y="1438"/>
                </a:lnTo>
                <a:lnTo>
                  <a:pt x="896" y="1444"/>
                </a:lnTo>
                <a:lnTo>
                  <a:pt x="898" y="1445"/>
                </a:lnTo>
                <a:lnTo>
                  <a:pt x="1259" y="1448"/>
                </a:lnTo>
                <a:lnTo>
                  <a:pt x="1456" y="1253"/>
                </a:lnTo>
                <a:lnTo>
                  <a:pt x="1453" y="893"/>
                </a:lnTo>
                <a:lnTo>
                  <a:pt x="870" y="313"/>
                </a:lnTo>
                <a:close/>
                <a:moveTo>
                  <a:pt x="870" y="0"/>
                </a:moveTo>
                <a:lnTo>
                  <a:pt x="1029" y="157"/>
                </a:lnTo>
                <a:lnTo>
                  <a:pt x="1610" y="736"/>
                </a:lnTo>
                <a:lnTo>
                  <a:pt x="1675" y="801"/>
                </a:lnTo>
                <a:lnTo>
                  <a:pt x="1676" y="891"/>
                </a:lnTo>
                <a:lnTo>
                  <a:pt x="1678" y="1236"/>
                </a:lnTo>
                <a:lnTo>
                  <a:pt x="1835" y="1052"/>
                </a:lnTo>
                <a:lnTo>
                  <a:pt x="2271" y="1486"/>
                </a:lnTo>
                <a:lnTo>
                  <a:pt x="2086" y="1641"/>
                </a:lnTo>
                <a:lnTo>
                  <a:pt x="2432" y="1644"/>
                </a:lnTo>
                <a:lnTo>
                  <a:pt x="2523" y="1644"/>
                </a:lnTo>
                <a:lnTo>
                  <a:pt x="2588" y="1709"/>
                </a:lnTo>
                <a:lnTo>
                  <a:pt x="2614" y="1734"/>
                </a:lnTo>
                <a:lnTo>
                  <a:pt x="2641" y="1761"/>
                </a:lnTo>
                <a:lnTo>
                  <a:pt x="2670" y="1790"/>
                </a:lnTo>
                <a:lnTo>
                  <a:pt x="2699" y="1819"/>
                </a:lnTo>
                <a:lnTo>
                  <a:pt x="2730" y="1849"/>
                </a:lnTo>
                <a:lnTo>
                  <a:pt x="2762" y="1881"/>
                </a:lnTo>
                <a:lnTo>
                  <a:pt x="2793" y="1913"/>
                </a:lnTo>
                <a:lnTo>
                  <a:pt x="2825" y="1944"/>
                </a:lnTo>
                <a:lnTo>
                  <a:pt x="2856" y="1976"/>
                </a:lnTo>
                <a:lnTo>
                  <a:pt x="2889" y="2007"/>
                </a:lnTo>
                <a:lnTo>
                  <a:pt x="2919" y="2038"/>
                </a:lnTo>
                <a:lnTo>
                  <a:pt x="2950" y="2068"/>
                </a:lnTo>
                <a:lnTo>
                  <a:pt x="2980" y="2098"/>
                </a:lnTo>
                <a:lnTo>
                  <a:pt x="3007" y="2126"/>
                </a:lnTo>
                <a:lnTo>
                  <a:pt x="3034" y="2153"/>
                </a:lnTo>
                <a:lnTo>
                  <a:pt x="3059" y="2177"/>
                </a:lnTo>
                <a:lnTo>
                  <a:pt x="3083" y="2200"/>
                </a:lnTo>
                <a:lnTo>
                  <a:pt x="3103" y="2221"/>
                </a:lnTo>
                <a:lnTo>
                  <a:pt x="3122" y="2239"/>
                </a:lnTo>
                <a:lnTo>
                  <a:pt x="3137" y="2255"/>
                </a:lnTo>
                <a:lnTo>
                  <a:pt x="3150" y="2268"/>
                </a:lnTo>
                <a:lnTo>
                  <a:pt x="3160" y="2278"/>
                </a:lnTo>
                <a:lnTo>
                  <a:pt x="3167" y="2284"/>
                </a:lnTo>
                <a:lnTo>
                  <a:pt x="3169" y="2287"/>
                </a:lnTo>
                <a:lnTo>
                  <a:pt x="3329" y="2445"/>
                </a:lnTo>
                <a:lnTo>
                  <a:pt x="3170" y="2602"/>
                </a:lnTo>
                <a:lnTo>
                  <a:pt x="2615" y="3154"/>
                </a:lnTo>
                <a:lnTo>
                  <a:pt x="2458" y="3311"/>
                </a:lnTo>
                <a:lnTo>
                  <a:pt x="2300" y="3154"/>
                </a:lnTo>
                <a:lnTo>
                  <a:pt x="1717" y="2575"/>
                </a:lnTo>
                <a:lnTo>
                  <a:pt x="1653" y="2510"/>
                </a:lnTo>
                <a:lnTo>
                  <a:pt x="1653" y="2420"/>
                </a:lnTo>
                <a:lnTo>
                  <a:pt x="1650" y="2060"/>
                </a:lnTo>
                <a:lnTo>
                  <a:pt x="1649" y="2010"/>
                </a:lnTo>
                <a:lnTo>
                  <a:pt x="1540" y="2102"/>
                </a:lnTo>
                <a:lnTo>
                  <a:pt x="1215" y="1779"/>
                </a:lnTo>
                <a:lnTo>
                  <a:pt x="1308" y="1671"/>
                </a:lnTo>
                <a:lnTo>
                  <a:pt x="1257" y="1670"/>
                </a:lnTo>
                <a:lnTo>
                  <a:pt x="896" y="1667"/>
                </a:lnTo>
                <a:lnTo>
                  <a:pt x="805" y="1667"/>
                </a:lnTo>
                <a:lnTo>
                  <a:pt x="740" y="1602"/>
                </a:lnTo>
                <a:lnTo>
                  <a:pt x="738" y="1600"/>
                </a:lnTo>
                <a:lnTo>
                  <a:pt x="733" y="1595"/>
                </a:lnTo>
                <a:lnTo>
                  <a:pt x="724" y="1586"/>
                </a:lnTo>
                <a:lnTo>
                  <a:pt x="712" y="1574"/>
                </a:lnTo>
                <a:lnTo>
                  <a:pt x="698" y="1560"/>
                </a:lnTo>
                <a:lnTo>
                  <a:pt x="681" y="1543"/>
                </a:lnTo>
                <a:lnTo>
                  <a:pt x="660" y="1523"/>
                </a:lnTo>
                <a:lnTo>
                  <a:pt x="639" y="1502"/>
                </a:lnTo>
                <a:lnTo>
                  <a:pt x="616" y="1479"/>
                </a:lnTo>
                <a:lnTo>
                  <a:pt x="591" y="1454"/>
                </a:lnTo>
                <a:lnTo>
                  <a:pt x="564" y="1427"/>
                </a:lnTo>
                <a:lnTo>
                  <a:pt x="538" y="1400"/>
                </a:lnTo>
                <a:lnTo>
                  <a:pt x="510" y="1373"/>
                </a:lnTo>
                <a:lnTo>
                  <a:pt x="482" y="1345"/>
                </a:lnTo>
                <a:lnTo>
                  <a:pt x="452" y="1316"/>
                </a:lnTo>
                <a:lnTo>
                  <a:pt x="424" y="1287"/>
                </a:lnTo>
                <a:lnTo>
                  <a:pt x="395" y="1259"/>
                </a:lnTo>
                <a:lnTo>
                  <a:pt x="367" y="1231"/>
                </a:lnTo>
                <a:lnTo>
                  <a:pt x="339" y="1203"/>
                </a:lnTo>
                <a:lnTo>
                  <a:pt x="313" y="1177"/>
                </a:lnTo>
                <a:lnTo>
                  <a:pt x="288" y="1152"/>
                </a:lnTo>
                <a:lnTo>
                  <a:pt x="265" y="1128"/>
                </a:lnTo>
                <a:lnTo>
                  <a:pt x="242" y="1107"/>
                </a:lnTo>
                <a:lnTo>
                  <a:pt x="222" y="1087"/>
                </a:lnTo>
                <a:lnTo>
                  <a:pt x="204" y="1069"/>
                </a:lnTo>
                <a:lnTo>
                  <a:pt x="189" y="1054"/>
                </a:lnTo>
                <a:lnTo>
                  <a:pt x="177" y="1042"/>
                </a:lnTo>
                <a:lnTo>
                  <a:pt x="168" y="1033"/>
                </a:lnTo>
                <a:lnTo>
                  <a:pt x="161" y="1026"/>
                </a:lnTo>
                <a:lnTo>
                  <a:pt x="159" y="1024"/>
                </a:lnTo>
                <a:lnTo>
                  <a:pt x="0" y="866"/>
                </a:lnTo>
                <a:lnTo>
                  <a:pt x="158" y="709"/>
                </a:lnTo>
                <a:lnTo>
                  <a:pt x="713" y="157"/>
                </a:lnTo>
                <a:lnTo>
                  <a:pt x="87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2A7A43-9A19-1727-01DC-6DD0158C4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235" y="4808679"/>
            <a:ext cx="4404586" cy="6685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7" name="Picture 26" descr="UKCEH-Logo_Long_Positive_RGB.jpg | INMS">
            <a:extLst>
              <a:ext uri="{FF2B5EF4-FFF2-40B4-BE49-F238E27FC236}">
                <a16:creationId xmlns:a16="http://schemas.microsoft.com/office/drawing/2014/main" id="{E12898C9-9EEC-9176-1A88-AA4911646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718" y="173806"/>
            <a:ext cx="1866494" cy="50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781">
            <a:extLst>
              <a:ext uri="{FF2B5EF4-FFF2-40B4-BE49-F238E27FC236}">
                <a16:creationId xmlns:a16="http://schemas.microsoft.com/office/drawing/2014/main" id="{59A7AE94-BEA6-1DB4-521D-6880BD7067CF}"/>
              </a:ext>
            </a:extLst>
          </p:cNvPr>
          <p:cNvSpPr>
            <a:spLocks noEditPoints="1"/>
          </p:cNvSpPr>
          <p:nvPr/>
        </p:nvSpPr>
        <p:spPr bwMode="auto">
          <a:xfrm>
            <a:off x="6320748" y="369737"/>
            <a:ext cx="221329" cy="125361"/>
          </a:xfrm>
          <a:custGeom>
            <a:avLst/>
            <a:gdLst>
              <a:gd name="T0" fmla="*/ 0 w 3363"/>
              <a:gd name="T1" fmla="*/ 216 h 2102"/>
              <a:gd name="T2" fmla="*/ 1681 w 3363"/>
              <a:gd name="T3" fmla="*/ 1648 h 2102"/>
              <a:gd name="T4" fmla="*/ 3363 w 3363"/>
              <a:gd name="T5" fmla="*/ 231 h 2102"/>
              <a:gd name="T6" fmla="*/ 3363 w 3363"/>
              <a:gd name="T7" fmla="*/ 2102 h 2102"/>
              <a:gd name="T8" fmla="*/ 0 w 3363"/>
              <a:gd name="T9" fmla="*/ 2102 h 2102"/>
              <a:gd name="T10" fmla="*/ 0 w 3363"/>
              <a:gd name="T11" fmla="*/ 216 h 2102"/>
              <a:gd name="T12" fmla="*/ 43 w 3363"/>
              <a:gd name="T13" fmla="*/ 0 h 2102"/>
              <a:gd name="T14" fmla="*/ 3338 w 3363"/>
              <a:gd name="T15" fmla="*/ 0 h 2102"/>
              <a:gd name="T16" fmla="*/ 1682 w 3363"/>
              <a:gd name="T17" fmla="*/ 1396 h 2102"/>
              <a:gd name="T18" fmla="*/ 43 w 3363"/>
              <a:gd name="T19" fmla="*/ 0 h 2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63" h="2102">
                <a:moveTo>
                  <a:pt x="0" y="216"/>
                </a:moveTo>
                <a:lnTo>
                  <a:pt x="1681" y="1648"/>
                </a:lnTo>
                <a:lnTo>
                  <a:pt x="3363" y="231"/>
                </a:lnTo>
                <a:lnTo>
                  <a:pt x="3363" y="2102"/>
                </a:lnTo>
                <a:lnTo>
                  <a:pt x="0" y="2102"/>
                </a:lnTo>
                <a:lnTo>
                  <a:pt x="0" y="216"/>
                </a:lnTo>
                <a:close/>
                <a:moveTo>
                  <a:pt x="43" y="0"/>
                </a:moveTo>
                <a:lnTo>
                  <a:pt x="3338" y="0"/>
                </a:lnTo>
                <a:lnTo>
                  <a:pt x="1682" y="1396"/>
                </a:lnTo>
                <a:lnTo>
                  <a:pt x="43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293C43-61F7-0CFC-E593-2F67155A83A0}"/>
              </a:ext>
            </a:extLst>
          </p:cNvPr>
          <p:cNvSpPr/>
          <p:nvPr/>
        </p:nvSpPr>
        <p:spPr>
          <a:xfrm>
            <a:off x="6529253" y="279454"/>
            <a:ext cx="19859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b.w.maybee@leeds.ac.uk</a:t>
            </a:r>
            <a:endParaRPr lang="en-GB" sz="1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180BF8-B97F-9BED-5317-A279B08BE8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235" y="6004460"/>
            <a:ext cx="4404586" cy="6585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9" name="TextBox 18" descr=" 4">
            <a:extLst>
              <a:ext uri="{FF2B5EF4-FFF2-40B4-BE49-F238E27FC236}">
                <a16:creationId xmlns:a16="http://schemas.microsoft.com/office/drawing/2014/main" id="{B50636AE-0628-87CB-51FC-A9C23556B7E9}"/>
              </a:ext>
            </a:extLst>
          </p:cNvPr>
          <p:cNvSpPr txBox="1"/>
          <p:nvPr/>
        </p:nvSpPr>
        <p:spPr>
          <a:xfrm>
            <a:off x="7166796" y="4401430"/>
            <a:ext cx="5194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Emma Barton:</a:t>
            </a:r>
          </a:p>
        </p:txBody>
      </p:sp>
      <p:sp>
        <p:nvSpPr>
          <p:cNvPr id="21" name="TextBox 20" descr=" 4">
            <a:extLst>
              <a:ext uri="{FF2B5EF4-FFF2-40B4-BE49-F238E27FC236}">
                <a16:creationId xmlns:a16="http://schemas.microsoft.com/office/drawing/2014/main" id="{3C2677BA-0B8A-B6E0-9D36-F396EC6BE703}"/>
              </a:ext>
            </a:extLst>
          </p:cNvPr>
          <p:cNvSpPr txBox="1"/>
          <p:nvPr/>
        </p:nvSpPr>
        <p:spPr>
          <a:xfrm>
            <a:off x="7166796" y="5586957"/>
            <a:ext cx="3269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 Taylor: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4F95074-3F0E-A8B5-2BE4-C5BE9752A6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348" y="4432036"/>
            <a:ext cx="6139882" cy="22414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09386412-FB71-9A0B-0A2A-FE9352A48BD2}"/>
              </a:ext>
            </a:extLst>
          </p:cNvPr>
          <p:cNvSpPr/>
          <p:nvPr/>
        </p:nvSpPr>
        <p:spPr>
          <a:xfrm>
            <a:off x="7056783" y="4361985"/>
            <a:ext cx="4935191" cy="2496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 descr=" 4">
            <a:extLst>
              <a:ext uri="{FF2B5EF4-FFF2-40B4-BE49-F238E27FC236}">
                <a16:creationId xmlns:a16="http://schemas.microsoft.com/office/drawing/2014/main" id="{D73660A9-6B43-6C8C-7524-70F431B14DD2}"/>
              </a:ext>
            </a:extLst>
          </p:cNvPr>
          <p:cNvSpPr txBox="1"/>
          <p:nvPr/>
        </p:nvSpPr>
        <p:spPr>
          <a:xfrm>
            <a:off x="7828725" y="4568708"/>
            <a:ext cx="3269291" cy="1872853"/>
          </a:xfrm>
          <a:prstGeom prst="wedgeRoundRectCallout">
            <a:avLst>
              <a:gd name="adj1" fmla="val 65306"/>
              <a:gd name="adj2" fmla="val 23011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Q: </a:t>
            </a:r>
            <a:r>
              <a:rPr lang="en-GB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sensitive is this mechanism to the </a:t>
            </a:r>
            <a:r>
              <a:rPr lang="en-GB" sz="26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spatial scale</a:t>
            </a:r>
            <a:r>
              <a:rPr lang="en-GB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surface variability?</a:t>
            </a:r>
          </a:p>
        </p:txBody>
      </p:sp>
    </p:spTree>
    <p:extLst>
      <p:ext uri="{BB962C8B-B14F-4D97-AF65-F5344CB8AC3E}">
        <p14:creationId xmlns:p14="http://schemas.microsoft.com/office/powerpoint/2010/main" val="338207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/>
      <p:bldP spid="21" grpId="0"/>
      <p:bldP spid="28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A close-up of a map&#10;&#10;AI-generated content may be incorrect.">
            <a:extLst>
              <a:ext uri="{FF2B5EF4-FFF2-40B4-BE49-F238E27FC236}">
                <a16:creationId xmlns:a16="http://schemas.microsoft.com/office/drawing/2014/main" id="{D55DDCD0-F28C-9C64-D7A3-6213407CB6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49" b="15455"/>
          <a:stretch/>
        </p:blipFill>
        <p:spPr>
          <a:xfrm>
            <a:off x="0" y="1969286"/>
            <a:ext cx="12192000" cy="2628421"/>
          </a:xfrm>
          <a:prstGeom prst="rect">
            <a:avLst/>
          </a:prstGeom>
        </p:spPr>
      </p:pic>
      <p:sp>
        <p:nvSpPr>
          <p:cNvPr id="2" name="TextBox 1" descr=" 4">
            <a:extLst>
              <a:ext uri="{FF2B5EF4-FFF2-40B4-BE49-F238E27FC236}">
                <a16:creationId xmlns:a16="http://schemas.microsoft.com/office/drawing/2014/main" id="{D64FC407-3227-7649-CD6B-E956E01E5AAA}"/>
              </a:ext>
            </a:extLst>
          </p:cNvPr>
          <p:cNvSpPr txBox="1"/>
          <p:nvPr/>
        </p:nvSpPr>
        <p:spPr>
          <a:xfrm>
            <a:off x="163995" y="170808"/>
            <a:ext cx="9100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 sensitivity experiments</a:t>
            </a:r>
          </a:p>
        </p:txBody>
      </p:sp>
      <p:sp>
        <p:nvSpPr>
          <p:cNvPr id="3" name="TextBox 2" descr=" 4">
            <a:extLst>
              <a:ext uri="{FF2B5EF4-FFF2-40B4-BE49-F238E27FC236}">
                <a16:creationId xmlns:a16="http://schemas.microsoft.com/office/drawing/2014/main" id="{4574C0D4-5B11-8C0A-F742-746716525BB7}"/>
              </a:ext>
            </a:extLst>
          </p:cNvPr>
          <p:cNvSpPr txBox="1"/>
          <p:nvPr/>
        </p:nvSpPr>
        <p:spPr>
          <a:xfrm>
            <a:off x="163993" y="861444"/>
            <a:ext cx="114446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MetUM</a:t>
            </a:r>
            <a:r>
              <a:rPr lang="en-GB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experiments initialised at 06 UTC with </a:t>
            </a:r>
            <a:r>
              <a:rPr lang="en-GB" sz="26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altered SM wavelet spectrum</a:t>
            </a:r>
            <a:r>
              <a:rPr lang="en-GB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" name="TextBox 17" descr=" 4">
            <a:extLst>
              <a:ext uri="{FF2B5EF4-FFF2-40B4-BE49-F238E27FC236}">
                <a16:creationId xmlns:a16="http://schemas.microsoft.com/office/drawing/2014/main" id="{2B478189-D82A-B2A8-BA44-1EEAA45AED1F}"/>
              </a:ext>
            </a:extLst>
          </p:cNvPr>
          <p:cNvSpPr txBox="1"/>
          <p:nvPr/>
        </p:nvSpPr>
        <p:spPr>
          <a:xfrm>
            <a:off x="691477" y="5336613"/>
            <a:ext cx="55327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 daily initialisations, each run </a:t>
            </a:r>
            <a:r>
              <a:rPr lang="en-GB" sz="2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48hrs</a:t>
            </a:r>
          </a:p>
        </p:txBody>
      </p:sp>
      <p:sp>
        <p:nvSpPr>
          <p:cNvPr id="19" name="TextBox 18" descr=" 4">
            <a:extLst>
              <a:ext uri="{FF2B5EF4-FFF2-40B4-BE49-F238E27FC236}">
                <a16:creationId xmlns:a16="http://schemas.microsoft.com/office/drawing/2014/main" id="{F04A8840-472D-4376-DEE5-A4C4CFF91D6E}"/>
              </a:ext>
            </a:extLst>
          </p:cNvPr>
          <p:cNvSpPr txBox="1"/>
          <p:nvPr/>
        </p:nvSpPr>
        <p:spPr>
          <a:xfrm>
            <a:off x="691477" y="6000807"/>
            <a:ext cx="51948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x 39 x 2 = </a:t>
            </a:r>
            <a:r>
              <a:rPr lang="en-GB" sz="2200" u="sng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237 CP model days</a:t>
            </a:r>
          </a:p>
        </p:txBody>
      </p:sp>
      <p:sp>
        <p:nvSpPr>
          <p:cNvPr id="20" name="TextBox 19" descr=" 4">
            <a:extLst>
              <a:ext uri="{FF2B5EF4-FFF2-40B4-BE49-F238E27FC236}">
                <a16:creationId xmlns:a16="http://schemas.microsoft.com/office/drawing/2014/main" id="{AAFCD8D9-C630-E394-C935-0D1B4CA8546E}"/>
              </a:ext>
            </a:extLst>
          </p:cNvPr>
          <p:cNvSpPr txBox="1"/>
          <p:nvPr/>
        </p:nvSpPr>
        <p:spPr>
          <a:xfrm>
            <a:off x="6588695" y="5319539"/>
            <a:ext cx="55327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1.5km grid, explicit convection (RAL3.2)</a:t>
            </a:r>
          </a:p>
        </p:txBody>
      </p:sp>
      <p:sp>
        <p:nvSpPr>
          <p:cNvPr id="21" name="TextBox 20" descr=" 4">
            <a:extLst>
              <a:ext uri="{FF2B5EF4-FFF2-40B4-BE49-F238E27FC236}">
                <a16:creationId xmlns:a16="http://schemas.microsoft.com/office/drawing/2014/main" id="{10F201E7-96C3-51DD-6560-F7C870C83F2D}"/>
              </a:ext>
            </a:extLst>
          </p:cNvPr>
          <p:cNvSpPr txBox="1"/>
          <p:nvPr/>
        </p:nvSpPr>
        <p:spPr>
          <a:xfrm>
            <a:off x="6588695" y="5986617"/>
            <a:ext cx="51948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JULES land, SM from 10 year CP run</a:t>
            </a:r>
          </a:p>
        </p:txBody>
      </p:sp>
      <p:grpSp>
        <p:nvGrpSpPr>
          <p:cNvPr id="25" name="Group 912">
            <a:extLst>
              <a:ext uri="{FF2B5EF4-FFF2-40B4-BE49-F238E27FC236}">
                <a16:creationId xmlns:a16="http://schemas.microsoft.com/office/drawing/2014/main" id="{19F9630D-A927-798F-A8EB-D10507CA28D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159281" y="5990414"/>
            <a:ext cx="233077" cy="360000"/>
            <a:chOff x="1552" y="2657"/>
            <a:chExt cx="101" cy="156"/>
          </a:xfrm>
          <a:solidFill>
            <a:schemeClr val="accent5">
              <a:lumMod val="75000"/>
            </a:schemeClr>
          </a:solidFill>
        </p:grpSpPr>
        <p:sp>
          <p:nvSpPr>
            <p:cNvPr id="26" name="Freeform 914">
              <a:extLst>
                <a:ext uri="{FF2B5EF4-FFF2-40B4-BE49-F238E27FC236}">
                  <a16:creationId xmlns:a16="http://schemas.microsoft.com/office/drawing/2014/main" id="{F424276E-A2A6-F36C-38A8-F5C2A8A7E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2" y="2784"/>
              <a:ext cx="98" cy="29"/>
            </a:xfrm>
            <a:custGeom>
              <a:avLst/>
              <a:gdLst>
                <a:gd name="T0" fmla="*/ 730 w 1459"/>
                <a:gd name="T1" fmla="*/ 0 h 408"/>
                <a:gd name="T2" fmla="*/ 788 w 1459"/>
                <a:gd name="T3" fmla="*/ 2 h 408"/>
                <a:gd name="T4" fmla="*/ 842 w 1459"/>
                <a:gd name="T5" fmla="*/ 7 h 408"/>
                <a:gd name="T6" fmla="*/ 893 w 1459"/>
                <a:gd name="T7" fmla="*/ 16 h 408"/>
                <a:gd name="T8" fmla="*/ 943 w 1459"/>
                <a:gd name="T9" fmla="*/ 29 h 408"/>
                <a:gd name="T10" fmla="*/ 989 w 1459"/>
                <a:gd name="T11" fmla="*/ 45 h 408"/>
                <a:gd name="T12" fmla="*/ 1032 w 1459"/>
                <a:gd name="T13" fmla="*/ 64 h 408"/>
                <a:gd name="T14" fmla="*/ 1075 w 1459"/>
                <a:gd name="T15" fmla="*/ 86 h 408"/>
                <a:gd name="T16" fmla="*/ 1118 w 1459"/>
                <a:gd name="T17" fmla="*/ 112 h 408"/>
                <a:gd name="T18" fmla="*/ 1158 w 1459"/>
                <a:gd name="T19" fmla="*/ 141 h 408"/>
                <a:gd name="T20" fmla="*/ 1200 w 1459"/>
                <a:gd name="T21" fmla="*/ 172 h 408"/>
                <a:gd name="T22" fmla="*/ 1242 w 1459"/>
                <a:gd name="T23" fmla="*/ 207 h 408"/>
                <a:gd name="T24" fmla="*/ 1283 w 1459"/>
                <a:gd name="T25" fmla="*/ 244 h 408"/>
                <a:gd name="T26" fmla="*/ 1327 w 1459"/>
                <a:gd name="T27" fmla="*/ 284 h 408"/>
                <a:gd name="T28" fmla="*/ 1372 w 1459"/>
                <a:gd name="T29" fmla="*/ 326 h 408"/>
                <a:gd name="T30" fmla="*/ 1420 w 1459"/>
                <a:gd name="T31" fmla="*/ 371 h 408"/>
                <a:gd name="T32" fmla="*/ 1459 w 1459"/>
                <a:gd name="T33" fmla="*/ 408 h 408"/>
                <a:gd name="T34" fmla="*/ 0 w 1459"/>
                <a:gd name="T35" fmla="*/ 408 h 408"/>
                <a:gd name="T36" fmla="*/ 39 w 1459"/>
                <a:gd name="T37" fmla="*/ 372 h 408"/>
                <a:gd name="T38" fmla="*/ 86 w 1459"/>
                <a:gd name="T39" fmla="*/ 327 h 408"/>
                <a:gd name="T40" fmla="*/ 132 w 1459"/>
                <a:gd name="T41" fmla="*/ 284 h 408"/>
                <a:gd name="T42" fmla="*/ 176 w 1459"/>
                <a:gd name="T43" fmla="*/ 244 h 408"/>
                <a:gd name="T44" fmla="*/ 217 w 1459"/>
                <a:gd name="T45" fmla="*/ 207 h 408"/>
                <a:gd name="T46" fmla="*/ 259 w 1459"/>
                <a:gd name="T47" fmla="*/ 173 h 408"/>
                <a:gd name="T48" fmla="*/ 301 w 1459"/>
                <a:gd name="T49" fmla="*/ 141 h 408"/>
                <a:gd name="T50" fmla="*/ 342 w 1459"/>
                <a:gd name="T51" fmla="*/ 112 h 408"/>
                <a:gd name="T52" fmla="*/ 384 w 1459"/>
                <a:gd name="T53" fmla="*/ 87 h 408"/>
                <a:gd name="T54" fmla="*/ 427 w 1459"/>
                <a:gd name="T55" fmla="*/ 64 h 408"/>
                <a:gd name="T56" fmla="*/ 472 w 1459"/>
                <a:gd name="T57" fmla="*/ 45 h 408"/>
                <a:gd name="T58" fmla="*/ 517 w 1459"/>
                <a:gd name="T59" fmla="*/ 29 h 408"/>
                <a:gd name="T60" fmla="*/ 566 w 1459"/>
                <a:gd name="T61" fmla="*/ 16 h 408"/>
                <a:gd name="T62" fmla="*/ 617 w 1459"/>
                <a:gd name="T63" fmla="*/ 7 h 408"/>
                <a:gd name="T64" fmla="*/ 671 w 1459"/>
                <a:gd name="T65" fmla="*/ 2 h 408"/>
                <a:gd name="T66" fmla="*/ 730 w 1459"/>
                <a:gd name="T67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59" h="408">
                  <a:moveTo>
                    <a:pt x="730" y="0"/>
                  </a:moveTo>
                  <a:lnTo>
                    <a:pt x="788" y="2"/>
                  </a:lnTo>
                  <a:lnTo>
                    <a:pt x="842" y="7"/>
                  </a:lnTo>
                  <a:lnTo>
                    <a:pt x="893" y="16"/>
                  </a:lnTo>
                  <a:lnTo>
                    <a:pt x="943" y="29"/>
                  </a:lnTo>
                  <a:lnTo>
                    <a:pt x="989" y="45"/>
                  </a:lnTo>
                  <a:lnTo>
                    <a:pt x="1032" y="64"/>
                  </a:lnTo>
                  <a:lnTo>
                    <a:pt x="1075" y="86"/>
                  </a:lnTo>
                  <a:lnTo>
                    <a:pt x="1118" y="112"/>
                  </a:lnTo>
                  <a:lnTo>
                    <a:pt x="1158" y="141"/>
                  </a:lnTo>
                  <a:lnTo>
                    <a:pt x="1200" y="172"/>
                  </a:lnTo>
                  <a:lnTo>
                    <a:pt x="1242" y="207"/>
                  </a:lnTo>
                  <a:lnTo>
                    <a:pt x="1283" y="244"/>
                  </a:lnTo>
                  <a:lnTo>
                    <a:pt x="1327" y="284"/>
                  </a:lnTo>
                  <a:lnTo>
                    <a:pt x="1372" y="326"/>
                  </a:lnTo>
                  <a:lnTo>
                    <a:pt x="1420" y="371"/>
                  </a:lnTo>
                  <a:lnTo>
                    <a:pt x="1459" y="408"/>
                  </a:lnTo>
                  <a:lnTo>
                    <a:pt x="0" y="408"/>
                  </a:lnTo>
                  <a:lnTo>
                    <a:pt x="39" y="372"/>
                  </a:lnTo>
                  <a:lnTo>
                    <a:pt x="86" y="327"/>
                  </a:lnTo>
                  <a:lnTo>
                    <a:pt x="132" y="284"/>
                  </a:lnTo>
                  <a:lnTo>
                    <a:pt x="176" y="244"/>
                  </a:lnTo>
                  <a:lnTo>
                    <a:pt x="217" y="207"/>
                  </a:lnTo>
                  <a:lnTo>
                    <a:pt x="259" y="173"/>
                  </a:lnTo>
                  <a:lnTo>
                    <a:pt x="301" y="141"/>
                  </a:lnTo>
                  <a:lnTo>
                    <a:pt x="342" y="112"/>
                  </a:lnTo>
                  <a:lnTo>
                    <a:pt x="384" y="87"/>
                  </a:lnTo>
                  <a:lnTo>
                    <a:pt x="427" y="64"/>
                  </a:lnTo>
                  <a:lnTo>
                    <a:pt x="472" y="45"/>
                  </a:lnTo>
                  <a:lnTo>
                    <a:pt x="517" y="29"/>
                  </a:lnTo>
                  <a:lnTo>
                    <a:pt x="566" y="16"/>
                  </a:lnTo>
                  <a:lnTo>
                    <a:pt x="617" y="7"/>
                  </a:lnTo>
                  <a:lnTo>
                    <a:pt x="671" y="2"/>
                  </a:lnTo>
                  <a:lnTo>
                    <a:pt x="7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7" name="Freeform 915">
              <a:extLst>
                <a:ext uri="{FF2B5EF4-FFF2-40B4-BE49-F238E27FC236}">
                  <a16:creationId xmlns:a16="http://schemas.microsoft.com/office/drawing/2014/main" id="{20A42493-802A-96A3-D108-AC74AA726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4" y="2657"/>
              <a:ext cx="89" cy="116"/>
            </a:xfrm>
            <a:custGeom>
              <a:avLst/>
              <a:gdLst>
                <a:gd name="T0" fmla="*/ 1338 w 1338"/>
                <a:gd name="T1" fmla="*/ 0 h 1629"/>
                <a:gd name="T2" fmla="*/ 1333 w 1338"/>
                <a:gd name="T3" fmla="*/ 367 h 1629"/>
                <a:gd name="T4" fmla="*/ 1308 w 1338"/>
                <a:gd name="T5" fmla="*/ 462 h 1629"/>
                <a:gd name="T6" fmla="*/ 1260 w 1338"/>
                <a:gd name="T7" fmla="*/ 547 h 1629"/>
                <a:gd name="T8" fmla="*/ 1192 w 1338"/>
                <a:gd name="T9" fmla="*/ 618 h 1629"/>
                <a:gd name="T10" fmla="*/ 1109 w 1338"/>
                <a:gd name="T11" fmla="*/ 672 h 1629"/>
                <a:gd name="T12" fmla="*/ 1012 w 1338"/>
                <a:gd name="T13" fmla="*/ 708 h 1629"/>
                <a:gd name="T14" fmla="*/ 906 w 1338"/>
                <a:gd name="T15" fmla="*/ 720 h 1629"/>
                <a:gd name="T16" fmla="*/ 691 w 1338"/>
                <a:gd name="T17" fmla="*/ 1629 h 1629"/>
                <a:gd name="T18" fmla="*/ 606 w 1338"/>
                <a:gd name="T19" fmla="*/ 1622 h 1629"/>
                <a:gd name="T20" fmla="*/ 515 w 1338"/>
                <a:gd name="T21" fmla="*/ 1622 h 1629"/>
                <a:gd name="T22" fmla="*/ 431 w 1338"/>
                <a:gd name="T23" fmla="*/ 1629 h 1629"/>
                <a:gd name="T24" fmla="*/ 300 w 1338"/>
                <a:gd name="T25" fmla="*/ 628 h 1629"/>
                <a:gd name="T26" fmla="*/ 214 w 1338"/>
                <a:gd name="T27" fmla="*/ 616 h 1629"/>
                <a:gd name="T28" fmla="*/ 137 w 1338"/>
                <a:gd name="T29" fmla="*/ 583 h 1629"/>
                <a:gd name="T30" fmla="*/ 74 w 1338"/>
                <a:gd name="T31" fmla="*/ 531 h 1629"/>
                <a:gd name="T32" fmla="*/ 28 w 1338"/>
                <a:gd name="T33" fmla="*/ 465 h 1629"/>
                <a:gd name="T34" fmla="*/ 3 w 1338"/>
                <a:gd name="T35" fmla="*/ 388 h 1629"/>
                <a:gd name="T36" fmla="*/ 0 w 1338"/>
                <a:gd name="T37" fmla="*/ 125 h 1629"/>
                <a:gd name="T38" fmla="*/ 293 w 1338"/>
                <a:gd name="T39" fmla="*/ 128 h 1629"/>
                <a:gd name="T40" fmla="*/ 375 w 1338"/>
                <a:gd name="T41" fmla="*/ 152 h 1629"/>
                <a:gd name="T42" fmla="*/ 446 w 1338"/>
                <a:gd name="T43" fmla="*/ 195 h 1629"/>
                <a:gd name="T44" fmla="*/ 501 w 1338"/>
                <a:gd name="T45" fmla="*/ 254 h 1629"/>
                <a:gd name="T46" fmla="*/ 536 w 1338"/>
                <a:gd name="T47" fmla="*/ 326 h 1629"/>
                <a:gd name="T48" fmla="*/ 549 w 1338"/>
                <a:gd name="T49" fmla="*/ 407 h 1629"/>
                <a:gd name="T50" fmla="*/ 552 w 1338"/>
                <a:gd name="T51" fmla="*/ 353 h 1629"/>
                <a:gd name="T52" fmla="*/ 578 w 1338"/>
                <a:gd name="T53" fmla="*/ 257 h 1629"/>
                <a:gd name="T54" fmla="*/ 627 w 1338"/>
                <a:gd name="T55" fmla="*/ 173 h 1629"/>
                <a:gd name="T56" fmla="*/ 695 w 1338"/>
                <a:gd name="T57" fmla="*/ 102 h 1629"/>
                <a:gd name="T58" fmla="*/ 778 w 1338"/>
                <a:gd name="T59" fmla="*/ 47 h 1629"/>
                <a:gd name="T60" fmla="*/ 874 w 1338"/>
                <a:gd name="T61" fmla="*/ 12 h 1629"/>
                <a:gd name="T62" fmla="*/ 981 w 1338"/>
                <a:gd name="T63" fmla="*/ 0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38" h="1629">
                  <a:moveTo>
                    <a:pt x="981" y="0"/>
                  </a:moveTo>
                  <a:lnTo>
                    <a:pt x="1338" y="0"/>
                  </a:lnTo>
                  <a:lnTo>
                    <a:pt x="1338" y="316"/>
                  </a:lnTo>
                  <a:lnTo>
                    <a:pt x="1333" y="367"/>
                  </a:lnTo>
                  <a:lnTo>
                    <a:pt x="1324" y="415"/>
                  </a:lnTo>
                  <a:lnTo>
                    <a:pt x="1308" y="462"/>
                  </a:lnTo>
                  <a:lnTo>
                    <a:pt x="1286" y="506"/>
                  </a:lnTo>
                  <a:lnTo>
                    <a:pt x="1260" y="547"/>
                  </a:lnTo>
                  <a:lnTo>
                    <a:pt x="1229" y="584"/>
                  </a:lnTo>
                  <a:lnTo>
                    <a:pt x="1192" y="618"/>
                  </a:lnTo>
                  <a:lnTo>
                    <a:pt x="1153" y="647"/>
                  </a:lnTo>
                  <a:lnTo>
                    <a:pt x="1109" y="672"/>
                  </a:lnTo>
                  <a:lnTo>
                    <a:pt x="1062" y="693"/>
                  </a:lnTo>
                  <a:lnTo>
                    <a:pt x="1012" y="708"/>
                  </a:lnTo>
                  <a:lnTo>
                    <a:pt x="961" y="717"/>
                  </a:lnTo>
                  <a:lnTo>
                    <a:pt x="906" y="720"/>
                  </a:lnTo>
                  <a:lnTo>
                    <a:pt x="691" y="720"/>
                  </a:lnTo>
                  <a:lnTo>
                    <a:pt x="691" y="1629"/>
                  </a:lnTo>
                  <a:lnTo>
                    <a:pt x="650" y="1625"/>
                  </a:lnTo>
                  <a:lnTo>
                    <a:pt x="606" y="1622"/>
                  </a:lnTo>
                  <a:lnTo>
                    <a:pt x="561" y="1621"/>
                  </a:lnTo>
                  <a:lnTo>
                    <a:pt x="515" y="1622"/>
                  </a:lnTo>
                  <a:lnTo>
                    <a:pt x="472" y="1625"/>
                  </a:lnTo>
                  <a:lnTo>
                    <a:pt x="431" y="1629"/>
                  </a:lnTo>
                  <a:lnTo>
                    <a:pt x="431" y="628"/>
                  </a:lnTo>
                  <a:lnTo>
                    <a:pt x="300" y="628"/>
                  </a:lnTo>
                  <a:lnTo>
                    <a:pt x="257" y="625"/>
                  </a:lnTo>
                  <a:lnTo>
                    <a:pt x="214" y="616"/>
                  </a:lnTo>
                  <a:lnTo>
                    <a:pt x="173" y="602"/>
                  </a:lnTo>
                  <a:lnTo>
                    <a:pt x="137" y="583"/>
                  </a:lnTo>
                  <a:lnTo>
                    <a:pt x="103" y="559"/>
                  </a:lnTo>
                  <a:lnTo>
                    <a:pt x="74" y="531"/>
                  </a:lnTo>
                  <a:lnTo>
                    <a:pt x="48" y="500"/>
                  </a:lnTo>
                  <a:lnTo>
                    <a:pt x="28" y="465"/>
                  </a:lnTo>
                  <a:lnTo>
                    <a:pt x="12" y="428"/>
                  </a:lnTo>
                  <a:lnTo>
                    <a:pt x="3" y="388"/>
                  </a:lnTo>
                  <a:lnTo>
                    <a:pt x="0" y="346"/>
                  </a:lnTo>
                  <a:lnTo>
                    <a:pt x="0" y="125"/>
                  </a:lnTo>
                  <a:lnTo>
                    <a:pt x="249" y="125"/>
                  </a:lnTo>
                  <a:lnTo>
                    <a:pt x="293" y="128"/>
                  </a:lnTo>
                  <a:lnTo>
                    <a:pt x="336" y="137"/>
                  </a:lnTo>
                  <a:lnTo>
                    <a:pt x="375" y="152"/>
                  </a:lnTo>
                  <a:lnTo>
                    <a:pt x="413" y="171"/>
                  </a:lnTo>
                  <a:lnTo>
                    <a:pt x="446" y="195"/>
                  </a:lnTo>
                  <a:lnTo>
                    <a:pt x="476" y="222"/>
                  </a:lnTo>
                  <a:lnTo>
                    <a:pt x="501" y="254"/>
                  </a:lnTo>
                  <a:lnTo>
                    <a:pt x="521" y="288"/>
                  </a:lnTo>
                  <a:lnTo>
                    <a:pt x="536" y="326"/>
                  </a:lnTo>
                  <a:lnTo>
                    <a:pt x="546" y="365"/>
                  </a:lnTo>
                  <a:lnTo>
                    <a:pt x="549" y="407"/>
                  </a:lnTo>
                  <a:lnTo>
                    <a:pt x="549" y="403"/>
                  </a:lnTo>
                  <a:lnTo>
                    <a:pt x="552" y="353"/>
                  </a:lnTo>
                  <a:lnTo>
                    <a:pt x="563" y="304"/>
                  </a:lnTo>
                  <a:lnTo>
                    <a:pt x="578" y="257"/>
                  </a:lnTo>
                  <a:lnTo>
                    <a:pt x="601" y="213"/>
                  </a:lnTo>
                  <a:lnTo>
                    <a:pt x="627" y="173"/>
                  </a:lnTo>
                  <a:lnTo>
                    <a:pt x="658" y="135"/>
                  </a:lnTo>
                  <a:lnTo>
                    <a:pt x="695" y="102"/>
                  </a:lnTo>
                  <a:lnTo>
                    <a:pt x="734" y="72"/>
                  </a:lnTo>
                  <a:lnTo>
                    <a:pt x="778" y="47"/>
                  </a:lnTo>
                  <a:lnTo>
                    <a:pt x="825" y="27"/>
                  </a:lnTo>
                  <a:lnTo>
                    <a:pt x="874" y="12"/>
                  </a:lnTo>
                  <a:lnTo>
                    <a:pt x="926" y="3"/>
                  </a:lnTo>
                  <a:lnTo>
                    <a:pt x="9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28" name="Freeform 136">
            <a:extLst>
              <a:ext uri="{FF2B5EF4-FFF2-40B4-BE49-F238E27FC236}">
                <a16:creationId xmlns:a16="http://schemas.microsoft.com/office/drawing/2014/main" id="{6030B860-C6E9-B85E-C97C-D4E12CD86763}"/>
              </a:ext>
            </a:extLst>
          </p:cNvPr>
          <p:cNvSpPr>
            <a:spLocks noEditPoints="1"/>
          </p:cNvSpPr>
          <p:nvPr/>
        </p:nvSpPr>
        <p:spPr bwMode="auto">
          <a:xfrm>
            <a:off x="289713" y="5992788"/>
            <a:ext cx="246086" cy="402323"/>
          </a:xfrm>
          <a:custGeom>
            <a:avLst/>
            <a:gdLst>
              <a:gd name="T0" fmla="*/ 1587 w 2317"/>
              <a:gd name="T1" fmla="*/ 3074 h 3363"/>
              <a:gd name="T2" fmla="*/ 2010 w 2317"/>
              <a:gd name="T3" fmla="*/ 2648 h 3363"/>
              <a:gd name="T4" fmla="*/ 959 w 2317"/>
              <a:gd name="T5" fmla="*/ 2648 h 3363"/>
              <a:gd name="T6" fmla="*/ 1382 w 2317"/>
              <a:gd name="T7" fmla="*/ 3074 h 3363"/>
              <a:gd name="T8" fmla="*/ 959 w 2317"/>
              <a:gd name="T9" fmla="*/ 2648 h 3363"/>
              <a:gd name="T10" fmla="*/ 323 w 2317"/>
              <a:gd name="T11" fmla="*/ 3074 h 3363"/>
              <a:gd name="T12" fmla="*/ 746 w 2317"/>
              <a:gd name="T13" fmla="*/ 2648 h 3363"/>
              <a:gd name="T14" fmla="*/ 1587 w 2317"/>
              <a:gd name="T15" fmla="*/ 2021 h 3363"/>
              <a:gd name="T16" fmla="*/ 2010 w 2317"/>
              <a:gd name="T17" fmla="*/ 2447 h 3363"/>
              <a:gd name="T18" fmla="*/ 1587 w 2317"/>
              <a:gd name="T19" fmla="*/ 2021 h 3363"/>
              <a:gd name="T20" fmla="*/ 959 w 2317"/>
              <a:gd name="T21" fmla="*/ 2447 h 3363"/>
              <a:gd name="T22" fmla="*/ 1382 w 2317"/>
              <a:gd name="T23" fmla="*/ 2021 h 3363"/>
              <a:gd name="T24" fmla="*/ 323 w 2317"/>
              <a:gd name="T25" fmla="*/ 2021 h 3363"/>
              <a:gd name="T26" fmla="*/ 746 w 2317"/>
              <a:gd name="T27" fmla="*/ 2447 h 3363"/>
              <a:gd name="T28" fmla="*/ 323 w 2317"/>
              <a:gd name="T29" fmla="*/ 2021 h 3363"/>
              <a:gd name="T30" fmla="*/ 1587 w 2317"/>
              <a:gd name="T31" fmla="*/ 1806 h 3363"/>
              <a:gd name="T32" fmla="*/ 2010 w 2317"/>
              <a:gd name="T33" fmla="*/ 1380 h 3363"/>
              <a:gd name="T34" fmla="*/ 959 w 2317"/>
              <a:gd name="T35" fmla="*/ 1380 h 3363"/>
              <a:gd name="T36" fmla="*/ 1382 w 2317"/>
              <a:gd name="T37" fmla="*/ 1806 h 3363"/>
              <a:gd name="T38" fmla="*/ 959 w 2317"/>
              <a:gd name="T39" fmla="*/ 1380 h 3363"/>
              <a:gd name="T40" fmla="*/ 323 w 2317"/>
              <a:gd name="T41" fmla="*/ 1806 h 3363"/>
              <a:gd name="T42" fmla="*/ 746 w 2317"/>
              <a:gd name="T43" fmla="*/ 1380 h 3363"/>
              <a:gd name="T44" fmla="*/ 323 w 2317"/>
              <a:gd name="T45" fmla="*/ 314 h 3363"/>
              <a:gd name="T46" fmla="*/ 2010 w 2317"/>
              <a:gd name="T47" fmla="*/ 1010 h 3363"/>
              <a:gd name="T48" fmla="*/ 323 w 2317"/>
              <a:gd name="T49" fmla="*/ 314 h 3363"/>
              <a:gd name="T50" fmla="*/ 2124 w 2317"/>
              <a:gd name="T51" fmla="*/ 0 h 3363"/>
              <a:gd name="T52" fmla="*/ 2184 w 2317"/>
              <a:gd name="T53" fmla="*/ 10 h 3363"/>
              <a:gd name="T54" fmla="*/ 2238 w 2317"/>
              <a:gd name="T55" fmla="*/ 38 h 3363"/>
              <a:gd name="T56" fmla="*/ 2279 w 2317"/>
              <a:gd name="T57" fmla="*/ 82 h 3363"/>
              <a:gd name="T58" fmla="*/ 2308 w 2317"/>
              <a:gd name="T59" fmla="*/ 137 h 3363"/>
              <a:gd name="T60" fmla="*/ 2317 w 2317"/>
              <a:gd name="T61" fmla="*/ 200 h 3363"/>
              <a:gd name="T62" fmla="*/ 2314 w 2317"/>
              <a:gd name="T63" fmla="*/ 3206 h 3363"/>
              <a:gd name="T64" fmla="*/ 2291 w 2317"/>
              <a:gd name="T65" fmla="*/ 3267 h 3363"/>
              <a:gd name="T66" fmla="*/ 2248 w 2317"/>
              <a:gd name="T67" fmla="*/ 3317 h 3363"/>
              <a:gd name="T68" fmla="*/ 2190 w 2317"/>
              <a:gd name="T69" fmla="*/ 3351 h 3363"/>
              <a:gd name="T70" fmla="*/ 2124 w 2317"/>
              <a:gd name="T71" fmla="*/ 3363 h 3363"/>
              <a:gd name="T72" fmla="*/ 160 w 2317"/>
              <a:gd name="T73" fmla="*/ 3360 h 3363"/>
              <a:gd name="T74" fmla="*/ 96 w 2317"/>
              <a:gd name="T75" fmla="*/ 3336 h 3363"/>
              <a:gd name="T76" fmla="*/ 46 w 2317"/>
              <a:gd name="T77" fmla="*/ 3294 h 3363"/>
              <a:gd name="T78" fmla="*/ 12 w 2317"/>
              <a:gd name="T79" fmla="*/ 3236 h 3363"/>
              <a:gd name="T80" fmla="*/ 0 w 2317"/>
              <a:gd name="T81" fmla="*/ 3167 h 3363"/>
              <a:gd name="T82" fmla="*/ 3 w 2317"/>
              <a:gd name="T83" fmla="*/ 161 h 3363"/>
              <a:gd name="T84" fmla="*/ 26 w 2317"/>
              <a:gd name="T85" fmla="*/ 97 h 3363"/>
              <a:gd name="T86" fmla="*/ 69 w 2317"/>
              <a:gd name="T87" fmla="*/ 46 h 3363"/>
              <a:gd name="T88" fmla="*/ 127 w 2317"/>
              <a:gd name="T89" fmla="*/ 12 h 3363"/>
              <a:gd name="T90" fmla="*/ 194 w 2317"/>
              <a:gd name="T91" fmla="*/ 0 h 3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317" h="3363">
                <a:moveTo>
                  <a:pt x="1587" y="2648"/>
                </a:moveTo>
                <a:lnTo>
                  <a:pt x="1587" y="3074"/>
                </a:lnTo>
                <a:lnTo>
                  <a:pt x="2010" y="3074"/>
                </a:lnTo>
                <a:lnTo>
                  <a:pt x="2010" y="2648"/>
                </a:lnTo>
                <a:lnTo>
                  <a:pt x="1587" y="2648"/>
                </a:lnTo>
                <a:close/>
                <a:moveTo>
                  <a:pt x="959" y="2648"/>
                </a:moveTo>
                <a:lnTo>
                  <a:pt x="959" y="3074"/>
                </a:lnTo>
                <a:lnTo>
                  <a:pt x="1382" y="3074"/>
                </a:lnTo>
                <a:lnTo>
                  <a:pt x="1382" y="2648"/>
                </a:lnTo>
                <a:lnTo>
                  <a:pt x="959" y="2648"/>
                </a:lnTo>
                <a:close/>
                <a:moveTo>
                  <a:pt x="323" y="2648"/>
                </a:moveTo>
                <a:lnTo>
                  <a:pt x="323" y="3074"/>
                </a:lnTo>
                <a:lnTo>
                  <a:pt x="746" y="3074"/>
                </a:lnTo>
                <a:lnTo>
                  <a:pt x="746" y="2648"/>
                </a:lnTo>
                <a:lnTo>
                  <a:pt x="323" y="2648"/>
                </a:lnTo>
                <a:close/>
                <a:moveTo>
                  <a:pt x="1587" y="2021"/>
                </a:moveTo>
                <a:lnTo>
                  <a:pt x="1587" y="2447"/>
                </a:lnTo>
                <a:lnTo>
                  <a:pt x="2010" y="2447"/>
                </a:lnTo>
                <a:lnTo>
                  <a:pt x="2010" y="2021"/>
                </a:lnTo>
                <a:lnTo>
                  <a:pt x="1587" y="2021"/>
                </a:lnTo>
                <a:close/>
                <a:moveTo>
                  <a:pt x="959" y="2021"/>
                </a:moveTo>
                <a:lnTo>
                  <a:pt x="959" y="2447"/>
                </a:lnTo>
                <a:lnTo>
                  <a:pt x="1382" y="2447"/>
                </a:lnTo>
                <a:lnTo>
                  <a:pt x="1382" y="2021"/>
                </a:lnTo>
                <a:lnTo>
                  <a:pt x="959" y="2021"/>
                </a:lnTo>
                <a:close/>
                <a:moveTo>
                  <a:pt x="323" y="2021"/>
                </a:moveTo>
                <a:lnTo>
                  <a:pt x="323" y="2447"/>
                </a:lnTo>
                <a:lnTo>
                  <a:pt x="746" y="2447"/>
                </a:lnTo>
                <a:lnTo>
                  <a:pt x="746" y="2021"/>
                </a:lnTo>
                <a:lnTo>
                  <a:pt x="323" y="2021"/>
                </a:lnTo>
                <a:close/>
                <a:moveTo>
                  <a:pt x="1587" y="1380"/>
                </a:moveTo>
                <a:lnTo>
                  <a:pt x="1587" y="1806"/>
                </a:lnTo>
                <a:lnTo>
                  <a:pt x="2010" y="1806"/>
                </a:lnTo>
                <a:lnTo>
                  <a:pt x="2010" y="1380"/>
                </a:lnTo>
                <a:lnTo>
                  <a:pt x="1587" y="1380"/>
                </a:lnTo>
                <a:close/>
                <a:moveTo>
                  <a:pt x="959" y="1380"/>
                </a:moveTo>
                <a:lnTo>
                  <a:pt x="959" y="1806"/>
                </a:lnTo>
                <a:lnTo>
                  <a:pt x="1382" y="1806"/>
                </a:lnTo>
                <a:lnTo>
                  <a:pt x="1382" y="1380"/>
                </a:lnTo>
                <a:lnTo>
                  <a:pt x="959" y="1380"/>
                </a:lnTo>
                <a:close/>
                <a:moveTo>
                  <a:pt x="323" y="1380"/>
                </a:moveTo>
                <a:lnTo>
                  <a:pt x="323" y="1806"/>
                </a:lnTo>
                <a:lnTo>
                  <a:pt x="746" y="1806"/>
                </a:lnTo>
                <a:lnTo>
                  <a:pt x="746" y="1380"/>
                </a:lnTo>
                <a:lnTo>
                  <a:pt x="323" y="1380"/>
                </a:lnTo>
                <a:close/>
                <a:moveTo>
                  <a:pt x="323" y="314"/>
                </a:moveTo>
                <a:lnTo>
                  <a:pt x="323" y="1010"/>
                </a:lnTo>
                <a:lnTo>
                  <a:pt x="2010" y="1010"/>
                </a:lnTo>
                <a:lnTo>
                  <a:pt x="2010" y="314"/>
                </a:lnTo>
                <a:lnTo>
                  <a:pt x="323" y="314"/>
                </a:lnTo>
                <a:close/>
                <a:moveTo>
                  <a:pt x="194" y="0"/>
                </a:moveTo>
                <a:lnTo>
                  <a:pt x="2124" y="0"/>
                </a:lnTo>
                <a:lnTo>
                  <a:pt x="2155" y="3"/>
                </a:lnTo>
                <a:lnTo>
                  <a:pt x="2184" y="10"/>
                </a:lnTo>
                <a:lnTo>
                  <a:pt x="2213" y="23"/>
                </a:lnTo>
                <a:lnTo>
                  <a:pt x="2238" y="38"/>
                </a:lnTo>
                <a:lnTo>
                  <a:pt x="2260" y="58"/>
                </a:lnTo>
                <a:lnTo>
                  <a:pt x="2279" y="82"/>
                </a:lnTo>
                <a:lnTo>
                  <a:pt x="2296" y="107"/>
                </a:lnTo>
                <a:lnTo>
                  <a:pt x="2308" y="137"/>
                </a:lnTo>
                <a:lnTo>
                  <a:pt x="2315" y="167"/>
                </a:lnTo>
                <a:lnTo>
                  <a:pt x="2317" y="200"/>
                </a:lnTo>
                <a:lnTo>
                  <a:pt x="2317" y="3171"/>
                </a:lnTo>
                <a:lnTo>
                  <a:pt x="2314" y="3206"/>
                </a:lnTo>
                <a:lnTo>
                  <a:pt x="2305" y="3238"/>
                </a:lnTo>
                <a:lnTo>
                  <a:pt x="2291" y="3267"/>
                </a:lnTo>
                <a:lnTo>
                  <a:pt x="2271" y="3294"/>
                </a:lnTo>
                <a:lnTo>
                  <a:pt x="2248" y="3317"/>
                </a:lnTo>
                <a:lnTo>
                  <a:pt x="2221" y="3336"/>
                </a:lnTo>
                <a:lnTo>
                  <a:pt x="2190" y="3351"/>
                </a:lnTo>
                <a:lnTo>
                  <a:pt x="2158" y="3360"/>
                </a:lnTo>
                <a:lnTo>
                  <a:pt x="2124" y="3363"/>
                </a:lnTo>
                <a:lnTo>
                  <a:pt x="194" y="3363"/>
                </a:lnTo>
                <a:lnTo>
                  <a:pt x="160" y="3360"/>
                </a:lnTo>
                <a:lnTo>
                  <a:pt x="127" y="3351"/>
                </a:lnTo>
                <a:lnTo>
                  <a:pt x="96" y="3336"/>
                </a:lnTo>
                <a:lnTo>
                  <a:pt x="69" y="3317"/>
                </a:lnTo>
                <a:lnTo>
                  <a:pt x="46" y="3294"/>
                </a:lnTo>
                <a:lnTo>
                  <a:pt x="26" y="3266"/>
                </a:lnTo>
                <a:lnTo>
                  <a:pt x="12" y="3236"/>
                </a:lnTo>
                <a:lnTo>
                  <a:pt x="3" y="3202"/>
                </a:lnTo>
                <a:lnTo>
                  <a:pt x="0" y="3167"/>
                </a:lnTo>
                <a:lnTo>
                  <a:pt x="0" y="196"/>
                </a:lnTo>
                <a:lnTo>
                  <a:pt x="3" y="161"/>
                </a:lnTo>
                <a:lnTo>
                  <a:pt x="12" y="128"/>
                </a:lnTo>
                <a:lnTo>
                  <a:pt x="26" y="97"/>
                </a:lnTo>
                <a:lnTo>
                  <a:pt x="46" y="69"/>
                </a:lnTo>
                <a:lnTo>
                  <a:pt x="69" y="46"/>
                </a:lnTo>
                <a:lnTo>
                  <a:pt x="96" y="27"/>
                </a:lnTo>
                <a:lnTo>
                  <a:pt x="127" y="12"/>
                </a:lnTo>
                <a:lnTo>
                  <a:pt x="160" y="3"/>
                </a:lnTo>
                <a:lnTo>
                  <a:pt x="194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9" name="Freeform 276">
            <a:extLst>
              <a:ext uri="{FF2B5EF4-FFF2-40B4-BE49-F238E27FC236}">
                <a16:creationId xmlns:a16="http://schemas.microsoft.com/office/drawing/2014/main" id="{06757247-5D49-4699-0C38-9350DD7B951F}"/>
              </a:ext>
            </a:extLst>
          </p:cNvPr>
          <p:cNvSpPr>
            <a:spLocks noEditPoints="1"/>
          </p:cNvSpPr>
          <p:nvPr/>
        </p:nvSpPr>
        <p:spPr bwMode="auto">
          <a:xfrm>
            <a:off x="6071186" y="5366200"/>
            <a:ext cx="445281" cy="371711"/>
          </a:xfrm>
          <a:custGeom>
            <a:avLst/>
            <a:gdLst>
              <a:gd name="T0" fmla="*/ 1376 w 3360"/>
              <a:gd name="T1" fmla="*/ 1336 h 2900"/>
              <a:gd name="T2" fmla="*/ 1376 w 3360"/>
              <a:gd name="T3" fmla="*/ 1464 h 2900"/>
              <a:gd name="T4" fmla="*/ 1904 w 3360"/>
              <a:gd name="T5" fmla="*/ 1464 h 2900"/>
              <a:gd name="T6" fmla="*/ 1904 w 3360"/>
              <a:gd name="T7" fmla="*/ 1336 h 2900"/>
              <a:gd name="T8" fmla="*/ 1376 w 3360"/>
              <a:gd name="T9" fmla="*/ 1336 h 2900"/>
              <a:gd name="T10" fmla="*/ 647 w 3360"/>
              <a:gd name="T11" fmla="*/ 879 h 2900"/>
              <a:gd name="T12" fmla="*/ 647 w 3360"/>
              <a:gd name="T13" fmla="*/ 1030 h 2900"/>
              <a:gd name="T14" fmla="*/ 1072 w 3360"/>
              <a:gd name="T15" fmla="*/ 1183 h 2900"/>
              <a:gd name="T16" fmla="*/ 647 w 3360"/>
              <a:gd name="T17" fmla="*/ 1333 h 2900"/>
              <a:gd name="T18" fmla="*/ 647 w 3360"/>
              <a:gd name="T19" fmla="*/ 1489 h 2900"/>
              <a:gd name="T20" fmla="*/ 1207 w 3360"/>
              <a:gd name="T21" fmla="*/ 1253 h 2900"/>
              <a:gd name="T22" fmla="*/ 1207 w 3360"/>
              <a:gd name="T23" fmla="*/ 1116 h 2900"/>
              <a:gd name="T24" fmla="*/ 647 w 3360"/>
              <a:gd name="T25" fmla="*/ 879 h 2900"/>
              <a:gd name="T26" fmla="*/ 385 w 3360"/>
              <a:gd name="T27" fmla="*/ 678 h 2900"/>
              <a:gd name="T28" fmla="*/ 2982 w 3360"/>
              <a:gd name="T29" fmla="*/ 678 h 2900"/>
              <a:gd name="T30" fmla="*/ 2982 w 3360"/>
              <a:gd name="T31" fmla="*/ 2515 h 2900"/>
              <a:gd name="T32" fmla="*/ 385 w 3360"/>
              <a:gd name="T33" fmla="*/ 2515 h 2900"/>
              <a:gd name="T34" fmla="*/ 385 w 3360"/>
              <a:gd name="T35" fmla="*/ 678 h 2900"/>
              <a:gd name="T36" fmla="*/ 193 w 3360"/>
              <a:gd name="T37" fmla="*/ 486 h 2900"/>
              <a:gd name="T38" fmla="*/ 193 w 3360"/>
              <a:gd name="T39" fmla="*/ 2707 h 2900"/>
              <a:gd name="T40" fmla="*/ 3174 w 3360"/>
              <a:gd name="T41" fmla="*/ 2707 h 2900"/>
              <a:gd name="T42" fmla="*/ 3174 w 3360"/>
              <a:gd name="T43" fmla="*/ 486 h 2900"/>
              <a:gd name="T44" fmla="*/ 193 w 3360"/>
              <a:gd name="T45" fmla="*/ 486 h 2900"/>
              <a:gd name="T46" fmla="*/ 0 w 3360"/>
              <a:gd name="T47" fmla="*/ 0 h 2900"/>
              <a:gd name="T48" fmla="*/ 3360 w 3360"/>
              <a:gd name="T49" fmla="*/ 0 h 2900"/>
              <a:gd name="T50" fmla="*/ 3360 w 3360"/>
              <a:gd name="T51" fmla="*/ 2900 h 2900"/>
              <a:gd name="T52" fmla="*/ 0 w 3360"/>
              <a:gd name="T53" fmla="*/ 2900 h 2900"/>
              <a:gd name="T54" fmla="*/ 0 w 3360"/>
              <a:gd name="T55" fmla="*/ 0 h 2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360" h="2900">
                <a:moveTo>
                  <a:pt x="1376" y="1336"/>
                </a:moveTo>
                <a:lnTo>
                  <a:pt x="1376" y="1464"/>
                </a:lnTo>
                <a:lnTo>
                  <a:pt x="1904" y="1464"/>
                </a:lnTo>
                <a:lnTo>
                  <a:pt x="1904" y="1336"/>
                </a:lnTo>
                <a:lnTo>
                  <a:pt x="1376" y="1336"/>
                </a:lnTo>
                <a:close/>
                <a:moveTo>
                  <a:pt x="647" y="879"/>
                </a:moveTo>
                <a:lnTo>
                  <a:pt x="647" y="1030"/>
                </a:lnTo>
                <a:lnTo>
                  <a:pt x="1072" y="1183"/>
                </a:lnTo>
                <a:lnTo>
                  <a:pt x="647" y="1333"/>
                </a:lnTo>
                <a:lnTo>
                  <a:pt x="647" y="1489"/>
                </a:lnTo>
                <a:lnTo>
                  <a:pt x="1207" y="1253"/>
                </a:lnTo>
                <a:lnTo>
                  <a:pt x="1207" y="1116"/>
                </a:lnTo>
                <a:lnTo>
                  <a:pt x="647" y="879"/>
                </a:lnTo>
                <a:close/>
                <a:moveTo>
                  <a:pt x="385" y="678"/>
                </a:moveTo>
                <a:lnTo>
                  <a:pt x="2982" y="678"/>
                </a:lnTo>
                <a:lnTo>
                  <a:pt x="2982" y="2515"/>
                </a:lnTo>
                <a:lnTo>
                  <a:pt x="385" y="2515"/>
                </a:lnTo>
                <a:lnTo>
                  <a:pt x="385" y="678"/>
                </a:lnTo>
                <a:close/>
                <a:moveTo>
                  <a:pt x="193" y="486"/>
                </a:moveTo>
                <a:lnTo>
                  <a:pt x="193" y="2707"/>
                </a:lnTo>
                <a:lnTo>
                  <a:pt x="3174" y="2707"/>
                </a:lnTo>
                <a:lnTo>
                  <a:pt x="3174" y="486"/>
                </a:lnTo>
                <a:lnTo>
                  <a:pt x="193" y="486"/>
                </a:lnTo>
                <a:close/>
                <a:moveTo>
                  <a:pt x="0" y="0"/>
                </a:moveTo>
                <a:lnTo>
                  <a:pt x="3360" y="0"/>
                </a:lnTo>
                <a:lnTo>
                  <a:pt x="3360" y="2900"/>
                </a:lnTo>
                <a:lnTo>
                  <a:pt x="0" y="29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baseline="-25000"/>
          </a:p>
        </p:txBody>
      </p:sp>
      <p:sp>
        <p:nvSpPr>
          <p:cNvPr id="30" name="Freeform 35">
            <a:extLst>
              <a:ext uri="{FF2B5EF4-FFF2-40B4-BE49-F238E27FC236}">
                <a16:creationId xmlns:a16="http://schemas.microsoft.com/office/drawing/2014/main" id="{3BC5CDED-E8D1-E645-A5A5-D8A9802B89A8}"/>
              </a:ext>
            </a:extLst>
          </p:cNvPr>
          <p:cNvSpPr>
            <a:spLocks noEditPoints="1"/>
          </p:cNvSpPr>
          <p:nvPr/>
        </p:nvSpPr>
        <p:spPr bwMode="auto">
          <a:xfrm>
            <a:off x="230078" y="5336613"/>
            <a:ext cx="363637" cy="365616"/>
          </a:xfrm>
          <a:custGeom>
            <a:avLst/>
            <a:gdLst>
              <a:gd name="T0" fmla="*/ 68 w 74"/>
              <a:gd name="T1" fmla="*/ 80 h 80"/>
              <a:gd name="T2" fmla="*/ 0 w 74"/>
              <a:gd name="T3" fmla="*/ 75 h 80"/>
              <a:gd name="T4" fmla="*/ 5 w 74"/>
              <a:gd name="T5" fmla="*/ 12 h 80"/>
              <a:gd name="T6" fmla="*/ 11 w 74"/>
              <a:gd name="T7" fmla="*/ 7 h 80"/>
              <a:gd name="T8" fmla="*/ 21 w 74"/>
              <a:gd name="T9" fmla="*/ 0 h 80"/>
              <a:gd name="T10" fmla="*/ 28 w 74"/>
              <a:gd name="T11" fmla="*/ 12 h 80"/>
              <a:gd name="T12" fmla="*/ 45 w 74"/>
              <a:gd name="T13" fmla="*/ 7 h 80"/>
              <a:gd name="T14" fmla="*/ 55 w 74"/>
              <a:gd name="T15" fmla="*/ 0 h 80"/>
              <a:gd name="T16" fmla="*/ 63 w 74"/>
              <a:gd name="T17" fmla="*/ 12 h 80"/>
              <a:gd name="T18" fmla="*/ 74 w 74"/>
              <a:gd name="T19" fmla="*/ 17 h 80"/>
              <a:gd name="T20" fmla="*/ 18 w 74"/>
              <a:gd name="T21" fmla="*/ 42 h 80"/>
              <a:gd name="T22" fmla="*/ 5 w 74"/>
              <a:gd name="T23" fmla="*/ 29 h 80"/>
              <a:gd name="T24" fmla="*/ 18 w 74"/>
              <a:gd name="T25" fmla="*/ 42 h 80"/>
              <a:gd name="T26" fmla="*/ 18 w 74"/>
              <a:gd name="T27" fmla="*/ 44 h 80"/>
              <a:gd name="T28" fmla="*/ 5 w 74"/>
              <a:gd name="T29" fmla="*/ 59 h 80"/>
              <a:gd name="T30" fmla="*/ 18 w 74"/>
              <a:gd name="T31" fmla="*/ 75 h 80"/>
              <a:gd name="T32" fmla="*/ 5 w 74"/>
              <a:gd name="T33" fmla="*/ 62 h 80"/>
              <a:gd name="T34" fmla="*/ 18 w 74"/>
              <a:gd name="T35" fmla="*/ 75 h 80"/>
              <a:gd name="T36" fmla="*/ 21 w 74"/>
              <a:gd name="T37" fmla="*/ 6 h 80"/>
              <a:gd name="T38" fmla="*/ 17 w 74"/>
              <a:gd name="T39" fmla="*/ 7 h 80"/>
              <a:gd name="T40" fmla="*/ 18 w 74"/>
              <a:gd name="T41" fmla="*/ 22 h 80"/>
              <a:gd name="T42" fmla="*/ 23 w 74"/>
              <a:gd name="T43" fmla="*/ 20 h 80"/>
              <a:gd name="T44" fmla="*/ 35 w 74"/>
              <a:gd name="T45" fmla="*/ 42 h 80"/>
              <a:gd name="T46" fmla="*/ 21 w 74"/>
              <a:gd name="T47" fmla="*/ 29 h 80"/>
              <a:gd name="T48" fmla="*/ 35 w 74"/>
              <a:gd name="T49" fmla="*/ 42 h 80"/>
              <a:gd name="T50" fmla="*/ 35 w 74"/>
              <a:gd name="T51" fmla="*/ 44 h 80"/>
              <a:gd name="T52" fmla="*/ 21 w 74"/>
              <a:gd name="T53" fmla="*/ 59 h 80"/>
              <a:gd name="T54" fmla="*/ 35 w 74"/>
              <a:gd name="T55" fmla="*/ 75 h 80"/>
              <a:gd name="T56" fmla="*/ 21 w 74"/>
              <a:gd name="T57" fmla="*/ 62 h 80"/>
              <a:gd name="T58" fmla="*/ 35 w 74"/>
              <a:gd name="T59" fmla="*/ 75 h 80"/>
              <a:gd name="T60" fmla="*/ 53 w 74"/>
              <a:gd name="T61" fmla="*/ 29 h 80"/>
              <a:gd name="T62" fmla="*/ 38 w 74"/>
              <a:gd name="T63" fmla="*/ 42 h 80"/>
              <a:gd name="T64" fmla="*/ 53 w 74"/>
              <a:gd name="T65" fmla="*/ 59 h 80"/>
              <a:gd name="T66" fmla="*/ 38 w 74"/>
              <a:gd name="T67" fmla="*/ 44 h 80"/>
              <a:gd name="T68" fmla="*/ 53 w 74"/>
              <a:gd name="T69" fmla="*/ 59 h 80"/>
              <a:gd name="T70" fmla="*/ 53 w 74"/>
              <a:gd name="T71" fmla="*/ 62 h 80"/>
              <a:gd name="T72" fmla="*/ 38 w 74"/>
              <a:gd name="T73" fmla="*/ 75 h 80"/>
              <a:gd name="T74" fmla="*/ 57 w 74"/>
              <a:gd name="T75" fmla="*/ 7 h 80"/>
              <a:gd name="T76" fmla="*/ 53 w 74"/>
              <a:gd name="T77" fmla="*/ 6 h 80"/>
              <a:gd name="T78" fmla="*/ 51 w 74"/>
              <a:gd name="T79" fmla="*/ 20 h 80"/>
              <a:gd name="T80" fmla="*/ 55 w 74"/>
              <a:gd name="T81" fmla="*/ 22 h 80"/>
              <a:gd name="T82" fmla="*/ 57 w 74"/>
              <a:gd name="T83" fmla="*/ 7 h 80"/>
              <a:gd name="T84" fmla="*/ 68 w 74"/>
              <a:gd name="T85" fmla="*/ 29 h 80"/>
              <a:gd name="T86" fmla="*/ 55 w 74"/>
              <a:gd name="T87" fmla="*/ 42 h 80"/>
              <a:gd name="T88" fmla="*/ 68 w 74"/>
              <a:gd name="T89" fmla="*/ 59 h 80"/>
              <a:gd name="T90" fmla="*/ 55 w 74"/>
              <a:gd name="T91" fmla="*/ 44 h 80"/>
              <a:gd name="T92" fmla="*/ 68 w 74"/>
              <a:gd name="T93" fmla="*/ 59 h 80"/>
              <a:gd name="T94" fmla="*/ 68 w 74"/>
              <a:gd name="T95" fmla="*/ 62 h 80"/>
              <a:gd name="T96" fmla="*/ 55 w 74"/>
              <a:gd name="T97" fmla="*/ 75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4" h="80">
                <a:moveTo>
                  <a:pt x="74" y="75"/>
                </a:moveTo>
                <a:cubicBezTo>
                  <a:pt x="74" y="78"/>
                  <a:pt x="71" y="80"/>
                  <a:pt x="68" y="80"/>
                </a:cubicBezTo>
                <a:cubicBezTo>
                  <a:pt x="5" y="80"/>
                  <a:pt x="5" y="80"/>
                  <a:pt x="5" y="80"/>
                </a:cubicBezTo>
                <a:cubicBezTo>
                  <a:pt x="2" y="80"/>
                  <a:pt x="0" y="78"/>
                  <a:pt x="0" y="75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4"/>
                  <a:pt x="2" y="12"/>
                  <a:pt x="5" y="12"/>
                </a:cubicBezTo>
                <a:cubicBezTo>
                  <a:pt x="11" y="12"/>
                  <a:pt x="11" y="12"/>
                  <a:pt x="11" y="12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3"/>
                  <a:pt x="14" y="0"/>
                  <a:pt x="18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5" y="0"/>
                  <a:pt x="28" y="3"/>
                  <a:pt x="28" y="7"/>
                </a:cubicBezTo>
                <a:cubicBezTo>
                  <a:pt x="28" y="12"/>
                  <a:pt x="28" y="12"/>
                  <a:pt x="28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7"/>
                  <a:pt x="45" y="7"/>
                  <a:pt x="45" y="7"/>
                </a:cubicBezTo>
                <a:cubicBezTo>
                  <a:pt x="45" y="3"/>
                  <a:pt x="49" y="0"/>
                  <a:pt x="53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59" y="0"/>
                  <a:pt x="63" y="3"/>
                  <a:pt x="63" y="7"/>
                </a:cubicBezTo>
                <a:cubicBezTo>
                  <a:pt x="63" y="12"/>
                  <a:pt x="63" y="12"/>
                  <a:pt x="63" y="12"/>
                </a:cubicBezTo>
                <a:cubicBezTo>
                  <a:pt x="68" y="12"/>
                  <a:pt x="68" y="12"/>
                  <a:pt x="68" y="12"/>
                </a:cubicBezTo>
                <a:cubicBezTo>
                  <a:pt x="71" y="12"/>
                  <a:pt x="74" y="14"/>
                  <a:pt x="74" y="17"/>
                </a:cubicBezTo>
                <a:lnTo>
                  <a:pt x="74" y="75"/>
                </a:lnTo>
                <a:close/>
                <a:moveTo>
                  <a:pt x="18" y="42"/>
                </a:moveTo>
                <a:cubicBezTo>
                  <a:pt x="18" y="29"/>
                  <a:pt x="18" y="29"/>
                  <a:pt x="18" y="29"/>
                </a:cubicBezTo>
                <a:cubicBezTo>
                  <a:pt x="5" y="29"/>
                  <a:pt x="5" y="29"/>
                  <a:pt x="5" y="29"/>
                </a:cubicBezTo>
                <a:cubicBezTo>
                  <a:pt x="5" y="42"/>
                  <a:pt x="5" y="42"/>
                  <a:pt x="5" y="42"/>
                </a:cubicBezTo>
                <a:lnTo>
                  <a:pt x="18" y="42"/>
                </a:lnTo>
                <a:close/>
                <a:moveTo>
                  <a:pt x="18" y="59"/>
                </a:moveTo>
                <a:cubicBezTo>
                  <a:pt x="18" y="44"/>
                  <a:pt x="18" y="44"/>
                  <a:pt x="18" y="44"/>
                </a:cubicBezTo>
                <a:cubicBezTo>
                  <a:pt x="5" y="44"/>
                  <a:pt x="5" y="44"/>
                  <a:pt x="5" y="44"/>
                </a:cubicBezTo>
                <a:cubicBezTo>
                  <a:pt x="5" y="59"/>
                  <a:pt x="5" y="59"/>
                  <a:pt x="5" y="59"/>
                </a:cubicBezTo>
                <a:lnTo>
                  <a:pt x="18" y="59"/>
                </a:lnTo>
                <a:close/>
                <a:moveTo>
                  <a:pt x="18" y="75"/>
                </a:moveTo>
                <a:cubicBezTo>
                  <a:pt x="18" y="62"/>
                  <a:pt x="18" y="62"/>
                  <a:pt x="18" y="62"/>
                </a:cubicBezTo>
                <a:cubicBezTo>
                  <a:pt x="5" y="62"/>
                  <a:pt x="5" y="62"/>
                  <a:pt x="5" y="62"/>
                </a:cubicBezTo>
                <a:cubicBezTo>
                  <a:pt x="5" y="75"/>
                  <a:pt x="5" y="75"/>
                  <a:pt x="5" y="75"/>
                </a:cubicBezTo>
                <a:lnTo>
                  <a:pt x="18" y="75"/>
                </a:lnTo>
                <a:close/>
                <a:moveTo>
                  <a:pt x="23" y="7"/>
                </a:moveTo>
                <a:cubicBezTo>
                  <a:pt x="23" y="6"/>
                  <a:pt x="22" y="6"/>
                  <a:pt x="21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6"/>
                  <a:pt x="17" y="6"/>
                  <a:pt x="17" y="7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21"/>
                  <a:pt x="17" y="22"/>
                  <a:pt x="18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2" y="22"/>
                  <a:pt x="23" y="21"/>
                  <a:pt x="23" y="20"/>
                </a:cubicBezTo>
                <a:lnTo>
                  <a:pt x="23" y="7"/>
                </a:lnTo>
                <a:close/>
                <a:moveTo>
                  <a:pt x="35" y="42"/>
                </a:moveTo>
                <a:cubicBezTo>
                  <a:pt x="35" y="29"/>
                  <a:pt x="35" y="29"/>
                  <a:pt x="35" y="29"/>
                </a:cubicBezTo>
                <a:cubicBezTo>
                  <a:pt x="21" y="29"/>
                  <a:pt x="21" y="29"/>
                  <a:pt x="21" y="29"/>
                </a:cubicBezTo>
                <a:cubicBezTo>
                  <a:pt x="21" y="42"/>
                  <a:pt x="21" y="42"/>
                  <a:pt x="21" y="42"/>
                </a:cubicBezTo>
                <a:lnTo>
                  <a:pt x="35" y="42"/>
                </a:lnTo>
                <a:close/>
                <a:moveTo>
                  <a:pt x="35" y="59"/>
                </a:moveTo>
                <a:cubicBezTo>
                  <a:pt x="35" y="44"/>
                  <a:pt x="35" y="44"/>
                  <a:pt x="35" y="44"/>
                </a:cubicBezTo>
                <a:cubicBezTo>
                  <a:pt x="21" y="44"/>
                  <a:pt x="21" y="44"/>
                  <a:pt x="21" y="44"/>
                </a:cubicBezTo>
                <a:cubicBezTo>
                  <a:pt x="21" y="59"/>
                  <a:pt x="21" y="59"/>
                  <a:pt x="21" y="59"/>
                </a:cubicBezTo>
                <a:lnTo>
                  <a:pt x="35" y="59"/>
                </a:lnTo>
                <a:close/>
                <a:moveTo>
                  <a:pt x="35" y="75"/>
                </a:moveTo>
                <a:cubicBezTo>
                  <a:pt x="35" y="62"/>
                  <a:pt x="35" y="62"/>
                  <a:pt x="35" y="62"/>
                </a:cubicBezTo>
                <a:cubicBezTo>
                  <a:pt x="21" y="62"/>
                  <a:pt x="21" y="62"/>
                  <a:pt x="21" y="62"/>
                </a:cubicBezTo>
                <a:cubicBezTo>
                  <a:pt x="21" y="75"/>
                  <a:pt x="21" y="75"/>
                  <a:pt x="21" y="75"/>
                </a:cubicBezTo>
                <a:lnTo>
                  <a:pt x="35" y="75"/>
                </a:lnTo>
                <a:close/>
                <a:moveTo>
                  <a:pt x="53" y="42"/>
                </a:moveTo>
                <a:cubicBezTo>
                  <a:pt x="53" y="29"/>
                  <a:pt x="53" y="29"/>
                  <a:pt x="53" y="29"/>
                </a:cubicBezTo>
                <a:cubicBezTo>
                  <a:pt x="38" y="29"/>
                  <a:pt x="38" y="29"/>
                  <a:pt x="38" y="29"/>
                </a:cubicBezTo>
                <a:cubicBezTo>
                  <a:pt x="38" y="42"/>
                  <a:pt x="38" y="42"/>
                  <a:pt x="38" y="42"/>
                </a:cubicBezTo>
                <a:lnTo>
                  <a:pt x="53" y="42"/>
                </a:lnTo>
                <a:close/>
                <a:moveTo>
                  <a:pt x="53" y="59"/>
                </a:moveTo>
                <a:cubicBezTo>
                  <a:pt x="53" y="44"/>
                  <a:pt x="53" y="44"/>
                  <a:pt x="53" y="44"/>
                </a:cubicBezTo>
                <a:cubicBezTo>
                  <a:pt x="38" y="44"/>
                  <a:pt x="38" y="44"/>
                  <a:pt x="38" y="44"/>
                </a:cubicBezTo>
                <a:cubicBezTo>
                  <a:pt x="38" y="59"/>
                  <a:pt x="38" y="59"/>
                  <a:pt x="38" y="59"/>
                </a:cubicBezTo>
                <a:lnTo>
                  <a:pt x="53" y="59"/>
                </a:lnTo>
                <a:close/>
                <a:moveTo>
                  <a:pt x="53" y="75"/>
                </a:moveTo>
                <a:cubicBezTo>
                  <a:pt x="53" y="62"/>
                  <a:pt x="53" y="62"/>
                  <a:pt x="53" y="62"/>
                </a:cubicBezTo>
                <a:cubicBezTo>
                  <a:pt x="38" y="62"/>
                  <a:pt x="38" y="62"/>
                  <a:pt x="38" y="62"/>
                </a:cubicBezTo>
                <a:cubicBezTo>
                  <a:pt x="38" y="75"/>
                  <a:pt x="38" y="75"/>
                  <a:pt x="38" y="75"/>
                </a:cubicBezTo>
                <a:lnTo>
                  <a:pt x="53" y="75"/>
                </a:lnTo>
                <a:close/>
                <a:moveTo>
                  <a:pt x="57" y="7"/>
                </a:moveTo>
                <a:cubicBezTo>
                  <a:pt x="57" y="6"/>
                  <a:pt x="56" y="6"/>
                  <a:pt x="55" y="6"/>
                </a:cubicBezTo>
                <a:cubicBezTo>
                  <a:pt x="53" y="6"/>
                  <a:pt x="53" y="6"/>
                  <a:pt x="53" y="6"/>
                </a:cubicBezTo>
                <a:cubicBezTo>
                  <a:pt x="52" y="6"/>
                  <a:pt x="51" y="6"/>
                  <a:pt x="51" y="7"/>
                </a:cubicBezTo>
                <a:cubicBezTo>
                  <a:pt x="51" y="20"/>
                  <a:pt x="51" y="20"/>
                  <a:pt x="51" y="20"/>
                </a:cubicBezTo>
                <a:cubicBezTo>
                  <a:pt x="51" y="21"/>
                  <a:pt x="52" y="22"/>
                  <a:pt x="53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6" y="22"/>
                  <a:pt x="57" y="21"/>
                  <a:pt x="57" y="20"/>
                </a:cubicBezTo>
                <a:lnTo>
                  <a:pt x="57" y="7"/>
                </a:lnTo>
                <a:close/>
                <a:moveTo>
                  <a:pt x="68" y="42"/>
                </a:moveTo>
                <a:cubicBezTo>
                  <a:pt x="68" y="29"/>
                  <a:pt x="68" y="29"/>
                  <a:pt x="68" y="29"/>
                </a:cubicBezTo>
                <a:cubicBezTo>
                  <a:pt x="55" y="29"/>
                  <a:pt x="55" y="29"/>
                  <a:pt x="55" y="29"/>
                </a:cubicBezTo>
                <a:cubicBezTo>
                  <a:pt x="55" y="42"/>
                  <a:pt x="55" y="42"/>
                  <a:pt x="55" y="42"/>
                </a:cubicBezTo>
                <a:lnTo>
                  <a:pt x="68" y="42"/>
                </a:lnTo>
                <a:close/>
                <a:moveTo>
                  <a:pt x="68" y="59"/>
                </a:moveTo>
                <a:cubicBezTo>
                  <a:pt x="68" y="44"/>
                  <a:pt x="68" y="44"/>
                  <a:pt x="68" y="44"/>
                </a:cubicBezTo>
                <a:cubicBezTo>
                  <a:pt x="55" y="44"/>
                  <a:pt x="55" y="44"/>
                  <a:pt x="55" y="44"/>
                </a:cubicBezTo>
                <a:cubicBezTo>
                  <a:pt x="55" y="59"/>
                  <a:pt x="55" y="59"/>
                  <a:pt x="55" y="59"/>
                </a:cubicBezTo>
                <a:lnTo>
                  <a:pt x="68" y="59"/>
                </a:lnTo>
                <a:close/>
                <a:moveTo>
                  <a:pt x="68" y="75"/>
                </a:moveTo>
                <a:cubicBezTo>
                  <a:pt x="68" y="62"/>
                  <a:pt x="68" y="62"/>
                  <a:pt x="68" y="62"/>
                </a:cubicBezTo>
                <a:cubicBezTo>
                  <a:pt x="55" y="62"/>
                  <a:pt x="55" y="62"/>
                  <a:pt x="55" y="62"/>
                </a:cubicBezTo>
                <a:cubicBezTo>
                  <a:pt x="55" y="75"/>
                  <a:pt x="55" y="75"/>
                  <a:pt x="55" y="75"/>
                </a:cubicBezTo>
                <a:lnTo>
                  <a:pt x="68" y="75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6" name="TextBox 5" descr=" 4">
            <a:extLst>
              <a:ext uri="{FF2B5EF4-FFF2-40B4-BE49-F238E27FC236}">
                <a16:creationId xmlns:a16="http://schemas.microsoft.com/office/drawing/2014/main" id="{F8DFBFFB-6EF6-980A-BF97-73F337499E68}"/>
              </a:ext>
            </a:extLst>
          </p:cNvPr>
          <p:cNvSpPr txBox="1"/>
          <p:nvPr/>
        </p:nvSpPr>
        <p:spPr>
          <a:xfrm>
            <a:off x="571501" y="1476843"/>
            <a:ext cx="3493604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SM(</a:t>
            </a:r>
            <a:r>
              <a:rPr lang="en-GB" sz="2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Large+Small</a:t>
            </a:r>
            <a:r>
              <a:rPr lang="en-GB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D1</a:t>
            </a:r>
          </a:p>
        </p:txBody>
      </p:sp>
      <p:sp>
        <p:nvSpPr>
          <p:cNvPr id="7" name="TextBox 6" descr=" 4">
            <a:extLst>
              <a:ext uri="{FF2B5EF4-FFF2-40B4-BE49-F238E27FC236}">
                <a16:creationId xmlns:a16="http://schemas.microsoft.com/office/drawing/2014/main" id="{E16B2239-5E40-FCAB-79B6-22880231C3F5}"/>
              </a:ext>
            </a:extLst>
          </p:cNvPr>
          <p:cNvSpPr txBox="1"/>
          <p:nvPr/>
        </p:nvSpPr>
        <p:spPr>
          <a:xfrm>
            <a:off x="8698582" y="1476843"/>
            <a:ext cx="3198318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SM(</a:t>
            </a:r>
            <a:r>
              <a:rPr lang="en-GB" sz="2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LargeOnly</a:t>
            </a:r>
            <a:r>
              <a:rPr lang="en-GB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D1</a:t>
            </a:r>
          </a:p>
        </p:txBody>
      </p:sp>
      <p:sp>
        <p:nvSpPr>
          <p:cNvPr id="12" name="TextBox 11" descr=" 4">
            <a:extLst>
              <a:ext uri="{FF2B5EF4-FFF2-40B4-BE49-F238E27FC236}">
                <a16:creationId xmlns:a16="http://schemas.microsoft.com/office/drawing/2014/main" id="{5F43ED72-A6E5-1DDD-3FDE-5B8AA181ED3F}"/>
              </a:ext>
            </a:extLst>
          </p:cNvPr>
          <p:cNvSpPr txBox="1"/>
          <p:nvPr/>
        </p:nvSpPr>
        <p:spPr>
          <a:xfrm>
            <a:off x="4609977" y="1476843"/>
            <a:ext cx="3198318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D1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873113D-1A0A-C3B6-22F5-9CD71F89BFC4}"/>
              </a:ext>
            </a:extLst>
          </p:cNvPr>
          <p:cNvCxnSpPr>
            <a:cxnSpLocks/>
          </p:cNvCxnSpPr>
          <p:nvPr/>
        </p:nvCxnSpPr>
        <p:spPr>
          <a:xfrm flipH="1">
            <a:off x="3876261" y="2836482"/>
            <a:ext cx="731938" cy="0"/>
          </a:xfrm>
          <a:prstGeom prst="straightConnector1">
            <a:avLst/>
          </a:prstGeom>
          <a:ln w="5715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A37055C-4E65-9512-33D9-6453ABBEF4D1}"/>
              </a:ext>
            </a:extLst>
          </p:cNvPr>
          <p:cNvCxnSpPr>
            <a:cxnSpLocks/>
          </p:cNvCxnSpPr>
          <p:nvPr/>
        </p:nvCxnSpPr>
        <p:spPr>
          <a:xfrm>
            <a:off x="7914069" y="2822847"/>
            <a:ext cx="742913" cy="0"/>
          </a:xfrm>
          <a:prstGeom prst="straightConnector1">
            <a:avLst/>
          </a:prstGeom>
          <a:ln w="5715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 descr=" 4">
            <a:extLst>
              <a:ext uri="{FF2B5EF4-FFF2-40B4-BE49-F238E27FC236}">
                <a16:creationId xmlns:a16="http://schemas.microsoft.com/office/drawing/2014/main" id="{3596D2E0-B0F6-C6EF-B619-06CE0711FAF2}"/>
              </a:ext>
            </a:extLst>
          </p:cNvPr>
          <p:cNvSpPr txBox="1"/>
          <p:nvPr/>
        </p:nvSpPr>
        <p:spPr>
          <a:xfrm>
            <a:off x="163993" y="4401318"/>
            <a:ext cx="4444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Large-only + small scale (&lt;100km) wavelet modes</a:t>
            </a:r>
            <a:endParaRPr lang="en-GB" sz="2200" b="1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 descr=" 4">
            <a:extLst>
              <a:ext uri="{FF2B5EF4-FFF2-40B4-BE49-F238E27FC236}">
                <a16:creationId xmlns:a16="http://schemas.microsoft.com/office/drawing/2014/main" id="{F6D48D46-BA2E-BD1E-A413-25688383D0B7}"/>
              </a:ext>
            </a:extLst>
          </p:cNvPr>
          <p:cNvSpPr txBox="1"/>
          <p:nvPr/>
        </p:nvSpPr>
        <p:spPr>
          <a:xfrm>
            <a:off x="8141080" y="4401318"/>
            <a:ext cx="4110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SM variability @ &lt;1000km scale smoothed out. </a:t>
            </a:r>
            <a:endParaRPr lang="en-GB" sz="2200" b="1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781">
            <a:extLst>
              <a:ext uri="{FF2B5EF4-FFF2-40B4-BE49-F238E27FC236}">
                <a16:creationId xmlns:a16="http://schemas.microsoft.com/office/drawing/2014/main" id="{26DA65C9-1B36-BE38-DFFF-62038A934235}"/>
              </a:ext>
            </a:extLst>
          </p:cNvPr>
          <p:cNvSpPr>
            <a:spLocks noEditPoints="1"/>
          </p:cNvSpPr>
          <p:nvPr/>
        </p:nvSpPr>
        <p:spPr bwMode="auto">
          <a:xfrm>
            <a:off x="8280175" y="369737"/>
            <a:ext cx="221329" cy="125361"/>
          </a:xfrm>
          <a:custGeom>
            <a:avLst/>
            <a:gdLst>
              <a:gd name="T0" fmla="*/ 0 w 3363"/>
              <a:gd name="T1" fmla="*/ 216 h 2102"/>
              <a:gd name="T2" fmla="*/ 1681 w 3363"/>
              <a:gd name="T3" fmla="*/ 1648 h 2102"/>
              <a:gd name="T4" fmla="*/ 3363 w 3363"/>
              <a:gd name="T5" fmla="*/ 231 h 2102"/>
              <a:gd name="T6" fmla="*/ 3363 w 3363"/>
              <a:gd name="T7" fmla="*/ 2102 h 2102"/>
              <a:gd name="T8" fmla="*/ 0 w 3363"/>
              <a:gd name="T9" fmla="*/ 2102 h 2102"/>
              <a:gd name="T10" fmla="*/ 0 w 3363"/>
              <a:gd name="T11" fmla="*/ 216 h 2102"/>
              <a:gd name="T12" fmla="*/ 43 w 3363"/>
              <a:gd name="T13" fmla="*/ 0 h 2102"/>
              <a:gd name="T14" fmla="*/ 3338 w 3363"/>
              <a:gd name="T15" fmla="*/ 0 h 2102"/>
              <a:gd name="T16" fmla="*/ 1682 w 3363"/>
              <a:gd name="T17" fmla="*/ 1396 h 2102"/>
              <a:gd name="T18" fmla="*/ 43 w 3363"/>
              <a:gd name="T19" fmla="*/ 0 h 2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63" h="2102">
                <a:moveTo>
                  <a:pt x="0" y="216"/>
                </a:moveTo>
                <a:lnTo>
                  <a:pt x="1681" y="1648"/>
                </a:lnTo>
                <a:lnTo>
                  <a:pt x="3363" y="231"/>
                </a:lnTo>
                <a:lnTo>
                  <a:pt x="3363" y="2102"/>
                </a:lnTo>
                <a:lnTo>
                  <a:pt x="0" y="2102"/>
                </a:lnTo>
                <a:lnTo>
                  <a:pt x="0" y="216"/>
                </a:lnTo>
                <a:close/>
                <a:moveTo>
                  <a:pt x="43" y="0"/>
                </a:moveTo>
                <a:lnTo>
                  <a:pt x="3338" y="0"/>
                </a:lnTo>
                <a:lnTo>
                  <a:pt x="1682" y="1396"/>
                </a:lnTo>
                <a:lnTo>
                  <a:pt x="43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9725F7-9A37-FB4C-1A79-0236AD141B9E}"/>
              </a:ext>
            </a:extLst>
          </p:cNvPr>
          <p:cNvSpPr/>
          <p:nvPr/>
        </p:nvSpPr>
        <p:spPr>
          <a:xfrm>
            <a:off x="8488680" y="279454"/>
            <a:ext cx="19859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b.w.maybee@leeds.ac.uk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326933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A diagram of a normal cycle&#10;&#10;AI-generated content may be incorrect.">
            <a:extLst>
              <a:ext uri="{FF2B5EF4-FFF2-40B4-BE49-F238E27FC236}">
                <a16:creationId xmlns:a16="http://schemas.microsoft.com/office/drawing/2014/main" id="{7ABEB61F-DE5B-EF04-D53F-61B7F03355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47" y="1288642"/>
            <a:ext cx="9946895" cy="4465248"/>
          </a:xfrm>
          <a:prstGeom prst="rect">
            <a:avLst/>
          </a:prstGeom>
        </p:spPr>
      </p:pic>
      <p:sp>
        <p:nvSpPr>
          <p:cNvPr id="2" name="TextBox 1" descr=" 4">
            <a:extLst>
              <a:ext uri="{FF2B5EF4-FFF2-40B4-BE49-F238E27FC236}">
                <a16:creationId xmlns:a16="http://schemas.microsoft.com/office/drawing/2014/main" id="{75556D3E-FA06-E1D7-8221-3A542B8D2106}"/>
              </a:ext>
            </a:extLst>
          </p:cNvPr>
          <p:cNvSpPr txBox="1"/>
          <p:nvPr/>
        </p:nvSpPr>
        <p:spPr>
          <a:xfrm>
            <a:off x="163995" y="170808"/>
            <a:ext cx="8324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of surface scales on MCS populations</a:t>
            </a:r>
          </a:p>
        </p:txBody>
      </p:sp>
      <p:sp>
        <p:nvSpPr>
          <p:cNvPr id="4" name="TextBox 3" descr=" 4">
            <a:extLst>
              <a:ext uri="{FF2B5EF4-FFF2-40B4-BE49-F238E27FC236}">
                <a16:creationId xmlns:a16="http://schemas.microsoft.com/office/drawing/2014/main" id="{A3BC587E-4704-A2C3-4649-C65314F8B91F}"/>
              </a:ext>
            </a:extLst>
          </p:cNvPr>
          <p:cNvSpPr txBox="1"/>
          <p:nvPr/>
        </p:nvSpPr>
        <p:spPr>
          <a:xfrm>
            <a:off x="646044" y="861444"/>
            <a:ext cx="109526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Track full MCS lifecycles with </a:t>
            </a:r>
            <a:r>
              <a:rPr lang="en-GB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simpleTrack</a:t>
            </a: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algorithm (BT + rain)</a:t>
            </a:r>
          </a:p>
        </p:txBody>
      </p:sp>
      <p:sp>
        <p:nvSpPr>
          <p:cNvPr id="6" name="Freeform 516">
            <a:extLst>
              <a:ext uri="{FF2B5EF4-FFF2-40B4-BE49-F238E27FC236}">
                <a16:creationId xmlns:a16="http://schemas.microsoft.com/office/drawing/2014/main" id="{DAD44AAE-03BE-1C0B-1A50-6A4868D32D1C}"/>
              </a:ext>
            </a:extLst>
          </p:cNvPr>
          <p:cNvSpPr>
            <a:spLocks noEditPoints="1"/>
          </p:cNvSpPr>
          <p:nvPr/>
        </p:nvSpPr>
        <p:spPr bwMode="auto">
          <a:xfrm>
            <a:off x="266699" y="955644"/>
            <a:ext cx="316636" cy="336687"/>
          </a:xfrm>
          <a:custGeom>
            <a:avLst/>
            <a:gdLst>
              <a:gd name="T0" fmla="*/ 1589 w 2716"/>
              <a:gd name="T1" fmla="*/ 2089 h 3400"/>
              <a:gd name="T2" fmla="*/ 1831 w 2716"/>
              <a:gd name="T3" fmla="*/ 2264 h 3400"/>
              <a:gd name="T4" fmla="*/ 979 w 2716"/>
              <a:gd name="T5" fmla="*/ 2655 h 3400"/>
              <a:gd name="T6" fmla="*/ 964 w 2716"/>
              <a:gd name="T7" fmla="*/ 2089 h 3400"/>
              <a:gd name="T8" fmla="*/ 1788 w 2716"/>
              <a:gd name="T9" fmla="*/ 4 h 3400"/>
              <a:gd name="T10" fmla="*/ 1913 w 2716"/>
              <a:gd name="T11" fmla="*/ 29 h 3400"/>
              <a:gd name="T12" fmla="*/ 2028 w 2716"/>
              <a:gd name="T13" fmla="*/ 77 h 3400"/>
              <a:gd name="T14" fmla="*/ 2131 w 2716"/>
              <a:gd name="T15" fmla="*/ 145 h 3400"/>
              <a:gd name="T16" fmla="*/ 2217 w 2716"/>
              <a:gd name="T17" fmla="*/ 232 h 3400"/>
              <a:gd name="T18" fmla="*/ 2286 w 2716"/>
              <a:gd name="T19" fmla="*/ 334 h 3400"/>
              <a:gd name="T20" fmla="*/ 2334 w 2716"/>
              <a:gd name="T21" fmla="*/ 447 h 3400"/>
              <a:gd name="T22" fmla="*/ 2360 w 2716"/>
              <a:gd name="T23" fmla="*/ 572 h 3400"/>
              <a:gd name="T24" fmla="*/ 2361 w 2716"/>
              <a:gd name="T25" fmla="*/ 692 h 3400"/>
              <a:gd name="T26" fmla="*/ 2342 w 2716"/>
              <a:gd name="T27" fmla="*/ 798 h 3400"/>
              <a:gd name="T28" fmla="*/ 2445 w 2716"/>
              <a:gd name="T29" fmla="*/ 842 h 3400"/>
              <a:gd name="T30" fmla="*/ 2535 w 2716"/>
              <a:gd name="T31" fmla="*/ 907 h 3400"/>
              <a:gd name="T32" fmla="*/ 2610 w 2716"/>
              <a:gd name="T33" fmla="*/ 988 h 3400"/>
              <a:gd name="T34" fmla="*/ 2667 w 2716"/>
              <a:gd name="T35" fmla="*/ 1082 h 3400"/>
              <a:gd name="T36" fmla="*/ 2703 w 2716"/>
              <a:gd name="T37" fmla="*/ 1190 h 3400"/>
              <a:gd name="T38" fmla="*/ 2716 w 2716"/>
              <a:gd name="T39" fmla="*/ 1305 h 3400"/>
              <a:gd name="T40" fmla="*/ 2703 w 2716"/>
              <a:gd name="T41" fmla="*/ 1419 h 3400"/>
              <a:gd name="T42" fmla="*/ 2668 w 2716"/>
              <a:gd name="T43" fmla="*/ 1524 h 3400"/>
              <a:gd name="T44" fmla="*/ 2613 w 2716"/>
              <a:gd name="T45" fmla="*/ 1619 h 3400"/>
              <a:gd name="T46" fmla="*/ 2540 w 2716"/>
              <a:gd name="T47" fmla="*/ 1698 h 3400"/>
              <a:gd name="T48" fmla="*/ 2451 w 2716"/>
              <a:gd name="T49" fmla="*/ 1763 h 3400"/>
              <a:gd name="T50" fmla="*/ 2351 w 2716"/>
              <a:gd name="T51" fmla="*/ 1808 h 3400"/>
              <a:gd name="T52" fmla="*/ 2240 w 2716"/>
              <a:gd name="T53" fmla="*/ 1833 h 3400"/>
              <a:gd name="T54" fmla="*/ 534 w 2716"/>
              <a:gd name="T55" fmla="*/ 1836 h 3400"/>
              <a:gd name="T56" fmla="*/ 420 w 2716"/>
              <a:gd name="T57" fmla="*/ 1824 h 3400"/>
              <a:gd name="T58" fmla="*/ 314 w 2716"/>
              <a:gd name="T59" fmla="*/ 1789 h 3400"/>
              <a:gd name="T60" fmla="*/ 219 w 2716"/>
              <a:gd name="T61" fmla="*/ 1733 h 3400"/>
              <a:gd name="T62" fmla="*/ 138 w 2716"/>
              <a:gd name="T63" fmla="*/ 1661 h 3400"/>
              <a:gd name="T64" fmla="*/ 74 w 2716"/>
              <a:gd name="T65" fmla="*/ 1572 h 3400"/>
              <a:gd name="T66" fmla="*/ 28 w 2716"/>
              <a:gd name="T67" fmla="*/ 1472 h 3400"/>
              <a:gd name="T68" fmla="*/ 3 w 2716"/>
              <a:gd name="T69" fmla="*/ 1363 h 3400"/>
              <a:gd name="T70" fmla="*/ 3 w 2716"/>
              <a:gd name="T71" fmla="*/ 1248 h 3400"/>
              <a:gd name="T72" fmla="*/ 26 w 2716"/>
              <a:gd name="T73" fmla="*/ 1140 h 3400"/>
              <a:gd name="T74" fmla="*/ 71 w 2716"/>
              <a:gd name="T75" fmla="*/ 1042 h 3400"/>
              <a:gd name="T76" fmla="*/ 132 w 2716"/>
              <a:gd name="T77" fmla="*/ 956 h 3400"/>
              <a:gd name="T78" fmla="*/ 210 w 2716"/>
              <a:gd name="T79" fmla="*/ 884 h 3400"/>
              <a:gd name="T80" fmla="*/ 301 w 2716"/>
              <a:gd name="T81" fmla="*/ 827 h 3400"/>
              <a:gd name="T82" fmla="*/ 341 w 2716"/>
              <a:gd name="T83" fmla="*/ 766 h 3400"/>
              <a:gd name="T84" fmla="*/ 333 w 2716"/>
              <a:gd name="T85" fmla="*/ 682 h 3400"/>
              <a:gd name="T86" fmla="*/ 345 w 2716"/>
              <a:gd name="T87" fmla="*/ 579 h 3400"/>
              <a:gd name="T88" fmla="*/ 380 w 2716"/>
              <a:gd name="T89" fmla="*/ 485 h 3400"/>
              <a:gd name="T90" fmla="*/ 433 w 2716"/>
              <a:gd name="T91" fmla="*/ 401 h 3400"/>
              <a:gd name="T92" fmla="*/ 503 w 2716"/>
              <a:gd name="T93" fmla="*/ 331 h 3400"/>
              <a:gd name="T94" fmla="*/ 587 w 2716"/>
              <a:gd name="T95" fmla="*/ 278 h 3400"/>
              <a:gd name="T96" fmla="*/ 683 w 2716"/>
              <a:gd name="T97" fmla="*/ 244 h 3400"/>
              <a:gd name="T98" fmla="*/ 786 w 2716"/>
              <a:gd name="T99" fmla="*/ 232 h 3400"/>
              <a:gd name="T100" fmla="*/ 887 w 2716"/>
              <a:gd name="T101" fmla="*/ 243 h 3400"/>
              <a:gd name="T102" fmla="*/ 980 w 2716"/>
              <a:gd name="T103" fmla="*/ 275 h 3400"/>
              <a:gd name="T104" fmla="*/ 1062 w 2716"/>
              <a:gd name="T105" fmla="*/ 325 h 3400"/>
              <a:gd name="T106" fmla="*/ 1132 w 2716"/>
              <a:gd name="T107" fmla="*/ 391 h 3400"/>
              <a:gd name="T108" fmla="*/ 1186 w 2716"/>
              <a:gd name="T109" fmla="*/ 290 h 3400"/>
              <a:gd name="T110" fmla="*/ 1256 w 2716"/>
              <a:gd name="T111" fmla="*/ 201 h 3400"/>
              <a:gd name="T112" fmla="*/ 1341 w 2716"/>
              <a:gd name="T113" fmla="*/ 126 h 3400"/>
              <a:gd name="T114" fmla="*/ 1438 w 2716"/>
              <a:gd name="T115" fmla="*/ 67 h 3400"/>
              <a:gd name="T116" fmla="*/ 1546 w 2716"/>
              <a:gd name="T117" fmla="*/ 25 h 3400"/>
              <a:gd name="T118" fmla="*/ 1662 w 2716"/>
              <a:gd name="T119" fmla="*/ 3 h 3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16" h="3400">
                <a:moveTo>
                  <a:pt x="964" y="2089"/>
                </a:moveTo>
                <a:lnTo>
                  <a:pt x="1589" y="2089"/>
                </a:lnTo>
                <a:lnTo>
                  <a:pt x="1442" y="2345"/>
                </a:lnTo>
                <a:lnTo>
                  <a:pt x="1831" y="2264"/>
                </a:lnTo>
                <a:lnTo>
                  <a:pt x="604" y="3400"/>
                </a:lnTo>
                <a:lnTo>
                  <a:pt x="979" y="2655"/>
                </a:lnTo>
                <a:lnTo>
                  <a:pt x="604" y="2732"/>
                </a:lnTo>
                <a:lnTo>
                  <a:pt x="964" y="2089"/>
                </a:lnTo>
                <a:close/>
                <a:moveTo>
                  <a:pt x="1723" y="0"/>
                </a:moveTo>
                <a:lnTo>
                  <a:pt x="1788" y="4"/>
                </a:lnTo>
                <a:lnTo>
                  <a:pt x="1852" y="13"/>
                </a:lnTo>
                <a:lnTo>
                  <a:pt x="1913" y="29"/>
                </a:lnTo>
                <a:lnTo>
                  <a:pt x="1972" y="51"/>
                </a:lnTo>
                <a:lnTo>
                  <a:pt x="2028" y="77"/>
                </a:lnTo>
                <a:lnTo>
                  <a:pt x="2081" y="109"/>
                </a:lnTo>
                <a:lnTo>
                  <a:pt x="2131" y="145"/>
                </a:lnTo>
                <a:lnTo>
                  <a:pt x="2175" y="187"/>
                </a:lnTo>
                <a:lnTo>
                  <a:pt x="2217" y="232"/>
                </a:lnTo>
                <a:lnTo>
                  <a:pt x="2254" y="281"/>
                </a:lnTo>
                <a:lnTo>
                  <a:pt x="2286" y="334"/>
                </a:lnTo>
                <a:lnTo>
                  <a:pt x="2313" y="389"/>
                </a:lnTo>
                <a:lnTo>
                  <a:pt x="2334" y="447"/>
                </a:lnTo>
                <a:lnTo>
                  <a:pt x="2351" y="508"/>
                </a:lnTo>
                <a:lnTo>
                  <a:pt x="2360" y="572"/>
                </a:lnTo>
                <a:lnTo>
                  <a:pt x="2363" y="637"/>
                </a:lnTo>
                <a:lnTo>
                  <a:pt x="2361" y="692"/>
                </a:lnTo>
                <a:lnTo>
                  <a:pt x="2354" y="745"/>
                </a:lnTo>
                <a:lnTo>
                  <a:pt x="2342" y="798"/>
                </a:lnTo>
                <a:lnTo>
                  <a:pt x="2395" y="818"/>
                </a:lnTo>
                <a:lnTo>
                  <a:pt x="2445" y="842"/>
                </a:lnTo>
                <a:lnTo>
                  <a:pt x="2493" y="872"/>
                </a:lnTo>
                <a:lnTo>
                  <a:pt x="2535" y="907"/>
                </a:lnTo>
                <a:lnTo>
                  <a:pt x="2575" y="945"/>
                </a:lnTo>
                <a:lnTo>
                  <a:pt x="2610" y="988"/>
                </a:lnTo>
                <a:lnTo>
                  <a:pt x="2641" y="1034"/>
                </a:lnTo>
                <a:lnTo>
                  <a:pt x="2667" y="1082"/>
                </a:lnTo>
                <a:lnTo>
                  <a:pt x="2688" y="1135"/>
                </a:lnTo>
                <a:lnTo>
                  <a:pt x="2703" y="1190"/>
                </a:lnTo>
                <a:lnTo>
                  <a:pt x="2713" y="1246"/>
                </a:lnTo>
                <a:lnTo>
                  <a:pt x="2716" y="1305"/>
                </a:lnTo>
                <a:lnTo>
                  <a:pt x="2713" y="1363"/>
                </a:lnTo>
                <a:lnTo>
                  <a:pt x="2703" y="1419"/>
                </a:lnTo>
                <a:lnTo>
                  <a:pt x="2689" y="1472"/>
                </a:lnTo>
                <a:lnTo>
                  <a:pt x="2668" y="1524"/>
                </a:lnTo>
                <a:lnTo>
                  <a:pt x="2643" y="1572"/>
                </a:lnTo>
                <a:lnTo>
                  <a:pt x="2613" y="1619"/>
                </a:lnTo>
                <a:lnTo>
                  <a:pt x="2579" y="1661"/>
                </a:lnTo>
                <a:lnTo>
                  <a:pt x="2540" y="1698"/>
                </a:lnTo>
                <a:lnTo>
                  <a:pt x="2497" y="1733"/>
                </a:lnTo>
                <a:lnTo>
                  <a:pt x="2451" y="1763"/>
                </a:lnTo>
                <a:lnTo>
                  <a:pt x="2403" y="1789"/>
                </a:lnTo>
                <a:lnTo>
                  <a:pt x="2351" y="1808"/>
                </a:lnTo>
                <a:lnTo>
                  <a:pt x="2297" y="1824"/>
                </a:lnTo>
                <a:lnTo>
                  <a:pt x="2240" y="1833"/>
                </a:lnTo>
                <a:lnTo>
                  <a:pt x="2182" y="1836"/>
                </a:lnTo>
                <a:lnTo>
                  <a:pt x="534" y="1836"/>
                </a:lnTo>
                <a:lnTo>
                  <a:pt x="476" y="1833"/>
                </a:lnTo>
                <a:lnTo>
                  <a:pt x="420" y="1824"/>
                </a:lnTo>
                <a:lnTo>
                  <a:pt x="366" y="1808"/>
                </a:lnTo>
                <a:lnTo>
                  <a:pt x="314" y="1789"/>
                </a:lnTo>
                <a:lnTo>
                  <a:pt x="265" y="1763"/>
                </a:lnTo>
                <a:lnTo>
                  <a:pt x="219" y="1733"/>
                </a:lnTo>
                <a:lnTo>
                  <a:pt x="176" y="1698"/>
                </a:lnTo>
                <a:lnTo>
                  <a:pt x="138" y="1661"/>
                </a:lnTo>
                <a:lnTo>
                  <a:pt x="104" y="1619"/>
                </a:lnTo>
                <a:lnTo>
                  <a:pt x="74" y="1572"/>
                </a:lnTo>
                <a:lnTo>
                  <a:pt x="48" y="1524"/>
                </a:lnTo>
                <a:lnTo>
                  <a:pt x="28" y="1472"/>
                </a:lnTo>
                <a:lnTo>
                  <a:pt x="12" y="1419"/>
                </a:lnTo>
                <a:lnTo>
                  <a:pt x="3" y="1363"/>
                </a:lnTo>
                <a:lnTo>
                  <a:pt x="0" y="1305"/>
                </a:lnTo>
                <a:lnTo>
                  <a:pt x="3" y="1248"/>
                </a:lnTo>
                <a:lnTo>
                  <a:pt x="12" y="1194"/>
                </a:lnTo>
                <a:lnTo>
                  <a:pt x="26" y="1140"/>
                </a:lnTo>
                <a:lnTo>
                  <a:pt x="46" y="1091"/>
                </a:lnTo>
                <a:lnTo>
                  <a:pt x="71" y="1042"/>
                </a:lnTo>
                <a:lnTo>
                  <a:pt x="99" y="998"/>
                </a:lnTo>
                <a:lnTo>
                  <a:pt x="132" y="956"/>
                </a:lnTo>
                <a:lnTo>
                  <a:pt x="169" y="918"/>
                </a:lnTo>
                <a:lnTo>
                  <a:pt x="210" y="884"/>
                </a:lnTo>
                <a:lnTo>
                  <a:pt x="254" y="853"/>
                </a:lnTo>
                <a:lnTo>
                  <a:pt x="301" y="827"/>
                </a:lnTo>
                <a:lnTo>
                  <a:pt x="351" y="806"/>
                </a:lnTo>
                <a:lnTo>
                  <a:pt x="341" y="766"/>
                </a:lnTo>
                <a:lnTo>
                  <a:pt x="335" y="725"/>
                </a:lnTo>
                <a:lnTo>
                  <a:pt x="333" y="682"/>
                </a:lnTo>
                <a:lnTo>
                  <a:pt x="336" y="630"/>
                </a:lnTo>
                <a:lnTo>
                  <a:pt x="345" y="579"/>
                </a:lnTo>
                <a:lnTo>
                  <a:pt x="360" y="531"/>
                </a:lnTo>
                <a:lnTo>
                  <a:pt x="380" y="485"/>
                </a:lnTo>
                <a:lnTo>
                  <a:pt x="404" y="441"/>
                </a:lnTo>
                <a:lnTo>
                  <a:pt x="433" y="401"/>
                </a:lnTo>
                <a:lnTo>
                  <a:pt x="466" y="364"/>
                </a:lnTo>
                <a:lnTo>
                  <a:pt x="503" y="331"/>
                </a:lnTo>
                <a:lnTo>
                  <a:pt x="544" y="302"/>
                </a:lnTo>
                <a:lnTo>
                  <a:pt x="587" y="278"/>
                </a:lnTo>
                <a:lnTo>
                  <a:pt x="634" y="259"/>
                </a:lnTo>
                <a:lnTo>
                  <a:pt x="683" y="244"/>
                </a:lnTo>
                <a:lnTo>
                  <a:pt x="733" y="235"/>
                </a:lnTo>
                <a:lnTo>
                  <a:pt x="786" y="232"/>
                </a:lnTo>
                <a:lnTo>
                  <a:pt x="838" y="235"/>
                </a:lnTo>
                <a:lnTo>
                  <a:pt x="887" y="243"/>
                </a:lnTo>
                <a:lnTo>
                  <a:pt x="935" y="257"/>
                </a:lnTo>
                <a:lnTo>
                  <a:pt x="980" y="275"/>
                </a:lnTo>
                <a:lnTo>
                  <a:pt x="1023" y="298"/>
                </a:lnTo>
                <a:lnTo>
                  <a:pt x="1062" y="325"/>
                </a:lnTo>
                <a:lnTo>
                  <a:pt x="1099" y="356"/>
                </a:lnTo>
                <a:lnTo>
                  <a:pt x="1132" y="391"/>
                </a:lnTo>
                <a:lnTo>
                  <a:pt x="1157" y="339"/>
                </a:lnTo>
                <a:lnTo>
                  <a:pt x="1186" y="290"/>
                </a:lnTo>
                <a:lnTo>
                  <a:pt x="1219" y="244"/>
                </a:lnTo>
                <a:lnTo>
                  <a:pt x="1256" y="201"/>
                </a:lnTo>
                <a:lnTo>
                  <a:pt x="1297" y="162"/>
                </a:lnTo>
                <a:lnTo>
                  <a:pt x="1341" y="126"/>
                </a:lnTo>
                <a:lnTo>
                  <a:pt x="1388" y="94"/>
                </a:lnTo>
                <a:lnTo>
                  <a:pt x="1438" y="67"/>
                </a:lnTo>
                <a:lnTo>
                  <a:pt x="1491" y="43"/>
                </a:lnTo>
                <a:lnTo>
                  <a:pt x="1546" y="25"/>
                </a:lnTo>
                <a:lnTo>
                  <a:pt x="1603" y="11"/>
                </a:lnTo>
                <a:lnTo>
                  <a:pt x="1662" y="3"/>
                </a:lnTo>
                <a:lnTo>
                  <a:pt x="1723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8" name="TextBox 7" descr=" 4">
            <a:extLst>
              <a:ext uri="{FF2B5EF4-FFF2-40B4-BE49-F238E27FC236}">
                <a16:creationId xmlns:a16="http://schemas.microsoft.com/office/drawing/2014/main" id="{A6C7F0B5-220D-ABC9-D5F1-F45D09C8750F}"/>
              </a:ext>
            </a:extLst>
          </p:cNvPr>
          <p:cNvSpPr txBox="1"/>
          <p:nvPr/>
        </p:nvSpPr>
        <p:spPr>
          <a:xfrm>
            <a:off x="646044" y="5709711"/>
            <a:ext cx="111815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Peak counts ↓ when mesoscale SM variability suppressed. Begin recovery on D2.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8906D4C-8A52-17F7-9963-362C18AF6691}"/>
              </a:ext>
            </a:extLst>
          </p:cNvPr>
          <p:cNvCxnSpPr>
            <a:cxnSpLocks/>
          </p:cNvCxnSpPr>
          <p:nvPr/>
        </p:nvCxnSpPr>
        <p:spPr>
          <a:xfrm>
            <a:off x="3409122" y="2017643"/>
            <a:ext cx="0" cy="84482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 descr=" 4">
            <a:extLst>
              <a:ext uri="{FF2B5EF4-FFF2-40B4-BE49-F238E27FC236}">
                <a16:creationId xmlns:a16="http://schemas.microsoft.com/office/drawing/2014/main" id="{5B419DA8-4FA8-4736-9CE1-9538FBB4734C}"/>
              </a:ext>
            </a:extLst>
          </p:cNvPr>
          <p:cNvSpPr txBox="1"/>
          <p:nvPr/>
        </p:nvSpPr>
        <p:spPr>
          <a:xfrm>
            <a:off x="2043789" y="2209224"/>
            <a:ext cx="1375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LO~ -22%</a:t>
            </a:r>
            <a:endParaRPr lang="en-GB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8D85A00-7FD8-0E93-8A50-86987DAA01CE}"/>
              </a:ext>
            </a:extLst>
          </p:cNvPr>
          <p:cNvCxnSpPr/>
          <p:nvPr/>
        </p:nvCxnSpPr>
        <p:spPr>
          <a:xfrm>
            <a:off x="3916017" y="2017643"/>
            <a:ext cx="0" cy="477079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 descr=" 4">
            <a:extLst>
              <a:ext uri="{FF2B5EF4-FFF2-40B4-BE49-F238E27FC236}">
                <a16:creationId xmlns:a16="http://schemas.microsoft.com/office/drawing/2014/main" id="{A5D32E23-E3FC-0ABD-5FE2-2CB4797465A8}"/>
              </a:ext>
            </a:extLst>
          </p:cNvPr>
          <p:cNvSpPr txBox="1"/>
          <p:nvPr/>
        </p:nvSpPr>
        <p:spPr>
          <a:xfrm>
            <a:off x="4097052" y="2009169"/>
            <a:ext cx="149298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L+S~ -15%</a:t>
            </a:r>
            <a:endParaRPr lang="en-GB" sz="20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3D985E3-D4B3-8CB4-A53B-E27CBB96FDB5}"/>
              </a:ext>
            </a:extLst>
          </p:cNvPr>
          <p:cNvCxnSpPr>
            <a:cxnSpLocks/>
          </p:cNvCxnSpPr>
          <p:nvPr/>
        </p:nvCxnSpPr>
        <p:spPr>
          <a:xfrm flipV="1">
            <a:off x="8123583" y="2494722"/>
            <a:ext cx="0" cy="29642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 descr=" 4">
            <a:extLst>
              <a:ext uri="{FF2B5EF4-FFF2-40B4-BE49-F238E27FC236}">
                <a16:creationId xmlns:a16="http://schemas.microsoft.com/office/drawing/2014/main" id="{1CA63ADE-F42C-874C-AAC0-EBA0B5D98DB7}"/>
              </a:ext>
            </a:extLst>
          </p:cNvPr>
          <p:cNvSpPr txBox="1"/>
          <p:nvPr/>
        </p:nvSpPr>
        <p:spPr>
          <a:xfrm>
            <a:off x="7244088" y="2440056"/>
            <a:ext cx="1375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~7%</a:t>
            </a:r>
            <a:endParaRPr lang="en-GB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D7E7CAD-DDAD-39E1-C2C1-0ABF1F72991B}"/>
              </a:ext>
            </a:extLst>
          </p:cNvPr>
          <p:cNvCxnSpPr>
            <a:cxnSpLocks/>
          </p:cNvCxnSpPr>
          <p:nvPr/>
        </p:nvCxnSpPr>
        <p:spPr>
          <a:xfrm>
            <a:off x="7504043" y="2791150"/>
            <a:ext cx="736090" cy="19878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 descr=" 4">
            <a:extLst>
              <a:ext uri="{FF2B5EF4-FFF2-40B4-BE49-F238E27FC236}">
                <a16:creationId xmlns:a16="http://schemas.microsoft.com/office/drawing/2014/main" id="{26D22263-7E4A-F2CD-1435-936C66B7912F}"/>
              </a:ext>
            </a:extLst>
          </p:cNvPr>
          <p:cNvSpPr txBox="1"/>
          <p:nvPr/>
        </p:nvSpPr>
        <p:spPr>
          <a:xfrm>
            <a:off x="646044" y="6227643"/>
            <a:ext cx="114399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 variability stronger control on population than </a:t>
            </a:r>
            <a:r>
              <a:rPr lang="en-GB" sz="26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cold pools</a:t>
            </a:r>
            <a:r>
              <a:rPr lang="en-GB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Maybee </a:t>
            </a:r>
            <a:r>
              <a:rPr lang="en-GB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al, in rev. QJRMS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6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Freeform 93">
            <a:extLst>
              <a:ext uri="{FF2B5EF4-FFF2-40B4-BE49-F238E27FC236}">
                <a16:creationId xmlns:a16="http://schemas.microsoft.com/office/drawing/2014/main" id="{E5C9D18E-5748-3DD0-EB1D-D6A4438F97A9}"/>
              </a:ext>
            </a:extLst>
          </p:cNvPr>
          <p:cNvSpPr>
            <a:spLocks noEditPoints="1"/>
          </p:cNvSpPr>
          <p:nvPr/>
        </p:nvSpPr>
        <p:spPr bwMode="auto">
          <a:xfrm>
            <a:off x="266699" y="5753890"/>
            <a:ext cx="316636" cy="336687"/>
          </a:xfrm>
          <a:custGeom>
            <a:avLst/>
            <a:gdLst>
              <a:gd name="T0" fmla="*/ 2351 w 3074"/>
              <a:gd name="T1" fmla="*/ 2179 h 3305"/>
              <a:gd name="T2" fmla="*/ 3074 w 3074"/>
              <a:gd name="T3" fmla="*/ 2179 h 3305"/>
              <a:gd name="T4" fmla="*/ 3074 w 3074"/>
              <a:gd name="T5" fmla="*/ 3305 h 3305"/>
              <a:gd name="T6" fmla="*/ 2351 w 3074"/>
              <a:gd name="T7" fmla="*/ 3305 h 3305"/>
              <a:gd name="T8" fmla="*/ 2351 w 3074"/>
              <a:gd name="T9" fmla="*/ 2179 h 3305"/>
              <a:gd name="T10" fmla="*/ 0 w 3074"/>
              <a:gd name="T11" fmla="*/ 1089 h 3305"/>
              <a:gd name="T12" fmla="*/ 723 w 3074"/>
              <a:gd name="T13" fmla="*/ 1089 h 3305"/>
              <a:gd name="T14" fmla="*/ 723 w 3074"/>
              <a:gd name="T15" fmla="*/ 3305 h 3305"/>
              <a:gd name="T16" fmla="*/ 0 w 3074"/>
              <a:gd name="T17" fmla="*/ 3305 h 3305"/>
              <a:gd name="T18" fmla="*/ 0 w 3074"/>
              <a:gd name="T19" fmla="*/ 1089 h 3305"/>
              <a:gd name="T20" fmla="*/ 1176 w 3074"/>
              <a:gd name="T21" fmla="*/ 0 h 3305"/>
              <a:gd name="T22" fmla="*/ 1898 w 3074"/>
              <a:gd name="T23" fmla="*/ 0 h 3305"/>
              <a:gd name="T24" fmla="*/ 1898 w 3074"/>
              <a:gd name="T25" fmla="*/ 3305 h 3305"/>
              <a:gd name="T26" fmla="*/ 1176 w 3074"/>
              <a:gd name="T27" fmla="*/ 3305 h 3305"/>
              <a:gd name="T28" fmla="*/ 1176 w 3074"/>
              <a:gd name="T29" fmla="*/ 0 h 3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074" h="3305">
                <a:moveTo>
                  <a:pt x="2351" y="2179"/>
                </a:moveTo>
                <a:lnTo>
                  <a:pt x="3074" y="2179"/>
                </a:lnTo>
                <a:lnTo>
                  <a:pt x="3074" y="3305"/>
                </a:lnTo>
                <a:lnTo>
                  <a:pt x="2351" y="3305"/>
                </a:lnTo>
                <a:lnTo>
                  <a:pt x="2351" y="2179"/>
                </a:lnTo>
                <a:close/>
                <a:moveTo>
                  <a:pt x="0" y="1089"/>
                </a:moveTo>
                <a:lnTo>
                  <a:pt x="723" y="1089"/>
                </a:lnTo>
                <a:lnTo>
                  <a:pt x="723" y="3305"/>
                </a:lnTo>
                <a:lnTo>
                  <a:pt x="0" y="3305"/>
                </a:lnTo>
                <a:lnTo>
                  <a:pt x="0" y="1089"/>
                </a:lnTo>
                <a:close/>
                <a:moveTo>
                  <a:pt x="1176" y="0"/>
                </a:moveTo>
                <a:lnTo>
                  <a:pt x="1898" y="0"/>
                </a:lnTo>
                <a:lnTo>
                  <a:pt x="1898" y="3305"/>
                </a:lnTo>
                <a:lnTo>
                  <a:pt x="1176" y="3305"/>
                </a:lnTo>
                <a:lnTo>
                  <a:pt x="1176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2" name="Freeform 131">
            <a:extLst>
              <a:ext uri="{FF2B5EF4-FFF2-40B4-BE49-F238E27FC236}">
                <a16:creationId xmlns:a16="http://schemas.microsoft.com/office/drawing/2014/main" id="{936C4C9F-4697-B9AF-F1DB-7F87044D8889}"/>
              </a:ext>
            </a:extLst>
          </p:cNvPr>
          <p:cNvSpPr>
            <a:spLocks noEditPoints="1"/>
          </p:cNvSpPr>
          <p:nvPr/>
        </p:nvSpPr>
        <p:spPr bwMode="auto">
          <a:xfrm>
            <a:off x="256760" y="6370756"/>
            <a:ext cx="316636" cy="218887"/>
          </a:xfrm>
          <a:custGeom>
            <a:avLst/>
            <a:gdLst>
              <a:gd name="T0" fmla="*/ 1724 w 3302"/>
              <a:gd name="T1" fmla="*/ 1633 h 2349"/>
              <a:gd name="T2" fmla="*/ 1788 w 3302"/>
              <a:gd name="T3" fmla="*/ 1717 h 2349"/>
              <a:gd name="T4" fmla="*/ 1784 w 3302"/>
              <a:gd name="T5" fmla="*/ 1822 h 2349"/>
              <a:gd name="T6" fmla="*/ 1711 w 3302"/>
              <a:gd name="T7" fmla="*/ 1902 h 2349"/>
              <a:gd name="T8" fmla="*/ 1608 w 3302"/>
              <a:gd name="T9" fmla="*/ 1916 h 2349"/>
              <a:gd name="T10" fmla="*/ 1517 w 3302"/>
              <a:gd name="T11" fmla="*/ 1856 h 2349"/>
              <a:gd name="T12" fmla="*/ 1486 w 3302"/>
              <a:gd name="T13" fmla="*/ 1756 h 2349"/>
              <a:gd name="T14" fmla="*/ 1528 w 3302"/>
              <a:gd name="T15" fmla="*/ 1657 h 2349"/>
              <a:gd name="T16" fmla="*/ 1621 w 3302"/>
              <a:gd name="T17" fmla="*/ 1608 h 2349"/>
              <a:gd name="T18" fmla="*/ 2760 w 3302"/>
              <a:gd name="T19" fmla="*/ 1483 h 2349"/>
              <a:gd name="T20" fmla="*/ 2942 w 3302"/>
              <a:gd name="T21" fmla="*/ 1544 h 2349"/>
              <a:gd name="T22" fmla="*/ 377 w 3302"/>
              <a:gd name="T23" fmla="*/ 1461 h 2349"/>
              <a:gd name="T24" fmla="*/ 543 w 3302"/>
              <a:gd name="T25" fmla="*/ 1556 h 2349"/>
              <a:gd name="T26" fmla="*/ 2709 w 3302"/>
              <a:gd name="T27" fmla="*/ 880 h 2349"/>
              <a:gd name="T28" fmla="*/ 2673 w 3302"/>
              <a:gd name="T29" fmla="*/ 1170 h 2349"/>
              <a:gd name="T30" fmla="*/ 2709 w 3302"/>
              <a:gd name="T31" fmla="*/ 880 h 2349"/>
              <a:gd name="T32" fmla="*/ 478 w 3302"/>
              <a:gd name="T33" fmla="*/ 1099 h 2349"/>
              <a:gd name="T34" fmla="*/ 705 w 3302"/>
              <a:gd name="T35" fmla="*/ 1042 h 2349"/>
              <a:gd name="T36" fmla="*/ 1350 w 3302"/>
              <a:gd name="T37" fmla="*/ 1643 h 2349"/>
              <a:gd name="T38" fmla="*/ 996 w 3302"/>
              <a:gd name="T39" fmla="*/ 512 h 2349"/>
              <a:gd name="T40" fmla="*/ 794 w 3302"/>
              <a:gd name="T41" fmla="*/ 661 h 2349"/>
              <a:gd name="T42" fmla="*/ 1086 w 3302"/>
              <a:gd name="T43" fmla="*/ 663 h 2349"/>
              <a:gd name="T44" fmla="*/ 1855 w 3302"/>
              <a:gd name="T45" fmla="*/ 523 h 2349"/>
              <a:gd name="T46" fmla="*/ 1970 w 3302"/>
              <a:gd name="T47" fmla="*/ 368 h 2349"/>
              <a:gd name="T48" fmla="*/ 1423 w 3302"/>
              <a:gd name="T49" fmla="*/ 350 h 2349"/>
              <a:gd name="T50" fmla="*/ 1385 w 3302"/>
              <a:gd name="T51" fmla="*/ 538 h 2349"/>
              <a:gd name="T52" fmla="*/ 1651 w 3302"/>
              <a:gd name="T53" fmla="*/ 0 h 2349"/>
              <a:gd name="T54" fmla="*/ 2044 w 3302"/>
              <a:gd name="T55" fmla="*/ 46 h 2349"/>
              <a:gd name="T56" fmla="*/ 2401 w 3302"/>
              <a:gd name="T57" fmla="*/ 180 h 2349"/>
              <a:gd name="T58" fmla="*/ 2715 w 3302"/>
              <a:gd name="T59" fmla="*/ 390 h 2349"/>
              <a:gd name="T60" fmla="*/ 2972 w 3302"/>
              <a:gd name="T61" fmla="*/ 664 h 2349"/>
              <a:gd name="T62" fmla="*/ 3163 w 3302"/>
              <a:gd name="T63" fmla="*/ 992 h 2349"/>
              <a:gd name="T64" fmla="*/ 3276 w 3302"/>
              <a:gd name="T65" fmla="*/ 1361 h 2349"/>
              <a:gd name="T66" fmla="*/ 3301 w 3302"/>
              <a:gd name="T67" fmla="*/ 1727 h 2349"/>
              <a:gd name="T68" fmla="*/ 3279 w 3302"/>
              <a:gd name="T69" fmla="*/ 1958 h 2349"/>
              <a:gd name="T70" fmla="*/ 3216 w 3302"/>
              <a:gd name="T71" fmla="*/ 2118 h 2349"/>
              <a:gd name="T72" fmla="*/ 3093 w 3302"/>
              <a:gd name="T73" fmla="*/ 2240 h 2349"/>
              <a:gd name="T74" fmla="*/ 2919 w 3302"/>
              <a:gd name="T75" fmla="*/ 2308 h 2349"/>
              <a:gd name="T76" fmla="*/ 2687 w 3302"/>
              <a:gd name="T77" fmla="*/ 2339 h 2349"/>
              <a:gd name="T78" fmla="*/ 2355 w 3302"/>
              <a:gd name="T79" fmla="*/ 2349 h 2349"/>
              <a:gd name="T80" fmla="*/ 1979 w 3302"/>
              <a:gd name="T81" fmla="*/ 2349 h 2349"/>
              <a:gd name="T82" fmla="*/ 1537 w 3302"/>
              <a:gd name="T83" fmla="*/ 2348 h 2349"/>
              <a:gd name="T84" fmla="*/ 1133 w 3302"/>
              <a:gd name="T85" fmla="*/ 2349 h 2349"/>
              <a:gd name="T86" fmla="*/ 778 w 3302"/>
              <a:gd name="T87" fmla="*/ 2347 h 2349"/>
              <a:gd name="T88" fmla="*/ 498 w 3302"/>
              <a:gd name="T89" fmla="*/ 2328 h 2349"/>
              <a:gd name="T90" fmla="*/ 307 w 3302"/>
              <a:gd name="T91" fmla="*/ 2286 h 2349"/>
              <a:gd name="T92" fmla="*/ 155 w 3302"/>
              <a:gd name="T93" fmla="*/ 2200 h 2349"/>
              <a:gd name="T94" fmla="*/ 63 w 3302"/>
              <a:gd name="T95" fmla="*/ 2077 h 2349"/>
              <a:gd name="T96" fmla="*/ 14 w 3302"/>
              <a:gd name="T97" fmla="*/ 1902 h 2349"/>
              <a:gd name="T98" fmla="*/ 0 w 3302"/>
              <a:gd name="T99" fmla="*/ 1661 h 2349"/>
              <a:gd name="T100" fmla="*/ 47 w 3302"/>
              <a:gd name="T101" fmla="*/ 1266 h 2349"/>
              <a:gd name="T102" fmla="*/ 180 w 3302"/>
              <a:gd name="T103" fmla="*/ 906 h 2349"/>
              <a:gd name="T104" fmla="*/ 389 w 3302"/>
              <a:gd name="T105" fmla="*/ 591 h 2349"/>
              <a:gd name="T106" fmla="*/ 661 w 3302"/>
              <a:gd name="T107" fmla="*/ 332 h 2349"/>
              <a:gd name="T108" fmla="*/ 987 w 3302"/>
              <a:gd name="T109" fmla="*/ 140 h 2349"/>
              <a:gd name="T110" fmla="*/ 1354 w 3302"/>
              <a:gd name="T111" fmla="*/ 26 h 2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302" h="2349">
                <a:moveTo>
                  <a:pt x="1647" y="1607"/>
                </a:moveTo>
                <a:lnTo>
                  <a:pt x="1673" y="1610"/>
                </a:lnTo>
                <a:lnTo>
                  <a:pt x="1699" y="1619"/>
                </a:lnTo>
                <a:lnTo>
                  <a:pt x="1724" y="1633"/>
                </a:lnTo>
                <a:lnTo>
                  <a:pt x="1746" y="1650"/>
                </a:lnTo>
                <a:lnTo>
                  <a:pt x="1764" y="1670"/>
                </a:lnTo>
                <a:lnTo>
                  <a:pt x="1778" y="1692"/>
                </a:lnTo>
                <a:lnTo>
                  <a:pt x="1788" y="1717"/>
                </a:lnTo>
                <a:lnTo>
                  <a:pt x="1794" y="1743"/>
                </a:lnTo>
                <a:lnTo>
                  <a:pt x="1795" y="1770"/>
                </a:lnTo>
                <a:lnTo>
                  <a:pt x="1792" y="1797"/>
                </a:lnTo>
                <a:lnTo>
                  <a:pt x="1784" y="1822"/>
                </a:lnTo>
                <a:lnTo>
                  <a:pt x="1771" y="1847"/>
                </a:lnTo>
                <a:lnTo>
                  <a:pt x="1754" y="1869"/>
                </a:lnTo>
                <a:lnTo>
                  <a:pt x="1733" y="1887"/>
                </a:lnTo>
                <a:lnTo>
                  <a:pt x="1711" y="1902"/>
                </a:lnTo>
                <a:lnTo>
                  <a:pt x="1686" y="1912"/>
                </a:lnTo>
                <a:lnTo>
                  <a:pt x="1660" y="1918"/>
                </a:lnTo>
                <a:lnTo>
                  <a:pt x="1634" y="1919"/>
                </a:lnTo>
                <a:lnTo>
                  <a:pt x="1608" y="1916"/>
                </a:lnTo>
                <a:lnTo>
                  <a:pt x="1582" y="1907"/>
                </a:lnTo>
                <a:lnTo>
                  <a:pt x="1557" y="1895"/>
                </a:lnTo>
                <a:lnTo>
                  <a:pt x="1535" y="1877"/>
                </a:lnTo>
                <a:lnTo>
                  <a:pt x="1517" y="1856"/>
                </a:lnTo>
                <a:lnTo>
                  <a:pt x="1503" y="1834"/>
                </a:lnTo>
                <a:lnTo>
                  <a:pt x="1493" y="1809"/>
                </a:lnTo>
                <a:lnTo>
                  <a:pt x="1487" y="1784"/>
                </a:lnTo>
                <a:lnTo>
                  <a:pt x="1486" y="1756"/>
                </a:lnTo>
                <a:lnTo>
                  <a:pt x="1489" y="1730"/>
                </a:lnTo>
                <a:lnTo>
                  <a:pt x="1497" y="1704"/>
                </a:lnTo>
                <a:lnTo>
                  <a:pt x="1510" y="1679"/>
                </a:lnTo>
                <a:lnTo>
                  <a:pt x="1528" y="1657"/>
                </a:lnTo>
                <a:lnTo>
                  <a:pt x="1548" y="1639"/>
                </a:lnTo>
                <a:lnTo>
                  <a:pt x="1570" y="1624"/>
                </a:lnTo>
                <a:lnTo>
                  <a:pt x="1595" y="1614"/>
                </a:lnTo>
                <a:lnTo>
                  <a:pt x="1621" y="1608"/>
                </a:lnTo>
                <a:lnTo>
                  <a:pt x="1647" y="1607"/>
                </a:lnTo>
                <a:close/>
                <a:moveTo>
                  <a:pt x="2921" y="1379"/>
                </a:moveTo>
                <a:lnTo>
                  <a:pt x="2749" y="1413"/>
                </a:lnTo>
                <a:lnTo>
                  <a:pt x="2760" y="1483"/>
                </a:lnTo>
                <a:lnTo>
                  <a:pt x="2767" y="1556"/>
                </a:lnTo>
                <a:lnTo>
                  <a:pt x="2770" y="1630"/>
                </a:lnTo>
                <a:lnTo>
                  <a:pt x="2944" y="1630"/>
                </a:lnTo>
                <a:lnTo>
                  <a:pt x="2942" y="1544"/>
                </a:lnTo>
                <a:lnTo>
                  <a:pt x="2934" y="1461"/>
                </a:lnTo>
                <a:lnTo>
                  <a:pt x="2921" y="1379"/>
                </a:lnTo>
                <a:close/>
                <a:moveTo>
                  <a:pt x="390" y="1379"/>
                </a:moveTo>
                <a:lnTo>
                  <a:pt x="377" y="1461"/>
                </a:lnTo>
                <a:lnTo>
                  <a:pt x="369" y="1544"/>
                </a:lnTo>
                <a:lnTo>
                  <a:pt x="366" y="1630"/>
                </a:lnTo>
                <a:lnTo>
                  <a:pt x="541" y="1630"/>
                </a:lnTo>
                <a:lnTo>
                  <a:pt x="543" y="1556"/>
                </a:lnTo>
                <a:lnTo>
                  <a:pt x="550" y="1483"/>
                </a:lnTo>
                <a:lnTo>
                  <a:pt x="561" y="1413"/>
                </a:lnTo>
                <a:lnTo>
                  <a:pt x="390" y="1379"/>
                </a:lnTo>
                <a:close/>
                <a:moveTo>
                  <a:pt x="2709" y="880"/>
                </a:moveTo>
                <a:lnTo>
                  <a:pt x="2566" y="982"/>
                </a:lnTo>
                <a:lnTo>
                  <a:pt x="2606" y="1042"/>
                </a:lnTo>
                <a:lnTo>
                  <a:pt x="2642" y="1105"/>
                </a:lnTo>
                <a:lnTo>
                  <a:pt x="2673" y="1170"/>
                </a:lnTo>
                <a:lnTo>
                  <a:pt x="2833" y="1099"/>
                </a:lnTo>
                <a:lnTo>
                  <a:pt x="2796" y="1023"/>
                </a:lnTo>
                <a:lnTo>
                  <a:pt x="2755" y="950"/>
                </a:lnTo>
                <a:lnTo>
                  <a:pt x="2709" y="880"/>
                </a:lnTo>
                <a:close/>
                <a:moveTo>
                  <a:pt x="601" y="880"/>
                </a:moveTo>
                <a:lnTo>
                  <a:pt x="555" y="950"/>
                </a:lnTo>
                <a:lnTo>
                  <a:pt x="514" y="1023"/>
                </a:lnTo>
                <a:lnTo>
                  <a:pt x="478" y="1099"/>
                </a:lnTo>
                <a:lnTo>
                  <a:pt x="477" y="1099"/>
                </a:lnTo>
                <a:lnTo>
                  <a:pt x="637" y="1170"/>
                </a:lnTo>
                <a:lnTo>
                  <a:pt x="669" y="1105"/>
                </a:lnTo>
                <a:lnTo>
                  <a:pt x="705" y="1042"/>
                </a:lnTo>
                <a:lnTo>
                  <a:pt x="744" y="982"/>
                </a:lnTo>
                <a:lnTo>
                  <a:pt x="601" y="880"/>
                </a:lnTo>
                <a:close/>
                <a:moveTo>
                  <a:pt x="2418" y="544"/>
                </a:moveTo>
                <a:lnTo>
                  <a:pt x="1350" y="1643"/>
                </a:lnTo>
                <a:lnTo>
                  <a:pt x="1456" y="2052"/>
                </a:lnTo>
                <a:lnTo>
                  <a:pt x="1869" y="1978"/>
                </a:lnTo>
                <a:lnTo>
                  <a:pt x="2418" y="544"/>
                </a:lnTo>
                <a:close/>
                <a:moveTo>
                  <a:pt x="996" y="512"/>
                </a:moveTo>
                <a:lnTo>
                  <a:pt x="943" y="545"/>
                </a:lnTo>
                <a:lnTo>
                  <a:pt x="892" y="581"/>
                </a:lnTo>
                <a:lnTo>
                  <a:pt x="843" y="620"/>
                </a:lnTo>
                <a:lnTo>
                  <a:pt x="794" y="661"/>
                </a:lnTo>
                <a:lnTo>
                  <a:pt x="912" y="792"/>
                </a:lnTo>
                <a:lnTo>
                  <a:pt x="967" y="745"/>
                </a:lnTo>
                <a:lnTo>
                  <a:pt x="1025" y="702"/>
                </a:lnTo>
                <a:lnTo>
                  <a:pt x="1086" y="663"/>
                </a:lnTo>
                <a:lnTo>
                  <a:pt x="996" y="512"/>
                </a:lnTo>
                <a:close/>
                <a:moveTo>
                  <a:pt x="1804" y="337"/>
                </a:moveTo>
                <a:lnTo>
                  <a:pt x="1783" y="512"/>
                </a:lnTo>
                <a:lnTo>
                  <a:pt x="1855" y="523"/>
                </a:lnTo>
                <a:lnTo>
                  <a:pt x="1926" y="538"/>
                </a:lnTo>
                <a:lnTo>
                  <a:pt x="1995" y="558"/>
                </a:lnTo>
                <a:lnTo>
                  <a:pt x="2049" y="390"/>
                </a:lnTo>
                <a:lnTo>
                  <a:pt x="1970" y="368"/>
                </a:lnTo>
                <a:lnTo>
                  <a:pt x="1887" y="350"/>
                </a:lnTo>
                <a:lnTo>
                  <a:pt x="1804" y="337"/>
                </a:lnTo>
                <a:close/>
                <a:moveTo>
                  <a:pt x="1506" y="337"/>
                </a:moveTo>
                <a:lnTo>
                  <a:pt x="1423" y="350"/>
                </a:lnTo>
                <a:lnTo>
                  <a:pt x="1341" y="368"/>
                </a:lnTo>
                <a:lnTo>
                  <a:pt x="1262" y="390"/>
                </a:lnTo>
                <a:lnTo>
                  <a:pt x="1315" y="558"/>
                </a:lnTo>
                <a:lnTo>
                  <a:pt x="1385" y="538"/>
                </a:lnTo>
                <a:lnTo>
                  <a:pt x="1455" y="523"/>
                </a:lnTo>
                <a:lnTo>
                  <a:pt x="1527" y="512"/>
                </a:lnTo>
                <a:lnTo>
                  <a:pt x="1506" y="337"/>
                </a:lnTo>
                <a:close/>
                <a:moveTo>
                  <a:pt x="1651" y="0"/>
                </a:moveTo>
                <a:lnTo>
                  <a:pt x="1752" y="3"/>
                </a:lnTo>
                <a:lnTo>
                  <a:pt x="1850" y="11"/>
                </a:lnTo>
                <a:lnTo>
                  <a:pt x="1948" y="26"/>
                </a:lnTo>
                <a:lnTo>
                  <a:pt x="2044" y="46"/>
                </a:lnTo>
                <a:lnTo>
                  <a:pt x="2136" y="73"/>
                </a:lnTo>
                <a:lnTo>
                  <a:pt x="2227" y="104"/>
                </a:lnTo>
                <a:lnTo>
                  <a:pt x="2315" y="140"/>
                </a:lnTo>
                <a:lnTo>
                  <a:pt x="2401" y="180"/>
                </a:lnTo>
                <a:lnTo>
                  <a:pt x="2485" y="227"/>
                </a:lnTo>
                <a:lnTo>
                  <a:pt x="2565" y="276"/>
                </a:lnTo>
                <a:lnTo>
                  <a:pt x="2641" y="332"/>
                </a:lnTo>
                <a:lnTo>
                  <a:pt x="2715" y="390"/>
                </a:lnTo>
                <a:lnTo>
                  <a:pt x="2785" y="454"/>
                </a:lnTo>
                <a:lnTo>
                  <a:pt x="2851" y="520"/>
                </a:lnTo>
                <a:lnTo>
                  <a:pt x="2914" y="591"/>
                </a:lnTo>
                <a:lnTo>
                  <a:pt x="2972" y="664"/>
                </a:lnTo>
                <a:lnTo>
                  <a:pt x="3026" y="742"/>
                </a:lnTo>
                <a:lnTo>
                  <a:pt x="3077" y="822"/>
                </a:lnTo>
                <a:lnTo>
                  <a:pt x="3123" y="906"/>
                </a:lnTo>
                <a:lnTo>
                  <a:pt x="3163" y="992"/>
                </a:lnTo>
                <a:lnTo>
                  <a:pt x="3199" y="1081"/>
                </a:lnTo>
                <a:lnTo>
                  <a:pt x="3230" y="1172"/>
                </a:lnTo>
                <a:lnTo>
                  <a:pt x="3255" y="1266"/>
                </a:lnTo>
                <a:lnTo>
                  <a:pt x="3276" y="1361"/>
                </a:lnTo>
                <a:lnTo>
                  <a:pt x="3290" y="1460"/>
                </a:lnTo>
                <a:lnTo>
                  <a:pt x="3299" y="1559"/>
                </a:lnTo>
                <a:lnTo>
                  <a:pt x="3302" y="1661"/>
                </a:lnTo>
                <a:lnTo>
                  <a:pt x="3301" y="1727"/>
                </a:lnTo>
                <a:lnTo>
                  <a:pt x="3299" y="1790"/>
                </a:lnTo>
                <a:lnTo>
                  <a:pt x="3295" y="1848"/>
                </a:lnTo>
                <a:lnTo>
                  <a:pt x="3288" y="1905"/>
                </a:lnTo>
                <a:lnTo>
                  <a:pt x="3279" y="1958"/>
                </a:lnTo>
                <a:lnTo>
                  <a:pt x="3268" y="2000"/>
                </a:lnTo>
                <a:lnTo>
                  <a:pt x="3254" y="2042"/>
                </a:lnTo>
                <a:lnTo>
                  <a:pt x="3237" y="2081"/>
                </a:lnTo>
                <a:lnTo>
                  <a:pt x="3216" y="2118"/>
                </a:lnTo>
                <a:lnTo>
                  <a:pt x="3191" y="2154"/>
                </a:lnTo>
                <a:lnTo>
                  <a:pt x="3162" y="2186"/>
                </a:lnTo>
                <a:lnTo>
                  <a:pt x="3129" y="2215"/>
                </a:lnTo>
                <a:lnTo>
                  <a:pt x="3093" y="2240"/>
                </a:lnTo>
                <a:lnTo>
                  <a:pt x="3055" y="2261"/>
                </a:lnTo>
                <a:lnTo>
                  <a:pt x="3013" y="2279"/>
                </a:lnTo>
                <a:lnTo>
                  <a:pt x="2967" y="2295"/>
                </a:lnTo>
                <a:lnTo>
                  <a:pt x="2919" y="2308"/>
                </a:lnTo>
                <a:lnTo>
                  <a:pt x="2868" y="2319"/>
                </a:lnTo>
                <a:lnTo>
                  <a:pt x="2813" y="2327"/>
                </a:lnTo>
                <a:lnTo>
                  <a:pt x="2756" y="2334"/>
                </a:lnTo>
                <a:lnTo>
                  <a:pt x="2687" y="2339"/>
                </a:lnTo>
                <a:lnTo>
                  <a:pt x="2613" y="2344"/>
                </a:lnTo>
                <a:lnTo>
                  <a:pt x="2533" y="2346"/>
                </a:lnTo>
                <a:lnTo>
                  <a:pt x="2447" y="2348"/>
                </a:lnTo>
                <a:lnTo>
                  <a:pt x="2355" y="2349"/>
                </a:lnTo>
                <a:lnTo>
                  <a:pt x="2257" y="2349"/>
                </a:lnTo>
                <a:lnTo>
                  <a:pt x="2169" y="2349"/>
                </a:lnTo>
                <a:lnTo>
                  <a:pt x="2076" y="2349"/>
                </a:lnTo>
                <a:lnTo>
                  <a:pt x="1979" y="2349"/>
                </a:lnTo>
                <a:lnTo>
                  <a:pt x="1874" y="2348"/>
                </a:lnTo>
                <a:lnTo>
                  <a:pt x="1766" y="2348"/>
                </a:lnTo>
                <a:lnTo>
                  <a:pt x="1651" y="2348"/>
                </a:lnTo>
                <a:lnTo>
                  <a:pt x="1537" y="2348"/>
                </a:lnTo>
                <a:lnTo>
                  <a:pt x="1428" y="2348"/>
                </a:lnTo>
                <a:lnTo>
                  <a:pt x="1324" y="2349"/>
                </a:lnTo>
                <a:lnTo>
                  <a:pt x="1226" y="2349"/>
                </a:lnTo>
                <a:lnTo>
                  <a:pt x="1133" y="2349"/>
                </a:lnTo>
                <a:lnTo>
                  <a:pt x="1046" y="2349"/>
                </a:lnTo>
                <a:lnTo>
                  <a:pt x="951" y="2349"/>
                </a:lnTo>
                <a:lnTo>
                  <a:pt x="862" y="2348"/>
                </a:lnTo>
                <a:lnTo>
                  <a:pt x="778" y="2347"/>
                </a:lnTo>
                <a:lnTo>
                  <a:pt x="700" y="2344"/>
                </a:lnTo>
                <a:lnTo>
                  <a:pt x="628" y="2340"/>
                </a:lnTo>
                <a:lnTo>
                  <a:pt x="561" y="2335"/>
                </a:lnTo>
                <a:lnTo>
                  <a:pt x="498" y="2328"/>
                </a:lnTo>
                <a:lnTo>
                  <a:pt x="447" y="2321"/>
                </a:lnTo>
                <a:lnTo>
                  <a:pt x="398" y="2311"/>
                </a:lnTo>
                <a:lnTo>
                  <a:pt x="351" y="2300"/>
                </a:lnTo>
                <a:lnTo>
                  <a:pt x="307" y="2286"/>
                </a:lnTo>
                <a:lnTo>
                  <a:pt x="265" y="2269"/>
                </a:lnTo>
                <a:lnTo>
                  <a:pt x="226" y="2249"/>
                </a:lnTo>
                <a:lnTo>
                  <a:pt x="189" y="2226"/>
                </a:lnTo>
                <a:lnTo>
                  <a:pt x="155" y="2200"/>
                </a:lnTo>
                <a:lnTo>
                  <a:pt x="127" y="2173"/>
                </a:lnTo>
                <a:lnTo>
                  <a:pt x="103" y="2142"/>
                </a:lnTo>
                <a:lnTo>
                  <a:pt x="81" y="2110"/>
                </a:lnTo>
                <a:lnTo>
                  <a:pt x="63" y="2077"/>
                </a:lnTo>
                <a:lnTo>
                  <a:pt x="48" y="2042"/>
                </a:lnTo>
                <a:lnTo>
                  <a:pt x="36" y="2005"/>
                </a:lnTo>
                <a:lnTo>
                  <a:pt x="23" y="1954"/>
                </a:lnTo>
                <a:lnTo>
                  <a:pt x="14" y="1902"/>
                </a:lnTo>
                <a:lnTo>
                  <a:pt x="7" y="1846"/>
                </a:lnTo>
                <a:lnTo>
                  <a:pt x="3" y="1788"/>
                </a:lnTo>
                <a:lnTo>
                  <a:pt x="1" y="1726"/>
                </a:lnTo>
                <a:lnTo>
                  <a:pt x="0" y="1661"/>
                </a:lnTo>
                <a:lnTo>
                  <a:pt x="3" y="1559"/>
                </a:lnTo>
                <a:lnTo>
                  <a:pt x="12" y="1460"/>
                </a:lnTo>
                <a:lnTo>
                  <a:pt x="27" y="1361"/>
                </a:lnTo>
                <a:lnTo>
                  <a:pt x="47" y="1266"/>
                </a:lnTo>
                <a:lnTo>
                  <a:pt x="72" y="1172"/>
                </a:lnTo>
                <a:lnTo>
                  <a:pt x="103" y="1081"/>
                </a:lnTo>
                <a:lnTo>
                  <a:pt x="139" y="992"/>
                </a:lnTo>
                <a:lnTo>
                  <a:pt x="180" y="906"/>
                </a:lnTo>
                <a:lnTo>
                  <a:pt x="225" y="822"/>
                </a:lnTo>
                <a:lnTo>
                  <a:pt x="276" y="742"/>
                </a:lnTo>
                <a:lnTo>
                  <a:pt x="330" y="664"/>
                </a:lnTo>
                <a:lnTo>
                  <a:pt x="389" y="591"/>
                </a:lnTo>
                <a:lnTo>
                  <a:pt x="451" y="520"/>
                </a:lnTo>
                <a:lnTo>
                  <a:pt x="517" y="454"/>
                </a:lnTo>
                <a:lnTo>
                  <a:pt x="587" y="390"/>
                </a:lnTo>
                <a:lnTo>
                  <a:pt x="661" y="332"/>
                </a:lnTo>
                <a:lnTo>
                  <a:pt x="737" y="276"/>
                </a:lnTo>
                <a:lnTo>
                  <a:pt x="817" y="227"/>
                </a:lnTo>
                <a:lnTo>
                  <a:pt x="901" y="180"/>
                </a:lnTo>
                <a:lnTo>
                  <a:pt x="987" y="140"/>
                </a:lnTo>
                <a:lnTo>
                  <a:pt x="1075" y="104"/>
                </a:lnTo>
                <a:lnTo>
                  <a:pt x="1166" y="73"/>
                </a:lnTo>
                <a:lnTo>
                  <a:pt x="1259" y="46"/>
                </a:lnTo>
                <a:lnTo>
                  <a:pt x="1354" y="26"/>
                </a:lnTo>
                <a:lnTo>
                  <a:pt x="1452" y="11"/>
                </a:lnTo>
                <a:lnTo>
                  <a:pt x="1551" y="3"/>
                </a:lnTo>
                <a:lnTo>
                  <a:pt x="1651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38" name="Picture 37" descr="A qr code with a few squares&#10;&#10;AI-generated content may be incorrect.">
            <a:extLst>
              <a:ext uri="{FF2B5EF4-FFF2-40B4-BE49-F238E27FC236}">
                <a16:creationId xmlns:a16="http://schemas.microsoft.com/office/drawing/2014/main" id="{0A39AF54-5308-D0A3-23E2-26A1A5A8BF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" y="3620257"/>
            <a:ext cx="1375862" cy="1375862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28A8CAD9-3444-7211-6AE6-6D8F93EB7530}"/>
              </a:ext>
            </a:extLst>
          </p:cNvPr>
          <p:cNvSpPr txBox="1"/>
          <p:nvPr/>
        </p:nvSpPr>
        <p:spPr>
          <a:xfrm>
            <a:off x="302375" y="4953217"/>
            <a:ext cx="1304510" cy="365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Cold pools</a:t>
            </a:r>
            <a:r>
              <a:rPr lang="en-GB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7F98D64-9F6A-9CE3-AFC4-189076F7F3FE}"/>
              </a:ext>
            </a:extLst>
          </p:cNvPr>
          <p:cNvSpPr/>
          <p:nvPr/>
        </p:nvSpPr>
        <p:spPr>
          <a:xfrm>
            <a:off x="266699" y="3620257"/>
            <a:ext cx="1375862" cy="1698944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2" name="Picture 51" descr="A graph of a diurnal cycle&#10;&#10;AI-generated content may be incorrect.">
            <a:extLst>
              <a:ext uri="{FF2B5EF4-FFF2-40B4-BE49-F238E27FC236}">
                <a16:creationId xmlns:a16="http://schemas.microsoft.com/office/drawing/2014/main" id="{7B536041-DB0A-7807-46DC-931E51C071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828" y="1608637"/>
            <a:ext cx="4941176" cy="36208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Freeform 781">
            <a:extLst>
              <a:ext uri="{FF2B5EF4-FFF2-40B4-BE49-F238E27FC236}">
                <a16:creationId xmlns:a16="http://schemas.microsoft.com/office/drawing/2014/main" id="{05BD3B3E-DF05-B4AE-B36F-7B2C69585BCE}"/>
              </a:ext>
            </a:extLst>
          </p:cNvPr>
          <p:cNvSpPr>
            <a:spLocks noEditPoints="1"/>
          </p:cNvSpPr>
          <p:nvPr/>
        </p:nvSpPr>
        <p:spPr bwMode="auto">
          <a:xfrm>
            <a:off x="8280175" y="369737"/>
            <a:ext cx="221329" cy="125361"/>
          </a:xfrm>
          <a:custGeom>
            <a:avLst/>
            <a:gdLst>
              <a:gd name="T0" fmla="*/ 0 w 3363"/>
              <a:gd name="T1" fmla="*/ 216 h 2102"/>
              <a:gd name="T2" fmla="*/ 1681 w 3363"/>
              <a:gd name="T3" fmla="*/ 1648 h 2102"/>
              <a:gd name="T4" fmla="*/ 3363 w 3363"/>
              <a:gd name="T5" fmla="*/ 231 h 2102"/>
              <a:gd name="T6" fmla="*/ 3363 w 3363"/>
              <a:gd name="T7" fmla="*/ 2102 h 2102"/>
              <a:gd name="T8" fmla="*/ 0 w 3363"/>
              <a:gd name="T9" fmla="*/ 2102 h 2102"/>
              <a:gd name="T10" fmla="*/ 0 w 3363"/>
              <a:gd name="T11" fmla="*/ 216 h 2102"/>
              <a:gd name="T12" fmla="*/ 43 w 3363"/>
              <a:gd name="T13" fmla="*/ 0 h 2102"/>
              <a:gd name="T14" fmla="*/ 3338 w 3363"/>
              <a:gd name="T15" fmla="*/ 0 h 2102"/>
              <a:gd name="T16" fmla="*/ 1682 w 3363"/>
              <a:gd name="T17" fmla="*/ 1396 h 2102"/>
              <a:gd name="T18" fmla="*/ 43 w 3363"/>
              <a:gd name="T19" fmla="*/ 0 h 2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63" h="2102">
                <a:moveTo>
                  <a:pt x="0" y="216"/>
                </a:moveTo>
                <a:lnTo>
                  <a:pt x="1681" y="1648"/>
                </a:lnTo>
                <a:lnTo>
                  <a:pt x="3363" y="231"/>
                </a:lnTo>
                <a:lnTo>
                  <a:pt x="3363" y="2102"/>
                </a:lnTo>
                <a:lnTo>
                  <a:pt x="0" y="2102"/>
                </a:lnTo>
                <a:lnTo>
                  <a:pt x="0" y="216"/>
                </a:lnTo>
                <a:close/>
                <a:moveTo>
                  <a:pt x="43" y="0"/>
                </a:moveTo>
                <a:lnTo>
                  <a:pt x="3338" y="0"/>
                </a:lnTo>
                <a:lnTo>
                  <a:pt x="1682" y="1396"/>
                </a:lnTo>
                <a:lnTo>
                  <a:pt x="43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7FB80A-014E-276E-CD44-6687EEF9B066}"/>
              </a:ext>
            </a:extLst>
          </p:cNvPr>
          <p:cNvSpPr/>
          <p:nvPr/>
        </p:nvSpPr>
        <p:spPr>
          <a:xfrm>
            <a:off x="8488680" y="279454"/>
            <a:ext cx="19859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b.w.maybee@leeds.ac.uk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08389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 animBg="1"/>
      <p:bldP spid="40" grpId="0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map of the earth&#10;&#10;AI-generated content may be incorrect.">
            <a:extLst>
              <a:ext uri="{FF2B5EF4-FFF2-40B4-BE49-F238E27FC236}">
                <a16:creationId xmlns:a16="http://schemas.microsoft.com/office/drawing/2014/main" id="{387D82CA-7AFB-D013-521A-EEBD1370DD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650" y="910244"/>
            <a:ext cx="9896211" cy="2704406"/>
          </a:xfrm>
          <a:prstGeom prst="rect">
            <a:avLst/>
          </a:prstGeom>
        </p:spPr>
      </p:pic>
      <p:pic>
        <p:nvPicPr>
          <p:cNvPr id="9" name="Picture 8" descr="A red and white map with black text&#10;&#10;AI-generated content may be incorrect.">
            <a:extLst>
              <a:ext uri="{FF2B5EF4-FFF2-40B4-BE49-F238E27FC236}">
                <a16:creationId xmlns:a16="http://schemas.microsoft.com/office/drawing/2014/main" id="{C788E2CC-9131-C561-B132-039677321D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650" y="4154867"/>
            <a:ext cx="9896211" cy="2732694"/>
          </a:xfrm>
          <a:prstGeom prst="rect">
            <a:avLst/>
          </a:prstGeom>
        </p:spPr>
      </p:pic>
      <p:sp>
        <p:nvSpPr>
          <p:cNvPr id="2" name="TextBox 1" descr=" 4">
            <a:extLst>
              <a:ext uri="{FF2B5EF4-FFF2-40B4-BE49-F238E27FC236}">
                <a16:creationId xmlns:a16="http://schemas.microsoft.com/office/drawing/2014/main" id="{A931E4E3-8032-B378-83D1-C34C95E0D1DF}"/>
              </a:ext>
            </a:extLst>
          </p:cNvPr>
          <p:cNvSpPr txBox="1"/>
          <p:nvPr/>
        </p:nvSpPr>
        <p:spPr>
          <a:xfrm>
            <a:off x="163995" y="905805"/>
            <a:ext cx="2412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 patches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 descr=" 4">
            <a:extLst>
              <a:ext uri="{FF2B5EF4-FFF2-40B4-BE49-F238E27FC236}">
                <a16:creationId xmlns:a16="http://schemas.microsoft.com/office/drawing/2014/main" id="{89534599-48E5-AD2D-34E1-2D3A9D01D102}"/>
              </a:ext>
            </a:extLst>
          </p:cNvPr>
          <p:cNvSpPr txBox="1"/>
          <p:nvPr/>
        </p:nvSpPr>
        <p:spPr>
          <a:xfrm>
            <a:off x="163995" y="170808"/>
            <a:ext cx="8324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are mesoscale dry patches favourable?</a:t>
            </a:r>
          </a:p>
        </p:txBody>
      </p:sp>
      <p:sp>
        <p:nvSpPr>
          <p:cNvPr id="7" name="TextBox 6" descr=" 4">
            <a:extLst>
              <a:ext uri="{FF2B5EF4-FFF2-40B4-BE49-F238E27FC236}">
                <a16:creationId xmlns:a16="http://schemas.microsoft.com/office/drawing/2014/main" id="{E16ADA09-4067-A4E5-48BA-372651D690E5}"/>
              </a:ext>
            </a:extLst>
          </p:cNvPr>
          <p:cNvSpPr txBox="1"/>
          <p:nvPr/>
        </p:nvSpPr>
        <p:spPr>
          <a:xfrm>
            <a:off x="163995" y="1347592"/>
            <a:ext cx="204565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patches removed in </a:t>
            </a:r>
            <a:r>
              <a:rPr lang="en-GB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</a:t>
            </a: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field diffs </a:t>
            </a:r>
            <a:r>
              <a:rPr lang="en-GB" sz="22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</a:t>
            </a: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patch.</a:t>
            </a:r>
          </a:p>
          <a:p>
            <a:r>
              <a:rPr lang="en-GB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423, find via power maxima</a:t>
            </a:r>
          </a:p>
        </p:txBody>
      </p:sp>
      <p:sp>
        <p:nvSpPr>
          <p:cNvPr id="8" name="TextBox 7" descr=" 4">
            <a:extLst>
              <a:ext uri="{FF2B5EF4-FFF2-40B4-BE49-F238E27FC236}">
                <a16:creationId xmlns:a16="http://schemas.microsoft.com/office/drawing/2014/main" id="{3D4C86ED-0359-86D5-39FD-D6335AD8535D}"/>
              </a:ext>
            </a:extLst>
          </p:cNvPr>
          <p:cNvSpPr txBox="1"/>
          <p:nvPr/>
        </p:nvSpPr>
        <p:spPr>
          <a:xfrm>
            <a:off x="0" y="3926496"/>
            <a:ext cx="228950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Control MCSs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831">
            <a:extLst>
              <a:ext uri="{FF2B5EF4-FFF2-40B4-BE49-F238E27FC236}">
                <a16:creationId xmlns:a16="http://schemas.microsoft.com/office/drawing/2014/main" id="{DE9C9559-B36E-CC75-90A8-B484A5BDC940}"/>
              </a:ext>
            </a:extLst>
          </p:cNvPr>
          <p:cNvSpPr>
            <a:spLocks noEditPoints="1"/>
          </p:cNvSpPr>
          <p:nvPr/>
        </p:nvSpPr>
        <p:spPr bwMode="auto">
          <a:xfrm>
            <a:off x="2425147" y="2008014"/>
            <a:ext cx="350657" cy="337621"/>
          </a:xfrm>
          <a:custGeom>
            <a:avLst/>
            <a:gdLst>
              <a:gd name="T0" fmla="*/ 1190 w 2162"/>
              <a:gd name="T1" fmla="*/ 1479 h 2088"/>
              <a:gd name="T2" fmla="*/ 1126 w 2162"/>
              <a:gd name="T3" fmla="*/ 1605 h 2088"/>
              <a:gd name="T4" fmla="*/ 1162 w 2162"/>
              <a:gd name="T5" fmla="*/ 1737 h 2088"/>
              <a:gd name="T6" fmla="*/ 1280 w 2162"/>
              <a:gd name="T7" fmla="*/ 1803 h 2088"/>
              <a:gd name="T8" fmla="*/ 1405 w 2162"/>
              <a:gd name="T9" fmla="*/ 1759 h 2088"/>
              <a:gd name="T10" fmla="*/ 1470 w 2162"/>
              <a:gd name="T11" fmla="*/ 1633 h 2088"/>
              <a:gd name="T12" fmla="*/ 1435 w 2162"/>
              <a:gd name="T13" fmla="*/ 1501 h 2088"/>
              <a:gd name="T14" fmla="*/ 1317 w 2162"/>
              <a:gd name="T15" fmla="*/ 1435 h 2088"/>
              <a:gd name="T16" fmla="*/ 1632 w 2162"/>
              <a:gd name="T17" fmla="*/ 1176 h 2088"/>
              <a:gd name="T18" fmla="*/ 1579 w 2162"/>
              <a:gd name="T19" fmla="*/ 1294 h 2088"/>
              <a:gd name="T20" fmla="*/ 1642 w 2162"/>
              <a:gd name="T21" fmla="*/ 1404 h 2088"/>
              <a:gd name="T22" fmla="*/ 1762 w 2162"/>
              <a:gd name="T23" fmla="*/ 1406 h 2088"/>
              <a:gd name="T24" fmla="*/ 1836 w 2162"/>
              <a:gd name="T25" fmla="*/ 1300 h 2088"/>
              <a:gd name="T26" fmla="*/ 1795 w 2162"/>
              <a:gd name="T27" fmla="*/ 1180 h 2088"/>
              <a:gd name="T28" fmla="*/ 722 w 2162"/>
              <a:gd name="T29" fmla="*/ 1142 h 2088"/>
              <a:gd name="T30" fmla="*/ 565 w 2162"/>
              <a:gd name="T31" fmla="*/ 1204 h 2088"/>
              <a:gd name="T32" fmla="*/ 479 w 2162"/>
              <a:gd name="T33" fmla="*/ 1363 h 2088"/>
              <a:gd name="T34" fmla="*/ 511 w 2162"/>
              <a:gd name="T35" fmla="*/ 1534 h 2088"/>
              <a:gd name="T36" fmla="*/ 644 w 2162"/>
              <a:gd name="T37" fmla="*/ 1643 h 2088"/>
              <a:gd name="T38" fmla="*/ 810 w 2162"/>
              <a:gd name="T39" fmla="*/ 1629 h 2088"/>
              <a:gd name="T40" fmla="*/ 934 w 2162"/>
              <a:gd name="T41" fmla="*/ 1500 h 2088"/>
              <a:gd name="T42" fmla="*/ 949 w 2162"/>
              <a:gd name="T43" fmla="*/ 1325 h 2088"/>
              <a:gd name="T44" fmla="*/ 851 w 2162"/>
              <a:gd name="T45" fmla="*/ 1181 h 2088"/>
              <a:gd name="T46" fmla="*/ 608 w 2162"/>
              <a:gd name="T47" fmla="*/ 325 h 2088"/>
              <a:gd name="T48" fmla="*/ 424 w 2162"/>
              <a:gd name="T49" fmla="*/ 378 h 2088"/>
              <a:gd name="T50" fmla="*/ 301 w 2162"/>
              <a:gd name="T51" fmla="*/ 544 h 2088"/>
              <a:gd name="T52" fmla="*/ 298 w 2162"/>
              <a:gd name="T53" fmla="*/ 744 h 2088"/>
              <a:gd name="T54" fmla="*/ 414 w 2162"/>
              <a:gd name="T55" fmla="*/ 907 h 2088"/>
              <a:gd name="T56" fmla="*/ 597 w 2162"/>
              <a:gd name="T57" fmla="*/ 957 h 2088"/>
              <a:gd name="T58" fmla="*/ 774 w 2162"/>
              <a:gd name="T59" fmla="*/ 878 h 2088"/>
              <a:gd name="T60" fmla="*/ 875 w 2162"/>
              <a:gd name="T61" fmla="*/ 698 h 2088"/>
              <a:gd name="T62" fmla="*/ 854 w 2162"/>
              <a:gd name="T63" fmla="*/ 500 h 2088"/>
              <a:gd name="T64" fmla="*/ 718 w 2162"/>
              <a:gd name="T65" fmla="*/ 355 h 2088"/>
              <a:gd name="T66" fmla="*/ 818 w 2162"/>
              <a:gd name="T67" fmla="*/ 2 h 2088"/>
              <a:gd name="T68" fmla="*/ 1082 w 2162"/>
              <a:gd name="T69" fmla="*/ 67 h 2088"/>
              <a:gd name="T70" fmla="*/ 1280 w 2162"/>
              <a:gd name="T71" fmla="*/ 187 h 2088"/>
              <a:gd name="T72" fmla="*/ 1381 w 2162"/>
              <a:gd name="T73" fmla="*/ 361 h 2088"/>
              <a:gd name="T74" fmla="*/ 1405 w 2162"/>
              <a:gd name="T75" fmla="*/ 544 h 2088"/>
              <a:gd name="T76" fmla="*/ 1429 w 2162"/>
              <a:gd name="T77" fmla="*/ 712 h 2088"/>
              <a:gd name="T78" fmla="*/ 1494 w 2162"/>
              <a:gd name="T79" fmla="*/ 859 h 2088"/>
              <a:gd name="T80" fmla="*/ 1632 w 2162"/>
              <a:gd name="T81" fmla="*/ 931 h 2088"/>
              <a:gd name="T82" fmla="*/ 1808 w 2162"/>
              <a:gd name="T83" fmla="*/ 927 h 2088"/>
              <a:gd name="T84" fmla="*/ 1995 w 2162"/>
              <a:gd name="T85" fmla="*/ 978 h 2088"/>
              <a:gd name="T86" fmla="*/ 2127 w 2162"/>
              <a:gd name="T87" fmla="*/ 1126 h 2088"/>
              <a:gd name="T88" fmla="*/ 2160 w 2162"/>
              <a:gd name="T89" fmla="*/ 1346 h 2088"/>
              <a:gd name="T90" fmla="*/ 2066 w 2162"/>
              <a:gd name="T91" fmla="*/ 1631 h 2088"/>
              <a:gd name="T92" fmla="*/ 1843 w 2162"/>
              <a:gd name="T93" fmla="*/ 1871 h 2088"/>
              <a:gd name="T94" fmla="*/ 1527 w 2162"/>
              <a:gd name="T95" fmla="*/ 2030 h 2088"/>
              <a:gd name="T96" fmla="*/ 1159 w 2162"/>
              <a:gd name="T97" fmla="*/ 2088 h 2088"/>
              <a:gd name="T98" fmla="*/ 826 w 2162"/>
              <a:gd name="T99" fmla="*/ 2027 h 2088"/>
              <a:gd name="T100" fmla="*/ 497 w 2162"/>
              <a:gd name="T101" fmla="*/ 1863 h 2088"/>
              <a:gd name="T102" fmla="*/ 244 w 2162"/>
              <a:gd name="T103" fmla="*/ 1624 h 2088"/>
              <a:gd name="T104" fmla="*/ 68 w 2162"/>
              <a:gd name="T105" fmla="*/ 1284 h 2088"/>
              <a:gd name="T106" fmla="*/ 0 w 2162"/>
              <a:gd name="T107" fmla="*/ 924 h 2088"/>
              <a:gd name="T108" fmla="*/ 42 w 2162"/>
              <a:gd name="T109" fmla="*/ 578 h 2088"/>
              <a:gd name="T110" fmla="*/ 190 w 2162"/>
              <a:gd name="T111" fmla="*/ 282 h 2088"/>
              <a:gd name="T112" fmla="*/ 433 w 2162"/>
              <a:gd name="T113" fmla="*/ 78 h 2088"/>
              <a:gd name="T114" fmla="*/ 706 w 2162"/>
              <a:gd name="T115" fmla="*/ 2 h 2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162" h="2088">
                <a:moveTo>
                  <a:pt x="1290" y="1435"/>
                </a:moveTo>
                <a:lnTo>
                  <a:pt x="1264" y="1440"/>
                </a:lnTo>
                <a:lnTo>
                  <a:pt x="1238" y="1448"/>
                </a:lnTo>
                <a:lnTo>
                  <a:pt x="1214" y="1462"/>
                </a:lnTo>
                <a:lnTo>
                  <a:pt x="1190" y="1479"/>
                </a:lnTo>
                <a:lnTo>
                  <a:pt x="1170" y="1500"/>
                </a:lnTo>
                <a:lnTo>
                  <a:pt x="1153" y="1524"/>
                </a:lnTo>
                <a:lnTo>
                  <a:pt x="1140" y="1549"/>
                </a:lnTo>
                <a:lnTo>
                  <a:pt x="1130" y="1576"/>
                </a:lnTo>
                <a:lnTo>
                  <a:pt x="1126" y="1605"/>
                </a:lnTo>
                <a:lnTo>
                  <a:pt x="1125" y="1633"/>
                </a:lnTo>
                <a:lnTo>
                  <a:pt x="1128" y="1661"/>
                </a:lnTo>
                <a:lnTo>
                  <a:pt x="1136" y="1688"/>
                </a:lnTo>
                <a:lnTo>
                  <a:pt x="1147" y="1713"/>
                </a:lnTo>
                <a:lnTo>
                  <a:pt x="1162" y="1737"/>
                </a:lnTo>
                <a:lnTo>
                  <a:pt x="1182" y="1758"/>
                </a:lnTo>
                <a:lnTo>
                  <a:pt x="1204" y="1776"/>
                </a:lnTo>
                <a:lnTo>
                  <a:pt x="1228" y="1789"/>
                </a:lnTo>
                <a:lnTo>
                  <a:pt x="1254" y="1797"/>
                </a:lnTo>
                <a:lnTo>
                  <a:pt x="1280" y="1803"/>
                </a:lnTo>
                <a:lnTo>
                  <a:pt x="1306" y="1803"/>
                </a:lnTo>
                <a:lnTo>
                  <a:pt x="1332" y="1798"/>
                </a:lnTo>
                <a:lnTo>
                  <a:pt x="1358" y="1789"/>
                </a:lnTo>
                <a:lnTo>
                  <a:pt x="1383" y="1776"/>
                </a:lnTo>
                <a:lnTo>
                  <a:pt x="1405" y="1759"/>
                </a:lnTo>
                <a:lnTo>
                  <a:pt x="1426" y="1738"/>
                </a:lnTo>
                <a:lnTo>
                  <a:pt x="1443" y="1714"/>
                </a:lnTo>
                <a:lnTo>
                  <a:pt x="1457" y="1689"/>
                </a:lnTo>
                <a:lnTo>
                  <a:pt x="1465" y="1662"/>
                </a:lnTo>
                <a:lnTo>
                  <a:pt x="1470" y="1633"/>
                </a:lnTo>
                <a:lnTo>
                  <a:pt x="1471" y="1605"/>
                </a:lnTo>
                <a:lnTo>
                  <a:pt x="1468" y="1577"/>
                </a:lnTo>
                <a:lnTo>
                  <a:pt x="1461" y="1550"/>
                </a:lnTo>
                <a:lnTo>
                  <a:pt x="1449" y="1525"/>
                </a:lnTo>
                <a:lnTo>
                  <a:pt x="1435" y="1501"/>
                </a:lnTo>
                <a:lnTo>
                  <a:pt x="1415" y="1480"/>
                </a:lnTo>
                <a:lnTo>
                  <a:pt x="1392" y="1462"/>
                </a:lnTo>
                <a:lnTo>
                  <a:pt x="1368" y="1449"/>
                </a:lnTo>
                <a:lnTo>
                  <a:pt x="1343" y="1440"/>
                </a:lnTo>
                <a:lnTo>
                  <a:pt x="1317" y="1435"/>
                </a:lnTo>
                <a:lnTo>
                  <a:pt x="1290" y="1435"/>
                </a:lnTo>
                <a:close/>
                <a:moveTo>
                  <a:pt x="1702" y="1147"/>
                </a:moveTo>
                <a:lnTo>
                  <a:pt x="1678" y="1151"/>
                </a:lnTo>
                <a:lnTo>
                  <a:pt x="1654" y="1161"/>
                </a:lnTo>
                <a:lnTo>
                  <a:pt x="1632" y="1176"/>
                </a:lnTo>
                <a:lnTo>
                  <a:pt x="1612" y="1194"/>
                </a:lnTo>
                <a:lnTo>
                  <a:pt x="1597" y="1217"/>
                </a:lnTo>
                <a:lnTo>
                  <a:pt x="1586" y="1242"/>
                </a:lnTo>
                <a:lnTo>
                  <a:pt x="1580" y="1268"/>
                </a:lnTo>
                <a:lnTo>
                  <a:pt x="1579" y="1294"/>
                </a:lnTo>
                <a:lnTo>
                  <a:pt x="1583" y="1320"/>
                </a:lnTo>
                <a:lnTo>
                  <a:pt x="1590" y="1345"/>
                </a:lnTo>
                <a:lnTo>
                  <a:pt x="1604" y="1367"/>
                </a:lnTo>
                <a:lnTo>
                  <a:pt x="1621" y="1388"/>
                </a:lnTo>
                <a:lnTo>
                  <a:pt x="1642" y="1404"/>
                </a:lnTo>
                <a:lnTo>
                  <a:pt x="1665" y="1414"/>
                </a:lnTo>
                <a:lnTo>
                  <a:pt x="1689" y="1420"/>
                </a:lnTo>
                <a:lnTo>
                  <a:pt x="1714" y="1421"/>
                </a:lnTo>
                <a:lnTo>
                  <a:pt x="1739" y="1415"/>
                </a:lnTo>
                <a:lnTo>
                  <a:pt x="1762" y="1406"/>
                </a:lnTo>
                <a:lnTo>
                  <a:pt x="1784" y="1392"/>
                </a:lnTo>
                <a:lnTo>
                  <a:pt x="1804" y="1373"/>
                </a:lnTo>
                <a:lnTo>
                  <a:pt x="1820" y="1350"/>
                </a:lnTo>
                <a:lnTo>
                  <a:pt x="1830" y="1326"/>
                </a:lnTo>
                <a:lnTo>
                  <a:pt x="1836" y="1300"/>
                </a:lnTo>
                <a:lnTo>
                  <a:pt x="1837" y="1273"/>
                </a:lnTo>
                <a:lnTo>
                  <a:pt x="1833" y="1247"/>
                </a:lnTo>
                <a:lnTo>
                  <a:pt x="1826" y="1223"/>
                </a:lnTo>
                <a:lnTo>
                  <a:pt x="1812" y="1200"/>
                </a:lnTo>
                <a:lnTo>
                  <a:pt x="1795" y="1180"/>
                </a:lnTo>
                <a:lnTo>
                  <a:pt x="1774" y="1164"/>
                </a:lnTo>
                <a:lnTo>
                  <a:pt x="1751" y="1153"/>
                </a:lnTo>
                <a:lnTo>
                  <a:pt x="1727" y="1147"/>
                </a:lnTo>
                <a:lnTo>
                  <a:pt x="1702" y="1147"/>
                </a:lnTo>
                <a:close/>
                <a:moveTo>
                  <a:pt x="722" y="1142"/>
                </a:moveTo>
                <a:lnTo>
                  <a:pt x="689" y="1144"/>
                </a:lnTo>
                <a:lnTo>
                  <a:pt x="656" y="1151"/>
                </a:lnTo>
                <a:lnTo>
                  <a:pt x="624" y="1164"/>
                </a:lnTo>
                <a:lnTo>
                  <a:pt x="594" y="1182"/>
                </a:lnTo>
                <a:lnTo>
                  <a:pt x="565" y="1204"/>
                </a:lnTo>
                <a:lnTo>
                  <a:pt x="539" y="1230"/>
                </a:lnTo>
                <a:lnTo>
                  <a:pt x="517" y="1261"/>
                </a:lnTo>
                <a:lnTo>
                  <a:pt x="500" y="1293"/>
                </a:lnTo>
                <a:lnTo>
                  <a:pt x="488" y="1327"/>
                </a:lnTo>
                <a:lnTo>
                  <a:pt x="479" y="1363"/>
                </a:lnTo>
                <a:lnTo>
                  <a:pt x="476" y="1398"/>
                </a:lnTo>
                <a:lnTo>
                  <a:pt x="478" y="1433"/>
                </a:lnTo>
                <a:lnTo>
                  <a:pt x="484" y="1468"/>
                </a:lnTo>
                <a:lnTo>
                  <a:pt x="495" y="1502"/>
                </a:lnTo>
                <a:lnTo>
                  <a:pt x="511" y="1534"/>
                </a:lnTo>
                <a:lnTo>
                  <a:pt x="531" y="1564"/>
                </a:lnTo>
                <a:lnTo>
                  <a:pt x="555" y="1590"/>
                </a:lnTo>
                <a:lnTo>
                  <a:pt x="582" y="1612"/>
                </a:lnTo>
                <a:lnTo>
                  <a:pt x="613" y="1630"/>
                </a:lnTo>
                <a:lnTo>
                  <a:pt x="644" y="1643"/>
                </a:lnTo>
                <a:lnTo>
                  <a:pt x="678" y="1649"/>
                </a:lnTo>
                <a:lnTo>
                  <a:pt x="711" y="1652"/>
                </a:lnTo>
                <a:lnTo>
                  <a:pt x="744" y="1649"/>
                </a:lnTo>
                <a:lnTo>
                  <a:pt x="778" y="1642"/>
                </a:lnTo>
                <a:lnTo>
                  <a:pt x="810" y="1629"/>
                </a:lnTo>
                <a:lnTo>
                  <a:pt x="840" y="1612"/>
                </a:lnTo>
                <a:lnTo>
                  <a:pt x="868" y="1590"/>
                </a:lnTo>
                <a:lnTo>
                  <a:pt x="895" y="1563"/>
                </a:lnTo>
                <a:lnTo>
                  <a:pt x="916" y="1532"/>
                </a:lnTo>
                <a:lnTo>
                  <a:pt x="934" y="1500"/>
                </a:lnTo>
                <a:lnTo>
                  <a:pt x="946" y="1466"/>
                </a:lnTo>
                <a:lnTo>
                  <a:pt x="954" y="1431"/>
                </a:lnTo>
                <a:lnTo>
                  <a:pt x="957" y="1395"/>
                </a:lnTo>
                <a:lnTo>
                  <a:pt x="956" y="1360"/>
                </a:lnTo>
                <a:lnTo>
                  <a:pt x="949" y="1325"/>
                </a:lnTo>
                <a:lnTo>
                  <a:pt x="939" y="1291"/>
                </a:lnTo>
                <a:lnTo>
                  <a:pt x="923" y="1260"/>
                </a:lnTo>
                <a:lnTo>
                  <a:pt x="903" y="1229"/>
                </a:lnTo>
                <a:lnTo>
                  <a:pt x="879" y="1203"/>
                </a:lnTo>
                <a:lnTo>
                  <a:pt x="851" y="1181"/>
                </a:lnTo>
                <a:lnTo>
                  <a:pt x="820" y="1163"/>
                </a:lnTo>
                <a:lnTo>
                  <a:pt x="789" y="1151"/>
                </a:lnTo>
                <a:lnTo>
                  <a:pt x="756" y="1144"/>
                </a:lnTo>
                <a:lnTo>
                  <a:pt x="722" y="1142"/>
                </a:lnTo>
                <a:close/>
                <a:moveTo>
                  <a:pt x="608" y="325"/>
                </a:moveTo>
                <a:lnTo>
                  <a:pt x="570" y="325"/>
                </a:lnTo>
                <a:lnTo>
                  <a:pt x="532" y="331"/>
                </a:lnTo>
                <a:lnTo>
                  <a:pt x="494" y="342"/>
                </a:lnTo>
                <a:lnTo>
                  <a:pt x="458" y="358"/>
                </a:lnTo>
                <a:lnTo>
                  <a:pt x="424" y="378"/>
                </a:lnTo>
                <a:lnTo>
                  <a:pt x="392" y="404"/>
                </a:lnTo>
                <a:lnTo>
                  <a:pt x="362" y="435"/>
                </a:lnTo>
                <a:lnTo>
                  <a:pt x="337" y="470"/>
                </a:lnTo>
                <a:lnTo>
                  <a:pt x="317" y="506"/>
                </a:lnTo>
                <a:lnTo>
                  <a:pt x="301" y="544"/>
                </a:lnTo>
                <a:lnTo>
                  <a:pt x="292" y="584"/>
                </a:lnTo>
                <a:lnTo>
                  <a:pt x="286" y="624"/>
                </a:lnTo>
                <a:lnTo>
                  <a:pt x="286" y="665"/>
                </a:lnTo>
                <a:lnTo>
                  <a:pt x="290" y="705"/>
                </a:lnTo>
                <a:lnTo>
                  <a:pt x="298" y="744"/>
                </a:lnTo>
                <a:lnTo>
                  <a:pt x="312" y="782"/>
                </a:lnTo>
                <a:lnTo>
                  <a:pt x="331" y="818"/>
                </a:lnTo>
                <a:lnTo>
                  <a:pt x="354" y="851"/>
                </a:lnTo>
                <a:lnTo>
                  <a:pt x="382" y="881"/>
                </a:lnTo>
                <a:lnTo>
                  <a:pt x="414" y="907"/>
                </a:lnTo>
                <a:lnTo>
                  <a:pt x="448" y="927"/>
                </a:lnTo>
                <a:lnTo>
                  <a:pt x="483" y="943"/>
                </a:lnTo>
                <a:lnTo>
                  <a:pt x="521" y="952"/>
                </a:lnTo>
                <a:lnTo>
                  <a:pt x="559" y="958"/>
                </a:lnTo>
                <a:lnTo>
                  <a:pt x="597" y="957"/>
                </a:lnTo>
                <a:lnTo>
                  <a:pt x="635" y="951"/>
                </a:lnTo>
                <a:lnTo>
                  <a:pt x="672" y="941"/>
                </a:lnTo>
                <a:lnTo>
                  <a:pt x="707" y="925"/>
                </a:lnTo>
                <a:lnTo>
                  <a:pt x="742" y="904"/>
                </a:lnTo>
                <a:lnTo>
                  <a:pt x="774" y="878"/>
                </a:lnTo>
                <a:lnTo>
                  <a:pt x="803" y="847"/>
                </a:lnTo>
                <a:lnTo>
                  <a:pt x="828" y="813"/>
                </a:lnTo>
                <a:lnTo>
                  <a:pt x="850" y="777"/>
                </a:lnTo>
                <a:lnTo>
                  <a:pt x="864" y="738"/>
                </a:lnTo>
                <a:lnTo>
                  <a:pt x="875" y="698"/>
                </a:lnTo>
                <a:lnTo>
                  <a:pt x="880" y="658"/>
                </a:lnTo>
                <a:lnTo>
                  <a:pt x="881" y="617"/>
                </a:lnTo>
                <a:lnTo>
                  <a:pt x="877" y="577"/>
                </a:lnTo>
                <a:lnTo>
                  <a:pt x="868" y="538"/>
                </a:lnTo>
                <a:lnTo>
                  <a:pt x="854" y="500"/>
                </a:lnTo>
                <a:lnTo>
                  <a:pt x="836" y="464"/>
                </a:lnTo>
                <a:lnTo>
                  <a:pt x="813" y="432"/>
                </a:lnTo>
                <a:lnTo>
                  <a:pt x="784" y="401"/>
                </a:lnTo>
                <a:lnTo>
                  <a:pt x="753" y="375"/>
                </a:lnTo>
                <a:lnTo>
                  <a:pt x="718" y="355"/>
                </a:lnTo>
                <a:lnTo>
                  <a:pt x="682" y="339"/>
                </a:lnTo>
                <a:lnTo>
                  <a:pt x="645" y="330"/>
                </a:lnTo>
                <a:lnTo>
                  <a:pt x="608" y="325"/>
                </a:lnTo>
                <a:close/>
                <a:moveTo>
                  <a:pt x="762" y="0"/>
                </a:moveTo>
                <a:lnTo>
                  <a:pt x="818" y="2"/>
                </a:lnTo>
                <a:lnTo>
                  <a:pt x="873" y="9"/>
                </a:lnTo>
                <a:lnTo>
                  <a:pt x="926" y="18"/>
                </a:lnTo>
                <a:lnTo>
                  <a:pt x="980" y="32"/>
                </a:lnTo>
                <a:lnTo>
                  <a:pt x="1032" y="48"/>
                </a:lnTo>
                <a:lnTo>
                  <a:pt x="1082" y="67"/>
                </a:lnTo>
                <a:lnTo>
                  <a:pt x="1132" y="89"/>
                </a:lnTo>
                <a:lnTo>
                  <a:pt x="1178" y="113"/>
                </a:lnTo>
                <a:lnTo>
                  <a:pt x="1216" y="135"/>
                </a:lnTo>
                <a:lnTo>
                  <a:pt x="1249" y="159"/>
                </a:lnTo>
                <a:lnTo>
                  <a:pt x="1280" y="187"/>
                </a:lnTo>
                <a:lnTo>
                  <a:pt x="1307" y="215"/>
                </a:lnTo>
                <a:lnTo>
                  <a:pt x="1330" y="246"/>
                </a:lnTo>
                <a:lnTo>
                  <a:pt x="1351" y="281"/>
                </a:lnTo>
                <a:lnTo>
                  <a:pt x="1368" y="319"/>
                </a:lnTo>
                <a:lnTo>
                  <a:pt x="1381" y="361"/>
                </a:lnTo>
                <a:lnTo>
                  <a:pt x="1391" y="406"/>
                </a:lnTo>
                <a:lnTo>
                  <a:pt x="1398" y="456"/>
                </a:lnTo>
                <a:lnTo>
                  <a:pt x="1400" y="483"/>
                </a:lnTo>
                <a:lnTo>
                  <a:pt x="1402" y="513"/>
                </a:lnTo>
                <a:lnTo>
                  <a:pt x="1405" y="544"/>
                </a:lnTo>
                <a:lnTo>
                  <a:pt x="1408" y="577"/>
                </a:lnTo>
                <a:lnTo>
                  <a:pt x="1411" y="611"/>
                </a:lnTo>
                <a:lnTo>
                  <a:pt x="1416" y="644"/>
                </a:lnTo>
                <a:lnTo>
                  <a:pt x="1422" y="678"/>
                </a:lnTo>
                <a:lnTo>
                  <a:pt x="1429" y="712"/>
                </a:lnTo>
                <a:lnTo>
                  <a:pt x="1438" y="744"/>
                </a:lnTo>
                <a:lnTo>
                  <a:pt x="1448" y="776"/>
                </a:lnTo>
                <a:lnTo>
                  <a:pt x="1462" y="806"/>
                </a:lnTo>
                <a:lnTo>
                  <a:pt x="1477" y="834"/>
                </a:lnTo>
                <a:lnTo>
                  <a:pt x="1494" y="859"/>
                </a:lnTo>
                <a:lnTo>
                  <a:pt x="1516" y="881"/>
                </a:lnTo>
                <a:lnTo>
                  <a:pt x="1540" y="900"/>
                </a:lnTo>
                <a:lnTo>
                  <a:pt x="1568" y="915"/>
                </a:lnTo>
                <a:lnTo>
                  <a:pt x="1599" y="925"/>
                </a:lnTo>
                <a:lnTo>
                  <a:pt x="1632" y="931"/>
                </a:lnTo>
                <a:lnTo>
                  <a:pt x="1666" y="932"/>
                </a:lnTo>
                <a:lnTo>
                  <a:pt x="1702" y="932"/>
                </a:lnTo>
                <a:lnTo>
                  <a:pt x="1738" y="930"/>
                </a:lnTo>
                <a:lnTo>
                  <a:pt x="1773" y="928"/>
                </a:lnTo>
                <a:lnTo>
                  <a:pt x="1808" y="927"/>
                </a:lnTo>
                <a:lnTo>
                  <a:pt x="1842" y="928"/>
                </a:lnTo>
                <a:lnTo>
                  <a:pt x="1875" y="932"/>
                </a:lnTo>
                <a:lnTo>
                  <a:pt x="1918" y="944"/>
                </a:lnTo>
                <a:lnTo>
                  <a:pt x="1958" y="959"/>
                </a:lnTo>
                <a:lnTo>
                  <a:pt x="1995" y="978"/>
                </a:lnTo>
                <a:lnTo>
                  <a:pt x="2028" y="1001"/>
                </a:lnTo>
                <a:lnTo>
                  <a:pt x="2058" y="1027"/>
                </a:lnTo>
                <a:lnTo>
                  <a:pt x="2085" y="1058"/>
                </a:lnTo>
                <a:lnTo>
                  <a:pt x="2108" y="1090"/>
                </a:lnTo>
                <a:lnTo>
                  <a:pt x="2127" y="1126"/>
                </a:lnTo>
                <a:lnTo>
                  <a:pt x="2142" y="1165"/>
                </a:lnTo>
                <a:lnTo>
                  <a:pt x="2152" y="1207"/>
                </a:lnTo>
                <a:lnTo>
                  <a:pt x="2159" y="1251"/>
                </a:lnTo>
                <a:lnTo>
                  <a:pt x="2162" y="1298"/>
                </a:lnTo>
                <a:lnTo>
                  <a:pt x="2160" y="1346"/>
                </a:lnTo>
                <a:lnTo>
                  <a:pt x="2154" y="1398"/>
                </a:lnTo>
                <a:lnTo>
                  <a:pt x="2140" y="1459"/>
                </a:lnTo>
                <a:lnTo>
                  <a:pt x="2122" y="1519"/>
                </a:lnTo>
                <a:lnTo>
                  <a:pt x="2096" y="1576"/>
                </a:lnTo>
                <a:lnTo>
                  <a:pt x="2066" y="1631"/>
                </a:lnTo>
                <a:lnTo>
                  <a:pt x="2030" y="1685"/>
                </a:lnTo>
                <a:lnTo>
                  <a:pt x="1990" y="1735"/>
                </a:lnTo>
                <a:lnTo>
                  <a:pt x="1945" y="1784"/>
                </a:lnTo>
                <a:lnTo>
                  <a:pt x="1895" y="1829"/>
                </a:lnTo>
                <a:lnTo>
                  <a:pt x="1843" y="1871"/>
                </a:lnTo>
                <a:lnTo>
                  <a:pt x="1785" y="1910"/>
                </a:lnTo>
                <a:lnTo>
                  <a:pt x="1725" y="1945"/>
                </a:lnTo>
                <a:lnTo>
                  <a:pt x="1662" y="1977"/>
                </a:lnTo>
                <a:lnTo>
                  <a:pt x="1595" y="2006"/>
                </a:lnTo>
                <a:lnTo>
                  <a:pt x="1527" y="2030"/>
                </a:lnTo>
                <a:lnTo>
                  <a:pt x="1457" y="2050"/>
                </a:lnTo>
                <a:lnTo>
                  <a:pt x="1384" y="2067"/>
                </a:lnTo>
                <a:lnTo>
                  <a:pt x="1310" y="2078"/>
                </a:lnTo>
                <a:lnTo>
                  <a:pt x="1235" y="2086"/>
                </a:lnTo>
                <a:lnTo>
                  <a:pt x="1159" y="2088"/>
                </a:lnTo>
                <a:lnTo>
                  <a:pt x="1096" y="2086"/>
                </a:lnTo>
                <a:lnTo>
                  <a:pt x="1030" y="2077"/>
                </a:lnTo>
                <a:lnTo>
                  <a:pt x="963" y="2065"/>
                </a:lnTo>
                <a:lnTo>
                  <a:pt x="895" y="2048"/>
                </a:lnTo>
                <a:lnTo>
                  <a:pt x="826" y="2027"/>
                </a:lnTo>
                <a:lnTo>
                  <a:pt x="758" y="2001"/>
                </a:lnTo>
                <a:lnTo>
                  <a:pt x="691" y="1972"/>
                </a:lnTo>
                <a:lnTo>
                  <a:pt x="623" y="1938"/>
                </a:lnTo>
                <a:lnTo>
                  <a:pt x="559" y="1903"/>
                </a:lnTo>
                <a:lnTo>
                  <a:pt x="497" y="1863"/>
                </a:lnTo>
                <a:lnTo>
                  <a:pt x="438" y="1819"/>
                </a:lnTo>
                <a:lnTo>
                  <a:pt x="382" y="1774"/>
                </a:lnTo>
                <a:lnTo>
                  <a:pt x="331" y="1727"/>
                </a:lnTo>
                <a:lnTo>
                  <a:pt x="285" y="1676"/>
                </a:lnTo>
                <a:lnTo>
                  <a:pt x="244" y="1624"/>
                </a:lnTo>
                <a:lnTo>
                  <a:pt x="199" y="1560"/>
                </a:lnTo>
                <a:lnTo>
                  <a:pt x="159" y="1492"/>
                </a:lnTo>
                <a:lnTo>
                  <a:pt x="125" y="1424"/>
                </a:lnTo>
                <a:lnTo>
                  <a:pt x="94" y="1354"/>
                </a:lnTo>
                <a:lnTo>
                  <a:pt x="68" y="1284"/>
                </a:lnTo>
                <a:lnTo>
                  <a:pt x="46" y="1212"/>
                </a:lnTo>
                <a:lnTo>
                  <a:pt x="28" y="1140"/>
                </a:lnTo>
                <a:lnTo>
                  <a:pt x="14" y="1068"/>
                </a:lnTo>
                <a:lnTo>
                  <a:pt x="6" y="996"/>
                </a:lnTo>
                <a:lnTo>
                  <a:pt x="0" y="924"/>
                </a:lnTo>
                <a:lnTo>
                  <a:pt x="0" y="853"/>
                </a:lnTo>
                <a:lnTo>
                  <a:pt x="5" y="782"/>
                </a:lnTo>
                <a:lnTo>
                  <a:pt x="12" y="713"/>
                </a:lnTo>
                <a:lnTo>
                  <a:pt x="25" y="644"/>
                </a:lnTo>
                <a:lnTo>
                  <a:pt x="42" y="578"/>
                </a:lnTo>
                <a:lnTo>
                  <a:pt x="64" y="514"/>
                </a:lnTo>
                <a:lnTo>
                  <a:pt x="89" y="452"/>
                </a:lnTo>
                <a:lnTo>
                  <a:pt x="118" y="393"/>
                </a:lnTo>
                <a:lnTo>
                  <a:pt x="152" y="336"/>
                </a:lnTo>
                <a:lnTo>
                  <a:pt x="190" y="282"/>
                </a:lnTo>
                <a:lnTo>
                  <a:pt x="233" y="232"/>
                </a:lnTo>
                <a:lnTo>
                  <a:pt x="279" y="185"/>
                </a:lnTo>
                <a:lnTo>
                  <a:pt x="329" y="144"/>
                </a:lnTo>
                <a:lnTo>
                  <a:pt x="380" y="109"/>
                </a:lnTo>
                <a:lnTo>
                  <a:pt x="433" y="78"/>
                </a:lnTo>
                <a:lnTo>
                  <a:pt x="487" y="53"/>
                </a:lnTo>
                <a:lnTo>
                  <a:pt x="540" y="33"/>
                </a:lnTo>
                <a:lnTo>
                  <a:pt x="596" y="18"/>
                </a:lnTo>
                <a:lnTo>
                  <a:pt x="651" y="8"/>
                </a:lnTo>
                <a:lnTo>
                  <a:pt x="706" y="2"/>
                </a:lnTo>
                <a:lnTo>
                  <a:pt x="762" y="0"/>
                </a:lnTo>
                <a:close/>
              </a:path>
            </a:pathLst>
          </a:custGeom>
          <a:solidFill>
            <a:srgbClr val="A869B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1" name="Freeform 516">
            <a:extLst>
              <a:ext uri="{FF2B5EF4-FFF2-40B4-BE49-F238E27FC236}">
                <a16:creationId xmlns:a16="http://schemas.microsoft.com/office/drawing/2014/main" id="{F619AA4D-8CA4-3414-E2B9-F43587B48D2A}"/>
              </a:ext>
            </a:extLst>
          </p:cNvPr>
          <p:cNvSpPr>
            <a:spLocks noEditPoints="1"/>
          </p:cNvSpPr>
          <p:nvPr/>
        </p:nvSpPr>
        <p:spPr bwMode="auto">
          <a:xfrm>
            <a:off x="4681330" y="5312282"/>
            <a:ext cx="395024" cy="384627"/>
          </a:xfrm>
          <a:custGeom>
            <a:avLst/>
            <a:gdLst>
              <a:gd name="T0" fmla="*/ 1589 w 2716"/>
              <a:gd name="T1" fmla="*/ 2089 h 3400"/>
              <a:gd name="T2" fmla="*/ 1831 w 2716"/>
              <a:gd name="T3" fmla="*/ 2264 h 3400"/>
              <a:gd name="T4" fmla="*/ 979 w 2716"/>
              <a:gd name="T5" fmla="*/ 2655 h 3400"/>
              <a:gd name="T6" fmla="*/ 964 w 2716"/>
              <a:gd name="T7" fmla="*/ 2089 h 3400"/>
              <a:gd name="T8" fmla="*/ 1788 w 2716"/>
              <a:gd name="T9" fmla="*/ 4 h 3400"/>
              <a:gd name="T10" fmla="*/ 1913 w 2716"/>
              <a:gd name="T11" fmla="*/ 29 h 3400"/>
              <a:gd name="T12" fmla="*/ 2028 w 2716"/>
              <a:gd name="T13" fmla="*/ 77 h 3400"/>
              <a:gd name="T14" fmla="*/ 2131 w 2716"/>
              <a:gd name="T15" fmla="*/ 145 h 3400"/>
              <a:gd name="T16" fmla="*/ 2217 w 2716"/>
              <a:gd name="T17" fmla="*/ 232 h 3400"/>
              <a:gd name="T18" fmla="*/ 2286 w 2716"/>
              <a:gd name="T19" fmla="*/ 334 h 3400"/>
              <a:gd name="T20" fmla="*/ 2334 w 2716"/>
              <a:gd name="T21" fmla="*/ 447 h 3400"/>
              <a:gd name="T22" fmla="*/ 2360 w 2716"/>
              <a:gd name="T23" fmla="*/ 572 h 3400"/>
              <a:gd name="T24" fmla="*/ 2361 w 2716"/>
              <a:gd name="T25" fmla="*/ 692 h 3400"/>
              <a:gd name="T26" fmla="*/ 2342 w 2716"/>
              <a:gd name="T27" fmla="*/ 798 h 3400"/>
              <a:gd name="T28" fmla="*/ 2445 w 2716"/>
              <a:gd name="T29" fmla="*/ 842 h 3400"/>
              <a:gd name="T30" fmla="*/ 2535 w 2716"/>
              <a:gd name="T31" fmla="*/ 907 h 3400"/>
              <a:gd name="T32" fmla="*/ 2610 w 2716"/>
              <a:gd name="T33" fmla="*/ 988 h 3400"/>
              <a:gd name="T34" fmla="*/ 2667 w 2716"/>
              <a:gd name="T35" fmla="*/ 1082 h 3400"/>
              <a:gd name="T36" fmla="*/ 2703 w 2716"/>
              <a:gd name="T37" fmla="*/ 1190 h 3400"/>
              <a:gd name="T38" fmla="*/ 2716 w 2716"/>
              <a:gd name="T39" fmla="*/ 1305 h 3400"/>
              <a:gd name="T40" fmla="*/ 2703 w 2716"/>
              <a:gd name="T41" fmla="*/ 1419 h 3400"/>
              <a:gd name="T42" fmla="*/ 2668 w 2716"/>
              <a:gd name="T43" fmla="*/ 1524 h 3400"/>
              <a:gd name="T44" fmla="*/ 2613 w 2716"/>
              <a:gd name="T45" fmla="*/ 1619 h 3400"/>
              <a:gd name="T46" fmla="*/ 2540 w 2716"/>
              <a:gd name="T47" fmla="*/ 1698 h 3400"/>
              <a:gd name="T48" fmla="*/ 2451 w 2716"/>
              <a:gd name="T49" fmla="*/ 1763 h 3400"/>
              <a:gd name="T50" fmla="*/ 2351 w 2716"/>
              <a:gd name="T51" fmla="*/ 1808 h 3400"/>
              <a:gd name="T52" fmla="*/ 2240 w 2716"/>
              <a:gd name="T53" fmla="*/ 1833 h 3400"/>
              <a:gd name="T54" fmla="*/ 534 w 2716"/>
              <a:gd name="T55" fmla="*/ 1836 h 3400"/>
              <a:gd name="T56" fmla="*/ 420 w 2716"/>
              <a:gd name="T57" fmla="*/ 1824 h 3400"/>
              <a:gd name="T58" fmla="*/ 314 w 2716"/>
              <a:gd name="T59" fmla="*/ 1789 h 3400"/>
              <a:gd name="T60" fmla="*/ 219 w 2716"/>
              <a:gd name="T61" fmla="*/ 1733 h 3400"/>
              <a:gd name="T62" fmla="*/ 138 w 2716"/>
              <a:gd name="T63" fmla="*/ 1661 h 3400"/>
              <a:gd name="T64" fmla="*/ 74 w 2716"/>
              <a:gd name="T65" fmla="*/ 1572 h 3400"/>
              <a:gd name="T66" fmla="*/ 28 w 2716"/>
              <a:gd name="T67" fmla="*/ 1472 h 3400"/>
              <a:gd name="T68" fmla="*/ 3 w 2716"/>
              <a:gd name="T69" fmla="*/ 1363 h 3400"/>
              <a:gd name="T70" fmla="*/ 3 w 2716"/>
              <a:gd name="T71" fmla="*/ 1248 h 3400"/>
              <a:gd name="T72" fmla="*/ 26 w 2716"/>
              <a:gd name="T73" fmla="*/ 1140 h 3400"/>
              <a:gd name="T74" fmla="*/ 71 w 2716"/>
              <a:gd name="T75" fmla="*/ 1042 h 3400"/>
              <a:gd name="T76" fmla="*/ 132 w 2716"/>
              <a:gd name="T77" fmla="*/ 956 h 3400"/>
              <a:gd name="T78" fmla="*/ 210 w 2716"/>
              <a:gd name="T79" fmla="*/ 884 h 3400"/>
              <a:gd name="T80" fmla="*/ 301 w 2716"/>
              <a:gd name="T81" fmla="*/ 827 h 3400"/>
              <a:gd name="T82" fmla="*/ 341 w 2716"/>
              <a:gd name="T83" fmla="*/ 766 h 3400"/>
              <a:gd name="T84" fmla="*/ 333 w 2716"/>
              <a:gd name="T85" fmla="*/ 682 h 3400"/>
              <a:gd name="T86" fmla="*/ 345 w 2716"/>
              <a:gd name="T87" fmla="*/ 579 h 3400"/>
              <a:gd name="T88" fmla="*/ 380 w 2716"/>
              <a:gd name="T89" fmla="*/ 485 h 3400"/>
              <a:gd name="T90" fmla="*/ 433 w 2716"/>
              <a:gd name="T91" fmla="*/ 401 h 3400"/>
              <a:gd name="T92" fmla="*/ 503 w 2716"/>
              <a:gd name="T93" fmla="*/ 331 h 3400"/>
              <a:gd name="T94" fmla="*/ 587 w 2716"/>
              <a:gd name="T95" fmla="*/ 278 h 3400"/>
              <a:gd name="T96" fmla="*/ 683 w 2716"/>
              <a:gd name="T97" fmla="*/ 244 h 3400"/>
              <a:gd name="T98" fmla="*/ 786 w 2716"/>
              <a:gd name="T99" fmla="*/ 232 h 3400"/>
              <a:gd name="T100" fmla="*/ 887 w 2716"/>
              <a:gd name="T101" fmla="*/ 243 h 3400"/>
              <a:gd name="T102" fmla="*/ 980 w 2716"/>
              <a:gd name="T103" fmla="*/ 275 h 3400"/>
              <a:gd name="T104" fmla="*/ 1062 w 2716"/>
              <a:gd name="T105" fmla="*/ 325 h 3400"/>
              <a:gd name="T106" fmla="*/ 1132 w 2716"/>
              <a:gd name="T107" fmla="*/ 391 h 3400"/>
              <a:gd name="T108" fmla="*/ 1186 w 2716"/>
              <a:gd name="T109" fmla="*/ 290 h 3400"/>
              <a:gd name="T110" fmla="*/ 1256 w 2716"/>
              <a:gd name="T111" fmla="*/ 201 h 3400"/>
              <a:gd name="T112" fmla="*/ 1341 w 2716"/>
              <a:gd name="T113" fmla="*/ 126 h 3400"/>
              <a:gd name="T114" fmla="*/ 1438 w 2716"/>
              <a:gd name="T115" fmla="*/ 67 h 3400"/>
              <a:gd name="T116" fmla="*/ 1546 w 2716"/>
              <a:gd name="T117" fmla="*/ 25 h 3400"/>
              <a:gd name="T118" fmla="*/ 1662 w 2716"/>
              <a:gd name="T119" fmla="*/ 3 h 3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16" h="3400">
                <a:moveTo>
                  <a:pt x="964" y="2089"/>
                </a:moveTo>
                <a:lnTo>
                  <a:pt x="1589" y="2089"/>
                </a:lnTo>
                <a:lnTo>
                  <a:pt x="1442" y="2345"/>
                </a:lnTo>
                <a:lnTo>
                  <a:pt x="1831" y="2264"/>
                </a:lnTo>
                <a:lnTo>
                  <a:pt x="604" y="3400"/>
                </a:lnTo>
                <a:lnTo>
                  <a:pt x="979" y="2655"/>
                </a:lnTo>
                <a:lnTo>
                  <a:pt x="604" y="2732"/>
                </a:lnTo>
                <a:lnTo>
                  <a:pt x="964" y="2089"/>
                </a:lnTo>
                <a:close/>
                <a:moveTo>
                  <a:pt x="1723" y="0"/>
                </a:moveTo>
                <a:lnTo>
                  <a:pt x="1788" y="4"/>
                </a:lnTo>
                <a:lnTo>
                  <a:pt x="1852" y="13"/>
                </a:lnTo>
                <a:lnTo>
                  <a:pt x="1913" y="29"/>
                </a:lnTo>
                <a:lnTo>
                  <a:pt x="1972" y="51"/>
                </a:lnTo>
                <a:lnTo>
                  <a:pt x="2028" y="77"/>
                </a:lnTo>
                <a:lnTo>
                  <a:pt x="2081" y="109"/>
                </a:lnTo>
                <a:lnTo>
                  <a:pt x="2131" y="145"/>
                </a:lnTo>
                <a:lnTo>
                  <a:pt x="2175" y="187"/>
                </a:lnTo>
                <a:lnTo>
                  <a:pt x="2217" y="232"/>
                </a:lnTo>
                <a:lnTo>
                  <a:pt x="2254" y="281"/>
                </a:lnTo>
                <a:lnTo>
                  <a:pt x="2286" y="334"/>
                </a:lnTo>
                <a:lnTo>
                  <a:pt x="2313" y="389"/>
                </a:lnTo>
                <a:lnTo>
                  <a:pt x="2334" y="447"/>
                </a:lnTo>
                <a:lnTo>
                  <a:pt x="2351" y="508"/>
                </a:lnTo>
                <a:lnTo>
                  <a:pt x="2360" y="572"/>
                </a:lnTo>
                <a:lnTo>
                  <a:pt x="2363" y="637"/>
                </a:lnTo>
                <a:lnTo>
                  <a:pt x="2361" y="692"/>
                </a:lnTo>
                <a:lnTo>
                  <a:pt x="2354" y="745"/>
                </a:lnTo>
                <a:lnTo>
                  <a:pt x="2342" y="798"/>
                </a:lnTo>
                <a:lnTo>
                  <a:pt x="2395" y="818"/>
                </a:lnTo>
                <a:lnTo>
                  <a:pt x="2445" y="842"/>
                </a:lnTo>
                <a:lnTo>
                  <a:pt x="2493" y="872"/>
                </a:lnTo>
                <a:lnTo>
                  <a:pt x="2535" y="907"/>
                </a:lnTo>
                <a:lnTo>
                  <a:pt x="2575" y="945"/>
                </a:lnTo>
                <a:lnTo>
                  <a:pt x="2610" y="988"/>
                </a:lnTo>
                <a:lnTo>
                  <a:pt x="2641" y="1034"/>
                </a:lnTo>
                <a:lnTo>
                  <a:pt x="2667" y="1082"/>
                </a:lnTo>
                <a:lnTo>
                  <a:pt x="2688" y="1135"/>
                </a:lnTo>
                <a:lnTo>
                  <a:pt x="2703" y="1190"/>
                </a:lnTo>
                <a:lnTo>
                  <a:pt x="2713" y="1246"/>
                </a:lnTo>
                <a:lnTo>
                  <a:pt x="2716" y="1305"/>
                </a:lnTo>
                <a:lnTo>
                  <a:pt x="2713" y="1363"/>
                </a:lnTo>
                <a:lnTo>
                  <a:pt x="2703" y="1419"/>
                </a:lnTo>
                <a:lnTo>
                  <a:pt x="2689" y="1472"/>
                </a:lnTo>
                <a:lnTo>
                  <a:pt x="2668" y="1524"/>
                </a:lnTo>
                <a:lnTo>
                  <a:pt x="2643" y="1572"/>
                </a:lnTo>
                <a:lnTo>
                  <a:pt x="2613" y="1619"/>
                </a:lnTo>
                <a:lnTo>
                  <a:pt x="2579" y="1661"/>
                </a:lnTo>
                <a:lnTo>
                  <a:pt x="2540" y="1698"/>
                </a:lnTo>
                <a:lnTo>
                  <a:pt x="2497" y="1733"/>
                </a:lnTo>
                <a:lnTo>
                  <a:pt x="2451" y="1763"/>
                </a:lnTo>
                <a:lnTo>
                  <a:pt x="2403" y="1789"/>
                </a:lnTo>
                <a:lnTo>
                  <a:pt x="2351" y="1808"/>
                </a:lnTo>
                <a:lnTo>
                  <a:pt x="2297" y="1824"/>
                </a:lnTo>
                <a:lnTo>
                  <a:pt x="2240" y="1833"/>
                </a:lnTo>
                <a:lnTo>
                  <a:pt x="2182" y="1836"/>
                </a:lnTo>
                <a:lnTo>
                  <a:pt x="534" y="1836"/>
                </a:lnTo>
                <a:lnTo>
                  <a:pt x="476" y="1833"/>
                </a:lnTo>
                <a:lnTo>
                  <a:pt x="420" y="1824"/>
                </a:lnTo>
                <a:lnTo>
                  <a:pt x="366" y="1808"/>
                </a:lnTo>
                <a:lnTo>
                  <a:pt x="314" y="1789"/>
                </a:lnTo>
                <a:lnTo>
                  <a:pt x="265" y="1763"/>
                </a:lnTo>
                <a:lnTo>
                  <a:pt x="219" y="1733"/>
                </a:lnTo>
                <a:lnTo>
                  <a:pt x="176" y="1698"/>
                </a:lnTo>
                <a:lnTo>
                  <a:pt x="138" y="1661"/>
                </a:lnTo>
                <a:lnTo>
                  <a:pt x="104" y="1619"/>
                </a:lnTo>
                <a:lnTo>
                  <a:pt x="74" y="1572"/>
                </a:lnTo>
                <a:lnTo>
                  <a:pt x="48" y="1524"/>
                </a:lnTo>
                <a:lnTo>
                  <a:pt x="28" y="1472"/>
                </a:lnTo>
                <a:lnTo>
                  <a:pt x="12" y="1419"/>
                </a:lnTo>
                <a:lnTo>
                  <a:pt x="3" y="1363"/>
                </a:lnTo>
                <a:lnTo>
                  <a:pt x="0" y="1305"/>
                </a:lnTo>
                <a:lnTo>
                  <a:pt x="3" y="1248"/>
                </a:lnTo>
                <a:lnTo>
                  <a:pt x="12" y="1194"/>
                </a:lnTo>
                <a:lnTo>
                  <a:pt x="26" y="1140"/>
                </a:lnTo>
                <a:lnTo>
                  <a:pt x="46" y="1091"/>
                </a:lnTo>
                <a:lnTo>
                  <a:pt x="71" y="1042"/>
                </a:lnTo>
                <a:lnTo>
                  <a:pt x="99" y="998"/>
                </a:lnTo>
                <a:lnTo>
                  <a:pt x="132" y="956"/>
                </a:lnTo>
                <a:lnTo>
                  <a:pt x="169" y="918"/>
                </a:lnTo>
                <a:lnTo>
                  <a:pt x="210" y="884"/>
                </a:lnTo>
                <a:lnTo>
                  <a:pt x="254" y="853"/>
                </a:lnTo>
                <a:lnTo>
                  <a:pt x="301" y="827"/>
                </a:lnTo>
                <a:lnTo>
                  <a:pt x="351" y="806"/>
                </a:lnTo>
                <a:lnTo>
                  <a:pt x="341" y="766"/>
                </a:lnTo>
                <a:lnTo>
                  <a:pt x="335" y="725"/>
                </a:lnTo>
                <a:lnTo>
                  <a:pt x="333" y="682"/>
                </a:lnTo>
                <a:lnTo>
                  <a:pt x="336" y="630"/>
                </a:lnTo>
                <a:lnTo>
                  <a:pt x="345" y="579"/>
                </a:lnTo>
                <a:lnTo>
                  <a:pt x="360" y="531"/>
                </a:lnTo>
                <a:lnTo>
                  <a:pt x="380" y="485"/>
                </a:lnTo>
                <a:lnTo>
                  <a:pt x="404" y="441"/>
                </a:lnTo>
                <a:lnTo>
                  <a:pt x="433" y="401"/>
                </a:lnTo>
                <a:lnTo>
                  <a:pt x="466" y="364"/>
                </a:lnTo>
                <a:lnTo>
                  <a:pt x="503" y="331"/>
                </a:lnTo>
                <a:lnTo>
                  <a:pt x="544" y="302"/>
                </a:lnTo>
                <a:lnTo>
                  <a:pt x="587" y="278"/>
                </a:lnTo>
                <a:lnTo>
                  <a:pt x="634" y="259"/>
                </a:lnTo>
                <a:lnTo>
                  <a:pt x="683" y="244"/>
                </a:lnTo>
                <a:lnTo>
                  <a:pt x="733" y="235"/>
                </a:lnTo>
                <a:lnTo>
                  <a:pt x="786" y="232"/>
                </a:lnTo>
                <a:lnTo>
                  <a:pt x="838" y="235"/>
                </a:lnTo>
                <a:lnTo>
                  <a:pt x="887" y="243"/>
                </a:lnTo>
                <a:lnTo>
                  <a:pt x="935" y="257"/>
                </a:lnTo>
                <a:lnTo>
                  <a:pt x="980" y="275"/>
                </a:lnTo>
                <a:lnTo>
                  <a:pt x="1023" y="298"/>
                </a:lnTo>
                <a:lnTo>
                  <a:pt x="1062" y="325"/>
                </a:lnTo>
                <a:lnTo>
                  <a:pt x="1099" y="356"/>
                </a:lnTo>
                <a:lnTo>
                  <a:pt x="1132" y="391"/>
                </a:lnTo>
                <a:lnTo>
                  <a:pt x="1157" y="339"/>
                </a:lnTo>
                <a:lnTo>
                  <a:pt x="1186" y="290"/>
                </a:lnTo>
                <a:lnTo>
                  <a:pt x="1219" y="244"/>
                </a:lnTo>
                <a:lnTo>
                  <a:pt x="1256" y="201"/>
                </a:lnTo>
                <a:lnTo>
                  <a:pt x="1297" y="162"/>
                </a:lnTo>
                <a:lnTo>
                  <a:pt x="1341" y="126"/>
                </a:lnTo>
                <a:lnTo>
                  <a:pt x="1388" y="94"/>
                </a:lnTo>
                <a:lnTo>
                  <a:pt x="1438" y="67"/>
                </a:lnTo>
                <a:lnTo>
                  <a:pt x="1491" y="43"/>
                </a:lnTo>
                <a:lnTo>
                  <a:pt x="1546" y="25"/>
                </a:lnTo>
                <a:lnTo>
                  <a:pt x="1603" y="11"/>
                </a:lnTo>
                <a:lnTo>
                  <a:pt x="1662" y="3"/>
                </a:lnTo>
                <a:lnTo>
                  <a:pt x="1723" y="0"/>
                </a:lnTo>
                <a:close/>
              </a:path>
            </a:pathLst>
          </a:custGeom>
          <a:solidFill>
            <a:srgbClr val="A869B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8" name="TextBox 27" descr=" 4">
            <a:extLst>
              <a:ext uri="{FF2B5EF4-FFF2-40B4-BE49-F238E27FC236}">
                <a16:creationId xmlns:a16="http://schemas.microsoft.com/office/drawing/2014/main" id="{DB8402E8-C62F-6C39-F421-992B45827B36}"/>
              </a:ext>
            </a:extLst>
          </p:cNvPr>
          <p:cNvSpPr txBox="1"/>
          <p:nvPr/>
        </p:nvSpPr>
        <p:spPr>
          <a:xfrm>
            <a:off x="86139" y="4353512"/>
            <a:ext cx="2203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Fields </a:t>
            </a:r>
            <a:r>
              <a:rPr lang="en-GB" sz="22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</a:t>
            </a: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GB" sz="2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n=</a:t>
            </a: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669 </a:t>
            </a:r>
            <a:r>
              <a:rPr lang="en-GB" sz="22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17Z</a:t>
            </a: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cores</a:t>
            </a:r>
          </a:p>
        </p:txBody>
      </p:sp>
      <p:sp>
        <p:nvSpPr>
          <p:cNvPr id="29" name="TextBox 28" descr=" 4">
            <a:extLst>
              <a:ext uri="{FF2B5EF4-FFF2-40B4-BE49-F238E27FC236}">
                <a16:creationId xmlns:a16="http://schemas.microsoft.com/office/drawing/2014/main" id="{5B41EC9C-2BA7-0B21-2963-B21ED756682C}"/>
              </a:ext>
            </a:extLst>
          </p:cNvPr>
          <p:cNvSpPr txBox="1"/>
          <p:nvPr/>
        </p:nvSpPr>
        <p:spPr>
          <a:xfrm>
            <a:off x="1129050" y="3514213"/>
            <a:ext cx="11062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Dry patch </a:t>
            </a:r>
            <a:r>
              <a:rPr lang="en-GB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anomalies ↑ PBLH, ↑ convergence, ↑ background nocturnal monsoon flow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5F2E4B0-EFDA-8349-E810-AA55502672B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7136"/>
          <a:stretch/>
        </p:blipFill>
        <p:spPr>
          <a:xfrm>
            <a:off x="232482" y="5311140"/>
            <a:ext cx="1688695" cy="13320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1" name="Freeform 831">
            <a:extLst>
              <a:ext uri="{FF2B5EF4-FFF2-40B4-BE49-F238E27FC236}">
                <a16:creationId xmlns:a16="http://schemas.microsoft.com/office/drawing/2014/main" id="{2FAADA40-2E52-E6E6-F818-3CFAF3784C1F}"/>
              </a:ext>
            </a:extLst>
          </p:cNvPr>
          <p:cNvSpPr>
            <a:spLocks noEditPoints="1"/>
          </p:cNvSpPr>
          <p:nvPr/>
        </p:nvSpPr>
        <p:spPr bwMode="auto">
          <a:xfrm>
            <a:off x="8968145" y="2008013"/>
            <a:ext cx="350657" cy="337621"/>
          </a:xfrm>
          <a:custGeom>
            <a:avLst/>
            <a:gdLst>
              <a:gd name="T0" fmla="*/ 1190 w 2162"/>
              <a:gd name="T1" fmla="*/ 1479 h 2088"/>
              <a:gd name="T2" fmla="*/ 1126 w 2162"/>
              <a:gd name="T3" fmla="*/ 1605 h 2088"/>
              <a:gd name="T4" fmla="*/ 1162 w 2162"/>
              <a:gd name="T5" fmla="*/ 1737 h 2088"/>
              <a:gd name="T6" fmla="*/ 1280 w 2162"/>
              <a:gd name="T7" fmla="*/ 1803 h 2088"/>
              <a:gd name="T8" fmla="*/ 1405 w 2162"/>
              <a:gd name="T9" fmla="*/ 1759 h 2088"/>
              <a:gd name="T10" fmla="*/ 1470 w 2162"/>
              <a:gd name="T11" fmla="*/ 1633 h 2088"/>
              <a:gd name="T12" fmla="*/ 1435 w 2162"/>
              <a:gd name="T13" fmla="*/ 1501 h 2088"/>
              <a:gd name="T14" fmla="*/ 1317 w 2162"/>
              <a:gd name="T15" fmla="*/ 1435 h 2088"/>
              <a:gd name="T16" fmla="*/ 1632 w 2162"/>
              <a:gd name="T17" fmla="*/ 1176 h 2088"/>
              <a:gd name="T18" fmla="*/ 1579 w 2162"/>
              <a:gd name="T19" fmla="*/ 1294 h 2088"/>
              <a:gd name="T20" fmla="*/ 1642 w 2162"/>
              <a:gd name="T21" fmla="*/ 1404 h 2088"/>
              <a:gd name="T22" fmla="*/ 1762 w 2162"/>
              <a:gd name="T23" fmla="*/ 1406 h 2088"/>
              <a:gd name="T24" fmla="*/ 1836 w 2162"/>
              <a:gd name="T25" fmla="*/ 1300 h 2088"/>
              <a:gd name="T26" fmla="*/ 1795 w 2162"/>
              <a:gd name="T27" fmla="*/ 1180 h 2088"/>
              <a:gd name="T28" fmla="*/ 722 w 2162"/>
              <a:gd name="T29" fmla="*/ 1142 h 2088"/>
              <a:gd name="T30" fmla="*/ 565 w 2162"/>
              <a:gd name="T31" fmla="*/ 1204 h 2088"/>
              <a:gd name="T32" fmla="*/ 479 w 2162"/>
              <a:gd name="T33" fmla="*/ 1363 h 2088"/>
              <a:gd name="T34" fmla="*/ 511 w 2162"/>
              <a:gd name="T35" fmla="*/ 1534 h 2088"/>
              <a:gd name="T36" fmla="*/ 644 w 2162"/>
              <a:gd name="T37" fmla="*/ 1643 h 2088"/>
              <a:gd name="T38" fmla="*/ 810 w 2162"/>
              <a:gd name="T39" fmla="*/ 1629 h 2088"/>
              <a:gd name="T40" fmla="*/ 934 w 2162"/>
              <a:gd name="T41" fmla="*/ 1500 h 2088"/>
              <a:gd name="T42" fmla="*/ 949 w 2162"/>
              <a:gd name="T43" fmla="*/ 1325 h 2088"/>
              <a:gd name="T44" fmla="*/ 851 w 2162"/>
              <a:gd name="T45" fmla="*/ 1181 h 2088"/>
              <a:gd name="T46" fmla="*/ 608 w 2162"/>
              <a:gd name="T47" fmla="*/ 325 h 2088"/>
              <a:gd name="T48" fmla="*/ 424 w 2162"/>
              <a:gd name="T49" fmla="*/ 378 h 2088"/>
              <a:gd name="T50" fmla="*/ 301 w 2162"/>
              <a:gd name="T51" fmla="*/ 544 h 2088"/>
              <a:gd name="T52" fmla="*/ 298 w 2162"/>
              <a:gd name="T53" fmla="*/ 744 h 2088"/>
              <a:gd name="T54" fmla="*/ 414 w 2162"/>
              <a:gd name="T55" fmla="*/ 907 h 2088"/>
              <a:gd name="T56" fmla="*/ 597 w 2162"/>
              <a:gd name="T57" fmla="*/ 957 h 2088"/>
              <a:gd name="T58" fmla="*/ 774 w 2162"/>
              <a:gd name="T59" fmla="*/ 878 h 2088"/>
              <a:gd name="T60" fmla="*/ 875 w 2162"/>
              <a:gd name="T61" fmla="*/ 698 h 2088"/>
              <a:gd name="T62" fmla="*/ 854 w 2162"/>
              <a:gd name="T63" fmla="*/ 500 h 2088"/>
              <a:gd name="T64" fmla="*/ 718 w 2162"/>
              <a:gd name="T65" fmla="*/ 355 h 2088"/>
              <a:gd name="T66" fmla="*/ 818 w 2162"/>
              <a:gd name="T67" fmla="*/ 2 h 2088"/>
              <a:gd name="T68" fmla="*/ 1082 w 2162"/>
              <a:gd name="T69" fmla="*/ 67 h 2088"/>
              <a:gd name="T70" fmla="*/ 1280 w 2162"/>
              <a:gd name="T71" fmla="*/ 187 h 2088"/>
              <a:gd name="T72" fmla="*/ 1381 w 2162"/>
              <a:gd name="T73" fmla="*/ 361 h 2088"/>
              <a:gd name="T74" fmla="*/ 1405 w 2162"/>
              <a:gd name="T75" fmla="*/ 544 h 2088"/>
              <a:gd name="T76" fmla="*/ 1429 w 2162"/>
              <a:gd name="T77" fmla="*/ 712 h 2088"/>
              <a:gd name="T78" fmla="*/ 1494 w 2162"/>
              <a:gd name="T79" fmla="*/ 859 h 2088"/>
              <a:gd name="T80" fmla="*/ 1632 w 2162"/>
              <a:gd name="T81" fmla="*/ 931 h 2088"/>
              <a:gd name="T82" fmla="*/ 1808 w 2162"/>
              <a:gd name="T83" fmla="*/ 927 h 2088"/>
              <a:gd name="T84" fmla="*/ 1995 w 2162"/>
              <a:gd name="T85" fmla="*/ 978 h 2088"/>
              <a:gd name="T86" fmla="*/ 2127 w 2162"/>
              <a:gd name="T87" fmla="*/ 1126 h 2088"/>
              <a:gd name="T88" fmla="*/ 2160 w 2162"/>
              <a:gd name="T89" fmla="*/ 1346 h 2088"/>
              <a:gd name="T90" fmla="*/ 2066 w 2162"/>
              <a:gd name="T91" fmla="*/ 1631 h 2088"/>
              <a:gd name="T92" fmla="*/ 1843 w 2162"/>
              <a:gd name="T93" fmla="*/ 1871 h 2088"/>
              <a:gd name="T94" fmla="*/ 1527 w 2162"/>
              <a:gd name="T95" fmla="*/ 2030 h 2088"/>
              <a:gd name="T96" fmla="*/ 1159 w 2162"/>
              <a:gd name="T97" fmla="*/ 2088 h 2088"/>
              <a:gd name="T98" fmla="*/ 826 w 2162"/>
              <a:gd name="T99" fmla="*/ 2027 h 2088"/>
              <a:gd name="T100" fmla="*/ 497 w 2162"/>
              <a:gd name="T101" fmla="*/ 1863 h 2088"/>
              <a:gd name="T102" fmla="*/ 244 w 2162"/>
              <a:gd name="T103" fmla="*/ 1624 h 2088"/>
              <a:gd name="T104" fmla="*/ 68 w 2162"/>
              <a:gd name="T105" fmla="*/ 1284 h 2088"/>
              <a:gd name="T106" fmla="*/ 0 w 2162"/>
              <a:gd name="T107" fmla="*/ 924 h 2088"/>
              <a:gd name="T108" fmla="*/ 42 w 2162"/>
              <a:gd name="T109" fmla="*/ 578 h 2088"/>
              <a:gd name="T110" fmla="*/ 190 w 2162"/>
              <a:gd name="T111" fmla="*/ 282 h 2088"/>
              <a:gd name="T112" fmla="*/ 433 w 2162"/>
              <a:gd name="T113" fmla="*/ 78 h 2088"/>
              <a:gd name="T114" fmla="*/ 706 w 2162"/>
              <a:gd name="T115" fmla="*/ 2 h 2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162" h="2088">
                <a:moveTo>
                  <a:pt x="1290" y="1435"/>
                </a:moveTo>
                <a:lnTo>
                  <a:pt x="1264" y="1440"/>
                </a:lnTo>
                <a:lnTo>
                  <a:pt x="1238" y="1448"/>
                </a:lnTo>
                <a:lnTo>
                  <a:pt x="1214" y="1462"/>
                </a:lnTo>
                <a:lnTo>
                  <a:pt x="1190" y="1479"/>
                </a:lnTo>
                <a:lnTo>
                  <a:pt x="1170" y="1500"/>
                </a:lnTo>
                <a:lnTo>
                  <a:pt x="1153" y="1524"/>
                </a:lnTo>
                <a:lnTo>
                  <a:pt x="1140" y="1549"/>
                </a:lnTo>
                <a:lnTo>
                  <a:pt x="1130" y="1576"/>
                </a:lnTo>
                <a:lnTo>
                  <a:pt x="1126" y="1605"/>
                </a:lnTo>
                <a:lnTo>
                  <a:pt x="1125" y="1633"/>
                </a:lnTo>
                <a:lnTo>
                  <a:pt x="1128" y="1661"/>
                </a:lnTo>
                <a:lnTo>
                  <a:pt x="1136" y="1688"/>
                </a:lnTo>
                <a:lnTo>
                  <a:pt x="1147" y="1713"/>
                </a:lnTo>
                <a:lnTo>
                  <a:pt x="1162" y="1737"/>
                </a:lnTo>
                <a:lnTo>
                  <a:pt x="1182" y="1758"/>
                </a:lnTo>
                <a:lnTo>
                  <a:pt x="1204" y="1776"/>
                </a:lnTo>
                <a:lnTo>
                  <a:pt x="1228" y="1789"/>
                </a:lnTo>
                <a:lnTo>
                  <a:pt x="1254" y="1797"/>
                </a:lnTo>
                <a:lnTo>
                  <a:pt x="1280" y="1803"/>
                </a:lnTo>
                <a:lnTo>
                  <a:pt x="1306" y="1803"/>
                </a:lnTo>
                <a:lnTo>
                  <a:pt x="1332" y="1798"/>
                </a:lnTo>
                <a:lnTo>
                  <a:pt x="1358" y="1789"/>
                </a:lnTo>
                <a:lnTo>
                  <a:pt x="1383" y="1776"/>
                </a:lnTo>
                <a:lnTo>
                  <a:pt x="1405" y="1759"/>
                </a:lnTo>
                <a:lnTo>
                  <a:pt x="1426" y="1738"/>
                </a:lnTo>
                <a:lnTo>
                  <a:pt x="1443" y="1714"/>
                </a:lnTo>
                <a:lnTo>
                  <a:pt x="1457" y="1689"/>
                </a:lnTo>
                <a:lnTo>
                  <a:pt x="1465" y="1662"/>
                </a:lnTo>
                <a:lnTo>
                  <a:pt x="1470" y="1633"/>
                </a:lnTo>
                <a:lnTo>
                  <a:pt x="1471" y="1605"/>
                </a:lnTo>
                <a:lnTo>
                  <a:pt x="1468" y="1577"/>
                </a:lnTo>
                <a:lnTo>
                  <a:pt x="1461" y="1550"/>
                </a:lnTo>
                <a:lnTo>
                  <a:pt x="1449" y="1525"/>
                </a:lnTo>
                <a:lnTo>
                  <a:pt x="1435" y="1501"/>
                </a:lnTo>
                <a:lnTo>
                  <a:pt x="1415" y="1480"/>
                </a:lnTo>
                <a:lnTo>
                  <a:pt x="1392" y="1462"/>
                </a:lnTo>
                <a:lnTo>
                  <a:pt x="1368" y="1449"/>
                </a:lnTo>
                <a:lnTo>
                  <a:pt x="1343" y="1440"/>
                </a:lnTo>
                <a:lnTo>
                  <a:pt x="1317" y="1435"/>
                </a:lnTo>
                <a:lnTo>
                  <a:pt x="1290" y="1435"/>
                </a:lnTo>
                <a:close/>
                <a:moveTo>
                  <a:pt x="1702" y="1147"/>
                </a:moveTo>
                <a:lnTo>
                  <a:pt x="1678" y="1151"/>
                </a:lnTo>
                <a:lnTo>
                  <a:pt x="1654" y="1161"/>
                </a:lnTo>
                <a:lnTo>
                  <a:pt x="1632" y="1176"/>
                </a:lnTo>
                <a:lnTo>
                  <a:pt x="1612" y="1194"/>
                </a:lnTo>
                <a:lnTo>
                  <a:pt x="1597" y="1217"/>
                </a:lnTo>
                <a:lnTo>
                  <a:pt x="1586" y="1242"/>
                </a:lnTo>
                <a:lnTo>
                  <a:pt x="1580" y="1268"/>
                </a:lnTo>
                <a:lnTo>
                  <a:pt x="1579" y="1294"/>
                </a:lnTo>
                <a:lnTo>
                  <a:pt x="1583" y="1320"/>
                </a:lnTo>
                <a:lnTo>
                  <a:pt x="1590" y="1345"/>
                </a:lnTo>
                <a:lnTo>
                  <a:pt x="1604" y="1367"/>
                </a:lnTo>
                <a:lnTo>
                  <a:pt x="1621" y="1388"/>
                </a:lnTo>
                <a:lnTo>
                  <a:pt x="1642" y="1404"/>
                </a:lnTo>
                <a:lnTo>
                  <a:pt x="1665" y="1414"/>
                </a:lnTo>
                <a:lnTo>
                  <a:pt x="1689" y="1420"/>
                </a:lnTo>
                <a:lnTo>
                  <a:pt x="1714" y="1421"/>
                </a:lnTo>
                <a:lnTo>
                  <a:pt x="1739" y="1415"/>
                </a:lnTo>
                <a:lnTo>
                  <a:pt x="1762" y="1406"/>
                </a:lnTo>
                <a:lnTo>
                  <a:pt x="1784" y="1392"/>
                </a:lnTo>
                <a:lnTo>
                  <a:pt x="1804" y="1373"/>
                </a:lnTo>
                <a:lnTo>
                  <a:pt x="1820" y="1350"/>
                </a:lnTo>
                <a:lnTo>
                  <a:pt x="1830" y="1326"/>
                </a:lnTo>
                <a:lnTo>
                  <a:pt x="1836" y="1300"/>
                </a:lnTo>
                <a:lnTo>
                  <a:pt x="1837" y="1273"/>
                </a:lnTo>
                <a:lnTo>
                  <a:pt x="1833" y="1247"/>
                </a:lnTo>
                <a:lnTo>
                  <a:pt x="1826" y="1223"/>
                </a:lnTo>
                <a:lnTo>
                  <a:pt x="1812" y="1200"/>
                </a:lnTo>
                <a:lnTo>
                  <a:pt x="1795" y="1180"/>
                </a:lnTo>
                <a:lnTo>
                  <a:pt x="1774" y="1164"/>
                </a:lnTo>
                <a:lnTo>
                  <a:pt x="1751" y="1153"/>
                </a:lnTo>
                <a:lnTo>
                  <a:pt x="1727" y="1147"/>
                </a:lnTo>
                <a:lnTo>
                  <a:pt x="1702" y="1147"/>
                </a:lnTo>
                <a:close/>
                <a:moveTo>
                  <a:pt x="722" y="1142"/>
                </a:moveTo>
                <a:lnTo>
                  <a:pt x="689" y="1144"/>
                </a:lnTo>
                <a:lnTo>
                  <a:pt x="656" y="1151"/>
                </a:lnTo>
                <a:lnTo>
                  <a:pt x="624" y="1164"/>
                </a:lnTo>
                <a:lnTo>
                  <a:pt x="594" y="1182"/>
                </a:lnTo>
                <a:lnTo>
                  <a:pt x="565" y="1204"/>
                </a:lnTo>
                <a:lnTo>
                  <a:pt x="539" y="1230"/>
                </a:lnTo>
                <a:lnTo>
                  <a:pt x="517" y="1261"/>
                </a:lnTo>
                <a:lnTo>
                  <a:pt x="500" y="1293"/>
                </a:lnTo>
                <a:lnTo>
                  <a:pt x="488" y="1327"/>
                </a:lnTo>
                <a:lnTo>
                  <a:pt x="479" y="1363"/>
                </a:lnTo>
                <a:lnTo>
                  <a:pt x="476" y="1398"/>
                </a:lnTo>
                <a:lnTo>
                  <a:pt x="478" y="1433"/>
                </a:lnTo>
                <a:lnTo>
                  <a:pt x="484" y="1468"/>
                </a:lnTo>
                <a:lnTo>
                  <a:pt x="495" y="1502"/>
                </a:lnTo>
                <a:lnTo>
                  <a:pt x="511" y="1534"/>
                </a:lnTo>
                <a:lnTo>
                  <a:pt x="531" y="1564"/>
                </a:lnTo>
                <a:lnTo>
                  <a:pt x="555" y="1590"/>
                </a:lnTo>
                <a:lnTo>
                  <a:pt x="582" y="1612"/>
                </a:lnTo>
                <a:lnTo>
                  <a:pt x="613" y="1630"/>
                </a:lnTo>
                <a:lnTo>
                  <a:pt x="644" y="1643"/>
                </a:lnTo>
                <a:lnTo>
                  <a:pt x="678" y="1649"/>
                </a:lnTo>
                <a:lnTo>
                  <a:pt x="711" y="1652"/>
                </a:lnTo>
                <a:lnTo>
                  <a:pt x="744" y="1649"/>
                </a:lnTo>
                <a:lnTo>
                  <a:pt x="778" y="1642"/>
                </a:lnTo>
                <a:lnTo>
                  <a:pt x="810" y="1629"/>
                </a:lnTo>
                <a:lnTo>
                  <a:pt x="840" y="1612"/>
                </a:lnTo>
                <a:lnTo>
                  <a:pt x="868" y="1590"/>
                </a:lnTo>
                <a:lnTo>
                  <a:pt x="895" y="1563"/>
                </a:lnTo>
                <a:lnTo>
                  <a:pt x="916" y="1532"/>
                </a:lnTo>
                <a:lnTo>
                  <a:pt x="934" y="1500"/>
                </a:lnTo>
                <a:lnTo>
                  <a:pt x="946" y="1466"/>
                </a:lnTo>
                <a:lnTo>
                  <a:pt x="954" y="1431"/>
                </a:lnTo>
                <a:lnTo>
                  <a:pt x="957" y="1395"/>
                </a:lnTo>
                <a:lnTo>
                  <a:pt x="956" y="1360"/>
                </a:lnTo>
                <a:lnTo>
                  <a:pt x="949" y="1325"/>
                </a:lnTo>
                <a:lnTo>
                  <a:pt x="939" y="1291"/>
                </a:lnTo>
                <a:lnTo>
                  <a:pt x="923" y="1260"/>
                </a:lnTo>
                <a:lnTo>
                  <a:pt x="903" y="1229"/>
                </a:lnTo>
                <a:lnTo>
                  <a:pt x="879" y="1203"/>
                </a:lnTo>
                <a:lnTo>
                  <a:pt x="851" y="1181"/>
                </a:lnTo>
                <a:lnTo>
                  <a:pt x="820" y="1163"/>
                </a:lnTo>
                <a:lnTo>
                  <a:pt x="789" y="1151"/>
                </a:lnTo>
                <a:lnTo>
                  <a:pt x="756" y="1144"/>
                </a:lnTo>
                <a:lnTo>
                  <a:pt x="722" y="1142"/>
                </a:lnTo>
                <a:close/>
                <a:moveTo>
                  <a:pt x="608" y="325"/>
                </a:moveTo>
                <a:lnTo>
                  <a:pt x="570" y="325"/>
                </a:lnTo>
                <a:lnTo>
                  <a:pt x="532" y="331"/>
                </a:lnTo>
                <a:lnTo>
                  <a:pt x="494" y="342"/>
                </a:lnTo>
                <a:lnTo>
                  <a:pt x="458" y="358"/>
                </a:lnTo>
                <a:lnTo>
                  <a:pt x="424" y="378"/>
                </a:lnTo>
                <a:lnTo>
                  <a:pt x="392" y="404"/>
                </a:lnTo>
                <a:lnTo>
                  <a:pt x="362" y="435"/>
                </a:lnTo>
                <a:lnTo>
                  <a:pt x="337" y="470"/>
                </a:lnTo>
                <a:lnTo>
                  <a:pt x="317" y="506"/>
                </a:lnTo>
                <a:lnTo>
                  <a:pt x="301" y="544"/>
                </a:lnTo>
                <a:lnTo>
                  <a:pt x="292" y="584"/>
                </a:lnTo>
                <a:lnTo>
                  <a:pt x="286" y="624"/>
                </a:lnTo>
                <a:lnTo>
                  <a:pt x="286" y="665"/>
                </a:lnTo>
                <a:lnTo>
                  <a:pt x="290" y="705"/>
                </a:lnTo>
                <a:lnTo>
                  <a:pt x="298" y="744"/>
                </a:lnTo>
                <a:lnTo>
                  <a:pt x="312" y="782"/>
                </a:lnTo>
                <a:lnTo>
                  <a:pt x="331" y="818"/>
                </a:lnTo>
                <a:lnTo>
                  <a:pt x="354" y="851"/>
                </a:lnTo>
                <a:lnTo>
                  <a:pt x="382" y="881"/>
                </a:lnTo>
                <a:lnTo>
                  <a:pt x="414" y="907"/>
                </a:lnTo>
                <a:lnTo>
                  <a:pt x="448" y="927"/>
                </a:lnTo>
                <a:lnTo>
                  <a:pt x="483" y="943"/>
                </a:lnTo>
                <a:lnTo>
                  <a:pt x="521" y="952"/>
                </a:lnTo>
                <a:lnTo>
                  <a:pt x="559" y="958"/>
                </a:lnTo>
                <a:lnTo>
                  <a:pt x="597" y="957"/>
                </a:lnTo>
                <a:lnTo>
                  <a:pt x="635" y="951"/>
                </a:lnTo>
                <a:lnTo>
                  <a:pt x="672" y="941"/>
                </a:lnTo>
                <a:lnTo>
                  <a:pt x="707" y="925"/>
                </a:lnTo>
                <a:lnTo>
                  <a:pt x="742" y="904"/>
                </a:lnTo>
                <a:lnTo>
                  <a:pt x="774" y="878"/>
                </a:lnTo>
                <a:lnTo>
                  <a:pt x="803" y="847"/>
                </a:lnTo>
                <a:lnTo>
                  <a:pt x="828" y="813"/>
                </a:lnTo>
                <a:lnTo>
                  <a:pt x="850" y="777"/>
                </a:lnTo>
                <a:lnTo>
                  <a:pt x="864" y="738"/>
                </a:lnTo>
                <a:lnTo>
                  <a:pt x="875" y="698"/>
                </a:lnTo>
                <a:lnTo>
                  <a:pt x="880" y="658"/>
                </a:lnTo>
                <a:lnTo>
                  <a:pt x="881" y="617"/>
                </a:lnTo>
                <a:lnTo>
                  <a:pt x="877" y="577"/>
                </a:lnTo>
                <a:lnTo>
                  <a:pt x="868" y="538"/>
                </a:lnTo>
                <a:lnTo>
                  <a:pt x="854" y="500"/>
                </a:lnTo>
                <a:lnTo>
                  <a:pt x="836" y="464"/>
                </a:lnTo>
                <a:lnTo>
                  <a:pt x="813" y="432"/>
                </a:lnTo>
                <a:lnTo>
                  <a:pt x="784" y="401"/>
                </a:lnTo>
                <a:lnTo>
                  <a:pt x="753" y="375"/>
                </a:lnTo>
                <a:lnTo>
                  <a:pt x="718" y="355"/>
                </a:lnTo>
                <a:lnTo>
                  <a:pt x="682" y="339"/>
                </a:lnTo>
                <a:lnTo>
                  <a:pt x="645" y="330"/>
                </a:lnTo>
                <a:lnTo>
                  <a:pt x="608" y="325"/>
                </a:lnTo>
                <a:close/>
                <a:moveTo>
                  <a:pt x="762" y="0"/>
                </a:moveTo>
                <a:lnTo>
                  <a:pt x="818" y="2"/>
                </a:lnTo>
                <a:lnTo>
                  <a:pt x="873" y="9"/>
                </a:lnTo>
                <a:lnTo>
                  <a:pt x="926" y="18"/>
                </a:lnTo>
                <a:lnTo>
                  <a:pt x="980" y="32"/>
                </a:lnTo>
                <a:lnTo>
                  <a:pt x="1032" y="48"/>
                </a:lnTo>
                <a:lnTo>
                  <a:pt x="1082" y="67"/>
                </a:lnTo>
                <a:lnTo>
                  <a:pt x="1132" y="89"/>
                </a:lnTo>
                <a:lnTo>
                  <a:pt x="1178" y="113"/>
                </a:lnTo>
                <a:lnTo>
                  <a:pt x="1216" y="135"/>
                </a:lnTo>
                <a:lnTo>
                  <a:pt x="1249" y="159"/>
                </a:lnTo>
                <a:lnTo>
                  <a:pt x="1280" y="187"/>
                </a:lnTo>
                <a:lnTo>
                  <a:pt x="1307" y="215"/>
                </a:lnTo>
                <a:lnTo>
                  <a:pt x="1330" y="246"/>
                </a:lnTo>
                <a:lnTo>
                  <a:pt x="1351" y="281"/>
                </a:lnTo>
                <a:lnTo>
                  <a:pt x="1368" y="319"/>
                </a:lnTo>
                <a:lnTo>
                  <a:pt x="1381" y="361"/>
                </a:lnTo>
                <a:lnTo>
                  <a:pt x="1391" y="406"/>
                </a:lnTo>
                <a:lnTo>
                  <a:pt x="1398" y="456"/>
                </a:lnTo>
                <a:lnTo>
                  <a:pt x="1400" y="483"/>
                </a:lnTo>
                <a:lnTo>
                  <a:pt x="1402" y="513"/>
                </a:lnTo>
                <a:lnTo>
                  <a:pt x="1405" y="544"/>
                </a:lnTo>
                <a:lnTo>
                  <a:pt x="1408" y="577"/>
                </a:lnTo>
                <a:lnTo>
                  <a:pt x="1411" y="611"/>
                </a:lnTo>
                <a:lnTo>
                  <a:pt x="1416" y="644"/>
                </a:lnTo>
                <a:lnTo>
                  <a:pt x="1422" y="678"/>
                </a:lnTo>
                <a:lnTo>
                  <a:pt x="1429" y="712"/>
                </a:lnTo>
                <a:lnTo>
                  <a:pt x="1438" y="744"/>
                </a:lnTo>
                <a:lnTo>
                  <a:pt x="1448" y="776"/>
                </a:lnTo>
                <a:lnTo>
                  <a:pt x="1462" y="806"/>
                </a:lnTo>
                <a:lnTo>
                  <a:pt x="1477" y="834"/>
                </a:lnTo>
                <a:lnTo>
                  <a:pt x="1494" y="859"/>
                </a:lnTo>
                <a:lnTo>
                  <a:pt x="1516" y="881"/>
                </a:lnTo>
                <a:lnTo>
                  <a:pt x="1540" y="900"/>
                </a:lnTo>
                <a:lnTo>
                  <a:pt x="1568" y="915"/>
                </a:lnTo>
                <a:lnTo>
                  <a:pt x="1599" y="925"/>
                </a:lnTo>
                <a:lnTo>
                  <a:pt x="1632" y="931"/>
                </a:lnTo>
                <a:lnTo>
                  <a:pt x="1666" y="932"/>
                </a:lnTo>
                <a:lnTo>
                  <a:pt x="1702" y="932"/>
                </a:lnTo>
                <a:lnTo>
                  <a:pt x="1738" y="930"/>
                </a:lnTo>
                <a:lnTo>
                  <a:pt x="1773" y="928"/>
                </a:lnTo>
                <a:lnTo>
                  <a:pt x="1808" y="927"/>
                </a:lnTo>
                <a:lnTo>
                  <a:pt x="1842" y="928"/>
                </a:lnTo>
                <a:lnTo>
                  <a:pt x="1875" y="932"/>
                </a:lnTo>
                <a:lnTo>
                  <a:pt x="1918" y="944"/>
                </a:lnTo>
                <a:lnTo>
                  <a:pt x="1958" y="959"/>
                </a:lnTo>
                <a:lnTo>
                  <a:pt x="1995" y="978"/>
                </a:lnTo>
                <a:lnTo>
                  <a:pt x="2028" y="1001"/>
                </a:lnTo>
                <a:lnTo>
                  <a:pt x="2058" y="1027"/>
                </a:lnTo>
                <a:lnTo>
                  <a:pt x="2085" y="1058"/>
                </a:lnTo>
                <a:lnTo>
                  <a:pt x="2108" y="1090"/>
                </a:lnTo>
                <a:lnTo>
                  <a:pt x="2127" y="1126"/>
                </a:lnTo>
                <a:lnTo>
                  <a:pt x="2142" y="1165"/>
                </a:lnTo>
                <a:lnTo>
                  <a:pt x="2152" y="1207"/>
                </a:lnTo>
                <a:lnTo>
                  <a:pt x="2159" y="1251"/>
                </a:lnTo>
                <a:lnTo>
                  <a:pt x="2162" y="1298"/>
                </a:lnTo>
                <a:lnTo>
                  <a:pt x="2160" y="1346"/>
                </a:lnTo>
                <a:lnTo>
                  <a:pt x="2154" y="1398"/>
                </a:lnTo>
                <a:lnTo>
                  <a:pt x="2140" y="1459"/>
                </a:lnTo>
                <a:lnTo>
                  <a:pt x="2122" y="1519"/>
                </a:lnTo>
                <a:lnTo>
                  <a:pt x="2096" y="1576"/>
                </a:lnTo>
                <a:lnTo>
                  <a:pt x="2066" y="1631"/>
                </a:lnTo>
                <a:lnTo>
                  <a:pt x="2030" y="1685"/>
                </a:lnTo>
                <a:lnTo>
                  <a:pt x="1990" y="1735"/>
                </a:lnTo>
                <a:lnTo>
                  <a:pt x="1945" y="1784"/>
                </a:lnTo>
                <a:lnTo>
                  <a:pt x="1895" y="1829"/>
                </a:lnTo>
                <a:lnTo>
                  <a:pt x="1843" y="1871"/>
                </a:lnTo>
                <a:lnTo>
                  <a:pt x="1785" y="1910"/>
                </a:lnTo>
                <a:lnTo>
                  <a:pt x="1725" y="1945"/>
                </a:lnTo>
                <a:lnTo>
                  <a:pt x="1662" y="1977"/>
                </a:lnTo>
                <a:lnTo>
                  <a:pt x="1595" y="2006"/>
                </a:lnTo>
                <a:lnTo>
                  <a:pt x="1527" y="2030"/>
                </a:lnTo>
                <a:lnTo>
                  <a:pt x="1457" y="2050"/>
                </a:lnTo>
                <a:lnTo>
                  <a:pt x="1384" y="2067"/>
                </a:lnTo>
                <a:lnTo>
                  <a:pt x="1310" y="2078"/>
                </a:lnTo>
                <a:lnTo>
                  <a:pt x="1235" y="2086"/>
                </a:lnTo>
                <a:lnTo>
                  <a:pt x="1159" y="2088"/>
                </a:lnTo>
                <a:lnTo>
                  <a:pt x="1096" y="2086"/>
                </a:lnTo>
                <a:lnTo>
                  <a:pt x="1030" y="2077"/>
                </a:lnTo>
                <a:lnTo>
                  <a:pt x="963" y="2065"/>
                </a:lnTo>
                <a:lnTo>
                  <a:pt x="895" y="2048"/>
                </a:lnTo>
                <a:lnTo>
                  <a:pt x="826" y="2027"/>
                </a:lnTo>
                <a:lnTo>
                  <a:pt x="758" y="2001"/>
                </a:lnTo>
                <a:lnTo>
                  <a:pt x="691" y="1972"/>
                </a:lnTo>
                <a:lnTo>
                  <a:pt x="623" y="1938"/>
                </a:lnTo>
                <a:lnTo>
                  <a:pt x="559" y="1903"/>
                </a:lnTo>
                <a:lnTo>
                  <a:pt x="497" y="1863"/>
                </a:lnTo>
                <a:lnTo>
                  <a:pt x="438" y="1819"/>
                </a:lnTo>
                <a:lnTo>
                  <a:pt x="382" y="1774"/>
                </a:lnTo>
                <a:lnTo>
                  <a:pt x="331" y="1727"/>
                </a:lnTo>
                <a:lnTo>
                  <a:pt x="285" y="1676"/>
                </a:lnTo>
                <a:lnTo>
                  <a:pt x="244" y="1624"/>
                </a:lnTo>
                <a:lnTo>
                  <a:pt x="199" y="1560"/>
                </a:lnTo>
                <a:lnTo>
                  <a:pt x="159" y="1492"/>
                </a:lnTo>
                <a:lnTo>
                  <a:pt x="125" y="1424"/>
                </a:lnTo>
                <a:lnTo>
                  <a:pt x="94" y="1354"/>
                </a:lnTo>
                <a:lnTo>
                  <a:pt x="68" y="1284"/>
                </a:lnTo>
                <a:lnTo>
                  <a:pt x="46" y="1212"/>
                </a:lnTo>
                <a:lnTo>
                  <a:pt x="28" y="1140"/>
                </a:lnTo>
                <a:lnTo>
                  <a:pt x="14" y="1068"/>
                </a:lnTo>
                <a:lnTo>
                  <a:pt x="6" y="996"/>
                </a:lnTo>
                <a:lnTo>
                  <a:pt x="0" y="924"/>
                </a:lnTo>
                <a:lnTo>
                  <a:pt x="0" y="853"/>
                </a:lnTo>
                <a:lnTo>
                  <a:pt x="5" y="782"/>
                </a:lnTo>
                <a:lnTo>
                  <a:pt x="12" y="713"/>
                </a:lnTo>
                <a:lnTo>
                  <a:pt x="25" y="644"/>
                </a:lnTo>
                <a:lnTo>
                  <a:pt x="42" y="578"/>
                </a:lnTo>
                <a:lnTo>
                  <a:pt x="64" y="514"/>
                </a:lnTo>
                <a:lnTo>
                  <a:pt x="89" y="452"/>
                </a:lnTo>
                <a:lnTo>
                  <a:pt x="118" y="393"/>
                </a:lnTo>
                <a:lnTo>
                  <a:pt x="152" y="336"/>
                </a:lnTo>
                <a:lnTo>
                  <a:pt x="190" y="282"/>
                </a:lnTo>
                <a:lnTo>
                  <a:pt x="233" y="232"/>
                </a:lnTo>
                <a:lnTo>
                  <a:pt x="279" y="185"/>
                </a:lnTo>
                <a:lnTo>
                  <a:pt x="329" y="144"/>
                </a:lnTo>
                <a:lnTo>
                  <a:pt x="380" y="109"/>
                </a:lnTo>
                <a:lnTo>
                  <a:pt x="433" y="78"/>
                </a:lnTo>
                <a:lnTo>
                  <a:pt x="487" y="53"/>
                </a:lnTo>
                <a:lnTo>
                  <a:pt x="540" y="33"/>
                </a:lnTo>
                <a:lnTo>
                  <a:pt x="596" y="18"/>
                </a:lnTo>
                <a:lnTo>
                  <a:pt x="651" y="8"/>
                </a:lnTo>
                <a:lnTo>
                  <a:pt x="706" y="2"/>
                </a:lnTo>
                <a:lnTo>
                  <a:pt x="762" y="0"/>
                </a:lnTo>
                <a:close/>
              </a:path>
            </a:pathLst>
          </a:custGeom>
          <a:solidFill>
            <a:srgbClr val="A869B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2" name="Freeform 831">
            <a:extLst>
              <a:ext uri="{FF2B5EF4-FFF2-40B4-BE49-F238E27FC236}">
                <a16:creationId xmlns:a16="http://schemas.microsoft.com/office/drawing/2014/main" id="{03611E05-B527-6551-172A-979D73CD3841}"/>
              </a:ext>
            </a:extLst>
          </p:cNvPr>
          <p:cNvSpPr>
            <a:spLocks noEditPoints="1"/>
          </p:cNvSpPr>
          <p:nvPr/>
        </p:nvSpPr>
        <p:spPr bwMode="auto">
          <a:xfrm>
            <a:off x="5695648" y="2008013"/>
            <a:ext cx="350657" cy="337621"/>
          </a:xfrm>
          <a:custGeom>
            <a:avLst/>
            <a:gdLst>
              <a:gd name="T0" fmla="*/ 1190 w 2162"/>
              <a:gd name="T1" fmla="*/ 1479 h 2088"/>
              <a:gd name="T2" fmla="*/ 1126 w 2162"/>
              <a:gd name="T3" fmla="*/ 1605 h 2088"/>
              <a:gd name="T4" fmla="*/ 1162 w 2162"/>
              <a:gd name="T5" fmla="*/ 1737 h 2088"/>
              <a:gd name="T6" fmla="*/ 1280 w 2162"/>
              <a:gd name="T7" fmla="*/ 1803 h 2088"/>
              <a:gd name="T8" fmla="*/ 1405 w 2162"/>
              <a:gd name="T9" fmla="*/ 1759 h 2088"/>
              <a:gd name="T10" fmla="*/ 1470 w 2162"/>
              <a:gd name="T11" fmla="*/ 1633 h 2088"/>
              <a:gd name="T12" fmla="*/ 1435 w 2162"/>
              <a:gd name="T13" fmla="*/ 1501 h 2088"/>
              <a:gd name="T14" fmla="*/ 1317 w 2162"/>
              <a:gd name="T15" fmla="*/ 1435 h 2088"/>
              <a:gd name="T16" fmla="*/ 1632 w 2162"/>
              <a:gd name="T17" fmla="*/ 1176 h 2088"/>
              <a:gd name="T18" fmla="*/ 1579 w 2162"/>
              <a:gd name="T19" fmla="*/ 1294 h 2088"/>
              <a:gd name="T20" fmla="*/ 1642 w 2162"/>
              <a:gd name="T21" fmla="*/ 1404 h 2088"/>
              <a:gd name="T22" fmla="*/ 1762 w 2162"/>
              <a:gd name="T23" fmla="*/ 1406 h 2088"/>
              <a:gd name="T24" fmla="*/ 1836 w 2162"/>
              <a:gd name="T25" fmla="*/ 1300 h 2088"/>
              <a:gd name="T26" fmla="*/ 1795 w 2162"/>
              <a:gd name="T27" fmla="*/ 1180 h 2088"/>
              <a:gd name="T28" fmla="*/ 722 w 2162"/>
              <a:gd name="T29" fmla="*/ 1142 h 2088"/>
              <a:gd name="T30" fmla="*/ 565 w 2162"/>
              <a:gd name="T31" fmla="*/ 1204 h 2088"/>
              <a:gd name="T32" fmla="*/ 479 w 2162"/>
              <a:gd name="T33" fmla="*/ 1363 h 2088"/>
              <a:gd name="T34" fmla="*/ 511 w 2162"/>
              <a:gd name="T35" fmla="*/ 1534 h 2088"/>
              <a:gd name="T36" fmla="*/ 644 w 2162"/>
              <a:gd name="T37" fmla="*/ 1643 h 2088"/>
              <a:gd name="T38" fmla="*/ 810 w 2162"/>
              <a:gd name="T39" fmla="*/ 1629 h 2088"/>
              <a:gd name="T40" fmla="*/ 934 w 2162"/>
              <a:gd name="T41" fmla="*/ 1500 h 2088"/>
              <a:gd name="T42" fmla="*/ 949 w 2162"/>
              <a:gd name="T43" fmla="*/ 1325 h 2088"/>
              <a:gd name="T44" fmla="*/ 851 w 2162"/>
              <a:gd name="T45" fmla="*/ 1181 h 2088"/>
              <a:gd name="T46" fmla="*/ 608 w 2162"/>
              <a:gd name="T47" fmla="*/ 325 h 2088"/>
              <a:gd name="T48" fmla="*/ 424 w 2162"/>
              <a:gd name="T49" fmla="*/ 378 h 2088"/>
              <a:gd name="T50" fmla="*/ 301 w 2162"/>
              <a:gd name="T51" fmla="*/ 544 h 2088"/>
              <a:gd name="T52" fmla="*/ 298 w 2162"/>
              <a:gd name="T53" fmla="*/ 744 h 2088"/>
              <a:gd name="T54" fmla="*/ 414 w 2162"/>
              <a:gd name="T55" fmla="*/ 907 h 2088"/>
              <a:gd name="T56" fmla="*/ 597 w 2162"/>
              <a:gd name="T57" fmla="*/ 957 h 2088"/>
              <a:gd name="T58" fmla="*/ 774 w 2162"/>
              <a:gd name="T59" fmla="*/ 878 h 2088"/>
              <a:gd name="T60" fmla="*/ 875 w 2162"/>
              <a:gd name="T61" fmla="*/ 698 h 2088"/>
              <a:gd name="T62" fmla="*/ 854 w 2162"/>
              <a:gd name="T63" fmla="*/ 500 h 2088"/>
              <a:gd name="T64" fmla="*/ 718 w 2162"/>
              <a:gd name="T65" fmla="*/ 355 h 2088"/>
              <a:gd name="T66" fmla="*/ 818 w 2162"/>
              <a:gd name="T67" fmla="*/ 2 h 2088"/>
              <a:gd name="T68" fmla="*/ 1082 w 2162"/>
              <a:gd name="T69" fmla="*/ 67 h 2088"/>
              <a:gd name="T70" fmla="*/ 1280 w 2162"/>
              <a:gd name="T71" fmla="*/ 187 h 2088"/>
              <a:gd name="T72" fmla="*/ 1381 w 2162"/>
              <a:gd name="T73" fmla="*/ 361 h 2088"/>
              <a:gd name="T74" fmla="*/ 1405 w 2162"/>
              <a:gd name="T75" fmla="*/ 544 h 2088"/>
              <a:gd name="T76" fmla="*/ 1429 w 2162"/>
              <a:gd name="T77" fmla="*/ 712 h 2088"/>
              <a:gd name="T78" fmla="*/ 1494 w 2162"/>
              <a:gd name="T79" fmla="*/ 859 h 2088"/>
              <a:gd name="T80" fmla="*/ 1632 w 2162"/>
              <a:gd name="T81" fmla="*/ 931 h 2088"/>
              <a:gd name="T82" fmla="*/ 1808 w 2162"/>
              <a:gd name="T83" fmla="*/ 927 h 2088"/>
              <a:gd name="T84" fmla="*/ 1995 w 2162"/>
              <a:gd name="T85" fmla="*/ 978 h 2088"/>
              <a:gd name="T86" fmla="*/ 2127 w 2162"/>
              <a:gd name="T87" fmla="*/ 1126 h 2088"/>
              <a:gd name="T88" fmla="*/ 2160 w 2162"/>
              <a:gd name="T89" fmla="*/ 1346 h 2088"/>
              <a:gd name="T90" fmla="*/ 2066 w 2162"/>
              <a:gd name="T91" fmla="*/ 1631 h 2088"/>
              <a:gd name="T92" fmla="*/ 1843 w 2162"/>
              <a:gd name="T93" fmla="*/ 1871 h 2088"/>
              <a:gd name="T94" fmla="*/ 1527 w 2162"/>
              <a:gd name="T95" fmla="*/ 2030 h 2088"/>
              <a:gd name="T96" fmla="*/ 1159 w 2162"/>
              <a:gd name="T97" fmla="*/ 2088 h 2088"/>
              <a:gd name="T98" fmla="*/ 826 w 2162"/>
              <a:gd name="T99" fmla="*/ 2027 h 2088"/>
              <a:gd name="T100" fmla="*/ 497 w 2162"/>
              <a:gd name="T101" fmla="*/ 1863 h 2088"/>
              <a:gd name="T102" fmla="*/ 244 w 2162"/>
              <a:gd name="T103" fmla="*/ 1624 h 2088"/>
              <a:gd name="T104" fmla="*/ 68 w 2162"/>
              <a:gd name="T105" fmla="*/ 1284 h 2088"/>
              <a:gd name="T106" fmla="*/ 0 w 2162"/>
              <a:gd name="T107" fmla="*/ 924 h 2088"/>
              <a:gd name="T108" fmla="*/ 42 w 2162"/>
              <a:gd name="T109" fmla="*/ 578 h 2088"/>
              <a:gd name="T110" fmla="*/ 190 w 2162"/>
              <a:gd name="T111" fmla="*/ 282 h 2088"/>
              <a:gd name="T112" fmla="*/ 433 w 2162"/>
              <a:gd name="T113" fmla="*/ 78 h 2088"/>
              <a:gd name="T114" fmla="*/ 706 w 2162"/>
              <a:gd name="T115" fmla="*/ 2 h 2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162" h="2088">
                <a:moveTo>
                  <a:pt x="1290" y="1435"/>
                </a:moveTo>
                <a:lnTo>
                  <a:pt x="1264" y="1440"/>
                </a:lnTo>
                <a:lnTo>
                  <a:pt x="1238" y="1448"/>
                </a:lnTo>
                <a:lnTo>
                  <a:pt x="1214" y="1462"/>
                </a:lnTo>
                <a:lnTo>
                  <a:pt x="1190" y="1479"/>
                </a:lnTo>
                <a:lnTo>
                  <a:pt x="1170" y="1500"/>
                </a:lnTo>
                <a:lnTo>
                  <a:pt x="1153" y="1524"/>
                </a:lnTo>
                <a:lnTo>
                  <a:pt x="1140" y="1549"/>
                </a:lnTo>
                <a:lnTo>
                  <a:pt x="1130" y="1576"/>
                </a:lnTo>
                <a:lnTo>
                  <a:pt x="1126" y="1605"/>
                </a:lnTo>
                <a:lnTo>
                  <a:pt x="1125" y="1633"/>
                </a:lnTo>
                <a:lnTo>
                  <a:pt x="1128" y="1661"/>
                </a:lnTo>
                <a:lnTo>
                  <a:pt x="1136" y="1688"/>
                </a:lnTo>
                <a:lnTo>
                  <a:pt x="1147" y="1713"/>
                </a:lnTo>
                <a:lnTo>
                  <a:pt x="1162" y="1737"/>
                </a:lnTo>
                <a:lnTo>
                  <a:pt x="1182" y="1758"/>
                </a:lnTo>
                <a:lnTo>
                  <a:pt x="1204" y="1776"/>
                </a:lnTo>
                <a:lnTo>
                  <a:pt x="1228" y="1789"/>
                </a:lnTo>
                <a:lnTo>
                  <a:pt x="1254" y="1797"/>
                </a:lnTo>
                <a:lnTo>
                  <a:pt x="1280" y="1803"/>
                </a:lnTo>
                <a:lnTo>
                  <a:pt x="1306" y="1803"/>
                </a:lnTo>
                <a:lnTo>
                  <a:pt x="1332" y="1798"/>
                </a:lnTo>
                <a:lnTo>
                  <a:pt x="1358" y="1789"/>
                </a:lnTo>
                <a:lnTo>
                  <a:pt x="1383" y="1776"/>
                </a:lnTo>
                <a:lnTo>
                  <a:pt x="1405" y="1759"/>
                </a:lnTo>
                <a:lnTo>
                  <a:pt x="1426" y="1738"/>
                </a:lnTo>
                <a:lnTo>
                  <a:pt x="1443" y="1714"/>
                </a:lnTo>
                <a:lnTo>
                  <a:pt x="1457" y="1689"/>
                </a:lnTo>
                <a:lnTo>
                  <a:pt x="1465" y="1662"/>
                </a:lnTo>
                <a:lnTo>
                  <a:pt x="1470" y="1633"/>
                </a:lnTo>
                <a:lnTo>
                  <a:pt x="1471" y="1605"/>
                </a:lnTo>
                <a:lnTo>
                  <a:pt x="1468" y="1577"/>
                </a:lnTo>
                <a:lnTo>
                  <a:pt x="1461" y="1550"/>
                </a:lnTo>
                <a:lnTo>
                  <a:pt x="1449" y="1525"/>
                </a:lnTo>
                <a:lnTo>
                  <a:pt x="1435" y="1501"/>
                </a:lnTo>
                <a:lnTo>
                  <a:pt x="1415" y="1480"/>
                </a:lnTo>
                <a:lnTo>
                  <a:pt x="1392" y="1462"/>
                </a:lnTo>
                <a:lnTo>
                  <a:pt x="1368" y="1449"/>
                </a:lnTo>
                <a:lnTo>
                  <a:pt x="1343" y="1440"/>
                </a:lnTo>
                <a:lnTo>
                  <a:pt x="1317" y="1435"/>
                </a:lnTo>
                <a:lnTo>
                  <a:pt x="1290" y="1435"/>
                </a:lnTo>
                <a:close/>
                <a:moveTo>
                  <a:pt x="1702" y="1147"/>
                </a:moveTo>
                <a:lnTo>
                  <a:pt x="1678" y="1151"/>
                </a:lnTo>
                <a:lnTo>
                  <a:pt x="1654" y="1161"/>
                </a:lnTo>
                <a:lnTo>
                  <a:pt x="1632" y="1176"/>
                </a:lnTo>
                <a:lnTo>
                  <a:pt x="1612" y="1194"/>
                </a:lnTo>
                <a:lnTo>
                  <a:pt x="1597" y="1217"/>
                </a:lnTo>
                <a:lnTo>
                  <a:pt x="1586" y="1242"/>
                </a:lnTo>
                <a:lnTo>
                  <a:pt x="1580" y="1268"/>
                </a:lnTo>
                <a:lnTo>
                  <a:pt x="1579" y="1294"/>
                </a:lnTo>
                <a:lnTo>
                  <a:pt x="1583" y="1320"/>
                </a:lnTo>
                <a:lnTo>
                  <a:pt x="1590" y="1345"/>
                </a:lnTo>
                <a:lnTo>
                  <a:pt x="1604" y="1367"/>
                </a:lnTo>
                <a:lnTo>
                  <a:pt x="1621" y="1388"/>
                </a:lnTo>
                <a:lnTo>
                  <a:pt x="1642" y="1404"/>
                </a:lnTo>
                <a:lnTo>
                  <a:pt x="1665" y="1414"/>
                </a:lnTo>
                <a:lnTo>
                  <a:pt x="1689" y="1420"/>
                </a:lnTo>
                <a:lnTo>
                  <a:pt x="1714" y="1421"/>
                </a:lnTo>
                <a:lnTo>
                  <a:pt x="1739" y="1415"/>
                </a:lnTo>
                <a:lnTo>
                  <a:pt x="1762" y="1406"/>
                </a:lnTo>
                <a:lnTo>
                  <a:pt x="1784" y="1392"/>
                </a:lnTo>
                <a:lnTo>
                  <a:pt x="1804" y="1373"/>
                </a:lnTo>
                <a:lnTo>
                  <a:pt x="1820" y="1350"/>
                </a:lnTo>
                <a:lnTo>
                  <a:pt x="1830" y="1326"/>
                </a:lnTo>
                <a:lnTo>
                  <a:pt x="1836" y="1300"/>
                </a:lnTo>
                <a:lnTo>
                  <a:pt x="1837" y="1273"/>
                </a:lnTo>
                <a:lnTo>
                  <a:pt x="1833" y="1247"/>
                </a:lnTo>
                <a:lnTo>
                  <a:pt x="1826" y="1223"/>
                </a:lnTo>
                <a:lnTo>
                  <a:pt x="1812" y="1200"/>
                </a:lnTo>
                <a:lnTo>
                  <a:pt x="1795" y="1180"/>
                </a:lnTo>
                <a:lnTo>
                  <a:pt x="1774" y="1164"/>
                </a:lnTo>
                <a:lnTo>
                  <a:pt x="1751" y="1153"/>
                </a:lnTo>
                <a:lnTo>
                  <a:pt x="1727" y="1147"/>
                </a:lnTo>
                <a:lnTo>
                  <a:pt x="1702" y="1147"/>
                </a:lnTo>
                <a:close/>
                <a:moveTo>
                  <a:pt x="722" y="1142"/>
                </a:moveTo>
                <a:lnTo>
                  <a:pt x="689" y="1144"/>
                </a:lnTo>
                <a:lnTo>
                  <a:pt x="656" y="1151"/>
                </a:lnTo>
                <a:lnTo>
                  <a:pt x="624" y="1164"/>
                </a:lnTo>
                <a:lnTo>
                  <a:pt x="594" y="1182"/>
                </a:lnTo>
                <a:lnTo>
                  <a:pt x="565" y="1204"/>
                </a:lnTo>
                <a:lnTo>
                  <a:pt x="539" y="1230"/>
                </a:lnTo>
                <a:lnTo>
                  <a:pt x="517" y="1261"/>
                </a:lnTo>
                <a:lnTo>
                  <a:pt x="500" y="1293"/>
                </a:lnTo>
                <a:lnTo>
                  <a:pt x="488" y="1327"/>
                </a:lnTo>
                <a:lnTo>
                  <a:pt x="479" y="1363"/>
                </a:lnTo>
                <a:lnTo>
                  <a:pt x="476" y="1398"/>
                </a:lnTo>
                <a:lnTo>
                  <a:pt x="478" y="1433"/>
                </a:lnTo>
                <a:lnTo>
                  <a:pt x="484" y="1468"/>
                </a:lnTo>
                <a:lnTo>
                  <a:pt x="495" y="1502"/>
                </a:lnTo>
                <a:lnTo>
                  <a:pt x="511" y="1534"/>
                </a:lnTo>
                <a:lnTo>
                  <a:pt x="531" y="1564"/>
                </a:lnTo>
                <a:lnTo>
                  <a:pt x="555" y="1590"/>
                </a:lnTo>
                <a:lnTo>
                  <a:pt x="582" y="1612"/>
                </a:lnTo>
                <a:lnTo>
                  <a:pt x="613" y="1630"/>
                </a:lnTo>
                <a:lnTo>
                  <a:pt x="644" y="1643"/>
                </a:lnTo>
                <a:lnTo>
                  <a:pt x="678" y="1649"/>
                </a:lnTo>
                <a:lnTo>
                  <a:pt x="711" y="1652"/>
                </a:lnTo>
                <a:lnTo>
                  <a:pt x="744" y="1649"/>
                </a:lnTo>
                <a:lnTo>
                  <a:pt x="778" y="1642"/>
                </a:lnTo>
                <a:lnTo>
                  <a:pt x="810" y="1629"/>
                </a:lnTo>
                <a:lnTo>
                  <a:pt x="840" y="1612"/>
                </a:lnTo>
                <a:lnTo>
                  <a:pt x="868" y="1590"/>
                </a:lnTo>
                <a:lnTo>
                  <a:pt x="895" y="1563"/>
                </a:lnTo>
                <a:lnTo>
                  <a:pt x="916" y="1532"/>
                </a:lnTo>
                <a:lnTo>
                  <a:pt x="934" y="1500"/>
                </a:lnTo>
                <a:lnTo>
                  <a:pt x="946" y="1466"/>
                </a:lnTo>
                <a:lnTo>
                  <a:pt x="954" y="1431"/>
                </a:lnTo>
                <a:lnTo>
                  <a:pt x="957" y="1395"/>
                </a:lnTo>
                <a:lnTo>
                  <a:pt x="956" y="1360"/>
                </a:lnTo>
                <a:lnTo>
                  <a:pt x="949" y="1325"/>
                </a:lnTo>
                <a:lnTo>
                  <a:pt x="939" y="1291"/>
                </a:lnTo>
                <a:lnTo>
                  <a:pt x="923" y="1260"/>
                </a:lnTo>
                <a:lnTo>
                  <a:pt x="903" y="1229"/>
                </a:lnTo>
                <a:lnTo>
                  <a:pt x="879" y="1203"/>
                </a:lnTo>
                <a:lnTo>
                  <a:pt x="851" y="1181"/>
                </a:lnTo>
                <a:lnTo>
                  <a:pt x="820" y="1163"/>
                </a:lnTo>
                <a:lnTo>
                  <a:pt x="789" y="1151"/>
                </a:lnTo>
                <a:lnTo>
                  <a:pt x="756" y="1144"/>
                </a:lnTo>
                <a:lnTo>
                  <a:pt x="722" y="1142"/>
                </a:lnTo>
                <a:close/>
                <a:moveTo>
                  <a:pt x="608" y="325"/>
                </a:moveTo>
                <a:lnTo>
                  <a:pt x="570" y="325"/>
                </a:lnTo>
                <a:lnTo>
                  <a:pt x="532" y="331"/>
                </a:lnTo>
                <a:lnTo>
                  <a:pt x="494" y="342"/>
                </a:lnTo>
                <a:lnTo>
                  <a:pt x="458" y="358"/>
                </a:lnTo>
                <a:lnTo>
                  <a:pt x="424" y="378"/>
                </a:lnTo>
                <a:lnTo>
                  <a:pt x="392" y="404"/>
                </a:lnTo>
                <a:lnTo>
                  <a:pt x="362" y="435"/>
                </a:lnTo>
                <a:lnTo>
                  <a:pt x="337" y="470"/>
                </a:lnTo>
                <a:lnTo>
                  <a:pt x="317" y="506"/>
                </a:lnTo>
                <a:lnTo>
                  <a:pt x="301" y="544"/>
                </a:lnTo>
                <a:lnTo>
                  <a:pt x="292" y="584"/>
                </a:lnTo>
                <a:lnTo>
                  <a:pt x="286" y="624"/>
                </a:lnTo>
                <a:lnTo>
                  <a:pt x="286" y="665"/>
                </a:lnTo>
                <a:lnTo>
                  <a:pt x="290" y="705"/>
                </a:lnTo>
                <a:lnTo>
                  <a:pt x="298" y="744"/>
                </a:lnTo>
                <a:lnTo>
                  <a:pt x="312" y="782"/>
                </a:lnTo>
                <a:lnTo>
                  <a:pt x="331" y="818"/>
                </a:lnTo>
                <a:lnTo>
                  <a:pt x="354" y="851"/>
                </a:lnTo>
                <a:lnTo>
                  <a:pt x="382" y="881"/>
                </a:lnTo>
                <a:lnTo>
                  <a:pt x="414" y="907"/>
                </a:lnTo>
                <a:lnTo>
                  <a:pt x="448" y="927"/>
                </a:lnTo>
                <a:lnTo>
                  <a:pt x="483" y="943"/>
                </a:lnTo>
                <a:lnTo>
                  <a:pt x="521" y="952"/>
                </a:lnTo>
                <a:lnTo>
                  <a:pt x="559" y="958"/>
                </a:lnTo>
                <a:lnTo>
                  <a:pt x="597" y="957"/>
                </a:lnTo>
                <a:lnTo>
                  <a:pt x="635" y="951"/>
                </a:lnTo>
                <a:lnTo>
                  <a:pt x="672" y="941"/>
                </a:lnTo>
                <a:lnTo>
                  <a:pt x="707" y="925"/>
                </a:lnTo>
                <a:lnTo>
                  <a:pt x="742" y="904"/>
                </a:lnTo>
                <a:lnTo>
                  <a:pt x="774" y="878"/>
                </a:lnTo>
                <a:lnTo>
                  <a:pt x="803" y="847"/>
                </a:lnTo>
                <a:lnTo>
                  <a:pt x="828" y="813"/>
                </a:lnTo>
                <a:lnTo>
                  <a:pt x="850" y="777"/>
                </a:lnTo>
                <a:lnTo>
                  <a:pt x="864" y="738"/>
                </a:lnTo>
                <a:lnTo>
                  <a:pt x="875" y="698"/>
                </a:lnTo>
                <a:lnTo>
                  <a:pt x="880" y="658"/>
                </a:lnTo>
                <a:lnTo>
                  <a:pt x="881" y="617"/>
                </a:lnTo>
                <a:lnTo>
                  <a:pt x="877" y="577"/>
                </a:lnTo>
                <a:lnTo>
                  <a:pt x="868" y="538"/>
                </a:lnTo>
                <a:lnTo>
                  <a:pt x="854" y="500"/>
                </a:lnTo>
                <a:lnTo>
                  <a:pt x="836" y="464"/>
                </a:lnTo>
                <a:lnTo>
                  <a:pt x="813" y="432"/>
                </a:lnTo>
                <a:lnTo>
                  <a:pt x="784" y="401"/>
                </a:lnTo>
                <a:lnTo>
                  <a:pt x="753" y="375"/>
                </a:lnTo>
                <a:lnTo>
                  <a:pt x="718" y="355"/>
                </a:lnTo>
                <a:lnTo>
                  <a:pt x="682" y="339"/>
                </a:lnTo>
                <a:lnTo>
                  <a:pt x="645" y="330"/>
                </a:lnTo>
                <a:lnTo>
                  <a:pt x="608" y="325"/>
                </a:lnTo>
                <a:close/>
                <a:moveTo>
                  <a:pt x="762" y="0"/>
                </a:moveTo>
                <a:lnTo>
                  <a:pt x="818" y="2"/>
                </a:lnTo>
                <a:lnTo>
                  <a:pt x="873" y="9"/>
                </a:lnTo>
                <a:lnTo>
                  <a:pt x="926" y="18"/>
                </a:lnTo>
                <a:lnTo>
                  <a:pt x="980" y="32"/>
                </a:lnTo>
                <a:lnTo>
                  <a:pt x="1032" y="48"/>
                </a:lnTo>
                <a:lnTo>
                  <a:pt x="1082" y="67"/>
                </a:lnTo>
                <a:lnTo>
                  <a:pt x="1132" y="89"/>
                </a:lnTo>
                <a:lnTo>
                  <a:pt x="1178" y="113"/>
                </a:lnTo>
                <a:lnTo>
                  <a:pt x="1216" y="135"/>
                </a:lnTo>
                <a:lnTo>
                  <a:pt x="1249" y="159"/>
                </a:lnTo>
                <a:lnTo>
                  <a:pt x="1280" y="187"/>
                </a:lnTo>
                <a:lnTo>
                  <a:pt x="1307" y="215"/>
                </a:lnTo>
                <a:lnTo>
                  <a:pt x="1330" y="246"/>
                </a:lnTo>
                <a:lnTo>
                  <a:pt x="1351" y="281"/>
                </a:lnTo>
                <a:lnTo>
                  <a:pt x="1368" y="319"/>
                </a:lnTo>
                <a:lnTo>
                  <a:pt x="1381" y="361"/>
                </a:lnTo>
                <a:lnTo>
                  <a:pt x="1391" y="406"/>
                </a:lnTo>
                <a:lnTo>
                  <a:pt x="1398" y="456"/>
                </a:lnTo>
                <a:lnTo>
                  <a:pt x="1400" y="483"/>
                </a:lnTo>
                <a:lnTo>
                  <a:pt x="1402" y="513"/>
                </a:lnTo>
                <a:lnTo>
                  <a:pt x="1405" y="544"/>
                </a:lnTo>
                <a:lnTo>
                  <a:pt x="1408" y="577"/>
                </a:lnTo>
                <a:lnTo>
                  <a:pt x="1411" y="611"/>
                </a:lnTo>
                <a:lnTo>
                  <a:pt x="1416" y="644"/>
                </a:lnTo>
                <a:lnTo>
                  <a:pt x="1422" y="678"/>
                </a:lnTo>
                <a:lnTo>
                  <a:pt x="1429" y="712"/>
                </a:lnTo>
                <a:lnTo>
                  <a:pt x="1438" y="744"/>
                </a:lnTo>
                <a:lnTo>
                  <a:pt x="1448" y="776"/>
                </a:lnTo>
                <a:lnTo>
                  <a:pt x="1462" y="806"/>
                </a:lnTo>
                <a:lnTo>
                  <a:pt x="1477" y="834"/>
                </a:lnTo>
                <a:lnTo>
                  <a:pt x="1494" y="859"/>
                </a:lnTo>
                <a:lnTo>
                  <a:pt x="1516" y="881"/>
                </a:lnTo>
                <a:lnTo>
                  <a:pt x="1540" y="900"/>
                </a:lnTo>
                <a:lnTo>
                  <a:pt x="1568" y="915"/>
                </a:lnTo>
                <a:lnTo>
                  <a:pt x="1599" y="925"/>
                </a:lnTo>
                <a:lnTo>
                  <a:pt x="1632" y="931"/>
                </a:lnTo>
                <a:lnTo>
                  <a:pt x="1666" y="932"/>
                </a:lnTo>
                <a:lnTo>
                  <a:pt x="1702" y="932"/>
                </a:lnTo>
                <a:lnTo>
                  <a:pt x="1738" y="930"/>
                </a:lnTo>
                <a:lnTo>
                  <a:pt x="1773" y="928"/>
                </a:lnTo>
                <a:lnTo>
                  <a:pt x="1808" y="927"/>
                </a:lnTo>
                <a:lnTo>
                  <a:pt x="1842" y="928"/>
                </a:lnTo>
                <a:lnTo>
                  <a:pt x="1875" y="932"/>
                </a:lnTo>
                <a:lnTo>
                  <a:pt x="1918" y="944"/>
                </a:lnTo>
                <a:lnTo>
                  <a:pt x="1958" y="959"/>
                </a:lnTo>
                <a:lnTo>
                  <a:pt x="1995" y="978"/>
                </a:lnTo>
                <a:lnTo>
                  <a:pt x="2028" y="1001"/>
                </a:lnTo>
                <a:lnTo>
                  <a:pt x="2058" y="1027"/>
                </a:lnTo>
                <a:lnTo>
                  <a:pt x="2085" y="1058"/>
                </a:lnTo>
                <a:lnTo>
                  <a:pt x="2108" y="1090"/>
                </a:lnTo>
                <a:lnTo>
                  <a:pt x="2127" y="1126"/>
                </a:lnTo>
                <a:lnTo>
                  <a:pt x="2142" y="1165"/>
                </a:lnTo>
                <a:lnTo>
                  <a:pt x="2152" y="1207"/>
                </a:lnTo>
                <a:lnTo>
                  <a:pt x="2159" y="1251"/>
                </a:lnTo>
                <a:lnTo>
                  <a:pt x="2162" y="1298"/>
                </a:lnTo>
                <a:lnTo>
                  <a:pt x="2160" y="1346"/>
                </a:lnTo>
                <a:lnTo>
                  <a:pt x="2154" y="1398"/>
                </a:lnTo>
                <a:lnTo>
                  <a:pt x="2140" y="1459"/>
                </a:lnTo>
                <a:lnTo>
                  <a:pt x="2122" y="1519"/>
                </a:lnTo>
                <a:lnTo>
                  <a:pt x="2096" y="1576"/>
                </a:lnTo>
                <a:lnTo>
                  <a:pt x="2066" y="1631"/>
                </a:lnTo>
                <a:lnTo>
                  <a:pt x="2030" y="1685"/>
                </a:lnTo>
                <a:lnTo>
                  <a:pt x="1990" y="1735"/>
                </a:lnTo>
                <a:lnTo>
                  <a:pt x="1945" y="1784"/>
                </a:lnTo>
                <a:lnTo>
                  <a:pt x="1895" y="1829"/>
                </a:lnTo>
                <a:lnTo>
                  <a:pt x="1843" y="1871"/>
                </a:lnTo>
                <a:lnTo>
                  <a:pt x="1785" y="1910"/>
                </a:lnTo>
                <a:lnTo>
                  <a:pt x="1725" y="1945"/>
                </a:lnTo>
                <a:lnTo>
                  <a:pt x="1662" y="1977"/>
                </a:lnTo>
                <a:lnTo>
                  <a:pt x="1595" y="2006"/>
                </a:lnTo>
                <a:lnTo>
                  <a:pt x="1527" y="2030"/>
                </a:lnTo>
                <a:lnTo>
                  <a:pt x="1457" y="2050"/>
                </a:lnTo>
                <a:lnTo>
                  <a:pt x="1384" y="2067"/>
                </a:lnTo>
                <a:lnTo>
                  <a:pt x="1310" y="2078"/>
                </a:lnTo>
                <a:lnTo>
                  <a:pt x="1235" y="2086"/>
                </a:lnTo>
                <a:lnTo>
                  <a:pt x="1159" y="2088"/>
                </a:lnTo>
                <a:lnTo>
                  <a:pt x="1096" y="2086"/>
                </a:lnTo>
                <a:lnTo>
                  <a:pt x="1030" y="2077"/>
                </a:lnTo>
                <a:lnTo>
                  <a:pt x="963" y="2065"/>
                </a:lnTo>
                <a:lnTo>
                  <a:pt x="895" y="2048"/>
                </a:lnTo>
                <a:lnTo>
                  <a:pt x="826" y="2027"/>
                </a:lnTo>
                <a:lnTo>
                  <a:pt x="758" y="2001"/>
                </a:lnTo>
                <a:lnTo>
                  <a:pt x="691" y="1972"/>
                </a:lnTo>
                <a:lnTo>
                  <a:pt x="623" y="1938"/>
                </a:lnTo>
                <a:lnTo>
                  <a:pt x="559" y="1903"/>
                </a:lnTo>
                <a:lnTo>
                  <a:pt x="497" y="1863"/>
                </a:lnTo>
                <a:lnTo>
                  <a:pt x="438" y="1819"/>
                </a:lnTo>
                <a:lnTo>
                  <a:pt x="382" y="1774"/>
                </a:lnTo>
                <a:lnTo>
                  <a:pt x="331" y="1727"/>
                </a:lnTo>
                <a:lnTo>
                  <a:pt x="285" y="1676"/>
                </a:lnTo>
                <a:lnTo>
                  <a:pt x="244" y="1624"/>
                </a:lnTo>
                <a:lnTo>
                  <a:pt x="199" y="1560"/>
                </a:lnTo>
                <a:lnTo>
                  <a:pt x="159" y="1492"/>
                </a:lnTo>
                <a:lnTo>
                  <a:pt x="125" y="1424"/>
                </a:lnTo>
                <a:lnTo>
                  <a:pt x="94" y="1354"/>
                </a:lnTo>
                <a:lnTo>
                  <a:pt x="68" y="1284"/>
                </a:lnTo>
                <a:lnTo>
                  <a:pt x="46" y="1212"/>
                </a:lnTo>
                <a:lnTo>
                  <a:pt x="28" y="1140"/>
                </a:lnTo>
                <a:lnTo>
                  <a:pt x="14" y="1068"/>
                </a:lnTo>
                <a:lnTo>
                  <a:pt x="6" y="996"/>
                </a:lnTo>
                <a:lnTo>
                  <a:pt x="0" y="924"/>
                </a:lnTo>
                <a:lnTo>
                  <a:pt x="0" y="853"/>
                </a:lnTo>
                <a:lnTo>
                  <a:pt x="5" y="782"/>
                </a:lnTo>
                <a:lnTo>
                  <a:pt x="12" y="713"/>
                </a:lnTo>
                <a:lnTo>
                  <a:pt x="25" y="644"/>
                </a:lnTo>
                <a:lnTo>
                  <a:pt x="42" y="578"/>
                </a:lnTo>
                <a:lnTo>
                  <a:pt x="64" y="514"/>
                </a:lnTo>
                <a:lnTo>
                  <a:pt x="89" y="452"/>
                </a:lnTo>
                <a:lnTo>
                  <a:pt x="118" y="393"/>
                </a:lnTo>
                <a:lnTo>
                  <a:pt x="152" y="336"/>
                </a:lnTo>
                <a:lnTo>
                  <a:pt x="190" y="282"/>
                </a:lnTo>
                <a:lnTo>
                  <a:pt x="233" y="232"/>
                </a:lnTo>
                <a:lnTo>
                  <a:pt x="279" y="185"/>
                </a:lnTo>
                <a:lnTo>
                  <a:pt x="329" y="144"/>
                </a:lnTo>
                <a:lnTo>
                  <a:pt x="380" y="109"/>
                </a:lnTo>
                <a:lnTo>
                  <a:pt x="433" y="78"/>
                </a:lnTo>
                <a:lnTo>
                  <a:pt x="487" y="53"/>
                </a:lnTo>
                <a:lnTo>
                  <a:pt x="540" y="33"/>
                </a:lnTo>
                <a:lnTo>
                  <a:pt x="596" y="18"/>
                </a:lnTo>
                <a:lnTo>
                  <a:pt x="651" y="8"/>
                </a:lnTo>
                <a:lnTo>
                  <a:pt x="706" y="2"/>
                </a:lnTo>
                <a:lnTo>
                  <a:pt x="762" y="0"/>
                </a:lnTo>
                <a:close/>
              </a:path>
            </a:pathLst>
          </a:custGeom>
          <a:solidFill>
            <a:srgbClr val="A869B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8" name="Freeform 9">
            <a:extLst>
              <a:ext uri="{FF2B5EF4-FFF2-40B4-BE49-F238E27FC236}">
                <a16:creationId xmlns:a16="http://schemas.microsoft.com/office/drawing/2014/main" id="{65C8B32E-F022-382D-F7C7-13B34301C28A}"/>
              </a:ext>
            </a:extLst>
          </p:cNvPr>
          <p:cNvSpPr>
            <a:spLocks noEditPoints="1"/>
          </p:cNvSpPr>
          <p:nvPr/>
        </p:nvSpPr>
        <p:spPr bwMode="auto">
          <a:xfrm>
            <a:off x="829458" y="3644029"/>
            <a:ext cx="255514" cy="229879"/>
          </a:xfrm>
          <a:custGeom>
            <a:avLst/>
            <a:gdLst>
              <a:gd name="T0" fmla="*/ 26 w 43"/>
              <a:gd name="T1" fmla="*/ 23 h 44"/>
              <a:gd name="T2" fmla="*/ 5 w 43"/>
              <a:gd name="T3" fmla="*/ 44 h 44"/>
              <a:gd name="T4" fmla="*/ 4 w 43"/>
              <a:gd name="T5" fmla="*/ 44 h 44"/>
              <a:gd name="T6" fmla="*/ 3 w 43"/>
              <a:gd name="T7" fmla="*/ 44 h 44"/>
              <a:gd name="T8" fmla="*/ 0 w 43"/>
              <a:gd name="T9" fmla="*/ 42 h 44"/>
              <a:gd name="T10" fmla="*/ 0 w 43"/>
              <a:gd name="T11" fmla="*/ 41 h 44"/>
              <a:gd name="T12" fmla="*/ 0 w 43"/>
              <a:gd name="T13" fmla="*/ 40 h 44"/>
              <a:gd name="T14" fmla="*/ 18 w 43"/>
              <a:gd name="T15" fmla="*/ 22 h 44"/>
              <a:gd name="T16" fmla="*/ 0 w 43"/>
              <a:gd name="T17" fmla="*/ 4 h 44"/>
              <a:gd name="T18" fmla="*/ 0 w 43"/>
              <a:gd name="T19" fmla="*/ 3 h 44"/>
              <a:gd name="T20" fmla="*/ 0 w 43"/>
              <a:gd name="T21" fmla="*/ 2 h 44"/>
              <a:gd name="T22" fmla="*/ 3 w 43"/>
              <a:gd name="T23" fmla="*/ 0 h 44"/>
              <a:gd name="T24" fmla="*/ 4 w 43"/>
              <a:gd name="T25" fmla="*/ 0 h 44"/>
              <a:gd name="T26" fmla="*/ 5 w 43"/>
              <a:gd name="T27" fmla="*/ 0 h 44"/>
              <a:gd name="T28" fmla="*/ 26 w 43"/>
              <a:gd name="T29" fmla="*/ 21 h 44"/>
              <a:gd name="T30" fmla="*/ 26 w 43"/>
              <a:gd name="T31" fmla="*/ 22 h 44"/>
              <a:gd name="T32" fmla="*/ 26 w 43"/>
              <a:gd name="T33" fmla="*/ 23 h 44"/>
              <a:gd name="T34" fmla="*/ 43 w 43"/>
              <a:gd name="T35" fmla="*/ 23 h 44"/>
              <a:gd name="T36" fmla="*/ 22 w 43"/>
              <a:gd name="T37" fmla="*/ 44 h 44"/>
              <a:gd name="T38" fmla="*/ 21 w 43"/>
              <a:gd name="T39" fmla="*/ 44 h 44"/>
              <a:gd name="T40" fmla="*/ 20 w 43"/>
              <a:gd name="T41" fmla="*/ 44 h 44"/>
              <a:gd name="T42" fmla="*/ 18 w 43"/>
              <a:gd name="T43" fmla="*/ 42 h 44"/>
              <a:gd name="T44" fmla="*/ 17 w 43"/>
              <a:gd name="T45" fmla="*/ 41 h 44"/>
              <a:gd name="T46" fmla="*/ 18 w 43"/>
              <a:gd name="T47" fmla="*/ 40 h 44"/>
              <a:gd name="T48" fmla="*/ 35 w 43"/>
              <a:gd name="T49" fmla="*/ 22 h 44"/>
              <a:gd name="T50" fmla="*/ 18 w 43"/>
              <a:gd name="T51" fmla="*/ 4 h 44"/>
              <a:gd name="T52" fmla="*/ 17 w 43"/>
              <a:gd name="T53" fmla="*/ 3 h 44"/>
              <a:gd name="T54" fmla="*/ 18 w 43"/>
              <a:gd name="T55" fmla="*/ 2 h 44"/>
              <a:gd name="T56" fmla="*/ 20 w 43"/>
              <a:gd name="T57" fmla="*/ 0 h 44"/>
              <a:gd name="T58" fmla="*/ 21 w 43"/>
              <a:gd name="T59" fmla="*/ 0 h 44"/>
              <a:gd name="T60" fmla="*/ 22 w 43"/>
              <a:gd name="T61" fmla="*/ 0 h 44"/>
              <a:gd name="T62" fmla="*/ 43 w 43"/>
              <a:gd name="T63" fmla="*/ 21 h 44"/>
              <a:gd name="T64" fmla="*/ 43 w 43"/>
              <a:gd name="T65" fmla="*/ 22 h 44"/>
              <a:gd name="T66" fmla="*/ 43 w 43"/>
              <a:gd name="T67" fmla="*/ 23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3" h="44">
                <a:moveTo>
                  <a:pt x="26" y="23"/>
                </a:moveTo>
                <a:cubicBezTo>
                  <a:pt x="5" y="44"/>
                  <a:pt x="5" y="44"/>
                  <a:pt x="5" y="44"/>
                </a:cubicBezTo>
                <a:cubicBezTo>
                  <a:pt x="4" y="44"/>
                  <a:pt x="4" y="44"/>
                  <a:pt x="4" y="44"/>
                </a:cubicBezTo>
                <a:cubicBezTo>
                  <a:pt x="3" y="44"/>
                  <a:pt x="3" y="44"/>
                  <a:pt x="3" y="44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0"/>
                  <a:pt x="0" y="40"/>
                  <a:pt x="0" y="40"/>
                </a:cubicBezTo>
                <a:cubicBezTo>
                  <a:pt x="18" y="22"/>
                  <a:pt x="18" y="22"/>
                  <a:pt x="18" y="22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3"/>
                </a:cubicBezTo>
                <a:cubicBezTo>
                  <a:pt x="0" y="3"/>
                  <a:pt x="0" y="3"/>
                  <a:pt x="0" y="2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4" y="0"/>
                </a:cubicBezTo>
                <a:cubicBezTo>
                  <a:pt x="4" y="0"/>
                  <a:pt x="4" y="0"/>
                  <a:pt x="5" y="0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1"/>
                  <a:pt x="26" y="22"/>
                  <a:pt x="26" y="22"/>
                </a:cubicBezTo>
                <a:cubicBezTo>
                  <a:pt x="26" y="22"/>
                  <a:pt x="26" y="23"/>
                  <a:pt x="26" y="23"/>
                </a:cubicBezTo>
                <a:close/>
                <a:moveTo>
                  <a:pt x="43" y="23"/>
                </a:moveTo>
                <a:cubicBezTo>
                  <a:pt x="22" y="44"/>
                  <a:pt x="22" y="44"/>
                  <a:pt x="22" y="44"/>
                </a:cubicBezTo>
                <a:cubicBezTo>
                  <a:pt x="22" y="44"/>
                  <a:pt x="21" y="44"/>
                  <a:pt x="21" y="44"/>
                </a:cubicBezTo>
                <a:cubicBezTo>
                  <a:pt x="21" y="44"/>
                  <a:pt x="20" y="44"/>
                  <a:pt x="20" y="44"/>
                </a:cubicBezTo>
                <a:cubicBezTo>
                  <a:pt x="18" y="42"/>
                  <a:pt x="18" y="42"/>
                  <a:pt x="18" y="42"/>
                </a:cubicBezTo>
                <a:cubicBezTo>
                  <a:pt x="17" y="41"/>
                  <a:pt x="17" y="41"/>
                  <a:pt x="17" y="41"/>
                </a:cubicBezTo>
                <a:cubicBezTo>
                  <a:pt x="17" y="40"/>
                  <a:pt x="17" y="40"/>
                  <a:pt x="18" y="40"/>
                </a:cubicBezTo>
                <a:cubicBezTo>
                  <a:pt x="35" y="22"/>
                  <a:pt x="35" y="22"/>
                  <a:pt x="35" y="22"/>
                </a:cubicBezTo>
                <a:cubicBezTo>
                  <a:pt x="18" y="4"/>
                  <a:pt x="18" y="4"/>
                  <a:pt x="18" y="4"/>
                </a:cubicBezTo>
                <a:cubicBezTo>
                  <a:pt x="17" y="4"/>
                  <a:pt x="17" y="4"/>
                  <a:pt x="17" y="3"/>
                </a:cubicBezTo>
                <a:cubicBezTo>
                  <a:pt x="17" y="3"/>
                  <a:pt x="17" y="3"/>
                  <a:pt x="18" y="2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1" y="0"/>
                  <a:pt x="21" y="0"/>
                </a:cubicBezTo>
                <a:cubicBezTo>
                  <a:pt x="21" y="0"/>
                  <a:pt x="22" y="0"/>
                  <a:pt x="22" y="0"/>
                </a:cubicBezTo>
                <a:cubicBezTo>
                  <a:pt x="43" y="21"/>
                  <a:pt x="43" y="21"/>
                  <a:pt x="43" y="21"/>
                </a:cubicBezTo>
                <a:cubicBezTo>
                  <a:pt x="43" y="21"/>
                  <a:pt x="43" y="22"/>
                  <a:pt x="43" y="22"/>
                </a:cubicBezTo>
                <a:cubicBezTo>
                  <a:pt x="43" y="22"/>
                  <a:pt x="43" y="23"/>
                  <a:pt x="43" y="23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9" name="Freeform 516">
            <a:extLst>
              <a:ext uri="{FF2B5EF4-FFF2-40B4-BE49-F238E27FC236}">
                <a16:creationId xmlns:a16="http://schemas.microsoft.com/office/drawing/2014/main" id="{F911879C-E6AA-2201-156E-31D927A4DD9C}"/>
              </a:ext>
            </a:extLst>
          </p:cNvPr>
          <p:cNvSpPr>
            <a:spLocks noEditPoints="1"/>
          </p:cNvSpPr>
          <p:nvPr/>
        </p:nvSpPr>
        <p:spPr bwMode="auto">
          <a:xfrm>
            <a:off x="11337731" y="5312281"/>
            <a:ext cx="395024" cy="384627"/>
          </a:xfrm>
          <a:custGeom>
            <a:avLst/>
            <a:gdLst>
              <a:gd name="T0" fmla="*/ 1589 w 2716"/>
              <a:gd name="T1" fmla="*/ 2089 h 3400"/>
              <a:gd name="T2" fmla="*/ 1831 w 2716"/>
              <a:gd name="T3" fmla="*/ 2264 h 3400"/>
              <a:gd name="T4" fmla="*/ 979 w 2716"/>
              <a:gd name="T5" fmla="*/ 2655 h 3400"/>
              <a:gd name="T6" fmla="*/ 964 w 2716"/>
              <a:gd name="T7" fmla="*/ 2089 h 3400"/>
              <a:gd name="T8" fmla="*/ 1788 w 2716"/>
              <a:gd name="T9" fmla="*/ 4 h 3400"/>
              <a:gd name="T10" fmla="*/ 1913 w 2716"/>
              <a:gd name="T11" fmla="*/ 29 h 3400"/>
              <a:gd name="T12" fmla="*/ 2028 w 2716"/>
              <a:gd name="T13" fmla="*/ 77 h 3400"/>
              <a:gd name="T14" fmla="*/ 2131 w 2716"/>
              <a:gd name="T15" fmla="*/ 145 h 3400"/>
              <a:gd name="T16" fmla="*/ 2217 w 2716"/>
              <a:gd name="T17" fmla="*/ 232 h 3400"/>
              <a:gd name="T18" fmla="*/ 2286 w 2716"/>
              <a:gd name="T19" fmla="*/ 334 h 3400"/>
              <a:gd name="T20" fmla="*/ 2334 w 2716"/>
              <a:gd name="T21" fmla="*/ 447 h 3400"/>
              <a:gd name="T22" fmla="*/ 2360 w 2716"/>
              <a:gd name="T23" fmla="*/ 572 h 3400"/>
              <a:gd name="T24" fmla="*/ 2361 w 2716"/>
              <a:gd name="T25" fmla="*/ 692 h 3400"/>
              <a:gd name="T26" fmla="*/ 2342 w 2716"/>
              <a:gd name="T27" fmla="*/ 798 h 3400"/>
              <a:gd name="T28" fmla="*/ 2445 w 2716"/>
              <a:gd name="T29" fmla="*/ 842 h 3400"/>
              <a:gd name="T30" fmla="*/ 2535 w 2716"/>
              <a:gd name="T31" fmla="*/ 907 h 3400"/>
              <a:gd name="T32" fmla="*/ 2610 w 2716"/>
              <a:gd name="T33" fmla="*/ 988 h 3400"/>
              <a:gd name="T34" fmla="*/ 2667 w 2716"/>
              <a:gd name="T35" fmla="*/ 1082 h 3400"/>
              <a:gd name="T36" fmla="*/ 2703 w 2716"/>
              <a:gd name="T37" fmla="*/ 1190 h 3400"/>
              <a:gd name="T38" fmla="*/ 2716 w 2716"/>
              <a:gd name="T39" fmla="*/ 1305 h 3400"/>
              <a:gd name="T40" fmla="*/ 2703 w 2716"/>
              <a:gd name="T41" fmla="*/ 1419 h 3400"/>
              <a:gd name="T42" fmla="*/ 2668 w 2716"/>
              <a:gd name="T43" fmla="*/ 1524 h 3400"/>
              <a:gd name="T44" fmla="*/ 2613 w 2716"/>
              <a:gd name="T45" fmla="*/ 1619 h 3400"/>
              <a:gd name="T46" fmla="*/ 2540 w 2716"/>
              <a:gd name="T47" fmla="*/ 1698 h 3400"/>
              <a:gd name="T48" fmla="*/ 2451 w 2716"/>
              <a:gd name="T49" fmla="*/ 1763 h 3400"/>
              <a:gd name="T50" fmla="*/ 2351 w 2716"/>
              <a:gd name="T51" fmla="*/ 1808 h 3400"/>
              <a:gd name="T52" fmla="*/ 2240 w 2716"/>
              <a:gd name="T53" fmla="*/ 1833 h 3400"/>
              <a:gd name="T54" fmla="*/ 534 w 2716"/>
              <a:gd name="T55" fmla="*/ 1836 h 3400"/>
              <a:gd name="T56" fmla="*/ 420 w 2716"/>
              <a:gd name="T57" fmla="*/ 1824 h 3400"/>
              <a:gd name="T58" fmla="*/ 314 w 2716"/>
              <a:gd name="T59" fmla="*/ 1789 h 3400"/>
              <a:gd name="T60" fmla="*/ 219 w 2716"/>
              <a:gd name="T61" fmla="*/ 1733 h 3400"/>
              <a:gd name="T62" fmla="*/ 138 w 2716"/>
              <a:gd name="T63" fmla="*/ 1661 h 3400"/>
              <a:gd name="T64" fmla="*/ 74 w 2716"/>
              <a:gd name="T65" fmla="*/ 1572 h 3400"/>
              <a:gd name="T66" fmla="*/ 28 w 2716"/>
              <a:gd name="T67" fmla="*/ 1472 h 3400"/>
              <a:gd name="T68" fmla="*/ 3 w 2716"/>
              <a:gd name="T69" fmla="*/ 1363 h 3400"/>
              <a:gd name="T70" fmla="*/ 3 w 2716"/>
              <a:gd name="T71" fmla="*/ 1248 h 3400"/>
              <a:gd name="T72" fmla="*/ 26 w 2716"/>
              <a:gd name="T73" fmla="*/ 1140 h 3400"/>
              <a:gd name="T74" fmla="*/ 71 w 2716"/>
              <a:gd name="T75" fmla="*/ 1042 h 3400"/>
              <a:gd name="T76" fmla="*/ 132 w 2716"/>
              <a:gd name="T77" fmla="*/ 956 h 3400"/>
              <a:gd name="T78" fmla="*/ 210 w 2716"/>
              <a:gd name="T79" fmla="*/ 884 h 3400"/>
              <a:gd name="T80" fmla="*/ 301 w 2716"/>
              <a:gd name="T81" fmla="*/ 827 h 3400"/>
              <a:gd name="T82" fmla="*/ 341 w 2716"/>
              <a:gd name="T83" fmla="*/ 766 h 3400"/>
              <a:gd name="T84" fmla="*/ 333 w 2716"/>
              <a:gd name="T85" fmla="*/ 682 h 3400"/>
              <a:gd name="T86" fmla="*/ 345 w 2716"/>
              <a:gd name="T87" fmla="*/ 579 h 3400"/>
              <a:gd name="T88" fmla="*/ 380 w 2716"/>
              <a:gd name="T89" fmla="*/ 485 h 3400"/>
              <a:gd name="T90" fmla="*/ 433 w 2716"/>
              <a:gd name="T91" fmla="*/ 401 h 3400"/>
              <a:gd name="T92" fmla="*/ 503 w 2716"/>
              <a:gd name="T93" fmla="*/ 331 h 3400"/>
              <a:gd name="T94" fmla="*/ 587 w 2716"/>
              <a:gd name="T95" fmla="*/ 278 h 3400"/>
              <a:gd name="T96" fmla="*/ 683 w 2716"/>
              <a:gd name="T97" fmla="*/ 244 h 3400"/>
              <a:gd name="T98" fmla="*/ 786 w 2716"/>
              <a:gd name="T99" fmla="*/ 232 h 3400"/>
              <a:gd name="T100" fmla="*/ 887 w 2716"/>
              <a:gd name="T101" fmla="*/ 243 h 3400"/>
              <a:gd name="T102" fmla="*/ 980 w 2716"/>
              <a:gd name="T103" fmla="*/ 275 h 3400"/>
              <a:gd name="T104" fmla="*/ 1062 w 2716"/>
              <a:gd name="T105" fmla="*/ 325 h 3400"/>
              <a:gd name="T106" fmla="*/ 1132 w 2716"/>
              <a:gd name="T107" fmla="*/ 391 h 3400"/>
              <a:gd name="T108" fmla="*/ 1186 w 2716"/>
              <a:gd name="T109" fmla="*/ 290 h 3400"/>
              <a:gd name="T110" fmla="*/ 1256 w 2716"/>
              <a:gd name="T111" fmla="*/ 201 h 3400"/>
              <a:gd name="T112" fmla="*/ 1341 w 2716"/>
              <a:gd name="T113" fmla="*/ 126 h 3400"/>
              <a:gd name="T114" fmla="*/ 1438 w 2716"/>
              <a:gd name="T115" fmla="*/ 67 h 3400"/>
              <a:gd name="T116" fmla="*/ 1546 w 2716"/>
              <a:gd name="T117" fmla="*/ 25 h 3400"/>
              <a:gd name="T118" fmla="*/ 1662 w 2716"/>
              <a:gd name="T119" fmla="*/ 3 h 3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16" h="3400">
                <a:moveTo>
                  <a:pt x="964" y="2089"/>
                </a:moveTo>
                <a:lnTo>
                  <a:pt x="1589" y="2089"/>
                </a:lnTo>
                <a:lnTo>
                  <a:pt x="1442" y="2345"/>
                </a:lnTo>
                <a:lnTo>
                  <a:pt x="1831" y="2264"/>
                </a:lnTo>
                <a:lnTo>
                  <a:pt x="604" y="3400"/>
                </a:lnTo>
                <a:lnTo>
                  <a:pt x="979" y="2655"/>
                </a:lnTo>
                <a:lnTo>
                  <a:pt x="604" y="2732"/>
                </a:lnTo>
                <a:lnTo>
                  <a:pt x="964" y="2089"/>
                </a:lnTo>
                <a:close/>
                <a:moveTo>
                  <a:pt x="1723" y="0"/>
                </a:moveTo>
                <a:lnTo>
                  <a:pt x="1788" y="4"/>
                </a:lnTo>
                <a:lnTo>
                  <a:pt x="1852" y="13"/>
                </a:lnTo>
                <a:lnTo>
                  <a:pt x="1913" y="29"/>
                </a:lnTo>
                <a:lnTo>
                  <a:pt x="1972" y="51"/>
                </a:lnTo>
                <a:lnTo>
                  <a:pt x="2028" y="77"/>
                </a:lnTo>
                <a:lnTo>
                  <a:pt x="2081" y="109"/>
                </a:lnTo>
                <a:lnTo>
                  <a:pt x="2131" y="145"/>
                </a:lnTo>
                <a:lnTo>
                  <a:pt x="2175" y="187"/>
                </a:lnTo>
                <a:lnTo>
                  <a:pt x="2217" y="232"/>
                </a:lnTo>
                <a:lnTo>
                  <a:pt x="2254" y="281"/>
                </a:lnTo>
                <a:lnTo>
                  <a:pt x="2286" y="334"/>
                </a:lnTo>
                <a:lnTo>
                  <a:pt x="2313" y="389"/>
                </a:lnTo>
                <a:lnTo>
                  <a:pt x="2334" y="447"/>
                </a:lnTo>
                <a:lnTo>
                  <a:pt x="2351" y="508"/>
                </a:lnTo>
                <a:lnTo>
                  <a:pt x="2360" y="572"/>
                </a:lnTo>
                <a:lnTo>
                  <a:pt x="2363" y="637"/>
                </a:lnTo>
                <a:lnTo>
                  <a:pt x="2361" y="692"/>
                </a:lnTo>
                <a:lnTo>
                  <a:pt x="2354" y="745"/>
                </a:lnTo>
                <a:lnTo>
                  <a:pt x="2342" y="798"/>
                </a:lnTo>
                <a:lnTo>
                  <a:pt x="2395" y="818"/>
                </a:lnTo>
                <a:lnTo>
                  <a:pt x="2445" y="842"/>
                </a:lnTo>
                <a:lnTo>
                  <a:pt x="2493" y="872"/>
                </a:lnTo>
                <a:lnTo>
                  <a:pt x="2535" y="907"/>
                </a:lnTo>
                <a:lnTo>
                  <a:pt x="2575" y="945"/>
                </a:lnTo>
                <a:lnTo>
                  <a:pt x="2610" y="988"/>
                </a:lnTo>
                <a:lnTo>
                  <a:pt x="2641" y="1034"/>
                </a:lnTo>
                <a:lnTo>
                  <a:pt x="2667" y="1082"/>
                </a:lnTo>
                <a:lnTo>
                  <a:pt x="2688" y="1135"/>
                </a:lnTo>
                <a:lnTo>
                  <a:pt x="2703" y="1190"/>
                </a:lnTo>
                <a:lnTo>
                  <a:pt x="2713" y="1246"/>
                </a:lnTo>
                <a:lnTo>
                  <a:pt x="2716" y="1305"/>
                </a:lnTo>
                <a:lnTo>
                  <a:pt x="2713" y="1363"/>
                </a:lnTo>
                <a:lnTo>
                  <a:pt x="2703" y="1419"/>
                </a:lnTo>
                <a:lnTo>
                  <a:pt x="2689" y="1472"/>
                </a:lnTo>
                <a:lnTo>
                  <a:pt x="2668" y="1524"/>
                </a:lnTo>
                <a:lnTo>
                  <a:pt x="2643" y="1572"/>
                </a:lnTo>
                <a:lnTo>
                  <a:pt x="2613" y="1619"/>
                </a:lnTo>
                <a:lnTo>
                  <a:pt x="2579" y="1661"/>
                </a:lnTo>
                <a:lnTo>
                  <a:pt x="2540" y="1698"/>
                </a:lnTo>
                <a:lnTo>
                  <a:pt x="2497" y="1733"/>
                </a:lnTo>
                <a:lnTo>
                  <a:pt x="2451" y="1763"/>
                </a:lnTo>
                <a:lnTo>
                  <a:pt x="2403" y="1789"/>
                </a:lnTo>
                <a:lnTo>
                  <a:pt x="2351" y="1808"/>
                </a:lnTo>
                <a:lnTo>
                  <a:pt x="2297" y="1824"/>
                </a:lnTo>
                <a:lnTo>
                  <a:pt x="2240" y="1833"/>
                </a:lnTo>
                <a:lnTo>
                  <a:pt x="2182" y="1836"/>
                </a:lnTo>
                <a:lnTo>
                  <a:pt x="534" y="1836"/>
                </a:lnTo>
                <a:lnTo>
                  <a:pt x="476" y="1833"/>
                </a:lnTo>
                <a:lnTo>
                  <a:pt x="420" y="1824"/>
                </a:lnTo>
                <a:lnTo>
                  <a:pt x="366" y="1808"/>
                </a:lnTo>
                <a:lnTo>
                  <a:pt x="314" y="1789"/>
                </a:lnTo>
                <a:lnTo>
                  <a:pt x="265" y="1763"/>
                </a:lnTo>
                <a:lnTo>
                  <a:pt x="219" y="1733"/>
                </a:lnTo>
                <a:lnTo>
                  <a:pt x="176" y="1698"/>
                </a:lnTo>
                <a:lnTo>
                  <a:pt x="138" y="1661"/>
                </a:lnTo>
                <a:lnTo>
                  <a:pt x="104" y="1619"/>
                </a:lnTo>
                <a:lnTo>
                  <a:pt x="74" y="1572"/>
                </a:lnTo>
                <a:lnTo>
                  <a:pt x="48" y="1524"/>
                </a:lnTo>
                <a:lnTo>
                  <a:pt x="28" y="1472"/>
                </a:lnTo>
                <a:lnTo>
                  <a:pt x="12" y="1419"/>
                </a:lnTo>
                <a:lnTo>
                  <a:pt x="3" y="1363"/>
                </a:lnTo>
                <a:lnTo>
                  <a:pt x="0" y="1305"/>
                </a:lnTo>
                <a:lnTo>
                  <a:pt x="3" y="1248"/>
                </a:lnTo>
                <a:lnTo>
                  <a:pt x="12" y="1194"/>
                </a:lnTo>
                <a:lnTo>
                  <a:pt x="26" y="1140"/>
                </a:lnTo>
                <a:lnTo>
                  <a:pt x="46" y="1091"/>
                </a:lnTo>
                <a:lnTo>
                  <a:pt x="71" y="1042"/>
                </a:lnTo>
                <a:lnTo>
                  <a:pt x="99" y="998"/>
                </a:lnTo>
                <a:lnTo>
                  <a:pt x="132" y="956"/>
                </a:lnTo>
                <a:lnTo>
                  <a:pt x="169" y="918"/>
                </a:lnTo>
                <a:lnTo>
                  <a:pt x="210" y="884"/>
                </a:lnTo>
                <a:lnTo>
                  <a:pt x="254" y="853"/>
                </a:lnTo>
                <a:lnTo>
                  <a:pt x="301" y="827"/>
                </a:lnTo>
                <a:lnTo>
                  <a:pt x="351" y="806"/>
                </a:lnTo>
                <a:lnTo>
                  <a:pt x="341" y="766"/>
                </a:lnTo>
                <a:lnTo>
                  <a:pt x="335" y="725"/>
                </a:lnTo>
                <a:lnTo>
                  <a:pt x="333" y="682"/>
                </a:lnTo>
                <a:lnTo>
                  <a:pt x="336" y="630"/>
                </a:lnTo>
                <a:lnTo>
                  <a:pt x="345" y="579"/>
                </a:lnTo>
                <a:lnTo>
                  <a:pt x="360" y="531"/>
                </a:lnTo>
                <a:lnTo>
                  <a:pt x="380" y="485"/>
                </a:lnTo>
                <a:lnTo>
                  <a:pt x="404" y="441"/>
                </a:lnTo>
                <a:lnTo>
                  <a:pt x="433" y="401"/>
                </a:lnTo>
                <a:lnTo>
                  <a:pt x="466" y="364"/>
                </a:lnTo>
                <a:lnTo>
                  <a:pt x="503" y="331"/>
                </a:lnTo>
                <a:lnTo>
                  <a:pt x="544" y="302"/>
                </a:lnTo>
                <a:lnTo>
                  <a:pt x="587" y="278"/>
                </a:lnTo>
                <a:lnTo>
                  <a:pt x="634" y="259"/>
                </a:lnTo>
                <a:lnTo>
                  <a:pt x="683" y="244"/>
                </a:lnTo>
                <a:lnTo>
                  <a:pt x="733" y="235"/>
                </a:lnTo>
                <a:lnTo>
                  <a:pt x="786" y="232"/>
                </a:lnTo>
                <a:lnTo>
                  <a:pt x="838" y="235"/>
                </a:lnTo>
                <a:lnTo>
                  <a:pt x="887" y="243"/>
                </a:lnTo>
                <a:lnTo>
                  <a:pt x="935" y="257"/>
                </a:lnTo>
                <a:lnTo>
                  <a:pt x="980" y="275"/>
                </a:lnTo>
                <a:lnTo>
                  <a:pt x="1023" y="298"/>
                </a:lnTo>
                <a:lnTo>
                  <a:pt x="1062" y="325"/>
                </a:lnTo>
                <a:lnTo>
                  <a:pt x="1099" y="356"/>
                </a:lnTo>
                <a:lnTo>
                  <a:pt x="1132" y="391"/>
                </a:lnTo>
                <a:lnTo>
                  <a:pt x="1157" y="339"/>
                </a:lnTo>
                <a:lnTo>
                  <a:pt x="1186" y="290"/>
                </a:lnTo>
                <a:lnTo>
                  <a:pt x="1219" y="244"/>
                </a:lnTo>
                <a:lnTo>
                  <a:pt x="1256" y="201"/>
                </a:lnTo>
                <a:lnTo>
                  <a:pt x="1297" y="162"/>
                </a:lnTo>
                <a:lnTo>
                  <a:pt x="1341" y="126"/>
                </a:lnTo>
                <a:lnTo>
                  <a:pt x="1388" y="94"/>
                </a:lnTo>
                <a:lnTo>
                  <a:pt x="1438" y="67"/>
                </a:lnTo>
                <a:lnTo>
                  <a:pt x="1491" y="43"/>
                </a:lnTo>
                <a:lnTo>
                  <a:pt x="1546" y="25"/>
                </a:lnTo>
                <a:lnTo>
                  <a:pt x="1603" y="11"/>
                </a:lnTo>
                <a:lnTo>
                  <a:pt x="1662" y="3"/>
                </a:lnTo>
                <a:lnTo>
                  <a:pt x="1723" y="0"/>
                </a:lnTo>
                <a:close/>
              </a:path>
            </a:pathLst>
          </a:custGeom>
          <a:solidFill>
            <a:srgbClr val="A869B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0" name="Freeform 516">
            <a:extLst>
              <a:ext uri="{FF2B5EF4-FFF2-40B4-BE49-F238E27FC236}">
                <a16:creationId xmlns:a16="http://schemas.microsoft.com/office/drawing/2014/main" id="{9AF09584-65E9-6423-BC15-9A41DCD82866}"/>
              </a:ext>
            </a:extLst>
          </p:cNvPr>
          <p:cNvSpPr>
            <a:spLocks noEditPoints="1"/>
          </p:cNvSpPr>
          <p:nvPr/>
        </p:nvSpPr>
        <p:spPr bwMode="auto">
          <a:xfrm>
            <a:off x="8028388" y="5312281"/>
            <a:ext cx="395024" cy="384627"/>
          </a:xfrm>
          <a:custGeom>
            <a:avLst/>
            <a:gdLst>
              <a:gd name="T0" fmla="*/ 1589 w 2716"/>
              <a:gd name="T1" fmla="*/ 2089 h 3400"/>
              <a:gd name="T2" fmla="*/ 1831 w 2716"/>
              <a:gd name="T3" fmla="*/ 2264 h 3400"/>
              <a:gd name="T4" fmla="*/ 979 w 2716"/>
              <a:gd name="T5" fmla="*/ 2655 h 3400"/>
              <a:gd name="T6" fmla="*/ 964 w 2716"/>
              <a:gd name="T7" fmla="*/ 2089 h 3400"/>
              <a:gd name="T8" fmla="*/ 1788 w 2716"/>
              <a:gd name="T9" fmla="*/ 4 h 3400"/>
              <a:gd name="T10" fmla="*/ 1913 w 2716"/>
              <a:gd name="T11" fmla="*/ 29 h 3400"/>
              <a:gd name="T12" fmla="*/ 2028 w 2716"/>
              <a:gd name="T13" fmla="*/ 77 h 3400"/>
              <a:gd name="T14" fmla="*/ 2131 w 2716"/>
              <a:gd name="T15" fmla="*/ 145 h 3400"/>
              <a:gd name="T16" fmla="*/ 2217 w 2716"/>
              <a:gd name="T17" fmla="*/ 232 h 3400"/>
              <a:gd name="T18" fmla="*/ 2286 w 2716"/>
              <a:gd name="T19" fmla="*/ 334 h 3400"/>
              <a:gd name="T20" fmla="*/ 2334 w 2716"/>
              <a:gd name="T21" fmla="*/ 447 h 3400"/>
              <a:gd name="T22" fmla="*/ 2360 w 2716"/>
              <a:gd name="T23" fmla="*/ 572 h 3400"/>
              <a:gd name="T24" fmla="*/ 2361 w 2716"/>
              <a:gd name="T25" fmla="*/ 692 h 3400"/>
              <a:gd name="T26" fmla="*/ 2342 w 2716"/>
              <a:gd name="T27" fmla="*/ 798 h 3400"/>
              <a:gd name="T28" fmla="*/ 2445 w 2716"/>
              <a:gd name="T29" fmla="*/ 842 h 3400"/>
              <a:gd name="T30" fmla="*/ 2535 w 2716"/>
              <a:gd name="T31" fmla="*/ 907 h 3400"/>
              <a:gd name="T32" fmla="*/ 2610 w 2716"/>
              <a:gd name="T33" fmla="*/ 988 h 3400"/>
              <a:gd name="T34" fmla="*/ 2667 w 2716"/>
              <a:gd name="T35" fmla="*/ 1082 h 3400"/>
              <a:gd name="T36" fmla="*/ 2703 w 2716"/>
              <a:gd name="T37" fmla="*/ 1190 h 3400"/>
              <a:gd name="T38" fmla="*/ 2716 w 2716"/>
              <a:gd name="T39" fmla="*/ 1305 h 3400"/>
              <a:gd name="T40" fmla="*/ 2703 w 2716"/>
              <a:gd name="T41" fmla="*/ 1419 h 3400"/>
              <a:gd name="T42" fmla="*/ 2668 w 2716"/>
              <a:gd name="T43" fmla="*/ 1524 h 3400"/>
              <a:gd name="T44" fmla="*/ 2613 w 2716"/>
              <a:gd name="T45" fmla="*/ 1619 h 3400"/>
              <a:gd name="T46" fmla="*/ 2540 w 2716"/>
              <a:gd name="T47" fmla="*/ 1698 h 3400"/>
              <a:gd name="T48" fmla="*/ 2451 w 2716"/>
              <a:gd name="T49" fmla="*/ 1763 h 3400"/>
              <a:gd name="T50" fmla="*/ 2351 w 2716"/>
              <a:gd name="T51" fmla="*/ 1808 h 3400"/>
              <a:gd name="T52" fmla="*/ 2240 w 2716"/>
              <a:gd name="T53" fmla="*/ 1833 h 3400"/>
              <a:gd name="T54" fmla="*/ 534 w 2716"/>
              <a:gd name="T55" fmla="*/ 1836 h 3400"/>
              <a:gd name="T56" fmla="*/ 420 w 2716"/>
              <a:gd name="T57" fmla="*/ 1824 h 3400"/>
              <a:gd name="T58" fmla="*/ 314 w 2716"/>
              <a:gd name="T59" fmla="*/ 1789 h 3400"/>
              <a:gd name="T60" fmla="*/ 219 w 2716"/>
              <a:gd name="T61" fmla="*/ 1733 h 3400"/>
              <a:gd name="T62" fmla="*/ 138 w 2716"/>
              <a:gd name="T63" fmla="*/ 1661 h 3400"/>
              <a:gd name="T64" fmla="*/ 74 w 2716"/>
              <a:gd name="T65" fmla="*/ 1572 h 3400"/>
              <a:gd name="T66" fmla="*/ 28 w 2716"/>
              <a:gd name="T67" fmla="*/ 1472 h 3400"/>
              <a:gd name="T68" fmla="*/ 3 w 2716"/>
              <a:gd name="T69" fmla="*/ 1363 h 3400"/>
              <a:gd name="T70" fmla="*/ 3 w 2716"/>
              <a:gd name="T71" fmla="*/ 1248 h 3400"/>
              <a:gd name="T72" fmla="*/ 26 w 2716"/>
              <a:gd name="T73" fmla="*/ 1140 h 3400"/>
              <a:gd name="T74" fmla="*/ 71 w 2716"/>
              <a:gd name="T75" fmla="*/ 1042 h 3400"/>
              <a:gd name="T76" fmla="*/ 132 w 2716"/>
              <a:gd name="T77" fmla="*/ 956 h 3400"/>
              <a:gd name="T78" fmla="*/ 210 w 2716"/>
              <a:gd name="T79" fmla="*/ 884 h 3400"/>
              <a:gd name="T80" fmla="*/ 301 w 2716"/>
              <a:gd name="T81" fmla="*/ 827 h 3400"/>
              <a:gd name="T82" fmla="*/ 341 w 2716"/>
              <a:gd name="T83" fmla="*/ 766 h 3400"/>
              <a:gd name="T84" fmla="*/ 333 w 2716"/>
              <a:gd name="T85" fmla="*/ 682 h 3400"/>
              <a:gd name="T86" fmla="*/ 345 w 2716"/>
              <a:gd name="T87" fmla="*/ 579 h 3400"/>
              <a:gd name="T88" fmla="*/ 380 w 2716"/>
              <a:gd name="T89" fmla="*/ 485 h 3400"/>
              <a:gd name="T90" fmla="*/ 433 w 2716"/>
              <a:gd name="T91" fmla="*/ 401 h 3400"/>
              <a:gd name="T92" fmla="*/ 503 w 2716"/>
              <a:gd name="T93" fmla="*/ 331 h 3400"/>
              <a:gd name="T94" fmla="*/ 587 w 2716"/>
              <a:gd name="T95" fmla="*/ 278 h 3400"/>
              <a:gd name="T96" fmla="*/ 683 w 2716"/>
              <a:gd name="T97" fmla="*/ 244 h 3400"/>
              <a:gd name="T98" fmla="*/ 786 w 2716"/>
              <a:gd name="T99" fmla="*/ 232 h 3400"/>
              <a:gd name="T100" fmla="*/ 887 w 2716"/>
              <a:gd name="T101" fmla="*/ 243 h 3400"/>
              <a:gd name="T102" fmla="*/ 980 w 2716"/>
              <a:gd name="T103" fmla="*/ 275 h 3400"/>
              <a:gd name="T104" fmla="*/ 1062 w 2716"/>
              <a:gd name="T105" fmla="*/ 325 h 3400"/>
              <a:gd name="T106" fmla="*/ 1132 w 2716"/>
              <a:gd name="T107" fmla="*/ 391 h 3400"/>
              <a:gd name="T108" fmla="*/ 1186 w 2716"/>
              <a:gd name="T109" fmla="*/ 290 h 3400"/>
              <a:gd name="T110" fmla="*/ 1256 w 2716"/>
              <a:gd name="T111" fmla="*/ 201 h 3400"/>
              <a:gd name="T112" fmla="*/ 1341 w 2716"/>
              <a:gd name="T113" fmla="*/ 126 h 3400"/>
              <a:gd name="T114" fmla="*/ 1438 w 2716"/>
              <a:gd name="T115" fmla="*/ 67 h 3400"/>
              <a:gd name="T116" fmla="*/ 1546 w 2716"/>
              <a:gd name="T117" fmla="*/ 25 h 3400"/>
              <a:gd name="T118" fmla="*/ 1662 w 2716"/>
              <a:gd name="T119" fmla="*/ 3 h 3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16" h="3400">
                <a:moveTo>
                  <a:pt x="964" y="2089"/>
                </a:moveTo>
                <a:lnTo>
                  <a:pt x="1589" y="2089"/>
                </a:lnTo>
                <a:lnTo>
                  <a:pt x="1442" y="2345"/>
                </a:lnTo>
                <a:lnTo>
                  <a:pt x="1831" y="2264"/>
                </a:lnTo>
                <a:lnTo>
                  <a:pt x="604" y="3400"/>
                </a:lnTo>
                <a:lnTo>
                  <a:pt x="979" y="2655"/>
                </a:lnTo>
                <a:lnTo>
                  <a:pt x="604" y="2732"/>
                </a:lnTo>
                <a:lnTo>
                  <a:pt x="964" y="2089"/>
                </a:lnTo>
                <a:close/>
                <a:moveTo>
                  <a:pt x="1723" y="0"/>
                </a:moveTo>
                <a:lnTo>
                  <a:pt x="1788" y="4"/>
                </a:lnTo>
                <a:lnTo>
                  <a:pt x="1852" y="13"/>
                </a:lnTo>
                <a:lnTo>
                  <a:pt x="1913" y="29"/>
                </a:lnTo>
                <a:lnTo>
                  <a:pt x="1972" y="51"/>
                </a:lnTo>
                <a:lnTo>
                  <a:pt x="2028" y="77"/>
                </a:lnTo>
                <a:lnTo>
                  <a:pt x="2081" y="109"/>
                </a:lnTo>
                <a:lnTo>
                  <a:pt x="2131" y="145"/>
                </a:lnTo>
                <a:lnTo>
                  <a:pt x="2175" y="187"/>
                </a:lnTo>
                <a:lnTo>
                  <a:pt x="2217" y="232"/>
                </a:lnTo>
                <a:lnTo>
                  <a:pt x="2254" y="281"/>
                </a:lnTo>
                <a:lnTo>
                  <a:pt x="2286" y="334"/>
                </a:lnTo>
                <a:lnTo>
                  <a:pt x="2313" y="389"/>
                </a:lnTo>
                <a:lnTo>
                  <a:pt x="2334" y="447"/>
                </a:lnTo>
                <a:lnTo>
                  <a:pt x="2351" y="508"/>
                </a:lnTo>
                <a:lnTo>
                  <a:pt x="2360" y="572"/>
                </a:lnTo>
                <a:lnTo>
                  <a:pt x="2363" y="637"/>
                </a:lnTo>
                <a:lnTo>
                  <a:pt x="2361" y="692"/>
                </a:lnTo>
                <a:lnTo>
                  <a:pt x="2354" y="745"/>
                </a:lnTo>
                <a:lnTo>
                  <a:pt x="2342" y="798"/>
                </a:lnTo>
                <a:lnTo>
                  <a:pt x="2395" y="818"/>
                </a:lnTo>
                <a:lnTo>
                  <a:pt x="2445" y="842"/>
                </a:lnTo>
                <a:lnTo>
                  <a:pt x="2493" y="872"/>
                </a:lnTo>
                <a:lnTo>
                  <a:pt x="2535" y="907"/>
                </a:lnTo>
                <a:lnTo>
                  <a:pt x="2575" y="945"/>
                </a:lnTo>
                <a:lnTo>
                  <a:pt x="2610" y="988"/>
                </a:lnTo>
                <a:lnTo>
                  <a:pt x="2641" y="1034"/>
                </a:lnTo>
                <a:lnTo>
                  <a:pt x="2667" y="1082"/>
                </a:lnTo>
                <a:lnTo>
                  <a:pt x="2688" y="1135"/>
                </a:lnTo>
                <a:lnTo>
                  <a:pt x="2703" y="1190"/>
                </a:lnTo>
                <a:lnTo>
                  <a:pt x="2713" y="1246"/>
                </a:lnTo>
                <a:lnTo>
                  <a:pt x="2716" y="1305"/>
                </a:lnTo>
                <a:lnTo>
                  <a:pt x="2713" y="1363"/>
                </a:lnTo>
                <a:lnTo>
                  <a:pt x="2703" y="1419"/>
                </a:lnTo>
                <a:lnTo>
                  <a:pt x="2689" y="1472"/>
                </a:lnTo>
                <a:lnTo>
                  <a:pt x="2668" y="1524"/>
                </a:lnTo>
                <a:lnTo>
                  <a:pt x="2643" y="1572"/>
                </a:lnTo>
                <a:lnTo>
                  <a:pt x="2613" y="1619"/>
                </a:lnTo>
                <a:lnTo>
                  <a:pt x="2579" y="1661"/>
                </a:lnTo>
                <a:lnTo>
                  <a:pt x="2540" y="1698"/>
                </a:lnTo>
                <a:lnTo>
                  <a:pt x="2497" y="1733"/>
                </a:lnTo>
                <a:lnTo>
                  <a:pt x="2451" y="1763"/>
                </a:lnTo>
                <a:lnTo>
                  <a:pt x="2403" y="1789"/>
                </a:lnTo>
                <a:lnTo>
                  <a:pt x="2351" y="1808"/>
                </a:lnTo>
                <a:lnTo>
                  <a:pt x="2297" y="1824"/>
                </a:lnTo>
                <a:lnTo>
                  <a:pt x="2240" y="1833"/>
                </a:lnTo>
                <a:lnTo>
                  <a:pt x="2182" y="1836"/>
                </a:lnTo>
                <a:lnTo>
                  <a:pt x="534" y="1836"/>
                </a:lnTo>
                <a:lnTo>
                  <a:pt x="476" y="1833"/>
                </a:lnTo>
                <a:lnTo>
                  <a:pt x="420" y="1824"/>
                </a:lnTo>
                <a:lnTo>
                  <a:pt x="366" y="1808"/>
                </a:lnTo>
                <a:lnTo>
                  <a:pt x="314" y="1789"/>
                </a:lnTo>
                <a:lnTo>
                  <a:pt x="265" y="1763"/>
                </a:lnTo>
                <a:lnTo>
                  <a:pt x="219" y="1733"/>
                </a:lnTo>
                <a:lnTo>
                  <a:pt x="176" y="1698"/>
                </a:lnTo>
                <a:lnTo>
                  <a:pt x="138" y="1661"/>
                </a:lnTo>
                <a:lnTo>
                  <a:pt x="104" y="1619"/>
                </a:lnTo>
                <a:lnTo>
                  <a:pt x="74" y="1572"/>
                </a:lnTo>
                <a:lnTo>
                  <a:pt x="48" y="1524"/>
                </a:lnTo>
                <a:lnTo>
                  <a:pt x="28" y="1472"/>
                </a:lnTo>
                <a:lnTo>
                  <a:pt x="12" y="1419"/>
                </a:lnTo>
                <a:lnTo>
                  <a:pt x="3" y="1363"/>
                </a:lnTo>
                <a:lnTo>
                  <a:pt x="0" y="1305"/>
                </a:lnTo>
                <a:lnTo>
                  <a:pt x="3" y="1248"/>
                </a:lnTo>
                <a:lnTo>
                  <a:pt x="12" y="1194"/>
                </a:lnTo>
                <a:lnTo>
                  <a:pt x="26" y="1140"/>
                </a:lnTo>
                <a:lnTo>
                  <a:pt x="46" y="1091"/>
                </a:lnTo>
                <a:lnTo>
                  <a:pt x="71" y="1042"/>
                </a:lnTo>
                <a:lnTo>
                  <a:pt x="99" y="998"/>
                </a:lnTo>
                <a:lnTo>
                  <a:pt x="132" y="956"/>
                </a:lnTo>
                <a:lnTo>
                  <a:pt x="169" y="918"/>
                </a:lnTo>
                <a:lnTo>
                  <a:pt x="210" y="884"/>
                </a:lnTo>
                <a:lnTo>
                  <a:pt x="254" y="853"/>
                </a:lnTo>
                <a:lnTo>
                  <a:pt x="301" y="827"/>
                </a:lnTo>
                <a:lnTo>
                  <a:pt x="351" y="806"/>
                </a:lnTo>
                <a:lnTo>
                  <a:pt x="341" y="766"/>
                </a:lnTo>
                <a:lnTo>
                  <a:pt x="335" y="725"/>
                </a:lnTo>
                <a:lnTo>
                  <a:pt x="333" y="682"/>
                </a:lnTo>
                <a:lnTo>
                  <a:pt x="336" y="630"/>
                </a:lnTo>
                <a:lnTo>
                  <a:pt x="345" y="579"/>
                </a:lnTo>
                <a:lnTo>
                  <a:pt x="360" y="531"/>
                </a:lnTo>
                <a:lnTo>
                  <a:pt x="380" y="485"/>
                </a:lnTo>
                <a:lnTo>
                  <a:pt x="404" y="441"/>
                </a:lnTo>
                <a:lnTo>
                  <a:pt x="433" y="401"/>
                </a:lnTo>
                <a:lnTo>
                  <a:pt x="466" y="364"/>
                </a:lnTo>
                <a:lnTo>
                  <a:pt x="503" y="331"/>
                </a:lnTo>
                <a:lnTo>
                  <a:pt x="544" y="302"/>
                </a:lnTo>
                <a:lnTo>
                  <a:pt x="587" y="278"/>
                </a:lnTo>
                <a:lnTo>
                  <a:pt x="634" y="259"/>
                </a:lnTo>
                <a:lnTo>
                  <a:pt x="683" y="244"/>
                </a:lnTo>
                <a:lnTo>
                  <a:pt x="733" y="235"/>
                </a:lnTo>
                <a:lnTo>
                  <a:pt x="786" y="232"/>
                </a:lnTo>
                <a:lnTo>
                  <a:pt x="838" y="235"/>
                </a:lnTo>
                <a:lnTo>
                  <a:pt x="887" y="243"/>
                </a:lnTo>
                <a:lnTo>
                  <a:pt x="935" y="257"/>
                </a:lnTo>
                <a:lnTo>
                  <a:pt x="980" y="275"/>
                </a:lnTo>
                <a:lnTo>
                  <a:pt x="1023" y="298"/>
                </a:lnTo>
                <a:lnTo>
                  <a:pt x="1062" y="325"/>
                </a:lnTo>
                <a:lnTo>
                  <a:pt x="1099" y="356"/>
                </a:lnTo>
                <a:lnTo>
                  <a:pt x="1132" y="391"/>
                </a:lnTo>
                <a:lnTo>
                  <a:pt x="1157" y="339"/>
                </a:lnTo>
                <a:lnTo>
                  <a:pt x="1186" y="290"/>
                </a:lnTo>
                <a:lnTo>
                  <a:pt x="1219" y="244"/>
                </a:lnTo>
                <a:lnTo>
                  <a:pt x="1256" y="201"/>
                </a:lnTo>
                <a:lnTo>
                  <a:pt x="1297" y="162"/>
                </a:lnTo>
                <a:lnTo>
                  <a:pt x="1341" y="126"/>
                </a:lnTo>
                <a:lnTo>
                  <a:pt x="1388" y="94"/>
                </a:lnTo>
                <a:lnTo>
                  <a:pt x="1438" y="67"/>
                </a:lnTo>
                <a:lnTo>
                  <a:pt x="1491" y="43"/>
                </a:lnTo>
                <a:lnTo>
                  <a:pt x="1546" y="25"/>
                </a:lnTo>
                <a:lnTo>
                  <a:pt x="1603" y="11"/>
                </a:lnTo>
                <a:lnTo>
                  <a:pt x="1662" y="3"/>
                </a:lnTo>
                <a:lnTo>
                  <a:pt x="1723" y="0"/>
                </a:lnTo>
                <a:close/>
              </a:path>
            </a:pathLst>
          </a:custGeom>
          <a:solidFill>
            <a:srgbClr val="A869B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440AB99-0990-E155-30D3-05DBA45CD78A}"/>
              </a:ext>
            </a:extLst>
          </p:cNvPr>
          <p:cNvCxnSpPr>
            <a:cxnSpLocks/>
          </p:cNvCxnSpPr>
          <p:nvPr/>
        </p:nvCxnSpPr>
        <p:spPr>
          <a:xfrm>
            <a:off x="2009044" y="6334182"/>
            <a:ext cx="2544417" cy="0"/>
          </a:xfrm>
          <a:prstGeom prst="line">
            <a:avLst/>
          </a:prstGeom>
          <a:ln w="28575">
            <a:solidFill>
              <a:srgbClr val="A869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02F6246-12F1-504A-D732-A35BB934A62E}"/>
              </a:ext>
            </a:extLst>
          </p:cNvPr>
          <p:cNvCxnSpPr/>
          <p:nvPr/>
        </p:nvCxnSpPr>
        <p:spPr>
          <a:xfrm flipV="1">
            <a:off x="4553461" y="5439660"/>
            <a:ext cx="0" cy="904461"/>
          </a:xfrm>
          <a:prstGeom prst="straightConnector1">
            <a:avLst/>
          </a:prstGeom>
          <a:ln w="28575">
            <a:solidFill>
              <a:srgbClr val="A869B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 781">
            <a:extLst>
              <a:ext uri="{FF2B5EF4-FFF2-40B4-BE49-F238E27FC236}">
                <a16:creationId xmlns:a16="http://schemas.microsoft.com/office/drawing/2014/main" id="{26AD0B9C-EF9C-F34D-5B6A-ABB26CD00B11}"/>
              </a:ext>
            </a:extLst>
          </p:cNvPr>
          <p:cNvSpPr>
            <a:spLocks noEditPoints="1"/>
          </p:cNvSpPr>
          <p:nvPr/>
        </p:nvSpPr>
        <p:spPr bwMode="auto">
          <a:xfrm>
            <a:off x="8280175" y="369737"/>
            <a:ext cx="221329" cy="125361"/>
          </a:xfrm>
          <a:custGeom>
            <a:avLst/>
            <a:gdLst>
              <a:gd name="T0" fmla="*/ 0 w 3363"/>
              <a:gd name="T1" fmla="*/ 216 h 2102"/>
              <a:gd name="T2" fmla="*/ 1681 w 3363"/>
              <a:gd name="T3" fmla="*/ 1648 h 2102"/>
              <a:gd name="T4" fmla="*/ 3363 w 3363"/>
              <a:gd name="T5" fmla="*/ 231 h 2102"/>
              <a:gd name="T6" fmla="*/ 3363 w 3363"/>
              <a:gd name="T7" fmla="*/ 2102 h 2102"/>
              <a:gd name="T8" fmla="*/ 0 w 3363"/>
              <a:gd name="T9" fmla="*/ 2102 h 2102"/>
              <a:gd name="T10" fmla="*/ 0 w 3363"/>
              <a:gd name="T11" fmla="*/ 216 h 2102"/>
              <a:gd name="T12" fmla="*/ 43 w 3363"/>
              <a:gd name="T13" fmla="*/ 0 h 2102"/>
              <a:gd name="T14" fmla="*/ 3338 w 3363"/>
              <a:gd name="T15" fmla="*/ 0 h 2102"/>
              <a:gd name="T16" fmla="*/ 1682 w 3363"/>
              <a:gd name="T17" fmla="*/ 1396 h 2102"/>
              <a:gd name="T18" fmla="*/ 43 w 3363"/>
              <a:gd name="T19" fmla="*/ 0 h 2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63" h="2102">
                <a:moveTo>
                  <a:pt x="0" y="216"/>
                </a:moveTo>
                <a:lnTo>
                  <a:pt x="1681" y="1648"/>
                </a:lnTo>
                <a:lnTo>
                  <a:pt x="3363" y="231"/>
                </a:lnTo>
                <a:lnTo>
                  <a:pt x="3363" y="2102"/>
                </a:lnTo>
                <a:lnTo>
                  <a:pt x="0" y="2102"/>
                </a:lnTo>
                <a:lnTo>
                  <a:pt x="0" y="216"/>
                </a:lnTo>
                <a:close/>
                <a:moveTo>
                  <a:pt x="43" y="0"/>
                </a:moveTo>
                <a:lnTo>
                  <a:pt x="3338" y="0"/>
                </a:lnTo>
                <a:lnTo>
                  <a:pt x="1682" y="1396"/>
                </a:lnTo>
                <a:lnTo>
                  <a:pt x="43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257EC4-A92B-6D0A-9283-90620EF1CD23}"/>
              </a:ext>
            </a:extLst>
          </p:cNvPr>
          <p:cNvSpPr/>
          <p:nvPr/>
        </p:nvSpPr>
        <p:spPr>
          <a:xfrm>
            <a:off x="8488680" y="279454"/>
            <a:ext cx="19859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b.w.maybee@leeds.ac.uk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62880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28" grpId="0"/>
      <p:bldP spid="49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map of the earth&#10;&#10;AI-generated content may be incorrect.">
            <a:extLst>
              <a:ext uri="{FF2B5EF4-FFF2-40B4-BE49-F238E27FC236}">
                <a16:creationId xmlns:a16="http://schemas.microsoft.com/office/drawing/2014/main" id="{8683476F-4EFD-247C-3CCD-0918FD460C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870" y="4194205"/>
            <a:ext cx="9436299" cy="2632032"/>
          </a:xfrm>
          <a:prstGeom prst="rect">
            <a:avLst/>
          </a:prstGeom>
        </p:spPr>
      </p:pic>
      <p:pic>
        <p:nvPicPr>
          <p:cNvPr id="15" name="Picture 14" descr="A graph of a graph&#10;&#10;AI-generated content may be incorrect.">
            <a:extLst>
              <a:ext uri="{FF2B5EF4-FFF2-40B4-BE49-F238E27FC236}">
                <a16:creationId xmlns:a16="http://schemas.microsoft.com/office/drawing/2014/main" id="{980EBECE-492B-4105-51DD-93FC984A01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68" y="805449"/>
            <a:ext cx="9896210" cy="3413776"/>
          </a:xfrm>
          <a:prstGeom prst="rect">
            <a:avLst/>
          </a:prstGeom>
        </p:spPr>
      </p:pic>
      <p:sp>
        <p:nvSpPr>
          <p:cNvPr id="4" name="TextBox 3" descr=" 4">
            <a:extLst>
              <a:ext uri="{FF2B5EF4-FFF2-40B4-BE49-F238E27FC236}">
                <a16:creationId xmlns:a16="http://schemas.microsoft.com/office/drawing/2014/main" id="{D1C78EFE-E567-18A6-9AB3-E36E3C0D3BD2}"/>
              </a:ext>
            </a:extLst>
          </p:cNvPr>
          <p:cNvSpPr txBox="1"/>
          <p:nvPr/>
        </p:nvSpPr>
        <p:spPr>
          <a:xfrm>
            <a:off x="163995" y="170808"/>
            <a:ext cx="8324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Cloud-free slots can replace SM mechanism</a:t>
            </a:r>
          </a:p>
        </p:txBody>
      </p:sp>
      <p:sp>
        <p:nvSpPr>
          <p:cNvPr id="11" name="TextBox 10" descr=" 4">
            <a:extLst>
              <a:ext uri="{FF2B5EF4-FFF2-40B4-BE49-F238E27FC236}">
                <a16:creationId xmlns:a16="http://schemas.microsoft.com/office/drawing/2014/main" id="{DB7C4900-50B6-6363-239E-AABD60638E99}"/>
              </a:ext>
            </a:extLst>
          </p:cNvPr>
          <p:cNvSpPr txBox="1"/>
          <p:nvPr/>
        </p:nvSpPr>
        <p:spPr>
          <a:xfrm>
            <a:off x="56321" y="3829759"/>
            <a:ext cx="3611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SM(L+S) D2 pre-MCS fields:</a:t>
            </a: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781">
            <a:extLst>
              <a:ext uri="{FF2B5EF4-FFF2-40B4-BE49-F238E27FC236}">
                <a16:creationId xmlns:a16="http://schemas.microsoft.com/office/drawing/2014/main" id="{AE120F36-8113-747A-E39D-CCFF0110C706}"/>
              </a:ext>
            </a:extLst>
          </p:cNvPr>
          <p:cNvSpPr>
            <a:spLocks noEditPoints="1"/>
          </p:cNvSpPr>
          <p:nvPr/>
        </p:nvSpPr>
        <p:spPr bwMode="auto">
          <a:xfrm>
            <a:off x="8280175" y="369737"/>
            <a:ext cx="221329" cy="125361"/>
          </a:xfrm>
          <a:custGeom>
            <a:avLst/>
            <a:gdLst>
              <a:gd name="T0" fmla="*/ 0 w 3363"/>
              <a:gd name="T1" fmla="*/ 216 h 2102"/>
              <a:gd name="T2" fmla="*/ 1681 w 3363"/>
              <a:gd name="T3" fmla="*/ 1648 h 2102"/>
              <a:gd name="T4" fmla="*/ 3363 w 3363"/>
              <a:gd name="T5" fmla="*/ 231 h 2102"/>
              <a:gd name="T6" fmla="*/ 3363 w 3363"/>
              <a:gd name="T7" fmla="*/ 2102 h 2102"/>
              <a:gd name="T8" fmla="*/ 0 w 3363"/>
              <a:gd name="T9" fmla="*/ 2102 h 2102"/>
              <a:gd name="T10" fmla="*/ 0 w 3363"/>
              <a:gd name="T11" fmla="*/ 216 h 2102"/>
              <a:gd name="T12" fmla="*/ 43 w 3363"/>
              <a:gd name="T13" fmla="*/ 0 h 2102"/>
              <a:gd name="T14" fmla="*/ 3338 w 3363"/>
              <a:gd name="T15" fmla="*/ 0 h 2102"/>
              <a:gd name="T16" fmla="*/ 1682 w 3363"/>
              <a:gd name="T17" fmla="*/ 1396 h 2102"/>
              <a:gd name="T18" fmla="*/ 43 w 3363"/>
              <a:gd name="T19" fmla="*/ 0 h 2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63" h="2102">
                <a:moveTo>
                  <a:pt x="0" y="216"/>
                </a:moveTo>
                <a:lnTo>
                  <a:pt x="1681" y="1648"/>
                </a:lnTo>
                <a:lnTo>
                  <a:pt x="3363" y="231"/>
                </a:lnTo>
                <a:lnTo>
                  <a:pt x="3363" y="2102"/>
                </a:lnTo>
                <a:lnTo>
                  <a:pt x="0" y="2102"/>
                </a:lnTo>
                <a:lnTo>
                  <a:pt x="0" y="216"/>
                </a:lnTo>
                <a:close/>
                <a:moveTo>
                  <a:pt x="43" y="0"/>
                </a:moveTo>
                <a:lnTo>
                  <a:pt x="3338" y="0"/>
                </a:lnTo>
                <a:lnTo>
                  <a:pt x="1682" y="1396"/>
                </a:lnTo>
                <a:lnTo>
                  <a:pt x="43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34121F-D68A-CDF0-0596-BCC29AE46AEA}"/>
              </a:ext>
            </a:extLst>
          </p:cNvPr>
          <p:cNvSpPr/>
          <p:nvPr/>
        </p:nvSpPr>
        <p:spPr>
          <a:xfrm>
            <a:off x="8488680" y="279454"/>
            <a:ext cx="19859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b.w.maybee@leeds.ac.uk</a:t>
            </a:r>
            <a:endParaRPr lang="en-GB" sz="1400" dirty="0"/>
          </a:p>
        </p:txBody>
      </p:sp>
      <p:sp>
        <p:nvSpPr>
          <p:cNvPr id="18" name="TextBox 17" descr=" 4">
            <a:extLst>
              <a:ext uri="{FF2B5EF4-FFF2-40B4-BE49-F238E27FC236}">
                <a16:creationId xmlns:a16="http://schemas.microsoft.com/office/drawing/2014/main" id="{24558484-98F1-E456-3E09-F7DA0DE5C942}"/>
              </a:ext>
            </a:extLst>
          </p:cNvPr>
          <p:cNvSpPr txBox="1"/>
          <p:nvPr/>
        </p:nvSpPr>
        <p:spPr>
          <a:xfrm>
            <a:off x="150293" y="2919841"/>
            <a:ext cx="1326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A86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Mesoscale dry patch</a:t>
            </a:r>
            <a:endParaRPr lang="en-GB" b="1" dirty="0">
              <a:solidFill>
                <a:srgbClr val="A869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 descr=" 4">
            <a:extLst>
              <a:ext uri="{FF2B5EF4-FFF2-40B4-BE49-F238E27FC236}">
                <a16:creationId xmlns:a16="http://schemas.microsoft.com/office/drawing/2014/main" id="{63C8BBB5-5879-29AD-1B40-3D81EE19C8A4}"/>
              </a:ext>
            </a:extLst>
          </p:cNvPr>
          <p:cNvSpPr txBox="1"/>
          <p:nvPr/>
        </p:nvSpPr>
        <p:spPr>
          <a:xfrm>
            <a:off x="163995" y="1334024"/>
            <a:ext cx="1326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 anomaly</a:t>
            </a:r>
          </a:p>
        </p:txBody>
      </p:sp>
      <p:sp>
        <p:nvSpPr>
          <p:cNvPr id="20" name="TextBox 19" descr=" 4">
            <a:extLst>
              <a:ext uri="{FF2B5EF4-FFF2-40B4-BE49-F238E27FC236}">
                <a16:creationId xmlns:a16="http://schemas.microsoft.com/office/drawing/2014/main" id="{478670A5-DD43-F942-344F-1BA687F97D31}"/>
              </a:ext>
            </a:extLst>
          </p:cNvPr>
          <p:cNvSpPr txBox="1"/>
          <p:nvPr/>
        </p:nvSpPr>
        <p:spPr>
          <a:xfrm>
            <a:off x="10202067" y="3724500"/>
            <a:ext cx="1620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A86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 gradients</a:t>
            </a:r>
          </a:p>
        </p:txBody>
      </p:sp>
      <p:sp>
        <p:nvSpPr>
          <p:cNvPr id="21" name="TextBox 20" descr=" 4">
            <a:extLst>
              <a:ext uri="{FF2B5EF4-FFF2-40B4-BE49-F238E27FC236}">
                <a16:creationId xmlns:a16="http://schemas.microsoft.com/office/drawing/2014/main" id="{5BF3DA86-A502-A33E-2603-300622CF8DF5}"/>
              </a:ext>
            </a:extLst>
          </p:cNvPr>
          <p:cNvSpPr txBox="1"/>
          <p:nvPr/>
        </p:nvSpPr>
        <p:spPr>
          <a:xfrm>
            <a:off x="8488680" y="1387033"/>
            <a:ext cx="154984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 &amp; AE anomalies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D3AC730-F61C-9A70-DACA-D6E4BFA48B45}"/>
              </a:ext>
            </a:extLst>
          </p:cNvPr>
          <p:cNvCxnSpPr>
            <a:stCxn id="18" idx="3"/>
          </p:cNvCxnSpPr>
          <p:nvPr/>
        </p:nvCxnSpPr>
        <p:spPr>
          <a:xfrm flipV="1">
            <a:off x="1477168" y="3021496"/>
            <a:ext cx="1206397" cy="221511"/>
          </a:xfrm>
          <a:prstGeom prst="straightConnector1">
            <a:avLst/>
          </a:prstGeom>
          <a:ln w="28575">
            <a:solidFill>
              <a:srgbClr val="A869B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52A43F7-551F-3C88-DB39-EE884A340307}"/>
              </a:ext>
            </a:extLst>
          </p:cNvPr>
          <p:cNvCxnSpPr/>
          <p:nvPr/>
        </p:nvCxnSpPr>
        <p:spPr>
          <a:xfrm>
            <a:off x="1356690" y="1808922"/>
            <a:ext cx="1433651" cy="224442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BE1C76E-5E07-4227-6C12-C371288D382E}"/>
              </a:ext>
            </a:extLst>
          </p:cNvPr>
          <p:cNvCxnSpPr/>
          <p:nvPr/>
        </p:nvCxnSpPr>
        <p:spPr>
          <a:xfrm flipH="1" flipV="1">
            <a:off x="9491870" y="3110948"/>
            <a:ext cx="1023730" cy="504046"/>
          </a:xfrm>
          <a:prstGeom prst="straightConnector1">
            <a:avLst/>
          </a:prstGeom>
          <a:ln w="28575">
            <a:solidFill>
              <a:srgbClr val="A869B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 descr=" 4">
            <a:extLst>
              <a:ext uri="{FF2B5EF4-FFF2-40B4-BE49-F238E27FC236}">
                <a16:creationId xmlns:a16="http://schemas.microsoft.com/office/drawing/2014/main" id="{8BE95AFC-026C-C4A8-7E0B-813CA5F5B67A}"/>
              </a:ext>
            </a:extLst>
          </p:cNvPr>
          <p:cNvSpPr txBox="1"/>
          <p:nvPr/>
        </p:nvSpPr>
        <p:spPr>
          <a:xfrm>
            <a:off x="61101" y="5452386"/>
            <a:ext cx="1532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A86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Mesoscale SW anomaly in cloud-free slot</a:t>
            </a:r>
            <a:endParaRPr lang="en-GB" b="1" dirty="0">
              <a:solidFill>
                <a:srgbClr val="A869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 descr=" 4">
            <a:extLst>
              <a:ext uri="{FF2B5EF4-FFF2-40B4-BE49-F238E27FC236}">
                <a16:creationId xmlns:a16="http://schemas.microsoft.com/office/drawing/2014/main" id="{73EDE81C-F02A-19E5-AE07-3024C1F970FE}"/>
              </a:ext>
            </a:extLst>
          </p:cNvPr>
          <p:cNvSpPr txBox="1"/>
          <p:nvPr/>
        </p:nvSpPr>
        <p:spPr>
          <a:xfrm>
            <a:off x="10988159" y="5061066"/>
            <a:ext cx="11917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Nocturnal ↑</a:t>
            </a:r>
            <a:r>
              <a:rPr lang="en-GB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monsoon</a:t>
            </a:r>
            <a:endParaRPr lang="en-GB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969133B-CB3B-E5F9-C2F2-3D82098E1C0B}"/>
              </a:ext>
            </a:extLst>
          </p:cNvPr>
          <p:cNvCxnSpPr>
            <a:cxnSpLocks/>
          </p:cNvCxnSpPr>
          <p:nvPr/>
        </p:nvCxnSpPr>
        <p:spPr>
          <a:xfrm flipV="1">
            <a:off x="1569484" y="5590886"/>
            <a:ext cx="1750186" cy="646245"/>
          </a:xfrm>
          <a:prstGeom prst="straightConnector1">
            <a:avLst/>
          </a:prstGeom>
          <a:ln w="28575">
            <a:solidFill>
              <a:srgbClr val="A869B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DEDF312-5260-727A-E087-198F58C3FF3C}"/>
              </a:ext>
            </a:extLst>
          </p:cNvPr>
          <p:cNvCxnSpPr>
            <a:cxnSpLocks/>
          </p:cNvCxnSpPr>
          <p:nvPr/>
        </p:nvCxnSpPr>
        <p:spPr>
          <a:xfrm flipH="1" flipV="1">
            <a:off x="9389617" y="5615859"/>
            <a:ext cx="1616764" cy="80609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44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 animBg="1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 4">
            <a:extLst>
              <a:ext uri="{FF2B5EF4-FFF2-40B4-BE49-F238E27FC236}">
                <a16:creationId xmlns:a16="http://schemas.microsoft.com/office/drawing/2014/main" id="{556AED06-C46A-AE76-0AB1-48E7287D2C37}"/>
              </a:ext>
            </a:extLst>
          </p:cNvPr>
          <p:cNvSpPr txBox="1"/>
          <p:nvPr/>
        </p:nvSpPr>
        <p:spPr>
          <a:xfrm>
            <a:off x="163995" y="170808"/>
            <a:ext cx="8324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3" name="TextBox 2" descr=" 4">
            <a:extLst>
              <a:ext uri="{FF2B5EF4-FFF2-40B4-BE49-F238E27FC236}">
                <a16:creationId xmlns:a16="http://schemas.microsoft.com/office/drawing/2014/main" id="{ECEA1D30-4513-3BF4-5BE8-0C0D8892D8ED}"/>
              </a:ext>
            </a:extLst>
          </p:cNvPr>
          <p:cNvSpPr txBox="1"/>
          <p:nvPr/>
        </p:nvSpPr>
        <p:spPr>
          <a:xfrm>
            <a:off x="77856" y="845829"/>
            <a:ext cx="711498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MetUM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sensitivity experiments over West Africa probing influence of SM heterogeneity on MCSs.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Mesoscale dry soil patches modify local PBL fields such that they are more favourable for mature MCSs.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 PBLH, ↑ convergence, ↑ nocturnal flow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GB" sz="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Removing mesoscale SM variability reduces MCS population by ~20% at diurnal peak of convection.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Stronger effect than cold pool suppression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GB" sz="800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Mesoscale cloud slots generate favourable dynamical conditions when SM heterogeneity removed.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Thermodynamic environment dominated by independent monsoon flow</a:t>
            </a:r>
          </a:p>
        </p:txBody>
      </p:sp>
      <p:sp>
        <p:nvSpPr>
          <p:cNvPr id="5" name="Freeform 781">
            <a:extLst>
              <a:ext uri="{FF2B5EF4-FFF2-40B4-BE49-F238E27FC236}">
                <a16:creationId xmlns:a16="http://schemas.microsoft.com/office/drawing/2014/main" id="{55C50A8C-2C63-EA66-FFF6-3D0223D50B68}"/>
              </a:ext>
            </a:extLst>
          </p:cNvPr>
          <p:cNvSpPr>
            <a:spLocks noEditPoints="1"/>
          </p:cNvSpPr>
          <p:nvPr/>
        </p:nvSpPr>
        <p:spPr bwMode="auto">
          <a:xfrm>
            <a:off x="5134447" y="369737"/>
            <a:ext cx="221329" cy="125361"/>
          </a:xfrm>
          <a:custGeom>
            <a:avLst/>
            <a:gdLst>
              <a:gd name="T0" fmla="*/ 0 w 3363"/>
              <a:gd name="T1" fmla="*/ 216 h 2102"/>
              <a:gd name="T2" fmla="*/ 1681 w 3363"/>
              <a:gd name="T3" fmla="*/ 1648 h 2102"/>
              <a:gd name="T4" fmla="*/ 3363 w 3363"/>
              <a:gd name="T5" fmla="*/ 231 h 2102"/>
              <a:gd name="T6" fmla="*/ 3363 w 3363"/>
              <a:gd name="T7" fmla="*/ 2102 h 2102"/>
              <a:gd name="T8" fmla="*/ 0 w 3363"/>
              <a:gd name="T9" fmla="*/ 2102 h 2102"/>
              <a:gd name="T10" fmla="*/ 0 w 3363"/>
              <a:gd name="T11" fmla="*/ 216 h 2102"/>
              <a:gd name="T12" fmla="*/ 43 w 3363"/>
              <a:gd name="T13" fmla="*/ 0 h 2102"/>
              <a:gd name="T14" fmla="*/ 3338 w 3363"/>
              <a:gd name="T15" fmla="*/ 0 h 2102"/>
              <a:gd name="T16" fmla="*/ 1682 w 3363"/>
              <a:gd name="T17" fmla="*/ 1396 h 2102"/>
              <a:gd name="T18" fmla="*/ 43 w 3363"/>
              <a:gd name="T19" fmla="*/ 0 h 2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63" h="2102">
                <a:moveTo>
                  <a:pt x="0" y="216"/>
                </a:moveTo>
                <a:lnTo>
                  <a:pt x="1681" y="1648"/>
                </a:lnTo>
                <a:lnTo>
                  <a:pt x="3363" y="231"/>
                </a:lnTo>
                <a:lnTo>
                  <a:pt x="3363" y="2102"/>
                </a:lnTo>
                <a:lnTo>
                  <a:pt x="0" y="2102"/>
                </a:lnTo>
                <a:lnTo>
                  <a:pt x="0" y="216"/>
                </a:lnTo>
                <a:close/>
                <a:moveTo>
                  <a:pt x="43" y="0"/>
                </a:moveTo>
                <a:lnTo>
                  <a:pt x="3338" y="0"/>
                </a:lnTo>
                <a:lnTo>
                  <a:pt x="1682" y="1396"/>
                </a:lnTo>
                <a:lnTo>
                  <a:pt x="43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727212-174D-E4DF-1775-E0B65D3DF9DA}"/>
              </a:ext>
            </a:extLst>
          </p:cNvPr>
          <p:cNvSpPr/>
          <p:nvPr/>
        </p:nvSpPr>
        <p:spPr>
          <a:xfrm>
            <a:off x="5355776" y="247751"/>
            <a:ext cx="2495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b.w.maybee@leeds.ac.uk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9151E5-6034-75A9-10FE-0118F2253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079" y="1135970"/>
            <a:ext cx="4849155" cy="4645694"/>
          </a:xfrm>
          <a:prstGeom prst="rect">
            <a:avLst/>
          </a:prstGeom>
        </p:spPr>
      </p:pic>
      <p:sp>
        <p:nvSpPr>
          <p:cNvPr id="8" name="TextBox 7" descr=" 4">
            <a:extLst>
              <a:ext uri="{FF2B5EF4-FFF2-40B4-BE49-F238E27FC236}">
                <a16:creationId xmlns:a16="http://schemas.microsoft.com/office/drawing/2014/main" id="{B6843B3B-AE9E-3282-6857-01E611481895}"/>
              </a:ext>
            </a:extLst>
          </p:cNvPr>
          <p:cNvSpPr txBox="1"/>
          <p:nvPr/>
        </p:nvSpPr>
        <p:spPr>
          <a:xfrm>
            <a:off x="566529" y="6140949"/>
            <a:ext cx="116173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 heterogeneity enhances MCS activity and provides spatial predictability</a:t>
            </a:r>
          </a:p>
        </p:txBody>
      </p:sp>
      <p:sp>
        <p:nvSpPr>
          <p:cNvPr id="9" name="TextBox 8" descr=" 4">
            <a:extLst>
              <a:ext uri="{FF2B5EF4-FFF2-40B4-BE49-F238E27FC236}">
                <a16:creationId xmlns:a16="http://schemas.microsoft.com/office/drawing/2014/main" id="{D4F969D8-B745-E4BA-5E10-10F76E160122}"/>
              </a:ext>
            </a:extLst>
          </p:cNvPr>
          <p:cNvSpPr txBox="1"/>
          <p:nvPr/>
        </p:nvSpPr>
        <p:spPr>
          <a:xfrm>
            <a:off x="8912326" y="884701"/>
            <a:ext cx="3064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Klein &amp; Taylor, </a:t>
            </a:r>
            <a:r>
              <a:rPr lang="en-GB" sz="1400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PNAS </a:t>
            </a:r>
            <a:r>
              <a:rPr lang="en-GB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n-GB" sz="1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UKCEH-Logo_Long_Positive_RGB.jpg | INMS">
            <a:extLst>
              <a:ext uri="{FF2B5EF4-FFF2-40B4-BE49-F238E27FC236}">
                <a16:creationId xmlns:a16="http://schemas.microsoft.com/office/drawing/2014/main" id="{51A6BFCE-69B6-4075-BFFE-9FDC7CE3E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718" y="173806"/>
            <a:ext cx="1866494" cy="50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43">
            <a:extLst>
              <a:ext uri="{FF2B5EF4-FFF2-40B4-BE49-F238E27FC236}">
                <a16:creationId xmlns:a16="http://schemas.microsoft.com/office/drawing/2014/main" id="{F454B565-2562-BAC6-F931-455C4DB5037E}"/>
              </a:ext>
            </a:extLst>
          </p:cNvPr>
          <p:cNvSpPr>
            <a:spLocks noEditPoints="1"/>
          </p:cNvSpPr>
          <p:nvPr/>
        </p:nvSpPr>
        <p:spPr bwMode="auto">
          <a:xfrm>
            <a:off x="131347" y="6141300"/>
            <a:ext cx="360000" cy="422519"/>
          </a:xfrm>
          <a:custGeom>
            <a:avLst/>
            <a:gdLst>
              <a:gd name="T0" fmla="*/ 2158 w 3377"/>
              <a:gd name="T1" fmla="*/ 2729 h 3292"/>
              <a:gd name="T2" fmla="*/ 1328 w 3377"/>
              <a:gd name="T3" fmla="*/ 2440 h 3292"/>
              <a:gd name="T4" fmla="*/ 1868 w 3377"/>
              <a:gd name="T5" fmla="*/ 1976 h 3292"/>
              <a:gd name="T6" fmla="*/ 1454 w 3377"/>
              <a:gd name="T7" fmla="*/ 1347 h 3292"/>
              <a:gd name="T8" fmla="*/ 1806 w 3377"/>
              <a:gd name="T9" fmla="*/ 1381 h 3292"/>
              <a:gd name="T10" fmla="*/ 1683 w 3377"/>
              <a:gd name="T11" fmla="*/ 2882 h 3292"/>
              <a:gd name="T12" fmla="*/ 1789 w 3377"/>
              <a:gd name="T13" fmla="*/ 370 h 3292"/>
              <a:gd name="T14" fmla="*/ 2053 w 3377"/>
              <a:gd name="T15" fmla="*/ 577 h 3292"/>
              <a:gd name="T16" fmla="*/ 2074 w 3377"/>
              <a:gd name="T17" fmla="*/ 923 h 3292"/>
              <a:gd name="T18" fmla="*/ 1837 w 3377"/>
              <a:gd name="T19" fmla="*/ 1160 h 3292"/>
              <a:gd name="T20" fmla="*/ 1492 w 3377"/>
              <a:gd name="T21" fmla="*/ 1140 h 3292"/>
              <a:gd name="T22" fmla="*/ 1285 w 3377"/>
              <a:gd name="T23" fmla="*/ 875 h 3292"/>
              <a:gd name="T24" fmla="*/ 1346 w 3377"/>
              <a:gd name="T25" fmla="*/ 535 h 3292"/>
              <a:gd name="T26" fmla="*/ 1635 w 3377"/>
              <a:gd name="T27" fmla="*/ 361 h 3292"/>
              <a:gd name="T28" fmla="*/ 947 w 3377"/>
              <a:gd name="T29" fmla="*/ 319 h 3292"/>
              <a:gd name="T30" fmla="*/ 976 w 3377"/>
              <a:gd name="T31" fmla="*/ 477 h 3292"/>
              <a:gd name="T32" fmla="*/ 850 w 3377"/>
              <a:gd name="T33" fmla="*/ 694 h 3292"/>
              <a:gd name="T34" fmla="*/ 895 w 3377"/>
              <a:gd name="T35" fmla="*/ 963 h 3292"/>
              <a:gd name="T36" fmla="*/ 987 w 3377"/>
              <a:gd name="T37" fmla="*/ 1115 h 3292"/>
              <a:gd name="T38" fmla="*/ 911 w 3377"/>
              <a:gd name="T39" fmla="*/ 1252 h 3292"/>
              <a:gd name="T40" fmla="*/ 767 w 3377"/>
              <a:gd name="T41" fmla="*/ 1241 h 3292"/>
              <a:gd name="T42" fmla="*/ 583 w 3377"/>
              <a:gd name="T43" fmla="*/ 936 h 3292"/>
              <a:gd name="T44" fmla="*/ 600 w 3377"/>
              <a:gd name="T45" fmla="*/ 558 h 3292"/>
              <a:gd name="T46" fmla="*/ 790 w 3377"/>
              <a:gd name="T47" fmla="*/ 292 h 3292"/>
              <a:gd name="T48" fmla="*/ 2626 w 3377"/>
              <a:gd name="T49" fmla="*/ 319 h 3292"/>
              <a:gd name="T50" fmla="*/ 2805 w 3377"/>
              <a:gd name="T51" fmla="*/ 664 h 3292"/>
              <a:gd name="T52" fmla="*/ 2757 w 3377"/>
              <a:gd name="T53" fmla="*/ 1039 h 3292"/>
              <a:gd name="T54" fmla="*/ 2570 w 3377"/>
              <a:gd name="T55" fmla="*/ 1260 h 3292"/>
              <a:gd name="T56" fmla="*/ 2430 w 3377"/>
              <a:gd name="T57" fmla="*/ 1226 h 3292"/>
              <a:gd name="T58" fmla="*/ 2401 w 3377"/>
              <a:gd name="T59" fmla="*/ 1069 h 3292"/>
              <a:gd name="T60" fmla="*/ 2526 w 3377"/>
              <a:gd name="T61" fmla="*/ 851 h 3292"/>
              <a:gd name="T62" fmla="*/ 2481 w 3377"/>
              <a:gd name="T63" fmla="*/ 583 h 3292"/>
              <a:gd name="T64" fmla="*/ 2389 w 3377"/>
              <a:gd name="T65" fmla="*/ 407 h 3292"/>
              <a:gd name="T66" fmla="*/ 2492 w 3377"/>
              <a:gd name="T67" fmla="*/ 284 h 3292"/>
              <a:gd name="T68" fmla="*/ 3055 w 3377"/>
              <a:gd name="T69" fmla="*/ 25 h 3292"/>
              <a:gd name="T70" fmla="*/ 3314 w 3377"/>
              <a:gd name="T71" fmla="*/ 418 h 3292"/>
              <a:gd name="T72" fmla="*/ 3367 w 3377"/>
              <a:gd name="T73" fmla="*/ 917 h 3292"/>
              <a:gd name="T74" fmla="*/ 3174 w 3377"/>
              <a:gd name="T75" fmla="*/ 1389 h 3292"/>
              <a:gd name="T76" fmla="*/ 2975 w 3377"/>
              <a:gd name="T77" fmla="*/ 1545 h 3292"/>
              <a:gd name="T78" fmla="*/ 2848 w 3377"/>
              <a:gd name="T79" fmla="*/ 1464 h 3292"/>
              <a:gd name="T80" fmla="*/ 2877 w 3377"/>
              <a:gd name="T81" fmla="*/ 1307 h 3292"/>
              <a:gd name="T82" fmla="*/ 3078 w 3377"/>
              <a:gd name="T83" fmla="*/ 946 h 3292"/>
              <a:gd name="T84" fmla="*/ 3062 w 3377"/>
              <a:gd name="T85" fmla="*/ 543 h 3292"/>
              <a:gd name="T86" fmla="*/ 2860 w 3377"/>
              <a:gd name="T87" fmla="*/ 219 h 3292"/>
              <a:gd name="T88" fmla="*/ 2860 w 3377"/>
              <a:gd name="T89" fmla="*/ 60 h 3292"/>
              <a:gd name="T90" fmla="*/ 413 w 3377"/>
              <a:gd name="T91" fmla="*/ 0 h 3292"/>
              <a:gd name="T92" fmla="*/ 536 w 3377"/>
              <a:gd name="T93" fmla="*/ 104 h 3292"/>
              <a:gd name="T94" fmla="*/ 458 w 3377"/>
              <a:gd name="T95" fmla="*/ 285 h 3292"/>
              <a:gd name="T96" fmla="*/ 288 w 3377"/>
              <a:gd name="T97" fmla="*/ 657 h 3292"/>
              <a:gd name="T98" fmla="*/ 334 w 3377"/>
              <a:gd name="T99" fmla="*/ 1058 h 3292"/>
              <a:gd name="T100" fmla="*/ 517 w 3377"/>
              <a:gd name="T101" fmla="*/ 1327 h 3292"/>
              <a:gd name="T102" fmla="*/ 517 w 3377"/>
              <a:gd name="T103" fmla="*/ 1486 h 3292"/>
              <a:gd name="T104" fmla="*/ 380 w 3377"/>
              <a:gd name="T105" fmla="*/ 1544 h 3292"/>
              <a:gd name="T106" fmla="*/ 160 w 3377"/>
              <a:gd name="T107" fmla="*/ 1327 h 3292"/>
              <a:gd name="T108" fmla="*/ 2 w 3377"/>
              <a:gd name="T109" fmla="*/ 845 h 3292"/>
              <a:gd name="T110" fmla="*/ 90 w 3377"/>
              <a:gd name="T111" fmla="*/ 349 h 3292"/>
              <a:gd name="T112" fmla="*/ 343 w 3377"/>
              <a:gd name="T113" fmla="*/ 12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377" h="3292">
                <a:moveTo>
                  <a:pt x="1690" y="2445"/>
                </a:moveTo>
                <a:lnTo>
                  <a:pt x="1221" y="2717"/>
                </a:lnTo>
                <a:lnTo>
                  <a:pt x="1152" y="2896"/>
                </a:lnTo>
                <a:lnTo>
                  <a:pt x="1647" y="2695"/>
                </a:lnTo>
                <a:lnTo>
                  <a:pt x="1717" y="2695"/>
                </a:lnTo>
                <a:lnTo>
                  <a:pt x="2222" y="2896"/>
                </a:lnTo>
                <a:lnTo>
                  <a:pt x="2158" y="2729"/>
                </a:lnTo>
                <a:lnTo>
                  <a:pt x="1690" y="2445"/>
                </a:lnTo>
                <a:close/>
                <a:moveTo>
                  <a:pt x="1983" y="2275"/>
                </a:moveTo>
                <a:lnTo>
                  <a:pt x="1874" y="2339"/>
                </a:lnTo>
                <a:lnTo>
                  <a:pt x="2048" y="2445"/>
                </a:lnTo>
                <a:lnTo>
                  <a:pt x="1983" y="2275"/>
                </a:lnTo>
                <a:close/>
                <a:moveTo>
                  <a:pt x="1394" y="2265"/>
                </a:moveTo>
                <a:lnTo>
                  <a:pt x="1328" y="2440"/>
                </a:lnTo>
                <a:lnTo>
                  <a:pt x="1509" y="2335"/>
                </a:lnTo>
                <a:lnTo>
                  <a:pt x="1394" y="2265"/>
                </a:lnTo>
                <a:close/>
                <a:moveTo>
                  <a:pt x="1506" y="1976"/>
                </a:moveTo>
                <a:lnTo>
                  <a:pt x="1463" y="2089"/>
                </a:lnTo>
                <a:lnTo>
                  <a:pt x="1693" y="2228"/>
                </a:lnTo>
                <a:lnTo>
                  <a:pt x="1915" y="2100"/>
                </a:lnTo>
                <a:lnTo>
                  <a:pt x="1868" y="1976"/>
                </a:lnTo>
                <a:lnTo>
                  <a:pt x="1506" y="1976"/>
                </a:lnTo>
                <a:close/>
                <a:moveTo>
                  <a:pt x="1686" y="1505"/>
                </a:moveTo>
                <a:lnTo>
                  <a:pt x="1578" y="1789"/>
                </a:lnTo>
                <a:lnTo>
                  <a:pt x="1796" y="1789"/>
                </a:lnTo>
                <a:lnTo>
                  <a:pt x="1686" y="1505"/>
                </a:lnTo>
                <a:close/>
                <a:moveTo>
                  <a:pt x="1398" y="1322"/>
                </a:moveTo>
                <a:lnTo>
                  <a:pt x="1454" y="1347"/>
                </a:lnTo>
                <a:lnTo>
                  <a:pt x="1511" y="1368"/>
                </a:lnTo>
                <a:lnTo>
                  <a:pt x="1570" y="1382"/>
                </a:lnTo>
                <a:lnTo>
                  <a:pt x="1629" y="1390"/>
                </a:lnTo>
                <a:lnTo>
                  <a:pt x="1688" y="1393"/>
                </a:lnTo>
                <a:lnTo>
                  <a:pt x="1689" y="1393"/>
                </a:lnTo>
                <a:lnTo>
                  <a:pt x="1748" y="1390"/>
                </a:lnTo>
                <a:lnTo>
                  <a:pt x="1806" y="1381"/>
                </a:lnTo>
                <a:lnTo>
                  <a:pt x="1865" y="1368"/>
                </a:lnTo>
                <a:lnTo>
                  <a:pt x="1920" y="1347"/>
                </a:lnTo>
                <a:lnTo>
                  <a:pt x="1975" y="1322"/>
                </a:lnTo>
                <a:lnTo>
                  <a:pt x="2733" y="3292"/>
                </a:lnTo>
                <a:lnTo>
                  <a:pt x="2374" y="3292"/>
                </a:lnTo>
                <a:lnTo>
                  <a:pt x="2313" y="3132"/>
                </a:lnTo>
                <a:lnTo>
                  <a:pt x="1683" y="2882"/>
                </a:lnTo>
                <a:lnTo>
                  <a:pt x="1060" y="3134"/>
                </a:lnTo>
                <a:lnTo>
                  <a:pt x="1000" y="3292"/>
                </a:lnTo>
                <a:lnTo>
                  <a:pt x="641" y="3292"/>
                </a:lnTo>
                <a:lnTo>
                  <a:pt x="1398" y="1322"/>
                </a:lnTo>
                <a:close/>
                <a:moveTo>
                  <a:pt x="1686" y="357"/>
                </a:moveTo>
                <a:lnTo>
                  <a:pt x="1739" y="361"/>
                </a:lnTo>
                <a:lnTo>
                  <a:pt x="1789" y="370"/>
                </a:lnTo>
                <a:lnTo>
                  <a:pt x="1837" y="385"/>
                </a:lnTo>
                <a:lnTo>
                  <a:pt x="1882" y="406"/>
                </a:lnTo>
                <a:lnTo>
                  <a:pt x="1924" y="431"/>
                </a:lnTo>
                <a:lnTo>
                  <a:pt x="1962" y="462"/>
                </a:lnTo>
                <a:lnTo>
                  <a:pt x="1997" y="497"/>
                </a:lnTo>
                <a:lnTo>
                  <a:pt x="2028" y="535"/>
                </a:lnTo>
                <a:lnTo>
                  <a:pt x="2053" y="577"/>
                </a:lnTo>
                <a:lnTo>
                  <a:pt x="2074" y="622"/>
                </a:lnTo>
                <a:lnTo>
                  <a:pt x="2089" y="671"/>
                </a:lnTo>
                <a:lnTo>
                  <a:pt x="2098" y="721"/>
                </a:lnTo>
                <a:lnTo>
                  <a:pt x="2102" y="773"/>
                </a:lnTo>
                <a:lnTo>
                  <a:pt x="2098" y="825"/>
                </a:lnTo>
                <a:lnTo>
                  <a:pt x="2089" y="875"/>
                </a:lnTo>
                <a:lnTo>
                  <a:pt x="2074" y="923"/>
                </a:lnTo>
                <a:lnTo>
                  <a:pt x="2053" y="968"/>
                </a:lnTo>
                <a:lnTo>
                  <a:pt x="2028" y="1011"/>
                </a:lnTo>
                <a:lnTo>
                  <a:pt x="1997" y="1048"/>
                </a:lnTo>
                <a:lnTo>
                  <a:pt x="1962" y="1083"/>
                </a:lnTo>
                <a:lnTo>
                  <a:pt x="1924" y="1114"/>
                </a:lnTo>
                <a:lnTo>
                  <a:pt x="1882" y="1140"/>
                </a:lnTo>
                <a:lnTo>
                  <a:pt x="1837" y="1160"/>
                </a:lnTo>
                <a:lnTo>
                  <a:pt x="1789" y="1176"/>
                </a:lnTo>
                <a:lnTo>
                  <a:pt x="1739" y="1185"/>
                </a:lnTo>
                <a:lnTo>
                  <a:pt x="1686" y="1188"/>
                </a:lnTo>
                <a:lnTo>
                  <a:pt x="1635" y="1185"/>
                </a:lnTo>
                <a:lnTo>
                  <a:pt x="1585" y="1176"/>
                </a:lnTo>
                <a:lnTo>
                  <a:pt x="1537" y="1160"/>
                </a:lnTo>
                <a:lnTo>
                  <a:pt x="1492" y="1140"/>
                </a:lnTo>
                <a:lnTo>
                  <a:pt x="1450" y="1114"/>
                </a:lnTo>
                <a:lnTo>
                  <a:pt x="1412" y="1083"/>
                </a:lnTo>
                <a:lnTo>
                  <a:pt x="1377" y="1048"/>
                </a:lnTo>
                <a:lnTo>
                  <a:pt x="1346" y="1011"/>
                </a:lnTo>
                <a:lnTo>
                  <a:pt x="1320" y="968"/>
                </a:lnTo>
                <a:lnTo>
                  <a:pt x="1300" y="923"/>
                </a:lnTo>
                <a:lnTo>
                  <a:pt x="1285" y="875"/>
                </a:lnTo>
                <a:lnTo>
                  <a:pt x="1275" y="825"/>
                </a:lnTo>
                <a:lnTo>
                  <a:pt x="1272" y="773"/>
                </a:lnTo>
                <a:lnTo>
                  <a:pt x="1275" y="721"/>
                </a:lnTo>
                <a:lnTo>
                  <a:pt x="1285" y="671"/>
                </a:lnTo>
                <a:lnTo>
                  <a:pt x="1300" y="622"/>
                </a:lnTo>
                <a:lnTo>
                  <a:pt x="1320" y="577"/>
                </a:lnTo>
                <a:lnTo>
                  <a:pt x="1346" y="535"/>
                </a:lnTo>
                <a:lnTo>
                  <a:pt x="1377" y="497"/>
                </a:lnTo>
                <a:lnTo>
                  <a:pt x="1412" y="462"/>
                </a:lnTo>
                <a:lnTo>
                  <a:pt x="1450" y="431"/>
                </a:lnTo>
                <a:lnTo>
                  <a:pt x="1492" y="406"/>
                </a:lnTo>
                <a:lnTo>
                  <a:pt x="1537" y="385"/>
                </a:lnTo>
                <a:lnTo>
                  <a:pt x="1585" y="370"/>
                </a:lnTo>
                <a:lnTo>
                  <a:pt x="1635" y="361"/>
                </a:lnTo>
                <a:lnTo>
                  <a:pt x="1686" y="357"/>
                </a:lnTo>
                <a:close/>
                <a:moveTo>
                  <a:pt x="837" y="279"/>
                </a:moveTo>
                <a:lnTo>
                  <a:pt x="860" y="279"/>
                </a:lnTo>
                <a:lnTo>
                  <a:pt x="884" y="284"/>
                </a:lnTo>
                <a:lnTo>
                  <a:pt x="906" y="292"/>
                </a:lnTo>
                <a:lnTo>
                  <a:pt x="928" y="304"/>
                </a:lnTo>
                <a:lnTo>
                  <a:pt x="947" y="319"/>
                </a:lnTo>
                <a:lnTo>
                  <a:pt x="964" y="339"/>
                </a:lnTo>
                <a:lnTo>
                  <a:pt x="976" y="361"/>
                </a:lnTo>
                <a:lnTo>
                  <a:pt x="983" y="383"/>
                </a:lnTo>
                <a:lnTo>
                  <a:pt x="987" y="407"/>
                </a:lnTo>
                <a:lnTo>
                  <a:pt x="987" y="430"/>
                </a:lnTo>
                <a:lnTo>
                  <a:pt x="983" y="454"/>
                </a:lnTo>
                <a:lnTo>
                  <a:pt x="976" y="477"/>
                </a:lnTo>
                <a:lnTo>
                  <a:pt x="964" y="498"/>
                </a:lnTo>
                <a:lnTo>
                  <a:pt x="947" y="518"/>
                </a:lnTo>
                <a:lnTo>
                  <a:pt x="920" y="549"/>
                </a:lnTo>
                <a:lnTo>
                  <a:pt x="895" y="583"/>
                </a:lnTo>
                <a:lnTo>
                  <a:pt x="877" y="618"/>
                </a:lnTo>
                <a:lnTo>
                  <a:pt x="861" y="655"/>
                </a:lnTo>
                <a:lnTo>
                  <a:pt x="850" y="694"/>
                </a:lnTo>
                <a:lnTo>
                  <a:pt x="844" y="733"/>
                </a:lnTo>
                <a:lnTo>
                  <a:pt x="842" y="773"/>
                </a:lnTo>
                <a:lnTo>
                  <a:pt x="844" y="812"/>
                </a:lnTo>
                <a:lnTo>
                  <a:pt x="850" y="851"/>
                </a:lnTo>
                <a:lnTo>
                  <a:pt x="861" y="890"/>
                </a:lnTo>
                <a:lnTo>
                  <a:pt x="877" y="927"/>
                </a:lnTo>
                <a:lnTo>
                  <a:pt x="895" y="963"/>
                </a:lnTo>
                <a:lnTo>
                  <a:pt x="920" y="996"/>
                </a:lnTo>
                <a:lnTo>
                  <a:pt x="947" y="1028"/>
                </a:lnTo>
                <a:lnTo>
                  <a:pt x="947" y="1028"/>
                </a:lnTo>
                <a:lnTo>
                  <a:pt x="964" y="1047"/>
                </a:lnTo>
                <a:lnTo>
                  <a:pt x="976" y="1069"/>
                </a:lnTo>
                <a:lnTo>
                  <a:pt x="983" y="1092"/>
                </a:lnTo>
                <a:lnTo>
                  <a:pt x="987" y="1115"/>
                </a:lnTo>
                <a:lnTo>
                  <a:pt x="987" y="1139"/>
                </a:lnTo>
                <a:lnTo>
                  <a:pt x="983" y="1162"/>
                </a:lnTo>
                <a:lnTo>
                  <a:pt x="976" y="1185"/>
                </a:lnTo>
                <a:lnTo>
                  <a:pt x="964" y="1207"/>
                </a:lnTo>
                <a:lnTo>
                  <a:pt x="947" y="1226"/>
                </a:lnTo>
                <a:lnTo>
                  <a:pt x="930" y="1241"/>
                </a:lnTo>
                <a:lnTo>
                  <a:pt x="911" y="1252"/>
                </a:lnTo>
                <a:lnTo>
                  <a:pt x="891" y="1260"/>
                </a:lnTo>
                <a:lnTo>
                  <a:pt x="870" y="1265"/>
                </a:lnTo>
                <a:lnTo>
                  <a:pt x="849" y="1267"/>
                </a:lnTo>
                <a:lnTo>
                  <a:pt x="827" y="1265"/>
                </a:lnTo>
                <a:lnTo>
                  <a:pt x="806" y="1260"/>
                </a:lnTo>
                <a:lnTo>
                  <a:pt x="786" y="1252"/>
                </a:lnTo>
                <a:lnTo>
                  <a:pt x="767" y="1241"/>
                </a:lnTo>
                <a:lnTo>
                  <a:pt x="749" y="1226"/>
                </a:lnTo>
                <a:lnTo>
                  <a:pt x="710" y="1183"/>
                </a:lnTo>
                <a:lnTo>
                  <a:pt x="676" y="1137"/>
                </a:lnTo>
                <a:lnTo>
                  <a:pt x="646" y="1090"/>
                </a:lnTo>
                <a:lnTo>
                  <a:pt x="620" y="1039"/>
                </a:lnTo>
                <a:lnTo>
                  <a:pt x="600" y="988"/>
                </a:lnTo>
                <a:lnTo>
                  <a:pt x="583" y="936"/>
                </a:lnTo>
                <a:lnTo>
                  <a:pt x="572" y="881"/>
                </a:lnTo>
                <a:lnTo>
                  <a:pt x="565" y="828"/>
                </a:lnTo>
                <a:lnTo>
                  <a:pt x="563" y="773"/>
                </a:lnTo>
                <a:lnTo>
                  <a:pt x="565" y="718"/>
                </a:lnTo>
                <a:lnTo>
                  <a:pt x="572" y="664"/>
                </a:lnTo>
                <a:lnTo>
                  <a:pt x="583" y="610"/>
                </a:lnTo>
                <a:lnTo>
                  <a:pt x="600" y="558"/>
                </a:lnTo>
                <a:lnTo>
                  <a:pt x="620" y="506"/>
                </a:lnTo>
                <a:lnTo>
                  <a:pt x="646" y="456"/>
                </a:lnTo>
                <a:lnTo>
                  <a:pt x="676" y="409"/>
                </a:lnTo>
                <a:lnTo>
                  <a:pt x="710" y="363"/>
                </a:lnTo>
                <a:lnTo>
                  <a:pt x="749" y="319"/>
                </a:lnTo>
                <a:lnTo>
                  <a:pt x="769" y="304"/>
                </a:lnTo>
                <a:lnTo>
                  <a:pt x="790" y="292"/>
                </a:lnTo>
                <a:lnTo>
                  <a:pt x="813" y="284"/>
                </a:lnTo>
                <a:lnTo>
                  <a:pt x="837" y="279"/>
                </a:lnTo>
                <a:close/>
                <a:moveTo>
                  <a:pt x="2540" y="279"/>
                </a:moveTo>
                <a:lnTo>
                  <a:pt x="2564" y="284"/>
                </a:lnTo>
                <a:lnTo>
                  <a:pt x="2586" y="292"/>
                </a:lnTo>
                <a:lnTo>
                  <a:pt x="2607" y="304"/>
                </a:lnTo>
                <a:lnTo>
                  <a:pt x="2626" y="319"/>
                </a:lnTo>
                <a:lnTo>
                  <a:pt x="2666" y="363"/>
                </a:lnTo>
                <a:lnTo>
                  <a:pt x="2700" y="409"/>
                </a:lnTo>
                <a:lnTo>
                  <a:pt x="2731" y="456"/>
                </a:lnTo>
                <a:lnTo>
                  <a:pt x="2757" y="506"/>
                </a:lnTo>
                <a:lnTo>
                  <a:pt x="2777" y="558"/>
                </a:lnTo>
                <a:lnTo>
                  <a:pt x="2794" y="610"/>
                </a:lnTo>
                <a:lnTo>
                  <a:pt x="2805" y="664"/>
                </a:lnTo>
                <a:lnTo>
                  <a:pt x="2812" y="719"/>
                </a:lnTo>
                <a:lnTo>
                  <a:pt x="2814" y="773"/>
                </a:lnTo>
                <a:lnTo>
                  <a:pt x="2812" y="828"/>
                </a:lnTo>
                <a:lnTo>
                  <a:pt x="2805" y="881"/>
                </a:lnTo>
                <a:lnTo>
                  <a:pt x="2794" y="936"/>
                </a:lnTo>
                <a:lnTo>
                  <a:pt x="2777" y="988"/>
                </a:lnTo>
                <a:lnTo>
                  <a:pt x="2757" y="1039"/>
                </a:lnTo>
                <a:lnTo>
                  <a:pt x="2731" y="1090"/>
                </a:lnTo>
                <a:lnTo>
                  <a:pt x="2700" y="1137"/>
                </a:lnTo>
                <a:lnTo>
                  <a:pt x="2666" y="1183"/>
                </a:lnTo>
                <a:lnTo>
                  <a:pt x="2626" y="1226"/>
                </a:lnTo>
                <a:lnTo>
                  <a:pt x="2609" y="1241"/>
                </a:lnTo>
                <a:lnTo>
                  <a:pt x="2591" y="1252"/>
                </a:lnTo>
                <a:lnTo>
                  <a:pt x="2570" y="1260"/>
                </a:lnTo>
                <a:lnTo>
                  <a:pt x="2550" y="1265"/>
                </a:lnTo>
                <a:lnTo>
                  <a:pt x="2528" y="1267"/>
                </a:lnTo>
                <a:lnTo>
                  <a:pt x="2506" y="1265"/>
                </a:lnTo>
                <a:lnTo>
                  <a:pt x="2486" y="1260"/>
                </a:lnTo>
                <a:lnTo>
                  <a:pt x="2465" y="1252"/>
                </a:lnTo>
                <a:lnTo>
                  <a:pt x="2447" y="1241"/>
                </a:lnTo>
                <a:lnTo>
                  <a:pt x="2430" y="1226"/>
                </a:lnTo>
                <a:lnTo>
                  <a:pt x="2413" y="1207"/>
                </a:lnTo>
                <a:lnTo>
                  <a:pt x="2401" y="1185"/>
                </a:lnTo>
                <a:lnTo>
                  <a:pt x="2393" y="1162"/>
                </a:lnTo>
                <a:lnTo>
                  <a:pt x="2389" y="1139"/>
                </a:lnTo>
                <a:lnTo>
                  <a:pt x="2389" y="1115"/>
                </a:lnTo>
                <a:lnTo>
                  <a:pt x="2393" y="1092"/>
                </a:lnTo>
                <a:lnTo>
                  <a:pt x="2401" y="1069"/>
                </a:lnTo>
                <a:lnTo>
                  <a:pt x="2413" y="1047"/>
                </a:lnTo>
                <a:lnTo>
                  <a:pt x="2430" y="1028"/>
                </a:lnTo>
                <a:lnTo>
                  <a:pt x="2457" y="996"/>
                </a:lnTo>
                <a:lnTo>
                  <a:pt x="2481" y="963"/>
                </a:lnTo>
                <a:lnTo>
                  <a:pt x="2500" y="927"/>
                </a:lnTo>
                <a:lnTo>
                  <a:pt x="2516" y="890"/>
                </a:lnTo>
                <a:lnTo>
                  <a:pt x="2526" y="851"/>
                </a:lnTo>
                <a:lnTo>
                  <a:pt x="2533" y="812"/>
                </a:lnTo>
                <a:lnTo>
                  <a:pt x="2535" y="773"/>
                </a:lnTo>
                <a:lnTo>
                  <a:pt x="2533" y="733"/>
                </a:lnTo>
                <a:lnTo>
                  <a:pt x="2526" y="694"/>
                </a:lnTo>
                <a:lnTo>
                  <a:pt x="2516" y="655"/>
                </a:lnTo>
                <a:lnTo>
                  <a:pt x="2500" y="618"/>
                </a:lnTo>
                <a:lnTo>
                  <a:pt x="2481" y="583"/>
                </a:lnTo>
                <a:lnTo>
                  <a:pt x="2457" y="549"/>
                </a:lnTo>
                <a:lnTo>
                  <a:pt x="2430" y="518"/>
                </a:lnTo>
                <a:lnTo>
                  <a:pt x="2413" y="498"/>
                </a:lnTo>
                <a:lnTo>
                  <a:pt x="2401" y="477"/>
                </a:lnTo>
                <a:lnTo>
                  <a:pt x="2393" y="454"/>
                </a:lnTo>
                <a:lnTo>
                  <a:pt x="2389" y="430"/>
                </a:lnTo>
                <a:lnTo>
                  <a:pt x="2389" y="407"/>
                </a:lnTo>
                <a:lnTo>
                  <a:pt x="2393" y="383"/>
                </a:lnTo>
                <a:lnTo>
                  <a:pt x="2401" y="361"/>
                </a:lnTo>
                <a:lnTo>
                  <a:pt x="2413" y="339"/>
                </a:lnTo>
                <a:lnTo>
                  <a:pt x="2430" y="319"/>
                </a:lnTo>
                <a:lnTo>
                  <a:pt x="2449" y="304"/>
                </a:lnTo>
                <a:lnTo>
                  <a:pt x="2470" y="292"/>
                </a:lnTo>
                <a:lnTo>
                  <a:pt x="2492" y="284"/>
                </a:lnTo>
                <a:lnTo>
                  <a:pt x="2516" y="279"/>
                </a:lnTo>
                <a:lnTo>
                  <a:pt x="2540" y="279"/>
                </a:lnTo>
                <a:close/>
                <a:moveTo>
                  <a:pt x="2963" y="0"/>
                </a:moveTo>
                <a:lnTo>
                  <a:pt x="2987" y="0"/>
                </a:lnTo>
                <a:lnTo>
                  <a:pt x="3011" y="4"/>
                </a:lnTo>
                <a:lnTo>
                  <a:pt x="3033" y="12"/>
                </a:lnTo>
                <a:lnTo>
                  <a:pt x="3055" y="25"/>
                </a:lnTo>
                <a:lnTo>
                  <a:pt x="3073" y="41"/>
                </a:lnTo>
                <a:lnTo>
                  <a:pt x="3127" y="98"/>
                </a:lnTo>
                <a:lnTo>
                  <a:pt x="3174" y="157"/>
                </a:lnTo>
                <a:lnTo>
                  <a:pt x="3216" y="219"/>
                </a:lnTo>
                <a:lnTo>
                  <a:pt x="3254" y="284"/>
                </a:lnTo>
                <a:lnTo>
                  <a:pt x="3287" y="349"/>
                </a:lnTo>
                <a:lnTo>
                  <a:pt x="3314" y="418"/>
                </a:lnTo>
                <a:lnTo>
                  <a:pt x="3337" y="487"/>
                </a:lnTo>
                <a:lnTo>
                  <a:pt x="3354" y="558"/>
                </a:lnTo>
                <a:lnTo>
                  <a:pt x="3367" y="629"/>
                </a:lnTo>
                <a:lnTo>
                  <a:pt x="3374" y="700"/>
                </a:lnTo>
                <a:lnTo>
                  <a:pt x="3377" y="773"/>
                </a:lnTo>
                <a:lnTo>
                  <a:pt x="3374" y="845"/>
                </a:lnTo>
                <a:lnTo>
                  <a:pt x="3367" y="917"/>
                </a:lnTo>
                <a:lnTo>
                  <a:pt x="3354" y="988"/>
                </a:lnTo>
                <a:lnTo>
                  <a:pt x="3337" y="1059"/>
                </a:lnTo>
                <a:lnTo>
                  <a:pt x="3314" y="1129"/>
                </a:lnTo>
                <a:lnTo>
                  <a:pt x="3287" y="1196"/>
                </a:lnTo>
                <a:lnTo>
                  <a:pt x="3254" y="1262"/>
                </a:lnTo>
                <a:lnTo>
                  <a:pt x="3216" y="1327"/>
                </a:lnTo>
                <a:lnTo>
                  <a:pt x="3174" y="1389"/>
                </a:lnTo>
                <a:lnTo>
                  <a:pt x="3127" y="1448"/>
                </a:lnTo>
                <a:lnTo>
                  <a:pt x="3073" y="1505"/>
                </a:lnTo>
                <a:lnTo>
                  <a:pt x="3056" y="1520"/>
                </a:lnTo>
                <a:lnTo>
                  <a:pt x="3038" y="1531"/>
                </a:lnTo>
                <a:lnTo>
                  <a:pt x="3017" y="1539"/>
                </a:lnTo>
                <a:lnTo>
                  <a:pt x="2997" y="1544"/>
                </a:lnTo>
                <a:lnTo>
                  <a:pt x="2975" y="1545"/>
                </a:lnTo>
                <a:lnTo>
                  <a:pt x="2953" y="1544"/>
                </a:lnTo>
                <a:lnTo>
                  <a:pt x="2933" y="1539"/>
                </a:lnTo>
                <a:lnTo>
                  <a:pt x="2912" y="1531"/>
                </a:lnTo>
                <a:lnTo>
                  <a:pt x="2894" y="1520"/>
                </a:lnTo>
                <a:lnTo>
                  <a:pt x="2877" y="1505"/>
                </a:lnTo>
                <a:lnTo>
                  <a:pt x="2860" y="1486"/>
                </a:lnTo>
                <a:lnTo>
                  <a:pt x="2848" y="1464"/>
                </a:lnTo>
                <a:lnTo>
                  <a:pt x="2840" y="1442"/>
                </a:lnTo>
                <a:lnTo>
                  <a:pt x="2836" y="1418"/>
                </a:lnTo>
                <a:lnTo>
                  <a:pt x="2836" y="1395"/>
                </a:lnTo>
                <a:lnTo>
                  <a:pt x="2840" y="1371"/>
                </a:lnTo>
                <a:lnTo>
                  <a:pt x="2848" y="1348"/>
                </a:lnTo>
                <a:lnTo>
                  <a:pt x="2860" y="1327"/>
                </a:lnTo>
                <a:lnTo>
                  <a:pt x="2877" y="1307"/>
                </a:lnTo>
                <a:lnTo>
                  <a:pt x="2919" y="1261"/>
                </a:lnTo>
                <a:lnTo>
                  <a:pt x="2956" y="1214"/>
                </a:lnTo>
                <a:lnTo>
                  <a:pt x="2989" y="1163"/>
                </a:lnTo>
                <a:lnTo>
                  <a:pt x="3018" y="1111"/>
                </a:lnTo>
                <a:lnTo>
                  <a:pt x="3042" y="1058"/>
                </a:lnTo>
                <a:lnTo>
                  <a:pt x="3062" y="1002"/>
                </a:lnTo>
                <a:lnTo>
                  <a:pt x="3078" y="946"/>
                </a:lnTo>
                <a:lnTo>
                  <a:pt x="3089" y="888"/>
                </a:lnTo>
                <a:lnTo>
                  <a:pt x="3095" y="831"/>
                </a:lnTo>
                <a:lnTo>
                  <a:pt x="3097" y="773"/>
                </a:lnTo>
                <a:lnTo>
                  <a:pt x="3095" y="715"/>
                </a:lnTo>
                <a:lnTo>
                  <a:pt x="3089" y="657"/>
                </a:lnTo>
                <a:lnTo>
                  <a:pt x="3078" y="600"/>
                </a:lnTo>
                <a:lnTo>
                  <a:pt x="3062" y="543"/>
                </a:lnTo>
                <a:lnTo>
                  <a:pt x="3042" y="489"/>
                </a:lnTo>
                <a:lnTo>
                  <a:pt x="3018" y="434"/>
                </a:lnTo>
                <a:lnTo>
                  <a:pt x="2989" y="382"/>
                </a:lnTo>
                <a:lnTo>
                  <a:pt x="2956" y="333"/>
                </a:lnTo>
                <a:lnTo>
                  <a:pt x="2919" y="285"/>
                </a:lnTo>
                <a:lnTo>
                  <a:pt x="2877" y="238"/>
                </a:lnTo>
                <a:lnTo>
                  <a:pt x="2860" y="219"/>
                </a:lnTo>
                <a:lnTo>
                  <a:pt x="2848" y="198"/>
                </a:lnTo>
                <a:lnTo>
                  <a:pt x="2840" y="175"/>
                </a:lnTo>
                <a:lnTo>
                  <a:pt x="2836" y="152"/>
                </a:lnTo>
                <a:lnTo>
                  <a:pt x="2836" y="127"/>
                </a:lnTo>
                <a:lnTo>
                  <a:pt x="2840" y="104"/>
                </a:lnTo>
                <a:lnTo>
                  <a:pt x="2848" y="81"/>
                </a:lnTo>
                <a:lnTo>
                  <a:pt x="2860" y="60"/>
                </a:lnTo>
                <a:lnTo>
                  <a:pt x="2877" y="41"/>
                </a:lnTo>
                <a:lnTo>
                  <a:pt x="2896" y="25"/>
                </a:lnTo>
                <a:lnTo>
                  <a:pt x="2917" y="12"/>
                </a:lnTo>
                <a:lnTo>
                  <a:pt x="2940" y="4"/>
                </a:lnTo>
                <a:lnTo>
                  <a:pt x="2963" y="0"/>
                </a:lnTo>
                <a:close/>
                <a:moveTo>
                  <a:pt x="390" y="0"/>
                </a:moveTo>
                <a:lnTo>
                  <a:pt x="413" y="0"/>
                </a:lnTo>
                <a:lnTo>
                  <a:pt x="437" y="4"/>
                </a:lnTo>
                <a:lnTo>
                  <a:pt x="459" y="12"/>
                </a:lnTo>
                <a:lnTo>
                  <a:pt x="481" y="25"/>
                </a:lnTo>
                <a:lnTo>
                  <a:pt x="500" y="41"/>
                </a:lnTo>
                <a:lnTo>
                  <a:pt x="517" y="60"/>
                </a:lnTo>
                <a:lnTo>
                  <a:pt x="529" y="81"/>
                </a:lnTo>
                <a:lnTo>
                  <a:pt x="536" y="104"/>
                </a:lnTo>
                <a:lnTo>
                  <a:pt x="540" y="127"/>
                </a:lnTo>
                <a:lnTo>
                  <a:pt x="540" y="152"/>
                </a:lnTo>
                <a:lnTo>
                  <a:pt x="536" y="175"/>
                </a:lnTo>
                <a:lnTo>
                  <a:pt x="529" y="198"/>
                </a:lnTo>
                <a:lnTo>
                  <a:pt x="517" y="219"/>
                </a:lnTo>
                <a:lnTo>
                  <a:pt x="500" y="238"/>
                </a:lnTo>
                <a:lnTo>
                  <a:pt x="458" y="285"/>
                </a:lnTo>
                <a:lnTo>
                  <a:pt x="420" y="333"/>
                </a:lnTo>
                <a:lnTo>
                  <a:pt x="388" y="382"/>
                </a:lnTo>
                <a:lnTo>
                  <a:pt x="359" y="434"/>
                </a:lnTo>
                <a:lnTo>
                  <a:pt x="334" y="489"/>
                </a:lnTo>
                <a:lnTo>
                  <a:pt x="315" y="543"/>
                </a:lnTo>
                <a:lnTo>
                  <a:pt x="299" y="600"/>
                </a:lnTo>
                <a:lnTo>
                  <a:pt x="288" y="657"/>
                </a:lnTo>
                <a:lnTo>
                  <a:pt x="282" y="715"/>
                </a:lnTo>
                <a:lnTo>
                  <a:pt x="279" y="773"/>
                </a:lnTo>
                <a:lnTo>
                  <a:pt x="282" y="831"/>
                </a:lnTo>
                <a:lnTo>
                  <a:pt x="288" y="888"/>
                </a:lnTo>
                <a:lnTo>
                  <a:pt x="299" y="946"/>
                </a:lnTo>
                <a:lnTo>
                  <a:pt x="315" y="1002"/>
                </a:lnTo>
                <a:lnTo>
                  <a:pt x="334" y="1058"/>
                </a:lnTo>
                <a:lnTo>
                  <a:pt x="359" y="1111"/>
                </a:lnTo>
                <a:lnTo>
                  <a:pt x="388" y="1163"/>
                </a:lnTo>
                <a:lnTo>
                  <a:pt x="420" y="1214"/>
                </a:lnTo>
                <a:lnTo>
                  <a:pt x="458" y="1261"/>
                </a:lnTo>
                <a:lnTo>
                  <a:pt x="500" y="1307"/>
                </a:lnTo>
                <a:lnTo>
                  <a:pt x="500" y="1307"/>
                </a:lnTo>
                <a:lnTo>
                  <a:pt x="517" y="1327"/>
                </a:lnTo>
                <a:lnTo>
                  <a:pt x="529" y="1348"/>
                </a:lnTo>
                <a:lnTo>
                  <a:pt x="536" y="1371"/>
                </a:lnTo>
                <a:lnTo>
                  <a:pt x="540" y="1395"/>
                </a:lnTo>
                <a:lnTo>
                  <a:pt x="540" y="1418"/>
                </a:lnTo>
                <a:lnTo>
                  <a:pt x="536" y="1442"/>
                </a:lnTo>
                <a:lnTo>
                  <a:pt x="529" y="1464"/>
                </a:lnTo>
                <a:lnTo>
                  <a:pt x="517" y="1486"/>
                </a:lnTo>
                <a:lnTo>
                  <a:pt x="500" y="1505"/>
                </a:lnTo>
                <a:lnTo>
                  <a:pt x="483" y="1520"/>
                </a:lnTo>
                <a:lnTo>
                  <a:pt x="464" y="1531"/>
                </a:lnTo>
                <a:lnTo>
                  <a:pt x="444" y="1539"/>
                </a:lnTo>
                <a:lnTo>
                  <a:pt x="422" y="1544"/>
                </a:lnTo>
                <a:lnTo>
                  <a:pt x="402" y="1545"/>
                </a:lnTo>
                <a:lnTo>
                  <a:pt x="380" y="1544"/>
                </a:lnTo>
                <a:lnTo>
                  <a:pt x="359" y="1539"/>
                </a:lnTo>
                <a:lnTo>
                  <a:pt x="339" y="1531"/>
                </a:lnTo>
                <a:lnTo>
                  <a:pt x="320" y="1520"/>
                </a:lnTo>
                <a:lnTo>
                  <a:pt x="302" y="1505"/>
                </a:lnTo>
                <a:lnTo>
                  <a:pt x="250" y="1448"/>
                </a:lnTo>
                <a:lnTo>
                  <a:pt x="203" y="1389"/>
                </a:lnTo>
                <a:lnTo>
                  <a:pt x="160" y="1327"/>
                </a:lnTo>
                <a:lnTo>
                  <a:pt x="123" y="1262"/>
                </a:lnTo>
                <a:lnTo>
                  <a:pt x="90" y="1196"/>
                </a:lnTo>
                <a:lnTo>
                  <a:pt x="63" y="1129"/>
                </a:lnTo>
                <a:lnTo>
                  <a:pt x="40" y="1059"/>
                </a:lnTo>
                <a:lnTo>
                  <a:pt x="23" y="988"/>
                </a:lnTo>
                <a:lnTo>
                  <a:pt x="10" y="917"/>
                </a:lnTo>
                <a:lnTo>
                  <a:pt x="2" y="845"/>
                </a:lnTo>
                <a:lnTo>
                  <a:pt x="0" y="773"/>
                </a:lnTo>
                <a:lnTo>
                  <a:pt x="2" y="700"/>
                </a:lnTo>
                <a:lnTo>
                  <a:pt x="10" y="629"/>
                </a:lnTo>
                <a:lnTo>
                  <a:pt x="23" y="558"/>
                </a:lnTo>
                <a:lnTo>
                  <a:pt x="40" y="487"/>
                </a:lnTo>
                <a:lnTo>
                  <a:pt x="63" y="417"/>
                </a:lnTo>
                <a:lnTo>
                  <a:pt x="90" y="349"/>
                </a:lnTo>
                <a:lnTo>
                  <a:pt x="123" y="284"/>
                </a:lnTo>
                <a:lnTo>
                  <a:pt x="160" y="219"/>
                </a:lnTo>
                <a:lnTo>
                  <a:pt x="203" y="157"/>
                </a:lnTo>
                <a:lnTo>
                  <a:pt x="250" y="98"/>
                </a:lnTo>
                <a:lnTo>
                  <a:pt x="302" y="41"/>
                </a:lnTo>
                <a:lnTo>
                  <a:pt x="322" y="25"/>
                </a:lnTo>
                <a:lnTo>
                  <a:pt x="343" y="12"/>
                </a:lnTo>
                <a:lnTo>
                  <a:pt x="366" y="4"/>
                </a:lnTo>
                <a:lnTo>
                  <a:pt x="39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7745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17800</TotalTime>
  <Words>660</Words>
  <Application>Microsoft Office PowerPoint</Application>
  <PresentationFormat>Widescreen</PresentationFormat>
  <Paragraphs>79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Leeds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MCS shear response in new k-scale models</dc:title>
  <dc:creator>Ben Maybee</dc:creator>
  <cp:lastModifiedBy>Ben Maybee</cp:lastModifiedBy>
  <cp:revision>359</cp:revision>
  <dcterms:created xsi:type="dcterms:W3CDTF">2023-10-12T15:29:59Z</dcterms:created>
  <dcterms:modified xsi:type="dcterms:W3CDTF">2025-04-29T20:11:11Z</dcterms:modified>
</cp:coreProperties>
</file>