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6" r:id="rId2"/>
    <p:sldId id="262" r:id="rId3"/>
    <p:sldId id="257" r:id="rId4"/>
    <p:sldId id="258" r:id="rId5"/>
    <p:sldId id="263" r:id="rId6"/>
    <p:sldId id="261" r:id="rId7"/>
    <p:sldId id="268" r:id="rId8"/>
    <p:sldId id="260" r:id="rId9"/>
    <p:sldId id="259" r:id="rId10"/>
    <p:sldId id="270" r:id="rId11"/>
    <p:sldId id="269" r:id="rId12"/>
    <p:sldId id="265" r:id="rId13"/>
    <p:sldId id="271" r:id="rId14"/>
    <p:sldId id="266" r:id="rId15"/>
    <p:sldId id="27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len Zamudio" initials="BZ" lastIdx="1" clrIdx="0">
    <p:extLst>
      <p:ext uri="{19B8F6BF-5375-455C-9EA6-DF929625EA0E}">
        <p15:presenceInfo xmlns:p15="http://schemas.microsoft.com/office/powerpoint/2012/main" userId="57cd4261e4f364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1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17B3BB-F17D-4C5C-BA01-16EE57820037}"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8D1831B2-5DC3-4E95-880B-0EAF3A52B271}">
      <dgm:prSet/>
      <dgm:spPr/>
      <dgm:t>
        <a:bodyPr/>
        <a:lstStyle/>
        <a:p>
          <a:r>
            <a:rPr lang="en-US" dirty="0"/>
            <a:t>Neogene sediments of western Amazonia are known for their high </a:t>
          </a:r>
          <a:r>
            <a:rPr lang="en-US" dirty="0" err="1"/>
            <a:t>paleobiodiversity</a:t>
          </a:r>
          <a:r>
            <a:rPr lang="en-US" dirty="0"/>
            <a:t> among the so-called “</a:t>
          </a:r>
          <a:r>
            <a:rPr lang="en-US" dirty="0" err="1"/>
            <a:t>Pebasian</a:t>
          </a:r>
          <a:r>
            <a:rPr lang="en-US" dirty="0"/>
            <a:t>” </a:t>
          </a:r>
          <a:r>
            <a:rPr lang="en-US" dirty="0" err="1"/>
            <a:t>molluscs</a:t>
          </a:r>
          <a:r>
            <a:rPr lang="en-US" dirty="0"/>
            <a:t> (</a:t>
          </a:r>
          <a:r>
            <a:rPr lang="en-US" dirty="0" err="1"/>
            <a:t>Wesselingh</a:t>
          </a:r>
          <a:r>
            <a:rPr lang="en-US" dirty="0"/>
            <a:t>, 2006). But also “</a:t>
          </a:r>
          <a:r>
            <a:rPr lang="en-US" dirty="0" err="1"/>
            <a:t>Pebasian</a:t>
          </a:r>
          <a:r>
            <a:rPr lang="en-US" dirty="0"/>
            <a:t>” ostracods exhibit a high degree of diversity and endemicity, which has led to the establishment of several new genera and species.</a:t>
          </a:r>
        </a:p>
      </dgm:t>
    </dgm:pt>
    <dgm:pt modelId="{28CC6C41-B2C3-419E-A109-C7F460F81516}" type="parTrans" cxnId="{9E035FA4-643A-43E3-864F-68DB9C38473B}">
      <dgm:prSet/>
      <dgm:spPr/>
      <dgm:t>
        <a:bodyPr/>
        <a:lstStyle/>
        <a:p>
          <a:endParaRPr lang="en-US"/>
        </a:p>
      </dgm:t>
    </dgm:pt>
    <dgm:pt modelId="{F9F42589-3123-4A91-801D-5E00B27DA09A}" type="sibTrans" cxnId="{9E035FA4-643A-43E3-864F-68DB9C38473B}">
      <dgm:prSet/>
      <dgm:spPr/>
      <dgm:t>
        <a:bodyPr/>
        <a:lstStyle/>
        <a:p>
          <a:endParaRPr lang="en-US"/>
        </a:p>
      </dgm:t>
    </dgm:pt>
    <dgm:pt modelId="{B6E527F8-2252-4308-989C-DF96A7CC63C9}">
      <dgm:prSet/>
      <dgm:spPr/>
      <dgm:t>
        <a:bodyPr/>
        <a:lstStyle/>
        <a:p>
          <a:r>
            <a:rPr lang="en-US"/>
            <a:t>Over the last four decades, these ostracods have been thoroughly studied, although the focus has been on the genus </a:t>
          </a:r>
          <a:r>
            <a:rPr lang="en-US" b="1" i="1"/>
            <a:t>Cyprideis </a:t>
          </a:r>
          <a:r>
            <a:rPr lang="en-US"/>
            <a:t>Jones, which usually makes up the bulk of the ostracod fauna (representing more than 90%).</a:t>
          </a:r>
          <a:endParaRPr lang="en-US" dirty="0"/>
        </a:p>
      </dgm:t>
    </dgm:pt>
    <dgm:pt modelId="{54D8E828-61F0-40CB-BD3D-156140F2A455}" type="parTrans" cxnId="{6D7F3FDF-BC8E-4176-A7B6-332AF457AAB4}">
      <dgm:prSet/>
      <dgm:spPr/>
      <dgm:t>
        <a:bodyPr/>
        <a:lstStyle/>
        <a:p>
          <a:endParaRPr lang="en-US"/>
        </a:p>
      </dgm:t>
    </dgm:pt>
    <dgm:pt modelId="{E1186764-F704-49AE-B133-9E0E47820DF2}" type="sibTrans" cxnId="{6D7F3FDF-BC8E-4176-A7B6-332AF457AAB4}">
      <dgm:prSet/>
      <dgm:spPr/>
      <dgm:t>
        <a:bodyPr/>
        <a:lstStyle/>
        <a:p>
          <a:endParaRPr lang="en-US"/>
        </a:p>
      </dgm:t>
    </dgm:pt>
    <dgm:pt modelId="{34D866B8-45F2-40E8-B10D-5B42CE84B105}" type="pres">
      <dgm:prSet presAssocID="{F617B3BB-F17D-4C5C-BA01-16EE57820037}" presName="hierChild1" presStyleCnt="0">
        <dgm:presLayoutVars>
          <dgm:chPref val="1"/>
          <dgm:dir/>
          <dgm:animOne val="branch"/>
          <dgm:animLvl val="lvl"/>
          <dgm:resizeHandles/>
        </dgm:presLayoutVars>
      </dgm:prSet>
      <dgm:spPr/>
    </dgm:pt>
    <dgm:pt modelId="{30A886B0-4419-4B5C-970F-193D01F8096E}" type="pres">
      <dgm:prSet presAssocID="{8D1831B2-5DC3-4E95-880B-0EAF3A52B271}" presName="hierRoot1" presStyleCnt="0"/>
      <dgm:spPr/>
    </dgm:pt>
    <dgm:pt modelId="{E14B0F16-150E-43C4-8AFA-49CA95DAE127}" type="pres">
      <dgm:prSet presAssocID="{8D1831B2-5DC3-4E95-880B-0EAF3A52B271}" presName="composite" presStyleCnt="0"/>
      <dgm:spPr/>
    </dgm:pt>
    <dgm:pt modelId="{924FE1E2-2DC4-4029-A00E-6DB305991D3D}" type="pres">
      <dgm:prSet presAssocID="{8D1831B2-5DC3-4E95-880B-0EAF3A52B271}" presName="background" presStyleLbl="node0" presStyleIdx="0" presStyleCnt="2"/>
      <dgm:spPr/>
    </dgm:pt>
    <dgm:pt modelId="{B9E7D752-DECA-4D1A-A16B-AE610620BDF9}" type="pres">
      <dgm:prSet presAssocID="{8D1831B2-5DC3-4E95-880B-0EAF3A52B271}" presName="text" presStyleLbl="fgAcc0" presStyleIdx="0" presStyleCnt="2">
        <dgm:presLayoutVars>
          <dgm:chPref val="3"/>
        </dgm:presLayoutVars>
      </dgm:prSet>
      <dgm:spPr/>
    </dgm:pt>
    <dgm:pt modelId="{3B07E56C-7038-4735-9508-34500E83A984}" type="pres">
      <dgm:prSet presAssocID="{8D1831B2-5DC3-4E95-880B-0EAF3A52B271}" presName="hierChild2" presStyleCnt="0"/>
      <dgm:spPr/>
    </dgm:pt>
    <dgm:pt modelId="{5A4D7E50-93F9-4CFD-B52A-15DFF58B8617}" type="pres">
      <dgm:prSet presAssocID="{B6E527F8-2252-4308-989C-DF96A7CC63C9}" presName="hierRoot1" presStyleCnt="0"/>
      <dgm:spPr/>
    </dgm:pt>
    <dgm:pt modelId="{88C51E2B-5EBF-4E00-8624-12BC0608951B}" type="pres">
      <dgm:prSet presAssocID="{B6E527F8-2252-4308-989C-DF96A7CC63C9}" presName="composite" presStyleCnt="0"/>
      <dgm:spPr/>
    </dgm:pt>
    <dgm:pt modelId="{AFA67264-6B61-4AB1-AD9B-AA9AC1C44E6E}" type="pres">
      <dgm:prSet presAssocID="{B6E527F8-2252-4308-989C-DF96A7CC63C9}" presName="background" presStyleLbl="node0" presStyleIdx="1" presStyleCnt="2"/>
      <dgm:spPr/>
    </dgm:pt>
    <dgm:pt modelId="{94553C43-44AA-45C2-891C-E05E916A5267}" type="pres">
      <dgm:prSet presAssocID="{B6E527F8-2252-4308-989C-DF96A7CC63C9}" presName="text" presStyleLbl="fgAcc0" presStyleIdx="1" presStyleCnt="2">
        <dgm:presLayoutVars>
          <dgm:chPref val="3"/>
        </dgm:presLayoutVars>
      </dgm:prSet>
      <dgm:spPr/>
    </dgm:pt>
    <dgm:pt modelId="{30A801B5-BD9C-4043-BBFB-23BEDB779F7B}" type="pres">
      <dgm:prSet presAssocID="{B6E527F8-2252-4308-989C-DF96A7CC63C9}" presName="hierChild2" presStyleCnt="0"/>
      <dgm:spPr/>
    </dgm:pt>
  </dgm:ptLst>
  <dgm:cxnLst>
    <dgm:cxn modelId="{C224851D-765A-49FB-A301-AFC78F936581}" type="presOf" srcId="{8D1831B2-5DC3-4E95-880B-0EAF3A52B271}" destId="{B9E7D752-DECA-4D1A-A16B-AE610620BDF9}" srcOrd="0" destOrd="0" presId="urn:microsoft.com/office/officeart/2005/8/layout/hierarchy1"/>
    <dgm:cxn modelId="{6054CF42-588C-4A5C-9E75-E6B5DF4BB1EE}" type="presOf" srcId="{F617B3BB-F17D-4C5C-BA01-16EE57820037}" destId="{34D866B8-45F2-40E8-B10D-5B42CE84B105}" srcOrd="0" destOrd="0" presId="urn:microsoft.com/office/officeart/2005/8/layout/hierarchy1"/>
    <dgm:cxn modelId="{1E8A7888-7A11-4C47-9B4C-6126B6F4AE3A}" type="presOf" srcId="{B6E527F8-2252-4308-989C-DF96A7CC63C9}" destId="{94553C43-44AA-45C2-891C-E05E916A5267}" srcOrd="0" destOrd="0" presId="urn:microsoft.com/office/officeart/2005/8/layout/hierarchy1"/>
    <dgm:cxn modelId="{9E035FA4-643A-43E3-864F-68DB9C38473B}" srcId="{F617B3BB-F17D-4C5C-BA01-16EE57820037}" destId="{8D1831B2-5DC3-4E95-880B-0EAF3A52B271}" srcOrd="0" destOrd="0" parTransId="{28CC6C41-B2C3-419E-A109-C7F460F81516}" sibTransId="{F9F42589-3123-4A91-801D-5E00B27DA09A}"/>
    <dgm:cxn modelId="{6D7F3FDF-BC8E-4176-A7B6-332AF457AAB4}" srcId="{F617B3BB-F17D-4C5C-BA01-16EE57820037}" destId="{B6E527F8-2252-4308-989C-DF96A7CC63C9}" srcOrd="1" destOrd="0" parTransId="{54D8E828-61F0-40CB-BD3D-156140F2A455}" sibTransId="{E1186764-F704-49AE-B133-9E0E47820DF2}"/>
    <dgm:cxn modelId="{0CDBE035-572B-445F-86C2-6D8957FE5825}" type="presParOf" srcId="{34D866B8-45F2-40E8-B10D-5B42CE84B105}" destId="{30A886B0-4419-4B5C-970F-193D01F8096E}" srcOrd="0" destOrd="0" presId="urn:microsoft.com/office/officeart/2005/8/layout/hierarchy1"/>
    <dgm:cxn modelId="{AA00E715-1AA4-4771-8715-3219A04B74E2}" type="presParOf" srcId="{30A886B0-4419-4B5C-970F-193D01F8096E}" destId="{E14B0F16-150E-43C4-8AFA-49CA95DAE127}" srcOrd="0" destOrd="0" presId="urn:microsoft.com/office/officeart/2005/8/layout/hierarchy1"/>
    <dgm:cxn modelId="{A57475DE-96E0-47E4-9BF0-CF00975F1768}" type="presParOf" srcId="{E14B0F16-150E-43C4-8AFA-49CA95DAE127}" destId="{924FE1E2-2DC4-4029-A00E-6DB305991D3D}" srcOrd="0" destOrd="0" presId="urn:microsoft.com/office/officeart/2005/8/layout/hierarchy1"/>
    <dgm:cxn modelId="{01A9CFFF-7F23-4BF8-B0CE-AD2C127384C9}" type="presParOf" srcId="{E14B0F16-150E-43C4-8AFA-49CA95DAE127}" destId="{B9E7D752-DECA-4D1A-A16B-AE610620BDF9}" srcOrd="1" destOrd="0" presId="urn:microsoft.com/office/officeart/2005/8/layout/hierarchy1"/>
    <dgm:cxn modelId="{BA4867D4-8BC4-47EC-86B9-F99507944C9C}" type="presParOf" srcId="{30A886B0-4419-4B5C-970F-193D01F8096E}" destId="{3B07E56C-7038-4735-9508-34500E83A984}" srcOrd="1" destOrd="0" presId="urn:microsoft.com/office/officeart/2005/8/layout/hierarchy1"/>
    <dgm:cxn modelId="{3CB5453F-6BD8-4DCE-BA75-F310AD7B7708}" type="presParOf" srcId="{34D866B8-45F2-40E8-B10D-5B42CE84B105}" destId="{5A4D7E50-93F9-4CFD-B52A-15DFF58B8617}" srcOrd="1" destOrd="0" presId="urn:microsoft.com/office/officeart/2005/8/layout/hierarchy1"/>
    <dgm:cxn modelId="{1995DAD8-202E-40AB-ABD8-138BE1EF570C}" type="presParOf" srcId="{5A4D7E50-93F9-4CFD-B52A-15DFF58B8617}" destId="{88C51E2B-5EBF-4E00-8624-12BC0608951B}" srcOrd="0" destOrd="0" presId="urn:microsoft.com/office/officeart/2005/8/layout/hierarchy1"/>
    <dgm:cxn modelId="{CAB54798-7D06-4327-AD50-AE4A2551E84B}" type="presParOf" srcId="{88C51E2B-5EBF-4E00-8624-12BC0608951B}" destId="{AFA67264-6B61-4AB1-AD9B-AA9AC1C44E6E}" srcOrd="0" destOrd="0" presId="urn:microsoft.com/office/officeart/2005/8/layout/hierarchy1"/>
    <dgm:cxn modelId="{7FA62171-170C-41BF-8896-1B357E4BD457}" type="presParOf" srcId="{88C51E2B-5EBF-4E00-8624-12BC0608951B}" destId="{94553C43-44AA-45C2-891C-E05E916A5267}" srcOrd="1" destOrd="0" presId="urn:microsoft.com/office/officeart/2005/8/layout/hierarchy1"/>
    <dgm:cxn modelId="{ADE3190C-9DCF-4656-BE1A-E88BE0BF5D68}" type="presParOf" srcId="{5A4D7E50-93F9-4CFD-B52A-15DFF58B8617}" destId="{30A801B5-BD9C-4043-BBFB-23BEDB779F7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4ADE6D-6E1C-474A-B9FC-C3317AFD41EE}"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676CA150-4E67-43BC-A593-1591E73108E8}">
      <dgm:prSet custT="1"/>
      <dgm:spPr/>
      <dgm:t>
        <a:bodyPr/>
        <a:lstStyle/>
        <a:p>
          <a:r>
            <a:rPr lang="en-US" sz="1400" dirty="0"/>
            <a:t>To review the taxonomy of Amazonian </a:t>
          </a:r>
          <a:r>
            <a:rPr lang="en-US" sz="1400" b="1" i="1" dirty="0" err="1"/>
            <a:t>Perissocytheridea</a:t>
          </a:r>
          <a:r>
            <a:rPr lang="en-US" sz="1400" b="1" i="1" dirty="0"/>
            <a:t> </a:t>
          </a:r>
          <a:r>
            <a:rPr lang="en-US" sz="1400" dirty="0"/>
            <a:t>species (To identify synonyms and new species)</a:t>
          </a:r>
        </a:p>
      </dgm:t>
    </dgm:pt>
    <dgm:pt modelId="{31A0F04F-BB40-4260-8927-D6622AAE50B1}" type="parTrans" cxnId="{8ABB11CB-F3CC-4DFA-9A82-0768DDA60F04}">
      <dgm:prSet/>
      <dgm:spPr/>
      <dgm:t>
        <a:bodyPr/>
        <a:lstStyle/>
        <a:p>
          <a:endParaRPr lang="en-US"/>
        </a:p>
      </dgm:t>
    </dgm:pt>
    <dgm:pt modelId="{A544A487-C9D4-4BA2-AD92-7D071F36BA34}" type="sibTrans" cxnId="{8ABB11CB-F3CC-4DFA-9A82-0768DDA60F04}">
      <dgm:prSet/>
      <dgm:spPr/>
      <dgm:t>
        <a:bodyPr/>
        <a:lstStyle/>
        <a:p>
          <a:endParaRPr lang="en-US"/>
        </a:p>
      </dgm:t>
    </dgm:pt>
    <dgm:pt modelId="{B0206C5D-2E2E-4ECA-BFC7-09969DD46BAB}">
      <dgm:prSet custT="1"/>
      <dgm:spPr/>
      <dgm:t>
        <a:bodyPr/>
        <a:lstStyle/>
        <a:p>
          <a:r>
            <a:rPr lang="en-US" sz="1600" dirty="0"/>
            <a:t>To identify intraspecific variations</a:t>
          </a:r>
        </a:p>
      </dgm:t>
    </dgm:pt>
    <dgm:pt modelId="{BD03E492-756C-486D-9C7F-1DE9329D950D}" type="parTrans" cxnId="{AEBF3FDC-8108-4A42-8A6F-EC7BAA18B5A4}">
      <dgm:prSet/>
      <dgm:spPr/>
      <dgm:t>
        <a:bodyPr/>
        <a:lstStyle/>
        <a:p>
          <a:endParaRPr lang="en-US"/>
        </a:p>
      </dgm:t>
    </dgm:pt>
    <dgm:pt modelId="{0066E96F-FE25-48A1-93B4-F444D8B8D0AD}" type="sibTrans" cxnId="{AEBF3FDC-8108-4A42-8A6F-EC7BAA18B5A4}">
      <dgm:prSet/>
      <dgm:spPr/>
      <dgm:t>
        <a:bodyPr/>
        <a:lstStyle/>
        <a:p>
          <a:endParaRPr lang="en-US"/>
        </a:p>
      </dgm:t>
    </dgm:pt>
    <dgm:pt modelId="{25536203-E80F-41A4-94F7-F3029B4E28D0}">
      <dgm:prSet custT="1"/>
      <dgm:spPr/>
      <dgm:t>
        <a:bodyPr/>
        <a:lstStyle/>
        <a:p>
          <a:r>
            <a:rPr lang="en-US" sz="1600" dirty="0"/>
            <a:t>To identify evolutionary pathways</a:t>
          </a:r>
        </a:p>
      </dgm:t>
    </dgm:pt>
    <dgm:pt modelId="{31CB233B-C999-4BCD-B6FE-FE68391657AD}" type="parTrans" cxnId="{72CCAD23-2448-446B-B76E-754DB034D57D}">
      <dgm:prSet/>
      <dgm:spPr/>
      <dgm:t>
        <a:bodyPr/>
        <a:lstStyle/>
        <a:p>
          <a:endParaRPr lang="en-US"/>
        </a:p>
      </dgm:t>
    </dgm:pt>
    <dgm:pt modelId="{DBC9D482-37F6-4250-A78A-68C5FF7CEE80}" type="sibTrans" cxnId="{72CCAD23-2448-446B-B76E-754DB034D57D}">
      <dgm:prSet/>
      <dgm:spPr/>
      <dgm:t>
        <a:bodyPr/>
        <a:lstStyle/>
        <a:p>
          <a:endParaRPr lang="en-US"/>
        </a:p>
      </dgm:t>
    </dgm:pt>
    <dgm:pt modelId="{696867BC-1C7F-456C-8E64-1BE57E6A39DF}">
      <dgm:prSet custT="1"/>
      <dgm:spPr/>
      <dgm:t>
        <a:bodyPr/>
        <a:lstStyle/>
        <a:p>
          <a:r>
            <a:rPr lang="en-US" sz="1400" dirty="0"/>
            <a:t>To compare Amazonian species with contemporary  other species outside of Amazonia (especially Central and South America).</a:t>
          </a:r>
        </a:p>
      </dgm:t>
    </dgm:pt>
    <dgm:pt modelId="{B07AB767-7860-4C6E-833D-76CED6074658}" type="parTrans" cxnId="{A3BD65CD-F9B1-4C6C-A947-41C0BC7A3A50}">
      <dgm:prSet/>
      <dgm:spPr/>
      <dgm:t>
        <a:bodyPr/>
        <a:lstStyle/>
        <a:p>
          <a:endParaRPr lang="en-US"/>
        </a:p>
      </dgm:t>
    </dgm:pt>
    <dgm:pt modelId="{DF824528-B7B1-4829-80FA-E31A99A39787}" type="sibTrans" cxnId="{A3BD65CD-F9B1-4C6C-A947-41C0BC7A3A50}">
      <dgm:prSet/>
      <dgm:spPr/>
      <dgm:t>
        <a:bodyPr/>
        <a:lstStyle/>
        <a:p>
          <a:endParaRPr lang="en-US"/>
        </a:p>
      </dgm:t>
    </dgm:pt>
    <dgm:pt modelId="{F3A2686C-E758-413B-B82B-D83DE9F2C2DF}">
      <dgm:prSet custT="1"/>
      <dgm:spPr/>
      <dgm:t>
        <a:bodyPr/>
        <a:lstStyle/>
        <a:p>
          <a:r>
            <a:rPr lang="en-US" sz="1600" dirty="0"/>
            <a:t>To explore their paleobiogeographic and </a:t>
          </a:r>
          <a:r>
            <a:rPr lang="en-US" sz="1600" dirty="0" err="1"/>
            <a:t>paleoecological</a:t>
          </a:r>
          <a:r>
            <a:rPr lang="en-US" sz="1600" dirty="0"/>
            <a:t> significance</a:t>
          </a:r>
        </a:p>
      </dgm:t>
    </dgm:pt>
    <dgm:pt modelId="{F31968A4-25CF-49E7-8437-CDB3DB552F28}" type="parTrans" cxnId="{93102A76-68D6-4088-9686-1E3F04DAD1FE}">
      <dgm:prSet/>
      <dgm:spPr/>
      <dgm:t>
        <a:bodyPr/>
        <a:lstStyle/>
        <a:p>
          <a:endParaRPr lang="en-US"/>
        </a:p>
      </dgm:t>
    </dgm:pt>
    <dgm:pt modelId="{04AA7154-79CF-417D-AF1B-A969B1DE1051}" type="sibTrans" cxnId="{93102A76-68D6-4088-9686-1E3F04DAD1FE}">
      <dgm:prSet/>
      <dgm:spPr/>
      <dgm:t>
        <a:bodyPr/>
        <a:lstStyle/>
        <a:p>
          <a:endParaRPr lang="en-US"/>
        </a:p>
      </dgm:t>
    </dgm:pt>
    <dgm:pt modelId="{CA067BED-15A2-45B3-BC06-98AE547F643B}" type="pres">
      <dgm:prSet presAssocID="{BE4ADE6D-6E1C-474A-B9FC-C3317AFD41EE}" presName="hierChild1" presStyleCnt="0">
        <dgm:presLayoutVars>
          <dgm:orgChart val="1"/>
          <dgm:chPref val="1"/>
          <dgm:dir/>
          <dgm:animOne val="branch"/>
          <dgm:animLvl val="lvl"/>
          <dgm:resizeHandles/>
        </dgm:presLayoutVars>
      </dgm:prSet>
      <dgm:spPr/>
    </dgm:pt>
    <dgm:pt modelId="{C2DDD9CA-E7BB-4328-B030-6C710C641EB2}" type="pres">
      <dgm:prSet presAssocID="{676CA150-4E67-43BC-A593-1591E73108E8}" presName="hierRoot1" presStyleCnt="0">
        <dgm:presLayoutVars>
          <dgm:hierBranch val="init"/>
        </dgm:presLayoutVars>
      </dgm:prSet>
      <dgm:spPr/>
    </dgm:pt>
    <dgm:pt modelId="{A69F95FD-AF99-473D-B050-AE99830F3123}" type="pres">
      <dgm:prSet presAssocID="{676CA150-4E67-43BC-A593-1591E73108E8}" presName="rootComposite1" presStyleCnt="0"/>
      <dgm:spPr/>
    </dgm:pt>
    <dgm:pt modelId="{44BD3307-1107-4ECA-B0FF-839A57EBC5D1}" type="pres">
      <dgm:prSet presAssocID="{676CA150-4E67-43BC-A593-1591E73108E8}" presName="rootText1" presStyleLbl="node0" presStyleIdx="0" presStyleCnt="5" custScaleX="282780" custScaleY="225858">
        <dgm:presLayoutVars>
          <dgm:chPref val="3"/>
        </dgm:presLayoutVars>
      </dgm:prSet>
      <dgm:spPr/>
    </dgm:pt>
    <dgm:pt modelId="{5C08007D-C496-45C6-B1E0-D2112EE576CB}" type="pres">
      <dgm:prSet presAssocID="{676CA150-4E67-43BC-A593-1591E73108E8}" presName="rootConnector1" presStyleLbl="node1" presStyleIdx="0" presStyleCnt="0"/>
      <dgm:spPr/>
    </dgm:pt>
    <dgm:pt modelId="{33E953AA-75BE-4EE6-B592-4455F6AE28DA}" type="pres">
      <dgm:prSet presAssocID="{676CA150-4E67-43BC-A593-1591E73108E8}" presName="hierChild2" presStyleCnt="0"/>
      <dgm:spPr/>
    </dgm:pt>
    <dgm:pt modelId="{DA8D8CED-5415-45FC-9DE4-2D65AB23FAB3}" type="pres">
      <dgm:prSet presAssocID="{676CA150-4E67-43BC-A593-1591E73108E8}" presName="hierChild3" presStyleCnt="0"/>
      <dgm:spPr/>
    </dgm:pt>
    <dgm:pt modelId="{18C35E01-5EB4-4F67-B8DD-0BA12D34EB10}" type="pres">
      <dgm:prSet presAssocID="{B0206C5D-2E2E-4ECA-BFC7-09969DD46BAB}" presName="hierRoot1" presStyleCnt="0">
        <dgm:presLayoutVars>
          <dgm:hierBranch val="init"/>
        </dgm:presLayoutVars>
      </dgm:prSet>
      <dgm:spPr/>
    </dgm:pt>
    <dgm:pt modelId="{B52CA447-E242-4369-B54C-86DCCD16A3E5}" type="pres">
      <dgm:prSet presAssocID="{B0206C5D-2E2E-4ECA-BFC7-09969DD46BAB}" presName="rootComposite1" presStyleCnt="0"/>
      <dgm:spPr/>
    </dgm:pt>
    <dgm:pt modelId="{F8BD326E-0E29-445D-B615-1EC5C757350E}" type="pres">
      <dgm:prSet presAssocID="{B0206C5D-2E2E-4ECA-BFC7-09969DD46BAB}" presName="rootText1" presStyleLbl="node0" presStyleIdx="1" presStyleCnt="5" custScaleX="283795" custScaleY="123386" custLinFactNeighborX="879" custLinFactNeighborY="-7024">
        <dgm:presLayoutVars>
          <dgm:chPref val="3"/>
        </dgm:presLayoutVars>
      </dgm:prSet>
      <dgm:spPr/>
    </dgm:pt>
    <dgm:pt modelId="{3EDAB111-633E-4EF9-BA46-BE18C2DC8125}" type="pres">
      <dgm:prSet presAssocID="{B0206C5D-2E2E-4ECA-BFC7-09969DD46BAB}" presName="rootConnector1" presStyleLbl="node1" presStyleIdx="0" presStyleCnt="0"/>
      <dgm:spPr/>
    </dgm:pt>
    <dgm:pt modelId="{67559558-91A2-4517-A98E-E8B848666BB6}" type="pres">
      <dgm:prSet presAssocID="{B0206C5D-2E2E-4ECA-BFC7-09969DD46BAB}" presName="hierChild2" presStyleCnt="0"/>
      <dgm:spPr/>
    </dgm:pt>
    <dgm:pt modelId="{41C8E8A3-404F-4739-B967-C076F4D1AA4E}" type="pres">
      <dgm:prSet presAssocID="{B0206C5D-2E2E-4ECA-BFC7-09969DD46BAB}" presName="hierChild3" presStyleCnt="0"/>
      <dgm:spPr/>
    </dgm:pt>
    <dgm:pt modelId="{1B384D4D-D996-488C-BDEA-678D10FEA787}" type="pres">
      <dgm:prSet presAssocID="{25536203-E80F-41A4-94F7-F3029B4E28D0}" presName="hierRoot1" presStyleCnt="0">
        <dgm:presLayoutVars>
          <dgm:hierBranch val="init"/>
        </dgm:presLayoutVars>
      </dgm:prSet>
      <dgm:spPr/>
    </dgm:pt>
    <dgm:pt modelId="{51B98631-BD21-4078-9304-50D80CAC7F6D}" type="pres">
      <dgm:prSet presAssocID="{25536203-E80F-41A4-94F7-F3029B4E28D0}" presName="rootComposite1" presStyleCnt="0"/>
      <dgm:spPr/>
    </dgm:pt>
    <dgm:pt modelId="{83DD0FD6-02DA-4E4B-AA53-15689181A08D}" type="pres">
      <dgm:prSet presAssocID="{25536203-E80F-41A4-94F7-F3029B4E28D0}" presName="rootText1" presStyleLbl="node0" presStyleIdx="2" presStyleCnt="5" custScaleX="283795" custScaleY="150821">
        <dgm:presLayoutVars>
          <dgm:chPref val="3"/>
        </dgm:presLayoutVars>
      </dgm:prSet>
      <dgm:spPr/>
    </dgm:pt>
    <dgm:pt modelId="{8696F048-4A8C-419E-AE60-6BDC2D9B80E9}" type="pres">
      <dgm:prSet presAssocID="{25536203-E80F-41A4-94F7-F3029B4E28D0}" presName="rootConnector1" presStyleLbl="node1" presStyleIdx="0" presStyleCnt="0"/>
      <dgm:spPr/>
    </dgm:pt>
    <dgm:pt modelId="{DBD4EC48-6483-48BD-83AB-CD4AC3DD825D}" type="pres">
      <dgm:prSet presAssocID="{25536203-E80F-41A4-94F7-F3029B4E28D0}" presName="hierChild2" presStyleCnt="0"/>
      <dgm:spPr/>
    </dgm:pt>
    <dgm:pt modelId="{42F10A8A-579C-484E-BBE7-70ACEB5F0C6A}" type="pres">
      <dgm:prSet presAssocID="{25536203-E80F-41A4-94F7-F3029B4E28D0}" presName="hierChild3" presStyleCnt="0"/>
      <dgm:spPr/>
    </dgm:pt>
    <dgm:pt modelId="{5D6AC7CA-7CC8-408E-991E-394A8803CAE7}" type="pres">
      <dgm:prSet presAssocID="{696867BC-1C7F-456C-8E64-1BE57E6A39DF}" presName="hierRoot1" presStyleCnt="0">
        <dgm:presLayoutVars>
          <dgm:hierBranch val="init"/>
        </dgm:presLayoutVars>
      </dgm:prSet>
      <dgm:spPr/>
    </dgm:pt>
    <dgm:pt modelId="{5CC1DC87-9151-48A6-85DC-4CAA72308445}" type="pres">
      <dgm:prSet presAssocID="{696867BC-1C7F-456C-8E64-1BE57E6A39DF}" presName="rootComposite1" presStyleCnt="0"/>
      <dgm:spPr/>
    </dgm:pt>
    <dgm:pt modelId="{50FD5CC8-4CA8-42CA-84AC-4A796A22CF6C}" type="pres">
      <dgm:prSet presAssocID="{696867BC-1C7F-456C-8E64-1BE57E6A39DF}" presName="rootText1" presStyleLbl="node0" presStyleIdx="3" presStyleCnt="5" custScaleX="281653" custScaleY="208322" custLinFactNeighborX="725">
        <dgm:presLayoutVars>
          <dgm:chPref val="3"/>
        </dgm:presLayoutVars>
      </dgm:prSet>
      <dgm:spPr/>
    </dgm:pt>
    <dgm:pt modelId="{F36E479E-5EAD-4FD5-898B-A2F5DFF27D26}" type="pres">
      <dgm:prSet presAssocID="{696867BC-1C7F-456C-8E64-1BE57E6A39DF}" presName="rootConnector1" presStyleLbl="node1" presStyleIdx="0" presStyleCnt="0"/>
      <dgm:spPr/>
    </dgm:pt>
    <dgm:pt modelId="{0C559B97-F24C-4F9C-85D2-37EF57FAB736}" type="pres">
      <dgm:prSet presAssocID="{696867BC-1C7F-456C-8E64-1BE57E6A39DF}" presName="hierChild2" presStyleCnt="0"/>
      <dgm:spPr/>
    </dgm:pt>
    <dgm:pt modelId="{24B5356A-90AE-45AD-86A7-2F6D2F20318D}" type="pres">
      <dgm:prSet presAssocID="{696867BC-1C7F-456C-8E64-1BE57E6A39DF}" presName="hierChild3" presStyleCnt="0"/>
      <dgm:spPr/>
    </dgm:pt>
    <dgm:pt modelId="{587943F9-F862-4BE8-92C4-0E2F20777C37}" type="pres">
      <dgm:prSet presAssocID="{F3A2686C-E758-413B-B82B-D83DE9F2C2DF}" presName="hierRoot1" presStyleCnt="0">
        <dgm:presLayoutVars>
          <dgm:hierBranch val="init"/>
        </dgm:presLayoutVars>
      </dgm:prSet>
      <dgm:spPr/>
    </dgm:pt>
    <dgm:pt modelId="{666EA6EB-251F-41A4-9824-5E678EC0A167}" type="pres">
      <dgm:prSet presAssocID="{F3A2686C-E758-413B-B82B-D83DE9F2C2DF}" presName="rootComposite1" presStyleCnt="0"/>
      <dgm:spPr/>
    </dgm:pt>
    <dgm:pt modelId="{901F64AA-62AC-453C-9874-89842C3F9548}" type="pres">
      <dgm:prSet presAssocID="{F3A2686C-E758-413B-B82B-D83DE9F2C2DF}" presName="rootText1" presStyleLbl="node0" presStyleIdx="4" presStyleCnt="5" custScaleX="282724" custScaleY="161062" custLinFactNeighborX="615" custLinFactNeighborY="-1756">
        <dgm:presLayoutVars>
          <dgm:chPref val="3"/>
        </dgm:presLayoutVars>
      </dgm:prSet>
      <dgm:spPr/>
    </dgm:pt>
    <dgm:pt modelId="{8BC93606-7C95-406D-BC30-2F6630BE61DC}" type="pres">
      <dgm:prSet presAssocID="{F3A2686C-E758-413B-B82B-D83DE9F2C2DF}" presName="rootConnector1" presStyleLbl="node1" presStyleIdx="0" presStyleCnt="0"/>
      <dgm:spPr/>
    </dgm:pt>
    <dgm:pt modelId="{28C56690-31EF-4626-B8FA-D44BC2AF206D}" type="pres">
      <dgm:prSet presAssocID="{F3A2686C-E758-413B-B82B-D83DE9F2C2DF}" presName="hierChild2" presStyleCnt="0"/>
      <dgm:spPr/>
    </dgm:pt>
    <dgm:pt modelId="{BE21FE7E-8A9A-44FC-9717-99CD301756CA}" type="pres">
      <dgm:prSet presAssocID="{F3A2686C-E758-413B-B82B-D83DE9F2C2DF}" presName="hierChild3" presStyleCnt="0"/>
      <dgm:spPr/>
    </dgm:pt>
  </dgm:ptLst>
  <dgm:cxnLst>
    <dgm:cxn modelId="{5F6E7505-4B75-4F55-A04E-874F5A34C4EA}" type="presOf" srcId="{696867BC-1C7F-456C-8E64-1BE57E6A39DF}" destId="{F36E479E-5EAD-4FD5-898B-A2F5DFF27D26}" srcOrd="1" destOrd="0" presId="urn:microsoft.com/office/officeart/2009/3/layout/HorizontalOrganizationChart"/>
    <dgm:cxn modelId="{17C8330C-1E3C-4BC4-9B28-4D4D7A268F31}" type="presOf" srcId="{F3A2686C-E758-413B-B82B-D83DE9F2C2DF}" destId="{8BC93606-7C95-406D-BC30-2F6630BE61DC}" srcOrd="1" destOrd="0" presId="urn:microsoft.com/office/officeart/2009/3/layout/HorizontalOrganizationChart"/>
    <dgm:cxn modelId="{72CCAD23-2448-446B-B76E-754DB034D57D}" srcId="{BE4ADE6D-6E1C-474A-B9FC-C3317AFD41EE}" destId="{25536203-E80F-41A4-94F7-F3029B4E28D0}" srcOrd="2" destOrd="0" parTransId="{31CB233B-C999-4BCD-B6FE-FE68391657AD}" sibTransId="{DBC9D482-37F6-4250-A78A-68C5FF7CEE80}"/>
    <dgm:cxn modelId="{E3B88034-86C6-4E3C-BF29-899C2EEC9D7B}" type="presOf" srcId="{25536203-E80F-41A4-94F7-F3029B4E28D0}" destId="{83DD0FD6-02DA-4E4B-AA53-15689181A08D}" srcOrd="0" destOrd="0" presId="urn:microsoft.com/office/officeart/2009/3/layout/HorizontalOrganizationChart"/>
    <dgm:cxn modelId="{050A3760-811D-412D-A315-EDA818D63581}" type="presOf" srcId="{BE4ADE6D-6E1C-474A-B9FC-C3317AFD41EE}" destId="{CA067BED-15A2-45B3-BC06-98AE547F643B}" srcOrd="0" destOrd="0" presId="urn:microsoft.com/office/officeart/2009/3/layout/HorizontalOrganizationChart"/>
    <dgm:cxn modelId="{D63C164E-EF6D-4A52-B2D0-CBF9DA29A70F}" type="presOf" srcId="{B0206C5D-2E2E-4ECA-BFC7-09969DD46BAB}" destId="{F8BD326E-0E29-445D-B615-1EC5C757350E}" srcOrd="0" destOrd="0" presId="urn:microsoft.com/office/officeart/2009/3/layout/HorizontalOrganizationChart"/>
    <dgm:cxn modelId="{93102A76-68D6-4088-9686-1E3F04DAD1FE}" srcId="{BE4ADE6D-6E1C-474A-B9FC-C3317AFD41EE}" destId="{F3A2686C-E758-413B-B82B-D83DE9F2C2DF}" srcOrd="4" destOrd="0" parTransId="{F31968A4-25CF-49E7-8437-CDB3DB552F28}" sibTransId="{04AA7154-79CF-417D-AF1B-A969B1DE1051}"/>
    <dgm:cxn modelId="{4598F1B3-F93B-4701-B67D-523435F2C597}" type="presOf" srcId="{676CA150-4E67-43BC-A593-1591E73108E8}" destId="{44BD3307-1107-4ECA-B0FF-839A57EBC5D1}" srcOrd="0" destOrd="0" presId="urn:microsoft.com/office/officeart/2009/3/layout/HorizontalOrganizationChart"/>
    <dgm:cxn modelId="{33E184B7-A2FF-416A-BDD8-B1909038FD9A}" type="presOf" srcId="{B0206C5D-2E2E-4ECA-BFC7-09969DD46BAB}" destId="{3EDAB111-633E-4EF9-BA46-BE18C2DC8125}" srcOrd="1" destOrd="0" presId="urn:microsoft.com/office/officeart/2009/3/layout/HorizontalOrganizationChart"/>
    <dgm:cxn modelId="{F9BD19BD-D2E9-40B2-AB86-B1738781965B}" type="presOf" srcId="{696867BC-1C7F-456C-8E64-1BE57E6A39DF}" destId="{50FD5CC8-4CA8-42CA-84AC-4A796A22CF6C}" srcOrd="0" destOrd="0" presId="urn:microsoft.com/office/officeart/2009/3/layout/HorizontalOrganizationChart"/>
    <dgm:cxn modelId="{8ABB11CB-F3CC-4DFA-9A82-0768DDA60F04}" srcId="{BE4ADE6D-6E1C-474A-B9FC-C3317AFD41EE}" destId="{676CA150-4E67-43BC-A593-1591E73108E8}" srcOrd="0" destOrd="0" parTransId="{31A0F04F-BB40-4260-8927-D6622AAE50B1}" sibTransId="{A544A487-C9D4-4BA2-AD92-7D071F36BA34}"/>
    <dgm:cxn modelId="{A3BD65CD-F9B1-4C6C-A947-41C0BC7A3A50}" srcId="{BE4ADE6D-6E1C-474A-B9FC-C3317AFD41EE}" destId="{696867BC-1C7F-456C-8E64-1BE57E6A39DF}" srcOrd="3" destOrd="0" parTransId="{B07AB767-7860-4C6E-833D-76CED6074658}" sibTransId="{DF824528-B7B1-4829-80FA-E31A99A39787}"/>
    <dgm:cxn modelId="{3F0CF8CE-8B07-4CD6-815F-76CF90EED19D}" type="presOf" srcId="{25536203-E80F-41A4-94F7-F3029B4E28D0}" destId="{8696F048-4A8C-419E-AE60-6BDC2D9B80E9}" srcOrd="1" destOrd="0" presId="urn:microsoft.com/office/officeart/2009/3/layout/HorizontalOrganizationChart"/>
    <dgm:cxn modelId="{539905D4-E8B6-4D7C-BBE8-DA4DC664CBFC}" type="presOf" srcId="{F3A2686C-E758-413B-B82B-D83DE9F2C2DF}" destId="{901F64AA-62AC-453C-9874-89842C3F9548}" srcOrd="0" destOrd="0" presId="urn:microsoft.com/office/officeart/2009/3/layout/HorizontalOrganizationChart"/>
    <dgm:cxn modelId="{AEBF3FDC-8108-4A42-8A6F-EC7BAA18B5A4}" srcId="{BE4ADE6D-6E1C-474A-B9FC-C3317AFD41EE}" destId="{B0206C5D-2E2E-4ECA-BFC7-09969DD46BAB}" srcOrd="1" destOrd="0" parTransId="{BD03E492-756C-486D-9C7F-1DE9329D950D}" sibTransId="{0066E96F-FE25-48A1-93B4-F444D8B8D0AD}"/>
    <dgm:cxn modelId="{86F2B3DF-85FB-48F1-B7F7-8D44DB79C303}" type="presOf" srcId="{676CA150-4E67-43BC-A593-1591E73108E8}" destId="{5C08007D-C496-45C6-B1E0-D2112EE576CB}" srcOrd="1" destOrd="0" presId="urn:microsoft.com/office/officeart/2009/3/layout/HorizontalOrganizationChart"/>
    <dgm:cxn modelId="{4C77F1EA-919B-486A-A0F9-B951B6B76061}" type="presParOf" srcId="{CA067BED-15A2-45B3-BC06-98AE547F643B}" destId="{C2DDD9CA-E7BB-4328-B030-6C710C641EB2}" srcOrd="0" destOrd="0" presId="urn:microsoft.com/office/officeart/2009/3/layout/HorizontalOrganizationChart"/>
    <dgm:cxn modelId="{EFBC0A35-E692-49AB-ABB2-F54B86CD3E95}" type="presParOf" srcId="{C2DDD9CA-E7BB-4328-B030-6C710C641EB2}" destId="{A69F95FD-AF99-473D-B050-AE99830F3123}" srcOrd="0" destOrd="0" presId="urn:microsoft.com/office/officeart/2009/3/layout/HorizontalOrganizationChart"/>
    <dgm:cxn modelId="{E38476CB-FD10-4205-B539-B273A147758C}" type="presParOf" srcId="{A69F95FD-AF99-473D-B050-AE99830F3123}" destId="{44BD3307-1107-4ECA-B0FF-839A57EBC5D1}" srcOrd="0" destOrd="0" presId="urn:microsoft.com/office/officeart/2009/3/layout/HorizontalOrganizationChart"/>
    <dgm:cxn modelId="{E403D980-3095-4299-8AEE-16F4C804FDF6}" type="presParOf" srcId="{A69F95FD-AF99-473D-B050-AE99830F3123}" destId="{5C08007D-C496-45C6-B1E0-D2112EE576CB}" srcOrd="1" destOrd="0" presId="urn:microsoft.com/office/officeart/2009/3/layout/HorizontalOrganizationChart"/>
    <dgm:cxn modelId="{85384916-34A0-4197-BF5E-74CDAA9CFA9D}" type="presParOf" srcId="{C2DDD9CA-E7BB-4328-B030-6C710C641EB2}" destId="{33E953AA-75BE-4EE6-B592-4455F6AE28DA}" srcOrd="1" destOrd="0" presId="urn:microsoft.com/office/officeart/2009/3/layout/HorizontalOrganizationChart"/>
    <dgm:cxn modelId="{92D8E48F-21E8-486B-8FE5-D09C9D75C049}" type="presParOf" srcId="{C2DDD9CA-E7BB-4328-B030-6C710C641EB2}" destId="{DA8D8CED-5415-45FC-9DE4-2D65AB23FAB3}" srcOrd="2" destOrd="0" presId="urn:microsoft.com/office/officeart/2009/3/layout/HorizontalOrganizationChart"/>
    <dgm:cxn modelId="{44E29833-E287-4879-8B12-95275FE0FC4F}" type="presParOf" srcId="{CA067BED-15A2-45B3-BC06-98AE547F643B}" destId="{18C35E01-5EB4-4F67-B8DD-0BA12D34EB10}" srcOrd="1" destOrd="0" presId="urn:microsoft.com/office/officeart/2009/3/layout/HorizontalOrganizationChart"/>
    <dgm:cxn modelId="{5C10DEF9-EFAD-4767-A1B8-C8A0866DB9F8}" type="presParOf" srcId="{18C35E01-5EB4-4F67-B8DD-0BA12D34EB10}" destId="{B52CA447-E242-4369-B54C-86DCCD16A3E5}" srcOrd="0" destOrd="0" presId="urn:microsoft.com/office/officeart/2009/3/layout/HorizontalOrganizationChart"/>
    <dgm:cxn modelId="{0392C142-C33C-45D0-B1CF-B369B81BEAC1}" type="presParOf" srcId="{B52CA447-E242-4369-B54C-86DCCD16A3E5}" destId="{F8BD326E-0E29-445D-B615-1EC5C757350E}" srcOrd="0" destOrd="0" presId="urn:microsoft.com/office/officeart/2009/3/layout/HorizontalOrganizationChart"/>
    <dgm:cxn modelId="{5DA5FBE9-444A-4F55-AFE3-7086B3A72166}" type="presParOf" srcId="{B52CA447-E242-4369-B54C-86DCCD16A3E5}" destId="{3EDAB111-633E-4EF9-BA46-BE18C2DC8125}" srcOrd="1" destOrd="0" presId="urn:microsoft.com/office/officeart/2009/3/layout/HorizontalOrganizationChart"/>
    <dgm:cxn modelId="{11E15591-E097-4859-BAD9-854C8D23BAB3}" type="presParOf" srcId="{18C35E01-5EB4-4F67-B8DD-0BA12D34EB10}" destId="{67559558-91A2-4517-A98E-E8B848666BB6}" srcOrd="1" destOrd="0" presId="urn:microsoft.com/office/officeart/2009/3/layout/HorizontalOrganizationChart"/>
    <dgm:cxn modelId="{CA479B1D-EAC7-4765-AFB4-BB7576FC948B}" type="presParOf" srcId="{18C35E01-5EB4-4F67-B8DD-0BA12D34EB10}" destId="{41C8E8A3-404F-4739-B967-C076F4D1AA4E}" srcOrd="2" destOrd="0" presId="urn:microsoft.com/office/officeart/2009/3/layout/HorizontalOrganizationChart"/>
    <dgm:cxn modelId="{F3E4CEC4-252D-460F-861C-A9F8B07523CD}" type="presParOf" srcId="{CA067BED-15A2-45B3-BC06-98AE547F643B}" destId="{1B384D4D-D996-488C-BDEA-678D10FEA787}" srcOrd="2" destOrd="0" presId="urn:microsoft.com/office/officeart/2009/3/layout/HorizontalOrganizationChart"/>
    <dgm:cxn modelId="{DECF5B0E-C71D-453A-8F33-C4D9D767F134}" type="presParOf" srcId="{1B384D4D-D996-488C-BDEA-678D10FEA787}" destId="{51B98631-BD21-4078-9304-50D80CAC7F6D}" srcOrd="0" destOrd="0" presId="urn:microsoft.com/office/officeart/2009/3/layout/HorizontalOrganizationChart"/>
    <dgm:cxn modelId="{31AB192B-C77E-4B8E-9A6C-EBC28EDFF0AB}" type="presParOf" srcId="{51B98631-BD21-4078-9304-50D80CAC7F6D}" destId="{83DD0FD6-02DA-4E4B-AA53-15689181A08D}" srcOrd="0" destOrd="0" presId="urn:microsoft.com/office/officeart/2009/3/layout/HorizontalOrganizationChart"/>
    <dgm:cxn modelId="{1211B0D3-E49B-4916-BF30-268DEE8A7827}" type="presParOf" srcId="{51B98631-BD21-4078-9304-50D80CAC7F6D}" destId="{8696F048-4A8C-419E-AE60-6BDC2D9B80E9}" srcOrd="1" destOrd="0" presId="urn:microsoft.com/office/officeart/2009/3/layout/HorizontalOrganizationChart"/>
    <dgm:cxn modelId="{9BE86AD2-D395-42E0-8E7B-C3437028CE9C}" type="presParOf" srcId="{1B384D4D-D996-488C-BDEA-678D10FEA787}" destId="{DBD4EC48-6483-48BD-83AB-CD4AC3DD825D}" srcOrd="1" destOrd="0" presId="urn:microsoft.com/office/officeart/2009/3/layout/HorizontalOrganizationChart"/>
    <dgm:cxn modelId="{66C91DAA-AE46-4489-B66F-53E90C3BAFFE}" type="presParOf" srcId="{1B384D4D-D996-488C-BDEA-678D10FEA787}" destId="{42F10A8A-579C-484E-BBE7-70ACEB5F0C6A}" srcOrd="2" destOrd="0" presId="urn:microsoft.com/office/officeart/2009/3/layout/HorizontalOrganizationChart"/>
    <dgm:cxn modelId="{AE080A05-53DD-40B0-B817-D664B7097A07}" type="presParOf" srcId="{CA067BED-15A2-45B3-BC06-98AE547F643B}" destId="{5D6AC7CA-7CC8-408E-991E-394A8803CAE7}" srcOrd="3" destOrd="0" presId="urn:microsoft.com/office/officeart/2009/3/layout/HorizontalOrganizationChart"/>
    <dgm:cxn modelId="{D0B2800C-B82D-46CB-956A-AC3F0F30965D}" type="presParOf" srcId="{5D6AC7CA-7CC8-408E-991E-394A8803CAE7}" destId="{5CC1DC87-9151-48A6-85DC-4CAA72308445}" srcOrd="0" destOrd="0" presId="urn:microsoft.com/office/officeart/2009/3/layout/HorizontalOrganizationChart"/>
    <dgm:cxn modelId="{EF568733-31ED-411A-B2FA-B384AB697CE1}" type="presParOf" srcId="{5CC1DC87-9151-48A6-85DC-4CAA72308445}" destId="{50FD5CC8-4CA8-42CA-84AC-4A796A22CF6C}" srcOrd="0" destOrd="0" presId="urn:microsoft.com/office/officeart/2009/3/layout/HorizontalOrganizationChart"/>
    <dgm:cxn modelId="{AF7B2403-3CFF-4608-817E-7D82B3F636FE}" type="presParOf" srcId="{5CC1DC87-9151-48A6-85DC-4CAA72308445}" destId="{F36E479E-5EAD-4FD5-898B-A2F5DFF27D26}" srcOrd="1" destOrd="0" presId="urn:microsoft.com/office/officeart/2009/3/layout/HorizontalOrganizationChart"/>
    <dgm:cxn modelId="{85A7EC55-6FC2-4B2C-9DE8-4C40599D7428}" type="presParOf" srcId="{5D6AC7CA-7CC8-408E-991E-394A8803CAE7}" destId="{0C559B97-F24C-4F9C-85D2-37EF57FAB736}" srcOrd="1" destOrd="0" presId="urn:microsoft.com/office/officeart/2009/3/layout/HorizontalOrganizationChart"/>
    <dgm:cxn modelId="{C78EEE10-3189-4EB9-B8BE-EF7A314A1F70}" type="presParOf" srcId="{5D6AC7CA-7CC8-408E-991E-394A8803CAE7}" destId="{24B5356A-90AE-45AD-86A7-2F6D2F20318D}" srcOrd="2" destOrd="0" presId="urn:microsoft.com/office/officeart/2009/3/layout/HorizontalOrganizationChart"/>
    <dgm:cxn modelId="{A877A77B-A91D-4462-AEC6-770AE7669E95}" type="presParOf" srcId="{CA067BED-15A2-45B3-BC06-98AE547F643B}" destId="{587943F9-F862-4BE8-92C4-0E2F20777C37}" srcOrd="4" destOrd="0" presId="urn:microsoft.com/office/officeart/2009/3/layout/HorizontalOrganizationChart"/>
    <dgm:cxn modelId="{61D9A626-160E-4917-ABB1-FDCF147FCAEF}" type="presParOf" srcId="{587943F9-F862-4BE8-92C4-0E2F20777C37}" destId="{666EA6EB-251F-41A4-9824-5E678EC0A167}" srcOrd="0" destOrd="0" presId="urn:microsoft.com/office/officeart/2009/3/layout/HorizontalOrganizationChart"/>
    <dgm:cxn modelId="{E56DC4C8-5D4E-4B3E-A729-733211D7FFBA}" type="presParOf" srcId="{666EA6EB-251F-41A4-9824-5E678EC0A167}" destId="{901F64AA-62AC-453C-9874-89842C3F9548}" srcOrd="0" destOrd="0" presId="urn:microsoft.com/office/officeart/2009/3/layout/HorizontalOrganizationChart"/>
    <dgm:cxn modelId="{8DFC45F5-098F-42FD-B0A1-355C3E56DA47}" type="presParOf" srcId="{666EA6EB-251F-41A4-9824-5E678EC0A167}" destId="{8BC93606-7C95-406D-BC30-2F6630BE61DC}" srcOrd="1" destOrd="0" presId="urn:microsoft.com/office/officeart/2009/3/layout/HorizontalOrganizationChart"/>
    <dgm:cxn modelId="{2AF34F06-109E-4860-BFEF-A0D8FAF71D4E}" type="presParOf" srcId="{587943F9-F862-4BE8-92C4-0E2F20777C37}" destId="{28C56690-31EF-4626-B8FA-D44BC2AF206D}" srcOrd="1" destOrd="0" presId="urn:microsoft.com/office/officeart/2009/3/layout/HorizontalOrganizationChart"/>
    <dgm:cxn modelId="{B2ABC098-0490-49C7-B62A-62B74B6ACE35}" type="presParOf" srcId="{587943F9-F862-4BE8-92C4-0E2F20777C37}" destId="{BE21FE7E-8A9A-44FC-9717-99CD301756CA}"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34933D-D68A-4AA4-A385-C159E2687D7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D5CA7DB-95F5-4831-8328-762B0313E464}">
      <dgm:prSet/>
      <dgm:spPr/>
      <dgm:t>
        <a:bodyPr/>
        <a:lstStyle/>
        <a:p>
          <a:r>
            <a:rPr lang="es-MX"/>
            <a:t>1218 specimens were recovered, from 11 productive samples. </a:t>
          </a:r>
          <a:endParaRPr lang="en-US"/>
        </a:p>
      </dgm:t>
    </dgm:pt>
    <dgm:pt modelId="{05A9C2AE-5F65-4039-A5A2-C0581E17B813}" type="parTrans" cxnId="{6934C526-B68A-48A2-B25C-4843E154E225}">
      <dgm:prSet/>
      <dgm:spPr/>
      <dgm:t>
        <a:bodyPr/>
        <a:lstStyle/>
        <a:p>
          <a:endParaRPr lang="en-US"/>
        </a:p>
      </dgm:t>
    </dgm:pt>
    <dgm:pt modelId="{D5FBE4AE-F223-4757-B51F-889BD9FCD8B9}" type="sibTrans" cxnId="{6934C526-B68A-48A2-B25C-4843E154E225}">
      <dgm:prSet/>
      <dgm:spPr/>
      <dgm:t>
        <a:bodyPr/>
        <a:lstStyle/>
        <a:p>
          <a:endParaRPr lang="en-US"/>
        </a:p>
      </dgm:t>
    </dgm:pt>
    <dgm:pt modelId="{E6A1F66E-2929-4B72-A669-23DFA2FC6329}">
      <dgm:prSet/>
      <dgm:spPr/>
      <dgm:t>
        <a:bodyPr/>
        <a:lstStyle/>
        <a:p>
          <a:r>
            <a:rPr lang="es-MX"/>
            <a:t>Adults (females and males), juveniles (different instars). Most of them are represented by valves and are well preserved. </a:t>
          </a:r>
          <a:endParaRPr lang="en-US"/>
        </a:p>
      </dgm:t>
    </dgm:pt>
    <dgm:pt modelId="{9621B521-1984-4F17-8A0D-3A41DE1E4B84}" type="parTrans" cxnId="{02FB77E2-25D3-49CF-B94B-CB9C0C1E3786}">
      <dgm:prSet/>
      <dgm:spPr/>
      <dgm:t>
        <a:bodyPr/>
        <a:lstStyle/>
        <a:p>
          <a:endParaRPr lang="en-US"/>
        </a:p>
      </dgm:t>
    </dgm:pt>
    <dgm:pt modelId="{7F866930-0F0A-4271-8E5F-2993E45D37DD}" type="sibTrans" cxnId="{02FB77E2-25D3-49CF-B94B-CB9C0C1E3786}">
      <dgm:prSet/>
      <dgm:spPr/>
      <dgm:t>
        <a:bodyPr/>
        <a:lstStyle/>
        <a:p>
          <a:endParaRPr lang="en-US"/>
        </a:p>
      </dgm:t>
    </dgm:pt>
    <dgm:pt modelId="{F7E38FEB-2B18-446D-A3F8-F060AA6EE5D8}">
      <dgm:prSet/>
      <dgm:spPr/>
      <dgm:t>
        <a:bodyPr/>
        <a:lstStyle/>
        <a:p>
          <a:r>
            <a:rPr lang="es-MX" dirty="0" err="1"/>
            <a:t>Were</a:t>
          </a:r>
          <a:r>
            <a:rPr lang="es-MX" dirty="0"/>
            <a:t> </a:t>
          </a:r>
          <a:r>
            <a:rPr lang="es-MX" dirty="0" err="1"/>
            <a:t>identified</a:t>
          </a:r>
          <a:r>
            <a:rPr lang="es-MX" dirty="0"/>
            <a:t> 3 </a:t>
          </a:r>
          <a:r>
            <a:rPr lang="es-MX" dirty="0" err="1"/>
            <a:t>different</a:t>
          </a:r>
          <a:r>
            <a:rPr lang="es-MX" dirty="0"/>
            <a:t> </a:t>
          </a:r>
          <a:r>
            <a:rPr lang="es-MX" dirty="0" err="1"/>
            <a:t>taxa</a:t>
          </a:r>
          <a:r>
            <a:rPr lang="es-MX" dirty="0"/>
            <a:t>; </a:t>
          </a:r>
          <a:r>
            <a:rPr lang="es-MX" i="1" dirty="0" err="1"/>
            <a:t>Perissocytheridea</a:t>
          </a:r>
          <a:r>
            <a:rPr lang="es-MX" dirty="0"/>
            <a:t> </a:t>
          </a:r>
          <a:r>
            <a:rPr lang="es-MX" dirty="0" err="1"/>
            <a:t>sp</a:t>
          </a:r>
          <a:r>
            <a:rPr lang="es-MX" dirty="0"/>
            <a:t>. 1, </a:t>
          </a:r>
          <a:r>
            <a:rPr lang="es-MX" i="1" dirty="0" err="1"/>
            <a:t>Perissocytheridea</a:t>
          </a:r>
          <a:r>
            <a:rPr lang="es-MX" dirty="0"/>
            <a:t> </a:t>
          </a:r>
          <a:r>
            <a:rPr lang="es-MX" dirty="0" err="1"/>
            <a:t>sp</a:t>
          </a:r>
          <a:r>
            <a:rPr lang="es-MX" dirty="0"/>
            <a:t>. 2 and : ?</a:t>
          </a:r>
          <a:r>
            <a:rPr lang="es-MX" i="1" dirty="0" err="1"/>
            <a:t>Perissocytheridea</a:t>
          </a:r>
          <a:r>
            <a:rPr lang="es-MX" dirty="0"/>
            <a:t> </a:t>
          </a:r>
          <a:r>
            <a:rPr lang="es-MX" dirty="0" err="1"/>
            <a:t>sp</a:t>
          </a:r>
          <a:r>
            <a:rPr lang="es-MX" dirty="0"/>
            <a:t>. 1 </a:t>
          </a:r>
          <a:endParaRPr lang="en-US" dirty="0"/>
        </a:p>
      </dgm:t>
    </dgm:pt>
    <dgm:pt modelId="{DAFA4561-BDF0-42EB-8CF4-8C5014AFAD38}" type="parTrans" cxnId="{E6456C7A-576D-48D7-BEB7-1A7BD597F4C0}">
      <dgm:prSet/>
      <dgm:spPr/>
      <dgm:t>
        <a:bodyPr/>
        <a:lstStyle/>
        <a:p>
          <a:endParaRPr lang="en-US"/>
        </a:p>
      </dgm:t>
    </dgm:pt>
    <dgm:pt modelId="{FAD10F74-5533-40D3-8B9D-976FC0134AB7}" type="sibTrans" cxnId="{E6456C7A-576D-48D7-BEB7-1A7BD597F4C0}">
      <dgm:prSet/>
      <dgm:spPr/>
      <dgm:t>
        <a:bodyPr/>
        <a:lstStyle/>
        <a:p>
          <a:endParaRPr lang="en-US"/>
        </a:p>
      </dgm:t>
    </dgm:pt>
    <dgm:pt modelId="{478FC0CA-CC32-4FC4-9FF1-E0232EF1D887}">
      <dgm:prSet/>
      <dgm:spPr/>
      <dgm:t>
        <a:bodyPr/>
        <a:lstStyle/>
        <a:p>
          <a:r>
            <a:rPr lang="es-MX"/>
            <a:t>The section Boca Napo (sample BN-9) yielded the highest number of specimens. </a:t>
          </a:r>
          <a:endParaRPr lang="en-US"/>
        </a:p>
      </dgm:t>
    </dgm:pt>
    <dgm:pt modelId="{BFB46F42-D387-49F2-8F34-C7ACFBC83B6C}" type="parTrans" cxnId="{B001CAC6-6D57-453C-BDB9-A3CC2644BD8B}">
      <dgm:prSet/>
      <dgm:spPr/>
      <dgm:t>
        <a:bodyPr/>
        <a:lstStyle/>
        <a:p>
          <a:endParaRPr lang="en-US"/>
        </a:p>
      </dgm:t>
    </dgm:pt>
    <dgm:pt modelId="{D45C0657-62B0-4DAA-BCE9-C7D416FAB083}" type="sibTrans" cxnId="{B001CAC6-6D57-453C-BDB9-A3CC2644BD8B}">
      <dgm:prSet/>
      <dgm:spPr/>
      <dgm:t>
        <a:bodyPr/>
        <a:lstStyle/>
        <a:p>
          <a:endParaRPr lang="en-US"/>
        </a:p>
      </dgm:t>
    </dgm:pt>
    <dgm:pt modelId="{1E7B1FBD-AA8A-4EE2-B4A4-E3EB68716E4E}" type="pres">
      <dgm:prSet presAssocID="{C634933D-D68A-4AA4-A385-C159E2687D7A}" presName="vert0" presStyleCnt="0">
        <dgm:presLayoutVars>
          <dgm:dir/>
          <dgm:animOne val="branch"/>
          <dgm:animLvl val="lvl"/>
        </dgm:presLayoutVars>
      </dgm:prSet>
      <dgm:spPr/>
    </dgm:pt>
    <dgm:pt modelId="{301A018F-D61D-4F39-B3A5-330C2E5196C8}" type="pres">
      <dgm:prSet presAssocID="{2D5CA7DB-95F5-4831-8328-762B0313E464}" presName="thickLine" presStyleLbl="alignNode1" presStyleIdx="0" presStyleCnt="4"/>
      <dgm:spPr/>
    </dgm:pt>
    <dgm:pt modelId="{4E942032-6B50-4CFA-966E-7B6FBBABDF87}" type="pres">
      <dgm:prSet presAssocID="{2D5CA7DB-95F5-4831-8328-762B0313E464}" presName="horz1" presStyleCnt="0"/>
      <dgm:spPr/>
    </dgm:pt>
    <dgm:pt modelId="{72B31FB9-BFD0-4A12-9227-CD225EB0AC04}" type="pres">
      <dgm:prSet presAssocID="{2D5CA7DB-95F5-4831-8328-762B0313E464}" presName="tx1" presStyleLbl="revTx" presStyleIdx="0" presStyleCnt="4"/>
      <dgm:spPr/>
    </dgm:pt>
    <dgm:pt modelId="{FC56D8C0-AA0B-4327-85A5-E45C32F9426F}" type="pres">
      <dgm:prSet presAssocID="{2D5CA7DB-95F5-4831-8328-762B0313E464}" presName="vert1" presStyleCnt="0"/>
      <dgm:spPr/>
    </dgm:pt>
    <dgm:pt modelId="{0F8161BE-8342-4594-8922-835A832CD315}" type="pres">
      <dgm:prSet presAssocID="{E6A1F66E-2929-4B72-A669-23DFA2FC6329}" presName="thickLine" presStyleLbl="alignNode1" presStyleIdx="1" presStyleCnt="4"/>
      <dgm:spPr/>
    </dgm:pt>
    <dgm:pt modelId="{4D6ECBB5-1324-4858-9297-BC27FC7D0EA7}" type="pres">
      <dgm:prSet presAssocID="{E6A1F66E-2929-4B72-A669-23DFA2FC6329}" presName="horz1" presStyleCnt="0"/>
      <dgm:spPr/>
    </dgm:pt>
    <dgm:pt modelId="{07819A97-AD87-4AE0-A14D-9BDFDC1EA4BA}" type="pres">
      <dgm:prSet presAssocID="{E6A1F66E-2929-4B72-A669-23DFA2FC6329}" presName="tx1" presStyleLbl="revTx" presStyleIdx="1" presStyleCnt="4"/>
      <dgm:spPr/>
    </dgm:pt>
    <dgm:pt modelId="{8B4819FE-A869-4B21-BABD-CF231863D7B9}" type="pres">
      <dgm:prSet presAssocID="{E6A1F66E-2929-4B72-A669-23DFA2FC6329}" presName="vert1" presStyleCnt="0"/>
      <dgm:spPr/>
    </dgm:pt>
    <dgm:pt modelId="{83E28773-EF31-4463-89CF-E68115F9088F}" type="pres">
      <dgm:prSet presAssocID="{F7E38FEB-2B18-446D-A3F8-F060AA6EE5D8}" presName="thickLine" presStyleLbl="alignNode1" presStyleIdx="2" presStyleCnt="4"/>
      <dgm:spPr/>
    </dgm:pt>
    <dgm:pt modelId="{AB2B9CDF-EB8F-47AF-A003-5704092D0C7F}" type="pres">
      <dgm:prSet presAssocID="{F7E38FEB-2B18-446D-A3F8-F060AA6EE5D8}" presName="horz1" presStyleCnt="0"/>
      <dgm:spPr/>
    </dgm:pt>
    <dgm:pt modelId="{7EE7DC8B-6750-4CEC-ABF7-591E74DCF2B1}" type="pres">
      <dgm:prSet presAssocID="{F7E38FEB-2B18-446D-A3F8-F060AA6EE5D8}" presName="tx1" presStyleLbl="revTx" presStyleIdx="2" presStyleCnt="4"/>
      <dgm:spPr/>
    </dgm:pt>
    <dgm:pt modelId="{1DBE64B9-9009-4971-9716-323FCC0E5C67}" type="pres">
      <dgm:prSet presAssocID="{F7E38FEB-2B18-446D-A3F8-F060AA6EE5D8}" presName="vert1" presStyleCnt="0"/>
      <dgm:spPr/>
    </dgm:pt>
    <dgm:pt modelId="{2387434A-5876-4E7A-95E0-F6BF292A0AC6}" type="pres">
      <dgm:prSet presAssocID="{478FC0CA-CC32-4FC4-9FF1-E0232EF1D887}" presName="thickLine" presStyleLbl="alignNode1" presStyleIdx="3" presStyleCnt="4"/>
      <dgm:spPr/>
    </dgm:pt>
    <dgm:pt modelId="{5B330DF6-570F-45F4-87EA-2DE855EAAD01}" type="pres">
      <dgm:prSet presAssocID="{478FC0CA-CC32-4FC4-9FF1-E0232EF1D887}" presName="horz1" presStyleCnt="0"/>
      <dgm:spPr/>
    </dgm:pt>
    <dgm:pt modelId="{E655591D-ED56-4559-829D-DE68C921CC6E}" type="pres">
      <dgm:prSet presAssocID="{478FC0CA-CC32-4FC4-9FF1-E0232EF1D887}" presName="tx1" presStyleLbl="revTx" presStyleIdx="3" presStyleCnt="4"/>
      <dgm:spPr/>
    </dgm:pt>
    <dgm:pt modelId="{E5E5B0A1-830A-4C07-BAB0-0752AEF30311}" type="pres">
      <dgm:prSet presAssocID="{478FC0CA-CC32-4FC4-9FF1-E0232EF1D887}" presName="vert1" presStyleCnt="0"/>
      <dgm:spPr/>
    </dgm:pt>
  </dgm:ptLst>
  <dgm:cxnLst>
    <dgm:cxn modelId="{F8680C01-DC95-4FE2-B5E7-818C300CB9BB}" type="presOf" srcId="{C634933D-D68A-4AA4-A385-C159E2687D7A}" destId="{1E7B1FBD-AA8A-4EE2-B4A4-E3EB68716E4E}" srcOrd="0" destOrd="0" presId="urn:microsoft.com/office/officeart/2008/layout/LinedList"/>
    <dgm:cxn modelId="{6934C526-B68A-48A2-B25C-4843E154E225}" srcId="{C634933D-D68A-4AA4-A385-C159E2687D7A}" destId="{2D5CA7DB-95F5-4831-8328-762B0313E464}" srcOrd="0" destOrd="0" parTransId="{05A9C2AE-5F65-4039-A5A2-C0581E17B813}" sibTransId="{D5FBE4AE-F223-4757-B51F-889BD9FCD8B9}"/>
    <dgm:cxn modelId="{47D68938-9B24-4F0E-9AAE-DB4385CFD68F}" type="presOf" srcId="{E6A1F66E-2929-4B72-A669-23DFA2FC6329}" destId="{07819A97-AD87-4AE0-A14D-9BDFDC1EA4BA}" srcOrd="0" destOrd="0" presId="urn:microsoft.com/office/officeart/2008/layout/LinedList"/>
    <dgm:cxn modelId="{B0530B60-5256-4C6F-BDF9-6B0086FBF12C}" type="presOf" srcId="{F7E38FEB-2B18-446D-A3F8-F060AA6EE5D8}" destId="{7EE7DC8B-6750-4CEC-ABF7-591E74DCF2B1}" srcOrd="0" destOrd="0" presId="urn:microsoft.com/office/officeart/2008/layout/LinedList"/>
    <dgm:cxn modelId="{E6456C7A-576D-48D7-BEB7-1A7BD597F4C0}" srcId="{C634933D-D68A-4AA4-A385-C159E2687D7A}" destId="{F7E38FEB-2B18-446D-A3F8-F060AA6EE5D8}" srcOrd="2" destOrd="0" parTransId="{DAFA4561-BDF0-42EB-8CF4-8C5014AFAD38}" sibTransId="{FAD10F74-5533-40D3-8B9D-976FC0134AB7}"/>
    <dgm:cxn modelId="{7FD4A9A9-30EA-499F-B558-CAD36BE8EE70}" type="presOf" srcId="{2D5CA7DB-95F5-4831-8328-762B0313E464}" destId="{72B31FB9-BFD0-4A12-9227-CD225EB0AC04}" srcOrd="0" destOrd="0" presId="urn:microsoft.com/office/officeart/2008/layout/LinedList"/>
    <dgm:cxn modelId="{B001CAC6-6D57-453C-BDB9-A3CC2644BD8B}" srcId="{C634933D-D68A-4AA4-A385-C159E2687D7A}" destId="{478FC0CA-CC32-4FC4-9FF1-E0232EF1D887}" srcOrd="3" destOrd="0" parTransId="{BFB46F42-D387-49F2-8F34-C7ACFBC83B6C}" sibTransId="{D45C0657-62B0-4DAA-BCE9-C7D416FAB083}"/>
    <dgm:cxn modelId="{02FB77E2-25D3-49CF-B94B-CB9C0C1E3786}" srcId="{C634933D-D68A-4AA4-A385-C159E2687D7A}" destId="{E6A1F66E-2929-4B72-A669-23DFA2FC6329}" srcOrd="1" destOrd="0" parTransId="{9621B521-1984-4F17-8A0D-3A41DE1E4B84}" sibTransId="{7F866930-0F0A-4271-8E5F-2993E45D37DD}"/>
    <dgm:cxn modelId="{661F86F1-1F39-41C0-9943-F7D0C6065908}" type="presOf" srcId="{478FC0CA-CC32-4FC4-9FF1-E0232EF1D887}" destId="{E655591D-ED56-4559-829D-DE68C921CC6E}" srcOrd="0" destOrd="0" presId="urn:microsoft.com/office/officeart/2008/layout/LinedList"/>
    <dgm:cxn modelId="{B0E57F2C-80F5-4700-B929-58FBC60AF0A5}" type="presParOf" srcId="{1E7B1FBD-AA8A-4EE2-B4A4-E3EB68716E4E}" destId="{301A018F-D61D-4F39-B3A5-330C2E5196C8}" srcOrd="0" destOrd="0" presId="urn:microsoft.com/office/officeart/2008/layout/LinedList"/>
    <dgm:cxn modelId="{607C28C4-8310-4172-8700-3A741E10F44B}" type="presParOf" srcId="{1E7B1FBD-AA8A-4EE2-B4A4-E3EB68716E4E}" destId="{4E942032-6B50-4CFA-966E-7B6FBBABDF87}" srcOrd="1" destOrd="0" presId="urn:microsoft.com/office/officeart/2008/layout/LinedList"/>
    <dgm:cxn modelId="{91624A37-AA28-4A97-AC17-569A9AFAC8DF}" type="presParOf" srcId="{4E942032-6B50-4CFA-966E-7B6FBBABDF87}" destId="{72B31FB9-BFD0-4A12-9227-CD225EB0AC04}" srcOrd="0" destOrd="0" presId="urn:microsoft.com/office/officeart/2008/layout/LinedList"/>
    <dgm:cxn modelId="{BBAA7724-D5C4-4413-B76A-AF481D3D6C25}" type="presParOf" srcId="{4E942032-6B50-4CFA-966E-7B6FBBABDF87}" destId="{FC56D8C0-AA0B-4327-85A5-E45C32F9426F}" srcOrd="1" destOrd="0" presId="urn:microsoft.com/office/officeart/2008/layout/LinedList"/>
    <dgm:cxn modelId="{875B703C-E10A-4D6C-AB97-953B773DD1FA}" type="presParOf" srcId="{1E7B1FBD-AA8A-4EE2-B4A4-E3EB68716E4E}" destId="{0F8161BE-8342-4594-8922-835A832CD315}" srcOrd="2" destOrd="0" presId="urn:microsoft.com/office/officeart/2008/layout/LinedList"/>
    <dgm:cxn modelId="{F486390E-15DA-402C-A01E-0412E0714CEE}" type="presParOf" srcId="{1E7B1FBD-AA8A-4EE2-B4A4-E3EB68716E4E}" destId="{4D6ECBB5-1324-4858-9297-BC27FC7D0EA7}" srcOrd="3" destOrd="0" presId="urn:microsoft.com/office/officeart/2008/layout/LinedList"/>
    <dgm:cxn modelId="{9745FC92-81FC-42F2-A018-41CF6EC58665}" type="presParOf" srcId="{4D6ECBB5-1324-4858-9297-BC27FC7D0EA7}" destId="{07819A97-AD87-4AE0-A14D-9BDFDC1EA4BA}" srcOrd="0" destOrd="0" presId="urn:microsoft.com/office/officeart/2008/layout/LinedList"/>
    <dgm:cxn modelId="{4F4571CA-14BA-43F8-83A3-84A193BBF637}" type="presParOf" srcId="{4D6ECBB5-1324-4858-9297-BC27FC7D0EA7}" destId="{8B4819FE-A869-4B21-BABD-CF231863D7B9}" srcOrd="1" destOrd="0" presId="urn:microsoft.com/office/officeart/2008/layout/LinedList"/>
    <dgm:cxn modelId="{60E91240-1039-4ED5-96F2-2562159E8A57}" type="presParOf" srcId="{1E7B1FBD-AA8A-4EE2-B4A4-E3EB68716E4E}" destId="{83E28773-EF31-4463-89CF-E68115F9088F}" srcOrd="4" destOrd="0" presId="urn:microsoft.com/office/officeart/2008/layout/LinedList"/>
    <dgm:cxn modelId="{D2BFE8BF-3513-40DC-B751-85E38D6CB4AD}" type="presParOf" srcId="{1E7B1FBD-AA8A-4EE2-B4A4-E3EB68716E4E}" destId="{AB2B9CDF-EB8F-47AF-A003-5704092D0C7F}" srcOrd="5" destOrd="0" presId="urn:microsoft.com/office/officeart/2008/layout/LinedList"/>
    <dgm:cxn modelId="{7741EC20-212A-4C8E-B170-7503E5DC8DD2}" type="presParOf" srcId="{AB2B9CDF-EB8F-47AF-A003-5704092D0C7F}" destId="{7EE7DC8B-6750-4CEC-ABF7-591E74DCF2B1}" srcOrd="0" destOrd="0" presId="urn:microsoft.com/office/officeart/2008/layout/LinedList"/>
    <dgm:cxn modelId="{AE343F93-9C2B-4D4A-A93D-277DD358C03B}" type="presParOf" srcId="{AB2B9CDF-EB8F-47AF-A003-5704092D0C7F}" destId="{1DBE64B9-9009-4971-9716-323FCC0E5C67}" srcOrd="1" destOrd="0" presId="urn:microsoft.com/office/officeart/2008/layout/LinedList"/>
    <dgm:cxn modelId="{E913C326-1995-480C-B185-3872158AE82F}" type="presParOf" srcId="{1E7B1FBD-AA8A-4EE2-B4A4-E3EB68716E4E}" destId="{2387434A-5876-4E7A-95E0-F6BF292A0AC6}" srcOrd="6" destOrd="0" presId="urn:microsoft.com/office/officeart/2008/layout/LinedList"/>
    <dgm:cxn modelId="{E4A8A429-5AD3-4AA4-8862-84EC7A2C8CD5}" type="presParOf" srcId="{1E7B1FBD-AA8A-4EE2-B4A4-E3EB68716E4E}" destId="{5B330DF6-570F-45F4-87EA-2DE855EAAD01}" srcOrd="7" destOrd="0" presId="urn:microsoft.com/office/officeart/2008/layout/LinedList"/>
    <dgm:cxn modelId="{2EFF856D-3D39-4601-B424-0E82251FFE13}" type="presParOf" srcId="{5B330DF6-570F-45F4-87EA-2DE855EAAD01}" destId="{E655591D-ED56-4559-829D-DE68C921CC6E}" srcOrd="0" destOrd="0" presId="urn:microsoft.com/office/officeart/2008/layout/LinedList"/>
    <dgm:cxn modelId="{F603B02D-719E-4EEA-95D4-3D3CBB1709FE}" type="presParOf" srcId="{5B330DF6-570F-45F4-87EA-2DE855EAAD01}" destId="{E5E5B0A1-830A-4C07-BAB0-0752AEF3031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FE1E2-2DC4-4029-A00E-6DB305991D3D}">
      <dsp:nvSpPr>
        <dsp:cNvPr id="0" name=""/>
        <dsp:cNvSpPr/>
      </dsp:nvSpPr>
      <dsp:spPr>
        <a:xfrm>
          <a:off x="1263" y="386990"/>
          <a:ext cx="4436205" cy="2816990"/>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B9E7D752-DECA-4D1A-A16B-AE610620BDF9}">
      <dsp:nvSpPr>
        <dsp:cNvPr id="0" name=""/>
        <dsp:cNvSpPr/>
      </dsp:nvSpPr>
      <dsp:spPr>
        <a:xfrm>
          <a:off x="494175" y="855256"/>
          <a:ext cx="4436205" cy="281699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Neogene sediments of western Amazonia are known for their high </a:t>
          </a:r>
          <a:r>
            <a:rPr lang="en-US" sz="2000" kern="1200" dirty="0" err="1"/>
            <a:t>paleobiodiversity</a:t>
          </a:r>
          <a:r>
            <a:rPr lang="en-US" sz="2000" kern="1200" dirty="0"/>
            <a:t> among the so-called “</a:t>
          </a:r>
          <a:r>
            <a:rPr lang="en-US" sz="2000" kern="1200" dirty="0" err="1"/>
            <a:t>Pebasian</a:t>
          </a:r>
          <a:r>
            <a:rPr lang="en-US" sz="2000" kern="1200" dirty="0"/>
            <a:t>” </a:t>
          </a:r>
          <a:r>
            <a:rPr lang="en-US" sz="2000" kern="1200" dirty="0" err="1"/>
            <a:t>molluscs</a:t>
          </a:r>
          <a:r>
            <a:rPr lang="en-US" sz="2000" kern="1200" dirty="0"/>
            <a:t> (</a:t>
          </a:r>
          <a:r>
            <a:rPr lang="en-US" sz="2000" kern="1200" dirty="0" err="1"/>
            <a:t>Wesselingh</a:t>
          </a:r>
          <a:r>
            <a:rPr lang="en-US" sz="2000" kern="1200" dirty="0"/>
            <a:t>, 2006). But also “</a:t>
          </a:r>
          <a:r>
            <a:rPr lang="en-US" sz="2000" kern="1200" dirty="0" err="1"/>
            <a:t>Pebasian</a:t>
          </a:r>
          <a:r>
            <a:rPr lang="en-US" sz="2000" kern="1200" dirty="0"/>
            <a:t>” ostracods exhibit a high degree of diversity and endemicity, which has led to the establishment of several new genera and species.</a:t>
          </a:r>
        </a:p>
      </dsp:txBody>
      <dsp:txXfrm>
        <a:off x="576682" y="937763"/>
        <a:ext cx="4271191" cy="2651976"/>
      </dsp:txXfrm>
    </dsp:sp>
    <dsp:sp modelId="{AFA67264-6B61-4AB1-AD9B-AA9AC1C44E6E}">
      <dsp:nvSpPr>
        <dsp:cNvPr id="0" name=""/>
        <dsp:cNvSpPr/>
      </dsp:nvSpPr>
      <dsp:spPr>
        <a:xfrm>
          <a:off x="5423293" y="386990"/>
          <a:ext cx="4436205" cy="2816990"/>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4553C43-44AA-45C2-891C-E05E916A5267}">
      <dsp:nvSpPr>
        <dsp:cNvPr id="0" name=""/>
        <dsp:cNvSpPr/>
      </dsp:nvSpPr>
      <dsp:spPr>
        <a:xfrm>
          <a:off x="5916205" y="855256"/>
          <a:ext cx="4436205" cy="281699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Over the last four decades, these ostracods have been thoroughly studied, although the focus has been on the genus </a:t>
          </a:r>
          <a:r>
            <a:rPr lang="en-US" sz="2000" b="1" i="1" kern="1200"/>
            <a:t>Cyprideis </a:t>
          </a:r>
          <a:r>
            <a:rPr lang="en-US" sz="2000" kern="1200"/>
            <a:t>Jones, which usually makes up the bulk of the ostracod fauna (representing more than 90%).</a:t>
          </a:r>
          <a:endParaRPr lang="en-US" sz="2000" kern="1200" dirty="0"/>
        </a:p>
      </dsp:txBody>
      <dsp:txXfrm>
        <a:off x="5998712" y="937763"/>
        <a:ext cx="4271191" cy="2651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D3307-1107-4ECA-B0FF-839A57EBC5D1}">
      <dsp:nvSpPr>
        <dsp:cNvPr id="0" name=""/>
        <dsp:cNvSpPr/>
      </dsp:nvSpPr>
      <dsp:spPr>
        <a:xfrm>
          <a:off x="602452" y="2194"/>
          <a:ext cx="4512693" cy="109931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To review the taxonomy of Amazonian </a:t>
          </a:r>
          <a:r>
            <a:rPr lang="en-US" sz="1400" b="1" i="1" kern="1200" dirty="0" err="1"/>
            <a:t>Perissocytheridea</a:t>
          </a:r>
          <a:r>
            <a:rPr lang="en-US" sz="1400" b="1" i="1" kern="1200" dirty="0"/>
            <a:t> </a:t>
          </a:r>
          <a:r>
            <a:rPr lang="en-US" sz="1400" kern="1200" dirty="0"/>
            <a:t>species (To identify synonyms and new species)</a:t>
          </a:r>
        </a:p>
      </dsp:txBody>
      <dsp:txXfrm>
        <a:off x="602452" y="2194"/>
        <a:ext cx="4512693" cy="1099315"/>
      </dsp:txXfrm>
    </dsp:sp>
    <dsp:sp modelId="{F8BD326E-0E29-445D-B615-1EC5C757350E}">
      <dsp:nvSpPr>
        <dsp:cNvPr id="0" name=""/>
        <dsp:cNvSpPr/>
      </dsp:nvSpPr>
      <dsp:spPr>
        <a:xfrm>
          <a:off x="616479" y="1266801"/>
          <a:ext cx="4528891" cy="60055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To identify intraspecific variations</a:t>
          </a:r>
        </a:p>
      </dsp:txBody>
      <dsp:txXfrm>
        <a:off x="616479" y="1266801"/>
        <a:ext cx="4528891" cy="600555"/>
      </dsp:txXfrm>
    </dsp:sp>
    <dsp:sp modelId="{83DD0FD6-02DA-4E4B-AA53-15689181A08D}">
      <dsp:nvSpPr>
        <dsp:cNvPr id="0" name=""/>
        <dsp:cNvSpPr/>
      </dsp:nvSpPr>
      <dsp:spPr>
        <a:xfrm>
          <a:off x="602452" y="2101023"/>
          <a:ext cx="4528891" cy="73408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To identify evolutionary pathways</a:t>
          </a:r>
        </a:p>
      </dsp:txBody>
      <dsp:txXfrm>
        <a:off x="602452" y="2101023"/>
        <a:ext cx="4528891" cy="734089"/>
      </dsp:txXfrm>
    </dsp:sp>
    <dsp:sp modelId="{50FD5CC8-4CA8-42CA-84AC-4A796A22CF6C}">
      <dsp:nvSpPr>
        <dsp:cNvPr id="0" name=""/>
        <dsp:cNvSpPr/>
      </dsp:nvSpPr>
      <dsp:spPr>
        <a:xfrm>
          <a:off x="614022" y="3034591"/>
          <a:ext cx="4494708" cy="101396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To compare Amazonian species with contemporary  other species outside of Amazonia (especially Central and South America).</a:t>
          </a:r>
        </a:p>
      </dsp:txBody>
      <dsp:txXfrm>
        <a:off x="614022" y="3034591"/>
        <a:ext cx="4494708" cy="1013963"/>
      </dsp:txXfrm>
    </dsp:sp>
    <dsp:sp modelId="{901F64AA-62AC-453C-9874-89842C3F9548}">
      <dsp:nvSpPr>
        <dsp:cNvPr id="0" name=""/>
        <dsp:cNvSpPr/>
      </dsp:nvSpPr>
      <dsp:spPr>
        <a:xfrm>
          <a:off x="612266" y="4239486"/>
          <a:ext cx="4511799" cy="7839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To explore their paleobiogeographic and </a:t>
          </a:r>
          <a:r>
            <a:rPr lang="en-US" sz="1600" kern="1200" dirty="0" err="1"/>
            <a:t>paleoecological</a:t>
          </a:r>
          <a:r>
            <a:rPr lang="en-US" sz="1600" kern="1200" dirty="0"/>
            <a:t> significance</a:t>
          </a:r>
        </a:p>
      </dsp:txBody>
      <dsp:txXfrm>
        <a:off x="612266" y="4239486"/>
        <a:ext cx="4511799" cy="783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A018F-D61D-4F39-B3A5-330C2E5196C8}">
      <dsp:nvSpPr>
        <dsp:cNvPr id="0" name=""/>
        <dsp:cNvSpPr/>
      </dsp:nvSpPr>
      <dsp:spPr>
        <a:xfrm>
          <a:off x="0" y="0"/>
          <a:ext cx="533260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B31FB9-BFD0-4A12-9227-CD225EB0AC04}">
      <dsp:nvSpPr>
        <dsp:cNvPr id="0" name=""/>
        <dsp:cNvSpPr/>
      </dsp:nvSpPr>
      <dsp:spPr>
        <a:xfrm>
          <a:off x="0" y="0"/>
          <a:ext cx="5332602" cy="113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s-MX" sz="2100" kern="1200"/>
            <a:t>1218 specimens were recovered, from 11 productive samples. </a:t>
          </a:r>
          <a:endParaRPr lang="en-US" sz="2100" kern="1200"/>
        </a:p>
      </dsp:txBody>
      <dsp:txXfrm>
        <a:off x="0" y="0"/>
        <a:ext cx="5332602" cy="1131078"/>
      </dsp:txXfrm>
    </dsp:sp>
    <dsp:sp modelId="{0F8161BE-8342-4594-8922-835A832CD315}">
      <dsp:nvSpPr>
        <dsp:cNvPr id="0" name=""/>
        <dsp:cNvSpPr/>
      </dsp:nvSpPr>
      <dsp:spPr>
        <a:xfrm>
          <a:off x="0" y="1131078"/>
          <a:ext cx="533260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819A97-AD87-4AE0-A14D-9BDFDC1EA4BA}">
      <dsp:nvSpPr>
        <dsp:cNvPr id="0" name=""/>
        <dsp:cNvSpPr/>
      </dsp:nvSpPr>
      <dsp:spPr>
        <a:xfrm>
          <a:off x="0" y="1131078"/>
          <a:ext cx="5332602" cy="113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s-MX" sz="2100" kern="1200"/>
            <a:t>Adults (females and males), juveniles (different instars). Most of them are represented by valves and are well preserved. </a:t>
          </a:r>
          <a:endParaRPr lang="en-US" sz="2100" kern="1200"/>
        </a:p>
      </dsp:txBody>
      <dsp:txXfrm>
        <a:off x="0" y="1131078"/>
        <a:ext cx="5332602" cy="1131078"/>
      </dsp:txXfrm>
    </dsp:sp>
    <dsp:sp modelId="{83E28773-EF31-4463-89CF-E68115F9088F}">
      <dsp:nvSpPr>
        <dsp:cNvPr id="0" name=""/>
        <dsp:cNvSpPr/>
      </dsp:nvSpPr>
      <dsp:spPr>
        <a:xfrm>
          <a:off x="0" y="2262157"/>
          <a:ext cx="533260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E7DC8B-6750-4CEC-ABF7-591E74DCF2B1}">
      <dsp:nvSpPr>
        <dsp:cNvPr id="0" name=""/>
        <dsp:cNvSpPr/>
      </dsp:nvSpPr>
      <dsp:spPr>
        <a:xfrm>
          <a:off x="0" y="2262157"/>
          <a:ext cx="5332602" cy="113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s-MX" sz="2100" kern="1200" dirty="0" err="1"/>
            <a:t>Were</a:t>
          </a:r>
          <a:r>
            <a:rPr lang="es-MX" sz="2100" kern="1200" dirty="0"/>
            <a:t> </a:t>
          </a:r>
          <a:r>
            <a:rPr lang="es-MX" sz="2100" kern="1200" dirty="0" err="1"/>
            <a:t>identified</a:t>
          </a:r>
          <a:r>
            <a:rPr lang="es-MX" sz="2100" kern="1200" dirty="0"/>
            <a:t> 3 </a:t>
          </a:r>
          <a:r>
            <a:rPr lang="es-MX" sz="2100" kern="1200" dirty="0" err="1"/>
            <a:t>different</a:t>
          </a:r>
          <a:r>
            <a:rPr lang="es-MX" sz="2100" kern="1200" dirty="0"/>
            <a:t> </a:t>
          </a:r>
          <a:r>
            <a:rPr lang="es-MX" sz="2100" kern="1200" dirty="0" err="1"/>
            <a:t>taxa</a:t>
          </a:r>
          <a:r>
            <a:rPr lang="es-MX" sz="2100" kern="1200" dirty="0"/>
            <a:t>; </a:t>
          </a:r>
          <a:r>
            <a:rPr lang="es-MX" sz="2100" i="1" kern="1200" dirty="0" err="1"/>
            <a:t>Perissocytheridea</a:t>
          </a:r>
          <a:r>
            <a:rPr lang="es-MX" sz="2100" kern="1200" dirty="0"/>
            <a:t> </a:t>
          </a:r>
          <a:r>
            <a:rPr lang="es-MX" sz="2100" kern="1200" dirty="0" err="1"/>
            <a:t>sp</a:t>
          </a:r>
          <a:r>
            <a:rPr lang="es-MX" sz="2100" kern="1200" dirty="0"/>
            <a:t>. 1, </a:t>
          </a:r>
          <a:r>
            <a:rPr lang="es-MX" sz="2100" i="1" kern="1200" dirty="0" err="1"/>
            <a:t>Perissocytheridea</a:t>
          </a:r>
          <a:r>
            <a:rPr lang="es-MX" sz="2100" kern="1200" dirty="0"/>
            <a:t> </a:t>
          </a:r>
          <a:r>
            <a:rPr lang="es-MX" sz="2100" kern="1200" dirty="0" err="1"/>
            <a:t>sp</a:t>
          </a:r>
          <a:r>
            <a:rPr lang="es-MX" sz="2100" kern="1200" dirty="0"/>
            <a:t>. 2 and : ?</a:t>
          </a:r>
          <a:r>
            <a:rPr lang="es-MX" sz="2100" i="1" kern="1200" dirty="0" err="1"/>
            <a:t>Perissocytheridea</a:t>
          </a:r>
          <a:r>
            <a:rPr lang="es-MX" sz="2100" kern="1200" dirty="0"/>
            <a:t> </a:t>
          </a:r>
          <a:r>
            <a:rPr lang="es-MX" sz="2100" kern="1200" dirty="0" err="1"/>
            <a:t>sp</a:t>
          </a:r>
          <a:r>
            <a:rPr lang="es-MX" sz="2100" kern="1200" dirty="0"/>
            <a:t>. 1 </a:t>
          </a:r>
          <a:endParaRPr lang="en-US" sz="2100" kern="1200" dirty="0"/>
        </a:p>
      </dsp:txBody>
      <dsp:txXfrm>
        <a:off x="0" y="2262157"/>
        <a:ext cx="5332602" cy="1131078"/>
      </dsp:txXfrm>
    </dsp:sp>
    <dsp:sp modelId="{2387434A-5876-4E7A-95E0-F6BF292A0AC6}">
      <dsp:nvSpPr>
        <dsp:cNvPr id="0" name=""/>
        <dsp:cNvSpPr/>
      </dsp:nvSpPr>
      <dsp:spPr>
        <a:xfrm>
          <a:off x="0" y="3393236"/>
          <a:ext cx="5332602"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55591D-ED56-4559-829D-DE68C921CC6E}">
      <dsp:nvSpPr>
        <dsp:cNvPr id="0" name=""/>
        <dsp:cNvSpPr/>
      </dsp:nvSpPr>
      <dsp:spPr>
        <a:xfrm>
          <a:off x="0" y="3393236"/>
          <a:ext cx="5332602" cy="113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s-MX" sz="2100" kern="1200"/>
            <a:t>The section Boca Napo (sample BN-9) yielded the highest number of specimens. </a:t>
          </a:r>
          <a:endParaRPr lang="en-US" sz="2100" kern="1200"/>
        </a:p>
      </dsp:txBody>
      <dsp:txXfrm>
        <a:off x="0" y="3393236"/>
        <a:ext cx="5332602" cy="11310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de-DE"/>
              <a:t>Mastertitelformat bearbeiten</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51984101-1C81-4627-A097-4DE74703DA83}" type="datetimeFigureOut">
              <a:rPr lang="es-AR" smtClean="0"/>
              <a:t>24/4/2025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283735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de-DE"/>
              <a:t>Mastertitelformat bearbeiten</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1984101-1C81-4627-A097-4DE74703DA83}" type="datetimeFigureOut">
              <a:rPr lang="es-AR" smtClean="0"/>
              <a:t>24/4/2025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763403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de-DE"/>
              <a:t>Mastertitelformat bearbeiten</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1984101-1C81-4627-A097-4DE74703DA83}" type="datetimeFigureOut">
              <a:rPr lang="es-AR" smtClean="0"/>
              <a:t>24/4/2025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2820490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de-DE"/>
              <a:t>Mastertitelformat bearbeiten</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1984101-1C81-4627-A097-4DE74703DA83}" type="datetimeFigureOut">
              <a:rPr lang="es-AR" smtClean="0"/>
              <a:t>24/4/2025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C697133D-BF8C-42E1-92BF-874529B23B14}" type="slidenum">
              <a:rPr lang="es-AR" smtClean="0"/>
              <a:t>‹Nr.›</a:t>
            </a:fld>
            <a:endParaRPr lang="es-A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76543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de-DE"/>
              <a:t>Mastertitelformat bearbeiten</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1984101-1C81-4627-A097-4DE74703DA83}" type="datetimeFigureOut">
              <a:rPr lang="es-AR" smtClean="0"/>
              <a:t>24/4/2025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3989776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de-DE"/>
              <a:t>Mastertitelformat bearbeiten</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51984101-1C81-4627-A097-4DE74703DA83}" type="datetimeFigureOut">
              <a:rPr lang="es-AR" smtClean="0"/>
              <a:t>24/4/2025</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2792784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de-DE"/>
              <a:t>Mastertitelformat bearbeiten</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51984101-1C81-4627-A097-4DE74703DA83}" type="datetimeFigureOut">
              <a:rPr lang="es-AR" smtClean="0"/>
              <a:t>24/4/2025</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3323286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1984101-1C81-4627-A097-4DE74703DA83}" type="datetimeFigureOut">
              <a:rPr lang="es-AR" smtClean="0"/>
              <a:t>24/4/2025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3243275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1984101-1C81-4627-A097-4DE74703DA83}" type="datetimeFigureOut">
              <a:rPr lang="es-AR" smtClean="0"/>
              <a:t>24/4/2025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1879809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1984101-1C81-4627-A097-4DE74703DA83}" type="datetimeFigureOut">
              <a:rPr lang="es-AR" smtClean="0"/>
              <a:t>24/4/2025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2785444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1984101-1C81-4627-A097-4DE74703DA83}" type="datetimeFigureOut">
              <a:rPr lang="es-AR" smtClean="0"/>
              <a:t>24/4/2025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1887605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51984101-1C81-4627-A097-4DE74703DA83}" type="datetimeFigureOut">
              <a:rPr lang="es-AR" smtClean="0"/>
              <a:t>24/4/2025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3157104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1984101-1C81-4627-A097-4DE74703DA83}" type="datetimeFigureOut">
              <a:rPr lang="es-AR" smtClean="0"/>
              <a:t>24/4/2025</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3436707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51984101-1C81-4627-A097-4DE74703DA83}" type="datetimeFigureOut">
              <a:rPr lang="es-AR" smtClean="0"/>
              <a:t>24/4/2025</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1594497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84101-1C81-4627-A097-4DE74703DA83}" type="datetimeFigureOut">
              <a:rPr lang="es-AR" smtClean="0"/>
              <a:t>24/4/2025</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3413886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de-DE"/>
              <a:t>Mastertitelformat bearbeiten</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51984101-1C81-4627-A097-4DE74703DA83}" type="datetimeFigureOut">
              <a:rPr lang="es-AR" smtClean="0"/>
              <a:t>24/4/2025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1343064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de-DE"/>
              <a:t>Mastertitelformat bearbeiten</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51984101-1C81-4627-A097-4DE74703DA83}" type="datetimeFigureOut">
              <a:rPr lang="es-AR" smtClean="0"/>
              <a:t>24/4/2025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C697133D-BF8C-42E1-92BF-874529B23B14}" type="slidenum">
              <a:rPr lang="es-AR" smtClean="0"/>
              <a:t>‹Nr.›</a:t>
            </a:fld>
            <a:endParaRPr lang="es-AR"/>
          </a:p>
        </p:txBody>
      </p:sp>
    </p:spTree>
    <p:extLst>
      <p:ext uri="{BB962C8B-B14F-4D97-AF65-F5344CB8AC3E}">
        <p14:creationId xmlns:p14="http://schemas.microsoft.com/office/powerpoint/2010/main" val="411804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1984101-1C81-4627-A097-4DE74703DA83}" type="datetimeFigureOut">
              <a:rPr lang="es-AR" smtClean="0"/>
              <a:t>24/4/2025</a:t>
            </a:fld>
            <a:endParaRPr lang="es-A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s-A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697133D-BF8C-42E1-92BF-874529B23B14}" type="slidenum">
              <a:rPr lang="es-AR" smtClean="0"/>
              <a:t>‹Nr.›</a:t>
            </a:fld>
            <a:endParaRPr lang="es-AR"/>
          </a:p>
        </p:txBody>
      </p:sp>
    </p:spTree>
    <p:extLst>
      <p:ext uri="{BB962C8B-B14F-4D97-AF65-F5344CB8AC3E}">
        <p14:creationId xmlns:p14="http://schemas.microsoft.com/office/powerpoint/2010/main" val="1628484497"/>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tif"/><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03EB615-7CEF-4CE5-B353-7902D22FC3C0}"/>
              </a:ext>
            </a:extLst>
          </p:cNvPr>
          <p:cNvSpPr txBox="1"/>
          <p:nvPr/>
        </p:nvSpPr>
        <p:spPr>
          <a:xfrm>
            <a:off x="1303567" y="3044584"/>
            <a:ext cx="9440034" cy="1049867"/>
          </a:xfrm>
          <a:prstGeom prst="rect">
            <a:avLst/>
          </a:prstGeom>
        </p:spPr>
        <p:txBody>
          <a:bodyPr vert="horz" lIns="91440" tIns="45720" rIns="91440" bIns="45720" rtlCol="0" anchor="t">
            <a:normAutofit/>
          </a:bodyPr>
          <a:lstStyle/>
          <a:p>
            <a:pPr algn="ctr">
              <a:spcBef>
                <a:spcPct val="20000"/>
              </a:spcBef>
              <a:spcAft>
                <a:spcPts val="600"/>
              </a:spcAft>
              <a:buClr>
                <a:schemeClr val="tx2"/>
              </a:buClr>
              <a:buSzPct val="70000"/>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María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Belén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Zamudio</a:t>
            </a:r>
            <a:r>
              <a:rPr lang="en-US" sz="2400" kern="100" baseline="30000" dirty="0" err="1">
                <a:effectLst/>
                <a:latin typeface="Times New Roman" panose="02020603050405020304" pitchFamily="18" charset="0"/>
                <a:ea typeface="Calibri" panose="020F0502020204030204" pitchFamily="34" charset="0"/>
                <a:cs typeface="Times New Roman" panose="02020603050405020304" pitchFamily="18" charset="0"/>
              </a:rPr>
              <a:t>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Martin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Gross</a:t>
            </a:r>
            <a:r>
              <a:rPr lang="en-US" sz="2400" kern="100" baseline="30000" dirty="0" err="1">
                <a:effectLst/>
                <a:latin typeface="Times New Roman" panose="02020603050405020304" pitchFamily="18" charset="0"/>
                <a:ea typeface="Calibri" panose="020F0502020204030204" pitchFamily="34" charset="0"/>
                <a:cs typeface="Times New Roman" panose="02020603050405020304" pitchFamily="18" charset="0"/>
              </a:rPr>
              <a:t>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Andres Salazar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Ríos</a:t>
            </a:r>
            <a:r>
              <a:rPr lang="en-US" sz="2400" kern="100" baseline="30000" dirty="0" err="1">
                <a:effectLst/>
                <a:latin typeface="Times New Roman" panose="02020603050405020304" pitchFamily="18" charset="0"/>
                <a:ea typeface="Calibri" panose="020F0502020204030204" pitchFamily="34" charset="0"/>
                <a:cs typeface="Times New Roman" panose="02020603050405020304" pitchFamily="18" charset="0"/>
              </a:rPr>
              <a:t>a,b</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and Werner E.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Piller</a:t>
            </a:r>
            <a:r>
              <a:rPr lang="en-US" sz="2400" kern="100" baseline="30000" dirty="0" err="1">
                <a:effectLst/>
                <a:latin typeface="Times New Roman" panose="02020603050405020304" pitchFamily="18" charset="0"/>
                <a:ea typeface="Calibri" panose="020F0502020204030204" pitchFamily="34" charset="0"/>
                <a:cs typeface="Times New Roman" panose="02020603050405020304" pitchFamily="18" charset="0"/>
              </a:rPr>
              <a:t>b</a:t>
            </a:r>
            <a:endParaRPr lang="de-D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ct val="20000"/>
              </a:spcBef>
              <a:spcAft>
                <a:spcPts val="600"/>
              </a:spcAft>
              <a:buClr>
                <a:schemeClr val="tx2"/>
              </a:buClr>
              <a:buSzPct val="70000"/>
            </a:pPr>
            <a:endParaRPr 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p:txBody>
      </p:sp>
      <p:sp>
        <p:nvSpPr>
          <p:cNvPr id="4" name="Rechteck 3">
            <a:extLst>
              <a:ext uri="{FF2B5EF4-FFF2-40B4-BE49-F238E27FC236}">
                <a16:creationId xmlns:a16="http://schemas.microsoft.com/office/drawing/2014/main" id="{890FB12D-1678-2D58-DF8C-2A90DBF412AE}"/>
              </a:ext>
            </a:extLst>
          </p:cNvPr>
          <p:cNvSpPr/>
          <p:nvPr/>
        </p:nvSpPr>
        <p:spPr>
          <a:xfrm>
            <a:off x="803565" y="812699"/>
            <a:ext cx="11185236" cy="2123658"/>
          </a:xfrm>
          <a:prstGeom prst="rect">
            <a:avLst/>
          </a:prstGeom>
          <a:noFill/>
        </p:spPr>
        <p:txBody>
          <a:bodyPr wrap="square" lIns="91440" tIns="45720" rIns="91440" bIns="45720">
            <a:spAutoFit/>
          </a:bodyPr>
          <a:lstStyle/>
          <a:p>
            <a:pPr algn="ctr"/>
            <a:r>
              <a:rPr lang="en-US" sz="4400" b="1" i="1" cap="none" spc="0" dirty="0">
                <a:ln w="0"/>
                <a:solidFill>
                  <a:schemeClr val="accent1">
                    <a:lumMod val="60000"/>
                    <a:lumOff val="40000"/>
                  </a:schemeClr>
                </a:solidFill>
                <a:effectLst>
                  <a:outerShdw blurRad="38100" dist="25400" dir="5400000" algn="ctr" rotWithShape="0">
                    <a:srgbClr val="6E747A">
                      <a:alpha val="43000"/>
                    </a:srgbClr>
                  </a:outerShdw>
                </a:effectLst>
                <a:latin typeface="+mj-lt"/>
                <a:ea typeface="+mj-ea"/>
              </a:rPr>
              <a:t>PERISSOCYTHERIDEA</a:t>
            </a:r>
            <a:r>
              <a:rPr lang="en-US" sz="4400" b="1" cap="none" spc="0" dirty="0">
                <a:ln w="0"/>
                <a:solidFill>
                  <a:schemeClr val="accent1">
                    <a:lumMod val="60000"/>
                    <a:lumOff val="40000"/>
                  </a:schemeClr>
                </a:solidFill>
                <a:effectLst>
                  <a:outerShdw blurRad="38100" dist="25400" dir="5400000" algn="ctr" rotWithShape="0">
                    <a:srgbClr val="6E747A">
                      <a:alpha val="43000"/>
                    </a:srgbClr>
                  </a:outerShdw>
                </a:effectLst>
                <a:latin typeface="+mj-lt"/>
                <a:ea typeface="+mj-ea"/>
              </a:rPr>
              <a:t> (OSTRACODA) FROM THE NEOGENE OF WESTERN AMAZONIA </a:t>
            </a:r>
            <a:endParaRPr lang="de-DE" sz="4400" b="1" cap="none" spc="0" dirty="0">
              <a:ln w="0"/>
              <a:solidFill>
                <a:schemeClr val="accent1">
                  <a:lumMod val="60000"/>
                  <a:lumOff val="40000"/>
                </a:schemeClr>
              </a:solidFill>
              <a:effectLst>
                <a:outerShdw blurRad="38100" dist="25400" dir="5400000" algn="ctr" rotWithShape="0">
                  <a:srgbClr val="6E747A">
                    <a:alpha val="43000"/>
                  </a:srgbClr>
                </a:outerShdw>
              </a:effectLst>
            </a:endParaRPr>
          </a:p>
        </p:txBody>
      </p:sp>
      <p:sp>
        <p:nvSpPr>
          <p:cNvPr id="6" name="Rectangle 1">
            <a:extLst>
              <a:ext uri="{FF2B5EF4-FFF2-40B4-BE49-F238E27FC236}">
                <a16:creationId xmlns:a16="http://schemas.microsoft.com/office/drawing/2014/main" id="{41245846-1894-EAED-1BDD-992C39644483}"/>
              </a:ext>
            </a:extLst>
          </p:cNvPr>
          <p:cNvSpPr>
            <a:spLocks noChangeArrowheads="1"/>
          </p:cNvSpPr>
          <p:nvPr/>
        </p:nvSpPr>
        <p:spPr bwMode="auto">
          <a:xfrm>
            <a:off x="2461190" y="6075646"/>
            <a:ext cx="76907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rPr>
              <a:t>This </a:t>
            </a:r>
            <a:r>
              <a:rPr kumimoji="0" lang="de-DE" altLang="de-DE" sz="1600" b="0" i="0" u="none" strike="noStrike" cap="none" normalizeH="0" baseline="0" dirty="0" err="1">
                <a:ln>
                  <a:noFill/>
                </a:ln>
                <a:solidFill>
                  <a:schemeClr val="tx1"/>
                </a:solidFill>
                <a:effectLst/>
                <a:latin typeface="Arial" panose="020B0604020202020204" pitchFamily="34" charset="0"/>
              </a:rPr>
              <a:t>research</a:t>
            </a:r>
            <a:r>
              <a:rPr kumimoji="0" lang="de-DE" altLang="de-DE" sz="1600" b="0" i="0" u="none" strike="noStrike" cap="none" normalizeH="0" baseline="0" dirty="0">
                <a:ln>
                  <a:noFill/>
                </a:ln>
                <a:solidFill>
                  <a:schemeClr val="tx1"/>
                </a:solidFill>
                <a:effectLst/>
                <a:latin typeface="Arial" panose="020B0604020202020204" pitchFamily="34" charset="0"/>
              </a:rPr>
              <a:t> was </a:t>
            </a:r>
            <a:r>
              <a:rPr kumimoji="0" lang="de-DE" altLang="de-DE" sz="1600" b="0" i="0" u="none" strike="noStrike" cap="none" normalizeH="0" baseline="0" dirty="0" err="1">
                <a:ln>
                  <a:noFill/>
                </a:ln>
                <a:solidFill>
                  <a:schemeClr val="tx1"/>
                </a:solidFill>
                <a:effectLst/>
                <a:latin typeface="Arial" panose="020B0604020202020204" pitchFamily="34" charset="0"/>
              </a:rPr>
              <a:t>funded</a:t>
            </a:r>
            <a:r>
              <a:rPr kumimoji="0" lang="de-DE" altLang="de-DE" sz="1600" b="0" i="0" u="none" strike="noStrike" cap="none" normalizeH="0" baseline="0" dirty="0">
                <a:ln>
                  <a:noFill/>
                </a:ln>
                <a:solidFill>
                  <a:schemeClr val="tx1"/>
                </a:solidFill>
                <a:effectLst/>
                <a:latin typeface="Arial" panose="020B0604020202020204" pitchFamily="34" charset="0"/>
              </a:rPr>
              <a:t> </a:t>
            </a:r>
            <a:r>
              <a:rPr kumimoji="0" lang="de-DE" altLang="de-DE" sz="1600" b="0" i="0" u="none" strike="noStrike" cap="none" normalizeH="0" baseline="0" dirty="0" err="1">
                <a:ln>
                  <a:noFill/>
                </a:ln>
                <a:solidFill>
                  <a:schemeClr val="tx1"/>
                </a:solidFill>
                <a:effectLst/>
                <a:latin typeface="Arial" panose="020B0604020202020204" pitchFamily="34" charset="0"/>
              </a:rPr>
              <a:t>by</a:t>
            </a:r>
            <a:r>
              <a:rPr kumimoji="0" lang="de-DE" altLang="de-DE" sz="1600" b="0" i="0" u="none" strike="noStrike" cap="none" normalizeH="0" baseline="0" dirty="0">
                <a:ln>
                  <a:noFill/>
                </a:ln>
                <a:solidFill>
                  <a:schemeClr val="tx1"/>
                </a:solidFill>
                <a:effectLst/>
                <a:latin typeface="Arial" panose="020B0604020202020204" pitchFamily="34" charset="0"/>
              </a:rPr>
              <a:t> </a:t>
            </a:r>
            <a:r>
              <a:rPr kumimoji="0" lang="de-DE" altLang="de-DE" sz="1600" b="0" i="0" u="none" strike="noStrike" cap="none" normalizeH="0" baseline="0" dirty="0" err="1">
                <a:ln>
                  <a:noFill/>
                </a:ln>
                <a:solidFill>
                  <a:schemeClr val="tx1"/>
                </a:solidFill>
                <a:effectLst/>
                <a:latin typeface="Arial" panose="020B0604020202020204" pitchFamily="34" charset="0"/>
              </a:rPr>
              <a:t>the</a:t>
            </a:r>
            <a:r>
              <a:rPr kumimoji="0" lang="de-DE" altLang="de-DE" sz="1600" b="0" i="0" u="none" strike="noStrike" cap="none" normalizeH="0" baseline="0" dirty="0">
                <a:ln>
                  <a:noFill/>
                </a:ln>
                <a:solidFill>
                  <a:schemeClr val="tx1"/>
                </a:solidFill>
                <a:effectLst/>
                <a:latin typeface="Arial" panose="020B0604020202020204" pitchFamily="34" charset="0"/>
              </a:rPr>
              <a:t> Austrian Science Fund (FWF </a:t>
            </a:r>
            <a:r>
              <a:rPr kumimoji="0" lang="de-DE" altLang="de-DE" sz="1600" b="0" i="0" u="none" strike="noStrike" cap="none" normalizeH="0" baseline="0" dirty="0" err="1">
                <a:ln>
                  <a:noFill/>
                </a:ln>
                <a:solidFill>
                  <a:schemeClr val="tx1"/>
                </a:solidFill>
                <a:effectLst/>
                <a:latin typeface="Arial" panose="020B0604020202020204" pitchFamily="34" charset="0"/>
              </a:rPr>
              <a:t>grant</a:t>
            </a:r>
            <a:r>
              <a:rPr kumimoji="0" lang="de-DE" altLang="de-DE" sz="1600" b="0" i="0" u="none" strike="noStrike" cap="none" normalizeH="0" baseline="0" dirty="0">
                <a:ln>
                  <a:noFill/>
                </a:ln>
                <a:solidFill>
                  <a:schemeClr val="tx1"/>
                </a:solidFill>
                <a:effectLst/>
                <a:latin typeface="Arial" panose="020B0604020202020204" pitchFamily="34" charset="0"/>
              </a:rPr>
              <a:t> DOI: 10.55776/P35815)</a:t>
            </a:r>
          </a:p>
        </p:txBody>
      </p:sp>
      <p:pic>
        <p:nvPicPr>
          <p:cNvPr id="8" name="Grafik 7" descr="Ein Bild, das Text, Schrift, Logo, Kreis enthält.">
            <a:extLst>
              <a:ext uri="{FF2B5EF4-FFF2-40B4-BE49-F238E27FC236}">
                <a16:creationId xmlns:a16="http://schemas.microsoft.com/office/drawing/2014/main" id="{CC497CA6-8771-88C1-A953-B8679F342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63" y="4217653"/>
            <a:ext cx="1000004" cy="1400005"/>
          </a:xfrm>
          <a:prstGeom prst="rect">
            <a:avLst/>
          </a:prstGeom>
        </p:spPr>
      </p:pic>
      <p:pic>
        <p:nvPicPr>
          <p:cNvPr id="7" name="Grafik 14" descr="Ein Bild, das Muster, Pixel enthält.&#10;&#10;KI-generierte Inhalte können fehlerhaft sein.">
            <a:extLst>
              <a:ext uri="{FF2B5EF4-FFF2-40B4-BE49-F238E27FC236}">
                <a16:creationId xmlns:a16="http://schemas.microsoft.com/office/drawing/2014/main" id="{806529AA-BD4B-43A8-B6B3-23B7CE6B8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9394" y="5677272"/>
            <a:ext cx="916444" cy="916444"/>
          </a:xfrm>
          <a:prstGeom prst="rect">
            <a:avLst/>
          </a:prstGeom>
        </p:spPr>
      </p:pic>
      <p:pic>
        <p:nvPicPr>
          <p:cNvPr id="9" name="Grafik 24">
            <a:extLst>
              <a:ext uri="{FF2B5EF4-FFF2-40B4-BE49-F238E27FC236}">
                <a16:creationId xmlns:a16="http://schemas.microsoft.com/office/drawing/2014/main" id="{BDDAF113-A45C-4748-889D-B1E8500A0FF3}"/>
              </a:ext>
            </a:extLst>
          </p:cNvPr>
          <p:cNvPicPr>
            <a:picLocks noChangeAspect="1"/>
          </p:cNvPicPr>
          <p:nvPr/>
        </p:nvPicPr>
        <p:blipFill>
          <a:blip r:embed="rId5"/>
          <a:stretch>
            <a:fillRect/>
          </a:stretch>
        </p:blipFill>
        <p:spPr>
          <a:xfrm>
            <a:off x="9875089" y="4394426"/>
            <a:ext cx="2310000" cy="1027183"/>
          </a:xfrm>
          <a:prstGeom prst="rect">
            <a:avLst/>
          </a:prstGeom>
        </p:spPr>
      </p:pic>
      <p:sp>
        <p:nvSpPr>
          <p:cNvPr id="5" name="Textfeld 4">
            <a:extLst>
              <a:ext uri="{FF2B5EF4-FFF2-40B4-BE49-F238E27FC236}">
                <a16:creationId xmlns:a16="http://schemas.microsoft.com/office/drawing/2014/main" id="{33D5CE88-9CC7-8363-F29A-FDA8B20758D9}"/>
              </a:ext>
            </a:extLst>
          </p:cNvPr>
          <p:cNvSpPr txBox="1"/>
          <p:nvPr/>
        </p:nvSpPr>
        <p:spPr>
          <a:xfrm>
            <a:off x="1590708" y="4366903"/>
            <a:ext cx="8057494" cy="1436291"/>
          </a:xfrm>
          <a:prstGeom prst="rect">
            <a:avLst/>
          </a:prstGeom>
          <a:noFill/>
        </p:spPr>
        <p:txBody>
          <a:bodyPr wrap="square" rtlCol="0">
            <a:spAutoFit/>
          </a:bodyPr>
          <a:lstStyle/>
          <a:p>
            <a:pPr algn="ctr">
              <a:spcAft>
                <a:spcPts val="800"/>
              </a:spcAft>
            </a:pPr>
            <a:r>
              <a:rPr lang="en-US" sz="1400" kern="100" baseline="30000" dirty="0">
                <a:effectLst/>
                <a:latin typeface="+mj-lt"/>
                <a:ea typeface="ADLaM Display" panose="02010000000000000000" pitchFamily="2" charset="0"/>
                <a:cs typeface="ADLaM Display" panose="02010000000000000000" pitchFamily="2" charset="0"/>
              </a:rPr>
              <a:t>a </a:t>
            </a:r>
            <a:r>
              <a:rPr lang="en-US" sz="1400" kern="100" dirty="0">
                <a:effectLst/>
                <a:latin typeface="+mj-lt"/>
                <a:ea typeface="ADLaM Display" panose="02010000000000000000" pitchFamily="2" charset="0"/>
                <a:cs typeface="ADLaM Display" panose="02010000000000000000" pitchFamily="2" charset="0"/>
              </a:rPr>
              <a:t>Department for Geology &amp; </a:t>
            </a:r>
            <a:r>
              <a:rPr lang="en-US" sz="1400" kern="100" dirty="0" err="1">
                <a:effectLst/>
                <a:latin typeface="+mj-lt"/>
                <a:ea typeface="ADLaM Display" panose="02010000000000000000" pitchFamily="2" charset="0"/>
                <a:cs typeface="ADLaM Display" panose="02010000000000000000" pitchFamily="2" charset="0"/>
              </a:rPr>
              <a:t>Palaeontology</a:t>
            </a:r>
            <a:r>
              <a:rPr lang="en-US" sz="1400" kern="100" dirty="0">
                <a:effectLst/>
                <a:latin typeface="+mj-lt"/>
                <a:ea typeface="ADLaM Display" panose="02010000000000000000" pitchFamily="2" charset="0"/>
                <a:cs typeface="ADLaM Display" panose="02010000000000000000" pitchFamily="2" charset="0"/>
              </a:rPr>
              <a:t>, </a:t>
            </a:r>
            <a:r>
              <a:rPr lang="en-US" sz="1400" kern="100" dirty="0" err="1">
                <a:effectLst/>
                <a:latin typeface="+mj-lt"/>
                <a:ea typeface="ADLaM Display" panose="02010000000000000000" pitchFamily="2" charset="0"/>
                <a:cs typeface="ADLaM Display" panose="02010000000000000000" pitchFamily="2" charset="0"/>
              </a:rPr>
              <a:t>Universalmuseum</a:t>
            </a:r>
            <a:r>
              <a:rPr lang="en-US" sz="1400" kern="100" dirty="0">
                <a:effectLst/>
                <a:latin typeface="+mj-lt"/>
                <a:ea typeface="ADLaM Display" panose="02010000000000000000" pitchFamily="2" charset="0"/>
                <a:cs typeface="ADLaM Display" panose="02010000000000000000" pitchFamily="2" charset="0"/>
              </a:rPr>
              <a:t> </a:t>
            </a:r>
            <a:r>
              <a:rPr lang="en-US" sz="1400" kern="100" dirty="0" err="1">
                <a:effectLst/>
                <a:latin typeface="+mj-lt"/>
                <a:ea typeface="ADLaM Display" panose="02010000000000000000" pitchFamily="2" charset="0"/>
                <a:cs typeface="ADLaM Display" panose="02010000000000000000" pitchFamily="2" charset="0"/>
              </a:rPr>
              <a:t>Joanneum</a:t>
            </a:r>
            <a:r>
              <a:rPr lang="en-US" sz="1400" kern="100" dirty="0">
                <a:effectLst/>
                <a:latin typeface="+mj-lt"/>
                <a:ea typeface="ADLaM Display" panose="02010000000000000000" pitchFamily="2" charset="0"/>
                <a:cs typeface="ADLaM Display" panose="02010000000000000000" pitchFamily="2" charset="0"/>
              </a:rPr>
              <a:t>, </a:t>
            </a:r>
            <a:r>
              <a:rPr lang="en-US" sz="1400" kern="100" dirty="0" err="1">
                <a:effectLst/>
                <a:latin typeface="+mj-lt"/>
                <a:ea typeface="ADLaM Display" panose="02010000000000000000" pitchFamily="2" charset="0"/>
                <a:cs typeface="ADLaM Display" panose="02010000000000000000" pitchFamily="2" charset="0"/>
              </a:rPr>
              <a:t>Weinzöttlstrasse</a:t>
            </a:r>
            <a:r>
              <a:rPr lang="en-US" sz="1400" kern="100" dirty="0">
                <a:effectLst/>
                <a:latin typeface="+mj-lt"/>
                <a:ea typeface="ADLaM Display" panose="02010000000000000000" pitchFamily="2" charset="0"/>
                <a:cs typeface="ADLaM Display" panose="02010000000000000000" pitchFamily="2" charset="0"/>
              </a:rPr>
              <a:t> 16, 8045 Graz, Austria.</a:t>
            </a:r>
            <a:endParaRPr lang="de-DE" sz="1400" kern="100" dirty="0">
              <a:latin typeface="+mj-lt"/>
              <a:ea typeface="ADLaM Display" panose="02010000000000000000" pitchFamily="2" charset="0"/>
              <a:cs typeface="ADLaM Display" panose="02010000000000000000" pitchFamily="2" charset="0"/>
            </a:endParaRPr>
          </a:p>
          <a:p>
            <a:pPr algn="ctr">
              <a:spcAft>
                <a:spcPts val="800"/>
              </a:spcAft>
            </a:pPr>
            <a:r>
              <a:rPr lang="en-GB" sz="1400" kern="100" baseline="30000" dirty="0">
                <a:effectLst/>
                <a:latin typeface="+mj-lt"/>
                <a:ea typeface="ADLaM Display" panose="02010000000000000000" pitchFamily="2" charset="0"/>
                <a:cs typeface="ADLaM Display" panose="02010000000000000000" pitchFamily="2" charset="0"/>
              </a:rPr>
              <a:t>b </a:t>
            </a:r>
            <a:r>
              <a:rPr lang="en-GB" sz="1400" kern="100" dirty="0">
                <a:effectLst/>
                <a:latin typeface="+mj-lt"/>
                <a:ea typeface="ADLaM Display" panose="02010000000000000000" pitchFamily="2" charset="0"/>
                <a:cs typeface="ADLaM Display" panose="02010000000000000000" pitchFamily="2" charset="0"/>
              </a:rPr>
              <a:t>Department of Earth Sciences. University of Graz. NAWI Graz </a:t>
            </a:r>
            <a:r>
              <a:rPr lang="en-GB" sz="1400" kern="100" dirty="0" err="1">
                <a:effectLst/>
                <a:latin typeface="+mj-lt"/>
                <a:ea typeface="ADLaM Display" panose="02010000000000000000" pitchFamily="2" charset="0"/>
                <a:cs typeface="ADLaM Display" panose="02010000000000000000" pitchFamily="2" charset="0"/>
              </a:rPr>
              <a:t>Geocenter</a:t>
            </a:r>
            <a:r>
              <a:rPr lang="en-GB" sz="1400" kern="100" dirty="0">
                <a:effectLst/>
                <a:latin typeface="+mj-lt"/>
                <a:ea typeface="ADLaM Display" panose="02010000000000000000" pitchFamily="2" charset="0"/>
                <a:cs typeface="ADLaM Display" panose="02010000000000000000" pitchFamily="2" charset="0"/>
              </a:rPr>
              <a:t>, </a:t>
            </a:r>
            <a:r>
              <a:rPr lang="en-GB" sz="1400" kern="100" dirty="0" err="1">
                <a:effectLst/>
                <a:latin typeface="+mj-lt"/>
                <a:ea typeface="ADLaM Display" panose="02010000000000000000" pitchFamily="2" charset="0"/>
                <a:cs typeface="ADLaM Display" panose="02010000000000000000" pitchFamily="2" charset="0"/>
              </a:rPr>
              <a:t>Heinrichstrasse</a:t>
            </a:r>
            <a:r>
              <a:rPr lang="en-GB" sz="1400" kern="100" dirty="0">
                <a:effectLst/>
                <a:latin typeface="+mj-lt"/>
                <a:ea typeface="ADLaM Display" panose="02010000000000000000" pitchFamily="2" charset="0"/>
                <a:cs typeface="ADLaM Display" panose="02010000000000000000" pitchFamily="2" charset="0"/>
              </a:rPr>
              <a:t> 26, 8010 Graz, Austria.</a:t>
            </a:r>
            <a:endParaRPr lang="de-DE" sz="1400" kern="100" dirty="0">
              <a:effectLst/>
              <a:latin typeface="+mj-lt"/>
              <a:ea typeface="ADLaM Display" panose="02010000000000000000" pitchFamily="2" charset="0"/>
              <a:cs typeface="ADLaM Display" panose="02010000000000000000" pitchFamily="2" charset="0"/>
            </a:endParaRPr>
          </a:p>
          <a:p>
            <a:endParaRPr lang="de-DE" dirty="0"/>
          </a:p>
        </p:txBody>
      </p:sp>
      <p:pic>
        <p:nvPicPr>
          <p:cNvPr id="10" name="Picture 4" descr="Universalmuseum Joanneum - Verein ScienceCenter-Netzwerk">
            <a:extLst>
              <a:ext uri="{FF2B5EF4-FFF2-40B4-BE49-F238E27FC236}">
                <a16:creationId xmlns:a16="http://schemas.microsoft.com/office/drawing/2014/main" id="{D8085C7F-F346-5B20-7C68-C9B3FF73EC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32" y="5926396"/>
            <a:ext cx="2325954" cy="88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776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B00991E4-4346-46A2-B92A-C7F5FBA13811}"/>
              </a:ext>
            </a:extLst>
          </p:cNvPr>
          <p:cNvSpPr txBox="1"/>
          <p:nvPr/>
        </p:nvSpPr>
        <p:spPr>
          <a:xfrm>
            <a:off x="2557670" y="5393635"/>
            <a:ext cx="675860" cy="369332"/>
          </a:xfrm>
          <a:prstGeom prst="rect">
            <a:avLst/>
          </a:prstGeom>
          <a:noFill/>
        </p:spPr>
        <p:txBody>
          <a:bodyPr wrap="square" rtlCol="0">
            <a:spAutoFit/>
          </a:bodyPr>
          <a:lstStyle/>
          <a:p>
            <a:r>
              <a:rPr lang="es-MX" b="1" dirty="0">
                <a:solidFill>
                  <a:schemeClr val="bg1"/>
                </a:solidFill>
              </a:rPr>
              <a:t>A-1</a:t>
            </a:r>
            <a:endParaRPr lang="es-AR" b="1" dirty="0">
              <a:solidFill>
                <a:schemeClr val="bg1"/>
              </a:solidFill>
            </a:endParaRPr>
          </a:p>
        </p:txBody>
      </p:sp>
      <p:sp>
        <p:nvSpPr>
          <p:cNvPr id="13" name="CuadroTexto 12">
            <a:extLst>
              <a:ext uri="{FF2B5EF4-FFF2-40B4-BE49-F238E27FC236}">
                <a16:creationId xmlns:a16="http://schemas.microsoft.com/office/drawing/2014/main" id="{D58DC3CB-5149-4B71-BBFE-E0ED9606EB11}"/>
              </a:ext>
            </a:extLst>
          </p:cNvPr>
          <p:cNvSpPr txBox="1"/>
          <p:nvPr/>
        </p:nvSpPr>
        <p:spPr>
          <a:xfrm>
            <a:off x="2557670" y="1219200"/>
            <a:ext cx="516834" cy="369332"/>
          </a:xfrm>
          <a:prstGeom prst="rect">
            <a:avLst/>
          </a:prstGeom>
          <a:noFill/>
        </p:spPr>
        <p:txBody>
          <a:bodyPr wrap="square" rtlCol="0">
            <a:spAutoFit/>
          </a:bodyPr>
          <a:lstStyle/>
          <a:p>
            <a:r>
              <a:rPr lang="en-US">
                <a:solidFill>
                  <a:schemeClr val="bg1"/>
                </a:solidFill>
                <a:latin typeface="Aharoni" panose="02010803020104030203" pitchFamily="2" charset="-79"/>
                <a:ea typeface="ADLaM Display" panose="020F0502020204030204" pitchFamily="2" charset="0"/>
                <a:cs typeface="Aharoni" panose="02010803020104030203" pitchFamily="2" charset="-79"/>
              </a:rPr>
              <a:t>♀</a:t>
            </a:r>
            <a:endParaRPr lang="es-AR" dirty="0"/>
          </a:p>
        </p:txBody>
      </p:sp>
      <p:pic>
        <p:nvPicPr>
          <p:cNvPr id="7" name="Imagen 6">
            <a:extLst>
              <a:ext uri="{FF2B5EF4-FFF2-40B4-BE49-F238E27FC236}">
                <a16:creationId xmlns:a16="http://schemas.microsoft.com/office/drawing/2014/main" id="{DFE3F73F-7A74-455C-B7F2-889FE103A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900" y="16903"/>
            <a:ext cx="5166826" cy="4427687"/>
          </a:xfrm>
          <a:prstGeom prst="rect">
            <a:avLst/>
          </a:prstGeom>
        </p:spPr>
      </p:pic>
      <p:sp>
        <p:nvSpPr>
          <p:cNvPr id="9" name="CuadroTexto 8">
            <a:extLst>
              <a:ext uri="{FF2B5EF4-FFF2-40B4-BE49-F238E27FC236}">
                <a16:creationId xmlns:a16="http://schemas.microsoft.com/office/drawing/2014/main" id="{2C664F79-3F3C-4DE7-B52B-17008FA753CC}"/>
              </a:ext>
            </a:extLst>
          </p:cNvPr>
          <p:cNvSpPr txBox="1"/>
          <p:nvPr/>
        </p:nvSpPr>
        <p:spPr>
          <a:xfrm>
            <a:off x="9170504" y="331304"/>
            <a:ext cx="596348" cy="646331"/>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a:t>
            </a:r>
          </a:p>
          <a:p>
            <a:endParaRPr lang="es-AR" dirty="0"/>
          </a:p>
        </p:txBody>
      </p:sp>
      <p:pic>
        <p:nvPicPr>
          <p:cNvPr id="19" name="Imagen 18">
            <a:extLst>
              <a:ext uri="{FF2B5EF4-FFF2-40B4-BE49-F238E27FC236}">
                <a16:creationId xmlns:a16="http://schemas.microsoft.com/office/drawing/2014/main" id="{653E6889-061F-40C6-B4D2-F1E7A3D10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74" y="-68338"/>
            <a:ext cx="5166825" cy="4427687"/>
          </a:xfrm>
          <a:prstGeom prst="rect">
            <a:avLst/>
          </a:prstGeom>
        </p:spPr>
      </p:pic>
      <p:sp>
        <p:nvSpPr>
          <p:cNvPr id="22" name="CuadroTexto 21">
            <a:extLst>
              <a:ext uri="{FF2B5EF4-FFF2-40B4-BE49-F238E27FC236}">
                <a16:creationId xmlns:a16="http://schemas.microsoft.com/office/drawing/2014/main" id="{2AE04740-8707-4678-A74C-5ED7B489A9E1}"/>
              </a:ext>
            </a:extLst>
          </p:cNvPr>
          <p:cNvSpPr txBox="1"/>
          <p:nvPr/>
        </p:nvSpPr>
        <p:spPr>
          <a:xfrm>
            <a:off x="2557670" y="331304"/>
            <a:ext cx="516834" cy="646331"/>
          </a:xfrm>
          <a:prstGeom prst="rect">
            <a:avLst/>
          </a:prstGeom>
          <a:noFill/>
        </p:spPr>
        <p:txBody>
          <a:bodyPr wrap="square" rtlCol="0">
            <a:spAutoFit/>
          </a:bodyPr>
          <a:lstStyle/>
          <a:p>
            <a:r>
              <a:rPr lang="en-US" dirty="0">
                <a:latin typeface="Aharoni" panose="02010803020104030203" pitchFamily="2" charset="-79"/>
                <a:ea typeface="ADLaM Display" panose="020F0502020204030204" pitchFamily="2" charset="0"/>
                <a:cs typeface="Aharoni" panose="02010803020104030203" pitchFamily="2" charset="-79"/>
              </a:rPr>
              <a:t>♀</a:t>
            </a:r>
            <a:endParaRPr lang="es-AR" dirty="0"/>
          </a:p>
          <a:p>
            <a:endParaRPr lang="es-AR" dirty="0"/>
          </a:p>
        </p:txBody>
      </p:sp>
      <p:sp>
        <p:nvSpPr>
          <p:cNvPr id="23" name="CuadroTexto 22">
            <a:extLst>
              <a:ext uri="{FF2B5EF4-FFF2-40B4-BE49-F238E27FC236}">
                <a16:creationId xmlns:a16="http://schemas.microsoft.com/office/drawing/2014/main" id="{09CC4306-A70D-42A4-9F1B-5CB49A1CE157}"/>
              </a:ext>
            </a:extLst>
          </p:cNvPr>
          <p:cNvSpPr txBox="1"/>
          <p:nvPr/>
        </p:nvSpPr>
        <p:spPr>
          <a:xfrm>
            <a:off x="2565777" y="1392072"/>
            <a:ext cx="516834" cy="646331"/>
          </a:xfrm>
          <a:prstGeom prst="rect">
            <a:avLst/>
          </a:prstGeom>
          <a:noFill/>
        </p:spPr>
        <p:txBody>
          <a:bodyPr wrap="square" rtlCol="0">
            <a:spAutoFit/>
          </a:bodyPr>
          <a:lstStyle/>
          <a:p>
            <a:r>
              <a:rPr lang="en-US" dirty="0">
                <a:latin typeface="Aharoni" panose="02010803020104030203" pitchFamily="2" charset="-79"/>
                <a:ea typeface="ADLaM Display" panose="020F0502020204030204" pitchFamily="2" charset="0"/>
                <a:cs typeface="Aharoni" panose="02010803020104030203" pitchFamily="2" charset="-79"/>
              </a:rPr>
              <a:t>♀</a:t>
            </a:r>
            <a:endParaRPr lang="es-AR" dirty="0"/>
          </a:p>
          <a:p>
            <a:endParaRPr lang="es-AR" dirty="0"/>
          </a:p>
        </p:txBody>
      </p:sp>
      <p:pic>
        <p:nvPicPr>
          <p:cNvPr id="25" name="Imagen 24">
            <a:extLst>
              <a:ext uri="{FF2B5EF4-FFF2-40B4-BE49-F238E27FC236}">
                <a16:creationId xmlns:a16="http://schemas.microsoft.com/office/drawing/2014/main" id="{7E491453-07AE-46EE-B947-637B8790B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44" y="4298659"/>
            <a:ext cx="5166825" cy="2529852"/>
          </a:xfrm>
          <a:prstGeom prst="rect">
            <a:avLst/>
          </a:prstGeom>
        </p:spPr>
      </p:pic>
      <p:sp>
        <p:nvSpPr>
          <p:cNvPr id="26" name="Textfeld 21">
            <a:extLst>
              <a:ext uri="{FF2B5EF4-FFF2-40B4-BE49-F238E27FC236}">
                <a16:creationId xmlns:a16="http://schemas.microsoft.com/office/drawing/2014/main" id="{5FCF9F2D-F124-4FC1-9C09-FA723D8ADD02}"/>
              </a:ext>
            </a:extLst>
          </p:cNvPr>
          <p:cNvSpPr txBox="1"/>
          <p:nvPr/>
        </p:nvSpPr>
        <p:spPr>
          <a:xfrm>
            <a:off x="2165458" y="4301315"/>
            <a:ext cx="1440867"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de-DE" sz="1600" dirty="0"/>
              <a:t>Proto-</a:t>
            </a:r>
            <a:r>
              <a:rPr lang="de-DE" sz="1600" dirty="0" err="1"/>
              <a:t>female</a:t>
            </a:r>
            <a:endParaRPr lang="de-DE" sz="1600" dirty="0"/>
          </a:p>
        </p:txBody>
      </p:sp>
      <p:sp>
        <p:nvSpPr>
          <p:cNvPr id="27" name="CuadroTexto 26">
            <a:extLst>
              <a:ext uri="{FF2B5EF4-FFF2-40B4-BE49-F238E27FC236}">
                <a16:creationId xmlns:a16="http://schemas.microsoft.com/office/drawing/2014/main" id="{DA15783C-6CC3-487A-85A9-6C2D4F9FF290}"/>
              </a:ext>
            </a:extLst>
          </p:cNvPr>
          <p:cNvSpPr txBox="1"/>
          <p:nvPr/>
        </p:nvSpPr>
        <p:spPr>
          <a:xfrm>
            <a:off x="2388358" y="5324761"/>
            <a:ext cx="694253" cy="615553"/>
          </a:xfrm>
          <a:prstGeom prst="rect">
            <a:avLst/>
          </a:prstGeom>
          <a:noFill/>
        </p:spPr>
        <p:txBody>
          <a:bodyPr wrap="square" rtlCol="0">
            <a:spAutoFit/>
          </a:bodyPr>
          <a:lstStyle/>
          <a:p>
            <a:r>
              <a:rPr lang="es-MX" sz="1600" b="1" dirty="0"/>
              <a:t>A-1</a:t>
            </a:r>
            <a:endParaRPr lang="es-AR" sz="1600" b="1" dirty="0"/>
          </a:p>
          <a:p>
            <a:endParaRPr lang="es-AR" dirty="0"/>
          </a:p>
        </p:txBody>
      </p:sp>
      <p:pic>
        <p:nvPicPr>
          <p:cNvPr id="29" name="Imagen 28">
            <a:extLst>
              <a:ext uri="{FF2B5EF4-FFF2-40B4-BE49-F238E27FC236}">
                <a16:creationId xmlns:a16="http://schemas.microsoft.com/office/drawing/2014/main" id="{E1217452-EE48-486E-BBD6-D74CF90F56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7370" y="4408145"/>
            <a:ext cx="5167356" cy="2479561"/>
          </a:xfrm>
          <a:prstGeom prst="rect">
            <a:avLst/>
          </a:prstGeom>
        </p:spPr>
      </p:pic>
      <p:sp>
        <p:nvSpPr>
          <p:cNvPr id="30" name="CuadroTexto 29">
            <a:extLst>
              <a:ext uri="{FF2B5EF4-FFF2-40B4-BE49-F238E27FC236}">
                <a16:creationId xmlns:a16="http://schemas.microsoft.com/office/drawing/2014/main" id="{66877172-F25C-49E5-8B5E-9F4995DF6DFD}"/>
              </a:ext>
            </a:extLst>
          </p:cNvPr>
          <p:cNvSpPr txBox="1"/>
          <p:nvPr/>
        </p:nvSpPr>
        <p:spPr>
          <a:xfrm>
            <a:off x="9170503" y="5324761"/>
            <a:ext cx="759709" cy="615553"/>
          </a:xfrm>
          <a:prstGeom prst="rect">
            <a:avLst/>
          </a:prstGeom>
          <a:noFill/>
        </p:spPr>
        <p:txBody>
          <a:bodyPr wrap="square" rtlCol="0">
            <a:spAutoFit/>
          </a:bodyPr>
          <a:lstStyle/>
          <a:p>
            <a:r>
              <a:rPr lang="es-MX" sz="1600" b="1" dirty="0"/>
              <a:t>A-1</a:t>
            </a:r>
            <a:endParaRPr lang="es-AR" sz="1600" b="1" dirty="0"/>
          </a:p>
          <a:p>
            <a:endParaRPr lang="es-AR" dirty="0"/>
          </a:p>
        </p:txBody>
      </p:sp>
      <p:sp>
        <p:nvSpPr>
          <p:cNvPr id="31" name="Textfeld 29">
            <a:extLst>
              <a:ext uri="{FF2B5EF4-FFF2-40B4-BE49-F238E27FC236}">
                <a16:creationId xmlns:a16="http://schemas.microsoft.com/office/drawing/2014/main" id="{15D2E91B-22AC-47DB-BFD0-21E451244096}"/>
              </a:ext>
            </a:extLst>
          </p:cNvPr>
          <p:cNvSpPr txBox="1"/>
          <p:nvPr/>
        </p:nvSpPr>
        <p:spPr>
          <a:xfrm>
            <a:off x="8535803" y="4400233"/>
            <a:ext cx="1155127"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DE" sz="1600" dirty="0"/>
              <a:t>Proto-male</a:t>
            </a:r>
          </a:p>
        </p:txBody>
      </p:sp>
    </p:spTree>
    <p:extLst>
      <p:ext uri="{BB962C8B-B14F-4D97-AF65-F5344CB8AC3E}">
        <p14:creationId xmlns:p14="http://schemas.microsoft.com/office/powerpoint/2010/main" val="130502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A10A12C-69B2-487F-925B-9603CEE6096A}"/>
              </a:ext>
            </a:extLst>
          </p:cNvPr>
          <p:cNvSpPr txBox="1"/>
          <p:nvPr/>
        </p:nvSpPr>
        <p:spPr>
          <a:xfrm>
            <a:off x="9310140" y="168677"/>
            <a:ext cx="2262533" cy="830997"/>
          </a:xfrm>
          <a:prstGeom prst="rect">
            <a:avLst/>
          </a:prstGeom>
          <a:noFill/>
        </p:spPr>
        <p:txBody>
          <a:bodyPr wrap="square" rtlCol="0">
            <a:spAutoFit/>
          </a:bodyPr>
          <a:lstStyle/>
          <a:p>
            <a:r>
              <a:rPr lang="es-MX" sz="2400" b="1" dirty="0">
                <a:solidFill>
                  <a:schemeClr val="accent1">
                    <a:lumMod val="60000"/>
                    <a:lumOff val="40000"/>
                  </a:schemeClr>
                </a:solidFill>
              </a:rPr>
              <a:t>Variablility</a:t>
            </a:r>
          </a:p>
          <a:p>
            <a:endParaRPr lang="es-AR" sz="2400" b="1" dirty="0"/>
          </a:p>
        </p:txBody>
      </p:sp>
      <p:sp>
        <p:nvSpPr>
          <p:cNvPr id="5" name="CuadroTexto 4">
            <a:extLst>
              <a:ext uri="{FF2B5EF4-FFF2-40B4-BE49-F238E27FC236}">
                <a16:creationId xmlns:a16="http://schemas.microsoft.com/office/drawing/2014/main" id="{9B7D4509-B61C-464B-B38D-586BA747DD08}"/>
              </a:ext>
            </a:extLst>
          </p:cNvPr>
          <p:cNvSpPr txBox="1"/>
          <p:nvPr/>
        </p:nvSpPr>
        <p:spPr>
          <a:xfrm>
            <a:off x="9102053" y="1981203"/>
            <a:ext cx="2899063" cy="646331"/>
          </a:xfrm>
          <a:prstGeom prst="rect">
            <a:avLst/>
          </a:prstGeom>
          <a:noFill/>
        </p:spPr>
        <p:txBody>
          <a:bodyPr wrap="square" rtlCol="0">
            <a:spAutoFit/>
          </a:bodyPr>
          <a:lstStyle/>
          <a:p>
            <a:r>
              <a:rPr lang="de-DE" dirty="0" err="1"/>
              <a:t>Differences</a:t>
            </a:r>
            <a:r>
              <a:rPr lang="de-DE" dirty="0"/>
              <a:t> in </a:t>
            </a:r>
            <a:r>
              <a:rPr lang="de-DE" dirty="0" err="1"/>
              <a:t>the</a:t>
            </a:r>
            <a:r>
              <a:rPr lang="de-DE" dirty="0"/>
              <a:t> caudal process</a:t>
            </a:r>
          </a:p>
        </p:txBody>
      </p:sp>
      <p:pic>
        <p:nvPicPr>
          <p:cNvPr id="7" name="Imagen 6">
            <a:extLst>
              <a:ext uri="{FF2B5EF4-FFF2-40B4-BE49-F238E27FC236}">
                <a16:creationId xmlns:a16="http://schemas.microsoft.com/office/drawing/2014/main" id="{45AD9926-91EF-476B-B167-5FF123310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22" y="141261"/>
            <a:ext cx="8553730" cy="5786973"/>
          </a:xfrm>
          <a:prstGeom prst="rect">
            <a:avLst/>
          </a:prstGeom>
        </p:spPr>
      </p:pic>
      <p:sp>
        <p:nvSpPr>
          <p:cNvPr id="8" name="CuadroTexto 7">
            <a:extLst>
              <a:ext uri="{FF2B5EF4-FFF2-40B4-BE49-F238E27FC236}">
                <a16:creationId xmlns:a16="http://schemas.microsoft.com/office/drawing/2014/main" id="{AF233183-E1F0-4F42-A855-11446F471E3B}"/>
              </a:ext>
            </a:extLst>
          </p:cNvPr>
          <p:cNvSpPr txBox="1"/>
          <p:nvPr/>
        </p:nvSpPr>
        <p:spPr>
          <a:xfrm>
            <a:off x="454240" y="5928234"/>
            <a:ext cx="9445138" cy="369332"/>
          </a:xfrm>
          <a:prstGeom prst="rect">
            <a:avLst/>
          </a:prstGeom>
          <a:noFill/>
        </p:spPr>
        <p:txBody>
          <a:bodyPr wrap="square" rtlCol="0">
            <a:spAutoFit/>
          </a:bodyPr>
          <a:lstStyle/>
          <a:p>
            <a:r>
              <a:rPr lang="es-MX" dirty="0"/>
              <a:t>A-F: </a:t>
            </a:r>
            <a:r>
              <a:rPr lang="es-MX" i="1" dirty="0" err="1"/>
              <a:t>Perissocytheridea</a:t>
            </a:r>
            <a:r>
              <a:rPr lang="es-MX" dirty="0"/>
              <a:t> </a:t>
            </a:r>
            <a:r>
              <a:rPr lang="es-MX" dirty="0" err="1"/>
              <a:t>sp</a:t>
            </a:r>
            <a:r>
              <a:rPr lang="es-MX" dirty="0"/>
              <a:t>. 1 </a:t>
            </a:r>
            <a:r>
              <a:rPr lang="es-AR" dirty="0"/>
              <a:t>♀ (Boca Napo). </a:t>
            </a:r>
            <a:r>
              <a:rPr lang="es-MX" dirty="0"/>
              <a:t>G-H: ?</a:t>
            </a:r>
            <a:r>
              <a:rPr lang="es-MX" i="1" dirty="0" err="1"/>
              <a:t>Perissocytheridea</a:t>
            </a:r>
            <a:r>
              <a:rPr lang="es-MX" dirty="0"/>
              <a:t> </a:t>
            </a:r>
            <a:r>
              <a:rPr lang="es-MX" dirty="0" err="1"/>
              <a:t>sp</a:t>
            </a:r>
            <a:r>
              <a:rPr lang="es-MX" dirty="0"/>
              <a:t>. 1 </a:t>
            </a:r>
            <a:r>
              <a:rPr lang="es-AR" dirty="0"/>
              <a:t>♀</a:t>
            </a:r>
            <a:r>
              <a:rPr lang="es-MX" dirty="0"/>
              <a:t> (Puerto Almendras)</a:t>
            </a:r>
          </a:p>
        </p:txBody>
      </p:sp>
      <p:sp>
        <p:nvSpPr>
          <p:cNvPr id="2" name="Textfeld 1">
            <a:extLst>
              <a:ext uri="{FF2B5EF4-FFF2-40B4-BE49-F238E27FC236}">
                <a16:creationId xmlns:a16="http://schemas.microsoft.com/office/drawing/2014/main" id="{ACCC1B46-2310-3A34-4CBA-71FEF6C5CF78}"/>
              </a:ext>
            </a:extLst>
          </p:cNvPr>
          <p:cNvSpPr txBox="1"/>
          <p:nvPr/>
        </p:nvSpPr>
        <p:spPr>
          <a:xfrm>
            <a:off x="9102055" y="830510"/>
            <a:ext cx="2927757" cy="646331"/>
          </a:xfrm>
          <a:prstGeom prst="rect">
            <a:avLst/>
          </a:prstGeom>
          <a:noFill/>
        </p:spPr>
        <p:txBody>
          <a:bodyPr wrap="square" rtlCol="0">
            <a:spAutoFit/>
          </a:bodyPr>
          <a:lstStyle/>
          <a:p>
            <a:r>
              <a:rPr lang="de-DE" dirty="0"/>
              <a:t>Surface ornamentation </a:t>
            </a:r>
          </a:p>
          <a:p>
            <a:endParaRPr lang="de-DE" dirty="0"/>
          </a:p>
        </p:txBody>
      </p:sp>
      <p:sp>
        <p:nvSpPr>
          <p:cNvPr id="3" name="Ellipse 2">
            <a:extLst>
              <a:ext uri="{FF2B5EF4-FFF2-40B4-BE49-F238E27FC236}">
                <a16:creationId xmlns:a16="http://schemas.microsoft.com/office/drawing/2014/main" id="{AC0D796F-D2F9-3E24-FFEA-10BC6F8888C7}"/>
              </a:ext>
            </a:extLst>
          </p:cNvPr>
          <p:cNvSpPr/>
          <p:nvPr/>
        </p:nvSpPr>
        <p:spPr>
          <a:xfrm>
            <a:off x="989901" y="3429000"/>
            <a:ext cx="604007" cy="471881"/>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FB45471F-1DBA-818B-2092-B6741105512C}"/>
              </a:ext>
            </a:extLst>
          </p:cNvPr>
          <p:cNvSpPr/>
          <p:nvPr/>
        </p:nvSpPr>
        <p:spPr>
          <a:xfrm>
            <a:off x="3793225" y="3329730"/>
            <a:ext cx="604007" cy="471881"/>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ipse 8">
            <a:extLst>
              <a:ext uri="{FF2B5EF4-FFF2-40B4-BE49-F238E27FC236}">
                <a16:creationId xmlns:a16="http://schemas.microsoft.com/office/drawing/2014/main" id="{6313CADE-E3DB-4B23-B49D-BADDD9B2C68B}"/>
              </a:ext>
            </a:extLst>
          </p:cNvPr>
          <p:cNvSpPr/>
          <p:nvPr/>
        </p:nvSpPr>
        <p:spPr>
          <a:xfrm>
            <a:off x="5605667" y="4856060"/>
            <a:ext cx="662608" cy="524326"/>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0" name="Elipse 9">
            <a:extLst>
              <a:ext uri="{FF2B5EF4-FFF2-40B4-BE49-F238E27FC236}">
                <a16:creationId xmlns:a16="http://schemas.microsoft.com/office/drawing/2014/main" id="{061188B2-EF25-4FC8-8BFC-A19BDE7B85F8}"/>
              </a:ext>
            </a:extLst>
          </p:cNvPr>
          <p:cNvSpPr/>
          <p:nvPr/>
        </p:nvSpPr>
        <p:spPr>
          <a:xfrm>
            <a:off x="2663686" y="4829554"/>
            <a:ext cx="662608" cy="524326"/>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3" name="CuadroTexto 12">
            <a:extLst>
              <a:ext uri="{FF2B5EF4-FFF2-40B4-BE49-F238E27FC236}">
                <a16:creationId xmlns:a16="http://schemas.microsoft.com/office/drawing/2014/main" id="{3E60575C-449C-43F7-82F9-1DC23B183BAA}"/>
              </a:ext>
            </a:extLst>
          </p:cNvPr>
          <p:cNvSpPr txBox="1"/>
          <p:nvPr/>
        </p:nvSpPr>
        <p:spPr>
          <a:xfrm flipH="1">
            <a:off x="9102053" y="1419280"/>
            <a:ext cx="2927757" cy="369332"/>
          </a:xfrm>
          <a:prstGeom prst="rect">
            <a:avLst/>
          </a:prstGeom>
          <a:noFill/>
        </p:spPr>
        <p:txBody>
          <a:bodyPr wrap="square" rtlCol="0">
            <a:spAutoFit/>
          </a:bodyPr>
          <a:lstStyle/>
          <a:p>
            <a:r>
              <a:rPr lang="de-DE" dirty="0"/>
              <a:t>Alar process present/absent</a:t>
            </a:r>
          </a:p>
        </p:txBody>
      </p:sp>
    </p:spTree>
    <p:extLst>
      <p:ext uri="{BB962C8B-B14F-4D97-AF65-F5344CB8AC3E}">
        <p14:creationId xmlns:p14="http://schemas.microsoft.com/office/powerpoint/2010/main" val="55811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animBg="1"/>
      <p:bldP spid="6" grpId="0" animBg="1"/>
      <p:bldP spid="9" grpId="0" animBg="1"/>
      <p:bldP spid="10"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CA370A2-4DC6-4EC2-99D0-42FDFE73B5BA}"/>
              </a:ext>
            </a:extLst>
          </p:cNvPr>
          <p:cNvSpPr/>
          <p:nvPr/>
        </p:nvSpPr>
        <p:spPr>
          <a:xfrm>
            <a:off x="3981974" y="-24635"/>
            <a:ext cx="4228051" cy="707886"/>
          </a:xfrm>
          <a:prstGeom prst="rect">
            <a:avLst/>
          </a:prstGeom>
          <a:noFill/>
        </p:spPr>
        <p:txBody>
          <a:bodyPr wrap="square" lIns="91440" tIns="45720" rIns="91440" bIns="45720">
            <a:spAutoFit/>
          </a:bodyPr>
          <a:lstStyle/>
          <a:p>
            <a:r>
              <a:rPr lang="es-MX" sz="4000" b="0" cap="none" spc="0" dirty="0">
                <a:ln w="0"/>
                <a:solidFill>
                  <a:schemeClr val="accent1">
                    <a:lumMod val="60000"/>
                    <a:lumOff val="40000"/>
                  </a:schemeClr>
                </a:solidFill>
                <a:effectLst>
                  <a:outerShdw blurRad="38100" dist="25400" dir="5400000" algn="ctr" rotWithShape="0">
                    <a:srgbClr val="6E747A">
                      <a:alpha val="43000"/>
                    </a:srgbClr>
                  </a:outerShdw>
                </a:effectLst>
              </a:rPr>
              <a:t>Boca Napo </a:t>
            </a:r>
            <a:r>
              <a:rPr lang="es-MX" sz="2800" b="0" cap="none" spc="0" dirty="0">
                <a:ln w="0"/>
                <a:solidFill>
                  <a:schemeClr val="accent1"/>
                </a:solidFill>
                <a:effectLst>
                  <a:outerShdw blurRad="38100" dist="25400" dir="5400000" algn="ctr" rotWithShape="0">
                    <a:srgbClr val="6E747A">
                      <a:alpha val="43000"/>
                    </a:srgbClr>
                  </a:outerShdw>
                </a:effectLst>
              </a:rPr>
              <a:t>(BN-9)</a:t>
            </a:r>
            <a:endParaRPr lang="es-AR" sz="2800" b="0" cap="none" spc="0" dirty="0">
              <a:ln w="0"/>
              <a:solidFill>
                <a:schemeClr val="accent1"/>
              </a:solidFill>
              <a:effectLst>
                <a:outerShdw blurRad="38100" dist="25400" dir="5400000" algn="ctr" rotWithShape="0">
                  <a:srgbClr val="6E747A">
                    <a:alpha val="43000"/>
                  </a:srgbClr>
                </a:outerShdw>
              </a:effectLst>
            </a:endParaRPr>
          </a:p>
        </p:txBody>
      </p:sp>
      <p:sp>
        <p:nvSpPr>
          <p:cNvPr id="3" name="CuadroTexto 2">
            <a:extLst>
              <a:ext uri="{FF2B5EF4-FFF2-40B4-BE49-F238E27FC236}">
                <a16:creationId xmlns:a16="http://schemas.microsoft.com/office/drawing/2014/main" id="{4CBA3F4E-26DF-4D4D-9F60-D0CBEFEEC217}"/>
              </a:ext>
            </a:extLst>
          </p:cNvPr>
          <p:cNvSpPr txBox="1"/>
          <p:nvPr/>
        </p:nvSpPr>
        <p:spPr>
          <a:xfrm>
            <a:off x="4897370" y="1908313"/>
            <a:ext cx="2001078" cy="1200329"/>
          </a:xfrm>
          <a:prstGeom prst="rect">
            <a:avLst/>
          </a:prstGeom>
          <a:noFill/>
        </p:spPr>
        <p:txBody>
          <a:bodyPr wrap="square" rtlCol="0">
            <a:spAutoFit/>
          </a:bodyPr>
          <a:lstStyle/>
          <a:p>
            <a:r>
              <a:rPr lang="es-MX" dirty="0"/>
              <a:t>Comparison in size (lenght) between </a:t>
            </a:r>
            <a:r>
              <a:rPr lang="es-MX" i="1" dirty="0"/>
              <a:t>Perissocytheridea</a:t>
            </a:r>
            <a:r>
              <a:rPr lang="es-MX" dirty="0"/>
              <a:t> sp.1 and P. </a:t>
            </a:r>
            <a:r>
              <a:rPr lang="es-MX" dirty="0" err="1"/>
              <a:t>sp</a:t>
            </a:r>
            <a:r>
              <a:rPr lang="es-MX" dirty="0"/>
              <a:t>. 2</a:t>
            </a:r>
            <a:endParaRPr lang="es-AR" dirty="0"/>
          </a:p>
        </p:txBody>
      </p:sp>
      <p:pic>
        <p:nvPicPr>
          <p:cNvPr id="5" name="Imagen 4">
            <a:extLst>
              <a:ext uri="{FF2B5EF4-FFF2-40B4-BE49-F238E27FC236}">
                <a16:creationId xmlns:a16="http://schemas.microsoft.com/office/drawing/2014/main" id="{15E830D7-5526-4A51-A926-98BA34163F17}"/>
              </a:ext>
            </a:extLst>
          </p:cNvPr>
          <p:cNvPicPr>
            <a:picLocks noChangeAspect="1"/>
          </p:cNvPicPr>
          <p:nvPr/>
        </p:nvPicPr>
        <p:blipFill>
          <a:blip r:embed="rId2"/>
          <a:stretch>
            <a:fillRect/>
          </a:stretch>
        </p:blipFill>
        <p:spPr>
          <a:xfrm>
            <a:off x="7109601" y="768648"/>
            <a:ext cx="2938943" cy="2840795"/>
          </a:xfrm>
          <a:prstGeom prst="rect">
            <a:avLst/>
          </a:prstGeom>
        </p:spPr>
        <p:style>
          <a:lnRef idx="2">
            <a:schemeClr val="dk1"/>
          </a:lnRef>
          <a:fillRef idx="1">
            <a:schemeClr val="lt1"/>
          </a:fillRef>
          <a:effectRef idx="0">
            <a:schemeClr val="dk1"/>
          </a:effectRef>
          <a:fontRef idx="minor">
            <a:schemeClr val="dk1"/>
          </a:fontRef>
        </p:style>
      </p:pic>
      <p:sp>
        <p:nvSpPr>
          <p:cNvPr id="17" name="CuadroTexto 11">
            <a:extLst>
              <a:ext uri="{FF2B5EF4-FFF2-40B4-BE49-F238E27FC236}">
                <a16:creationId xmlns:a16="http://schemas.microsoft.com/office/drawing/2014/main" id="{A3CF4429-36E3-4D47-A6B4-BE537067183D}"/>
              </a:ext>
            </a:extLst>
          </p:cNvPr>
          <p:cNvSpPr txBox="1"/>
          <p:nvPr/>
        </p:nvSpPr>
        <p:spPr>
          <a:xfrm>
            <a:off x="7350981" y="3082922"/>
            <a:ext cx="90738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dirty="0"/>
              <a:t>n=13</a:t>
            </a:r>
            <a:endParaRPr lang="es-AR" dirty="0"/>
          </a:p>
        </p:txBody>
      </p:sp>
      <p:pic>
        <p:nvPicPr>
          <p:cNvPr id="6" name="Imagen 5">
            <a:extLst>
              <a:ext uri="{FF2B5EF4-FFF2-40B4-BE49-F238E27FC236}">
                <a16:creationId xmlns:a16="http://schemas.microsoft.com/office/drawing/2014/main" id="{89BE8C37-A7EF-46EF-AB79-622454775426}"/>
              </a:ext>
            </a:extLst>
          </p:cNvPr>
          <p:cNvPicPr>
            <a:picLocks noChangeAspect="1"/>
          </p:cNvPicPr>
          <p:nvPr/>
        </p:nvPicPr>
        <p:blipFill>
          <a:blip r:embed="rId3"/>
          <a:stretch>
            <a:fillRect/>
          </a:stretch>
        </p:blipFill>
        <p:spPr>
          <a:xfrm>
            <a:off x="1866728" y="693204"/>
            <a:ext cx="2938943" cy="2858100"/>
          </a:xfrm>
          <a:prstGeom prst="rect">
            <a:avLst/>
          </a:prstGeom>
        </p:spPr>
        <p:style>
          <a:lnRef idx="2">
            <a:schemeClr val="dk1"/>
          </a:lnRef>
          <a:fillRef idx="1">
            <a:schemeClr val="lt1"/>
          </a:fillRef>
          <a:effectRef idx="0">
            <a:schemeClr val="dk1"/>
          </a:effectRef>
          <a:fontRef idx="minor">
            <a:schemeClr val="dk1"/>
          </a:fontRef>
        </p:style>
      </p:pic>
      <p:sp>
        <p:nvSpPr>
          <p:cNvPr id="18" name="CuadroTexto 17">
            <a:extLst>
              <a:ext uri="{FF2B5EF4-FFF2-40B4-BE49-F238E27FC236}">
                <a16:creationId xmlns:a16="http://schemas.microsoft.com/office/drawing/2014/main" id="{C6BD57D8-1487-41AA-82A8-391116064ADB}"/>
              </a:ext>
            </a:extLst>
          </p:cNvPr>
          <p:cNvSpPr txBox="1"/>
          <p:nvPr/>
        </p:nvSpPr>
        <p:spPr>
          <a:xfrm>
            <a:off x="2299751" y="3055366"/>
            <a:ext cx="848139" cy="369332"/>
          </a:xfrm>
          <a:prstGeom prst="rect">
            <a:avLst/>
          </a:prstGeom>
          <a:noFill/>
        </p:spPr>
        <p:txBody>
          <a:bodyPr wrap="square" rtlCol="0">
            <a:spAutoFit/>
          </a:bodyPr>
          <a:lstStyle/>
          <a:p>
            <a:r>
              <a:rPr lang="es-MX" dirty="0"/>
              <a:t>n=17</a:t>
            </a:r>
            <a:endParaRPr lang="es-AR" dirty="0"/>
          </a:p>
        </p:txBody>
      </p:sp>
      <p:pic>
        <p:nvPicPr>
          <p:cNvPr id="10" name="Imagen 9">
            <a:extLst>
              <a:ext uri="{FF2B5EF4-FFF2-40B4-BE49-F238E27FC236}">
                <a16:creationId xmlns:a16="http://schemas.microsoft.com/office/drawing/2014/main" id="{9BA6DA92-AC1E-4E64-B96B-CEEE4B37BF59}"/>
              </a:ext>
            </a:extLst>
          </p:cNvPr>
          <p:cNvPicPr>
            <a:picLocks noChangeAspect="1"/>
          </p:cNvPicPr>
          <p:nvPr/>
        </p:nvPicPr>
        <p:blipFill>
          <a:blip r:embed="rId4"/>
          <a:stretch>
            <a:fillRect/>
          </a:stretch>
        </p:blipFill>
        <p:spPr>
          <a:xfrm>
            <a:off x="7106659" y="3733134"/>
            <a:ext cx="2938943" cy="2890540"/>
          </a:xfrm>
          <a:prstGeom prst="rect">
            <a:avLst/>
          </a:prstGeom>
        </p:spPr>
        <p:style>
          <a:lnRef idx="2">
            <a:schemeClr val="dk1"/>
          </a:lnRef>
          <a:fillRef idx="1">
            <a:schemeClr val="lt1"/>
          </a:fillRef>
          <a:effectRef idx="0">
            <a:schemeClr val="dk1"/>
          </a:effectRef>
          <a:fontRef idx="minor">
            <a:schemeClr val="dk1"/>
          </a:fontRef>
        </p:style>
      </p:pic>
      <p:sp>
        <p:nvSpPr>
          <p:cNvPr id="19" name="CuadroTexto 18">
            <a:extLst>
              <a:ext uri="{FF2B5EF4-FFF2-40B4-BE49-F238E27FC236}">
                <a16:creationId xmlns:a16="http://schemas.microsoft.com/office/drawing/2014/main" id="{1A0C319D-8B24-4670-A1A0-ED04428B64FC}"/>
              </a:ext>
            </a:extLst>
          </p:cNvPr>
          <p:cNvSpPr txBox="1"/>
          <p:nvPr/>
        </p:nvSpPr>
        <p:spPr>
          <a:xfrm>
            <a:off x="7218950" y="6244389"/>
            <a:ext cx="810898" cy="369332"/>
          </a:xfrm>
          <a:prstGeom prst="rect">
            <a:avLst/>
          </a:prstGeom>
          <a:noFill/>
        </p:spPr>
        <p:txBody>
          <a:bodyPr wrap="square" rtlCol="0">
            <a:spAutoFit/>
          </a:bodyPr>
          <a:lstStyle/>
          <a:p>
            <a:r>
              <a:rPr lang="es-MX" dirty="0"/>
              <a:t>n=22</a:t>
            </a:r>
            <a:endParaRPr lang="es-AR" dirty="0"/>
          </a:p>
        </p:txBody>
      </p:sp>
      <p:pic>
        <p:nvPicPr>
          <p:cNvPr id="20" name="Imagen 19">
            <a:extLst>
              <a:ext uri="{FF2B5EF4-FFF2-40B4-BE49-F238E27FC236}">
                <a16:creationId xmlns:a16="http://schemas.microsoft.com/office/drawing/2014/main" id="{FE19DF44-A572-493F-AA42-CAB901B3671B}"/>
              </a:ext>
            </a:extLst>
          </p:cNvPr>
          <p:cNvPicPr>
            <a:picLocks noChangeAspect="1"/>
          </p:cNvPicPr>
          <p:nvPr/>
        </p:nvPicPr>
        <p:blipFill>
          <a:blip r:embed="rId5"/>
          <a:stretch>
            <a:fillRect/>
          </a:stretch>
        </p:blipFill>
        <p:spPr>
          <a:xfrm>
            <a:off x="1915242" y="3665433"/>
            <a:ext cx="2841904" cy="2959144"/>
          </a:xfrm>
          <a:prstGeom prst="rect">
            <a:avLst/>
          </a:prstGeom>
        </p:spPr>
        <p:style>
          <a:lnRef idx="2">
            <a:schemeClr val="dk1"/>
          </a:lnRef>
          <a:fillRef idx="1">
            <a:schemeClr val="lt1"/>
          </a:fillRef>
          <a:effectRef idx="0">
            <a:schemeClr val="dk1"/>
          </a:effectRef>
          <a:fontRef idx="minor">
            <a:schemeClr val="dk1"/>
          </a:fontRef>
        </p:style>
      </p:pic>
      <p:sp>
        <p:nvSpPr>
          <p:cNvPr id="21" name="CuadroTexto 20">
            <a:extLst>
              <a:ext uri="{FF2B5EF4-FFF2-40B4-BE49-F238E27FC236}">
                <a16:creationId xmlns:a16="http://schemas.microsoft.com/office/drawing/2014/main" id="{F5A3F571-77FF-42BF-BF94-E637B64BA717}"/>
              </a:ext>
            </a:extLst>
          </p:cNvPr>
          <p:cNvSpPr txBox="1"/>
          <p:nvPr/>
        </p:nvSpPr>
        <p:spPr>
          <a:xfrm>
            <a:off x="2281789" y="6164796"/>
            <a:ext cx="715617" cy="369332"/>
          </a:xfrm>
          <a:prstGeom prst="rect">
            <a:avLst/>
          </a:prstGeom>
          <a:noFill/>
        </p:spPr>
        <p:txBody>
          <a:bodyPr wrap="square" rtlCol="0">
            <a:spAutoFit/>
          </a:bodyPr>
          <a:lstStyle/>
          <a:p>
            <a:r>
              <a:rPr lang="es-MX" dirty="0"/>
              <a:t>n=13</a:t>
            </a:r>
            <a:endParaRPr lang="es-AR" dirty="0"/>
          </a:p>
        </p:txBody>
      </p:sp>
    </p:spTree>
    <p:extLst>
      <p:ext uri="{BB962C8B-B14F-4D97-AF65-F5344CB8AC3E}">
        <p14:creationId xmlns:p14="http://schemas.microsoft.com/office/powerpoint/2010/main" val="4149750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9D8F51-AEAC-45D1-BE74-71FF1555BA9D}"/>
              </a:ext>
            </a:extLst>
          </p:cNvPr>
          <p:cNvPicPr>
            <a:picLocks noChangeAspect="1"/>
          </p:cNvPicPr>
          <p:nvPr/>
        </p:nvPicPr>
        <p:blipFill>
          <a:blip r:embed="rId2"/>
          <a:stretch>
            <a:fillRect/>
          </a:stretch>
        </p:blipFill>
        <p:spPr>
          <a:xfrm>
            <a:off x="6907395" y="264369"/>
            <a:ext cx="3267075" cy="3124200"/>
          </a:xfrm>
          <a:prstGeom prst="rect">
            <a:avLst/>
          </a:prstGeom>
        </p:spPr>
        <p:style>
          <a:lnRef idx="2">
            <a:schemeClr val="dk1"/>
          </a:lnRef>
          <a:fillRef idx="1">
            <a:schemeClr val="lt1"/>
          </a:fillRef>
          <a:effectRef idx="0">
            <a:schemeClr val="dk1"/>
          </a:effectRef>
          <a:fontRef idx="minor">
            <a:schemeClr val="dk1"/>
          </a:fontRef>
        </p:style>
      </p:pic>
      <p:sp>
        <p:nvSpPr>
          <p:cNvPr id="12" name="CuadroTexto 11">
            <a:extLst>
              <a:ext uri="{FF2B5EF4-FFF2-40B4-BE49-F238E27FC236}">
                <a16:creationId xmlns:a16="http://schemas.microsoft.com/office/drawing/2014/main" id="{C031A848-1878-4852-A0BF-60B97C3B1D9D}"/>
              </a:ext>
            </a:extLst>
          </p:cNvPr>
          <p:cNvSpPr txBox="1"/>
          <p:nvPr/>
        </p:nvSpPr>
        <p:spPr>
          <a:xfrm>
            <a:off x="7104299" y="2902691"/>
            <a:ext cx="1311965" cy="369332"/>
          </a:xfrm>
          <a:prstGeom prst="rect">
            <a:avLst/>
          </a:prstGeom>
          <a:noFill/>
        </p:spPr>
        <p:txBody>
          <a:bodyPr wrap="square" rtlCol="0">
            <a:spAutoFit/>
          </a:bodyPr>
          <a:lstStyle/>
          <a:p>
            <a:r>
              <a:rPr lang="es-MX" dirty="0"/>
              <a:t>n=13</a:t>
            </a:r>
            <a:endParaRPr lang="es-AR" dirty="0"/>
          </a:p>
        </p:txBody>
      </p:sp>
      <p:pic>
        <p:nvPicPr>
          <p:cNvPr id="13" name="Imagen 12">
            <a:extLst>
              <a:ext uri="{FF2B5EF4-FFF2-40B4-BE49-F238E27FC236}">
                <a16:creationId xmlns:a16="http://schemas.microsoft.com/office/drawing/2014/main" id="{CDBCF39A-6C1D-492B-AD90-84F82CAA77F8}"/>
              </a:ext>
            </a:extLst>
          </p:cNvPr>
          <p:cNvPicPr>
            <a:picLocks noChangeAspect="1"/>
          </p:cNvPicPr>
          <p:nvPr/>
        </p:nvPicPr>
        <p:blipFill>
          <a:blip r:embed="rId3"/>
          <a:stretch>
            <a:fillRect/>
          </a:stretch>
        </p:blipFill>
        <p:spPr>
          <a:xfrm>
            <a:off x="1258233" y="3640260"/>
            <a:ext cx="3167063" cy="2807397"/>
          </a:xfrm>
          <a:prstGeom prst="rect">
            <a:avLst/>
          </a:prstGeom>
        </p:spPr>
        <p:style>
          <a:lnRef idx="2">
            <a:schemeClr val="dk1"/>
          </a:lnRef>
          <a:fillRef idx="1">
            <a:schemeClr val="lt1"/>
          </a:fillRef>
          <a:effectRef idx="0">
            <a:schemeClr val="dk1"/>
          </a:effectRef>
          <a:fontRef idx="minor">
            <a:schemeClr val="dk1"/>
          </a:fontRef>
        </p:style>
      </p:pic>
      <p:pic>
        <p:nvPicPr>
          <p:cNvPr id="15" name="Imagen 14">
            <a:extLst>
              <a:ext uri="{FF2B5EF4-FFF2-40B4-BE49-F238E27FC236}">
                <a16:creationId xmlns:a16="http://schemas.microsoft.com/office/drawing/2014/main" id="{CBB50ABB-EB37-4752-BF13-1D72D57B3E7A}"/>
              </a:ext>
            </a:extLst>
          </p:cNvPr>
          <p:cNvPicPr>
            <a:picLocks noChangeAspect="1"/>
          </p:cNvPicPr>
          <p:nvPr/>
        </p:nvPicPr>
        <p:blipFill>
          <a:blip r:embed="rId4"/>
          <a:stretch>
            <a:fillRect/>
          </a:stretch>
        </p:blipFill>
        <p:spPr>
          <a:xfrm>
            <a:off x="1250200" y="207219"/>
            <a:ext cx="3190875" cy="3238500"/>
          </a:xfrm>
          <a:prstGeom prst="rect">
            <a:avLst/>
          </a:prstGeom>
        </p:spPr>
        <p:style>
          <a:lnRef idx="2">
            <a:schemeClr val="dk1"/>
          </a:lnRef>
          <a:fillRef idx="1">
            <a:schemeClr val="lt1"/>
          </a:fillRef>
          <a:effectRef idx="0">
            <a:schemeClr val="dk1"/>
          </a:effectRef>
          <a:fontRef idx="minor">
            <a:schemeClr val="dk1"/>
          </a:fontRef>
        </p:style>
      </p:pic>
      <p:sp>
        <p:nvSpPr>
          <p:cNvPr id="16" name="CuadroTexto 15">
            <a:extLst>
              <a:ext uri="{FF2B5EF4-FFF2-40B4-BE49-F238E27FC236}">
                <a16:creationId xmlns:a16="http://schemas.microsoft.com/office/drawing/2014/main" id="{5BAA1128-BE3B-4D76-BA4C-6D9FAE2D3ECF}"/>
              </a:ext>
            </a:extLst>
          </p:cNvPr>
          <p:cNvSpPr txBox="1"/>
          <p:nvPr/>
        </p:nvSpPr>
        <p:spPr>
          <a:xfrm>
            <a:off x="1870197" y="2902691"/>
            <a:ext cx="1115952" cy="369332"/>
          </a:xfrm>
          <a:prstGeom prst="rect">
            <a:avLst/>
          </a:prstGeom>
          <a:noFill/>
        </p:spPr>
        <p:txBody>
          <a:bodyPr wrap="square" rtlCol="0">
            <a:spAutoFit/>
          </a:bodyPr>
          <a:lstStyle/>
          <a:p>
            <a:r>
              <a:rPr lang="es-MX" dirty="0"/>
              <a:t>n=17</a:t>
            </a:r>
            <a:endParaRPr lang="es-AR" dirty="0"/>
          </a:p>
        </p:txBody>
      </p:sp>
      <p:pic>
        <p:nvPicPr>
          <p:cNvPr id="17" name="Imagen 16">
            <a:extLst>
              <a:ext uri="{FF2B5EF4-FFF2-40B4-BE49-F238E27FC236}">
                <a16:creationId xmlns:a16="http://schemas.microsoft.com/office/drawing/2014/main" id="{2513796B-5006-43FC-9BA3-EE1B27529ABC}"/>
              </a:ext>
            </a:extLst>
          </p:cNvPr>
          <p:cNvPicPr>
            <a:picLocks noChangeAspect="1"/>
          </p:cNvPicPr>
          <p:nvPr/>
        </p:nvPicPr>
        <p:blipFill>
          <a:blip r:embed="rId5"/>
          <a:stretch>
            <a:fillRect/>
          </a:stretch>
        </p:blipFill>
        <p:spPr>
          <a:xfrm>
            <a:off x="7005122" y="3488481"/>
            <a:ext cx="3152775" cy="3105150"/>
          </a:xfrm>
          <a:prstGeom prst="rect">
            <a:avLst/>
          </a:prstGeom>
        </p:spPr>
        <p:style>
          <a:lnRef idx="2">
            <a:schemeClr val="dk1"/>
          </a:lnRef>
          <a:fillRef idx="1">
            <a:schemeClr val="lt1"/>
          </a:fillRef>
          <a:effectRef idx="0">
            <a:schemeClr val="dk1"/>
          </a:effectRef>
          <a:fontRef idx="minor">
            <a:schemeClr val="dk1"/>
          </a:fontRef>
        </p:style>
      </p:pic>
      <p:sp>
        <p:nvSpPr>
          <p:cNvPr id="18" name="CuadroTexto 17">
            <a:extLst>
              <a:ext uri="{FF2B5EF4-FFF2-40B4-BE49-F238E27FC236}">
                <a16:creationId xmlns:a16="http://schemas.microsoft.com/office/drawing/2014/main" id="{96A4089B-0BBF-4B22-95A4-77D18E6DAEF3}"/>
              </a:ext>
            </a:extLst>
          </p:cNvPr>
          <p:cNvSpPr txBox="1"/>
          <p:nvPr/>
        </p:nvSpPr>
        <p:spPr>
          <a:xfrm>
            <a:off x="1512388" y="5994965"/>
            <a:ext cx="715617" cy="369332"/>
          </a:xfrm>
          <a:prstGeom prst="rect">
            <a:avLst/>
          </a:prstGeom>
          <a:noFill/>
        </p:spPr>
        <p:txBody>
          <a:bodyPr wrap="square" rtlCol="0">
            <a:spAutoFit/>
          </a:bodyPr>
          <a:lstStyle/>
          <a:p>
            <a:r>
              <a:rPr lang="es-MX" dirty="0"/>
              <a:t>n=13</a:t>
            </a:r>
            <a:endParaRPr lang="es-AR" dirty="0"/>
          </a:p>
        </p:txBody>
      </p:sp>
      <p:sp>
        <p:nvSpPr>
          <p:cNvPr id="19" name="CuadroTexto 18">
            <a:extLst>
              <a:ext uri="{FF2B5EF4-FFF2-40B4-BE49-F238E27FC236}">
                <a16:creationId xmlns:a16="http://schemas.microsoft.com/office/drawing/2014/main" id="{B5B7D455-EB51-4793-8CCF-E9DF048F429D}"/>
              </a:ext>
            </a:extLst>
          </p:cNvPr>
          <p:cNvSpPr txBox="1"/>
          <p:nvPr/>
        </p:nvSpPr>
        <p:spPr>
          <a:xfrm>
            <a:off x="7108515" y="6078325"/>
            <a:ext cx="768626" cy="369332"/>
          </a:xfrm>
          <a:prstGeom prst="rect">
            <a:avLst/>
          </a:prstGeom>
          <a:noFill/>
        </p:spPr>
        <p:txBody>
          <a:bodyPr wrap="square" rtlCol="0">
            <a:spAutoFit/>
          </a:bodyPr>
          <a:lstStyle/>
          <a:p>
            <a:r>
              <a:rPr lang="es-MX" dirty="0"/>
              <a:t>n=22</a:t>
            </a:r>
            <a:endParaRPr lang="es-AR" dirty="0"/>
          </a:p>
        </p:txBody>
      </p:sp>
      <p:sp>
        <p:nvSpPr>
          <p:cNvPr id="2" name="CuadroTexto 1">
            <a:extLst>
              <a:ext uri="{FF2B5EF4-FFF2-40B4-BE49-F238E27FC236}">
                <a16:creationId xmlns:a16="http://schemas.microsoft.com/office/drawing/2014/main" id="{E129BE23-D71B-4F83-A638-5F4F03D67AD5}"/>
              </a:ext>
            </a:extLst>
          </p:cNvPr>
          <p:cNvSpPr txBox="1"/>
          <p:nvPr/>
        </p:nvSpPr>
        <p:spPr>
          <a:xfrm>
            <a:off x="4850155" y="794083"/>
            <a:ext cx="1887536" cy="2308324"/>
          </a:xfrm>
          <a:prstGeom prst="rect">
            <a:avLst/>
          </a:prstGeom>
          <a:noFill/>
        </p:spPr>
        <p:txBody>
          <a:bodyPr wrap="square" rtlCol="0">
            <a:spAutoFit/>
          </a:bodyPr>
          <a:lstStyle/>
          <a:p>
            <a:r>
              <a:rPr lang="es-MX" dirty="0"/>
              <a:t>Comparison in size (height) between </a:t>
            </a:r>
            <a:r>
              <a:rPr lang="es-MX" i="1" dirty="0"/>
              <a:t>Perissocytheridea</a:t>
            </a:r>
            <a:r>
              <a:rPr lang="es-MX" dirty="0"/>
              <a:t> sp.1 and </a:t>
            </a:r>
            <a:r>
              <a:rPr lang="es-MX" i="1" dirty="0" err="1"/>
              <a:t>Perissocytheridea</a:t>
            </a:r>
            <a:r>
              <a:rPr lang="es-MX" dirty="0"/>
              <a:t> </a:t>
            </a:r>
            <a:r>
              <a:rPr lang="es-MX" dirty="0" err="1"/>
              <a:t>sp</a:t>
            </a:r>
            <a:r>
              <a:rPr lang="es-MX" dirty="0"/>
              <a:t>. 2</a:t>
            </a:r>
            <a:endParaRPr lang="es-AR" dirty="0"/>
          </a:p>
          <a:p>
            <a:endParaRPr lang="es-AR" dirty="0"/>
          </a:p>
        </p:txBody>
      </p:sp>
    </p:spTree>
    <p:extLst>
      <p:ext uri="{BB962C8B-B14F-4D97-AF65-F5344CB8AC3E}">
        <p14:creationId xmlns:p14="http://schemas.microsoft.com/office/powerpoint/2010/main" val="3862627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5F1BEBF-11A2-6ED7-D0E4-028AF386E032}"/>
              </a:ext>
            </a:extLst>
          </p:cNvPr>
          <p:cNvSpPr txBox="1"/>
          <p:nvPr/>
        </p:nvSpPr>
        <p:spPr>
          <a:xfrm>
            <a:off x="1153681" y="1410355"/>
            <a:ext cx="10428719" cy="558614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AR" sz="2400" dirty="0"/>
              <a:t>We identified two different forms of </a:t>
            </a:r>
            <a:r>
              <a:rPr lang="es-AR" sz="2400" b="1" i="1" dirty="0"/>
              <a:t>Perissocytheridea</a:t>
            </a:r>
            <a:r>
              <a:rPr lang="es-AR" sz="2400" dirty="0"/>
              <a:t> from </a:t>
            </a:r>
            <a:r>
              <a:rPr lang="es-AR" sz="2400" b="1" dirty="0"/>
              <a:t>Pebas system </a:t>
            </a:r>
            <a:r>
              <a:rPr lang="es-AR" sz="2400" dirty="0"/>
              <a:t>(Western Amazonia), which appear to be endemic.</a:t>
            </a:r>
          </a:p>
          <a:p>
            <a:pPr marL="285750" indent="-285750">
              <a:lnSpc>
                <a:spcPct val="150000"/>
              </a:lnSpc>
              <a:buFont typeface="Arial" panose="020B0604020202020204" pitchFamily="34" charset="0"/>
              <a:buChar char="•"/>
            </a:pPr>
            <a:r>
              <a:rPr lang="en-GB" sz="2000" dirty="0"/>
              <a:t>Although there are many records of ‘</a:t>
            </a:r>
            <a:r>
              <a:rPr lang="en-GB" sz="2000" dirty="0" err="1">
                <a:solidFill>
                  <a:schemeClr val="accent1">
                    <a:lumMod val="60000"/>
                    <a:lumOff val="40000"/>
                  </a:schemeClr>
                </a:solidFill>
              </a:rPr>
              <a:t>Pebasian</a:t>
            </a:r>
            <a:r>
              <a:rPr lang="en-GB" sz="2000" dirty="0"/>
              <a:t>’ ostracods with ‘inverse’ hinges, most of them were documented in </a:t>
            </a:r>
            <a:r>
              <a:rPr lang="en-GB" sz="2000" i="1" dirty="0" err="1">
                <a:solidFill>
                  <a:schemeClr val="accent1">
                    <a:lumMod val="60000"/>
                    <a:lumOff val="40000"/>
                  </a:schemeClr>
                </a:solidFill>
              </a:rPr>
              <a:t>Cyprideis</a:t>
            </a:r>
            <a:r>
              <a:rPr lang="en-GB" sz="2000" dirty="0"/>
              <a:t>. Here, ‘inverse’ </a:t>
            </a:r>
            <a:r>
              <a:rPr lang="en-GB" sz="2000" i="1" dirty="0" err="1"/>
              <a:t>Perissocytheridea</a:t>
            </a:r>
            <a:r>
              <a:rPr lang="en-GB" sz="2000" dirty="0"/>
              <a:t> is reported for the first time.</a:t>
            </a:r>
            <a:endParaRPr lang="es-AR" sz="2000" dirty="0"/>
          </a:p>
          <a:p>
            <a:pPr marL="285750" indent="-285750">
              <a:lnSpc>
                <a:spcPct val="150000"/>
              </a:lnSpc>
              <a:buFont typeface="Arial" panose="020B0604020202020204" pitchFamily="34" charset="0"/>
              <a:buChar char="•"/>
            </a:pPr>
            <a:r>
              <a:rPr lang="es-AR" sz="2000" dirty="0"/>
              <a:t> Both forms (‘invers and normal’) co-occur in </a:t>
            </a:r>
            <a:r>
              <a:rPr lang="es-AR" sz="2000" b="1" dirty="0">
                <a:solidFill>
                  <a:schemeClr val="accent1">
                    <a:lumMod val="60000"/>
                    <a:lumOff val="40000"/>
                  </a:schemeClr>
                </a:solidFill>
              </a:rPr>
              <a:t>Boca Napo </a:t>
            </a:r>
            <a:r>
              <a:rPr lang="es-AR" sz="2000" dirty="0"/>
              <a:t>(BN4 and BN9) and </a:t>
            </a:r>
            <a:r>
              <a:rPr lang="es-AR" sz="2000" b="1" dirty="0"/>
              <a:t>Santa Teresa </a:t>
            </a:r>
            <a:r>
              <a:rPr lang="es-AR" sz="2000" dirty="0"/>
              <a:t>(ST-E-6).</a:t>
            </a:r>
          </a:p>
          <a:p>
            <a:pPr marL="285750" indent="-285750">
              <a:lnSpc>
                <a:spcPct val="150000"/>
              </a:lnSpc>
              <a:buFont typeface="Arial" panose="020B0604020202020204" pitchFamily="34" charset="0"/>
              <a:buChar char="•"/>
            </a:pPr>
            <a:r>
              <a:rPr lang="es-AR" sz="2000" dirty="0" err="1"/>
              <a:t>These</a:t>
            </a:r>
            <a:r>
              <a:rPr lang="es-AR" sz="2000" dirty="0"/>
              <a:t> </a:t>
            </a:r>
            <a:r>
              <a:rPr lang="es-AR" sz="2000" dirty="0" err="1"/>
              <a:t>two</a:t>
            </a:r>
            <a:r>
              <a:rPr lang="es-AR" sz="2000" dirty="0"/>
              <a:t> </a:t>
            </a:r>
            <a:r>
              <a:rPr lang="es-AR" sz="2000" dirty="0" err="1"/>
              <a:t>forms</a:t>
            </a:r>
            <a:r>
              <a:rPr lang="es-AR" sz="2000" dirty="0"/>
              <a:t> </a:t>
            </a:r>
            <a:r>
              <a:rPr lang="es-AR" sz="2000" dirty="0" err="1"/>
              <a:t>seem</a:t>
            </a:r>
            <a:r>
              <a:rPr lang="es-AR" sz="2000" dirty="0"/>
              <a:t> </a:t>
            </a:r>
            <a:r>
              <a:rPr lang="es-AR" sz="2000" dirty="0" err="1"/>
              <a:t>to</a:t>
            </a:r>
            <a:r>
              <a:rPr lang="es-AR" sz="2000" dirty="0"/>
              <a:t> be </a:t>
            </a:r>
            <a:r>
              <a:rPr lang="es-AR" sz="2000" b="1" dirty="0" err="1">
                <a:solidFill>
                  <a:schemeClr val="accent1">
                    <a:lumMod val="60000"/>
                    <a:lumOff val="40000"/>
                  </a:schemeClr>
                </a:solidFill>
              </a:rPr>
              <a:t>reproductively</a:t>
            </a:r>
            <a:r>
              <a:rPr lang="es-AR" sz="2000" dirty="0"/>
              <a:t> </a:t>
            </a:r>
            <a:r>
              <a:rPr lang="es-AR" sz="2000" dirty="0" err="1"/>
              <a:t>separated</a:t>
            </a:r>
            <a:r>
              <a:rPr lang="es-AR" sz="2000" dirty="0"/>
              <a:t>; </a:t>
            </a:r>
            <a:r>
              <a:rPr lang="es-AR" sz="2000" dirty="0" err="1"/>
              <a:t>they</a:t>
            </a:r>
            <a:r>
              <a:rPr lang="es-AR" sz="2000" dirty="0"/>
              <a:t> are </a:t>
            </a:r>
            <a:r>
              <a:rPr lang="es-AR" sz="2000" dirty="0" err="1"/>
              <a:t>different</a:t>
            </a:r>
            <a:r>
              <a:rPr lang="es-AR" sz="2000" dirty="0"/>
              <a:t> in </a:t>
            </a:r>
            <a:r>
              <a:rPr lang="es-AR" sz="2000" dirty="0" err="1"/>
              <a:t>hinge</a:t>
            </a:r>
            <a:r>
              <a:rPr lang="es-AR" sz="2000" dirty="0"/>
              <a:t> and </a:t>
            </a:r>
            <a:r>
              <a:rPr lang="es-AR" sz="2000" dirty="0" err="1"/>
              <a:t>size</a:t>
            </a:r>
            <a:r>
              <a:rPr lang="es-AR" sz="2000" dirty="0"/>
              <a:t>.</a:t>
            </a:r>
          </a:p>
          <a:p>
            <a:pPr marL="285750" indent="-285750">
              <a:lnSpc>
                <a:spcPct val="150000"/>
              </a:lnSpc>
              <a:buFont typeface="Arial" panose="020B0604020202020204" pitchFamily="34" charset="0"/>
              <a:buChar char="•"/>
            </a:pPr>
            <a:r>
              <a:rPr lang="es-AR" sz="2000" dirty="0"/>
              <a:t>A </a:t>
            </a:r>
            <a:r>
              <a:rPr lang="es-AR" sz="2000" dirty="0" err="1"/>
              <a:t>kind</a:t>
            </a:r>
            <a:r>
              <a:rPr lang="es-AR" sz="2000" dirty="0"/>
              <a:t> </a:t>
            </a:r>
            <a:r>
              <a:rPr lang="es-AR" sz="2000" dirty="0" err="1"/>
              <a:t>of</a:t>
            </a:r>
            <a:r>
              <a:rPr lang="es-AR" sz="2000" dirty="0"/>
              <a:t> </a:t>
            </a:r>
            <a:r>
              <a:rPr lang="es-AR" sz="2000" b="1" dirty="0" err="1"/>
              <a:t>premature</a:t>
            </a:r>
            <a:r>
              <a:rPr lang="es-AR" sz="2000" dirty="0"/>
              <a:t> sexual </a:t>
            </a:r>
            <a:r>
              <a:rPr lang="es-AR" sz="2000" dirty="0" err="1"/>
              <a:t>dimorphism</a:t>
            </a:r>
            <a:r>
              <a:rPr lang="es-AR" sz="2000" dirty="0"/>
              <a:t> </a:t>
            </a:r>
            <a:r>
              <a:rPr lang="es-AR" sz="2000" dirty="0" err="1"/>
              <a:t>was</a:t>
            </a:r>
            <a:r>
              <a:rPr lang="es-AR" sz="2000" dirty="0"/>
              <a:t> </a:t>
            </a:r>
            <a:r>
              <a:rPr lang="es-AR" sz="2000" dirty="0" err="1"/>
              <a:t>observed</a:t>
            </a:r>
            <a:r>
              <a:rPr lang="es-AR" sz="2000" dirty="0"/>
              <a:t>, in </a:t>
            </a:r>
            <a:r>
              <a:rPr lang="es-AR" sz="2000" dirty="0" err="1"/>
              <a:t>the</a:t>
            </a:r>
            <a:r>
              <a:rPr lang="es-AR" sz="2000" dirty="0"/>
              <a:t> Boca Napo </a:t>
            </a:r>
            <a:r>
              <a:rPr lang="es-AR" sz="2000" dirty="0" err="1"/>
              <a:t>samples</a:t>
            </a:r>
            <a:r>
              <a:rPr lang="es-AR" sz="2000" dirty="0"/>
              <a:t> (</a:t>
            </a:r>
            <a:r>
              <a:rPr lang="es-AR" sz="2000" i="1" dirty="0" err="1"/>
              <a:t>Perissocytheridea</a:t>
            </a:r>
            <a:r>
              <a:rPr lang="es-AR" sz="2000" dirty="0"/>
              <a:t> sp.1 and </a:t>
            </a:r>
            <a:r>
              <a:rPr lang="es-AR" sz="2000" i="1" dirty="0" err="1"/>
              <a:t>Perissocytheridea</a:t>
            </a:r>
            <a:r>
              <a:rPr lang="es-AR" sz="2000" dirty="0"/>
              <a:t> </a:t>
            </a:r>
            <a:r>
              <a:rPr lang="es-AR" sz="2000" dirty="0" err="1"/>
              <a:t>sp</a:t>
            </a:r>
            <a:r>
              <a:rPr lang="es-AR" sz="2000" dirty="0"/>
              <a:t>. 2)</a:t>
            </a:r>
          </a:p>
          <a:p>
            <a:pPr marL="285750" indent="-285750">
              <a:lnSpc>
                <a:spcPct val="150000"/>
              </a:lnSpc>
              <a:buFont typeface="Arial" panose="020B0604020202020204" pitchFamily="34" charset="0"/>
              <a:buChar char="•"/>
            </a:pPr>
            <a:r>
              <a:rPr lang="es-MX" sz="2000" dirty="0"/>
              <a:t>Intraspecific </a:t>
            </a:r>
            <a:r>
              <a:rPr lang="es-MX" sz="2000" b="1" dirty="0">
                <a:solidFill>
                  <a:schemeClr val="accent1">
                    <a:lumMod val="60000"/>
                    <a:lumOff val="40000"/>
                  </a:schemeClr>
                </a:solidFill>
              </a:rPr>
              <a:t>variations</a:t>
            </a:r>
            <a:r>
              <a:rPr lang="es-MX" sz="2000" dirty="0"/>
              <a:t> are observed (ornamentation, alar and caudal process).</a:t>
            </a:r>
          </a:p>
          <a:p>
            <a:pPr marL="285750" indent="-285750">
              <a:lnSpc>
                <a:spcPct val="150000"/>
              </a:lnSpc>
              <a:buFont typeface="Arial" panose="020B0604020202020204" pitchFamily="34" charset="0"/>
              <a:buChar char="•"/>
            </a:pPr>
            <a:endParaRPr lang="es-AR" dirty="0"/>
          </a:p>
          <a:p>
            <a:endParaRPr lang="de-DE" dirty="0"/>
          </a:p>
        </p:txBody>
      </p:sp>
      <p:sp>
        <p:nvSpPr>
          <p:cNvPr id="4" name="Rechteck 3">
            <a:extLst>
              <a:ext uri="{FF2B5EF4-FFF2-40B4-BE49-F238E27FC236}">
                <a16:creationId xmlns:a16="http://schemas.microsoft.com/office/drawing/2014/main" id="{ECE6386A-C161-ECBC-FD3B-28B0CD1E9972}"/>
              </a:ext>
            </a:extLst>
          </p:cNvPr>
          <p:cNvSpPr/>
          <p:nvPr/>
        </p:nvSpPr>
        <p:spPr>
          <a:xfrm>
            <a:off x="2165124" y="207357"/>
            <a:ext cx="6955751" cy="769441"/>
          </a:xfrm>
          <a:prstGeom prst="rect">
            <a:avLst/>
          </a:prstGeom>
          <a:noFill/>
        </p:spPr>
        <p:txBody>
          <a:bodyPr wrap="none" lIns="91440" tIns="45720" rIns="91440" bIns="45720">
            <a:spAutoFit/>
          </a:bodyPr>
          <a:lstStyle/>
          <a:p>
            <a:pPr algn="ctr"/>
            <a:r>
              <a:rPr lang="de-DE" sz="4400" b="1" cap="none" spc="0" dirty="0" err="1">
                <a:ln w="0"/>
                <a:solidFill>
                  <a:schemeClr val="accent1">
                    <a:lumMod val="60000"/>
                    <a:lumOff val="40000"/>
                  </a:schemeClr>
                </a:solidFill>
                <a:effectLst>
                  <a:outerShdw blurRad="38100" dist="25400" dir="5400000" algn="ctr" rotWithShape="0">
                    <a:srgbClr val="6E747A">
                      <a:alpha val="43000"/>
                    </a:srgbClr>
                  </a:outerShdw>
                </a:effectLst>
              </a:rPr>
              <a:t>Discussion</a:t>
            </a:r>
            <a:r>
              <a:rPr lang="de-DE" sz="4400" b="1" cap="none" spc="0" dirty="0">
                <a:ln w="0"/>
                <a:solidFill>
                  <a:schemeClr val="accent1">
                    <a:lumMod val="60000"/>
                    <a:lumOff val="40000"/>
                  </a:schemeClr>
                </a:solidFill>
                <a:effectLst>
                  <a:outerShdw blurRad="38100" dist="25400" dir="5400000" algn="ctr" rotWithShape="0">
                    <a:srgbClr val="6E747A">
                      <a:alpha val="43000"/>
                    </a:srgbClr>
                  </a:outerShdw>
                </a:effectLst>
              </a:rPr>
              <a:t> and </a:t>
            </a:r>
            <a:r>
              <a:rPr lang="de-DE" sz="4400" b="1" cap="none" spc="0" dirty="0" err="1">
                <a:ln w="0"/>
                <a:solidFill>
                  <a:schemeClr val="accent1">
                    <a:lumMod val="60000"/>
                    <a:lumOff val="40000"/>
                  </a:schemeClr>
                </a:solidFill>
                <a:effectLst>
                  <a:outerShdw blurRad="38100" dist="25400" dir="5400000" algn="ctr" rotWithShape="0">
                    <a:srgbClr val="6E747A">
                      <a:alpha val="43000"/>
                    </a:srgbClr>
                  </a:outerShdw>
                </a:effectLst>
              </a:rPr>
              <a:t>conclusions</a:t>
            </a:r>
            <a:endParaRPr lang="de-DE" sz="4400" b="1" cap="none" spc="0" dirty="0">
              <a:ln w="0"/>
              <a:solidFill>
                <a:schemeClr val="accent1">
                  <a:lumMod val="60000"/>
                  <a:lumOff val="40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93363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BA5FFE1-10B4-53D4-4086-E48DD34323B0}"/>
              </a:ext>
            </a:extLst>
          </p:cNvPr>
          <p:cNvSpPr txBox="1"/>
          <p:nvPr/>
        </p:nvSpPr>
        <p:spPr>
          <a:xfrm>
            <a:off x="1213502" y="1358780"/>
            <a:ext cx="8468883" cy="45243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2000" dirty="0" err="1"/>
              <a:t>Further</a:t>
            </a:r>
            <a:r>
              <a:rPr lang="es-MX" sz="2000" dirty="0"/>
              <a:t> </a:t>
            </a:r>
            <a:r>
              <a:rPr lang="es-MX" sz="2000" b="1" dirty="0" err="1"/>
              <a:t>features</a:t>
            </a:r>
            <a:r>
              <a:rPr lang="es-MX" sz="2000" dirty="0"/>
              <a:t> </a:t>
            </a:r>
            <a:r>
              <a:rPr lang="es-MX" sz="2000" dirty="0" err="1"/>
              <a:t>remain</a:t>
            </a:r>
            <a:r>
              <a:rPr lang="es-MX" sz="2000" dirty="0"/>
              <a:t> to be compare (</a:t>
            </a:r>
            <a:r>
              <a:rPr lang="es-MX" sz="2000" dirty="0" err="1"/>
              <a:t>e.g</a:t>
            </a:r>
            <a:r>
              <a:rPr lang="es-MX" sz="2000" dirty="0"/>
              <a:t>., </a:t>
            </a:r>
            <a:r>
              <a:rPr lang="es-MX" sz="2000" dirty="0" err="1"/>
              <a:t>inner</a:t>
            </a:r>
            <a:r>
              <a:rPr lang="es-MX" sz="2000" dirty="0"/>
              <a:t> </a:t>
            </a:r>
            <a:r>
              <a:rPr lang="es-MX" sz="2000" dirty="0" err="1"/>
              <a:t>lamella</a:t>
            </a:r>
            <a:r>
              <a:rPr lang="es-MX" sz="2000" dirty="0"/>
              <a:t>, </a:t>
            </a:r>
            <a:r>
              <a:rPr lang="es-MX" sz="2000" dirty="0" err="1"/>
              <a:t>pores</a:t>
            </a:r>
            <a:r>
              <a:rPr lang="es-MX" sz="2000" dirty="0"/>
              <a:t>)</a:t>
            </a:r>
            <a:endParaRPr lang="es-AR" sz="2000" dirty="0"/>
          </a:p>
          <a:p>
            <a:pPr marL="285750" indent="-285750">
              <a:lnSpc>
                <a:spcPct val="150000"/>
              </a:lnSpc>
              <a:buFont typeface="Arial" panose="020B0604020202020204" pitchFamily="34" charset="0"/>
              <a:buChar char="•"/>
            </a:pPr>
            <a:r>
              <a:rPr lang="es-AR" sz="2000" dirty="0"/>
              <a:t>So </a:t>
            </a:r>
            <a:r>
              <a:rPr lang="es-AR" sz="2000" dirty="0" err="1"/>
              <a:t>far</a:t>
            </a:r>
            <a:r>
              <a:rPr lang="es-AR" sz="2000" dirty="0"/>
              <a:t>, </a:t>
            </a:r>
            <a:r>
              <a:rPr lang="es-AR" sz="2000" b="1" dirty="0" err="1"/>
              <a:t>chronological</a:t>
            </a:r>
            <a:r>
              <a:rPr lang="es-AR" sz="2000" dirty="0"/>
              <a:t> </a:t>
            </a:r>
            <a:r>
              <a:rPr lang="es-AR" sz="2000" dirty="0" err="1"/>
              <a:t>trend</a:t>
            </a:r>
            <a:r>
              <a:rPr lang="es-AR" sz="2000" dirty="0"/>
              <a:t> has </a:t>
            </a:r>
            <a:r>
              <a:rPr lang="es-AR" sz="2000" dirty="0" err="1"/>
              <a:t>not</a:t>
            </a:r>
            <a:r>
              <a:rPr lang="es-AR" sz="2000" dirty="0"/>
              <a:t> </a:t>
            </a:r>
            <a:r>
              <a:rPr lang="es-AR" sz="2000" dirty="0" err="1"/>
              <a:t>been</a:t>
            </a:r>
            <a:r>
              <a:rPr lang="es-AR" sz="2000" dirty="0"/>
              <a:t> </a:t>
            </a:r>
            <a:r>
              <a:rPr lang="es-AR" sz="2000" dirty="0" err="1"/>
              <a:t>established</a:t>
            </a:r>
            <a:r>
              <a:rPr lang="es-AR" sz="2000" dirty="0"/>
              <a:t>.</a:t>
            </a:r>
            <a:endParaRPr lang="en-GB" sz="2000" dirty="0">
              <a:effectLst/>
              <a:ea typeface="Times New Roman" panose="02020603050405020304" pitchFamily="18" charset="0"/>
            </a:endParaRPr>
          </a:p>
          <a:p>
            <a:pPr marL="285750" indent="-285750">
              <a:lnSpc>
                <a:spcPct val="150000"/>
              </a:lnSpc>
              <a:buFont typeface="Arial" panose="020B0604020202020204" pitchFamily="34" charset="0"/>
              <a:buChar char="•"/>
            </a:pPr>
            <a:r>
              <a:rPr lang="en-GB" sz="2000" dirty="0">
                <a:effectLst/>
                <a:ea typeface="Times New Roman" panose="02020603050405020304" pitchFamily="18" charset="0"/>
              </a:rPr>
              <a:t>The presence of these </a:t>
            </a:r>
            <a:r>
              <a:rPr lang="en-GB" sz="2000" dirty="0">
                <a:solidFill>
                  <a:schemeClr val="accent1">
                    <a:lumMod val="60000"/>
                    <a:lumOff val="40000"/>
                  </a:schemeClr>
                </a:solidFill>
                <a:effectLst/>
                <a:ea typeface="Times New Roman" panose="02020603050405020304" pitchFamily="18" charset="0"/>
              </a:rPr>
              <a:t>‘inverse’ </a:t>
            </a:r>
            <a:r>
              <a:rPr lang="en-GB" sz="2000" dirty="0">
                <a:effectLst/>
                <a:ea typeface="Times New Roman" panose="02020603050405020304" pitchFamily="18" charset="0"/>
              </a:rPr>
              <a:t>forms could explain reproductive isolation and therefore, sympatric speciation, as suggested for the ‘</a:t>
            </a:r>
            <a:r>
              <a:rPr lang="en-GB" sz="2000" i="1" dirty="0" err="1">
                <a:effectLst/>
                <a:ea typeface="Times New Roman" panose="02020603050405020304" pitchFamily="18" charset="0"/>
              </a:rPr>
              <a:t>Cyprideis</a:t>
            </a:r>
            <a:r>
              <a:rPr lang="en-GB" sz="2000" dirty="0">
                <a:effectLst/>
                <a:ea typeface="Times New Roman" panose="02020603050405020304" pitchFamily="18" charset="0"/>
              </a:rPr>
              <a:t> species flock’ (Gross et al. 2014). </a:t>
            </a:r>
          </a:p>
          <a:p>
            <a:pPr marL="285750" indent="-285750">
              <a:lnSpc>
                <a:spcPct val="150000"/>
              </a:lnSpc>
              <a:buFont typeface="Arial" panose="020B0604020202020204" pitchFamily="34" charset="0"/>
              <a:buChar char="•"/>
            </a:pPr>
            <a:r>
              <a:rPr lang="en-GB" sz="2000" dirty="0">
                <a:effectLst/>
                <a:ea typeface="Times New Roman" panose="02020603050405020304" pitchFamily="18" charset="0"/>
              </a:rPr>
              <a:t>The trigger for the occurrence of these ‘inverse’ forms in ‘</a:t>
            </a:r>
            <a:r>
              <a:rPr lang="en-GB" sz="2000" dirty="0" err="1">
                <a:effectLst/>
                <a:ea typeface="Times New Roman" panose="02020603050405020304" pitchFamily="18" charset="0"/>
              </a:rPr>
              <a:t>Pebasian</a:t>
            </a:r>
            <a:r>
              <a:rPr lang="en-GB" sz="2000" dirty="0">
                <a:effectLst/>
                <a:ea typeface="Times New Roman" panose="02020603050405020304" pitchFamily="18" charset="0"/>
              </a:rPr>
              <a:t>’ ostracods is still unknown.</a:t>
            </a:r>
            <a:endParaRPr lang="en-US" sz="2000" dirty="0"/>
          </a:p>
          <a:p>
            <a:pPr marL="285750" indent="-285750">
              <a:lnSpc>
                <a:spcPct val="150000"/>
              </a:lnSpc>
              <a:buFont typeface="Arial" panose="020B0604020202020204" pitchFamily="34" charset="0"/>
              <a:buChar char="•"/>
            </a:pPr>
            <a:r>
              <a:rPr lang="en-US" sz="2000" dirty="0"/>
              <a:t>At this time, we prefer do not to assign to already described species from Pebas system, as potential synonyms are still under study</a:t>
            </a:r>
            <a:r>
              <a:rPr lang="es-AR" sz="2000" dirty="0"/>
              <a:t>.</a:t>
            </a:r>
          </a:p>
          <a:p>
            <a:endParaRPr lang="de-DE" dirty="0"/>
          </a:p>
        </p:txBody>
      </p:sp>
    </p:spTree>
    <p:extLst>
      <p:ext uri="{BB962C8B-B14F-4D97-AF65-F5344CB8AC3E}">
        <p14:creationId xmlns:p14="http://schemas.microsoft.com/office/powerpoint/2010/main" val="2017999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FAE424D3-4D1F-4E5F-8976-8FF8D77BF9C4}"/>
              </a:ext>
            </a:extLst>
          </p:cNvPr>
          <p:cNvSpPr/>
          <p:nvPr/>
        </p:nvSpPr>
        <p:spPr>
          <a:xfrm>
            <a:off x="1084711" y="-91155"/>
            <a:ext cx="10353762" cy="970450"/>
          </a:xfrm>
          <a:prstGeom prst="rect">
            <a:avLst/>
          </a:prstGeom>
        </p:spPr>
        <p:txBody>
          <a:bodyPr vert="horz" lIns="91440" tIns="45720" rIns="91440" bIns="45720" rtlCol="0" anchor="ctr">
            <a:normAutofit/>
          </a:bodyPr>
          <a:lstStyle/>
          <a:p>
            <a:pPr algn="ctr">
              <a:spcBef>
                <a:spcPct val="0"/>
              </a:spcBef>
              <a:spcAft>
                <a:spcPts val="600"/>
              </a:spcAft>
            </a:pPr>
            <a:r>
              <a:rPr lang="en-US" sz="4000" b="1" dirty="0">
                <a:ln>
                  <a:solidFill>
                    <a:schemeClr val="bg1">
                      <a:lumMod val="75000"/>
                      <a:lumOff val="25000"/>
                      <a:alpha val="10000"/>
                    </a:schemeClr>
                  </a:solidFill>
                </a:ln>
                <a:solidFill>
                  <a:schemeClr val="accent1">
                    <a:lumMod val="60000"/>
                    <a:lumOff val="40000"/>
                  </a:schemeClr>
                </a:solidFill>
                <a:effectLst>
                  <a:outerShdw blurRad="9525" dist="25400" dir="14640000" algn="tl" rotWithShape="0">
                    <a:schemeClr val="bg1">
                      <a:alpha val="30000"/>
                    </a:schemeClr>
                  </a:outerShdw>
                </a:effectLst>
                <a:latin typeface="+mj-lt"/>
                <a:ea typeface="+mj-ea"/>
              </a:rPr>
              <a:t>INTRODUCTION</a:t>
            </a:r>
            <a:endParaRPr lang="en-US" sz="4000" b="1" cap="none" spc="0" dirty="0">
              <a:ln>
                <a:solidFill>
                  <a:schemeClr val="bg1">
                    <a:lumMod val="75000"/>
                    <a:lumOff val="25000"/>
                    <a:alpha val="10000"/>
                  </a:schemeClr>
                </a:solidFill>
              </a:ln>
              <a:solidFill>
                <a:schemeClr val="accent1">
                  <a:lumMod val="60000"/>
                  <a:lumOff val="40000"/>
                </a:schemeClr>
              </a:solidFill>
              <a:effectLst>
                <a:outerShdw blurRad="9525" dist="25400" dir="14640000" algn="tl" rotWithShape="0">
                  <a:schemeClr val="bg1">
                    <a:alpha val="30000"/>
                  </a:schemeClr>
                </a:outerShdw>
              </a:effectLst>
              <a:latin typeface="+mj-lt"/>
              <a:ea typeface="+mj-ea"/>
            </a:endParaRPr>
          </a:p>
        </p:txBody>
      </p:sp>
      <p:graphicFrame>
        <p:nvGraphicFramePr>
          <p:cNvPr id="9" name="CuadroTexto 3">
            <a:extLst>
              <a:ext uri="{FF2B5EF4-FFF2-40B4-BE49-F238E27FC236}">
                <a16:creationId xmlns:a16="http://schemas.microsoft.com/office/drawing/2014/main" id="{7E0755F0-4A1F-098C-5349-7F6E13E85D79}"/>
              </a:ext>
            </a:extLst>
          </p:cNvPr>
          <p:cNvGraphicFramePr/>
          <p:nvPr>
            <p:extLst>
              <p:ext uri="{D42A27DB-BD31-4B8C-83A1-F6EECF244321}">
                <p14:modId xmlns:p14="http://schemas.microsoft.com/office/powerpoint/2010/main" val="1468913463"/>
              </p:ext>
            </p:extLst>
          </p:nvPr>
        </p:nvGraphicFramePr>
        <p:xfrm>
          <a:off x="923549" y="2415454"/>
          <a:ext cx="10353675" cy="4059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feld 1">
            <a:extLst>
              <a:ext uri="{FF2B5EF4-FFF2-40B4-BE49-F238E27FC236}">
                <a16:creationId xmlns:a16="http://schemas.microsoft.com/office/drawing/2014/main" id="{25450307-586E-B34E-4D67-AC11CD44A027}"/>
              </a:ext>
            </a:extLst>
          </p:cNvPr>
          <p:cNvSpPr txBox="1"/>
          <p:nvPr/>
        </p:nvSpPr>
        <p:spPr>
          <a:xfrm>
            <a:off x="3913975" y="879294"/>
            <a:ext cx="4657458" cy="147732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s-AR" sz="1800" dirty="0">
                <a:solidFill>
                  <a:schemeClr val="bg1"/>
                </a:solidFill>
              </a:rPr>
              <a:t>The genus </a:t>
            </a:r>
            <a:r>
              <a:rPr lang="es-AR" sz="1800" b="1" i="1" dirty="0">
                <a:solidFill>
                  <a:schemeClr val="bg1"/>
                </a:solidFill>
              </a:rPr>
              <a:t>Perissocytheridea</a:t>
            </a:r>
            <a:r>
              <a:rPr lang="es-AR" sz="1800" i="1" dirty="0">
                <a:solidFill>
                  <a:schemeClr val="bg1"/>
                </a:solidFill>
              </a:rPr>
              <a:t> </a:t>
            </a:r>
            <a:r>
              <a:rPr lang="es-AR" sz="1800" dirty="0">
                <a:solidFill>
                  <a:schemeClr val="bg1"/>
                </a:solidFill>
              </a:rPr>
              <a:t>Stephenson,</a:t>
            </a:r>
            <a:r>
              <a:rPr lang="es-AR" sz="1800" i="1" dirty="0">
                <a:solidFill>
                  <a:schemeClr val="bg1"/>
                </a:solidFill>
              </a:rPr>
              <a:t> </a:t>
            </a:r>
            <a:r>
              <a:rPr lang="es-AR" sz="1800" dirty="0">
                <a:solidFill>
                  <a:schemeClr val="bg1"/>
                </a:solidFill>
              </a:rPr>
              <a:t>is assumed to be Gondwanan origin and has an extensive paleobiogeographic (North and South America, Africa and Europe) and stratigraphic record (Cretaceous to recent)</a:t>
            </a:r>
            <a:endParaRPr lang="de-DE" dirty="0">
              <a:solidFill>
                <a:schemeClr val="bg1"/>
              </a:solidFill>
            </a:endParaRPr>
          </a:p>
        </p:txBody>
      </p:sp>
    </p:spTree>
    <p:extLst>
      <p:ext uri="{BB962C8B-B14F-4D97-AF65-F5344CB8AC3E}">
        <p14:creationId xmlns:p14="http://schemas.microsoft.com/office/powerpoint/2010/main" val="3711469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id="{5E69E08C-7B34-4A53-9CA2-83F6E51F7E8A}"/>
              </a:ext>
            </a:extLst>
          </p:cNvPr>
          <p:cNvSpPr txBox="1"/>
          <p:nvPr/>
        </p:nvSpPr>
        <p:spPr>
          <a:xfrm>
            <a:off x="1187038" y="996558"/>
            <a:ext cx="9998411"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2000" dirty="0"/>
              <a:t>During the Miocene (c.23-10 Ma) climatic and tectonic changes gave rise to </a:t>
            </a:r>
            <a:r>
              <a:rPr lang="en-US" sz="2000" dirty="0"/>
              <a:t>a large wetland of shallow lakes and swamps developed in Western Amazonia. These new aquatic environments of the “Pebas” system were colonized by rapidly radiating endemic invertebrate faunas composed of mollusks and ostracods.</a:t>
            </a:r>
            <a:endParaRPr lang="es-AR" sz="2000" dirty="0"/>
          </a:p>
        </p:txBody>
      </p:sp>
      <p:sp>
        <p:nvSpPr>
          <p:cNvPr id="28" name="Rectángulo 27">
            <a:extLst>
              <a:ext uri="{FF2B5EF4-FFF2-40B4-BE49-F238E27FC236}">
                <a16:creationId xmlns:a16="http://schemas.microsoft.com/office/drawing/2014/main" id="{3B98FDA5-6E53-41BA-82FB-8F2ED9BC3CAD}"/>
              </a:ext>
            </a:extLst>
          </p:cNvPr>
          <p:cNvSpPr/>
          <p:nvPr/>
        </p:nvSpPr>
        <p:spPr>
          <a:xfrm>
            <a:off x="4089544" y="139330"/>
            <a:ext cx="3608873" cy="830997"/>
          </a:xfrm>
          <a:prstGeom prst="rect">
            <a:avLst/>
          </a:prstGeom>
          <a:noFill/>
        </p:spPr>
        <p:txBody>
          <a:bodyPr wrap="none" lIns="91440" tIns="45720" rIns="91440" bIns="45720">
            <a:spAutoFit/>
          </a:bodyPr>
          <a:lstStyle/>
          <a:p>
            <a:pPr algn="ctr"/>
            <a:r>
              <a:rPr lang="es-MX" sz="4800" b="0" cap="none" spc="0" dirty="0" err="1">
                <a:ln w="0"/>
                <a:solidFill>
                  <a:schemeClr val="accent1">
                    <a:lumMod val="60000"/>
                    <a:lumOff val="40000"/>
                  </a:schemeClr>
                </a:solidFill>
                <a:effectLst>
                  <a:outerShdw blurRad="38100" dist="25400" dir="5400000" algn="ctr" rotWithShape="0">
                    <a:srgbClr val="6E747A">
                      <a:alpha val="43000"/>
                    </a:srgbClr>
                  </a:outerShdw>
                </a:effectLst>
              </a:rPr>
              <a:t>Pebas</a:t>
            </a:r>
            <a:r>
              <a:rPr lang="es-MX" sz="4800" b="0" cap="none" spc="0" dirty="0">
                <a:ln w="0"/>
                <a:solidFill>
                  <a:schemeClr val="accent1">
                    <a:lumMod val="60000"/>
                    <a:lumOff val="40000"/>
                  </a:schemeClr>
                </a:solidFill>
                <a:effectLst>
                  <a:outerShdw blurRad="38100" dist="25400" dir="5400000" algn="ctr" rotWithShape="0">
                    <a:srgbClr val="6E747A">
                      <a:alpha val="43000"/>
                    </a:srgbClr>
                  </a:outerShdw>
                </a:effectLst>
              </a:rPr>
              <a:t> </a:t>
            </a:r>
            <a:r>
              <a:rPr lang="es-MX" sz="4800" b="0" cap="none" spc="0" dirty="0" err="1">
                <a:ln w="0"/>
                <a:solidFill>
                  <a:schemeClr val="accent1">
                    <a:lumMod val="60000"/>
                    <a:lumOff val="40000"/>
                  </a:schemeClr>
                </a:solidFill>
                <a:effectLst>
                  <a:outerShdw blurRad="38100" dist="25400" dir="5400000" algn="ctr" rotWithShape="0">
                    <a:srgbClr val="6E747A">
                      <a:alpha val="43000"/>
                    </a:srgbClr>
                  </a:outerShdw>
                </a:effectLst>
              </a:rPr>
              <a:t>system</a:t>
            </a:r>
            <a:endParaRPr lang="es-AR" sz="4800" b="0" cap="none" spc="0" dirty="0">
              <a:ln w="0"/>
              <a:solidFill>
                <a:schemeClr val="accent1">
                  <a:lumMod val="60000"/>
                  <a:lumOff val="40000"/>
                </a:schemeClr>
              </a:solidFill>
              <a:effectLst>
                <a:outerShdw blurRad="38100" dist="25400" dir="5400000" algn="ctr" rotWithShape="0">
                  <a:srgbClr val="6E747A">
                    <a:alpha val="43000"/>
                  </a:srgbClr>
                </a:outerShdw>
              </a:effectLst>
            </a:endParaRPr>
          </a:p>
        </p:txBody>
      </p:sp>
      <p:pic>
        <p:nvPicPr>
          <p:cNvPr id="30" name="Imagen 29">
            <a:extLst>
              <a:ext uri="{FF2B5EF4-FFF2-40B4-BE49-F238E27FC236}">
                <a16:creationId xmlns:a16="http://schemas.microsoft.com/office/drawing/2014/main" id="{62530BAB-AE8E-4030-9514-6D3E3F7E59E1}"/>
              </a:ext>
            </a:extLst>
          </p:cNvPr>
          <p:cNvPicPr>
            <a:picLocks noChangeAspect="1"/>
          </p:cNvPicPr>
          <p:nvPr/>
        </p:nvPicPr>
        <p:blipFill>
          <a:blip r:embed="rId2"/>
          <a:stretch>
            <a:fillRect/>
          </a:stretch>
        </p:blipFill>
        <p:spPr>
          <a:xfrm>
            <a:off x="4029101" y="2518585"/>
            <a:ext cx="4314286" cy="3342857"/>
          </a:xfrm>
          <a:prstGeom prst="rect">
            <a:avLst/>
          </a:prstGeom>
        </p:spPr>
      </p:pic>
      <p:sp>
        <p:nvSpPr>
          <p:cNvPr id="31" name="CuadroTexto 30">
            <a:extLst>
              <a:ext uri="{FF2B5EF4-FFF2-40B4-BE49-F238E27FC236}">
                <a16:creationId xmlns:a16="http://schemas.microsoft.com/office/drawing/2014/main" id="{4213B98F-C5BA-46D9-B8AF-2AC49EDD0FFA}"/>
              </a:ext>
            </a:extLst>
          </p:cNvPr>
          <p:cNvSpPr txBox="1"/>
          <p:nvPr/>
        </p:nvSpPr>
        <p:spPr>
          <a:xfrm>
            <a:off x="4029101" y="5861443"/>
            <a:ext cx="4314286" cy="276999"/>
          </a:xfrm>
          <a:prstGeom prst="rect">
            <a:avLst/>
          </a:prstGeom>
          <a:noFill/>
        </p:spPr>
        <p:txBody>
          <a:bodyPr wrap="square" rtlCol="0">
            <a:spAutoFit/>
          </a:bodyPr>
          <a:lstStyle/>
          <a:p>
            <a:pPr algn="ctr"/>
            <a:r>
              <a:rPr lang="en-US" sz="1200" dirty="0"/>
              <a:t>Hoorn et al. (2010)</a:t>
            </a:r>
            <a:endParaRPr lang="es-AR" sz="1200" dirty="0"/>
          </a:p>
        </p:txBody>
      </p:sp>
    </p:spTree>
    <p:extLst>
      <p:ext uri="{BB962C8B-B14F-4D97-AF65-F5344CB8AC3E}">
        <p14:creationId xmlns:p14="http://schemas.microsoft.com/office/powerpoint/2010/main" val="395635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0">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hteck 3">
            <a:extLst>
              <a:ext uri="{FF2B5EF4-FFF2-40B4-BE49-F238E27FC236}">
                <a16:creationId xmlns:a16="http://schemas.microsoft.com/office/drawing/2014/main" id="{67E03AA6-A4D9-EE7C-801F-66D548A3419E}"/>
              </a:ext>
            </a:extLst>
          </p:cNvPr>
          <p:cNvSpPr/>
          <p:nvPr/>
        </p:nvSpPr>
        <p:spPr>
          <a:xfrm>
            <a:off x="900506" y="1118808"/>
            <a:ext cx="4671467" cy="4747683"/>
          </a:xfrm>
          <a:prstGeom prst="rect">
            <a:avLst/>
          </a:prstGeom>
        </p:spPr>
        <p:txBody>
          <a:bodyPr vert="horz" lIns="91440" tIns="45720" rIns="91440" bIns="45720" rtlCol="0" anchor="ctr">
            <a:normAutofit/>
          </a:bodyPr>
          <a:lstStyle/>
          <a:p>
            <a:pPr>
              <a:spcBef>
                <a:spcPct val="0"/>
              </a:spcBef>
              <a:spcAft>
                <a:spcPts val="600"/>
              </a:spcAft>
            </a:pPr>
            <a:r>
              <a:rPr lang="en-US" sz="5400" b="1" cap="none" spc="0" dirty="0">
                <a:ln>
                  <a:solidFill>
                    <a:schemeClr val="bg1">
                      <a:lumMod val="75000"/>
                      <a:lumOff val="25000"/>
                      <a:alpha val="10000"/>
                    </a:schemeClr>
                  </a:solidFill>
                </a:ln>
                <a:solidFill>
                  <a:schemeClr val="accent1">
                    <a:lumMod val="60000"/>
                    <a:lumOff val="40000"/>
                  </a:schemeClr>
                </a:solidFill>
                <a:effectLst>
                  <a:outerShdw blurRad="9525" dist="25400" dir="14640000" algn="tl" rotWithShape="0">
                    <a:schemeClr val="bg1">
                      <a:alpha val="30000"/>
                    </a:schemeClr>
                  </a:outerShdw>
                </a:effectLst>
                <a:latin typeface="+mj-lt"/>
                <a:ea typeface="+mj-ea"/>
              </a:rPr>
              <a:t>Aim of this investigation</a:t>
            </a:r>
          </a:p>
        </p:txBody>
      </p:sp>
      <p:graphicFrame>
        <p:nvGraphicFramePr>
          <p:cNvPr id="16" name="CuadroTexto 2">
            <a:extLst>
              <a:ext uri="{FF2B5EF4-FFF2-40B4-BE49-F238E27FC236}">
                <a16:creationId xmlns:a16="http://schemas.microsoft.com/office/drawing/2014/main" id="{248AE02F-0AC3-9122-EF29-DCFFA0F09653}"/>
              </a:ext>
            </a:extLst>
          </p:cNvPr>
          <p:cNvGraphicFramePr/>
          <p:nvPr>
            <p:extLst>
              <p:ext uri="{D42A27DB-BD31-4B8C-83A1-F6EECF244321}">
                <p14:modId xmlns:p14="http://schemas.microsoft.com/office/powerpoint/2010/main" val="541524404"/>
              </p:ext>
            </p:extLst>
          </p:nvPr>
        </p:nvGraphicFramePr>
        <p:xfrm>
          <a:off x="6033331" y="1118809"/>
          <a:ext cx="5733796" cy="5034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4485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94A0FAD-F590-444A-BF2A-8A65882DB362}"/>
              </a:ext>
            </a:extLst>
          </p:cNvPr>
          <p:cNvSpPr txBox="1"/>
          <p:nvPr/>
        </p:nvSpPr>
        <p:spPr>
          <a:xfrm>
            <a:off x="1651377" y="1136712"/>
            <a:ext cx="9039412"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2000" dirty="0"/>
              <a:t>At the </a:t>
            </a:r>
            <a:r>
              <a:rPr lang="es-MX" sz="2000" dirty="0" err="1"/>
              <a:t>moment</a:t>
            </a:r>
            <a:r>
              <a:rPr lang="es-MX" sz="2000" dirty="0"/>
              <a:t> 21 samples were analyzed from Iquitos (Peru) </a:t>
            </a:r>
            <a:r>
              <a:rPr lang="es-MX" sz="2000" dirty="0" err="1"/>
              <a:t>from</a:t>
            </a:r>
            <a:r>
              <a:rPr lang="es-MX" sz="2000" dirty="0"/>
              <a:t> </a:t>
            </a:r>
            <a:r>
              <a:rPr lang="es-MX" sz="2000" dirty="0" err="1"/>
              <a:t>nine</a:t>
            </a:r>
            <a:r>
              <a:rPr lang="es-MX" sz="2000" dirty="0"/>
              <a:t> localities:</a:t>
            </a:r>
          </a:p>
          <a:p>
            <a:r>
              <a:rPr lang="es-MX" sz="1800" dirty="0"/>
              <a:t>covering the Middle Miocene mollusc </a:t>
            </a:r>
            <a:r>
              <a:rPr lang="es-MX" sz="1800" dirty="0" err="1"/>
              <a:t>zones</a:t>
            </a:r>
            <a:r>
              <a:rPr lang="es-MX" sz="1800" dirty="0"/>
              <a:t> MZ4-MZ9 according to Wesselling et al. (2006)</a:t>
            </a:r>
            <a:r>
              <a:rPr lang="es-MX" dirty="0"/>
              <a:t>                    </a:t>
            </a:r>
            <a:endParaRPr lang="es-AR" dirty="0"/>
          </a:p>
        </p:txBody>
      </p:sp>
      <p:pic>
        <p:nvPicPr>
          <p:cNvPr id="4" name="Imagen 3">
            <a:extLst>
              <a:ext uri="{FF2B5EF4-FFF2-40B4-BE49-F238E27FC236}">
                <a16:creationId xmlns:a16="http://schemas.microsoft.com/office/drawing/2014/main" id="{7AAEB4E6-CB51-45E5-ABD6-F88535434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885" y="2157571"/>
            <a:ext cx="7199376" cy="3599688"/>
          </a:xfrm>
          <a:prstGeom prst="rect">
            <a:avLst/>
          </a:prstGeom>
        </p:spPr>
      </p:pic>
      <p:sp>
        <p:nvSpPr>
          <p:cNvPr id="5" name="Rectángulo 4">
            <a:extLst>
              <a:ext uri="{FF2B5EF4-FFF2-40B4-BE49-F238E27FC236}">
                <a16:creationId xmlns:a16="http://schemas.microsoft.com/office/drawing/2014/main" id="{F7637648-D69F-43C2-B9D0-D152DF9AC14A}"/>
              </a:ext>
            </a:extLst>
          </p:cNvPr>
          <p:cNvSpPr/>
          <p:nvPr/>
        </p:nvSpPr>
        <p:spPr>
          <a:xfrm>
            <a:off x="1846056" y="142573"/>
            <a:ext cx="8499888" cy="923330"/>
          </a:xfrm>
          <a:prstGeom prst="rect">
            <a:avLst/>
          </a:prstGeom>
          <a:noFill/>
        </p:spPr>
        <p:txBody>
          <a:bodyPr wrap="square" lIns="91440" tIns="45720" rIns="91440" bIns="45720">
            <a:spAutoFit/>
          </a:bodyPr>
          <a:lstStyle/>
          <a:p>
            <a:pPr algn="ctr"/>
            <a:r>
              <a:rPr lang="en-US" sz="5400" b="1" cap="none" spc="0" dirty="0">
                <a:ln w="0"/>
                <a:solidFill>
                  <a:schemeClr val="accent1">
                    <a:lumMod val="60000"/>
                    <a:lumOff val="40000"/>
                  </a:schemeClr>
                </a:solidFill>
                <a:effectLst>
                  <a:outerShdw blurRad="38100" dist="25400" dir="5400000" algn="ctr" rotWithShape="0">
                    <a:srgbClr val="6E747A">
                      <a:alpha val="43000"/>
                    </a:srgbClr>
                  </a:outerShdw>
                </a:effectLst>
                <a:latin typeface="Calisto MT" panose="02040603050505030304" pitchFamily="18" charset="0"/>
                <a:cs typeface="Aharoni" panose="02010803020104030203" pitchFamily="2" charset="-79"/>
              </a:rPr>
              <a:t>Materials and methods</a:t>
            </a:r>
            <a:endParaRPr lang="es-AR" sz="5400" b="1" cap="none" spc="0" dirty="0">
              <a:ln w="0"/>
              <a:solidFill>
                <a:schemeClr val="accent1">
                  <a:lumMod val="60000"/>
                  <a:lumOff val="40000"/>
                </a:schemeClr>
              </a:solidFill>
              <a:effectLst>
                <a:outerShdw blurRad="38100" dist="25400" dir="5400000" algn="ctr" rotWithShape="0">
                  <a:srgbClr val="6E747A">
                    <a:alpha val="43000"/>
                  </a:srgbClr>
                </a:outerShdw>
              </a:effectLst>
              <a:latin typeface="Calisto MT" panose="02040603050505030304" pitchFamily="18" charset="0"/>
            </a:endParaRPr>
          </a:p>
        </p:txBody>
      </p:sp>
      <p:pic>
        <p:nvPicPr>
          <p:cNvPr id="6" name="Imagen 5">
            <a:extLst>
              <a:ext uri="{FF2B5EF4-FFF2-40B4-BE49-F238E27FC236}">
                <a16:creationId xmlns:a16="http://schemas.microsoft.com/office/drawing/2014/main" id="{B2FAC660-28A2-4E40-8A82-40161B7988C8}"/>
              </a:ext>
            </a:extLst>
          </p:cNvPr>
          <p:cNvPicPr>
            <a:picLocks noChangeAspect="1"/>
          </p:cNvPicPr>
          <p:nvPr/>
        </p:nvPicPr>
        <p:blipFill>
          <a:blip r:embed="rId3"/>
          <a:stretch>
            <a:fillRect/>
          </a:stretch>
        </p:blipFill>
        <p:spPr>
          <a:xfrm>
            <a:off x="439552" y="2070937"/>
            <a:ext cx="2951333" cy="4182825"/>
          </a:xfrm>
          <a:prstGeom prst="rect">
            <a:avLst/>
          </a:prstGeom>
        </p:spPr>
      </p:pic>
      <p:sp>
        <p:nvSpPr>
          <p:cNvPr id="7" name="CuadroTexto 6">
            <a:extLst>
              <a:ext uri="{FF2B5EF4-FFF2-40B4-BE49-F238E27FC236}">
                <a16:creationId xmlns:a16="http://schemas.microsoft.com/office/drawing/2014/main" id="{1D5C68A8-94A3-4371-B716-3C13CC53C1D9}"/>
              </a:ext>
            </a:extLst>
          </p:cNvPr>
          <p:cNvSpPr txBox="1"/>
          <p:nvPr/>
        </p:nvSpPr>
        <p:spPr>
          <a:xfrm>
            <a:off x="3294554" y="5782426"/>
            <a:ext cx="7963471" cy="553998"/>
          </a:xfrm>
          <a:prstGeom prst="rect">
            <a:avLst/>
          </a:prstGeom>
          <a:noFill/>
        </p:spPr>
        <p:txBody>
          <a:bodyPr wrap="square" rtlCol="0">
            <a:spAutoFit/>
          </a:bodyPr>
          <a:lstStyle/>
          <a:p>
            <a:pPr algn="ctr"/>
            <a:r>
              <a:rPr lang="en-US" sz="1200" dirty="0"/>
              <a:t>Modified from </a:t>
            </a:r>
            <a:r>
              <a:rPr lang="en-US" sz="1200" dirty="0" err="1"/>
              <a:t>Wesselingh</a:t>
            </a:r>
            <a:r>
              <a:rPr lang="en-US" sz="1200" dirty="0"/>
              <a:t> et al. 2006a, 2010, Jaramillo et al. 2017 (Satellite imagery from </a:t>
            </a:r>
            <a:r>
              <a:rPr lang="es-AR" sz="1200" dirty="0"/>
              <a:t>Google </a:t>
            </a:r>
            <a:r>
              <a:rPr lang="es-AR" sz="1200" dirty="0" err="1"/>
              <a:t>Earth</a:t>
            </a:r>
            <a:r>
              <a:rPr lang="es-AR" sz="1200" dirty="0"/>
              <a:t>®).</a:t>
            </a:r>
          </a:p>
          <a:p>
            <a:endParaRPr lang="es-AR" dirty="0"/>
          </a:p>
        </p:txBody>
      </p:sp>
      <p:sp>
        <p:nvSpPr>
          <p:cNvPr id="8" name="Rectángulo 7">
            <a:extLst>
              <a:ext uri="{FF2B5EF4-FFF2-40B4-BE49-F238E27FC236}">
                <a16:creationId xmlns:a16="http://schemas.microsoft.com/office/drawing/2014/main" id="{071BB89C-369D-4757-A618-928F6F40E4F2}"/>
              </a:ext>
            </a:extLst>
          </p:cNvPr>
          <p:cNvSpPr/>
          <p:nvPr/>
        </p:nvSpPr>
        <p:spPr>
          <a:xfrm>
            <a:off x="936598" y="3293030"/>
            <a:ext cx="469232" cy="324853"/>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Elipse 1">
            <a:extLst>
              <a:ext uri="{FF2B5EF4-FFF2-40B4-BE49-F238E27FC236}">
                <a16:creationId xmlns:a16="http://schemas.microsoft.com/office/drawing/2014/main" id="{DF7F184C-E5ED-45F6-87D4-5F7D638A155A}"/>
              </a:ext>
            </a:extLst>
          </p:cNvPr>
          <p:cNvSpPr/>
          <p:nvPr/>
        </p:nvSpPr>
        <p:spPr>
          <a:xfrm>
            <a:off x="7880350" y="4051300"/>
            <a:ext cx="590550" cy="177800"/>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Elipse 8">
            <a:extLst>
              <a:ext uri="{FF2B5EF4-FFF2-40B4-BE49-F238E27FC236}">
                <a16:creationId xmlns:a16="http://schemas.microsoft.com/office/drawing/2014/main" id="{4DF68495-D601-43DD-A77F-570084C8A870}"/>
              </a:ext>
            </a:extLst>
          </p:cNvPr>
          <p:cNvSpPr/>
          <p:nvPr/>
        </p:nvSpPr>
        <p:spPr>
          <a:xfrm>
            <a:off x="7575550" y="4368800"/>
            <a:ext cx="723900" cy="177800"/>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Elipse 9">
            <a:extLst>
              <a:ext uri="{FF2B5EF4-FFF2-40B4-BE49-F238E27FC236}">
                <a16:creationId xmlns:a16="http://schemas.microsoft.com/office/drawing/2014/main" id="{9443E7FD-F462-4C97-9A1F-32882B900F4F}"/>
              </a:ext>
            </a:extLst>
          </p:cNvPr>
          <p:cNvSpPr/>
          <p:nvPr/>
        </p:nvSpPr>
        <p:spPr>
          <a:xfrm>
            <a:off x="8299450" y="4489450"/>
            <a:ext cx="977900" cy="177800"/>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38092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EE425FF-5F12-4D2B-ACE9-1BE32764DF8E}"/>
              </a:ext>
            </a:extLst>
          </p:cNvPr>
          <p:cNvSpPr/>
          <p:nvPr/>
        </p:nvSpPr>
        <p:spPr>
          <a:xfrm>
            <a:off x="701965" y="401653"/>
            <a:ext cx="6122348" cy="6033330"/>
          </a:xfrm>
          <a:prstGeom prst="rect">
            <a:avLst/>
          </a:prstGeom>
        </p:spPr>
        <p:txBody>
          <a:bodyPr vert="horz" lIns="91440" tIns="45720" rIns="91440" bIns="45720" rtlCol="0" anchor="t">
            <a:normAutofit lnSpcReduction="10000"/>
          </a:bodyPr>
          <a:lstStyle/>
          <a:p>
            <a:pPr marL="342900" indent="-342900">
              <a:lnSpc>
                <a:spcPct val="170000"/>
              </a:lnSpc>
              <a:spcBef>
                <a:spcPct val="20000"/>
              </a:spcBef>
              <a:spcAft>
                <a:spcPts val="600"/>
              </a:spcAft>
              <a:buClr>
                <a:schemeClr val="tx2"/>
              </a:buClr>
              <a:buSzPct val="70000"/>
              <a:buFont typeface="Arial" panose="020B0604020202020204" pitchFamily="34" charset="0"/>
              <a:buChar char="•"/>
            </a:pPr>
            <a:r>
              <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rPr>
              <a:t>500 g of dried sediment (40° C, 24 h)</a:t>
            </a:r>
          </a:p>
          <a:p>
            <a:pPr marL="342900" indent="-342900">
              <a:lnSpc>
                <a:spcPct val="170000"/>
              </a:lnSpc>
              <a:spcBef>
                <a:spcPct val="20000"/>
              </a:spcBef>
              <a:spcAft>
                <a:spcPts val="600"/>
              </a:spcAft>
              <a:buClr>
                <a:schemeClr val="tx2"/>
              </a:buClr>
              <a:buSzPct val="70000"/>
              <a:buFont typeface="Arial" panose="020B0604020202020204" pitchFamily="34" charset="0"/>
              <a:buChar char="•"/>
            </a:pPr>
            <a:r>
              <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rPr>
              <a:t>Using diluted hydrogen peroxide for disintegration</a:t>
            </a:r>
          </a:p>
          <a:p>
            <a:pPr marL="342900" indent="-342900">
              <a:lnSpc>
                <a:spcPct val="170000"/>
              </a:lnSpc>
              <a:spcBef>
                <a:spcPct val="20000"/>
              </a:spcBef>
              <a:spcAft>
                <a:spcPts val="600"/>
              </a:spcAft>
              <a:buClr>
                <a:schemeClr val="tx2"/>
              </a:buClr>
              <a:buSzPct val="70000"/>
              <a:buFont typeface="Arial" panose="020B0604020202020204" pitchFamily="34" charset="0"/>
              <a:buChar char="•"/>
            </a:pPr>
            <a:r>
              <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rPr>
              <a:t>Were washed through standard sieves: 63, 125, 250, 500, 1000 </a:t>
            </a:r>
            <a:r>
              <a:rPr lang="en-US" sz="1400" b="1" dirty="0" err="1">
                <a:ln>
                  <a:solidFill>
                    <a:schemeClr val="bg1">
                      <a:lumMod val="75000"/>
                      <a:lumOff val="25000"/>
                      <a:alpha val="10000"/>
                    </a:schemeClr>
                  </a:solidFill>
                </a:ln>
                <a:effectLst>
                  <a:outerShdw blurRad="9525" dist="25400" dir="14640000" algn="tl" rotWithShape="0">
                    <a:schemeClr val="bg1">
                      <a:alpha val="30000"/>
                    </a:schemeClr>
                  </a:outerShdw>
                </a:effectLst>
              </a:rPr>
              <a:t>μm</a:t>
            </a:r>
            <a:endPar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marL="342900" indent="-342900">
              <a:lnSpc>
                <a:spcPct val="170000"/>
              </a:lnSpc>
              <a:spcBef>
                <a:spcPct val="20000"/>
              </a:spcBef>
              <a:spcAft>
                <a:spcPts val="600"/>
              </a:spcAft>
              <a:buClr>
                <a:schemeClr val="tx2"/>
              </a:buClr>
              <a:buSzPct val="70000"/>
              <a:buFont typeface="Arial" panose="020B0604020202020204" pitchFamily="34" charset="0"/>
              <a:buChar char="•"/>
            </a:pPr>
            <a:r>
              <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rPr>
              <a:t>Residues washed with ethanol (96%) for 10 minutes.</a:t>
            </a:r>
          </a:p>
          <a:p>
            <a:pPr marL="342900" indent="-342900">
              <a:lnSpc>
                <a:spcPct val="170000"/>
              </a:lnSpc>
              <a:spcBef>
                <a:spcPct val="20000"/>
              </a:spcBef>
              <a:spcAft>
                <a:spcPts val="600"/>
              </a:spcAft>
              <a:buClr>
                <a:schemeClr val="tx2"/>
              </a:buClr>
              <a:buSzPct val="70000"/>
              <a:buFont typeface="Arial" panose="020B0604020202020204" pitchFamily="34" charset="0"/>
              <a:buChar char="•"/>
            </a:pPr>
            <a:r>
              <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rPr>
              <a:t>Drying of residue (40° C, 24 h)</a:t>
            </a:r>
          </a:p>
          <a:p>
            <a:pPr marL="342900" indent="-342900">
              <a:lnSpc>
                <a:spcPct val="170000"/>
              </a:lnSpc>
              <a:spcBef>
                <a:spcPct val="20000"/>
              </a:spcBef>
              <a:spcAft>
                <a:spcPts val="600"/>
              </a:spcAft>
              <a:buClr>
                <a:schemeClr val="tx2"/>
              </a:buClr>
              <a:buSzPct val="70000"/>
              <a:buFont typeface="Arial" panose="020B0604020202020204" pitchFamily="34" charset="0"/>
              <a:buChar char="•"/>
            </a:pPr>
            <a:r>
              <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rPr>
              <a:t>Microfossils picked out from the residues 125 and 63 </a:t>
            </a:r>
            <a:r>
              <a:rPr lang="en-US" sz="1400" b="1" dirty="0" err="1">
                <a:ln>
                  <a:solidFill>
                    <a:schemeClr val="bg1">
                      <a:lumMod val="75000"/>
                      <a:lumOff val="25000"/>
                      <a:alpha val="10000"/>
                    </a:schemeClr>
                  </a:solidFill>
                </a:ln>
                <a:effectLst>
                  <a:outerShdw blurRad="9525" dist="25400" dir="14640000" algn="tl" rotWithShape="0">
                    <a:schemeClr val="bg1">
                      <a:alpha val="30000"/>
                    </a:schemeClr>
                  </a:outerShdw>
                </a:effectLst>
              </a:rPr>
              <a:t>μm</a:t>
            </a:r>
            <a:r>
              <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rPr>
              <a:t> (</a:t>
            </a:r>
            <a:r>
              <a:rPr lang="en-US" sz="1400" dirty="0">
                <a:ln>
                  <a:solidFill>
                    <a:schemeClr val="bg1">
                      <a:lumMod val="75000"/>
                      <a:lumOff val="25000"/>
                      <a:alpha val="10000"/>
                    </a:schemeClr>
                  </a:solidFill>
                </a:ln>
                <a:effectLst>
                  <a:outerShdw blurRad="9525" dist="25400" dir="14640000" algn="tl" rotWithShape="0">
                    <a:schemeClr val="bg1">
                      <a:alpha val="30000"/>
                    </a:schemeClr>
                  </a:outerShdw>
                </a:effectLst>
              </a:rPr>
              <a:t>The current study considers only specimens of the ostracod genus </a:t>
            </a:r>
            <a:r>
              <a:rPr lang="en-US" sz="1400" i="1" dirty="0" err="1">
                <a:ln>
                  <a:solidFill>
                    <a:schemeClr val="bg1">
                      <a:lumMod val="75000"/>
                      <a:lumOff val="25000"/>
                      <a:alpha val="10000"/>
                    </a:schemeClr>
                  </a:solidFill>
                </a:ln>
                <a:effectLst>
                  <a:outerShdw blurRad="9525" dist="25400" dir="14640000" algn="tl" rotWithShape="0">
                    <a:schemeClr val="bg1">
                      <a:alpha val="30000"/>
                    </a:schemeClr>
                  </a:outerShdw>
                </a:effectLst>
              </a:rPr>
              <a:t>Perissocytheridea</a:t>
            </a:r>
            <a:r>
              <a:rPr lang="en-US" sz="1400" dirty="0">
                <a:ln>
                  <a:solidFill>
                    <a:schemeClr val="bg1">
                      <a:lumMod val="75000"/>
                      <a:lumOff val="25000"/>
                      <a:alpha val="10000"/>
                    </a:schemeClr>
                  </a:solidFill>
                </a:ln>
                <a:effectLst>
                  <a:outerShdw blurRad="9525" dist="25400" dir="14640000" algn="tl" rotWithShape="0">
                    <a:schemeClr val="bg1">
                      <a:alpha val="30000"/>
                    </a:schemeClr>
                  </a:outerShdw>
                </a:effectLst>
              </a:rPr>
              <a:t> acquired from that sieve-fraction</a:t>
            </a:r>
            <a:r>
              <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rPr>
              <a:t>).</a:t>
            </a:r>
          </a:p>
          <a:p>
            <a:pPr marL="342900" indent="-342900">
              <a:lnSpc>
                <a:spcPct val="170000"/>
              </a:lnSpc>
              <a:spcBef>
                <a:spcPct val="20000"/>
              </a:spcBef>
              <a:spcAft>
                <a:spcPts val="600"/>
              </a:spcAft>
              <a:buClr>
                <a:schemeClr val="tx2"/>
              </a:buClr>
              <a:buSzPct val="70000"/>
              <a:buFont typeface="Arial" panose="020B0604020202020204" pitchFamily="34" charset="0"/>
              <a:buChar char="•"/>
            </a:pPr>
            <a:r>
              <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rPr>
              <a:t>Sieves in an ultrasonic bath for 15-20 min.</a:t>
            </a:r>
          </a:p>
          <a:p>
            <a:pPr marL="342900" indent="-342900">
              <a:lnSpc>
                <a:spcPct val="170000"/>
              </a:lnSpc>
              <a:spcBef>
                <a:spcPct val="20000"/>
              </a:spcBef>
              <a:spcAft>
                <a:spcPts val="600"/>
              </a:spcAft>
              <a:buClr>
                <a:schemeClr val="tx2"/>
              </a:buClr>
              <a:buSzPct val="70000"/>
              <a:buFont typeface="Arial" panose="020B0604020202020204" pitchFamily="34" charset="0"/>
              <a:buChar char="•"/>
            </a:pPr>
            <a:r>
              <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rPr>
              <a:t>Sorting the microfossils for species into slides.</a:t>
            </a:r>
          </a:p>
          <a:p>
            <a:pPr marL="342900" indent="-342900">
              <a:lnSpc>
                <a:spcPct val="170000"/>
              </a:lnSpc>
              <a:spcBef>
                <a:spcPct val="20000"/>
              </a:spcBef>
              <a:spcAft>
                <a:spcPts val="600"/>
              </a:spcAft>
              <a:buClr>
                <a:schemeClr val="tx2"/>
              </a:buClr>
              <a:buSzPct val="70000"/>
              <a:buFont typeface="Arial" panose="020B0604020202020204" pitchFamily="34" charset="0"/>
              <a:buChar char="•"/>
            </a:pPr>
            <a:r>
              <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rPr>
              <a:t>Photographs and measurements from optic (Keyence) and SEM photographs (JEOL- JSM6610LV).</a:t>
            </a:r>
          </a:p>
          <a:p>
            <a:pPr marL="342900" indent="-342900">
              <a:lnSpc>
                <a:spcPct val="170000"/>
              </a:lnSpc>
              <a:spcBef>
                <a:spcPct val="20000"/>
              </a:spcBef>
              <a:spcAft>
                <a:spcPts val="600"/>
              </a:spcAft>
              <a:buClr>
                <a:schemeClr val="tx2"/>
              </a:buClr>
              <a:buSzPct val="70000"/>
              <a:buFont typeface="Arial" panose="020B0604020202020204" pitchFamily="34" charset="0"/>
              <a:buChar char="•"/>
            </a:pPr>
            <a:r>
              <a:rPr lang="en-US" sz="1400" b="1" i="0" u="none" strike="noStrike" baseline="0" dirty="0">
                <a:ln>
                  <a:solidFill>
                    <a:schemeClr val="bg1">
                      <a:lumMod val="75000"/>
                      <a:lumOff val="25000"/>
                      <a:alpha val="10000"/>
                    </a:schemeClr>
                  </a:solidFill>
                </a:ln>
                <a:effectLst>
                  <a:outerShdw blurRad="9525" dist="25400" dir="14640000" algn="tl" rotWithShape="0">
                    <a:schemeClr val="bg1">
                      <a:alpha val="30000"/>
                    </a:schemeClr>
                  </a:outerShdw>
                </a:effectLst>
              </a:rPr>
              <a:t>For basic statistics, was used the software package </a:t>
            </a:r>
            <a:r>
              <a:rPr lang="en-US" sz="1400" b="1" i="0" u="none" strike="noStrike" baseline="0" dirty="0" err="1">
                <a:ln>
                  <a:solidFill>
                    <a:schemeClr val="bg1">
                      <a:lumMod val="75000"/>
                      <a:lumOff val="25000"/>
                      <a:alpha val="10000"/>
                    </a:schemeClr>
                  </a:solidFill>
                </a:ln>
                <a:effectLst>
                  <a:outerShdw blurRad="9525" dist="25400" dir="14640000" algn="tl" rotWithShape="0">
                    <a:schemeClr val="bg1">
                      <a:alpha val="30000"/>
                    </a:schemeClr>
                  </a:outerShdw>
                </a:effectLst>
              </a:rPr>
              <a:t>Infostat</a:t>
            </a:r>
            <a:r>
              <a:rPr lang="en-US" sz="1400" b="1" i="0" u="none" strike="noStrike" baseline="0" dirty="0">
                <a:ln>
                  <a:solidFill>
                    <a:schemeClr val="bg1">
                      <a:lumMod val="75000"/>
                      <a:lumOff val="25000"/>
                      <a:alpha val="10000"/>
                    </a:schemeClr>
                  </a:solidFill>
                </a:ln>
                <a:effectLst>
                  <a:outerShdw blurRad="9525" dist="25400" dir="14640000" algn="tl" rotWithShape="0">
                    <a:schemeClr val="bg1">
                      <a:alpha val="30000"/>
                    </a:schemeClr>
                  </a:outerShdw>
                </a:effectLst>
              </a:rPr>
              <a:t> (2014 Version). </a:t>
            </a:r>
            <a:endParaRPr lang="en-US" sz="14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marL="285750" indent="-285750">
              <a:lnSpc>
                <a:spcPct val="90000"/>
              </a:lnSpc>
              <a:spcBef>
                <a:spcPct val="20000"/>
              </a:spcBef>
              <a:spcAft>
                <a:spcPts val="600"/>
              </a:spcAft>
              <a:buClr>
                <a:schemeClr val="tx2"/>
              </a:buClr>
              <a:buSzPct val="70000"/>
              <a:buFont typeface="Arial" panose="020B0604020202020204" pitchFamily="34" charset="0"/>
              <a:buChar char="•"/>
            </a:pPr>
            <a:endParaRPr lang="en-US" sz="800"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lnSpc>
                <a:spcPct val="90000"/>
              </a:lnSpc>
              <a:spcBef>
                <a:spcPct val="20000"/>
              </a:spcBef>
              <a:spcAft>
                <a:spcPts val="600"/>
              </a:spcAft>
              <a:buClr>
                <a:schemeClr val="tx2"/>
              </a:buClr>
              <a:buSzPct val="70000"/>
              <a:buFont typeface="Wingdings 2" charset="2"/>
            </a:pPr>
            <a:endParaRPr lang="en-US" sz="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pic>
        <p:nvPicPr>
          <p:cNvPr id="11" name="Picture 10">
            <a:extLst>
              <a:ext uri="{FF2B5EF4-FFF2-40B4-BE49-F238E27FC236}">
                <a16:creationId xmlns:a16="http://schemas.microsoft.com/office/drawing/2014/main" id="{FA5B6B2C-C44F-441A-B6EE-80D965ACA4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13" name="Rectangle 12">
            <a:extLst>
              <a:ext uri="{FF2B5EF4-FFF2-40B4-BE49-F238E27FC236}">
                <a16:creationId xmlns:a16="http://schemas.microsoft.com/office/drawing/2014/main" id="{0EAD4726-4343-49C7-94B5-CEA4A3C01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736" y="0"/>
            <a:ext cx="45132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interior, pequeño, agua, abrir&#10;&#10;Descripción generada automáticamente">
            <a:extLst>
              <a:ext uri="{FF2B5EF4-FFF2-40B4-BE49-F238E27FC236}">
                <a16:creationId xmlns:a16="http://schemas.microsoft.com/office/drawing/2014/main" id="{9EE3140C-B501-5530-E362-4D220B6BF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949292" y="567267"/>
            <a:ext cx="1964266" cy="1473199"/>
          </a:xfrm>
          <a:prstGeom prst="rect">
            <a:avLst/>
          </a:prstGeom>
        </p:spPr>
      </p:pic>
      <p:pic>
        <p:nvPicPr>
          <p:cNvPr id="4" name="Imagen 3" descr="Imagen que contiene interior, gabinete, horno, abrir&#10;&#10;Descripción generada automáticamente">
            <a:extLst>
              <a:ext uri="{FF2B5EF4-FFF2-40B4-BE49-F238E27FC236}">
                <a16:creationId xmlns:a16="http://schemas.microsoft.com/office/drawing/2014/main" id="{A5B8C18E-0B02-F47F-2921-90C860AF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4029" y="2446868"/>
            <a:ext cx="2619021" cy="1964266"/>
          </a:xfrm>
          <a:prstGeom prst="rect">
            <a:avLst/>
          </a:prstGeom>
        </p:spPr>
      </p:pic>
      <p:pic>
        <p:nvPicPr>
          <p:cNvPr id="6" name="Imagen 5" descr="Imagen que contiene tabla, monitor, escritorio, computadora&#10;&#10;Descripción generada automáticamente">
            <a:extLst>
              <a:ext uri="{FF2B5EF4-FFF2-40B4-BE49-F238E27FC236}">
                <a16:creationId xmlns:a16="http://schemas.microsoft.com/office/drawing/2014/main" id="{4D591A7A-3046-9009-5C2E-66AA4C9B7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9308" y="4572001"/>
            <a:ext cx="2776347" cy="1964266"/>
          </a:xfrm>
          <a:prstGeom prst="rect">
            <a:avLst/>
          </a:prstGeom>
        </p:spPr>
      </p:pic>
    </p:spTree>
    <p:extLst>
      <p:ext uri="{BB962C8B-B14F-4D97-AF65-F5344CB8AC3E}">
        <p14:creationId xmlns:p14="http://schemas.microsoft.com/office/powerpoint/2010/main" val="3928976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C22B87B-AE14-416B-8A19-672572E75C9F}"/>
              </a:ext>
            </a:extLst>
          </p:cNvPr>
          <p:cNvSpPr/>
          <p:nvPr/>
        </p:nvSpPr>
        <p:spPr>
          <a:xfrm>
            <a:off x="3122210" y="78361"/>
            <a:ext cx="5947590" cy="923330"/>
          </a:xfrm>
          <a:prstGeom prst="rect">
            <a:avLst/>
          </a:prstGeom>
          <a:noFill/>
        </p:spPr>
        <p:txBody>
          <a:bodyPr wrap="none" lIns="91440" tIns="45720" rIns="91440" bIns="45720">
            <a:spAutoFit/>
          </a:bodyPr>
          <a:lstStyle/>
          <a:p>
            <a:pPr algn="ctr"/>
            <a:r>
              <a:rPr lang="es-ES" sz="5400" b="1" cap="none" spc="0" dirty="0">
                <a:ln w="9525">
                  <a:solidFill>
                    <a:schemeClr val="bg1"/>
                  </a:solidFill>
                  <a:prstDash val="solid"/>
                </a:ln>
                <a:solidFill>
                  <a:schemeClr val="accent1">
                    <a:lumMod val="60000"/>
                    <a:lumOff val="40000"/>
                  </a:schemeClr>
                </a:solidFill>
              </a:rPr>
              <a:t>Preliminary results</a:t>
            </a:r>
          </a:p>
        </p:txBody>
      </p:sp>
      <p:sp>
        <p:nvSpPr>
          <p:cNvPr id="5" name="Textfeld 4">
            <a:extLst>
              <a:ext uri="{FF2B5EF4-FFF2-40B4-BE49-F238E27FC236}">
                <a16:creationId xmlns:a16="http://schemas.microsoft.com/office/drawing/2014/main" id="{0179B02F-4B1C-2583-5C46-022CD3A12743}"/>
              </a:ext>
            </a:extLst>
          </p:cNvPr>
          <p:cNvSpPr txBox="1"/>
          <p:nvPr/>
        </p:nvSpPr>
        <p:spPr>
          <a:xfrm>
            <a:off x="6285753" y="5099238"/>
            <a:ext cx="5906247" cy="369332"/>
          </a:xfrm>
          <a:prstGeom prst="rect">
            <a:avLst/>
          </a:prstGeom>
          <a:noFill/>
        </p:spPr>
        <p:txBody>
          <a:bodyPr wrap="square" rtlCol="0">
            <a:spAutoFit/>
          </a:bodyPr>
          <a:lstStyle/>
          <a:p>
            <a:r>
              <a:rPr lang="de-DE" dirty="0" err="1"/>
              <a:t>Abundance</a:t>
            </a:r>
            <a:r>
              <a:rPr lang="de-DE" dirty="0"/>
              <a:t> of specimens from </a:t>
            </a:r>
            <a:r>
              <a:rPr lang="de-DE" dirty="0" err="1"/>
              <a:t>each</a:t>
            </a:r>
            <a:r>
              <a:rPr lang="de-DE" dirty="0"/>
              <a:t> sample (</a:t>
            </a:r>
            <a:r>
              <a:rPr lang="de-DE" dirty="0" err="1"/>
              <a:t>locality</a:t>
            </a:r>
            <a:r>
              <a:rPr lang="de-DE" dirty="0"/>
              <a:t>)</a:t>
            </a:r>
          </a:p>
        </p:txBody>
      </p:sp>
      <p:pic>
        <p:nvPicPr>
          <p:cNvPr id="6" name="Imagen 5">
            <a:extLst>
              <a:ext uri="{FF2B5EF4-FFF2-40B4-BE49-F238E27FC236}">
                <a16:creationId xmlns:a16="http://schemas.microsoft.com/office/drawing/2014/main" id="{81703196-D6E0-4BFF-8521-3185FC452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0786" y="1603513"/>
            <a:ext cx="6196966" cy="3495725"/>
          </a:xfrm>
          <a:prstGeom prst="rect">
            <a:avLst/>
          </a:prstGeom>
        </p:spPr>
      </p:pic>
      <p:graphicFrame>
        <p:nvGraphicFramePr>
          <p:cNvPr id="14" name="CuadroTexto 2">
            <a:extLst>
              <a:ext uri="{FF2B5EF4-FFF2-40B4-BE49-F238E27FC236}">
                <a16:creationId xmlns:a16="http://schemas.microsoft.com/office/drawing/2014/main" id="{CBBAAC23-CA88-A5EC-AB22-E7130A484276}"/>
              </a:ext>
            </a:extLst>
          </p:cNvPr>
          <p:cNvGraphicFramePr/>
          <p:nvPr>
            <p:extLst>
              <p:ext uri="{D42A27DB-BD31-4B8C-83A1-F6EECF244321}">
                <p14:modId xmlns:p14="http://schemas.microsoft.com/office/powerpoint/2010/main" val="4191786389"/>
              </p:ext>
            </p:extLst>
          </p:nvPr>
        </p:nvGraphicFramePr>
        <p:xfrm>
          <a:off x="468823" y="1324717"/>
          <a:ext cx="5332602"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58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998E854-5990-4934-94BD-5BC57050710A}"/>
              </a:ext>
            </a:extLst>
          </p:cNvPr>
          <p:cNvSpPr txBox="1"/>
          <p:nvPr/>
        </p:nvSpPr>
        <p:spPr>
          <a:xfrm>
            <a:off x="2583876" y="4359479"/>
            <a:ext cx="821634" cy="646331"/>
          </a:xfrm>
          <a:prstGeom prst="rect">
            <a:avLst/>
          </a:prstGeom>
          <a:noFill/>
        </p:spPr>
        <p:txBody>
          <a:bodyPr wrap="square" rtlCol="0">
            <a:spAutoFit/>
          </a:bodyPr>
          <a:lstStyle/>
          <a:p>
            <a:r>
              <a:rPr lang="en-US" dirty="0">
                <a:solidFill>
                  <a:schemeClr val="bg1"/>
                </a:solidFill>
                <a:latin typeface="Aharoni" panose="02010803020104030203" pitchFamily="2" charset="-79"/>
                <a:ea typeface="ADLaM Display" panose="020F0502020204030204" pitchFamily="2" charset="0"/>
                <a:cs typeface="Aharoni" panose="02010803020104030203" pitchFamily="2" charset="-79"/>
              </a:rPr>
              <a:t>♀︎</a:t>
            </a:r>
          </a:p>
          <a:p>
            <a:endParaRPr lang="es-AR" dirty="0"/>
          </a:p>
        </p:txBody>
      </p:sp>
      <p:cxnSp>
        <p:nvCxnSpPr>
          <p:cNvPr id="4" name="Conector recto de flecha 3">
            <a:extLst>
              <a:ext uri="{FF2B5EF4-FFF2-40B4-BE49-F238E27FC236}">
                <a16:creationId xmlns:a16="http://schemas.microsoft.com/office/drawing/2014/main" id="{44DBF5C4-42CA-4F64-BF51-C37F82BE83D7}"/>
              </a:ext>
            </a:extLst>
          </p:cNvPr>
          <p:cNvCxnSpPr/>
          <p:nvPr/>
        </p:nvCxnSpPr>
        <p:spPr>
          <a:xfrm flipH="1">
            <a:off x="1241946" y="2019869"/>
            <a:ext cx="120100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3ABF2DE8-C749-4801-BD73-BD3971211CB8}"/>
              </a:ext>
            </a:extLst>
          </p:cNvPr>
          <p:cNvCxnSpPr/>
          <p:nvPr/>
        </p:nvCxnSpPr>
        <p:spPr>
          <a:xfrm flipH="1">
            <a:off x="3673526" y="3946477"/>
            <a:ext cx="120100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55EBC9F3-4E8B-4D3A-8896-886B3DD90B83}"/>
              </a:ext>
            </a:extLst>
          </p:cNvPr>
          <p:cNvCxnSpPr/>
          <p:nvPr/>
        </p:nvCxnSpPr>
        <p:spPr>
          <a:xfrm flipH="1">
            <a:off x="9983353" y="2067623"/>
            <a:ext cx="120100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F8322048-76E9-4C73-8800-F5461C469947}"/>
              </a:ext>
            </a:extLst>
          </p:cNvPr>
          <p:cNvCxnSpPr/>
          <p:nvPr/>
        </p:nvCxnSpPr>
        <p:spPr>
          <a:xfrm>
            <a:off x="1241946" y="3946477"/>
            <a:ext cx="120100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9D18663B-33BE-4681-BE87-925B405C1CF9}"/>
              </a:ext>
            </a:extLst>
          </p:cNvPr>
          <p:cNvCxnSpPr/>
          <p:nvPr/>
        </p:nvCxnSpPr>
        <p:spPr>
          <a:xfrm>
            <a:off x="3441514" y="2010767"/>
            <a:ext cx="120100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E49476F2-CA4B-4F56-B88A-72E85AC27811}"/>
              </a:ext>
            </a:extLst>
          </p:cNvPr>
          <p:cNvCxnSpPr/>
          <p:nvPr/>
        </p:nvCxnSpPr>
        <p:spPr>
          <a:xfrm>
            <a:off x="7508556" y="2092649"/>
            <a:ext cx="120100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9CEC06FB-CB8A-4B3B-9C0E-475C5C7B89B0}"/>
              </a:ext>
            </a:extLst>
          </p:cNvPr>
          <p:cNvCxnSpPr/>
          <p:nvPr/>
        </p:nvCxnSpPr>
        <p:spPr>
          <a:xfrm flipH="1">
            <a:off x="848139" y="1722783"/>
            <a:ext cx="100716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9C9BD5CD-33EB-4A0A-83F2-D383103B7D19}"/>
              </a:ext>
            </a:extLst>
          </p:cNvPr>
          <p:cNvCxnSpPr/>
          <p:nvPr/>
        </p:nvCxnSpPr>
        <p:spPr>
          <a:xfrm flipH="1">
            <a:off x="3664228" y="3929271"/>
            <a:ext cx="100716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80C19FCA-D016-4919-B5CC-67A1DB99305C}"/>
              </a:ext>
            </a:extLst>
          </p:cNvPr>
          <p:cNvCxnSpPr/>
          <p:nvPr/>
        </p:nvCxnSpPr>
        <p:spPr>
          <a:xfrm flipH="1">
            <a:off x="9336168" y="1663148"/>
            <a:ext cx="100716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6758BAA3-ACF8-4D5D-BB95-FFC5B41A40BE}"/>
              </a:ext>
            </a:extLst>
          </p:cNvPr>
          <p:cNvCxnSpPr/>
          <p:nvPr/>
        </p:nvCxnSpPr>
        <p:spPr>
          <a:xfrm>
            <a:off x="10595122" y="3929268"/>
            <a:ext cx="103139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CF539F85-9AE4-457F-92AD-7C74A3085AF7}"/>
              </a:ext>
            </a:extLst>
          </p:cNvPr>
          <p:cNvCxnSpPr/>
          <p:nvPr/>
        </p:nvCxnSpPr>
        <p:spPr>
          <a:xfrm>
            <a:off x="7547113" y="1623395"/>
            <a:ext cx="103139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59E339A2-2797-4DC5-AE5C-19C44991F10A}"/>
              </a:ext>
            </a:extLst>
          </p:cNvPr>
          <p:cNvCxnSpPr/>
          <p:nvPr/>
        </p:nvCxnSpPr>
        <p:spPr>
          <a:xfrm>
            <a:off x="1762531" y="3962401"/>
            <a:ext cx="103139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1836B7EC-E3AE-4F91-AC76-A2CBD1826A1A}"/>
              </a:ext>
            </a:extLst>
          </p:cNvPr>
          <p:cNvSpPr txBox="1"/>
          <p:nvPr/>
        </p:nvSpPr>
        <p:spPr>
          <a:xfrm>
            <a:off x="8709559" y="1470991"/>
            <a:ext cx="626609" cy="646331"/>
          </a:xfrm>
          <a:prstGeom prst="rect">
            <a:avLst/>
          </a:prstGeom>
          <a:noFill/>
        </p:spPr>
        <p:txBody>
          <a:bodyPr wrap="square" rtlCol="0">
            <a:spAutoFit/>
          </a:bodyPr>
          <a:lstStyle/>
          <a:p>
            <a:r>
              <a:rPr lang="en-US" dirty="0">
                <a:solidFill>
                  <a:schemeClr val="bg1"/>
                </a:solidFill>
                <a:latin typeface="Aharoni" panose="02010803020104030203" pitchFamily="2" charset="-79"/>
                <a:cs typeface="Aharoni" panose="02010803020104030203" pitchFamily="2" charset="-79"/>
              </a:rPr>
              <a:t>♂</a:t>
            </a:r>
          </a:p>
          <a:p>
            <a:endParaRPr lang="es-AR" dirty="0"/>
          </a:p>
        </p:txBody>
      </p:sp>
      <p:sp>
        <p:nvSpPr>
          <p:cNvPr id="32" name="CuadroTexto 31">
            <a:extLst>
              <a:ext uri="{FF2B5EF4-FFF2-40B4-BE49-F238E27FC236}">
                <a16:creationId xmlns:a16="http://schemas.microsoft.com/office/drawing/2014/main" id="{1DE9C6CF-6867-408D-A584-2720831D829B}"/>
              </a:ext>
            </a:extLst>
          </p:cNvPr>
          <p:cNvSpPr txBox="1"/>
          <p:nvPr/>
        </p:nvSpPr>
        <p:spPr>
          <a:xfrm>
            <a:off x="2080864" y="1231233"/>
            <a:ext cx="770703" cy="646331"/>
          </a:xfrm>
          <a:prstGeom prst="rect">
            <a:avLst/>
          </a:prstGeom>
          <a:noFill/>
        </p:spPr>
        <p:txBody>
          <a:bodyPr wrap="square" rtlCol="0">
            <a:spAutoFit/>
          </a:bodyPr>
          <a:lstStyle/>
          <a:p>
            <a:pPr algn="ctr"/>
            <a:r>
              <a:rPr lang="en-US" dirty="0">
                <a:solidFill>
                  <a:schemeClr val="bg1"/>
                </a:solidFill>
                <a:latin typeface="Aharoni" panose="02010803020104030203" pitchFamily="2" charset="-79"/>
                <a:ea typeface="ADLaM Display" panose="020F0502020204030204" pitchFamily="2" charset="0"/>
                <a:cs typeface="Aharoni" panose="02010803020104030203" pitchFamily="2" charset="-79"/>
              </a:rPr>
              <a:t>♀</a:t>
            </a:r>
            <a:endParaRPr lang="es-AR" dirty="0"/>
          </a:p>
          <a:p>
            <a:pPr algn="ctr"/>
            <a:endParaRPr lang="es-AR" dirty="0"/>
          </a:p>
        </p:txBody>
      </p:sp>
      <p:sp>
        <p:nvSpPr>
          <p:cNvPr id="33" name="CuadroTexto 32">
            <a:extLst>
              <a:ext uri="{FF2B5EF4-FFF2-40B4-BE49-F238E27FC236}">
                <a16:creationId xmlns:a16="http://schemas.microsoft.com/office/drawing/2014/main" id="{3483FEC5-1E5A-4D0B-8926-4DF7E62CE9A1}"/>
              </a:ext>
            </a:extLst>
          </p:cNvPr>
          <p:cNvSpPr txBox="1"/>
          <p:nvPr/>
        </p:nvSpPr>
        <p:spPr>
          <a:xfrm>
            <a:off x="2328844" y="2381034"/>
            <a:ext cx="455547" cy="646331"/>
          </a:xfrm>
          <a:prstGeom prst="rect">
            <a:avLst/>
          </a:prstGeom>
          <a:noFill/>
        </p:spPr>
        <p:txBody>
          <a:bodyPr wrap="square" rtlCol="0">
            <a:spAutoFit/>
          </a:bodyPr>
          <a:lstStyle/>
          <a:p>
            <a:r>
              <a:rPr lang="en-US" dirty="0">
                <a:solidFill>
                  <a:schemeClr val="bg1"/>
                </a:solidFill>
                <a:latin typeface="Aharoni" panose="02010803020104030203" pitchFamily="2" charset="-79"/>
                <a:ea typeface="ADLaM Display" panose="020F0502020204030204" pitchFamily="2" charset="0"/>
                <a:cs typeface="Aharoni" panose="02010803020104030203" pitchFamily="2" charset="-79"/>
              </a:rPr>
              <a:t>♀</a:t>
            </a:r>
            <a:endParaRPr lang="es-AR" dirty="0"/>
          </a:p>
          <a:p>
            <a:endParaRPr lang="es-AR" dirty="0"/>
          </a:p>
        </p:txBody>
      </p:sp>
      <p:sp>
        <p:nvSpPr>
          <p:cNvPr id="3" name="Textfeld 2">
            <a:extLst>
              <a:ext uri="{FF2B5EF4-FFF2-40B4-BE49-F238E27FC236}">
                <a16:creationId xmlns:a16="http://schemas.microsoft.com/office/drawing/2014/main" id="{DF653725-E3E7-DB7F-A25E-D3A47E99DBE2}"/>
              </a:ext>
            </a:extLst>
          </p:cNvPr>
          <p:cNvSpPr txBox="1"/>
          <p:nvPr/>
        </p:nvSpPr>
        <p:spPr>
          <a:xfrm>
            <a:off x="3070491" y="369492"/>
            <a:ext cx="5449297" cy="369332"/>
          </a:xfrm>
          <a:prstGeom prst="rect">
            <a:avLst/>
          </a:prstGeom>
          <a:noFill/>
        </p:spPr>
        <p:txBody>
          <a:bodyPr wrap="square" rtlCol="0">
            <a:spAutoFit/>
          </a:bodyPr>
          <a:lstStyle/>
          <a:p>
            <a:pPr algn="ctr"/>
            <a:r>
              <a:rPr lang="de-DE" dirty="0">
                <a:solidFill>
                  <a:schemeClr val="accent1"/>
                </a:solidFill>
              </a:rPr>
              <a:t>(Boca </a:t>
            </a:r>
            <a:r>
              <a:rPr lang="de-DE" dirty="0" err="1">
                <a:solidFill>
                  <a:schemeClr val="accent1"/>
                </a:solidFill>
              </a:rPr>
              <a:t>Napo</a:t>
            </a:r>
            <a:r>
              <a:rPr lang="de-DE" dirty="0">
                <a:solidFill>
                  <a:schemeClr val="accent1"/>
                </a:solidFill>
              </a:rPr>
              <a:t>)</a:t>
            </a:r>
          </a:p>
        </p:txBody>
      </p:sp>
      <p:sp>
        <p:nvSpPr>
          <p:cNvPr id="5" name="Textfeld 4">
            <a:extLst>
              <a:ext uri="{FF2B5EF4-FFF2-40B4-BE49-F238E27FC236}">
                <a16:creationId xmlns:a16="http://schemas.microsoft.com/office/drawing/2014/main" id="{1B41EAD2-9374-E273-A9CA-BE5CB74D6167}"/>
              </a:ext>
            </a:extLst>
          </p:cNvPr>
          <p:cNvSpPr txBox="1"/>
          <p:nvPr/>
        </p:nvSpPr>
        <p:spPr>
          <a:xfrm>
            <a:off x="2875399" y="4227007"/>
            <a:ext cx="318782" cy="646331"/>
          </a:xfrm>
          <a:prstGeom prst="rect">
            <a:avLst/>
          </a:prstGeom>
          <a:noFill/>
        </p:spPr>
        <p:txBody>
          <a:bodyPr wrap="square" rtlCol="0">
            <a:spAutoFit/>
          </a:bodyPr>
          <a:lstStyle/>
          <a:p>
            <a:endParaRPr lang="es-AR" dirty="0"/>
          </a:p>
          <a:p>
            <a:endParaRPr lang="de-DE" dirty="0"/>
          </a:p>
        </p:txBody>
      </p:sp>
      <p:sp>
        <p:nvSpPr>
          <p:cNvPr id="6" name="Textfeld 5">
            <a:extLst>
              <a:ext uri="{FF2B5EF4-FFF2-40B4-BE49-F238E27FC236}">
                <a16:creationId xmlns:a16="http://schemas.microsoft.com/office/drawing/2014/main" id="{2BDE0D4C-EFD2-CC5B-E483-AD8EDE3B4A9E}"/>
              </a:ext>
            </a:extLst>
          </p:cNvPr>
          <p:cNvSpPr txBox="1"/>
          <p:nvPr/>
        </p:nvSpPr>
        <p:spPr>
          <a:xfrm>
            <a:off x="2875399" y="5387009"/>
            <a:ext cx="296909" cy="646331"/>
          </a:xfrm>
          <a:prstGeom prst="rect">
            <a:avLst/>
          </a:prstGeom>
          <a:noFill/>
        </p:spPr>
        <p:txBody>
          <a:bodyPr wrap="square" rtlCol="0">
            <a:spAutoFit/>
          </a:bodyPr>
          <a:lstStyle/>
          <a:p>
            <a:endParaRPr lang="es-AR" dirty="0"/>
          </a:p>
          <a:p>
            <a:endParaRPr lang="de-DE" dirty="0"/>
          </a:p>
        </p:txBody>
      </p:sp>
      <p:sp>
        <p:nvSpPr>
          <p:cNvPr id="16" name="Rechteck 15">
            <a:extLst>
              <a:ext uri="{FF2B5EF4-FFF2-40B4-BE49-F238E27FC236}">
                <a16:creationId xmlns:a16="http://schemas.microsoft.com/office/drawing/2014/main" id="{D10C76D9-F3A3-A8D2-9684-61F1AE72FC65}"/>
              </a:ext>
            </a:extLst>
          </p:cNvPr>
          <p:cNvSpPr/>
          <p:nvPr/>
        </p:nvSpPr>
        <p:spPr>
          <a:xfrm>
            <a:off x="2550897" y="-43464"/>
            <a:ext cx="6471966" cy="584775"/>
          </a:xfrm>
          <a:prstGeom prst="rect">
            <a:avLst/>
          </a:prstGeom>
          <a:noFill/>
        </p:spPr>
        <p:txBody>
          <a:bodyPr wrap="square" lIns="91440" tIns="45720" rIns="91440" bIns="45720">
            <a:spAutoFit/>
          </a:bodyPr>
          <a:lstStyle/>
          <a:p>
            <a:pPr algn="ctr"/>
            <a:r>
              <a:rPr lang="de-DE" sz="3200" b="0" i="1" cap="none" spc="0" dirty="0" err="1">
                <a:ln w="0"/>
                <a:solidFill>
                  <a:schemeClr val="accent1">
                    <a:lumMod val="60000"/>
                    <a:lumOff val="40000"/>
                  </a:schemeClr>
                </a:solidFill>
                <a:effectLst>
                  <a:outerShdw blurRad="38100" dist="25400" dir="5400000" algn="ctr" rotWithShape="0">
                    <a:srgbClr val="6E747A">
                      <a:alpha val="43000"/>
                    </a:srgbClr>
                  </a:outerShdw>
                </a:effectLst>
              </a:rPr>
              <a:t>Perissocytheridea</a:t>
            </a:r>
            <a:r>
              <a:rPr lang="de-DE" sz="3200" b="0" cap="none" spc="0" dirty="0">
                <a:ln w="0"/>
                <a:solidFill>
                  <a:schemeClr val="accent1">
                    <a:lumMod val="60000"/>
                    <a:lumOff val="40000"/>
                  </a:schemeClr>
                </a:solidFill>
                <a:effectLst>
                  <a:outerShdw blurRad="38100" dist="25400" dir="5400000" algn="ctr" rotWithShape="0">
                    <a:srgbClr val="6E747A">
                      <a:alpha val="43000"/>
                    </a:srgbClr>
                  </a:outerShdw>
                </a:effectLst>
              </a:rPr>
              <a:t> sp.1 </a:t>
            </a:r>
          </a:p>
        </p:txBody>
      </p:sp>
      <p:pic>
        <p:nvPicPr>
          <p:cNvPr id="17" name="Imagen 16">
            <a:extLst>
              <a:ext uri="{FF2B5EF4-FFF2-40B4-BE49-F238E27FC236}">
                <a16:creationId xmlns:a16="http://schemas.microsoft.com/office/drawing/2014/main" id="{5236FB51-BF7E-46A4-9754-6BB48822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10" y="739669"/>
            <a:ext cx="4766831" cy="2724315"/>
          </a:xfrm>
          <a:prstGeom prst="rect">
            <a:avLst/>
          </a:prstGeom>
        </p:spPr>
      </p:pic>
      <p:sp>
        <p:nvSpPr>
          <p:cNvPr id="36" name="CuadroTexto 35">
            <a:extLst>
              <a:ext uri="{FF2B5EF4-FFF2-40B4-BE49-F238E27FC236}">
                <a16:creationId xmlns:a16="http://schemas.microsoft.com/office/drawing/2014/main" id="{3EBD1D6C-456A-429F-BDFB-96AA894FF3A8}"/>
              </a:ext>
            </a:extLst>
          </p:cNvPr>
          <p:cNvSpPr txBox="1"/>
          <p:nvPr/>
        </p:nvSpPr>
        <p:spPr>
          <a:xfrm rot="10800000" flipV="1">
            <a:off x="2358225" y="1161186"/>
            <a:ext cx="585615" cy="646331"/>
          </a:xfrm>
          <a:prstGeom prst="rect">
            <a:avLst/>
          </a:prstGeom>
          <a:noFill/>
        </p:spPr>
        <p:txBody>
          <a:bodyPr wrap="square" rtlCol="0">
            <a:spAutoFit/>
          </a:bodyPr>
          <a:lstStyle/>
          <a:p>
            <a:r>
              <a:rPr lang="en-US" dirty="0">
                <a:latin typeface="Aharoni" panose="02010803020104030203" pitchFamily="2" charset="-79"/>
                <a:ea typeface="ADLaM Display" panose="020F0502020204030204" pitchFamily="2" charset="0"/>
                <a:cs typeface="Aharoni" panose="02010803020104030203" pitchFamily="2" charset="-79"/>
              </a:rPr>
              <a:t>♀</a:t>
            </a:r>
            <a:endParaRPr lang="es-AR" dirty="0"/>
          </a:p>
          <a:p>
            <a:endParaRPr lang="es-AR" dirty="0"/>
          </a:p>
        </p:txBody>
      </p:sp>
      <p:sp>
        <p:nvSpPr>
          <p:cNvPr id="29" name="CuadroTexto 28">
            <a:extLst>
              <a:ext uri="{FF2B5EF4-FFF2-40B4-BE49-F238E27FC236}">
                <a16:creationId xmlns:a16="http://schemas.microsoft.com/office/drawing/2014/main" id="{62E96368-9CEA-458D-9C45-76749F07D745}"/>
              </a:ext>
            </a:extLst>
          </p:cNvPr>
          <p:cNvSpPr txBox="1"/>
          <p:nvPr/>
        </p:nvSpPr>
        <p:spPr>
          <a:xfrm>
            <a:off x="2293984" y="2102211"/>
            <a:ext cx="420434" cy="646331"/>
          </a:xfrm>
          <a:prstGeom prst="rect">
            <a:avLst/>
          </a:prstGeom>
          <a:noFill/>
        </p:spPr>
        <p:txBody>
          <a:bodyPr wrap="square" rtlCol="0">
            <a:spAutoFit/>
          </a:bodyPr>
          <a:lstStyle/>
          <a:p>
            <a:r>
              <a:rPr lang="en-US">
                <a:solidFill>
                  <a:schemeClr val="bg1"/>
                </a:solidFill>
                <a:latin typeface="Aharoni" panose="02010803020104030203" pitchFamily="2" charset="-79"/>
                <a:ea typeface="ADLaM Display" panose="020F0502020204030204" pitchFamily="2" charset="0"/>
                <a:cs typeface="Aharoni" panose="02010803020104030203" pitchFamily="2" charset="-79"/>
              </a:rPr>
              <a:t>♀</a:t>
            </a:r>
            <a:endParaRPr lang="es-AR" dirty="0"/>
          </a:p>
          <a:p>
            <a:endParaRPr lang="es-AR" dirty="0"/>
          </a:p>
        </p:txBody>
      </p:sp>
      <p:pic>
        <p:nvPicPr>
          <p:cNvPr id="35" name="Imagen 34">
            <a:extLst>
              <a:ext uri="{FF2B5EF4-FFF2-40B4-BE49-F238E27FC236}">
                <a16:creationId xmlns:a16="http://schemas.microsoft.com/office/drawing/2014/main" id="{A12B01B1-645A-4C80-803D-A0B31D665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346" y="546645"/>
            <a:ext cx="4727716" cy="3039348"/>
          </a:xfrm>
          <a:prstGeom prst="rect">
            <a:avLst/>
          </a:prstGeom>
        </p:spPr>
      </p:pic>
      <p:sp>
        <p:nvSpPr>
          <p:cNvPr id="37" name="CuadroTexto 36">
            <a:extLst>
              <a:ext uri="{FF2B5EF4-FFF2-40B4-BE49-F238E27FC236}">
                <a16:creationId xmlns:a16="http://schemas.microsoft.com/office/drawing/2014/main" id="{9B9DB4E6-E233-4211-8830-C209381FE89B}"/>
              </a:ext>
            </a:extLst>
          </p:cNvPr>
          <p:cNvSpPr txBox="1"/>
          <p:nvPr/>
        </p:nvSpPr>
        <p:spPr>
          <a:xfrm>
            <a:off x="9350321" y="690985"/>
            <a:ext cx="377675" cy="646331"/>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a:t>
            </a:r>
          </a:p>
          <a:p>
            <a:endParaRPr lang="es-AR" dirty="0"/>
          </a:p>
        </p:txBody>
      </p:sp>
      <p:sp>
        <p:nvSpPr>
          <p:cNvPr id="38" name="CuadroTexto 37">
            <a:extLst>
              <a:ext uri="{FF2B5EF4-FFF2-40B4-BE49-F238E27FC236}">
                <a16:creationId xmlns:a16="http://schemas.microsoft.com/office/drawing/2014/main" id="{16655314-7D9A-48D0-9BD2-FF443DCCC72F}"/>
              </a:ext>
            </a:extLst>
          </p:cNvPr>
          <p:cNvSpPr txBox="1"/>
          <p:nvPr/>
        </p:nvSpPr>
        <p:spPr>
          <a:xfrm>
            <a:off x="9414354" y="1986221"/>
            <a:ext cx="377675" cy="646331"/>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a:t>
            </a:r>
          </a:p>
          <a:p>
            <a:endParaRPr lang="es-AR" dirty="0"/>
          </a:p>
        </p:txBody>
      </p:sp>
      <p:pic>
        <p:nvPicPr>
          <p:cNvPr id="40" name="Imagen 39">
            <a:extLst>
              <a:ext uri="{FF2B5EF4-FFF2-40B4-BE49-F238E27FC236}">
                <a16:creationId xmlns:a16="http://schemas.microsoft.com/office/drawing/2014/main" id="{E2ACB00A-7DFA-49BE-A8EF-68234FC30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53" y="3422504"/>
            <a:ext cx="4765987" cy="3404071"/>
          </a:xfrm>
          <a:prstGeom prst="rect">
            <a:avLst/>
          </a:prstGeom>
        </p:spPr>
      </p:pic>
      <p:sp>
        <p:nvSpPr>
          <p:cNvPr id="44" name="Textfeld 21">
            <a:extLst>
              <a:ext uri="{FF2B5EF4-FFF2-40B4-BE49-F238E27FC236}">
                <a16:creationId xmlns:a16="http://schemas.microsoft.com/office/drawing/2014/main" id="{C15A4DEC-4071-4CE6-9A66-482ECFCA8850}"/>
              </a:ext>
            </a:extLst>
          </p:cNvPr>
          <p:cNvSpPr txBox="1"/>
          <p:nvPr/>
        </p:nvSpPr>
        <p:spPr>
          <a:xfrm>
            <a:off x="1826839" y="4451163"/>
            <a:ext cx="1390571"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DE" sz="1600" dirty="0"/>
              <a:t>Proto-</a:t>
            </a:r>
            <a:r>
              <a:rPr lang="de-DE" sz="1600" dirty="0" err="1"/>
              <a:t>female</a:t>
            </a:r>
            <a:endParaRPr lang="de-DE" sz="1600" dirty="0"/>
          </a:p>
        </p:txBody>
      </p:sp>
      <p:pic>
        <p:nvPicPr>
          <p:cNvPr id="43" name="Imagen 42">
            <a:extLst>
              <a:ext uri="{FF2B5EF4-FFF2-40B4-BE49-F238E27FC236}">
                <a16:creationId xmlns:a16="http://schemas.microsoft.com/office/drawing/2014/main" id="{E2425AE1-729F-4865-9456-05F72AA0D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7373" y="3470164"/>
            <a:ext cx="4727717" cy="3376736"/>
          </a:xfrm>
          <a:prstGeom prst="rect">
            <a:avLst/>
          </a:prstGeom>
        </p:spPr>
      </p:pic>
      <p:sp>
        <p:nvSpPr>
          <p:cNvPr id="48" name="Textfeld 29">
            <a:extLst>
              <a:ext uri="{FF2B5EF4-FFF2-40B4-BE49-F238E27FC236}">
                <a16:creationId xmlns:a16="http://schemas.microsoft.com/office/drawing/2014/main" id="{322E3CC6-A15C-40D2-B2F8-56AA9B252B04}"/>
              </a:ext>
            </a:extLst>
          </p:cNvPr>
          <p:cNvSpPr txBox="1"/>
          <p:nvPr/>
        </p:nvSpPr>
        <p:spPr>
          <a:xfrm>
            <a:off x="8988750" y="4529806"/>
            <a:ext cx="1254377"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DE" sz="1600" dirty="0"/>
              <a:t>Proto-male</a:t>
            </a:r>
          </a:p>
        </p:txBody>
      </p:sp>
      <p:sp>
        <p:nvSpPr>
          <p:cNvPr id="9" name="Textfeld 8">
            <a:extLst>
              <a:ext uri="{FF2B5EF4-FFF2-40B4-BE49-F238E27FC236}">
                <a16:creationId xmlns:a16="http://schemas.microsoft.com/office/drawing/2014/main" id="{6789E02C-F81D-9615-01D4-6D590726E50B}"/>
              </a:ext>
            </a:extLst>
          </p:cNvPr>
          <p:cNvSpPr txBox="1"/>
          <p:nvPr/>
        </p:nvSpPr>
        <p:spPr>
          <a:xfrm>
            <a:off x="2328844" y="2195946"/>
            <a:ext cx="2937164" cy="369332"/>
          </a:xfrm>
          <a:prstGeom prst="rect">
            <a:avLst/>
          </a:prstGeom>
          <a:noFill/>
        </p:spPr>
        <p:txBody>
          <a:bodyPr wrap="square">
            <a:spAutoFit/>
          </a:bodyPr>
          <a:lstStyle/>
          <a:p>
            <a:r>
              <a:rPr lang="en-US" dirty="0">
                <a:latin typeface="Aharoni" panose="02010803020104030203" pitchFamily="2" charset="-79"/>
                <a:ea typeface="ADLaM Display" panose="020F0502020204030204" pitchFamily="2" charset="0"/>
                <a:cs typeface="Aharoni" panose="02010803020104030203" pitchFamily="2" charset="-79"/>
              </a:rPr>
              <a:t>♀</a:t>
            </a:r>
            <a:endParaRPr lang="es-AR" dirty="0"/>
          </a:p>
        </p:txBody>
      </p:sp>
    </p:spTree>
    <p:extLst>
      <p:ext uri="{BB962C8B-B14F-4D97-AF65-F5344CB8AC3E}">
        <p14:creationId xmlns:p14="http://schemas.microsoft.com/office/powerpoint/2010/main" val="119190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D8BE366-FD3D-4DC7-8C72-AFFA4160236C}"/>
              </a:ext>
            </a:extLst>
          </p:cNvPr>
          <p:cNvSpPr/>
          <p:nvPr/>
        </p:nvSpPr>
        <p:spPr>
          <a:xfrm>
            <a:off x="3013372" y="-24417"/>
            <a:ext cx="3765774" cy="584775"/>
          </a:xfrm>
          <a:prstGeom prst="rect">
            <a:avLst/>
          </a:prstGeom>
          <a:noFill/>
        </p:spPr>
        <p:txBody>
          <a:bodyPr wrap="none" lIns="91440" tIns="45720" rIns="91440" bIns="45720">
            <a:spAutoFit/>
          </a:bodyPr>
          <a:lstStyle/>
          <a:p>
            <a:pPr algn="ctr"/>
            <a:r>
              <a:rPr lang="es-MX" sz="3200" b="0" i="1" cap="none" spc="0" dirty="0">
                <a:ln w="0"/>
                <a:solidFill>
                  <a:schemeClr val="accent1">
                    <a:lumMod val="60000"/>
                    <a:lumOff val="40000"/>
                  </a:schemeClr>
                </a:solidFill>
                <a:effectLst>
                  <a:outerShdw blurRad="38100" dist="25400" dir="5400000" algn="ctr" rotWithShape="0">
                    <a:srgbClr val="6E747A">
                      <a:alpha val="43000"/>
                    </a:srgbClr>
                  </a:outerShdw>
                </a:effectLst>
              </a:rPr>
              <a:t>Perissocytheridea</a:t>
            </a:r>
            <a:r>
              <a:rPr lang="es-MX" sz="3200" b="0" cap="none" spc="0" dirty="0">
                <a:ln w="0"/>
                <a:solidFill>
                  <a:schemeClr val="accent1">
                    <a:lumMod val="60000"/>
                    <a:lumOff val="40000"/>
                  </a:schemeClr>
                </a:solidFill>
                <a:effectLst>
                  <a:outerShdw blurRad="38100" dist="25400" dir="5400000" algn="ctr" rotWithShape="0">
                    <a:srgbClr val="6E747A">
                      <a:alpha val="43000"/>
                    </a:srgbClr>
                  </a:outerShdw>
                </a:effectLst>
              </a:rPr>
              <a:t> sp. 2</a:t>
            </a:r>
          </a:p>
        </p:txBody>
      </p:sp>
      <p:sp>
        <p:nvSpPr>
          <p:cNvPr id="14" name="CuadroTexto 13">
            <a:extLst>
              <a:ext uri="{FF2B5EF4-FFF2-40B4-BE49-F238E27FC236}">
                <a16:creationId xmlns:a16="http://schemas.microsoft.com/office/drawing/2014/main" id="{150CDDBC-8200-4B51-AFB1-97022A3A528F}"/>
              </a:ext>
            </a:extLst>
          </p:cNvPr>
          <p:cNvSpPr txBox="1"/>
          <p:nvPr/>
        </p:nvSpPr>
        <p:spPr>
          <a:xfrm>
            <a:off x="8971722" y="1533737"/>
            <a:ext cx="795130" cy="646331"/>
          </a:xfrm>
          <a:prstGeom prst="rect">
            <a:avLst/>
          </a:prstGeom>
          <a:noFill/>
        </p:spPr>
        <p:txBody>
          <a:bodyPr wrap="square" rtlCol="0">
            <a:spAutoFit/>
          </a:bodyPr>
          <a:lstStyle/>
          <a:p>
            <a:r>
              <a:rPr lang="en-US" dirty="0">
                <a:solidFill>
                  <a:schemeClr val="bg1"/>
                </a:solidFill>
                <a:latin typeface="Aharoni" panose="02010803020104030203" pitchFamily="2" charset="-79"/>
                <a:cs typeface="Aharoni" panose="02010803020104030203" pitchFamily="2" charset="-79"/>
              </a:rPr>
              <a:t>♂</a:t>
            </a:r>
          </a:p>
          <a:p>
            <a:endParaRPr lang="es-AR" dirty="0"/>
          </a:p>
        </p:txBody>
      </p:sp>
      <p:sp>
        <p:nvSpPr>
          <p:cNvPr id="3" name="CuadroTexto 2">
            <a:extLst>
              <a:ext uri="{FF2B5EF4-FFF2-40B4-BE49-F238E27FC236}">
                <a16:creationId xmlns:a16="http://schemas.microsoft.com/office/drawing/2014/main" id="{3A6EC5BA-2E2E-4841-9ECE-20E9AA5A85EA}"/>
              </a:ext>
            </a:extLst>
          </p:cNvPr>
          <p:cNvSpPr txBox="1"/>
          <p:nvPr/>
        </p:nvSpPr>
        <p:spPr>
          <a:xfrm>
            <a:off x="8847226" y="1339579"/>
            <a:ext cx="861391" cy="646332"/>
          </a:xfrm>
          <a:prstGeom prst="rect">
            <a:avLst/>
          </a:prstGeom>
          <a:noFill/>
        </p:spPr>
        <p:txBody>
          <a:bodyPr wrap="square" rtlCol="0">
            <a:spAutoFit/>
          </a:bodyPr>
          <a:lstStyle/>
          <a:p>
            <a:endParaRPr lang="en-US" dirty="0">
              <a:solidFill>
                <a:schemeClr val="bg1"/>
              </a:solidFill>
              <a:latin typeface="Aharoni" panose="02010803020104030203" pitchFamily="2" charset="-79"/>
              <a:cs typeface="Aharoni" panose="02010803020104030203" pitchFamily="2" charset="-79"/>
            </a:endParaRPr>
          </a:p>
          <a:p>
            <a:endParaRPr lang="es-AR" dirty="0"/>
          </a:p>
        </p:txBody>
      </p:sp>
      <p:sp>
        <p:nvSpPr>
          <p:cNvPr id="4" name="CuadroTexto 3">
            <a:extLst>
              <a:ext uri="{FF2B5EF4-FFF2-40B4-BE49-F238E27FC236}">
                <a16:creationId xmlns:a16="http://schemas.microsoft.com/office/drawing/2014/main" id="{734BB7D1-DC04-4B6C-8CEA-86F1CEB4DA75}"/>
              </a:ext>
            </a:extLst>
          </p:cNvPr>
          <p:cNvSpPr txBox="1"/>
          <p:nvPr/>
        </p:nvSpPr>
        <p:spPr>
          <a:xfrm>
            <a:off x="3008243" y="1856902"/>
            <a:ext cx="482305" cy="646331"/>
          </a:xfrm>
          <a:prstGeom prst="rect">
            <a:avLst/>
          </a:prstGeom>
          <a:noFill/>
        </p:spPr>
        <p:txBody>
          <a:bodyPr wrap="square" rtlCol="0">
            <a:spAutoFit/>
          </a:bodyPr>
          <a:lstStyle/>
          <a:p>
            <a:r>
              <a:rPr lang="en-US" dirty="0">
                <a:solidFill>
                  <a:schemeClr val="bg1"/>
                </a:solidFill>
                <a:latin typeface="Aharoni" panose="02010803020104030203" pitchFamily="2" charset="-79"/>
                <a:ea typeface="ADLaM Display" panose="020F0502020204030204" pitchFamily="2" charset="0"/>
                <a:cs typeface="Aharoni" panose="02010803020104030203" pitchFamily="2" charset="-79"/>
              </a:rPr>
              <a:t>♀</a:t>
            </a:r>
            <a:endParaRPr lang="es-AR" dirty="0"/>
          </a:p>
          <a:p>
            <a:endParaRPr lang="es-AR" dirty="0"/>
          </a:p>
        </p:txBody>
      </p:sp>
      <p:pic>
        <p:nvPicPr>
          <p:cNvPr id="8" name="Grafik 7">
            <a:extLst>
              <a:ext uri="{FF2B5EF4-FFF2-40B4-BE49-F238E27FC236}">
                <a16:creationId xmlns:a16="http://schemas.microsoft.com/office/drawing/2014/main" id="{F5FC5F87-DEF5-252B-12FB-01DE7DE01B54}"/>
              </a:ext>
            </a:extLst>
          </p:cNvPr>
          <p:cNvPicPr>
            <a:picLocks noChangeAspect="1"/>
          </p:cNvPicPr>
          <p:nvPr/>
        </p:nvPicPr>
        <p:blipFill>
          <a:blip r:embed="rId2"/>
          <a:stretch>
            <a:fillRect/>
          </a:stretch>
        </p:blipFill>
        <p:spPr>
          <a:xfrm>
            <a:off x="267161" y="5376243"/>
            <a:ext cx="4117369" cy="1445743"/>
          </a:xfrm>
          <a:prstGeom prst="rect">
            <a:avLst/>
          </a:prstGeom>
        </p:spPr>
      </p:pic>
      <p:cxnSp>
        <p:nvCxnSpPr>
          <p:cNvPr id="11" name="Gerade Verbindung mit Pfeil 10">
            <a:extLst>
              <a:ext uri="{FF2B5EF4-FFF2-40B4-BE49-F238E27FC236}">
                <a16:creationId xmlns:a16="http://schemas.microsoft.com/office/drawing/2014/main" id="{A9D27631-BF16-12F6-5CFD-0D8B13F55FB3}"/>
              </a:ext>
            </a:extLst>
          </p:cNvPr>
          <p:cNvCxnSpPr/>
          <p:nvPr/>
        </p:nvCxnSpPr>
        <p:spPr>
          <a:xfrm>
            <a:off x="2269950" y="5458266"/>
            <a:ext cx="15519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Grafik 17">
            <a:extLst>
              <a:ext uri="{FF2B5EF4-FFF2-40B4-BE49-F238E27FC236}">
                <a16:creationId xmlns:a16="http://schemas.microsoft.com/office/drawing/2014/main" id="{1EF5126A-9B76-21B4-1A55-B1ABF4219078}"/>
              </a:ext>
            </a:extLst>
          </p:cNvPr>
          <p:cNvPicPr>
            <a:picLocks noChangeAspect="1"/>
          </p:cNvPicPr>
          <p:nvPr/>
        </p:nvPicPr>
        <p:blipFill>
          <a:blip r:embed="rId3"/>
          <a:stretch>
            <a:fillRect/>
          </a:stretch>
        </p:blipFill>
        <p:spPr>
          <a:xfrm>
            <a:off x="7537220" y="5608495"/>
            <a:ext cx="4511152" cy="1176277"/>
          </a:xfrm>
          <a:prstGeom prst="rect">
            <a:avLst/>
          </a:prstGeom>
        </p:spPr>
      </p:pic>
      <p:cxnSp>
        <p:nvCxnSpPr>
          <p:cNvPr id="20" name="Gerade Verbindung mit Pfeil 19">
            <a:extLst>
              <a:ext uri="{FF2B5EF4-FFF2-40B4-BE49-F238E27FC236}">
                <a16:creationId xmlns:a16="http://schemas.microsoft.com/office/drawing/2014/main" id="{FFD6C71A-6609-F7C5-394C-AEA90E6C0888}"/>
              </a:ext>
            </a:extLst>
          </p:cNvPr>
          <p:cNvCxnSpPr>
            <a:cxnSpLocks/>
          </p:cNvCxnSpPr>
          <p:nvPr/>
        </p:nvCxnSpPr>
        <p:spPr>
          <a:xfrm flipH="1">
            <a:off x="8207139" y="5661986"/>
            <a:ext cx="13086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feld 21">
            <a:extLst>
              <a:ext uri="{FF2B5EF4-FFF2-40B4-BE49-F238E27FC236}">
                <a16:creationId xmlns:a16="http://schemas.microsoft.com/office/drawing/2014/main" id="{113308B1-E727-16DE-BC37-622453BD893C}"/>
              </a:ext>
            </a:extLst>
          </p:cNvPr>
          <p:cNvSpPr txBox="1"/>
          <p:nvPr/>
        </p:nvSpPr>
        <p:spPr>
          <a:xfrm>
            <a:off x="775855" y="6586722"/>
            <a:ext cx="3234083" cy="261610"/>
          </a:xfrm>
          <a:prstGeom prst="rect">
            <a:avLst/>
          </a:prstGeom>
          <a:noFill/>
        </p:spPr>
        <p:txBody>
          <a:bodyPr wrap="square" rtlCol="0">
            <a:spAutoFit/>
          </a:bodyPr>
          <a:lstStyle/>
          <a:p>
            <a:r>
              <a:rPr lang="de-DE" sz="1100" dirty="0" err="1">
                <a:solidFill>
                  <a:schemeClr val="bg1"/>
                </a:solidFill>
              </a:rPr>
              <a:t>Extracted</a:t>
            </a:r>
            <a:r>
              <a:rPr lang="de-DE" sz="1100" dirty="0">
                <a:solidFill>
                  <a:schemeClr val="bg1"/>
                </a:solidFill>
              </a:rPr>
              <a:t> </a:t>
            </a:r>
            <a:r>
              <a:rPr lang="de-DE" sz="1100" dirty="0" err="1">
                <a:solidFill>
                  <a:schemeClr val="bg1"/>
                </a:solidFill>
              </a:rPr>
              <a:t>from</a:t>
            </a:r>
            <a:r>
              <a:rPr lang="de-DE" sz="1100" dirty="0">
                <a:solidFill>
                  <a:schemeClr val="bg1"/>
                </a:solidFill>
              </a:rPr>
              <a:t> Pinto &amp; Pinto de Ornellas, 1970</a:t>
            </a:r>
          </a:p>
        </p:txBody>
      </p:sp>
      <p:cxnSp>
        <p:nvCxnSpPr>
          <p:cNvPr id="26" name="Gerade Verbindung mit Pfeil 25">
            <a:extLst>
              <a:ext uri="{FF2B5EF4-FFF2-40B4-BE49-F238E27FC236}">
                <a16:creationId xmlns:a16="http://schemas.microsoft.com/office/drawing/2014/main" id="{E524D7CF-74F3-48B1-216F-B89F59052EAA}"/>
              </a:ext>
            </a:extLst>
          </p:cNvPr>
          <p:cNvCxnSpPr>
            <a:cxnSpLocks/>
          </p:cNvCxnSpPr>
          <p:nvPr/>
        </p:nvCxnSpPr>
        <p:spPr>
          <a:xfrm>
            <a:off x="4145663" y="2180067"/>
            <a:ext cx="106540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BD37F6E5-E3AB-2CA1-5A29-7E91AC25AD4D}"/>
              </a:ext>
            </a:extLst>
          </p:cNvPr>
          <p:cNvCxnSpPr>
            <a:cxnSpLocks/>
          </p:cNvCxnSpPr>
          <p:nvPr/>
        </p:nvCxnSpPr>
        <p:spPr>
          <a:xfrm>
            <a:off x="7782686" y="2239765"/>
            <a:ext cx="78157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16830DC4-BE12-7FF9-9C31-090AC5B7BCE4}"/>
              </a:ext>
            </a:extLst>
          </p:cNvPr>
          <p:cNvCxnSpPr>
            <a:cxnSpLocks/>
          </p:cNvCxnSpPr>
          <p:nvPr/>
        </p:nvCxnSpPr>
        <p:spPr>
          <a:xfrm flipH="1">
            <a:off x="9840286" y="2180067"/>
            <a:ext cx="79695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5161EADB-C06C-106C-451F-9B4A8D8E4E35}"/>
              </a:ext>
            </a:extLst>
          </p:cNvPr>
          <p:cNvCxnSpPr/>
          <p:nvPr/>
        </p:nvCxnSpPr>
        <p:spPr>
          <a:xfrm flipH="1">
            <a:off x="604007" y="2272525"/>
            <a:ext cx="72145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496C8D76-E0FB-24CD-38A3-CD66B5F0811C}"/>
              </a:ext>
            </a:extLst>
          </p:cNvPr>
          <p:cNvSpPr txBox="1"/>
          <p:nvPr/>
        </p:nvSpPr>
        <p:spPr>
          <a:xfrm>
            <a:off x="8973061" y="2180067"/>
            <a:ext cx="377172" cy="646331"/>
          </a:xfrm>
          <a:prstGeom prst="rect">
            <a:avLst/>
          </a:prstGeom>
          <a:noFill/>
        </p:spPr>
        <p:txBody>
          <a:bodyPr wrap="square" rtlCol="0">
            <a:spAutoFit/>
          </a:bodyPr>
          <a:lstStyle/>
          <a:p>
            <a:r>
              <a:rPr lang="en-US" dirty="0">
                <a:solidFill>
                  <a:schemeClr val="bg1"/>
                </a:solidFill>
                <a:latin typeface="Aharoni" panose="02010803020104030203" pitchFamily="2" charset="-79"/>
                <a:cs typeface="Aharoni" panose="02010803020104030203" pitchFamily="2" charset="-79"/>
              </a:rPr>
              <a:t>♂</a:t>
            </a:r>
          </a:p>
          <a:p>
            <a:endParaRPr lang="de-DE" dirty="0"/>
          </a:p>
        </p:txBody>
      </p:sp>
      <p:sp>
        <p:nvSpPr>
          <p:cNvPr id="39" name="CuadroTexto 4">
            <a:extLst>
              <a:ext uri="{FF2B5EF4-FFF2-40B4-BE49-F238E27FC236}">
                <a16:creationId xmlns:a16="http://schemas.microsoft.com/office/drawing/2014/main" id="{910C33CA-8EF4-4183-9C74-5ACB025B736E}"/>
              </a:ext>
            </a:extLst>
          </p:cNvPr>
          <p:cNvSpPr txBox="1"/>
          <p:nvPr/>
        </p:nvSpPr>
        <p:spPr>
          <a:xfrm>
            <a:off x="4390008" y="6387720"/>
            <a:ext cx="3422941" cy="646331"/>
          </a:xfrm>
          <a:prstGeom prst="rect">
            <a:avLst/>
          </a:prstGeom>
          <a:noFill/>
        </p:spPr>
        <p:txBody>
          <a:bodyPr wrap="square" rtlCol="0">
            <a:spAutoFit/>
          </a:bodyPr>
          <a:lstStyle/>
          <a:p>
            <a:pPr algn="ctr"/>
            <a:r>
              <a:rPr lang="es-AR" dirty="0">
                <a:latin typeface="Aharoni" panose="02010803020104030203" pitchFamily="2" charset="-79"/>
                <a:cs typeface="Aharoni" panose="02010803020104030203" pitchFamily="2" charset="-79"/>
              </a:rPr>
              <a:t>Antimerodont hinge</a:t>
            </a:r>
          </a:p>
          <a:p>
            <a:pPr algn="ctr"/>
            <a:endParaRPr lang="es-AR" dirty="0">
              <a:latin typeface="Aharoni" panose="02010803020104030203" pitchFamily="2" charset="-79"/>
              <a:cs typeface="Aharoni" panose="02010803020104030203" pitchFamily="2" charset="-79"/>
            </a:endParaRPr>
          </a:p>
        </p:txBody>
      </p:sp>
      <p:sp>
        <p:nvSpPr>
          <p:cNvPr id="2" name="Textfeld 1">
            <a:extLst>
              <a:ext uri="{FF2B5EF4-FFF2-40B4-BE49-F238E27FC236}">
                <a16:creationId xmlns:a16="http://schemas.microsoft.com/office/drawing/2014/main" id="{BDF4BD91-FDD2-1654-0156-7844DDE14914}"/>
              </a:ext>
            </a:extLst>
          </p:cNvPr>
          <p:cNvSpPr txBox="1"/>
          <p:nvPr/>
        </p:nvSpPr>
        <p:spPr>
          <a:xfrm>
            <a:off x="6819759" y="104480"/>
            <a:ext cx="1426128" cy="369332"/>
          </a:xfrm>
          <a:prstGeom prst="rect">
            <a:avLst/>
          </a:prstGeom>
          <a:noFill/>
        </p:spPr>
        <p:txBody>
          <a:bodyPr wrap="square" rtlCol="0">
            <a:spAutoFit/>
          </a:bodyPr>
          <a:lstStyle/>
          <a:p>
            <a:r>
              <a:rPr lang="de-DE" dirty="0">
                <a:solidFill>
                  <a:schemeClr val="accent1"/>
                </a:solidFill>
              </a:rPr>
              <a:t>(Boca </a:t>
            </a:r>
            <a:r>
              <a:rPr lang="de-DE" dirty="0" err="1">
                <a:solidFill>
                  <a:schemeClr val="accent1"/>
                </a:solidFill>
              </a:rPr>
              <a:t>Napo</a:t>
            </a:r>
            <a:r>
              <a:rPr lang="de-DE" dirty="0">
                <a:solidFill>
                  <a:schemeClr val="accent1"/>
                </a:solidFill>
              </a:rPr>
              <a:t>)</a:t>
            </a:r>
          </a:p>
        </p:txBody>
      </p:sp>
      <p:pic>
        <p:nvPicPr>
          <p:cNvPr id="15" name="Imagen 14">
            <a:extLst>
              <a:ext uri="{FF2B5EF4-FFF2-40B4-BE49-F238E27FC236}">
                <a16:creationId xmlns:a16="http://schemas.microsoft.com/office/drawing/2014/main" id="{DCAC9113-DDA5-4B7E-A893-9AA02097B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1949" y="632341"/>
            <a:ext cx="5519395" cy="4729820"/>
          </a:xfrm>
          <a:prstGeom prst="rect">
            <a:avLst/>
          </a:prstGeom>
        </p:spPr>
      </p:pic>
      <p:sp>
        <p:nvSpPr>
          <p:cNvPr id="16" name="Rectángulo 15">
            <a:extLst>
              <a:ext uri="{FF2B5EF4-FFF2-40B4-BE49-F238E27FC236}">
                <a16:creationId xmlns:a16="http://schemas.microsoft.com/office/drawing/2014/main" id="{B30BA242-33C4-4E4C-9B14-D53210F4C78E}"/>
              </a:ext>
            </a:extLst>
          </p:cNvPr>
          <p:cNvSpPr/>
          <p:nvPr/>
        </p:nvSpPr>
        <p:spPr>
          <a:xfrm>
            <a:off x="8917772" y="1057063"/>
            <a:ext cx="344966" cy="369332"/>
          </a:xfrm>
          <a:prstGeom prst="rect">
            <a:avLst/>
          </a:prstGeom>
        </p:spPr>
        <p:txBody>
          <a:bodyPr wrap="none">
            <a:spAutoFit/>
          </a:bodyPr>
          <a:lstStyle/>
          <a:p>
            <a:r>
              <a:rPr lang="en-US" dirty="0">
                <a:latin typeface="Aharoni" panose="02010803020104030203" pitchFamily="2" charset="-79"/>
                <a:cs typeface="Aharoni" panose="02010803020104030203" pitchFamily="2" charset="-79"/>
              </a:rPr>
              <a:t>♂</a:t>
            </a:r>
          </a:p>
        </p:txBody>
      </p:sp>
      <p:sp>
        <p:nvSpPr>
          <p:cNvPr id="17" name="Rectángulo 16">
            <a:extLst>
              <a:ext uri="{FF2B5EF4-FFF2-40B4-BE49-F238E27FC236}">
                <a16:creationId xmlns:a16="http://schemas.microsoft.com/office/drawing/2014/main" id="{43F327F0-1A8B-4235-8387-915C876F7E02}"/>
              </a:ext>
            </a:extLst>
          </p:cNvPr>
          <p:cNvSpPr/>
          <p:nvPr/>
        </p:nvSpPr>
        <p:spPr>
          <a:xfrm>
            <a:off x="8897865" y="2629595"/>
            <a:ext cx="344966" cy="369332"/>
          </a:xfrm>
          <a:prstGeom prst="rect">
            <a:avLst/>
          </a:prstGeom>
        </p:spPr>
        <p:txBody>
          <a:bodyPr wrap="none">
            <a:spAutoFit/>
          </a:bodyPr>
          <a:lstStyle/>
          <a:p>
            <a:r>
              <a:rPr lang="en-US" dirty="0">
                <a:latin typeface="Aharoni" panose="02010803020104030203" pitchFamily="2" charset="-79"/>
                <a:cs typeface="Aharoni" panose="02010803020104030203" pitchFamily="2" charset="-79"/>
              </a:rPr>
              <a:t>♂</a:t>
            </a:r>
          </a:p>
        </p:txBody>
      </p:sp>
      <p:pic>
        <p:nvPicPr>
          <p:cNvPr id="21" name="Imagen 20">
            <a:extLst>
              <a:ext uri="{FF2B5EF4-FFF2-40B4-BE49-F238E27FC236}">
                <a16:creationId xmlns:a16="http://schemas.microsoft.com/office/drawing/2014/main" id="{52B3BB56-8E25-40AE-82ED-2A57C06369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14" y="579940"/>
            <a:ext cx="5519396" cy="4729821"/>
          </a:xfrm>
          <a:prstGeom prst="rect">
            <a:avLst/>
          </a:prstGeom>
        </p:spPr>
      </p:pic>
      <p:sp>
        <p:nvSpPr>
          <p:cNvPr id="24" name="CuadroTexto 23">
            <a:extLst>
              <a:ext uri="{FF2B5EF4-FFF2-40B4-BE49-F238E27FC236}">
                <a16:creationId xmlns:a16="http://schemas.microsoft.com/office/drawing/2014/main" id="{2E575A18-25EC-41BA-88F5-A60A3AA62FF6}"/>
              </a:ext>
            </a:extLst>
          </p:cNvPr>
          <p:cNvSpPr txBox="1"/>
          <p:nvPr/>
        </p:nvSpPr>
        <p:spPr>
          <a:xfrm>
            <a:off x="3125210" y="1006681"/>
            <a:ext cx="482305" cy="369332"/>
          </a:xfrm>
          <a:prstGeom prst="rect">
            <a:avLst/>
          </a:prstGeom>
          <a:noFill/>
        </p:spPr>
        <p:txBody>
          <a:bodyPr wrap="square" rtlCol="0">
            <a:spAutoFit/>
          </a:bodyPr>
          <a:lstStyle/>
          <a:p>
            <a:r>
              <a:rPr lang="es-MX" dirty="0"/>
              <a:t>♀</a:t>
            </a:r>
            <a:endParaRPr lang="es-AR" dirty="0"/>
          </a:p>
        </p:txBody>
      </p:sp>
      <p:sp>
        <p:nvSpPr>
          <p:cNvPr id="25" name="CuadroTexto 24">
            <a:extLst>
              <a:ext uri="{FF2B5EF4-FFF2-40B4-BE49-F238E27FC236}">
                <a16:creationId xmlns:a16="http://schemas.microsoft.com/office/drawing/2014/main" id="{CC871255-537E-499A-9EBC-EE25BF90D2FB}"/>
              </a:ext>
            </a:extLst>
          </p:cNvPr>
          <p:cNvSpPr txBox="1"/>
          <p:nvPr/>
        </p:nvSpPr>
        <p:spPr>
          <a:xfrm>
            <a:off x="3183682" y="2223055"/>
            <a:ext cx="511265" cy="646331"/>
          </a:xfrm>
          <a:prstGeom prst="rect">
            <a:avLst/>
          </a:prstGeom>
          <a:noFill/>
        </p:spPr>
        <p:txBody>
          <a:bodyPr wrap="square" rtlCol="0">
            <a:spAutoFit/>
          </a:bodyPr>
          <a:lstStyle/>
          <a:p>
            <a:r>
              <a:rPr lang="en-US" dirty="0">
                <a:latin typeface="Aharoni" panose="02010803020104030203" pitchFamily="2" charset="-79"/>
                <a:ea typeface="ADLaM Display" panose="020F0502020204030204" pitchFamily="2" charset="0"/>
                <a:cs typeface="Aharoni" panose="02010803020104030203" pitchFamily="2" charset="-79"/>
              </a:rPr>
              <a:t>♀</a:t>
            </a:r>
            <a:endParaRPr lang="es-AR" dirty="0"/>
          </a:p>
          <a:p>
            <a:endParaRPr lang="es-AR" dirty="0"/>
          </a:p>
        </p:txBody>
      </p:sp>
      <p:pic>
        <p:nvPicPr>
          <p:cNvPr id="28" name="Imagen 27">
            <a:extLst>
              <a:ext uri="{FF2B5EF4-FFF2-40B4-BE49-F238E27FC236}">
                <a16:creationId xmlns:a16="http://schemas.microsoft.com/office/drawing/2014/main" id="{59DAAD10-255F-4517-85C0-462346A98C12}"/>
              </a:ext>
            </a:extLst>
          </p:cNvPr>
          <p:cNvPicPr>
            <a:picLocks noChangeAspect="1"/>
          </p:cNvPicPr>
          <p:nvPr/>
        </p:nvPicPr>
        <p:blipFill>
          <a:blip r:embed="rId6"/>
          <a:stretch>
            <a:fillRect/>
          </a:stretch>
        </p:blipFill>
        <p:spPr>
          <a:xfrm>
            <a:off x="5594935" y="3429848"/>
            <a:ext cx="933450" cy="2876550"/>
          </a:xfrm>
          <a:prstGeom prst="rect">
            <a:avLst/>
          </a:prstGeom>
        </p:spPr>
      </p:pic>
      <p:cxnSp>
        <p:nvCxnSpPr>
          <p:cNvPr id="30" name="Conector recto de flecha 29">
            <a:extLst>
              <a:ext uri="{FF2B5EF4-FFF2-40B4-BE49-F238E27FC236}">
                <a16:creationId xmlns:a16="http://schemas.microsoft.com/office/drawing/2014/main" id="{402B275B-5FC7-4BB5-90AF-8A457B0F846E}"/>
              </a:ext>
            </a:extLst>
          </p:cNvPr>
          <p:cNvCxnSpPr/>
          <p:nvPr/>
        </p:nvCxnSpPr>
        <p:spPr>
          <a:xfrm flipH="1">
            <a:off x="1126437" y="785529"/>
            <a:ext cx="9541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DA5FE243-B9F3-4E52-AD53-DFC1E49E466A}"/>
              </a:ext>
            </a:extLst>
          </p:cNvPr>
          <p:cNvCxnSpPr/>
          <p:nvPr/>
        </p:nvCxnSpPr>
        <p:spPr>
          <a:xfrm flipH="1">
            <a:off x="3810002" y="725892"/>
            <a:ext cx="9541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E6D0F6E8-8D0D-4CFF-A78B-10FE0C7501A1}"/>
              </a:ext>
            </a:extLst>
          </p:cNvPr>
          <p:cNvCxnSpPr/>
          <p:nvPr/>
        </p:nvCxnSpPr>
        <p:spPr>
          <a:xfrm flipH="1">
            <a:off x="1159567" y="2236643"/>
            <a:ext cx="9541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id="{34DD333A-3B21-4476-9745-D530618B3BBD}"/>
              </a:ext>
            </a:extLst>
          </p:cNvPr>
          <p:cNvCxnSpPr/>
          <p:nvPr/>
        </p:nvCxnSpPr>
        <p:spPr>
          <a:xfrm flipH="1">
            <a:off x="3869632" y="2256522"/>
            <a:ext cx="9541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25F56349-D536-4CA3-952D-541035AE0B3D}"/>
              </a:ext>
            </a:extLst>
          </p:cNvPr>
          <p:cNvCxnSpPr/>
          <p:nvPr/>
        </p:nvCxnSpPr>
        <p:spPr>
          <a:xfrm flipH="1">
            <a:off x="6877887" y="891547"/>
            <a:ext cx="9541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9CB16974-CFB2-49AB-8744-4C365AB3B0DD}"/>
              </a:ext>
            </a:extLst>
          </p:cNvPr>
          <p:cNvCxnSpPr/>
          <p:nvPr/>
        </p:nvCxnSpPr>
        <p:spPr>
          <a:xfrm>
            <a:off x="10469219" y="861387"/>
            <a:ext cx="104692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E7635D39-126E-4819-88D8-744FD2C925A3}"/>
              </a:ext>
            </a:extLst>
          </p:cNvPr>
          <p:cNvCxnSpPr/>
          <p:nvPr/>
        </p:nvCxnSpPr>
        <p:spPr>
          <a:xfrm flipH="1">
            <a:off x="6937521" y="2528188"/>
            <a:ext cx="9541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a:extLst>
              <a:ext uri="{FF2B5EF4-FFF2-40B4-BE49-F238E27FC236}">
                <a16:creationId xmlns:a16="http://schemas.microsoft.com/office/drawing/2014/main" id="{51A58857-3122-4CA9-BF69-B69036008B06}"/>
              </a:ext>
            </a:extLst>
          </p:cNvPr>
          <p:cNvCxnSpPr/>
          <p:nvPr/>
        </p:nvCxnSpPr>
        <p:spPr>
          <a:xfrm>
            <a:off x="10621619" y="2564293"/>
            <a:ext cx="104692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55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chiefer">
  <a:themeElements>
    <a:clrScheme name="Schiefer">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chiefer">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chiefer">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TM04033929[[fn=Schiefer]]</Template>
  <TotalTime>0</TotalTime>
  <Words>990</Words>
  <Application>Microsoft Office PowerPoint</Application>
  <PresentationFormat>Breitbild</PresentationFormat>
  <Paragraphs>99</Paragraphs>
  <Slides>15</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15</vt:i4>
      </vt:variant>
    </vt:vector>
  </HeadingPairs>
  <TitlesOfParts>
    <vt:vector size="22" baseType="lpstr">
      <vt:lpstr>Aharoni</vt:lpstr>
      <vt:lpstr>Arial</vt:lpstr>
      <vt:lpstr>Calibri</vt:lpstr>
      <vt:lpstr>Calisto MT</vt:lpstr>
      <vt:lpstr>Times New Roman</vt:lpstr>
      <vt:lpstr>Wingdings 2</vt:lpstr>
      <vt:lpstr>Schiefer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Belen Zamudio</dc:creator>
  <cp:lastModifiedBy>Zamudio Maria Belen</cp:lastModifiedBy>
  <cp:revision>230</cp:revision>
  <dcterms:created xsi:type="dcterms:W3CDTF">2024-08-15T21:58:14Z</dcterms:created>
  <dcterms:modified xsi:type="dcterms:W3CDTF">2025-04-24T10:30:37Z</dcterms:modified>
</cp:coreProperties>
</file>