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59" r:id="rId4"/>
    <p:sldId id="271" r:id="rId5"/>
    <p:sldId id="260" r:id="rId6"/>
    <p:sldId id="261" r:id="rId7"/>
    <p:sldId id="263" r:id="rId8"/>
    <p:sldId id="264" r:id="rId9"/>
    <p:sldId id="268" r:id="rId10"/>
    <p:sldId id="269" r:id="rId11"/>
    <p:sldId id="273" r:id="rId12"/>
    <p:sldId id="276" r:id="rId13"/>
    <p:sldId id="279" r:id="rId14"/>
    <p:sldId id="280" r:id="rId15"/>
    <p:sldId id="281" r:id="rId16"/>
    <p:sldId id="282" r:id="rId17"/>
    <p:sldId id="257" r:id="rId18"/>
    <p:sldId id="262" r:id="rId19"/>
    <p:sldId id="265" r:id="rId20"/>
    <p:sldId id="267" r:id="rId21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E"/>
          </a:solidFill>
        </a:fill>
      </a:tcStyle>
    </a:wholeTbl>
    <a:band2H>
      <a:tcTxStyle/>
      <a:tcStyle>
        <a:tcBdr/>
        <a:fill>
          <a:solidFill>
            <a:srgbClr val="E6E9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EAF8"/>
          </a:solidFill>
        </a:fill>
      </a:tcStyle>
    </a:wholeTbl>
    <a:band2H>
      <a:tcTxStyle/>
      <a:tcStyle>
        <a:tcBdr/>
        <a:fill>
          <a:solidFill>
            <a:srgbClr val="E9F5F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5">
              <a:lumOff val="26382"/>
            </a:schemeClr>
          </a:solidFill>
        </a:fill>
      </a:tcStyle>
    </a:wholeTbl>
    <a:band2H>
      <a:tcTxStyle/>
      <a:tcStyle>
        <a:tcBdr/>
        <a:fill>
          <a:solidFill>
            <a:srgbClr val="FAFAF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74"/>
  </p:normalViewPr>
  <p:slideViewPr>
    <p:cSldViewPr snapToGrid="0">
      <p:cViewPr varScale="1">
        <p:scale>
          <a:sx n="159" d="100"/>
          <a:sy n="159" d="100"/>
        </p:scale>
        <p:origin x="4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1" name="Shape 19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Arial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- where do they come from? - carbon budget overshoot</a:t>
            </a:r>
          </a:p>
          <a:p>
            <a:pPr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- net-negative emissions to achieve carbon budget overshoot reversal</a:t>
            </a:r>
          </a:p>
          <a:p>
            <a:pPr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- overshoot implies reversibility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0" name="Shape 2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20315" indent="-120315">
              <a:spcBef>
                <a:spcPts val="0"/>
              </a:spcBef>
              <a:buSzPct val="100000"/>
              <a:buChar char="-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what are overshoots narratives?</a:t>
            </a:r>
          </a:p>
          <a:p>
            <a:pPr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- why are they becoming increasingly talked about ~ 1.5 ºC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1.5 highOS: 14.9 (16.3,12.1) + 2.4 (1.5, 5.0) Gt CO2 / yr [BECCS + AFOLU]</a:t>
            </a:r>
          </a:p>
          <a:p>
            <a:r>
              <a:t>1.5 noOS:    12.4 (15.0, 6.4) + 2.6 (1.3, 4.2) Gt CO2 / yr [BECCS + AFOLU]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5" name="Shape 3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 of global potential 15 - 130 Gt CO2 (40 of which from DACCS; 30 of which from OAE)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9" name="Shape 5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Ok, but let’s pretend that we will be able to reach net-negative CO2 emissions.</a:t>
            </a:r>
          </a:p>
          <a:p>
            <a:endParaRPr/>
          </a:p>
          <a:p>
            <a:r>
              <a:t>Geoengineering refers to a broad set of methods and technologies that aim to deliberately alter the climate system in order to alleviate the impacts of climate change.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Shape 2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- where do they come from? - carbon budget overshoot</a:t>
            </a:r>
          </a:p>
          <a:p>
            <a:pPr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- net-negative emissions to achieve carbon budget overshoot reversal</a:t>
            </a:r>
          </a:p>
          <a:p>
            <a:pPr marL="120315" indent="-120315">
              <a:spcBef>
                <a:spcPts val="0"/>
              </a:spcBef>
              <a:buSzPct val="100000"/>
              <a:buChar char="-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overshoot implies reversibility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z="1800" dirty="0">
                <a:solidFill>
                  <a:srgbClr val="111111"/>
                </a:solidFill>
                <a:effectLst/>
                <a:latin typeface="CxyylsAdvTTc488b0e6"/>
              </a:rPr>
              <a:t>https://</a:t>
            </a:r>
            <a:r>
              <a:rPr lang="en-GB" sz="1800" dirty="0" err="1">
                <a:solidFill>
                  <a:srgbClr val="111111"/>
                </a:solidFill>
                <a:effectLst/>
                <a:latin typeface="CxyylsAdvTTc488b0e6"/>
              </a:rPr>
              <a:t>doi.org</a:t>
            </a:r>
            <a:r>
              <a:rPr lang="en-GB" sz="1800" dirty="0">
                <a:solidFill>
                  <a:srgbClr val="111111"/>
                </a:solidFill>
                <a:effectLst/>
                <a:latin typeface="CxyylsAdvTTc488b0e6"/>
              </a:rPr>
              <a:t>/10.1007/s10584-019-02389-7 </a:t>
            </a:r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8" name="Shape 3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 of global potential 15 - 130 Gt CO2 (40 of which from DACCS; 30 of which from OAE)</a:t>
            </a:r>
          </a:p>
          <a:p>
            <a:endParaRPr/>
          </a:p>
          <a:p>
            <a:r>
              <a:t>40 Gt CO2 DACCS with 1.8 TWh / 1 Mt CO2 would be 72.000 TWh (2.5x global electricity consumption)</a:t>
            </a:r>
          </a:p>
          <a:p>
            <a:r>
              <a:t>30 Gt CO2 OAE with 1.53 TWh / 1 Mt CO2 would be 45.900 TWh (1.6x global electricity consumption)</a:t>
            </a:r>
          </a:p>
          <a:p>
            <a:endParaRPr/>
          </a:p>
          <a:p>
            <a:r>
              <a:t>Total global renewable electricity generation: ~8,500 TWh/year</a:t>
            </a:r>
            <a:br/>
            <a:r>
              <a:t>IEA projection for RE energy from wind+solar by 2050 ~ ~55,000 TWh/year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4" name="Shape 4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feasible CDR capacity ≠ desirable CDR capacity —&gt; intentionality for CDR implementation matters —&gt; 2)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9" name="Shape 6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Shape 69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1" name="Shape 6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 do not have a good understanding of the reversibility of the climate system - not enough studies or model intercomparisons - are models made for this question?</a:t>
            </a:r>
          </a:p>
          <a:p>
            <a:r>
              <a:t>we will likely not be able to manipulate the atmospheric CO2 concentration as we wish - unknown carbon cycle dynamics + net-zero already causes a reduction in atmospheric CO2 concentrations</a:t>
            </a:r>
          </a:p>
          <a:p>
            <a:r>
              <a:t>I am unsure in how far we would be able to detect significant changes in overshoot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- where do they come from? - carbon budget overshoot</a:t>
            </a:r>
          </a:p>
          <a:p>
            <a:pPr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- net-negative emissions to achieve carbon budget overshoot reversal</a:t>
            </a:r>
          </a:p>
          <a:p>
            <a:pPr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- overshoot implies reversibility</a:t>
            </a:r>
          </a:p>
        </p:txBody>
      </p:sp>
    </p:spTree>
    <p:extLst>
      <p:ext uri="{BB962C8B-B14F-4D97-AF65-F5344CB8AC3E}">
        <p14:creationId xmlns:p14="http://schemas.microsoft.com/office/powerpoint/2010/main" val="1329297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hyperlink" Target="mailto:nmengis@geomar.de" TargetMode="Externa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nmengis@geomar.de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mailto:nadine_mengis@sfu.c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, Untertitel und Inh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Line 9"/>
          <p:cNvSpPr/>
          <p:nvPr/>
        </p:nvSpPr>
        <p:spPr>
          <a:xfrm>
            <a:off x="539551" y="4731989"/>
            <a:ext cx="8064898" cy="1"/>
          </a:xfrm>
          <a:prstGeom prst="line">
            <a:avLst/>
          </a:prstGeom>
          <a:ln w="6350">
            <a:solidFill>
              <a:schemeClr val="accent2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20" name="Bild 19" descr="Bild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344" y="159482"/>
            <a:ext cx="1255577" cy="503999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Body Level One…"/>
          <p:cNvSpPr txBox="1">
            <a:spLocks noGrp="1"/>
          </p:cNvSpPr>
          <p:nvPr>
            <p:ph type="body" idx="1"/>
          </p:nvPr>
        </p:nvSpPr>
        <p:spPr>
          <a:xfrm>
            <a:off x="539551" y="1995685"/>
            <a:ext cx="7921626" cy="25384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None/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Title Text"/>
          <p:cNvSpPr txBox="1">
            <a:spLocks noGrp="1"/>
          </p:cNvSpPr>
          <p:nvPr>
            <p:ph type="title"/>
          </p:nvPr>
        </p:nvSpPr>
        <p:spPr>
          <a:xfrm>
            <a:off x="539551" y="1248602"/>
            <a:ext cx="7921626" cy="31908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/>
          <a:p>
            <a:r>
              <a:t>Title Text</a:t>
            </a:r>
          </a:p>
        </p:txBody>
      </p:sp>
      <p:sp>
        <p:nvSpPr>
          <p:cNvPr id="123" name="Textplatzhalter 10"/>
          <p:cNvSpPr>
            <a:spLocks noGrp="1"/>
          </p:cNvSpPr>
          <p:nvPr>
            <p:ph type="body" sz="quarter" idx="21"/>
          </p:nvPr>
        </p:nvSpPr>
        <p:spPr>
          <a:xfrm>
            <a:off x="539551" y="267493"/>
            <a:ext cx="5365751" cy="437835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buSzTx/>
              <a:buNone/>
              <a:defRPr sz="1800">
                <a:solidFill>
                  <a:srgbClr val="00568B"/>
                </a:solidFill>
              </a:defRPr>
            </a:pPr>
            <a:endParaRPr/>
          </a:p>
        </p:txBody>
      </p:sp>
      <p:pic>
        <p:nvPicPr>
          <p:cNvPr id="124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3" y="4534098"/>
            <a:ext cx="1790701" cy="6731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, Untertitel und Inh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Line 9"/>
          <p:cNvSpPr/>
          <p:nvPr/>
        </p:nvSpPr>
        <p:spPr>
          <a:xfrm>
            <a:off x="539551" y="4731989"/>
            <a:ext cx="8064898" cy="1"/>
          </a:xfrm>
          <a:prstGeom prst="line">
            <a:avLst/>
          </a:prstGeom>
          <a:ln w="6350">
            <a:solidFill>
              <a:schemeClr val="accent2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33" name="Bild 11" descr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7" y="4730494"/>
            <a:ext cx="2299871" cy="413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Bild 19" descr="Bild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344" y="159482"/>
            <a:ext cx="1255577" cy="503999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Body Level One…"/>
          <p:cNvSpPr txBox="1">
            <a:spLocks noGrp="1"/>
          </p:cNvSpPr>
          <p:nvPr>
            <p:ph type="body" idx="1"/>
          </p:nvPr>
        </p:nvSpPr>
        <p:spPr>
          <a:xfrm>
            <a:off x="539551" y="1995685"/>
            <a:ext cx="7921626" cy="25384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None/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Title Text"/>
          <p:cNvSpPr txBox="1">
            <a:spLocks noGrp="1"/>
          </p:cNvSpPr>
          <p:nvPr>
            <p:ph type="title"/>
          </p:nvPr>
        </p:nvSpPr>
        <p:spPr>
          <a:xfrm>
            <a:off x="539551" y="952500"/>
            <a:ext cx="7921626" cy="31908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/>
          <a:p>
            <a:r>
              <a:t>Title Text</a:t>
            </a:r>
          </a:p>
        </p:txBody>
      </p:sp>
      <p:sp>
        <p:nvSpPr>
          <p:cNvPr id="137" name="Textplatzhalter 10"/>
          <p:cNvSpPr>
            <a:spLocks noGrp="1"/>
          </p:cNvSpPr>
          <p:nvPr>
            <p:ph type="body" sz="quarter" idx="21"/>
          </p:nvPr>
        </p:nvSpPr>
        <p:spPr>
          <a:xfrm>
            <a:off x="539551" y="267493"/>
            <a:ext cx="5365751" cy="437835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buSzTx/>
              <a:buNone/>
              <a:defRPr sz="1800">
                <a:solidFill>
                  <a:srgbClr val="00568B"/>
                </a:solidFill>
              </a:defRPr>
            </a:pPr>
            <a:endParaRPr/>
          </a:p>
        </p:txBody>
      </p:sp>
      <p:pic>
        <p:nvPicPr>
          <p:cNvPr id="138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3" y="4534098"/>
            <a:ext cx="1790701" cy="673101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17562" y="4816919"/>
            <a:ext cx="268675" cy="240157"/>
          </a:xfrm>
          <a:prstGeom prst="rect">
            <a:avLst/>
          </a:prstGeom>
        </p:spPr>
        <p:txBody>
          <a:bodyPr wrap="square"/>
          <a:lstStyle>
            <a:lvl1pPr algn="ctr">
              <a:defRPr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0" name="Rectangle"/>
          <p:cNvSpPr/>
          <p:nvPr/>
        </p:nvSpPr>
        <p:spPr>
          <a:xfrm>
            <a:off x="6553200" y="4781550"/>
            <a:ext cx="2081886" cy="3190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, Untertitel und Inh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Line 9"/>
          <p:cNvSpPr/>
          <p:nvPr/>
        </p:nvSpPr>
        <p:spPr>
          <a:xfrm>
            <a:off x="539551" y="4731989"/>
            <a:ext cx="8064898" cy="1"/>
          </a:xfrm>
          <a:prstGeom prst="line">
            <a:avLst/>
          </a:prstGeom>
          <a:ln w="6350">
            <a:solidFill>
              <a:schemeClr val="accent2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48" name="Bild 11" descr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7" y="4730494"/>
            <a:ext cx="2299871" cy="413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Bild 19" descr="Bild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344" y="159482"/>
            <a:ext cx="1255577" cy="503999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Body Level One…"/>
          <p:cNvSpPr txBox="1">
            <a:spLocks noGrp="1"/>
          </p:cNvSpPr>
          <p:nvPr>
            <p:ph type="body" idx="1"/>
          </p:nvPr>
        </p:nvSpPr>
        <p:spPr>
          <a:xfrm>
            <a:off x="539551" y="1995685"/>
            <a:ext cx="7921626" cy="25384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None/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539551" y="952500"/>
            <a:ext cx="7921626" cy="31908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/>
          <a:p>
            <a:r>
              <a:t>Title Text</a:t>
            </a:r>
          </a:p>
        </p:txBody>
      </p:sp>
      <p:sp>
        <p:nvSpPr>
          <p:cNvPr id="152" name="Textplatzhalter 10"/>
          <p:cNvSpPr>
            <a:spLocks noGrp="1"/>
          </p:cNvSpPr>
          <p:nvPr>
            <p:ph type="body" sz="quarter" idx="21"/>
          </p:nvPr>
        </p:nvSpPr>
        <p:spPr>
          <a:xfrm>
            <a:off x="539551" y="267493"/>
            <a:ext cx="5365751" cy="437835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buSzTx/>
              <a:buNone/>
              <a:defRPr sz="1800">
                <a:solidFill>
                  <a:srgbClr val="00568B"/>
                </a:solidFill>
              </a:defRPr>
            </a:pPr>
            <a:endParaRPr/>
          </a:p>
        </p:txBody>
      </p:sp>
      <p:pic>
        <p:nvPicPr>
          <p:cNvPr id="153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3" y="4534098"/>
            <a:ext cx="1790701" cy="673101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53745" y="4750570"/>
            <a:ext cx="268675" cy="240157"/>
          </a:xfrm>
          <a:prstGeom prst="rect">
            <a:avLst/>
          </a:prstGeom>
        </p:spPr>
        <p:txBody>
          <a:bodyPr wrap="square"/>
          <a:lstStyle>
            <a:lvl1pPr algn="ctr">
              <a:defRPr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55" name="Bild 11" descr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7" y="4730494"/>
            <a:ext cx="2299871" cy="413006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Rectangle"/>
          <p:cNvSpPr/>
          <p:nvPr/>
        </p:nvSpPr>
        <p:spPr>
          <a:xfrm>
            <a:off x="6553200" y="4781550"/>
            <a:ext cx="2081886" cy="3190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57" name="Nadine Mengis, nmengis@geomar.de"/>
          <p:cNvSpPr txBox="1"/>
          <p:nvPr/>
        </p:nvSpPr>
        <p:spPr>
          <a:xfrm>
            <a:off x="2337524" y="4846708"/>
            <a:ext cx="1769806" cy="180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defTabSz="308074">
              <a:defRPr sz="8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Nadine Mengis, </a:t>
            </a:r>
            <a:r>
              <a:rPr u="sng">
                <a:uFill>
                  <a:solidFill>
                    <a:srgbClr val="000000"/>
                  </a:solidFill>
                </a:uFill>
                <a:hlinkClick r:id="rId5"/>
              </a:rPr>
              <a:t>nmengis@geomar.de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, Untertitel und Inhalt cop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Bild 19" descr="Bild 19"/>
          <p:cNvPicPr>
            <a:picLocks noChangeAspect="1"/>
          </p:cNvPicPr>
          <p:nvPr/>
        </p:nvPicPr>
        <p:blipFill>
          <a:blip r:embed="rId2"/>
          <a:srcRect l="9071" t="8366" r="7910" b="11934"/>
          <a:stretch>
            <a:fillRect/>
          </a:stretch>
        </p:blipFill>
        <p:spPr>
          <a:xfrm>
            <a:off x="7713615" y="140426"/>
            <a:ext cx="1303767" cy="525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Grafik 7" descr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290" y="4820694"/>
            <a:ext cx="900001" cy="122283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Body Level One…"/>
          <p:cNvSpPr txBox="1">
            <a:spLocks noGrp="1"/>
          </p:cNvSpPr>
          <p:nvPr>
            <p:ph type="body" idx="1"/>
          </p:nvPr>
        </p:nvSpPr>
        <p:spPr>
          <a:xfrm>
            <a:off x="503237" y="1023042"/>
            <a:ext cx="8137526" cy="36362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None/>
              <a:defRPr sz="1800"/>
            </a:lvl1pPr>
            <a:lvl2pPr marL="384175" indent="-200025">
              <a:defRPr sz="1800"/>
            </a:lvl2pPr>
            <a:lvl3pPr marL="563562" indent="-200025">
              <a:defRPr sz="1800"/>
            </a:lvl3pPr>
            <a:lvl4pPr marL="742950" indent="-200025">
              <a:defRPr sz="1800"/>
            </a:lvl4pPr>
            <a:lvl5pPr marL="922337" indent="-200025"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Textplatzhalter 10"/>
          <p:cNvSpPr>
            <a:spLocks noGrp="1"/>
          </p:cNvSpPr>
          <p:nvPr>
            <p:ph type="body" sz="quarter" idx="21"/>
          </p:nvPr>
        </p:nvSpPr>
        <p:spPr>
          <a:xfrm>
            <a:off x="503237" y="-1"/>
            <a:ext cx="5365751" cy="719844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buSzTx/>
              <a:buNone/>
              <a:defRPr sz="2400">
                <a:solidFill>
                  <a:srgbClr val="00568B"/>
                </a:solidFill>
              </a:defRPr>
            </a:pPr>
            <a:endParaRPr/>
          </a:p>
        </p:txBody>
      </p:sp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, Untertitel und Inh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Line 9"/>
          <p:cNvSpPr/>
          <p:nvPr/>
        </p:nvSpPr>
        <p:spPr>
          <a:xfrm>
            <a:off x="539551" y="4731989"/>
            <a:ext cx="8064898" cy="1"/>
          </a:xfrm>
          <a:prstGeom prst="line">
            <a:avLst/>
          </a:prstGeom>
          <a:ln w="6350">
            <a:solidFill>
              <a:schemeClr val="accent2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76" name="Bild 11" descr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7" y="4730494"/>
            <a:ext cx="2299871" cy="413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Bild 19" descr="Bild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344" y="159482"/>
            <a:ext cx="1255577" cy="503999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Body Level One…"/>
          <p:cNvSpPr txBox="1">
            <a:spLocks noGrp="1"/>
          </p:cNvSpPr>
          <p:nvPr>
            <p:ph type="body" idx="1"/>
          </p:nvPr>
        </p:nvSpPr>
        <p:spPr>
          <a:xfrm>
            <a:off x="539551" y="1995685"/>
            <a:ext cx="7921626" cy="25384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None/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Title Text"/>
          <p:cNvSpPr txBox="1">
            <a:spLocks noGrp="1"/>
          </p:cNvSpPr>
          <p:nvPr>
            <p:ph type="title"/>
          </p:nvPr>
        </p:nvSpPr>
        <p:spPr>
          <a:xfrm>
            <a:off x="539551" y="952500"/>
            <a:ext cx="7921626" cy="31908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/>
          <a:p>
            <a:r>
              <a:t>Title Text</a:t>
            </a:r>
          </a:p>
        </p:txBody>
      </p:sp>
      <p:sp>
        <p:nvSpPr>
          <p:cNvPr id="180" name="Textplatzhalter 10"/>
          <p:cNvSpPr>
            <a:spLocks noGrp="1"/>
          </p:cNvSpPr>
          <p:nvPr>
            <p:ph type="body" sz="quarter" idx="21"/>
          </p:nvPr>
        </p:nvSpPr>
        <p:spPr>
          <a:xfrm>
            <a:off x="539551" y="267493"/>
            <a:ext cx="5365751" cy="437835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buSzTx/>
              <a:buNone/>
              <a:defRPr sz="1800">
                <a:solidFill>
                  <a:srgbClr val="00568B"/>
                </a:solidFill>
              </a:defRPr>
            </a:pPr>
            <a:endParaRPr/>
          </a:p>
        </p:txBody>
      </p:sp>
      <p:pic>
        <p:nvPicPr>
          <p:cNvPr id="181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3" y="4534098"/>
            <a:ext cx="1790701" cy="673101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42962" y="4750570"/>
            <a:ext cx="268675" cy="240157"/>
          </a:xfrm>
          <a:prstGeom prst="rect">
            <a:avLst/>
          </a:prstGeom>
        </p:spPr>
        <p:txBody>
          <a:bodyPr wrap="square"/>
          <a:lstStyle>
            <a:lvl1pPr algn="ctr">
              <a:defRPr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83" name="Bild 11" descr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7" y="4730494"/>
            <a:ext cx="2299871" cy="4130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Rectangle"/>
          <p:cNvSpPr/>
          <p:nvPr/>
        </p:nvSpPr>
        <p:spPr>
          <a:xfrm>
            <a:off x="6553200" y="4781550"/>
            <a:ext cx="2081886" cy="3190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 4" descr="Bild 4"/>
          <p:cNvPicPr>
            <a:picLocks noChangeAspect="1"/>
          </p:cNvPicPr>
          <p:nvPr/>
        </p:nvPicPr>
        <p:blipFill>
          <a:blip r:embed="rId2"/>
          <a:srcRect l="1504" t="20448" b="4446"/>
          <a:stretch>
            <a:fillRect/>
          </a:stretch>
        </p:blipFill>
        <p:spPr>
          <a:xfrm>
            <a:off x="-1" y="0"/>
            <a:ext cx="914622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539551" y="1095584"/>
            <a:ext cx="7921626" cy="1620183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39551" y="2886188"/>
            <a:ext cx="7921626" cy="148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None/>
              <a:defRPr sz="1800">
                <a:solidFill>
                  <a:schemeClr val="accent3"/>
                </a:solidFill>
              </a:defRPr>
            </a:lvl1pPr>
            <a:lvl2pPr marL="384175" indent="-200025">
              <a:defRPr sz="1800">
                <a:solidFill>
                  <a:schemeClr val="accent3"/>
                </a:solidFill>
              </a:defRPr>
            </a:lvl2pPr>
            <a:lvl3pPr marL="563562" indent="-200025">
              <a:defRPr sz="1800">
                <a:solidFill>
                  <a:schemeClr val="accent3"/>
                </a:solidFill>
              </a:defRPr>
            </a:lvl3pPr>
            <a:lvl4pPr marL="742950" indent="-200025">
              <a:defRPr sz="1800">
                <a:solidFill>
                  <a:schemeClr val="accent3"/>
                </a:solidFill>
              </a:defRPr>
            </a:lvl4pPr>
            <a:lvl5pPr marL="922337" indent="-200025">
              <a:defRPr sz="1800">
                <a:solidFill>
                  <a:schemeClr val="accent3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3" name="Grafik 7" descr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235965"/>
            <a:ext cx="1512168" cy="606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Grafik 6" descr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7" y="339502"/>
            <a:ext cx="2160242" cy="651289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, Untertitel und Inh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Line 9"/>
          <p:cNvSpPr/>
          <p:nvPr/>
        </p:nvSpPr>
        <p:spPr>
          <a:xfrm>
            <a:off x="539551" y="4731989"/>
            <a:ext cx="8064898" cy="1"/>
          </a:xfrm>
          <a:prstGeom prst="line">
            <a:avLst/>
          </a:prstGeom>
          <a:ln w="6350">
            <a:solidFill>
              <a:schemeClr val="accent2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3" name="Bild 19" descr="Bild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344" y="159482"/>
            <a:ext cx="1255577" cy="503999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Body Level One…"/>
          <p:cNvSpPr txBox="1">
            <a:spLocks noGrp="1"/>
          </p:cNvSpPr>
          <p:nvPr>
            <p:ph type="body" idx="1"/>
          </p:nvPr>
        </p:nvSpPr>
        <p:spPr>
          <a:xfrm>
            <a:off x="539551" y="1995685"/>
            <a:ext cx="7921626" cy="25384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None/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Title Text"/>
          <p:cNvSpPr txBox="1">
            <a:spLocks noGrp="1"/>
          </p:cNvSpPr>
          <p:nvPr>
            <p:ph type="title"/>
          </p:nvPr>
        </p:nvSpPr>
        <p:spPr>
          <a:xfrm>
            <a:off x="539551" y="952500"/>
            <a:ext cx="7921626" cy="31908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/>
          <a:p>
            <a:r>
              <a:t>Title Text</a:t>
            </a:r>
          </a:p>
        </p:txBody>
      </p:sp>
      <p:sp>
        <p:nvSpPr>
          <p:cNvPr id="36" name="Textplatzhalter 10"/>
          <p:cNvSpPr>
            <a:spLocks noGrp="1"/>
          </p:cNvSpPr>
          <p:nvPr>
            <p:ph type="body" sz="quarter" idx="21"/>
          </p:nvPr>
        </p:nvSpPr>
        <p:spPr>
          <a:xfrm>
            <a:off x="539551" y="267493"/>
            <a:ext cx="5365751" cy="437835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buSzTx/>
              <a:buNone/>
              <a:defRPr sz="1800">
                <a:solidFill>
                  <a:srgbClr val="00568B"/>
                </a:solidFill>
              </a:defRPr>
            </a:pPr>
            <a:endParaRPr/>
          </a:p>
        </p:txBody>
      </p:sp>
      <p:pic>
        <p:nvPicPr>
          <p:cNvPr id="37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3" y="4534098"/>
            <a:ext cx="1790701" cy="673101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38483" y="4750570"/>
            <a:ext cx="268675" cy="240157"/>
          </a:xfrm>
          <a:prstGeom prst="rect">
            <a:avLst/>
          </a:prstGeom>
        </p:spPr>
        <p:txBody>
          <a:bodyPr wrap="square"/>
          <a:lstStyle>
            <a:lvl1pPr algn="ctr">
              <a:defRPr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" name="Nadine Mengis, nmengis@geomar.de"/>
          <p:cNvSpPr txBox="1"/>
          <p:nvPr/>
        </p:nvSpPr>
        <p:spPr>
          <a:xfrm>
            <a:off x="2337524" y="4856559"/>
            <a:ext cx="1769806" cy="180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defTabSz="308074">
              <a:defRPr sz="8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Nadine Mengis, </a:t>
            </a:r>
            <a:r>
              <a:rPr u="sng">
                <a:uFill>
                  <a:solidFill>
                    <a:srgbClr val="000000"/>
                  </a:solidFill>
                </a:uFill>
                <a:hlinkClick r:id="rId4"/>
              </a:rPr>
              <a:t>nmengis@geomar.de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weispalti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fik 2" descr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467" y="4890029"/>
            <a:ext cx="9198935" cy="273095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Gerade Verbindung 4"/>
          <p:cNvSpPr/>
          <p:nvPr/>
        </p:nvSpPr>
        <p:spPr>
          <a:xfrm>
            <a:off x="358774" y="1023578"/>
            <a:ext cx="8425227" cy="1"/>
          </a:xfrm>
          <a:prstGeom prst="line">
            <a:avLst/>
          </a:prstGeom>
          <a:ln>
            <a:solidFill>
              <a:srgbClr val="072B6E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8" name="Grafik 15" descr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399" y="159482"/>
            <a:ext cx="792089" cy="792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Grafik 9" descr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4936125"/>
            <a:ext cx="2040500" cy="170992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xfrm>
            <a:off x="359999" y="219599"/>
            <a:ext cx="6876297" cy="37193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b="1">
                <a:solidFill>
                  <a:srgbClr val="0A2D6E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8775" y="691200"/>
            <a:ext cx="6876296" cy="266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179999">
              <a:lnSpc>
                <a:spcPts val="1800"/>
              </a:lnSpc>
              <a:spcBef>
                <a:spcPts val="1100"/>
              </a:spcBef>
              <a:buSzTx/>
              <a:buNone/>
              <a:tabLst>
                <a:tab pos="177800" algn="l"/>
                <a:tab pos="355600" algn="l"/>
              </a:tabLst>
              <a:defRPr sz="2000">
                <a:solidFill>
                  <a:srgbClr val="005AA0"/>
                </a:solidFill>
              </a:defRPr>
            </a:lvl1pPr>
            <a:lvl2pPr marL="405210" indent="-224235" defTabSz="179999">
              <a:lnSpc>
                <a:spcPts val="1800"/>
              </a:lnSpc>
              <a:spcBef>
                <a:spcPts val="1100"/>
              </a:spcBef>
              <a:buChar char="▪"/>
              <a:tabLst>
                <a:tab pos="177800" algn="l"/>
                <a:tab pos="355600" algn="l"/>
              </a:tabLst>
              <a:defRPr sz="2000">
                <a:solidFill>
                  <a:srgbClr val="005AA0"/>
                </a:solidFill>
              </a:defRPr>
            </a:lvl2pPr>
            <a:lvl3pPr marL="586581" indent="-226218" defTabSz="179999">
              <a:lnSpc>
                <a:spcPts val="1800"/>
              </a:lnSpc>
              <a:spcBef>
                <a:spcPts val="1100"/>
              </a:spcBef>
              <a:buChar char="▪"/>
              <a:tabLst>
                <a:tab pos="177800" algn="l"/>
                <a:tab pos="355600" algn="l"/>
              </a:tabLst>
              <a:defRPr sz="2000">
                <a:solidFill>
                  <a:srgbClr val="005AA0"/>
                </a:solidFill>
              </a:defRPr>
            </a:lvl3pPr>
            <a:lvl4pPr marL="758031" indent="-218281" defTabSz="179999">
              <a:lnSpc>
                <a:spcPts val="1800"/>
              </a:lnSpc>
              <a:spcBef>
                <a:spcPts val="1100"/>
              </a:spcBef>
              <a:buChar char="▪"/>
              <a:tabLst>
                <a:tab pos="177800" algn="l"/>
                <a:tab pos="355600" algn="l"/>
              </a:tabLst>
              <a:defRPr sz="2000">
                <a:solidFill>
                  <a:srgbClr val="005AA0"/>
                </a:solidFill>
              </a:defRPr>
            </a:lvl4pPr>
            <a:lvl5pPr marL="1071562" indent="-357187" defTabSz="179999">
              <a:lnSpc>
                <a:spcPts val="1800"/>
              </a:lnSpc>
              <a:spcBef>
                <a:spcPts val="1100"/>
              </a:spcBef>
              <a:buChar char="▪"/>
              <a:tabLst>
                <a:tab pos="177800" algn="l"/>
                <a:tab pos="355600" algn="l"/>
              </a:tabLst>
              <a:defRPr sz="2000">
                <a:solidFill>
                  <a:srgbClr val="005AA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weispalti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rafik 2" descr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7" y="4890844"/>
            <a:ext cx="9144001" cy="271464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Gerade Verbindung 4"/>
          <p:cNvSpPr/>
          <p:nvPr/>
        </p:nvSpPr>
        <p:spPr>
          <a:xfrm>
            <a:off x="358774" y="1023578"/>
            <a:ext cx="8425227" cy="1"/>
          </a:xfrm>
          <a:prstGeom prst="line">
            <a:avLst/>
          </a:prstGeom>
          <a:ln>
            <a:solidFill>
              <a:srgbClr val="072B6E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61" name="Grafik 15" descr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399" y="159482"/>
            <a:ext cx="792089" cy="792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Grafik 9" descr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4936125"/>
            <a:ext cx="2040500" cy="170992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xfrm>
            <a:off x="359999" y="219599"/>
            <a:ext cx="6876297" cy="37193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b="1">
                <a:solidFill>
                  <a:srgbClr val="0A2D6E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8775" y="691200"/>
            <a:ext cx="6876296" cy="266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179999">
              <a:lnSpc>
                <a:spcPts val="1800"/>
              </a:lnSpc>
              <a:spcBef>
                <a:spcPts val="1100"/>
              </a:spcBef>
              <a:buSzTx/>
              <a:buNone/>
              <a:tabLst>
                <a:tab pos="177800" algn="l"/>
                <a:tab pos="355600" algn="l"/>
              </a:tabLst>
              <a:defRPr sz="2000">
                <a:solidFill>
                  <a:srgbClr val="005AA0"/>
                </a:solidFill>
              </a:defRPr>
            </a:lvl1pPr>
            <a:lvl2pPr marL="405210" indent="-224235" defTabSz="179999">
              <a:lnSpc>
                <a:spcPts val="1800"/>
              </a:lnSpc>
              <a:spcBef>
                <a:spcPts val="1100"/>
              </a:spcBef>
              <a:buChar char="▪"/>
              <a:tabLst>
                <a:tab pos="177800" algn="l"/>
                <a:tab pos="355600" algn="l"/>
              </a:tabLst>
              <a:defRPr sz="2000">
                <a:solidFill>
                  <a:srgbClr val="005AA0"/>
                </a:solidFill>
              </a:defRPr>
            </a:lvl2pPr>
            <a:lvl3pPr marL="586581" indent="-226218" defTabSz="179999">
              <a:lnSpc>
                <a:spcPts val="1800"/>
              </a:lnSpc>
              <a:spcBef>
                <a:spcPts val="1100"/>
              </a:spcBef>
              <a:buChar char="▪"/>
              <a:tabLst>
                <a:tab pos="177800" algn="l"/>
                <a:tab pos="355600" algn="l"/>
              </a:tabLst>
              <a:defRPr sz="2000">
                <a:solidFill>
                  <a:srgbClr val="005AA0"/>
                </a:solidFill>
              </a:defRPr>
            </a:lvl3pPr>
            <a:lvl4pPr marL="758031" indent="-218281" defTabSz="179999">
              <a:lnSpc>
                <a:spcPts val="1800"/>
              </a:lnSpc>
              <a:spcBef>
                <a:spcPts val="1100"/>
              </a:spcBef>
              <a:buChar char="▪"/>
              <a:tabLst>
                <a:tab pos="177800" algn="l"/>
                <a:tab pos="355600" algn="l"/>
              </a:tabLst>
              <a:defRPr sz="2000">
                <a:solidFill>
                  <a:srgbClr val="005AA0"/>
                </a:solidFill>
              </a:defRPr>
            </a:lvl4pPr>
            <a:lvl5pPr marL="1071562" indent="-357187" defTabSz="179999">
              <a:lnSpc>
                <a:spcPts val="1800"/>
              </a:lnSpc>
              <a:spcBef>
                <a:spcPts val="1100"/>
              </a:spcBef>
              <a:buChar char="▪"/>
              <a:tabLst>
                <a:tab pos="177800" algn="l"/>
                <a:tab pos="355600" algn="l"/>
              </a:tabLst>
              <a:defRPr sz="2000">
                <a:solidFill>
                  <a:srgbClr val="005AA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Image"/>
          <p:cNvSpPr>
            <a:spLocks noGrp="1"/>
          </p:cNvSpPr>
          <p:nvPr>
            <p:ph type="pic" sz="half" idx="21"/>
          </p:nvPr>
        </p:nvSpPr>
        <p:spPr>
          <a:xfrm>
            <a:off x="3297845" y="1364009"/>
            <a:ext cx="4972720" cy="331514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1645294" y="133945"/>
            <a:ext cx="5853412" cy="1138536"/>
          </a:xfrm>
          <a:prstGeom prst="rect">
            <a:avLst/>
          </a:prstGeom>
        </p:spPr>
        <p:txBody>
          <a:bodyPr lIns="26789" tIns="26789" rIns="26789" bIns="26789">
            <a:normAutofit/>
          </a:bodyPr>
          <a:lstStyle>
            <a:lvl1pPr defTabSz="308074">
              <a:defRPr sz="28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5294" y="1366242"/>
            <a:ext cx="2812853" cy="3315147"/>
          </a:xfrm>
          <a:prstGeom prst="rect">
            <a:avLst/>
          </a:prstGeom>
        </p:spPr>
        <p:txBody>
          <a:bodyPr lIns="26789" tIns="26789" rIns="26789" bIns="26789">
            <a:normAutofit/>
          </a:bodyPr>
          <a:lstStyle>
            <a:lvl1pPr marL="160020" indent="-160020" defTabSz="308074">
              <a:spcBef>
                <a:spcPts val="1600"/>
              </a:spcBef>
              <a:buClr>
                <a:srgbClr val="929292"/>
              </a:buClr>
              <a:buSzPct val="145000"/>
              <a:buChar char="‣"/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02919" indent="-160019" defTabSz="308074">
              <a:spcBef>
                <a:spcPts val="1600"/>
              </a:spcBef>
              <a:buClr>
                <a:srgbClr val="929292"/>
              </a:buClr>
              <a:buSzPct val="145000"/>
              <a:buChar char="‣"/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845819" indent="-160019" defTabSz="308074">
              <a:spcBef>
                <a:spcPts val="1600"/>
              </a:spcBef>
              <a:buClr>
                <a:srgbClr val="929292"/>
              </a:buClr>
              <a:buSzPct val="145000"/>
              <a:buChar char="‣"/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188719" indent="-160019" defTabSz="308074">
              <a:spcBef>
                <a:spcPts val="1600"/>
              </a:spcBef>
              <a:buClr>
                <a:srgbClr val="929292"/>
              </a:buClr>
              <a:buSzPct val="145000"/>
              <a:buChar char="‣"/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31619" indent="-160019" defTabSz="308074">
              <a:spcBef>
                <a:spcPts val="1600"/>
              </a:spcBef>
              <a:buClr>
                <a:srgbClr val="929292"/>
              </a:buClr>
              <a:buSzPct val="145000"/>
              <a:buChar char="‣"/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Rounded Rectangle"/>
          <p:cNvSpPr/>
          <p:nvPr/>
        </p:nvSpPr>
        <p:spPr>
          <a:xfrm>
            <a:off x="1148225" y="29381"/>
            <a:ext cx="6847549" cy="200919"/>
          </a:xfrm>
          <a:prstGeom prst="roundRect">
            <a:avLst>
              <a:gd name="adj" fmla="val 50000"/>
            </a:avLst>
          </a:prstGeom>
          <a:solidFill>
            <a:srgbClr val="97CFF7">
              <a:alpha val="70000"/>
            </a:srgbClr>
          </a:solidFill>
          <a:ln w="3175">
            <a:miter lim="400000"/>
          </a:ln>
        </p:spPr>
        <p:txBody>
          <a:bodyPr lIns="26789" tIns="26789" rIns="26789" bIns="26789" anchor="ctr"/>
          <a:lstStyle/>
          <a:p>
            <a:pPr defTabSz="308074">
              <a:defRPr sz="8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76" name="Line"/>
          <p:cNvSpPr/>
          <p:nvPr/>
        </p:nvSpPr>
        <p:spPr>
          <a:xfrm>
            <a:off x="1134180" y="4907095"/>
            <a:ext cx="6875640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77" name="Nadine Mengis, Simon Fraser University, nadine_mengis@sfu.ca"/>
          <p:cNvSpPr txBox="1"/>
          <p:nvPr/>
        </p:nvSpPr>
        <p:spPr>
          <a:xfrm>
            <a:off x="1207961" y="4922614"/>
            <a:ext cx="2983723" cy="180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defTabSz="308074">
              <a:defRPr sz="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Nadine Mengis, Simon Fraser University, nadine_mengis@sfu.ca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767892" y="4922490"/>
            <a:ext cx="193380" cy="193279"/>
          </a:xfrm>
          <a:prstGeom prst="rect">
            <a:avLst/>
          </a:prstGeom>
        </p:spPr>
        <p:txBody>
          <a:bodyPr lIns="26789" tIns="26789" rIns="26789" bIns="26789" anchor="t"/>
          <a:lstStyle>
            <a:lvl1pPr algn="ctr" defTabSz="308074">
              <a:defRPr sz="9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1645294" y="455414"/>
            <a:ext cx="5853412" cy="836400"/>
          </a:xfrm>
          <a:prstGeom prst="rect">
            <a:avLst/>
          </a:prstGeom>
        </p:spPr>
        <p:txBody>
          <a:bodyPr lIns="26789" tIns="26789" rIns="26789" bIns="26789" anchor="t"/>
          <a:lstStyle>
            <a:lvl1pPr defTabSz="308074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86" name="Body Level One…"/>
          <p:cNvSpPr txBox="1">
            <a:spLocks noGrp="1"/>
          </p:cNvSpPr>
          <p:nvPr>
            <p:ph type="body" idx="1"/>
          </p:nvPr>
        </p:nvSpPr>
        <p:spPr>
          <a:xfrm>
            <a:off x="1645294" y="1372939"/>
            <a:ext cx="5853412" cy="3315147"/>
          </a:xfrm>
          <a:prstGeom prst="rect">
            <a:avLst/>
          </a:prstGeom>
        </p:spPr>
        <p:txBody>
          <a:bodyPr lIns="26789" tIns="26789" rIns="26789" bIns="26789"/>
          <a:lstStyle>
            <a:lvl1pPr marL="177800" indent="-177800" defTabSz="308074">
              <a:spcBef>
                <a:spcPts val="1500"/>
              </a:spcBef>
              <a:buClr>
                <a:srgbClr val="A6AAA9"/>
              </a:buClr>
              <a:buSzPct val="75000"/>
              <a:defRPr sz="14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617361" indent="-172861" defTabSz="308074">
              <a:spcBef>
                <a:spcPts val="1500"/>
              </a:spcBef>
              <a:buClr>
                <a:srgbClr val="A6AAA9"/>
              </a:buClr>
              <a:buSzPct val="75000"/>
              <a:defRPr sz="14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061861" indent="-172861" defTabSz="308074">
              <a:spcBef>
                <a:spcPts val="1500"/>
              </a:spcBef>
              <a:buClr>
                <a:srgbClr val="A6AAA9"/>
              </a:buClr>
              <a:buSzPct val="75000"/>
              <a:defRPr sz="14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506361" indent="-172861" defTabSz="308074">
              <a:spcBef>
                <a:spcPts val="1500"/>
              </a:spcBef>
              <a:buClr>
                <a:srgbClr val="A6AAA9"/>
              </a:buClr>
              <a:buSzPct val="75000"/>
              <a:defRPr sz="14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950861" indent="-172861" defTabSz="308074">
              <a:spcBef>
                <a:spcPts val="1500"/>
              </a:spcBef>
              <a:buClr>
                <a:srgbClr val="A6AAA9"/>
              </a:buClr>
              <a:buSzPct val="75000"/>
              <a:defRPr sz="14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742237" y="4921655"/>
            <a:ext cx="193380" cy="193279"/>
          </a:xfrm>
          <a:prstGeom prst="rect">
            <a:avLst/>
          </a:prstGeom>
        </p:spPr>
        <p:txBody>
          <a:bodyPr lIns="26789" tIns="26789" rIns="26789" bIns="26789" anchor="t"/>
          <a:lstStyle>
            <a:lvl1pPr algn="ctr" defTabSz="308074">
              <a:defRPr sz="9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8" name="Rounded Rectangle"/>
          <p:cNvSpPr/>
          <p:nvPr/>
        </p:nvSpPr>
        <p:spPr>
          <a:xfrm>
            <a:off x="1148225" y="29381"/>
            <a:ext cx="6847549" cy="200919"/>
          </a:xfrm>
          <a:prstGeom prst="roundRect">
            <a:avLst>
              <a:gd name="adj" fmla="val 50000"/>
            </a:avLst>
          </a:prstGeom>
          <a:solidFill>
            <a:srgbClr val="97CFF7">
              <a:alpha val="70000"/>
            </a:srgbClr>
          </a:solidFill>
          <a:ln w="3175">
            <a:miter lim="400000"/>
          </a:ln>
        </p:spPr>
        <p:txBody>
          <a:bodyPr lIns="26789" tIns="26789" rIns="26789" bIns="26789" anchor="ctr"/>
          <a:lstStyle/>
          <a:p>
            <a:pPr defTabSz="308074">
              <a:defRPr sz="8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89" name="Line"/>
          <p:cNvSpPr/>
          <p:nvPr/>
        </p:nvSpPr>
        <p:spPr>
          <a:xfrm>
            <a:off x="1134180" y="4907095"/>
            <a:ext cx="6875640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90" name="Nadine Mengis, Simon Fraser University, nadine_mengis@sfu.ca"/>
          <p:cNvSpPr txBox="1"/>
          <p:nvPr/>
        </p:nvSpPr>
        <p:spPr>
          <a:xfrm>
            <a:off x="1207961" y="4922614"/>
            <a:ext cx="2983723" cy="180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defTabSz="308074">
              <a:defRPr sz="8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Nadine Mengis, Simon Fraser University, </a:t>
            </a:r>
            <a:r>
              <a:rPr>
                <a:noFill/>
                <a:hlinkClick r:id="rId2"/>
              </a:rPr>
              <a:t>nadine_mengis@sfu.ca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Inh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4"/>
          </a:xfrm>
          <a:prstGeom prst="rect">
            <a:avLst/>
          </a:prstGeom>
        </p:spPr>
        <p:txBody>
          <a:bodyPr lIns="34289" tIns="34289" rIns="34289" bIns="34289">
            <a:normAutofit/>
          </a:bodyPr>
          <a:lstStyle>
            <a:lvl1pPr defTabSz="685800">
              <a:lnSpc>
                <a:spcPct val="90000"/>
              </a:lnSpc>
              <a:defRPr sz="3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98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5"/>
          </a:xfrm>
          <a:prstGeom prst="rect">
            <a:avLst/>
          </a:prstGeom>
        </p:spPr>
        <p:txBody>
          <a:bodyPr lIns="34289" tIns="34289" rIns="34289" bIns="34289">
            <a:normAutofit/>
          </a:bodyPr>
          <a:lstStyle>
            <a:lvl1pPr marL="163285" indent="-163285" defTabSz="685800">
              <a:lnSpc>
                <a:spcPct val="90000"/>
              </a:lnSpc>
              <a:spcBef>
                <a:spcPts val="700"/>
              </a:spcBef>
              <a:buFont typeface="Arial"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647700" indent="-190500" defTabSz="685800">
              <a:lnSpc>
                <a:spcPct val="90000"/>
              </a:lnSpc>
              <a:spcBef>
                <a:spcPts val="700"/>
              </a:spcBef>
              <a:buFont typeface="Arial"/>
              <a:defRPr sz="2000">
                <a:latin typeface="Calibri"/>
                <a:ea typeface="Calibri"/>
                <a:cs typeface="Calibri"/>
                <a:sym typeface="Calibri"/>
              </a:defRPr>
            </a:lvl2pPr>
            <a:lvl3pPr marL="1143000" indent="-228600" defTabSz="685800">
              <a:lnSpc>
                <a:spcPct val="90000"/>
              </a:lnSpc>
              <a:spcBef>
                <a:spcPts val="700"/>
              </a:spcBef>
              <a:buFont typeface="Arial"/>
              <a:defRPr sz="2000">
                <a:latin typeface="Calibri"/>
                <a:ea typeface="Calibri"/>
                <a:cs typeface="Calibri"/>
                <a:sym typeface="Calibri"/>
              </a:defRPr>
            </a:lvl3pPr>
            <a:lvl4pPr marL="1625600" indent="-254000" defTabSz="685800">
              <a:lnSpc>
                <a:spcPct val="90000"/>
              </a:lnSpc>
              <a:spcBef>
                <a:spcPts val="700"/>
              </a:spcBef>
              <a:buFont typeface="Arial"/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marL="2082800" indent="-254000" defTabSz="685800">
              <a:lnSpc>
                <a:spcPct val="90000"/>
              </a:lnSpc>
              <a:spcBef>
                <a:spcPts val="700"/>
              </a:spcBef>
              <a:buFont typeface="Arial"/>
              <a:defRPr sz="2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8207" y="4812657"/>
            <a:ext cx="197144" cy="183055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, Untertitel und Inh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Line 9"/>
          <p:cNvSpPr/>
          <p:nvPr/>
        </p:nvSpPr>
        <p:spPr>
          <a:xfrm>
            <a:off x="539551" y="4731989"/>
            <a:ext cx="8064898" cy="1"/>
          </a:xfrm>
          <a:prstGeom prst="line">
            <a:avLst/>
          </a:prstGeom>
          <a:ln w="6350">
            <a:solidFill>
              <a:schemeClr val="accent2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7" name="Bild 11" descr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7" y="4730494"/>
            <a:ext cx="2299871" cy="413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Bild 19" descr="Bild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344" y="159482"/>
            <a:ext cx="1255577" cy="503999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Body Level One…"/>
          <p:cNvSpPr txBox="1">
            <a:spLocks noGrp="1"/>
          </p:cNvSpPr>
          <p:nvPr>
            <p:ph type="body" idx="1"/>
          </p:nvPr>
        </p:nvSpPr>
        <p:spPr>
          <a:xfrm>
            <a:off x="539551" y="1995685"/>
            <a:ext cx="7921626" cy="25384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None/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539551" y="1248602"/>
            <a:ext cx="7921626" cy="31908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/>
          <a:p>
            <a:r>
              <a:t>Title Text</a:t>
            </a:r>
          </a:p>
        </p:txBody>
      </p:sp>
      <p:sp>
        <p:nvSpPr>
          <p:cNvPr id="111" name="Textplatzhalter 10"/>
          <p:cNvSpPr>
            <a:spLocks noGrp="1"/>
          </p:cNvSpPr>
          <p:nvPr>
            <p:ph type="body" sz="quarter" idx="21"/>
          </p:nvPr>
        </p:nvSpPr>
        <p:spPr>
          <a:xfrm>
            <a:off x="539551" y="267493"/>
            <a:ext cx="5365751" cy="437835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buSzTx/>
              <a:buNone/>
              <a:defRPr sz="1800">
                <a:solidFill>
                  <a:srgbClr val="00568B"/>
                </a:solidFill>
              </a:defRPr>
            </a:pPr>
            <a:endParaRPr/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6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Grafik 6"/>
          <p:cNvPicPr>
            <a:picLocks noChangeAspect="1"/>
          </p:cNvPicPr>
          <p:nvPr/>
        </p:nvPicPr>
        <p:blipFill>
          <a:blip r:embed="rId16"/>
          <a:srcRect t="51" b="50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rafik 10" descr="Grafik 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16688" y="4134865"/>
            <a:ext cx="1512168" cy="60699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182562" marR="0" indent="-182562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361950" marR="0" indent="-177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541337" marR="0" indent="-177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720725" marR="0" indent="-177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900112" marR="0" indent="-177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1337557" marR="0" indent="-158044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1794757" marR="0" indent="-158044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2251957" marR="0" indent="-158044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2709157" marR="0" indent="-158044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doi.org/10.1029/2024EF004902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doi.org/10.1016/j.gloenvcha.2021.102262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cfg.eu/the-governance-challenges-of-climate-interventions/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nature.com/articles/d41586-024-03052-7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3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26.png"/><Relationship Id="rId9" Type="http://schemas.openxmlformats.org/officeDocument/2006/relationships/image" Target="../media/image32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geomar.de/nmengi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586-024-08020-9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doi.org/10.5194/egusphere-egu25-15995" TargetMode="Externa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7" Type="http://schemas.openxmlformats.org/officeDocument/2006/relationships/hyperlink" Target="https://10insightsclimate.science/year-2023/1-overshooting-fast-becoming-inevitabl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nature.com/articles/d41586-021-00662-3" TargetMode="External"/><Relationship Id="rId5" Type="http://schemas.openxmlformats.org/officeDocument/2006/relationships/hyperlink" Target="https://doi.org/10.3389/fsci.2023.1170744" TargetMode="External"/><Relationship Id="rId4" Type="http://schemas.openxmlformats.org/officeDocument/2006/relationships/hyperlink" Target="https://doi.org/10.5194/bg-17-2987-202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netto-null.org/Projektergebnisse/Reports/order/index.php.en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586-024-08020-9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doi.org/10.1007/s10584-019-02389-7" TargetMode="Externa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tif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3247-021-00245-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hyperlink" Target="https://doi.org/10.1038/s44168-025-00237-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How Much Attention Should We Give to  Overshoot Narratives?…"/>
          <p:cNvSpPr txBox="1"/>
          <p:nvPr/>
        </p:nvSpPr>
        <p:spPr>
          <a:xfrm>
            <a:off x="448695" y="2596136"/>
            <a:ext cx="8246610" cy="1573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 sz="2500" b="1">
                <a:solidFill>
                  <a:srgbClr val="FFFFFF"/>
                </a:solidFill>
              </a:defRPr>
            </a:pPr>
            <a:r>
              <a:rPr sz="2600"/>
              <a:t>How Much Attention Should We Give to </a:t>
            </a:r>
            <a:br>
              <a:rPr sz="2600"/>
            </a:br>
            <a:r>
              <a:rPr sz="2600"/>
              <a:t>Overshoot Narratives?</a:t>
            </a:r>
            <a:br/>
            <a:endParaRPr/>
          </a:p>
          <a:p>
            <a:pPr>
              <a:spcBef>
                <a:spcPts val="400"/>
              </a:spcBef>
              <a:defRPr sz="1900">
                <a:solidFill>
                  <a:srgbClr val="FFFFFF"/>
                </a:solidFill>
              </a:defRPr>
            </a:pPr>
            <a:r>
              <a:t>Dr. rer. nat. Nadine Mengis</a:t>
            </a:r>
          </a:p>
        </p:txBody>
      </p:sp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pic>
        <p:nvPicPr>
          <p:cNvPr id="195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73" y="313384"/>
            <a:ext cx="1695051" cy="637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8.jpeg" descr="image8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194" y="295661"/>
            <a:ext cx="1147156" cy="6724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Textplatzhalter 10"/>
          <p:cNvSpPr/>
          <p:nvPr/>
        </p:nvSpPr>
        <p:spPr>
          <a:xfrm>
            <a:off x="539551" y="267493"/>
            <a:ext cx="6807528" cy="437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 fontScale="92500"/>
          </a:bodyPr>
          <a:lstStyle/>
          <a:p>
            <a:pPr defTabSz="886968">
              <a:defRPr sz="1746">
                <a:solidFill>
                  <a:srgbClr val="00568B"/>
                </a:solidFill>
              </a:defRPr>
            </a:pPr>
            <a:r>
              <a:rPr>
                <a:solidFill>
                  <a:srgbClr val="015AA1"/>
                </a:solidFill>
              </a:rPr>
              <a:t>Towards</a:t>
            </a:r>
            <a:r>
              <a:t> </a:t>
            </a:r>
            <a:r>
              <a:rPr>
                <a:solidFill>
                  <a:srgbClr val="015AA1"/>
                </a:solidFill>
              </a:rPr>
              <a:t>comprehensive, </a:t>
            </a:r>
            <a:r>
              <a:rPr u="sng">
                <a:solidFill>
                  <a:srgbClr val="015AA1"/>
                </a:solidFill>
              </a:rPr>
              <a:t>context-specific</a:t>
            </a:r>
            <a:r>
              <a:rPr>
                <a:solidFill>
                  <a:srgbClr val="015AA1"/>
                </a:solidFill>
              </a:rPr>
              <a:t> &amp; transparent assessments</a:t>
            </a:r>
          </a:p>
        </p:txBody>
      </p:sp>
      <p:sp>
        <p:nvSpPr>
          <p:cNvPr id="479" name="Textfeld 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480" name="TextBox 6"/>
          <p:cNvSpPr txBox="1"/>
          <p:nvPr/>
        </p:nvSpPr>
        <p:spPr>
          <a:xfrm>
            <a:off x="4186610" y="4760671"/>
            <a:ext cx="4134129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7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>
                <a:solidFill>
                  <a:schemeClr val="accent6">
                    <a:lumMod val="10000"/>
                  </a:schemeClr>
                </a:solidFill>
              </a:rPr>
              <a:t>Source: Yao &amp; </a:t>
            </a:r>
            <a:r>
              <a:rPr dirty="0" err="1">
                <a:solidFill>
                  <a:schemeClr val="accent6">
                    <a:lumMod val="10000"/>
                  </a:schemeClr>
                </a:solidFill>
              </a:rPr>
              <a:t>Morganti</a:t>
            </a:r>
            <a:r>
              <a:rPr dirty="0">
                <a:solidFill>
                  <a:schemeClr val="accent6">
                    <a:lumMod val="10000"/>
                  </a:schemeClr>
                </a:solidFill>
              </a:rPr>
              <a:t>, et al. (2025). </a:t>
            </a:r>
            <a:r>
              <a:rPr u="sng" dirty="0">
                <a:solidFill>
                  <a:schemeClr val="accent6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Exploring site‐specific carbon dioxide removal options with storage or sequestration in the marine environment – the 10 Mt CO2 yr-1 removal challenge for Germany</a:t>
            </a:r>
          </a:p>
        </p:txBody>
      </p:sp>
      <p:pic>
        <p:nvPicPr>
          <p:cNvPr id="48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466" y="837836"/>
            <a:ext cx="5313068" cy="37584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7" name="Group"/>
          <p:cNvGrpSpPr/>
          <p:nvPr/>
        </p:nvGrpSpPr>
        <p:grpSpPr>
          <a:xfrm>
            <a:off x="670806" y="775551"/>
            <a:ext cx="7802388" cy="3467829"/>
            <a:chOff x="0" y="0"/>
            <a:chExt cx="7802387" cy="3467827"/>
          </a:xfrm>
        </p:grpSpPr>
        <p:pic>
          <p:nvPicPr>
            <p:cNvPr id="482" name="Image" descr="Image"/>
            <p:cNvPicPr>
              <a:picLocks noChangeAspect="1"/>
            </p:cNvPicPr>
            <p:nvPr/>
          </p:nvPicPr>
          <p:blipFill>
            <a:blip r:embed="rId4"/>
            <a:srcRect b="45932"/>
            <a:stretch>
              <a:fillRect/>
            </a:stretch>
          </p:blipFill>
          <p:spPr>
            <a:xfrm>
              <a:off x="0" y="0"/>
              <a:ext cx="7802388" cy="34678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3" name="Rectangle"/>
            <p:cNvSpPr/>
            <p:nvPr/>
          </p:nvSpPr>
          <p:spPr>
            <a:xfrm>
              <a:off x="1321116" y="946316"/>
              <a:ext cx="6471251" cy="807677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84" name="Rectangle"/>
            <p:cNvSpPr/>
            <p:nvPr/>
          </p:nvSpPr>
          <p:spPr>
            <a:xfrm>
              <a:off x="1321116" y="1773517"/>
              <a:ext cx="5868825" cy="669929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85" name="Rectangle"/>
            <p:cNvSpPr/>
            <p:nvPr/>
          </p:nvSpPr>
          <p:spPr>
            <a:xfrm>
              <a:off x="1321116" y="2440997"/>
              <a:ext cx="1662956" cy="302718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86" name="Rectangle"/>
            <p:cNvSpPr/>
            <p:nvPr/>
          </p:nvSpPr>
          <p:spPr>
            <a:xfrm>
              <a:off x="2982727" y="3055592"/>
              <a:ext cx="543307" cy="302717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roup"/>
          <p:cNvGrpSpPr/>
          <p:nvPr/>
        </p:nvGrpSpPr>
        <p:grpSpPr>
          <a:xfrm>
            <a:off x="1269949" y="2066837"/>
            <a:ext cx="6721611" cy="3033225"/>
            <a:chOff x="-2826942" y="347150"/>
            <a:chExt cx="6721608" cy="3033224"/>
          </a:xfrm>
        </p:grpSpPr>
        <p:sp>
          <p:nvSpPr>
            <p:cNvPr id="545" name="Source: Fajardy et al. (2021) The economics of bioenergy with carbon capture and storage (BECCS) deployment in a 1.5ºC or 2ºC world"/>
            <p:cNvSpPr txBox="1"/>
            <p:nvPr/>
          </p:nvSpPr>
          <p:spPr>
            <a:xfrm>
              <a:off x="471682" y="3021890"/>
              <a:ext cx="3422985" cy="358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8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dirty="0">
                  <a:solidFill>
                    <a:schemeClr val="accent6">
                      <a:lumMod val="10000"/>
                    </a:schemeClr>
                  </a:solidFill>
                </a:rPr>
                <a:t>Source: </a:t>
              </a:r>
              <a:r>
                <a:rPr dirty="0" err="1">
                  <a:solidFill>
                    <a:schemeClr val="accent6">
                      <a:lumMod val="10000"/>
                    </a:schemeClr>
                  </a:solidFill>
                </a:rPr>
                <a:t>Fajardy</a:t>
              </a:r>
              <a:r>
                <a:rPr dirty="0">
                  <a:solidFill>
                    <a:schemeClr val="accent6">
                      <a:lumMod val="10000"/>
                    </a:schemeClr>
                  </a:solidFill>
                </a:rPr>
                <a:t> et al. (2021) </a:t>
              </a:r>
              <a:r>
                <a:rPr u="sng" dirty="0">
                  <a:solidFill>
                    <a:schemeClr val="accent6">
                      <a:lumMod val="10000"/>
                    </a:schemeClr>
                  </a:solidFill>
                  <a:uFill>
                    <a:solidFill>
                      <a:srgbClr val="000000"/>
                    </a:solidFill>
                  </a:uFill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The economics of bioenergy with carbon capture and storage (BECCS) deployment in a 1.5ºC or 2ºC world</a:t>
              </a:r>
            </a:p>
          </p:txBody>
        </p:sp>
        <p:grpSp>
          <p:nvGrpSpPr>
            <p:cNvPr id="549" name="Group"/>
            <p:cNvGrpSpPr/>
            <p:nvPr/>
          </p:nvGrpSpPr>
          <p:grpSpPr>
            <a:xfrm>
              <a:off x="-2826943" y="347150"/>
              <a:ext cx="6261901" cy="2520290"/>
              <a:chOff x="0" y="0"/>
              <a:chExt cx="6261900" cy="2520288"/>
            </a:xfrm>
          </p:grpSpPr>
          <p:pic>
            <p:nvPicPr>
              <p:cNvPr id="546" name="Image" descr="Image"/>
              <p:cNvPicPr>
                <a:picLocks noChangeAspect="1"/>
              </p:cNvPicPr>
              <p:nvPr/>
            </p:nvPicPr>
            <p:blipFill>
              <a:blip r:embed="rId3">
                <a:alphaModFix amt="72777"/>
              </a:blip>
              <a:stretch>
                <a:fillRect/>
              </a:stretch>
            </p:blipFill>
            <p:spPr>
              <a:xfrm>
                <a:off x="104876" y="0"/>
                <a:ext cx="6157025" cy="250727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47" name="Rectangle"/>
              <p:cNvSpPr/>
              <p:nvPr/>
            </p:nvSpPr>
            <p:spPr>
              <a:xfrm>
                <a:off x="0" y="1382005"/>
                <a:ext cx="1265311" cy="113828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pic>
            <p:nvPicPr>
              <p:cNvPr id="548" name="Image" descr="Image"/>
              <p:cNvPicPr>
                <a:picLocks noChangeAspect="1"/>
              </p:cNvPicPr>
              <p:nvPr/>
            </p:nvPicPr>
            <p:blipFill>
              <a:blip r:embed="rId3">
                <a:alphaModFix amt="72777"/>
              </a:blip>
              <a:srcRect t="62648" r="80219"/>
              <a:stretch>
                <a:fillRect/>
              </a:stretch>
            </p:blipFill>
            <p:spPr>
              <a:xfrm>
                <a:off x="179091" y="1226668"/>
                <a:ext cx="1591567" cy="122381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551" name="“Who decides if and how [net-negative-scale CDR] might ever be used and will benefits be shared evenly?” - who benefits from CDR and who is carrying the burden ?!"/>
          <p:cNvSpPr txBox="1">
            <a:spLocks noGrp="1"/>
          </p:cNvSpPr>
          <p:nvPr>
            <p:ph type="body" sz="quarter" idx="1"/>
          </p:nvPr>
        </p:nvSpPr>
        <p:spPr>
          <a:xfrm>
            <a:off x="611187" y="1138281"/>
            <a:ext cx="6681763" cy="76109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84785" indent="-184785" defTabSz="886968">
              <a:spcBef>
                <a:spcPts val="600"/>
              </a:spcBef>
              <a:buSzPct val="80000"/>
              <a:buChar char="๏"/>
              <a:defRPr sz="1649"/>
            </a:pPr>
            <a:r>
              <a:rPr sz="1580" i="1" dirty="0"/>
              <a:t>“Who decides if and how [net-negative-scale CDR] might ever be used </a:t>
            </a:r>
            <a:br>
              <a:rPr lang="en-US" sz="1580" i="1" dirty="0"/>
            </a:br>
            <a:r>
              <a:rPr sz="1580" i="1" dirty="0"/>
              <a:t>and will benefits be shared evenly?”</a:t>
            </a:r>
            <a:br>
              <a:rPr sz="1580" dirty="0"/>
            </a:br>
            <a:r>
              <a:rPr sz="1580" dirty="0"/>
              <a:t>-</a:t>
            </a:r>
            <a:r>
              <a:rPr lang="en-US" sz="1580" dirty="0"/>
              <a:t>&gt;</a:t>
            </a:r>
            <a:r>
              <a:rPr sz="1580" dirty="0"/>
              <a:t> who benefits from CDR and who is carrying the burden ?!</a:t>
            </a:r>
          </a:p>
        </p:txBody>
      </p:sp>
      <p:sp>
        <p:nvSpPr>
          <p:cNvPr id="552" name="Textplatzhalter 10"/>
          <p:cNvSpPr>
            <a:spLocks noGrp="1"/>
          </p:cNvSpPr>
          <p:nvPr>
            <p:ph type="body" idx="21"/>
          </p:nvPr>
        </p:nvSpPr>
        <p:spPr>
          <a:xfrm>
            <a:off x="539551" y="267493"/>
            <a:ext cx="6825035" cy="437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>
              <a:buSzTx/>
              <a:buNone/>
              <a:defRPr sz="1800">
                <a:solidFill>
                  <a:srgbClr val="00568B"/>
                </a:solidFill>
              </a:defRPr>
            </a:lvl1pPr>
          </a:lstStyle>
          <a:p>
            <a:r>
              <a:rPr lang="en-US" dirty="0"/>
              <a:t>4) </a:t>
            </a:r>
            <a:r>
              <a:rPr dirty="0"/>
              <a:t>Missing governance frameworks to regulate overshoots</a:t>
            </a:r>
          </a:p>
        </p:txBody>
      </p:sp>
      <p:sp>
        <p:nvSpPr>
          <p:cNvPr id="5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554" name="cfg-the-governance-challenges-of-climate-interventions.jpg" descr="cfg-the-governance-challenges-of-climate-interventions.jpg"/>
          <p:cNvPicPr>
            <a:picLocks noChangeAspect="1"/>
          </p:cNvPicPr>
          <p:nvPr/>
        </p:nvPicPr>
        <p:blipFill>
          <a:blip r:embed="rId4"/>
          <a:srcRect l="36195" t="80196" r="50844" b="11847"/>
          <a:stretch>
            <a:fillRect/>
          </a:stretch>
        </p:blipFill>
        <p:spPr>
          <a:xfrm>
            <a:off x="7596430" y="796321"/>
            <a:ext cx="1155701" cy="10043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" grpId="3" animBg="1" advAuto="0"/>
      <p:bldP spid="551" grpId="1" build="p" bldLvl="5" animBg="1" advAuto="0"/>
      <p:bldP spid="554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“Who decides if and how [net-negative-scale CDR] might ever be used and will benefits be shared evenly?” -&gt; who benefits from CDR and who is carrying the burden ?!…"/>
          <p:cNvSpPr txBox="1">
            <a:spLocks noGrp="1"/>
          </p:cNvSpPr>
          <p:nvPr>
            <p:ph type="body" idx="1"/>
          </p:nvPr>
        </p:nvSpPr>
        <p:spPr>
          <a:xfrm>
            <a:off x="611187" y="1138280"/>
            <a:ext cx="6681763" cy="2866940"/>
          </a:xfrm>
          <a:prstGeom prst="rect">
            <a:avLst/>
          </a:prstGeom>
        </p:spPr>
        <p:txBody>
          <a:bodyPr/>
          <a:lstStyle/>
          <a:p>
            <a:pPr marL="177164" indent="-177164" defTabSz="850391">
              <a:spcBef>
                <a:spcPts val="600"/>
              </a:spcBef>
              <a:buSzPct val="80000"/>
              <a:buChar char="๏"/>
              <a:defRPr sz="1581"/>
            </a:pPr>
            <a:r>
              <a:rPr i="1" dirty="0"/>
              <a:t>“Who decides if and how [net-negative-scale CDR] might ever be used and will benefits be shared evenly?”</a:t>
            </a:r>
            <a:br>
              <a:rPr dirty="0"/>
            </a:br>
            <a:r>
              <a:rPr dirty="0"/>
              <a:t>-&gt; who benefits from CDR and who is carrying the burden ?!</a:t>
            </a:r>
          </a:p>
          <a:p>
            <a:pPr marL="177164" indent="-177164" defTabSz="850391">
              <a:spcBef>
                <a:spcPts val="600"/>
              </a:spcBef>
              <a:buSzPct val="80000"/>
              <a:buChar char="๏"/>
              <a:defRPr sz="1581"/>
            </a:pPr>
            <a:r>
              <a:rPr i="1" dirty="0"/>
              <a:t>“Health, food security, access to water, and prosperity, could all be profoundly affected, with unequal effects between countries and regions"</a:t>
            </a:r>
            <a:br>
              <a:rPr dirty="0"/>
            </a:br>
            <a:r>
              <a:rPr dirty="0"/>
              <a:t>-&gt; net-negative-scale CDR will bring about its own impacts</a:t>
            </a:r>
          </a:p>
          <a:p>
            <a:pPr marL="177164" indent="-177164" defTabSz="850391">
              <a:spcBef>
                <a:spcPts val="600"/>
              </a:spcBef>
              <a:buSzPct val="80000"/>
              <a:buChar char="๏"/>
              <a:defRPr sz="1581"/>
            </a:pPr>
            <a:r>
              <a:rPr i="1" dirty="0"/>
              <a:t>“[net-negative-scale CDR] could introduce new geopolitical tensions” </a:t>
            </a:r>
            <a:br>
              <a:rPr dirty="0"/>
            </a:br>
            <a:r>
              <a:rPr dirty="0"/>
              <a:t>-&gt; different interests </a:t>
            </a:r>
            <a:r>
              <a:rPr dirty="0" err="1"/>
              <a:t>wrt</a:t>
            </a:r>
            <a:r>
              <a:rPr dirty="0"/>
              <a:t> to climate change/level of global warming, implementation of CDR/land-use for CDR, etc.</a:t>
            </a:r>
            <a:br>
              <a:rPr dirty="0"/>
            </a:br>
            <a:r>
              <a:rPr dirty="0"/>
              <a:t>-&gt; who decides if and how [net-negative-scale CDR] is terminated and what is the target atmospheric CO</a:t>
            </a:r>
            <a:r>
              <a:rPr baseline="-5999" dirty="0"/>
              <a:t>2</a:t>
            </a:r>
            <a:r>
              <a:rPr dirty="0"/>
              <a:t> level?</a:t>
            </a:r>
          </a:p>
        </p:txBody>
      </p:sp>
      <p:sp>
        <p:nvSpPr>
          <p:cNvPr id="586" name="Textplatzhalter 10"/>
          <p:cNvSpPr>
            <a:spLocks noGrp="1"/>
          </p:cNvSpPr>
          <p:nvPr>
            <p:ph type="body" idx="21"/>
          </p:nvPr>
        </p:nvSpPr>
        <p:spPr>
          <a:xfrm>
            <a:off x="539551" y="267493"/>
            <a:ext cx="6825035" cy="437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>
              <a:buSzTx/>
              <a:buNone/>
              <a:defRPr sz="1800">
                <a:solidFill>
                  <a:srgbClr val="00568B"/>
                </a:solidFill>
              </a:defRPr>
            </a:lvl1pPr>
          </a:lstStyle>
          <a:p>
            <a:r>
              <a:rPr lang="en-US" dirty="0"/>
              <a:t>4) </a:t>
            </a:r>
            <a:r>
              <a:rPr dirty="0"/>
              <a:t>Missing governance frameworks to regulate overshoots</a:t>
            </a:r>
          </a:p>
        </p:txBody>
      </p:sp>
      <p:sp>
        <p:nvSpPr>
          <p:cNvPr id="5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588" name="modified from: The governance challenges of climate interventions, Center for future generations"/>
          <p:cNvSpPr txBox="1"/>
          <p:nvPr/>
        </p:nvSpPr>
        <p:spPr>
          <a:xfrm>
            <a:off x="4618645" y="4758819"/>
            <a:ext cx="3208523" cy="376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584200"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>
                <a:solidFill>
                  <a:schemeClr val="accent6">
                    <a:lumMod val="10000"/>
                  </a:schemeClr>
                </a:solidFill>
              </a:rPr>
              <a:t>modified from: </a:t>
            </a:r>
            <a:r>
              <a:rPr u="sng" dirty="0">
                <a:solidFill>
                  <a:schemeClr val="accent6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governance challenges of climate interventions</a:t>
            </a:r>
            <a:r>
              <a:rPr dirty="0">
                <a:solidFill>
                  <a:schemeClr val="accent6">
                    <a:lumMod val="10000"/>
                  </a:schemeClr>
                </a:solidFill>
              </a:rPr>
              <a:t>, Center for future generations</a:t>
            </a:r>
          </a:p>
        </p:txBody>
      </p:sp>
      <p:pic>
        <p:nvPicPr>
          <p:cNvPr id="589" name="cfg-the-governance-challenges-of-climate-interventions.jpg" descr="cfg-the-governance-challenges-of-climate-interventions.jpg"/>
          <p:cNvPicPr>
            <a:picLocks noChangeAspect="1"/>
          </p:cNvPicPr>
          <p:nvPr/>
        </p:nvPicPr>
        <p:blipFill>
          <a:blip r:embed="rId3"/>
          <a:srcRect l="37270" t="71519" r="52863" b="20779"/>
          <a:stretch>
            <a:fillRect/>
          </a:stretch>
        </p:blipFill>
        <p:spPr>
          <a:xfrm>
            <a:off x="7104146" y="3342688"/>
            <a:ext cx="1155701" cy="1276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90" name="cfg-the-governance-challenges-of-climate-interventions.jpg" descr="cfg-the-governance-challenges-of-climate-interventions.jpg"/>
          <p:cNvPicPr>
            <a:picLocks noChangeAspect="1"/>
          </p:cNvPicPr>
          <p:nvPr/>
        </p:nvPicPr>
        <p:blipFill>
          <a:blip r:embed="rId3"/>
          <a:srcRect l="36195" t="80196" r="50844" b="11847"/>
          <a:stretch>
            <a:fillRect/>
          </a:stretch>
        </p:blipFill>
        <p:spPr>
          <a:xfrm>
            <a:off x="7596430" y="796321"/>
            <a:ext cx="1155701" cy="1004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cfg-the-governance-challenges-of-climate-interventions.jpg" descr="cfg-the-governance-challenges-of-climate-interventions.jpg"/>
          <p:cNvPicPr>
            <a:picLocks noChangeAspect="1"/>
          </p:cNvPicPr>
          <p:nvPr/>
        </p:nvPicPr>
        <p:blipFill>
          <a:blip r:embed="rId3"/>
          <a:srcRect l="83195" t="70813" r="6275" b="20018"/>
          <a:stretch>
            <a:fillRect/>
          </a:stretch>
        </p:blipFill>
        <p:spPr>
          <a:xfrm>
            <a:off x="7362750" y="1859557"/>
            <a:ext cx="1155701" cy="14245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" grpId="1" build="p" bldLvl="5" animBg="1" advAuto="0"/>
      <p:bldP spid="589" grpId="3" animBg="1" advAuto="0"/>
      <p:bldP spid="591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Textplatzhalter 10"/>
          <p:cNvSpPr>
            <a:spLocks noGrp="1"/>
          </p:cNvSpPr>
          <p:nvPr>
            <p:ph type="body" idx="21"/>
          </p:nvPr>
        </p:nvSpPr>
        <p:spPr>
          <a:xfrm>
            <a:off x="539551" y="267493"/>
            <a:ext cx="6825035" cy="437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>
              <a:buSzTx/>
              <a:buNone/>
              <a:defRPr sz="1800">
                <a:solidFill>
                  <a:srgbClr val="00568B"/>
                </a:solidFill>
              </a:defRPr>
            </a:lvl1pPr>
          </a:lstStyle>
          <a:p>
            <a:r>
              <a:t>5) Mitigation deterrence is real!</a:t>
            </a:r>
          </a:p>
        </p:txBody>
      </p:sp>
      <p:sp>
        <p:nvSpPr>
          <p:cNvPr id="6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65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045" y="876121"/>
            <a:ext cx="5714468" cy="3809645"/>
          </a:xfrm>
          <a:prstGeom prst="rect">
            <a:avLst/>
          </a:prstGeom>
          <a:ln w="12700">
            <a:miter lim="400000"/>
          </a:ln>
        </p:spPr>
      </p:pic>
      <p:sp>
        <p:nvSpPr>
          <p:cNvPr id="657" name="the Earth does not know or understand debt-repayment concepts &amp; we do not know the interest rates (Mengis 2024)"/>
          <p:cNvSpPr txBox="1">
            <a:spLocks noGrp="1"/>
          </p:cNvSpPr>
          <p:nvPr>
            <p:ph type="body" sz="quarter" idx="1"/>
          </p:nvPr>
        </p:nvSpPr>
        <p:spPr>
          <a:xfrm>
            <a:off x="611187" y="1754902"/>
            <a:ext cx="2468067" cy="192433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700"/>
              </a:spcBef>
              <a:buSzPct val="80000"/>
              <a:defRPr sz="1700"/>
            </a:pPr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T</a:t>
            </a:r>
            <a:r>
              <a:rPr dirty="0">
                <a:solidFill>
                  <a:schemeClr val="accent6">
                    <a:lumMod val="10000"/>
                  </a:schemeClr>
                </a:solidFill>
              </a:rPr>
              <a:t>he Earth does not know or understand </a:t>
            </a:r>
            <a:br>
              <a:rPr lang="en-US" dirty="0">
                <a:solidFill>
                  <a:schemeClr val="accent6">
                    <a:lumMod val="10000"/>
                  </a:schemeClr>
                </a:solidFill>
              </a:rPr>
            </a:br>
            <a:r>
              <a:rPr dirty="0">
                <a:solidFill>
                  <a:schemeClr val="accent6">
                    <a:lumMod val="10000"/>
                  </a:schemeClr>
                </a:solidFill>
              </a:rPr>
              <a:t>debt-repayment concepts</a:t>
            </a:r>
            <a:br>
              <a:rPr dirty="0">
                <a:solidFill>
                  <a:schemeClr val="accent6">
                    <a:lumMod val="10000"/>
                  </a:schemeClr>
                </a:solidFill>
              </a:rPr>
            </a:br>
            <a:r>
              <a:rPr dirty="0">
                <a:solidFill>
                  <a:schemeClr val="accent6">
                    <a:lumMod val="10000"/>
                  </a:schemeClr>
                </a:solidFill>
              </a:rPr>
              <a:t>&amp; we do not know the interest rates</a:t>
            </a:r>
            <a:br>
              <a:rPr dirty="0">
                <a:solidFill>
                  <a:schemeClr val="accent6">
                    <a:lumMod val="10000"/>
                  </a:schemeClr>
                </a:solidFill>
              </a:rPr>
            </a:br>
            <a:r>
              <a:rPr sz="1000" dirty="0">
                <a:solidFill>
                  <a:schemeClr val="accent6">
                    <a:lumMod val="10000"/>
                  </a:schemeClr>
                </a:solidFill>
              </a:rPr>
              <a:t>(</a:t>
            </a:r>
            <a:r>
              <a:rPr sz="1000" u="sng" dirty="0">
                <a:solidFill>
                  <a:schemeClr val="accent6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Mengis 2024</a:t>
            </a:r>
            <a:r>
              <a:rPr sz="1000" dirty="0">
                <a:solidFill>
                  <a:schemeClr val="accent6">
                    <a:lumMod val="10000"/>
                  </a:schemeClr>
                </a:solidFill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7" grpId="1" build="p" bldLvl="5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Textplatzhalter 10"/>
          <p:cNvSpPr>
            <a:spLocks noGrp="1"/>
          </p:cNvSpPr>
          <p:nvPr>
            <p:ph type="body" idx="21"/>
          </p:nvPr>
        </p:nvSpPr>
        <p:spPr>
          <a:xfrm>
            <a:off x="539551" y="267493"/>
            <a:ext cx="6825035" cy="437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>
              <a:buSzTx/>
              <a:buNone/>
              <a:defRPr sz="1800">
                <a:solidFill>
                  <a:srgbClr val="00568B"/>
                </a:solidFill>
              </a:defRPr>
            </a:lvl1pPr>
          </a:lstStyle>
          <a:p>
            <a:r>
              <a:t>Conclusion</a:t>
            </a:r>
          </a:p>
        </p:txBody>
      </p:sp>
      <p:sp>
        <p:nvSpPr>
          <p:cNvPr id="6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663" name="insufficient understanding of the reversibility of the climate system #wedontknowtheinterestrates…"/>
          <p:cNvSpPr txBox="1">
            <a:spLocks noGrp="1"/>
          </p:cNvSpPr>
          <p:nvPr>
            <p:ph type="body" idx="1"/>
          </p:nvPr>
        </p:nvSpPr>
        <p:spPr>
          <a:xfrm>
            <a:off x="611187" y="848478"/>
            <a:ext cx="6721277" cy="3864931"/>
          </a:xfrm>
          <a:prstGeom prst="rect">
            <a:avLst/>
          </a:prstGeom>
        </p:spPr>
        <p:txBody>
          <a:bodyPr/>
          <a:lstStyle/>
          <a:p>
            <a:pPr marL="188595" indent="-188595" defTabSz="905255">
              <a:spcBef>
                <a:spcPts val="600"/>
              </a:spcBef>
              <a:buClr>
                <a:srgbClr val="000000"/>
              </a:buClr>
              <a:buSzPct val="80000"/>
              <a:buChar char="๏"/>
              <a:defRPr sz="1683"/>
            </a:pPr>
            <a:r>
              <a:rPr dirty="0"/>
              <a:t>insufficient understanding of the reversibility of the climate system</a:t>
            </a:r>
            <a:br>
              <a:rPr dirty="0"/>
            </a:br>
            <a:r>
              <a:rPr dirty="0"/>
              <a:t>#</a:t>
            </a:r>
            <a:r>
              <a:rPr dirty="0" err="1"/>
              <a:t>wedontknowtheinterestrates</a:t>
            </a:r>
            <a:endParaRPr dirty="0"/>
          </a:p>
          <a:p>
            <a:pPr marL="188595" indent="-188595" defTabSz="905255">
              <a:spcBef>
                <a:spcPts val="600"/>
              </a:spcBef>
              <a:buClr>
                <a:srgbClr val="000000"/>
              </a:buClr>
              <a:buSzPct val="80000"/>
              <a:buChar char="๏"/>
              <a:defRPr sz="1683"/>
            </a:pPr>
            <a:r>
              <a:rPr dirty="0"/>
              <a:t>unknown climate-carbon feedbacks challenges targeted manipulation of atmo</a:t>
            </a:r>
            <a:r>
              <a:rPr lang="en-US" dirty="0"/>
              <a:t>spheric</a:t>
            </a:r>
            <a:r>
              <a:rPr dirty="0"/>
              <a:t> CO</a:t>
            </a:r>
            <a:r>
              <a:rPr baseline="-5999" dirty="0"/>
              <a:t>2</a:t>
            </a:r>
            <a:r>
              <a:rPr dirty="0"/>
              <a:t> concentration</a:t>
            </a:r>
            <a:br>
              <a:rPr dirty="0"/>
            </a:br>
            <a:r>
              <a:rPr dirty="0"/>
              <a:t>#</a:t>
            </a:r>
            <a:r>
              <a:rPr dirty="0" err="1"/>
              <a:t>humanhybris</a:t>
            </a:r>
            <a:endParaRPr dirty="0"/>
          </a:p>
          <a:p>
            <a:pPr marL="188595" indent="-188595" defTabSz="905255">
              <a:spcBef>
                <a:spcPts val="600"/>
              </a:spcBef>
              <a:buSzPct val="80000"/>
              <a:buChar char="๏"/>
              <a:defRPr sz="1683"/>
            </a:pPr>
            <a:r>
              <a:rPr dirty="0"/>
              <a:t>global CDR potentials are meaning-less and need to be re-assessed</a:t>
            </a:r>
            <a:br>
              <a:rPr dirty="0"/>
            </a:br>
            <a:r>
              <a:rPr dirty="0"/>
              <a:t>#down2EarthwithCDR</a:t>
            </a:r>
          </a:p>
          <a:p>
            <a:pPr marL="188595" indent="-188595" defTabSz="905255">
              <a:spcBef>
                <a:spcPts val="600"/>
              </a:spcBef>
              <a:buSzPct val="80000"/>
              <a:buChar char="๏"/>
              <a:defRPr sz="1683"/>
            </a:pPr>
            <a:r>
              <a:rPr dirty="0"/>
              <a:t>net-negative CO</a:t>
            </a:r>
            <a:r>
              <a:rPr baseline="-5999" dirty="0"/>
              <a:t>2</a:t>
            </a:r>
            <a:r>
              <a:rPr dirty="0"/>
              <a:t> emissions are climate interventions that would need to be governed </a:t>
            </a:r>
            <a:br>
              <a:rPr dirty="0"/>
            </a:br>
            <a:r>
              <a:rPr dirty="0"/>
              <a:t>#</a:t>
            </a:r>
            <a:r>
              <a:rPr dirty="0" err="1"/>
              <a:t>ClimateGovernance</a:t>
            </a:r>
            <a:r>
              <a:rPr dirty="0"/>
              <a:t> #</a:t>
            </a:r>
            <a:r>
              <a:rPr dirty="0" err="1"/>
              <a:t>ClimateInterventionGovernance</a:t>
            </a:r>
            <a:endParaRPr dirty="0"/>
          </a:p>
          <a:p>
            <a:pPr marL="188595" indent="-188595" defTabSz="905255">
              <a:spcBef>
                <a:spcPts val="600"/>
              </a:spcBef>
              <a:buSzPct val="80000"/>
              <a:buChar char="๏"/>
              <a:defRPr sz="1683"/>
            </a:pPr>
            <a:r>
              <a:rPr dirty="0"/>
              <a:t>overshoot narratives cause delay/reduced ambition in near </a:t>
            </a:r>
            <a:br>
              <a:rPr dirty="0"/>
            </a:br>
            <a:r>
              <a:rPr dirty="0"/>
              <a:t>term mitigation</a:t>
            </a:r>
            <a:br>
              <a:rPr dirty="0"/>
            </a:br>
            <a:r>
              <a:rPr dirty="0"/>
              <a:t>#</a:t>
            </a:r>
            <a:r>
              <a:rPr dirty="0" err="1"/>
              <a:t>mitigationdeterrenceisreal</a:t>
            </a:r>
            <a:endParaRPr dirty="0"/>
          </a:p>
        </p:txBody>
      </p:sp>
      <p:grpSp>
        <p:nvGrpSpPr>
          <p:cNvPr id="682" name="Group"/>
          <p:cNvGrpSpPr/>
          <p:nvPr/>
        </p:nvGrpSpPr>
        <p:grpSpPr>
          <a:xfrm>
            <a:off x="7659143" y="1232129"/>
            <a:ext cx="1274115" cy="1193974"/>
            <a:chOff x="0" y="0"/>
            <a:chExt cx="1274114" cy="1193973"/>
          </a:xfrm>
        </p:grpSpPr>
        <p:pic>
          <p:nvPicPr>
            <p:cNvPr id="664" name="pasted-movie.png" descr="pasted-movie.png"/>
            <p:cNvPicPr>
              <a:picLocks noChangeAspect="1"/>
            </p:cNvPicPr>
            <p:nvPr/>
          </p:nvPicPr>
          <p:blipFill>
            <a:blip r:embed="rId3"/>
            <a:srcRect r="38799"/>
            <a:stretch>
              <a:fillRect/>
            </a:stretch>
          </p:blipFill>
          <p:spPr>
            <a:xfrm>
              <a:off x="0" y="0"/>
              <a:ext cx="1274115" cy="11939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5" name="Rectangle"/>
            <p:cNvSpPr/>
            <p:nvPr/>
          </p:nvSpPr>
          <p:spPr>
            <a:xfrm>
              <a:off x="273055" y="163850"/>
              <a:ext cx="970512" cy="55530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alpha val="50000"/>
                  </a:schemeClr>
                </a:gs>
                <a:gs pos="100000">
                  <a:srgbClr val="FFFFFF">
                    <a:alpha val="50000"/>
                  </a:srgbClr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666" name="Rectangle"/>
            <p:cNvSpPr/>
            <p:nvPr/>
          </p:nvSpPr>
          <p:spPr>
            <a:xfrm>
              <a:off x="273055" y="718984"/>
              <a:ext cx="970512" cy="220804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grpSp>
          <p:nvGrpSpPr>
            <p:cNvPr id="669" name="Group"/>
            <p:cNvGrpSpPr/>
            <p:nvPr/>
          </p:nvGrpSpPr>
          <p:grpSpPr>
            <a:xfrm>
              <a:off x="783328" y="721426"/>
              <a:ext cx="118540" cy="118539"/>
              <a:chOff x="0" y="0"/>
              <a:chExt cx="118538" cy="118538"/>
            </a:xfrm>
          </p:grpSpPr>
          <p:pic>
            <p:nvPicPr>
              <p:cNvPr id="667" name="CDR.png" descr="CDR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118539" cy="1185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68" name="Group"/>
              <p:cNvSpPr/>
              <p:nvPr/>
            </p:nvSpPr>
            <p:spPr>
              <a:xfrm>
                <a:off x="11352" y="11352"/>
                <a:ext cx="95835" cy="95835"/>
              </a:xfrm>
              <a:prstGeom prst="ellipse">
                <a:avLst/>
              </a:prstGeom>
              <a:noFill/>
              <a:ln w="12700" cap="flat">
                <a:solidFill>
                  <a:srgbClr val="F37526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</p:grpSp>
        <p:pic>
          <p:nvPicPr>
            <p:cNvPr id="670" name="Group" descr="Group"/>
            <p:cNvPicPr>
              <a:picLocks noChangeAspect="1"/>
            </p:cNvPicPr>
            <p:nvPr/>
          </p:nvPicPr>
          <p:blipFill>
            <a:blip r:embed="rId5"/>
            <a:srcRect t="94074" r="97979" b="2900"/>
            <a:stretch>
              <a:fillRect/>
            </a:stretch>
          </p:blipFill>
          <p:spPr>
            <a:xfrm>
              <a:off x="845409" y="533209"/>
              <a:ext cx="118539" cy="140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1" name="Group" descr="Group"/>
            <p:cNvPicPr>
              <a:picLocks noChangeAspect="1"/>
            </p:cNvPicPr>
            <p:nvPr/>
          </p:nvPicPr>
          <p:blipFill>
            <a:blip r:embed="rId5"/>
            <a:srcRect t="94074" r="97979" b="2900"/>
            <a:stretch>
              <a:fillRect/>
            </a:stretch>
          </p:blipFill>
          <p:spPr>
            <a:xfrm>
              <a:off x="546454" y="820034"/>
              <a:ext cx="118540" cy="140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2" name="Group" descr="Group"/>
            <p:cNvPicPr>
              <a:picLocks noChangeAspect="1"/>
            </p:cNvPicPr>
            <p:nvPr/>
          </p:nvPicPr>
          <p:blipFill>
            <a:blip r:embed="rId5"/>
            <a:srcRect t="94074" r="97979" b="2900"/>
            <a:stretch>
              <a:fillRect/>
            </a:stretch>
          </p:blipFill>
          <p:spPr>
            <a:xfrm>
              <a:off x="375054" y="652619"/>
              <a:ext cx="118539" cy="140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75" name="Group"/>
            <p:cNvGrpSpPr/>
            <p:nvPr/>
          </p:nvGrpSpPr>
          <p:grpSpPr>
            <a:xfrm>
              <a:off x="1075252" y="884062"/>
              <a:ext cx="110568" cy="110568"/>
              <a:chOff x="0" y="0"/>
              <a:chExt cx="110566" cy="110566"/>
            </a:xfrm>
          </p:grpSpPr>
          <p:sp>
            <p:nvSpPr>
              <p:cNvPr id="673" name="Group"/>
              <p:cNvSpPr/>
              <p:nvPr/>
            </p:nvSpPr>
            <p:spPr>
              <a:xfrm>
                <a:off x="0" y="0"/>
                <a:ext cx="110567" cy="110567"/>
              </a:xfrm>
              <a:prstGeom prst="ellipse">
                <a:avLst/>
              </a:prstGeom>
              <a:noFill/>
              <a:ln w="12700" cap="flat">
                <a:solidFill>
                  <a:srgbClr val="F37526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74" name="Fraction Pie"/>
              <p:cNvSpPr/>
              <p:nvPr/>
            </p:nvSpPr>
            <p:spPr>
              <a:xfrm rot="20400000">
                <a:off x="14422" y="15509"/>
                <a:ext cx="79598" cy="79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7" extrusionOk="0">
                    <a:moveTo>
                      <a:pt x="10409" y="0"/>
                    </a:moveTo>
                    <a:cubicBezTo>
                      <a:pt x="4626" y="206"/>
                      <a:pt x="0" y="4959"/>
                      <a:pt x="0" y="10794"/>
                    </a:cubicBezTo>
                    <a:cubicBezTo>
                      <a:pt x="0" y="12623"/>
                      <a:pt x="455" y="14345"/>
                      <a:pt x="1256" y="15855"/>
                    </a:cubicBezTo>
                    <a:cubicBezTo>
                      <a:pt x="1298" y="15933"/>
                      <a:pt x="1396" y="15960"/>
                      <a:pt x="1473" y="15916"/>
                    </a:cubicBezTo>
                    <a:lnTo>
                      <a:pt x="10431" y="10744"/>
                    </a:lnTo>
                    <a:cubicBezTo>
                      <a:pt x="10518" y="10694"/>
                      <a:pt x="10570" y="10600"/>
                      <a:pt x="10570" y="10499"/>
                    </a:cubicBezTo>
                    <a:lnTo>
                      <a:pt x="10570" y="158"/>
                    </a:lnTo>
                    <a:cubicBezTo>
                      <a:pt x="10570" y="69"/>
                      <a:pt x="10498" y="-2"/>
                      <a:pt x="10409" y="0"/>
                    </a:cubicBezTo>
                    <a:close/>
                    <a:moveTo>
                      <a:pt x="11191" y="0"/>
                    </a:moveTo>
                    <a:cubicBezTo>
                      <a:pt x="11102" y="-3"/>
                      <a:pt x="11028" y="69"/>
                      <a:pt x="11028" y="158"/>
                    </a:cubicBezTo>
                    <a:lnTo>
                      <a:pt x="11028" y="10499"/>
                    </a:lnTo>
                    <a:cubicBezTo>
                      <a:pt x="11028" y="10600"/>
                      <a:pt x="11082" y="10694"/>
                      <a:pt x="11169" y="10744"/>
                    </a:cubicBezTo>
                    <a:lnTo>
                      <a:pt x="20127" y="15916"/>
                    </a:lnTo>
                    <a:cubicBezTo>
                      <a:pt x="20204" y="15960"/>
                      <a:pt x="20302" y="15933"/>
                      <a:pt x="20344" y="15855"/>
                    </a:cubicBezTo>
                    <a:cubicBezTo>
                      <a:pt x="21145" y="14345"/>
                      <a:pt x="21600" y="12623"/>
                      <a:pt x="21600" y="10794"/>
                    </a:cubicBezTo>
                    <a:cubicBezTo>
                      <a:pt x="21600" y="4959"/>
                      <a:pt x="16974" y="206"/>
                      <a:pt x="11191" y="0"/>
                    </a:cubicBezTo>
                    <a:close/>
                    <a:moveTo>
                      <a:pt x="10799" y="11102"/>
                    </a:moveTo>
                    <a:cubicBezTo>
                      <a:pt x="10750" y="11102"/>
                      <a:pt x="10703" y="11116"/>
                      <a:pt x="10660" y="11141"/>
                    </a:cubicBezTo>
                    <a:lnTo>
                      <a:pt x="1702" y="16313"/>
                    </a:lnTo>
                    <a:cubicBezTo>
                      <a:pt x="1625" y="16357"/>
                      <a:pt x="1600" y="16456"/>
                      <a:pt x="1648" y="16531"/>
                    </a:cubicBezTo>
                    <a:cubicBezTo>
                      <a:pt x="3558" y="19574"/>
                      <a:pt x="6942" y="21597"/>
                      <a:pt x="10799" y="21597"/>
                    </a:cubicBezTo>
                    <a:cubicBezTo>
                      <a:pt x="14656" y="21597"/>
                      <a:pt x="18042" y="19574"/>
                      <a:pt x="19952" y="16531"/>
                    </a:cubicBezTo>
                    <a:cubicBezTo>
                      <a:pt x="19999" y="16456"/>
                      <a:pt x="19975" y="16357"/>
                      <a:pt x="19898" y="16313"/>
                    </a:cubicBezTo>
                    <a:lnTo>
                      <a:pt x="10940" y="11141"/>
                    </a:lnTo>
                    <a:cubicBezTo>
                      <a:pt x="10897" y="11116"/>
                      <a:pt x="10848" y="11102"/>
                      <a:pt x="10799" y="1110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29000"/>
                  </a:gs>
                  <a:gs pos="38116">
                    <a:srgbClr val="929000"/>
                  </a:gs>
                  <a:gs pos="100000">
                    <a:srgbClr val="941100"/>
                  </a:gs>
                </a:gsLst>
                <a:lin ang="5400000" scaled="0"/>
              </a:gradFill>
              <a:ln w="63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78" name="Group"/>
            <p:cNvGrpSpPr/>
            <p:nvPr/>
          </p:nvGrpSpPr>
          <p:grpSpPr>
            <a:xfrm>
              <a:off x="915810" y="910865"/>
              <a:ext cx="110567" cy="110567"/>
              <a:chOff x="0" y="0"/>
              <a:chExt cx="110566" cy="110566"/>
            </a:xfrm>
          </p:grpSpPr>
          <p:sp>
            <p:nvSpPr>
              <p:cNvPr id="676" name="Group"/>
              <p:cNvSpPr/>
              <p:nvPr/>
            </p:nvSpPr>
            <p:spPr>
              <a:xfrm>
                <a:off x="0" y="0"/>
                <a:ext cx="110567" cy="110567"/>
              </a:xfrm>
              <a:prstGeom prst="ellipse">
                <a:avLst/>
              </a:prstGeom>
              <a:noFill/>
              <a:ln w="12700" cap="flat">
                <a:solidFill>
                  <a:srgbClr val="F37526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77" name="Fraction Pie"/>
              <p:cNvSpPr/>
              <p:nvPr/>
            </p:nvSpPr>
            <p:spPr>
              <a:xfrm rot="20400000">
                <a:off x="14422" y="15509"/>
                <a:ext cx="79598" cy="79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7" extrusionOk="0">
                    <a:moveTo>
                      <a:pt x="10409" y="0"/>
                    </a:moveTo>
                    <a:cubicBezTo>
                      <a:pt x="4626" y="206"/>
                      <a:pt x="0" y="4959"/>
                      <a:pt x="0" y="10794"/>
                    </a:cubicBezTo>
                    <a:cubicBezTo>
                      <a:pt x="0" y="12623"/>
                      <a:pt x="455" y="14345"/>
                      <a:pt x="1256" y="15855"/>
                    </a:cubicBezTo>
                    <a:cubicBezTo>
                      <a:pt x="1298" y="15933"/>
                      <a:pt x="1396" y="15960"/>
                      <a:pt x="1473" y="15916"/>
                    </a:cubicBezTo>
                    <a:lnTo>
                      <a:pt x="10431" y="10744"/>
                    </a:lnTo>
                    <a:cubicBezTo>
                      <a:pt x="10518" y="10694"/>
                      <a:pt x="10570" y="10600"/>
                      <a:pt x="10570" y="10499"/>
                    </a:cubicBezTo>
                    <a:lnTo>
                      <a:pt x="10570" y="158"/>
                    </a:lnTo>
                    <a:cubicBezTo>
                      <a:pt x="10570" y="69"/>
                      <a:pt x="10498" y="-2"/>
                      <a:pt x="10409" y="0"/>
                    </a:cubicBezTo>
                    <a:close/>
                    <a:moveTo>
                      <a:pt x="11191" y="0"/>
                    </a:moveTo>
                    <a:cubicBezTo>
                      <a:pt x="11102" y="-3"/>
                      <a:pt x="11028" y="69"/>
                      <a:pt x="11028" y="158"/>
                    </a:cubicBezTo>
                    <a:lnTo>
                      <a:pt x="11028" y="10499"/>
                    </a:lnTo>
                    <a:cubicBezTo>
                      <a:pt x="11028" y="10600"/>
                      <a:pt x="11082" y="10694"/>
                      <a:pt x="11169" y="10744"/>
                    </a:cubicBezTo>
                    <a:lnTo>
                      <a:pt x="20127" y="15916"/>
                    </a:lnTo>
                    <a:cubicBezTo>
                      <a:pt x="20204" y="15960"/>
                      <a:pt x="20302" y="15933"/>
                      <a:pt x="20344" y="15855"/>
                    </a:cubicBezTo>
                    <a:cubicBezTo>
                      <a:pt x="21145" y="14345"/>
                      <a:pt x="21600" y="12623"/>
                      <a:pt x="21600" y="10794"/>
                    </a:cubicBezTo>
                    <a:cubicBezTo>
                      <a:pt x="21600" y="4959"/>
                      <a:pt x="16974" y="206"/>
                      <a:pt x="11191" y="0"/>
                    </a:cubicBezTo>
                    <a:close/>
                    <a:moveTo>
                      <a:pt x="10799" y="11102"/>
                    </a:moveTo>
                    <a:cubicBezTo>
                      <a:pt x="10750" y="11102"/>
                      <a:pt x="10703" y="11116"/>
                      <a:pt x="10660" y="11141"/>
                    </a:cubicBezTo>
                    <a:lnTo>
                      <a:pt x="1702" y="16313"/>
                    </a:lnTo>
                    <a:cubicBezTo>
                      <a:pt x="1625" y="16357"/>
                      <a:pt x="1600" y="16456"/>
                      <a:pt x="1648" y="16531"/>
                    </a:cubicBezTo>
                    <a:cubicBezTo>
                      <a:pt x="3558" y="19574"/>
                      <a:pt x="6942" y="21597"/>
                      <a:pt x="10799" y="21597"/>
                    </a:cubicBezTo>
                    <a:cubicBezTo>
                      <a:pt x="14656" y="21597"/>
                      <a:pt x="18042" y="19574"/>
                      <a:pt x="19952" y="16531"/>
                    </a:cubicBezTo>
                    <a:cubicBezTo>
                      <a:pt x="19999" y="16456"/>
                      <a:pt x="19975" y="16357"/>
                      <a:pt x="19898" y="16313"/>
                    </a:cubicBezTo>
                    <a:lnTo>
                      <a:pt x="10940" y="11141"/>
                    </a:lnTo>
                    <a:cubicBezTo>
                      <a:pt x="10897" y="11116"/>
                      <a:pt x="10848" y="11102"/>
                      <a:pt x="10799" y="1110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29000"/>
                  </a:gs>
                  <a:gs pos="38116">
                    <a:srgbClr val="929000"/>
                  </a:gs>
                  <a:gs pos="100000">
                    <a:srgbClr val="941100"/>
                  </a:gs>
                </a:gsLst>
                <a:lin ang="5400000" scaled="0"/>
              </a:gradFill>
              <a:ln w="63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81" name="Group"/>
            <p:cNvGrpSpPr/>
            <p:nvPr/>
          </p:nvGrpSpPr>
          <p:grpSpPr>
            <a:xfrm>
              <a:off x="723160" y="875587"/>
              <a:ext cx="106581" cy="107838"/>
              <a:chOff x="0" y="0"/>
              <a:chExt cx="106580" cy="107836"/>
            </a:xfrm>
          </p:grpSpPr>
          <p:pic>
            <p:nvPicPr>
              <p:cNvPr id="679" name="Group" descr="Group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28" y="4959"/>
                <a:ext cx="103053" cy="10287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80" name="Circle"/>
              <p:cNvSpPr/>
              <p:nvPr/>
            </p:nvSpPr>
            <p:spPr>
              <a:xfrm>
                <a:off x="0" y="0"/>
                <a:ext cx="104809" cy="104809"/>
              </a:xfrm>
              <a:prstGeom prst="ellipse">
                <a:avLst/>
              </a:prstGeom>
              <a:noFill/>
              <a:ln w="12700" cap="flat">
                <a:solidFill>
                  <a:srgbClr val="F37526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687" name="Group"/>
          <p:cNvGrpSpPr/>
          <p:nvPr/>
        </p:nvGrpSpPr>
        <p:grpSpPr>
          <a:xfrm>
            <a:off x="7394160" y="2564265"/>
            <a:ext cx="1147858" cy="1036697"/>
            <a:chOff x="0" y="0"/>
            <a:chExt cx="1147856" cy="1036696"/>
          </a:xfrm>
        </p:grpSpPr>
        <p:grpSp>
          <p:nvGrpSpPr>
            <p:cNvPr id="685" name="Group"/>
            <p:cNvGrpSpPr/>
            <p:nvPr/>
          </p:nvGrpSpPr>
          <p:grpSpPr>
            <a:xfrm>
              <a:off x="0" y="0"/>
              <a:ext cx="1030737" cy="956477"/>
              <a:chOff x="-71120" y="-152948"/>
              <a:chExt cx="1030736" cy="956476"/>
            </a:xfrm>
          </p:grpSpPr>
          <p:pic>
            <p:nvPicPr>
              <p:cNvPr id="683" name="cfg-the-governance-challenges-of-climate-interventions.jpg" descr="cfg-the-governance-challenges-of-climate-interventions.jpg"/>
              <p:cNvPicPr>
                <a:picLocks noChangeAspect="1"/>
              </p:cNvPicPr>
              <p:nvPr/>
            </p:nvPicPr>
            <p:blipFill>
              <a:blip r:embed="rId7"/>
              <a:srcRect l="37270" t="71519" r="52863" b="20779"/>
              <a:stretch>
                <a:fillRect/>
              </a:stretch>
            </p:blipFill>
            <p:spPr>
              <a:xfrm>
                <a:off x="-71121" y="246637"/>
                <a:ext cx="504056" cy="5568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84" name="cfg-the-governance-challenges-of-climate-interventions.jpg" descr="cfg-the-governance-challenges-of-climate-interventions.jpg"/>
              <p:cNvPicPr>
                <a:picLocks noChangeAspect="1"/>
              </p:cNvPicPr>
              <p:nvPr/>
            </p:nvPicPr>
            <p:blipFill>
              <a:blip r:embed="rId7"/>
              <a:srcRect l="36195" t="80196" r="50844" b="11847"/>
              <a:stretch>
                <a:fillRect/>
              </a:stretch>
            </p:blipFill>
            <p:spPr>
              <a:xfrm>
                <a:off x="267882" y="-152949"/>
                <a:ext cx="691735" cy="6011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686" name="cfg-the-governance-challenges-of-climate-interventions.jpg" descr="cfg-the-governance-challenges-of-climate-interventions.jpg"/>
            <p:cNvPicPr>
              <a:picLocks noChangeAspect="1"/>
            </p:cNvPicPr>
            <p:nvPr/>
          </p:nvPicPr>
          <p:blipFill>
            <a:blip r:embed="rId7"/>
            <a:srcRect l="83195" t="70813" r="6275" b="20018"/>
            <a:stretch>
              <a:fillRect/>
            </a:stretch>
          </p:blipFill>
          <p:spPr>
            <a:xfrm>
              <a:off x="703438" y="488911"/>
              <a:ext cx="444419" cy="5477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88" name="untitled.png" descr="untitled.png"/>
          <p:cNvPicPr>
            <a:picLocks noChangeAspect="1"/>
          </p:cNvPicPr>
          <p:nvPr/>
        </p:nvPicPr>
        <p:blipFill>
          <a:blip r:embed="rId8"/>
          <a:srcRect l="7919" t="5182" r="4919" b="5182"/>
          <a:stretch>
            <a:fillRect/>
          </a:stretch>
        </p:blipFill>
        <p:spPr>
          <a:xfrm>
            <a:off x="7566744" y="125989"/>
            <a:ext cx="1459044" cy="968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9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1802" y="3744112"/>
            <a:ext cx="2032573" cy="13550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How Much Attention Should We Give to Overshoot Narratives?…"/>
          <p:cNvSpPr txBox="1"/>
          <p:nvPr/>
        </p:nvSpPr>
        <p:spPr>
          <a:xfrm>
            <a:off x="448695" y="2596136"/>
            <a:ext cx="8246610" cy="1573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 sz="2500" b="1">
                <a:solidFill>
                  <a:srgbClr val="FFFFFF"/>
                </a:solidFill>
              </a:defRPr>
            </a:pPr>
            <a:r>
              <a:rPr sz="2600"/>
              <a:t>How Much Attention Should We Give to Overshoot Narratives?</a:t>
            </a:r>
            <a:br/>
            <a:endParaRPr/>
          </a:p>
          <a:p>
            <a:pPr>
              <a:spcBef>
                <a:spcPts val="400"/>
              </a:spcBef>
              <a:defRPr sz="1900">
                <a:solidFill>
                  <a:srgbClr val="FFFFFF"/>
                </a:solidFill>
              </a:defRPr>
            </a:pPr>
            <a:r>
              <a:t>Dr. rer. nat. Nadine Mengis</a:t>
            </a:r>
          </a:p>
        </p:txBody>
      </p:sp>
      <p:sp>
        <p:nvSpPr>
          <p:cNvPr id="6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695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73" y="313384"/>
            <a:ext cx="1695051" cy="637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96" name="image8.jpeg" descr="image8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194" y="295661"/>
            <a:ext cx="1147156" cy="672431"/>
          </a:xfrm>
          <a:prstGeom prst="rect">
            <a:avLst/>
          </a:prstGeom>
          <a:ln w="12700">
            <a:miter lim="400000"/>
          </a:ln>
        </p:spPr>
      </p:pic>
      <p:sp>
        <p:nvSpPr>
          <p:cNvPr id="697" name="Questions? Answers?  Comments?"/>
          <p:cNvSpPr/>
          <p:nvPr/>
        </p:nvSpPr>
        <p:spPr>
          <a:xfrm>
            <a:off x="2972639" y="1352565"/>
            <a:ext cx="3198722" cy="663576"/>
          </a:xfrm>
          <a:prstGeom prst="rect">
            <a:avLst/>
          </a:prstGeom>
          <a:gradFill>
            <a:gsLst>
              <a:gs pos="0">
                <a:schemeClr val="accent4">
                  <a:lumOff val="29666"/>
                </a:schemeClr>
              </a:gs>
              <a:gs pos="35000">
                <a:srgbClr val="DADADA"/>
              </a:gs>
              <a:gs pos="100000">
                <a:schemeClr val="accent4">
                  <a:lumOff val="44301"/>
                </a:schemeClr>
              </a:gs>
            </a:gsLst>
            <a:lin ang="16200000"/>
          </a:gradFill>
          <a:ln>
            <a:solidFill>
              <a:srgbClr val="7D7D7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/>
          </a:lstStyle>
          <a:p>
            <a:r>
              <a:t>Questions? Answers?  Comments?</a:t>
            </a:r>
          </a:p>
        </p:txBody>
      </p:sp>
      <p:sp>
        <p:nvSpPr>
          <p:cNvPr id="698" name="contact:…"/>
          <p:cNvSpPr/>
          <p:nvPr/>
        </p:nvSpPr>
        <p:spPr>
          <a:xfrm>
            <a:off x="3836392" y="3803472"/>
            <a:ext cx="2943440" cy="1068228"/>
          </a:xfrm>
          <a:prstGeom prst="rect">
            <a:avLst/>
          </a:prstGeom>
          <a:gradFill>
            <a:gsLst>
              <a:gs pos="0">
                <a:schemeClr val="accent4">
                  <a:lumOff val="29666"/>
                </a:schemeClr>
              </a:gs>
              <a:gs pos="35000">
                <a:srgbClr val="DADADA"/>
              </a:gs>
              <a:gs pos="100000">
                <a:schemeClr val="accent4">
                  <a:lumOff val="44301"/>
                </a:schemeClr>
              </a:gs>
            </a:gsLst>
            <a:lin ang="16200000"/>
          </a:gradFill>
          <a:ln>
            <a:solidFill>
              <a:srgbClr val="7D7D7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1600"/>
            </a:pPr>
            <a:r>
              <a:t>contact:</a:t>
            </a:r>
          </a:p>
          <a:p>
            <a:pPr algn="ctr">
              <a:defRPr sz="1600"/>
            </a:pPr>
            <a:r>
              <a:rPr>
                <a:uFill>
                  <a:solidFill>
                    <a:srgbClr val="0000FF"/>
                  </a:solidFill>
                </a:uFill>
              </a:rPr>
              <a:t>nmengis@geomar.de</a:t>
            </a:r>
            <a:br/>
            <a:r>
              <a:rPr>
                <a:uFill>
                  <a:solidFill>
                    <a:srgbClr val="000000"/>
                  </a:solidFill>
                </a:uFill>
                <a:hlinkClick r:id="rId4"/>
              </a:rPr>
              <a:t>www.geomar.de/nmengis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platzhalter 10"/>
          <p:cNvSpPr>
            <a:spLocks noGrp="1"/>
          </p:cNvSpPr>
          <p:nvPr>
            <p:ph type="body" idx="21"/>
          </p:nvPr>
        </p:nvSpPr>
        <p:spPr>
          <a:xfrm>
            <a:off x="539551" y="267493"/>
            <a:ext cx="6946951" cy="43783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0" indent="0">
              <a:buSzTx/>
              <a:buNone/>
              <a:defRPr sz="1800">
                <a:solidFill>
                  <a:srgbClr val="00568B"/>
                </a:solidFill>
              </a:defRPr>
            </a:lvl1pPr>
          </a:lstStyle>
          <a:p>
            <a:r>
              <a:t>1) Probably! limited potential for (detectable) climate impact reversal </a:t>
            </a:r>
          </a:p>
        </p:txBody>
      </p:sp>
      <p:sp>
        <p:nvSpPr>
          <p:cNvPr id="2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241" name="significant difference between overshoot and non-overshoot will be difficult to assess  (see also Schleussner et al., 2024,  Overconfidence in climate overshoot)…"/>
          <p:cNvSpPr txBox="1">
            <a:spLocks noGrp="1"/>
          </p:cNvSpPr>
          <p:nvPr>
            <p:ph type="body" sz="half" idx="1"/>
          </p:nvPr>
        </p:nvSpPr>
        <p:spPr>
          <a:xfrm>
            <a:off x="611187" y="1437351"/>
            <a:ext cx="3799950" cy="3070828"/>
          </a:xfrm>
          <a:prstGeom prst="rect">
            <a:avLst/>
          </a:prstGeom>
        </p:spPr>
        <p:txBody>
          <a:bodyPr/>
          <a:lstStyle/>
          <a:p>
            <a:pPr marL="190500" indent="-190500">
              <a:spcBef>
                <a:spcPts val="700"/>
              </a:spcBef>
              <a:buSzPct val="80000"/>
              <a:buChar char="๏"/>
              <a:defRPr sz="1800"/>
            </a:pPr>
            <a:r>
              <a:t>significant difference between overshoot and non-overshoot will be difficult to assess </a:t>
            </a:r>
            <a:br/>
            <a:r>
              <a:rPr sz="1200"/>
              <a:t>(see also Schleussner et al., 2024, </a:t>
            </a:r>
            <a:br>
              <a:rPr sz="1200"/>
            </a:br>
            <a:r>
              <a:rPr sz="1200" u="sng">
                <a:uFill>
                  <a:solidFill>
                    <a:srgbClr val="000000"/>
                  </a:solidFill>
                </a:uFill>
                <a:hlinkClick r:id="rId3"/>
              </a:rPr>
              <a:t>Overconfidence in climate overshoot</a:t>
            </a:r>
            <a:r>
              <a:rPr sz="1200"/>
              <a:t>)</a:t>
            </a:r>
          </a:p>
          <a:p>
            <a:pPr marL="190500" indent="-190500">
              <a:spcBef>
                <a:spcPts val="700"/>
              </a:spcBef>
              <a:buSzPct val="80000"/>
              <a:buChar char="๏"/>
              <a:defRPr sz="1800"/>
            </a:pPr>
            <a:r>
              <a:t>atmospheric CO</a:t>
            </a:r>
            <a:r>
              <a:rPr baseline="-5999"/>
              <a:t>2</a:t>
            </a:r>
            <a:r>
              <a:t> concentration is already going down in net-zero scenarios, with unknown/complex climate-carbon cycle feedbacks</a:t>
            </a:r>
          </a:p>
        </p:txBody>
      </p:sp>
      <p:grpSp>
        <p:nvGrpSpPr>
          <p:cNvPr id="244" name="Group"/>
          <p:cNvGrpSpPr/>
          <p:nvPr/>
        </p:nvGrpSpPr>
        <p:grpSpPr>
          <a:xfrm>
            <a:off x="4809290" y="1232279"/>
            <a:ext cx="4233950" cy="3361428"/>
            <a:chOff x="0" y="0"/>
            <a:chExt cx="4233948" cy="3361427"/>
          </a:xfrm>
        </p:grpSpPr>
        <p:pic>
          <p:nvPicPr>
            <p:cNvPr id="242" name="L_C_uptake_fraction_esm-flat10.png" descr="L_C_uptake_fraction_esm-flat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233949" cy="30223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3" name="from Hohn et al., EGU General Assembly 2025"/>
            <p:cNvSpPr txBox="1"/>
            <p:nvPr/>
          </p:nvSpPr>
          <p:spPr>
            <a:xfrm>
              <a:off x="1046669" y="3145934"/>
              <a:ext cx="2140611" cy="2154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8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dirty="0">
                  <a:solidFill>
                    <a:schemeClr val="accent6">
                      <a:lumMod val="10000"/>
                    </a:schemeClr>
                  </a:solidFill>
                </a:rPr>
                <a:t>from </a:t>
              </a:r>
              <a:r>
                <a:rPr dirty="0" err="1">
                  <a:solidFill>
                    <a:schemeClr val="accent6">
                      <a:lumMod val="10000"/>
                    </a:schemeClr>
                  </a:solidFill>
                </a:rPr>
                <a:t>Hohn</a:t>
              </a:r>
              <a:r>
                <a:rPr dirty="0">
                  <a:solidFill>
                    <a:schemeClr val="accent6">
                      <a:lumMod val="10000"/>
                    </a:schemeClr>
                  </a:solidFill>
                </a:rPr>
                <a:t> et al., </a:t>
              </a:r>
              <a:r>
                <a:rPr u="sng" dirty="0">
                  <a:solidFill>
                    <a:schemeClr val="accent6">
                      <a:lumMod val="10000"/>
                    </a:schemeClr>
                  </a:solidFill>
                  <a:uFill>
                    <a:solidFill>
                      <a:srgbClr val="000000"/>
                    </a:solidFill>
                  </a:u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EGU General Assembly 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040396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platzhalter 10"/>
          <p:cNvSpPr>
            <a:spLocks noGrp="1"/>
          </p:cNvSpPr>
          <p:nvPr>
            <p:ph type="body" idx="21"/>
          </p:nvPr>
        </p:nvSpPr>
        <p:spPr>
          <a:xfrm>
            <a:off x="539551" y="267493"/>
            <a:ext cx="6946951" cy="437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>
              <a:buSzTx/>
              <a:buNone/>
              <a:defRPr sz="1800">
                <a:solidFill>
                  <a:srgbClr val="00568B"/>
                </a:solidFill>
              </a:defRPr>
            </a:lvl1pPr>
          </a:lstStyle>
          <a:p>
            <a:r>
              <a:t>Increasing attention for overshoot pathways</a:t>
            </a:r>
          </a:p>
        </p:txBody>
      </p:sp>
      <p:sp>
        <p:nvSpPr>
          <p:cNvPr id="1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20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8054" y="642277"/>
            <a:ext cx="3570324" cy="2778856"/>
          </a:xfrm>
          <a:prstGeom prst="rect">
            <a:avLst/>
          </a:prstGeom>
          <a:ln w="12700">
            <a:miter lim="400000"/>
          </a:ln>
          <a:effectLst>
            <a:outerShdw blurRad="254000" dist="127000" dir="2100000" rotWithShape="0">
              <a:srgbClr val="000000">
                <a:alpha val="70000"/>
              </a:srgbClr>
            </a:outerShdw>
          </a:effectLst>
        </p:spPr>
      </p:pic>
      <p:pic>
        <p:nvPicPr>
          <p:cNvPr id="201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2925" y="69373"/>
            <a:ext cx="1897999" cy="27788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4" name="Group"/>
          <p:cNvGrpSpPr/>
          <p:nvPr/>
        </p:nvGrpSpPr>
        <p:grpSpPr>
          <a:xfrm>
            <a:off x="5924314" y="1172300"/>
            <a:ext cx="2718230" cy="1718810"/>
            <a:chOff x="0" y="0"/>
            <a:chExt cx="2718228" cy="1718809"/>
          </a:xfrm>
        </p:grpSpPr>
        <p:pic>
          <p:nvPicPr>
            <p:cNvPr id="202" name="pasted-movie.png" descr="pasted-movi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2718229" cy="171881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54000" dist="127000" dir="21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03" name="2023"/>
            <p:cNvSpPr txBox="1"/>
            <p:nvPr/>
          </p:nvSpPr>
          <p:spPr>
            <a:xfrm>
              <a:off x="864122" y="10869"/>
              <a:ext cx="1033926" cy="373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/>
            </a:lstStyle>
            <a:p>
              <a:r>
                <a:t>2023</a:t>
              </a:r>
            </a:p>
          </p:txBody>
        </p:sp>
      </p:grpSp>
      <p:grpSp>
        <p:nvGrpSpPr>
          <p:cNvPr id="207" name="Group"/>
          <p:cNvGrpSpPr/>
          <p:nvPr/>
        </p:nvGrpSpPr>
        <p:grpSpPr>
          <a:xfrm>
            <a:off x="2720635" y="2322675"/>
            <a:ext cx="3261182" cy="2724992"/>
            <a:chOff x="0" y="0"/>
            <a:chExt cx="3261180" cy="2724991"/>
          </a:xfrm>
        </p:grpSpPr>
        <p:pic>
          <p:nvPicPr>
            <p:cNvPr id="205" name="pasted-movie.png" descr="pasted-movie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632" y="278415"/>
              <a:ext cx="1657549" cy="244657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54000" dist="127000" dir="2100000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06" name="pasted-movie.png" descr="pasted-movie.png"/>
            <p:cNvPicPr>
              <a:picLocks noChangeAspect="1"/>
            </p:cNvPicPr>
            <p:nvPr/>
          </p:nvPicPr>
          <p:blipFill>
            <a:blip r:embed="rId7"/>
            <a:srcRect l="923" r="1272"/>
            <a:stretch>
              <a:fillRect/>
            </a:stretch>
          </p:blipFill>
          <p:spPr>
            <a:xfrm>
              <a:off x="0" y="0"/>
              <a:ext cx="1657501" cy="211321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54000" dist="127000" dir="2100000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208" name="Projected global GHG emissions from NDCs announced prior to COP26 would make it likely that warming will exceed 1.5°C and also make it harder after 2030 to limit warming to below 2°C.  (IPCC, AR6, WGIII, 2022, B.6)"/>
          <p:cNvSpPr txBox="1"/>
          <p:nvPr/>
        </p:nvSpPr>
        <p:spPr>
          <a:xfrm>
            <a:off x="569093" y="982000"/>
            <a:ext cx="4329710" cy="1221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500"/>
              </a:spcBef>
              <a:defRPr sz="1466" b="1">
                <a:solidFill>
                  <a:srgbClr val="2A2B2C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600"/>
              <a:t>Projected global GHG emissions from NDCs announced prior to COP26 would make it </a:t>
            </a:r>
            <a:r>
              <a:rPr sz="1600" i="1"/>
              <a:t>likely </a:t>
            </a:r>
            <a:r>
              <a:rPr sz="1600"/>
              <a:t>that warming will </a:t>
            </a:r>
            <a:r>
              <a:rPr sz="1600" u="sng"/>
              <a:t>exceed 1.5°C</a:t>
            </a:r>
            <a:r>
              <a:rPr sz="1600"/>
              <a:t> and also make it harder after 203</a:t>
            </a:r>
            <a:r>
              <a:rPr sz="1500"/>
              <a:t>0 to limit warming to below 2°C. </a:t>
            </a:r>
            <a:br/>
            <a:r>
              <a:rPr sz="1100"/>
              <a:t>(IPCC, AR6, WGIII, 2022, B.6)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1" animBg="1" advAuto="0"/>
      <p:bldP spid="204" grpId="2" animBg="1" advAuto="0"/>
      <p:bldP spid="207" grpId="3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DR/net negative emissions in 1.5 ºC high overshoot scenarios…"/>
          <p:cNvSpPr txBox="1">
            <a:spLocks noGrp="1"/>
          </p:cNvSpPr>
          <p:nvPr>
            <p:ph type="body" idx="1"/>
          </p:nvPr>
        </p:nvSpPr>
        <p:spPr>
          <a:xfrm>
            <a:off x="611187" y="1138280"/>
            <a:ext cx="7921626" cy="315758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158114" indent="-158114" defTabSz="758951">
              <a:buSzPct val="80000"/>
              <a:buChar char="๏"/>
              <a:defRPr sz="1494"/>
            </a:pPr>
            <a:r>
              <a:t>CDR/net negative emissions in 1.5 ºC high overshoot scenarios</a:t>
            </a:r>
          </a:p>
          <a:p>
            <a:pPr marL="474344" lvl="1" indent="-158114" defTabSz="758951">
              <a:buSzPct val="80000"/>
              <a:buChar char="๏"/>
              <a:defRPr sz="1494"/>
            </a:pPr>
            <a:r>
              <a:t>SR1.5 - removals through BECCS by 2100: </a:t>
            </a:r>
            <a:br/>
            <a:r>
              <a:t>14.9 (16.3,12.1) Gt CO</a:t>
            </a:r>
            <a:r>
              <a:rPr baseline="-5999"/>
              <a:t>2</a:t>
            </a:r>
            <a:r>
              <a:t> / yr </a:t>
            </a:r>
            <a:br/>
            <a:r>
              <a:rPr sz="1162"/>
              <a:t>(IPCC, 2022, Table 2.4)</a:t>
            </a:r>
          </a:p>
          <a:p>
            <a:pPr marL="474344" lvl="1" indent="-158114" defTabSz="758951">
              <a:buSzPct val="80000"/>
              <a:buChar char="๏"/>
              <a:defRPr sz="1494"/>
            </a:pPr>
            <a:r>
              <a:t>AR6 - cumulative net-negative emissions in 1.5 ºC high overshoot scenarios until 2100: </a:t>
            </a:r>
            <a:br/>
            <a:r>
              <a:t>380 (300, 470) Gt CO</a:t>
            </a:r>
            <a:r>
              <a:rPr baseline="-5999"/>
              <a:t>2 </a:t>
            </a:r>
            <a:br>
              <a:rPr baseline="-5999"/>
            </a:br>
            <a:r>
              <a:rPr sz="1162"/>
              <a:t>(IPCC, AR6, WG III, Table 3.6)</a:t>
            </a:r>
          </a:p>
          <a:p>
            <a:pPr marL="474344" lvl="1" indent="-158114" defTabSz="758951">
              <a:buSzPct val="80000"/>
              <a:buChar char="๏"/>
              <a:defRPr sz="1494"/>
            </a:pPr>
            <a:endParaRPr sz="1162"/>
          </a:p>
          <a:p>
            <a:pPr marL="158114" indent="-158114" defTabSz="758951">
              <a:buSzPct val="80000"/>
              <a:buChar char="๏"/>
              <a:defRPr sz="1494"/>
            </a:pPr>
            <a:r>
              <a:t>CDR/net negative emissions in 1.5 ºC no/limited overshoot scenarios</a:t>
            </a:r>
          </a:p>
          <a:p>
            <a:pPr marL="474344" lvl="1" indent="-158114" defTabSz="758951">
              <a:buSzPct val="80000"/>
              <a:buChar char="๏"/>
              <a:defRPr sz="1494"/>
            </a:pPr>
            <a:r>
              <a:t>SR1.5 - removals through BECCS by 2100: </a:t>
            </a:r>
            <a:br/>
            <a:r>
              <a:t>12.4 (15.0, 6.4) Gt CO</a:t>
            </a:r>
            <a:r>
              <a:rPr baseline="-5999"/>
              <a:t>2</a:t>
            </a:r>
            <a:r>
              <a:t> / yr </a:t>
            </a:r>
            <a:br/>
            <a:r>
              <a:rPr sz="1162"/>
              <a:t>(IPCC, 2022, Table 2.4)</a:t>
            </a:r>
          </a:p>
          <a:p>
            <a:pPr marL="474344" lvl="1" indent="-158114" defTabSz="758951">
              <a:buSzPct val="80000"/>
              <a:buChar char="๏"/>
              <a:defRPr sz="1494"/>
            </a:pPr>
            <a:r>
              <a:t>AR6 - cumulative net-negative emissions until 2100: </a:t>
            </a:r>
            <a:br/>
            <a:r>
              <a:t>220 (70, 430) Gt CO</a:t>
            </a:r>
            <a:r>
              <a:rPr baseline="-5999"/>
              <a:t>2 </a:t>
            </a:r>
            <a:br>
              <a:rPr baseline="-5999"/>
            </a:br>
            <a:r>
              <a:rPr sz="1162"/>
              <a:t>(IPCC, AR6, WG III, Table 3.6)</a:t>
            </a:r>
          </a:p>
        </p:txBody>
      </p:sp>
      <p:sp>
        <p:nvSpPr>
          <p:cNvPr id="249" name="Textplatzhalter 10"/>
          <p:cNvSpPr>
            <a:spLocks noGrp="1"/>
          </p:cNvSpPr>
          <p:nvPr>
            <p:ph type="body" idx="21"/>
          </p:nvPr>
        </p:nvSpPr>
        <p:spPr>
          <a:xfrm>
            <a:off x="539551" y="267493"/>
            <a:ext cx="6368166" cy="437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>
              <a:buSzTx/>
              <a:buNone/>
              <a:defRPr sz="1800">
                <a:solidFill>
                  <a:srgbClr val="00568B"/>
                </a:solidFill>
              </a:defRPr>
            </a:lvl1pPr>
          </a:lstStyle>
          <a:p>
            <a:r>
              <a:t>1) Overestimation of carbon dioxide removal capacity</a:t>
            </a:r>
          </a:p>
        </p:txBody>
      </p:sp>
      <p:sp>
        <p:nvSpPr>
          <p:cNvPr id="2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extplatzhalter 10"/>
          <p:cNvSpPr>
            <a:spLocks noGrp="1"/>
          </p:cNvSpPr>
          <p:nvPr>
            <p:ph type="body" idx="21"/>
          </p:nvPr>
        </p:nvSpPr>
        <p:spPr>
          <a:xfrm>
            <a:off x="539551" y="267493"/>
            <a:ext cx="6456111" cy="437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>
              <a:buSzTx/>
              <a:buNone/>
              <a:defRPr sz="1800">
                <a:solidFill>
                  <a:srgbClr val="00568B"/>
                </a:solidFill>
              </a:defRPr>
            </a:lvl1pPr>
          </a:lstStyle>
          <a:p>
            <a:r>
              <a:t>1) Overestimation of carbon dioxide removal capacity</a:t>
            </a:r>
          </a:p>
        </p:txBody>
      </p:sp>
      <p:sp>
        <p:nvSpPr>
          <p:cNvPr id="3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graphicFrame>
        <p:nvGraphicFramePr>
          <p:cNvPr id="312" name="Table 1"/>
          <p:cNvGraphicFramePr/>
          <p:nvPr/>
        </p:nvGraphicFramePr>
        <p:xfrm>
          <a:off x="952196" y="1069700"/>
          <a:ext cx="7239606" cy="3339482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2467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5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1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5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1414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</a:rPr>
                        <a:t>CDR option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</a:rPr>
                        <a:t>Tech. readiness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t>Mitigation potential (GtCO</a:t>
                      </a:r>
                      <a:r>
                        <a:rPr baseline="-5999"/>
                        <a:t>2</a:t>
                      </a:r>
                      <a:r>
                        <a:t> yr</a:t>
                      </a:r>
                      <a:r>
                        <a:rPr baseline="31999"/>
                        <a:t>-1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</a:rPr>
                        <a:t>carbon storage time scales (years)</a:t>
                      </a: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839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rgbClr val="FFFFFF"/>
                          </a:solidFill>
                        </a:rPr>
                        <a:t>A/Reforestation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/>
                        <a:t>8-9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/>
                        <a:t>0.5-10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/>
                        <a:t>10-100s</a:t>
                      </a: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839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rgbClr val="FFFFFF"/>
                          </a:solidFill>
                        </a:rPr>
                        <a:t>Soil carbon sequestration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/>
                        <a:t>8-9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/>
                        <a:t>0.6-9.3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/>
                        <a:t>10-100s</a:t>
                      </a: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839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rgbClr val="FFFFFF"/>
                          </a:solidFill>
                        </a:rPr>
                        <a:t>Wetland restoration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/>
                        <a:t>8-9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/>
                        <a:t>0.5-2.1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/>
                        <a:t>10-100s</a:t>
                      </a: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839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rgbClr val="FFFFFF"/>
                          </a:solidFill>
                        </a:rPr>
                        <a:t>Agroforestry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/>
                        <a:t>8-9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/>
                        <a:t>0.3-9.4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/>
                        <a:t>10-100s</a:t>
                      </a: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839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rgbClr val="FFFFFF"/>
                          </a:solidFill>
                        </a:rPr>
                        <a:t>Forest management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/>
                        <a:t>8-9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/>
                        <a:t>0.1-2.1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/>
                        <a:t>10-100s</a:t>
                      </a: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839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rgbClr val="FFFFFF"/>
                          </a:solidFill>
                        </a:rPr>
                        <a:t>Biochar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/>
                        <a:t>6-7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/>
                        <a:t>0.3-6.6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/>
                        <a:t>10-100s</a:t>
                      </a: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839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rgbClr val="FFFFFF"/>
                          </a:solidFill>
                        </a:rPr>
                        <a:t>DACCS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/>
                        <a:t>6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/>
                        <a:t>4-40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b="1"/>
                        <a:t>&gt;10.000</a:t>
                      </a: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839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rgbClr val="FFFFFF"/>
                          </a:solidFill>
                        </a:rPr>
                        <a:t>BECCS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/>
                        <a:t>5-6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/>
                        <a:t>0.5-11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b="1"/>
                        <a:t>&gt;10.000</a:t>
                      </a: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839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rgbClr val="FFFFFF"/>
                          </a:solidFill>
                        </a:rPr>
                        <a:t>Enhanced weathering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/>
                        <a:t>3-4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/>
                        <a:t>2-4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b="1"/>
                        <a:t>&gt;10.000</a:t>
                      </a: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839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rgbClr val="FFFFFF"/>
                          </a:solidFill>
                        </a:rPr>
                        <a:t>Coastal vegetated ecosystems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/>
                        <a:t>2-3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/>
                        <a:t>&lt;1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/>
                        <a:t>10-100s</a:t>
                      </a: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4839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rgbClr val="FFFFFF"/>
                          </a:solidFill>
                        </a:rPr>
                        <a:t>Ocean fertilisation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/>
                        <a:t>1-2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/>
                        <a:t>1-3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b="1"/>
                        <a:t>100-1000s</a:t>
                      </a: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4839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rgbClr val="FFFFFF"/>
                          </a:solidFill>
                        </a:rPr>
                        <a:t>Ocean alkalinisation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/>
                        <a:t>1-2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300" strike="sngStrike"/>
                      </a:pPr>
                      <a:r>
                        <a:t>1-100</a:t>
                      </a:r>
                      <a:r>
                        <a:rPr strike="noStrike"/>
                        <a:t> 3-30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b="1"/>
                        <a:t>&gt;10.000</a:t>
                      </a: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13" name="TextBox 6"/>
          <p:cNvSpPr txBox="1"/>
          <p:nvPr/>
        </p:nvSpPr>
        <p:spPr>
          <a:xfrm>
            <a:off x="2422019" y="4773559"/>
            <a:ext cx="5525085" cy="212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800"/>
            </a:pPr>
            <a:r>
              <a:t>Source: IPCC, AR6, Cross-sectoral Perspectives, CDR, Table 12.6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platzhalter 10"/>
          <p:cNvSpPr>
            <a:spLocks noGrp="1"/>
          </p:cNvSpPr>
          <p:nvPr>
            <p:ph type="body" idx="21"/>
          </p:nvPr>
        </p:nvSpPr>
        <p:spPr>
          <a:xfrm>
            <a:off x="539551" y="267493"/>
            <a:ext cx="6946951" cy="437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>
              <a:buSzTx/>
              <a:buNone/>
              <a:defRPr sz="1800">
                <a:solidFill>
                  <a:srgbClr val="00568B"/>
                </a:solidFill>
              </a:defRPr>
            </a:lvl1pPr>
          </a:lstStyle>
          <a:p>
            <a:r>
              <a:t>Increasing attention for overshoot pathways</a:t>
            </a:r>
          </a:p>
        </p:txBody>
      </p:sp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214" name="Image" descr="Image"/>
          <p:cNvPicPr>
            <a:picLocks noChangeAspect="1"/>
          </p:cNvPicPr>
          <p:nvPr/>
        </p:nvPicPr>
        <p:blipFill>
          <a:blip r:embed="rId3"/>
          <a:srcRect l="4461" t="3011" r="35382" b="8907"/>
          <a:stretch>
            <a:fillRect/>
          </a:stretch>
        </p:blipFill>
        <p:spPr>
          <a:xfrm>
            <a:off x="4703201" y="757511"/>
            <a:ext cx="4274315" cy="4323107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If warming exceeds a specified level such as 1.5°C, it could gradually be reduced again by achieving and sustaining net negative global  CO2 emissions. (IPCC, SYR, SPM, B.7)…"/>
          <p:cNvSpPr txBox="1">
            <a:spLocks noGrp="1"/>
          </p:cNvSpPr>
          <p:nvPr>
            <p:ph type="body" sz="half" idx="1"/>
          </p:nvPr>
        </p:nvSpPr>
        <p:spPr>
          <a:xfrm>
            <a:off x="611187" y="1043856"/>
            <a:ext cx="3984029" cy="3464323"/>
          </a:xfrm>
          <a:prstGeom prst="rect">
            <a:avLst/>
          </a:prstGeom>
        </p:spPr>
        <p:txBody>
          <a:bodyPr/>
          <a:lstStyle/>
          <a:p>
            <a:pPr defTabSz="731520">
              <a:spcBef>
                <a:spcPts val="500"/>
              </a:spcBef>
              <a:defRPr sz="144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If warming exceeds a specified level such as 1.5°C, it could gradually be reduced again by achieving and sustaining net negative global </a:t>
            </a:r>
            <a:br>
              <a:rPr sz="1600" dirty="0"/>
            </a:br>
            <a:r>
              <a:rPr sz="1600" dirty="0"/>
              <a:t>CO</a:t>
            </a:r>
            <a:r>
              <a:rPr sz="1600" baseline="-5999" dirty="0"/>
              <a:t>2</a:t>
            </a:r>
            <a:r>
              <a:rPr sz="1600" dirty="0"/>
              <a:t> emissions.</a:t>
            </a:r>
            <a:br>
              <a:rPr dirty="0"/>
            </a:br>
            <a:r>
              <a:rPr sz="1120" dirty="0"/>
              <a:t>(IPCC, SYR, SPM, B.7)</a:t>
            </a:r>
          </a:p>
          <a:p>
            <a:pPr marL="152400" indent="-152400" defTabSz="731520">
              <a:spcBef>
                <a:spcPts val="500"/>
              </a:spcBef>
              <a:buSzPct val="80000"/>
              <a:buChar char="๏"/>
              <a:defRPr sz="1440"/>
            </a:pPr>
            <a:endParaRPr sz="1120" dirty="0"/>
          </a:p>
          <a:p>
            <a:pPr marL="152400" indent="-152400" defTabSz="731520">
              <a:spcBef>
                <a:spcPts val="500"/>
              </a:spcBef>
              <a:buSzPct val="80000"/>
              <a:buChar char="๏"/>
              <a:defRPr sz="1440"/>
            </a:pPr>
            <a:endParaRPr sz="1120" dirty="0"/>
          </a:p>
          <a:p>
            <a:pPr marL="152400" indent="-152400" defTabSz="731520">
              <a:spcBef>
                <a:spcPts val="500"/>
              </a:spcBef>
              <a:buSzPct val="80000"/>
              <a:buChar char="๏"/>
              <a:defRPr sz="1440"/>
            </a:pPr>
            <a:endParaRPr lang="en-US" sz="1120" dirty="0"/>
          </a:p>
          <a:p>
            <a:pPr marL="152400" indent="-152400" defTabSz="731520">
              <a:spcBef>
                <a:spcPts val="500"/>
              </a:spcBef>
              <a:buSzPct val="80000"/>
              <a:buChar char="๏"/>
              <a:defRPr sz="1440"/>
            </a:pPr>
            <a:endParaRPr sz="1120" dirty="0"/>
          </a:p>
          <a:p>
            <a:pPr marL="152400" indent="-152400" defTabSz="731520">
              <a:spcBef>
                <a:spcPts val="500"/>
              </a:spcBef>
              <a:buSzPct val="80000"/>
              <a:buChar char="๏"/>
              <a:defRPr sz="1200"/>
            </a:pPr>
            <a:r>
              <a:rPr sz="1050" dirty="0"/>
              <a:t>noteworthy: </a:t>
            </a:r>
          </a:p>
          <a:p>
            <a:pPr marL="431800" lvl="1" indent="-127000" defTabSz="731520">
              <a:spcBef>
                <a:spcPts val="500"/>
              </a:spcBef>
              <a:buSzPct val="80000"/>
              <a:buChar char="๏"/>
              <a:defRPr sz="1440"/>
            </a:pPr>
            <a:r>
              <a:rPr sz="1050" b="1" dirty="0">
                <a:solidFill>
                  <a:srgbClr val="F0B354"/>
                </a:solidFill>
              </a:rPr>
              <a:t>(net-)zero CO</a:t>
            </a:r>
            <a:r>
              <a:rPr sz="1050" b="1" baseline="-5999" dirty="0">
                <a:solidFill>
                  <a:srgbClr val="F0B354"/>
                </a:solidFill>
              </a:rPr>
              <a:t>2</a:t>
            </a:r>
            <a:r>
              <a:rPr sz="1050" dirty="0"/>
              <a:t> is expected to </a:t>
            </a:r>
            <a:r>
              <a:rPr sz="1050" dirty="0" err="1"/>
              <a:t>stabilise</a:t>
            </a:r>
            <a:r>
              <a:rPr sz="1050" dirty="0"/>
              <a:t> GMSAT under decreasing atmospheric CO</a:t>
            </a:r>
            <a:r>
              <a:rPr sz="1050" baseline="-5999" dirty="0"/>
              <a:t>2</a:t>
            </a:r>
            <a:r>
              <a:rPr sz="1050" dirty="0"/>
              <a:t> concentrations  </a:t>
            </a:r>
            <a:br>
              <a:rPr sz="1050" dirty="0"/>
            </a:br>
            <a:r>
              <a:rPr sz="1000" dirty="0">
                <a:solidFill>
                  <a:schemeClr val="accent6">
                    <a:lumMod val="10000"/>
                  </a:schemeClr>
                </a:solidFill>
              </a:rPr>
              <a:t>(</a:t>
            </a:r>
            <a:r>
              <a:rPr sz="1000" u="sng" dirty="0">
                <a:solidFill>
                  <a:schemeClr val="accent6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MacDougall et al., 2020</a:t>
            </a:r>
            <a:r>
              <a:rPr sz="1000" dirty="0">
                <a:solidFill>
                  <a:schemeClr val="accent6">
                    <a:lumMod val="10000"/>
                  </a:schemeClr>
                </a:solidFill>
              </a:rPr>
              <a:t>; </a:t>
            </a:r>
            <a:r>
              <a:rPr sz="1000" u="sng" dirty="0">
                <a:solidFill>
                  <a:schemeClr val="accent6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Palazzo Corner et al., 2023</a:t>
            </a:r>
            <a:r>
              <a:rPr sz="1000" dirty="0">
                <a:solidFill>
                  <a:schemeClr val="accent6">
                    <a:lumMod val="10000"/>
                  </a:schemeClr>
                </a:solidFill>
              </a:rPr>
              <a:t>)</a:t>
            </a:r>
          </a:p>
          <a:p>
            <a:pPr marL="431800" lvl="1" indent="-127000" defTabSz="731520">
              <a:spcBef>
                <a:spcPts val="500"/>
              </a:spcBef>
              <a:buSzPct val="80000"/>
              <a:buChar char="๏"/>
              <a:defRPr sz="1440"/>
            </a:pPr>
            <a:r>
              <a:rPr sz="1050" dirty="0"/>
              <a:t>net-zero GHGs already implies </a:t>
            </a:r>
            <a:r>
              <a:rPr sz="1050" b="1" dirty="0">
                <a:solidFill>
                  <a:srgbClr val="AC4D55"/>
                </a:solidFill>
              </a:rPr>
              <a:t>net-negative CO</a:t>
            </a:r>
            <a:r>
              <a:rPr sz="1050" b="1" baseline="-5999" dirty="0">
                <a:solidFill>
                  <a:srgbClr val="AC4D55"/>
                </a:solidFill>
              </a:rPr>
              <a:t>2</a:t>
            </a:r>
            <a:r>
              <a:rPr sz="1050" dirty="0"/>
              <a:t> emissions &amp; is expected to decrease GMSAT </a:t>
            </a:r>
            <a:br>
              <a:rPr sz="1050" dirty="0"/>
            </a:br>
            <a:r>
              <a:rPr sz="1000" dirty="0">
                <a:solidFill>
                  <a:schemeClr val="accent6">
                    <a:lumMod val="10000"/>
                  </a:schemeClr>
                </a:solidFill>
              </a:rPr>
              <a:t>(</a:t>
            </a:r>
            <a:r>
              <a:rPr sz="1000" u="sng" dirty="0">
                <a:solidFill>
                  <a:schemeClr val="accent6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Rogelj et al., 2021</a:t>
            </a:r>
            <a:r>
              <a:rPr sz="1000" dirty="0">
                <a:solidFill>
                  <a:schemeClr val="accent6">
                    <a:lumMod val="10000"/>
                  </a:schemeClr>
                </a:solidFill>
              </a:rPr>
              <a:t>)</a:t>
            </a:r>
          </a:p>
        </p:txBody>
      </p:sp>
      <p:sp>
        <p:nvSpPr>
          <p:cNvPr id="216" name="TextBox 6"/>
          <p:cNvSpPr txBox="1"/>
          <p:nvPr/>
        </p:nvSpPr>
        <p:spPr>
          <a:xfrm>
            <a:off x="5286487" y="4694322"/>
            <a:ext cx="1615123" cy="225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>
                <a:solidFill>
                  <a:schemeClr val="accent6">
                    <a:lumMod val="10000"/>
                  </a:schemeClr>
                </a:solidFill>
              </a:rPr>
              <a:t>Source: </a:t>
            </a:r>
            <a:r>
              <a:rPr u="sng" dirty="0">
                <a:solidFill>
                  <a:schemeClr val="accent6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10NICS, 2023, Insight 1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Rectangle"/>
          <p:cNvSpPr/>
          <p:nvPr/>
        </p:nvSpPr>
        <p:spPr>
          <a:xfrm>
            <a:off x="1635690" y="2064685"/>
            <a:ext cx="5428781" cy="1304432"/>
          </a:xfrm>
          <a:prstGeom prst="rect">
            <a:avLst/>
          </a:prstGeom>
          <a:gradFill>
            <a:gsLst>
              <a:gs pos="0">
                <a:srgbClr val="FFFFFF">
                  <a:alpha val="50000"/>
                </a:srgbClr>
              </a:gs>
              <a:gs pos="100000">
                <a:srgbClr val="797979">
                  <a:alpha val="50000"/>
                </a:srgbClr>
              </a:gs>
            </a:gsLst>
            <a:lin ang="5400000"/>
          </a:gradFill>
          <a:ln w="3175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65" name="Rectangle"/>
          <p:cNvSpPr/>
          <p:nvPr/>
        </p:nvSpPr>
        <p:spPr>
          <a:xfrm>
            <a:off x="1635690" y="2634514"/>
            <a:ext cx="5428781" cy="73048"/>
          </a:xfrm>
          <a:prstGeom prst="rect">
            <a:avLst/>
          </a:prstGeom>
          <a:solidFill>
            <a:srgbClr val="5E5E5E">
              <a:alpha val="50000"/>
            </a:srgbClr>
          </a:solidFill>
          <a:ln w="3175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66" name="CO2 removal potential per year in 2050"/>
          <p:cNvSpPr txBox="1"/>
          <p:nvPr/>
        </p:nvSpPr>
        <p:spPr>
          <a:xfrm rot="16200000">
            <a:off x="-337598" y="2487585"/>
            <a:ext cx="2721779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200"/>
            </a:pPr>
            <a:r>
              <a:t>CO</a:t>
            </a:r>
            <a:r>
              <a:rPr baseline="-5999"/>
              <a:t>2 </a:t>
            </a:r>
            <a:r>
              <a:t>removal potential per year in 2050</a:t>
            </a:r>
          </a:p>
        </p:txBody>
      </p:sp>
      <p:sp>
        <p:nvSpPr>
          <p:cNvPr id="367" name="Line"/>
          <p:cNvSpPr/>
          <p:nvPr/>
        </p:nvSpPr>
        <p:spPr>
          <a:xfrm>
            <a:off x="1334095" y="4191433"/>
            <a:ext cx="5883438" cy="1"/>
          </a:xfrm>
          <a:prstGeom prst="line">
            <a:avLst/>
          </a:prstGeom>
          <a:ln w="25400">
            <a:solidFill>
              <a:srgbClr val="0A2D6E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8" name="Line"/>
          <p:cNvSpPr/>
          <p:nvPr/>
        </p:nvSpPr>
        <p:spPr>
          <a:xfrm flipV="1">
            <a:off x="1628146" y="979049"/>
            <a:ext cx="1" cy="571045"/>
          </a:xfrm>
          <a:prstGeom prst="line">
            <a:avLst/>
          </a:prstGeom>
          <a:ln w="25400">
            <a:solidFill>
              <a:srgbClr val="0A2D6E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9" name="Line"/>
          <p:cNvSpPr/>
          <p:nvPr/>
        </p:nvSpPr>
        <p:spPr>
          <a:xfrm flipV="1">
            <a:off x="1492414" y="3938786"/>
            <a:ext cx="271464" cy="1"/>
          </a:xfrm>
          <a:prstGeom prst="line">
            <a:avLst/>
          </a:prstGeom>
          <a:ln w="25400">
            <a:solidFill>
              <a:srgbClr val="0A2D6E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0" name="Line"/>
          <p:cNvSpPr/>
          <p:nvPr/>
        </p:nvSpPr>
        <p:spPr>
          <a:xfrm>
            <a:off x="1492414" y="2674038"/>
            <a:ext cx="271464" cy="1"/>
          </a:xfrm>
          <a:prstGeom prst="line">
            <a:avLst/>
          </a:prstGeom>
          <a:ln w="25400">
            <a:solidFill>
              <a:srgbClr val="0A2D6E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1" name="Line"/>
          <p:cNvSpPr/>
          <p:nvPr/>
        </p:nvSpPr>
        <p:spPr>
          <a:xfrm flipV="1">
            <a:off x="1492414" y="2922037"/>
            <a:ext cx="271464" cy="1"/>
          </a:xfrm>
          <a:prstGeom prst="line">
            <a:avLst/>
          </a:prstGeom>
          <a:ln w="25400">
            <a:solidFill>
              <a:srgbClr val="0A2D6E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2" name="Line"/>
          <p:cNvSpPr/>
          <p:nvPr/>
        </p:nvSpPr>
        <p:spPr>
          <a:xfrm>
            <a:off x="1501157" y="3182412"/>
            <a:ext cx="271464" cy="1"/>
          </a:xfrm>
          <a:prstGeom prst="line">
            <a:avLst/>
          </a:prstGeom>
          <a:ln w="25400">
            <a:solidFill>
              <a:srgbClr val="0A2D6E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3" name="Line"/>
          <p:cNvSpPr/>
          <p:nvPr/>
        </p:nvSpPr>
        <p:spPr>
          <a:xfrm>
            <a:off x="1492414" y="3430735"/>
            <a:ext cx="271464" cy="1"/>
          </a:xfrm>
          <a:prstGeom prst="line">
            <a:avLst/>
          </a:prstGeom>
          <a:ln w="25400">
            <a:solidFill>
              <a:srgbClr val="0A2D6E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4" name="Line"/>
          <p:cNvSpPr/>
          <p:nvPr/>
        </p:nvSpPr>
        <p:spPr>
          <a:xfrm>
            <a:off x="1492414" y="3684785"/>
            <a:ext cx="271464" cy="1"/>
          </a:xfrm>
          <a:prstGeom prst="line">
            <a:avLst/>
          </a:prstGeom>
          <a:ln w="25400">
            <a:solidFill>
              <a:srgbClr val="0A2D6E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5" name="60"/>
          <p:cNvSpPr txBox="1"/>
          <p:nvPr/>
        </p:nvSpPr>
        <p:spPr>
          <a:xfrm>
            <a:off x="1198523" y="2566687"/>
            <a:ext cx="259530" cy="2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00"/>
            </a:lvl1pPr>
          </a:lstStyle>
          <a:p>
            <a:r>
              <a:t>60</a:t>
            </a:r>
          </a:p>
        </p:txBody>
      </p:sp>
      <p:sp>
        <p:nvSpPr>
          <p:cNvPr id="376" name="40"/>
          <p:cNvSpPr txBox="1"/>
          <p:nvPr/>
        </p:nvSpPr>
        <p:spPr>
          <a:xfrm>
            <a:off x="1198523" y="3075062"/>
            <a:ext cx="259530" cy="2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00"/>
            </a:lvl1pPr>
          </a:lstStyle>
          <a:p>
            <a:r>
              <a:t>40</a:t>
            </a:r>
          </a:p>
        </p:txBody>
      </p:sp>
      <p:sp>
        <p:nvSpPr>
          <p:cNvPr id="377" name="20"/>
          <p:cNvSpPr txBox="1"/>
          <p:nvPr/>
        </p:nvSpPr>
        <p:spPr>
          <a:xfrm>
            <a:off x="1198523" y="3577435"/>
            <a:ext cx="259530" cy="2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00"/>
            </a:lvl1pPr>
          </a:lstStyle>
          <a:p>
            <a:r>
              <a:t>20</a:t>
            </a:r>
          </a:p>
        </p:txBody>
      </p:sp>
      <p:sp>
        <p:nvSpPr>
          <p:cNvPr id="378" name="Mt CO2 / year"/>
          <p:cNvSpPr txBox="1"/>
          <p:nvPr/>
        </p:nvSpPr>
        <p:spPr>
          <a:xfrm>
            <a:off x="1236283" y="775615"/>
            <a:ext cx="783727" cy="214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900"/>
            </a:pPr>
            <a:r>
              <a:t>Mt CO</a:t>
            </a:r>
            <a:r>
              <a:rPr baseline="-5999"/>
              <a:t>2 </a:t>
            </a:r>
            <a:r>
              <a:t>/ year</a:t>
            </a:r>
          </a:p>
        </p:txBody>
      </p:sp>
      <p:grpSp>
        <p:nvGrpSpPr>
          <p:cNvPr id="383" name="Group"/>
          <p:cNvGrpSpPr/>
          <p:nvPr/>
        </p:nvGrpSpPr>
        <p:grpSpPr>
          <a:xfrm>
            <a:off x="2022488" y="3854559"/>
            <a:ext cx="1227503" cy="337421"/>
            <a:chOff x="0" y="0"/>
            <a:chExt cx="1227501" cy="337419"/>
          </a:xfrm>
        </p:grpSpPr>
        <p:sp>
          <p:nvSpPr>
            <p:cNvPr id="379" name="Rectangle"/>
            <p:cNvSpPr/>
            <p:nvPr/>
          </p:nvSpPr>
          <p:spPr>
            <a:xfrm rot="10800000" flipH="1">
              <a:off x="719501" y="235819"/>
              <a:ext cx="508001" cy="101601"/>
            </a:xfrm>
            <a:prstGeom prst="rect">
              <a:avLst/>
            </a:prstGeom>
            <a:solidFill>
              <a:srgbClr val="945200"/>
            </a:solidFill>
            <a:ln w="3175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74">
                <a:defRPr sz="1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0" name="Rectangle"/>
            <p:cNvSpPr/>
            <p:nvPr/>
          </p:nvSpPr>
          <p:spPr>
            <a:xfrm rot="10800000" flipH="1">
              <a:off x="719501" y="135027"/>
              <a:ext cx="508001" cy="101601"/>
            </a:xfrm>
            <a:prstGeom prst="rect">
              <a:avLst/>
            </a:prstGeom>
            <a:solidFill>
              <a:srgbClr val="C58E02"/>
            </a:solidFill>
            <a:ln w="3175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74">
                <a:defRPr sz="1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1" name="peatlands"/>
            <p:cNvSpPr txBox="1"/>
            <p:nvPr/>
          </p:nvSpPr>
          <p:spPr>
            <a:xfrm>
              <a:off x="44145" y="0"/>
              <a:ext cx="508410" cy="127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900">
                  <a:solidFill>
                    <a:srgbClr val="C68E04"/>
                  </a:solidFill>
                </a:defRPr>
              </a:lvl1pPr>
            </a:lstStyle>
            <a:p>
              <a:r>
                <a:t>peatlands</a:t>
              </a:r>
            </a:p>
          </p:txBody>
        </p:sp>
        <p:sp>
          <p:nvSpPr>
            <p:cNvPr id="382" name="reforestation"/>
            <p:cNvSpPr txBox="1"/>
            <p:nvPr/>
          </p:nvSpPr>
          <p:spPr>
            <a:xfrm>
              <a:off x="-1" y="181558"/>
              <a:ext cx="648049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900">
                  <a:solidFill>
                    <a:srgbClr val="945200"/>
                  </a:solidFill>
                </a:defRPr>
              </a:lvl1pPr>
            </a:lstStyle>
            <a:p>
              <a:r>
                <a:t>reforestation</a:t>
              </a:r>
            </a:p>
          </p:txBody>
        </p:sp>
      </p:grpSp>
      <p:sp>
        <p:nvSpPr>
          <p:cNvPr id="384" name="ecosystem-based &amp; currently in KSG"/>
          <p:cNvSpPr txBox="1"/>
          <p:nvPr/>
        </p:nvSpPr>
        <p:spPr>
          <a:xfrm>
            <a:off x="2523926" y="4254500"/>
            <a:ext cx="889001" cy="377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900"/>
            </a:lvl1pPr>
          </a:lstStyle>
          <a:p>
            <a:r>
              <a:t>ecosystem-based &amp; currently in KSG</a:t>
            </a:r>
          </a:p>
        </p:txBody>
      </p:sp>
      <p:sp>
        <p:nvSpPr>
          <p:cNvPr id="385" name="Line"/>
          <p:cNvSpPr/>
          <p:nvPr/>
        </p:nvSpPr>
        <p:spPr>
          <a:xfrm>
            <a:off x="1492414" y="2420038"/>
            <a:ext cx="271464" cy="1"/>
          </a:xfrm>
          <a:prstGeom prst="line">
            <a:avLst/>
          </a:prstGeom>
          <a:ln w="25400">
            <a:solidFill>
              <a:srgbClr val="0A2D6E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6" name="Line"/>
          <p:cNvSpPr/>
          <p:nvPr/>
        </p:nvSpPr>
        <p:spPr>
          <a:xfrm>
            <a:off x="1492414" y="2164031"/>
            <a:ext cx="271464" cy="1"/>
          </a:xfrm>
          <a:prstGeom prst="line">
            <a:avLst/>
          </a:prstGeom>
          <a:ln w="25400">
            <a:solidFill>
              <a:srgbClr val="0A2D6E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7" name="80"/>
          <p:cNvSpPr txBox="1"/>
          <p:nvPr/>
        </p:nvSpPr>
        <p:spPr>
          <a:xfrm>
            <a:off x="1198523" y="2056680"/>
            <a:ext cx="259530" cy="2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00"/>
            </a:lvl1pPr>
          </a:lstStyle>
          <a:p>
            <a:r>
              <a:t>80</a:t>
            </a:r>
          </a:p>
        </p:txBody>
      </p:sp>
      <p:grpSp>
        <p:nvGrpSpPr>
          <p:cNvPr id="396" name="Group"/>
          <p:cNvGrpSpPr/>
          <p:nvPr/>
        </p:nvGrpSpPr>
        <p:grpSpPr>
          <a:xfrm>
            <a:off x="2965872" y="3582541"/>
            <a:ext cx="1508027" cy="1049220"/>
            <a:chOff x="0" y="0"/>
            <a:chExt cx="1508025" cy="1049219"/>
          </a:xfrm>
        </p:grpSpPr>
        <p:sp>
          <p:nvSpPr>
            <p:cNvPr id="388" name="ecosystem-based"/>
            <p:cNvSpPr txBox="1"/>
            <p:nvPr/>
          </p:nvSpPr>
          <p:spPr>
            <a:xfrm>
              <a:off x="619025" y="671958"/>
              <a:ext cx="889001" cy="377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900"/>
              </a:lvl1pPr>
            </a:lstStyle>
            <a:p>
              <a:r>
                <a:t>ecosystem-based</a:t>
              </a:r>
            </a:p>
          </p:txBody>
        </p:sp>
        <p:grpSp>
          <p:nvGrpSpPr>
            <p:cNvPr id="395" name="Group"/>
            <p:cNvGrpSpPr/>
            <p:nvPr/>
          </p:nvGrpSpPr>
          <p:grpSpPr>
            <a:xfrm>
              <a:off x="0" y="0"/>
              <a:ext cx="1317526" cy="405233"/>
              <a:chOff x="0" y="0"/>
              <a:chExt cx="1317525" cy="405232"/>
            </a:xfrm>
          </p:grpSpPr>
          <p:sp>
            <p:nvSpPr>
              <p:cNvPr id="389" name="Rectangle"/>
              <p:cNvSpPr/>
              <p:nvPr/>
            </p:nvSpPr>
            <p:spPr>
              <a:xfrm rot="10800000" flipH="1">
                <a:off x="809525" y="166348"/>
                <a:ext cx="508001" cy="12701"/>
              </a:xfrm>
              <a:prstGeom prst="rect">
                <a:avLst/>
              </a:prstGeom>
              <a:solidFill>
                <a:srgbClr val="3C8A9E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4">
                  <a:defRPr sz="1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90" name="Rectangle"/>
              <p:cNvSpPr/>
              <p:nvPr/>
            </p:nvSpPr>
            <p:spPr>
              <a:xfrm>
                <a:off x="809525" y="240132"/>
                <a:ext cx="508001" cy="165101"/>
              </a:xfrm>
              <a:prstGeom prst="rect">
                <a:avLst/>
              </a:prstGeom>
              <a:solidFill>
                <a:srgbClr val="CF632A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4">
                  <a:defRPr sz="1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91" name="Rectangle"/>
              <p:cNvSpPr/>
              <p:nvPr/>
            </p:nvSpPr>
            <p:spPr>
              <a:xfrm>
                <a:off x="809525" y="176185"/>
                <a:ext cx="508001" cy="63501"/>
              </a:xfrm>
              <a:prstGeom prst="rect">
                <a:avLst/>
              </a:prstGeom>
              <a:solidFill>
                <a:srgbClr val="9290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4">
                  <a:defRPr sz="1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92" name="cover crops"/>
              <p:cNvSpPr txBox="1"/>
              <p:nvPr/>
            </p:nvSpPr>
            <p:spPr>
              <a:xfrm>
                <a:off x="22296" y="139923"/>
                <a:ext cx="603455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>
                  <a:defRPr sz="900">
                    <a:solidFill>
                      <a:srgbClr val="939100"/>
                    </a:solidFill>
                  </a:defRPr>
                </a:lvl1pPr>
              </a:lstStyle>
              <a:p>
                <a:r>
                  <a:t>cover crops</a:t>
                </a:r>
              </a:p>
            </p:txBody>
          </p:sp>
          <p:sp>
            <p:nvSpPr>
              <p:cNvPr id="393" name="crop rotation"/>
              <p:cNvSpPr txBox="1"/>
              <p:nvPr/>
            </p:nvSpPr>
            <p:spPr>
              <a:xfrm>
                <a:off x="-1" y="274502"/>
                <a:ext cx="648049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>
                  <a:defRPr sz="900">
                    <a:solidFill>
                      <a:srgbClr val="CF632A"/>
                    </a:solidFill>
                  </a:defRPr>
                </a:lvl1pPr>
              </a:lstStyle>
              <a:p>
                <a:r>
                  <a:t>crop rotation</a:t>
                </a:r>
              </a:p>
            </p:txBody>
          </p:sp>
          <p:sp>
            <p:nvSpPr>
              <p:cNvPr id="394" name="seagrasses"/>
              <p:cNvSpPr txBox="1"/>
              <p:nvPr/>
            </p:nvSpPr>
            <p:spPr>
              <a:xfrm>
                <a:off x="25421" y="0"/>
                <a:ext cx="597205" cy="127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>
                  <a:defRPr sz="900">
                    <a:solidFill>
                      <a:srgbClr val="3C899E"/>
                    </a:solidFill>
                  </a:defRPr>
                </a:lvl1pPr>
              </a:lstStyle>
              <a:p>
                <a:r>
                  <a:t>seagrasses</a:t>
                </a:r>
              </a:p>
            </p:txBody>
          </p:sp>
        </p:grpSp>
      </p:grpSp>
      <p:grpSp>
        <p:nvGrpSpPr>
          <p:cNvPr id="404" name="Group"/>
          <p:cNvGrpSpPr/>
          <p:nvPr/>
        </p:nvGrpSpPr>
        <p:grpSpPr>
          <a:xfrm>
            <a:off x="4413468" y="2628404"/>
            <a:ext cx="2605035" cy="2076419"/>
            <a:chOff x="320786" y="0"/>
            <a:chExt cx="2605033" cy="2076418"/>
          </a:xfrm>
        </p:grpSpPr>
        <p:sp>
          <p:nvSpPr>
            <p:cNvPr id="397" name="Rectangle"/>
            <p:cNvSpPr/>
            <p:nvPr/>
          </p:nvSpPr>
          <p:spPr>
            <a:xfrm>
              <a:off x="716124" y="762021"/>
              <a:ext cx="508001" cy="355601"/>
            </a:xfrm>
            <a:prstGeom prst="rect">
              <a:avLst/>
            </a:prstGeom>
            <a:solidFill>
              <a:srgbClr val="2BCF81"/>
            </a:solidFill>
            <a:ln w="3175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74">
                <a:defRPr sz="1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98" name="biological + chemical CO2 capture"/>
            <p:cNvSpPr/>
            <p:nvPr/>
          </p:nvSpPr>
          <p:spPr>
            <a:xfrm>
              <a:off x="525624" y="1626095"/>
              <a:ext cx="8890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>
                <a:defRPr sz="900"/>
              </a:pPr>
              <a:r>
                <a:t>biological + chemical CO</a:t>
              </a:r>
              <a:r>
                <a:rPr baseline="-5999"/>
                <a:t>2</a:t>
              </a:r>
              <a:r>
                <a:t> capture</a:t>
              </a:r>
            </a:p>
          </p:txBody>
        </p:sp>
        <p:sp>
          <p:nvSpPr>
            <p:cNvPr id="399" name="BECCS: Biogas-CHP"/>
            <p:cNvSpPr/>
            <p:nvPr/>
          </p:nvSpPr>
          <p:spPr>
            <a:xfrm>
              <a:off x="320786" y="80641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>
                <a:defRPr sz="900">
                  <a:solidFill>
                    <a:srgbClr val="2BCF81"/>
                  </a:solidFill>
                </a:defRPr>
              </a:pPr>
              <a:r>
                <a:t>BECCS:</a:t>
              </a:r>
              <a:br/>
              <a:r>
                <a:t>Biogas-CHP</a:t>
              </a:r>
            </a:p>
          </p:txBody>
        </p:sp>
        <p:sp>
          <p:nvSpPr>
            <p:cNvPr id="400" name="Rectangle"/>
            <p:cNvSpPr/>
            <p:nvPr/>
          </p:nvSpPr>
          <p:spPr>
            <a:xfrm>
              <a:off x="716124" y="406680"/>
              <a:ext cx="252752" cy="355602"/>
            </a:xfrm>
            <a:prstGeom prst="rect">
              <a:avLst/>
            </a:prstGeom>
            <a:solidFill>
              <a:srgbClr val="007448"/>
            </a:solidFill>
            <a:ln w="3175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74">
                <a:defRPr sz="1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1" name="BECCS: Pyrolysis"/>
            <p:cNvSpPr/>
            <p:nvPr/>
          </p:nvSpPr>
          <p:spPr>
            <a:xfrm>
              <a:off x="354124" y="44768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>
                <a:defRPr sz="900">
                  <a:solidFill>
                    <a:srgbClr val="009052"/>
                  </a:solidFill>
                </a:defRPr>
              </a:pPr>
              <a:r>
                <a:rPr>
                  <a:solidFill>
                    <a:srgbClr val="007448"/>
                  </a:solidFill>
                </a:rPr>
                <a:t>BECCS:</a:t>
              </a:r>
              <a:br>
                <a:rPr>
                  <a:solidFill>
                    <a:srgbClr val="007448"/>
                  </a:solidFill>
                </a:rPr>
              </a:br>
              <a:r>
                <a:rPr>
                  <a:solidFill>
                    <a:srgbClr val="007448"/>
                  </a:solidFill>
                </a:rPr>
                <a:t>Pyrolysis</a:t>
              </a:r>
            </a:p>
          </p:txBody>
        </p:sp>
        <p:sp>
          <p:nvSpPr>
            <p:cNvPr id="402" name="Rectangle"/>
            <p:cNvSpPr/>
            <p:nvPr/>
          </p:nvSpPr>
          <p:spPr>
            <a:xfrm>
              <a:off x="970970" y="0"/>
              <a:ext cx="254001" cy="762000"/>
            </a:xfrm>
            <a:prstGeom prst="rect">
              <a:avLst/>
            </a:prstGeom>
            <a:solidFill>
              <a:srgbClr val="4F8F00"/>
            </a:solidFill>
            <a:ln w="3175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74">
                <a:defRPr sz="1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3" name="BECCS: Biomasse-CHP"/>
            <p:cNvSpPr/>
            <p:nvPr/>
          </p:nvSpPr>
          <p:spPr>
            <a:xfrm>
              <a:off x="1655819" y="46940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>
                <a:defRPr sz="900">
                  <a:solidFill>
                    <a:srgbClr val="76A74C"/>
                  </a:solidFill>
                </a:defRPr>
              </a:pPr>
              <a:r>
                <a:t>BECCS:</a:t>
              </a:r>
              <a:br/>
              <a:r>
                <a:t>Biomasse-CHP</a:t>
              </a:r>
            </a:p>
          </p:txBody>
        </p:sp>
      </p:grpSp>
      <p:sp>
        <p:nvSpPr>
          <p:cNvPr id="405" name="Line"/>
          <p:cNvSpPr/>
          <p:nvPr/>
        </p:nvSpPr>
        <p:spPr>
          <a:xfrm>
            <a:off x="4758880" y="3035085"/>
            <a:ext cx="1639253" cy="1"/>
          </a:xfrm>
          <a:prstGeom prst="line">
            <a:avLst/>
          </a:prstGeom>
          <a:ln>
            <a:solidFill>
              <a:srgbClr val="082458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6" name="Line"/>
          <p:cNvSpPr/>
          <p:nvPr/>
        </p:nvSpPr>
        <p:spPr>
          <a:xfrm flipV="1">
            <a:off x="1628146" y="1722204"/>
            <a:ext cx="1" cy="2724188"/>
          </a:xfrm>
          <a:prstGeom prst="line">
            <a:avLst/>
          </a:prstGeom>
          <a:ln w="25400">
            <a:solidFill>
              <a:srgbClr val="0A2D6E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409" name="Group"/>
          <p:cNvGrpSpPr/>
          <p:nvPr/>
        </p:nvGrpSpPr>
        <p:grpSpPr>
          <a:xfrm>
            <a:off x="1628146" y="1433844"/>
            <a:ext cx="1270001" cy="1308341"/>
            <a:chOff x="126236" y="0"/>
            <a:chExt cx="1270000" cy="1308340"/>
          </a:xfrm>
        </p:grpSpPr>
        <p:sp>
          <p:nvSpPr>
            <p:cNvPr id="407" name="~"/>
            <p:cNvSpPr/>
            <p:nvPr/>
          </p:nvSpPr>
          <p:spPr>
            <a:xfrm>
              <a:off x="126236" y="3834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2000">
                  <a:solidFill>
                    <a:srgbClr val="0A2D6E"/>
                  </a:solidFill>
                </a:defRPr>
              </a:lvl1pPr>
            </a:lstStyle>
            <a:p>
              <a:r>
                <a:t>~</a:t>
              </a:r>
            </a:p>
          </p:txBody>
        </p:sp>
        <p:sp>
          <p:nvSpPr>
            <p:cNvPr id="408" name="~"/>
            <p:cNvSpPr/>
            <p:nvPr/>
          </p:nvSpPr>
          <p:spPr>
            <a:xfrm>
              <a:off x="126236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2000">
                  <a:solidFill>
                    <a:srgbClr val="0A2D6E"/>
                  </a:solidFill>
                </a:defRPr>
              </a:lvl1pPr>
            </a:lstStyle>
            <a:p>
              <a:r>
                <a:t>~</a:t>
              </a:r>
            </a:p>
          </p:txBody>
        </p:sp>
      </p:grpSp>
      <p:sp>
        <p:nvSpPr>
          <p:cNvPr id="410" name="requires geological  CO2 storage…"/>
          <p:cNvSpPr txBox="1"/>
          <p:nvPr/>
        </p:nvSpPr>
        <p:spPr>
          <a:xfrm>
            <a:off x="7445982" y="2680709"/>
            <a:ext cx="1405243" cy="1138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r">
              <a:spcBef>
                <a:spcPts val="1000"/>
              </a:spcBef>
              <a:defRPr sz="1100"/>
            </a:pPr>
            <a:r>
              <a:t>   requires geological </a:t>
            </a:r>
            <a:br/>
            <a:r>
              <a:t>CO</a:t>
            </a:r>
            <a:r>
              <a:rPr baseline="-5999"/>
              <a:t>2</a:t>
            </a:r>
            <a:r>
              <a:t> storage</a:t>
            </a:r>
          </a:p>
          <a:p>
            <a:pPr algn="r">
              <a:spcBef>
                <a:spcPts val="1000"/>
              </a:spcBef>
              <a:defRPr sz="1100"/>
            </a:pPr>
            <a:r>
              <a:t>energy demanding</a:t>
            </a:r>
          </a:p>
          <a:p>
            <a:pPr algn="r">
              <a:spcBef>
                <a:spcPts val="1000"/>
              </a:spcBef>
              <a:defRPr sz="1100"/>
            </a:pPr>
            <a:r>
              <a:t>biomass-competition</a:t>
            </a:r>
          </a:p>
          <a:p>
            <a:pPr algn="r">
              <a:spcBef>
                <a:spcPts val="1000"/>
              </a:spcBef>
              <a:defRPr sz="1100"/>
            </a:pPr>
            <a:r>
              <a:t>area competition</a:t>
            </a:r>
          </a:p>
        </p:txBody>
      </p:sp>
      <p:grpSp>
        <p:nvGrpSpPr>
          <p:cNvPr id="423" name="Group"/>
          <p:cNvGrpSpPr/>
          <p:nvPr/>
        </p:nvGrpSpPr>
        <p:grpSpPr>
          <a:xfrm>
            <a:off x="5578506" y="1032345"/>
            <a:ext cx="2361231" cy="3222155"/>
            <a:chOff x="222281" y="0"/>
            <a:chExt cx="2361229" cy="3222154"/>
          </a:xfrm>
        </p:grpSpPr>
        <p:grpSp>
          <p:nvGrpSpPr>
            <p:cNvPr id="417" name="Group"/>
            <p:cNvGrpSpPr/>
            <p:nvPr/>
          </p:nvGrpSpPr>
          <p:grpSpPr>
            <a:xfrm>
              <a:off x="222281" y="0"/>
              <a:ext cx="2361230" cy="2540169"/>
              <a:chOff x="222281" y="0"/>
              <a:chExt cx="2361229" cy="2540168"/>
            </a:xfrm>
          </p:grpSpPr>
          <p:sp>
            <p:nvSpPr>
              <p:cNvPr id="411" name="Rectangle"/>
              <p:cNvSpPr/>
              <p:nvPr/>
            </p:nvSpPr>
            <p:spPr>
              <a:xfrm rot="10800000" flipH="1">
                <a:off x="485989" y="1478613"/>
                <a:ext cx="254001" cy="381001"/>
              </a:xfrm>
              <a:prstGeom prst="rect">
                <a:avLst/>
              </a:prstGeom>
              <a:solidFill>
                <a:srgbClr val="941751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4">
                  <a:defRPr sz="1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12" name="DACCS: HVAC"/>
              <p:cNvSpPr/>
              <p:nvPr/>
            </p:nvSpPr>
            <p:spPr>
              <a:xfrm>
                <a:off x="222281" y="1256212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>
                  <a:defRPr sz="900">
                    <a:solidFill>
                      <a:srgbClr val="941751"/>
                    </a:solidFill>
                  </a:defRPr>
                </a:pPr>
                <a:r>
                  <a:t>DACCS:</a:t>
                </a:r>
                <a:br/>
                <a:r>
                  <a:t>HVAC</a:t>
                </a:r>
              </a:p>
            </p:txBody>
          </p:sp>
          <p:sp>
            <p:nvSpPr>
              <p:cNvPr id="413" name="Rectangle"/>
              <p:cNvSpPr/>
              <p:nvPr/>
            </p:nvSpPr>
            <p:spPr>
              <a:xfrm rot="10800000" flipH="1">
                <a:off x="742408" y="1348530"/>
                <a:ext cx="254001" cy="508001"/>
              </a:xfrm>
              <a:prstGeom prst="rect">
                <a:avLst/>
              </a:prstGeom>
              <a:solidFill>
                <a:srgbClr val="531B93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4">
                  <a:defRPr sz="1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14" name="DACCS: central"/>
              <p:cNvSpPr/>
              <p:nvPr/>
            </p:nvSpPr>
            <p:spPr>
              <a:xfrm>
                <a:off x="1313510" y="1270168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>
                  <a:defRPr sz="900">
                    <a:solidFill>
                      <a:srgbClr val="531B93"/>
                    </a:solidFill>
                  </a:defRPr>
                </a:pPr>
                <a:r>
                  <a:t>DACCS:</a:t>
                </a:r>
                <a:br/>
                <a:r>
                  <a:t>central</a:t>
                </a:r>
              </a:p>
            </p:txBody>
          </p:sp>
          <p:sp>
            <p:nvSpPr>
              <p:cNvPr id="415" name="Rectangle"/>
              <p:cNvSpPr/>
              <p:nvPr/>
            </p:nvSpPr>
            <p:spPr>
              <a:xfrm rot="10800000" flipH="1">
                <a:off x="485989" y="359052"/>
                <a:ext cx="254001" cy="1124417"/>
              </a:xfrm>
              <a:prstGeom prst="rect">
                <a:avLst/>
              </a:prstGeom>
              <a:solidFill>
                <a:srgbClr val="941751">
                  <a:alpha val="25000"/>
                </a:srgbClr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4">
                  <a:defRPr sz="1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16" name="Rectangle"/>
              <p:cNvSpPr/>
              <p:nvPr/>
            </p:nvSpPr>
            <p:spPr>
              <a:xfrm rot="10800000" flipH="1">
                <a:off x="742408" y="0"/>
                <a:ext cx="254001" cy="1360424"/>
              </a:xfrm>
              <a:prstGeom prst="rect">
                <a:avLst/>
              </a:prstGeom>
              <a:solidFill>
                <a:srgbClr val="531B93">
                  <a:alpha val="25000"/>
                </a:srgbClr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4">
                  <a:defRPr sz="1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422" name="Group"/>
            <p:cNvGrpSpPr/>
            <p:nvPr/>
          </p:nvGrpSpPr>
          <p:grpSpPr>
            <a:xfrm>
              <a:off x="269676" y="1739779"/>
              <a:ext cx="2313835" cy="1482376"/>
              <a:chOff x="0" y="0"/>
              <a:chExt cx="2313834" cy="1482375"/>
            </a:xfrm>
          </p:grpSpPr>
          <p:sp>
            <p:nvSpPr>
              <p:cNvPr id="418" name="chemical CO2 capture"/>
              <p:cNvSpPr/>
              <p:nvPr/>
            </p:nvSpPr>
            <p:spPr>
              <a:xfrm>
                <a:off x="0" y="1482375"/>
                <a:ext cx="92710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>
                  <a:defRPr sz="900"/>
                </a:pPr>
                <a:r>
                  <a:t>chemical CO</a:t>
                </a:r>
                <a:r>
                  <a:rPr baseline="-5999"/>
                  <a:t>2</a:t>
                </a:r>
                <a:r>
                  <a:t> capture</a:t>
                </a:r>
              </a:p>
            </p:txBody>
          </p:sp>
          <p:grpSp>
            <p:nvGrpSpPr>
              <p:cNvPr id="421" name="Group"/>
              <p:cNvGrpSpPr/>
              <p:nvPr/>
            </p:nvGrpSpPr>
            <p:grpSpPr>
              <a:xfrm>
                <a:off x="216296" y="0"/>
                <a:ext cx="2097539" cy="1270000"/>
                <a:chOff x="0" y="0"/>
                <a:chExt cx="2097537" cy="1270000"/>
              </a:xfrm>
            </p:grpSpPr>
            <p:sp>
              <p:nvSpPr>
                <p:cNvPr id="419" name="enh. terr. weathering"/>
                <p:cNvSpPr/>
                <p:nvPr/>
              </p:nvSpPr>
              <p:spPr>
                <a:xfrm>
                  <a:off x="827537" y="0"/>
                  <a:ext cx="1270001" cy="1270000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/>
                <a:p>
                  <a:pPr algn="ctr">
                    <a:defRPr sz="900">
                      <a:solidFill>
                        <a:srgbClr val="FF2F92"/>
                      </a:solidFill>
                    </a:defRPr>
                  </a:pPr>
                  <a:r>
                    <a:t>enh. terr.</a:t>
                  </a:r>
                  <a:br/>
                  <a:r>
                    <a:t>weathering</a:t>
                  </a:r>
                </a:p>
              </p:txBody>
            </p:sp>
            <p:sp>
              <p:nvSpPr>
                <p:cNvPr id="420" name="Rectangle"/>
                <p:cNvSpPr/>
                <p:nvPr/>
              </p:nvSpPr>
              <p:spPr>
                <a:xfrm rot="10800000" flipH="1">
                  <a:off x="-1" y="104974"/>
                  <a:ext cx="508001" cy="152401"/>
                </a:xfrm>
                <a:prstGeom prst="rect">
                  <a:avLst/>
                </a:prstGeom>
                <a:solidFill>
                  <a:srgbClr val="FF2F92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pPr algn="ctr" defTabSz="308074">
                    <a:defRPr sz="1000">
                      <a:solidFill>
                        <a:srgbClr val="FF40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</p:grpSp>
      </p:grpSp>
      <p:sp>
        <p:nvSpPr>
          <p:cNvPr id="424" name="TextBox 6"/>
          <p:cNvSpPr txBox="1"/>
          <p:nvPr/>
        </p:nvSpPr>
        <p:spPr>
          <a:xfrm>
            <a:off x="2422019" y="4773559"/>
            <a:ext cx="552508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800"/>
            </a:pPr>
            <a:r>
              <a:t>Modified from: Netto-Null-2050 Cluster I der Helmholtz-Klima-Initiative, “</a:t>
            </a:r>
            <a:r>
              <a:rPr u="sng">
                <a:uFill>
                  <a:solidFill>
                    <a:srgbClr val="000000"/>
                  </a:solidFill>
                </a:uFill>
                <a:hlinkClick r:id="rId2"/>
              </a:rPr>
              <a:t>Netto-Null-2050 Wegweiser - </a:t>
            </a:r>
            <a:br>
              <a:rPr u="sng">
                <a:uFill>
                  <a:solidFill>
                    <a:srgbClr val="000000"/>
                  </a:solidFill>
                </a:uFill>
                <a:hlinkClick r:id="rId2"/>
              </a:rPr>
            </a:br>
            <a:r>
              <a:rPr u="sng">
                <a:uFill>
                  <a:solidFill>
                    <a:srgbClr val="000000"/>
                  </a:solidFill>
                </a:uFill>
                <a:hlinkClick r:id="rId2"/>
              </a:rPr>
              <a:t>Strategische Handlungsempfehlungen und mögliche Wege für ein CO₂-neutrales Deutschland bis 2050</a:t>
            </a:r>
            <a:r>
              <a:t>”, 2023</a:t>
            </a:r>
          </a:p>
        </p:txBody>
      </p:sp>
      <p:sp>
        <p:nvSpPr>
          <p:cNvPr id="425" name="required amount of  negative emission"/>
          <p:cNvSpPr txBox="1"/>
          <p:nvPr/>
        </p:nvSpPr>
        <p:spPr>
          <a:xfrm rot="16200000">
            <a:off x="1199706" y="2579604"/>
            <a:ext cx="1482299" cy="250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900"/>
            </a:pPr>
            <a:r>
              <a:t>required amount of </a:t>
            </a:r>
            <a:br/>
            <a:r>
              <a:t>negative emission</a:t>
            </a:r>
          </a:p>
        </p:txBody>
      </p:sp>
      <p:sp>
        <p:nvSpPr>
          <p:cNvPr id="426" name="Line"/>
          <p:cNvSpPr/>
          <p:nvPr/>
        </p:nvSpPr>
        <p:spPr>
          <a:xfrm>
            <a:off x="3732637" y="3746026"/>
            <a:ext cx="1639253" cy="1"/>
          </a:xfrm>
          <a:prstGeom prst="line">
            <a:avLst/>
          </a:prstGeom>
          <a:ln>
            <a:solidFill>
              <a:srgbClr val="082458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7" name="Line"/>
          <p:cNvSpPr/>
          <p:nvPr/>
        </p:nvSpPr>
        <p:spPr>
          <a:xfrm>
            <a:off x="2697277" y="3987348"/>
            <a:ext cx="1639253" cy="1"/>
          </a:xfrm>
          <a:prstGeom prst="line">
            <a:avLst/>
          </a:prstGeom>
          <a:ln>
            <a:solidFill>
              <a:srgbClr val="082458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430" name="Group"/>
          <p:cNvGrpSpPr/>
          <p:nvPr/>
        </p:nvGrpSpPr>
        <p:grpSpPr>
          <a:xfrm>
            <a:off x="4929990" y="3083735"/>
            <a:ext cx="258295" cy="261339"/>
            <a:chOff x="0" y="0"/>
            <a:chExt cx="258293" cy="261338"/>
          </a:xfrm>
        </p:grpSpPr>
        <p:pic>
          <p:nvPicPr>
            <p:cNvPr id="428" name="Group" descr="Group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52" y="12018"/>
              <a:ext cx="249742" cy="249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9" name="Circle"/>
            <p:cNvSpPr/>
            <p:nvPr/>
          </p:nvSpPr>
          <p:spPr>
            <a:xfrm>
              <a:off x="0" y="0"/>
              <a:ext cx="254000" cy="254000"/>
            </a:xfrm>
            <a:prstGeom prst="ellipse">
              <a:avLst/>
            </a:prstGeom>
            <a:noFill/>
            <a:ln w="12700" cap="flat">
              <a:solidFill>
                <a:srgbClr val="F3752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433" name="Group"/>
          <p:cNvGrpSpPr/>
          <p:nvPr/>
        </p:nvGrpSpPr>
        <p:grpSpPr>
          <a:xfrm>
            <a:off x="7192800" y="3352749"/>
            <a:ext cx="258294" cy="261339"/>
            <a:chOff x="0" y="0"/>
            <a:chExt cx="258293" cy="261338"/>
          </a:xfrm>
        </p:grpSpPr>
        <p:pic>
          <p:nvPicPr>
            <p:cNvPr id="431" name="Group" descr="Group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52" y="12018"/>
              <a:ext cx="249742" cy="249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2" name="Circle"/>
            <p:cNvSpPr/>
            <p:nvPr/>
          </p:nvSpPr>
          <p:spPr>
            <a:xfrm>
              <a:off x="0" y="0"/>
              <a:ext cx="254000" cy="254000"/>
            </a:xfrm>
            <a:prstGeom prst="ellipse">
              <a:avLst/>
            </a:prstGeom>
            <a:noFill/>
            <a:ln w="12700" cap="flat">
              <a:solidFill>
                <a:srgbClr val="F3752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436" name="Group"/>
          <p:cNvGrpSpPr/>
          <p:nvPr/>
        </p:nvGrpSpPr>
        <p:grpSpPr>
          <a:xfrm>
            <a:off x="5959884" y="2651111"/>
            <a:ext cx="1527905" cy="716325"/>
            <a:chOff x="0" y="0"/>
            <a:chExt cx="1527903" cy="716324"/>
          </a:xfrm>
        </p:grpSpPr>
        <p:pic>
          <p:nvPicPr>
            <p:cNvPr id="434" name="Group" descr="Group"/>
            <p:cNvPicPr>
              <a:picLocks noChangeAspect="1"/>
            </p:cNvPicPr>
            <p:nvPr/>
          </p:nvPicPr>
          <p:blipFill>
            <a:blip r:embed="rId4"/>
            <a:srcRect t="94074" r="97979" b="2900"/>
            <a:stretch>
              <a:fillRect/>
            </a:stretch>
          </p:blipFill>
          <p:spPr>
            <a:xfrm>
              <a:off x="0" y="0"/>
              <a:ext cx="317837" cy="3772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5" name="210602_CDR_Gesamtgrafik_en.png" descr="210602_CDR_Gesamtgrafik_en.png"/>
            <p:cNvPicPr>
              <a:picLocks noChangeAspect="1"/>
            </p:cNvPicPr>
            <p:nvPr/>
          </p:nvPicPr>
          <p:blipFill>
            <a:blip r:embed="rId4"/>
            <a:srcRect t="94074" r="97979" b="2900"/>
            <a:stretch>
              <a:fillRect/>
            </a:stretch>
          </p:blipFill>
          <p:spPr>
            <a:xfrm>
              <a:off x="1228315" y="360724"/>
              <a:ext cx="299589" cy="355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39" name="Group"/>
          <p:cNvGrpSpPr/>
          <p:nvPr/>
        </p:nvGrpSpPr>
        <p:grpSpPr>
          <a:xfrm>
            <a:off x="7194946" y="3619026"/>
            <a:ext cx="254001" cy="254001"/>
            <a:chOff x="0" y="0"/>
            <a:chExt cx="254000" cy="254000"/>
          </a:xfrm>
        </p:grpSpPr>
        <p:sp>
          <p:nvSpPr>
            <p:cNvPr id="437" name="Group"/>
            <p:cNvSpPr/>
            <p:nvPr/>
          </p:nvSpPr>
          <p:spPr>
            <a:xfrm>
              <a:off x="0" y="0"/>
              <a:ext cx="254000" cy="254000"/>
            </a:xfrm>
            <a:prstGeom prst="ellipse">
              <a:avLst/>
            </a:prstGeom>
            <a:noFill/>
            <a:ln w="12700" cap="flat">
              <a:solidFill>
                <a:srgbClr val="F3752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38" name="Fraction Pie"/>
            <p:cNvSpPr/>
            <p:nvPr/>
          </p:nvSpPr>
          <p:spPr>
            <a:xfrm rot="20400000">
              <a:off x="33132" y="35629"/>
              <a:ext cx="182856" cy="182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7" extrusionOk="0">
                  <a:moveTo>
                    <a:pt x="10409" y="0"/>
                  </a:moveTo>
                  <a:cubicBezTo>
                    <a:pt x="4626" y="206"/>
                    <a:pt x="0" y="4959"/>
                    <a:pt x="0" y="10794"/>
                  </a:cubicBezTo>
                  <a:cubicBezTo>
                    <a:pt x="0" y="12623"/>
                    <a:pt x="455" y="14345"/>
                    <a:pt x="1256" y="15855"/>
                  </a:cubicBezTo>
                  <a:cubicBezTo>
                    <a:pt x="1298" y="15933"/>
                    <a:pt x="1396" y="15960"/>
                    <a:pt x="1473" y="15916"/>
                  </a:cubicBezTo>
                  <a:lnTo>
                    <a:pt x="10431" y="10744"/>
                  </a:lnTo>
                  <a:cubicBezTo>
                    <a:pt x="10518" y="10694"/>
                    <a:pt x="10570" y="10600"/>
                    <a:pt x="10570" y="10499"/>
                  </a:cubicBezTo>
                  <a:lnTo>
                    <a:pt x="10570" y="158"/>
                  </a:lnTo>
                  <a:cubicBezTo>
                    <a:pt x="10570" y="69"/>
                    <a:pt x="10498" y="-2"/>
                    <a:pt x="10409" y="0"/>
                  </a:cubicBezTo>
                  <a:close/>
                  <a:moveTo>
                    <a:pt x="11191" y="0"/>
                  </a:moveTo>
                  <a:cubicBezTo>
                    <a:pt x="11102" y="-3"/>
                    <a:pt x="11028" y="69"/>
                    <a:pt x="11028" y="158"/>
                  </a:cubicBezTo>
                  <a:lnTo>
                    <a:pt x="11028" y="10499"/>
                  </a:lnTo>
                  <a:cubicBezTo>
                    <a:pt x="11028" y="10600"/>
                    <a:pt x="11082" y="10694"/>
                    <a:pt x="11169" y="10744"/>
                  </a:cubicBezTo>
                  <a:lnTo>
                    <a:pt x="20127" y="15916"/>
                  </a:lnTo>
                  <a:cubicBezTo>
                    <a:pt x="20204" y="15960"/>
                    <a:pt x="20302" y="15933"/>
                    <a:pt x="20344" y="15855"/>
                  </a:cubicBezTo>
                  <a:cubicBezTo>
                    <a:pt x="21145" y="14345"/>
                    <a:pt x="21600" y="12623"/>
                    <a:pt x="21600" y="10794"/>
                  </a:cubicBezTo>
                  <a:cubicBezTo>
                    <a:pt x="21600" y="4959"/>
                    <a:pt x="16974" y="206"/>
                    <a:pt x="11191" y="0"/>
                  </a:cubicBezTo>
                  <a:close/>
                  <a:moveTo>
                    <a:pt x="10799" y="11102"/>
                  </a:moveTo>
                  <a:cubicBezTo>
                    <a:pt x="10750" y="11102"/>
                    <a:pt x="10703" y="11116"/>
                    <a:pt x="10660" y="11141"/>
                  </a:cubicBezTo>
                  <a:lnTo>
                    <a:pt x="1702" y="16313"/>
                  </a:lnTo>
                  <a:cubicBezTo>
                    <a:pt x="1625" y="16357"/>
                    <a:pt x="1600" y="16456"/>
                    <a:pt x="1648" y="16531"/>
                  </a:cubicBezTo>
                  <a:cubicBezTo>
                    <a:pt x="3558" y="19574"/>
                    <a:pt x="6942" y="21597"/>
                    <a:pt x="10799" y="21597"/>
                  </a:cubicBezTo>
                  <a:cubicBezTo>
                    <a:pt x="14656" y="21597"/>
                    <a:pt x="18042" y="19574"/>
                    <a:pt x="19952" y="16531"/>
                  </a:cubicBezTo>
                  <a:cubicBezTo>
                    <a:pt x="19999" y="16456"/>
                    <a:pt x="19975" y="16357"/>
                    <a:pt x="19898" y="16313"/>
                  </a:cubicBezTo>
                  <a:lnTo>
                    <a:pt x="10940" y="11141"/>
                  </a:lnTo>
                  <a:cubicBezTo>
                    <a:pt x="10897" y="11116"/>
                    <a:pt x="10848" y="11102"/>
                    <a:pt x="10799" y="1110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29000"/>
                </a:gs>
                <a:gs pos="38116">
                  <a:srgbClr val="929000"/>
                </a:gs>
                <a:gs pos="100000">
                  <a:srgbClr val="941100"/>
                </a:gs>
              </a:gsLst>
              <a:lin ang="5400000" scaled="0"/>
            </a:gradFill>
            <a:ln w="63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442" name="Group"/>
          <p:cNvGrpSpPr/>
          <p:nvPr/>
        </p:nvGrpSpPr>
        <p:grpSpPr>
          <a:xfrm>
            <a:off x="5057561" y="3091073"/>
            <a:ext cx="254001" cy="254001"/>
            <a:chOff x="0" y="0"/>
            <a:chExt cx="254000" cy="254000"/>
          </a:xfrm>
        </p:grpSpPr>
        <p:sp>
          <p:nvSpPr>
            <p:cNvPr id="440" name="Group"/>
            <p:cNvSpPr/>
            <p:nvPr/>
          </p:nvSpPr>
          <p:spPr>
            <a:xfrm>
              <a:off x="0" y="0"/>
              <a:ext cx="254000" cy="254000"/>
            </a:xfrm>
            <a:prstGeom prst="ellipse">
              <a:avLst/>
            </a:prstGeom>
            <a:noFill/>
            <a:ln w="12700" cap="flat">
              <a:solidFill>
                <a:srgbClr val="F3752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41" name="Fraction Pie"/>
            <p:cNvSpPr/>
            <p:nvPr/>
          </p:nvSpPr>
          <p:spPr>
            <a:xfrm rot="20400000">
              <a:off x="33132" y="35629"/>
              <a:ext cx="182856" cy="182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7" extrusionOk="0">
                  <a:moveTo>
                    <a:pt x="10409" y="0"/>
                  </a:moveTo>
                  <a:cubicBezTo>
                    <a:pt x="4626" y="206"/>
                    <a:pt x="0" y="4959"/>
                    <a:pt x="0" y="10794"/>
                  </a:cubicBezTo>
                  <a:cubicBezTo>
                    <a:pt x="0" y="12623"/>
                    <a:pt x="455" y="14345"/>
                    <a:pt x="1256" y="15855"/>
                  </a:cubicBezTo>
                  <a:cubicBezTo>
                    <a:pt x="1298" y="15933"/>
                    <a:pt x="1396" y="15960"/>
                    <a:pt x="1473" y="15916"/>
                  </a:cubicBezTo>
                  <a:lnTo>
                    <a:pt x="10431" y="10744"/>
                  </a:lnTo>
                  <a:cubicBezTo>
                    <a:pt x="10518" y="10694"/>
                    <a:pt x="10570" y="10600"/>
                    <a:pt x="10570" y="10499"/>
                  </a:cubicBezTo>
                  <a:lnTo>
                    <a:pt x="10570" y="158"/>
                  </a:lnTo>
                  <a:cubicBezTo>
                    <a:pt x="10570" y="69"/>
                    <a:pt x="10498" y="-2"/>
                    <a:pt x="10409" y="0"/>
                  </a:cubicBezTo>
                  <a:close/>
                  <a:moveTo>
                    <a:pt x="11191" y="0"/>
                  </a:moveTo>
                  <a:cubicBezTo>
                    <a:pt x="11102" y="-3"/>
                    <a:pt x="11028" y="69"/>
                    <a:pt x="11028" y="158"/>
                  </a:cubicBezTo>
                  <a:lnTo>
                    <a:pt x="11028" y="10499"/>
                  </a:lnTo>
                  <a:cubicBezTo>
                    <a:pt x="11028" y="10600"/>
                    <a:pt x="11082" y="10694"/>
                    <a:pt x="11169" y="10744"/>
                  </a:cubicBezTo>
                  <a:lnTo>
                    <a:pt x="20127" y="15916"/>
                  </a:lnTo>
                  <a:cubicBezTo>
                    <a:pt x="20204" y="15960"/>
                    <a:pt x="20302" y="15933"/>
                    <a:pt x="20344" y="15855"/>
                  </a:cubicBezTo>
                  <a:cubicBezTo>
                    <a:pt x="21145" y="14345"/>
                    <a:pt x="21600" y="12623"/>
                    <a:pt x="21600" y="10794"/>
                  </a:cubicBezTo>
                  <a:cubicBezTo>
                    <a:pt x="21600" y="4959"/>
                    <a:pt x="16974" y="206"/>
                    <a:pt x="11191" y="0"/>
                  </a:cubicBezTo>
                  <a:close/>
                  <a:moveTo>
                    <a:pt x="10799" y="11102"/>
                  </a:moveTo>
                  <a:cubicBezTo>
                    <a:pt x="10750" y="11102"/>
                    <a:pt x="10703" y="11116"/>
                    <a:pt x="10660" y="11141"/>
                  </a:cubicBezTo>
                  <a:lnTo>
                    <a:pt x="1702" y="16313"/>
                  </a:lnTo>
                  <a:cubicBezTo>
                    <a:pt x="1625" y="16357"/>
                    <a:pt x="1600" y="16456"/>
                    <a:pt x="1648" y="16531"/>
                  </a:cubicBezTo>
                  <a:cubicBezTo>
                    <a:pt x="3558" y="19574"/>
                    <a:pt x="6942" y="21597"/>
                    <a:pt x="10799" y="21597"/>
                  </a:cubicBezTo>
                  <a:cubicBezTo>
                    <a:pt x="14656" y="21597"/>
                    <a:pt x="18042" y="19574"/>
                    <a:pt x="19952" y="16531"/>
                  </a:cubicBezTo>
                  <a:cubicBezTo>
                    <a:pt x="19999" y="16456"/>
                    <a:pt x="19975" y="16357"/>
                    <a:pt x="19898" y="16313"/>
                  </a:cubicBezTo>
                  <a:lnTo>
                    <a:pt x="10940" y="11141"/>
                  </a:lnTo>
                  <a:cubicBezTo>
                    <a:pt x="10897" y="11116"/>
                    <a:pt x="10848" y="11102"/>
                    <a:pt x="10799" y="1110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29000"/>
                </a:gs>
                <a:gs pos="38116">
                  <a:srgbClr val="929000"/>
                </a:gs>
                <a:gs pos="100000">
                  <a:srgbClr val="941100"/>
                </a:gs>
              </a:gsLst>
              <a:lin ang="5400000" scaled="0"/>
            </a:gradFill>
            <a:ln w="63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449" name="Group"/>
          <p:cNvGrpSpPr/>
          <p:nvPr/>
        </p:nvGrpSpPr>
        <p:grpSpPr>
          <a:xfrm>
            <a:off x="3128822" y="3786954"/>
            <a:ext cx="756812" cy="424084"/>
            <a:chOff x="0" y="0"/>
            <a:chExt cx="756811" cy="424083"/>
          </a:xfrm>
        </p:grpSpPr>
        <p:grpSp>
          <p:nvGrpSpPr>
            <p:cNvPr id="445" name="Group"/>
            <p:cNvGrpSpPr/>
            <p:nvPr/>
          </p:nvGrpSpPr>
          <p:grpSpPr>
            <a:xfrm>
              <a:off x="502811" y="0"/>
              <a:ext cx="254001" cy="254000"/>
              <a:chOff x="0" y="0"/>
              <a:chExt cx="254000" cy="254000"/>
            </a:xfrm>
          </p:grpSpPr>
          <p:sp>
            <p:nvSpPr>
              <p:cNvPr id="443" name="Group"/>
              <p:cNvSpPr/>
              <p:nvPr/>
            </p:nvSpPr>
            <p:spPr>
              <a:xfrm>
                <a:off x="0" y="0"/>
                <a:ext cx="254000" cy="254000"/>
              </a:xfrm>
              <a:prstGeom prst="ellipse">
                <a:avLst/>
              </a:prstGeom>
              <a:noFill/>
              <a:ln w="12700" cap="flat">
                <a:solidFill>
                  <a:srgbClr val="F37526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44" name="Fraction Pie"/>
              <p:cNvSpPr/>
              <p:nvPr/>
            </p:nvSpPr>
            <p:spPr>
              <a:xfrm rot="20400000">
                <a:off x="33132" y="35629"/>
                <a:ext cx="182856" cy="1827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7" extrusionOk="0">
                    <a:moveTo>
                      <a:pt x="10409" y="0"/>
                    </a:moveTo>
                    <a:cubicBezTo>
                      <a:pt x="4626" y="206"/>
                      <a:pt x="0" y="4959"/>
                      <a:pt x="0" y="10794"/>
                    </a:cubicBezTo>
                    <a:cubicBezTo>
                      <a:pt x="0" y="12623"/>
                      <a:pt x="455" y="14345"/>
                      <a:pt x="1256" y="15855"/>
                    </a:cubicBezTo>
                    <a:cubicBezTo>
                      <a:pt x="1298" y="15933"/>
                      <a:pt x="1396" y="15960"/>
                      <a:pt x="1473" y="15916"/>
                    </a:cubicBezTo>
                    <a:lnTo>
                      <a:pt x="10431" y="10744"/>
                    </a:lnTo>
                    <a:cubicBezTo>
                      <a:pt x="10518" y="10694"/>
                      <a:pt x="10570" y="10600"/>
                      <a:pt x="10570" y="10499"/>
                    </a:cubicBezTo>
                    <a:lnTo>
                      <a:pt x="10570" y="158"/>
                    </a:lnTo>
                    <a:cubicBezTo>
                      <a:pt x="10570" y="69"/>
                      <a:pt x="10498" y="-2"/>
                      <a:pt x="10409" y="0"/>
                    </a:cubicBezTo>
                    <a:close/>
                    <a:moveTo>
                      <a:pt x="11191" y="0"/>
                    </a:moveTo>
                    <a:cubicBezTo>
                      <a:pt x="11102" y="-3"/>
                      <a:pt x="11028" y="69"/>
                      <a:pt x="11028" y="158"/>
                    </a:cubicBezTo>
                    <a:lnTo>
                      <a:pt x="11028" y="10499"/>
                    </a:lnTo>
                    <a:cubicBezTo>
                      <a:pt x="11028" y="10600"/>
                      <a:pt x="11082" y="10694"/>
                      <a:pt x="11169" y="10744"/>
                    </a:cubicBezTo>
                    <a:lnTo>
                      <a:pt x="20127" y="15916"/>
                    </a:lnTo>
                    <a:cubicBezTo>
                      <a:pt x="20204" y="15960"/>
                      <a:pt x="20302" y="15933"/>
                      <a:pt x="20344" y="15855"/>
                    </a:cubicBezTo>
                    <a:cubicBezTo>
                      <a:pt x="21145" y="14345"/>
                      <a:pt x="21600" y="12623"/>
                      <a:pt x="21600" y="10794"/>
                    </a:cubicBezTo>
                    <a:cubicBezTo>
                      <a:pt x="21600" y="4959"/>
                      <a:pt x="16974" y="206"/>
                      <a:pt x="11191" y="0"/>
                    </a:cubicBezTo>
                    <a:close/>
                    <a:moveTo>
                      <a:pt x="10799" y="11102"/>
                    </a:moveTo>
                    <a:cubicBezTo>
                      <a:pt x="10750" y="11102"/>
                      <a:pt x="10703" y="11116"/>
                      <a:pt x="10660" y="11141"/>
                    </a:cubicBezTo>
                    <a:lnTo>
                      <a:pt x="1702" y="16313"/>
                    </a:lnTo>
                    <a:cubicBezTo>
                      <a:pt x="1625" y="16357"/>
                      <a:pt x="1600" y="16456"/>
                      <a:pt x="1648" y="16531"/>
                    </a:cubicBezTo>
                    <a:cubicBezTo>
                      <a:pt x="3558" y="19574"/>
                      <a:pt x="6942" y="21597"/>
                      <a:pt x="10799" y="21597"/>
                    </a:cubicBezTo>
                    <a:cubicBezTo>
                      <a:pt x="14656" y="21597"/>
                      <a:pt x="18042" y="19574"/>
                      <a:pt x="19952" y="16531"/>
                    </a:cubicBezTo>
                    <a:cubicBezTo>
                      <a:pt x="19999" y="16456"/>
                      <a:pt x="19975" y="16357"/>
                      <a:pt x="19898" y="16313"/>
                    </a:cubicBezTo>
                    <a:lnTo>
                      <a:pt x="10940" y="11141"/>
                    </a:lnTo>
                    <a:cubicBezTo>
                      <a:pt x="10897" y="11116"/>
                      <a:pt x="10848" y="11102"/>
                      <a:pt x="10799" y="1110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29000"/>
                  </a:gs>
                  <a:gs pos="38116">
                    <a:srgbClr val="929000"/>
                  </a:gs>
                  <a:gs pos="100000">
                    <a:srgbClr val="941100"/>
                  </a:gs>
                </a:gsLst>
                <a:lin ang="5400000" scaled="0"/>
              </a:gradFill>
              <a:ln w="63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48" name="Group"/>
            <p:cNvGrpSpPr/>
            <p:nvPr/>
          </p:nvGrpSpPr>
          <p:grpSpPr>
            <a:xfrm>
              <a:off x="0" y="170083"/>
              <a:ext cx="254000" cy="254001"/>
              <a:chOff x="0" y="0"/>
              <a:chExt cx="254000" cy="254000"/>
            </a:xfrm>
          </p:grpSpPr>
          <p:sp>
            <p:nvSpPr>
              <p:cNvPr id="446" name="Group"/>
              <p:cNvSpPr/>
              <p:nvPr/>
            </p:nvSpPr>
            <p:spPr>
              <a:xfrm>
                <a:off x="0" y="0"/>
                <a:ext cx="254000" cy="254000"/>
              </a:xfrm>
              <a:prstGeom prst="ellipse">
                <a:avLst/>
              </a:prstGeom>
              <a:noFill/>
              <a:ln w="12700" cap="flat">
                <a:solidFill>
                  <a:srgbClr val="F37526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47" name="Fraction Pie"/>
              <p:cNvSpPr/>
              <p:nvPr/>
            </p:nvSpPr>
            <p:spPr>
              <a:xfrm rot="20400000">
                <a:off x="33132" y="35629"/>
                <a:ext cx="182856" cy="1827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7" extrusionOk="0">
                    <a:moveTo>
                      <a:pt x="10409" y="0"/>
                    </a:moveTo>
                    <a:cubicBezTo>
                      <a:pt x="4626" y="206"/>
                      <a:pt x="0" y="4959"/>
                      <a:pt x="0" y="10794"/>
                    </a:cubicBezTo>
                    <a:cubicBezTo>
                      <a:pt x="0" y="12623"/>
                      <a:pt x="455" y="14345"/>
                      <a:pt x="1256" y="15855"/>
                    </a:cubicBezTo>
                    <a:cubicBezTo>
                      <a:pt x="1298" y="15933"/>
                      <a:pt x="1396" y="15960"/>
                      <a:pt x="1473" y="15916"/>
                    </a:cubicBezTo>
                    <a:lnTo>
                      <a:pt x="10431" y="10744"/>
                    </a:lnTo>
                    <a:cubicBezTo>
                      <a:pt x="10518" y="10694"/>
                      <a:pt x="10570" y="10600"/>
                      <a:pt x="10570" y="10499"/>
                    </a:cubicBezTo>
                    <a:lnTo>
                      <a:pt x="10570" y="158"/>
                    </a:lnTo>
                    <a:cubicBezTo>
                      <a:pt x="10570" y="69"/>
                      <a:pt x="10498" y="-2"/>
                      <a:pt x="10409" y="0"/>
                    </a:cubicBezTo>
                    <a:close/>
                    <a:moveTo>
                      <a:pt x="11191" y="0"/>
                    </a:moveTo>
                    <a:cubicBezTo>
                      <a:pt x="11102" y="-3"/>
                      <a:pt x="11028" y="69"/>
                      <a:pt x="11028" y="158"/>
                    </a:cubicBezTo>
                    <a:lnTo>
                      <a:pt x="11028" y="10499"/>
                    </a:lnTo>
                    <a:cubicBezTo>
                      <a:pt x="11028" y="10600"/>
                      <a:pt x="11082" y="10694"/>
                      <a:pt x="11169" y="10744"/>
                    </a:cubicBezTo>
                    <a:lnTo>
                      <a:pt x="20127" y="15916"/>
                    </a:lnTo>
                    <a:cubicBezTo>
                      <a:pt x="20204" y="15960"/>
                      <a:pt x="20302" y="15933"/>
                      <a:pt x="20344" y="15855"/>
                    </a:cubicBezTo>
                    <a:cubicBezTo>
                      <a:pt x="21145" y="14345"/>
                      <a:pt x="21600" y="12623"/>
                      <a:pt x="21600" y="10794"/>
                    </a:cubicBezTo>
                    <a:cubicBezTo>
                      <a:pt x="21600" y="4959"/>
                      <a:pt x="16974" y="206"/>
                      <a:pt x="11191" y="0"/>
                    </a:cubicBezTo>
                    <a:close/>
                    <a:moveTo>
                      <a:pt x="10799" y="11102"/>
                    </a:moveTo>
                    <a:cubicBezTo>
                      <a:pt x="10750" y="11102"/>
                      <a:pt x="10703" y="11116"/>
                      <a:pt x="10660" y="11141"/>
                    </a:cubicBezTo>
                    <a:lnTo>
                      <a:pt x="1702" y="16313"/>
                    </a:lnTo>
                    <a:cubicBezTo>
                      <a:pt x="1625" y="16357"/>
                      <a:pt x="1600" y="16456"/>
                      <a:pt x="1648" y="16531"/>
                    </a:cubicBezTo>
                    <a:cubicBezTo>
                      <a:pt x="3558" y="19574"/>
                      <a:pt x="6942" y="21597"/>
                      <a:pt x="10799" y="21597"/>
                    </a:cubicBezTo>
                    <a:cubicBezTo>
                      <a:pt x="14656" y="21597"/>
                      <a:pt x="18042" y="19574"/>
                      <a:pt x="19952" y="16531"/>
                    </a:cubicBezTo>
                    <a:cubicBezTo>
                      <a:pt x="19999" y="16456"/>
                      <a:pt x="19975" y="16357"/>
                      <a:pt x="19898" y="16313"/>
                    </a:cubicBezTo>
                    <a:lnTo>
                      <a:pt x="10940" y="11141"/>
                    </a:lnTo>
                    <a:cubicBezTo>
                      <a:pt x="10897" y="11116"/>
                      <a:pt x="10848" y="11102"/>
                      <a:pt x="10799" y="1110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29000"/>
                  </a:gs>
                  <a:gs pos="38116">
                    <a:srgbClr val="929000"/>
                  </a:gs>
                  <a:gs pos="100000">
                    <a:srgbClr val="941100"/>
                  </a:gs>
                </a:gsLst>
                <a:lin ang="5400000" scaled="0"/>
              </a:gradFill>
              <a:ln w="63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450" name="Textplatzhalter 10"/>
          <p:cNvSpPr/>
          <p:nvPr/>
        </p:nvSpPr>
        <p:spPr>
          <a:xfrm>
            <a:off x="539551" y="267493"/>
            <a:ext cx="6369351" cy="437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>
            <a:lvl1pPr>
              <a:defRPr>
                <a:solidFill>
                  <a:srgbClr val="00568B"/>
                </a:solidFill>
              </a:defRPr>
            </a:lvl1pPr>
          </a:lstStyle>
          <a:p>
            <a:r>
              <a:t>1) Overestimation of carbon dioxide removal capacity</a:t>
            </a:r>
          </a:p>
        </p:txBody>
      </p:sp>
      <p:grpSp>
        <p:nvGrpSpPr>
          <p:cNvPr id="453" name="Group"/>
          <p:cNvGrpSpPr/>
          <p:nvPr/>
        </p:nvGrpSpPr>
        <p:grpSpPr>
          <a:xfrm>
            <a:off x="7162712" y="2670728"/>
            <a:ext cx="314177" cy="314177"/>
            <a:chOff x="0" y="0"/>
            <a:chExt cx="314176" cy="314176"/>
          </a:xfrm>
        </p:grpSpPr>
        <p:pic>
          <p:nvPicPr>
            <p:cNvPr id="451" name="CDR.png" descr="CDR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314177" cy="3141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2" name="Group"/>
            <p:cNvSpPr/>
            <p:nvPr/>
          </p:nvSpPr>
          <p:spPr>
            <a:xfrm>
              <a:off x="30088" y="30088"/>
              <a:ext cx="254001" cy="254001"/>
            </a:xfrm>
            <a:prstGeom prst="ellipse">
              <a:avLst/>
            </a:prstGeom>
            <a:noFill/>
            <a:ln w="12700" cap="flat">
              <a:solidFill>
                <a:srgbClr val="F3752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460" name="Group"/>
          <p:cNvGrpSpPr/>
          <p:nvPr/>
        </p:nvGrpSpPr>
        <p:grpSpPr>
          <a:xfrm>
            <a:off x="4902049" y="2141381"/>
            <a:ext cx="1352465" cy="1581402"/>
            <a:chOff x="0" y="0"/>
            <a:chExt cx="1352463" cy="1581400"/>
          </a:xfrm>
        </p:grpSpPr>
        <p:grpSp>
          <p:nvGrpSpPr>
            <p:cNvPr id="456" name="Group"/>
            <p:cNvGrpSpPr/>
            <p:nvPr/>
          </p:nvGrpSpPr>
          <p:grpSpPr>
            <a:xfrm>
              <a:off x="1038287" y="0"/>
              <a:ext cx="314177" cy="314177"/>
              <a:chOff x="0" y="0"/>
              <a:chExt cx="314176" cy="314176"/>
            </a:xfrm>
          </p:grpSpPr>
          <p:pic>
            <p:nvPicPr>
              <p:cNvPr id="454" name="CDR.png" descr="CDR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314177" cy="3141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55" name="Group"/>
              <p:cNvSpPr/>
              <p:nvPr/>
            </p:nvSpPr>
            <p:spPr>
              <a:xfrm>
                <a:off x="30088" y="30088"/>
                <a:ext cx="254001" cy="254001"/>
              </a:xfrm>
              <a:prstGeom prst="ellipse">
                <a:avLst/>
              </a:prstGeom>
              <a:noFill/>
              <a:ln w="12700" cap="flat">
                <a:solidFill>
                  <a:srgbClr val="F37526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59" name="Group"/>
            <p:cNvGrpSpPr/>
            <p:nvPr/>
          </p:nvGrpSpPr>
          <p:grpSpPr>
            <a:xfrm>
              <a:off x="0" y="1267224"/>
              <a:ext cx="314177" cy="314177"/>
              <a:chOff x="0" y="0"/>
              <a:chExt cx="314176" cy="314176"/>
            </a:xfrm>
          </p:grpSpPr>
          <p:pic>
            <p:nvPicPr>
              <p:cNvPr id="457" name="CDR.png" descr="CDR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314177" cy="3141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58" name="Group"/>
              <p:cNvSpPr/>
              <p:nvPr/>
            </p:nvSpPr>
            <p:spPr>
              <a:xfrm>
                <a:off x="30088" y="30088"/>
                <a:ext cx="254001" cy="254001"/>
              </a:xfrm>
              <a:prstGeom prst="ellipse">
                <a:avLst/>
              </a:prstGeom>
              <a:noFill/>
              <a:ln w="12700" cap="flat">
                <a:solidFill>
                  <a:srgbClr val="F37526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25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2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9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12620 0.000000" pathEditMode="relative">
                                      <p:cBhvr>
                                        <p:cTn id="69" dur="1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1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3" grpId="1" animBg="1" advAuto="0"/>
      <p:bldP spid="384" grpId="2" animBg="1" advAuto="0"/>
      <p:bldP spid="396" grpId="4" animBg="1" advAuto="0"/>
      <p:bldP spid="404" grpId="6" animBg="1" advAuto="0"/>
      <p:bldP spid="405" grpId="7" animBg="1" advAuto="0"/>
      <p:bldP spid="410" grpId="9" build="p" bldLvl="5" animBg="1" advAuto="0"/>
      <p:bldP spid="423" grpId="8" animBg="1" advAuto="0"/>
      <p:bldP spid="426" grpId="5" animBg="1" advAuto="0"/>
      <p:bldP spid="427" grpId="3" animBg="1" advAuto="0"/>
      <p:bldP spid="430" grpId="13" animBg="1" advAuto="0"/>
      <p:bldP spid="433" grpId="14" animBg="1" advAuto="0"/>
      <p:bldP spid="436" grpId="12" animBg="1" advAuto="0"/>
      <p:bldP spid="439" grpId="17" animBg="1" advAuto="0"/>
      <p:bldP spid="442" grpId="16" animBg="1" advAuto="0"/>
      <p:bldP spid="449" grpId="18" animBg="1" advAuto="0"/>
      <p:bldP spid="453" grpId="10" animBg="1" advAuto="0"/>
      <p:bldP spid="460" grpId="1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Rectangle"/>
          <p:cNvSpPr/>
          <p:nvPr/>
        </p:nvSpPr>
        <p:spPr>
          <a:xfrm>
            <a:off x="5210100" y="4764783"/>
            <a:ext cx="3848482" cy="4378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1" name="Textplatzhalter 10"/>
          <p:cNvSpPr>
            <a:spLocks noGrp="1"/>
          </p:cNvSpPr>
          <p:nvPr>
            <p:ph type="body" idx="21"/>
          </p:nvPr>
        </p:nvSpPr>
        <p:spPr>
          <a:xfrm>
            <a:off x="539551" y="267493"/>
            <a:ext cx="6946951" cy="437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>
              <a:buSzTx/>
              <a:buNone/>
              <a:defRPr sz="1800">
                <a:solidFill>
                  <a:srgbClr val="00568B"/>
                </a:solidFill>
              </a:defRPr>
            </a:lvl1pPr>
          </a:lstStyle>
          <a:p>
            <a:r>
              <a:t>Reasons why I think overshoot narratives are dangerous:</a:t>
            </a:r>
          </a:p>
        </p:txBody>
      </p:sp>
      <p:sp>
        <p:nvSpPr>
          <p:cNvPr id="2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223" name="Probably! limited potential for (detectable) climate impact reversal…"/>
          <p:cNvSpPr txBox="1">
            <a:spLocks noGrp="1"/>
          </p:cNvSpPr>
          <p:nvPr>
            <p:ph type="body" idx="1"/>
          </p:nvPr>
        </p:nvSpPr>
        <p:spPr>
          <a:xfrm>
            <a:off x="539551" y="1356766"/>
            <a:ext cx="7713979" cy="3177334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arenR"/>
            </a:pPr>
            <a:r>
              <a:rPr lang="en-GB" dirty="0"/>
              <a:t>Net-negative CO</a:t>
            </a:r>
            <a:r>
              <a:rPr lang="en-GB" baseline="-5999" dirty="0"/>
              <a:t>2</a:t>
            </a:r>
            <a:r>
              <a:rPr lang="en-GB" dirty="0"/>
              <a:t> emissions are climate interventions</a:t>
            </a:r>
          </a:p>
          <a:p>
            <a:pPr marL="228600" indent="-228600">
              <a:buSzPct val="100000"/>
              <a:buAutoNum type="arabicParenR"/>
            </a:pPr>
            <a:endParaRPr lang="en-US" dirty="0"/>
          </a:p>
          <a:p>
            <a:pPr marL="228600" indent="-228600">
              <a:buSzPct val="100000"/>
              <a:buAutoNum type="arabicParenR"/>
            </a:pPr>
            <a:r>
              <a:rPr dirty="0"/>
              <a:t>Probably! limited potential for (detectable) climate impact reversal </a:t>
            </a:r>
            <a:br>
              <a:rPr dirty="0"/>
            </a:br>
            <a:endParaRPr dirty="0"/>
          </a:p>
          <a:p>
            <a:pPr marL="228600" indent="-228600">
              <a:buSzPct val="100000"/>
              <a:buAutoNum type="arabicParenR"/>
            </a:pPr>
            <a:r>
              <a:rPr dirty="0"/>
              <a:t>Overestimation of carbon dioxide removal capacity</a:t>
            </a:r>
            <a:br>
              <a:rPr dirty="0"/>
            </a:br>
            <a:endParaRPr dirty="0"/>
          </a:p>
          <a:p>
            <a:pPr marL="228600" indent="-228600">
              <a:buSzPct val="100000"/>
              <a:buAutoNum type="arabicParenR"/>
            </a:pPr>
            <a:r>
              <a:rPr dirty="0"/>
              <a:t>Missing governance frameworks to regulate overshoots</a:t>
            </a:r>
            <a:br>
              <a:rPr dirty="0"/>
            </a:br>
            <a:endParaRPr dirty="0"/>
          </a:p>
          <a:p>
            <a:pPr marL="228600" indent="-228600">
              <a:buSzPct val="100000"/>
              <a:buAutoNum type="arabicParenR"/>
            </a:pPr>
            <a:r>
              <a:rPr dirty="0"/>
              <a:t>Mitigation deterrence is real!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IPCC Expert Meeting Report on Geoengineering, 2012:  “Carbon Dioxide Removal (CDR) methods refer to a set of techniques that aim to remove CO2 directly from the atmosphere by either (1) increasing natural sinks for carbon or (2) using chemical engineerin"/>
          <p:cNvSpPr txBox="1">
            <a:spLocks noGrp="1"/>
          </p:cNvSpPr>
          <p:nvPr>
            <p:ph type="body" idx="1"/>
          </p:nvPr>
        </p:nvSpPr>
        <p:spPr>
          <a:xfrm>
            <a:off x="611187" y="1138280"/>
            <a:ext cx="7662705" cy="28669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90500" indent="-190500">
              <a:buSzPct val="80000"/>
              <a:buChar char="๏"/>
              <a:defRPr sz="1700"/>
            </a:pPr>
            <a:r>
              <a:rPr dirty="0"/>
              <a:t>IPCC Expert Meeting Report on Geoengineering, 2012: </a:t>
            </a:r>
            <a:br>
              <a:rPr dirty="0"/>
            </a:br>
            <a:r>
              <a:rPr lang="en-GB" dirty="0"/>
              <a:t>“Geoengineering refers to a broad set of methods and technologies that aim to </a:t>
            </a:r>
            <a:r>
              <a:rPr lang="en-GB" u="sng" dirty="0"/>
              <a:t>deliberately alter the climate system</a:t>
            </a:r>
            <a:r>
              <a:rPr lang="en-GB" dirty="0"/>
              <a:t> in order to alleviate the impacts of climate change. […] methods seek to […] increase net carbon sinks from the atmosphere </a:t>
            </a:r>
            <a:r>
              <a:rPr lang="en-GB" u="sng" dirty="0"/>
              <a:t>at a scale sufficiently large to alter climate </a:t>
            </a:r>
            <a:r>
              <a:rPr lang="en-GB" dirty="0"/>
              <a:t>(Carbon Dioxide Removal). Scale and intent are of central importance.”</a:t>
            </a:r>
            <a:br>
              <a:rPr dirty="0"/>
            </a:br>
            <a:br>
              <a:rPr dirty="0"/>
            </a:br>
            <a:endParaRPr dirty="0"/>
          </a:p>
        </p:txBody>
      </p:sp>
      <p:sp>
        <p:nvSpPr>
          <p:cNvPr id="516" name="Textplatzhalter 10"/>
          <p:cNvSpPr>
            <a:spLocks noGrp="1"/>
          </p:cNvSpPr>
          <p:nvPr>
            <p:ph type="body" idx="21"/>
          </p:nvPr>
        </p:nvSpPr>
        <p:spPr>
          <a:xfrm>
            <a:off x="539551" y="267493"/>
            <a:ext cx="6825035" cy="437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>
              <a:buSzTx/>
              <a:buNone/>
              <a:defRPr sz="1800">
                <a:solidFill>
                  <a:srgbClr val="00568B"/>
                </a:solidFill>
              </a:defRPr>
            </a:pPr>
            <a:r>
              <a:rPr lang="en-US" dirty="0"/>
              <a:t>1</a:t>
            </a:r>
            <a:r>
              <a:rPr dirty="0"/>
              <a:t>) Net-negative CO</a:t>
            </a:r>
            <a:r>
              <a:rPr baseline="-5999" dirty="0"/>
              <a:t>2</a:t>
            </a:r>
            <a:r>
              <a:rPr dirty="0"/>
              <a:t> emissions - CDR gone Climate Intervention</a:t>
            </a:r>
          </a:p>
        </p:txBody>
      </p:sp>
      <p:sp>
        <p:nvSpPr>
          <p:cNvPr id="5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untitled_noSTD_noNoise.png" descr="untitled_noSTD_noNoi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0" y="1354735"/>
            <a:ext cx="4759784" cy="3070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untitled_noSTD.png" descr="untitled_noST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0" y="1353858"/>
            <a:ext cx="4762500" cy="3072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untitled.png" descr="untitl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381500" y="1353858"/>
            <a:ext cx="4762500" cy="3072582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Textplatzhalter 10"/>
          <p:cNvSpPr>
            <a:spLocks noGrp="1"/>
          </p:cNvSpPr>
          <p:nvPr>
            <p:ph type="body" idx="21"/>
          </p:nvPr>
        </p:nvSpPr>
        <p:spPr>
          <a:xfrm>
            <a:off x="539551" y="267493"/>
            <a:ext cx="6946951" cy="437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>
              <a:buSzTx/>
              <a:buNone/>
              <a:defRPr sz="1800">
                <a:solidFill>
                  <a:srgbClr val="00568B"/>
                </a:solidFill>
              </a:defRPr>
            </a:lvl1pPr>
          </a:lstStyle>
          <a:p>
            <a:r>
              <a:rPr lang="en-US" dirty="0"/>
              <a:t>2</a:t>
            </a:r>
            <a:r>
              <a:rPr dirty="0"/>
              <a:t>) Probably! limited potential for (detectable) climate impact reversal </a:t>
            </a:r>
          </a:p>
        </p:txBody>
      </p:sp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grpSp>
        <p:nvGrpSpPr>
          <p:cNvPr id="232" name="Group"/>
          <p:cNvGrpSpPr/>
          <p:nvPr/>
        </p:nvGrpSpPr>
        <p:grpSpPr>
          <a:xfrm>
            <a:off x="6377182" y="1583905"/>
            <a:ext cx="2001253" cy="2416167"/>
            <a:chOff x="0" y="0"/>
            <a:chExt cx="2001252" cy="2416166"/>
          </a:xfrm>
        </p:grpSpPr>
        <p:sp>
          <p:nvSpPr>
            <p:cNvPr id="230" name="Rectangle"/>
            <p:cNvSpPr/>
            <p:nvPr/>
          </p:nvSpPr>
          <p:spPr>
            <a:xfrm>
              <a:off x="981066" y="-1"/>
              <a:ext cx="1017459" cy="2412203"/>
            </a:xfrm>
            <a:prstGeom prst="rect">
              <a:avLst/>
            </a:prstGeom>
            <a:solidFill>
              <a:schemeClr val="accent2">
                <a:satOff val="-21678"/>
                <a:lumOff val="28039"/>
                <a:alpha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31" name="T overshoot of ~0.4 ºC =&gt; ~880 Gt CO2 cum.       net-negative emissions"/>
            <p:cNvSpPr txBox="1"/>
            <p:nvPr/>
          </p:nvSpPr>
          <p:spPr>
            <a:xfrm>
              <a:off x="0" y="1796312"/>
              <a:ext cx="2001253" cy="619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1200" b="1">
                  <a:solidFill>
                    <a:schemeClr val="accent2">
                      <a:lumOff val="-8784"/>
                    </a:schemeClr>
                  </a:solidFill>
                </a:defRPr>
              </a:pPr>
              <a:r>
                <a:t>T overshoot of ~0.4 ºC</a:t>
              </a:r>
              <a:br/>
              <a:r>
                <a:t>=&gt; ~880 Gt CO</a:t>
              </a:r>
              <a:r>
                <a:rPr baseline="-5999"/>
                <a:t>2</a:t>
              </a:r>
              <a:r>
                <a:t> cum. </a:t>
              </a:r>
              <a:br/>
              <a:r>
                <a:t>     net-negative emissions</a:t>
              </a:r>
            </a:p>
          </p:txBody>
        </p:sp>
      </p:grpSp>
      <p:sp>
        <p:nvSpPr>
          <p:cNvPr id="233" name="significant difference between overshoot and non-overshoot will be difficult to assess  (see also Schleussner et al., 2024,  Overconfidence in climate overshoot)"/>
          <p:cNvSpPr txBox="1">
            <a:spLocks noGrp="1"/>
          </p:cNvSpPr>
          <p:nvPr>
            <p:ph type="body" sz="half" idx="1"/>
          </p:nvPr>
        </p:nvSpPr>
        <p:spPr>
          <a:xfrm>
            <a:off x="611188" y="1437351"/>
            <a:ext cx="3062454" cy="2559440"/>
          </a:xfrm>
          <a:prstGeom prst="rect">
            <a:avLst/>
          </a:prstGeom>
        </p:spPr>
        <p:txBody>
          <a:bodyPr/>
          <a:lstStyle/>
          <a:p>
            <a:pPr marL="190500" indent="-190500">
              <a:spcBef>
                <a:spcPts val="700"/>
              </a:spcBef>
              <a:buSzPct val="80000"/>
              <a:buChar char="๏"/>
              <a:defRPr sz="1800"/>
            </a:pPr>
            <a:r>
              <a:rPr dirty="0"/>
              <a:t>significant difference between overshoot and non-overshoot will be difficult to assess</a:t>
            </a:r>
            <a:endParaRPr sz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34" name="real-world GMSAT is not as smooth as often shown"/>
          <p:cNvSpPr txBox="1"/>
          <p:nvPr/>
        </p:nvSpPr>
        <p:spPr>
          <a:xfrm>
            <a:off x="4738216" y="1150011"/>
            <a:ext cx="4139281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defRPr sz="1400"/>
            </a:lvl1pPr>
          </a:lstStyle>
          <a:p>
            <a:r>
              <a:t>real-world GMSAT is not as smooth as often shown</a:t>
            </a:r>
          </a:p>
        </p:txBody>
      </p:sp>
      <p:sp>
        <p:nvSpPr>
          <p:cNvPr id="235" name="cumulative net-negative emissions in 1.5 ºC high overshoot scenarios until 2100:  380 (300, 470) Gt CO2   (IPCC, AR6, WG III, Table 3.6)"/>
          <p:cNvSpPr txBox="1"/>
          <p:nvPr/>
        </p:nvSpPr>
        <p:spPr>
          <a:xfrm>
            <a:off x="539551" y="3314524"/>
            <a:ext cx="3984029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sz="1300" dirty="0"/>
              <a:t>cumulative net-negative emissions in 1.5 ºC high overshoot scenarios until 2100: </a:t>
            </a:r>
            <a:br>
              <a:rPr sz="1300" b="1" dirty="0"/>
            </a:br>
            <a:r>
              <a:rPr sz="1300" b="1" dirty="0"/>
              <a:t>380 (300, 470) Gt CO</a:t>
            </a:r>
            <a:r>
              <a:rPr sz="1300" b="1" baseline="-5999" dirty="0"/>
              <a:t>2   </a:t>
            </a:r>
            <a:r>
              <a:rPr sz="1000" dirty="0"/>
              <a:t>(IPCC, AR6, WG III, Table 3.6)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1" animBg="1" advAuto="0"/>
      <p:bldP spid="227" grpId="2" animBg="1" advAuto="0"/>
      <p:bldP spid="232" grpId="3" animBg="1" advAuto="0"/>
      <p:bldP spid="233" grpId="5" animBg="1" advAuto="0"/>
      <p:bldP spid="235" grpId="4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platzhalter 10"/>
          <p:cNvSpPr>
            <a:spLocks noGrp="1"/>
          </p:cNvSpPr>
          <p:nvPr>
            <p:ph type="body" idx="21"/>
          </p:nvPr>
        </p:nvSpPr>
        <p:spPr>
          <a:xfrm>
            <a:off x="539551" y="267493"/>
            <a:ext cx="6946951" cy="437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>
              <a:buSzTx/>
              <a:buNone/>
              <a:defRPr sz="1800">
                <a:solidFill>
                  <a:srgbClr val="00568B"/>
                </a:solidFill>
              </a:defRPr>
            </a:lvl1pPr>
          </a:lstStyle>
          <a:p>
            <a:r>
              <a:rPr lang="en-US" dirty="0"/>
              <a:t>2</a:t>
            </a:r>
            <a:r>
              <a:rPr dirty="0"/>
              <a:t>) Probably! limited potential for (detectable) climate impact reversal </a:t>
            </a:r>
          </a:p>
        </p:txBody>
      </p:sp>
      <p:sp>
        <p:nvSpPr>
          <p:cNvPr id="2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41" name="significant difference between overshoot and non-overshoot will be difficult to assess  (see also Schleussner et al., 2024,  Overconfidence in climate overshoot)…"/>
          <p:cNvSpPr txBox="1">
            <a:spLocks noGrp="1"/>
          </p:cNvSpPr>
          <p:nvPr>
            <p:ph type="body" sz="half" idx="1"/>
          </p:nvPr>
        </p:nvSpPr>
        <p:spPr>
          <a:xfrm>
            <a:off x="611187" y="1437351"/>
            <a:ext cx="2894541" cy="28172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90500" indent="-190500">
              <a:spcBef>
                <a:spcPts val="700"/>
              </a:spcBef>
              <a:buSzPct val="80000"/>
              <a:buChar char="๏"/>
              <a:defRPr sz="1800"/>
            </a:pPr>
            <a:r>
              <a:rPr dirty="0"/>
              <a:t>significant difference between overshoot and non-overshoot will be difficult to assess </a:t>
            </a:r>
            <a:endParaRPr lang="en-US" dirty="0"/>
          </a:p>
          <a:p>
            <a:pPr marL="190500" indent="-190500">
              <a:spcBef>
                <a:spcPts val="700"/>
              </a:spcBef>
              <a:buSzPct val="80000"/>
              <a:buFontTx/>
              <a:buChar char="๏"/>
              <a:defRPr sz="1800"/>
            </a:pPr>
            <a:r>
              <a:rPr lang="en-US" dirty="0"/>
              <a:t>Existing correlations in the Earth system break down under climate interventions</a:t>
            </a:r>
            <a:br>
              <a:rPr lang="en-US" dirty="0"/>
            </a:br>
            <a:r>
              <a:rPr lang="en-GB" sz="1100" dirty="0">
                <a:solidFill>
                  <a:schemeClr val="accent6">
                    <a:lumMod val="10000"/>
                  </a:schemeClr>
                </a:solidFill>
              </a:rPr>
              <a:t>(see also Schleussner et al., 2024, </a:t>
            </a:r>
            <a:br>
              <a:rPr lang="en-GB" sz="11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en-GB" sz="1100" u="sng" dirty="0">
                <a:solidFill>
                  <a:schemeClr val="accent6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Overconfidence in climate overshoot</a:t>
            </a:r>
            <a:r>
              <a:rPr lang="en-GB" sz="1100" dirty="0">
                <a:solidFill>
                  <a:schemeClr val="accent6">
                    <a:lumMod val="10000"/>
                  </a:schemeClr>
                </a:solidFill>
              </a:rPr>
              <a:t>)</a:t>
            </a:r>
          </a:p>
          <a:p>
            <a:pPr marL="190500" indent="-190500">
              <a:spcBef>
                <a:spcPts val="700"/>
              </a:spcBef>
              <a:buSzPct val="80000"/>
              <a:buChar char="๏"/>
              <a:defRPr sz="1800"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BAF5E7-9515-699E-D7AD-F5C39DFD4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077" y="1256029"/>
            <a:ext cx="5505923" cy="31798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D1ADA3-9A44-F181-76D0-3DC6B36E9165}"/>
              </a:ext>
            </a:extLst>
          </p:cNvPr>
          <p:cNvSpPr txBox="1"/>
          <p:nvPr/>
        </p:nvSpPr>
        <p:spPr>
          <a:xfrm>
            <a:off x="4911154" y="4817345"/>
            <a:ext cx="2959768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GB" sz="800" dirty="0">
                <a:solidFill>
                  <a:schemeClr val="accent6">
                    <a:lumMod val="10000"/>
                  </a:schemeClr>
                </a:solidFill>
                <a:latin typeface="+mn-lt"/>
              </a:rPr>
              <a:t>Source: </a:t>
            </a:r>
            <a:r>
              <a:rPr lang="en-GB" sz="800" dirty="0">
                <a:solidFill>
                  <a:schemeClr val="accent6">
                    <a:lumMod val="10000"/>
                  </a:schemeClr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Mengis et al., 2019</a:t>
            </a:r>
            <a:r>
              <a:rPr lang="en-GB" sz="800" dirty="0">
                <a:solidFill>
                  <a:schemeClr val="accent6">
                    <a:lumMod val="10000"/>
                  </a:schemeClr>
                </a:solidFill>
                <a:latin typeface="+mn-lt"/>
              </a:rPr>
              <a:t>, </a:t>
            </a:r>
            <a:r>
              <a:rPr lang="en-GB" sz="800" dirty="0">
                <a:solidFill>
                  <a:schemeClr val="accent6">
                    <a:lumMod val="10000"/>
                  </a:schemeClr>
                </a:solidFill>
                <a:effectLst/>
                <a:latin typeface="+mn-lt"/>
              </a:rPr>
              <a:t>Climate engineering–induced changes in correlations between Earth system variables </a:t>
            </a:r>
            <a:endParaRPr lang="en-GB" sz="800" dirty="0">
              <a:solidFill>
                <a:schemeClr val="accent6">
                  <a:lumMod val="1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ontribution of CDR in 1.5 ºC conform pathways:"/>
          <p:cNvSpPr txBox="1">
            <a:spLocks noGrp="1"/>
          </p:cNvSpPr>
          <p:nvPr>
            <p:ph type="title"/>
          </p:nvPr>
        </p:nvSpPr>
        <p:spPr>
          <a:xfrm>
            <a:off x="643547" y="1219389"/>
            <a:ext cx="2656038" cy="104498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Contribution of CDR in 1.5 ºC conform pathways:</a:t>
            </a:r>
          </a:p>
        </p:txBody>
      </p:sp>
      <p:sp>
        <p:nvSpPr>
          <p:cNvPr id="2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grpSp>
        <p:nvGrpSpPr>
          <p:cNvPr id="270" name="Group"/>
          <p:cNvGrpSpPr/>
          <p:nvPr/>
        </p:nvGrpSpPr>
        <p:grpSpPr>
          <a:xfrm>
            <a:off x="3751142" y="1021714"/>
            <a:ext cx="4090803" cy="4128708"/>
            <a:chOff x="0" y="0"/>
            <a:chExt cx="4090801" cy="4128707"/>
          </a:xfrm>
        </p:grpSpPr>
        <p:grpSp>
          <p:nvGrpSpPr>
            <p:cNvPr id="267" name="Group"/>
            <p:cNvGrpSpPr/>
            <p:nvPr/>
          </p:nvGrpSpPr>
          <p:grpSpPr>
            <a:xfrm>
              <a:off x="-1" y="0"/>
              <a:ext cx="4042953" cy="4128708"/>
              <a:chOff x="0" y="0"/>
              <a:chExt cx="4042951" cy="4128707"/>
            </a:xfrm>
          </p:grpSpPr>
          <p:sp>
            <p:nvSpPr>
              <p:cNvPr id="256" name="modified from: IPCC SR15 Figure 2.9"/>
              <p:cNvSpPr txBox="1"/>
              <p:nvPr/>
            </p:nvSpPr>
            <p:spPr>
              <a:xfrm>
                <a:off x="218054" y="3752648"/>
                <a:ext cx="2850396" cy="3760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584200">
                  <a:defRPr sz="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r>
                  <a:t>modified from: IPCC SR15 Figure 2.9</a:t>
                </a:r>
              </a:p>
            </p:txBody>
          </p:sp>
          <p:grpSp>
            <p:nvGrpSpPr>
              <p:cNvPr id="266" name="Group"/>
              <p:cNvGrpSpPr/>
              <p:nvPr/>
            </p:nvGrpSpPr>
            <p:grpSpPr>
              <a:xfrm>
                <a:off x="-1" y="-1"/>
                <a:ext cx="4042953" cy="2937550"/>
                <a:chOff x="0" y="0"/>
                <a:chExt cx="4042951" cy="2937548"/>
              </a:xfrm>
            </p:grpSpPr>
            <p:pic>
              <p:nvPicPr>
                <p:cNvPr id="257" name="Image" descr="Image"/>
                <p:cNvPicPr>
                  <a:picLocks noChangeAspect="1"/>
                </p:cNvPicPr>
                <p:nvPr/>
              </p:nvPicPr>
              <p:blipFill>
                <a:blip r:embed="rId2"/>
                <a:srcRect l="49214" r="44124" b="9277"/>
                <a:stretch>
                  <a:fillRect/>
                </a:stretch>
              </p:blipFill>
              <p:spPr>
                <a:xfrm>
                  <a:off x="3150885" y="3461"/>
                  <a:ext cx="527312" cy="272447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58" name="Image" descr="Image"/>
                <p:cNvPicPr>
                  <a:picLocks noChangeAspect="1"/>
                </p:cNvPicPr>
                <p:nvPr/>
              </p:nvPicPr>
              <p:blipFill>
                <a:blip r:embed="rId2"/>
                <a:srcRect r="77478" b="9043"/>
                <a:stretch>
                  <a:fillRect/>
                </a:stretch>
              </p:blipFill>
              <p:spPr>
                <a:xfrm>
                  <a:off x="0" y="0"/>
                  <a:ext cx="1782726" cy="273149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59" name="Image" descr="Image"/>
                <p:cNvPicPr>
                  <a:picLocks noChangeAspect="1"/>
                </p:cNvPicPr>
                <p:nvPr/>
              </p:nvPicPr>
              <p:blipFill>
                <a:blip r:embed="rId2"/>
                <a:srcRect l="32589" r="60815" b="9898"/>
                <a:stretch>
                  <a:fillRect/>
                </a:stretch>
              </p:blipFill>
              <p:spPr>
                <a:xfrm>
                  <a:off x="2205872" y="3461"/>
                  <a:ext cx="521996" cy="270581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60" name="Rectangle"/>
                <p:cNvSpPr/>
                <p:nvPr/>
              </p:nvSpPr>
              <p:spPr>
                <a:xfrm>
                  <a:off x="890617" y="161693"/>
                  <a:ext cx="3152335" cy="2512192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61" name="total CDR"/>
                <p:cNvSpPr txBox="1"/>
                <p:nvPr/>
              </p:nvSpPr>
              <p:spPr>
                <a:xfrm>
                  <a:off x="1168211" y="2690079"/>
                  <a:ext cx="713693" cy="2474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>
                    <a:defRPr sz="900"/>
                  </a:lvl1pPr>
                </a:lstStyle>
                <a:p>
                  <a:r>
                    <a:t>total CDR</a:t>
                  </a:r>
                </a:p>
              </p:txBody>
            </p:sp>
            <p:sp>
              <p:nvSpPr>
                <p:cNvPr id="262" name="afforestation"/>
                <p:cNvSpPr txBox="1"/>
                <p:nvPr/>
              </p:nvSpPr>
              <p:spPr>
                <a:xfrm>
                  <a:off x="2043807" y="2690079"/>
                  <a:ext cx="913610" cy="2474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 algn="ctr">
                    <a:defRPr sz="900"/>
                  </a:lvl1pPr>
                </a:lstStyle>
                <a:p>
                  <a:r>
                    <a:t>afforestation</a:t>
                  </a:r>
                </a:p>
              </p:txBody>
            </p:sp>
            <p:sp>
              <p:nvSpPr>
                <p:cNvPr id="263" name="BECCS"/>
                <p:cNvSpPr txBox="1"/>
                <p:nvPr/>
              </p:nvSpPr>
              <p:spPr>
                <a:xfrm>
                  <a:off x="3119320" y="2690079"/>
                  <a:ext cx="590580" cy="2474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 algn="ctr">
                    <a:defRPr sz="900"/>
                  </a:lvl1pPr>
                </a:lstStyle>
                <a:p>
                  <a:r>
                    <a:t>BECCS</a:t>
                  </a:r>
                </a:p>
              </p:txBody>
            </p:sp>
            <p:pic>
              <p:nvPicPr>
                <p:cNvPr id="264" name="Image" descr="Image"/>
                <p:cNvPicPr>
                  <a:picLocks noChangeAspect="1"/>
                </p:cNvPicPr>
                <p:nvPr/>
              </p:nvPicPr>
              <p:blipFill>
                <a:blip r:embed="rId3"/>
                <a:srcRect l="3822" b="66721"/>
                <a:stretch>
                  <a:fillRect/>
                </a:stretch>
              </p:blipFill>
              <p:spPr>
                <a:xfrm>
                  <a:off x="2035514" y="347892"/>
                  <a:ext cx="1172740" cy="47739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65" name="cumulative CO2 until 2100 (GtCO2)"/>
                <p:cNvSpPr txBox="1"/>
                <p:nvPr/>
              </p:nvSpPr>
              <p:spPr>
                <a:xfrm rot="16200000">
                  <a:off x="-1047243" y="1273738"/>
                  <a:ext cx="2674524" cy="288102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ctr">
                    <a:defRPr sz="900"/>
                  </a:pPr>
                  <a:r>
                    <a:t>cumulative CO</a:t>
                  </a:r>
                  <a:r>
                    <a:rPr baseline="-5999"/>
                    <a:t>2</a:t>
                  </a:r>
                  <a:r>
                    <a:t> until 2100 (GtCO</a:t>
                  </a:r>
                  <a:r>
                    <a:rPr baseline="-5999"/>
                    <a:t>2</a:t>
                  </a:r>
                  <a:r>
                    <a:t>)</a:t>
                  </a:r>
                </a:p>
              </p:txBody>
            </p:sp>
          </p:grpSp>
        </p:grpSp>
        <p:pic>
          <p:nvPicPr>
            <p:cNvPr id="268" name="Image" descr="Image"/>
            <p:cNvPicPr>
              <a:picLocks noChangeAspect="1"/>
            </p:cNvPicPr>
            <p:nvPr/>
          </p:nvPicPr>
          <p:blipFill>
            <a:blip r:embed="rId4"/>
            <a:srcRect l="8917" t="36779" r="75307" b="50998"/>
            <a:stretch>
              <a:fillRect/>
            </a:stretch>
          </p:blipFill>
          <p:spPr>
            <a:xfrm flipH="1">
              <a:off x="2905671" y="2916643"/>
              <a:ext cx="1185131" cy="6168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9" name="Image" descr="Image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036291" y="2857300"/>
              <a:ext cx="927340" cy="7357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1" name="Line"/>
          <p:cNvSpPr/>
          <p:nvPr/>
        </p:nvSpPr>
        <p:spPr>
          <a:xfrm>
            <a:off x="4631561" y="2452372"/>
            <a:ext cx="3147663" cy="1"/>
          </a:xfrm>
          <a:prstGeom prst="line">
            <a:avLst/>
          </a:prstGeom>
          <a:ln w="50800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2" name="total ocean CO2 sink 1850-2022"/>
          <p:cNvSpPr txBox="1"/>
          <p:nvPr/>
        </p:nvSpPr>
        <p:spPr>
          <a:xfrm>
            <a:off x="7839430" y="2200356"/>
            <a:ext cx="1080924" cy="504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584200">
              <a:defRPr sz="1000">
                <a:solidFill>
                  <a:srgbClr val="015D9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total ocean CO</a:t>
            </a:r>
            <a:r>
              <a:rPr baseline="-5999"/>
              <a:t>2</a:t>
            </a:r>
            <a:r>
              <a:t> sink 1850-2022</a:t>
            </a:r>
          </a:p>
        </p:txBody>
      </p:sp>
      <p:sp>
        <p:nvSpPr>
          <p:cNvPr id="273" name="Textplatzhalter 10"/>
          <p:cNvSpPr/>
          <p:nvPr/>
        </p:nvSpPr>
        <p:spPr>
          <a:xfrm>
            <a:off x="539551" y="267493"/>
            <a:ext cx="6456111" cy="437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>
            <a:lvl1pPr>
              <a:defRPr>
                <a:solidFill>
                  <a:srgbClr val="00568B"/>
                </a:solidFill>
              </a:defRPr>
            </a:lvl1pPr>
          </a:lstStyle>
          <a:p>
            <a:r>
              <a:rPr lang="en-US" dirty="0"/>
              <a:t>3</a:t>
            </a:r>
            <a:r>
              <a:rPr dirty="0"/>
              <a:t>) Overestimation of carbon dioxide removal capacity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1" animBg="1" advAuto="0"/>
      <p:bldP spid="270" grpId="2" animBg="1" advAuto="0"/>
      <p:bldP spid="271" grpId="3" animBg="1" advAuto="0"/>
      <p:bldP spid="272" grpId="4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522" y="794101"/>
            <a:ext cx="6633110" cy="3804127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Rectangle"/>
          <p:cNvSpPr/>
          <p:nvPr/>
        </p:nvSpPr>
        <p:spPr>
          <a:xfrm>
            <a:off x="3094506" y="1316144"/>
            <a:ext cx="3092153" cy="1769253"/>
          </a:xfrm>
          <a:prstGeom prst="rect">
            <a:avLst/>
          </a:prstGeom>
          <a:gradFill>
            <a:gsLst>
              <a:gs pos="0">
                <a:schemeClr val="accent5">
                  <a:alpha val="50000"/>
                </a:schemeClr>
              </a:gs>
              <a:gs pos="100000">
                <a:srgbClr val="FFFFFF">
                  <a:alpha val="50000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77" name="Rectangle"/>
          <p:cNvSpPr/>
          <p:nvPr/>
        </p:nvSpPr>
        <p:spPr>
          <a:xfrm>
            <a:off x="3094506" y="3084861"/>
            <a:ext cx="3092153" cy="703504"/>
          </a:xfrm>
          <a:prstGeom prst="rect">
            <a:avLst/>
          </a:prstGeom>
          <a:solidFill>
            <a:schemeClr val="accent5">
              <a:alpha val="6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78" name="Textplatzhalter 10"/>
          <p:cNvSpPr>
            <a:spLocks noGrp="1"/>
          </p:cNvSpPr>
          <p:nvPr>
            <p:ph type="body" idx="21"/>
          </p:nvPr>
        </p:nvSpPr>
        <p:spPr>
          <a:xfrm>
            <a:off x="539551" y="267493"/>
            <a:ext cx="6456111" cy="4378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>
              <a:buSzTx/>
              <a:buNone/>
              <a:defRPr sz="1800">
                <a:solidFill>
                  <a:srgbClr val="00568B"/>
                </a:solidFill>
              </a:defRPr>
            </a:lvl1pPr>
          </a:lstStyle>
          <a:p>
            <a:r>
              <a:rPr lang="en-US" dirty="0"/>
              <a:t>3</a:t>
            </a:r>
            <a:r>
              <a:rPr dirty="0"/>
              <a:t>) Overestimation of carbon dioxide removal capacity</a:t>
            </a:r>
          </a:p>
        </p:txBody>
      </p:sp>
      <p:sp>
        <p:nvSpPr>
          <p:cNvPr id="2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80" name="requires geological  CO2 storage…"/>
          <p:cNvSpPr txBox="1"/>
          <p:nvPr/>
        </p:nvSpPr>
        <p:spPr>
          <a:xfrm>
            <a:off x="286368" y="2515414"/>
            <a:ext cx="1405243" cy="1481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r">
              <a:spcBef>
                <a:spcPts val="1900"/>
              </a:spcBef>
              <a:defRPr sz="1100"/>
            </a:pPr>
            <a:r>
              <a:t>   requires geological </a:t>
            </a:r>
            <a:br/>
            <a:r>
              <a:t>CO</a:t>
            </a:r>
            <a:r>
              <a:rPr baseline="-5999"/>
              <a:t>2</a:t>
            </a:r>
            <a:r>
              <a:t> storage</a:t>
            </a:r>
          </a:p>
          <a:p>
            <a:pPr algn="r">
              <a:spcBef>
                <a:spcPts val="1900"/>
              </a:spcBef>
              <a:defRPr sz="1100"/>
            </a:pPr>
            <a:r>
              <a:t>energy demanding</a:t>
            </a:r>
          </a:p>
          <a:p>
            <a:pPr algn="r">
              <a:spcBef>
                <a:spcPts val="1900"/>
              </a:spcBef>
              <a:defRPr sz="1100"/>
            </a:pPr>
            <a:r>
              <a:t>biomass-competition</a:t>
            </a:r>
          </a:p>
          <a:p>
            <a:pPr algn="r">
              <a:spcBef>
                <a:spcPts val="1900"/>
              </a:spcBef>
              <a:defRPr sz="1100"/>
            </a:pPr>
            <a:r>
              <a:t>area competition</a:t>
            </a:r>
          </a:p>
        </p:txBody>
      </p:sp>
      <p:grpSp>
        <p:nvGrpSpPr>
          <p:cNvPr id="283" name="Group"/>
          <p:cNvGrpSpPr/>
          <p:nvPr/>
        </p:nvGrpSpPr>
        <p:grpSpPr>
          <a:xfrm>
            <a:off x="1798711" y="3369986"/>
            <a:ext cx="352278" cy="356430"/>
            <a:chOff x="0" y="0"/>
            <a:chExt cx="352276" cy="356428"/>
          </a:xfrm>
        </p:grpSpPr>
        <p:pic>
          <p:nvPicPr>
            <p:cNvPr id="281" name="Group" descr="Group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64" y="16392"/>
              <a:ext cx="340613" cy="3400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2" name="Circle"/>
            <p:cNvSpPr/>
            <p:nvPr/>
          </p:nvSpPr>
          <p:spPr>
            <a:xfrm>
              <a:off x="0" y="0"/>
              <a:ext cx="346421" cy="346421"/>
            </a:xfrm>
            <a:prstGeom prst="ellipse">
              <a:avLst/>
            </a:prstGeom>
            <a:noFill/>
            <a:ln w="12700" cap="flat">
              <a:solidFill>
                <a:srgbClr val="F3752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284" name="Group" descr="Group"/>
          <p:cNvPicPr>
            <a:picLocks noChangeAspect="1"/>
          </p:cNvPicPr>
          <p:nvPr/>
        </p:nvPicPr>
        <p:blipFill>
          <a:blip r:embed="rId5"/>
          <a:srcRect t="94074" r="97979" b="2900"/>
          <a:stretch>
            <a:fillRect/>
          </a:stretch>
        </p:blipFill>
        <p:spPr>
          <a:xfrm>
            <a:off x="1791221" y="2883336"/>
            <a:ext cx="403078" cy="4784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7" name="Group"/>
          <p:cNvGrpSpPr/>
          <p:nvPr/>
        </p:nvGrpSpPr>
        <p:grpSpPr>
          <a:xfrm>
            <a:off x="1798711" y="3746742"/>
            <a:ext cx="352278" cy="352277"/>
            <a:chOff x="0" y="0"/>
            <a:chExt cx="352276" cy="352276"/>
          </a:xfrm>
        </p:grpSpPr>
        <p:sp>
          <p:nvSpPr>
            <p:cNvPr id="285" name="Group"/>
            <p:cNvSpPr/>
            <p:nvPr/>
          </p:nvSpPr>
          <p:spPr>
            <a:xfrm>
              <a:off x="0" y="0"/>
              <a:ext cx="352277" cy="352277"/>
            </a:xfrm>
            <a:prstGeom prst="ellipse">
              <a:avLst/>
            </a:prstGeom>
            <a:noFill/>
            <a:ln w="12700" cap="flat">
              <a:solidFill>
                <a:srgbClr val="F3752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86" name="Fraction Pie"/>
            <p:cNvSpPr/>
            <p:nvPr/>
          </p:nvSpPr>
          <p:spPr>
            <a:xfrm rot="20400000">
              <a:off x="45951" y="49414"/>
              <a:ext cx="253606" cy="253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7" extrusionOk="0">
                  <a:moveTo>
                    <a:pt x="10409" y="0"/>
                  </a:moveTo>
                  <a:cubicBezTo>
                    <a:pt x="4626" y="206"/>
                    <a:pt x="0" y="4959"/>
                    <a:pt x="0" y="10794"/>
                  </a:cubicBezTo>
                  <a:cubicBezTo>
                    <a:pt x="0" y="12623"/>
                    <a:pt x="455" y="14345"/>
                    <a:pt x="1256" y="15855"/>
                  </a:cubicBezTo>
                  <a:cubicBezTo>
                    <a:pt x="1298" y="15933"/>
                    <a:pt x="1396" y="15960"/>
                    <a:pt x="1473" y="15916"/>
                  </a:cubicBezTo>
                  <a:lnTo>
                    <a:pt x="10431" y="10744"/>
                  </a:lnTo>
                  <a:cubicBezTo>
                    <a:pt x="10518" y="10694"/>
                    <a:pt x="10570" y="10600"/>
                    <a:pt x="10570" y="10499"/>
                  </a:cubicBezTo>
                  <a:lnTo>
                    <a:pt x="10570" y="158"/>
                  </a:lnTo>
                  <a:cubicBezTo>
                    <a:pt x="10570" y="69"/>
                    <a:pt x="10498" y="-2"/>
                    <a:pt x="10409" y="0"/>
                  </a:cubicBezTo>
                  <a:close/>
                  <a:moveTo>
                    <a:pt x="11191" y="0"/>
                  </a:moveTo>
                  <a:cubicBezTo>
                    <a:pt x="11102" y="-3"/>
                    <a:pt x="11028" y="69"/>
                    <a:pt x="11028" y="158"/>
                  </a:cubicBezTo>
                  <a:lnTo>
                    <a:pt x="11028" y="10499"/>
                  </a:lnTo>
                  <a:cubicBezTo>
                    <a:pt x="11028" y="10600"/>
                    <a:pt x="11082" y="10694"/>
                    <a:pt x="11169" y="10744"/>
                  </a:cubicBezTo>
                  <a:lnTo>
                    <a:pt x="20127" y="15916"/>
                  </a:lnTo>
                  <a:cubicBezTo>
                    <a:pt x="20204" y="15960"/>
                    <a:pt x="20302" y="15933"/>
                    <a:pt x="20344" y="15855"/>
                  </a:cubicBezTo>
                  <a:cubicBezTo>
                    <a:pt x="21145" y="14345"/>
                    <a:pt x="21600" y="12623"/>
                    <a:pt x="21600" y="10794"/>
                  </a:cubicBezTo>
                  <a:cubicBezTo>
                    <a:pt x="21600" y="4959"/>
                    <a:pt x="16974" y="206"/>
                    <a:pt x="11191" y="0"/>
                  </a:cubicBezTo>
                  <a:close/>
                  <a:moveTo>
                    <a:pt x="10799" y="11102"/>
                  </a:moveTo>
                  <a:cubicBezTo>
                    <a:pt x="10750" y="11102"/>
                    <a:pt x="10703" y="11116"/>
                    <a:pt x="10660" y="11141"/>
                  </a:cubicBezTo>
                  <a:lnTo>
                    <a:pt x="1702" y="16313"/>
                  </a:lnTo>
                  <a:cubicBezTo>
                    <a:pt x="1625" y="16357"/>
                    <a:pt x="1600" y="16456"/>
                    <a:pt x="1648" y="16531"/>
                  </a:cubicBezTo>
                  <a:cubicBezTo>
                    <a:pt x="3558" y="19574"/>
                    <a:pt x="6942" y="21597"/>
                    <a:pt x="10799" y="21597"/>
                  </a:cubicBezTo>
                  <a:cubicBezTo>
                    <a:pt x="14656" y="21597"/>
                    <a:pt x="18042" y="19574"/>
                    <a:pt x="19952" y="16531"/>
                  </a:cubicBezTo>
                  <a:cubicBezTo>
                    <a:pt x="19999" y="16456"/>
                    <a:pt x="19975" y="16357"/>
                    <a:pt x="19898" y="16313"/>
                  </a:cubicBezTo>
                  <a:lnTo>
                    <a:pt x="10940" y="11141"/>
                  </a:lnTo>
                  <a:cubicBezTo>
                    <a:pt x="10897" y="11116"/>
                    <a:pt x="10848" y="11102"/>
                    <a:pt x="10799" y="1110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29000"/>
                </a:gs>
                <a:gs pos="38116">
                  <a:srgbClr val="929000"/>
                </a:gs>
                <a:gs pos="100000">
                  <a:srgbClr val="941100"/>
                </a:gs>
              </a:gsLst>
              <a:lin ang="5400000" scaled="0"/>
            </a:gradFill>
            <a:ln w="63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90" name="Group"/>
          <p:cNvGrpSpPr/>
          <p:nvPr/>
        </p:nvGrpSpPr>
        <p:grpSpPr>
          <a:xfrm>
            <a:off x="1766961" y="2463940"/>
            <a:ext cx="390378" cy="390378"/>
            <a:chOff x="0" y="0"/>
            <a:chExt cx="390376" cy="390376"/>
          </a:xfrm>
        </p:grpSpPr>
        <p:pic>
          <p:nvPicPr>
            <p:cNvPr id="288" name="CDR.png" descr="CDR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390377" cy="3903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9" name="Group"/>
            <p:cNvSpPr/>
            <p:nvPr/>
          </p:nvSpPr>
          <p:spPr>
            <a:xfrm>
              <a:off x="37385" y="37385"/>
              <a:ext cx="315606" cy="315606"/>
            </a:xfrm>
            <a:prstGeom prst="ellipse">
              <a:avLst/>
            </a:prstGeom>
            <a:noFill/>
            <a:ln w="12700" cap="flat">
              <a:solidFill>
                <a:srgbClr val="F3752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93" name="Group"/>
          <p:cNvGrpSpPr/>
          <p:nvPr/>
        </p:nvGrpSpPr>
        <p:grpSpPr>
          <a:xfrm>
            <a:off x="4720291" y="3092641"/>
            <a:ext cx="377677" cy="377677"/>
            <a:chOff x="0" y="0"/>
            <a:chExt cx="377676" cy="377676"/>
          </a:xfrm>
        </p:grpSpPr>
        <p:pic>
          <p:nvPicPr>
            <p:cNvPr id="291" name="CDR.png" descr="CDR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377677" cy="3776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2" name="Group"/>
            <p:cNvSpPr/>
            <p:nvPr/>
          </p:nvSpPr>
          <p:spPr>
            <a:xfrm>
              <a:off x="36169" y="36169"/>
              <a:ext cx="305338" cy="305338"/>
            </a:xfrm>
            <a:prstGeom prst="ellipse">
              <a:avLst/>
            </a:prstGeom>
            <a:noFill/>
            <a:ln w="12700" cap="flat">
              <a:solidFill>
                <a:srgbClr val="F3752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294" name="Group" descr="Group"/>
          <p:cNvPicPr>
            <a:picLocks noChangeAspect="1"/>
          </p:cNvPicPr>
          <p:nvPr/>
        </p:nvPicPr>
        <p:blipFill>
          <a:blip r:embed="rId5"/>
          <a:srcRect t="94074" r="97979" b="2900"/>
          <a:stretch>
            <a:fillRect/>
          </a:stretch>
        </p:blipFill>
        <p:spPr>
          <a:xfrm>
            <a:off x="4918085" y="2492964"/>
            <a:ext cx="377677" cy="448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Group" descr="Group"/>
          <p:cNvPicPr>
            <a:picLocks noChangeAspect="1"/>
          </p:cNvPicPr>
          <p:nvPr/>
        </p:nvPicPr>
        <p:blipFill>
          <a:blip r:embed="rId5"/>
          <a:srcRect t="94074" r="97979" b="2900"/>
          <a:stretch>
            <a:fillRect/>
          </a:stretch>
        </p:blipFill>
        <p:spPr>
          <a:xfrm>
            <a:off x="3965585" y="3406817"/>
            <a:ext cx="377677" cy="448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Group" descr="Group"/>
          <p:cNvPicPr>
            <a:picLocks noChangeAspect="1"/>
          </p:cNvPicPr>
          <p:nvPr/>
        </p:nvPicPr>
        <p:blipFill>
          <a:blip r:embed="rId5"/>
          <a:srcRect t="94074" r="97979" b="2900"/>
          <a:stretch>
            <a:fillRect/>
          </a:stretch>
        </p:blipFill>
        <p:spPr>
          <a:xfrm>
            <a:off x="3419485" y="2873417"/>
            <a:ext cx="377677" cy="4482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9" name="Group"/>
          <p:cNvGrpSpPr/>
          <p:nvPr/>
        </p:nvGrpSpPr>
        <p:grpSpPr>
          <a:xfrm>
            <a:off x="5650391" y="3610819"/>
            <a:ext cx="352278" cy="352277"/>
            <a:chOff x="0" y="0"/>
            <a:chExt cx="352276" cy="352276"/>
          </a:xfrm>
        </p:grpSpPr>
        <p:sp>
          <p:nvSpPr>
            <p:cNvPr id="297" name="Group"/>
            <p:cNvSpPr/>
            <p:nvPr/>
          </p:nvSpPr>
          <p:spPr>
            <a:xfrm>
              <a:off x="0" y="0"/>
              <a:ext cx="352277" cy="352277"/>
            </a:xfrm>
            <a:prstGeom prst="ellipse">
              <a:avLst/>
            </a:prstGeom>
            <a:noFill/>
            <a:ln w="12700" cap="flat">
              <a:solidFill>
                <a:srgbClr val="F3752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98" name="Fraction Pie"/>
            <p:cNvSpPr/>
            <p:nvPr/>
          </p:nvSpPr>
          <p:spPr>
            <a:xfrm rot="20400000">
              <a:off x="45951" y="49414"/>
              <a:ext cx="253606" cy="253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7" extrusionOk="0">
                  <a:moveTo>
                    <a:pt x="10409" y="0"/>
                  </a:moveTo>
                  <a:cubicBezTo>
                    <a:pt x="4626" y="206"/>
                    <a:pt x="0" y="4959"/>
                    <a:pt x="0" y="10794"/>
                  </a:cubicBezTo>
                  <a:cubicBezTo>
                    <a:pt x="0" y="12623"/>
                    <a:pt x="455" y="14345"/>
                    <a:pt x="1256" y="15855"/>
                  </a:cubicBezTo>
                  <a:cubicBezTo>
                    <a:pt x="1298" y="15933"/>
                    <a:pt x="1396" y="15960"/>
                    <a:pt x="1473" y="15916"/>
                  </a:cubicBezTo>
                  <a:lnTo>
                    <a:pt x="10431" y="10744"/>
                  </a:lnTo>
                  <a:cubicBezTo>
                    <a:pt x="10518" y="10694"/>
                    <a:pt x="10570" y="10600"/>
                    <a:pt x="10570" y="10499"/>
                  </a:cubicBezTo>
                  <a:lnTo>
                    <a:pt x="10570" y="158"/>
                  </a:lnTo>
                  <a:cubicBezTo>
                    <a:pt x="10570" y="69"/>
                    <a:pt x="10498" y="-2"/>
                    <a:pt x="10409" y="0"/>
                  </a:cubicBezTo>
                  <a:close/>
                  <a:moveTo>
                    <a:pt x="11191" y="0"/>
                  </a:moveTo>
                  <a:cubicBezTo>
                    <a:pt x="11102" y="-3"/>
                    <a:pt x="11028" y="69"/>
                    <a:pt x="11028" y="158"/>
                  </a:cubicBezTo>
                  <a:lnTo>
                    <a:pt x="11028" y="10499"/>
                  </a:lnTo>
                  <a:cubicBezTo>
                    <a:pt x="11028" y="10600"/>
                    <a:pt x="11082" y="10694"/>
                    <a:pt x="11169" y="10744"/>
                  </a:cubicBezTo>
                  <a:lnTo>
                    <a:pt x="20127" y="15916"/>
                  </a:lnTo>
                  <a:cubicBezTo>
                    <a:pt x="20204" y="15960"/>
                    <a:pt x="20302" y="15933"/>
                    <a:pt x="20344" y="15855"/>
                  </a:cubicBezTo>
                  <a:cubicBezTo>
                    <a:pt x="21145" y="14345"/>
                    <a:pt x="21600" y="12623"/>
                    <a:pt x="21600" y="10794"/>
                  </a:cubicBezTo>
                  <a:cubicBezTo>
                    <a:pt x="21600" y="4959"/>
                    <a:pt x="16974" y="206"/>
                    <a:pt x="11191" y="0"/>
                  </a:cubicBezTo>
                  <a:close/>
                  <a:moveTo>
                    <a:pt x="10799" y="11102"/>
                  </a:moveTo>
                  <a:cubicBezTo>
                    <a:pt x="10750" y="11102"/>
                    <a:pt x="10703" y="11116"/>
                    <a:pt x="10660" y="11141"/>
                  </a:cubicBezTo>
                  <a:lnTo>
                    <a:pt x="1702" y="16313"/>
                  </a:lnTo>
                  <a:cubicBezTo>
                    <a:pt x="1625" y="16357"/>
                    <a:pt x="1600" y="16456"/>
                    <a:pt x="1648" y="16531"/>
                  </a:cubicBezTo>
                  <a:cubicBezTo>
                    <a:pt x="3558" y="19574"/>
                    <a:pt x="6942" y="21597"/>
                    <a:pt x="10799" y="21597"/>
                  </a:cubicBezTo>
                  <a:cubicBezTo>
                    <a:pt x="14656" y="21597"/>
                    <a:pt x="18042" y="19574"/>
                    <a:pt x="19952" y="16531"/>
                  </a:cubicBezTo>
                  <a:cubicBezTo>
                    <a:pt x="19999" y="16456"/>
                    <a:pt x="19975" y="16357"/>
                    <a:pt x="19898" y="16313"/>
                  </a:cubicBezTo>
                  <a:lnTo>
                    <a:pt x="10940" y="11141"/>
                  </a:lnTo>
                  <a:cubicBezTo>
                    <a:pt x="10897" y="11116"/>
                    <a:pt x="10848" y="11102"/>
                    <a:pt x="10799" y="1110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29000"/>
                </a:gs>
                <a:gs pos="38116">
                  <a:srgbClr val="929000"/>
                </a:gs>
                <a:gs pos="100000">
                  <a:srgbClr val="941100"/>
                </a:gs>
              </a:gsLst>
              <a:lin ang="5400000" scaled="0"/>
            </a:gradFill>
            <a:ln w="63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302" name="Group"/>
          <p:cNvGrpSpPr/>
          <p:nvPr/>
        </p:nvGrpSpPr>
        <p:grpSpPr>
          <a:xfrm>
            <a:off x="5142391" y="3696213"/>
            <a:ext cx="352278" cy="352278"/>
            <a:chOff x="0" y="0"/>
            <a:chExt cx="352276" cy="352276"/>
          </a:xfrm>
        </p:grpSpPr>
        <p:sp>
          <p:nvSpPr>
            <p:cNvPr id="300" name="Group"/>
            <p:cNvSpPr/>
            <p:nvPr/>
          </p:nvSpPr>
          <p:spPr>
            <a:xfrm>
              <a:off x="0" y="0"/>
              <a:ext cx="352277" cy="352277"/>
            </a:xfrm>
            <a:prstGeom prst="ellipse">
              <a:avLst/>
            </a:prstGeom>
            <a:noFill/>
            <a:ln w="12700" cap="flat">
              <a:solidFill>
                <a:srgbClr val="F3752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01" name="Fraction Pie"/>
            <p:cNvSpPr/>
            <p:nvPr/>
          </p:nvSpPr>
          <p:spPr>
            <a:xfrm rot="20400000">
              <a:off x="45951" y="49414"/>
              <a:ext cx="253606" cy="253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7" extrusionOk="0">
                  <a:moveTo>
                    <a:pt x="10409" y="0"/>
                  </a:moveTo>
                  <a:cubicBezTo>
                    <a:pt x="4626" y="206"/>
                    <a:pt x="0" y="4959"/>
                    <a:pt x="0" y="10794"/>
                  </a:cubicBezTo>
                  <a:cubicBezTo>
                    <a:pt x="0" y="12623"/>
                    <a:pt x="455" y="14345"/>
                    <a:pt x="1256" y="15855"/>
                  </a:cubicBezTo>
                  <a:cubicBezTo>
                    <a:pt x="1298" y="15933"/>
                    <a:pt x="1396" y="15960"/>
                    <a:pt x="1473" y="15916"/>
                  </a:cubicBezTo>
                  <a:lnTo>
                    <a:pt x="10431" y="10744"/>
                  </a:lnTo>
                  <a:cubicBezTo>
                    <a:pt x="10518" y="10694"/>
                    <a:pt x="10570" y="10600"/>
                    <a:pt x="10570" y="10499"/>
                  </a:cubicBezTo>
                  <a:lnTo>
                    <a:pt x="10570" y="158"/>
                  </a:lnTo>
                  <a:cubicBezTo>
                    <a:pt x="10570" y="69"/>
                    <a:pt x="10498" y="-2"/>
                    <a:pt x="10409" y="0"/>
                  </a:cubicBezTo>
                  <a:close/>
                  <a:moveTo>
                    <a:pt x="11191" y="0"/>
                  </a:moveTo>
                  <a:cubicBezTo>
                    <a:pt x="11102" y="-3"/>
                    <a:pt x="11028" y="69"/>
                    <a:pt x="11028" y="158"/>
                  </a:cubicBezTo>
                  <a:lnTo>
                    <a:pt x="11028" y="10499"/>
                  </a:lnTo>
                  <a:cubicBezTo>
                    <a:pt x="11028" y="10600"/>
                    <a:pt x="11082" y="10694"/>
                    <a:pt x="11169" y="10744"/>
                  </a:cubicBezTo>
                  <a:lnTo>
                    <a:pt x="20127" y="15916"/>
                  </a:lnTo>
                  <a:cubicBezTo>
                    <a:pt x="20204" y="15960"/>
                    <a:pt x="20302" y="15933"/>
                    <a:pt x="20344" y="15855"/>
                  </a:cubicBezTo>
                  <a:cubicBezTo>
                    <a:pt x="21145" y="14345"/>
                    <a:pt x="21600" y="12623"/>
                    <a:pt x="21600" y="10794"/>
                  </a:cubicBezTo>
                  <a:cubicBezTo>
                    <a:pt x="21600" y="4959"/>
                    <a:pt x="16974" y="206"/>
                    <a:pt x="11191" y="0"/>
                  </a:cubicBezTo>
                  <a:close/>
                  <a:moveTo>
                    <a:pt x="10799" y="11102"/>
                  </a:moveTo>
                  <a:cubicBezTo>
                    <a:pt x="10750" y="11102"/>
                    <a:pt x="10703" y="11116"/>
                    <a:pt x="10660" y="11141"/>
                  </a:cubicBezTo>
                  <a:lnTo>
                    <a:pt x="1702" y="16313"/>
                  </a:lnTo>
                  <a:cubicBezTo>
                    <a:pt x="1625" y="16357"/>
                    <a:pt x="1600" y="16456"/>
                    <a:pt x="1648" y="16531"/>
                  </a:cubicBezTo>
                  <a:cubicBezTo>
                    <a:pt x="3558" y="19574"/>
                    <a:pt x="6942" y="21597"/>
                    <a:pt x="10799" y="21597"/>
                  </a:cubicBezTo>
                  <a:cubicBezTo>
                    <a:pt x="14656" y="21597"/>
                    <a:pt x="18042" y="19574"/>
                    <a:pt x="19952" y="16531"/>
                  </a:cubicBezTo>
                  <a:cubicBezTo>
                    <a:pt x="19999" y="16456"/>
                    <a:pt x="19975" y="16357"/>
                    <a:pt x="19898" y="16313"/>
                  </a:cubicBezTo>
                  <a:lnTo>
                    <a:pt x="10940" y="11141"/>
                  </a:lnTo>
                  <a:cubicBezTo>
                    <a:pt x="10897" y="11116"/>
                    <a:pt x="10848" y="11102"/>
                    <a:pt x="10799" y="1110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29000"/>
                </a:gs>
                <a:gs pos="38116">
                  <a:srgbClr val="929000"/>
                </a:gs>
                <a:gs pos="100000">
                  <a:srgbClr val="941100"/>
                </a:gs>
              </a:gsLst>
              <a:lin ang="5400000" scaled="0"/>
            </a:gradFill>
            <a:ln w="63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305" name="Group"/>
          <p:cNvGrpSpPr/>
          <p:nvPr/>
        </p:nvGrpSpPr>
        <p:grpSpPr>
          <a:xfrm>
            <a:off x="4528588" y="3583816"/>
            <a:ext cx="339577" cy="343581"/>
            <a:chOff x="0" y="0"/>
            <a:chExt cx="339576" cy="343579"/>
          </a:xfrm>
        </p:grpSpPr>
        <p:pic>
          <p:nvPicPr>
            <p:cNvPr id="303" name="Group" descr="Group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43" y="15801"/>
              <a:ext cx="328334" cy="3277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4" name="Circle"/>
            <p:cNvSpPr/>
            <p:nvPr/>
          </p:nvSpPr>
          <p:spPr>
            <a:xfrm>
              <a:off x="0" y="0"/>
              <a:ext cx="333932" cy="333932"/>
            </a:xfrm>
            <a:prstGeom prst="ellipse">
              <a:avLst/>
            </a:prstGeom>
            <a:noFill/>
            <a:ln w="12700" cap="flat">
              <a:solidFill>
                <a:srgbClr val="F3752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306" name="TextBox 6"/>
          <p:cNvSpPr txBox="1"/>
          <p:nvPr/>
        </p:nvSpPr>
        <p:spPr>
          <a:xfrm>
            <a:off x="3114787" y="1071260"/>
            <a:ext cx="2589600" cy="352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Data source: IPCC, AR6, Cross-sectoral Perspectives, </a:t>
            </a:r>
            <a:br/>
            <a:r>
              <a:t>CDR, Table 12.6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1" build="p" bldLvl="5" animBg="1" advAuto="0"/>
      <p:bldP spid="283" grpId="8" animBg="1" advAuto="0"/>
      <p:bldP spid="284" grpId="4" animBg="1" advAuto="0"/>
      <p:bldP spid="287" grpId="10" animBg="1" advAuto="0"/>
      <p:bldP spid="290" grpId="2" animBg="1" advAuto="0"/>
      <p:bldP spid="293" grpId="3" animBg="1" advAuto="0"/>
      <p:bldP spid="294" grpId="5" animBg="1" advAuto="0"/>
      <p:bldP spid="295" grpId="6" animBg="1" advAuto="0"/>
      <p:bldP spid="296" grpId="7" animBg="1" advAuto="0"/>
      <p:bldP spid="299" grpId="11" animBg="1" advAuto="0"/>
      <p:bldP spid="302" grpId="12" animBg="1" advAuto="0"/>
      <p:bldP spid="305" grpId="9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Textplatzhalter 10"/>
          <p:cNvSpPr/>
          <p:nvPr/>
        </p:nvSpPr>
        <p:spPr>
          <a:xfrm>
            <a:off x="539551" y="267493"/>
            <a:ext cx="6369351" cy="437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>
            <a:lvl1pPr>
              <a:defRPr>
                <a:solidFill>
                  <a:srgbClr val="00568B"/>
                </a:solidFill>
              </a:defRPr>
            </a:lvl1pPr>
          </a:lstStyle>
          <a:p>
            <a:r>
              <a:rPr lang="en-US" dirty="0"/>
              <a:t>3</a:t>
            </a:r>
            <a:r>
              <a:rPr dirty="0"/>
              <a:t>) Overestimation of carbon dioxide removal capacity</a:t>
            </a:r>
          </a:p>
        </p:txBody>
      </p:sp>
      <p:sp>
        <p:nvSpPr>
          <p:cNvPr id="463" name="Textfeld 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469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539551" y="963739"/>
            <a:ext cx="3335171" cy="88375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3" indent="0">
              <a:spcBef>
                <a:spcPts val="5000"/>
              </a:spcBef>
              <a:buSzTx/>
              <a:buNone/>
              <a:defRPr>
                <a:solidFill>
                  <a:srgbClr val="535353"/>
                </a:solidFill>
              </a:defRPr>
            </a:pPr>
            <a:r>
              <a:rPr dirty="0">
                <a:solidFill>
                  <a:srgbClr val="000000"/>
                </a:solidFill>
              </a:rPr>
              <a:t>… in need of comprehensive, </a:t>
            </a:r>
            <a:r>
              <a:rPr u="sng" dirty="0">
                <a:solidFill>
                  <a:srgbClr val="000000"/>
                </a:solidFill>
              </a:rPr>
              <a:t>context-specific</a:t>
            </a:r>
            <a:r>
              <a:rPr dirty="0">
                <a:solidFill>
                  <a:srgbClr val="000000"/>
                </a:solidFill>
              </a:rPr>
              <a:t> &amp; </a:t>
            </a:r>
            <a:r>
              <a:rPr u="sng" dirty="0">
                <a:solidFill>
                  <a:srgbClr val="000000"/>
                </a:solidFill>
              </a:rPr>
              <a:t>transparent</a:t>
            </a:r>
            <a:r>
              <a:rPr dirty="0">
                <a:solidFill>
                  <a:srgbClr val="000000"/>
                </a:solidFill>
              </a:rPr>
              <a:t> assessment! </a:t>
            </a:r>
            <a:r>
              <a:rPr sz="1000" dirty="0">
                <a:solidFill>
                  <a:srgbClr val="000000"/>
                </a:solidFill>
              </a:rPr>
              <a:t>(</a:t>
            </a:r>
            <a:r>
              <a:rPr sz="1000" u="sng" dirty="0">
                <a:solidFill>
                  <a:schemeClr val="accent6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Dean et al., 2021</a:t>
            </a:r>
            <a:r>
              <a:rPr sz="1000" dirty="0"/>
              <a:t>)</a:t>
            </a:r>
          </a:p>
        </p:txBody>
      </p:sp>
      <p:grpSp>
        <p:nvGrpSpPr>
          <p:cNvPr id="472" name="Group"/>
          <p:cNvGrpSpPr/>
          <p:nvPr/>
        </p:nvGrpSpPr>
        <p:grpSpPr>
          <a:xfrm>
            <a:off x="4716379" y="963739"/>
            <a:ext cx="3574615" cy="4126884"/>
            <a:chOff x="-483603" y="-363631"/>
            <a:chExt cx="3574614" cy="4126882"/>
          </a:xfrm>
        </p:grpSpPr>
        <p:sp>
          <p:nvSpPr>
            <p:cNvPr id="470" name="TextBox 6"/>
            <p:cNvSpPr/>
            <p:nvPr/>
          </p:nvSpPr>
          <p:spPr>
            <a:xfrm>
              <a:off x="219160" y="3414438"/>
              <a:ext cx="2676754" cy="348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>
                <a:defRPr sz="8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dirty="0">
                  <a:solidFill>
                    <a:schemeClr val="accent6">
                      <a:lumMod val="10000"/>
                    </a:schemeClr>
                  </a:solidFill>
                </a:rPr>
                <a:t>Source: Tank et al., (2025) </a:t>
              </a:r>
              <a:r>
                <a:rPr u="sng" dirty="0">
                  <a:solidFill>
                    <a:schemeClr val="accent6">
                      <a:lumMod val="10000"/>
                    </a:schemeClr>
                  </a:solidFill>
                  <a:uFill>
                    <a:solidFill>
                      <a:srgbClr val="000000"/>
                    </a:solidFill>
                  </a:u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Distinguish between feasibility and desirability when assessing climate response options</a:t>
              </a:r>
              <a:r>
                <a:rPr dirty="0">
                  <a:solidFill>
                    <a:schemeClr val="accent6">
                      <a:lumMod val="10000"/>
                    </a:schemeClr>
                  </a:solidFill>
                </a:rPr>
                <a:t>.</a:t>
              </a:r>
            </a:p>
          </p:txBody>
        </p:sp>
        <p:pic>
          <p:nvPicPr>
            <p:cNvPr id="471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83603" y="-363631"/>
              <a:ext cx="3574614" cy="36396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Geomar_Praes_169_PPT2007-alt">
  <a:themeElements>
    <a:clrScheme name="Geomar_Praes_169_PPT2007-alt">
      <a:dk1>
        <a:srgbClr val="000000"/>
      </a:dk1>
      <a:lt1>
        <a:srgbClr val="00568B"/>
      </a:lt1>
      <a:dk2>
        <a:srgbClr val="A7A7A7"/>
      </a:dk2>
      <a:lt2>
        <a:srgbClr val="535353"/>
      </a:lt2>
      <a:accent1>
        <a:srgbClr val="005D9D"/>
      </a:accent1>
      <a:accent2>
        <a:srgbClr val="009EE0"/>
      </a:accent2>
      <a:accent3>
        <a:srgbClr val="5EC5ED"/>
      </a:accent3>
      <a:accent4>
        <a:srgbClr val="808080"/>
      </a:accent4>
      <a:accent5>
        <a:srgbClr val="B2B2B2"/>
      </a:accent5>
      <a:accent6>
        <a:srgbClr val="E5E5E5"/>
      </a:accent6>
      <a:hlink>
        <a:srgbClr val="0000FF"/>
      </a:hlink>
      <a:folHlink>
        <a:srgbClr val="FF00FF"/>
      </a:folHlink>
    </a:clrScheme>
    <a:fontScheme name="Geomar_Praes_169_PPT2007-al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Geomar_Praes_169_PPT2007-a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eomar_Praes_169_PPT2007-alt">
  <a:themeElements>
    <a:clrScheme name="Geomar_Praes_169_PPT2007-a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5D9D"/>
      </a:accent1>
      <a:accent2>
        <a:srgbClr val="009EE0"/>
      </a:accent2>
      <a:accent3>
        <a:srgbClr val="5EC5ED"/>
      </a:accent3>
      <a:accent4>
        <a:srgbClr val="808080"/>
      </a:accent4>
      <a:accent5>
        <a:srgbClr val="B2B2B2"/>
      </a:accent5>
      <a:accent6>
        <a:srgbClr val="E5E5E5"/>
      </a:accent6>
      <a:hlink>
        <a:srgbClr val="0000FF"/>
      </a:hlink>
      <a:folHlink>
        <a:srgbClr val="FF00FF"/>
      </a:folHlink>
    </a:clrScheme>
    <a:fontScheme name="Geomar_Praes_169_PPT2007-al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Geomar_Praes_169_PPT2007-a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1850</Words>
  <Application>Microsoft Macintosh PowerPoint</Application>
  <PresentationFormat>On-screen Show (16:9)</PresentationFormat>
  <Paragraphs>216</Paragraphs>
  <Slides>20</Slides>
  <Notes>12</Notes>
  <HiddenSlides>5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Calibri</vt:lpstr>
      <vt:lpstr>Calibri Light</vt:lpstr>
      <vt:lpstr>CxyylsAdvTTc488b0e6</vt:lpstr>
      <vt:lpstr>Helvetica</vt:lpstr>
      <vt:lpstr>Helvetica Light</vt:lpstr>
      <vt:lpstr>Helvetica Neue</vt:lpstr>
      <vt:lpstr>Helvetica Neue Light</vt:lpstr>
      <vt:lpstr>Helvetica Neue Medium</vt:lpstr>
      <vt:lpstr>Times New Roman</vt:lpstr>
      <vt:lpstr>Times Roman</vt:lpstr>
      <vt:lpstr>Geomar_Praes_169_PPT2007-alt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Contribution of CDR in 1.5 ºC conform pathways: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Nadine Mengis</cp:lastModifiedBy>
  <cp:revision>21</cp:revision>
  <dcterms:modified xsi:type="dcterms:W3CDTF">2025-05-01T12:45:37Z</dcterms:modified>
</cp:coreProperties>
</file>