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23"/>
  </p:notesMasterIdLst>
  <p:handoutMasterIdLst>
    <p:handoutMasterId r:id="rId24"/>
  </p:handoutMasterIdLst>
  <p:sldIdLst>
    <p:sldId id="256" r:id="rId3"/>
    <p:sldId id="336" r:id="rId4"/>
    <p:sldId id="258" r:id="rId5"/>
    <p:sldId id="280" r:id="rId6"/>
    <p:sldId id="297" r:id="rId7"/>
    <p:sldId id="335" r:id="rId8"/>
    <p:sldId id="331" r:id="rId9"/>
    <p:sldId id="278" r:id="rId10"/>
    <p:sldId id="334" r:id="rId11"/>
    <p:sldId id="320" r:id="rId12"/>
    <p:sldId id="316" r:id="rId13"/>
    <p:sldId id="321" r:id="rId14"/>
    <p:sldId id="323" r:id="rId15"/>
    <p:sldId id="330" r:id="rId16"/>
    <p:sldId id="338" r:id="rId17"/>
    <p:sldId id="326" r:id="rId18"/>
    <p:sldId id="333" r:id="rId19"/>
    <p:sldId id="281" r:id="rId20"/>
    <p:sldId id="332" r:id="rId21"/>
    <p:sldId id="279"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2" autoAdjust="0"/>
    <p:restoredTop sz="95552" autoAdjust="0"/>
  </p:normalViewPr>
  <p:slideViewPr>
    <p:cSldViewPr snapToGrid="0">
      <p:cViewPr>
        <p:scale>
          <a:sx n="30" d="100"/>
          <a:sy n="30" d="100"/>
        </p:scale>
        <p:origin x="-984" y="-300"/>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30ACD0-1C37-4A1E-93F1-6CA273457098}"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en-GB"/>
        </a:p>
      </dgm:t>
    </dgm:pt>
    <dgm:pt modelId="{B6E719F6-D4D6-4370-A910-2B606953E338}">
      <dgm:prSet phldrT="[Text]" custT="1"/>
      <dgm:spPr/>
      <dgm:t>
        <a:bodyPr/>
        <a:lstStyle/>
        <a:p>
          <a:pPr algn="ctr"/>
          <a:r>
            <a:rPr lang="en-US" sz="7200" b="1" dirty="0" smtClean="0"/>
            <a:t>Methods by objectives</a:t>
          </a:r>
          <a:endParaRPr lang="en-GB" sz="7200" b="1" dirty="0"/>
        </a:p>
      </dgm:t>
    </dgm:pt>
    <dgm:pt modelId="{8B343879-95AA-4AF3-9FB7-C4F08849D0D1}" type="parTrans" cxnId="{4C9D4351-B757-4AAB-92B2-F779285560EB}">
      <dgm:prSet/>
      <dgm:spPr/>
      <dgm:t>
        <a:bodyPr/>
        <a:lstStyle/>
        <a:p>
          <a:pPr algn="l"/>
          <a:endParaRPr lang="en-GB" sz="5400" b="1"/>
        </a:p>
      </dgm:t>
    </dgm:pt>
    <dgm:pt modelId="{6C0371CA-B638-41B7-8CBE-A542BEAC9318}" type="sibTrans" cxnId="{4C9D4351-B757-4AAB-92B2-F779285560EB}">
      <dgm:prSet/>
      <dgm:spPr/>
      <dgm:t>
        <a:bodyPr/>
        <a:lstStyle/>
        <a:p>
          <a:pPr algn="l"/>
          <a:endParaRPr lang="en-GB" sz="5400" b="1"/>
        </a:p>
      </dgm:t>
    </dgm:pt>
    <dgm:pt modelId="{06EC821F-D787-4F83-8172-7078FFDD945F}">
      <dgm:prSet phldrT="[Text]" custT="1"/>
      <dgm:spPr/>
      <dgm:t>
        <a:bodyPr/>
        <a:lstStyle/>
        <a:p>
          <a:pPr algn="l"/>
          <a:r>
            <a:rPr lang="en-GB" sz="7200" b="1" dirty="0" smtClean="0"/>
            <a:t>Downscaling of the fifteen  GCMs </a:t>
          </a:r>
          <a:endParaRPr lang="en-GB" sz="7200" b="1" dirty="0"/>
        </a:p>
      </dgm:t>
    </dgm:pt>
    <dgm:pt modelId="{86E444FD-873E-4C32-891C-DBE9E5F4D8AC}" type="parTrans" cxnId="{2B0135B0-5CB9-4F48-8689-C5F46917210B}">
      <dgm:prSet custT="1"/>
      <dgm:spPr/>
      <dgm:t>
        <a:bodyPr/>
        <a:lstStyle/>
        <a:p>
          <a:pPr algn="l"/>
          <a:endParaRPr lang="en-GB" sz="5400" b="1"/>
        </a:p>
      </dgm:t>
    </dgm:pt>
    <dgm:pt modelId="{046CAFDD-EE43-437F-9788-BA2D04F6FC90}" type="sibTrans" cxnId="{2B0135B0-5CB9-4F48-8689-C5F46917210B}">
      <dgm:prSet/>
      <dgm:spPr/>
      <dgm:t>
        <a:bodyPr/>
        <a:lstStyle/>
        <a:p>
          <a:pPr algn="l"/>
          <a:endParaRPr lang="en-GB" sz="5400" b="1"/>
        </a:p>
      </dgm:t>
    </dgm:pt>
    <dgm:pt modelId="{C40F495A-149C-4EBF-916D-45BD981D846A}">
      <dgm:prSet phldrT="[Text]" custT="1"/>
      <dgm:spPr/>
      <dgm:t>
        <a:bodyPr/>
        <a:lstStyle/>
        <a:p>
          <a:pPr algn="l"/>
          <a:r>
            <a:rPr lang="en-US" sz="7200" b="1" dirty="0" smtClean="0"/>
            <a:t>Model Setup, Calibration and Validation</a:t>
          </a:r>
          <a:endParaRPr lang="en-GB" sz="7200" b="1" dirty="0"/>
        </a:p>
      </dgm:t>
    </dgm:pt>
    <dgm:pt modelId="{164A0E9C-BE53-4A03-87E0-CA1B00F43050}" type="parTrans" cxnId="{FB3F24A6-869D-449E-A143-1FBD28FA8E25}">
      <dgm:prSet custT="1"/>
      <dgm:spPr/>
      <dgm:t>
        <a:bodyPr/>
        <a:lstStyle/>
        <a:p>
          <a:pPr algn="l"/>
          <a:endParaRPr lang="en-GB" sz="5400" b="1"/>
        </a:p>
      </dgm:t>
    </dgm:pt>
    <dgm:pt modelId="{0219EEAC-46D7-43EF-95E1-7BD9294C0073}" type="sibTrans" cxnId="{FB3F24A6-869D-449E-A143-1FBD28FA8E25}">
      <dgm:prSet/>
      <dgm:spPr/>
      <dgm:t>
        <a:bodyPr/>
        <a:lstStyle/>
        <a:p>
          <a:pPr algn="l"/>
          <a:endParaRPr lang="en-GB" sz="5400" b="1"/>
        </a:p>
      </dgm:t>
    </dgm:pt>
    <dgm:pt modelId="{29F53F09-FA0A-424C-91CA-3A63A60CC297}">
      <dgm:prSet phldrT="[Text]" custT="1"/>
      <dgm:spPr/>
      <dgm:t>
        <a:bodyPr/>
        <a:lstStyle/>
        <a:p>
          <a:pPr algn="l"/>
          <a:r>
            <a:rPr lang="en-GB" sz="7200" b="1" dirty="0" smtClean="0"/>
            <a:t>Pt Quantification </a:t>
          </a:r>
          <a:endParaRPr lang="en-GB" sz="7200" b="1" dirty="0"/>
        </a:p>
      </dgm:t>
    </dgm:pt>
    <dgm:pt modelId="{3AE8444F-BBA5-4026-944E-24216774D3FE}" type="parTrans" cxnId="{3F2F2333-22B9-44F8-A322-13B3A89749F4}">
      <dgm:prSet custT="1"/>
      <dgm:spPr/>
      <dgm:t>
        <a:bodyPr/>
        <a:lstStyle/>
        <a:p>
          <a:pPr algn="l"/>
          <a:endParaRPr lang="en-GB" sz="5400" b="1"/>
        </a:p>
      </dgm:t>
    </dgm:pt>
    <dgm:pt modelId="{41DAD50E-9CE3-4289-94DD-4B90AF5D2526}" type="sibTrans" cxnId="{3F2F2333-22B9-44F8-A322-13B3A89749F4}">
      <dgm:prSet/>
      <dgm:spPr/>
      <dgm:t>
        <a:bodyPr/>
        <a:lstStyle/>
        <a:p>
          <a:pPr algn="l"/>
          <a:endParaRPr lang="en-GB" sz="5400" b="1"/>
        </a:p>
      </dgm:t>
    </dgm:pt>
    <dgm:pt modelId="{C143C9EA-DB98-4B79-A7E0-263058264516}" type="pres">
      <dgm:prSet presAssocID="{1130ACD0-1C37-4A1E-93F1-6CA273457098}" presName="Name0" presStyleCnt="0">
        <dgm:presLayoutVars>
          <dgm:chPref val="1"/>
          <dgm:dir/>
          <dgm:animOne val="branch"/>
          <dgm:animLvl val="lvl"/>
          <dgm:resizeHandles val="exact"/>
        </dgm:presLayoutVars>
      </dgm:prSet>
      <dgm:spPr/>
      <dgm:t>
        <a:bodyPr/>
        <a:lstStyle/>
        <a:p>
          <a:endParaRPr lang="en-GB"/>
        </a:p>
      </dgm:t>
    </dgm:pt>
    <dgm:pt modelId="{0DAB9259-7A49-4D4D-8C73-C0D3A6D4EDED}" type="pres">
      <dgm:prSet presAssocID="{B6E719F6-D4D6-4370-A910-2B606953E338}" presName="root1" presStyleCnt="0"/>
      <dgm:spPr/>
    </dgm:pt>
    <dgm:pt modelId="{316BCA5A-70CF-4E7E-8B4C-19A09FE97589}" type="pres">
      <dgm:prSet presAssocID="{B6E719F6-D4D6-4370-A910-2B606953E338}" presName="LevelOneTextNode" presStyleLbl="node0" presStyleIdx="0" presStyleCnt="1" custScaleY="100196">
        <dgm:presLayoutVars>
          <dgm:chPref val="3"/>
        </dgm:presLayoutVars>
      </dgm:prSet>
      <dgm:spPr/>
      <dgm:t>
        <a:bodyPr/>
        <a:lstStyle/>
        <a:p>
          <a:endParaRPr lang="en-GB"/>
        </a:p>
      </dgm:t>
    </dgm:pt>
    <dgm:pt modelId="{0DF2ECE4-2AC5-4309-B73C-AA8BA5EB5F91}" type="pres">
      <dgm:prSet presAssocID="{B6E719F6-D4D6-4370-A910-2B606953E338}" presName="level2hierChild" presStyleCnt="0"/>
      <dgm:spPr/>
    </dgm:pt>
    <dgm:pt modelId="{7B908FC7-D1A1-406D-9F75-701E8AE9ED49}" type="pres">
      <dgm:prSet presAssocID="{86E444FD-873E-4C32-891C-DBE9E5F4D8AC}" presName="conn2-1" presStyleLbl="parChTrans1D2" presStyleIdx="0" presStyleCnt="3"/>
      <dgm:spPr/>
      <dgm:t>
        <a:bodyPr/>
        <a:lstStyle/>
        <a:p>
          <a:endParaRPr lang="en-GB"/>
        </a:p>
      </dgm:t>
    </dgm:pt>
    <dgm:pt modelId="{B2701DC3-7817-4261-93CE-AEF08BDB706A}" type="pres">
      <dgm:prSet presAssocID="{86E444FD-873E-4C32-891C-DBE9E5F4D8AC}" presName="connTx" presStyleLbl="parChTrans1D2" presStyleIdx="0" presStyleCnt="3"/>
      <dgm:spPr/>
      <dgm:t>
        <a:bodyPr/>
        <a:lstStyle/>
        <a:p>
          <a:endParaRPr lang="en-GB"/>
        </a:p>
      </dgm:t>
    </dgm:pt>
    <dgm:pt modelId="{FEC21C28-02B2-4829-83A1-BD8882265FA8}" type="pres">
      <dgm:prSet presAssocID="{06EC821F-D787-4F83-8172-7078FFDD945F}" presName="root2" presStyleCnt="0"/>
      <dgm:spPr/>
    </dgm:pt>
    <dgm:pt modelId="{BAB9F1A2-96A1-4CED-86B4-A9F9370C3776}" type="pres">
      <dgm:prSet presAssocID="{06EC821F-D787-4F83-8172-7078FFDD945F}" presName="LevelTwoTextNode" presStyleLbl="node2" presStyleIdx="0" presStyleCnt="3" custScaleX="282478">
        <dgm:presLayoutVars>
          <dgm:chPref val="3"/>
        </dgm:presLayoutVars>
      </dgm:prSet>
      <dgm:spPr/>
      <dgm:t>
        <a:bodyPr/>
        <a:lstStyle/>
        <a:p>
          <a:endParaRPr lang="en-GB"/>
        </a:p>
      </dgm:t>
    </dgm:pt>
    <dgm:pt modelId="{48C9B066-79DA-40FD-B2EB-8C09866DA26F}" type="pres">
      <dgm:prSet presAssocID="{06EC821F-D787-4F83-8172-7078FFDD945F}" presName="level3hierChild" presStyleCnt="0"/>
      <dgm:spPr/>
    </dgm:pt>
    <dgm:pt modelId="{6C90BF0A-0F4A-4E0F-A476-AEBD857AD9A9}" type="pres">
      <dgm:prSet presAssocID="{164A0E9C-BE53-4A03-87E0-CA1B00F43050}" presName="conn2-1" presStyleLbl="parChTrans1D2" presStyleIdx="1" presStyleCnt="3"/>
      <dgm:spPr/>
      <dgm:t>
        <a:bodyPr/>
        <a:lstStyle/>
        <a:p>
          <a:endParaRPr lang="en-GB"/>
        </a:p>
      </dgm:t>
    </dgm:pt>
    <dgm:pt modelId="{17983604-9009-48B3-B747-185930FE03BC}" type="pres">
      <dgm:prSet presAssocID="{164A0E9C-BE53-4A03-87E0-CA1B00F43050}" presName="connTx" presStyleLbl="parChTrans1D2" presStyleIdx="1" presStyleCnt="3"/>
      <dgm:spPr/>
      <dgm:t>
        <a:bodyPr/>
        <a:lstStyle/>
        <a:p>
          <a:endParaRPr lang="en-GB"/>
        </a:p>
      </dgm:t>
    </dgm:pt>
    <dgm:pt modelId="{4AE24C78-365E-4FAD-8274-744ABA061726}" type="pres">
      <dgm:prSet presAssocID="{C40F495A-149C-4EBF-916D-45BD981D846A}" presName="root2" presStyleCnt="0"/>
      <dgm:spPr/>
    </dgm:pt>
    <dgm:pt modelId="{5C745E23-DB16-49F6-9643-5835F328ECA4}" type="pres">
      <dgm:prSet presAssocID="{C40F495A-149C-4EBF-916D-45BD981D846A}" presName="LevelTwoTextNode" presStyleLbl="node2" presStyleIdx="1" presStyleCnt="3" custScaleX="280124">
        <dgm:presLayoutVars>
          <dgm:chPref val="3"/>
        </dgm:presLayoutVars>
      </dgm:prSet>
      <dgm:spPr/>
      <dgm:t>
        <a:bodyPr/>
        <a:lstStyle/>
        <a:p>
          <a:endParaRPr lang="en-GB"/>
        </a:p>
      </dgm:t>
    </dgm:pt>
    <dgm:pt modelId="{28D4B1A4-3CB0-4BBB-97A9-40226756916F}" type="pres">
      <dgm:prSet presAssocID="{C40F495A-149C-4EBF-916D-45BD981D846A}" presName="level3hierChild" presStyleCnt="0"/>
      <dgm:spPr/>
    </dgm:pt>
    <dgm:pt modelId="{6F79CB29-2CAD-4AC0-A2ED-298822706AC8}" type="pres">
      <dgm:prSet presAssocID="{3AE8444F-BBA5-4026-944E-24216774D3FE}" presName="conn2-1" presStyleLbl="parChTrans1D2" presStyleIdx="2" presStyleCnt="3"/>
      <dgm:spPr/>
      <dgm:t>
        <a:bodyPr/>
        <a:lstStyle/>
        <a:p>
          <a:endParaRPr lang="en-GB"/>
        </a:p>
      </dgm:t>
    </dgm:pt>
    <dgm:pt modelId="{6AF98D83-DF1E-4EB7-BA4E-332075588709}" type="pres">
      <dgm:prSet presAssocID="{3AE8444F-BBA5-4026-944E-24216774D3FE}" presName="connTx" presStyleLbl="parChTrans1D2" presStyleIdx="2" presStyleCnt="3"/>
      <dgm:spPr/>
      <dgm:t>
        <a:bodyPr/>
        <a:lstStyle/>
        <a:p>
          <a:endParaRPr lang="en-GB"/>
        </a:p>
      </dgm:t>
    </dgm:pt>
    <dgm:pt modelId="{107BFA7E-0664-4D32-A6EF-BC1F35A82235}" type="pres">
      <dgm:prSet presAssocID="{29F53F09-FA0A-424C-91CA-3A63A60CC297}" presName="root2" presStyleCnt="0"/>
      <dgm:spPr/>
    </dgm:pt>
    <dgm:pt modelId="{5B8BF2AA-4E3E-4128-9E70-F4C1FD9CE6A6}" type="pres">
      <dgm:prSet presAssocID="{29F53F09-FA0A-424C-91CA-3A63A60CC297}" presName="LevelTwoTextNode" presStyleLbl="node2" presStyleIdx="2" presStyleCnt="3" custScaleX="281847">
        <dgm:presLayoutVars>
          <dgm:chPref val="3"/>
        </dgm:presLayoutVars>
      </dgm:prSet>
      <dgm:spPr/>
      <dgm:t>
        <a:bodyPr/>
        <a:lstStyle/>
        <a:p>
          <a:endParaRPr lang="en-GB"/>
        </a:p>
      </dgm:t>
    </dgm:pt>
    <dgm:pt modelId="{A7ED1341-B3E4-40FE-8619-A34429A16A81}" type="pres">
      <dgm:prSet presAssocID="{29F53F09-FA0A-424C-91CA-3A63A60CC297}" presName="level3hierChild" presStyleCnt="0"/>
      <dgm:spPr/>
    </dgm:pt>
  </dgm:ptLst>
  <dgm:cxnLst>
    <dgm:cxn modelId="{40EC92A1-4CA3-4026-8204-23E80061BAAC}" type="presOf" srcId="{B6E719F6-D4D6-4370-A910-2B606953E338}" destId="{316BCA5A-70CF-4E7E-8B4C-19A09FE97589}" srcOrd="0" destOrd="0" presId="urn:microsoft.com/office/officeart/2008/layout/HorizontalMultiLevelHierarchy"/>
    <dgm:cxn modelId="{DE27F2AA-7BB5-4DD8-B12D-9D1CFF935B01}" type="presOf" srcId="{164A0E9C-BE53-4A03-87E0-CA1B00F43050}" destId="{6C90BF0A-0F4A-4E0F-A476-AEBD857AD9A9}" srcOrd="0" destOrd="0" presId="urn:microsoft.com/office/officeart/2008/layout/HorizontalMultiLevelHierarchy"/>
    <dgm:cxn modelId="{3F2F2333-22B9-44F8-A322-13B3A89749F4}" srcId="{B6E719F6-D4D6-4370-A910-2B606953E338}" destId="{29F53F09-FA0A-424C-91CA-3A63A60CC297}" srcOrd="2" destOrd="0" parTransId="{3AE8444F-BBA5-4026-944E-24216774D3FE}" sibTransId="{41DAD50E-9CE3-4289-94DD-4B90AF5D2526}"/>
    <dgm:cxn modelId="{4C9D4351-B757-4AAB-92B2-F779285560EB}" srcId="{1130ACD0-1C37-4A1E-93F1-6CA273457098}" destId="{B6E719F6-D4D6-4370-A910-2B606953E338}" srcOrd="0" destOrd="0" parTransId="{8B343879-95AA-4AF3-9FB7-C4F08849D0D1}" sibTransId="{6C0371CA-B638-41B7-8CBE-A542BEAC9318}"/>
    <dgm:cxn modelId="{93138CBA-D04B-4344-B358-E617BF227657}" type="presOf" srcId="{3AE8444F-BBA5-4026-944E-24216774D3FE}" destId="{6AF98D83-DF1E-4EB7-BA4E-332075588709}" srcOrd="1" destOrd="0" presId="urn:microsoft.com/office/officeart/2008/layout/HorizontalMultiLevelHierarchy"/>
    <dgm:cxn modelId="{593B39D9-0AA6-46ED-BE18-B5465CFCBC7F}" type="presOf" srcId="{1130ACD0-1C37-4A1E-93F1-6CA273457098}" destId="{C143C9EA-DB98-4B79-A7E0-263058264516}" srcOrd="0" destOrd="0" presId="urn:microsoft.com/office/officeart/2008/layout/HorizontalMultiLevelHierarchy"/>
    <dgm:cxn modelId="{FB3F24A6-869D-449E-A143-1FBD28FA8E25}" srcId="{B6E719F6-D4D6-4370-A910-2B606953E338}" destId="{C40F495A-149C-4EBF-916D-45BD981D846A}" srcOrd="1" destOrd="0" parTransId="{164A0E9C-BE53-4A03-87E0-CA1B00F43050}" sibTransId="{0219EEAC-46D7-43EF-95E1-7BD9294C0073}"/>
    <dgm:cxn modelId="{C88AFBEE-84A2-4043-B3C5-D1C4093ABF9E}" type="presOf" srcId="{3AE8444F-BBA5-4026-944E-24216774D3FE}" destId="{6F79CB29-2CAD-4AC0-A2ED-298822706AC8}" srcOrd="0" destOrd="0" presId="urn:microsoft.com/office/officeart/2008/layout/HorizontalMultiLevelHierarchy"/>
    <dgm:cxn modelId="{E10C57C2-5E03-4C5D-8641-AF7A9B521799}" type="presOf" srcId="{C40F495A-149C-4EBF-916D-45BD981D846A}" destId="{5C745E23-DB16-49F6-9643-5835F328ECA4}" srcOrd="0" destOrd="0" presId="urn:microsoft.com/office/officeart/2008/layout/HorizontalMultiLevelHierarchy"/>
    <dgm:cxn modelId="{5ABB677B-E34D-42D1-A924-E8DA7FAC0AC3}" type="presOf" srcId="{06EC821F-D787-4F83-8172-7078FFDD945F}" destId="{BAB9F1A2-96A1-4CED-86B4-A9F9370C3776}" srcOrd="0" destOrd="0" presId="urn:microsoft.com/office/officeart/2008/layout/HorizontalMultiLevelHierarchy"/>
    <dgm:cxn modelId="{2B0135B0-5CB9-4F48-8689-C5F46917210B}" srcId="{B6E719F6-D4D6-4370-A910-2B606953E338}" destId="{06EC821F-D787-4F83-8172-7078FFDD945F}" srcOrd="0" destOrd="0" parTransId="{86E444FD-873E-4C32-891C-DBE9E5F4D8AC}" sibTransId="{046CAFDD-EE43-437F-9788-BA2D04F6FC90}"/>
    <dgm:cxn modelId="{0E32C72D-6598-4671-846F-18CA66054C98}" type="presOf" srcId="{164A0E9C-BE53-4A03-87E0-CA1B00F43050}" destId="{17983604-9009-48B3-B747-185930FE03BC}" srcOrd="1" destOrd="0" presId="urn:microsoft.com/office/officeart/2008/layout/HorizontalMultiLevelHierarchy"/>
    <dgm:cxn modelId="{D7EA32EA-A858-429D-A926-477D9DDBEF46}" type="presOf" srcId="{86E444FD-873E-4C32-891C-DBE9E5F4D8AC}" destId="{7B908FC7-D1A1-406D-9F75-701E8AE9ED49}" srcOrd="0" destOrd="0" presId="urn:microsoft.com/office/officeart/2008/layout/HorizontalMultiLevelHierarchy"/>
    <dgm:cxn modelId="{74FF7762-F66A-4FE6-B65A-87A86BBF3381}" type="presOf" srcId="{86E444FD-873E-4C32-891C-DBE9E5F4D8AC}" destId="{B2701DC3-7817-4261-93CE-AEF08BDB706A}" srcOrd="1" destOrd="0" presId="urn:microsoft.com/office/officeart/2008/layout/HorizontalMultiLevelHierarchy"/>
    <dgm:cxn modelId="{DAB58FE4-FCE6-4B2A-8529-24CF53F7CC01}" type="presOf" srcId="{29F53F09-FA0A-424C-91CA-3A63A60CC297}" destId="{5B8BF2AA-4E3E-4128-9E70-F4C1FD9CE6A6}" srcOrd="0" destOrd="0" presId="urn:microsoft.com/office/officeart/2008/layout/HorizontalMultiLevelHierarchy"/>
    <dgm:cxn modelId="{59C21347-93A3-4708-A12E-41FB0A43507A}" type="presParOf" srcId="{C143C9EA-DB98-4B79-A7E0-263058264516}" destId="{0DAB9259-7A49-4D4D-8C73-C0D3A6D4EDED}" srcOrd="0" destOrd="0" presId="urn:microsoft.com/office/officeart/2008/layout/HorizontalMultiLevelHierarchy"/>
    <dgm:cxn modelId="{E426638D-2F41-4847-8151-B208351513E0}" type="presParOf" srcId="{0DAB9259-7A49-4D4D-8C73-C0D3A6D4EDED}" destId="{316BCA5A-70CF-4E7E-8B4C-19A09FE97589}" srcOrd="0" destOrd="0" presId="urn:microsoft.com/office/officeart/2008/layout/HorizontalMultiLevelHierarchy"/>
    <dgm:cxn modelId="{2089B67A-4BA8-4889-91E2-253191440555}" type="presParOf" srcId="{0DAB9259-7A49-4D4D-8C73-C0D3A6D4EDED}" destId="{0DF2ECE4-2AC5-4309-B73C-AA8BA5EB5F91}" srcOrd="1" destOrd="0" presId="urn:microsoft.com/office/officeart/2008/layout/HorizontalMultiLevelHierarchy"/>
    <dgm:cxn modelId="{0E66C49E-D63C-478E-94FF-0BB4FB8F1F57}" type="presParOf" srcId="{0DF2ECE4-2AC5-4309-B73C-AA8BA5EB5F91}" destId="{7B908FC7-D1A1-406D-9F75-701E8AE9ED49}" srcOrd="0" destOrd="0" presId="urn:microsoft.com/office/officeart/2008/layout/HorizontalMultiLevelHierarchy"/>
    <dgm:cxn modelId="{C4895B1B-1D5D-4C87-A9FD-4FA34618792B}" type="presParOf" srcId="{7B908FC7-D1A1-406D-9F75-701E8AE9ED49}" destId="{B2701DC3-7817-4261-93CE-AEF08BDB706A}" srcOrd="0" destOrd="0" presId="urn:microsoft.com/office/officeart/2008/layout/HorizontalMultiLevelHierarchy"/>
    <dgm:cxn modelId="{E2482172-9A53-4DA5-B35A-51E45CA06102}" type="presParOf" srcId="{0DF2ECE4-2AC5-4309-B73C-AA8BA5EB5F91}" destId="{FEC21C28-02B2-4829-83A1-BD8882265FA8}" srcOrd="1" destOrd="0" presId="urn:microsoft.com/office/officeart/2008/layout/HorizontalMultiLevelHierarchy"/>
    <dgm:cxn modelId="{90F1BB9E-208D-43D1-9A5A-20408C660774}" type="presParOf" srcId="{FEC21C28-02B2-4829-83A1-BD8882265FA8}" destId="{BAB9F1A2-96A1-4CED-86B4-A9F9370C3776}" srcOrd="0" destOrd="0" presId="urn:microsoft.com/office/officeart/2008/layout/HorizontalMultiLevelHierarchy"/>
    <dgm:cxn modelId="{CAAAD529-5793-494A-B7AA-4036D90AB1E4}" type="presParOf" srcId="{FEC21C28-02B2-4829-83A1-BD8882265FA8}" destId="{48C9B066-79DA-40FD-B2EB-8C09866DA26F}" srcOrd="1" destOrd="0" presId="urn:microsoft.com/office/officeart/2008/layout/HorizontalMultiLevelHierarchy"/>
    <dgm:cxn modelId="{6613982D-9FBE-4A88-89A0-B68534007FDD}" type="presParOf" srcId="{0DF2ECE4-2AC5-4309-B73C-AA8BA5EB5F91}" destId="{6C90BF0A-0F4A-4E0F-A476-AEBD857AD9A9}" srcOrd="2" destOrd="0" presId="urn:microsoft.com/office/officeart/2008/layout/HorizontalMultiLevelHierarchy"/>
    <dgm:cxn modelId="{BA0A2D64-3CA7-42F6-980C-D3C776F738A2}" type="presParOf" srcId="{6C90BF0A-0F4A-4E0F-A476-AEBD857AD9A9}" destId="{17983604-9009-48B3-B747-185930FE03BC}" srcOrd="0" destOrd="0" presId="urn:microsoft.com/office/officeart/2008/layout/HorizontalMultiLevelHierarchy"/>
    <dgm:cxn modelId="{34F521D1-8FEF-46C2-AC86-106321277BC9}" type="presParOf" srcId="{0DF2ECE4-2AC5-4309-B73C-AA8BA5EB5F91}" destId="{4AE24C78-365E-4FAD-8274-744ABA061726}" srcOrd="3" destOrd="0" presId="urn:microsoft.com/office/officeart/2008/layout/HorizontalMultiLevelHierarchy"/>
    <dgm:cxn modelId="{3CFADB29-0877-465C-8732-201E8FD9D99E}" type="presParOf" srcId="{4AE24C78-365E-4FAD-8274-744ABA061726}" destId="{5C745E23-DB16-49F6-9643-5835F328ECA4}" srcOrd="0" destOrd="0" presId="urn:microsoft.com/office/officeart/2008/layout/HorizontalMultiLevelHierarchy"/>
    <dgm:cxn modelId="{13322285-5F9A-4707-95A1-C2D04FE8137C}" type="presParOf" srcId="{4AE24C78-365E-4FAD-8274-744ABA061726}" destId="{28D4B1A4-3CB0-4BBB-97A9-40226756916F}" srcOrd="1" destOrd="0" presId="urn:microsoft.com/office/officeart/2008/layout/HorizontalMultiLevelHierarchy"/>
    <dgm:cxn modelId="{3B04D046-8BD8-4928-AA81-BEF81544062E}" type="presParOf" srcId="{0DF2ECE4-2AC5-4309-B73C-AA8BA5EB5F91}" destId="{6F79CB29-2CAD-4AC0-A2ED-298822706AC8}" srcOrd="4" destOrd="0" presId="urn:microsoft.com/office/officeart/2008/layout/HorizontalMultiLevelHierarchy"/>
    <dgm:cxn modelId="{CDA03D05-5E0E-4455-A5F2-E4E93362B173}" type="presParOf" srcId="{6F79CB29-2CAD-4AC0-A2ED-298822706AC8}" destId="{6AF98D83-DF1E-4EB7-BA4E-332075588709}" srcOrd="0" destOrd="0" presId="urn:microsoft.com/office/officeart/2008/layout/HorizontalMultiLevelHierarchy"/>
    <dgm:cxn modelId="{25A7D899-0AEF-465C-BFEF-A57D1C99BD50}" type="presParOf" srcId="{0DF2ECE4-2AC5-4309-B73C-AA8BA5EB5F91}" destId="{107BFA7E-0664-4D32-A6EF-BC1F35A82235}" srcOrd="5" destOrd="0" presId="urn:microsoft.com/office/officeart/2008/layout/HorizontalMultiLevelHierarchy"/>
    <dgm:cxn modelId="{DD8185E8-D877-4D0D-84FF-56C997A006F1}" type="presParOf" srcId="{107BFA7E-0664-4D32-A6EF-BC1F35A82235}" destId="{5B8BF2AA-4E3E-4128-9E70-F4C1FD9CE6A6}" srcOrd="0" destOrd="0" presId="urn:microsoft.com/office/officeart/2008/layout/HorizontalMultiLevelHierarchy"/>
    <dgm:cxn modelId="{E3577CD4-8F26-4D6A-91FB-F2C3C766A788}" type="presParOf" srcId="{107BFA7E-0664-4D32-A6EF-BC1F35A82235}" destId="{A7ED1341-B3E4-40FE-8619-A34429A16A81}"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6A7B99-5F09-4C27-B7FA-378297E26006}" type="doc">
      <dgm:prSet loTypeId="urn:microsoft.com/office/officeart/2008/layout/HorizontalMultiLevelHierarchy" loCatId="hierarchy" qsTypeId="urn:microsoft.com/office/officeart/2005/8/quickstyle/simple3" qsCatId="simple" csTypeId="urn:microsoft.com/office/officeart/2005/8/colors/accent3_2" csCatId="accent3" phldr="1"/>
      <dgm:spPr/>
      <dgm:t>
        <a:bodyPr/>
        <a:lstStyle/>
        <a:p>
          <a:endParaRPr lang="en-GB"/>
        </a:p>
      </dgm:t>
    </dgm:pt>
    <dgm:pt modelId="{AC66BD72-57B3-4016-86CB-9066D635C2ED}">
      <dgm:prSet phldrT="[Text]" custT="1"/>
      <dgm:spPr/>
      <dgm:t>
        <a:bodyPr/>
        <a:lstStyle/>
        <a:p>
          <a:pPr algn="l"/>
          <a:r>
            <a:rPr lang="en-US" sz="7200" b="1" dirty="0" smtClean="0">
              <a:effectLst>
                <a:outerShdw blurRad="38100" dist="38100" dir="2700000" algn="tl">
                  <a:srgbClr val="000000">
                    <a:alpha val="43137"/>
                  </a:srgbClr>
                </a:outerShdw>
              </a:effectLst>
            </a:rPr>
            <a:t>Recommendations</a:t>
          </a:r>
          <a:endParaRPr lang="en-GB" sz="7200" b="1" dirty="0">
            <a:effectLst>
              <a:outerShdw blurRad="38100" dist="38100" dir="2700000" algn="tl">
                <a:srgbClr val="000000">
                  <a:alpha val="43137"/>
                </a:srgbClr>
              </a:outerShdw>
            </a:effectLst>
          </a:endParaRPr>
        </a:p>
      </dgm:t>
    </dgm:pt>
    <dgm:pt modelId="{52E18037-AAF0-4B57-A0E6-E68F1DB69D12}" type="parTrans" cxnId="{BCBC1A7E-D9D6-432C-8695-476B0DD5E4DA}">
      <dgm:prSet/>
      <dgm:spPr/>
      <dgm:t>
        <a:bodyPr/>
        <a:lstStyle/>
        <a:p>
          <a:endParaRPr lang="en-GB"/>
        </a:p>
      </dgm:t>
    </dgm:pt>
    <dgm:pt modelId="{EB44C28F-92FA-4F35-B993-8B7ABABD6B0B}" type="sibTrans" cxnId="{BCBC1A7E-D9D6-432C-8695-476B0DD5E4DA}">
      <dgm:prSet/>
      <dgm:spPr/>
      <dgm:t>
        <a:bodyPr/>
        <a:lstStyle/>
        <a:p>
          <a:endParaRPr lang="en-GB"/>
        </a:p>
      </dgm:t>
    </dgm:pt>
    <dgm:pt modelId="{0BD439BE-9D80-455C-B1E8-074E00055AD5}">
      <dgm:prSet phldrT="[Text]"/>
      <dgm:spPr/>
      <dgm:t>
        <a:bodyPr/>
        <a:lstStyle/>
        <a:p>
          <a:pPr algn="l"/>
          <a:r>
            <a:rPr lang="en-US" b="1" dirty="0" smtClean="0">
              <a:effectLst>
                <a:outerShdw blurRad="38100" dist="38100" dir="2700000" algn="tl">
                  <a:srgbClr val="000000">
                    <a:alpha val="43137"/>
                  </a:srgbClr>
                </a:outerShdw>
              </a:effectLst>
            </a:rPr>
            <a:t>Climate Change Adaptation Strategies</a:t>
          </a:r>
          <a:endParaRPr lang="en-GB" dirty="0"/>
        </a:p>
      </dgm:t>
    </dgm:pt>
    <dgm:pt modelId="{C5BFC828-61A7-4DE3-B0D9-1C4844300122}" type="parTrans" cxnId="{885F0FA0-1B70-487E-8919-085D4E68912C}">
      <dgm:prSet/>
      <dgm:spPr/>
      <dgm:t>
        <a:bodyPr/>
        <a:lstStyle/>
        <a:p>
          <a:endParaRPr lang="en-GB"/>
        </a:p>
      </dgm:t>
    </dgm:pt>
    <dgm:pt modelId="{C7DFBC08-3E27-4479-92CC-FA170B70A5C5}" type="sibTrans" cxnId="{885F0FA0-1B70-487E-8919-085D4E68912C}">
      <dgm:prSet/>
      <dgm:spPr/>
      <dgm:t>
        <a:bodyPr/>
        <a:lstStyle/>
        <a:p>
          <a:endParaRPr lang="en-GB"/>
        </a:p>
      </dgm:t>
    </dgm:pt>
    <dgm:pt modelId="{D0741096-B681-4C39-975A-F808993CCA7C}">
      <dgm:prSet phldrT="[Text]"/>
      <dgm:spPr/>
      <dgm:t>
        <a:bodyPr/>
        <a:lstStyle/>
        <a:p>
          <a:pPr algn="l"/>
          <a:r>
            <a:rPr lang="en-US" b="1" dirty="0" smtClean="0">
              <a:effectLst>
                <a:outerShdw blurRad="38100" dist="38100" dir="2700000" algn="tl">
                  <a:srgbClr val="000000">
                    <a:alpha val="43137"/>
                  </a:srgbClr>
                </a:outerShdw>
              </a:effectLst>
            </a:rPr>
            <a:t>Policy Development.</a:t>
          </a:r>
          <a:endParaRPr lang="en-GB" dirty="0"/>
        </a:p>
      </dgm:t>
    </dgm:pt>
    <dgm:pt modelId="{6378FF37-86AE-4FFB-943A-C01487F5C8F2}" type="parTrans" cxnId="{00793C59-5FB3-4729-A9B6-686342D0AB17}">
      <dgm:prSet/>
      <dgm:spPr/>
      <dgm:t>
        <a:bodyPr/>
        <a:lstStyle/>
        <a:p>
          <a:endParaRPr lang="en-GB"/>
        </a:p>
      </dgm:t>
    </dgm:pt>
    <dgm:pt modelId="{251EF179-4E22-45F4-9242-5EEFADD9B35D}" type="sibTrans" cxnId="{00793C59-5FB3-4729-A9B6-686342D0AB17}">
      <dgm:prSet/>
      <dgm:spPr/>
      <dgm:t>
        <a:bodyPr/>
        <a:lstStyle/>
        <a:p>
          <a:endParaRPr lang="en-GB"/>
        </a:p>
      </dgm:t>
    </dgm:pt>
    <dgm:pt modelId="{D2C61A47-541A-40EA-88D7-B85B003633C6}">
      <dgm:prSet phldrT="[Text]"/>
      <dgm:spPr/>
      <dgm:t>
        <a:bodyPr/>
        <a:lstStyle/>
        <a:p>
          <a:r>
            <a:rPr lang="en-US" b="1" dirty="0" smtClean="0">
              <a:effectLst>
                <a:outerShdw blurRad="38100" dist="38100" dir="2700000" algn="tl">
                  <a:srgbClr val="000000">
                    <a:alpha val="43137"/>
                  </a:srgbClr>
                </a:outerShdw>
              </a:effectLst>
            </a:rPr>
            <a:t>Incorporate Climate Change Projections</a:t>
          </a:r>
          <a:endParaRPr lang="en-GB" dirty="0"/>
        </a:p>
      </dgm:t>
    </dgm:pt>
    <dgm:pt modelId="{4D99B8DC-2D91-4E29-8E1E-6F0F3EA4B5BA}" type="parTrans" cxnId="{300F2EC1-461D-4096-AA15-1FED63B1F652}">
      <dgm:prSet/>
      <dgm:spPr/>
      <dgm:t>
        <a:bodyPr/>
        <a:lstStyle/>
        <a:p>
          <a:endParaRPr lang="en-GB"/>
        </a:p>
      </dgm:t>
    </dgm:pt>
    <dgm:pt modelId="{39EFE76E-A670-4D3E-ABFC-38EB586AFFA7}" type="sibTrans" cxnId="{300F2EC1-461D-4096-AA15-1FED63B1F652}">
      <dgm:prSet/>
      <dgm:spPr/>
      <dgm:t>
        <a:bodyPr/>
        <a:lstStyle/>
        <a:p>
          <a:endParaRPr lang="en-GB"/>
        </a:p>
      </dgm:t>
    </dgm:pt>
    <dgm:pt modelId="{47E657B8-0327-48AB-B985-522A8A9E8E57}">
      <dgm:prSet/>
      <dgm:spPr/>
      <dgm:t>
        <a:bodyPr/>
        <a:lstStyle/>
        <a:p>
          <a:pPr algn="l"/>
          <a:r>
            <a:rPr lang="en-US" b="1" dirty="0" smtClean="0">
              <a:effectLst>
                <a:outerShdw blurRad="38100" dist="38100" dir="2700000" algn="tl">
                  <a:srgbClr val="000000">
                    <a:alpha val="43137"/>
                  </a:srgbClr>
                </a:outerShdw>
              </a:effectLst>
            </a:rPr>
            <a:t>Enhance Monitoring and Evaluation</a:t>
          </a:r>
        </a:p>
      </dgm:t>
    </dgm:pt>
    <dgm:pt modelId="{25726B97-76F7-4EEA-AD6E-74D6198A343D}" type="parTrans" cxnId="{575FB08F-0022-41AD-A6BD-BB24A8D7104B}">
      <dgm:prSet/>
      <dgm:spPr/>
      <dgm:t>
        <a:bodyPr/>
        <a:lstStyle/>
        <a:p>
          <a:endParaRPr lang="en-GB"/>
        </a:p>
      </dgm:t>
    </dgm:pt>
    <dgm:pt modelId="{EC3BF905-492A-4A61-BE9C-4FCF515BA921}" type="sibTrans" cxnId="{575FB08F-0022-41AD-A6BD-BB24A8D7104B}">
      <dgm:prSet/>
      <dgm:spPr/>
      <dgm:t>
        <a:bodyPr/>
        <a:lstStyle/>
        <a:p>
          <a:endParaRPr lang="en-GB"/>
        </a:p>
      </dgm:t>
    </dgm:pt>
    <dgm:pt modelId="{68F53FDF-953A-40CF-8629-5D6E43340D4C}">
      <dgm:prSet/>
      <dgm:spPr/>
      <dgm:t>
        <a:bodyPr/>
        <a:lstStyle/>
        <a:p>
          <a:pPr algn="l"/>
          <a:r>
            <a:rPr lang="en-US" b="1" dirty="0" smtClean="0">
              <a:effectLst>
                <a:outerShdw blurRad="38100" dist="38100" dir="2700000" algn="tl">
                  <a:srgbClr val="000000">
                    <a:alpha val="43137"/>
                  </a:srgbClr>
                </a:outerShdw>
              </a:effectLst>
            </a:rPr>
            <a:t>Foster International Cooperation</a:t>
          </a:r>
        </a:p>
      </dgm:t>
    </dgm:pt>
    <dgm:pt modelId="{CF7AF4D9-5BB8-4372-B57F-E53BC8F53752}" type="parTrans" cxnId="{D5D8CC79-EBBA-48C6-84E8-16064426D353}">
      <dgm:prSet/>
      <dgm:spPr/>
      <dgm:t>
        <a:bodyPr/>
        <a:lstStyle/>
        <a:p>
          <a:endParaRPr lang="en-GB"/>
        </a:p>
      </dgm:t>
    </dgm:pt>
    <dgm:pt modelId="{BDA8D950-4D4A-472D-83BC-F03EEA111983}" type="sibTrans" cxnId="{D5D8CC79-EBBA-48C6-84E8-16064426D353}">
      <dgm:prSet/>
      <dgm:spPr/>
      <dgm:t>
        <a:bodyPr/>
        <a:lstStyle/>
        <a:p>
          <a:endParaRPr lang="en-GB"/>
        </a:p>
      </dgm:t>
    </dgm:pt>
    <dgm:pt modelId="{3BEBAAF4-1B7D-45F2-8EC4-B224E28879E4}">
      <dgm:prSet/>
      <dgm:spPr/>
      <dgm:t>
        <a:bodyPr/>
        <a:lstStyle/>
        <a:p>
          <a:pPr algn="l"/>
          <a:r>
            <a:rPr lang="en-US" b="1" dirty="0" smtClean="0">
              <a:effectLst>
                <a:outerShdw blurRad="38100" dist="38100" dir="2700000" algn="tl">
                  <a:srgbClr val="000000">
                    <a:alpha val="43137"/>
                  </a:srgbClr>
                </a:outerShdw>
              </a:effectLst>
            </a:rPr>
            <a:t>Further Research</a:t>
          </a:r>
          <a:endParaRPr lang="en-GB" dirty="0"/>
        </a:p>
      </dgm:t>
    </dgm:pt>
    <dgm:pt modelId="{64AD7216-A167-4A9D-BB1B-806FF5B5B51B}" type="parTrans" cxnId="{E3AC6447-A37A-4706-8094-D40B681C095E}">
      <dgm:prSet/>
      <dgm:spPr/>
      <dgm:t>
        <a:bodyPr/>
        <a:lstStyle/>
        <a:p>
          <a:endParaRPr lang="en-GB"/>
        </a:p>
      </dgm:t>
    </dgm:pt>
    <dgm:pt modelId="{11917714-BCAC-44FD-8617-D0F0AF9A6100}" type="sibTrans" cxnId="{E3AC6447-A37A-4706-8094-D40B681C095E}">
      <dgm:prSet/>
      <dgm:spPr/>
      <dgm:t>
        <a:bodyPr/>
        <a:lstStyle/>
        <a:p>
          <a:endParaRPr lang="en-GB"/>
        </a:p>
      </dgm:t>
    </dgm:pt>
    <dgm:pt modelId="{2BE5FBE9-8CBF-488A-87BC-58C82F80D051}" type="pres">
      <dgm:prSet presAssocID="{7D6A7B99-5F09-4C27-B7FA-378297E26006}" presName="Name0" presStyleCnt="0">
        <dgm:presLayoutVars>
          <dgm:chPref val="1"/>
          <dgm:dir/>
          <dgm:animOne val="branch"/>
          <dgm:animLvl val="lvl"/>
          <dgm:resizeHandles val="exact"/>
        </dgm:presLayoutVars>
      </dgm:prSet>
      <dgm:spPr/>
      <dgm:t>
        <a:bodyPr/>
        <a:lstStyle/>
        <a:p>
          <a:endParaRPr lang="en-GB"/>
        </a:p>
      </dgm:t>
    </dgm:pt>
    <dgm:pt modelId="{F4C51E8C-5CF2-4506-A22E-519AFF444869}" type="pres">
      <dgm:prSet presAssocID="{AC66BD72-57B3-4016-86CB-9066D635C2ED}" presName="root1" presStyleCnt="0"/>
      <dgm:spPr/>
    </dgm:pt>
    <dgm:pt modelId="{7A7DDAC2-B150-44C3-9CF0-E4DFA484D883}" type="pres">
      <dgm:prSet presAssocID="{AC66BD72-57B3-4016-86CB-9066D635C2ED}" presName="LevelOneTextNode" presStyleLbl="node0" presStyleIdx="0" presStyleCnt="1" custScaleY="120518">
        <dgm:presLayoutVars>
          <dgm:chPref val="3"/>
        </dgm:presLayoutVars>
      </dgm:prSet>
      <dgm:spPr/>
      <dgm:t>
        <a:bodyPr/>
        <a:lstStyle/>
        <a:p>
          <a:endParaRPr lang="en-GB"/>
        </a:p>
      </dgm:t>
    </dgm:pt>
    <dgm:pt modelId="{D5A947EF-DB5B-4A19-8B55-F2E666286F1A}" type="pres">
      <dgm:prSet presAssocID="{AC66BD72-57B3-4016-86CB-9066D635C2ED}" presName="level2hierChild" presStyleCnt="0"/>
      <dgm:spPr/>
    </dgm:pt>
    <dgm:pt modelId="{42D0F041-2C3A-4764-83D6-C1344791A9B2}" type="pres">
      <dgm:prSet presAssocID="{C5BFC828-61A7-4DE3-B0D9-1C4844300122}" presName="conn2-1" presStyleLbl="parChTrans1D2" presStyleIdx="0" presStyleCnt="6"/>
      <dgm:spPr/>
      <dgm:t>
        <a:bodyPr/>
        <a:lstStyle/>
        <a:p>
          <a:endParaRPr lang="en-GB"/>
        </a:p>
      </dgm:t>
    </dgm:pt>
    <dgm:pt modelId="{661DB5DC-A9C5-4B97-8693-3DFE480C77CB}" type="pres">
      <dgm:prSet presAssocID="{C5BFC828-61A7-4DE3-B0D9-1C4844300122}" presName="connTx" presStyleLbl="parChTrans1D2" presStyleIdx="0" presStyleCnt="6"/>
      <dgm:spPr/>
      <dgm:t>
        <a:bodyPr/>
        <a:lstStyle/>
        <a:p>
          <a:endParaRPr lang="en-GB"/>
        </a:p>
      </dgm:t>
    </dgm:pt>
    <dgm:pt modelId="{4FFB9004-3F44-4458-AE17-D126DCE5C415}" type="pres">
      <dgm:prSet presAssocID="{0BD439BE-9D80-455C-B1E8-074E00055AD5}" presName="root2" presStyleCnt="0"/>
      <dgm:spPr/>
    </dgm:pt>
    <dgm:pt modelId="{20030978-9703-4753-B86E-DA2EBF2ADC16}" type="pres">
      <dgm:prSet presAssocID="{0BD439BE-9D80-455C-B1E8-074E00055AD5}" presName="LevelTwoTextNode" presStyleLbl="node2" presStyleIdx="0" presStyleCnt="6" custScaleX="252801">
        <dgm:presLayoutVars>
          <dgm:chPref val="3"/>
        </dgm:presLayoutVars>
      </dgm:prSet>
      <dgm:spPr/>
      <dgm:t>
        <a:bodyPr/>
        <a:lstStyle/>
        <a:p>
          <a:endParaRPr lang="en-GB"/>
        </a:p>
      </dgm:t>
    </dgm:pt>
    <dgm:pt modelId="{8110E8E3-C141-457B-9B27-67CFCA8B6543}" type="pres">
      <dgm:prSet presAssocID="{0BD439BE-9D80-455C-B1E8-074E00055AD5}" presName="level3hierChild" presStyleCnt="0"/>
      <dgm:spPr/>
    </dgm:pt>
    <dgm:pt modelId="{3C1E624F-A67D-4ED9-A3F1-9C35BCD6A720}" type="pres">
      <dgm:prSet presAssocID="{6378FF37-86AE-4FFB-943A-C01487F5C8F2}" presName="conn2-1" presStyleLbl="parChTrans1D2" presStyleIdx="1" presStyleCnt="6"/>
      <dgm:spPr/>
      <dgm:t>
        <a:bodyPr/>
        <a:lstStyle/>
        <a:p>
          <a:endParaRPr lang="en-GB"/>
        </a:p>
      </dgm:t>
    </dgm:pt>
    <dgm:pt modelId="{4D99F7C2-02A8-4723-9C71-5FD89B627717}" type="pres">
      <dgm:prSet presAssocID="{6378FF37-86AE-4FFB-943A-C01487F5C8F2}" presName="connTx" presStyleLbl="parChTrans1D2" presStyleIdx="1" presStyleCnt="6"/>
      <dgm:spPr/>
      <dgm:t>
        <a:bodyPr/>
        <a:lstStyle/>
        <a:p>
          <a:endParaRPr lang="en-GB"/>
        </a:p>
      </dgm:t>
    </dgm:pt>
    <dgm:pt modelId="{5E3A1AAC-2F06-4253-8453-37381236C336}" type="pres">
      <dgm:prSet presAssocID="{D0741096-B681-4C39-975A-F808993CCA7C}" presName="root2" presStyleCnt="0"/>
      <dgm:spPr/>
    </dgm:pt>
    <dgm:pt modelId="{E4BD32F0-B1AB-47A1-A2C8-A8DA73371220}" type="pres">
      <dgm:prSet presAssocID="{D0741096-B681-4C39-975A-F808993CCA7C}" presName="LevelTwoTextNode" presStyleLbl="node2" presStyleIdx="1" presStyleCnt="6" custScaleX="247961">
        <dgm:presLayoutVars>
          <dgm:chPref val="3"/>
        </dgm:presLayoutVars>
      </dgm:prSet>
      <dgm:spPr/>
      <dgm:t>
        <a:bodyPr/>
        <a:lstStyle/>
        <a:p>
          <a:endParaRPr lang="en-GB"/>
        </a:p>
      </dgm:t>
    </dgm:pt>
    <dgm:pt modelId="{7616BB0B-E73B-48A5-BDBB-2A1343C5A399}" type="pres">
      <dgm:prSet presAssocID="{D0741096-B681-4C39-975A-F808993CCA7C}" presName="level3hierChild" presStyleCnt="0"/>
      <dgm:spPr/>
    </dgm:pt>
    <dgm:pt modelId="{BBA8987D-89C6-4BCB-87D1-16B7AB66E213}" type="pres">
      <dgm:prSet presAssocID="{4D99B8DC-2D91-4E29-8E1E-6F0F3EA4B5BA}" presName="conn2-1" presStyleLbl="parChTrans1D2" presStyleIdx="2" presStyleCnt="6"/>
      <dgm:spPr/>
      <dgm:t>
        <a:bodyPr/>
        <a:lstStyle/>
        <a:p>
          <a:endParaRPr lang="en-GB"/>
        </a:p>
      </dgm:t>
    </dgm:pt>
    <dgm:pt modelId="{48293457-1E0B-4ED0-8887-E98C9FBCC5BE}" type="pres">
      <dgm:prSet presAssocID="{4D99B8DC-2D91-4E29-8E1E-6F0F3EA4B5BA}" presName="connTx" presStyleLbl="parChTrans1D2" presStyleIdx="2" presStyleCnt="6"/>
      <dgm:spPr/>
      <dgm:t>
        <a:bodyPr/>
        <a:lstStyle/>
        <a:p>
          <a:endParaRPr lang="en-GB"/>
        </a:p>
      </dgm:t>
    </dgm:pt>
    <dgm:pt modelId="{EA71AA48-99A3-4836-8FF8-6EC98886E58C}" type="pres">
      <dgm:prSet presAssocID="{D2C61A47-541A-40EA-88D7-B85B003633C6}" presName="root2" presStyleCnt="0"/>
      <dgm:spPr/>
    </dgm:pt>
    <dgm:pt modelId="{76C516C6-9671-4C29-924F-00284E52AB5F}" type="pres">
      <dgm:prSet presAssocID="{D2C61A47-541A-40EA-88D7-B85B003633C6}" presName="LevelTwoTextNode" presStyleLbl="node2" presStyleIdx="2" presStyleCnt="6" custScaleX="252801">
        <dgm:presLayoutVars>
          <dgm:chPref val="3"/>
        </dgm:presLayoutVars>
      </dgm:prSet>
      <dgm:spPr/>
      <dgm:t>
        <a:bodyPr/>
        <a:lstStyle/>
        <a:p>
          <a:endParaRPr lang="en-GB"/>
        </a:p>
      </dgm:t>
    </dgm:pt>
    <dgm:pt modelId="{D2CF744B-D444-4E1C-82AD-84C43A40B40D}" type="pres">
      <dgm:prSet presAssocID="{D2C61A47-541A-40EA-88D7-B85B003633C6}" presName="level3hierChild" presStyleCnt="0"/>
      <dgm:spPr/>
    </dgm:pt>
    <dgm:pt modelId="{A76A7CCE-B13B-42A8-96D7-80D6C4760ABA}" type="pres">
      <dgm:prSet presAssocID="{25726B97-76F7-4EEA-AD6E-74D6198A343D}" presName="conn2-1" presStyleLbl="parChTrans1D2" presStyleIdx="3" presStyleCnt="6"/>
      <dgm:spPr/>
      <dgm:t>
        <a:bodyPr/>
        <a:lstStyle/>
        <a:p>
          <a:endParaRPr lang="en-GB"/>
        </a:p>
      </dgm:t>
    </dgm:pt>
    <dgm:pt modelId="{560051AE-081A-436A-8F32-A91FB09FA121}" type="pres">
      <dgm:prSet presAssocID="{25726B97-76F7-4EEA-AD6E-74D6198A343D}" presName="connTx" presStyleLbl="parChTrans1D2" presStyleIdx="3" presStyleCnt="6"/>
      <dgm:spPr/>
      <dgm:t>
        <a:bodyPr/>
        <a:lstStyle/>
        <a:p>
          <a:endParaRPr lang="en-GB"/>
        </a:p>
      </dgm:t>
    </dgm:pt>
    <dgm:pt modelId="{CE9282A8-EBEB-42D3-BFC1-564690CF8AE0}" type="pres">
      <dgm:prSet presAssocID="{47E657B8-0327-48AB-B985-522A8A9E8E57}" presName="root2" presStyleCnt="0"/>
      <dgm:spPr/>
    </dgm:pt>
    <dgm:pt modelId="{86BE1A19-A21C-4E5F-A711-9C5026AD52CA}" type="pres">
      <dgm:prSet presAssocID="{47E657B8-0327-48AB-B985-522A8A9E8E57}" presName="LevelTwoTextNode" presStyleLbl="node2" presStyleIdx="3" presStyleCnt="6" custScaleX="246910">
        <dgm:presLayoutVars>
          <dgm:chPref val="3"/>
        </dgm:presLayoutVars>
      </dgm:prSet>
      <dgm:spPr/>
      <dgm:t>
        <a:bodyPr/>
        <a:lstStyle/>
        <a:p>
          <a:endParaRPr lang="en-GB"/>
        </a:p>
      </dgm:t>
    </dgm:pt>
    <dgm:pt modelId="{628F1646-304D-42E6-BED0-54E9A2D2F7F5}" type="pres">
      <dgm:prSet presAssocID="{47E657B8-0327-48AB-B985-522A8A9E8E57}" presName="level3hierChild" presStyleCnt="0"/>
      <dgm:spPr/>
    </dgm:pt>
    <dgm:pt modelId="{DDFB9B82-18EF-4E4D-B608-637A4E2967A2}" type="pres">
      <dgm:prSet presAssocID="{CF7AF4D9-5BB8-4372-B57F-E53BC8F53752}" presName="conn2-1" presStyleLbl="parChTrans1D2" presStyleIdx="4" presStyleCnt="6"/>
      <dgm:spPr/>
      <dgm:t>
        <a:bodyPr/>
        <a:lstStyle/>
        <a:p>
          <a:endParaRPr lang="en-GB"/>
        </a:p>
      </dgm:t>
    </dgm:pt>
    <dgm:pt modelId="{487E5FFB-364A-42DF-9227-57D8524E85FE}" type="pres">
      <dgm:prSet presAssocID="{CF7AF4D9-5BB8-4372-B57F-E53BC8F53752}" presName="connTx" presStyleLbl="parChTrans1D2" presStyleIdx="4" presStyleCnt="6"/>
      <dgm:spPr/>
      <dgm:t>
        <a:bodyPr/>
        <a:lstStyle/>
        <a:p>
          <a:endParaRPr lang="en-GB"/>
        </a:p>
      </dgm:t>
    </dgm:pt>
    <dgm:pt modelId="{F4DA3032-8667-40BB-A488-957BD1D11331}" type="pres">
      <dgm:prSet presAssocID="{68F53FDF-953A-40CF-8629-5D6E43340D4C}" presName="root2" presStyleCnt="0"/>
      <dgm:spPr/>
    </dgm:pt>
    <dgm:pt modelId="{78231E55-E493-4543-8341-B87AC804A995}" type="pres">
      <dgm:prSet presAssocID="{68F53FDF-953A-40CF-8629-5D6E43340D4C}" presName="LevelTwoTextNode" presStyleLbl="node2" presStyleIdx="4" presStyleCnt="6" custScaleX="246805">
        <dgm:presLayoutVars>
          <dgm:chPref val="3"/>
        </dgm:presLayoutVars>
      </dgm:prSet>
      <dgm:spPr/>
      <dgm:t>
        <a:bodyPr/>
        <a:lstStyle/>
        <a:p>
          <a:endParaRPr lang="en-GB"/>
        </a:p>
      </dgm:t>
    </dgm:pt>
    <dgm:pt modelId="{2AC7BC81-7DA5-4B0B-A0B1-DDEEEF2E2724}" type="pres">
      <dgm:prSet presAssocID="{68F53FDF-953A-40CF-8629-5D6E43340D4C}" presName="level3hierChild" presStyleCnt="0"/>
      <dgm:spPr/>
    </dgm:pt>
    <dgm:pt modelId="{D88A924F-1F21-474A-82F3-C2A39301E911}" type="pres">
      <dgm:prSet presAssocID="{64AD7216-A167-4A9D-BB1B-806FF5B5B51B}" presName="conn2-1" presStyleLbl="parChTrans1D2" presStyleIdx="5" presStyleCnt="6"/>
      <dgm:spPr/>
      <dgm:t>
        <a:bodyPr/>
        <a:lstStyle/>
        <a:p>
          <a:endParaRPr lang="en-GB"/>
        </a:p>
      </dgm:t>
    </dgm:pt>
    <dgm:pt modelId="{C1B5D0C3-7DEC-4647-B9DB-21B1F5921135}" type="pres">
      <dgm:prSet presAssocID="{64AD7216-A167-4A9D-BB1B-806FF5B5B51B}" presName="connTx" presStyleLbl="parChTrans1D2" presStyleIdx="5" presStyleCnt="6"/>
      <dgm:spPr/>
      <dgm:t>
        <a:bodyPr/>
        <a:lstStyle/>
        <a:p>
          <a:endParaRPr lang="en-GB"/>
        </a:p>
      </dgm:t>
    </dgm:pt>
    <dgm:pt modelId="{B2AD50F4-3F12-47FE-88A4-36E1E0A95624}" type="pres">
      <dgm:prSet presAssocID="{3BEBAAF4-1B7D-45F2-8EC4-B224E28879E4}" presName="root2" presStyleCnt="0"/>
      <dgm:spPr/>
    </dgm:pt>
    <dgm:pt modelId="{371D8056-FE38-4C4F-8E73-4615C8A1D471}" type="pres">
      <dgm:prSet presAssocID="{3BEBAAF4-1B7D-45F2-8EC4-B224E28879E4}" presName="LevelTwoTextNode" presStyleLbl="node2" presStyleIdx="5" presStyleCnt="6" custScaleX="245542">
        <dgm:presLayoutVars>
          <dgm:chPref val="3"/>
        </dgm:presLayoutVars>
      </dgm:prSet>
      <dgm:spPr/>
      <dgm:t>
        <a:bodyPr/>
        <a:lstStyle/>
        <a:p>
          <a:endParaRPr lang="en-GB"/>
        </a:p>
      </dgm:t>
    </dgm:pt>
    <dgm:pt modelId="{38FDED70-15D2-4BDB-A248-C24AD41D9B48}" type="pres">
      <dgm:prSet presAssocID="{3BEBAAF4-1B7D-45F2-8EC4-B224E28879E4}" presName="level3hierChild" presStyleCnt="0"/>
      <dgm:spPr/>
    </dgm:pt>
  </dgm:ptLst>
  <dgm:cxnLst>
    <dgm:cxn modelId="{9A520F77-1B0C-4C25-A5C9-FCDE36B12F12}" type="presOf" srcId="{47E657B8-0327-48AB-B985-522A8A9E8E57}" destId="{86BE1A19-A21C-4E5F-A711-9C5026AD52CA}" srcOrd="0" destOrd="0" presId="urn:microsoft.com/office/officeart/2008/layout/HorizontalMultiLevelHierarchy"/>
    <dgm:cxn modelId="{BCBC1A7E-D9D6-432C-8695-476B0DD5E4DA}" srcId="{7D6A7B99-5F09-4C27-B7FA-378297E26006}" destId="{AC66BD72-57B3-4016-86CB-9066D635C2ED}" srcOrd="0" destOrd="0" parTransId="{52E18037-AAF0-4B57-A0E6-E68F1DB69D12}" sibTransId="{EB44C28F-92FA-4F35-B993-8B7ABABD6B0B}"/>
    <dgm:cxn modelId="{32004020-AED0-4A03-A458-50AB94CE533C}" type="presOf" srcId="{C5BFC828-61A7-4DE3-B0D9-1C4844300122}" destId="{42D0F041-2C3A-4764-83D6-C1344791A9B2}" srcOrd="0" destOrd="0" presId="urn:microsoft.com/office/officeart/2008/layout/HorizontalMultiLevelHierarchy"/>
    <dgm:cxn modelId="{06D467CF-05F7-44A3-8D0C-CFA242BCB1A6}" type="presOf" srcId="{AC66BD72-57B3-4016-86CB-9066D635C2ED}" destId="{7A7DDAC2-B150-44C3-9CF0-E4DFA484D883}" srcOrd="0" destOrd="0" presId="urn:microsoft.com/office/officeart/2008/layout/HorizontalMultiLevelHierarchy"/>
    <dgm:cxn modelId="{BC20BE9A-EE30-41E6-8B3E-90FE9A0F186E}" type="presOf" srcId="{CF7AF4D9-5BB8-4372-B57F-E53BC8F53752}" destId="{487E5FFB-364A-42DF-9227-57D8524E85FE}" srcOrd="1" destOrd="0" presId="urn:microsoft.com/office/officeart/2008/layout/HorizontalMultiLevelHierarchy"/>
    <dgm:cxn modelId="{15F10041-82F7-4A63-8C54-FBA7D9CDE8CC}" type="presOf" srcId="{0BD439BE-9D80-455C-B1E8-074E00055AD5}" destId="{20030978-9703-4753-B86E-DA2EBF2ADC16}" srcOrd="0" destOrd="0" presId="urn:microsoft.com/office/officeart/2008/layout/HorizontalMultiLevelHierarchy"/>
    <dgm:cxn modelId="{FFC78737-E0AA-4885-A7BE-1059B0171B7C}" type="presOf" srcId="{25726B97-76F7-4EEA-AD6E-74D6198A343D}" destId="{A76A7CCE-B13B-42A8-96D7-80D6C4760ABA}" srcOrd="0" destOrd="0" presId="urn:microsoft.com/office/officeart/2008/layout/HorizontalMultiLevelHierarchy"/>
    <dgm:cxn modelId="{E3AC6447-A37A-4706-8094-D40B681C095E}" srcId="{AC66BD72-57B3-4016-86CB-9066D635C2ED}" destId="{3BEBAAF4-1B7D-45F2-8EC4-B224E28879E4}" srcOrd="5" destOrd="0" parTransId="{64AD7216-A167-4A9D-BB1B-806FF5B5B51B}" sibTransId="{11917714-BCAC-44FD-8617-D0F0AF9A6100}"/>
    <dgm:cxn modelId="{8EA729F6-76E3-45EB-886E-7BBF4285A40E}" type="presOf" srcId="{CF7AF4D9-5BB8-4372-B57F-E53BC8F53752}" destId="{DDFB9B82-18EF-4E4D-B608-637A4E2967A2}" srcOrd="0" destOrd="0" presId="urn:microsoft.com/office/officeart/2008/layout/HorizontalMultiLevelHierarchy"/>
    <dgm:cxn modelId="{39568D7E-B4C3-4698-A049-3BCB57BD18C4}" type="presOf" srcId="{7D6A7B99-5F09-4C27-B7FA-378297E26006}" destId="{2BE5FBE9-8CBF-488A-87BC-58C82F80D051}" srcOrd="0" destOrd="0" presId="urn:microsoft.com/office/officeart/2008/layout/HorizontalMultiLevelHierarchy"/>
    <dgm:cxn modelId="{D5D8CC79-EBBA-48C6-84E8-16064426D353}" srcId="{AC66BD72-57B3-4016-86CB-9066D635C2ED}" destId="{68F53FDF-953A-40CF-8629-5D6E43340D4C}" srcOrd="4" destOrd="0" parTransId="{CF7AF4D9-5BB8-4372-B57F-E53BC8F53752}" sibTransId="{BDA8D950-4D4A-472D-83BC-F03EEA111983}"/>
    <dgm:cxn modelId="{29D5CD35-A324-4C1B-BE0B-AD66F90C7381}" type="presOf" srcId="{25726B97-76F7-4EEA-AD6E-74D6198A343D}" destId="{560051AE-081A-436A-8F32-A91FB09FA121}" srcOrd="1" destOrd="0" presId="urn:microsoft.com/office/officeart/2008/layout/HorizontalMultiLevelHierarchy"/>
    <dgm:cxn modelId="{E8CDD673-461D-4EAB-86BF-8B5061A62590}" type="presOf" srcId="{4D99B8DC-2D91-4E29-8E1E-6F0F3EA4B5BA}" destId="{BBA8987D-89C6-4BCB-87D1-16B7AB66E213}" srcOrd="0" destOrd="0" presId="urn:microsoft.com/office/officeart/2008/layout/HorizontalMultiLevelHierarchy"/>
    <dgm:cxn modelId="{7D88F247-EED2-48C2-865A-4B2DFBEA6B5B}" type="presOf" srcId="{4D99B8DC-2D91-4E29-8E1E-6F0F3EA4B5BA}" destId="{48293457-1E0B-4ED0-8887-E98C9FBCC5BE}" srcOrd="1" destOrd="0" presId="urn:microsoft.com/office/officeart/2008/layout/HorizontalMultiLevelHierarchy"/>
    <dgm:cxn modelId="{300F2EC1-461D-4096-AA15-1FED63B1F652}" srcId="{AC66BD72-57B3-4016-86CB-9066D635C2ED}" destId="{D2C61A47-541A-40EA-88D7-B85B003633C6}" srcOrd="2" destOrd="0" parTransId="{4D99B8DC-2D91-4E29-8E1E-6F0F3EA4B5BA}" sibTransId="{39EFE76E-A670-4D3E-ABFC-38EB586AFFA7}"/>
    <dgm:cxn modelId="{885F0FA0-1B70-487E-8919-085D4E68912C}" srcId="{AC66BD72-57B3-4016-86CB-9066D635C2ED}" destId="{0BD439BE-9D80-455C-B1E8-074E00055AD5}" srcOrd="0" destOrd="0" parTransId="{C5BFC828-61A7-4DE3-B0D9-1C4844300122}" sibTransId="{C7DFBC08-3E27-4479-92CC-FA170B70A5C5}"/>
    <dgm:cxn modelId="{8E60ED41-DB69-4E5E-9277-C3F950DEF62D}" type="presOf" srcId="{C5BFC828-61A7-4DE3-B0D9-1C4844300122}" destId="{661DB5DC-A9C5-4B97-8693-3DFE480C77CB}" srcOrd="1" destOrd="0" presId="urn:microsoft.com/office/officeart/2008/layout/HorizontalMultiLevelHierarchy"/>
    <dgm:cxn modelId="{B986D4EC-A692-46C1-9EC2-CFACCEA5AE9B}" type="presOf" srcId="{68F53FDF-953A-40CF-8629-5D6E43340D4C}" destId="{78231E55-E493-4543-8341-B87AC804A995}" srcOrd="0" destOrd="0" presId="urn:microsoft.com/office/officeart/2008/layout/HorizontalMultiLevelHierarchy"/>
    <dgm:cxn modelId="{575FB08F-0022-41AD-A6BD-BB24A8D7104B}" srcId="{AC66BD72-57B3-4016-86CB-9066D635C2ED}" destId="{47E657B8-0327-48AB-B985-522A8A9E8E57}" srcOrd="3" destOrd="0" parTransId="{25726B97-76F7-4EEA-AD6E-74D6198A343D}" sibTransId="{EC3BF905-492A-4A61-BE9C-4FCF515BA921}"/>
    <dgm:cxn modelId="{00793C59-5FB3-4729-A9B6-686342D0AB17}" srcId="{AC66BD72-57B3-4016-86CB-9066D635C2ED}" destId="{D0741096-B681-4C39-975A-F808993CCA7C}" srcOrd="1" destOrd="0" parTransId="{6378FF37-86AE-4FFB-943A-C01487F5C8F2}" sibTransId="{251EF179-4E22-45F4-9242-5EEFADD9B35D}"/>
    <dgm:cxn modelId="{7CEAE34E-8E86-455A-BFF5-D23D7AD0E8AE}" type="presOf" srcId="{D0741096-B681-4C39-975A-F808993CCA7C}" destId="{E4BD32F0-B1AB-47A1-A2C8-A8DA73371220}" srcOrd="0" destOrd="0" presId="urn:microsoft.com/office/officeart/2008/layout/HorizontalMultiLevelHierarchy"/>
    <dgm:cxn modelId="{30EBF0E9-CF96-4F63-A663-B4353DDA9BE9}" type="presOf" srcId="{64AD7216-A167-4A9D-BB1B-806FF5B5B51B}" destId="{D88A924F-1F21-474A-82F3-C2A39301E911}" srcOrd="0" destOrd="0" presId="urn:microsoft.com/office/officeart/2008/layout/HorizontalMultiLevelHierarchy"/>
    <dgm:cxn modelId="{E36658C4-4128-42A0-B0FB-78F4DDDCD300}" type="presOf" srcId="{D2C61A47-541A-40EA-88D7-B85B003633C6}" destId="{76C516C6-9671-4C29-924F-00284E52AB5F}" srcOrd="0" destOrd="0" presId="urn:microsoft.com/office/officeart/2008/layout/HorizontalMultiLevelHierarchy"/>
    <dgm:cxn modelId="{899C2ACE-3814-46B8-983C-F455552C58D3}" type="presOf" srcId="{6378FF37-86AE-4FFB-943A-C01487F5C8F2}" destId="{3C1E624F-A67D-4ED9-A3F1-9C35BCD6A720}" srcOrd="0" destOrd="0" presId="urn:microsoft.com/office/officeart/2008/layout/HorizontalMultiLevelHierarchy"/>
    <dgm:cxn modelId="{26CDD6FE-1B28-4174-A281-8EC3454BF8E4}" type="presOf" srcId="{64AD7216-A167-4A9D-BB1B-806FF5B5B51B}" destId="{C1B5D0C3-7DEC-4647-B9DB-21B1F5921135}" srcOrd="1" destOrd="0" presId="urn:microsoft.com/office/officeart/2008/layout/HorizontalMultiLevelHierarchy"/>
    <dgm:cxn modelId="{2835FE58-F59F-4AD2-A2E7-984DB02365B6}" type="presOf" srcId="{6378FF37-86AE-4FFB-943A-C01487F5C8F2}" destId="{4D99F7C2-02A8-4723-9C71-5FD89B627717}" srcOrd="1" destOrd="0" presId="urn:microsoft.com/office/officeart/2008/layout/HorizontalMultiLevelHierarchy"/>
    <dgm:cxn modelId="{CDACC809-3BFD-4787-B871-BA44F88C3717}" type="presOf" srcId="{3BEBAAF4-1B7D-45F2-8EC4-B224E28879E4}" destId="{371D8056-FE38-4C4F-8E73-4615C8A1D471}" srcOrd="0" destOrd="0" presId="urn:microsoft.com/office/officeart/2008/layout/HorizontalMultiLevelHierarchy"/>
    <dgm:cxn modelId="{4DBE51A7-4A11-47EE-8192-F3F21CC7DED9}" type="presParOf" srcId="{2BE5FBE9-8CBF-488A-87BC-58C82F80D051}" destId="{F4C51E8C-5CF2-4506-A22E-519AFF444869}" srcOrd="0" destOrd="0" presId="urn:microsoft.com/office/officeart/2008/layout/HorizontalMultiLevelHierarchy"/>
    <dgm:cxn modelId="{160D5ABC-FAFA-472B-BE15-90F09D503546}" type="presParOf" srcId="{F4C51E8C-5CF2-4506-A22E-519AFF444869}" destId="{7A7DDAC2-B150-44C3-9CF0-E4DFA484D883}" srcOrd="0" destOrd="0" presId="urn:microsoft.com/office/officeart/2008/layout/HorizontalMultiLevelHierarchy"/>
    <dgm:cxn modelId="{1142B839-0573-4C15-94D7-AE053C4E8778}" type="presParOf" srcId="{F4C51E8C-5CF2-4506-A22E-519AFF444869}" destId="{D5A947EF-DB5B-4A19-8B55-F2E666286F1A}" srcOrd="1" destOrd="0" presId="urn:microsoft.com/office/officeart/2008/layout/HorizontalMultiLevelHierarchy"/>
    <dgm:cxn modelId="{42E9A9AE-938F-4065-AFE7-A5194A399026}" type="presParOf" srcId="{D5A947EF-DB5B-4A19-8B55-F2E666286F1A}" destId="{42D0F041-2C3A-4764-83D6-C1344791A9B2}" srcOrd="0" destOrd="0" presId="urn:microsoft.com/office/officeart/2008/layout/HorizontalMultiLevelHierarchy"/>
    <dgm:cxn modelId="{DDF00572-184D-4DF7-B7B9-616AB8A46C7D}" type="presParOf" srcId="{42D0F041-2C3A-4764-83D6-C1344791A9B2}" destId="{661DB5DC-A9C5-4B97-8693-3DFE480C77CB}" srcOrd="0" destOrd="0" presId="urn:microsoft.com/office/officeart/2008/layout/HorizontalMultiLevelHierarchy"/>
    <dgm:cxn modelId="{2900C7B6-8E4F-46E4-B706-E94E15B98932}" type="presParOf" srcId="{D5A947EF-DB5B-4A19-8B55-F2E666286F1A}" destId="{4FFB9004-3F44-4458-AE17-D126DCE5C415}" srcOrd="1" destOrd="0" presId="urn:microsoft.com/office/officeart/2008/layout/HorizontalMultiLevelHierarchy"/>
    <dgm:cxn modelId="{6974F6C3-C779-44C3-9FFF-5F56302A60BE}" type="presParOf" srcId="{4FFB9004-3F44-4458-AE17-D126DCE5C415}" destId="{20030978-9703-4753-B86E-DA2EBF2ADC16}" srcOrd="0" destOrd="0" presId="urn:microsoft.com/office/officeart/2008/layout/HorizontalMultiLevelHierarchy"/>
    <dgm:cxn modelId="{F8BD458B-20DB-4DE6-8A37-98D6B8ADF7A0}" type="presParOf" srcId="{4FFB9004-3F44-4458-AE17-D126DCE5C415}" destId="{8110E8E3-C141-457B-9B27-67CFCA8B6543}" srcOrd="1" destOrd="0" presId="urn:microsoft.com/office/officeart/2008/layout/HorizontalMultiLevelHierarchy"/>
    <dgm:cxn modelId="{98B00518-EF9F-4880-8A18-4330CFF48027}" type="presParOf" srcId="{D5A947EF-DB5B-4A19-8B55-F2E666286F1A}" destId="{3C1E624F-A67D-4ED9-A3F1-9C35BCD6A720}" srcOrd="2" destOrd="0" presId="urn:microsoft.com/office/officeart/2008/layout/HorizontalMultiLevelHierarchy"/>
    <dgm:cxn modelId="{605D094C-3341-4F90-95B9-E4DFE904A52B}" type="presParOf" srcId="{3C1E624F-A67D-4ED9-A3F1-9C35BCD6A720}" destId="{4D99F7C2-02A8-4723-9C71-5FD89B627717}" srcOrd="0" destOrd="0" presId="urn:microsoft.com/office/officeart/2008/layout/HorizontalMultiLevelHierarchy"/>
    <dgm:cxn modelId="{2DDC07FA-6C93-49A0-916F-AC12D72B7978}" type="presParOf" srcId="{D5A947EF-DB5B-4A19-8B55-F2E666286F1A}" destId="{5E3A1AAC-2F06-4253-8453-37381236C336}" srcOrd="3" destOrd="0" presId="urn:microsoft.com/office/officeart/2008/layout/HorizontalMultiLevelHierarchy"/>
    <dgm:cxn modelId="{4CC48F4F-70DC-46EB-99FE-FE3E4912C060}" type="presParOf" srcId="{5E3A1AAC-2F06-4253-8453-37381236C336}" destId="{E4BD32F0-B1AB-47A1-A2C8-A8DA73371220}" srcOrd="0" destOrd="0" presId="urn:microsoft.com/office/officeart/2008/layout/HorizontalMultiLevelHierarchy"/>
    <dgm:cxn modelId="{E8141F6D-2B13-4CDE-AE7E-81FBA99D0F94}" type="presParOf" srcId="{5E3A1AAC-2F06-4253-8453-37381236C336}" destId="{7616BB0B-E73B-48A5-BDBB-2A1343C5A399}" srcOrd="1" destOrd="0" presId="urn:microsoft.com/office/officeart/2008/layout/HorizontalMultiLevelHierarchy"/>
    <dgm:cxn modelId="{74C135B7-B655-4F14-B2BE-0F05EB5D7FF3}" type="presParOf" srcId="{D5A947EF-DB5B-4A19-8B55-F2E666286F1A}" destId="{BBA8987D-89C6-4BCB-87D1-16B7AB66E213}" srcOrd="4" destOrd="0" presId="urn:microsoft.com/office/officeart/2008/layout/HorizontalMultiLevelHierarchy"/>
    <dgm:cxn modelId="{780D91CC-A040-46C1-93B4-69CD5DE3C7EE}" type="presParOf" srcId="{BBA8987D-89C6-4BCB-87D1-16B7AB66E213}" destId="{48293457-1E0B-4ED0-8887-E98C9FBCC5BE}" srcOrd="0" destOrd="0" presId="urn:microsoft.com/office/officeart/2008/layout/HorizontalMultiLevelHierarchy"/>
    <dgm:cxn modelId="{545029C5-595B-4373-AD1B-3AE88C6D702E}" type="presParOf" srcId="{D5A947EF-DB5B-4A19-8B55-F2E666286F1A}" destId="{EA71AA48-99A3-4836-8FF8-6EC98886E58C}" srcOrd="5" destOrd="0" presId="urn:microsoft.com/office/officeart/2008/layout/HorizontalMultiLevelHierarchy"/>
    <dgm:cxn modelId="{DC9A8567-CF9F-4680-AAFA-17DEB380B741}" type="presParOf" srcId="{EA71AA48-99A3-4836-8FF8-6EC98886E58C}" destId="{76C516C6-9671-4C29-924F-00284E52AB5F}" srcOrd="0" destOrd="0" presId="urn:microsoft.com/office/officeart/2008/layout/HorizontalMultiLevelHierarchy"/>
    <dgm:cxn modelId="{BF5B0FB5-B660-49B7-A649-3724A33A1D36}" type="presParOf" srcId="{EA71AA48-99A3-4836-8FF8-6EC98886E58C}" destId="{D2CF744B-D444-4E1C-82AD-84C43A40B40D}" srcOrd="1" destOrd="0" presId="urn:microsoft.com/office/officeart/2008/layout/HorizontalMultiLevelHierarchy"/>
    <dgm:cxn modelId="{7DF5408B-0D19-49F0-BC16-AE6ED468FAFB}" type="presParOf" srcId="{D5A947EF-DB5B-4A19-8B55-F2E666286F1A}" destId="{A76A7CCE-B13B-42A8-96D7-80D6C4760ABA}" srcOrd="6" destOrd="0" presId="urn:microsoft.com/office/officeart/2008/layout/HorizontalMultiLevelHierarchy"/>
    <dgm:cxn modelId="{15EF53A0-9B10-4F88-B154-DCEBF0B8C69E}" type="presParOf" srcId="{A76A7CCE-B13B-42A8-96D7-80D6C4760ABA}" destId="{560051AE-081A-436A-8F32-A91FB09FA121}" srcOrd="0" destOrd="0" presId="urn:microsoft.com/office/officeart/2008/layout/HorizontalMultiLevelHierarchy"/>
    <dgm:cxn modelId="{427EBA5C-AB7C-4913-AA37-003EC43561A3}" type="presParOf" srcId="{D5A947EF-DB5B-4A19-8B55-F2E666286F1A}" destId="{CE9282A8-EBEB-42D3-BFC1-564690CF8AE0}" srcOrd="7" destOrd="0" presId="urn:microsoft.com/office/officeart/2008/layout/HorizontalMultiLevelHierarchy"/>
    <dgm:cxn modelId="{05191A4B-FC2B-4ABA-8AB3-9659E5673757}" type="presParOf" srcId="{CE9282A8-EBEB-42D3-BFC1-564690CF8AE0}" destId="{86BE1A19-A21C-4E5F-A711-9C5026AD52CA}" srcOrd="0" destOrd="0" presId="urn:microsoft.com/office/officeart/2008/layout/HorizontalMultiLevelHierarchy"/>
    <dgm:cxn modelId="{6D0C7B43-3235-4A84-A555-70071E4F9964}" type="presParOf" srcId="{CE9282A8-EBEB-42D3-BFC1-564690CF8AE0}" destId="{628F1646-304D-42E6-BED0-54E9A2D2F7F5}" srcOrd="1" destOrd="0" presId="urn:microsoft.com/office/officeart/2008/layout/HorizontalMultiLevelHierarchy"/>
    <dgm:cxn modelId="{CC7AB498-7858-4FD0-9134-8C9B326F4201}" type="presParOf" srcId="{D5A947EF-DB5B-4A19-8B55-F2E666286F1A}" destId="{DDFB9B82-18EF-4E4D-B608-637A4E2967A2}" srcOrd="8" destOrd="0" presId="urn:microsoft.com/office/officeart/2008/layout/HorizontalMultiLevelHierarchy"/>
    <dgm:cxn modelId="{DA79A0CF-11D6-4926-B4A6-7BB07D107D6F}" type="presParOf" srcId="{DDFB9B82-18EF-4E4D-B608-637A4E2967A2}" destId="{487E5FFB-364A-42DF-9227-57D8524E85FE}" srcOrd="0" destOrd="0" presId="urn:microsoft.com/office/officeart/2008/layout/HorizontalMultiLevelHierarchy"/>
    <dgm:cxn modelId="{971B5FCA-6286-4037-B207-1BBF62294862}" type="presParOf" srcId="{D5A947EF-DB5B-4A19-8B55-F2E666286F1A}" destId="{F4DA3032-8667-40BB-A488-957BD1D11331}" srcOrd="9" destOrd="0" presId="urn:microsoft.com/office/officeart/2008/layout/HorizontalMultiLevelHierarchy"/>
    <dgm:cxn modelId="{769DAE1C-4910-42A8-8300-156948D9F204}" type="presParOf" srcId="{F4DA3032-8667-40BB-A488-957BD1D11331}" destId="{78231E55-E493-4543-8341-B87AC804A995}" srcOrd="0" destOrd="0" presId="urn:microsoft.com/office/officeart/2008/layout/HorizontalMultiLevelHierarchy"/>
    <dgm:cxn modelId="{725961AE-BE4F-40A9-9F91-F4B418BD7685}" type="presParOf" srcId="{F4DA3032-8667-40BB-A488-957BD1D11331}" destId="{2AC7BC81-7DA5-4B0B-A0B1-DDEEEF2E2724}" srcOrd="1" destOrd="0" presId="urn:microsoft.com/office/officeart/2008/layout/HorizontalMultiLevelHierarchy"/>
    <dgm:cxn modelId="{DA3EF3AD-8E0F-46D4-AF90-6440D15679D3}" type="presParOf" srcId="{D5A947EF-DB5B-4A19-8B55-F2E666286F1A}" destId="{D88A924F-1F21-474A-82F3-C2A39301E911}" srcOrd="10" destOrd="0" presId="urn:microsoft.com/office/officeart/2008/layout/HorizontalMultiLevelHierarchy"/>
    <dgm:cxn modelId="{042FBE0D-7248-4A92-B3A1-EBA47C23F8DC}" type="presParOf" srcId="{D88A924F-1F21-474A-82F3-C2A39301E911}" destId="{C1B5D0C3-7DEC-4647-B9DB-21B1F5921135}" srcOrd="0" destOrd="0" presId="urn:microsoft.com/office/officeart/2008/layout/HorizontalMultiLevelHierarchy"/>
    <dgm:cxn modelId="{5C82B251-FF60-42BA-B0B5-3FFF39A93FEC}" type="presParOf" srcId="{D5A947EF-DB5B-4A19-8B55-F2E666286F1A}" destId="{B2AD50F4-3F12-47FE-88A4-36E1E0A95624}" srcOrd="11" destOrd="0" presId="urn:microsoft.com/office/officeart/2008/layout/HorizontalMultiLevelHierarchy"/>
    <dgm:cxn modelId="{30BA0D0F-95F3-4E6C-B5C5-DBA81E06BAA6}" type="presParOf" srcId="{B2AD50F4-3F12-47FE-88A4-36E1E0A95624}" destId="{371D8056-FE38-4C4F-8E73-4615C8A1D471}" srcOrd="0" destOrd="0" presId="urn:microsoft.com/office/officeart/2008/layout/HorizontalMultiLevelHierarchy"/>
    <dgm:cxn modelId="{2F16713E-5F8D-4511-A1C0-4252D83C422F}" type="presParOf" srcId="{B2AD50F4-3F12-47FE-88A4-36E1E0A95624}" destId="{38FDED70-15D2-4BDB-A248-C24AD41D9B48}"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9CB29-2CAD-4AC0-A2ED-298822706AC8}">
      <dsp:nvSpPr>
        <dsp:cNvPr id="0" name=""/>
        <dsp:cNvSpPr/>
      </dsp:nvSpPr>
      <dsp:spPr>
        <a:xfrm>
          <a:off x="3385713" y="5066278"/>
          <a:ext cx="1257992" cy="2397088"/>
        </a:xfrm>
        <a:custGeom>
          <a:avLst/>
          <a:gdLst/>
          <a:ahLst/>
          <a:cxnLst/>
          <a:rect l="0" t="0" r="0" b="0"/>
          <a:pathLst>
            <a:path>
              <a:moveTo>
                <a:pt x="0" y="0"/>
              </a:moveTo>
              <a:lnTo>
                <a:pt x="628996" y="0"/>
              </a:lnTo>
              <a:lnTo>
                <a:pt x="628996" y="2397088"/>
              </a:lnTo>
              <a:lnTo>
                <a:pt x="1257992" y="239708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l" defTabSz="2400300">
            <a:lnSpc>
              <a:spcPct val="90000"/>
            </a:lnSpc>
            <a:spcBef>
              <a:spcPct val="0"/>
            </a:spcBef>
            <a:spcAft>
              <a:spcPct val="35000"/>
            </a:spcAft>
          </a:pPr>
          <a:endParaRPr lang="en-GB" sz="5400" b="1" kern="1200"/>
        </a:p>
      </dsp:txBody>
      <dsp:txXfrm>
        <a:off x="3947031" y="6197143"/>
        <a:ext cx="135356" cy="135356"/>
      </dsp:txXfrm>
    </dsp:sp>
    <dsp:sp modelId="{6C90BF0A-0F4A-4E0F-A476-AEBD857AD9A9}">
      <dsp:nvSpPr>
        <dsp:cNvPr id="0" name=""/>
        <dsp:cNvSpPr/>
      </dsp:nvSpPr>
      <dsp:spPr>
        <a:xfrm>
          <a:off x="3385713" y="5020557"/>
          <a:ext cx="1257992" cy="91440"/>
        </a:xfrm>
        <a:custGeom>
          <a:avLst/>
          <a:gdLst/>
          <a:ahLst/>
          <a:cxnLst/>
          <a:rect l="0" t="0" r="0" b="0"/>
          <a:pathLst>
            <a:path>
              <a:moveTo>
                <a:pt x="0" y="45720"/>
              </a:moveTo>
              <a:lnTo>
                <a:pt x="1257992" y="4572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l" defTabSz="2400300">
            <a:lnSpc>
              <a:spcPct val="90000"/>
            </a:lnSpc>
            <a:spcBef>
              <a:spcPct val="0"/>
            </a:spcBef>
            <a:spcAft>
              <a:spcPct val="35000"/>
            </a:spcAft>
          </a:pPr>
          <a:endParaRPr lang="en-GB" sz="5400" b="1" kern="1200"/>
        </a:p>
      </dsp:txBody>
      <dsp:txXfrm>
        <a:off x="3983259" y="5034828"/>
        <a:ext cx="62899" cy="62899"/>
      </dsp:txXfrm>
    </dsp:sp>
    <dsp:sp modelId="{7B908FC7-D1A1-406D-9F75-701E8AE9ED49}">
      <dsp:nvSpPr>
        <dsp:cNvPr id="0" name=""/>
        <dsp:cNvSpPr/>
      </dsp:nvSpPr>
      <dsp:spPr>
        <a:xfrm>
          <a:off x="3385713" y="2669189"/>
          <a:ext cx="1257992" cy="2397088"/>
        </a:xfrm>
        <a:custGeom>
          <a:avLst/>
          <a:gdLst/>
          <a:ahLst/>
          <a:cxnLst/>
          <a:rect l="0" t="0" r="0" b="0"/>
          <a:pathLst>
            <a:path>
              <a:moveTo>
                <a:pt x="0" y="2397088"/>
              </a:moveTo>
              <a:lnTo>
                <a:pt x="628996" y="2397088"/>
              </a:lnTo>
              <a:lnTo>
                <a:pt x="628996" y="0"/>
              </a:lnTo>
              <a:lnTo>
                <a:pt x="1257992"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l" defTabSz="2400300">
            <a:lnSpc>
              <a:spcPct val="90000"/>
            </a:lnSpc>
            <a:spcBef>
              <a:spcPct val="0"/>
            </a:spcBef>
            <a:spcAft>
              <a:spcPct val="35000"/>
            </a:spcAft>
          </a:pPr>
          <a:endParaRPr lang="en-GB" sz="5400" b="1" kern="1200"/>
        </a:p>
      </dsp:txBody>
      <dsp:txXfrm>
        <a:off x="3947031" y="3800055"/>
        <a:ext cx="135356" cy="135356"/>
      </dsp:txXfrm>
    </dsp:sp>
    <dsp:sp modelId="{316BCA5A-70CF-4E7E-8B4C-19A09FE97589}">
      <dsp:nvSpPr>
        <dsp:cNvPr id="0" name=""/>
        <dsp:cNvSpPr/>
      </dsp:nvSpPr>
      <dsp:spPr>
        <a:xfrm rot="16200000">
          <a:off x="-2629515" y="4107442"/>
          <a:ext cx="10112786" cy="191767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3200400">
            <a:lnSpc>
              <a:spcPct val="90000"/>
            </a:lnSpc>
            <a:spcBef>
              <a:spcPct val="0"/>
            </a:spcBef>
            <a:spcAft>
              <a:spcPct val="35000"/>
            </a:spcAft>
          </a:pPr>
          <a:r>
            <a:rPr lang="en-US" sz="7200" b="1" kern="1200" dirty="0" smtClean="0"/>
            <a:t>Methods by objectives</a:t>
          </a:r>
          <a:endParaRPr lang="en-GB" sz="7200" b="1" kern="1200" dirty="0"/>
        </a:p>
      </dsp:txBody>
      <dsp:txXfrm>
        <a:off x="-2629515" y="4107442"/>
        <a:ext cx="10112786" cy="1917670"/>
      </dsp:txXfrm>
    </dsp:sp>
    <dsp:sp modelId="{BAB9F1A2-96A1-4CED-86B4-A9F9370C3776}">
      <dsp:nvSpPr>
        <dsp:cNvPr id="0" name=""/>
        <dsp:cNvSpPr/>
      </dsp:nvSpPr>
      <dsp:spPr>
        <a:xfrm>
          <a:off x="4643705" y="1710353"/>
          <a:ext cx="17767754" cy="191767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3200400">
            <a:lnSpc>
              <a:spcPct val="90000"/>
            </a:lnSpc>
            <a:spcBef>
              <a:spcPct val="0"/>
            </a:spcBef>
            <a:spcAft>
              <a:spcPct val="35000"/>
            </a:spcAft>
          </a:pPr>
          <a:r>
            <a:rPr lang="en-GB" sz="7200" b="1" kern="1200" dirty="0" smtClean="0"/>
            <a:t>Downscaling of the fifteen  GCMs </a:t>
          </a:r>
          <a:endParaRPr lang="en-GB" sz="7200" b="1" kern="1200" dirty="0"/>
        </a:p>
      </dsp:txBody>
      <dsp:txXfrm>
        <a:off x="4643705" y="1710353"/>
        <a:ext cx="17767754" cy="1917670"/>
      </dsp:txXfrm>
    </dsp:sp>
    <dsp:sp modelId="{5C745E23-DB16-49F6-9643-5835F328ECA4}">
      <dsp:nvSpPr>
        <dsp:cNvPr id="0" name=""/>
        <dsp:cNvSpPr/>
      </dsp:nvSpPr>
      <dsp:spPr>
        <a:xfrm>
          <a:off x="4643705" y="4107442"/>
          <a:ext cx="17619689" cy="191767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3200400">
            <a:lnSpc>
              <a:spcPct val="90000"/>
            </a:lnSpc>
            <a:spcBef>
              <a:spcPct val="0"/>
            </a:spcBef>
            <a:spcAft>
              <a:spcPct val="35000"/>
            </a:spcAft>
          </a:pPr>
          <a:r>
            <a:rPr lang="en-US" sz="7200" b="1" kern="1200" dirty="0" smtClean="0"/>
            <a:t>Model Setup, Calibration and Validation</a:t>
          </a:r>
          <a:endParaRPr lang="en-GB" sz="7200" b="1" kern="1200" dirty="0"/>
        </a:p>
      </dsp:txBody>
      <dsp:txXfrm>
        <a:off x="4643705" y="4107442"/>
        <a:ext cx="17619689" cy="1917670"/>
      </dsp:txXfrm>
    </dsp:sp>
    <dsp:sp modelId="{5B8BF2AA-4E3E-4128-9E70-F4C1FD9CE6A6}">
      <dsp:nvSpPr>
        <dsp:cNvPr id="0" name=""/>
        <dsp:cNvSpPr/>
      </dsp:nvSpPr>
      <dsp:spPr>
        <a:xfrm>
          <a:off x="4643705" y="6504531"/>
          <a:ext cx="17728065" cy="191767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3200400">
            <a:lnSpc>
              <a:spcPct val="90000"/>
            </a:lnSpc>
            <a:spcBef>
              <a:spcPct val="0"/>
            </a:spcBef>
            <a:spcAft>
              <a:spcPct val="35000"/>
            </a:spcAft>
          </a:pPr>
          <a:r>
            <a:rPr lang="en-GB" sz="7200" b="1" kern="1200" dirty="0" smtClean="0"/>
            <a:t>Pt Quantification </a:t>
          </a:r>
          <a:endParaRPr lang="en-GB" sz="7200" b="1" kern="1200" dirty="0"/>
        </a:p>
      </dsp:txBody>
      <dsp:txXfrm>
        <a:off x="4643705" y="6504531"/>
        <a:ext cx="17728065" cy="19176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A924F-1F21-474A-82F3-C2A39301E911}">
      <dsp:nvSpPr>
        <dsp:cNvPr id="0" name=""/>
        <dsp:cNvSpPr/>
      </dsp:nvSpPr>
      <dsp:spPr>
        <a:xfrm>
          <a:off x="5313853" y="6027974"/>
          <a:ext cx="1090304" cy="5193903"/>
        </a:xfrm>
        <a:custGeom>
          <a:avLst/>
          <a:gdLst/>
          <a:ahLst/>
          <a:cxnLst/>
          <a:rect l="0" t="0" r="0" b="0"/>
          <a:pathLst>
            <a:path>
              <a:moveTo>
                <a:pt x="0" y="0"/>
              </a:moveTo>
              <a:lnTo>
                <a:pt x="545152" y="0"/>
              </a:lnTo>
              <a:lnTo>
                <a:pt x="545152" y="5193903"/>
              </a:lnTo>
              <a:lnTo>
                <a:pt x="1090304" y="519390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a:p>
      </dsp:txBody>
      <dsp:txXfrm>
        <a:off x="5726327" y="8492248"/>
        <a:ext cx="265355" cy="265355"/>
      </dsp:txXfrm>
    </dsp:sp>
    <dsp:sp modelId="{DDFB9B82-18EF-4E4D-B608-637A4E2967A2}">
      <dsp:nvSpPr>
        <dsp:cNvPr id="0" name=""/>
        <dsp:cNvSpPr/>
      </dsp:nvSpPr>
      <dsp:spPr>
        <a:xfrm>
          <a:off x="5313853" y="6027974"/>
          <a:ext cx="1090304" cy="3116342"/>
        </a:xfrm>
        <a:custGeom>
          <a:avLst/>
          <a:gdLst/>
          <a:ahLst/>
          <a:cxnLst/>
          <a:rect l="0" t="0" r="0" b="0"/>
          <a:pathLst>
            <a:path>
              <a:moveTo>
                <a:pt x="0" y="0"/>
              </a:moveTo>
              <a:lnTo>
                <a:pt x="545152" y="0"/>
              </a:lnTo>
              <a:lnTo>
                <a:pt x="545152" y="3116342"/>
              </a:lnTo>
              <a:lnTo>
                <a:pt x="1090304" y="311634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GB" sz="1200" kern="1200"/>
        </a:p>
      </dsp:txBody>
      <dsp:txXfrm>
        <a:off x="5776466" y="7503606"/>
        <a:ext cx="165078" cy="165078"/>
      </dsp:txXfrm>
    </dsp:sp>
    <dsp:sp modelId="{A76A7CCE-B13B-42A8-96D7-80D6C4760ABA}">
      <dsp:nvSpPr>
        <dsp:cNvPr id="0" name=""/>
        <dsp:cNvSpPr/>
      </dsp:nvSpPr>
      <dsp:spPr>
        <a:xfrm>
          <a:off x="5313853" y="6027974"/>
          <a:ext cx="1090304" cy="1038780"/>
        </a:xfrm>
        <a:custGeom>
          <a:avLst/>
          <a:gdLst/>
          <a:ahLst/>
          <a:cxnLst/>
          <a:rect l="0" t="0" r="0" b="0"/>
          <a:pathLst>
            <a:path>
              <a:moveTo>
                <a:pt x="0" y="0"/>
              </a:moveTo>
              <a:lnTo>
                <a:pt x="545152" y="0"/>
              </a:lnTo>
              <a:lnTo>
                <a:pt x="545152" y="1038780"/>
              </a:lnTo>
              <a:lnTo>
                <a:pt x="1090304" y="103878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5821357" y="6509716"/>
        <a:ext cx="75296" cy="75296"/>
      </dsp:txXfrm>
    </dsp:sp>
    <dsp:sp modelId="{BBA8987D-89C6-4BCB-87D1-16B7AB66E213}">
      <dsp:nvSpPr>
        <dsp:cNvPr id="0" name=""/>
        <dsp:cNvSpPr/>
      </dsp:nvSpPr>
      <dsp:spPr>
        <a:xfrm>
          <a:off x="5313853" y="4989193"/>
          <a:ext cx="1090304" cy="1038780"/>
        </a:xfrm>
        <a:custGeom>
          <a:avLst/>
          <a:gdLst/>
          <a:ahLst/>
          <a:cxnLst/>
          <a:rect l="0" t="0" r="0" b="0"/>
          <a:pathLst>
            <a:path>
              <a:moveTo>
                <a:pt x="0" y="1038780"/>
              </a:moveTo>
              <a:lnTo>
                <a:pt x="545152" y="1038780"/>
              </a:lnTo>
              <a:lnTo>
                <a:pt x="545152" y="0"/>
              </a:lnTo>
              <a:lnTo>
                <a:pt x="1090304"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5821357" y="5470935"/>
        <a:ext cx="75296" cy="75296"/>
      </dsp:txXfrm>
    </dsp:sp>
    <dsp:sp modelId="{3C1E624F-A67D-4ED9-A3F1-9C35BCD6A720}">
      <dsp:nvSpPr>
        <dsp:cNvPr id="0" name=""/>
        <dsp:cNvSpPr/>
      </dsp:nvSpPr>
      <dsp:spPr>
        <a:xfrm>
          <a:off x="5313853" y="2911632"/>
          <a:ext cx="1090304" cy="3116342"/>
        </a:xfrm>
        <a:custGeom>
          <a:avLst/>
          <a:gdLst/>
          <a:ahLst/>
          <a:cxnLst/>
          <a:rect l="0" t="0" r="0" b="0"/>
          <a:pathLst>
            <a:path>
              <a:moveTo>
                <a:pt x="0" y="3116342"/>
              </a:moveTo>
              <a:lnTo>
                <a:pt x="545152" y="3116342"/>
              </a:lnTo>
              <a:lnTo>
                <a:pt x="545152" y="0"/>
              </a:lnTo>
              <a:lnTo>
                <a:pt x="1090304"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GB" sz="1200" kern="1200"/>
        </a:p>
      </dsp:txBody>
      <dsp:txXfrm>
        <a:off x="5776466" y="4387264"/>
        <a:ext cx="165078" cy="165078"/>
      </dsp:txXfrm>
    </dsp:sp>
    <dsp:sp modelId="{42D0F041-2C3A-4764-83D6-C1344791A9B2}">
      <dsp:nvSpPr>
        <dsp:cNvPr id="0" name=""/>
        <dsp:cNvSpPr/>
      </dsp:nvSpPr>
      <dsp:spPr>
        <a:xfrm>
          <a:off x="5313853" y="834070"/>
          <a:ext cx="1090304" cy="5193903"/>
        </a:xfrm>
        <a:custGeom>
          <a:avLst/>
          <a:gdLst/>
          <a:ahLst/>
          <a:cxnLst/>
          <a:rect l="0" t="0" r="0" b="0"/>
          <a:pathLst>
            <a:path>
              <a:moveTo>
                <a:pt x="0" y="5193903"/>
              </a:moveTo>
              <a:lnTo>
                <a:pt x="545152" y="5193903"/>
              </a:lnTo>
              <a:lnTo>
                <a:pt x="545152" y="0"/>
              </a:lnTo>
              <a:lnTo>
                <a:pt x="1090304"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a:p>
      </dsp:txBody>
      <dsp:txXfrm>
        <a:off x="5726327" y="3298345"/>
        <a:ext cx="265355" cy="265355"/>
      </dsp:txXfrm>
    </dsp:sp>
    <dsp:sp modelId="{7A7DDAC2-B150-44C3-9CF0-E4DFA484D883}">
      <dsp:nvSpPr>
        <dsp:cNvPr id="0" name=""/>
        <dsp:cNvSpPr/>
      </dsp:nvSpPr>
      <dsp:spPr>
        <a:xfrm rot="16200000">
          <a:off x="-788403" y="5196949"/>
          <a:ext cx="10542465" cy="1662049"/>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l" defTabSz="3200400">
            <a:lnSpc>
              <a:spcPct val="90000"/>
            </a:lnSpc>
            <a:spcBef>
              <a:spcPct val="0"/>
            </a:spcBef>
            <a:spcAft>
              <a:spcPct val="35000"/>
            </a:spcAft>
          </a:pPr>
          <a:r>
            <a:rPr lang="en-US" sz="7200" b="1" kern="1200" dirty="0" smtClean="0">
              <a:effectLst>
                <a:outerShdw blurRad="38100" dist="38100" dir="2700000" algn="tl">
                  <a:srgbClr val="000000">
                    <a:alpha val="43137"/>
                  </a:srgbClr>
                </a:outerShdw>
              </a:effectLst>
            </a:rPr>
            <a:t>Recommendations</a:t>
          </a:r>
          <a:endParaRPr lang="en-GB" sz="7200" b="1" kern="1200" dirty="0">
            <a:effectLst>
              <a:outerShdw blurRad="38100" dist="38100" dir="2700000" algn="tl">
                <a:srgbClr val="000000">
                  <a:alpha val="43137"/>
                </a:srgbClr>
              </a:outerShdw>
            </a:effectLst>
          </a:endParaRPr>
        </a:p>
      </dsp:txBody>
      <dsp:txXfrm>
        <a:off x="-788403" y="5196949"/>
        <a:ext cx="10542465" cy="1662049"/>
      </dsp:txXfrm>
    </dsp:sp>
    <dsp:sp modelId="{20030978-9703-4753-B86E-DA2EBF2ADC16}">
      <dsp:nvSpPr>
        <dsp:cNvPr id="0" name=""/>
        <dsp:cNvSpPr/>
      </dsp:nvSpPr>
      <dsp:spPr>
        <a:xfrm>
          <a:off x="6404157" y="3046"/>
          <a:ext cx="13781500" cy="1662049"/>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l" defTabSz="2489200">
            <a:lnSpc>
              <a:spcPct val="90000"/>
            </a:lnSpc>
            <a:spcBef>
              <a:spcPct val="0"/>
            </a:spcBef>
            <a:spcAft>
              <a:spcPct val="35000"/>
            </a:spcAft>
          </a:pPr>
          <a:r>
            <a:rPr lang="en-US" sz="5600" b="1" kern="1200" dirty="0" smtClean="0">
              <a:effectLst>
                <a:outerShdw blurRad="38100" dist="38100" dir="2700000" algn="tl">
                  <a:srgbClr val="000000">
                    <a:alpha val="43137"/>
                  </a:srgbClr>
                </a:outerShdw>
              </a:effectLst>
            </a:rPr>
            <a:t>Climate Change Adaptation Strategies</a:t>
          </a:r>
          <a:endParaRPr lang="en-GB" sz="5600" kern="1200" dirty="0"/>
        </a:p>
      </dsp:txBody>
      <dsp:txXfrm>
        <a:off x="6404157" y="3046"/>
        <a:ext cx="13781500" cy="1662049"/>
      </dsp:txXfrm>
    </dsp:sp>
    <dsp:sp modelId="{E4BD32F0-B1AB-47A1-A2C8-A8DA73371220}">
      <dsp:nvSpPr>
        <dsp:cNvPr id="0" name=""/>
        <dsp:cNvSpPr/>
      </dsp:nvSpPr>
      <dsp:spPr>
        <a:xfrm>
          <a:off x="6404157" y="2080607"/>
          <a:ext cx="13517646" cy="1662049"/>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l" defTabSz="2489200">
            <a:lnSpc>
              <a:spcPct val="90000"/>
            </a:lnSpc>
            <a:spcBef>
              <a:spcPct val="0"/>
            </a:spcBef>
            <a:spcAft>
              <a:spcPct val="35000"/>
            </a:spcAft>
          </a:pPr>
          <a:r>
            <a:rPr lang="en-US" sz="5600" b="1" kern="1200" dirty="0" smtClean="0">
              <a:effectLst>
                <a:outerShdw blurRad="38100" dist="38100" dir="2700000" algn="tl">
                  <a:srgbClr val="000000">
                    <a:alpha val="43137"/>
                  </a:srgbClr>
                </a:outerShdw>
              </a:effectLst>
            </a:rPr>
            <a:t>Policy Development.</a:t>
          </a:r>
          <a:endParaRPr lang="en-GB" sz="5600" kern="1200" dirty="0"/>
        </a:p>
      </dsp:txBody>
      <dsp:txXfrm>
        <a:off x="6404157" y="2080607"/>
        <a:ext cx="13517646" cy="1662049"/>
      </dsp:txXfrm>
    </dsp:sp>
    <dsp:sp modelId="{76C516C6-9671-4C29-924F-00284E52AB5F}">
      <dsp:nvSpPr>
        <dsp:cNvPr id="0" name=""/>
        <dsp:cNvSpPr/>
      </dsp:nvSpPr>
      <dsp:spPr>
        <a:xfrm>
          <a:off x="6404157" y="4158169"/>
          <a:ext cx="13781500" cy="1662049"/>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b="1" kern="1200" dirty="0" smtClean="0">
              <a:effectLst>
                <a:outerShdw blurRad="38100" dist="38100" dir="2700000" algn="tl">
                  <a:srgbClr val="000000">
                    <a:alpha val="43137"/>
                  </a:srgbClr>
                </a:outerShdw>
              </a:effectLst>
            </a:rPr>
            <a:t>Incorporate Climate Change Projections</a:t>
          </a:r>
          <a:endParaRPr lang="en-GB" sz="5500" kern="1200" dirty="0"/>
        </a:p>
      </dsp:txBody>
      <dsp:txXfrm>
        <a:off x="6404157" y="4158169"/>
        <a:ext cx="13781500" cy="1662049"/>
      </dsp:txXfrm>
    </dsp:sp>
    <dsp:sp modelId="{86BE1A19-A21C-4E5F-A711-9C5026AD52CA}">
      <dsp:nvSpPr>
        <dsp:cNvPr id="0" name=""/>
        <dsp:cNvSpPr/>
      </dsp:nvSpPr>
      <dsp:spPr>
        <a:xfrm>
          <a:off x="6404157" y="6235730"/>
          <a:ext cx="13460350" cy="1662049"/>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l" defTabSz="2400300">
            <a:lnSpc>
              <a:spcPct val="90000"/>
            </a:lnSpc>
            <a:spcBef>
              <a:spcPct val="0"/>
            </a:spcBef>
            <a:spcAft>
              <a:spcPct val="35000"/>
            </a:spcAft>
          </a:pPr>
          <a:r>
            <a:rPr lang="en-US" sz="5400" b="1" kern="1200" dirty="0" smtClean="0">
              <a:effectLst>
                <a:outerShdw blurRad="38100" dist="38100" dir="2700000" algn="tl">
                  <a:srgbClr val="000000">
                    <a:alpha val="43137"/>
                  </a:srgbClr>
                </a:outerShdw>
              </a:effectLst>
            </a:rPr>
            <a:t>Enhance Monitoring and Evaluation</a:t>
          </a:r>
        </a:p>
      </dsp:txBody>
      <dsp:txXfrm>
        <a:off x="6404157" y="6235730"/>
        <a:ext cx="13460350" cy="1662049"/>
      </dsp:txXfrm>
    </dsp:sp>
    <dsp:sp modelId="{78231E55-E493-4543-8341-B87AC804A995}">
      <dsp:nvSpPr>
        <dsp:cNvPr id="0" name=""/>
        <dsp:cNvSpPr/>
      </dsp:nvSpPr>
      <dsp:spPr>
        <a:xfrm>
          <a:off x="6404157" y="8313292"/>
          <a:ext cx="13454626" cy="1662049"/>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655" tIns="33655" rIns="33655" bIns="33655" numCol="1" spcCol="1270" anchor="ctr" anchorCtr="0">
          <a:noAutofit/>
        </a:bodyPr>
        <a:lstStyle/>
        <a:p>
          <a:pPr lvl="0" algn="l" defTabSz="2355850">
            <a:lnSpc>
              <a:spcPct val="90000"/>
            </a:lnSpc>
            <a:spcBef>
              <a:spcPct val="0"/>
            </a:spcBef>
            <a:spcAft>
              <a:spcPct val="35000"/>
            </a:spcAft>
          </a:pPr>
          <a:r>
            <a:rPr lang="en-US" sz="5300" b="1" kern="1200" dirty="0" smtClean="0">
              <a:effectLst>
                <a:outerShdw blurRad="38100" dist="38100" dir="2700000" algn="tl">
                  <a:srgbClr val="000000">
                    <a:alpha val="43137"/>
                  </a:srgbClr>
                </a:outerShdw>
              </a:effectLst>
            </a:rPr>
            <a:t>Foster International Cooperation</a:t>
          </a:r>
        </a:p>
      </dsp:txBody>
      <dsp:txXfrm>
        <a:off x="6404157" y="8313292"/>
        <a:ext cx="13454626" cy="1662049"/>
      </dsp:txXfrm>
    </dsp:sp>
    <dsp:sp modelId="{371D8056-FE38-4C4F-8E73-4615C8A1D471}">
      <dsp:nvSpPr>
        <dsp:cNvPr id="0" name=""/>
        <dsp:cNvSpPr/>
      </dsp:nvSpPr>
      <dsp:spPr>
        <a:xfrm>
          <a:off x="6404157" y="10390853"/>
          <a:ext cx="13385774" cy="1662049"/>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655" tIns="33655" rIns="33655" bIns="33655" numCol="1" spcCol="1270" anchor="ctr" anchorCtr="0">
          <a:noAutofit/>
        </a:bodyPr>
        <a:lstStyle/>
        <a:p>
          <a:pPr lvl="0" algn="l" defTabSz="2355850">
            <a:lnSpc>
              <a:spcPct val="90000"/>
            </a:lnSpc>
            <a:spcBef>
              <a:spcPct val="0"/>
            </a:spcBef>
            <a:spcAft>
              <a:spcPct val="35000"/>
            </a:spcAft>
          </a:pPr>
          <a:r>
            <a:rPr lang="en-US" sz="5300" b="1" kern="1200" dirty="0" smtClean="0">
              <a:effectLst>
                <a:outerShdw blurRad="38100" dist="38100" dir="2700000" algn="tl">
                  <a:srgbClr val="000000">
                    <a:alpha val="43137"/>
                  </a:srgbClr>
                </a:outerShdw>
              </a:effectLst>
            </a:rPr>
            <a:t>Further Research</a:t>
          </a:r>
          <a:endParaRPr lang="en-GB" sz="5300" kern="1200" dirty="0"/>
        </a:p>
      </dsp:txBody>
      <dsp:txXfrm>
        <a:off x="6404157" y="10390853"/>
        <a:ext cx="13385774" cy="1662049"/>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2E33DB-7F66-4491-B3F7-592DFFDA080B}" type="datetimeFigureOut">
              <a:rPr lang="en-GB" smtClean="0"/>
              <a:t>28/04/2025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68B15E-3ABE-4A96-9D2A-4223FB7ACAC2}" type="slidenum">
              <a:rPr lang="en-GB" smtClean="0"/>
              <a:t>‹#›</a:t>
            </a:fld>
            <a:endParaRPr lang="en-GB"/>
          </a:p>
        </p:txBody>
      </p:sp>
    </p:spTree>
    <p:extLst>
      <p:ext uri="{BB962C8B-B14F-4D97-AF65-F5344CB8AC3E}">
        <p14:creationId xmlns:p14="http://schemas.microsoft.com/office/powerpoint/2010/main" val="11132978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06570172"/>
      </p:ext>
    </p:extLst>
  </p:cSld>
  <p:clrMap bg1="lt1" tx1="dk1" bg2="lt2" tx2="dk2" accent1="accent1" accent2="accent2" accent3="accent3" accent4="accent4" accent5="accent5" accent6="accent6" hlink="hlink" folHlink="folHlink"/>
  <p:hf hdr="0" ftr="0" dt="0"/>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smtClean="0"/>
              <a:t>Climate change, energy security, and electricity access are pressing global issues.</a:t>
            </a:r>
          </a:p>
          <a:p>
            <a:pPr marL="342900" indent="-342900">
              <a:buFont typeface="Arial" panose="020B0604020202020204" pitchFamily="34" charset="0"/>
              <a:buChar char="•"/>
            </a:pPr>
            <a:r>
              <a:rPr lang="en-US" dirty="0" smtClean="0"/>
              <a:t> Approximately 1 billion people worldwide lack access to electricity, with over 620 million in Sub-Saharan Africa alone.</a:t>
            </a:r>
          </a:p>
          <a:p>
            <a:pPr marL="342900" indent="-342900">
              <a:buFont typeface="Arial" panose="020B0604020202020204" pitchFamily="34" charset="0"/>
              <a:buChar char="•"/>
            </a:pPr>
            <a:r>
              <a:rPr lang="en-US" dirty="0" smtClean="0"/>
              <a:t>The energy sector is responsible for about two-thirds of global greenhouse gas emissions.</a:t>
            </a:r>
          </a:p>
          <a:p>
            <a:pPr marL="342900" indent="-342900">
              <a:buFont typeface="Arial" panose="020B0604020202020204" pitchFamily="34" charset="0"/>
              <a:buChar char="•"/>
            </a:pPr>
            <a:r>
              <a:rPr lang="en-US" dirty="0" smtClean="0"/>
              <a:t>The transition to clean energy relies on solar, wind, and hydropower.</a:t>
            </a:r>
          </a:p>
          <a:p>
            <a:pPr marL="342900" indent="-342900">
              <a:buFont typeface="Arial" panose="020B0604020202020204" pitchFamily="34" charset="0"/>
              <a:buChar char="•"/>
            </a:pPr>
            <a:r>
              <a:rPr lang="en-US" dirty="0" smtClean="0"/>
              <a:t>Africa is vulnerable to climate change, with rising temperatures and increased precipitation variability.</a:t>
            </a:r>
          </a:p>
          <a:p>
            <a:pPr marL="342900" indent="-342900">
              <a:buFont typeface="Arial" panose="020B0604020202020204" pitchFamily="34" charset="0"/>
              <a:buChar char="•"/>
            </a:pPr>
            <a:r>
              <a:rPr lang="en-US" dirty="0" smtClean="0"/>
              <a:t> Sub-Saharan Africa has experienced significant warming and erratic rainfall patterns.</a:t>
            </a:r>
          </a:p>
          <a:p>
            <a:pPr marL="342900" indent="-342900">
              <a:buFont typeface="Arial" panose="020B0604020202020204" pitchFamily="34" charset="0"/>
              <a:buChar char="•"/>
            </a:pPr>
            <a:r>
              <a:rPr lang="en-US" dirty="0" smtClean="0"/>
              <a:t> Climate change impacts will affect all phases of electricity systems, including fuel supply, generation, transmission, distribution, and demand.</a:t>
            </a:r>
          </a:p>
          <a:p>
            <a:pPr marL="342900" indent="-342900">
              <a:buFont typeface="Arial" panose="020B0604020202020204" pitchFamily="34" charset="0"/>
              <a:buChar char="•"/>
            </a:pPr>
            <a:r>
              <a:rPr lang="en-US" dirty="0" smtClean="0"/>
              <a:t>Changes in temperature and precipitation patterns will impact hydropower generation, leading to fluctuations in output and water scarcity.</a:t>
            </a:r>
          </a:p>
          <a:p>
            <a:pPr marL="342900" indent="-342900">
              <a:buFont typeface="Arial" panose="020B0604020202020204" pitchFamily="34" charset="0"/>
              <a:buChar char="•"/>
            </a:pPr>
            <a:r>
              <a:rPr lang="en-US" dirty="0" smtClean="0"/>
              <a:t> Hydropower is crucial in Africa's energy system, providing approximately 17% of the continent's electricity.</a:t>
            </a:r>
          </a:p>
          <a:p>
            <a:pPr marL="342900" indent="-342900">
              <a:buFont typeface="Arial" panose="020B0604020202020204" pitchFamily="34" charset="0"/>
              <a:buChar char="•"/>
            </a:pPr>
            <a:r>
              <a:rPr lang="en-US" dirty="0" smtClean="0"/>
              <a:t>Zimbabwe has significant hydropower potential, but most planned projects rarely account for potential climate consequences.</a:t>
            </a:r>
          </a:p>
          <a:p>
            <a:pPr marL="342900" indent="-342900">
              <a:buFont typeface="Arial" panose="020B0604020202020204" pitchFamily="34" charset="0"/>
              <a:buChar char="•"/>
            </a:pPr>
            <a:r>
              <a:rPr lang="en-US" dirty="0" smtClean="0"/>
              <a:t>Small-scale hydroelectric power is critical in addressing energy challenges and fostering sustainable growth.</a:t>
            </a:r>
          </a:p>
          <a:p>
            <a:pPr marL="342900" indent="-342900">
              <a:buFont typeface="Arial" panose="020B0604020202020204" pitchFamily="34" charset="0"/>
              <a:buChar char="•"/>
            </a:pPr>
            <a:r>
              <a:rPr lang="en-US" dirty="0" smtClean="0"/>
              <a:t>Small hydropower plants offer a reliable and resilient source of clean energy that can adapt to changing rainfall patterns and water availability.</a:t>
            </a:r>
          </a:p>
          <a:p>
            <a:pPr marL="342900" indent="-342900">
              <a:buFont typeface="Arial" panose="020B0604020202020204" pitchFamily="34" charset="0"/>
              <a:buChar char="•"/>
            </a:pPr>
            <a:r>
              <a:rPr lang="en-US" dirty="0" smtClean="0"/>
              <a:t>Climate and hydrological models are essential tools for evaluating climate change's effects on hydroelectric power.</a:t>
            </a:r>
          </a:p>
          <a:p>
            <a:pPr marL="342900" indent="-342900">
              <a:buFont typeface="Arial" panose="020B0604020202020204" pitchFamily="34" charset="0"/>
              <a:buChar char="•"/>
            </a:pPr>
            <a:r>
              <a:rPr lang="en-US" dirty="0" smtClean="0"/>
              <a:t>Regional climate models and hydrological models can refine global projections and provide local-level insights.</a:t>
            </a:r>
          </a:p>
          <a:p>
            <a:pPr marL="342900" indent="-342900">
              <a:buFont typeface="Arial" panose="020B0604020202020204" pitchFamily="34" charset="0"/>
              <a:buChar char="•"/>
            </a:pPr>
            <a:r>
              <a:rPr lang="en-US" dirty="0" smtClean="0"/>
              <a:t>Process-based, conceptual, and machine-learning models can simulate hydrological processes and predict future responses to climate change.</a:t>
            </a:r>
          </a:p>
          <a:p>
            <a:pPr marL="342900" indent="-342900">
              <a:buFont typeface="Arial" panose="020B0604020202020204" pitchFamily="34" charset="0"/>
              <a:buChar char="•"/>
            </a:pPr>
            <a:r>
              <a:rPr lang="en-US" dirty="0" smtClean="0"/>
              <a:t>Coupling climate and hydrological models provides crucial information for determining how hydropower production is affected by climate change.- Assessing climate change impacts on hydroelectric power is essential for sustainable energy strategies, mitigation, and adaptation.</a:t>
            </a:r>
          </a:p>
          <a:p>
            <a:pPr marL="342900" indent="-342900">
              <a:buFont typeface="Arial" panose="020B0604020202020204" pitchFamily="34" charset="0"/>
              <a:buChar char="•"/>
            </a:pPr>
            <a:r>
              <a:rPr lang="en-US" dirty="0" smtClean="0"/>
              <a:t> Strategies may include diversifying energy sources, improving water management practices, and upgrading infrastructure.</a:t>
            </a:r>
          </a:p>
          <a:p>
            <a:pPr marL="342900" indent="-342900">
              <a:buFont typeface="Arial" panose="020B0604020202020204" pitchFamily="34" charset="0"/>
              <a:buChar char="•"/>
            </a:pPr>
            <a:r>
              <a:rPr lang="en-US" dirty="0" smtClean="0"/>
              <a:t>Understanding potential changes in water resource availability and generation capacity can inform decisions about future investments and infrastructure development.- Small hydropower plants play a crucial role in Zimbabwe's energy landscape, contributing to economic growth and mitigating climate change impacts.- Careful planning and implementation are necessary to ensure a sustainable energy future for Zimbabwe and the wider African continent.</a:t>
            </a:r>
            <a:endParaRPr lang="en-GB" dirty="0"/>
          </a:p>
        </p:txBody>
      </p:sp>
    </p:spTree>
    <p:extLst>
      <p:ext uri="{BB962C8B-B14F-4D97-AF65-F5344CB8AC3E}">
        <p14:creationId xmlns:p14="http://schemas.microsoft.com/office/powerpoint/2010/main" val="711852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Areal rainfall is a term used in meteorology to describe precipitation in a specific area expressed as an average depth of liquid water over the area. It is calculated on timescales on a storm, seasonal, or annual basis</a:t>
            </a:r>
            <a:endParaRPr lang="en-GB" dirty="0"/>
          </a:p>
        </p:txBody>
      </p:sp>
    </p:spTree>
    <p:extLst>
      <p:ext uri="{BB962C8B-B14F-4D97-AF65-F5344CB8AC3E}">
        <p14:creationId xmlns:p14="http://schemas.microsoft.com/office/powerpoint/2010/main" val="495787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Areal rainfall is a term used in meteorology to describe precipitation in a specific area expressed as an average depth of liquid water over the area. It is calculated on timescales on a storm, seasonal, or annual basis</a:t>
            </a:r>
            <a:endParaRPr lang="en-GB" dirty="0"/>
          </a:p>
        </p:txBody>
      </p:sp>
    </p:spTree>
    <p:extLst>
      <p:ext uri="{BB962C8B-B14F-4D97-AF65-F5344CB8AC3E}">
        <p14:creationId xmlns:p14="http://schemas.microsoft.com/office/powerpoint/2010/main" val="495787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262320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2200" dirty="0" smtClean="0">
                <a:effectLst/>
                <a:latin typeface="Helvetica Neue"/>
                <a:ea typeface="Helvetica Neue"/>
                <a:cs typeface="Helvetica Neue"/>
                <a:sym typeface="Helvetica Neue"/>
              </a:rPr>
              <a:t>Southern Africa is projected to experience reduced precipitation amounts and increasing temperatures for the rest of the 21st century. The rising temperatures and erratic precipitation patterns could impact the hydropower generation potential for small projects. Unfortunately, the impact of climate change trends on hydropower generation potential in Eastern Zimbabwe has not been quantified and this is stopping small-scale hydro-project develop climate change adaptation strategies. Therefore, this study seeks to quantify climate change's impacts on the Pungwe River streamflow and quantify the hydropower potential of small hydropower plants like Pungwe B Hydro.</a:t>
            </a:r>
            <a:endParaRPr lang="en-GB"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914616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141204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141204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Areal rainfall is a term used in meteorology to describe precipitation in a specific area expressed as an average depth of liquid water over the area. It is calculated on timescales on a storm, seasonal, or annual basis</a:t>
            </a:r>
            <a:endParaRPr lang="en-GB" dirty="0"/>
          </a:p>
        </p:txBody>
      </p:sp>
    </p:spTree>
    <p:extLst>
      <p:ext uri="{BB962C8B-B14F-4D97-AF65-F5344CB8AC3E}">
        <p14:creationId xmlns:p14="http://schemas.microsoft.com/office/powerpoint/2010/main" val="495787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Areal rainfall is a term used in meteorology to describe precipitation in a specific area expressed as an average depth of liquid water over the area. It is calculated on timescales on a storm, seasonal, or annual basis</a:t>
            </a:r>
            <a:endParaRPr lang="en-GB" dirty="0"/>
          </a:p>
        </p:txBody>
      </p:sp>
    </p:spTree>
    <p:extLst>
      <p:ext uri="{BB962C8B-B14F-4D97-AF65-F5344CB8AC3E}">
        <p14:creationId xmlns:p14="http://schemas.microsoft.com/office/powerpoint/2010/main" val="495787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Areal rainfall is a term used in meteorology to describe precipitation in a specific area expressed as an average depth of liquid water over the area. It is calculated on timescales on a storm, seasonal, or annual basis</a:t>
            </a:r>
            <a:endParaRPr lang="en-GB" dirty="0"/>
          </a:p>
        </p:txBody>
      </p:sp>
    </p:spTree>
    <p:extLst>
      <p:ext uri="{BB962C8B-B14F-4D97-AF65-F5344CB8AC3E}">
        <p14:creationId xmlns:p14="http://schemas.microsoft.com/office/powerpoint/2010/main" val="495787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Areal rainfall is a term used in meteorology to describe precipitation in a specific area expressed as an average depth of liquid water over the area. It is calculated on timescales on a storm, seasonal, or annual basis</a:t>
            </a:r>
            <a:endParaRPr lang="en-GB" dirty="0"/>
          </a:p>
        </p:txBody>
      </p:sp>
    </p:spTree>
    <p:extLst>
      <p:ext uri="{BB962C8B-B14F-4D97-AF65-F5344CB8AC3E}">
        <p14:creationId xmlns:p14="http://schemas.microsoft.com/office/powerpoint/2010/main" val="495787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Areal rainfall is a term used in meteorology to describe precipitation in a specific area expressed as an average depth of liquid water over the area. It is calculated on timescales on a storm, seasonal, or annual basis</a:t>
            </a:r>
            <a:endParaRPr lang="en-GB" dirty="0"/>
          </a:p>
        </p:txBody>
      </p:sp>
    </p:spTree>
    <p:extLst>
      <p:ext uri="{BB962C8B-B14F-4D97-AF65-F5344CB8AC3E}">
        <p14:creationId xmlns:p14="http://schemas.microsoft.com/office/powerpoint/2010/main" val="49578739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z="3000" spc="-29">
                <a:latin typeface="Graphik Medium"/>
                <a:ea typeface="Graphik Medium"/>
                <a:cs typeface="Graphik Medium"/>
                <a:sym typeface="Graphik Medium"/>
              </a:defRPr>
            </a:lvl1pPr>
          </a:lstStyle>
          <a:p>
            <a:r>
              <a:t>Author and Date</a:t>
            </a:r>
          </a:p>
        </p:txBody>
      </p:sp>
      <p:sp>
        <p:nvSpPr>
          <p:cNvPr id="1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Presentation Title</a:t>
            </a:r>
          </a:p>
        </p:txBody>
      </p:sp>
      <p:sp>
        <p:nvSpPr>
          <p:cNvPr id="13" name="Body Level One…"/>
          <p:cNvSpPr txBox="1">
            <a:spLocks noGrp="1"/>
          </p:cNvSpPr>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z="6000" spc="-59">
                <a:latin typeface="Graphik Semibold"/>
                <a:ea typeface="Graphik Semibold"/>
                <a:cs typeface="Graphik Semibold"/>
                <a:sym typeface="Graphik Semibold"/>
              </a:defRPr>
            </a:lvl1pPr>
            <a:lvl2pPr marL="0" indent="457200" algn="ctr" defTabSz="825500">
              <a:lnSpc>
                <a:spcPct val="100000"/>
              </a:lnSpc>
              <a:spcBef>
                <a:spcPts val="0"/>
              </a:spcBef>
              <a:buSzTx/>
              <a:buNone/>
              <a:defRPr sz="6000" spc="-59">
                <a:latin typeface="Graphik Semibold"/>
                <a:ea typeface="Graphik Semibold"/>
                <a:cs typeface="Graphik Semibold"/>
                <a:sym typeface="Graphik Semibold"/>
              </a:defRPr>
            </a:lvl2pPr>
            <a:lvl3pPr marL="0" indent="914400" algn="ctr" defTabSz="825500">
              <a:lnSpc>
                <a:spcPct val="100000"/>
              </a:lnSpc>
              <a:spcBef>
                <a:spcPts val="0"/>
              </a:spcBef>
              <a:buSzTx/>
              <a:buNone/>
              <a:defRPr sz="6000" spc="-59">
                <a:latin typeface="Graphik Semibold"/>
                <a:ea typeface="Graphik Semibold"/>
                <a:cs typeface="Graphik Semibold"/>
                <a:sym typeface="Graphik Semibold"/>
              </a:defRPr>
            </a:lvl3pPr>
            <a:lvl4pPr marL="0" indent="1371600" algn="ctr" defTabSz="825500">
              <a:lnSpc>
                <a:spcPct val="100000"/>
              </a:lnSpc>
              <a:spcBef>
                <a:spcPts val="0"/>
              </a:spcBef>
              <a:buSzTx/>
              <a:buNone/>
              <a:defRPr sz="6000" spc="-59">
                <a:latin typeface="Graphik Semibold"/>
                <a:ea typeface="Graphik Semibold"/>
                <a:cs typeface="Graphik Semibold"/>
                <a:sym typeface="Graphik Semibold"/>
              </a:defRPr>
            </a:lvl4pPr>
            <a:lvl5pPr marL="0" indent="1828800" algn="ctr" defTabSz="825500">
              <a:lnSpc>
                <a:spcPct val="100000"/>
              </a:lnSpc>
              <a:spcBef>
                <a:spcPts val="0"/>
              </a:spcBef>
              <a:buSzTx/>
              <a:buNone/>
              <a:defRPr sz="6000" spc="-59">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67235"/>
            <a:ext cx="24383999" cy="13675659"/>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prstGeom prst="rect">
            <a:avLst/>
          </a:prstGeom>
        </p:spPr>
        <p:txBody>
          <a:bodyPr/>
          <a:lstStyle/>
          <a:p>
            <a:r>
              <a:t>Agenda Title</a:t>
            </a:r>
          </a:p>
        </p:txBody>
      </p:sp>
      <p:sp>
        <p:nvSpPr>
          <p:cNvPr id="89" name="Body Level One…"/>
          <p:cNvSpPr txBox="1">
            <a:spLocks noGrp="1"/>
          </p:cNvSpPr>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z="6800" spc="-136">
                <a:latin typeface="Canela Deck Regular"/>
                <a:ea typeface="Canela Deck Regular"/>
                <a:cs typeface="Canela Deck Regular"/>
                <a:sym typeface="Canela Deck Regular"/>
              </a:defRPr>
            </a:lvl1pPr>
            <a:lvl2pPr marL="0" indent="457200" defTabSz="825500">
              <a:lnSpc>
                <a:spcPct val="100000"/>
              </a:lnSpc>
              <a:buSzTx/>
              <a:buNone/>
              <a:defRPr sz="6800" spc="-136">
                <a:latin typeface="Canela Deck Regular"/>
                <a:ea typeface="Canela Deck Regular"/>
                <a:cs typeface="Canela Deck Regular"/>
                <a:sym typeface="Canela Deck Regular"/>
              </a:defRPr>
            </a:lvl2pPr>
            <a:lvl3pPr marL="0" indent="914400" defTabSz="825500">
              <a:lnSpc>
                <a:spcPct val="100000"/>
              </a:lnSpc>
              <a:buSzTx/>
              <a:buNone/>
              <a:defRPr sz="6800" spc="-136">
                <a:latin typeface="Canela Deck Regular"/>
                <a:ea typeface="Canela Deck Regular"/>
                <a:cs typeface="Canela Deck Regular"/>
                <a:sym typeface="Canela Deck Regular"/>
              </a:defRPr>
            </a:lvl3pPr>
            <a:lvl4pPr marL="0" indent="1371600" defTabSz="825500">
              <a:lnSpc>
                <a:spcPct val="100000"/>
              </a:lnSpc>
              <a:buSzTx/>
              <a:buNone/>
              <a:defRPr sz="6800" spc="-136">
                <a:latin typeface="Canela Deck Regular"/>
                <a:ea typeface="Canela Deck Regular"/>
                <a:cs typeface="Canela Deck Regular"/>
                <a:sym typeface="Canela Deck Regular"/>
              </a:defRPr>
            </a:lvl4pPr>
            <a:lvl5pPr marL="0" indent="1828800" defTabSz="825500">
              <a:lnSpc>
                <a:spcPct val="100000"/>
              </a:lnSpc>
              <a:buSzTx/>
              <a:buNone/>
              <a:defRPr sz="6800" spc="-136">
                <a:latin typeface="Canela Deck Regular"/>
                <a:ea typeface="Canela Deck Regular"/>
                <a:cs typeface="Canela Deck Regular"/>
                <a:sym typeface="Canela Deck Regular"/>
              </a:defRPr>
            </a:lvl5pPr>
          </a:lstStyle>
          <a:p>
            <a:r>
              <a:t>Agenda Topics</a:t>
            </a:r>
          </a:p>
          <a:p>
            <a:pPr lvl="1"/>
            <a:endParaRPr/>
          </a:p>
          <a:p>
            <a:pPr lvl="2"/>
            <a:endParaRPr/>
          </a:p>
          <a:p>
            <a:pPr lvl="3"/>
            <a:endParaRPr/>
          </a:p>
          <a:p>
            <a:pPr lvl="4"/>
            <a:endParaRPr/>
          </a:p>
        </p:txBody>
      </p:sp>
      <p:sp>
        <p:nvSpPr>
          <p:cNvPr id="90" name="Agenda Subtitle"/>
          <p:cNvSpPr txBox="1">
            <a:spLocks noGrp="1"/>
          </p:cNvSpPr>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Agenda Subtitle</a:t>
            </a:r>
          </a:p>
        </p:txBody>
      </p:sp>
      <p:sp>
        <p:nvSpPr>
          <p:cNvPr id="9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Fact information</a:t>
            </a:r>
          </a:p>
        </p:txBody>
      </p:sp>
      <p:sp>
        <p:nvSpPr>
          <p:cNvPr id="107" name="Body Level One…"/>
          <p:cNvSpPr txBox="1">
            <a:spLocks noGrp="1"/>
          </p:cNvSpPr>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Attribution</a:t>
            </a:r>
          </a:p>
        </p:txBody>
      </p:sp>
      <p:sp>
        <p:nvSpPr>
          <p:cNvPr id="116" name="Body Level One…"/>
          <p:cNvSpPr txBox="1">
            <a:spLocks noGrp="1"/>
          </p:cNvSpPr>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740519873_3318x2212.jpg"/>
          <p:cNvSpPr>
            <a:spLocks noGrp="1"/>
          </p:cNvSpPr>
          <p:nvPr>
            <p:ph type="pic" idx="21"/>
          </p:nvPr>
        </p:nvSpPr>
        <p:spPr>
          <a:xfrm>
            <a:off x="1270000" y="-423334"/>
            <a:ext cx="21844000" cy="14562668"/>
          </a:xfrm>
          <a:prstGeom prst="rect">
            <a:avLst/>
          </a:prstGeom>
        </p:spPr>
        <p:txBody>
          <a:bodyPr lIns="91439" tIns="45719" rIns="91439" bIns="45719">
            <a:noAutofit/>
          </a:bodyPr>
          <a:lstStyle/>
          <a:p>
            <a:endParaRPr dirty="0"/>
          </a:p>
        </p:txBody>
      </p:sp>
      <p:sp>
        <p:nvSpPr>
          <p:cNvPr id="135"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GB"/>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6B02081-DC47-4209-B5F6-1D8A499EA94A}" type="datetime1">
              <a:rPr lang="en-GB" smtClean="0"/>
              <a:t>28/04/2025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4EDBF6-1E1F-473A-98A6-CDA7C2A61077}" type="slidenum">
              <a:rPr lang="en-GB" smtClean="0"/>
              <a:t>‹#›</a:t>
            </a:fld>
            <a:endParaRPr lang="en-GB"/>
          </a:p>
        </p:txBody>
      </p:sp>
    </p:spTree>
    <p:extLst>
      <p:ext uri="{BB962C8B-B14F-4D97-AF65-F5344CB8AC3E}">
        <p14:creationId xmlns:p14="http://schemas.microsoft.com/office/powerpoint/2010/main" val="3655966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F8CED3-E86A-4A33-82EE-E77A27142F98}" type="datetime1">
              <a:rPr lang="en-GB" smtClean="0"/>
              <a:t>28/04/2025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4EDBF6-1E1F-473A-98A6-CDA7C2A61077}" type="slidenum">
              <a:rPr lang="en-GB" smtClean="0"/>
              <a:t>‹#›</a:t>
            </a:fld>
            <a:endParaRPr lang="en-GB"/>
          </a:p>
        </p:txBody>
      </p:sp>
    </p:spTree>
    <p:extLst>
      <p:ext uri="{BB962C8B-B14F-4D97-AF65-F5344CB8AC3E}">
        <p14:creationId xmlns:p14="http://schemas.microsoft.com/office/powerpoint/2010/main" val="3342776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795D26-C6EF-4E8D-B268-8DD4D452BEE1}" type="datetime1">
              <a:rPr lang="en-GB" smtClean="0"/>
              <a:t>28/04/2025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4EDBF6-1E1F-473A-98A6-CDA7C2A61077}" type="slidenum">
              <a:rPr lang="en-GB" smtClean="0"/>
              <a:t>‹#›</a:t>
            </a:fld>
            <a:endParaRPr lang="en-GB"/>
          </a:p>
        </p:txBody>
      </p:sp>
    </p:spTree>
    <p:extLst>
      <p:ext uri="{BB962C8B-B14F-4D97-AF65-F5344CB8AC3E}">
        <p14:creationId xmlns:p14="http://schemas.microsoft.com/office/powerpoint/2010/main" val="2688304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219200" y="3200400"/>
            <a:ext cx="10896600" cy="905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12268200" y="3200400"/>
            <a:ext cx="10896600" cy="905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FBEF8A7-5334-46A0-B560-77FA15FAA26F}" type="datetime1">
              <a:rPr lang="en-GB" smtClean="0"/>
              <a:t>28/04/2025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4EDBF6-1E1F-473A-98A6-CDA7C2A61077}" type="slidenum">
              <a:rPr lang="en-GB" smtClean="0"/>
              <a:t>‹#›</a:t>
            </a:fld>
            <a:endParaRPr lang="en-GB"/>
          </a:p>
        </p:txBody>
      </p:sp>
    </p:spTree>
    <p:extLst>
      <p:ext uri="{BB962C8B-B14F-4D97-AF65-F5344CB8AC3E}">
        <p14:creationId xmlns:p14="http://schemas.microsoft.com/office/powerpoint/2010/main" val="2709572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E38BD85-CFDB-4779-A702-F0E04B6F5BB1}" type="datetime1">
              <a:rPr lang="en-GB" smtClean="0"/>
              <a:t>28/04/2025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64EDBF6-1E1F-473A-98A6-CDA7C2A61077}" type="slidenum">
              <a:rPr lang="en-GB" smtClean="0"/>
              <a:t>‹#›</a:t>
            </a:fld>
            <a:endParaRPr lang="en-GB"/>
          </a:p>
        </p:txBody>
      </p:sp>
    </p:spTree>
    <p:extLst>
      <p:ext uri="{BB962C8B-B14F-4D97-AF65-F5344CB8AC3E}">
        <p14:creationId xmlns:p14="http://schemas.microsoft.com/office/powerpoint/2010/main" val="59917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740519873_3318x2212.jpg"/>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1pPr>
            <a:lvl2pPr marL="0" indent="4572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2pPr>
            <a:lvl3pPr marL="0" indent="9144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3pPr>
            <a:lvl4pPr marL="0" indent="13716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4pPr>
            <a:lvl5pPr marL="0" indent="18288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z="3000" spc="-29">
                <a:solidFill>
                  <a:srgbClr val="FFFFFF"/>
                </a:solidFill>
                <a:latin typeface="Graphik Medium"/>
                <a:ea typeface="Graphik Medium"/>
                <a:cs typeface="Graphik Medium"/>
                <a:sym typeface="Graphik Medium"/>
              </a:defRPr>
            </a:lvl1pPr>
          </a:lstStyle>
          <a:p>
            <a:r>
              <a:t>Author and Date</a:t>
            </a: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5CE312D-8E25-4EA6-A5FD-5E80DECE737B}" type="datetime1">
              <a:rPr lang="en-GB" smtClean="0"/>
              <a:t>28/04/2025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64EDBF6-1E1F-473A-98A6-CDA7C2A61077}" type="slidenum">
              <a:rPr lang="en-GB" smtClean="0"/>
              <a:t>‹#›</a:t>
            </a:fld>
            <a:endParaRPr lang="en-GB"/>
          </a:p>
        </p:txBody>
      </p:sp>
    </p:spTree>
    <p:extLst>
      <p:ext uri="{BB962C8B-B14F-4D97-AF65-F5344CB8AC3E}">
        <p14:creationId xmlns:p14="http://schemas.microsoft.com/office/powerpoint/2010/main" val="3960690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2604CC-831B-4F13-829B-63BE36730DD6}" type="datetime1">
              <a:rPr lang="en-GB" smtClean="0"/>
              <a:t>28/04/2025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64EDBF6-1E1F-473A-98A6-CDA7C2A61077}" type="slidenum">
              <a:rPr lang="en-GB" smtClean="0"/>
              <a:t>‹#›</a:t>
            </a:fld>
            <a:endParaRPr lang="en-GB"/>
          </a:p>
        </p:txBody>
      </p:sp>
    </p:spTree>
    <p:extLst>
      <p:ext uri="{BB962C8B-B14F-4D97-AF65-F5344CB8AC3E}">
        <p14:creationId xmlns:p14="http://schemas.microsoft.com/office/powerpoint/2010/main" val="734446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D5396A-6A32-4277-9B58-30DAC4DCE979}" type="datetime1">
              <a:rPr lang="en-GB" smtClean="0"/>
              <a:t>28/04/2025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4EDBF6-1E1F-473A-98A6-CDA7C2A61077}" type="slidenum">
              <a:rPr lang="en-GB" smtClean="0"/>
              <a:t>‹#›</a:t>
            </a:fld>
            <a:endParaRPr lang="en-GB"/>
          </a:p>
        </p:txBody>
      </p:sp>
    </p:spTree>
    <p:extLst>
      <p:ext uri="{BB962C8B-B14F-4D97-AF65-F5344CB8AC3E}">
        <p14:creationId xmlns:p14="http://schemas.microsoft.com/office/powerpoint/2010/main" val="745596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A141F1-DC2E-4A1B-97D0-BE249FF2B3FC}" type="datetime1">
              <a:rPr lang="en-GB" smtClean="0"/>
              <a:t>28/04/2025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4EDBF6-1E1F-473A-98A6-CDA7C2A61077}" type="slidenum">
              <a:rPr lang="en-GB" smtClean="0"/>
              <a:t>‹#›</a:t>
            </a:fld>
            <a:endParaRPr lang="en-GB"/>
          </a:p>
        </p:txBody>
      </p:sp>
    </p:spTree>
    <p:extLst>
      <p:ext uri="{BB962C8B-B14F-4D97-AF65-F5344CB8AC3E}">
        <p14:creationId xmlns:p14="http://schemas.microsoft.com/office/powerpoint/2010/main" val="32749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B2A236B-572F-4551-A419-48AA7C038034}" type="datetime1">
              <a:rPr lang="en-GB" smtClean="0"/>
              <a:t>28/04/2025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4EDBF6-1E1F-473A-98A6-CDA7C2A61077}" type="slidenum">
              <a:rPr lang="en-GB" smtClean="0"/>
              <a:t>‹#›</a:t>
            </a:fld>
            <a:endParaRPr lang="en-GB"/>
          </a:p>
        </p:txBody>
      </p:sp>
    </p:spTree>
    <p:extLst>
      <p:ext uri="{BB962C8B-B14F-4D97-AF65-F5344CB8AC3E}">
        <p14:creationId xmlns:p14="http://schemas.microsoft.com/office/powerpoint/2010/main" val="3317566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7030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219200" y="549275"/>
            <a:ext cx="1630680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91105F-7D3A-4953-96E5-BC5D80311FF2}" type="datetime1">
              <a:rPr lang="en-GB" smtClean="0"/>
              <a:t>28/04/2025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4EDBF6-1E1F-473A-98A6-CDA7C2A61077}" type="slidenum">
              <a:rPr lang="en-GB" smtClean="0"/>
              <a:t>‹#›</a:t>
            </a:fld>
            <a:endParaRPr lang="en-GB"/>
          </a:p>
        </p:txBody>
      </p:sp>
    </p:spTree>
    <p:extLst>
      <p:ext uri="{BB962C8B-B14F-4D97-AF65-F5344CB8AC3E}">
        <p14:creationId xmlns:p14="http://schemas.microsoft.com/office/powerpoint/2010/main" val="2966366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15495" y="4585102"/>
            <a:ext cx="9757338" cy="2540001"/>
          </a:xfrm>
          <a:prstGeom prst="rect">
            <a:avLst/>
          </a:prstGeom>
        </p:spPr>
        <p:txBody>
          <a:bodyPr anchor="b"/>
          <a:lstStyle/>
          <a:p>
            <a:r>
              <a:t>Slide Title</a:t>
            </a:r>
          </a:p>
        </p:txBody>
      </p:sp>
      <p:sp>
        <p:nvSpPr>
          <p:cNvPr id="33" name="Image"/>
          <p:cNvSpPr>
            <a:spLocks noGrp="1"/>
          </p:cNvSpPr>
          <p:nvPr>
            <p:ph type="pic" idx="21"/>
          </p:nvPr>
        </p:nvSpPr>
        <p:spPr>
          <a:xfrm>
            <a:off x="9283700" y="1270000"/>
            <a:ext cx="16751300" cy="11176000"/>
          </a:xfrm>
          <a:prstGeom prst="rect">
            <a:avLst/>
          </a:prstGeom>
        </p:spPr>
        <p:txBody>
          <a:bodyPr lIns="91439" tIns="45719" rIns="91439" bIns="45719">
            <a:noAutofit/>
          </a:bodyPr>
          <a:lstStyle/>
          <a:p>
            <a:endParaRPr/>
          </a:p>
        </p:txBody>
      </p:sp>
      <p:sp>
        <p:nvSpPr>
          <p:cNvPr id="34" name="Body Level One…"/>
          <p:cNvSpPr txBox="1">
            <a:spLocks noGrp="1"/>
          </p:cNvSpPr>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marL="0" indent="457200" algn="ctr" defTabSz="825500">
              <a:lnSpc>
                <a:spcPct val="100000"/>
              </a:lnSpc>
              <a:spcBef>
                <a:spcPts val="0"/>
              </a:spcBef>
              <a:buSzTx/>
              <a:buNone/>
              <a:defRPr spc="-44">
                <a:latin typeface="Graphik Semibold"/>
                <a:ea typeface="Graphik Semibold"/>
                <a:cs typeface="Graphik Semibold"/>
                <a:sym typeface="Graphik Semibold"/>
              </a:defRPr>
            </a:lvl2pPr>
            <a:lvl3pPr marL="0" indent="914400" algn="ctr" defTabSz="825500">
              <a:lnSpc>
                <a:spcPct val="100000"/>
              </a:lnSpc>
              <a:spcBef>
                <a:spcPts val="0"/>
              </a:spcBef>
              <a:buSzTx/>
              <a:buNone/>
              <a:defRPr spc="-44">
                <a:latin typeface="Graphik Semibold"/>
                <a:ea typeface="Graphik Semibold"/>
                <a:cs typeface="Graphik Semibold"/>
                <a:sym typeface="Graphik Semibold"/>
              </a:defRPr>
            </a:lvl3pPr>
            <a:lvl4pPr marL="0" indent="1371600" algn="ctr" defTabSz="825500">
              <a:lnSpc>
                <a:spcPct val="100000"/>
              </a:lnSpc>
              <a:spcBef>
                <a:spcPts val="0"/>
              </a:spcBef>
              <a:buSzTx/>
              <a:buNone/>
              <a:defRPr spc="-44">
                <a:latin typeface="Graphik Semibold"/>
                <a:ea typeface="Graphik Semibold"/>
                <a:cs typeface="Graphik Semibold"/>
                <a:sym typeface="Graphik Semibold"/>
              </a:defRPr>
            </a:lvl4pPr>
            <a:lvl5pPr marL="0" indent="1828800" algn="ctr" defTabSz="825500">
              <a:lnSpc>
                <a:spcPct val="100000"/>
              </a:lnSpc>
              <a:spcBef>
                <a:spcPts val="0"/>
              </a:spcBef>
              <a:buSzTx/>
              <a:buNone/>
              <a:defRPr spc="-44">
                <a:latin typeface="Graphik Semibold"/>
                <a:ea typeface="Graphik Semibold"/>
                <a:cs typeface="Graphik Semibold"/>
                <a:sym typeface="Graphik Semibold"/>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bg>
      <p:bgRef idx="1001">
        <a:schemeClr val="bg1"/>
      </p:bgRef>
    </p:bg>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67240"/>
            <a:ext cx="24383999" cy="13648759"/>
          </a:xfrm>
          <a:prstGeom prst="rect">
            <a:avLst/>
          </a:prstGeom>
          <a:ln>
            <a:noFill/>
          </a:ln>
          <a:effectLst>
            <a:softEdge rad="112500"/>
          </a:effectLst>
        </p:spPr>
      </p:pic>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overrideClrMapping bg1="lt1" tx1="dk1" bg2="lt2" tx2="dk2" accent1="accent1" accent2="accent2" accent3="accent3" accent4="accent4" accent5="accent5" accent6="accent6" hlink="hlink" folHlink="folHlink"/>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61228281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1219200" y="4013200"/>
            <a:ext cx="21945600" cy="8487148"/>
          </a:xfrm>
          <a:prstGeom prst="rect">
            <a:avLst/>
          </a:prstGeom>
        </p:spPr>
        <p:txBody>
          <a:bodyPr numCol="2" spcCol="2558384"/>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19200" y="774700"/>
            <a:ext cx="9753600" cy="1600200"/>
          </a:xfrm>
          <a:prstGeom prst="rect">
            <a:avLst/>
          </a:prstGeom>
        </p:spPr>
        <p:txBody>
          <a:bodyPr/>
          <a:lstStyle/>
          <a:p>
            <a:r>
              <a:t>Slide Title</a:t>
            </a:r>
          </a:p>
        </p:txBody>
      </p:sp>
      <p:sp>
        <p:nvSpPr>
          <p:cNvPr id="61" name="Image"/>
          <p:cNvSpPr>
            <a:spLocks noGrp="1"/>
          </p:cNvSpPr>
          <p:nvPr>
            <p:ph type="pic" idx="21"/>
          </p:nvPr>
        </p:nvSpPr>
        <p:spPr>
          <a:xfrm>
            <a:off x="12192644" y="718588"/>
            <a:ext cx="10972801" cy="12329624"/>
          </a:xfrm>
          <a:prstGeom prst="rect">
            <a:avLst/>
          </a:prstGeom>
        </p:spPr>
        <p:txBody>
          <a:bodyPr lIns="91439" tIns="45719" rIns="91439" bIns="45719">
            <a:noAutofit/>
          </a:bodyPr>
          <a:lstStyle/>
          <a:p>
            <a:endParaRPr/>
          </a:p>
        </p:txBody>
      </p:sp>
      <p:sp>
        <p:nvSpPr>
          <p:cNvPr id="62" name="Slide Subtitle"/>
          <p:cNvSpPr txBox="1">
            <a:spLocks noGrp="1"/>
          </p:cNvSpPr>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63" name="Body Level One…"/>
          <p:cNvSpPr txBox="1">
            <a:spLocks noGrp="1"/>
          </p:cNvSpPr>
          <p:nvPr>
            <p:ph type="body" sz="half" idx="1" hasCustomPrompt="1"/>
          </p:nvPr>
        </p:nvSpPr>
        <p:spPr>
          <a:xfrm>
            <a:off x="1219200" y="4023221"/>
            <a:ext cx="9757569" cy="8384679"/>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a:t>
            </a:fld>
            <a:endParaRPr/>
          </a:p>
        </p:txBody>
      </p:sp>
      <p:pic>
        <p:nvPicPr>
          <p:cNvPr id="2" name="Picture 1"/>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0" y="0"/>
            <a:ext cx="24383998" cy="13715999"/>
          </a:xfrm>
          <a:prstGeom prst="rect">
            <a:avLst/>
          </a:prstGeom>
          <a:ln>
            <a:noFill/>
          </a:ln>
          <a:effectLst>
            <a:softEdge rad="112500"/>
          </a:effectLst>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19200" y="3242270"/>
            <a:ext cx="21945600" cy="6604001"/>
          </a:xfrm>
          <a:prstGeom prst="rect">
            <a:avLst/>
          </a:prstGeom>
        </p:spPr>
        <p:txBody>
          <a:bodyPr anchor="ctr"/>
          <a:lstStyle>
            <a:lvl1pPr>
              <a:defRPr sz="12800" spc="0"/>
            </a:lvl1pPr>
          </a:lstStyle>
          <a:p>
            <a:r>
              <a:t>Section Title</a:t>
            </a:r>
          </a:p>
        </p:txBody>
      </p:sp>
      <p:sp>
        <p:nvSpPr>
          <p:cNvPr id="7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8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p:nvPr>
        </p:nvSpPr>
        <p:spPr>
          <a:xfrm>
            <a:off x="1219200" y="774700"/>
            <a:ext cx="21945600" cy="172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p:nvPr>
        </p:nvSpPr>
        <p:spPr>
          <a:xfrm>
            <a:off x="1219200" y="4013200"/>
            <a:ext cx="21948577" cy="848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defTabSz="584200">
              <a:lnSpc>
                <a:spcPct val="100000"/>
              </a:lnSpc>
              <a:defRPr sz="2000">
                <a:solidFill>
                  <a:srgbClr val="5E5E5E"/>
                </a:solidFill>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76"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2" r:id="rId14"/>
  </p:sldLayoutIdLst>
  <p:transition spd="med"/>
  <p:hf hdr="0" ftr="0"/>
  <p:txStyles>
    <p:title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5"/>
            <a:ext cx="21945600" cy="2286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1219200" y="3200400"/>
            <a:ext cx="21945600" cy="90519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1219200" y="12712700"/>
            <a:ext cx="56896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2FEFBFEC-2192-43C1-A785-312A5112E28B}" type="datetime1">
              <a:rPr lang="en-GB" smtClean="0"/>
              <a:t>28/04/2025</a:t>
            </a:fld>
            <a:endParaRPr lang="en-GB"/>
          </a:p>
        </p:txBody>
      </p:sp>
      <p:sp>
        <p:nvSpPr>
          <p:cNvPr id="5" name="Footer Placeholder 4"/>
          <p:cNvSpPr>
            <a:spLocks noGrp="1"/>
          </p:cNvSpPr>
          <p:nvPr>
            <p:ph type="ftr" sz="quarter" idx="3"/>
          </p:nvPr>
        </p:nvSpPr>
        <p:spPr>
          <a:xfrm>
            <a:off x="8331200" y="12712700"/>
            <a:ext cx="7721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7475200" y="12712700"/>
            <a:ext cx="56896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964EDBF6-1E1F-473A-98A6-CDA7C2A61077}" type="slidenum">
              <a:rPr lang="en-GB" smtClean="0"/>
              <a:t>‹#›</a:t>
            </a:fld>
            <a:endParaRPr lang="en-GB"/>
          </a:p>
        </p:txBody>
      </p:sp>
    </p:spTree>
    <p:extLst>
      <p:ext uri="{BB962C8B-B14F-4D97-AF65-F5344CB8AC3E}">
        <p14:creationId xmlns:p14="http://schemas.microsoft.com/office/powerpoint/2010/main" val="84329182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4.gif"/><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4.gif"/><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gif"/><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unido.org/sites/default/files/files/2020-05/Africa%20Book.pdf" TargetMode="External"/><Relationship Id="rId3" Type="http://schemas.openxmlformats.org/officeDocument/2006/relationships/image" Target="../media/image6.jpeg"/><Relationship Id="rId7" Type="http://schemas.openxmlformats.org/officeDocument/2006/relationships/hyperlink" Target="https://doi.org/10.3390/w12082237" TargetMode="External"/><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hyperlink" Target="https://www.iea.org/topics/world-energy-outlook" TargetMode="External"/><Relationship Id="rId5" Type="http://schemas.openxmlformats.org/officeDocument/2006/relationships/hyperlink" Target="https://library.wmo.int/doc_num.php?explnum_id=10211" TargetMode="External"/><Relationship Id="rId10" Type="http://schemas.openxmlformats.org/officeDocument/2006/relationships/image" Target="../media/image14.gif"/><Relationship Id="rId4" Type="http://schemas.openxmlformats.org/officeDocument/2006/relationships/image" Target="../media/image7.jpe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4.gif"/><Relationship Id="rId5" Type="http://schemas.openxmlformats.org/officeDocument/2006/relationships/image" Target="../media/image11.pn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jpe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image" Target="../media/image11.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5.png"/><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gi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Presentation Title"/>
          <p:cNvSpPr txBox="1">
            <a:spLocks noGrp="1"/>
          </p:cNvSpPr>
          <p:nvPr>
            <p:ph type="title"/>
          </p:nvPr>
        </p:nvSpPr>
        <p:spPr>
          <a:xfrm>
            <a:off x="0" y="3626068"/>
            <a:ext cx="24384000" cy="3472563"/>
          </a:xfrm>
          <a:prstGeom prst="rect">
            <a:avLst/>
          </a:prstGeom>
        </p:spPr>
        <p:style>
          <a:lnRef idx="2">
            <a:schemeClr val="dk1"/>
          </a:lnRef>
          <a:fillRef idx="1">
            <a:schemeClr val="lt1"/>
          </a:fillRef>
          <a:effectRef idx="0">
            <a:schemeClr val="dk1"/>
          </a:effectRef>
          <a:fontRef idx="minor">
            <a:schemeClr val="dk1"/>
          </a:fontRef>
        </p:style>
        <p:txBody>
          <a:bodyPr>
            <a:noAutofit/>
          </a:bodyPr>
          <a:lstStyle/>
          <a:p>
            <a:pPr>
              <a:lnSpc>
                <a:spcPct val="100000"/>
              </a:lnSpc>
              <a:spcBef>
                <a:spcPts val="2400"/>
              </a:spcBef>
            </a:pPr>
            <a:r>
              <a:rPr lang="en-ZW" sz="7200" b="1" dirty="0"/>
              <a:t>Climate change impacts on the </a:t>
            </a:r>
            <a:r>
              <a:rPr lang="en-ZW" sz="7200" b="1" dirty="0" smtClean="0"/>
              <a:t> hydropower potential </a:t>
            </a:r>
            <a:r>
              <a:rPr lang="en-ZW" sz="7200" b="1" dirty="0"/>
              <a:t>for the </a:t>
            </a:r>
            <a:r>
              <a:rPr lang="en-ZW" sz="7200" b="1" dirty="0" smtClean="0"/>
              <a:t>small-scale Pungwe B hydropower scheme in Zimbabwe using </a:t>
            </a:r>
            <a:r>
              <a:rPr lang="en-ZW" sz="7200" b="1" dirty="0"/>
              <a:t>a multi-model climate ensemble</a:t>
            </a:r>
            <a:endParaRPr sz="60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F1FD23FC-19E6-305F-D58E-A8A900757BC6}"/>
              </a:ext>
            </a:extLst>
          </p:cNvPr>
          <p:cNvSpPr>
            <a:spLocks noGrp="1"/>
          </p:cNvSpPr>
          <p:nvPr>
            <p:ph type="sldNum" sz="quarter" idx="2"/>
          </p:nvPr>
        </p:nvSpPr>
        <p:spPr/>
        <p:txBody>
          <a:bodyPr/>
          <a:lstStyle/>
          <a:p>
            <a:fld id="{86CB4B4D-7CA3-9044-876B-883B54F8677D}" type="slidenum">
              <a:rPr lang="en-ZW" smtClean="0"/>
              <a:t>1</a:t>
            </a:fld>
            <a:endParaRPr lang="en-ZW" dirty="0"/>
          </a:p>
        </p:txBody>
      </p:sp>
      <p:pic>
        <p:nvPicPr>
          <p:cNvPr id="2" name="Picture 1">
            <a:extLst>
              <a:ext uri="{FF2B5EF4-FFF2-40B4-BE49-F238E27FC236}">
                <a16:creationId xmlns:a16="http://schemas.microsoft.com/office/drawing/2014/main" xmlns="" id="{D19D68B7-A4AA-4C73-794D-27799A10D517}"/>
              </a:ext>
            </a:extLst>
          </p:cNvPr>
          <p:cNvPicPr>
            <a:picLocks noChangeAspect="1"/>
          </p:cNvPicPr>
          <p:nvPr/>
        </p:nvPicPr>
        <p:blipFill>
          <a:blip r:embed="rId2"/>
          <a:stretch>
            <a:fillRect/>
          </a:stretch>
        </p:blipFill>
        <p:spPr>
          <a:xfrm>
            <a:off x="9344929" y="184705"/>
            <a:ext cx="3582796" cy="2369310"/>
          </a:xfrm>
          <a:prstGeom prst="rect">
            <a:avLst/>
          </a:prstGeom>
        </p:spPr>
      </p:pic>
      <p:sp>
        <p:nvSpPr>
          <p:cNvPr id="7" name="Author(s) and affiliations"/>
          <p:cNvSpPr txBox="1">
            <a:spLocks noGrp="1"/>
          </p:cNvSpPr>
          <p:nvPr>
            <p:ph type="body" sz="quarter" idx="21"/>
          </p:nvPr>
        </p:nvSpPr>
        <p:spPr>
          <a:xfrm>
            <a:off x="8671034" y="7290467"/>
            <a:ext cx="7598980" cy="4505459"/>
          </a:xfrm>
          <a:prstGeom prst="rect">
            <a:avLst/>
          </a:prstGeom>
        </p:spPr>
        <p:style>
          <a:lnRef idx="2">
            <a:schemeClr val="dk1"/>
          </a:lnRef>
          <a:fillRef idx="1">
            <a:schemeClr val="lt1"/>
          </a:fillRef>
          <a:effectRef idx="0">
            <a:schemeClr val="dk1"/>
          </a:effectRef>
          <a:fontRef idx="minor">
            <a:schemeClr val="dk1"/>
          </a:fontRef>
        </p:style>
        <p:txBody>
          <a:bodyPr>
            <a:noAutofit/>
          </a:bodyPr>
          <a:lstStyle/>
          <a:p>
            <a:r>
              <a:rPr lang="en-US" sz="4400" b="1" dirty="0" err="1" smtClean="0">
                <a:latin typeface="+mj-lt"/>
              </a:rPr>
              <a:t>Moreblessing</a:t>
            </a:r>
            <a:r>
              <a:rPr lang="en-US" sz="4400" b="1" dirty="0" smtClean="0">
                <a:latin typeface="+mj-lt"/>
              </a:rPr>
              <a:t> </a:t>
            </a:r>
            <a:r>
              <a:rPr lang="en-US" sz="4400" b="1" dirty="0" err="1" smtClean="0">
                <a:latin typeface="+mj-lt"/>
              </a:rPr>
              <a:t>Muzava</a:t>
            </a:r>
            <a:endParaRPr lang="en-US" sz="4400" b="1" dirty="0">
              <a:latin typeface="+mj-lt"/>
            </a:endParaRPr>
          </a:p>
          <a:p>
            <a:endParaRPr lang="en-US" sz="4400" b="1" dirty="0" smtClean="0">
              <a:latin typeface="+mj-lt"/>
            </a:endParaRPr>
          </a:p>
          <a:p>
            <a:endParaRPr lang="en-US" sz="4400" b="1" dirty="0" smtClean="0">
              <a:latin typeface="+mj-lt"/>
            </a:endParaRPr>
          </a:p>
          <a:p>
            <a:pPr hangingPunct="1"/>
            <a:r>
              <a:rPr lang="en-US" sz="4400" b="1" dirty="0" smtClean="0"/>
              <a:t>Supervisors</a:t>
            </a:r>
          </a:p>
          <a:p>
            <a:pPr hangingPunct="1"/>
            <a:r>
              <a:rPr lang="en-US" sz="4400" b="1" dirty="0" smtClean="0"/>
              <a:t>Dr</a:t>
            </a:r>
            <a:r>
              <a:rPr lang="en-US" sz="4400" b="1" dirty="0"/>
              <a:t>. A. </a:t>
            </a:r>
            <a:r>
              <a:rPr lang="en-US" sz="4400" b="1" dirty="0" err="1" smtClean="0"/>
              <a:t>Mhizha</a:t>
            </a:r>
            <a:endParaRPr lang="en-US" sz="4400" b="1" dirty="0" smtClean="0"/>
          </a:p>
          <a:p>
            <a:pPr hangingPunct="1"/>
            <a:r>
              <a:rPr lang="en-US" sz="4400" b="1" dirty="0"/>
              <a:t>Mr. D. T. </a:t>
            </a:r>
            <a:r>
              <a:rPr lang="en-US" sz="4400" b="1" dirty="0" err="1"/>
              <a:t>Rwasoka</a:t>
            </a:r>
            <a:endParaRPr lang="en-US" sz="4400" b="1" dirty="0"/>
          </a:p>
          <a:p>
            <a:pPr marL="2730500" lvl="5" indent="0" algn="r" hangingPunct="1">
              <a:buNone/>
            </a:pPr>
            <a:r>
              <a:rPr lang="en-US" b="1" dirty="0"/>
              <a:t>         </a:t>
            </a:r>
          </a:p>
          <a:p>
            <a:endParaRPr lang="en-US" sz="4400" b="1" dirty="0" smtClean="0">
              <a:latin typeface="+mj-lt"/>
            </a:endParaRPr>
          </a:p>
          <a:p>
            <a:endParaRPr lang="en-US" sz="4400" b="1" dirty="0">
              <a:latin typeface="+mj-lt"/>
            </a:endParaRPr>
          </a:p>
          <a:p>
            <a:endParaRPr lang="en-US" sz="4400" b="1" dirty="0">
              <a:latin typeface="+mj-lt"/>
            </a:endParaRPr>
          </a:p>
          <a:p>
            <a:endParaRPr sz="4400" b="1" dirty="0">
              <a:latin typeface="+mj-lt"/>
            </a:endParaRPr>
          </a:p>
        </p:txBody>
      </p:sp>
      <p:sp>
        <p:nvSpPr>
          <p:cNvPr id="9" name="Author(s) and affiliations"/>
          <p:cNvSpPr txBox="1">
            <a:spLocks noGrp="1"/>
          </p:cNvSpPr>
          <p:nvPr>
            <p:ph type="body" sz="quarter" idx="21"/>
          </p:nvPr>
        </p:nvSpPr>
        <p:spPr>
          <a:xfrm>
            <a:off x="7620000" y="2708715"/>
            <a:ext cx="9144000" cy="672004"/>
          </a:xfrm>
          <a:prstGeom prst="rect">
            <a:avLst/>
          </a:prstGeom>
          <a:solidFill>
            <a:schemeClr val="bg1"/>
          </a:solidFill>
          <a:ln>
            <a:solidFill>
              <a:schemeClr val="bg1"/>
            </a:solidFill>
          </a:ln>
        </p:spPr>
        <p:style>
          <a:lnRef idx="1">
            <a:schemeClr val="accent3"/>
          </a:lnRef>
          <a:fillRef idx="2">
            <a:schemeClr val="accent3"/>
          </a:fillRef>
          <a:effectRef idx="1">
            <a:schemeClr val="accent3"/>
          </a:effectRef>
          <a:fontRef idx="minor">
            <a:schemeClr val="dk1"/>
          </a:fontRef>
        </p:style>
        <p:txBody>
          <a:bodyPr>
            <a:noAutofit/>
          </a:bodyPr>
          <a:lstStyle/>
          <a:p>
            <a:r>
              <a:rPr lang="en-ZW" sz="2000" b="1" dirty="0" smtClean="0"/>
              <a:t>FACULTY </a:t>
            </a:r>
            <a:r>
              <a:rPr lang="en-ZW" sz="2000" b="1" dirty="0"/>
              <a:t>OF ENGINEERING </a:t>
            </a:r>
            <a:r>
              <a:rPr lang="en-ZW" sz="2000" b="1" dirty="0" smtClean="0"/>
              <a:t>AND </a:t>
            </a:r>
            <a:r>
              <a:rPr lang="en-ZW" sz="2000" b="1" dirty="0"/>
              <a:t>THE BUILT ENVIRONMENT</a:t>
            </a:r>
            <a:endParaRPr lang="en-GB" sz="2000" b="1" dirty="0"/>
          </a:p>
          <a:p>
            <a:r>
              <a:rPr lang="en-ZW" sz="2000" b="1" dirty="0"/>
              <a:t>DEPARTMENT OF CONSTRUCTION AND CIVIL NGINEERING</a:t>
            </a:r>
            <a:endParaRPr lang="en-GB" sz="2000" b="1" dirty="0"/>
          </a:p>
          <a:p>
            <a:pPr marL="2730500" lvl="5" indent="0" algn="r" hangingPunct="1">
              <a:buNone/>
            </a:pPr>
            <a:r>
              <a:rPr lang="en-US" sz="2000" b="1" dirty="0" smtClean="0"/>
              <a:t>     </a:t>
            </a:r>
            <a:endParaRPr lang="en-US" sz="2000" b="1" dirty="0"/>
          </a:p>
          <a:p>
            <a:endParaRPr lang="en-US" sz="2000" b="1" dirty="0" smtClean="0">
              <a:latin typeface="+mj-lt"/>
            </a:endParaRPr>
          </a:p>
          <a:p>
            <a:endParaRPr lang="en-US" sz="2000" b="1" dirty="0">
              <a:latin typeface="+mj-lt"/>
            </a:endParaRPr>
          </a:p>
          <a:p>
            <a:endParaRPr lang="en-US" sz="2000" b="1" dirty="0">
              <a:latin typeface="+mj-lt"/>
            </a:endParaRPr>
          </a:p>
          <a:p>
            <a:endParaRPr sz="2000" b="1" dirty="0">
              <a:latin typeface="+mj-l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44"/>
            <a:ext cx="2427795" cy="2133604"/>
          </a:xfrm>
          <a:prstGeom prst="rect">
            <a:avLst/>
          </a:prstGeom>
        </p:spPr>
      </p:pic>
    </p:spTree>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579" y="9644"/>
            <a:ext cx="22271420" cy="1166649"/>
          </a:xfrm>
          <a:blipFill>
            <a:blip r:embed="rId3"/>
            <a:tile tx="0" ty="0" sx="100000" sy="100000" flip="none" algn="tl"/>
          </a:blipFill>
        </p:spPr>
        <p:txBody>
          <a:bodyPr>
            <a:normAutofit/>
          </a:bodyPr>
          <a:lstStyle/>
          <a:p>
            <a:r>
              <a:rPr lang="en-US" sz="8000" b="1" dirty="0" smtClean="0">
                <a:effectLst>
                  <a:outerShdw blurRad="38100" dist="38100" dir="2700000" algn="tl">
                    <a:srgbClr val="000000">
                      <a:alpha val="43137"/>
                    </a:srgbClr>
                  </a:outerShdw>
                </a:effectLst>
              </a:rPr>
              <a:t>Results : </a:t>
            </a:r>
            <a:r>
              <a:rPr lang="en-GB" sz="8000" b="1" dirty="0" smtClean="0">
                <a:effectLst>
                  <a:outerShdw blurRad="38100" dist="38100" dir="2700000" algn="tl">
                    <a:srgbClr val="000000">
                      <a:alpha val="43137"/>
                    </a:srgbClr>
                  </a:outerShdw>
                </a:effectLst>
              </a:rPr>
              <a:t>Projections Max Temp. Data </a:t>
            </a:r>
            <a:r>
              <a:rPr lang="en-GB" sz="8000" b="1" dirty="0">
                <a:effectLst>
                  <a:outerShdw blurRad="38100" dist="38100" dir="2700000" algn="tl">
                    <a:srgbClr val="000000">
                      <a:alpha val="43137"/>
                    </a:srgbClr>
                  </a:outerShdw>
                </a:effectLst>
              </a:rPr>
              <a:t>T</a:t>
            </a:r>
            <a:r>
              <a:rPr lang="en-GB" sz="8000" b="1" dirty="0" smtClean="0">
                <a:effectLst>
                  <a:outerShdw blurRad="38100" dist="38100" dir="2700000" algn="tl">
                    <a:srgbClr val="000000">
                      <a:alpha val="43137"/>
                    </a:srgbClr>
                  </a:outerShdw>
                </a:effectLst>
              </a:rPr>
              <a:t>rends</a:t>
            </a:r>
            <a:endParaRPr lang="en-GB" sz="8000" b="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2"/>
          </p:nvPr>
        </p:nvSpPr>
        <p:spPr/>
        <p:txBody>
          <a:bodyPr/>
          <a:lstStyle/>
          <a:p>
            <a:fld id="{86CB4B4D-7CA3-9044-876B-883B54F8677D}" type="slidenum">
              <a:rPr lang="en-GB" smtClean="0"/>
              <a:t>10</a:t>
            </a:fld>
            <a:endParaRPr lang="en-GB"/>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23971" y="12557970"/>
            <a:ext cx="2060027" cy="115803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03699"/>
            <a:ext cx="24152771" cy="1141230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303700"/>
            <a:ext cx="24152771" cy="114123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303701"/>
            <a:ext cx="24383999" cy="11412299"/>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9644"/>
            <a:ext cx="2427795" cy="2133604"/>
          </a:xfrm>
          <a:prstGeom prst="rect">
            <a:avLst/>
          </a:prstGeom>
        </p:spPr>
      </p:pic>
    </p:spTree>
    <p:extLst>
      <p:ext uri="{BB962C8B-B14F-4D97-AF65-F5344CB8AC3E}">
        <p14:creationId xmlns:p14="http://schemas.microsoft.com/office/powerpoint/2010/main" val="3750821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640" y="220716"/>
            <a:ext cx="22208359" cy="2014124"/>
          </a:xfrm>
          <a:blipFill>
            <a:blip r:embed="rId3"/>
            <a:tile tx="0" ty="0" sx="100000" sy="100000" flip="none" algn="tl"/>
          </a:blipFill>
        </p:spPr>
        <p:txBody>
          <a:bodyPr>
            <a:noAutofit/>
          </a:bodyPr>
          <a:lstStyle/>
          <a:p>
            <a:r>
              <a:rPr lang="en-US" sz="7200" b="1" dirty="0" smtClean="0">
                <a:effectLst>
                  <a:outerShdw blurRad="38100" dist="38100" dir="2700000" algn="tl">
                    <a:srgbClr val="000000">
                      <a:alpha val="43137"/>
                    </a:srgbClr>
                  </a:outerShdw>
                </a:effectLst>
              </a:rPr>
              <a:t>Results : </a:t>
            </a:r>
            <a:r>
              <a:rPr lang="en-GB" sz="7200" b="1" dirty="0" smtClean="0">
                <a:effectLst>
                  <a:outerShdw blurRad="38100" dist="38100" dir="2700000" algn="tl">
                    <a:srgbClr val="000000">
                      <a:alpha val="43137"/>
                    </a:srgbClr>
                  </a:outerShdw>
                </a:effectLst>
              </a:rPr>
              <a:t>Projections Precipitation Data trends</a:t>
            </a:r>
            <a:endParaRPr lang="en-GB" sz="7200" b="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2"/>
          </p:nvPr>
        </p:nvSpPr>
        <p:spPr/>
        <p:txBody>
          <a:bodyPr/>
          <a:lstStyle/>
          <a:p>
            <a:fld id="{86CB4B4D-7CA3-9044-876B-883B54F8677D}" type="slidenum">
              <a:rPr lang="en-GB" smtClean="0"/>
              <a:t>11</a:t>
            </a:fld>
            <a:endParaRPr lang="en-GB"/>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23971" y="12557970"/>
            <a:ext cx="2060027" cy="115803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65738"/>
            <a:ext cx="24383997" cy="1195026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765738"/>
            <a:ext cx="24384000" cy="11950262"/>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765738"/>
            <a:ext cx="24384000" cy="11950262"/>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9644"/>
            <a:ext cx="2427795" cy="2133604"/>
          </a:xfrm>
          <a:prstGeom prst="rect">
            <a:avLst/>
          </a:prstGeom>
        </p:spPr>
      </p:pic>
    </p:spTree>
    <p:extLst>
      <p:ext uri="{BB962C8B-B14F-4D97-AF65-F5344CB8AC3E}">
        <p14:creationId xmlns:p14="http://schemas.microsoft.com/office/powerpoint/2010/main" val="12029722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44"/>
            <a:ext cx="2427795" cy="2133604"/>
          </a:xfrm>
          <a:prstGeom prst="rect">
            <a:avLst/>
          </a:prstGeom>
        </p:spPr>
      </p:pic>
      <p:sp>
        <p:nvSpPr>
          <p:cNvPr id="2" name="Title 1"/>
          <p:cNvSpPr>
            <a:spLocks noGrp="1"/>
          </p:cNvSpPr>
          <p:nvPr>
            <p:ph type="title"/>
          </p:nvPr>
        </p:nvSpPr>
        <p:spPr>
          <a:xfrm>
            <a:off x="2869323" y="220716"/>
            <a:ext cx="21062731" cy="1166649"/>
          </a:xfrm>
          <a:blipFill>
            <a:blip r:embed="rId4"/>
            <a:tile tx="0" ty="0" sx="100000" sy="100000" flip="none" algn="tl"/>
          </a:blipFill>
        </p:spPr>
        <p:txBody>
          <a:bodyPr>
            <a:normAutofit fontScale="90000"/>
          </a:bodyPr>
          <a:lstStyle/>
          <a:p>
            <a:r>
              <a:rPr lang="en-US" sz="8000" b="1" dirty="0" smtClean="0">
                <a:effectLst>
                  <a:outerShdw blurRad="38100" dist="38100" dir="2700000" algn="tl">
                    <a:srgbClr val="000000">
                      <a:alpha val="43137"/>
                    </a:srgbClr>
                  </a:outerShdw>
                </a:effectLst>
              </a:rPr>
              <a:t>Results : </a:t>
            </a:r>
            <a:r>
              <a:rPr lang="en-GB" sz="8000" b="1" dirty="0" smtClean="0">
                <a:effectLst>
                  <a:outerShdw blurRad="38100" dist="38100" dir="2700000" algn="tl">
                    <a:srgbClr val="000000">
                      <a:alpha val="43137"/>
                    </a:srgbClr>
                  </a:outerShdw>
                </a:effectLst>
              </a:rPr>
              <a:t>Projections Streamflow Data  Distributions </a:t>
            </a:r>
            <a:endParaRPr lang="en-GB" sz="8000"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23971" y="12557970"/>
            <a:ext cx="2060027" cy="1158030"/>
          </a:xfrm>
          <a:prstGeom prst="rect">
            <a:avLst/>
          </a:prstGeom>
        </p:spPr>
      </p:pic>
      <p:pic>
        <p:nvPicPr>
          <p:cNvPr id="8" name="Picture 7"/>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0" y="1292772"/>
            <a:ext cx="24383999" cy="12423228"/>
          </a:xfrm>
          <a:prstGeom prst="rect">
            <a:avLst/>
          </a:prstGeom>
          <a:noFill/>
        </p:spPr>
      </p:pic>
      <p:sp>
        <p:nvSpPr>
          <p:cNvPr id="6" name="Slide Number Placeholder 5"/>
          <p:cNvSpPr>
            <a:spLocks noGrp="1"/>
          </p:cNvSpPr>
          <p:nvPr>
            <p:ph type="sldNum" sz="quarter" idx="2"/>
          </p:nvPr>
        </p:nvSpPr>
        <p:spPr>
          <a:xfrm>
            <a:off x="18167927" y="12997855"/>
            <a:ext cx="673261" cy="718145"/>
          </a:xfrm>
        </p:spPr>
        <p:txBody>
          <a:bodyPr/>
          <a:lstStyle/>
          <a:p>
            <a:fld id="{86CB4B4D-7CA3-9044-876B-883B54F8677D}" type="slidenum">
              <a:rPr lang="en-GB" sz="4000" b="1" smtClean="0">
                <a:effectLst>
                  <a:outerShdw blurRad="38100" dist="38100" dir="2700000" algn="tl">
                    <a:srgbClr val="000000">
                      <a:alpha val="43137"/>
                    </a:srgbClr>
                  </a:outerShdw>
                </a:effectLst>
              </a:rPr>
              <a:t>12</a:t>
            </a:fld>
            <a:endParaRPr lang="en-GB"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552948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0716"/>
            <a:ext cx="23932056" cy="1166649"/>
          </a:xfrm>
          <a:blipFill>
            <a:blip r:embed="rId3"/>
            <a:tile tx="0" ty="0" sx="100000" sy="100000" flip="none" algn="tl"/>
          </a:blipFill>
        </p:spPr>
        <p:txBody>
          <a:bodyPr>
            <a:normAutofit/>
          </a:bodyPr>
          <a:lstStyle/>
          <a:p>
            <a:r>
              <a:rPr lang="en-US" sz="8000" b="1" dirty="0" smtClean="0">
                <a:effectLst>
                  <a:outerShdw blurRad="38100" dist="38100" dir="2700000" algn="tl">
                    <a:srgbClr val="000000">
                      <a:alpha val="43137"/>
                    </a:srgbClr>
                  </a:outerShdw>
                </a:effectLst>
              </a:rPr>
              <a:t>Results : </a:t>
            </a:r>
            <a:r>
              <a:rPr lang="en-GB" sz="8000" b="1" dirty="0" smtClean="0">
                <a:effectLst>
                  <a:outerShdw blurRad="38100" dist="38100" dir="2700000" algn="tl">
                    <a:srgbClr val="000000">
                      <a:alpha val="43137"/>
                    </a:srgbClr>
                  </a:outerShdw>
                </a:effectLst>
              </a:rPr>
              <a:t>Impacts on Hydropower</a:t>
            </a:r>
            <a:endParaRPr lang="en-GB" sz="8000" b="1" dirty="0">
              <a:effectLst>
                <a:outerShdw blurRad="38100" dist="38100" dir="2700000" algn="tl">
                  <a:srgbClr val="000000">
                    <a:alpha val="43137"/>
                  </a:srgbClr>
                </a:outerShdw>
              </a:effectLst>
            </a:endParaRPr>
          </a:p>
        </p:txBody>
      </p:sp>
      <p:pic>
        <p:nvPicPr>
          <p:cNvPr id="7" name="Picture 6"/>
          <p:cNvPicPr/>
          <p:nvPr/>
        </p:nvPicPr>
        <p:blipFill rotWithShape="1">
          <a:blip r:embed="rId4" cstate="print">
            <a:extLst>
              <a:ext uri="{28A0092B-C50C-407E-A947-70E740481C1C}">
                <a14:useLocalDpi xmlns:a14="http://schemas.microsoft.com/office/drawing/2010/main" val="0"/>
              </a:ext>
            </a:extLst>
          </a:blip>
          <a:srcRect l="3411" t="2247" r="1616" b="6447"/>
          <a:stretch/>
        </p:blipFill>
        <p:spPr bwMode="auto">
          <a:xfrm>
            <a:off x="0" y="1418898"/>
            <a:ext cx="24383998" cy="12297102"/>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23971" y="12557970"/>
            <a:ext cx="2060027" cy="1158030"/>
          </a:xfrm>
          <a:prstGeom prst="rect">
            <a:avLst/>
          </a:prstGeom>
        </p:spPr>
      </p:pic>
      <p:sp>
        <p:nvSpPr>
          <p:cNvPr id="6" name="Slide Number Placeholder 5"/>
          <p:cNvSpPr>
            <a:spLocks noGrp="1"/>
          </p:cNvSpPr>
          <p:nvPr>
            <p:ph type="sldNum" sz="quarter" idx="2"/>
          </p:nvPr>
        </p:nvSpPr>
        <p:spPr>
          <a:xfrm>
            <a:off x="17127403" y="12777912"/>
            <a:ext cx="673261" cy="718145"/>
          </a:xfrm>
        </p:spPr>
        <p:txBody>
          <a:bodyPr/>
          <a:lstStyle/>
          <a:p>
            <a:fld id="{86CB4B4D-7CA3-9044-876B-883B54F8677D}" type="slidenum">
              <a:rPr lang="en-GB" sz="4000" b="1" smtClean="0">
                <a:effectLst>
                  <a:outerShdw blurRad="38100" dist="38100" dir="2700000" algn="tl">
                    <a:srgbClr val="000000">
                      <a:alpha val="43137"/>
                    </a:srgbClr>
                  </a:outerShdw>
                </a:effectLst>
              </a:rPr>
              <a:t>13</a:t>
            </a:fld>
            <a:endParaRPr lang="en-GB" sz="4000" b="1" dirty="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644"/>
            <a:ext cx="2427795" cy="1756094"/>
          </a:xfrm>
          <a:prstGeom prst="rect">
            <a:avLst/>
          </a:prstGeom>
        </p:spPr>
      </p:pic>
    </p:spTree>
    <p:extLst>
      <p:ext uri="{BB962C8B-B14F-4D97-AF65-F5344CB8AC3E}">
        <p14:creationId xmlns:p14="http://schemas.microsoft.com/office/powerpoint/2010/main" val="2029318960"/>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0716"/>
            <a:ext cx="23932056" cy="1166649"/>
          </a:xfrm>
          <a:blipFill>
            <a:blip r:embed="rId3"/>
            <a:tile tx="0" ty="0" sx="100000" sy="100000" flip="none" algn="tl"/>
          </a:blipFill>
        </p:spPr>
        <p:txBody>
          <a:bodyPr>
            <a:normAutofit/>
          </a:bodyPr>
          <a:lstStyle/>
          <a:p>
            <a:r>
              <a:rPr lang="en-US" sz="8000" b="1" dirty="0" smtClean="0">
                <a:effectLst>
                  <a:outerShdw blurRad="38100" dist="38100" dir="2700000" algn="tl">
                    <a:srgbClr val="000000">
                      <a:alpha val="43137"/>
                    </a:srgbClr>
                  </a:outerShdw>
                </a:effectLst>
              </a:rPr>
              <a:t>Results : </a:t>
            </a:r>
            <a:r>
              <a:rPr lang="en-GB" sz="8000" b="1" dirty="0" smtClean="0">
                <a:effectLst>
                  <a:outerShdw blurRad="38100" dist="38100" dir="2700000" algn="tl">
                    <a:srgbClr val="000000">
                      <a:alpha val="43137"/>
                    </a:srgbClr>
                  </a:outerShdw>
                </a:effectLst>
              </a:rPr>
              <a:t>Impacts on Pungwe B</a:t>
            </a:r>
            <a:endParaRPr lang="en-GB" sz="8000" b="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2"/>
          </p:nvPr>
        </p:nvSpPr>
        <p:spPr>
          <a:xfrm>
            <a:off x="11688656" y="13182521"/>
            <a:ext cx="503344" cy="533479"/>
          </a:xfrm>
        </p:spPr>
        <p:txBody>
          <a:bodyPr/>
          <a:lstStyle/>
          <a:p>
            <a:fld id="{86CB4B4D-7CA3-9044-876B-883B54F8677D}" type="slidenum">
              <a:rPr lang="en-GB" sz="2800" b="1" smtClean="0">
                <a:effectLst>
                  <a:outerShdw blurRad="38100" dist="38100" dir="2700000" algn="tl">
                    <a:srgbClr val="000000">
                      <a:alpha val="43137"/>
                    </a:srgbClr>
                  </a:outerShdw>
                </a:effectLst>
              </a:rPr>
              <a:t>14</a:t>
            </a:fld>
            <a:endParaRPr lang="en-GB" b="1" dirty="0">
              <a:effectLst>
                <a:outerShdw blurRad="38100" dist="38100" dir="2700000" algn="tl">
                  <a:srgbClr val="000000">
                    <a:alpha val="43137"/>
                  </a:srgbClr>
                </a:outerShdw>
              </a:effectLst>
            </a:endParaRPr>
          </a:p>
        </p:txBody>
      </p:sp>
      <p:graphicFrame>
        <p:nvGraphicFramePr>
          <p:cNvPr id="4" name="Table 3"/>
          <p:cNvGraphicFramePr>
            <a:graphicFrameLocks noGrp="1"/>
          </p:cNvGraphicFramePr>
          <p:nvPr>
            <p:extLst>
              <p:ext uri="{D42A27DB-BD31-4B8C-83A1-F6EECF244321}">
                <p14:modId xmlns:p14="http://schemas.microsoft.com/office/powerpoint/2010/main" val="1328978567"/>
              </p:ext>
            </p:extLst>
          </p:nvPr>
        </p:nvGraphicFramePr>
        <p:xfrm>
          <a:off x="0" y="1418904"/>
          <a:ext cx="24026650" cy="12070080"/>
        </p:xfrm>
        <a:graphic>
          <a:graphicData uri="http://schemas.openxmlformats.org/drawingml/2006/table">
            <a:tbl>
              <a:tblPr firstRow="1" firstCol="1" bandRow="1"/>
              <a:tblGrid>
                <a:gridCol w="5524462"/>
                <a:gridCol w="4040160"/>
                <a:gridCol w="2524108"/>
                <a:gridCol w="2293922"/>
                <a:gridCol w="2524108"/>
                <a:gridCol w="2293922"/>
                <a:gridCol w="2524108"/>
                <a:gridCol w="2301860"/>
              </a:tblGrid>
              <a:tr h="663903">
                <a:tc>
                  <a:txBody>
                    <a:bodyPr/>
                    <a:lstStyle/>
                    <a:p>
                      <a:pPr algn="just">
                        <a:spcBef>
                          <a:spcPts val="600"/>
                        </a:spcBef>
                        <a:spcAft>
                          <a:spcPts val="0"/>
                        </a:spcAft>
                      </a:pPr>
                      <a:r>
                        <a:rPr lang="en-GB" sz="4400" b="1" dirty="0" smtClean="0">
                          <a:effectLst>
                            <a:outerShdw blurRad="38100" dist="38100" dir="2700000" algn="tl">
                              <a:srgbClr val="000000">
                                <a:alpha val="43137"/>
                              </a:srgbClr>
                            </a:outerShdw>
                          </a:effectLst>
                          <a:latin typeface="Times New Roman"/>
                          <a:ea typeface="Times New Roman"/>
                          <a:cs typeface="Times New Roman"/>
                        </a:rPr>
                        <a:t>Models </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7">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Probability of exceeding the Plant’s Daily Maximum Pt (%)</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663903">
                <a:tc>
                  <a:txBody>
                    <a:bodyPr/>
                    <a:lstStyle/>
                    <a:p>
                      <a:pPr algn="l"/>
                      <a:endParaRPr lang="en-GB" sz="4400" dirty="0">
                        <a:effectLst>
                          <a:outerShdw blurRad="38100" dist="38100" dir="2700000" algn="tl">
                            <a:srgbClr val="000000">
                              <a:alpha val="43137"/>
                            </a:srgbClr>
                          </a:outerShdw>
                        </a:effectLst>
                        <a:latin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  Baseline</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SSP1-2.6</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00FF00"/>
                    </a:solidFill>
                  </a:tcPr>
                </a:tc>
                <a:tc hMerge="1">
                  <a:txBody>
                    <a:bodyPr/>
                    <a:lstStyle/>
                    <a:p>
                      <a:endParaRPr lang="en-GB"/>
                    </a:p>
                  </a:txBody>
                  <a:tcPr/>
                </a:tc>
                <a:tc gridSpan="2">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SSP2-4.5</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FFFF00"/>
                    </a:solidFill>
                  </a:tcPr>
                </a:tc>
                <a:tc hMerge="1">
                  <a:txBody>
                    <a:bodyPr/>
                    <a:lstStyle/>
                    <a:p>
                      <a:endParaRPr lang="en-GB"/>
                    </a:p>
                  </a:txBody>
                  <a:tcPr/>
                </a:tc>
                <a:tc gridSpan="2">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SSP5-8.5</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FF0000"/>
                    </a:solidFill>
                  </a:tcPr>
                </a:tc>
                <a:tc hMerge="1">
                  <a:txBody>
                    <a:bodyPr/>
                    <a:lstStyle/>
                    <a:p>
                      <a:endParaRPr lang="en-GB"/>
                    </a:p>
                  </a:txBody>
                  <a:tcPr/>
                </a:tc>
              </a:tr>
              <a:tr h="663903">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 </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endParaRPr lang="en-GB" sz="4400">
                        <a:effectLst>
                          <a:outerShdw blurRad="38100" dist="38100" dir="2700000" algn="tl">
                            <a:srgbClr val="000000">
                              <a:alpha val="43137"/>
                            </a:srgbClr>
                          </a:outerShdw>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MCF</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FF00"/>
                    </a:solidFill>
                  </a:tcPr>
                </a:tc>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LCF</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FF0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MCF</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LCF</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MCF</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0000"/>
                    </a:solidFill>
                  </a:tcPr>
                </a:tc>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LCF</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0000"/>
                    </a:solidFill>
                  </a:tcPr>
                </a:tc>
              </a:tr>
              <a:tr h="663903">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CanESM5</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18.9</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11.8</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14.7</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14.9</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13.6</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15.5</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00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15</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0000"/>
                    </a:solidFill>
                  </a:tcPr>
                </a:tc>
              </a:tr>
              <a:tr h="663903">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HadGEM3</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20.9</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14.7</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12.8</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14.7</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17.4</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22*</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15.8</a:t>
                      </a: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FF0000"/>
                    </a:solidFill>
                  </a:tcPr>
                </a:tc>
              </a:tr>
              <a:tr h="663903">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ACCESS-CM2</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23.3</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19.4</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18</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19.2</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19.1</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21.1</a:t>
                      </a:r>
                    </a:p>
                  </a:txBody>
                  <a:tcPr marL="68580" marR="68580" marT="0" marB="0">
                    <a:lnL>
                      <a:noFill/>
                    </a:lnL>
                    <a:lnR>
                      <a:noFill/>
                    </a:lnR>
                    <a:lnT>
                      <a:noFill/>
                    </a:lnT>
                    <a:lnB>
                      <a:noFill/>
                    </a:lnB>
                    <a:solidFill>
                      <a:srgbClr val="FF000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15.8</a:t>
                      </a: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FF0000"/>
                    </a:solidFill>
                  </a:tcPr>
                </a:tc>
              </a:tr>
              <a:tr h="663903">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UKESM1</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18.9</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16.1</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17.2</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17.2</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17.2</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16.1</a:t>
                      </a:r>
                    </a:p>
                  </a:txBody>
                  <a:tcPr marL="68580" marR="68580" marT="0" marB="0">
                    <a:lnL>
                      <a:noFill/>
                    </a:lnL>
                    <a:lnR>
                      <a:noFill/>
                    </a:lnR>
                    <a:lnT>
                      <a:noFill/>
                    </a:lnT>
                    <a:lnB>
                      <a:noFill/>
                    </a:lnB>
                    <a:solidFill>
                      <a:srgbClr val="FF000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16.7</a:t>
                      </a: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FF0000"/>
                    </a:solidFill>
                  </a:tcPr>
                </a:tc>
              </a:tr>
              <a:tr h="663903">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CNRM-ESM2</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21.29</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11.8</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14.7</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FF0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18.3</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15.5</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18</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000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17.2</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0000"/>
                    </a:solidFill>
                  </a:tcPr>
                </a:tc>
              </a:tr>
              <a:tr h="663903">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EC-Earth3-Veg</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20.5</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24.2*</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22.3*</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22</a:t>
                      </a:r>
                      <a:r>
                        <a:rPr lang="en-GB" sz="4400" b="1" i="1" dirty="0">
                          <a:effectLst>
                            <a:outerShdw blurRad="38100" dist="38100" dir="2700000" algn="tl">
                              <a:srgbClr val="000000">
                                <a:alpha val="43137"/>
                              </a:srgbClr>
                            </a:outerShdw>
                          </a:effectLst>
                          <a:latin typeface="Times New Roman"/>
                          <a:ea typeface="Times New Roman"/>
                          <a:cs typeface="Times New Roman"/>
                        </a:rPr>
                        <a:t>*</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20.4</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23.1</a:t>
                      </a:r>
                      <a:r>
                        <a:rPr lang="en-GB" sz="4400" b="1" i="1" dirty="0">
                          <a:effectLst>
                            <a:outerShdw blurRad="38100" dist="38100" dir="2700000" algn="tl">
                              <a:srgbClr val="000000">
                                <a:alpha val="43137"/>
                              </a:srgbClr>
                            </a:outerShdw>
                          </a:effectLst>
                          <a:latin typeface="Times New Roman"/>
                          <a:ea typeface="Times New Roman"/>
                          <a:cs typeface="Times New Roman"/>
                        </a:rPr>
                        <a:t>*</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26.1*</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B0F0"/>
                    </a:solidFill>
                  </a:tcPr>
                </a:tc>
              </a:tr>
              <a:tr h="663903">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CNRM-CM6</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23.3</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22.3</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18</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17.5</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16.9</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17.5</a:t>
                      </a:r>
                    </a:p>
                  </a:txBody>
                  <a:tcPr marL="68580" marR="68580" marT="0" marB="0">
                    <a:lnL>
                      <a:noFill/>
                    </a:lnL>
                    <a:lnR>
                      <a:noFill/>
                    </a:lnR>
                    <a:lnT>
                      <a:noFill/>
                    </a:lnT>
                    <a:lnB>
                      <a:noFill/>
                    </a:lnB>
                    <a:solidFill>
                      <a:srgbClr val="FF000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17.8</a:t>
                      </a: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FF0000"/>
                    </a:solidFill>
                  </a:tcPr>
                </a:tc>
              </a:tr>
              <a:tr h="663903">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ACCESS-ESM1</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18.1</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13.2</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13.4</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16.3</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15.3</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20</a:t>
                      </a:r>
                      <a:r>
                        <a:rPr lang="en-GB" sz="4400" b="1" baseline="30000" dirty="0">
                          <a:effectLst>
                            <a:outerShdw blurRad="38100" dist="38100" dir="2700000" algn="tl">
                              <a:srgbClr val="000000">
                                <a:alpha val="43137"/>
                              </a:srgbClr>
                            </a:outerShdw>
                          </a:effectLst>
                          <a:latin typeface="Times New Roman"/>
                          <a:ea typeface="Times New Roman"/>
                          <a:cs typeface="Times New Roman"/>
                        </a:rPr>
                        <a:t>*</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12.5</a:t>
                      </a: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FF0000"/>
                    </a:solidFill>
                  </a:tcPr>
                </a:tc>
              </a:tr>
              <a:tr h="663903">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GFDL-ESM4</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20.9</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20.3</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19.9</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20.3</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21.5*</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25.9*</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21.7*</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00B0F0"/>
                    </a:solidFill>
                  </a:tcPr>
                </a:tc>
              </a:tr>
              <a:tr h="663903">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MRI-ESM2</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20.5</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17.2</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FF0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15.5</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18</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17.7</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14.7</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00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17.5</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0000"/>
                    </a:solidFill>
                  </a:tcPr>
                </a:tc>
              </a:tr>
              <a:tr h="663903">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FGOALS-g3</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14.1</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20.3*</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17.7*</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17.5*</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16.1*</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15.2</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11.7</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0000"/>
                    </a:solidFill>
                  </a:tcPr>
                </a:tc>
              </a:tr>
              <a:tr h="663903">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MIROC-ES2L</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16.1</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15.2</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21.5*</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18.3*</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19.6*</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18.3*</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17.8*</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00B0F0"/>
                    </a:solidFill>
                  </a:tcPr>
                </a:tc>
              </a:tr>
              <a:tr h="663903">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MICRO6</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16.9</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19.2*</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17.7*</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17.2*</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20.7*</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21.4*</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18.9*</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00B0F0"/>
                    </a:solidFill>
                  </a:tcPr>
                </a:tc>
              </a:tr>
              <a:tr h="663903">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NorESM2</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16.9</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19.4*</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17.4*</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17.8*</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15.5</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13.5</a:t>
                      </a:r>
                    </a:p>
                  </a:txBody>
                  <a:tcPr marL="68580" marR="68580" marT="0" marB="0">
                    <a:lnL>
                      <a:noFill/>
                    </a:lnL>
                    <a:lnR>
                      <a:noFill/>
                    </a:lnR>
                    <a:lnT>
                      <a:noFill/>
                    </a:lnT>
                    <a:lnB>
                      <a:noFill/>
                    </a:lnB>
                    <a:solidFill>
                      <a:srgbClr val="FF0000"/>
                    </a:solidFill>
                  </a:tcPr>
                </a:tc>
                <a:tc>
                  <a:txBody>
                    <a:bodyPr/>
                    <a:lstStyle/>
                    <a:p>
                      <a:pPr algn="just">
                        <a:spcBef>
                          <a:spcPts val="600"/>
                        </a:spcBef>
                        <a:spcAft>
                          <a:spcPts val="0"/>
                        </a:spcAft>
                      </a:pPr>
                      <a:r>
                        <a:rPr lang="en-GB" sz="4400" dirty="0">
                          <a:effectLst>
                            <a:outerShdw blurRad="38100" dist="38100" dir="2700000" algn="tl">
                              <a:srgbClr val="000000">
                                <a:alpha val="43137"/>
                              </a:srgbClr>
                            </a:outerShdw>
                          </a:effectLst>
                          <a:latin typeface="Times New Roman"/>
                          <a:ea typeface="Times New Roman"/>
                          <a:cs typeface="Times New Roman"/>
                        </a:rPr>
                        <a:t>10.6</a:t>
                      </a: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FF0000"/>
                    </a:solidFill>
                  </a:tcPr>
                </a:tc>
              </a:tr>
              <a:tr h="663903">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INM-CM5</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GB" sz="4400">
                          <a:effectLst>
                            <a:outerShdw blurRad="38100" dist="38100" dir="2700000" algn="tl">
                              <a:srgbClr val="000000">
                                <a:alpha val="43137"/>
                              </a:srgbClr>
                            </a:outerShdw>
                          </a:effectLst>
                          <a:latin typeface="Times New Roman"/>
                          <a:ea typeface="Times New Roman"/>
                          <a:cs typeface="Times New Roman"/>
                        </a:rPr>
                        <a:t>16.9</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GB" sz="4400" b="1">
                          <a:effectLst>
                            <a:outerShdw blurRad="38100" dist="38100" dir="2700000" algn="tl">
                              <a:srgbClr val="000000">
                                <a:alpha val="43137"/>
                              </a:srgbClr>
                            </a:outerShdw>
                          </a:effectLst>
                          <a:latin typeface="Times New Roman"/>
                          <a:ea typeface="Times New Roman"/>
                          <a:cs typeface="Times New Roman"/>
                        </a:rPr>
                        <a:t>22.3*</a:t>
                      </a:r>
                      <a:endParaRPr lang="en-GB" sz="440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22.3*</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20.6*</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25.1*</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29.6*</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B0F0"/>
                    </a:solidFill>
                  </a:tcPr>
                </a:tc>
                <a:tc>
                  <a:txBody>
                    <a:bodyPr/>
                    <a:lstStyle/>
                    <a:p>
                      <a:pPr algn="just">
                        <a:spcBef>
                          <a:spcPts val="600"/>
                        </a:spcBef>
                        <a:spcAft>
                          <a:spcPts val="0"/>
                        </a:spcAft>
                      </a:pPr>
                      <a:r>
                        <a:rPr lang="en-GB" sz="4400" b="1" dirty="0">
                          <a:effectLst>
                            <a:outerShdw blurRad="38100" dist="38100" dir="2700000" algn="tl">
                              <a:srgbClr val="000000">
                                <a:alpha val="43137"/>
                              </a:srgbClr>
                            </a:outerShdw>
                          </a:effectLst>
                          <a:latin typeface="Times New Roman"/>
                          <a:ea typeface="Times New Roman"/>
                          <a:cs typeface="Times New Roman"/>
                        </a:rPr>
                        <a:t>26.7*</a:t>
                      </a:r>
                      <a:endParaRPr lang="en-GB" sz="4400"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B0F0"/>
                    </a:solidFill>
                  </a:tcPr>
                </a:tc>
              </a:tr>
            </a:tbl>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6205" y="9644"/>
            <a:ext cx="2427795" cy="2133604"/>
          </a:xfrm>
          <a:prstGeom prst="rect">
            <a:avLst/>
          </a:prstGeom>
        </p:spPr>
      </p:pic>
    </p:spTree>
    <p:extLst>
      <p:ext uri="{BB962C8B-B14F-4D97-AF65-F5344CB8AC3E}">
        <p14:creationId xmlns:p14="http://schemas.microsoft.com/office/powerpoint/2010/main" val="3713473969"/>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0716"/>
            <a:ext cx="23932056" cy="1166649"/>
          </a:xfrm>
          <a:blipFill>
            <a:blip r:embed="rId3"/>
            <a:tile tx="0" ty="0" sx="100000" sy="100000" flip="none" algn="tl"/>
          </a:blipFill>
        </p:spPr>
        <p:txBody>
          <a:bodyPr>
            <a:normAutofit/>
          </a:bodyPr>
          <a:lstStyle/>
          <a:p>
            <a:r>
              <a:rPr lang="en-US" sz="8000" b="1" dirty="0" smtClean="0">
                <a:effectLst>
                  <a:outerShdw blurRad="38100" dist="38100" dir="2700000" algn="tl">
                    <a:srgbClr val="000000">
                      <a:alpha val="43137"/>
                    </a:srgbClr>
                  </a:outerShdw>
                </a:effectLst>
              </a:rPr>
              <a:t>Results : </a:t>
            </a:r>
            <a:r>
              <a:rPr lang="en-GB" sz="8000" b="1" dirty="0" smtClean="0">
                <a:effectLst>
                  <a:outerShdw blurRad="38100" dist="38100" dir="2700000" algn="tl">
                    <a:srgbClr val="000000">
                      <a:alpha val="43137"/>
                    </a:srgbClr>
                  </a:outerShdw>
                </a:effectLst>
              </a:rPr>
              <a:t>Impacts on Pungwe B</a:t>
            </a:r>
            <a:endParaRPr lang="en-GB" sz="8000" b="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2"/>
          </p:nvPr>
        </p:nvSpPr>
        <p:spPr>
          <a:xfrm>
            <a:off x="11688656" y="13182521"/>
            <a:ext cx="503344" cy="533479"/>
          </a:xfrm>
        </p:spPr>
        <p:txBody>
          <a:bodyPr/>
          <a:lstStyle/>
          <a:p>
            <a:fld id="{86CB4B4D-7CA3-9044-876B-883B54F8677D}" type="slidenum">
              <a:rPr lang="en-GB" sz="2800" b="1" smtClean="0">
                <a:effectLst>
                  <a:outerShdw blurRad="38100" dist="38100" dir="2700000" algn="tl">
                    <a:srgbClr val="000000">
                      <a:alpha val="43137"/>
                    </a:srgbClr>
                  </a:outerShdw>
                </a:effectLst>
              </a:rPr>
              <a:t>15</a:t>
            </a:fld>
            <a:endParaRPr lang="en-GB" b="1" dirty="0">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1400477433"/>
              </p:ext>
            </p:extLst>
          </p:nvPr>
        </p:nvGraphicFramePr>
        <p:xfrm>
          <a:off x="0" y="1135115"/>
          <a:ext cx="24121240" cy="12344400"/>
        </p:xfrm>
        <a:graphic>
          <a:graphicData uri="http://schemas.openxmlformats.org/drawingml/2006/table">
            <a:tbl>
              <a:tblPr firstRow="1" firstCol="1" bandRow="1"/>
              <a:tblGrid>
                <a:gridCol w="5454867"/>
                <a:gridCol w="2932386"/>
                <a:gridCol w="2648607"/>
                <a:gridCol w="2995448"/>
                <a:gridCol w="2711669"/>
                <a:gridCol w="2270235"/>
                <a:gridCol w="2893826"/>
                <a:gridCol w="2214202"/>
              </a:tblGrid>
              <a:tr h="670034">
                <a:tc>
                  <a:txBody>
                    <a:bodyPr/>
                    <a:lstStyle/>
                    <a:p>
                      <a:pPr algn="just">
                        <a:spcBef>
                          <a:spcPts val="600"/>
                        </a:spcBef>
                        <a:spcAft>
                          <a:spcPts val="0"/>
                        </a:spcAft>
                      </a:pPr>
                      <a:r>
                        <a:rPr lang="en-GB" sz="4500" b="1" dirty="0">
                          <a:effectLst/>
                          <a:latin typeface="Times New Roman"/>
                          <a:ea typeface="Times New Roman"/>
                          <a:cs typeface="Times New Roman"/>
                        </a:rPr>
                        <a:t>Models </a:t>
                      </a:r>
                      <a:endParaRPr lang="en-GB" sz="4500" dirty="0">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7">
                  <a:txBody>
                    <a:bodyPr/>
                    <a:lstStyle/>
                    <a:p>
                      <a:pPr algn="just">
                        <a:spcBef>
                          <a:spcPts val="600"/>
                        </a:spcBef>
                        <a:spcAft>
                          <a:spcPts val="0"/>
                        </a:spcAft>
                      </a:pPr>
                      <a:r>
                        <a:rPr lang="en-GB" sz="4500" b="1" dirty="0">
                          <a:effectLst/>
                          <a:latin typeface="Times New Roman"/>
                          <a:ea typeface="Times New Roman"/>
                          <a:cs typeface="Times New Roman"/>
                        </a:rPr>
                        <a:t>Probability of exceeding Mean Pt (%)</a:t>
                      </a:r>
                      <a:endParaRPr lang="en-GB" sz="45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670034">
                <a:tc>
                  <a:txBody>
                    <a:bodyPr/>
                    <a:lstStyle/>
                    <a:p>
                      <a:pPr algn="l"/>
                      <a:endParaRPr lang="en-GB" sz="4500">
                        <a:effectLst/>
                        <a:latin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500" b="1">
                          <a:effectLst/>
                          <a:latin typeface="Times New Roman"/>
                          <a:ea typeface="Times New Roman"/>
                          <a:cs typeface="Times New Roman"/>
                        </a:rPr>
                        <a:t>Baseline</a:t>
                      </a:r>
                      <a:endParaRPr lang="en-GB" sz="45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gn="just">
                        <a:spcBef>
                          <a:spcPts val="600"/>
                        </a:spcBef>
                        <a:spcAft>
                          <a:spcPts val="0"/>
                        </a:spcAft>
                      </a:pPr>
                      <a:r>
                        <a:rPr lang="en-GB" sz="4500" b="1">
                          <a:effectLst/>
                          <a:latin typeface="Times New Roman"/>
                          <a:ea typeface="Times New Roman"/>
                          <a:cs typeface="Times New Roman"/>
                        </a:rPr>
                        <a:t>SSP1-2.6</a:t>
                      </a:r>
                      <a:endParaRPr lang="en-GB" sz="4500">
                        <a:effectLst/>
                        <a:latin typeface="Times New Roman"/>
                        <a:ea typeface="Times New Roman"/>
                        <a:cs typeface="Times New Roman"/>
                      </a:endParaRPr>
                    </a:p>
                  </a:txBody>
                  <a:tcPr marL="68580" marR="68580" marT="0" marB="0">
                    <a:lnL>
                      <a:noFill/>
                    </a:lnL>
                    <a:lnR>
                      <a:noFill/>
                    </a:lnR>
                    <a:lnT>
                      <a:noFill/>
                    </a:lnT>
                    <a:lnB>
                      <a:noFill/>
                    </a:lnB>
                    <a:solidFill>
                      <a:srgbClr val="00FF00"/>
                    </a:solidFill>
                  </a:tcPr>
                </a:tc>
                <a:tc hMerge="1">
                  <a:txBody>
                    <a:bodyPr/>
                    <a:lstStyle/>
                    <a:p>
                      <a:endParaRPr lang="en-GB"/>
                    </a:p>
                  </a:txBody>
                  <a:tcPr/>
                </a:tc>
                <a:tc gridSpan="2">
                  <a:txBody>
                    <a:bodyPr/>
                    <a:lstStyle/>
                    <a:p>
                      <a:pPr algn="just">
                        <a:spcBef>
                          <a:spcPts val="600"/>
                        </a:spcBef>
                        <a:spcAft>
                          <a:spcPts val="0"/>
                        </a:spcAft>
                      </a:pPr>
                      <a:r>
                        <a:rPr lang="en-GB" sz="4500" b="1" dirty="0">
                          <a:effectLst/>
                          <a:latin typeface="Times New Roman"/>
                          <a:ea typeface="Times New Roman"/>
                          <a:cs typeface="Times New Roman"/>
                        </a:rPr>
                        <a:t>SSP2-4.5</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FFFF00"/>
                    </a:solidFill>
                  </a:tcPr>
                </a:tc>
                <a:tc hMerge="1">
                  <a:txBody>
                    <a:bodyPr/>
                    <a:lstStyle/>
                    <a:p>
                      <a:endParaRPr lang="en-GB"/>
                    </a:p>
                  </a:txBody>
                  <a:tcPr/>
                </a:tc>
                <a:tc gridSpan="2">
                  <a:txBody>
                    <a:bodyPr/>
                    <a:lstStyle/>
                    <a:p>
                      <a:pPr algn="just">
                        <a:spcBef>
                          <a:spcPts val="600"/>
                        </a:spcBef>
                        <a:spcAft>
                          <a:spcPts val="0"/>
                        </a:spcAft>
                      </a:pPr>
                      <a:r>
                        <a:rPr lang="en-GB" sz="4500" b="1" dirty="0">
                          <a:effectLst/>
                          <a:latin typeface="Times New Roman"/>
                          <a:ea typeface="Times New Roman"/>
                          <a:cs typeface="Times New Roman"/>
                        </a:rPr>
                        <a:t>SSP5-8.5</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FF0000"/>
                    </a:solidFill>
                  </a:tcPr>
                </a:tc>
                <a:tc hMerge="1">
                  <a:txBody>
                    <a:bodyPr/>
                    <a:lstStyle/>
                    <a:p>
                      <a:endParaRPr lang="en-GB"/>
                    </a:p>
                  </a:txBody>
                  <a:tcPr/>
                </a:tc>
              </a:tr>
              <a:tr h="670034">
                <a:tc>
                  <a:txBody>
                    <a:bodyPr/>
                    <a:lstStyle/>
                    <a:p>
                      <a:pPr algn="just">
                        <a:spcBef>
                          <a:spcPts val="600"/>
                        </a:spcBef>
                        <a:spcAft>
                          <a:spcPts val="0"/>
                        </a:spcAft>
                      </a:pPr>
                      <a:r>
                        <a:rPr lang="en-GB" sz="4500" b="1" dirty="0">
                          <a:effectLst/>
                          <a:latin typeface="Times New Roman"/>
                          <a:ea typeface="Times New Roman"/>
                          <a:cs typeface="Times New Roman"/>
                        </a:rPr>
                        <a:t> </a:t>
                      </a:r>
                      <a:endParaRPr lang="en-GB" sz="4500" dirty="0">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endParaRPr lang="en-GB" sz="4500">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GB" sz="4500" b="1">
                          <a:effectLst/>
                          <a:latin typeface="Times New Roman"/>
                          <a:ea typeface="Times New Roman"/>
                          <a:cs typeface="Times New Roman"/>
                        </a:rPr>
                        <a:t>MCF</a:t>
                      </a:r>
                      <a:endParaRPr lang="en-GB" sz="4500">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FF00"/>
                    </a:solidFill>
                  </a:tcPr>
                </a:tc>
                <a:tc>
                  <a:txBody>
                    <a:bodyPr/>
                    <a:lstStyle/>
                    <a:p>
                      <a:pPr algn="just">
                        <a:spcBef>
                          <a:spcPts val="600"/>
                        </a:spcBef>
                        <a:spcAft>
                          <a:spcPts val="0"/>
                        </a:spcAft>
                      </a:pPr>
                      <a:r>
                        <a:rPr lang="en-GB" sz="4500" b="1">
                          <a:effectLst/>
                          <a:latin typeface="Times New Roman"/>
                          <a:ea typeface="Times New Roman"/>
                          <a:cs typeface="Times New Roman"/>
                        </a:rPr>
                        <a:t>LCF</a:t>
                      </a:r>
                      <a:endParaRPr lang="en-GB" sz="4500">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FF00"/>
                    </a:solidFill>
                  </a:tcPr>
                </a:tc>
                <a:tc>
                  <a:txBody>
                    <a:bodyPr/>
                    <a:lstStyle/>
                    <a:p>
                      <a:pPr algn="just">
                        <a:spcBef>
                          <a:spcPts val="600"/>
                        </a:spcBef>
                        <a:spcAft>
                          <a:spcPts val="0"/>
                        </a:spcAft>
                      </a:pPr>
                      <a:r>
                        <a:rPr lang="en-GB" sz="4500" b="1" dirty="0">
                          <a:effectLst/>
                          <a:latin typeface="Times New Roman"/>
                          <a:ea typeface="Times New Roman"/>
                          <a:cs typeface="Times New Roman"/>
                        </a:rPr>
                        <a:t>MCF</a:t>
                      </a:r>
                      <a:endParaRPr lang="en-GB" sz="4500" dirty="0">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just">
                        <a:spcBef>
                          <a:spcPts val="600"/>
                        </a:spcBef>
                        <a:spcAft>
                          <a:spcPts val="0"/>
                        </a:spcAft>
                      </a:pPr>
                      <a:r>
                        <a:rPr lang="en-GB" sz="4500" b="1">
                          <a:effectLst/>
                          <a:latin typeface="Times New Roman"/>
                          <a:ea typeface="Times New Roman"/>
                          <a:cs typeface="Times New Roman"/>
                        </a:rPr>
                        <a:t>LCF</a:t>
                      </a:r>
                      <a:endParaRPr lang="en-GB" sz="4500">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just">
                        <a:spcBef>
                          <a:spcPts val="600"/>
                        </a:spcBef>
                        <a:spcAft>
                          <a:spcPts val="0"/>
                        </a:spcAft>
                      </a:pPr>
                      <a:r>
                        <a:rPr lang="en-GB" sz="4500" b="1" dirty="0">
                          <a:effectLst/>
                          <a:latin typeface="Times New Roman"/>
                          <a:ea typeface="Times New Roman"/>
                          <a:cs typeface="Times New Roman"/>
                        </a:rPr>
                        <a:t>MCF</a:t>
                      </a:r>
                      <a:endParaRPr lang="en-GB" sz="4500" dirty="0">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0000"/>
                    </a:solidFill>
                  </a:tcPr>
                </a:tc>
                <a:tc>
                  <a:txBody>
                    <a:bodyPr/>
                    <a:lstStyle/>
                    <a:p>
                      <a:pPr algn="just">
                        <a:spcBef>
                          <a:spcPts val="600"/>
                        </a:spcBef>
                        <a:spcAft>
                          <a:spcPts val="0"/>
                        </a:spcAft>
                      </a:pPr>
                      <a:r>
                        <a:rPr lang="en-GB" sz="4500" b="1">
                          <a:effectLst/>
                          <a:latin typeface="Times New Roman"/>
                          <a:ea typeface="Times New Roman"/>
                          <a:cs typeface="Times New Roman"/>
                        </a:rPr>
                        <a:t>LCF</a:t>
                      </a:r>
                      <a:endParaRPr lang="en-GB" sz="4500">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0000"/>
                    </a:solidFill>
                  </a:tcPr>
                </a:tc>
              </a:tr>
              <a:tr h="670034">
                <a:tc>
                  <a:txBody>
                    <a:bodyPr/>
                    <a:lstStyle/>
                    <a:p>
                      <a:pPr algn="just">
                        <a:spcBef>
                          <a:spcPts val="600"/>
                        </a:spcBef>
                        <a:spcAft>
                          <a:spcPts val="0"/>
                        </a:spcAft>
                      </a:pPr>
                      <a:r>
                        <a:rPr lang="en-GB" sz="4400" b="1" dirty="0">
                          <a:effectLst/>
                          <a:latin typeface="Times New Roman"/>
                          <a:ea typeface="Times New Roman"/>
                          <a:cs typeface="Times New Roman"/>
                        </a:rPr>
                        <a:t>CanESM5</a:t>
                      </a:r>
                      <a:endParaRPr lang="en-GB" sz="4400" dirty="0">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spcBef>
                          <a:spcPts val="600"/>
                        </a:spcBef>
                        <a:spcAft>
                          <a:spcPts val="0"/>
                        </a:spcAft>
                      </a:pPr>
                      <a:r>
                        <a:rPr lang="en-GB" sz="4500">
                          <a:effectLst/>
                          <a:latin typeface="Times New Roman"/>
                          <a:ea typeface="Times New Roman"/>
                          <a:cs typeface="Times New Roman"/>
                        </a:rPr>
                        <a:t>41</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just">
                        <a:spcBef>
                          <a:spcPts val="600"/>
                        </a:spcBef>
                        <a:spcAft>
                          <a:spcPts val="0"/>
                        </a:spcAft>
                      </a:pPr>
                      <a:r>
                        <a:rPr lang="en-GB" sz="4500">
                          <a:effectLst/>
                          <a:latin typeface="Times New Roman"/>
                          <a:ea typeface="Times New Roman"/>
                          <a:cs typeface="Times New Roman"/>
                        </a:rPr>
                        <a:t>38.6</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FF00"/>
                    </a:solidFill>
                  </a:tcPr>
                </a:tc>
                <a:tc>
                  <a:txBody>
                    <a:bodyPr/>
                    <a:lstStyle/>
                    <a:p>
                      <a:pPr algn="just">
                        <a:spcBef>
                          <a:spcPts val="600"/>
                        </a:spcBef>
                        <a:spcAft>
                          <a:spcPts val="0"/>
                        </a:spcAft>
                      </a:pPr>
                      <a:r>
                        <a:rPr lang="en-GB" sz="4500">
                          <a:effectLst/>
                          <a:latin typeface="Times New Roman"/>
                          <a:ea typeface="Times New Roman"/>
                          <a:cs typeface="Times New Roman"/>
                        </a:rPr>
                        <a:t>40.1</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FF00"/>
                    </a:solidFill>
                  </a:tcPr>
                </a:tc>
                <a:tc>
                  <a:txBody>
                    <a:bodyPr/>
                    <a:lstStyle/>
                    <a:p>
                      <a:pPr algn="just">
                        <a:spcBef>
                          <a:spcPts val="600"/>
                        </a:spcBef>
                        <a:spcAft>
                          <a:spcPts val="0"/>
                        </a:spcAft>
                      </a:pPr>
                      <a:r>
                        <a:rPr lang="en-GB" sz="4500" dirty="0">
                          <a:effectLst/>
                          <a:latin typeface="Times New Roman"/>
                          <a:ea typeface="Times New Roman"/>
                          <a:cs typeface="Times New Roman"/>
                        </a:rPr>
                        <a:t>39.7</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just">
                        <a:spcBef>
                          <a:spcPts val="600"/>
                        </a:spcBef>
                        <a:spcAft>
                          <a:spcPts val="0"/>
                        </a:spcAft>
                      </a:pPr>
                      <a:r>
                        <a:rPr lang="en-GB" sz="4500">
                          <a:effectLst/>
                          <a:latin typeface="Times New Roman"/>
                          <a:ea typeface="Times New Roman"/>
                          <a:cs typeface="Times New Roman"/>
                        </a:rPr>
                        <a:t>38.7</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just">
                        <a:spcBef>
                          <a:spcPts val="600"/>
                        </a:spcBef>
                        <a:spcAft>
                          <a:spcPts val="0"/>
                        </a:spcAft>
                      </a:pPr>
                      <a:r>
                        <a:rPr lang="en-GB" sz="4500">
                          <a:effectLst/>
                          <a:latin typeface="Times New Roman"/>
                          <a:ea typeface="Times New Roman"/>
                          <a:cs typeface="Times New Roman"/>
                        </a:rPr>
                        <a:t>39.4</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0000"/>
                    </a:solidFill>
                  </a:tcPr>
                </a:tc>
                <a:tc>
                  <a:txBody>
                    <a:bodyPr/>
                    <a:lstStyle/>
                    <a:p>
                      <a:pPr algn="just">
                        <a:spcBef>
                          <a:spcPts val="600"/>
                        </a:spcBef>
                        <a:spcAft>
                          <a:spcPts val="0"/>
                        </a:spcAft>
                      </a:pPr>
                      <a:r>
                        <a:rPr lang="en-GB" sz="4500">
                          <a:effectLst/>
                          <a:latin typeface="Times New Roman"/>
                          <a:ea typeface="Times New Roman"/>
                          <a:cs typeface="Times New Roman"/>
                        </a:rPr>
                        <a:t>38.1</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0000"/>
                    </a:solidFill>
                  </a:tcPr>
                </a:tc>
              </a:tr>
              <a:tr h="670034">
                <a:tc>
                  <a:txBody>
                    <a:bodyPr/>
                    <a:lstStyle/>
                    <a:p>
                      <a:pPr algn="just">
                        <a:spcBef>
                          <a:spcPts val="600"/>
                        </a:spcBef>
                        <a:spcAft>
                          <a:spcPts val="0"/>
                        </a:spcAft>
                      </a:pPr>
                      <a:r>
                        <a:rPr lang="en-GB" sz="4500" b="1">
                          <a:effectLst/>
                          <a:latin typeface="Times New Roman"/>
                          <a:ea typeface="Times New Roman"/>
                          <a:cs typeface="Times New Roman"/>
                        </a:rPr>
                        <a:t>HadGEM3</a:t>
                      </a:r>
                      <a:endParaRPr lang="en-GB" sz="4500">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500">
                          <a:effectLst/>
                          <a:latin typeface="Times New Roman"/>
                          <a:ea typeface="Times New Roman"/>
                          <a:cs typeface="Times New Roman"/>
                        </a:rPr>
                        <a:t>36.6</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500">
                          <a:effectLst/>
                          <a:latin typeface="Times New Roman"/>
                          <a:ea typeface="Times New Roman"/>
                          <a:cs typeface="Times New Roman"/>
                        </a:rPr>
                        <a:t>35.8</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500" b="1" dirty="0">
                          <a:effectLst/>
                          <a:latin typeface="Times New Roman"/>
                          <a:ea typeface="Times New Roman"/>
                          <a:cs typeface="Times New Roman"/>
                        </a:rPr>
                        <a:t>36.8*</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dirty="0">
                          <a:effectLst/>
                          <a:latin typeface="Times New Roman"/>
                          <a:ea typeface="Times New Roman"/>
                          <a:cs typeface="Times New Roman"/>
                        </a:rPr>
                        <a:t>36.3</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500">
                          <a:effectLst/>
                          <a:latin typeface="Times New Roman"/>
                          <a:ea typeface="Times New Roman"/>
                          <a:cs typeface="Times New Roman"/>
                        </a:rPr>
                        <a:t>35.4</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500" b="1" dirty="0">
                          <a:effectLst/>
                          <a:latin typeface="Times New Roman"/>
                          <a:ea typeface="Times New Roman"/>
                          <a:cs typeface="Times New Roman"/>
                        </a:rPr>
                        <a:t>37.8*</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b="1" dirty="0">
                          <a:effectLst/>
                          <a:latin typeface="Times New Roman"/>
                          <a:ea typeface="Times New Roman"/>
                          <a:cs typeface="Times New Roman"/>
                        </a:rPr>
                        <a:t>37.2*</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r>
              <a:tr h="670034">
                <a:tc>
                  <a:txBody>
                    <a:bodyPr/>
                    <a:lstStyle/>
                    <a:p>
                      <a:pPr algn="just">
                        <a:spcBef>
                          <a:spcPts val="600"/>
                        </a:spcBef>
                        <a:spcAft>
                          <a:spcPts val="0"/>
                        </a:spcAft>
                      </a:pPr>
                      <a:r>
                        <a:rPr lang="en-GB" sz="4500" b="1">
                          <a:effectLst/>
                          <a:latin typeface="Times New Roman"/>
                          <a:ea typeface="Times New Roman"/>
                          <a:cs typeface="Times New Roman"/>
                        </a:rPr>
                        <a:t>ACCESS-CM2</a:t>
                      </a:r>
                      <a:endParaRPr lang="en-GB" sz="4500">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500">
                          <a:effectLst/>
                          <a:latin typeface="Times New Roman"/>
                          <a:ea typeface="Times New Roman"/>
                          <a:cs typeface="Times New Roman"/>
                        </a:rPr>
                        <a:t>40.2</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500">
                          <a:effectLst/>
                          <a:latin typeface="Times New Roman"/>
                          <a:ea typeface="Times New Roman"/>
                          <a:cs typeface="Times New Roman"/>
                        </a:rPr>
                        <a:t>35.8</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500">
                          <a:effectLst/>
                          <a:latin typeface="Times New Roman"/>
                          <a:ea typeface="Times New Roman"/>
                          <a:cs typeface="Times New Roman"/>
                        </a:rPr>
                        <a:t>39.5</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500" b="1" dirty="0">
                          <a:effectLst/>
                          <a:latin typeface="Times New Roman"/>
                          <a:ea typeface="Times New Roman"/>
                          <a:cs typeface="Times New Roman"/>
                        </a:rPr>
                        <a:t>40.6*</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a:effectLst/>
                          <a:latin typeface="Times New Roman"/>
                          <a:ea typeface="Times New Roman"/>
                          <a:cs typeface="Times New Roman"/>
                        </a:rPr>
                        <a:t>38.7</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500" dirty="0">
                          <a:effectLst/>
                          <a:latin typeface="Times New Roman"/>
                          <a:ea typeface="Times New Roman"/>
                          <a:cs typeface="Times New Roman"/>
                        </a:rPr>
                        <a:t>39.7</a:t>
                      </a:r>
                    </a:p>
                  </a:txBody>
                  <a:tcPr marL="68580" marR="68580" marT="0" marB="0">
                    <a:lnL>
                      <a:noFill/>
                    </a:lnL>
                    <a:lnR>
                      <a:noFill/>
                    </a:lnR>
                    <a:lnT>
                      <a:noFill/>
                    </a:lnT>
                    <a:lnB>
                      <a:noFill/>
                    </a:lnB>
                    <a:solidFill>
                      <a:srgbClr val="FF0000"/>
                    </a:solidFill>
                  </a:tcPr>
                </a:tc>
                <a:tc>
                  <a:txBody>
                    <a:bodyPr/>
                    <a:lstStyle/>
                    <a:p>
                      <a:pPr algn="just">
                        <a:spcBef>
                          <a:spcPts val="600"/>
                        </a:spcBef>
                        <a:spcAft>
                          <a:spcPts val="0"/>
                        </a:spcAft>
                      </a:pPr>
                      <a:r>
                        <a:rPr lang="en-GB" sz="4500">
                          <a:effectLst/>
                          <a:latin typeface="Times New Roman"/>
                          <a:ea typeface="Times New Roman"/>
                          <a:cs typeface="Times New Roman"/>
                        </a:rPr>
                        <a:t>38.2</a:t>
                      </a:r>
                    </a:p>
                  </a:txBody>
                  <a:tcPr marL="68580" marR="68580" marT="0" marB="0">
                    <a:lnL>
                      <a:noFill/>
                    </a:lnL>
                    <a:lnR>
                      <a:noFill/>
                    </a:lnR>
                    <a:lnT>
                      <a:noFill/>
                    </a:lnT>
                    <a:lnB>
                      <a:noFill/>
                    </a:lnB>
                    <a:solidFill>
                      <a:srgbClr val="FF0000"/>
                    </a:solidFill>
                  </a:tcPr>
                </a:tc>
              </a:tr>
              <a:tr h="670034">
                <a:tc>
                  <a:txBody>
                    <a:bodyPr/>
                    <a:lstStyle/>
                    <a:p>
                      <a:pPr algn="just">
                        <a:spcBef>
                          <a:spcPts val="600"/>
                        </a:spcBef>
                        <a:spcAft>
                          <a:spcPts val="0"/>
                        </a:spcAft>
                      </a:pPr>
                      <a:r>
                        <a:rPr lang="en-GB" sz="4500" b="1">
                          <a:effectLst/>
                          <a:latin typeface="Times New Roman"/>
                          <a:ea typeface="Times New Roman"/>
                          <a:cs typeface="Times New Roman"/>
                        </a:rPr>
                        <a:t>UKESM1</a:t>
                      </a:r>
                      <a:endParaRPr lang="en-GB" sz="4500">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500">
                          <a:effectLst/>
                          <a:latin typeface="Times New Roman"/>
                          <a:ea typeface="Times New Roman"/>
                          <a:cs typeface="Times New Roman"/>
                        </a:rPr>
                        <a:t>40.6</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500">
                          <a:effectLst/>
                          <a:latin typeface="Times New Roman"/>
                          <a:ea typeface="Times New Roman"/>
                          <a:cs typeface="Times New Roman"/>
                        </a:rPr>
                        <a:t>37.5</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500">
                          <a:effectLst/>
                          <a:latin typeface="Times New Roman"/>
                          <a:ea typeface="Times New Roman"/>
                          <a:cs typeface="Times New Roman"/>
                        </a:rPr>
                        <a:t>38.2</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500">
                          <a:effectLst/>
                          <a:latin typeface="Times New Roman"/>
                          <a:ea typeface="Times New Roman"/>
                          <a:cs typeface="Times New Roman"/>
                        </a:rPr>
                        <a:t>39.2</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500" dirty="0">
                          <a:effectLst/>
                          <a:latin typeface="Times New Roman"/>
                          <a:ea typeface="Times New Roman"/>
                          <a:cs typeface="Times New Roman"/>
                        </a:rPr>
                        <a:t>38.2</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500" dirty="0">
                          <a:effectLst/>
                          <a:latin typeface="Times New Roman"/>
                          <a:ea typeface="Times New Roman"/>
                          <a:cs typeface="Times New Roman"/>
                        </a:rPr>
                        <a:t>39.2</a:t>
                      </a:r>
                    </a:p>
                  </a:txBody>
                  <a:tcPr marL="68580" marR="68580" marT="0" marB="0">
                    <a:lnL>
                      <a:noFill/>
                    </a:lnL>
                    <a:lnR>
                      <a:noFill/>
                    </a:lnR>
                    <a:lnT>
                      <a:noFill/>
                    </a:lnT>
                    <a:lnB>
                      <a:noFill/>
                    </a:lnB>
                    <a:solidFill>
                      <a:srgbClr val="FF0000"/>
                    </a:solidFill>
                  </a:tcPr>
                </a:tc>
                <a:tc>
                  <a:txBody>
                    <a:bodyPr/>
                    <a:lstStyle/>
                    <a:p>
                      <a:pPr algn="just">
                        <a:spcBef>
                          <a:spcPts val="600"/>
                        </a:spcBef>
                        <a:spcAft>
                          <a:spcPts val="0"/>
                        </a:spcAft>
                      </a:pPr>
                      <a:r>
                        <a:rPr lang="en-GB" sz="4500">
                          <a:effectLst/>
                          <a:latin typeface="Times New Roman"/>
                          <a:ea typeface="Times New Roman"/>
                          <a:cs typeface="Times New Roman"/>
                        </a:rPr>
                        <a:t>36.4</a:t>
                      </a:r>
                    </a:p>
                  </a:txBody>
                  <a:tcPr marL="68580" marR="68580" marT="0" marB="0">
                    <a:lnL>
                      <a:noFill/>
                    </a:lnL>
                    <a:lnR>
                      <a:noFill/>
                    </a:lnR>
                    <a:lnT>
                      <a:noFill/>
                    </a:lnT>
                    <a:lnB>
                      <a:noFill/>
                    </a:lnB>
                    <a:solidFill>
                      <a:srgbClr val="FF0000"/>
                    </a:solidFill>
                  </a:tcPr>
                </a:tc>
              </a:tr>
              <a:tr h="670034">
                <a:tc>
                  <a:txBody>
                    <a:bodyPr/>
                    <a:lstStyle/>
                    <a:p>
                      <a:pPr algn="just">
                        <a:spcBef>
                          <a:spcPts val="600"/>
                        </a:spcBef>
                        <a:spcAft>
                          <a:spcPts val="0"/>
                        </a:spcAft>
                      </a:pPr>
                      <a:r>
                        <a:rPr lang="en-GB" sz="4500" b="1">
                          <a:effectLst/>
                          <a:latin typeface="Times New Roman"/>
                          <a:ea typeface="Times New Roman"/>
                          <a:cs typeface="Times New Roman"/>
                        </a:rPr>
                        <a:t>CNRM-ESM2</a:t>
                      </a:r>
                      <a:endParaRPr lang="en-GB" sz="4500">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GB" sz="4500">
                          <a:effectLst/>
                          <a:latin typeface="Times New Roman"/>
                          <a:ea typeface="Times New Roman"/>
                          <a:cs typeface="Times New Roman"/>
                        </a:rPr>
                        <a:t>41.4</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GB" sz="4500">
                          <a:effectLst/>
                          <a:latin typeface="Times New Roman"/>
                          <a:ea typeface="Times New Roman"/>
                          <a:cs typeface="Times New Roman"/>
                        </a:rPr>
                        <a:t>41.4</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FF00"/>
                    </a:solidFill>
                  </a:tcPr>
                </a:tc>
                <a:tc>
                  <a:txBody>
                    <a:bodyPr/>
                    <a:lstStyle/>
                    <a:p>
                      <a:pPr algn="just">
                        <a:spcBef>
                          <a:spcPts val="600"/>
                        </a:spcBef>
                        <a:spcAft>
                          <a:spcPts val="0"/>
                        </a:spcAft>
                      </a:pPr>
                      <a:r>
                        <a:rPr lang="en-GB" sz="4500">
                          <a:effectLst/>
                          <a:latin typeface="Times New Roman"/>
                          <a:ea typeface="Times New Roman"/>
                          <a:cs typeface="Times New Roman"/>
                        </a:rPr>
                        <a:t>39.8</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FF00"/>
                    </a:solidFill>
                  </a:tcPr>
                </a:tc>
                <a:tc>
                  <a:txBody>
                    <a:bodyPr/>
                    <a:lstStyle/>
                    <a:p>
                      <a:pPr algn="just">
                        <a:spcBef>
                          <a:spcPts val="600"/>
                        </a:spcBef>
                        <a:spcAft>
                          <a:spcPts val="0"/>
                        </a:spcAft>
                      </a:pPr>
                      <a:r>
                        <a:rPr lang="en-GB" sz="4500">
                          <a:effectLst/>
                          <a:latin typeface="Times New Roman"/>
                          <a:ea typeface="Times New Roman"/>
                          <a:cs typeface="Times New Roman"/>
                        </a:rPr>
                        <a:t>37.8</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just">
                        <a:spcBef>
                          <a:spcPts val="600"/>
                        </a:spcBef>
                        <a:spcAft>
                          <a:spcPts val="0"/>
                        </a:spcAft>
                      </a:pPr>
                      <a:r>
                        <a:rPr lang="en-GB" sz="4500" dirty="0">
                          <a:effectLst/>
                          <a:latin typeface="Times New Roman"/>
                          <a:ea typeface="Times New Roman"/>
                          <a:cs typeface="Times New Roman"/>
                        </a:rPr>
                        <a:t>37.9</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just">
                        <a:spcBef>
                          <a:spcPts val="600"/>
                        </a:spcBef>
                        <a:spcAft>
                          <a:spcPts val="0"/>
                        </a:spcAft>
                      </a:pPr>
                      <a:r>
                        <a:rPr lang="en-GB" sz="4500" b="1" dirty="0">
                          <a:effectLst/>
                          <a:latin typeface="Times New Roman"/>
                          <a:ea typeface="Times New Roman"/>
                          <a:cs typeface="Times New Roman"/>
                        </a:rPr>
                        <a:t>40.6*</a:t>
                      </a:r>
                      <a:endParaRPr lang="en-GB" sz="4500" dirty="0">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B0F0"/>
                    </a:solidFill>
                  </a:tcPr>
                </a:tc>
                <a:tc>
                  <a:txBody>
                    <a:bodyPr/>
                    <a:lstStyle/>
                    <a:p>
                      <a:pPr algn="just">
                        <a:spcBef>
                          <a:spcPts val="600"/>
                        </a:spcBef>
                        <a:spcAft>
                          <a:spcPts val="0"/>
                        </a:spcAft>
                      </a:pPr>
                      <a:r>
                        <a:rPr lang="en-GB" sz="4500">
                          <a:effectLst/>
                          <a:latin typeface="Times New Roman"/>
                          <a:ea typeface="Times New Roman"/>
                          <a:cs typeface="Times New Roman"/>
                        </a:rPr>
                        <a:t>37.5</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0000"/>
                    </a:solidFill>
                  </a:tcPr>
                </a:tc>
              </a:tr>
              <a:tr h="670034">
                <a:tc>
                  <a:txBody>
                    <a:bodyPr/>
                    <a:lstStyle/>
                    <a:p>
                      <a:pPr algn="just">
                        <a:spcBef>
                          <a:spcPts val="600"/>
                        </a:spcBef>
                        <a:spcAft>
                          <a:spcPts val="0"/>
                        </a:spcAft>
                      </a:pPr>
                      <a:r>
                        <a:rPr lang="en-GB" sz="4500" b="1">
                          <a:effectLst/>
                          <a:latin typeface="Times New Roman"/>
                          <a:ea typeface="Times New Roman"/>
                          <a:cs typeface="Times New Roman"/>
                        </a:rPr>
                        <a:t>EC-Earth3-Veg</a:t>
                      </a:r>
                      <a:endParaRPr lang="en-GB" sz="4500">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spcBef>
                          <a:spcPts val="600"/>
                        </a:spcBef>
                        <a:spcAft>
                          <a:spcPts val="0"/>
                        </a:spcAft>
                      </a:pPr>
                      <a:r>
                        <a:rPr lang="en-GB" sz="4500">
                          <a:effectLst/>
                          <a:latin typeface="Times New Roman"/>
                          <a:ea typeface="Times New Roman"/>
                          <a:cs typeface="Times New Roman"/>
                        </a:rPr>
                        <a:t>39.8</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just">
                        <a:spcBef>
                          <a:spcPts val="600"/>
                        </a:spcBef>
                        <a:spcAft>
                          <a:spcPts val="0"/>
                        </a:spcAft>
                      </a:pPr>
                      <a:r>
                        <a:rPr lang="en-GB" sz="4500" b="1" dirty="0">
                          <a:effectLst/>
                          <a:latin typeface="Times New Roman"/>
                          <a:ea typeface="Times New Roman"/>
                          <a:cs typeface="Times New Roman"/>
                        </a:rPr>
                        <a:t>40.3*</a:t>
                      </a:r>
                      <a:endParaRPr lang="en-GB" sz="4500" dirty="0">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just">
                        <a:spcBef>
                          <a:spcPts val="600"/>
                        </a:spcBef>
                        <a:spcAft>
                          <a:spcPts val="0"/>
                        </a:spcAft>
                      </a:pPr>
                      <a:r>
                        <a:rPr lang="en-GB" sz="4500">
                          <a:effectLst/>
                          <a:latin typeface="Times New Roman"/>
                          <a:ea typeface="Times New Roman"/>
                          <a:cs typeface="Times New Roman"/>
                        </a:rPr>
                        <a:t>39</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FF00"/>
                    </a:solidFill>
                  </a:tcPr>
                </a:tc>
                <a:tc>
                  <a:txBody>
                    <a:bodyPr/>
                    <a:lstStyle/>
                    <a:p>
                      <a:pPr algn="just">
                        <a:spcBef>
                          <a:spcPts val="600"/>
                        </a:spcBef>
                        <a:spcAft>
                          <a:spcPts val="0"/>
                        </a:spcAft>
                      </a:pPr>
                      <a:r>
                        <a:rPr lang="en-GB" sz="4500" b="1" dirty="0">
                          <a:effectLst/>
                          <a:latin typeface="Times New Roman"/>
                          <a:ea typeface="Times New Roman"/>
                          <a:cs typeface="Times New Roman"/>
                        </a:rPr>
                        <a:t>40.3*</a:t>
                      </a:r>
                      <a:endParaRPr lang="en-GB" sz="4500" dirty="0">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just">
                        <a:spcBef>
                          <a:spcPts val="600"/>
                        </a:spcBef>
                        <a:spcAft>
                          <a:spcPts val="0"/>
                        </a:spcAft>
                      </a:pPr>
                      <a:r>
                        <a:rPr lang="en-GB" sz="4500" dirty="0">
                          <a:effectLst/>
                          <a:latin typeface="Times New Roman"/>
                          <a:ea typeface="Times New Roman"/>
                          <a:cs typeface="Times New Roman"/>
                        </a:rPr>
                        <a:t>39.2</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just">
                        <a:spcBef>
                          <a:spcPts val="600"/>
                        </a:spcBef>
                        <a:spcAft>
                          <a:spcPts val="0"/>
                        </a:spcAft>
                      </a:pPr>
                      <a:r>
                        <a:rPr lang="en-GB" sz="4500" b="1" dirty="0">
                          <a:effectLst/>
                          <a:latin typeface="Times New Roman"/>
                          <a:ea typeface="Times New Roman"/>
                          <a:cs typeface="Times New Roman"/>
                        </a:rPr>
                        <a:t>41.7*</a:t>
                      </a:r>
                      <a:endParaRPr lang="en-GB" sz="4500" dirty="0">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just">
                        <a:spcBef>
                          <a:spcPts val="600"/>
                        </a:spcBef>
                        <a:spcAft>
                          <a:spcPts val="0"/>
                        </a:spcAft>
                      </a:pPr>
                      <a:r>
                        <a:rPr lang="en-GB" sz="4500" b="1" dirty="0">
                          <a:effectLst/>
                          <a:latin typeface="Times New Roman"/>
                          <a:ea typeface="Times New Roman"/>
                          <a:cs typeface="Times New Roman"/>
                        </a:rPr>
                        <a:t>40.8*</a:t>
                      </a:r>
                      <a:endParaRPr lang="en-GB" sz="4500" dirty="0">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r>
              <a:tr h="670034">
                <a:tc>
                  <a:txBody>
                    <a:bodyPr/>
                    <a:lstStyle/>
                    <a:p>
                      <a:pPr algn="just">
                        <a:spcBef>
                          <a:spcPts val="600"/>
                        </a:spcBef>
                        <a:spcAft>
                          <a:spcPts val="0"/>
                        </a:spcAft>
                      </a:pPr>
                      <a:r>
                        <a:rPr lang="en-GB" sz="4500" b="1">
                          <a:effectLst/>
                          <a:latin typeface="Times New Roman"/>
                          <a:ea typeface="Times New Roman"/>
                          <a:cs typeface="Times New Roman"/>
                        </a:rPr>
                        <a:t>CNRM-CM6</a:t>
                      </a:r>
                      <a:endParaRPr lang="en-GB" sz="4500">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500">
                          <a:effectLst/>
                          <a:latin typeface="Times New Roman"/>
                          <a:ea typeface="Times New Roman"/>
                          <a:cs typeface="Times New Roman"/>
                        </a:rPr>
                        <a:t>39.8</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500" b="1" dirty="0">
                          <a:effectLst/>
                          <a:latin typeface="Times New Roman"/>
                          <a:ea typeface="Times New Roman"/>
                          <a:cs typeface="Times New Roman"/>
                        </a:rPr>
                        <a:t>40*</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a:effectLst/>
                          <a:latin typeface="Times New Roman"/>
                          <a:ea typeface="Times New Roman"/>
                          <a:cs typeface="Times New Roman"/>
                        </a:rPr>
                        <a:t>39.5</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500" b="1" dirty="0">
                          <a:effectLst/>
                          <a:latin typeface="Times New Roman"/>
                          <a:ea typeface="Times New Roman"/>
                          <a:cs typeface="Times New Roman"/>
                        </a:rPr>
                        <a:t>41.1*</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dirty="0">
                          <a:effectLst/>
                          <a:latin typeface="Times New Roman"/>
                          <a:ea typeface="Times New Roman"/>
                          <a:cs typeface="Times New Roman"/>
                        </a:rPr>
                        <a:t>39.5</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500">
                          <a:effectLst/>
                          <a:latin typeface="Times New Roman"/>
                          <a:ea typeface="Times New Roman"/>
                          <a:cs typeface="Times New Roman"/>
                        </a:rPr>
                        <a:t>35.5</a:t>
                      </a:r>
                    </a:p>
                  </a:txBody>
                  <a:tcPr marL="68580" marR="68580" marT="0" marB="0">
                    <a:lnL>
                      <a:noFill/>
                    </a:lnL>
                    <a:lnR>
                      <a:noFill/>
                    </a:lnR>
                    <a:lnT>
                      <a:noFill/>
                    </a:lnT>
                    <a:lnB>
                      <a:noFill/>
                    </a:lnB>
                    <a:solidFill>
                      <a:srgbClr val="FF0000"/>
                    </a:solidFill>
                  </a:tcPr>
                </a:tc>
                <a:tc>
                  <a:txBody>
                    <a:bodyPr/>
                    <a:lstStyle/>
                    <a:p>
                      <a:pPr algn="just">
                        <a:spcBef>
                          <a:spcPts val="600"/>
                        </a:spcBef>
                        <a:spcAft>
                          <a:spcPts val="0"/>
                        </a:spcAft>
                      </a:pPr>
                      <a:r>
                        <a:rPr lang="en-GB" sz="4500">
                          <a:effectLst/>
                          <a:latin typeface="Times New Roman"/>
                          <a:ea typeface="Times New Roman"/>
                          <a:cs typeface="Times New Roman"/>
                        </a:rPr>
                        <a:t>37.5</a:t>
                      </a:r>
                    </a:p>
                  </a:txBody>
                  <a:tcPr marL="68580" marR="68580" marT="0" marB="0">
                    <a:lnL>
                      <a:noFill/>
                    </a:lnL>
                    <a:lnR>
                      <a:noFill/>
                    </a:lnR>
                    <a:lnT>
                      <a:noFill/>
                    </a:lnT>
                    <a:lnB>
                      <a:noFill/>
                    </a:lnB>
                    <a:solidFill>
                      <a:srgbClr val="FF0000"/>
                    </a:solidFill>
                  </a:tcPr>
                </a:tc>
              </a:tr>
              <a:tr h="670034">
                <a:tc>
                  <a:txBody>
                    <a:bodyPr/>
                    <a:lstStyle/>
                    <a:p>
                      <a:pPr algn="just">
                        <a:spcBef>
                          <a:spcPts val="600"/>
                        </a:spcBef>
                        <a:spcAft>
                          <a:spcPts val="0"/>
                        </a:spcAft>
                      </a:pPr>
                      <a:r>
                        <a:rPr lang="en-GB" sz="4500" b="1">
                          <a:effectLst/>
                          <a:latin typeface="Times New Roman"/>
                          <a:ea typeface="Times New Roman"/>
                          <a:cs typeface="Times New Roman"/>
                        </a:rPr>
                        <a:t>ACCESS-ESM1</a:t>
                      </a:r>
                      <a:endParaRPr lang="en-GB" sz="4500">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500">
                          <a:effectLst/>
                          <a:latin typeface="Times New Roman"/>
                          <a:ea typeface="Times New Roman"/>
                          <a:cs typeface="Times New Roman"/>
                        </a:rPr>
                        <a:t>39.8</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500">
                          <a:effectLst/>
                          <a:latin typeface="Times New Roman"/>
                          <a:ea typeface="Times New Roman"/>
                          <a:cs typeface="Times New Roman"/>
                        </a:rPr>
                        <a:t>37.2</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500">
                          <a:effectLst/>
                          <a:latin typeface="Times New Roman"/>
                          <a:ea typeface="Times New Roman"/>
                          <a:cs typeface="Times New Roman"/>
                        </a:rPr>
                        <a:t>38.4</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500">
                          <a:effectLst/>
                          <a:latin typeface="Times New Roman"/>
                          <a:ea typeface="Times New Roman"/>
                          <a:cs typeface="Times New Roman"/>
                        </a:rPr>
                        <a:t>39.7</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500" b="1" dirty="0">
                          <a:effectLst/>
                          <a:latin typeface="Times New Roman"/>
                          <a:ea typeface="Times New Roman"/>
                          <a:cs typeface="Times New Roman"/>
                        </a:rPr>
                        <a:t>40.3*</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dirty="0">
                          <a:effectLst/>
                          <a:latin typeface="Times New Roman"/>
                          <a:ea typeface="Times New Roman"/>
                          <a:cs typeface="Times New Roman"/>
                        </a:rPr>
                        <a:t>39.2</a:t>
                      </a:r>
                    </a:p>
                  </a:txBody>
                  <a:tcPr marL="68580" marR="68580" marT="0" marB="0">
                    <a:lnL>
                      <a:noFill/>
                    </a:lnL>
                    <a:lnR>
                      <a:noFill/>
                    </a:lnR>
                    <a:lnT>
                      <a:noFill/>
                    </a:lnT>
                    <a:lnB>
                      <a:noFill/>
                    </a:lnB>
                    <a:solidFill>
                      <a:srgbClr val="FF0000"/>
                    </a:solidFill>
                  </a:tcPr>
                </a:tc>
                <a:tc>
                  <a:txBody>
                    <a:bodyPr/>
                    <a:lstStyle/>
                    <a:p>
                      <a:pPr algn="just">
                        <a:spcBef>
                          <a:spcPts val="600"/>
                        </a:spcBef>
                        <a:spcAft>
                          <a:spcPts val="0"/>
                        </a:spcAft>
                      </a:pPr>
                      <a:r>
                        <a:rPr lang="en-GB" sz="4500">
                          <a:effectLst/>
                          <a:latin typeface="Times New Roman"/>
                          <a:ea typeface="Times New Roman"/>
                          <a:cs typeface="Times New Roman"/>
                        </a:rPr>
                        <a:t>35.6</a:t>
                      </a:r>
                    </a:p>
                  </a:txBody>
                  <a:tcPr marL="68580" marR="68580" marT="0" marB="0">
                    <a:lnL>
                      <a:noFill/>
                    </a:lnL>
                    <a:lnR>
                      <a:noFill/>
                    </a:lnR>
                    <a:lnT>
                      <a:noFill/>
                    </a:lnT>
                    <a:lnB>
                      <a:noFill/>
                    </a:lnB>
                    <a:solidFill>
                      <a:srgbClr val="FF0000"/>
                    </a:solidFill>
                  </a:tcPr>
                </a:tc>
              </a:tr>
              <a:tr h="670034">
                <a:tc>
                  <a:txBody>
                    <a:bodyPr/>
                    <a:lstStyle/>
                    <a:p>
                      <a:pPr algn="just">
                        <a:spcBef>
                          <a:spcPts val="600"/>
                        </a:spcBef>
                        <a:spcAft>
                          <a:spcPts val="0"/>
                        </a:spcAft>
                      </a:pPr>
                      <a:r>
                        <a:rPr lang="en-GB" sz="4500" b="1">
                          <a:effectLst/>
                          <a:latin typeface="Times New Roman"/>
                          <a:ea typeface="Times New Roman"/>
                          <a:cs typeface="Times New Roman"/>
                        </a:rPr>
                        <a:t>GFDL-ESM4</a:t>
                      </a:r>
                      <a:endParaRPr lang="en-GB" sz="4500">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500">
                          <a:effectLst/>
                          <a:latin typeface="Times New Roman"/>
                          <a:ea typeface="Times New Roman"/>
                          <a:cs typeface="Times New Roman"/>
                        </a:rPr>
                        <a:t>44.2</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500">
                          <a:effectLst/>
                          <a:latin typeface="Times New Roman"/>
                          <a:ea typeface="Times New Roman"/>
                          <a:cs typeface="Times New Roman"/>
                        </a:rPr>
                        <a:t>41.1</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500">
                          <a:effectLst/>
                          <a:latin typeface="Times New Roman"/>
                          <a:ea typeface="Times New Roman"/>
                          <a:cs typeface="Times New Roman"/>
                        </a:rPr>
                        <a:t>40.3</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500">
                          <a:effectLst/>
                          <a:latin typeface="Times New Roman"/>
                          <a:ea typeface="Times New Roman"/>
                          <a:cs typeface="Times New Roman"/>
                        </a:rPr>
                        <a:t>40.9</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500" dirty="0">
                          <a:effectLst/>
                          <a:latin typeface="Times New Roman"/>
                          <a:ea typeface="Times New Roman"/>
                          <a:cs typeface="Times New Roman"/>
                        </a:rPr>
                        <a:t>38.7</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500">
                          <a:effectLst/>
                          <a:latin typeface="Times New Roman"/>
                          <a:ea typeface="Times New Roman"/>
                          <a:cs typeface="Times New Roman"/>
                        </a:rPr>
                        <a:t>42</a:t>
                      </a:r>
                    </a:p>
                  </a:txBody>
                  <a:tcPr marL="68580" marR="68580" marT="0" marB="0">
                    <a:lnL>
                      <a:noFill/>
                    </a:lnL>
                    <a:lnR>
                      <a:noFill/>
                    </a:lnR>
                    <a:lnT>
                      <a:noFill/>
                    </a:lnT>
                    <a:lnB>
                      <a:noFill/>
                    </a:lnB>
                    <a:solidFill>
                      <a:srgbClr val="FF0000"/>
                    </a:solidFill>
                  </a:tcPr>
                </a:tc>
                <a:tc>
                  <a:txBody>
                    <a:bodyPr/>
                    <a:lstStyle/>
                    <a:p>
                      <a:pPr algn="just">
                        <a:spcBef>
                          <a:spcPts val="600"/>
                        </a:spcBef>
                        <a:spcAft>
                          <a:spcPts val="0"/>
                        </a:spcAft>
                      </a:pPr>
                      <a:r>
                        <a:rPr lang="en-GB" sz="4500">
                          <a:effectLst/>
                          <a:latin typeface="Times New Roman"/>
                          <a:ea typeface="Times New Roman"/>
                          <a:cs typeface="Times New Roman"/>
                        </a:rPr>
                        <a:t>38.6</a:t>
                      </a:r>
                    </a:p>
                  </a:txBody>
                  <a:tcPr marL="68580" marR="68580" marT="0" marB="0">
                    <a:lnL>
                      <a:noFill/>
                    </a:lnL>
                    <a:lnR>
                      <a:noFill/>
                    </a:lnR>
                    <a:lnT>
                      <a:noFill/>
                    </a:lnT>
                    <a:lnB>
                      <a:noFill/>
                    </a:lnB>
                    <a:solidFill>
                      <a:srgbClr val="FF0000"/>
                    </a:solidFill>
                  </a:tcPr>
                </a:tc>
              </a:tr>
              <a:tr h="670034">
                <a:tc>
                  <a:txBody>
                    <a:bodyPr/>
                    <a:lstStyle/>
                    <a:p>
                      <a:pPr algn="just">
                        <a:spcBef>
                          <a:spcPts val="600"/>
                        </a:spcBef>
                        <a:spcAft>
                          <a:spcPts val="0"/>
                        </a:spcAft>
                      </a:pPr>
                      <a:r>
                        <a:rPr lang="en-GB" sz="4500" b="1">
                          <a:effectLst/>
                          <a:latin typeface="Times New Roman"/>
                          <a:ea typeface="Times New Roman"/>
                          <a:cs typeface="Times New Roman"/>
                        </a:rPr>
                        <a:t>MRI-ESM2</a:t>
                      </a:r>
                      <a:endParaRPr lang="en-GB" sz="4500">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GB" sz="4500" dirty="0">
                          <a:effectLst/>
                          <a:latin typeface="Times New Roman"/>
                          <a:ea typeface="Times New Roman"/>
                          <a:cs typeface="Times New Roman"/>
                        </a:rPr>
                        <a:t>42.6</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GB" sz="4500">
                          <a:effectLst/>
                          <a:latin typeface="Times New Roman"/>
                          <a:ea typeface="Times New Roman"/>
                          <a:cs typeface="Times New Roman"/>
                        </a:rPr>
                        <a:t>40.9</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FF00"/>
                    </a:solidFill>
                  </a:tcPr>
                </a:tc>
                <a:tc>
                  <a:txBody>
                    <a:bodyPr/>
                    <a:lstStyle/>
                    <a:p>
                      <a:pPr algn="just">
                        <a:spcBef>
                          <a:spcPts val="600"/>
                        </a:spcBef>
                        <a:spcAft>
                          <a:spcPts val="0"/>
                        </a:spcAft>
                      </a:pPr>
                      <a:r>
                        <a:rPr lang="en-GB" sz="4500" dirty="0">
                          <a:effectLst/>
                          <a:latin typeface="Times New Roman"/>
                          <a:ea typeface="Times New Roman"/>
                          <a:cs typeface="Times New Roman"/>
                        </a:rPr>
                        <a:t>37.9</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FF00"/>
                    </a:solidFill>
                  </a:tcPr>
                </a:tc>
                <a:tc>
                  <a:txBody>
                    <a:bodyPr/>
                    <a:lstStyle/>
                    <a:p>
                      <a:pPr algn="just">
                        <a:spcBef>
                          <a:spcPts val="600"/>
                        </a:spcBef>
                        <a:spcAft>
                          <a:spcPts val="0"/>
                        </a:spcAft>
                      </a:pPr>
                      <a:r>
                        <a:rPr lang="en-GB" sz="4500">
                          <a:effectLst/>
                          <a:latin typeface="Times New Roman"/>
                          <a:ea typeface="Times New Roman"/>
                          <a:cs typeface="Times New Roman"/>
                        </a:rPr>
                        <a:t>39.7</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just">
                        <a:spcBef>
                          <a:spcPts val="600"/>
                        </a:spcBef>
                        <a:spcAft>
                          <a:spcPts val="0"/>
                        </a:spcAft>
                      </a:pPr>
                      <a:r>
                        <a:rPr lang="en-GB" sz="4500">
                          <a:effectLst/>
                          <a:latin typeface="Times New Roman"/>
                          <a:ea typeface="Times New Roman"/>
                          <a:cs typeface="Times New Roman"/>
                        </a:rPr>
                        <a:t>38.4</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just">
                        <a:spcBef>
                          <a:spcPts val="600"/>
                        </a:spcBef>
                        <a:spcAft>
                          <a:spcPts val="0"/>
                        </a:spcAft>
                      </a:pPr>
                      <a:r>
                        <a:rPr lang="en-GB" sz="4500">
                          <a:effectLst/>
                          <a:latin typeface="Times New Roman"/>
                          <a:ea typeface="Times New Roman"/>
                          <a:cs typeface="Times New Roman"/>
                        </a:rPr>
                        <a:t>39.2</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0000"/>
                    </a:solidFill>
                  </a:tcPr>
                </a:tc>
                <a:tc>
                  <a:txBody>
                    <a:bodyPr/>
                    <a:lstStyle/>
                    <a:p>
                      <a:pPr algn="just">
                        <a:spcBef>
                          <a:spcPts val="600"/>
                        </a:spcBef>
                        <a:spcAft>
                          <a:spcPts val="0"/>
                        </a:spcAft>
                      </a:pPr>
                      <a:r>
                        <a:rPr lang="en-GB" sz="4500">
                          <a:effectLst/>
                          <a:latin typeface="Times New Roman"/>
                          <a:ea typeface="Times New Roman"/>
                          <a:cs typeface="Times New Roman"/>
                        </a:rPr>
                        <a:t>36.9</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0000"/>
                    </a:solidFill>
                  </a:tcPr>
                </a:tc>
              </a:tr>
              <a:tr h="670034">
                <a:tc>
                  <a:txBody>
                    <a:bodyPr/>
                    <a:lstStyle/>
                    <a:p>
                      <a:pPr algn="just">
                        <a:spcBef>
                          <a:spcPts val="600"/>
                        </a:spcBef>
                        <a:spcAft>
                          <a:spcPts val="0"/>
                        </a:spcAft>
                      </a:pPr>
                      <a:r>
                        <a:rPr lang="en-GB" sz="4500" b="1">
                          <a:effectLst/>
                          <a:latin typeface="Times New Roman"/>
                          <a:ea typeface="Times New Roman"/>
                          <a:cs typeface="Times New Roman"/>
                        </a:rPr>
                        <a:t>FGOALS-g3</a:t>
                      </a:r>
                      <a:endParaRPr lang="en-GB" sz="4500">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spcBef>
                          <a:spcPts val="600"/>
                        </a:spcBef>
                        <a:spcAft>
                          <a:spcPts val="0"/>
                        </a:spcAft>
                      </a:pPr>
                      <a:r>
                        <a:rPr lang="en-GB" sz="4500">
                          <a:effectLst/>
                          <a:latin typeface="Times New Roman"/>
                          <a:ea typeface="Times New Roman"/>
                          <a:cs typeface="Times New Roman"/>
                        </a:rPr>
                        <a:t>40.5</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just">
                        <a:spcBef>
                          <a:spcPts val="600"/>
                        </a:spcBef>
                        <a:spcAft>
                          <a:spcPts val="0"/>
                        </a:spcAft>
                      </a:pPr>
                      <a:r>
                        <a:rPr lang="en-GB" sz="4500" b="1" dirty="0">
                          <a:effectLst/>
                          <a:latin typeface="Times New Roman"/>
                          <a:ea typeface="Times New Roman"/>
                          <a:cs typeface="Times New Roman"/>
                        </a:rPr>
                        <a:t>41.1*</a:t>
                      </a:r>
                      <a:endParaRPr lang="en-GB" sz="4500" dirty="0">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just">
                        <a:spcBef>
                          <a:spcPts val="600"/>
                        </a:spcBef>
                        <a:spcAft>
                          <a:spcPts val="0"/>
                        </a:spcAft>
                      </a:pPr>
                      <a:r>
                        <a:rPr lang="en-GB" sz="4500" b="1" dirty="0">
                          <a:effectLst/>
                          <a:latin typeface="Times New Roman"/>
                          <a:ea typeface="Times New Roman"/>
                          <a:cs typeface="Times New Roman"/>
                        </a:rPr>
                        <a:t>40.6*</a:t>
                      </a:r>
                      <a:endParaRPr lang="en-GB" sz="4500" dirty="0">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just">
                        <a:spcBef>
                          <a:spcPts val="600"/>
                        </a:spcBef>
                        <a:spcAft>
                          <a:spcPts val="0"/>
                        </a:spcAft>
                      </a:pPr>
                      <a:r>
                        <a:rPr lang="en-GB" sz="4500" b="1" dirty="0">
                          <a:effectLst/>
                          <a:latin typeface="Times New Roman"/>
                          <a:ea typeface="Times New Roman"/>
                          <a:cs typeface="Times New Roman"/>
                        </a:rPr>
                        <a:t>40.9*</a:t>
                      </a:r>
                      <a:endParaRPr lang="en-GB" sz="4500" dirty="0">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just">
                        <a:spcBef>
                          <a:spcPts val="600"/>
                        </a:spcBef>
                        <a:spcAft>
                          <a:spcPts val="0"/>
                        </a:spcAft>
                      </a:pPr>
                      <a:r>
                        <a:rPr lang="en-GB" sz="4500" b="1" dirty="0">
                          <a:effectLst/>
                          <a:latin typeface="Times New Roman"/>
                          <a:ea typeface="Times New Roman"/>
                          <a:cs typeface="Times New Roman"/>
                        </a:rPr>
                        <a:t>41.7*</a:t>
                      </a:r>
                      <a:endParaRPr lang="en-GB" sz="4500" dirty="0">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just">
                        <a:spcBef>
                          <a:spcPts val="600"/>
                        </a:spcBef>
                        <a:spcAft>
                          <a:spcPts val="0"/>
                        </a:spcAft>
                      </a:pPr>
                      <a:r>
                        <a:rPr lang="en-GB" sz="4500">
                          <a:effectLst/>
                          <a:latin typeface="Times New Roman"/>
                          <a:ea typeface="Times New Roman"/>
                          <a:cs typeface="Times New Roman"/>
                        </a:rPr>
                        <a:t>39.2</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0000"/>
                    </a:solidFill>
                  </a:tcPr>
                </a:tc>
                <a:tc>
                  <a:txBody>
                    <a:bodyPr/>
                    <a:lstStyle/>
                    <a:p>
                      <a:pPr algn="just">
                        <a:spcBef>
                          <a:spcPts val="600"/>
                        </a:spcBef>
                        <a:spcAft>
                          <a:spcPts val="0"/>
                        </a:spcAft>
                      </a:pPr>
                      <a:r>
                        <a:rPr lang="en-GB" sz="4500" dirty="0">
                          <a:effectLst/>
                          <a:latin typeface="Times New Roman"/>
                          <a:ea typeface="Times New Roman"/>
                          <a:cs typeface="Times New Roman"/>
                        </a:rPr>
                        <a:t>39.2</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0000"/>
                    </a:solidFill>
                  </a:tcPr>
                </a:tc>
              </a:tr>
              <a:tr h="670034">
                <a:tc>
                  <a:txBody>
                    <a:bodyPr/>
                    <a:lstStyle/>
                    <a:p>
                      <a:pPr algn="just">
                        <a:spcBef>
                          <a:spcPts val="600"/>
                        </a:spcBef>
                        <a:spcAft>
                          <a:spcPts val="0"/>
                        </a:spcAft>
                      </a:pPr>
                      <a:r>
                        <a:rPr lang="en-GB" sz="4500" b="1">
                          <a:effectLst/>
                          <a:latin typeface="Times New Roman"/>
                          <a:ea typeface="Times New Roman"/>
                          <a:cs typeface="Times New Roman"/>
                        </a:rPr>
                        <a:t>MIROC-ES2L</a:t>
                      </a:r>
                      <a:endParaRPr lang="en-GB" sz="4500">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500">
                          <a:effectLst/>
                          <a:latin typeface="Times New Roman"/>
                          <a:ea typeface="Times New Roman"/>
                          <a:cs typeface="Times New Roman"/>
                        </a:rPr>
                        <a:t>41.8</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500" dirty="0">
                          <a:effectLst/>
                          <a:latin typeface="Times New Roman"/>
                          <a:ea typeface="Times New Roman"/>
                          <a:cs typeface="Times New Roman"/>
                        </a:rPr>
                        <a:t>40.6</a:t>
                      </a:r>
                    </a:p>
                  </a:txBody>
                  <a:tcPr marL="68580" marR="68580" marT="0" marB="0">
                    <a:lnL>
                      <a:noFill/>
                    </a:lnL>
                    <a:lnR>
                      <a:noFill/>
                    </a:lnR>
                    <a:lnT>
                      <a:noFill/>
                    </a:lnT>
                    <a:lnB>
                      <a:noFill/>
                    </a:lnB>
                    <a:solidFill>
                      <a:srgbClr val="00FF00"/>
                    </a:solidFill>
                  </a:tcPr>
                </a:tc>
                <a:tc>
                  <a:txBody>
                    <a:bodyPr/>
                    <a:lstStyle/>
                    <a:p>
                      <a:pPr algn="just">
                        <a:spcBef>
                          <a:spcPts val="600"/>
                        </a:spcBef>
                        <a:spcAft>
                          <a:spcPts val="0"/>
                        </a:spcAft>
                      </a:pPr>
                      <a:r>
                        <a:rPr lang="en-GB" sz="4500" b="1" dirty="0">
                          <a:effectLst/>
                          <a:latin typeface="Times New Roman"/>
                          <a:ea typeface="Times New Roman"/>
                          <a:cs typeface="Times New Roman"/>
                        </a:rPr>
                        <a:t>43.3*</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b="1" dirty="0">
                          <a:effectLst/>
                          <a:latin typeface="Times New Roman"/>
                          <a:ea typeface="Times New Roman"/>
                          <a:cs typeface="Times New Roman"/>
                        </a:rPr>
                        <a:t>42.5*</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dirty="0">
                          <a:effectLst/>
                          <a:latin typeface="Times New Roman"/>
                          <a:ea typeface="Times New Roman"/>
                          <a:cs typeface="Times New Roman"/>
                        </a:rPr>
                        <a:t>40.9</a:t>
                      </a:r>
                    </a:p>
                  </a:txBody>
                  <a:tcPr marL="68580" marR="68580" marT="0" marB="0">
                    <a:lnL>
                      <a:noFill/>
                    </a:lnL>
                    <a:lnR>
                      <a:noFill/>
                    </a:lnR>
                    <a:lnT>
                      <a:noFill/>
                    </a:lnT>
                    <a:lnB>
                      <a:noFill/>
                    </a:lnB>
                    <a:solidFill>
                      <a:srgbClr val="FFFF00"/>
                    </a:solidFill>
                  </a:tcPr>
                </a:tc>
                <a:tc>
                  <a:txBody>
                    <a:bodyPr/>
                    <a:lstStyle/>
                    <a:p>
                      <a:pPr algn="just">
                        <a:spcBef>
                          <a:spcPts val="600"/>
                        </a:spcBef>
                        <a:spcAft>
                          <a:spcPts val="0"/>
                        </a:spcAft>
                      </a:pPr>
                      <a:r>
                        <a:rPr lang="en-GB" sz="4500">
                          <a:effectLst/>
                          <a:latin typeface="Times New Roman"/>
                          <a:ea typeface="Times New Roman"/>
                          <a:cs typeface="Times New Roman"/>
                        </a:rPr>
                        <a:t>40.3</a:t>
                      </a:r>
                    </a:p>
                  </a:txBody>
                  <a:tcPr marL="68580" marR="68580" marT="0" marB="0">
                    <a:lnL>
                      <a:noFill/>
                    </a:lnL>
                    <a:lnR>
                      <a:noFill/>
                    </a:lnR>
                    <a:lnT>
                      <a:noFill/>
                    </a:lnT>
                    <a:lnB>
                      <a:noFill/>
                    </a:lnB>
                    <a:solidFill>
                      <a:srgbClr val="FF0000"/>
                    </a:solidFill>
                  </a:tcPr>
                </a:tc>
                <a:tc>
                  <a:txBody>
                    <a:bodyPr/>
                    <a:lstStyle/>
                    <a:p>
                      <a:pPr algn="just">
                        <a:spcBef>
                          <a:spcPts val="600"/>
                        </a:spcBef>
                        <a:spcAft>
                          <a:spcPts val="0"/>
                        </a:spcAft>
                      </a:pPr>
                      <a:r>
                        <a:rPr lang="en-GB" sz="4500" dirty="0">
                          <a:effectLst/>
                          <a:latin typeface="Times New Roman"/>
                          <a:ea typeface="Times New Roman"/>
                          <a:cs typeface="Times New Roman"/>
                        </a:rPr>
                        <a:t>41.7</a:t>
                      </a:r>
                    </a:p>
                  </a:txBody>
                  <a:tcPr marL="68580" marR="68580" marT="0" marB="0">
                    <a:lnL>
                      <a:noFill/>
                    </a:lnL>
                    <a:lnR>
                      <a:noFill/>
                    </a:lnR>
                    <a:lnT>
                      <a:noFill/>
                    </a:lnT>
                    <a:lnB>
                      <a:noFill/>
                    </a:lnB>
                    <a:solidFill>
                      <a:srgbClr val="FF0000"/>
                    </a:solidFill>
                  </a:tcPr>
                </a:tc>
              </a:tr>
              <a:tr h="670034">
                <a:tc>
                  <a:txBody>
                    <a:bodyPr/>
                    <a:lstStyle/>
                    <a:p>
                      <a:pPr algn="just">
                        <a:spcBef>
                          <a:spcPts val="600"/>
                        </a:spcBef>
                        <a:spcAft>
                          <a:spcPts val="0"/>
                        </a:spcAft>
                      </a:pPr>
                      <a:r>
                        <a:rPr lang="en-GB" sz="4500" b="1">
                          <a:effectLst/>
                          <a:latin typeface="Times New Roman"/>
                          <a:ea typeface="Times New Roman"/>
                          <a:cs typeface="Times New Roman"/>
                        </a:rPr>
                        <a:t>MICRO6</a:t>
                      </a:r>
                      <a:endParaRPr lang="en-GB" sz="4500">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500">
                          <a:effectLst/>
                          <a:latin typeface="Times New Roman"/>
                          <a:ea typeface="Times New Roman"/>
                          <a:cs typeface="Times New Roman"/>
                        </a:rPr>
                        <a:t>39.8</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500" b="1" dirty="0">
                          <a:effectLst/>
                          <a:latin typeface="Times New Roman"/>
                          <a:ea typeface="Times New Roman"/>
                          <a:cs typeface="Times New Roman"/>
                        </a:rPr>
                        <a:t>42*</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b="1" dirty="0">
                          <a:effectLst/>
                          <a:latin typeface="Times New Roman"/>
                          <a:ea typeface="Times New Roman"/>
                          <a:cs typeface="Times New Roman"/>
                        </a:rPr>
                        <a:t>40.3*</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b="1" dirty="0">
                          <a:effectLst/>
                          <a:latin typeface="Times New Roman"/>
                          <a:ea typeface="Times New Roman"/>
                          <a:cs typeface="Times New Roman"/>
                        </a:rPr>
                        <a:t>41.4*</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b="1" dirty="0">
                          <a:effectLst/>
                          <a:latin typeface="Times New Roman"/>
                          <a:ea typeface="Times New Roman"/>
                          <a:cs typeface="Times New Roman"/>
                        </a:rPr>
                        <a:t>41.1*</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b="1" dirty="0">
                          <a:effectLst/>
                          <a:latin typeface="Times New Roman"/>
                          <a:ea typeface="Times New Roman"/>
                          <a:cs typeface="Times New Roman"/>
                        </a:rPr>
                        <a:t>42*</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b="1" dirty="0">
                          <a:effectLst/>
                          <a:latin typeface="Times New Roman"/>
                          <a:ea typeface="Times New Roman"/>
                          <a:cs typeface="Times New Roman"/>
                        </a:rPr>
                        <a:t>40.8*</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r>
              <a:tr h="670034">
                <a:tc>
                  <a:txBody>
                    <a:bodyPr/>
                    <a:lstStyle/>
                    <a:p>
                      <a:pPr algn="just">
                        <a:spcBef>
                          <a:spcPts val="600"/>
                        </a:spcBef>
                        <a:spcAft>
                          <a:spcPts val="0"/>
                        </a:spcAft>
                      </a:pPr>
                      <a:r>
                        <a:rPr lang="en-GB" sz="4500" b="1">
                          <a:effectLst/>
                          <a:latin typeface="Times New Roman"/>
                          <a:ea typeface="Times New Roman"/>
                          <a:cs typeface="Times New Roman"/>
                        </a:rPr>
                        <a:t>NorESM2</a:t>
                      </a:r>
                      <a:endParaRPr lang="en-GB" sz="4500">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spcBef>
                          <a:spcPts val="600"/>
                        </a:spcBef>
                        <a:spcAft>
                          <a:spcPts val="0"/>
                        </a:spcAft>
                      </a:pPr>
                      <a:r>
                        <a:rPr lang="en-GB" sz="4500">
                          <a:effectLst/>
                          <a:latin typeface="Times New Roman"/>
                          <a:ea typeface="Times New Roman"/>
                          <a:cs typeface="Times New Roman"/>
                        </a:rPr>
                        <a:t>38.6</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spcBef>
                          <a:spcPts val="600"/>
                        </a:spcBef>
                        <a:spcAft>
                          <a:spcPts val="0"/>
                        </a:spcAft>
                      </a:pPr>
                      <a:r>
                        <a:rPr lang="en-GB" sz="4500" b="1" dirty="0">
                          <a:effectLst/>
                          <a:latin typeface="Times New Roman"/>
                          <a:ea typeface="Times New Roman"/>
                          <a:cs typeface="Times New Roman"/>
                        </a:rPr>
                        <a:t>38.9*</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b="1" dirty="0">
                          <a:effectLst/>
                          <a:latin typeface="Times New Roman"/>
                          <a:ea typeface="Times New Roman"/>
                          <a:cs typeface="Times New Roman"/>
                        </a:rPr>
                        <a:t>40.1*</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b="1" dirty="0">
                          <a:effectLst/>
                          <a:latin typeface="Times New Roman"/>
                          <a:ea typeface="Times New Roman"/>
                          <a:cs typeface="Times New Roman"/>
                        </a:rPr>
                        <a:t>39.2*</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b="1" dirty="0">
                          <a:effectLst/>
                          <a:latin typeface="Times New Roman"/>
                          <a:ea typeface="Times New Roman"/>
                          <a:cs typeface="Times New Roman"/>
                        </a:rPr>
                        <a:t>39.2*</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b="1" dirty="0">
                          <a:effectLst/>
                          <a:latin typeface="Times New Roman"/>
                          <a:ea typeface="Times New Roman"/>
                          <a:cs typeface="Times New Roman"/>
                        </a:rPr>
                        <a:t>39.7*</a:t>
                      </a:r>
                      <a:endParaRPr lang="en-GB" sz="4500" dirty="0">
                        <a:effectLst/>
                        <a:latin typeface="Times New Roman"/>
                        <a:ea typeface="Times New Roman"/>
                        <a:cs typeface="Times New Roman"/>
                      </a:endParaRPr>
                    </a:p>
                  </a:txBody>
                  <a:tcPr marL="68580" marR="68580" marT="0" marB="0">
                    <a:lnL>
                      <a:noFill/>
                    </a:lnL>
                    <a:lnR>
                      <a:noFill/>
                    </a:lnR>
                    <a:lnT>
                      <a:noFill/>
                    </a:lnT>
                    <a:lnB>
                      <a:noFill/>
                    </a:lnB>
                    <a:solidFill>
                      <a:srgbClr val="00B0F0"/>
                    </a:solidFill>
                  </a:tcPr>
                </a:tc>
                <a:tc>
                  <a:txBody>
                    <a:bodyPr/>
                    <a:lstStyle/>
                    <a:p>
                      <a:pPr algn="just">
                        <a:spcBef>
                          <a:spcPts val="600"/>
                        </a:spcBef>
                        <a:spcAft>
                          <a:spcPts val="0"/>
                        </a:spcAft>
                      </a:pPr>
                      <a:r>
                        <a:rPr lang="en-GB" sz="4500" dirty="0">
                          <a:effectLst/>
                          <a:latin typeface="Times New Roman"/>
                          <a:ea typeface="Times New Roman"/>
                          <a:cs typeface="Times New Roman"/>
                        </a:rPr>
                        <a:t>36.9</a:t>
                      </a:r>
                    </a:p>
                  </a:txBody>
                  <a:tcPr marL="68580" marR="68580" marT="0" marB="0">
                    <a:lnL>
                      <a:noFill/>
                    </a:lnL>
                    <a:lnR>
                      <a:noFill/>
                    </a:lnR>
                    <a:lnT>
                      <a:noFill/>
                    </a:lnT>
                    <a:lnB>
                      <a:noFill/>
                    </a:lnB>
                    <a:solidFill>
                      <a:srgbClr val="FF0000"/>
                    </a:solidFill>
                  </a:tcPr>
                </a:tc>
              </a:tr>
              <a:tr h="670034">
                <a:tc>
                  <a:txBody>
                    <a:bodyPr/>
                    <a:lstStyle/>
                    <a:p>
                      <a:pPr algn="just">
                        <a:spcBef>
                          <a:spcPts val="600"/>
                        </a:spcBef>
                        <a:spcAft>
                          <a:spcPts val="0"/>
                        </a:spcAft>
                      </a:pPr>
                      <a:r>
                        <a:rPr lang="en-GB" sz="4500" b="1">
                          <a:effectLst/>
                          <a:latin typeface="Times New Roman"/>
                          <a:ea typeface="Times New Roman"/>
                          <a:cs typeface="Times New Roman"/>
                        </a:rPr>
                        <a:t>INM-CM5</a:t>
                      </a:r>
                      <a:endParaRPr lang="en-GB" sz="4500">
                        <a:effectLst/>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GB" sz="4500" dirty="0">
                          <a:effectLst/>
                          <a:latin typeface="Times New Roman"/>
                          <a:ea typeface="Times New Roman"/>
                          <a:cs typeface="Times New Roman"/>
                        </a:rPr>
                        <a:t>36.6</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GB" sz="4500" dirty="0">
                          <a:effectLst/>
                          <a:latin typeface="Times New Roman"/>
                          <a:ea typeface="Times New Roman"/>
                          <a:cs typeface="Times New Roman"/>
                        </a:rPr>
                        <a:t>36.1</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FF00"/>
                    </a:solidFill>
                  </a:tcPr>
                </a:tc>
                <a:tc>
                  <a:txBody>
                    <a:bodyPr/>
                    <a:lstStyle/>
                    <a:p>
                      <a:pPr algn="just">
                        <a:spcBef>
                          <a:spcPts val="600"/>
                        </a:spcBef>
                        <a:spcAft>
                          <a:spcPts val="0"/>
                        </a:spcAft>
                      </a:pPr>
                      <a:r>
                        <a:rPr lang="en-GB" sz="4500" dirty="0">
                          <a:effectLst/>
                          <a:latin typeface="Times New Roman"/>
                          <a:ea typeface="Times New Roman"/>
                          <a:cs typeface="Times New Roman"/>
                        </a:rPr>
                        <a:t>34.9</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FF00"/>
                    </a:solidFill>
                  </a:tcPr>
                </a:tc>
                <a:tc>
                  <a:txBody>
                    <a:bodyPr/>
                    <a:lstStyle/>
                    <a:p>
                      <a:pPr algn="just">
                        <a:spcBef>
                          <a:spcPts val="600"/>
                        </a:spcBef>
                        <a:spcAft>
                          <a:spcPts val="0"/>
                        </a:spcAft>
                      </a:pPr>
                      <a:r>
                        <a:rPr lang="en-GB" sz="4500" b="1" dirty="0">
                          <a:effectLst/>
                          <a:latin typeface="Times New Roman"/>
                          <a:ea typeface="Times New Roman"/>
                          <a:cs typeface="Times New Roman"/>
                        </a:rPr>
                        <a:t>37.2*</a:t>
                      </a:r>
                      <a:endParaRPr lang="en-GB" sz="4500" dirty="0">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B0F0"/>
                    </a:solidFill>
                  </a:tcPr>
                </a:tc>
                <a:tc>
                  <a:txBody>
                    <a:bodyPr/>
                    <a:lstStyle/>
                    <a:p>
                      <a:pPr algn="just">
                        <a:spcBef>
                          <a:spcPts val="600"/>
                        </a:spcBef>
                        <a:spcAft>
                          <a:spcPts val="0"/>
                        </a:spcAft>
                      </a:pPr>
                      <a:r>
                        <a:rPr lang="en-GB" sz="4500" dirty="0">
                          <a:effectLst/>
                          <a:latin typeface="Times New Roman"/>
                          <a:ea typeface="Times New Roman"/>
                          <a:cs typeface="Times New Roman"/>
                        </a:rPr>
                        <a:t>36.5</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just">
                        <a:spcBef>
                          <a:spcPts val="600"/>
                        </a:spcBef>
                        <a:spcAft>
                          <a:spcPts val="0"/>
                        </a:spcAft>
                      </a:pPr>
                      <a:r>
                        <a:rPr lang="en-GB" sz="4500" b="1" dirty="0">
                          <a:effectLst/>
                          <a:latin typeface="Times New Roman"/>
                          <a:ea typeface="Times New Roman"/>
                          <a:cs typeface="Times New Roman"/>
                        </a:rPr>
                        <a:t>38*</a:t>
                      </a:r>
                      <a:endParaRPr lang="en-GB" sz="4500" dirty="0">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B0F0"/>
                    </a:solidFill>
                  </a:tcPr>
                </a:tc>
                <a:tc>
                  <a:txBody>
                    <a:bodyPr/>
                    <a:lstStyle/>
                    <a:p>
                      <a:pPr algn="just">
                        <a:spcBef>
                          <a:spcPts val="600"/>
                        </a:spcBef>
                        <a:spcAft>
                          <a:spcPts val="0"/>
                        </a:spcAft>
                      </a:pPr>
                      <a:r>
                        <a:rPr lang="en-GB" sz="4500" b="1" dirty="0">
                          <a:effectLst/>
                          <a:latin typeface="Times New Roman"/>
                          <a:ea typeface="Times New Roman"/>
                          <a:cs typeface="Times New Roman"/>
                        </a:rPr>
                        <a:t>37.2*</a:t>
                      </a:r>
                      <a:endParaRPr lang="en-GB" sz="4500" dirty="0">
                        <a:effectLst/>
                        <a:latin typeface="Times New Roman"/>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B0F0"/>
                    </a:solidFill>
                  </a:tcPr>
                </a:tc>
              </a:tr>
            </a:tbl>
          </a:graphicData>
        </a:graphic>
      </p:graphicFrame>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6205" y="-1"/>
            <a:ext cx="2427795" cy="2048655"/>
          </a:xfrm>
          <a:prstGeom prst="rect">
            <a:avLst/>
          </a:prstGeom>
        </p:spPr>
      </p:pic>
    </p:spTree>
    <p:extLst>
      <p:ext uri="{BB962C8B-B14F-4D97-AF65-F5344CB8AC3E}">
        <p14:creationId xmlns:p14="http://schemas.microsoft.com/office/powerpoint/2010/main" val="3021097277"/>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38672"/>
            <a:ext cx="21945600" cy="1727200"/>
          </a:xfrm>
        </p:spPr>
        <p:txBody>
          <a:bodyPr>
            <a:normAutofit/>
          </a:bodyPr>
          <a:lstStyle/>
          <a:p>
            <a:r>
              <a:rPr lang="en-US" sz="8000" b="1" dirty="0" smtClean="0">
                <a:effectLst>
                  <a:outerShdw blurRad="38100" dist="38100" dir="2700000" algn="tl">
                    <a:srgbClr val="000000">
                      <a:alpha val="43137"/>
                    </a:srgbClr>
                  </a:outerShdw>
                </a:effectLst>
              </a:rPr>
              <a:t>Conclusion </a:t>
            </a:r>
            <a:endParaRPr lang="en-GB" sz="8000" b="1"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0" y="1481958"/>
            <a:ext cx="24384000" cy="12234041"/>
          </a:xfrm>
          <a:blipFill>
            <a:blip r:embed="rId2"/>
            <a:tile tx="0" ty="0" sx="100000" sy="100000" flip="none" algn="tl"/>
          </a:blipFill>
        </p:spPr>
        <p:txBody>
          <a:bodyPr>
            <a:noAutofit/>
          </a:bodyPr>
          <a:lstStyle/>
          <a:p>
            <a:pPr>
              <a:lnSpc>
                <a:spcPct val="100000"/>
              </a:lnSpc>
            </a:pPr>
            <a:r>
              <a:rPr lang="en-US" sz="5400" b="1" dirty="0" smtClean="0">
                <a:effectLst>
                  <a:outerShdw blurRad="38100" dist="38100" dir="2700000" algn="tl">
                    <a:srgbClr val="000000">
                      <a:alpha val="43137"/>
                    </a:srgbClr>
                  </a:outerShdw>
                </a:effectLst>
              </a:rPr>
              <a:t>Climate change:</a:t>
            </a:r>
          </a:p>
          <a:p>
            <a:pPr lvl="1">
              <a:lnSpc>
                <a:spcPct val="100000"/>
              </a:lnSpc>
            </a:pPr>
            <a:r>
              <a:rPr lang="en-US" sz="5400" b="1" dirty="0" smtClean="0">
                <a:effectLst>
                  <a:outerShdw blurRad="38100" dist="38100" dir="2700000" algn="tl">
                    <a:srgbClr val="000000">
                      <a:alpha val="43137"/>
                    </a:srgbClr>
                  </a:outerShdw>
                </a:effectLst>
              </a:rPr>
              <a:t> </a:t>
            </a:r>
            <a:r>
              <a:rPr lang="en-US" sz="5400" dirty="0" smtClean="0">
                <a:effectLst>
                  <a:outerShdw blurRad="38100" dist="38100" dir="2700000" algn="tl">
                    <a:srgbClr val="000000">
                      <a:alpha val="43137"/>
                    </a:srgbClr>
                  </a:outerShdw>
                </a:effectLst>
              </a:rPr>
              <a:t>To potentially decrease  </a:t>
            </a:r>
            <a:r>
              <a:rPr lang="en-US" sz="5400" dirty="0">
                <a:effectLst>
                  <a:outerShdw blurRad="38100" dist="38100" dir="2700000" algn="tl">
                    <a:srgbClr val="000000">
                      <a:alpha val="43137"/>
                    </a:srgbClr>
                  </a:outerShdw>
                </a:effectLst>
              </a:rPr>
              <a:t>hydropower potential </a:t>
            </a:r>
            <a:r>
              <a:rPr lang="en-US" sz="5400" dirty="0" smtClean="0">
                <a:effectLst>
                  <a:outerShdw blurRad="38100" dist="38100" dir="2700000" algn="tl">
                    <a:srgbClr val="000000">
                      <a:alpha val="43137"/>
                    </a:srgbClr>
                  </a:outerShdw>
                </a:effectLst>
              </a:rPr>
              <a:t> mean </a:t>
            </a:r>
            <a:r>
              <a:rPr lang="en-US" sz="5400" dirty="0">
                <a:effectLst>
                  <a:outerShdw blurRad="38100" dist="38100" dir="2700000" algn="tl">
                    <a:srgbClr val="000000">
                      <a:alpha val="43137"/>
                    </a:srgbClr>
                  </a:outerShdw>
                </a:effectLst>
              </a:rPr>
              <a:t>3MW (range: -1 to -7MW) </a:t>
            </a:r>
          </a:p>
          <a:p>
            <a:pPr lvl="2">
              <a:lnSpc>
                <a:spcPct val="100000"/>
              </a:lnSpc>
            </a:pPr>
            <a:r>
              <a:rPr lang="en-US" sz="5400" dirty="0" smtClean="0"/>
              <a:t> SSP2.45, SSP5.85 (67%, &amp; 73%)</a:t>
            </a:r>
          </a:p>
          <a:p>
            <a:pPr lvl="2">
              <a:lnSpc>
                <a:spcPct val="100000"/>
              </a:lnSpc>
            </a:pPr>
            <a:r>
              <a:rPr lang="en-US" sz="5400" dirty="0"/>
              <a:t>under High and Medium ECS groups</a:t>
            </a:r>
            <a:endParaRPr lang="en-US" sz="5400" dirty="0" smtClean="0"/>
          </a:p>
          <a:p>
            <a:pPr lvl="1">
              <a:lnSpc>
                <a:spcPct val="100000"/>
              </a:lnSpc>
            </a:pPr>
            <a:r>
              <a:rPr lang="en-US" sz="5400" dirty="0">
                <a:effectLst>
                  <a:outerShdw blurRad="38100" dist="38100" dir="2700000" algn="tl">
                    <a:srgbClr val="000000">
                      <a:alpha val="43137"/>
                    </a:srgbClr>
                  </a:outerShdw>
                </a:effectLst>
              </a:rPr>
              <a:t>P</a:t>
            </a:r>
            <a:r>
              <a:rPr lang="en-US" sz="5400" dirty="0" smtClean="0">
                <a:effectLst>
                  <a:outerShdw blurRad="38100" dist="38100" dir="2700000" algn="tl">
                    <a:srgbClr val="000000">
                      <a:alpha val="43137"/>
                    </a:srgbClr>
                  </a:outerShdw>
                </a:effectLst>
              </a:rPr>
              <a:t>otential increase under SSP1.26   and under low ECS groups</a:t>
            </a:r>
          </a:p>
          <a:p>
            <a:pPr lvl="1">
              <a:lnSpc>
                <a:spcPct val="100000"/>
              </a:lnSpc>
            </a:pPr>
            <a:r>
              <a:rPr lang="en-US" sz="5400" dirty="0" smtClean="0">
                <a:effectLst>
                  <a:outerShdw blurRad="38100" dist="38100" dir="2700000" algn="tl">
                    <a:srgbClr val="000000">
                      <a:alpha val="43137"/>
                    </a:srgbClr>
                  </a:outerShdw>
                </a:effectLst>
              </a:rPr>
              <a:t>Temperature increase to affect hydropower production at Pungwe B Hydro</a:t>
            </a:r>
          </a:p>
          <a:p>
            <a:pPr>
              <a:lnSpc>
                <a:spcPct val="100000"/>
              </a:lnSpc>
            </a:pPr>
            <a:r>
              <a:rPr lang="en-US" sz="5400" dirty="0" smtClean="0"/>
              <a:t> </a:t>
            </a:r>
            <a:r>
              <a:rPr lang="en-US" sz="5400" b="1" dirty="0"/>
              <a:t>Extreme event increases: More frequent, intense floods</a:t>
            </a:r>
            <a:r>
              <a:rPr lang="en-US" sz="5400" b="1" dirty="0" smtClean="0"/>
              <a:t>.</a:t>
            </a:r>
          </a:p>
          <a:p>
            <a:pPr>
              <a:lnSpc>
                <a:spcPct val="100000"/>
              </a:lnSpc>
            </a:pPr>
            <a:r>
              <a:rPr lang="en-US" sz="5400" b="1" dirty="0" smtClean="0"/>
              <a:t>Shifts </a:t>
            </a:r>
            <a:r>
              <a:rPr lang="en-US" sz="5400" b="1" dirty="0"/>
              <a:t>in seasonal patterns: </a:t>
            </a:r>
            <a:r>
              <a:rPr lang="en-US" sz="5400" b="1" dirty="0" smtClean="0"/>
              <a:t>altered </a:t>
            </a:r>
            <a:r>
              <a:rPr lang="en-US" sz="5400" b="1" dirty="0"/>
              <a:t>timing</a:t>
            </a:r>
            <a:r>
              <a:rPr lang="en-US" sz="5400" dirty="0" smtClean="0"/>
              <a:t>.</a:t>
            </a:r>
          </a:p>
          <a:p>
            <a:pPr>
              <a:lnSpc>
                <a:spcPct val="100000"/>
              </a:lnSpc>
            </a:pPr>
            <a:r>
              <a:rPr lang="en-US" sz="5400" b="1" dirty="0" smtClean="0"/>
              <a:t>Climate </a:t>
            </a:r>
            <a:r>
              <a:rPr lang="en-US" sz="5400" b="1" dirty="0"/>
              <a:t>variability: Natural fluctuations</a:t>
            </a:r>
            <a:r>
              <a:rPr lang="en-US" sz="5400" dirty="0"/>
              <a:t>.  </a:t>
            </a:r>
            <a:endParaRPr lang="en-US" sz="5400" b="1" dirty="0" smtClean="0">
              <a:effectLst>
                <a:outerShdw blurRad="38100" dist="38100" dir="2700000" algn="tl">
                  <a:srgbClr val="000000">
                    <a:alpha val="43137"/>
                  </a:srgbClr>
                </a:outerShdw>
              </a:effectLst>
            </a:endParaRPr>
          </a:p>
          <a:p>
            <a:pPr marL="0" indent="0">
              <a:lnSpc>
                <a:spcPct val="100000"/>
              </a:lnSpc>
              <a:buNone/>
            </a:pPr>
            <a:endParaRPr lang="en-GB" sz="5400" b="1" dirty="0">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76369" y="11382703"/>
            <a:ext cx="3507631" cy="2333297"/>
          </a:xfrm>
          <a:prstGeom prst="rect">
            <a:avLst/>
          </a:prstGeom>
          <a:ln>
            <a:noFill/>
          </a:ln>
          <a:effectLst>
            <a:softEdge rad="112500"/>
          </a:effectLst>
        </p:spPr>
      </p:pic>
      <p:sp>
        <p:nvSpPr>
          <p:cNvPr id="5" name="Slide Number Placeholder 4"/>
          <p:cNvSpPr>
            <a:spLocks noGrp="1"/>
          </p:cNvSpPr>
          <p:nvPr>
            <p:ph type="sldNum" sz="quarter" idx="2"/>
          </p:nvPr>
        </p:nvSpPr>
        <p:spPr>
          <a:xfrm>
            <a:off x="17029137" y="12851606"/>
            <a:ext cx="730969" cy="779701"/>
          </a:xfrm>
        </p:spPr>
        <p:txBody>
          <a:bodyPr/>
          <a:lstStyle/>
          <a:p>
            <a:fld id="{86CB4B4D-7CA3-9044-876B-883B54F8677D}" type="slidenum">
              <a:rPr lang="en-GB" sz="4400" b="1" smtClean="0">
                <a:solidFill>
                  <a:schemeClr val="tx1"/>
                </a:solidFill>
                <a:effectLst>
                  <a:outerShdw blurRad="38100" dist="38100" dir="2700000" algn="tl">
                    <a:srgbClr val="000000">
                      <a:alpha val="43137"/>
                    </a:srgbClr>
                  </a:outerShdw>
                </a:effectLst>
              </a:rPr>
              <a:t>16</a:t>
            </a:fld>
            <a:endParaRPr lang="en-GB" sz="4400" b="1" dirty="0">
              <a:solidFill>
                <a:schemeClr val="tx1"/>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644"/>
            <a:ext cx="2427795" cy="1472315"/>
          </a:xfrm>
          <a:prstGeom prst="rect">
            <a:avLst/>
          </a:prstGeom>
        </p:spPr>
      </p:pic>
    </p:spTree>
    <p:extLst>
      <p:ext uri="{BB962C8B-B14F-4D97-AF65-F5344CB8AC3E}">
        <p14:creationId xmlns:p14="http://schemas.microsoft.com/office/powerpoint/2010/main" val="3985266205"/>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2"/>
          </p:nvPr>
        </p:nvSpPr>
        <p:spPr>
          <a:xfrm>
            <a:off x="11855370" y="12411116"/>
            <a:ext cx="673261" cy="718145"/>
          </a:xfrm>
        </p:spPr>
        <p:txBody>
          <a:bodyPr/>
          <a:lstStyle/>
          <a:p>
            <a:fld id="{86CB4B4D-7CA3-9044-876B-883B54F8677D}" type="slidenum">
              <a:rPr lang="en-GB" sz="4000" b="1" smtClean="0">
                <a:effectLst>
                  <a:outerShdw blurRad="38100" dist="38100" dir="2700000" algn="tl">
                    <a:srgbClr val="000000">
                      <a:alpha val="43137"/>
                    </a:srgbClr>
                  </a:outerShdw>
                </a:effectLst>
              </a:rPr>
              <a:t>17</a:t>
            </a:fld>
            <a:endParaRPr lang="en-GB" b="1" dirty="0">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76369" y="11382703"/>
            <a:ext cx="3507631" cy="2333297"/>
          </a:xfrm>
          <a:prstGeom prst="rect">
            <a:avLst/>
          </a:prstGeom>
          <a:ln>
            <a:noFill/>
          </a:ln>
          <a:effectLst>
            <a:softEdge rad="112500"/>
          </a:effectLst>
        </p:spPr>
      </p:pic>
      <p:graphicFrame>
        <p:nvGraphicFramePr>
          <p:cNvPr id="9" name="Diagram 8"/>
          <p:cNvGraphicFramePr/>
          <p:nvPr>
            <p:extLst>
              <p:ext uri="{D42A27DB-BD31-4B8C-83A1-F6EECF244321}">
                <p14:modId xmlns:p14="http://schemas.microsoft.com/office/powerpoint/2010/main" val="4223784212"/>
              </p:ext>
            </p:extLst>
          </p:nvPr>
        </p:nvGraphicFramePr>
        <p:xfrm>
          <a:off x="252248" y="220717"/>
          <a:ext cx="23837462" cy="12055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9644"/>
            <a:ext cx="2427795" cy="2133604"/>
          </a:xfrm>
          <a:prstGeom prst="rect">
            <a:avLst/>
          </a:prstGeom>
        </p:spPr>
      </p:pic>
    </p:spTree>
    <p:extLst>
      <p:ext uri="{BB962C8B-B14F-4D97-AF65-F5344CB8AC3E}">
        <p14:creationId xmlns:p14="http://schemas.microsoft.com/office/powerpoint/2010/main" val="817074224"/>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644"/>
            <a:ext cx="2427795" cy="2133604"/>
          </a:xfrm>
          <a:prstGeom prst="rect">
            <a:avLst/>
          </a:prstGeom>
        </p:spPr>
      </p:pic>
      <p:sp>
        <p:nvSpPr>
          <p:cNvPr id="189" name="Conclusions"/>
          <p:cNvSpPr txBox="1">
            <a:spLocks noGrp="1"/>
          </p:cNvSpPr>
          <p:nvPr>
            <p:ph type="title"/>
          </p:nvPr>
        </p:nvSpPr>
        <p:spPr>
          <a:xfrm>
            <a:off x="6358758" y="0"/>
            <a:ext cx="11666483" cy="1166648"/>
          </a:xfrm>
          <a:prstGeom prst="rect">
            <a:avLst/>
          </a:prstGeom>
          <a:blipFill>
            <a:blip r:embed="rId3"/>
            <a:tile tx="0" ty="0" sx="100000" sy="100000" flip="none" algn="tl"/>
          </a:blipFill>
        </p:spPr>
        <p:style>
          <a:lnRef idx="2">
            <a:schemeClr val="accent6"/>
          </a:lnRef>
          <a:fillRef idx="1">
            <a:schemeClr val="lt1"/>
          </a:fillRef>
          <a:effectRef idx="0">
            <a:schemeClr val="accent6"/>
          </a:effectRef>
          <a:fontRef idx="minor">
            <a:schemeClr val="dk1"/>
          </a:fontRef>
        </p:style>
        <p:txBody>
          <a:bodyPr>
            <a:normAutofit/>
          </a:bodyPr>
          <a:lstStyle/>
          <a:p>
            <a:r>
              <a:rPr lang="en-US" sz="8000" b="1" dirty="0">
                <a:effectLst>
                  <a:outerShdw blurRad="38100" dist="38100" dir="2700000" algn="tl">
                    <a:srgbClr val="000000">
                      <a:alpha val="43137"/>
                    </a:srgbClr>
                  </a:outerShdw>
                </a:effectLst>
              </a:rPr>
              <a:t>Key References </a:t>
            </a:r>
            <a:endParaRPr sz="8000" b="1" dirty="0">
              <a:solidFill>
                <a:srgbClr val="FF0000"/>
              </a:solidFill>
              <a:effectLst>
                <a:outerShdw blurRad="38100" dist="38100" dir="2700000" algn="tl">
                  <a:srgbClr val="000000">
                    <a:alpha val="43137"/>
                  </a:srgbClr>
                </a:outerShdw>
              </a:effectLst>
            </a:endParaRPr>
          </a:p>
        </p:txBody>
      </p:sp>
      <p:sp>
        <p:nvSpPr>
          <p:cNvPr id="190" name="Main conclusion"/>
          <p:cNvSpPr txBox="1">
            <a:spLocks noGrp="1"/>
          </p:cNvSpPr>
          <p:nvPr>
            <p:ph type="body" idx="1"/>
          </p:nvPr>
        </p:nvSpPr>
        <p:spPr>
          <a:xfrm>
            <a:off x="0" y="1639615"/>
            <a:ext cx="24383999" cy="12076386"/>
          </a:xfrm>
          <a:prstGeom prst="rect">
            <a:avLst/>
          </a:prstGeom>
          <a:blipFill>
            <a:blip r:embed="rId4"/>
            <a:tile tx="0" ty="0" sx="100000" sy="100000" flip="none" algn="tl"/>
          </a:blipFill>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r>
              <a:rPr lang="en-US" b="1" dirty="0"/>
              <a:t>WMO (World Meteorological Organization) (2020), </a:t>
            </a:r>
            <a:r>
              <a:rPr lang="en-US" b="1" i="1" dirty="0"/>
              <a:t>WMO Statement on the Status of </a:t>
            </a:r>
            <a:r>
              <a:rPr lang="en-US" b="1" i="1" dirty="0" smtClean="0"/>
              <a:t>the </a:t>
            </a:r>
            <a:r>
              <a:rPr lang="en-GB" b="1" i="1" dirty="0" smtClean="0"/>
              <a:t>Global </a:t>
            </a:r>
            <a:r>
              <a:rPr lang="en-GB" b="1" i="1" dirty="0"/>
              <a:t>Climate in 2019</a:t>
            </a:r>
            <a:r>
              <a:rPr lang="en-GB" b="1" dirty="0"/>
              <a:t>, </a:t>
            </a:r>
            <a:r>
              <a:rPr lang="en-GB" b="1" dirty="0">
                <a:hlinkClick r:id="rId5"/>
              </a:rPr>
              <a:t>https://</a:t>
            </a:r>
            <a:r>
              <a:rPr lang="en-GB" b="1" dirty="0" smtClean="0">
                <a:hlinkClick r:id="rId5"/>
              </a:rPr>
              <a:t>library.wmo.int/doc_num.php?explnum_id=10211</a:t>
            </a:r>
            <a:endParaRPr lang="en-GB" b="1" dirty="0" smtClean="0"/>
          </a:p>
          <a:p>
            <a:r>
              <a:rPr lang="en-US" b="1" dirty="0"/>
              <a:t>IEA (International Energy Agency) (2019), </a:t>
            </a:r>
            <a:r>
              <a:rPr lang="en-US" b="1" i="1" dirty="0"/>
              <a:t>World Energy Outlook </a:t>
            </a:r>
            <a:r>
              <a:rPr lang="en-US" b="1" i="1" dirty="0" smtClean="0"/>
              <a:t>2019</a:t>
            </a:r>
            <a:r>
              <a:rPr lang="en-US" b="1" dirty="0" smtClean="0"/>
              <a:t>, </a:t>
            </a:r>
            <a:r>
              <a:rPr lang="en-GB" b="1" dirty="0" smtClean="0">
                <a:hlinkClick r:id="rId6"/>
              </a:rPr>
              <a:t>https</a:t>
            </a:r>
            <a:r>
              <a:rPr lang="en-GB" b="1" dirty="0">
                <a:hlinkClick r:id="rId6"/>
              </a:rPr>
              <a:t>://</a:t>
            </a:r>
            <a:r>
              <a:rPr lang="en-GB" b="1" dirty="0" smtClean="0">
                <a:hlinkClick r:id="rId6"/>
              </a:rPr>
              <a:t>www.iea.org/topics/world-energy-outlook</a:t>
            </a:r>
            <a:endParaRPr lang="en-GB" b="1" dirty="0" smtClean="0"/>
          </a:p>
          <a:p>
            <a:r>
              <a:rPr lang="en-GB" b="1" dirty="0" err="1" smtClean="0"/>
              <a:t>Annys</a:t>
            </a:r>
            <a:r>
              <a:rPr lang="en-GB" b="1" dirty="0"/>
              <a:t>, S., </a:t>
            </a:r>
            <a:r>
              <a:rPr lang="en-GB" b="1" dirty="0" err="1"/>
              <a:t>Ghebreyohannes</a:t>
            </a:r>
            <a:r>
              <a:rPr lang="en-GB" b="1" dirty="0"/>
              <a:t>, T. and Nyssen, J. (2020) ‘Impact of hydropower dam operation and management on downstream </a:t>
            </a:r>
            <a:r>
              <a:rPr lang="en-GB" b="1" dirty="0" err="1"/>
              <a:t>hydrogeomorphology</a:t>
            </a:r>
            <a:r>
              <a:rPr lang="en-GB" b="1" dirty="0"/>
              <a:t> in semi-arid environments (</a:t>
            </a:r>
            <a:r>
              <a:rPr lang="en-GB" b="1" dirty="0" err="1"/>
              <a:t>Tekeze</a:t>
            </a:r>
            <a:r>
              <a:rPr lang="en-GB" b="1" dirty="0"/>
              <a:t>, Northern Ethiopia)’, </a:t>
            </a:r>
            <a:r>
              <a:rPr lang="en-GB" b="1" i="1" dirty="0"/>
              <a:t>Water (Switzerland)</a:t>
            </a:r>
            <a:r>
              <a:rPr lang="en-GB" b="1" dirty="0"/>
              <a:t>, 12(8). Available at: </a:t>
            </a:r>
            <a:r>
              <a:rPr lang="en-GB" b="1" dirty="0">
                <a:hlinkClick r:id="rId7"/>
              </a:rPr>
              <a:t>https://doi.org/10.3390/w12082237</a:t>
            </a:r>
            <a:r>
              <a:rPr lang="en-GB" b="1" dirty="0" smtClean="0"/>
              <a:t>.</a:t>
            </a:r>
          </a:p>
          <a:p>
            <a:r>
              <a:rPr lang="en-GB" b="1" dirty="0"/>
              <a:t>UNIDO (2019) ‘World Small Hydropower Development Report 2019’, </a:t>
            </a:r>
            <a:r>
              <a:rPr lang="en-GB" b="1" i="1" dirty="0"/>
              <a:t>World Small Hydropower Development Report</a:t>
            </a:r>
            <a:r>
              <a:rPr lang="en-GB" b="1" dirty="0"/>
              <a:t>, p. 24. Available at: </a:t>
            </a:r>
            <a:r>
              <a:rPr lang="en-GB" b="1" dirty="0">
                <a:hlinkClick r:id="rId8"/>
              </a:rPr>
              <a:t>https://www.unido.org/sites/default/files/files/2020-05/Africa Book.pdf</a:t>
            </a:r>
            <a:r>
              <a:rPr lang="en-GB" b="1" dirty="0" smtClean="0"/>
              <a:t>.</a:t>
            </a:r>
          </a:p>
          <a:p>
            <a:r>
              <a:rPr lang="en-GB" b="1" dirty="0" err="1"/>
              <a:t>Karypidou</a:t>
            </a:r>
            <a:r>
              <a:rPr lang="en-GB" b="1" dirty="0"/>
              <a:t>, M.C., </a:t>
            </a:r>
            <a:r>
              <a:rPr lang="en-GB" b="1" dirty="0" err="1"/>
              <a:t>Sobolowski</a:t>
            </a:r>
            <a:r>
              <a:rPr lang="en-GB" b="1" dirty="0"/>
              <a:t>, S.P., </a:t>
            </a:r>
            <a:r>
              <a:rPr lang="en-GB" b="1" dirty="0" err="1"/>
              <a:t>Sangelantoni</a:t>
            </a:r>
            <a:r>
              <a:rPr lang="en-GB" b="1" dirty="0"/>
              <a:t>, L., </a:t>
            </a:r>
            <a:r>
              <a:rPr lang="en-GB" b="1" dirty="0" err="1"/>
              <a:t>Nikulin</a:t>
            </a:r>
            <a:r>
              <a:rPr lang="en-GB" b="1" dirty="0"/>
              <a:t>, G., </a:t>
            </a:r>
            <a:r>
              <a:rPr lang="en-GB" b="1" dirty="0" err="1"/>
              <a:t>Katragkou</a:t>
            </a:r>
            <a:r>
              <a:rPr lang="en-GB" b="1" dirty="0"/>
              <a:t>, E., 2023. The impact of lateral boundary forcing in the CORDEX-Africa ensemble over southern Africa. </a:t>
            </a:r>
            <a:r>
              <a:rPr lang="en-GB" b="1" dirty="0" err="1"/>
              <a:t>Geosci</a:t>
            </a:r>
            <a:r>
              <a:rPr lang="en-GB" b="1" dirty="0"/>
              <a:t>. Model Dev. 16. https://doi.org/10.5194/gmd-16-1887-2023</a:t>
            </a:r>
            <a:endParaRPr lang="en-GB" b="1" dirty="0" smtClean="0"/>
          </a:p>
          <a:p>
            <a:r>
              <a:rPr lang="en-GB" b="1" dirty="0" err="1" smtClean="0"/>
              <a:t>Dajuma</a:t>
            </a:r>
            <a:r>
              <a:rPr lang="en-GB" b="1" dirty="0"/>
              <a:t>, A., </a:t>
            </a:r>
            <a:r>
              <a:rPr lang="en-GB" b="1" dirty="0" err="1"/>
              <a:t>Sylla</a:t>
            </a:r>
            <a:r>
              <a:rPr lang="en-GB" b="1" dirty="0"/>
              <a:t>, M.B., Tall, M., </a:t>
            </a:r>
            <a:r>
              <a:rPr lang="en-GB" b="1" dirty="0" err="1"/>
              <a:t>Almazroui</a:t>
            </a:r>
            <a:r>
              <a:rPr lang="en-GB" b="1" dirty="0"/>
              <a:t>, M., Yassa, N., </a:t>
            </a:r>
            <a:r>
              <a:rPr lang="en-GB" b="1" dirty="0" err="1"/>
              <a:t>Diedhiou</a:t>
            </a:r>
            <a:r>
              <a:rPr lang="en-GB" b="1" dirty="0"/>
              <a:t>, A., Giorgi, F., 2023. Projected expansion of hottest climate zones over Africa during the mid and late 21st century. Environ. Res. </a:t>
            </a:r>
            <a:r>
              <a:rPr lang="en-GB" b="1" dirty="0" err="1"/>
              <a:t>Clim</a:t>
            </a:r>
            <a:r>
              <a:rPr lang="en-GB" b="1" dirty="0"/>
              <a:t>. 2. https://doi.org/10.1088/2752-5295/acc08a</a:t>
            </a:r>
          </a:p>
          <a:p>
            <a:pPr marL="0" indent="0">
              <a:buNone/>
            </a:pPr>
            <a:endParaRPr lang="en-US" b="1" dirty="0"/>
          </a:p>
          <a:p>
            <a:r>
              <a:rPr lang="en-GB" b="1" dirty="0" err="1"/>
              <a:t>Sieber</a:t>
            </a:r>
            <a:r>
              <a:rPr lang="en-GB" b="1" dirty="0"/>
              <a:t>, J. and </a:t>
            </a:r>
            <a:r>
              <a:rPr lang="en-GB" b="1" dirty="0" err="1"/>
              <a:t>Purkey</a:t>
            </a:r>
            <a:r>
              <a:rPr lang="en-GB" b="1" dirty="0"/>
              <a:t>, D. (2015) ‘Water Evaluation and </a:t>
            </a:r>
            <a:r>
              <a:rPr lang="en-GB" b="1" dirty="0" err="1"/>
              <a:t>Planing</a:t>
            </a:r>
            <a:r>
              <a:rPr lang="en-GB" b="1" dirty="0"/>
              <a:t> system (WEAP): User guide for WEAP 2015’, </a:t>
            </a:r>
            <a:r>
              <a:rPr lang="en-GB" b="1" i="1" dirty="0"/>
              <a:t>Stockholm Environment </a:t>
            </a:r>
            <a:r>
              <a:rPr lang="en-GB" b="1" i="1" dirty="0" err="1"/>
              <a:t>Instiute</a:t>
            </a:r>
            <a:r>
              <a:rPr lang="en-GB" b="1" i="1" dirty="0"/>
              <a:t> (SEI), </a:t>
            </a:r>
            <a:r>
              <a:rPr lang="en-GB" b="1" i="1" dirty="0" err="1"/>
              <a:t>U.S.Center</a:t>
            </a:r>
            <a:r>
              <a:rPr lang="en-GB" b="1" dirty="0"/>
              <a:t> [Preprint], (August).</a:t>
            </a:r>
          </a:p>
          <a:p>
            <a:endParaRPr b="1" dirty="0"/>
          </a:p>
        </p:txBody>
      </p:sp>
      <p:pic>
        <p:nvPicPr>
          <p:cNvPr id="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1987213"/>
            <a:ext cx="21630289"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xmlns="" id="{DF759D52-E782-84A2-7D9F-A84FF36BE696}"/>
              </a:ext>
            </a:extLst>
          </p:cNvPr>
          <p:cNvSpPr>
            <a:spLocks noGrp="1"/>
          </p:cNvSpPr>
          <p:nvPr>
            <p:ph type="sldNum" sz="quarter" idx="2"/>
          </p:nvPr>
        </p:nvSpPr>
        <p:spPr>
          <a:xfrm>
            <a:off x="17499424" y="12492533"/>
            <a:ext cx="673261" cy="718145"/>
          </a:xfrm>
        </p:spPr>
        <p:txBody>
          <a:bodyPr/>
          <a:lstStyle/>
          <a:p>
            <a:fld id="{86CB4B4D-7CA3-9044-876B-883B54F8677D}" type="slidenum">
              <a:rPr lang="en-ZW" sz="4000" b="1" smtClean="0">
                <a:effectLst>
                  <a:outerShdw blurRad="38100" dist="38100" dir="2700000" algn="tl">
                    <a:srgbClr val="000000">
                      <a:alpha val="43137"/>
                    </a:srgbClr>
                  </a:outerShdw>
                </a:effectLst>
              </a:rPr>
              <a:t>18</a:t>
            </a:fld>
            <a:endParaRPr lang="en-ZW" sz="4000" b="1"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76369" y="11382703"/>
            <a:ext cx="3507631" cy="2333297"/>
          </a:xfrm>
          <a:prstGeom prst="rect">
            <a:avLst/>
          </a:prstGeom>
          <a:ln>
            <a:noFill/>
          </a:ln>
          <a:effectLst>
            <a:softEdge rad="112500"/>
          </a:effectLst>
        </p:spPr>
      </p:pic>
    </p:spTree>
    <p:extLst>
      <p:ext uri="{BB962C8B-B14F-4D97-AF65-F5344CB8AC3E}">
        <p14:creationId xmlns:p14="http://schemas.microsoft.com/office/powerpoint/2010/main" val="1472540264"/>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709" y="0"/>
            <a:ext cx="16143891" cy="1727200"/>
          </a:xfrm>
          <a:blipFill>
            <a:blip r:embed="rId2"/>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dirty="0" smtClean="0"/>
              <a:t>ACKNOWLEDGEMENTS</a:t>
            </a:r>
            <a:endParaRPr lang="en-GB" dirty="0"/>
          </a:p>
        </p:txBody>
      </p:sp>
      <p:sp>
        <p:nvSpPr>
          <p:cNvPr id="5" name="Slide Number Placeholder 4"/>
          <p:cNvSpPr>
            <a:spLocks noGrp="1"/>
          </p:cNvSpPr>
          <p:nvPr>
            <p:ph type="sldNum" sz="quarter" idx="2"/>
          </p:nvPr>
        </p:nvSpPr>
        <p:spPr/>
        <p:txBody>
          <a:bodyPr/>
          <a:lstStyle/>
          <a:p>
            <a:fld id="{86CB4B4D-7CA3-9044-876B-883B54F8677D}" type="slidenum">
              <a:rPr lang="en-GB" smtClean="0"/>
              <a:t>19</a:t>
            </a:fld>
            <a:endParaRPr lang="en-GB"/>
          </a:p>
        </p:txBody>
      </p:sp>
      <p:pic>
        <p:nvPicPr>
          <p:cNvPr id="10" name="Picture 9">
            <a:extLst>
              <a:ext uri="{FF2B5EF4-FFF2-40B4-BE49-F238E27FC236}">
                <a16:creationId xmlns:a16="http://schemas.microsoft.com/office/drawing/2014/main" xmlns="" id="{D19D68B7-A4AA-4C73-794D-27799A10D517}"/>
              </a:ext>
            </a:extLst>
          </p:cNvPr>
          <p:cNvPicPr>
            <a:picLocks noChangeAspect="1"/>
          </p:cNvPicPr>
          <p:nvPr/>
        </p:nvPicPr>
        <p:blipFill>
          <a:blip r:embed="rId3"/>
          <a:stretch>
            <a:fillRect/>
          </a:stretch>
        </p:blipFill>
        <p:spPr>
          <a:xfrm>
            <a:off x="1" y="1954924"/>
            <a:ext cx="12192000" cy="6589986"/>
          </a:xfrm>
          <a:prstGeom prst="rect">
            <a:avLst/>
          </a:prstGeom>
        </p:spPr>
      </p:pic>
      <p:sp>
        <p:nvSpPr>
          <p:cNvPr id="3" name="TextBox 2"/>
          <p:cNvSpPr txBox="1"/>
          <p:nvPr/>
        </p:nvSpPr>
        <p:spPr>
          <a:xfrm>
            <a:off x="2758966" y="9636621"/>
            <a:ext cx="18866069" cy="240168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en-US" sz="16600" b="1" i="0" u="none" strike="noStrike" normalizeH="0" baseline="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uFillTx/>
                <a:latin typeface="Canela Text Regular"/>
                <a:ea typeface="Canela Text Regular"/>
                <a:cs typeface="Canela Text Regular"/>
                <a:sym typeface="Canela Text Regular"/>
              </a:rPr>
              <a:t>COWASA</a:t>
            </a:r>
            <a:endParaRPr kumimoji="0" lang="en-GB" sz="16600" b="1" i="0" u="none" strike="noStrike" normalizeH="0" baseline="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uFillTx/>
              <a:latin typeface="Canela Text Regular"/>
              <a:ea typeface="Canela Text Regular"/>
              <a:cs typeface="Canela Text Regular"/>
              <a:sym typeface="Canela Text Regular"/>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98821" y="1954924"/>
            <a:ext cx="10244958" cy="658998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644"/>
            <a:ext cx="2427795" cy="2133604"/>
          </a:xfrm>
          <a:prstGeom prst="rect">
            <a:avLst/>
          </a:prstGeom>
        </p:spPr>
      </p:pic>
    </p:spTree>
    <p:extLst>
      <p:ext uri="{BB962C8B-B14F-4D97-AF65-F5344CB8AC3E}">
        <p14:creationId xmlns:p14="http://schemas.microsoft.com/office/powerpoint/2010/main" val="125043779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resentation outline"/>
          <p:cNvSpPr txBox="1">
            <a:spLocks noGrp="1"/>
          </p:cNvSpPr>
          <p:nvPr>
            <p:ph type="title"/>
          </p:nvPr>
        </p:nvSpPr>
        <p:spPr>
          <a:xfrm>
            <a:off x="1133475" y="0"/>
            <a:ext cx="21945600" cy="1727200"/>
          </a:xfrm>
          <a:prstGeom prst="rect">
            <a:avLst/>
          </a:prstGeom>
          <a:blipFill>
            <a:blip r:embed="rId2"/>
            <a:tile tx="0" ty="0" sx="100000" sy="100000" flip="none" algn="tl"/>
          </a:blipFill>
        </p:spPr>
        <p:style>
          <a:lnRef idx="1">
            <a:schemeClr val="accent3"/>
          </a:lnRef>
          <a:fillRef idx="2">
            <a:schemeClr val="accent3"/>
          </a:fillRef>
          <a:effectRef idx="1">
            <a:schemeClr val="accent3"/>
          </a:effectRef>
          <a:fontRef idx="minor">
            <a:schemeClr val="dk1"/>
          </a:fontRef>
        </p:style>
        <p:txBody>
          <a:bodyPr>
            <a:normAutofit/>
          </a:bodyPr>
          <a:lstStyle/>
          <a:p>
            <a:r>
              <a:rPr sz="8000" b="1" dirty="0">
                <a:effectLst>
                  <a:outerShdw blurRad="38100" dist="38100" dir="2700000" algn="tl">
                    <a:srgbClr val="000000">
                      <a:alpha val="43137"/>
                    </a:srgbClr>
                  </a:outerShdw>
                </a:effectLst>
              </a:rPr>
              <a:t>Presentation outline</a:t>
            </a:r>
          </a:p>
        </p:txBody>
      </p:sp>
      <p:sp>
        <p:nvSpPr>
          <p:cNvPr id="156" name="Introduction (background)…"/>
          <p:cNvSpPr txBox="1">
            <a:spLocks noGrp="1"/>
          </p:cNvSpPr>
          <p:nvPr>
            <p:ph type="body" idx="1"/>
          </p:nvPr>
        </p:nvSpPr>
        <p:spPr>
          <a:xfrm>
            <a:off x="0" y="2143248"/>
            <a:ext cx="23616745" cy="10878207"/>
          </a:xfrm>
          <a:prstGeom prst="rect">
            <a:avLst/>
          </a:prstGeom>
          <a:blipFill>
            <a:blip r:embed="rId3"/>
            <a:tile tx="0" ty="0" sx="100000" sy="100000" flip="none" algn="tl"/>
          </a:blipFill>
        </p:spPr>
        <p:style>
          <a:lnRef idx="1">
            <a:schemeClr val="accent3"/>
          </a:lnRef>
          <a:fillRef idx="2">
            <a:schemeClr val="accent3"/>
          </a:fillRef>
          <a:effectRef idx="1">
            <a:schemeClr val="accent3"/>
          </a:effectRef>
          <a:fontRef idx="minor">
            <a:schemeClr val="dk1"/>
          </a:fontRef>
        </p:style>
        <p:txBody>
          <a:bodyPr>
            <a:noAutofit/>
          </a:bodyPr>
          <a:lstStyle/>
          <a:p>
            <a:pPr>
              <a:lnSpc>
                <a:spcPct val="150000"/>
              </a:lnSpc>
            </a:pPr>
            <a:r>
              <a:rPr sz="5400" b="1" dirty="0">
                <a:effectLst>
                  <a:outerShdw blurRad="38100" dist="38100" dir="2700000" algn="tl">
                    <a:srgbClr val="000000">
                      <a:alpha val="43137"/>
                    </a:srgbClr>
                  </a:outerShdw>
                </a:effectLst>
              </a:rPr>
              <a:t>Introduction (background)</a:t>
            </a:r>
            <a:endParaRPr lang="en-US" sz="5400" b="1" dirty="0">
              <a:effectLst>
                <a:outerShdw blurRad="38100" dist="38100" dir="2700000" algn="tl">
                  <a:srgbClr val="000000">
                    <a:alpha val="43137"/>
                  </a:srgbClr>
                </a:outerShdw>
              </a:effectLst>
            </a:endParaRPr>
          </a:p>
          <a:p>
            <a:pPr>
              <a:lnSpc>
                <a:spcPct val="150000"/>
              </a:lnSpc>
            </a:pPr>
            <a:r>
              <a:rPr lang="en-US" sz="5400" b="1" dirty="0" smtClean="0">
                <a:effectLst>
                  <a:outerShdw blurRad="38100" dist="38100" dir="2700000" algn="tl">
                    <a:srgbClr val="000000">
                      <a:alpha val="43137"/>
                    </a:srgbClr>
                  </a:outerShdw>
                </a:effectLst>
              </a:rPr>
              <a:t>Knowledge gap</a:t>
            </a:r>
            <a:endParaRPr sz="5400" b="1" dirty="0">
              <a:effectLst>
                <a:outerShdw blurRad="38100" dist="38100" dir="2700000" algn="tl">
                  <a:srgbClr val="000000">
                    <a:alpha val="43137"/>
                  </a:srgbClr>
                </a:outerShdw>
              </a:effectLst>
            </a:endParaRPr>
          </a:p>
          <a:p>
            <a:pPr>
              <a:lnSpc>
                <a:spcPct val="150000"/>
              </a:lnSpc>
            </a:pPr>
            <a:r>
              <a:rPr sz="5400" b="1" dirty="0">
                <a:effectLst>
                  <a:outerShdw blurRad="38100" dist="38100" dir="2700000" algn="tl">
                    <a:srgbClr val="000000">
                      <a:alpha val="43137"/>
                    </a:srgbClr>
                  </a:outerShdw>
                </a:effectLst>
              </a:rPr>
              <a:t>Study </a:t>
            </a:r>
            <a:r>
              <a:rPr sz="5400" b="1" dirty="0" smtClean="0">
                <a:effectLst>
                  <a:outerShdw blurRad="38100" dist="38100" dir="2700000" algn="tl">
                    <a:srgbClr val="000000">
                      <a:alpha val="43137"/>
                    </a:srgbClr>
                  </a:outerShdw>
                </a:effectLst>
              </a:rPr>
              <a:t>area</a:t>
            </a:r>
            <a:r>
              <a:rPr lang="en-US" sz="5400" b="1" dirty="0" smtClean="0">
                <a:effectLst>
                  <a:outerShdw blurRad="38100" dist="38100" dir="2700000" algn="tl">
                    <a:srgbClr val="000000">
                      <a:alpha val="43137"/>
                    </a:srgbClr>
                  </a:outerShdw>
                </a:effectLst>
              </a:rPr>
              <a:t> and Methodology</a:t>
            </a:r>
            <a:endParaRPr lang="en-US" sz="5400" b="1" dirty="0">
              <a:effectLst>
                <a:outerShdw blurRad="38100" dist="38100" dir="2700000" algn="tl">
                  <a:srgbClr val="000000">
                    <a:alpha val="43137"/>
                  </a:srgbClr>
                </a:outerShdw>
              </a:effectLst>
            </a:endParaRPr>
          </a:p>
          <a:p>
            <a:pPr>
              <a:lnSpc>
                <a:spcPct val="150000"/>
              </a:lnSpc>
            </a:pPr>
            <a:r>
              <a:rPr lang="en-US" sz="5400" b="1" dirty="0" smtClean="0">
                <a:effectLst>
                  <a:outerShdw blurRad="38100" dist="38100" dir="2700000" algn="tl">
                    <a:srgbClr val="000000">
                      <a:alpha val="43137"/>
                    </a:srgbClr>
                  </a:outerShdw>
                </a:effectLst>
              </a:rPr>
              <a:t>Presentation of findings</a:t>
            </a:r>
            <a:endParaRPr lang="en-US" sz="5400" b="1" dirty="0">
              <a:effectLst>
                <a:outerShdw blurRad="38100" dist="38100" dir="2700000" algn="tl">
                  <a:srgbClr val="000000">
                    <a:alpha val="43137"/>
                  </a:srgbClr>
                </a:outerShdw>
              </a:effectLst>
            </a:endParaRPr>
          </a:p>
          <a:p>
            <a:pPr>
              <a:lnSpc>
                <a:spcPct val="150000"/>
              </a:lnSpc>
            </a:pPr>
            <a:r>
              <a:rPr lang="en-US" sz="5400" b="1" dirty="0" smtClean="0">
                <a:effectLst>
                  <a:outerShdw blurRad="38100" dist="38100" dir="2700000" algn="tl">
                    <a:srgbClr val="000000">
                      <a:alpha val="43137"/>
                    </a:srgbClr>
                  </a:outerShdw>
                </a:effectLst>
              </a:rPr>
              <a:t>Conclusion and recommendations</a:t>
            </a:r>
          </a:p>
          <a:p>
            <a:pPr>
              <a:lnSpc>
                <a:spcPct val="150000"/>
              </a:lnSpc>
            </a:pPr>
            <a:r>
              <a:rPr lang="en-US" sz="5400" b="1" dirty="0" smtClean="0">
                <a:effectLst>
                  <a:outerShdw blurRad="38100" dist="38100" dir="2700000" algn="tl">
                    <a:srgbClr val="000000">
                      <a:alpha val="43137"/>
                    </a:srgbClr>
                  </a:outerShdw>
                </a:effectLst>
              </a:rPr>
              <a:t>References</a:t>
            </a:r>
          </a:p>
          <a:p>
            <a:pPr>
              <a:lnSpc>
                <a:spcPct val="150000"/>
              </a:lnSpc>
            </a:pPr>
            <a:r>
              <a:rPr lang="en-US" sz="5400" b="1" dirty="0" smtClean="0">
                <a:effectLst>
                  <a:outerShdw blurRad="38100" dist="38100" dir="2700000" algn="tl">
                    <a:srgbClr val="000000">
                      <a:alpha val="43137"/>
                    </a:srgbClr>
                  </a:outerShdw>
                </a:effectLst>
              </a:rPr>
              <a:t>Acknowledgement</a:t>
            </a:r>
          </a:p>
          <a:p>
            <a:pPr>
              <a:lnSpc>
                <a:spcPct val="150000"/>
              </a:lnSpc>
            </a:pPr>
            <a:endParaRPr sz="5400" b="1" dirty="0">
              <a:effectLst>
                <a:outerShdw blurRad="38100" dist="38100" dir="2700000" algn="tl">
                  <a:srgbClr val="000000">
                    <a:alpha val="43137"/>
                  </a:srgbClr>
                </a:outerShdw>
              </a:effectLst>
            </a:endParaRPr>
          </a:p>
        </p:txBody>
      </p:sp>
      <p:sp>
        <p:nvSpPr>
          <p:cNvPr id="2" name="Slide Number Placeholder 1">
            <a:extLst>
              <a:ext uri="{FF2B5EF4-FFF2-40B4-BE49-F238E27FC236}">
                <a16:creationId xmlns:a16="http://schemas.microsoft.com/office/drawing/2014/main" xmlns="" id="{B1FB4446-A5AB-7761-854F-5D1B802AFE04}"/>
              </a:ext>
            </a:extLst>
          </p:cNvPr>
          <p:cNvSpPr>
            <a:spLocks noGrp="1"/>
          </p:cNvSpPr>
          <p:nvPr>
            <p:ph type="sldNum" sz="quarter" idx="2"/>
          </p:nvPr>
        </p:nvSpPr>
        <p:spPr>
          <a:xfrm>
            <a:off x="9015221" y="12712426"/>
            <a:ext cx="416781" cy="779701"/>
          </a:xfrm>
        </p:spPr>
        <p:txBody>
          <a:bodyPr/>
          <a:lstStyle/>
          <a:p>
            <a:r>
              <a:rPr lang="en-ZW" sz="4400" b="1" dirty="0">
                <a:effectLst>
                  <a:outerShdw blurRad="38100" dist="38100" dir="2700000" algn="tl">
                    <a:srgbClr val="000000">
                      <a:alpha val="43137"/>
                    </a:srgbClr>
                  </a:outerShdw>
                </a:effectLst>
              </a:rPr>
              <a:t>2</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644"/>
            <a:ext cx="2427795" cy="2133604"/>
          </a:xfrm>
          <a:prstGeom prst="rect">
            <a:avLst/>
          </a:prstGeom>
        </p:spPr>
      </p:pic>
    </p:spTree>
    <p:extLst>
      <p:ext uri="{BB962C8B-B14F-4D97-AF65-F5344CB8AC3E}">
        <p14:creationId xmlns:p14="http://schemas.microsoft.com/office/powerpoint/2010/main" val="1414270296"/>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21"/>
          </p:nvPr>
        </p:nvPicPr>
        <p:blipFill>
          <a:blip r:embed="rId3">
            <a:extLst>
              <a:ext uri="{28A0092B-C50C-407E-A947-70E740481C1C}">
                <a14:useLocalDpi xmlns:a14="http://schemas.microsoft.com/office/drawing/2010/main" val="0"/>
              </a:ext>
            </a:extLst>
          </a:blip>
          <a:srcRect t="5552" b="5552"/>
          <a:stretch>
            <a:fillRect/>
          </a:stretch>
        </p:blipFill>
        <p:spPr>
          <a:xfrm>
            <a:off x="0" y="0"/>
            <a:ext cx="24384000" cy="12694023"/>
          </a:xfrm>
          <a:prstGeom prst="ellipse">
            <a:avLst/>
          </a:prstGeom>
          <a:ln w="190500" cap="rnd">
            <a:solidFill>
              <a:srgbClr val="C8C6BD"/>
            </a:solidFill>
            <a:prstDash val="solid"/>
          </a:ln>
          <a:effectLst>
            <a:outerShdw blurRad="127000" algn="bl" rotWithShape="0">
              <a:srgbClr val="000000"/>
            </a:outerShdw>
            <a:softEdge rad="635000"/>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2139" y="3494689"/>
            <a:ext cx="10184524" cy="7126013"/>
          </a:xfrm>
          <a:prstGeom prst="rect">
            <a:avLst/>
          </a:prstGeom>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987213"/>
            <a:ext cx="2062129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xmlns="" id="{00E50965-9D4E-9D4C-5911-832BC4E3ADA6}"/>
              </a:ext>
            </a:extLst>
          </p:cNvPr>
          <p:cNvSpPr>
            <a:spLocks noGrp="1"/>
          </p:cNvSpPr>
          <p:nvPr>
            <p:ph type="sldNum" sz="quarter" idx="2"/>
          </p:nvPr>
        </p:nvSpPr>
        <p:spPr>
          <a:xfrm>
            <a:off x="16115868" y="12845619"/>
            <a:ext cx="673261" cy="718145"/>
          </a:xfrm>
        </p:spPr>
        <p:txBody>
          <a:bodyPr/>
          <a:lstStyle/>
          <a:p>
            <a:fld id="{86CB4B4D-7CA3-9044-876B-883B54F8677D}" type="slidenum">
              <a:rPr lang="en-ZW" sz="4000" b="1" smtClean="0">
                <a:effectLst>
                  <a:outerShdw blurRad="38100" dist="38100" dir="2700000" algn="tl">
                    <a:srgbClr val="000000">
                      <a:alpha val="43137"/>
                    </a:srgbClr>
                  </a:outerShdw>
                </a:effectLst>
              </a:rPr>
              <a:t>20</a:t>
            </a:fld>
            <a:endParaRPr lang="en-ZW" sz="2400" b="1"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76369" y="11382703"/>
            <a:ext cx="3507631" cy="2333297"/>
          </a:xfrm>
          <a:prstGeom prst="rect">
            <a:avLst/>
          </a:prstGeom>
          <a:ln>
            <a:noFill/>
          </a:ln>
          <a:effectLst>
            <a:softEdge rad="112500"/>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9644"/>
            <a:ext cx="2427795" cy="2133604"/>
          </a:xfrm>
          <a:prstGeom prst="rect">
            <a:avLst/>
          </a:prstGeom>
        </p:spPr>
      </p:pic>
    </p:spTree>
    <p:extLst>
      <p:ext uri="{BB962C8B-B14F-4D97-AF65-F5344CB8AC3E}">
        <p14:creationId xmlns:p14="http://schemas.microsoft.com/office/powerpoint/2010/main" val="5183022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Introduction"/>
          <p:cNvSpPr txBox="1">
            <a:spLocks noGrp="1"/>
          </p:cNvSpPr>
          <p:nvPr>
            <p:ph type="title"/>
          </p:nvPr>
        </p:nvSpPr>
        <p:spPr>
          <a:xfrm>
            <a:off x="0" y="0"/>
            <a:ext cx="24384000" cy="1937124"/>
          </a:xfrm>
          <a:prstGeom prst="rect">
            <a:avLst/>
          </a:prstGeom>
          <a:blipFill>
            <a:blip r:embed="rId3"/>
            <a:tile tx="0" ty="0" sx="100000" sy="100000" flip="none" algn="tl"/>
          </a:blipFill>
        </p:spPr>
        <p:style>
          <a:lnRef idx="1">
            <a:schemeClr val="accent3"/>
          </a:lnRef>
          <a:fillRef idx="2">
            <a:schemeClr val="accent3"/>
          </a:fillRef>
          <a:effectRef idx="1">
            <a:schemeClr val="accent3"/>
          </a:effectRef>
          <a:fontRef idx="minor">
            <a:schemeClr val="dk1"/>
          </a:fontRef>
        </p:style>
        <p:txBody>
          <a:bodyPr>
            <a:normAutofit/>
          </a:bodyPr>
          <a:lstStyle/>
          <a:p>
            <a:r>
              <a:rPr sz="8000" b="1" dirty="0" smtClean="0">
                <a:effectLst>
                  <a:outerShdw blurRad="38100" dist="38100" dir="2700000" algn="tl">
                    <a:srgbClr val="000000">
                      <a:alpha val="43137"/>
                    </a:srgbClr>
                  </a:outerShdw>
                </a:effectLst>
              </a:rPr>
              <a:t>Introduction</a:t>
            </a:r>
            <a:r>
              <a:rPr lang="en-US" sz="8000" b="1" dirty="0" smtClean="0">
                <a:effectLst>
                  <a:outerShdw blurRad="38100" dist="38100" dir="2700000" algn="tl">
                    <a:srgbClr val="000000">
                      <a:alpha val="43137"/>
                    </a:srgbClr>
                  </a:outerShdw>
                </a:effectLst>
              </a:rPr>
              <a:t>: Background of study</a:t>
            </a:r>
            <a:endParaRPr sz="8000" b="1" dirty="0">
              <a:solidFill>
                <a:srgbClr val="FF0000"/>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644"/>
            <a:ext cx="2427795" cy="1724563"/>
          </a:xfrm>
          <a:prstGeom prst="rect">
            <a:avLst/>
          </a:prstGeom>
        </p:spPr>
      </p:pic>
      <p:sp>
        <p:nvSpPr>
          <p:cNvPr id="159" name="Slide bullet text"/>
          <p:cNvSpPr txBox="1">
            <a:spLocks noGrp="1"/>
          </p:cNvSpPr>
          <p:nvPr>
            <p:ph type="body" idx="1"/>
          </p:nvPr>
        </p:nvSpPr>
        <p:spPr>
          <a:xfrm>
            <a:off x="0" y="1229710"/>
            <a:ext cx="24384000" cy="12486290"/>
          </a:xfrm>
          <a:prstGeom prst="rect">
            <a:avLst/>
          </a:prstGeom>
          <a:blipFill>
            <a:blip r:embed="rId5"/>
            <a:tile tx="0" ty="0" sx="100000" sy="100000" flip="none" algn="tl"/>
          </a:blipFill>
        </p:spPr>
        <p:style>
          <a:lnRef idx="1">
            <a:schemeClr val="accent3"/>
          </a:lnRef>
          <a:fillRef idx="2">
            <a:schemeClr val="accent3"/>
          </a:fillRef>
          <a:effectRef idx="1">
            <a:schemeClr val="accent3"/>
          </a:effectRef>
          <a:fontRef idx="minor">
            <a:schemeClr val="dk1"/>
          </a:fontRef>
        </p:style>
        <p:txBody>
          <a:bodyPr>
            <a:normAutofit/>
          </a:bodyPr>
          <a:lstStyle/>
          <a:p>
            <a:pPr>
              <a:lnSpc>
                <a:spcPct val="150000"/>
              </a:lnSpc>
            </a:pPr>
            <a:r>
              <a:rPr lang="en-US" sz="4800" b="1" dirty="0">
                <a:effectLst>
                  <a:outerShdw blurRad="38100" dist="38100" dir="2700000" algn="tl">
                    <a:srgbClr val="000000">
                      <a:alpha val="43137"/>
                    </a:srgbClr>
                  </a:outerShdw>
                </a:effectLst>
              </a:rPr>
              <a:t>Climate change, energy security, and electricity access are pressing global </a:t>
            </a:r>
            <a:r>
              <a:rPr lang="en-US" sz="4800" b="1" dirty="0" smtClean="0">
                <a:effectLst>
                  <a:outerShdw blurRad="38100" dist="38100" dir="2700000" algn="tl">
                    <a:srgbClr val="000000">
                      <a:alpha val="43137"/>
                    </a:srgbClr>
                  </a:outerShdw>
                </a:effectLst>
              </a:rPr>
              <a:t>issues (</a:t>
            </a:r>
            <a:r>
              <a:rPr lang="en-GB" sz="4800" b="1" dirty="0" err="1" smtClean="0">
                <a:effectLst>
                  <a:outerShdw blurRad="38100" dist="38100" dir="2700000" algn="tl">
                    <a:srgbClr val="000000">
                      <a:alpha val="43137"/>
                    </a:srgbClr>
                  </a:outerShdw>
                </a:effectLst>
              </a:rPr>
              <a:t>Cevik</a:t>
            </a:r>
            <a:r>
              <a:rPr lang="en-GB" sz="4800" b="1" dirty="0">
                <a:effectLst>
                  <a:outerShdw blurRad="38100" dist="38100" dir="2700000" algn="tl">
                    <a:srgbClr val="000000">
                      <a:alpha val="43137"/>
                    </a:srgbClr>
                  </a:outerShdw>
                </a:effectLst>
              </a:rPr>
              <a:t>, 2022; </a:t>
            </a:r>
            <a:r>
              <a:rPr lang="en-GB" sz="4800" b="1" dirty="0" err="1">
                <a:effectLst>
                  <a:outerShdw blurRad="38100" dist="38100" dir="2700000" algn="tl">
                    <a:srgbClr val="000000">
                      <a:alpha val="43137"/>
                    </a:srgbClr>
                  </a:outerShdw>
                </a:effectLst>
              </a:rPr>
              <a:t>Tansel</a:t>
            </a:r>
            <a:r>
              <a:rPr lang="en-GB" sz="4800" b="1" dirty="0">
                <a:effectLst>
                  <a:outerShdw blurRad="38100" dist="38100" dir="2700000" algn="tl">
                    <a:srgbClr val="000000">
                      <a:alpha val="43137"/>
                    </a:srgbClr>
                  </a:outerShdw>
                </a:effectLst>
              </a:rPr>
              <a:t> </a:t>
            </a:r>
            <a:r>
              <a:rPr lang="en-GB" sz="4800" b="1" dirty="0" err="1">
                <a:effectLst>
                  <a:outerShdw blurRad="38100" dist="38100" dir="2700000" algn="tl">
                    <a:srgbClr val="000000">
                      <a:alpha val="43137"/>
                    </a:srgbClr>
                  </a:outerShdw>
                </a:effectLst>
              </a:rPr>
              <a:t>Tugcu</a:t>
            </a:r>
            <a:r>
              <a:rPr lang="en-GB" sz="4800" b="1" dirty="0">
                <a:effectLst>
                  <a:outerShdw blurRad="38100" dist="38100" dir="2700000" algn="tl">
                    <a:srgbClr val="000000">
                      <a:alpha val="43137"/>
                    </a:srgbClr>
                  </a:outerShdw>
                </a:effectLst>
              </a:rPr>
              <a:t> and </a:t>
            </a:r>
            <a:r>
              <a:rPr lang="en-GB" sz="4800" b="1" dirty="0" err="1">
                <a:effectLst>
                  <a:outerShdw blurRad="38100" dist="38100" dir="2700000" algn="tl">
                    <a:srgbClr val="000000">
                      <a:alpha val="43137"/>
                    </a:srgbClr>
                  </a:outerShdw>
                </a:effectLst>
              </a:rPr>
              <a:t>Menegaki</a:t>
            </a:r>
            <a:r>
              <a:rPr lang="en-GB" sz="4800" b="1" dirty="0">
                <a:effectLst>
                  <a:outerShdw blurRad="38100" dist="38100" dir="2700000" algn="tl">
                    <a:srgbClr val="000000">
                      <a:alpha val="43137"/>
                    </a:srgbClr>
                  </a:outerShdw>
                </a:effectLst>
              </a:rPr>
              <a:t>, </a:t>
            </a:r>
            <a:r>
              <a:rPr lang="en-GB" sz="4800" b="1" dirty="0" smtClean="0">
                <a:effectLst>
                  <a:outerShdw blurRad="38100" dist="38100" dir="2700000" algn="tl">
                    <a:srgbClr val="000000">
                      <a:alpha val="43137"/>
                    </a:srgbClr>
                  </a:outerShdw>
                </a:effectLst>
              </a:rPr>
              <a:t>2024).</a:t>
            </a:r>
          </a:p>
          <a:p>
            <a:pPr>
              <a:lnSpc>
                <a:spcPct val="150000"/>
              </a:lnSpc>
              <a:buFont typeface="Arial" panose="020B0604020202020204" pitchFamily="34" charset="0"/>
              <a:buChar char="•"/>
            </a:pPr>
            <a:endParaRPr lang="en-US" sz="4800" b="1" dirty="0" smtClean="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643382"/>
            <a:ext cx="8686799" cy="7310367"/>
          </a:xfrm>
          <a:prstGeom prst="rect">
            <a:avLst/>
          </a:prstGeom>
        </p:spPr>
      </p:pic>
      <p:sp>
        <p:nvSpPr>
          <p:cNvPr id="7" name="Slide bullet text"/>
          <p:cNvSpPr txBox="1">
            <a:spLocks noGrp="1"/>
          </p:cNvSpPr>
          <p:nvPr>
            <p:ph type="body" idx="1"/>
          </p:nvPr>
        </p:nvSpPr>
        <p:spPr>
          <a:xfrm>
            <a:off x="8686800" y="3643382"/>
            <a:ext cx="15402909" cy="10072618"/>
          </a:xfrm>
          <a:prstGeom prst="rect">
            <a:avLst/>
          </a:prstGeom>
          <a:blipFill>
            <a:blip r:embed="rId5"/>
            <a:tile tx="0" ty="0" sx="100000" sy="100000" flip="none" algn="tl"/>
          </a:blipFill>
        </p:spPr>
        <p:style>
          <a:lnRef idx="1">
            <a:schemeClr val="accent3"/>
          </a:lnRef>
          <a:fillRef idx="2">
            <a:schemeClr val="accent3"/>
          </a:fillRef>
          <a:effectRef idx="1">
            <a:schemeClr val="accent3"/>
          </a:effectRef>
          <a:fontRef idx="minor">
            <a:schemeClr val="dk1"/>
          </a:fontRef>
        </p:style>
        <p:txBody>
          <a:bodyPr>
            <a:normAutofit lnSpcReduction="10000"/>
          </a:bodyPr>
          <a:lstStyle/>
          <a:p>
            <a:pPr lvl="0">
              <a:lnSpc>
                <a:spcPct val="160000"/>
              </a:lnSpc>
            </a:pPr>
            <a:r>
              <a:rPr lang="en-US" sz="4800" b="1" dirty="0" smtClean="0">
                <a:solidFill>
                  <a:prstClr val="black"/>
                </a:solidFill>
                <a:effectLst>
                  <a:outerShdw blurRad="38100" dist="38100" dir="2700000" algn="tl">
                    <a:srgbClr val="000000">
                      <a:alpha val="43137"/>
                    </a:srgbClr>
                  </a:outerShdw>
                </a:effectLst>
              </a:rPr>
              <a:t>Rising </a:t>
            </a:r>
            <a:r>
              <a:rPr lang="en-US" sz="4800" b="1" dirty="0">
                <a:solidFill>
                  <a:prstClr val="black"/>
                </a:solidFill>
                <a:effectLst>
                  <a:outerShdw blurRad="38100" dist="38100" dir="2700000" algn="tl">
                    <a:srgbClr val="000000">
                      <a:alpha val="43137"/>
                    </a:srgbClr>
                  </a:outerShdw>
                </a:effectLst>
              </a:rPr>
              <a:t>temperatures and erratic precipitation patterns may impact:</a:t>
            </a:r>
          </a:p>
          <a:p>
            <a:pPr marL="1092200" lvl="2" indent="0">
              <a:lnSpc>
                <a:spcPct val="160000"/>
              </a:lnSpc>
              <a:buNone/>
            </a:pPr>
            <a:r>
              <a:rPr lang="en-US" sz="4800" b="1" dirty="0">
                <a:solidFill>
                  <a:prstClr val="black"/>
                </a:solidFill>
                <a:effectLst>
                  <a:outerShdw blurRad="38100" dist="38100" dir="2700000" algn="tl">
                    <a:srgbClr val="000000">
                      <a:alpha val="43137"/>
                    </a:srgbClr>
                  </a:outerShdw>
                </a:effectLst>
              </a:rPr>
              <a:t>‣ Hydropower generation potential for small schemes</a:t>
            </a:r>
          </a:p>
          <a:p>
            <a:pPr marL="1092200" lvl="2" indent="0">
              <a:lnSpc>
                <a:spcPct val="160000"/>
              </a:lnSpc>
              <a:buNone/>
            </a:pPr>
            <a:r>
              <a:rPr lang="en-US" sz="4800" b="1" dirty="0">
                <a:solidFill>
                  <a:prstClr val="black"/>
                </a:solidFill>
                <a:effectLst>
                  <a:outerShdw blurRad="38100" dist="38100" dir="2700000" algn="tl">
                    <a:srgbClr val="000000">
                      <a:alpha val="43137"/>
                    </a:srgbClr>
                  </a:outerShdw>
                </a:effectLst>
              </a:rPr>
              <a:t>‣ Economic viability of small-scale hydropower </a:t>
            </a:r>
            <a:r>
              <a:rPr lang="en-US" sz="4800" b="1" dirty="0" smtClean="0">
                <a:solidFill>
                  <a:prstClr val="black"/>
                </a:solidFill>
                <a:effectLst>
                  <a:outerShdw blurRad="38100" dist="38100" dir="2700000" algn="tl">
                    <a:srgbClr val="000000">
                      <a:alpha val="43137"/>
                    </a:srgbClr>
                  </a:outerShdw>
                </a:effectLst>
              </a:rPr>
              <a:t>projects</a:t>
            </a:r>
          </a:p>
          <a:p>
            <a:pPr>
              <a:lnSpc>
                <a:spcPct val="160000"/>
              </a:lnSpc>
            </a:pPr>
            <a:r>
              <a:rPr lang="en-US" sz="4800" b="1" dirty="0">
                <a:effectLst>
                  <a:outerShdw blurRad="38100" dist="38100" dir="2700000" algn="tl">
                    <a:srgbClr val="000000">
                      <a:alpha val="43137"/>
                    </a:srgbClr>
                  </a:outerShdw>
                </a:effectLst>
              </a:rPr>
              <a:t>M</a:t>
            </a:r>
            <a:r>
              <a:rPr lang="en-US" sz="4800" b="1" dirty="0" smtClean="0">
                <a:effectLst>
                  <a:outerShdw blurRad="38100" dist="38100" dir="2700000" algn="tl">
                    <a:srgbClr val="000000">
                      <a:alpha val="43137"/>
                    </a:srgbClr>
                  </a:outerShdw>
                </a:effectLst>
              </a:rPr>
              <a:t>ost </a:t>
            </a:r>
            <a:r>
              <a:rPr lang="en-US" sz="4800" b="1" dirty="0">
                <a:effectLst>
                  <a:outerShdw blurRad="38100" dist="38100" dir="2700000" algn="tl">
                    <a:srgbClr val="000000">
                      <a:alpha val="43137"/>
                    </a:srgbClr>
                  </a:outerShdw>
                </a:effectLst>
              </a:rPr>
              <a:t>planned projects rarely account for potential climate </a:t>
            </a:r>
            <a:r>
              <a:rPr lang="en-US" sz="4800" b="1" dirty="0" smtClean="0">
                <a:effectLst>
                  <a:outerShdw blurRad="38100" dist="38100" dir="2700000" algn="tl">
                    <a:srgbClr val="000000">
                      <a:alpha val="43137"/>
                    </a:srgbClr>
                  </a:outerShdw>
                </a:effectLst>
              </a:rPr>
              <a:t> change impacts</a:t>
            </a:r>
            <a:endParaRPr lang="en-US" sz="4800" b="1" dirty="0">
              <a:effectLst>
                <a:outerShdw blurRad="38100" dist="38100" dir="2700000" algn="tl">
                  <a:srgbClr val="000000">
                    <a:alpha val="43137"/>
                  </a:srgbClr>
                </a:outerShdw>
              </a:effectLst>
            </a:endParaRPr>
          </a:p>
          <a:p>
            <a:pPr marL="546100" lvl="1" indent="0">
              <a:lnSpc>
                <a:spcPct val="160000"/>
              </a:lnSpc>
              <a:buNone/>
            </a:pPr>
            <a:endParaRPr lang="en-US" sz="4800" b="1" dirty="0">
              <a:solidFill>
                <a:prstClr val="black"/>
              </a:solidFill>
              <a:effectLst>
                <a:outerShdw blurRad="38100" dist="38100" dir="2700000" algn="tl">
                  <a:srgbClr val="000000">
                    <a:alpha val="43137"/>
                  </a:srgbClr>
                </a:outerShdw>
              </a:effectLst>
            </a:endParaRPr>
          </a:p>
        </p:txBody>
      </p:sp>
      <p:sp>
        <p:nvSpPr>
          <p:cNvPr id="2" name="Slide Number Placeholder 1">
            <a:extLst>
              <a:ext uri="{FF2B5EF4-FFF2-40B4-BE49-F238E27FC236}">
                <a16:creationId xmlns:a16="http://schemas.microsoft.com/office/drawing/2014/main" xmlns="" id="{E4F5BEDC-1135-E31F-A3D9-DDD6179ED247}"/>
              </a:ext>
            </a:extLst>
          </p:cNvPr>
          <p:cNvSpPr>
            <a:spLocks noGrp="1"/>
          </p:cNvSpPr>
          <p:nvPr>
            <p:ph type="sldNum" sz="quarter" idx="2"/>
          </p:nvPr>
        </p:nvSpPr>
        <p:spPr>
          <a:xfrm>
            <a:off x="8478409" y="12851606"/>
            <a:ext cx="416781" cy="779701"/>
          </a:xfrm>
        </p:spPr>
        <p:txBody>
          <a:bodyPr/>
          <a:lstStyle/>
          <a:p>
            <a:fld id="{86CB4B4D-7CA3-9044-876B-883B54F8677D}" type="slidenum">
              <a:rPr lang="en-ZW" sz="4400" b="1" smtClean="0">
                <a:effectLst>
                  <a:outerShdw blurRad="38100" dist="38100" dir="2700000" algn="tl">
                    <a:srgbClr val="000000">
                      <a:alpha val="43137"/>
                    </a:srgbClr>
                  </a:outerShdw>
                </a:effectLst>
              </a:rPr>
              <a:t>3</a:t>
            </a:fld>
            <a:endParaRPr lang="en-ZW" sz="4400"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7">
            <a:biLevel thresh="75000"/>
            <a:extLst>
              <a:ext uri="{28A0092B-C50C-407E-A947-70E740481C1C}">
                <a14:useLocalDpi xmlns:a14="http://schemas.microsoft.com/office/drawing/2010/main" val="0"/>
              </a:ext>
            </a:extLst>
          </a:blip>
          <a:stretch>
            <a:fillRect/>
          </a:stretch>
        </p:blipFill>
        <p:spPr>
          <a:xfrm>
            <a:off x="2760924" y="9932275"/>
            <a:ext cx="3164952" cy="3783725"/>
          </a:xfrm>
          <a:prstGeom prst="rect">
            <a:avLst/>
          </a:prstGeom>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B7100-AD50-BED8-DCE3-146F081F77E7}"/>
              </a:ext>
            </a:extLst>
          </p:cNvPr>
          <p:cNvSpPr>
            <a:spLocks noGrp="1"/>
          </p:cNvSpPr>
          <p:nvPr>
            <p:ph type="title"/>
          </p:nvPr>
        </p:nvSpPr>
        <p:spPr>
          <a:xfrm>
            <a:off x="252248" y="263712"/>
            <a:ext cx="23553683" cy="1727200"/>
          </a:xfrm>
          <a:blipFill>
            <a:blip r:embed="rId3"/>
            <a:tile tx="0" ty="0" sx="100000" sy="100000" flip="none" algn="tl"/>
          </a:blipFill>
        </p:spPr>
        <p:style>
          <a:lnRef idx="1">
            <a:schemeClr val="accent3"/>
          </a:lnRef>
          <a:fillRef idx="2">
            <a:schemeClr val="accent3"/>
          </a:fillRef>
          <a:effectRef idx="1">
            <a:schemeClr val="accent3"/>
          </a:effectRef>
          <a:fontRef idx="minor">
            <a:schemeClr val="dk1"/>
          </a:fontRef>
        </p:style>
        <p:txBody>
          <a:bodyPr>
            <a:normAutofit/>
          </a:bodyPr>
          <a:lstStyle/>
          <a:p>
            <a:r>
              <a:rPr lang="en-US" sz="8000" b="1" dirty="0" smtClean="0">
                <a:effectLst>
                  <a:outerShdw blurRad="38100" dist="38100" dir="2700000" algn="tl">
                    <a:srgbClr val="000000">
                      <a:alpha val="43137"/>
                    </a:srgbClr>
                  </a:outerShdw>
                </a:effectLst>
              </a:rPr>
              <a:t>Knowledge Gap</a:t>
            </a:r>
            <a:endParaRPr lang="en-ZW" sz="8000" b="1" dirty="0">
              <a:effectLst>
                <a:outerShdw blurRad="38100" dist="38100" dir="2700000" algn="tl">
                  <a:srgbClr val="000000">
                    <a:alpha val="43137"/>
                  </a:srgbClr>
                </a:outerShdw>
              </a:effectLst>
            </a:endParaRP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987213"/>
            <a:ext cx="24121242"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xmlns="" id="{C6A58636-7237-CD13-6D0C-BF11E2EE5A17}"/>
              </a:ext>
            </a:extLst>
          </p:cNvPr>
          <p:cNvSpPr>
            <a:spLocks noGrp="1"/>
          </p:cNvSpPr>
          <p:nvPr>
            <p:ph type="sldNum" sz="quarter" idx="2"/>
          </p:nvPr>
        </p:nvSpPr>
        <p:spPr>
          <a:xfrm>
            <a:off x="16650202" y="12851606"/>
            <a:ext cx="416781" cy="779701"/>
          </a:xfrm>
        </p:spPr>
        <p:txBody>
          <a:bodyPr/>
          <a:lstStyle/>
          <a:p>
            <a:fld id="{86CB4B4D-7CA3-9044-876B-883B54F8677D}" type="slidenum">
              <a:rPr lang="en-ZW" sz="4400" b="1" smtClean="0">
                <a:effectLst>
                  <a:outerShdw blurRad="38100" dist="38100" dir="2700000" algn="tl">
                    <a:srgbClr val="000000">
                      <a:alpha val="43137"/>
                    </a:srgbClr>
                  </a:outerShdw>
                </a:effectLst>
              </a:rPr>
              <a:t>4</a:t>
            </a:fld>
            <a:endParaRPr lang="en-ZW" sz="4400" b="1" dirty="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0449"/>
          <a:stretch/>
        </p:blipFill>
        <p:spPr>
          <a:xfrm>
            <a:off x="12032" y="2396357"/>
            <a:ext cx="12540516" cy="7493601"/>
          </a:xfrm>
          <a:prstGeom prst="rect">
            <a:avLst/>
          </a:prstGeom>
          <a:ln>
            <a:noFill/>
          </a:ln>
          <a:effectLst>
            <a:softEdge rad="112500"/>
          </a:effectLst>
        </p:spPr>
      </p:pic>
      <p:sp>
        <p:nvSpPr>
          <p:cNvPr id="3" name="Text Placeholder 2">
            <a:extLst>
              <a:ext uri="{FF2B5EF4-FFF2-40B4-BE49-F238E27FC236}">
                <a16:creationId xmlns:a16="http://schemas.microsoft.com/office/drawing/2014/main" xmlns="" id="{98311EBB-320A-1B2B-30D4-EB302F0806D3}"/>
              </a:ext>
            </a:extLst>
          </p:cNvPr>
          <p:cNvSpPr>
            <a:spLocks noGrp="1"/>
          </p:cNvSpPr>
          <p:nvPr>
            <p:ph type="body" idx="1"/>
          </p:nvPr>
        </p:nvSpPr>
        <p:spPr>
          <a:xfrm>
            <a:off x="5221706" y="7330967"/>
            <a:ext cx="18331978" cy="2558992"/>
          </a:xfrm>
          <a:blipFill>
            <a:blip r:embed="rId6"/>
            <a:tile tx="0" ty="0" sx="100000" sy="100000" flip="none" algn="tl"/>
          </a:blipFill>
        </p:spPr>
        <p:style>
          <a:lnRef idx="1">
            <a:schemeClr val="accent3"/>
          </a:lnRef>
          <a:fillRef idx="2">
            <a:schemeClr val="accent3"/>
          </a:fillRef>
          <a:effectRef idx="1">
            <a:schemeClr val="accent3"/>
          </a:effectRef>
          <a:fontRef idx="minor">
            <a:schemeClr val="dk1"/>
          </a:fontRef>
        </p:style>
        <p:txBody>
          <a:bodyPr>
            <a:noAutofit/>
          </a:bodyPr>
          <a:lstStyle/>
          <a:p>
            <a:pPr marL="546100" lvl="1" indent="0">
              <a:lnSpc>
                <a:spcPct val="100000"/>
              </a:lnSpc>
              <a:buNone/>
            </a:pPr>
            <a:r>
              <a:rPr lang="en-US" sz="6600" b="1" dirty="0" smtClean="0">
                <a:effectLst>
                  <a:outerShdw blurRad="38100" dist="38100" dir="2700000" algn="tl">
                    <a:srgbClr val="000000">
                      <a:alpha val="43137"/>
                    </a:srgbClr>
                  </a:outerShdw>
                </a:effectLst>
              </a:rPr>
              <a:t>Quantification of climate change impacts on hydropower potential in Eastern Zimbabwe </a:t>
            </a:r>
          </a:p>
          <a:p>
            <a:pPr lvl="2">
              <a:lnSpc>
                <a:spcPct val="100000"/>
              </a:lnSpc>
            </a:pPr>
            <a:endParaRPr lang="en-GB" sz="6600" dirty="0" smtClean="0">
              <a:effectLst>
                <a:outerShdw blurRad="38100" dist="38100" dir="2700000" algn="tl">
                  <a:srgbClr val="000000">
                    <a:alpha val="43137"/>
                  </a:srgbClr>
                </a:outerShdw>
              </a:effectLst>
            </a:endParaRPr>
          </a:p>
          <a:p>
            <a:pPr lvl="1"/>
            <a:endParaRPr lang="en-GB" sz="6600" b="1" dirty="0"/>
          </a:p>
          <a:p>
            <a:pPr lvl="1">
              <a:lnSpc>
                <a:spcPct val="100000"/>
              </a:lnSpc>
            </a:pPr>
            <a:endParaRPr lang="en-US" sz="6600" b="1" dirty="0" smtClean="0">
              <a:effectLst>
                <a:outerShdw blurRad="38100" dist="38100" dir="2700000" algn="tl">
                  <a:srgbClr val="000000">
                    <a:alpha val="43137"/>
                  </a:srgbClr>
                </a:outerShdw>
              </a:effectLst>
            </a:endParaRPr>
          </a:p>
          <a:p>
            <a:pPr lvl="2">
              <a:lnSpc>
                <a:spcPct val="100000"/>
              </a:lnSpc>
            </a:pPr>
            <a:endParaRPr lang="en-US" sz="6600" b="1" dirty="0" smtClean="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9644"/>
            <a:ext cx="2427795" cy="2133604"/>
          </a:xfrm>
          <a:prstGeom prst="rect">
            <a:avLst/>
          </a:prstGeom>
        </p:spPr>
      </p:pic>
    </p:spTree>
    <p:extLst>
      <p:ext uri="{BB962C8B-B14F-4D97-AF65-F5344CB8AC3E}">
        <p14:creationId xmlns:p14="http://schemas.microsoft.com/office/powerpoint/2010/main" val="169973547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flipH="1" flipV="1">
            <a:off x="15292552" y="6857999"/>
            <a:ext cx="4225158" cy="504498"/>
          </a:xfrm>
          <a:prstGeom prst="straightConnector1">
            <a:avLst/>
          </a:prstGeom>
          <a:noFill/>
          <a:ln w="76200" cap="flat">
            <a:solidFill>
              <a:srgbClr val="FFFF00"/>
            </a:solidFill>
            <a:prstDash val="solid"/>
            <a:miter lim="400000"/>
            <a:tailEnd type="arrow"/>
          </a:ln>
          <a:effectLst/>
          <a:sp3d/>
        </p:spPr>
        <p:style>
          <a:lnRef idx="0">
            <a:scrgbClr r="0" g="0" b="0"/>
          </a:lnRef>
          <a:fillRef idx="0">
            <a:scrgbClr r="0" g="0" b="0"/>
          </a:fillRef>
          <a:effectRef idx="0">
            <a:scrgbClr r="0" g="0" b="0"/>
          </a:effectRef>
          <a:fontRef idx="none"/>
        </p:style>
      </p:cxnSp>
      <p:sp>
        <p:nvSpPr>
          <p:cNvPr id="3" name="Slide Number Placeholder 2"/>
          <p:cNvSpPr>
            <a:spLocks noGrp="1"/>
          </p:cNvSpPr>
          <p:nvPr>
            <p:ph type="sldNum" sz="quarter" idx="2"/>
          </p:nvPr>
        </p:nvSpPr>
        <p:spPr>
          <a:xfrm>
            <a:off x="8739723" y="12184973"/>
            <a:ext cx="416781" cy="779701"/>
          </a:xfrm>
        </p:spPr>
        <p:txBody>
          <a:bodyPr/>
          <a:lstStyle/>
          <a:p>
            <a:fld id="{86CB4B4D-7CA3-9044-876B-883B54F8677D}" type="slidenum">
              <a:rPr lang="en-GB" sz="4400" b="1" smtClean="0">
                <a:effectLst>
                  <a:outerShdw blurRad="38100" dist="38100" dir="2700000" algn="tl">
                    <a:srgbClr val="000000">
                      <a:alpha val="43137"/>
                    </a:srgbClr>
                  </a:outerShdw>
                </a:effectLst>
              </a:rPr>
              <a:t>5</a:t>
            </a:fld>
            <a:endParaRPr lang="en-GB" sz="4400" b="1" dirty="0">
              <a:effectLst>
                <a:outerShdw blurRad="38100" dist="38100" dir="2700000" algn="tl">
                  <a:srgbClr val="000000">
                    <a:alpha val="43137"/>
                  </a:srgbClr>
                </a:outerShdw>
              </a:effectLst>
            </a:endParaRPr>
          </a:p>
        </p:txBody>
      </p:sp>
      <p:sp>
        <p:nvSpPr>
          <p:cNvPr id="2"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489" y="0"/>
            <a:ext cx="22418565" cy="13716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3684468" y="567560"/>
            <a:ext cx="6400801" cy="1135116"/>
          </a:xfrm>
          <a:prstGeom prst="rect">
            <a:avLst/>
          </a:prstGeom>
          <a:blipFill>
            <a:blip r:embed="rId3"/>
            <a:tile tx="0" ty="0" sx="100000" sy="100000" flip="none" algn="tl"/>
          </a:blipFill>
        </p:spPr>
        <p:style>
          <a:lnRef idx="1">
            <a:schemeClr val="accent3"/>
          </a:lnRef>
          <a:fillRef idx="2">
            <a:schemeClr val="accent3"/>
          </a:fillRef>
          <a:effectRef idx="1">
            <a:schemeClr val="accent3"/>
          </a:effectRef>
          <a:fontRef idx="minor">
            <a:schemeClr val="dk1"/>
          </a:fontRef>
        </p:style>
        <p:txBody>
          <a:bodyPr>
            <a:normAutofit/>
          </a:bodyPr>
          <a:lst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chemeClr val="dk1"/>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chemeClr val="dk1"/>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chemeClr val="dk1"/>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chemeClr val="dk1"/>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chemeClr val="dk1"/>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chemeClr val="dk1"/>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chemeClr val="dk1"/>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chemeClr val="dk1"/>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chemeClr val="dk1"/>
                </a:solidFill>
                <a:uFillTx/>
                <a:latin typeface="+mn-lt"/>
                <a:ea typeface="+mn-ea"/>
                <a:cs typeface="+mn-cs"/>
                <a:sym typeface="Canela Bold"/>
              </a:defRPr>
            </a:lvl9pPr>
          </a:lstStyle>
          <a:p>
            <a:pPr hangingPunct="1"/>
            <a:r>
              <a:rPr lang="en-US" sz="8000" b="1" smtClean="0">
                <a:effectLst>
                  <a:outerShdw blurRad="38100" dist="38100" dir="2700000" algn="tl">
                    <a:srgbClr val="000000">
                      <a:alpha val="43137"/>
                    </a:srgbClr>
                  </a:outerShdw>
                </a:effectLst>
              </a:rPr>
              <a:t>Study Area</a:t>
            </a:r>
            <a:endParaRPr lang="en-GB" sz="8000" b="1" dirty="0">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644"/>
            <a:ext cx="2427795" cy="2133604"/>
          </a:xfrm>
          <a:prstGeom prst="rect">
            <a:avLst/>
          </a:prstGeom>
        </p:spPr>
      </p:pic>
    </p:spTree>
    <p:extLst>
      <p:ext uri="{BB962C8B-B14F-4D97-AF65-F5344CB8AC3E}">
        <p14:creationId xmlns:p14="http://schemas.microsoft.com/office/powerpoint/2010/main" val="4049363680"/>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730" y="344395"/>
            <a:ext cx="21945600" cy="1727200"/>
          </a:xfrm>
          <a:blipFill>
            <a:blip r:embed="rId2"/>
            <a:tile tx="0" ty="0" sx="100000" sy="100000" flip="none" algn="tl"/>
          </a:blipFill>
        </p:spPr>
        <p:style>
          <a:lnRef idx="1">
            <a:schemeClr val="accent3"/>
          </a:lnRef>
          <a:fillRef idx="2">
            <a:schemeClr val="accent3"/>
          </a:fillRef>
          <a:effectRef idx="1">
            <a:schemeClr val="accent3"/>
          </a:effectRef>
          <a:fontRef idx="minor">
            <a:schemeClr val="dk1"/>
          </a:fontRef>
        </p:style>
        <p:txBody>
          <a:bodyPr>
            <a:normAutofit/>
          </a:bodyPr>
          <a:lstStyle/>
          <a:p>
            <a:r>
              <a:rPr lang="en-US" sz="8000" b="1" dirty="0" smtClean="0">
                <a:effectLst>
                  <a:outerShdw blurRad="38100" dist="38100" dir="2700000" algn="tl">
                    <a:srgbClr val="000000">
                      <a:alpha val="43137"/>
                    </a:srgbClr>
                  </a:outerShdw>
                </a:effectLst>
              </a:rPr>
              <a:t>Pungwe B Hydropower station</a:t>
            </a:r>
            <a:endParaRPr lang="en-GB" sz="8000" b="1"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lstStyle/>
          <a:p>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3934841457"/>
              </p:ext>
            </p:extLst>
          </p:nvPr>
        </p:nvGraphicFramePr>
        <p:xfrm>
          <a:off x="315310" y="2286001"/>
          <a:ext cx="24068690" cy="11429998"/>
        </p:xfrm>
        <a:graphic>
          <a:graphicData uri="http://schemas.openxmlformats.org/drawingml/2006/table">
            <a:tbl>
              <a:tblPr firstRow="1" firstCol="1" bandRow="1">
                <a:tableStyleId>{69C7853C-536D-4A76-A0AE-DD22124D55A5}</a:tableStyleId>
              </a:tblPr>
              <a:tblGrid>
                <a:gridCol w="9556634"/>
                <a:gridCol w="14512056"/>
              </a:tblGrid>
              <a:tr h="1205590">
                <a:tc>
                  <a:txBody>
                    <a:bodyPr/>
                    <a:lstStyle/>
                    <a:p>
                      <a:pPr marL="228600" algn="l" fontAlgn="base">
                        <a:lnSpc>
                          <a:spcPct val="115000"/>
                        </a:lnSpc>
                        <a:spcAft>
                          <a:spcPts val="0"/>
                        </a:spcAft>
                      </a:pPr>
                      <a:r>
                        <a:rPr lang="en-GB" sz="4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Name </a:t>
                      </a:r>
                      <a:endParaRPr lang="en-GB" sz="44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228600" algn="l" fontAlgn="base">
                        <a:lnSpc>
                          <a:spcPct val="115000"/>
                        </a:lnSpc>
                        <a:spcAft>
                          <a:spcPts val="0"/>
                        </a:spcAft>
                      </a:pPr>
                      <a:r>
                        <a:rPr lang="en-GB" sz="4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Pungwe B Hydroelectric Power Station</a:t>
                      </a:r>
                      <a:endParaRPr lang="en-GB" sz="44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r>
              <a:tr h="1198622">
                <a:tc>
                  <a:txBody>
                    <a:bodyPr/>
                    <a:lstStyle/>
                    <a:p>
                      <a:pPr marL="228600" algn="l" fontAlgn="base">
                        <a:lnSpc>
                          <a:spcPct val="115000"/>
                        </a:lnSpc>
                        <a:spcAft>
                          <a:spcPts val="0"/>
                        </a:spcAft>
                      </a:pPr>
                      <a:r>
                        <a:rPr lang="en-GB" sz="4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River </a:t>
                      </a:r>
                      <a:endParaRPr lang="en-GB" sz="44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228600" algn="l" fontAlgn="base">
                        <a:lnSpc>
                          <a:spcPct val="115000"/>
                        </a:lnSpc>
                        <a:spcAft>
                          <a:spcPts val="0"/>
                        </a:spcAft>
                      </a:pPr>
                      <a:r>
                        <a:rPr lang="en-GB" sz="4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Pungwe River, Honde Valley</a:t>
                      </a:r>
                      <a:endParaRPr lang="en-GB" sz="4400" b="1">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r>
              <a:tr h="1198622">
                <a:tc>
                  <a:txBody>
                    <a:bodyPr/>
                    <a:lstStyle/>
                    <a:p>
                      <a:pPr marL="228600" algn="l" fontAlgn="base">
                        <a:lnSpc>
                          <a:spcPct val="115000"/>
                        </a:lnSpc>
                        <a:spcAft>
                          <a:spcPts val="0"/>
                        </a:spcAft>
                      </a:pPr>
                      <a:r>
                        <a:rPr lang="en-GB" sz="4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Installed capacity </a:t>
                      </a:r>
                      <a:endParaRPr lang="en-GB" sz="44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228600" algn="l" fontAlgn="base">
                        <a:lnSpc>
                          <a:spcPct val="115000"/>
                        </a:lnSpc>
                        <a:spcAft>
                          <a:spcPts val="0"/>
                        </a:spcAft>
                      </a:pPr>
                      <a:r>
                        <a:rPr lang="en-GB" sz="4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15 MW</a:t>
                      </a:r>
                      <a:endParaRPr lang="en-GB" sz="4400" b="1">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r>
              <a:tr h="1198622">
                <a:tc>
                  <a:txBody>
                    <a:bodyPr/>
                    <a:lstStyle/>
                    <a:p>
                      <a:pPr marL="228600" algn="l" fontAlgn="base">
                        <a:lnSpc>
                          <a:spcPct val="115000"/>
                        </a:lnSpc>
                        <a:spcAft>
                          <a:spcPts val="0"/>
                        </a:spcAft>
                      </a:pPr>
                      <a:r>
                        <a:rPr lang="en-GB" sz="4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Head</a:t>
                      </a:r>
                      <a:endParaRPr lang="en-GB" sz="4400" b="1">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228600" algn="l" fontAlgn="base">
                        <a:lnSpc>
                          <a:spcPct val="115000"/>
                        </a:lnSpc>
                        <a:spcAft>
                          <a:spcPts val="0"/>
                        </a:spcAft>
                      </a:pPr>
                      <a:r>
                        <a:rPr lang="en-GB" sz="4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181 metres</a:t>
                      </a:r>
                      <a:endParaRPr lang="en-GB" sz="4400" b="1">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r>
              <a:tr h="1198622">
                <a:tc>
                  <a:txBody>
                    <a:bodyPr/>
                    <a:lstStyle/>
                    <a:p>
                      <a:pPr marL="228600" algn="l" fontAlgn="base">
                        <a:lnSpc>
                          <a:spcPct val="115000"/>
                        </a:lnSpc>
                        <a:spcAft>
                          <a:spcPts val="0"/>
                        </a:spcAft>
                      </a:pPr>
                      <a:r>
                        <a:rPr lang="en-GB" sz="4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Canal length</a:t>
                      </a:r>
                      <a:endParaRPr lang="en-GB" sz="4400" b="1">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228600" algn="l" fontAlgn="base">
                        <a:lnSpc>
                          <a:spcPct val="115000"/>
                        </a:lnSpc>
                        <a:spcAft>
                          <a:spcPts val="0"/>
                        </a:spcAft>
                      </a:pPr>
                      <a:r>
                        <a:rPr lang="en-GB" sz="4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2300 m</a:t>
                      </a:r>
                      <a:endParaRPr lang="en-GB" sz="4400" b="1">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r>
              <a:tr h="1198622">
                <a:tc>
                  <a:txBody>
                    <a:bodyPr/>
                    <a:lstStyle/>
                    <a:p>
                      <a:pPr marL="228600" algn="l" fontAlgn="base">
                        <a:lnSpc>
                          <a:spcPct val="115000"/>
                        </a:lnSpc>
                        <a:spcAft>
                          <a:spcPts val="0"/>
                        </a:spcAft>
                      </a:pPr>
                      <a:r>
                        <a:rPr lang="en-GB" sz="4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Canal flow rate</a:t>
                      </a:r>
                      <a:endParaRPr lang="en-GB" sz="4400" b="1">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228600" algn="l" fontAlgn="base">
                        <a:lnSpc>
                          <a:spcPct val="115000"/>
                        </a:lnSpc>
                        <a:spcAft>
                          <a:spcPts val="0"/>
                        </a:spcAft>
                      </a:pPr>
                      <a:r>
                        <a:rPr lang="en-GB" sz="4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12m</a:t>
                      </a:r>
                      <a:r>
                        <a:rPr lang="en-GB" sz="4400" b="1" baseline="300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n-GB" sz="4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endParaRPr lang="en-GB" sz="44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r>
              <a:tr h="1198622">
                <a:tc>
                  <a:txBody>
                    <a:bodyPr/>
                    <a:lstStyle/>
                    <a:p>
                      <a:pPr marL="228600" algn="l" fontAlgn="base">
                        <a:lnSpc>
                          <a:spcPct val="115000"/>
                        </a:lnSpc>
                        <a:spcAft>
                          <a:spcPts val="0"/>
                        </a:spcAft>
                      </a:pPr>
                      <a:r>
                        <a:rPr lang="en-GB" sz="4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Penstock size</a:t>
                      </a:r>
                      <a:endParaRPr lang="en-GB" sz="4400" b="1">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228600" algn="l" fontAlgn="base">
                        <a:lnSpc>
                          <a:spcPct val="115000"/>
                        </a:lnSpc>
                        <a:spcAft>
                          <a:spcPts val="0"/>
                        </a:spcAft>
                      </a:pPr>
                      <a:r>
                        <a:rPr lang="en-GB" sz="4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x 1,200mm diameter</a:t>
                      </a:r>
                      <a:endParaRPr lang="en-GB" sz="4400" b="1">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r>
              <a:tr h="1198622">
                <a:tc>
                  <a:txBody>
                    <a:bodyPr/>
                    <a:lstStyle/>
                    <a:p>
                      <a:pPr marL="228600" algn="l" fontAlgn="base">
                        <a:lnSpc>
                          <a:spcPct val="115000"/>
                        </a:lnSpc>
                        <a:spcAft>
                          <a:spcPts val="0"/>
                        </a:spcAft>
                      </a:pPr>
                      <a:r>
                        <a:rPr lang="en-GB" sz="4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Penstock length</a:t>
                      </a:r>
                      <a:endParaRPr lang="en-GB" sz="44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228600" algn="l" fontAlgn="base">
                        <a:lnSpc>
                          <a:spcPct val="115000"/>
                        </a:lnSpc>
                        <a:spcAft>
                          <a:spcPts val="0"/>
                        </a:spcAft>
                      </a:pPr>
                      <a:r>
                        <a:rPr lang="en-GB" sz="4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1,200m</a:t>
                      </a:r>
                      <a:endParaRPr lang="en-GB" sz="4400" b="1">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r>
              <a:tr h="1834054">
                <a:tc>
                  <a:txBody>
                    <a:bodyPr/>
                    <a:lstStyle/>
                    <a:p>
                      <a:pPr marL="228600" algn="l" fontAlgn="base">
                        <a:lnSpc>
                          <a:spcPct val="115000"/>
                        </a:lnSpc>
                        <a:spcAft>
                          <a:spcPts val="0"/>
                        </a:spcAft>
                      </a:pPr>
                      <a:r>
                        <a:rPr lang="en-GB" sz="44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Type</a:t>
                      </a:r>
                      <a:endParaRPr lang="en-GB" sz="44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228600" algn="l" fontAlgn="base">
                        <a:lnSpc>
                          <a:spcPct val="115000"/>
                        </a:lnSpc>
                        <a:spcAft>
                          <a:spcPts val="0"/>
                        </a:spcAft>
                      </a:pPr>
                      <a:r>
                        <a:rPr lang="en-GB" sz="44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Run-off-river hydropower</a:t>
                      </a:r>
                      <a:endParaRPr lang="en-GB" sz="44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tr>
            </a:tbl>
          </a:graphicData>
        </a:graphic>
      </p:graphicFrame>
      <p:sp>
        <p:nvSpPr>
          <p:cNvPr id="5" name="Slide Number Placeholder 4"/>
          <p:cNvSpPr>
            <a:spLocks noGrp="1"/>
          </p:cNvSpPr>
          <p:nvPr>
            <p:ph type="sldNum" sz="quarter" idx="2"/>
          </p:nvPr>
        </p:nvSpPr>
        <p:spPr>
          <a:xfrm>
            <a:off x="9024705" y="12461755"/>
            <a:ext cx="416781" cy="779701"/>
          </a:xfrm>
        </p:spPr>
        <p:txBody>
          <a:bodyPr/>
          <a:lstStyle/>
          <a:p>
            <a:fld id="{86CB4B4D-7CA3-9044-876B-883B54F8677D}" type="slidenum">
              <a:rPr lang="en-GB" sz="4400" b="1" smtClean="0">
                <a:effectLst>
                  <a:outerShdw blurRad="38100" dist="38100" dir="2700000" algn="tl">
                    <a:srgbClr val="000000">
                      <a:alpha val="43137"/>
                    </a:srgbClr>
                  </a:outerShdw>
                </a:effectLst>
              </a:rPr>
              <a:t>6</a:t>
            </a:fld>
            <a:endParaRPr lang="en-GB" sz="4400" b="1" dirty="0">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44"/>
            <a:ext cx="2427795" cy="2133604"/>
          </a:xfrm>
          <a:prstGeom prst="rect">
            <a:avLst/>
          </a:prstGeom>
        </p:spPr>
      </p:pic>
    </p:spTree>
    <p:extLst>
      <p:ext uri="{BB962C8B-B14F-4D97-AF65-F5344CB8AC3E}">
        <p14:creationId xmlns:p14="http://schemas.microsoft.com/office/powerpoint/2010/main" val="22850283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Methods"/>
          <p:cNvSpPr txBox="1">
            <a:spLocks noGrp="1"/>
          </p:cNvSpPr>
          <p:nvPr>
            <p:ph type="title"/>
          </p:nvPr>
        </p:nvSpPr>
        <p:spPr>
          <a:xfrm>
            <a:off x="0" y="0"/>
            <a:ext cx="24384000" cy="2070208"/>
          </a:xfrm>
          <a:prstGeom prst="rect">
            <a:avLst/>
          </a:prstGeom>
          <a:blipFill>
            <a:blip r:embed="rId3"/>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a:noAutofit/>
          </a:bodyPr>
          <a:lstStyle/>
          <a:p>
            <a:r>
              <a:rPr sz="8000" b="1" dirty="0" smtClean="0">
                <a:effectLst>
                  <a:outerShdw blurRad="38100" dist="38100" dir="2700000" algn="tl">
                    <a:srgbClr val="000000">
                      <a:alpha val="43137"/>
                    </a:srgbClr>
                  </a:outerShdw>
                </a:effectLst>
              </a:rPr>
              <a:t>Methods</a:t>
            </a:r>
            <a:endParaRPr sz="8000" b="1" dirty="0">
              <a:effectLst>
                <a:outerShdw blurRad="38100" dist="38100" dir="2700000" algn="tl">
                  <a:srgbClr val="000000">
                    <a:alpha val="43137"/>
                  </a:srgbClr>
                </a:outerShdw>
              </a:effectLst>
            </a:endParaRP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987213"/>
            <a:ext cx="243840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xmlns="" id="{0420C1DD-535F-FF33-1ECF-A75D13300B1C}"/>
              </a:ext>
            </a:extLst>
          </p:cNvPr>
          <p:cNvSpPr>
            <a:spLocks noGrp="1"/>
          </p:cNvSpPr>
          <p:nvPr>
            <p:ph type="sldNum" sz="quarter" idx="2"/>
          </p:nvPr>
        </p:nvSpPr>
        <p:spPr>
          <a:xfrm>
            <a:off x="15952399" y="12680895"/>
            <a:ext cx="387927" cy="718145"/>
          </a:xfrm>
        </p:spPr>
        <p:txBody>
          <a:bodyPr/>
          <a:lstStyle/>
          <a:p>
            <a:fld id="{86CB4B4D-7CA3-9044-876B-883B54F8677D}" type="slidenum">
              <a:rPr lang="en-ZW" sz="4000" b="1" smtClean="0">
                <a:effectLst>
                  <a:outerShdw blurRad="38100" dist="38100" dir="2700000" algn="tl">
                    <a:srgbClr val="000000">
                      <a:alpha val="43137"/>
                    </a:srgbClr>
                  </a:outerShdw>
                </a:effectLst>
              </a:rPr>
              <a:t>7</a:t>
            </a:fld>
            <a:endParaRPr lang="en-ZW" sz="4000" b="1" dirty="0">
              <a:effectLst>
                <a:outerShdw blurRad="38100" dist="38100" dir="2700000" algn="tl">
                  <a:srgbClr val="000000">
                    <a:alpha val="43137"/>
                  </a:srgbClr>
                </a:outerShdw>
              </a:effectLst>
            </a:endParaRPr>
          </a:p>
        </p:txBody>
      </p:sp>
      <p:graphicFrame>
        <p:nvGraphicFramePr>
          <p:cNvPr id="4" name="Diagram 3"/>
          <p:cNvGraphicFramePr/>
          <p:nvPr>
            <p:extLst>
              <p:ext uri="{D42A27DB-BD31-4B8C-83A1-F6EECF244321}">
                <p14:modId xmlns:p14="http://schemas.microsoft.com/office/powerpoint/2010/main" val="854849104"/>
              </p:ext>
            </p:extLst>
          </p:nvPr>
        </p:nvGraphicFramePr>
        <p:xfrm>
          <a:off x="504497" y="2144110"/>
          <a:ext cx="23879503" cy="101325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9644"/>
            <a:ext cx="2427795" cy="2133604"/>
          </a:xfrm>
          <a:prstGeom prst="rect">
            <a:avLst/>
          </a:prstGeom>
        </p:spPr>
      </p:pic>
    </p:spTree>
    <p:extLst>
      <p:ext uri="{BB962C8B-B14F-4D97-AF65-F5344CB8AC3E}">
        <p14:creationId xmlns:p14="http://schemas.microsoft.com/office/powerpoint/2010/main" val="2107744628"/>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Methods"/>
          <p:cNvSpPr txBox="1">
            <a:spLocks noGrp="1"/>
          </p:cNvSpPr>
          <p:nvPr>
            <p:ph type="title"/>
          </p:nvPr>
        </p:nvSpPr>
        <p:spPr>
          <a:xfrm>
            <a:off x="0" y="0"/>
            <a:ext cx="24384000" cy="2070208"/>
          </a:xfrm>
          <a:prstGeom prst="rect">
            <a:avLst/>
          </a:prstGeom>
          <a:blipFill>
            <a:blip r:embed="rId3"/>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a:noAutofit/>
          </a:bodyPr>
          <a:lstStyle/>
          <a:p>
            <a:r>
              <a:rPr sz="8000" b="1" dirty="0" smtClean="0">
                <a:effectLst>
                  <a:outerShdw blurRad="38100" dist="38100" dir="2700000" algn="tl">
                    <a:srgbClr val="000000">
                      <a:alpha val="43137"/>
                    </a:srgbClr>
                  </a:outerShdw>
                </a:effectLst>
              </a:rPr>
              <a:t>Methods</a:t>
            </a:r>
            <a:endParaRPr sz="80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98109" y="10737866"/>
            <a:ext cx="3085891" cy="2978134"/>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644"/>
            <a:ext cx="2427795" cy="2133604"/>
          </a:xfrm>
          <a:prstGeom prst="rect">
            <a:avLst/>
          </a:prstGeom>
        </p:spPr>
      </p:pic>
      <mc:AlternateContent xmlns:mc="http://schemas.openxmlformats.org/markup-compatibility/2006" xmlns:a14="http://schemas.microsoft.com/office/drawing/2010/main">
        <mc:Choice Requires="a14">
          <p:sp>
            <p:nvSpPr>
              <p:cNvPr id="6" name="Objective 1…"/>
              <p:cNvSpPr txBox="1">
                <a:spLocks noGrp="1"/>
              </p:cNvSpPr>
              <p:nvPr>
                <p:ph type="body" idx="1"/>
              </p:nvPr>
            </p:nvSpPr>
            <p:spPr>
              <a:xfrm>
                <a:off x="0" y="1292773"/>
                <a:ext cx="24384000" cy="12423227"/>
              </a:xfrm>
              <a:prstGeom prst="rect">
                <a:avLst/>
              </a:prstGeom>
              <a:blipFill>
                <a:blip r:embed="rId6"/>
                <a:tile tx="0" ty="0" sx="100000" sy="100000" flip="none" algn="tl"/>
              </a:blipFill>
            </p:spPr>
            <p:style>
              <a:lnRef idx="1">
                <a:schemeClr val="accent3"/>
              </a:lnRef>
              <a:fillRef idx="2">
                <a:schemeClr val="accent3"/>
              </a:fillRef>
              <a:effectRef idx="1">
                <a:schemeClr val="accent3"/>
              </a:effectRef>
              <a:fontRef idx="minor">
                <a:schemeClr val="dk1"/>
              </a:fontRef>
            </p:style>
            <p:txBody>
              <a:bodyPr>
                <a:noAutofit/>
              </a:bodyPr>
              <a:lstStyle/>
              <a:p>
                <a:pPr marL="571500" lvl="1" indent="-571500" algn="just">
                  <a:lnSpc>
                    <a:spcPct val="100000"/>
                  </a:lnSpc>
                  <a:spcAft>
                    <a:spcPts val="1000"/>
                  </a:spcAft>
                  <a:buFont typeface="Arial" panose="020B0604020202020204" pitchFamily="34" charset="0"/>
                  <a:buChar char="•"/>
                </a:pPr>
                <a:r>
                  <a:rPr lang="en-US" sz="4800" b="1" dirty="0" smtClean="0">
                    <a:solidFill>
                      <a:schemeClr val="tx1"/>
                    </a:solidFill>
                    <a:effectLst>
                      <a:outerShdw blurRad="38100" dist="38100" dir="2700000" algn="tl">
                        <a:srgbClr val="000000">
                          <a:alpha val="43137"/>
                        </a:srgbClr>
                      </a:outerShdw>
                    </a:effectLst>
                  </a:rPr>
                  <a:t>Bilinear interpolation equation:</a:t>
                </a:r>
              </a:p>
              <a:p>
                <a:pPr marL="1092200" lvl="3" indent="0" algn="just">
                  <a:lnSpc>
                    <a:spcPct val="100000"/>
                  </a:lnSpc>
                  <a:spcAft>
                    <a:spcPts val="1000"/>
                  </a:spcAft>
                  <a:buNone/>
                </a:pPr>
                <a:r>
                  <a:rPr lang="en-US" sz="4800" b="1" dirty="0">
                    <a:solidFill>
                      <a:schemeClr val="tx1"/>
                    </a:solidFill>
                    <a:effectLst>
                      <a:outerShdw blurRad="38100" dist="38100" dir="2700000" algn="tl">
                        <a:srgbClr val="000000">
                          <a:alpha val="43137"/>
                        </a:srgbClr>
                      </a:outerShdw>
                    </a:effectLst>
                  </a:rPr>
                  <a:t>f</a:t>
                </a:r>
                <a:r>
                  <a:rPr lang="en-US" sz="4800" b="1" dirty="0" smtClean="0">
                    <a:solidFill>
                      <a:schemeClr val="tx1"/>
                    </a:solidFill>
                    <a:effectLst>
                      <a:outerShdw blurRad="38100" dist="38100" dir="2700000" algn="tl">
                        <a:srgbClr val="000000">
                          <a:alpha val="43137"/>
                        </a:srgbClr>
                      </a:outerShdw>
                    </a:effectLst>
                  </a:rPr>
                  <a:t>(</a:t>
                </a:r>
                <a:r>
                  <a:rPr lang="en-US" sz="4800" b="1" dirty="0" err="1" smtClean="0">
                    <a:solidFill>
                      <a:schemeClr val="tx1"/>
                    </a:solidFill>
                    <a:effectLst>
                      <a:outerShdw blurRad="38100" dist="38100" dir="2700000" algn="tl">
                        <a:srgbClr val="000000">
                          <a:alpha val="43137"/>
                        </a:srgbClr>
                      </a:outerShdw>
                    </a:effectLst>
                  </a:rPr>
                  <a:t>x,y</a:t>
                </a:r>
                <a:r>
                  <a:rPr lang="en-US" sz="4800" b="1" dirty="0" smtClean="0">
                    <a:solidFill>
                      <a:schemeClr val="tx1"/>
                    </a:solidFill>
                    <a:effectLst>
                      <a:outerShdw blurRad="38100" dist="38100" dir="2700000" algn="tl">
                        <a:srgbClr val="000000">
                          <a:alpha val="43137"/>
                        </a:srgbClr>
                      </a:outerShdw>
                    </a:effectLst>
                  </a:rPr>
                  <a:t>)</a:t>
                </a:r>
                <a14:m>
                  <m:oMath xmlns:m="http://schemas.openxmlformats.org/officeDocument/2006/math">
                    <m:r>
                      <a:rPr lang="en-US" sz="4800" b="1" i="1" smtClean="0">
                        <a:solidFill>
                          <a:schemeClr val="tx1"/>
                        </a:solidFill>
                        <a:effectLst>
                          <a:outerShdw blurRad="38100" dist="38100" dir="2700000" algn="tl">
                            <a:srgbClr val="000000">
                              <a:alpha val="43137"/>
                            </a:srgbClr>
                          </a:outerShdw>
                        </a:effectLst>
                        <a:latin typeface="Cambria Math"/>
                      </a:rPr>
                      <m:t>=</m:t>
                    </m:r>
                    <m:r>
                      <a:rPr lang="en-US" sz="4800" b="1" i="1" smtClean="0">
                        <a:solidFill>
                          <a:schemeClr val="tx1"/>
                        </a:solidFill>
                        <a:effectLst>
                          <a:outerShdw blurRad="38100" dist="38100" dir="2700000" algn="tl">
                            <a:srgbClr val="000000">
                              <a:alpha val="43137"/>
                            </a:srgbClr>
                          </a:outerShdw>
                        </a:effectLst>
                        <a:latin typeface="Cambria Math"/>
                      </a:rPr>
                      <m:t>𝒇</m:t>
                    </m:r>
                    <m:d>
                      <m:dPr>
                        <m:ctrlPr>
                          <a:rPr lang="en-US" sz="4800" b="1" i="1" smtClean="0">
                            <a:solidFill>
                              <a:schemeClr val="tx1"/>
                            </a:solidFill>
                            <a:effectLst>
                              <a:outerShdw blurRad="38100" dist="38100" dir="2700000" algn="tl">
                                <a:srgbClr val="000000">
                                  <a:alpha val="43137"/>
                                </a:srgbClr>
                              </a:outerShdw>
                            </a:effectLst>
                            <a:latin typeface="Cambria Math"/>
                          </a:rPr>
                        </m:ctrlPr>
                      </m:dPr>
                      <m:e>
                        <m:r>
                          <a:rPr lang="en-US" sz="4800" b="1" i="1" smtClean="0">
                            <a:solidFill>
                              <a:schemeClr val="tx1"/>
                            </a:solidFill>
                            <a:effectLst>
                              <a:outerShdw blurRad="38100" dist="38100" dir="2700000" algn="tl">
                                <a:srgbClr val="000000">
                                  <a:alpha val="43137"/>
                                </a:srgbClr>
                              </a:outerShdw>
                            </a:effectLst>
                            <a:latin typeface="Cambria Math"/>
                          </a:rPr>
                          <m:t>𝟎</m:t>
                        </m:r>
                        <m:r>
                          <a:rPr lang="en-US" sz="4800" b="1" i="1" smtClean="0">
                            <a:solidFill>
                              <a:schemeClr val="tx1"/>
                            </a:solidFill>
                            <a:effectLst>
                              <a:outerShdw blurRad="38100" dist="38100" dir="2700000" algn="tl">
                                <a:srgbClr val="000000">
                                  <a:alpha val="43137"/>
                                </a:srgbClr>
                              </a:outerShdw>
                            </a:effectLst>
                            <a:latin typeface="Cambria Math"/>
                          </a:rPr>
                          <m:t>,</m:t>
                        </m:r>
                        <m:r>
                          <a:rPr lang="en-US" sz="4800" b="1" i="1" smtClean="0">
                            <a:solidFill>
                              <a:schemeClr val="tx1"/>
                            </a:solidFill>
                            <a:effectLst>
                              <a:outerShdw blurRad="38100" dist="38100" dir="2700000" algn="tl">
                                <a:srgbClr val="000000">
                                  <a:alpha val="43137"/>
                                </a:srgbClr>
                              </a:outerShdw>
                            </a:effectLst>
                            <a:latin typeface="Cambria Math"/>
                          </a:rPr>
                          <m:t>𝟎</m:t>
                        </m:r>
                      </m:e>
                    </m:d>
                    <m:d>
                      <m:dPr>
                        <m:ctrlPr>
                          <a:rPr lang="en-US" sz="4800" b="1" i="1" smtClean="0">
                            <a:solidFill>
                              <a:schemeClr val="tx1"/>
                            </a:solidFill>
                            <a:effectLst>
                              <a:outerShdw blurRad="38100" dist="38100" dir="2700000" algn="tl">
                                <a:srgbClr val="000000">
                                  <a:alpha val="43137"/>
                                </a:srgbClr>
                              </a:outerShdw>
                            </a:effectLst>
                            <a:latin typeface="Cambria Math"/>
                          </a:rPr>
                        </m:ctrlPr>
                      </m:dPr>
                      <m:e>
                        <m:r>
                          <a:rPr lang="en-US" sz="4800" b="1" i="1" smtClean="0">
                            <a:solidFill>
                              <a:schemeClr val="tx1"/>
                            </a:solidFill>
                            <a:effectLst>
                              <a:outerShdw blurRad="38100" dist="38100" dir="2700000" algn="tl">
                                <a:srgbClr val="000000">
                                  <a:alpha val="43137"/>
                                </a:srgbClr>
                              </a:outerShdw>
                            </a:effectLst>
                            <a:latin typeface="Cambria Math"/>
                          </a:rPr>
                          <m:t>𝟏</m:t>
                        </m:r>
                        <m:r>
                          <a:rPr lang="en-US" sz="4800" b="1" i="1" smtClean="0">
                            <a:solidFill>
                              <a:schemeClr val="tx1"/>
                            </a:solidFill>
                            <a:effectLst>
                              <a:outerShdw blurRad="38100" dist="38100" dir="2700000" algn="tl">
                                <a:srgbClr val="000000">
                                  <a:alpha val="43137"/>
                                </a:srgbClr>
                              </a:outerShdw>
                            </a:effectLst>
                            <a:latin typeface="Cambria Math"/>
                          </a:rPr>
                          <m:t>−</m:t>
                        </m:r>
                        <m:r>
                          <a:rPr lang="en-US" sz="4800" b="1" i="1" smtClean="0">
                            <a:solidFill>
                              <a:schemeClr val="tx1"/>
                            </a:solidFill>
                            <a:effectLst>
                              <a:outerShdw blurRad="38100" dist="38100" dir="2700000" algn="tl">
                                <a:srgbClr val="000000">
                                  <a:alpha val="43137"/>
                                </a:srgbClr>
                              </a:outerShdw>
                            </a:effectLst>
                            <a:latin typeface="Cambria Math"/>
                          </a:rPr>
                          <m:t>𝒙</m:t>
                        </m:r>
                      </m:e>
                    </m:d>
                    <m:d>
                      <m:dPr>
                        <m:ctrlPr>
                          <a:rPr lang="en-US" sz="4800" b="1" i="1" smtClean="0">
                            <a:solidFill>
                              <a:schemeClr val="tx1"/>
                            </a:solidFill>
                            <a:effectLst>
                              <a:outerShdw blurRad="38100" dist="38100" dir="2700000" algn="tl">
                                <a:srgbClr val="000000">
                                  <a:alpha val="43137"/>
                                </a:srgbClr>
                              </a:outerShdw>
                            </a:effectLst>
                            <a:latin typeface="Cambria Math"/>
                          </a:rPr>
                        </m:ctrlPr>
                      </m:dPr>
                      <m:e>
                        <m:r>
                          <a:rPr lang="en-US" sz="4800" b="1" i="1" smtClean="0">
                            <a:solidFill>
                              <a:schemeClr val="tx1"/>
                            </a:solidFill>
                            <a:effectLst>
                              <a:outerShdw blurRad="38100" dist="38100" dir="2700000" algn="tl">
                                <a:srgbClr val="000000">
                                  <a:alpha val="43137"/>
                                </a:srgbClr>
                              </a:outerShdw>
                            </a:effectLst>
                            <a:latin typeface="Cambria Math"/>
                          </a:rPr>
                          <m:t>𝟏</m:t>
                        </m:r>
                        <m:r>
                          <a:rPr lang="en-US" sz="4800" b="1" i="1" smtClean="0">
                            <a:solidFill>
                              <a:schemeClr val="tx1"/>
                            </a:solidFill>
                            <a:effectLst>
                              <a:outerShdw blurRad="38100" dist="38100" dir="2700000" algn="tl">
                                <a:srgbClr val="000000">
                                  <a:alpha val="43137"/>
                                </a:srgbClr>
                              </a:outerShdw>
                            </a:effectLst>
                            <a:latin typeface="Cambria Math"/>
                          </a:rPr>
                          <m:t>−</m:t>
                        </m:r>
                        <m:r>
                          <a:rPr lang="en-US" sz="4800" b="1" i="1" smtClean="0">
                            <a:solidFill>
                              <a:schemeClr val="tx1"/>
                            </a:solidFill>
                            <a:effectLst>
                              <a:outerShdw blurRad="38100" dist="38100" dir="2700000" algn="tl">
                                <a:srgbClr val="000000">
                                  <a:alpha val="43137"/>
                                </a:srgbClr>
                              </a:outerShdw>
                            </a:effectLst>
                            <a:latin typeface="Cambria Math"/>
                          </a:rPr>
                          <m:t>𝒚</m:t>
                        </m:r>
                      </m:e>
                    </m:d>
                    <m:r>
                      <a:rPr lang="en-US" sz="4800" b="1" i="1" smtClean="0">
                        <a:solidFill>
                          <a:schemeClr val="tx1"/>
                        </a:solidFill>
                        <a:effectLst>
                          <a:outerShdw blurRad="38100" dist="38100" dir="2700000" algn="tl">
                            <a:srgbClr val="000000">
                              <a:alpha val="43137"/>
                            </a:srgbClr>
                          </a:outerShdw>
                        </a:effectLst>
                        <a:latin typeface="Cambria Math"/>
                      </a:rPr>
                      <m:t>+</m:t>
                    </m:r>
                    <m:r>
                      <a:rPr lang="en-US" sz="4800" b="1" i="1" smtClean="0">
                        <a:solidFill>
                          <a:schemeClr val="tx1"/>
                        </a:solidFill>
                        <a:effectLst>
                          <a:outerShdw blurRad="38100" dist="38100" dir="2700000" algn="tl">
                            <a:srgbClr val="000000">
                              <a:alpha val="43137"/>
                            </a:srgbClr>
                          </a:outerShdw>
                        </a:effectLst>
                        <a:latin typeface="Cambria Math"/>
                      </a:rPr>
                      <m:t>𝒇</m:t>
                    </m:r>
                    <m:d>
                      <m:dPr>
                        <m:ctrlPr>
                          <a:rPr lang="en-US" sz="4800" b="1" i="1" smtClean="0">
                            <a:solidFill>
                              <a:schemeClr val="tx1"/>
                            </a:solidFill>
                            <a:effectLst>
                              <a:outerShdw blurRad="38100" dist="38100" dir="2700000" algn="tl">
                                <a:srgbClr val="000000">
                                  <a:alpha val="43137"/>
                                </a:srgbClr>
                              </a:outerShdw>
                            </a:effectLst>
                            <a:latin typeface="Cambria Math"/>
                          </a:rPr>
                        </m:ctrlPr>
                      </m:dPr>
                      <m:e>
                        <m:r>
                          <a:rPr lang="en-US" sz="4800" b="1" i="1" smtClean="0">
                            <a:solidFill>
                              <a:schemeClr val="tx1"/>
                            </a:solidFill>
                            <a:effectLst>
                              <a:outerShdw blurRad="38100" dist="38100" dir="2700000" algn="tl">
                                <a:srgbClr val="000000">
                                  <a:alpha val="43137"/>
                                </a:srgbClr>
                              </a:outerShdw>
                            </a:effectLst>
                            <a:latin typeface="Cambria Math"/>
                          </a:rPr>
                          <m:t>𝟏</m:t>
                        </m:r>
                        <m:r>
                          <a:rPr lang="en-US" sz="4800" b="1" i="1" smtClean="0">
                            <a:solidFill>
                              <a:schemeClr val="tx1"/>
                            </a:solidFill>
                            <a:effectLst>
                              <a:outerShdw blurRad="38100" dist="38100" dir="2700000" algn="tl">
                                <a:srgbClr val="000000">
                                  <a:alpha val="43137"/>
                                </a:srgbClr>
                              </a:outerShdw>
                            </a:effectLst>
                            <a:latin typeface="Cambria Math"/>
                          </a:rPr>
                          <m:t>,</m:t>
                        </m:r>
                        <m:r>
                          <a:rPr lang="en-US" sz="4800" b="1" i="1" smtClean="0">
                            <a:solidFill>
                              <a:schemeClr val="tx1"/>
                            </a:solidFill>
                            <a:effectLst>
                              <a:outerShdw blurRad="38100" dist="38100" dir="2700000" algn="tl">
                                <a:srgbClr val="000000">
                                  <a:alpha val="43137"/>
                                </a:srgbClr>
                              </a:outerShdw>
                            </a:effectLst>
                            <a:latin typeface="Cambria Math"/>
                          </a:rPr>
                          <m:t>𝟎</m:t>
                        </m:r>
                      </m:e>
                    </m:d>
                    <m:r>
                      <a:rPr lang="en-US" sz="4800" b="1" i="1" smtClean="0">
                        <a:solidFill>
                          <a:schemeClr val="tx1"/>
                        </a:solidFill>
                        <a:effectLst>
                          <a:outerShdw blurRad="38100" dist="38100" dir="2700000" algn="tl">
                            <a:srgbClr val="000000">
                              <a:alpha val="43137"/>
                            </a:srgbClr>
                          </a:outerShdw>
                        </a:effectLst>
                        <a:latin typeface="Cambria Math"/>
                      </a:rPr>
                      <m:t>𝒙</m:t>
                    </m:r>
                    <m:d>
                      <m:dPr>
                        <m:ctrlPr>
                          <a:rPr lang="en-US" sz="4800" b="1" i="1" smtClean="0">
                            <a:solidFill>
                              <a:schemeClr val="tx1"/>
                            </a:solidFill>
                            <a:effectLst>
                              <a:outerShdw blurRad="38100" dist="38100" dir="2700000" algn="tl">
                                <a:srgbClr val="000000">
                                  <a:alpha val="43137"/>
                                </a:srgbClr>
                              </a:outerShdw>
                            </a:effectLst>
                            <a:latin typeface="Cambria Math"/>
                          </a:rPr>
                        </m:ctrlPr>
                      </m:dPr>
                      <m:e>
                        <m:r>
                          <a:rPr lang="en-US" sz="4800" b="1" i="1" smtClean="0">
                            <a:solidFill>
                              <a:schemeClr val="tx1"/>
                            </a:solidFill>
                            <a:effectLst>
                              <a:outerShdw blurRad="38100" dist="38100" dir="2700000" algn="tl">
                                <a:srgbClr val="000000">
                                  <a:alpha val="43137"/>
                                </a:srgbClr>
                              </a:outerShdw>
                            </a:effectLst>
                            <a:latin typeface="Cambria Math"/>
                          </a:rPr>
                          <m:t>𝟏</m:t>
                        </m:r>
                        <m:r>
                          <a:rPr lang="en-US" sz="4800" b="1" i="1" smtClean="0">
                            <a:solidFill>
                              <a:schemeClr val="tx1"/>
                            </a:solidFill>
                            <a:effectLst>
                              <a:outerShdw blurRad="38100" dist="38100" dir="2700000" algn="tl">
                                <a:srgbClr val="000000">
                                  <a:alpha val="43137"/>
                                </a:srgbClr>
                              </a:outerShdw>
                            </a:effectLst>
                            <a:latin typeface="Cambria Math"/>
                          </a:rPr>
                          <m:t>−</m:t>
                        </m:r>
                        <m:r>
                          <a:rPr lang="en-US" sz="4800" b="1" i="1" smtClean="0">
                            <a:solidFill>
                              <a:schemeClr val="tx1"/>
                            </a:solidFill>
                            <a:effectLst>
                              <a:outerShdw blurRad="38100" dist="38100" dir="2700000" algn="tl">
                                <a:srgbClr val="000000">
                                  <a:alpha val="43137"/>
                                </a:srgbClr>
                              </a:outerShdw>
                            </a:effectLst>
                            <a:latin typeface="Cambria Math"/>
                          </a:rPr>
                          <m:t>𝒚</m:t>
                        </m:r>
                      </m:e>
                    </m:d>
                    <m:r>
                      <a:rPr lang="en-US" sz="4800" b="1" i="1" smtClean="0">
                        <a:solidFill>
                          <a:schemeClr val="tx1"/>
                        </a:solidFill>
                        <a:effectLst>
                          <a:outerShdw blurRad="38100" dist="38100" dir="2700000" algn="tl">
                            <a:srgbClr val="000000">
                              <a:alpha val="43137"/>
                            </a:srgbClr>
                          </a:outerShdw>
                        </a:effectLst>
                        <a:latin typeface="Cambria Math"/>
                      </a:rPr>
                      <m:t>+</m:t>
                    </m:r>
                    <m:r>
                      <a:rPr lang="en-US" sz="4800" b="1" i="1" smtClean="0">
                        <a:solidFill>
                          <a:schemeClr val="tx1"/>
                        </a:solidFill>
                        <a:effectLst>
                          <a:outerShdw blurRad="38100" dist="38100" dir="2700000" algn="tl">
                            <a:srgbClr val="000000">
                              <a:alpha val="43137"/>
                            </a:srgbClr>
                          </a:outerShdw>
                        </a:effectLst>
                        <a:latin typeface="Cambria Math"/>
                      </a:rPr>
                      <m:t>𝒇</m:t>
                    </m:r>
                    <m:d>
                      <m:dPr>
                        <m:ctrlPr>
                          <a:rPr lang="en-US" sz="4800" b="1" i="1" smtClean="0">
                            <a:solidFill>
                              <a:schemeClr val="tx1"/>
                            </a:solidFill>
                            <a:effectLst>
                              <a:outerShdw blurRad="38100" dist="38100" dir="2700000" algn="tl">
                                <a:srgbClr val="000000">
                                  <a:alpha val="43137"/>
                                </a:srgbClr>
                              </a:outerShdw>
                            </a:effectLst>
                            <a:latin typeface="Cambria Math"/>
                          </a:rPr>
                        </m:ctrlPr>
                      </m:dPr>
                      <m:e>
                        <m:r>
                          <a:rPr lang="en-US" sz="4800" b="1" i="1" smtClean="0">
                            <a:solidFill>
                              <a:schemeClr val="tx1"/>
                            </a:solidFill>
                            <a:effectLst>
                              <a:outerShdw blurRad="38100" dist="38100" dir="2700000" algn="tl">
                                <a:srgbClr val="000000">
                                  <a:alpha val="43137"/>
                                </a:srgbClr>
                              </a:outerShdw>
                            </a:effectLst>
                            <a:latin typeface="Cambria Math"/>
                          </a:rPr>
                          <m:t>𝟎</m:t>
                        </m:r>
                        <m:r>
                          <a:rPr lang="en-US" sz="4800" b="1" i="1" smtClean="0">
                            <a:solidFill>
                              <a:schemeClr val="tx1"/>
                            </a:solidFill>
                            <a:effectLst>
                              <a:outerShdw blurRad="38100" dist="38100" dir="2700000" algn="tl">
                                <a:srgbClr val="000000">
                                  <a:alpha val="43137"/>
                                </a:srgbClr>
                              </a:outerShdw>
                            </a:effectLst>
                            <a:latin typeface="Cambria Math"/>
                          </a:rPr>
                          <m:t>,</m:t>
                        </m:r>
                        <m:r>
                          <a:rPr lang="en-US" sz="4800" b="1" i="1" smtClean="0">
                            <a:solidFill>
                              <a:schemeClr val="tx1"/>
                            </a:solidFill>
                            <a:effectLst>
                              <a:outerShdw blurRad="38100" dist="38100" dir="2700000" algn="tl">
                                <a:srgbClr val="000000">
                                  <a:alpha val="43137"/>
                                </a:srgbClr>
                              </a:outerShdw>
                            </a:effectLst>
                            <a:latin typeface="Cambria Math"/>
                          </a:rPr>
                          <m:t>𝟏</m:t>
                        </m:r>
                      </m:e>
                    </m:d>
                    <m:d>
                      <m:dPr>
                        <m:ctrlPr>
                          <a:rPr lang="en-US" sz="4800" b="1" i="1" smtClean="0">
                            <a:solidFill>
                              <a:schemeClr val="tx1"/>
                            </a:solidFill>
                            <a:effectLst>
                              <a:outerShdw blurRad="38100" dist="38100" dir="2700000" algn="tl">
                                <a:srgbClr val="000000">
                                  <a:alpha val="43137"/>
                                </a:srgbClr>
                              </a:outerShdw>
                            </a:effectLst>
                            <a:latin typeface="Cambria Math"/>
                          </a:rPr>
                        </m:ctrlPr>
                      </m:dPr>
                      <m:e>
                        <m:r>
                          <a:rPr lang="en-US" sz="4800" b="1" i="1" smtClean="0">
                            <a:solidFill>
                              <a:schemeClr val="tx1"/>
                            </a:solidFill>
                            <a:effectLst>
                              <a:outerShdw blurRad="38100" dist="38100" dir="2700000" algn="tl">
                                <a:srgbClr val="000000">
                                  <a:alpha val="43137"/>
                                </a:srgbClr>
                              </a:outerShdw>
                            </a:effectLst>
                            <a:latin typeface="Cambria Math"/>
                          </a:rPr>
                          <m:t>𝟏</m:t>
                        </m:r>
                        <m:r>
                          <a:rPr lang="en-US" sz="4800" b="1" i="1" smtClean="0">
                            <a:solidFill>
                              <a:schemeClr val="tx1"/>
                            </a:solidFill>
                            <a:effectLst>
                              <a:outerShdw blurRad="38100" dist="38100" dir="2700000" algn="tl">
                                <a:srgbClr val="000000">
                                  <a:alpha val="43137"/>
                                </a:srgbClr>
                              </a:outerShdw>
                            </a:effectLst>
                            <a:latin typeface="Cambria Math"/>
                          </a:rPr>
                          <m:t>−</m:t>
                        </m:r>
                        <m:r>
                          <a:rPr lang="en-US" sz="4800" b="1" i="1" smtClean="0">
                            <a:solidFill>
                              <a:schemeClr val="tx1"/>
                            </a:solidFill>
                            <a:effectLst>
                              <a:outerShdw blurRad="38100" dist="38100" dir="2700000" algn="tl">
                                <a:srgbClr val="000000">
                                  <a:alpha val="43137"/>
                                </a:srgbClr>
                              </a:outerShdw>
                            </a:effectLst>
                            <a:latin typeface="Cambria Math"/>
                          </a:rPr>
                          <m:t>𝒙</m:t>
                        </m:r>
                      </m:e>
                    </m:d>
                    <m:r>
                      <a:rPr lang="en-US" sz="4800" b="1" i="1" smtClean="0">
                        <a:solidFill>
                          <a:schemeClr val="tx1"/>
                        </a:solidFill>
                        <a:effectLst>
                          <a:outerShdw blurRad="38100" dist="38100" dir="2700000" algn="tl">
                            <a:srgbClr val="000000">
                              <a:alpha val="43137"/>
                            </a:srgbClr>
                          </a:outerShdw>
                        </a:effectLst>
                        <a:latin typeface="Cambria Math"/>
                      </a:rPr>
                      <m:t>𝒚</m:t>
                    </m:r>
                    <m:r>
                      <a:rPr lang="en-US" sz="4800" b="1" i="1" smtClean="0">
                        <a:solidFill>
                          <a:schemeClr val="tx1"/>
                        </a:solidFill>
                        <a:effectLst>
                          <a:outerShdw blurRad="38100" dist="38100" dir="2700000" algn="tl">
                            <a:srgbClr val="000000">
                              <a:alpha val="43137"/>
                            </a:srgbClr>
                          </a:outerShdw>
                        </a:effectLst>
                        <a:latin typeface="Cambria Math"/>
                      </a:rPr>
                      <m:t>+</m:t>
                    </m:r>
                    <m:r>
                      <a:rPr lang="en-US" sz="4800" b="1" i="1" smtClean="0">
                        <a:solidFill>
                          <a:schemeClr val="tx1"/>
                        </a:solidFill>
                        <a:effectLst>
                          <a:outerShdw blurRad="38100" dist="38100" dir="2700000" algn="tl">
                            <a:srgbClr val="000000">
                              <a:alpha val="43137"/>
                            </a:srgbClr>
                          </a:outerShdw>
                        </a:effectLst>
                        <a:latin typeface="Cambria Math"/>
                      </a:rPr>
                      <m:t>𝒇</m:t>
                    </m:r>
                    <m:d>
                      <m:dPr>
                        <m:ctrlPr>
                          <a:rPr lang="en-US" sz="4800" b="1" i="1" smtClean="0">
                            <a:solidFill>
                              <a:schemeClr val="tx1"/>
                            </a:solidFill>
                            <a:effectLst>
                              <a:outerShdw blurRad="38100" dist="38100" dir="2700000" algn="tl">
                                <a:srgbClr val="000000">
                                  <a:alpha val="43137"/>
                                </a:srgbClr>
                              </a:outerShdw>
                            </a:effectLst>
                            <a:latin typeface="Cambria Math"/>
                          </a:rPr>
                        </m:ctrlPr>
                      </m:dPr>
                      <m:e>
                        <m:r>
                          <a:rPr lang="en-US" sz="4800" b="1" i="1" smtClean="0">
                            <a:solidFill>
                              <a:schemeClr val="tx1"/>
                            </a:solidFill>
                            <a:effectLst>
                              <a:outerShdw blurRad="38100" dist="38100" dir="2700000" algn="tl">
                                <a:srgbClr val="000000">
                                  <a:alpha val="43137"/>
                                </a:srgbClr>
                              </a:outerShdw>
                            </a:effectLst>
                            <a:latin typeface="Cambria Math"/>
                          </a:rPr>
                          <m:t>𝟏</m:t>
                        </m:r>
                        <m:r>
                          <a:rPr lang="en-US" sz="4800" b="1" i="1" smtClean="0">
                            <a:solidFill>
                              <a:schemeClr val="tx1"/>
                            </a:solidFill>
                            <a:effectLst>
                              <a:outerShdw blurRad="38100" dist="38100" dir="2700000" algn="tl">
                                <a:srgbClr val="000000">
                                  <a:alpha val="43137"/>
                                </a:srgbClr>
                              </a:outerShdw>
                            </a:effectLst>
                            <a:latin typeface="Cambria Math"/>
                          </a:rPr>
                          <m:t>,</m:t>
                        </m:r>
                        <m:r>
                          <a:rPr lang="en-US" sz="4800" b="1" i="1" smtClean="0">
                            <a:solidFill>
                              <a:schemeClr val="tx1"/>
                            </a:solidFill>
                            <a:effectLst>
                              <a:outerShdw blurRad="38100" dist="38100" dir="2700000" algn="tl">
                                <a:srgbClr val="000000">
                                  <a:alpha val="43137"/>
                                </a:srgbClr>
                              </a:outerShdw>
                            </a:effectLst>
                            <a:latin typeface="Cambria Math"/>
                          </a:rPr>
                          <m:t>𝟏</m:t>
                        </m:r>
                      </m:e>
                    </m:d>
                    <m:r>
                      <a:rPr lang="en-US" sz="4800" b="1" i="1" smtClean="0">
                        <a:solidFill>
                          <a:schemeClr val="tx1"/>
                        </a:solidFill>
                        <a:effectLst>
                          <a:outerShdw blurRad="38100" dist="38100" dir="2700000" algn="tl">
                            <a:srgbClr val="000000">
                              <a:alpha val="43137"/>
                            </a:srgbClr>
                          </a:outerShdw>
                        </a:effectLst>
                        <a:latin typeface="Cambria Math"/>
                      </a:rPr>
                      <m:t>𝒙𝒚</m:t>
                    </m:r>
                  </m:oMath>
                </a14:m>
                <a:endParaRPr lang="en-US" sz="4800" b="1" dirty="0" smtClean="0">
                  <a:solidFill>
                    <a:schemeClr val="tx1"/>
                  </a:solidFill>
                  <a:effectLst>
                    <a:outerShdw blurRad="38100" dist="38100" dir="2700000" algn="tl">
                      <a:srgbClr val="000000">
                        <a:alpha val="43137"/>
                      </a:srgbClr>
                    </a:outerShdw>
                  </a:effectLst>
                </a:endParaRPr>
              </a:p>
              <a:p>
                <a:pPr marL="571500" lvl="1" indent="-571500" algn="just">
                  <a:lnSpc>
                    <a:spcPct val="100000"/>
                  </a:lnSpc>
                  <a:spcAft>
                    <a:spcPts val="1000"/>
                  </a:spcAft>
                  <a:buFont typeface="Arial" panose="020B0604020202020204" pitchFamily="34" charset="0"/>
                  <a:buChar char="•"/>
                </a:pPr>
                <a:endParaRPr lang="en-US" sz="4800" b="1" dirty="0" smtClean="0">
                  <a:solidFill>
                    <a:schemeClr val="tx1"/>
                  </a:solidFill>
                  <a:effectLst>
                    <a:outerShdw blurRad="38100" dist="38100" dir="2700000" algn="tl">
                      <a:srgbClr val="000000">
                        <a:alpha val="43137"/>
                      </a:srgbClr>
                    </a:outerShdw>
                  </a:effectLst>
                </a:endParaRPr>
              </a:p>
              <a:p>
                <a:pPr marL="571500" lvl="1" indent="-571500" algn="just">
                  <a:lnSpc>
                    <a:spcPct val="100000"/>
                  </a:lnSpc>
                  <a:spcAft>
                    <a:spcPts val="1000"/>
                  </a:spcAft>
                  <a:buFont typeface="Arial" panose="020B0604020202020204" pitchFamily="34" charset="0"/>
                  <a:buChar char="•"/>
                </a:pPr>
                <a:r>
                  <a:rPr lang="en-US" sz="4800" b="1" dirty="0" smtClean="0">
                    <a:solidFill>
                      <a:schemeClr val="tx1"/>
                    </a:solidFill>
                    <a:effectLst>
                      <a:outerShdw blurRad="38100" dist="38100" dir="2700000" algn="tl">
                        <a:srgbClr val="000000">
                          <a:alpha val="43137"/>
                        </a:srgbClr>
                      </a:outerShdw>
                    </a:effectLst>
                  </a:rPr>
                  <a:t>Mean </a:t>
                </a:r>
                <a:r>
                  <a:rPr lang="en-US" sz="4800" b="1" dirty="0">
                    <a:solidFill>
                      <a:schemeClr val="tx1"/>
                    </a:solidFill>
                    <a:effectLst>
                      <a:outerShdw blurRad="38100" dist="38100" dir="2700000" algn="tl">
                        <a:srgbClr val="000000">
                          <a:alpha val="43137"/>
                        </a:srgbClr>
                      </a:outerShdw>
                    </a:effectLst>
                  </a:rPr>
                  <a:t>bias Correction (MBC</a:t>
                </a:r>
                <a:r>
                  <a:rPr lang="en-US" sz="4800" b="1" dirty="0" smtClean="0">
                    <a:solidFill>
                      <a:schemeClr val="tx1"/>
                    </a:solidFill>
                    <a:effectLst>
                      <a:outerShdw blurRad="38100" dist="38100" dir="2700000" algn="tl">
                        <a:srgbClr val="000000">
                          <a:alpha val="43137"/>
                        </a:srgbClr>
                      </a:outerShdw>
                    </a:effectLst>
                  </a:rPr>
                  <a:t>) equation:</a:t>
                </a:r>
              </a:p>
              <a:p>
                <a:pPr marL="1638300" lvl="3" algn="just">
                  <a:lnSpc>
                    <a:spcPct val="100000"/>
                  </a:lnSpc>
                  <a:spcAft>
                    <a:spcPts val="1000"/>
                  </a:spcAft>
                  <a:buNone/>
                </a:pPr>
                <a14:m>
                  <m:oMathPara xmlns:m="http://schemas.openxmlformats.org/officeDocument/2006/math">
                    <m:oMathParaPr>
                      <m:jc m:val="left"/>
                    </m:oMathParaPr>
                    <m:oMath xmlns:m="http://schemas.openxmlformats.org/officeDocument/2006/math">
                      <m:sSub>
                        <m:sSubPr>
                          <m:ctrlPr>
                            <a:rPr lang="en-US" sz="6600" b="1" i="1" smtClean="0">
                              <a:solidFill>
                                <a:schemeClr val="tx1"/>
                              </a:solidFill>
                              <a:effectLst>
                                <a:outerShdw blurRad="38100" dist="38100" dir="2700000" algn="tl">
                                  <a:srgbClr val="000000">
                                    <a:alpha val="43137"/>
                                  </a:srgbClr>
                                </a:outerShdw>
                              </a:effectLst>
                              <a:latin typeface="Cambria Math"/>
                            </a:rPr>
                          </m:ctrlPr>
                        </m:sSubPr>
                        <m:e>
                          <m:r>
                            <a:rPr lang="en-US" sz="6600" b="1" i="1" smtClean="0">
                              <a:solidFill>
                                <a:schemeClr val="tx1"/>
                              </a:solidFill>
                              <a:effectLst>
                                <a:outerShdw blurRad="38100" dist="38100" dir="2700000" algn="tl">
                                  <a:srgbClr val="000000">
                                    <a:alpha val="43137"/>
                                  </a:srgbClr>
                                </a:outerShdw>
                              </a:effectLst>
                              <a:latin typeface="Cambria Math"/>
                            </a:rPr>
                            <m:t>𝑩</m:t>
                          </m:r>
                        </m:e>
                        <m:sub>
                          <m:r>
                            <a:rPr lang="en-US" sz="6600" b="1" i="1" smtClean="0">
                              <a:solidFill>
                                <a:schemeClr val="tx1"/>
                              </a:solidFill>
                              <a:effectLst>
                                <a:outerShdw blurRad="38100" dist="38100" dir="2700000" algn="tl">
                                  <a:srgbClr val="000000">
                                    <a:alpha val="43137"/>
                                  </a:srgbClr>
                                </a:outerShdw>
                              </a:effectLst>
                              <a:latin typeface="Cambria Math"/>
                            </a:rPr>
                            <m:t>𝑻</m:t>
                          </m:r>
                        </m:sub>
                      </m:sSub>
                      <m:r>
                        <a:rPr lang="en-US" sz="6600" b="1" i="1" smtClean="0">
                          <a:solidFill>
                            <a:schemeClr val="tx1"/>
                          </a:solidFill>
                          <a:effectLst>
                            <a:outerShdw blurRad="38100" dist="38100" dir="2700000" algn="tl">
                              <a:srgbClr val="000000">
                                <a:alpha val="43137"/>
                              </a:srgbClr>
                            </a:outerShdw>
                          </a:effectLst>
                          <a:latin typeface="Cambria Math"/>
                        </a:rPr>
                        <m:t>=</m:t>
                      </m:r>
                      <m:f>
                        <m:fPr>
                          <m:ctrlPr>
                            <a:rPr lang="en-US" sz="6600" b="1" i="1" smtClean="0">
                              <a:solidFill>
                                <a:schemeClr val="tx1"/>
                              </a:solidFill>
                              <a:effectLst>
                                <a:outerShdw blurRad="38100" dist="38100" dir="2700000" algn="tl">
                                  <a:srgbClr val="000000">
                                    <a:alpha val="43137"/>
                                  </a:srgbClr>
                                </a:outerShdw>
                              </a:effectLst>
                              <a:latin typeface="Cambria Math"/>
                            </a:rPr>
                          </m:ctrlPr>
                        </m:fPr>
                        <m:num>
                          <m:nary>
                            <m:naryPr>
                              <m:chr m:val="∑"/>
                              <m:limLoc m:val="subSup"/>
                              <m:ctrlPr>
                                <a:rPr lang="en-US" sz="6600" b="1" i="1" smtClean="0">
                                  <a:solidFill>
                                    <a:schemeClr val="tx1"/>
                                  </a:solidFill>
                                  <a:effectLst>
                                    <a:outerShdw blurRad="38100" dist="38100" dir="2700000" algn="tl">
                                      <a:srgbClr val="000000">
                                        <a:alpha val="43137"/>
                                      </a:srgbClr>
                                    </a:outerShdw>
                                  </a:effectLst>
                                  <a:latin typeface="Cambria Math"/>
                                </a:rPr>
                              </m:ctrlPr>
                            </m:naryPr>
                            <m:sub>
                              <m:r>
                                <m:rPr>
                                  <m:brk m:alnAt="25"/>
                                </m:rPr>
                                <a:rPr lang="en-US" sz="6600" b="1" i="1" smtClean="0">
                                  <a:solidFill>
                                    <a:schemeClr val="tx1"/>
                                  </a:solidFill>
                                  <a:effectLst>
                                    <a:outerShdw blurRad="38100" dist="38100" dir="2700000" algn="tl">
                                      <a:srgbClr val="000000">
                                        <a:alpha val="43137"/>
                                      </a:srgbClr>
                                    </a:outerShdw>
                                  </a:effectLst>
                                  <a:latin typeface="Cambria Math"/>
                                </a:rPr>
                                <m:t>𝒋</m:t>
                              </m:r>
                            </m:sub>
                            <m:sup>
                              <m:r>
                                <a:rPr lang="en-US" sz="6600" b="1" i="1" smtClean="0">
                                  <a:solidFill>
                                    <a:schemeClr val="tx1"/>
                                  </a:solidFill>
                                  <a:effectLst>
                                    <a:outerShdw blurRad="38100" dist="38100" dir="2700000" algn="tl">
                                      <a:srgbClr val="000000">
                                        <a:alpha val="43137"/>
                                      </a:srgbClr>
                                    </a:outerShdw>
                                  </a:effectLst>
                                  <a:latin typeface="Cambria Math"/>
                                </a:rPr>
                                <m:t>𝒏</m:t>
                              </m:r>
                            </m:sup>
                            <m:e>
                              <m:r>
                                <a:rPr lang="en-US" sz="6600" b="1" i="1" smtClean="0">
                                  <a:solidFill>
                                    <a:schemeClr val="tx1"/>
                                  </a:solidFill>
                                  <a:effectLst>
                                    <a:outerShdw blurRad="38100" dist="38100" dir="2700000" algn="tl">
                                      <a:srgbClr val="000000">
                                        <a:alpha val="43137"/>
                                      </a:srgbClr>
                                    </a:outerShdw>
                                  </a:effectLst>
                                  <a:latin typeface="Cambria Math"/>
                                </a:rPr>
                                <m:t>=</m:t>
                              </m:r>
                              <m:r>
                                <a:rPr lang="en-US" sz="6600" b="1" i="1" smtClean="0">
                                  <a:solidFill>
                                    <a:schemeClr val="tx1"/>
                                  </a:solidFill>
                                  <a:effectLst>
                                    <a:outerShdw blurRad="38100" dist="38100" dir="2700000" algn="tl">
                                      <a:srgbClr val="000000">
                                        <a:alpha val="43137"/>
                                      </a:srgbClr>
                                    </a:outerShdw>
                                  </a:effectLst>
                                  <a:latin typeface="Cambria Math"/>
                                </a:rPr>
                                <m:t>𝟏</m:t>
                              </m:r>
                              <m:sSub>
                                <m:sSubPr>
                                  <m:ctrlPr>
                                    <a:rPr lang="en-US" sz="6600" b="1" i="1" smtClean="0">
                                      <a:solidFill>
                                        <a:schemeClr val="tx1"/>
                                      </a:solidFill>
                                      <a:effectLst>
                                        <a:outerShdw blurRad="38100" dist="38100" dir="2700000" algn="tl">
                                          <a:srgbClr val="000000">
                                            <a:alpha val="43137"/>
                                          </a:srgbClr>
                                        </a:outerShdw>
                                      </a:effectLst>
                                      <a:latin typeface="Cambria Math"/>
                                    </a:rPr>
                                  </m:ctrlPr>
                                </m:sSubPr>
                                <m:e>
                                  <m:r>
                                    <a:rPr lang="en-US" sz="6600" b="1" i="1" smtClean="0">
                                      <a:solidFill>
                                        <a:schemeClr val="tx1"/>
                                      </a:solidFill>
                                      <a:effectLst>
                                        <a:outerShdw blurRad="38100" dist="38100" dir="2700000" algn="tl">
                                          <a:srgbClr val="000000">
                                            <a:alpha val="43137"/>
                                          </a:srgbClr>
                                        </a:outerShdw>
                                      </a:effectLst>
                                      <a:latin typeface="Cambria Math"/>
                                    </a:rPr>
                                    <m:t>𝒁</m:t>
                                  </m:r>
                                </m:e>
                                <m:sub>
                                  <m:r>
                                    <a:rPr lang="en-US" sz="6600" b="1" i="1" smtClean="0">
                                      <a:solidFill>
                                        <a:schemeClr val="tx1"/>
                                      </a:solidFill>
                                      <a:effectLst>
                                        <a:outerShdw blurRad="38100" dist="38100" dir="2700000" algn="tl">
                                          <a:srgbClr val="000000">
                                            <a:alpha val="43137"/>
                                          </a:srgbClr>
                                        </a:outerShdw>
                                      </a:effectLst>
                                      <a:latin typeface="Cambria Math"/>
                                    </a:rPr>
                                    <m:t>𝑮</m:t>
                                  </m:r>
                                </m:sub>
                              </m:sSub>
                              <m:r>
                                <a:rPr lang="en-US" sz="6600" b="1" i="1" smtClean="0">
                                  <a:solidFill>
                                    <a:schemeClr val="tx1"/>
                                  </a:solidFill>
                                  <a:effectLst>
                                    <a:outerShdw blurRad="38100" dist="38100" dir="2700000" algn="tl">
                                      <a:srgbClr val="000000">
                                        <a:alpha val="43137"/>
                                      </a:srgbClr>
                                    </a:outerShdw>
                                  </a:effectLst>
                                  <a:latin typeface="Cambria Math"/>
                                </a:rPr>
                                <m:t>(</m:t>
                              </m:r>
                              <m:sSub>
                                <m:sSubPr>
                                  <m:ctrlPr>
                                    <a:rPr lang="en-US" sz="6600" b="1" i="1" smtClean="0">
                                      <a:solidFill>
                                        <a:schemeClr val="tx1"/>
                                      </a:solidFill>
                                      <a:effectLst>
                                        <a:outerShdw blurRad="38100" dist="38100" dir="2700000" algn="tl">
                                          <a:srgbClr val="000000">
                                            <a:alpha val="43137"/>
                                          </a:srgbClr>
                                        </a:outerShdw>
                                      </a:effectLst>
                                      <a:latin typeface="Cambria Math"/>
                                    </a:rPr>
                                  </m:ctrlPr>
                                </m:sSubPr>
                                <m:e>
                                  <m:r>
                                    <a:rPr lang="en-US" sz="6600" b="1" i="1" smtClean="0">
                                      <a:solidFill>
                                        <a:schemeClr val="tx1"/>
                                      </a:solidFill>
                                      <a:effectLst>
                                        <a:outerShdw blurRad="38100" dist="38100" dir="2700000" algn="tl">
                                          <a:srgbClr val="000000">
                                            <a:alpha val="43137"/>
                                          </a:srgbClr>
                                        </a:outerShdw>
                                      </a:effectLst>
                                      <a:latin typeface="Cambria Math"/>
                                    </a:rPr>
                                    <m:t>𝒙</m:t>
                                  </m:r>
                                </m:e>
                                <m:sub>
                                  <m:r>
                                    <a:rPr lang="en-US" sz="6600" b="1" i="1" smtClean="0">
                                      <a:solidFill>
                                        <a:schemeClr val="tx1"/>
                                      </a:solidFill>
                                      <a:effectLst>
                                        <a:outerShdw blurRad="38100" dist="38100" dir="2700000" algn="tl">
                                          <a:srgbClr val="000000">
                                            <a:alpha val="43137"/>
                                          </a:srgbClr>
                                        </a:outerShdw>
                                      </a:effectLst>
                                      <a:latin typeface="Cambria Math"/>
                                    </a:rPr>
                                    <m:t>𝒋</m:t>
                                  </m:r>
                                </m:sub>
                              </m:sSub>
                              <m:r>
                                <a:rPr lang="en-US" sz="6600" b="1" i="1" smtClean="0">
                                  <a:solidFill>
                                    <a:schemeClr val="tx1"/>
                                  </a:solidFill>
                                  <a:effectLst>
                                    <a:outerShdw blurRad="38100" dist="38100" dir="2700000" algn="tl">
                                      <a:srgbClr val="000000">
                                        <a:alpha val="43137"/>
                                      </a:srgbClr>
                                    </a:outerShdw>
                                  </a:effectLst>
                                  <a:latin typeface="Cambria Math"/>
                                </a:rPr>
                                <m:t>)</m:t>
                              </m:r>
                            </m:e>
                          </m:nary>
                        </m:num>
                        <m:den>
                          <m:nary>
                            <m:naryPr>
                              <m:chr m:val="∑"/>
                              <m:limLoc m:val="subSup"/>
                              <m:ctrlPr>
                                <a:rPr lang="en-US" sz="6600" b="1" i="1">
                                  <a:solidFill>
                                    <a:schemeClr val="tx1"/>
                                  </a:solidFill>
                                  <a:effectLst>
                                    <a:outerShdw blurRad="38100" dist="38100" dir="2700000" algn="tl">
                                      <a:srgbClr val="000000">
                                        <a:alpha val="43137"/>
                                      </a:srgbClr>
                                    </a:outerShdw>
                                  </a:effectLst>
                                  <a:latin typeface="Cambria Math"/>
                                </a:rPr>
                              </m:ctrlPr>
                            </m:naryPr>
                            <m:sub>
                              <m:r>
                                <m:rPr>
                                  <m:brk m:alnAt="25"/>
                                </m:rPr>
                                <a:rPr lang="en-US" sz="6600" b="1" i="1">
                                  <a:solidFill>
                                    <a:schemeClr val="tx1"/>
                                  </a:solidFill>
                                  <a:effectLst>
                                    <a:outerShdw blurRad="38100" dist="38100" dir="2700000" algn="tl">
                                      <a:srgbClr val="000000">
                                        <a:alpha val="43137"/>
                                      </a:srgbClr>
                                    </a:outerShdw>
                                  </a:effectLst>
                                  <a:latin typeface="Cambria Math"/>
                                </a:rPr>
                                <m:t>𝒋</m:t>
                              </m:r>
                            </m:sub>
                            <m:sup>
                              <m:r>
                                <a:rPr lang="en-US" sz="6600" b="1" i="1">
                                  <a:solidFill>
                                    <a:schemeClr val="tx1"/>
                                  </a:solidFill>
                                  <a:effectLst>
                                    <a:outerShdw blurRad="38100" dist="38100" dir="2700000" algn="tl">
                                      <a:srgbClr val="000000">
                                        <a:alpha val="43137"/>
                                      </a:srgbClr>
                                    </a:outerShdw>
                                  </a:effectLst>
                                  <a:latin typeface="Cambria Math"/>
                                </a:rPr>
                                <m:t>𝒏</m:t>
                              </m:r>
                            </m:sup>
                            <m:e>
                              <m:r>
                                <a:rPr lang="en-US" sz="6600" b="1" i="1">
                                  <a:solidFill>
                                    <a:schemeClr val="tx1"/>
                                  </a:solidFill>
                                  <a:effectLst>
                                    <a:outerShdw blurRad="38100" dist="38100" dir="2700000" algn="tl">
                                      <a:srgbClr val="000000">
                                        <a:alpha val="43137"/>
                                      </a:srgbClr>
                                    </a:outerShdw>
                                  </a:effectLst>
                                  <a:latin typeface="Cambria Math"/>
                                </a:rPr>
                                <m:t>=</m:t>
                              </m:r>
                              <m:r>
                                <a:rPr lang="en-US" sz="6600" b="1" i="1">
                                  <a:solidFill>
                                    <a:schemeClr val="tx1"/>
                                  </a:solidFill>
                                  <a:effectLst>
                                    <a:outerShdw blurRad="38100" dist="38100" dir="2700000" algn="tl">
                                      <a:srgbClr val="000000">
                                        <a:alpha val="43137"/>
                                      </a:srgbClr>
                                    </a:outerShdw>
                                  </a:effectLst>
                                  <a:latin typeface="Cambria Math"/>
                                </a:rPr>
                                <m:t>𝟏</m:t>
                              </m:r>
                              <m:sSub>
                                <m:sSubPr>
                                  <m:ctrlPr>
                                    <a:rPr lang="en-US" sz="6600" b="1" i="1">
                                      <a:solidFill>
                                        <a:schemeClr val="tx1"/>
                                      </a:solidFill>
                                      <a:effectLst>
                                        <a:outerShdw blurRad="38100" dist="38100" dir="2700000" algn="tl">
                                          <a:srgbClr val="000000">
                                            <a:alpha val="43137"/>
                                          </a:srgbClr>
                                        </a:outerShdw>
                                      </a:effectLst>
                                      <a:latin typeface="Cambria Math"/>
                                    </a:rPr>
                                  </m:ctrlPr>
                                </m:sSubPr>
                                <m:e>
                                  <m:r>
                                    <a:rPr lang="en-US" sz="6600" b="1" i="1">
                                      <a:solidFill>
                                        <a:schemeClr val="tx1"/>
                                      </a:solidFill>
                                      <a:effectLst>
                                        <a:outerShdw blurRad="38100" dist="38100" dir="2700000" algn="tl">
                                          <a:srgbClr val="000000">
                                            <a:alpha val="43137"/>
                                          </a:srgbClr>
                                        </a:outerShdw>
                                      </a:effectLst>
                                      <a:latin typeface="Cambria Math"/>
                                    </a:rPr>
                                    <m:t>𝒁</m:t>
                                  </m:r>
                                </m:e>
                                <m:sub>
                                  <m:r>
                                    <a:rPr lang="en-US" sz="6600" b="1" i="1" smtClean="0">
                                      <a:solidFill>
                                        <a:schemeClr val="tx1"/>
                                      </a:solidFill>
                                      <a:effectLst>
                                        <a:outerShdw blurRad="38100" dist="38100" dir="2700000" algn="tl">
                                          <a:srgbClr val="000000">
                                            <a:alpha val="43137"/>
                                          </a:srgbClr>
                                        </a:outerShdw>
                                      </a:effectLst>
                                      <a:latin typeface="Cambria Math"/>
                                    </a:rPr>
                                    <m:t>𝑺</m:t>
                                  </m:r>
                                </m:sub>
                              </m:sSub>
                              <m:r>
                                <a:rPr lang="en-US" sz="6600" b="1" i="1">
                                  <a:solidFill>
                                    <a:schemeClr val="tx1"/>
                                  </a:solidFill>
                                  <a:effectLst>
                                    <a:outerShdw blurRad="38100" dist="38100" dir="2700000" algn="tl">
                                      <a:srgbClr val="000000">
                                        <a:alpha val="43137"/>
                                      </a:srgbClr>
                                    </a:outerShdw>
                                  </a:effectLst>
                                  <a:latin typeface="Cambria Math"/>
                                </a:rPr>
                                <m:t>(</m:t>
                              </m:r>
                              <m:sSub>
                                <m:sSubPr>
                                  <m:ctrlPr>
                                    <a:rPr lang="en-US" sz="6600" b="1" i="1">
                                      <a:solidFill>
                                        <a:schemeClr val="tx1"/>
                                      </a:solidFill>
                                      <a:effectLst>
                                        <a:outerShdw blurRad="38100" dist="38100" dir="2700000" algn="tl">
                                          <a:srgbClr val="000000">
                                            <a:alpha val="43137"/>
                                          </a:srgbClr>
                                        </a:outerShdw>
                                      </a:effectLst>
                                      <a:latin typeface="Cambria Math"/>
                                    </a:rPr>
                                  </m:ctrlPr>
                                </m:sSubPr>
                                <m:e>
                                  <m:r>
                                    <a:rPr lang="en-US" sz="6600" b="1" i="1">
                                      <a:solidFill>
                                        <a:schemeClr val="tx1"/>
                                      </a:solidFill>
                                      <a:effectLst>
                                        <a:outerShdw blurRad="38100" dist="38100" dir="2700000" algn="tl">
                                          <a:srgbClr val="000000">
                                            <a:alpha val="43137"/>
                                          </a:srgbClr>
                                        </a:outerShdw>
                                      </a:effectLst>
                                      <a:latin typeface="Cambria Math"/>
                                    </a:rPr>
                                    <m:t>𝒙</m:t>
                                  </m:r>
                                </m:e>
                                <m:sub>
                                  <m:r>
                                    <a:rPr lang="en-US" sz="6600" b="1" i="1">
                                      <a:solidFill>
                                        <a:schemeClr val="tx1"/>
                                      </a:solidFill>
                                      <a:effectLst>
                                        <a:outerShdw blurRad="38100" dist="38100" dir="2700000" algn="tl">
                                          <a:srgbClr val="000000">
                                            <a:alpha val="43137"/>
                                          </a:srgbClr>
                                        </a:outerShdw>
                                      </a:effectLst>
                                      <a:latin typeface="Cambria Math"/>
                                    </a:rPr>
                                    <m:t>𝒋</m:t>
                                  </m:r>
                                </m:sub>
                              </m:sSub>
                              <m:r>
                                <a:rPr lang="en-US" sz="6600" b="1" i="1">
                                  <a:solidFill>
                                    <a:schemeClr val="tx1"/>
                                  </a:solidFill>
                                  <a:effectLst>
                                    <a:outerShdw blurRad="38100" dist="38100" dir="2700000" algn="tl">
                                      <a:srgbClr val="000000">
                                        <a:alpha val="43137"/>
                                      </a:srgbClr>
                                    </a:outerShdw>
                                  </a:effectLst>
                                  <a:latin typeface="Cambria Math"/>
                                </a:rPr>
                                <m:t>)</m:t>
                              </m:r>
                            </m:e>
                          </m:nary>
                        </m:den>
                      </m:f>
                    </m:oMath>
                  </m:oMathPara>
                </a14:m>
                <a:endParaRPr lang="en-US" sz="4800" b="1" dirty="0" smtClean="0">
                  <a:solidFill>
                    <a:schemeClr val="tx1"/>
                  </a:solidFill>
                  <a:effectLst>
                    <a:outerShdw blurRad="38100" dist="38100" dir="2700000" algn="tl">
                      <a:srgbClr val="000000">
                        <a:alpha val="43137"/>
                      </a:srgbClr>
                    </a:outerShdw>
                  </a:effectLst>
                </a:endParaRPr>
              </a:p>
              <a:p>
                <a:pPr marL="571500" lvl="1" indent="-571500" algn="just">
                  <a:lnSpc>
                    <a:spcPct val="100000"/>
                  </a:lnSpc>
                  <a:spcAft>
                    <a:spcPts val="1000"/>
                  </a:spcAft>
                  <a:buFont typeface="Arial" panose="020B0604020202020204" pitchFamily="34" charset="0"/>
                  <a:buChar char="•"/>
                </a:pPr>
                <a:endParaRPr lang="en-GB" sz="4800" b="1" dirty="0" smtClean="0"/>
              </a:p>
              <a:p>
                <a:pPr marL="571500" lvl="1" indent="-571500" algn="just">
                  <a:lnSpc>
                    <a:spcPct val="100000"/>
                  </a:lnSpc>
                  <a:spcAft>
                    <a:spcPts val="1000"/>
                  </a:spcAft>
                  <a:buFont typeface="Arial" panose="020B0604020202020204" pitchFamily="34" charset="0"/>
                  <a:buChar char="•"/>
                </a:pPr>
                <a:r>
                  <a:rPr lang="en-GB" sz="4800" b="1" dirty="0" smtClean="0"/>
                  <a:t>Hydropower potential computations </a:t>
                </a:r>
                <a:endParaRPr lang="en-US" sz="4800" b="1" dirty="0" smtClean="0">
                  <a:solidFill>
                    <a:schemeClr val="tx1"/>
                  </a:solidFill>
                  <a:effectLst>
                    <a:outerShdw blurRad="38100" dist="38100" dir="2700000" algn="tl">
                      <a:srgbClr val="000000">
                        <a:alpha val="43137"/>
                      </a:srgbClr>
                    </a:outerShdw>
                  </a:effectLst>
                </a:endParaRPr>
              </a:p>
              <a:p>
                <a:pPr marL="1092200" lvl="2" indent="0">
                  <a:lnSpc>
                    <a:spcPct val="100000"/>
                  </a:lnSpc>
                  <a:buNone/>
                </a:pPr>
                <a:r>
                  <a:rPr lang="en-GB" sz="6000" b="1" dirty="0" smtClean="0">
                    <a:effectLst>
                      <a:outerShdw blurRad="38100" dist="38100" dir="2700000" algn="tl">
                        <a:srgbClr val="000000">
                          <a:alpha val="43137"/>
                        </a:srgbClr>
                      </a:outerShdw>
                    </a:effectLst>
                  </a:rPr>
                  <a:t>Pt </a:t>
                </a:r>
                <a14:m>
                  <m:oMath xmlns:m="http://schemas.openxmlformats.org/officeDocument/2006/math">
                    <m:r>
                      <a:rPr lang="en-GB" sz="6000" b="1" i="1" smtClean="0">
                        <a:effectLst>
                          <a:outerShdw blurRad="38100" dist="38100" dir="2700000" algn="tl">
                            <a:srgbClr val="000000">
                              <a:alpha val="43137"/>
                            </a:srgbClr>
                          </a:outerShdw>
                        </a:effectLst>
                        <a:latin typeface="Cambria Math"/>
                      </a:rPr>
                      <m:t>=</m:t>
                    </m:r>
                    <m:r>
                      <a:rPr lang="en-US" sz="6000" b="1" i="1" smtClean="0">
                        <a:effectLst>
                          <a:outerShdw blurRad="38100" dist="38100" dir="2700000" algn="tl">
                            <a:srgbClr val="000000">
                              <a:alpha val="43137"/>
                            </a:srgbClr>
                          </a:outerShdw>
                        </a:effectLst>
                        <a:latin typeface="Cambria Math"/>
                      </a:rPr>
                      <m:t>𝑸</m:t>
                    </m:r>
                    <m:r>
                      <a:rPr lang="en-US" sz="6000" b="1" i="1" smtClean="0">
                        <a:effectLst>
                          <a:outerShdw blurRad="38100" dist="38100" dir="2700000" algn="tl">
                            <a:srgbClr val="000000">
                              <a:alpha val="43137"/>
                            </a:srgbClr>
                          </a:outerShdw>
                        </a:effectLst>
                        <a:latin typeface="Cambria Math"/>
                      </a:rPr>
                      <m:t>×</m:t>
                    </m:r>
                    <m:r>
                      <a:rPr lang="en-US" sz="6000" b="1" i="1" smtClean="0">
                        <a:effectLst>
                          <a:outerShdw blurRad="38100" dist="38100" dir="2700000" algn="tl">
                            <a:srgbClr val="000000">
                              <a:alpha val="43137"/>
                            </a:srgbClr>
                          </a:outerShdw>
                        </a:effectLst>
                        <a:latin typeface="Cambria Math"/>
                      </a:rPr>
                      <m:t>𝑯</m:t>
                    </m:r>
                    <m:r>
                      <a:rPr lang="en-US" sz="6000" b="1" i="1" smtClean="0">
                        <a:effectLst>
                          <a:outerShdw blurRad="38100" dist="38100" dir="2700000" algn="tl">
                            <a:srgbClr val="000000">
                              <a:alpha val="43137"/>
                            </a:srgbClr>
                          </a:outerShdw>
                        </a:effectLst>
                        <a:latin typeface="Cambria Math"/>
                      </a:rPr>
                      <m:t>× </m:t>
                    </m:r>
                    <m:r>
                      <a:rPr lang="el-GR" sz="6000" b="1" i="1" smtClean="0">
                        <a:effectLst>
                          <a:outerShdw blurRad="38100" dist="38100" dir="2700000" algn="tl">
                            <a:srgbClr val="000000">
                              <a:alpha val="43137"/>
                            </a:srgbClr>
                          </a:outerShdw>
                        </a:effectLst>
                        <a:latin typeface="Cambria Math"/>
                      </a:rPr>
                      <m:t>𝝆</m:t>
                    </m:r>
                    <m:r>
                      <a:rPr lang="en-US" sz="6000" b="1" i="1" smtClean="0">
                        <a:effectLst>
                          <a:outerShdw blurRad="38100" dist="38100" dir="2700000" algn="tl">
                            <a:srgbClr val="000000">
                              <a:alpha val="43137"/>
                            </a:srgbClr>
                          </a:outerShdw>
                        </a:effectLst>
                        <a:latin typeface="Cambria Math"/>
                      </a:rPr>
                      <m:t>𝒘</m:t>
                    </m:r>
                    <m:r>
                      <a:rPr lang="el-GR" sz="6000" b="1" i="1" smtClean="0">
                        <a:effectLst>
                          <a:outerShdw blurRad="38100" dist="38100" dir="2700000" algn="tl">
                            <a:srgbClr val="000000">
                              <a:alpha val="43137"/>
                            </a:srgbClr>
                          </a:outerShdw>
                        </a:effectLst>
                        <a:latin typeface="Cambria Math"/>
                      </a:rPr>
                      <m:t>×</m:t>
                    </m:r>
                    <m:r>
                      <a:rPr lang="en-US" sz="6000" b="1" i="1" smtClean="0">
                        <a:effectLst>
                          <a:outerShdw blurRad="38100" dist="38100" dir="2700000" algn="tl">
                            <a:srgbClr val="000000">
                              <a:alpha val="43137"/>
                            </a:srgbClr>
                          </a:outerShdw>
                        </a:effectLst>
                        <a:latin typeface="Cambria Math"/>
                      </a:rPr>
                      <m:t>𝒈</m:t>
                    </m:r>
                  </m:oMath>
                </a14:m>
                <a:endParaRPr lang="en-GB" sz="6000" b="1" dirty="0">
                  <a:effectLst>
                    <a:outerShdw blurRad="38100" dist="38100" dir="2700000" algn="tl">
                      <a:srgbClr val="000000">
                        <a:alpha val="43137"/>
                      </a:srgbClr>
                    </a:outerShdw>
                  </a:effectLst>
                </a:endParaRPr>
              </a:p>
            </p:txBody>
          </p:sp>
        </mc:Choice>
        <mc:Fallback xmlns="">
          <p:sp>
            <p:nvSpPr>
              <p:cNvPr id="6" name="Objective 1…"/>
              <p:cNvSpPr txBox="1">
                <a:spLocks noGrp="1" noRot="1" noChangeAspect="1" noMove="1" noResize="1" noEditPoints="1" noAdjustHandles="1" noChangeArrowheads="1" noChangeShapeType="1" noTextEdit="1"/>
              </p:cNvSpPr>
              <p:nvPr>
                <p:ph type="body" idx="1"/>
              </p:nvPr>
            </p:nvSpPr>
            <p:spPr>
              <a:xfrm>
                <a:off x="0" y="1292773"/>
                <a:ext cx="24384000" cy="12423227"/>
              </a:xfrm>
              <a:prstGeom prst="rect">
                <a:avLst/>
              </a:prstGeom>
              <a:blipFill rotWithShape="1">
                <a:blip r:embed="rId7"/>
                <a:stretch>
                  <a:fillRect l="-1924" t="-357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xmlns="" id="{0420C1DD-535F-FF33-1ECF-A75D13300B1C}"/>
              </a:ext>
            </a:extLst>
          </p:cNvPr>
          <p:cNvSpPr>
            <a:spLocks noGrp="1"/>
          </p:cNvSpPr>
          <p:nvPr>
            <p:ph type="sldNum" sz="quarter" idx="2"/>
          </p:nvPr>
        </p:nvSpPr>
        <p:spPr>
          <a:xfrm>
            <a:off x="15952399" y="12680895"/>
            <a:ext cx="387927" cy="718145"/>
          </a:xfrm>
        </p:spPr>
        <p:txBody>
          <a:bodyPr/>
          <a:lstStyle/>
          <a:p>
            <a:fld id="{86CB4B4D-7CA3-9044-876B-883B54F8677D}" type="slidenum">
              <a:rPr lang="en-ZW" sz="4000" b="1" smtClean="0">
                <a:effectLst>
                  <a:outerShdw blurRad="38100" dist="38100" dir="2700000" algn="tl">
                    <a:srgbClr val="000000">
                      <a:alpha val="43137"/>
                    </a:srgbClr>
                  </a:outerShdw>
                </a:effectLst>
              </a:rPr>
              <a:t>8</a:t>
            </a:fld>
            <a:endParaRPr lang="en-ZW"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892888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0"/>
            <a:ext cx="24384000" cy="1600200"/>
          </a:xfrm>
          <a:blipFill>
            <a:blip r:embed="rId3"/>
            <a:tile tx="0" ty="0" sx="100000" sy="100000" flip="none" algn="tl"/>
          </a:blipFill>
        </p:spPr>
        <p:txBody>
          <a:bodyPr>
            <a:noAutofit/>
          </a:bodyPr>
          <a:lstStyle/>
          <a:p>
            <a:r>
              <a:rPr lang="en-US" sz="7200" b="1" dirty="0" smtClean="0">
                <a:effectLst>
                  <a:outerShdw blurRad="38100" dist="38100" dir="2700000" algn="tl">
                    <a:srgbClr val="000000">
                      <a:alpha val="43137"/>
                    </a:srgbClr>
                  </a:outerShdw>
                </a:effectLst>
              </a:rPr>
              <a:t>Results :HEC-HMS model </a:t>
            </a:r>
            <a:r>
              <a:rPr lang="en-GB" sz="7200" b="1" dirty="0" smtClean="0">
                <a:effectLst>
                  <a:outerShdw blurRad="38100" dist="38100" dir="2700000" algn="tl">
                    <a:srgbClr val="000000">
                      <a:alpha val="43137"/>
                    </a:srgbClr>
                  </a:outerShdw>
                </a:effectLst>
              </a:rPr>
              <a:t>Performance </a:t>
            </a:r>
            <a:endParaRPr lang="en-GB" sz="7200" b="1" dirty="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644"/>
            <a:ext cx="2427795" cy="213360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98109" y="10737866"/>
            <a:ext cx="3085891" cy="2978134"/>
          </a:xfrm>
          <a:prstGeom prst="rect">
            <a:avLst/>
          </a:prstGeom>
          <a:ln>
            <a:noFill/>
          </a:ln>
          <a:effectLst>
            <a:softEdge rad="112500"/>
          </a:effectLst>
        </p:spPr>
      </p:pic>
      <p:sp>
        <p:nvSpPr>
          <p:cNvPr id="6" name="Slide Number Placeholder 5"/>
          <p:cNvSpPr>
            <a:spLocks noGrp="1"/>
          </p:cNvSpPr>
          <p:nvPr>
            <p:ph type="sldNum" sz="quarter" idx="2"/>
          </p:nvPr>
        </p:nvSpPr>
        <p:spPr>
          <a:xfrm>
            <a:off x="16435835" y="12461755"/>
            <a:ext cx="416781" cy="779701"/>
          </a:xfrm>
        </p:spPr>
        <p:txBody>
          <a:bodyPr/>
          <a:lstStyle/>
          <a:p>
            <a:fld id="{86CB4B4D-7CA3-9044-876B-883B54F8677D}" type="slidenum">
              <a:rPr lang="en-GB" sz="4400" b="1" smtClean="0">
                <a:effectLst>
                  <a:outerShdw blurRad="38100" dist="38100" dir="2700000" algn="tl">
                    <a:srgbClr val="000000">
                      <a:alpha val="43137"/>
                    </a:srgbClr>
                  </a:outerShdw>
                </a:effectLst>
              </a:rPr>
              <a:t>9</a:t>
            </a:fld>
            <a:endParaRPr lang="en-GB" sz="3200"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54924"/>
            <a:ext cx="24384000" cy="11761076"/>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619140596"/>
              </p:ext>
            </p:extLst>
          </p:nvPr>
        </p:nvGraphicFramePr>
        <p:xfrm>
          <a:off x="13179972" y="1954925"/>
          <a:ext cx="11204027" cy="4903076"/>
        </p:xfrm>
        <a:graphic>
          <a:graphicData uri="http://schemas.openxmlformats.org/drawingml/2006/table">
            <a:tbl>
              <a:tblPr firstRow="1" firstCol="1" bandRow="1">
                <a:tableStyleId>{69C7853C-536D-4A76-A0AE-DD22124D55A5}</a:tableStyleId>
              </a:tblPr>
              <a:tblGrid>
                <a:gridCol w="4490683"/>
                <a:gridCol w="3263851"/>
                <a:gridCol w="3449493"/>
              </a:tblGrid>
              <a:tr h="975368">
                <a:tc>
                  <a:txBody>
                    <a:bodyPr/>
                    <a:lstStyle/>
                    <a:p>
                      <a:pPr algn="just">
                        <a:lnSpc>
                          <a:spcPct val="150000"/>
                        </a:lnSpc>
                        <a:spcBef>
                          <a:spcPts val="600"/>
                        </a:spcBef>
                        <a:spcAft>
                          <a:spcPts val="0"/>
                        </a:spcAft>
                      </a:pPr>
                      <a:r>
                        <a:rPr lang="en-US" sz="4000" b="1" dirty="0">
                          <a:effectLst>
                            <a:outerShdw blurRad="38100" dist="38100" dir="2700000" algn="tl">
                              <a:srgbClr val="000000">
                                <a:alpha val="43137"/>
                              </a:srgbClr>
                            </a:outerShdw>
                          </a:effectLst>
                        </a:rPr>
                        <a:t> </a:t>
                      </a:r>
                      <a:endParaRPr lang="en-GB" sz="40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just">
                        <a:lnSpc>
                          <a:spcPct val="150000"/>
                        </a:lnSpc>
                        <a:spcBef>
                          <a:spcPts val="600"/>
                        </a:spcBef>
                        <a:spcAft>
                          <a:spcPts val="0"/>
                        </a:spcAft>
                      </a:pPr>
                      <a:r>
                        <a:rPr lang="en-US" sz="4000" b="1" dirty="0">
                          <a:solidFill>
                            <a:srgbClr val="002060"/>
                          </a:solidFill>
                          <a:effectLst>
                            <a:outerShdw blurRad="38100" dist="38100" dir="2700000" algn="tl">
                              <a:srgbClr val="000000">
                                <a:alpha val="43137"/>
                              </a:srgbClr>
                            </a:outerShdw>
                          </a:effectLst>
                        </a:rPr>
                        <a:t>Calibration</a:t>
                      </a:r>
                      <a:endParaRPr lang="en-GB" sz="4000" b="1" dirty="0">
                        <a:solidFill>
                          <a:srgbClr val="002060"/>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just">
                        <a:lnSpc>
                          <a:spcPct val="150000"/>
                        </a:lnSpc>
                        <a:spcBef>
                          <a:spcPts val="600"/>
                        </a:spcBef>
                        <a:spcAft>
                          <a:spcPts val="0"/>
                        </a:spcAft>
                      </a:pPr>
                      <a:r>
                        <a:rPr lang="en-US" sz="4000" b="1" dirty="0">
                          <a:solidFill>
                            <a:srgbClr val="002060"/>
                          </a:solidFill>
                          <a:effectLst>
                            <a:outerShdw blurRad="38100" dist="38100" dir="2700000" algn="tl">
                              <a:srgbClr val="000000">
                                <a:alpha val="43137"/>
                              </a:srgbClr>
                            </a:outerShdw>
                          </a:effectLst>
                        </a:rPr>
                        <a:t>Validation</a:t>
                      </a:r>
                      <a:endParaRPr lang="en-GB" sz="4000" b="1" dirty="0">
                        <a:solidFill>
                          <a:srgbClr val="002060"/>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r>
              <a:tr h="975367">
                <a:tc>
                  <a:txBody>
                    <a:bodyPr/>
                    <a:lstStyle/>
                    <a:p>
                      <a:pPr algn="just">
                        <a:lnSpc>
                          <a:spcPct val="150000"/>
                        </a:lnSpc>
                        <a:spcBef>
                          <a:spcPts val="600"/>
                        </a:spcBef>
                        <a:spcAft>
                          <a:spcPts val="0"/>
                        </a:spcAft>
                      </a:pPr>
                      <a:r>
                        <a:rPr lang="en-US" sz="4000" b="1">
                          <a:effectLst>
                            <a:outerShdw blurRad="38100" dist="38100" dir="2700000" algn="tl">
                              <a:srgbClr val="000000">
                                <a:alpha val="43137"/>
                              </a:srgbClr>
                            </a:outerShdw>
                          </a:effectLst>
                        </a:rPr>
                        <a:t>Nash-Sutcliffe</a:t>
                      </a:r>
                      <a:endParaRPr lang="en-GB" sz="4000" b="1">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just">
                        <a:lnSpc>
                          <a:spcPct val="150000"/>
                        </a:lnSpc>
                        <a:spcBef>
                          <a:spcPts val="600"/>
                        </a:spcBef>
                        <a:spcAft>
                          <a:spcPts val="0"/>
                        </a:spcAft>
                      </a:pPr>
                      <a:r>
                        <a:rPr lang="en-US" sz="4000" b="1" dirty="0">
                          <a:effectLst>
                            <a:outerShdw blurRad="38100" dist="38100" dir="2700000" algn="tl">
                              <a:srgbClr val="000000">
                                <a:alpha val="43137"/>
                              </a:srgbClr>
                            </a:outerShdw>
                          </a:effectLst>
                        </a:rPr>
                        <a:t>0.52</a:t>
                      </a:r>
                      <a:endParaRPr lang="en-GB" sz="40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just">
                        <a:lnSpc>
                          <a:spcPct val="150000"/>
                        </a:lnSpc>
                        <a:spcBef>
                          <a:spcPts val="600"/>
                        </a:spcBef>
                        <a:spcAft>
                          <a:spcPts val="0"/>
                        </a:spcAft>
                      </a:pPr>
                      <a:r>
                        <a:rPr lang="en-US" sz="4000" b="1">
                          <a:effectLst>
                            <a:outerShdw blurRad="38100" dist="38100" dir="2700000" algn="tl">
                              <a:srgbClr val="000000">
                                <a:alpha val="43137"/>
                              </a:srgbClr>
                            </a:outerShdw>
                          </a:effectLst>
                        </a:rPr>
                        <a:t>0.42</a:t>
                      </a:r>
                      <a:endParaRPr lang="en-GB" sz="4000" b="1">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r>
              <a:tr h="975367">
                <a:tc>
                  <a:txBody>
                    <a:bodyPr/>
                    <a:lstStyle/>
                    <a:p>
                      <a:pPr algn="just">
                        <a:lnSpc>
                          <a:spcPct val="150000"/>
                        </a:lnSpc>
                        <a:spcBef>
                          <a:spcPts val="600"/>
                        </a:spcBef>
                        <a:spcAft>
                          <a:spcPts val="0"/>
                        </a:spcAft>
                      </a:pPr>
                      <a:r>
                        <a:rPr lang="en-US" sz="4000" b="1" dirty="0">
                          <a:effectLst>
                            <a:outerShdw blurRad="38100" dist="38100" dir="2700000" algn="tl">
                              <a:srgbClr val="000000">
                                <a:alpha val="43137"/>
                              </a:srgbClr>
                            </a:outerShdw>
                          </a:effectLst>
                        </a:rPr>
                        <a:t>RMSE Std. Dev</a:t>
                      </a:r>
                      <a:endParaRPr lang="en-GB" sz="40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just">
                        <a:lnSpc>
                          <a:spcPct val="150000"/>
                        </a:lnSpc>
                        <a:spcBef>
                          <a:spcPts val="600"/>
                        </a:spcBef>
                        <a:spcAft>
                          <a:spcPts val="0"/>
                        </a:spcAft>
                      </a:pPr>
                      <a:r>
                        <a:rPr lang="en-US" sz="4000" b="1">
                          <a:effectLst>
                            <a:outerShdw blurRad="38100" dist="38100" dir="2700000" algn="tl">
                              <a:srgbClr val="000000">
                                <a:alpha val="43137"/>
                              </a:srgbClr>
                            </a:outerShdw>
                          </a:effectLst>
                        </a:rPr>
                        <a:t>0.7</a:t>
                      </a:r>
                      <a:endParaRPr lang="en-GB" sz="4000" b="1">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just">
                        <a:lnSpc>
                          <a:spcPct val="150000"/>
                        </a:lnSpc>
                        <a:spcBef>
                          <a:spcPts val="600"/>
                        </a:spcBef>
                        <a:spcAft>
                          <a:spcPts val="0"/>
                        </a:spcAft>
                      </a:pPr>
                      <a:r>
                        <a:rPr lang="en-US" sz="4000" b="1">
                          <a:effectLst>
                            <a:outerShdw blurRad="38100" dist="38100" dir="2700000" algn="tl">
                              <a:srgbClr val="000000">
                                <a:alpha val="43137"/>
                              </a:srgbClr>
                            </a:outerShdw>
                          </a:effectLst>
                        </a:rPr>
                        <a:t>0.8</a:t>
                      </a:r>
                      <a:endParaRPr lang="en-GB" sz="4000" b="1">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r>
              <a:tr h="1001607">
                <a:tc>
                  <a:txBody>
                    <a:bodyPr/>
                    <a:lstStyle/>
                    <a:p>
                      <a:pPr algn="just">
                        <a:lnSpc>
                          <a:spcPct val="150000"/>
                        </a:lnSpc>
                        <a:spcBef>
                          <a:spcPts val="600"/>
                        </a:spcBef>
                        <a:spcAft>
                          <a:spcPts val="0"/>
                        </a:spcAft>
                      </a:pPr>
                      <a:r>
                        <a:rPr lang="en-US" sz="4000" b="1" dirty="0">
                          <a:effectLst>
                            <a:outerShdw blurRad="38100" dist="38100" dir="2700000" algn="tl">
                              <a:srgbClr val="000000">
                                <a:alpha val="43137"/>
                              </a:srgbClr>
                            </a:outerShdw>
                          </a:effectLst>
                        </a:rPr>
                        <a:t>Percent Bias (%)</a:t>
                      </a:r>
                      <a:endParaRPr lang="en-GB" sz="40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just">
                        <a:lnSpc>
                          <a:spcPct val="150000"/>
                        </a:lnSpc>
                        <a:spcBef>
                          <a:spcPts val="600"/>
                        </a:spcBef>
                        <a:spcAft>
                          <a:spcPts val="0"/>
                        </a:spcAft>
                      </a:pPr>
                      <a:r>
                        <a:rPr lang="en-US" sz="4000" b="1" dirty="0">
                          <a:effectLst>
                            <a:outerShdw blurRad="38100" dist="38100" dir="2700000" algn="tl">
                              <a:srgbClr val="000000">
                                <a:alpha val="43137"/>
                              </a:srgbClr>
                            </a:outerShdw>
                          </a:effectLst>
                        </a:rPr>
                        <a:t>0.02</a:t>
                      </a:r>
                      <a:endParaRPr lang="en-GB" sz="40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just">
                        <a:lnSpc>
                          <a:spcPct val="150000"/>
                        </a:lnSpc>
                        <a:spcBef>
                          <a:spcPts val="600"/>
                        </a:spcBef>
                        <a:spcAft>
                          <a:spcPts val="0"/>
                        </a:spcAft>
                      </a:pPr>
                      <a:r>
                        <a:rPr lang="en-US" sz="4000" b="1" dirty="0">
                          <a:effectLst>
                            <a:outerShdw blurRad="38100" dist="38100" dir="2700000" algn="tl">
                              <a:srgbClr val="000000">
                                <a:alpha val="43137"/>
                              </a:srgbClr>
                            </a:outerShdw>
                          </a:effectLst>
                        </a:rPr>
                        <a:t>-0.01</a:t>
                      </a:r>
                      <a:endParaRPr lang="en-GB" sz="40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r>
              <a:tr h="975367">
                <a:tc>
                  <a:txBody>
                    <a:bodyPr/>
                    <a:lstStyle/>
                    <a:p>
                      <a:pPr algn="just">
                        <a:lnSpc>
                          <a:spcPct val="150000"/>
                        </a:lnSpc>
                        <a:spcBef>
                          <a:spcPts val="600"/>
                        </a:spcBef>
                        <a:spcAft>
                          <a:spcPts val="0"/>
                        </a:spcAft>
                      </a:pPr>
                      <a:r>
                        <a:rPr lang="en-US" sz="4000" b="1" i="0" u="none" strike="noStrike" cap="none" spc="0" baseline="0" dirty="0" smtClean="0">
                          <a:solidFill>
                            <a:schemeClr val="dk1"/>
                          </a:solidFill>
                          <a:effectLst>
                            <a:outerShdw blurRad="38100" dist="38100" dir="2700000" algn="tl">
                              <a:srgbClr val="000000">
                                <a:alpha val="43137"/>
                              </a:srgbClr>
                            </a:outerShdw>
                          </a:effectLst>
                          <a:uFillTx/>
                          <a:latin typeface="+mn-lt"/>
                          <a:ea typeface="+mn-ea"/>
                          <a:cs typeface="+mn-cs"/>
                          <a:sym typeface="Graphik"/>
                        </a:rPr>
                        <a:t>R</a:t>
                      </a:r>
                      <a:r>
                        <a:rPr lang="en-US" sz="4000" b="1" i="0" u="none" strike="noStrike" cap="none" spc="0" baseline="30000" dirty="0" smtClean="0">
                          <a:solidFill>
                            <a:schemeClr val="dk1"/>
                          </a:solidFill>
                          <a:effectLst>
                            <a:outerShdw blurRad="38100" dist="38100" dir="2700000" algn="tl">
                              <a:srgbClr val="000000">
                                <a:alpha val="43137"/>
                              </a:srgbClr>
                            </a:outerShdw>
                          </a:effectLst>
                          <a:uFillTx/>
                          <a:latin typeface="+mn-lt"/>
                          <a:ea typeface="+mn-ea"/>
                          <a:cs typeface="+mn-cs"/>
                          <a:sym typeface="Graphik"/>
                        </a:rPr>
                        <a:t>2</a:t>
                      </a:r>
                      <a:endParaRPr lang="en-GB" sz="40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just">
                        <a:lnSpc>
                          <a:spcPct val="150000"/>
                        </a:lnSpc>
                        <a:spcBef>
                          <a:spcPts val="600"/>
                        </a:spcBef>
                        <a:spcAft>
                          <a:spcPts val="0"/>
                        </a:spcAft>
                      </a:pPr>
                      <a:r>
                        <a:rPr lang="en-US" sz="4000" b="1" dirty="0" smtClean="0">
                          <a:effectLst>
                            <a:outerShdw blurRad="38100" dist="38100" dir="2700000" algn="tl">
                              <a:srgbClr val="000000">
                                <a:alpha val="43137"/>
                              </a:srgbClr>
                            </a:outerShdw>
                          </a:effectLst>
                          <a:latin typeface="Times New Roman"/>
                          <a:ea typeface="Times New Roman"/>
                          <a:cs typeface="Times New Roman"/>
                        </a:rPr>
                        <a:t>0.66</a:t>
                      </a:r>
                      <a:endParaRPr lang="en-GB" sz="40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just">
                        <a:lnSpc>
                          <a:spcPct val="150000"/>
                        </a:lnSpc>
                        <a:spcBef>
                          <a:spcPts val="600"/>
                        </a:spcBef>
                        <a:spcAft>
                          <a:spcPts val="0"/>
                        </a:spcAft>
                      </a:pPr>
                      <a:r>
                        <a:rPr lang="en-US" sz="4000" b="1" dirty="0" smtClean="0">
                          <a:effectLst>
                            <a:outerShdw blurRad="38100" dist="38100" dir="2700000" algn="tl">
                              <a:srgbClr val="000000">
                                <a:alpha val="43137"/>
                              </a:srgbClr>
                            </a:outerShdw>
                          </a:effectLst>
                          <a:latin typeface="Times New Roman"/>
                          <a:ea typeface="Times New Roman"/>
                          <a:cs typeface="Times New Roman"/>
                        </a:rPr>
                        <a:t>0.53</a:t>
                      </a:r>
                      <a:endParaRPr lang="en-GB" sz="40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2649234607"/>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23_ClassicWhit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34042</TotalTime>
  <Words>1865</Words>
  <Application>Microsoft Office PowerPoint</Application>
  <PresentationFormat>Custom</PresentationFormat>
  <Paragraphs>429</Paragraphs>
  <Slides>20</Slides>
  <Notes>12</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23_ClassicWhite</vt:lpstr>
      <vt:lpstr>Custom Design</vt:lpstr>
      <vt:lpstr>Climate change impacts on the  hydropower potential for the small-scale Pungwe B hydropower scheme in Zimbabwe using a multi-model climate ensemble</vt:lpstr>
      <vt:lpstr>Presentation outline</vt:lpstr>
      <vt:lpstr>Introduction: Background of study</vt:lpstr>
      <vt:lpstr>Knowledge Gap</vt:lpstr>
      <vt:lpstr>PowerPoint Presentation</vt:lpstr>
      <vt:lpstr>Pungwe B Hydropower station</vt:lpstr>
      <vt:lpstr>Methods</vt:lpstr>
      <vt:lpstr>Methods</vt:lpstr>
      <vt:lpstr>Results :HEC-HMS model Performance </vt:lpstr>
      <vt:lpstr>Results : Projections Max Temp. Data Trends</vt:lpstr>
      <vt:lpstr>Results : Projections Precipitation Data trends</vt:lpstr>
      <vt:lpstr>Results : Projections Streamflow Data  Distributions </vt:lpstr>
      <vt:lpstr>Results : Impacts on Hydropower</vt:lpstr>
      <vt:lpstr>Results : Impacts on Pungwe B</vt:lpstr>
      <vt:lpstr>Results : Impacts on Pungwe B</vt:lpstr>
      <vt:lpstr>Conclusion </vt:lpstr>
      <vt:lpstr>PowerPoint Presentation</vt:lpstr>
      <vt:lpstr>Key References </vt:lpstr>
      <vt:lpstr>ACKNOWLEDGEMENTS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Ntando Nondo</dc:creator>
  <cp:lastModifiedBy>FINE TECH</cp:lastModifiedBy>
  <cp:revision>315</cp:revision>
  <dcterms:modified xsi:type="dcterms:W3CDTF">2025-04-28T07:47:44Z</dcterms:modified>
</cp:coreProperties>
</file>