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Lst>
  <p:sldSz cx="48768000" cy="27432000"/>
  <p:notesSz cx="32918400" cy="51206400"/>
  <p:defaultTextStyle>
    <a:defPPr>
      <a:defRPr lang="en-US"/>
    </a:defPPr>
    <a:lvl1pPr algn="l" rtl="0" fontAlgn="base">
      <a:spcBef>
        <a:spcPct val="0"/>
      </a:spcBef>
      <a:spcAft>
        <a:spcPct val="0"/>
      </a:spcAft>
      <a:defRPr sz="2500" kern="1200">
        <a:solidFill>
          <a:schemeClr val="tx1"/>
        </a:solidFill>
        <a:latin typeface="Helvetica" pitchFamily="34" charset="0"/>
        <a:ea typeface="MS PGothic" panose="020B0600070205080204" pitchFamily="34" charset="-128"/>
        <a:cs typeface="+mn-cs"/>
      </a:defRPr>
    </a:lvl1pPr>
    <a:lvl2pPr marL="347980" algn="l" rtl="0" fontAlgn="base">
      <a:spcBef>
        <a:spcPct val="0"/>
      </a:spcBef>
      <a:spcAft>
        <a:spcPct val="0"/>
      </a:spcAft>
      <a:defRPr sz="2500" kern="1200">
        <a:solidFill>
          <a:schemeClr val="tx1"/>
        </a:solidFill>
        <a:latin typeface="Helvetica" pitchFamily="34" charset="0"/>
        <a:ea typeface="MS PGothic" panose="020B0600070205080204" pitchFamily="34" charset="-128"/>
        <a:cs typeface="+mn-cs"/>
      </a:defRPr>
    </a:lvl2pPr>
    <a:lvl3pPr marL="695325" algn="l" rtl="0" fontAlgn="base">
      <a:spcBef>
        <a:spcPct val="0"/>
      </a:spcBef>
      <a:spcAft>
        <a:spcPct val="0"/>
      </a:spcAft>
      <a:defRPr sz="2500" kern="1200">
        <a:solidFill>
          <a:schemeClr val="tx1"/>
        </a:solidFill>
        <a:latin typeface="Helvetica" pitchFamily="34" charset="0"/>
        <a:ea typeface="MS PGothic" panose="020B0600070205080204" pitchFamily="34" charset="-128"/>
        <a:cs typeface="+mn-cs"/>
      </a:defRPr>
    </a:lvl3pPr>
    <a:lvl4pPr marL="1043305" algn="l" rtl="0" fontAlgn="base">
      <a:spcBef>
        <a:spcPct val="0"/>
      </a:spcBef>
      <a:spcAft>
        <a:spcPct val="0"/>
      </a:spcAft>
      <a:defRPr sz="2500" kern="1200">
        <a:solidFill>
          <a:schemeClr val="tx1"/>
        </a:solidFill>
        <a:latin typeface="Helvetica" pitchFamily="34" charset="0"/>
        <a:ea typeface="MS PGothic" panose="020B0600070205080204" pitchFamily="34" charset="-128"/>
        <a:cs typeface="+mn-cs"/>
      </a:defRPr>
    </a:lvl4pPr>
    <a:lvl5pPr marL="1391285" algn="l" rtl="0" fontAlgn="base">
      <a:spcBef>
        <a:spcPct val="0"/>
      </a:spcBef>
      <a:spcAft>
        <a:spcPct val="0"/>
      </a:spcAft>
      <a:defRPr sz="2500" kern="1200">
        <a:solidFill>
          <a:schemeClr val="tx1"/>
        </a:solidFill>
        <a:latin typeface="Helvetica" pitchFamily="34" charset="0"/>
        <a:ea typeface="MS PGothic" panose="020B0600070205080204" pitchFamily="34" charset="-128"/>
        <a:cs typeface="+mn-cs"/>
      </a:defRPr>
    </a:lvl5pPr>
    <a:lvl6pPr marL="1738630" algn="l" defTabSz="695325" rtl="0" eaLnBrk="1" latinLnBrk="0" hangingPunct="1">
      <a:defRPr sz="2500" kern="1200">
        <a:solidFill>
          <a:schemeClr val="tx1"/>
        </a:solidFill>
        <a:latin typeface="Helvetica" pitchFamily="34" charset="0"/>
        <a:ea typeface="MS PGothic" panose="020B0600070205080204" pitchFamily="34" charset="-128"/>
        <a:cs typeface="+mn-cs"/>
      </a:defRPr>
    </a:lvl6pPr>
    <a:lvl7pPr marL="2086610" algn="l" defTabSz="695325" rtl="0" eaLnBrk="1" latinLnBrk="0" hangingPunct="1">
      <a:defRPr sz="2500" kern="1200">
        <a:solidFill>
          <a:schemeClr val="tx1"/>
        </a:solidFill>
        <a:latin typeface="Helvetica" pitchFamily="34" charset="0"/>
        <a:ea typeface="MS PGothic" panose="020B0600070205080204" pitchFamily="34" charset="-128"/>
        <a:cs typeface="+mn-cs"/>
      </a:defRPr>
    </a:lvl7pPr>
    <a:lvl8pPr marL="2434590" algn="l" defTabSz="695325" rtl="0" eaLnBrk="1" latinLnBrk="0" hangingPunct="1">
      <a:defRPr sz="2500" kern="1200">
        <a:solidFill>
          <a:schemeClr val="tx1"/>
        </a:solidFill>
        <a:latin typeface="Helvetica" pitchFamily="34" charset="0"/>
        <a:ea typeface="MS PGothic" panose="020B0600070205080204" pitchFamily="34" charset="-128"/>
        <a:cs typeface="+mn-cs"/>
      </a:defRPr>
    </a:lvl8pPr>
    <a:lvl9pPr marL="2781935" algn="l" defTabSz="695325" rtl="0" eaLnBrk="1" latinLnBrk="0" hangingPunct="1">
      <a:defRPr sz="2500" kern="1200">
        <a:solidFill>
          <a:schemeClr val="tx1"/>
        </a:solidFill>
        <a:latin typeface="Helvetica"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37" userDrawn="1">
          <p15:clr>
            <a:srgbClr val="A4A3A4"/>
          </p15:clr>
        </p15:guide>
        <p15:guide id="2" orient="horz" pos="16378" userDrawn="1">
          <p15:clr>
            <a:srgbClr val="A4A3A4"/>
          </p15:clr>
        </p15:guide>
        <p15:guide id="3" orient="horz" pos="3120" userDrawn="1">
          <p15:clr>
            <a:srgbClr val="A4A3A4"/>
          </p15:clr>
        </p15:guide>
        <p15:guide id="4" orient="horz" pos="1781" userDrawn="1">
          <p15:clr>
            <a:srgbClr val="A4A3A4"/>
          </p15:clr>
        </p15:guide>
        <p15:guide id="5" pos="7084" userDrawn="1">
          <p15:clr>
            <a:srgbClr val="A4A3A4"/>
          </p15:clr>
        </p15:guide>
        <p15:guide id="6" pos="8050" userDrawn="1">
          <p15:clr>
            <a:srgbClr val="A4A3A4"/>
          </p15:clr>
        </p15:guide>
        <p15:guide id="7" pos="14583" userDrawn="1">
          <p15:clr>
            <a:srgbClr val="A4A3A4"/>
          </p15:clr>
        </p15:guide>
        <p15:guide id="8" pos="23369" userDrawn="1">
          <p15:clr>
            <a:srgbClr val="A4A3A4"/>
          </p15:clr>
        </p15:guide>
        <p15:guide id="9" pos="1100" userDrawn="1">
          <p15:clr>
            <a:srgbClr val="A4A3A4"/>
          </p15:clr>
        </p15:guide>
        <p15:guide id="10" pos="15552" userDrawn="1">
          <p15:clr>
            <a:srgbClr val="A4A3A4"/>
          </p15:clr>
        </p15:guide>
        <p15:guide id="11" pos="22408" userDrawn="1">
          <p15:clr>
            <a:srgbClr val="A4A3A4"/>
          </p15:clr>
        </p15:guide>
        <p15:guide id="12" pos="293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004080"/>
    <a:srgbClr val="FFFFE1"/>
    <a:srgbClr val="0000FF"/>
    <a:srgbClr val="FFF3F3"/>
    <a:srgbClr val="800040"/>
    <a:srgbClr val="FF6FCF"/>
    <a:srgbClr val="FF8000"/>
    <a:srgbClr val="FFF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8934" autoAdjust="0"/>
  </p:normalViewPr>
  <p:slideViewPr>
    <p:cSldViewPr snapToGrid="0" showGuides="1">
      <p:cViewPr varScale="1">
        <p:scale>
          <a:sx n="22" d="100"/>
          <a:sy n="22" d="100"/>
        </p:scale>
        <p:origin x="318" y="57"/>
      </p:cViewPr>
      <p:guideLst>
        <p:guide orient="horz" pos="637"/>
        <p:guide orient="horz" pos="16378"/>
        <p:guide orient="horz" pos="3120"/>
        <p:guide orient="horz" pos="1781"/>
        <p:guide pos="7084"/>
        <p:guide pos="8050"/>
        <p:guide pos="14583"/>
        <p:guide pos="23369"/>
        <p:guide pos="1100"/>
        <p:guide pos="15552"/>
        <p:guide pos="22408"/>
        <p:guide pos="2937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265275" cy="2560638"/>
          </a:xfrm>
          <a:prstGeom prst="rect">
            <a:avLst/>
          </a:prstGeom>
        </p:spPr>
        <p:txBody>
          <a:bodyPr vert="horz" lIns="91440" tIns="45720" rIns="91440" bIns="45720" rtlCol="0"/>
          <a:lstStyle>
            <a:lvl1pPr algn="l">
              <a:defRPr sz="1200">
                <a:latin typeface="Helvetica" pitchFamily="34" charset="0"/>
                <a:ea typeface="+mn-ea"/>
                <a:cs typeface="+mn-cs"/>
              </a:defRPr>
            </a:lvl1pPr>
          </a:lstStyle>
          <a:p>
            <a:pPr>
              <a:defRPr/>
            </a:pPr>
            <a:endParaRPr lang="en-US"/>
          </a:p>
        </p:txBody>
      </p:sp>
      <p:sp>
        <p:nvSpPr>
          <p:cNvPr id="3" name="Date Placeholder 2"/>
          <p:cNvSpPr>
            <a:spLocks noGrp="1"/>
          </p:cNvSpPr>
          <p:nvPr>
            <p:ph type="dt" idx="1"/>
          </p:nvPr>
        </p:nvSpPr>
        <p:spPr>
          <a:xfrm>
            <a:off x="18646775" y="0"/>
            <a:ext cx="14263688" cy="2560638"/>
          </a:xfrm>
          <a:prstGeom prst="rect">
            <a:avLst/>
          </a:prstGeom>
        </p:spPr>
        <p:txBody>
          <a:bodyPr vert="horz" wrap="square" lIns="91440" tIns="45720" rIns="91440" bIns="45720" numCol="1" anchor="t" anchorCtr="0" compatLnSpc="1"/>
          <a:lstStyle>
            <a:lvl1pPr algn="r">
              <a:defRPr sz="1200">
                <a:latin typeface="Helvetica" pitchFamily="34" charset="0"/>
                <a:ea typeface="MS PGothic" panose="020B0600070205080204" pitchFamily="34" charset="-128"/>
                <a:cs typeface="+mn-cs"/>
              </a:defRPr>
            </a:lvl1pPr>
          </a:lstStyle>
          <a:p>
            <a:pPr>
              <a:defRPr/>
            </a:pPr>
            <a:fld id="{C3ACEB49-3CE9-4EBE-96FF-4FE98288F8E8}" type="datetime1">
              <a:rPr lang="en-US"/>
            </a:fld>
            <a:endParaRPr lang="en-US" dirty="0"/>
          </a:p>
        </p:txBody>
      </p:sp>
      <p:sp>
        <p:nvSpPr>
          <p:cNvPr id="4" name="Slide Image Placeholder 3"/>
          <p:cNvSpPr>
            <a:spLocks noGrp="1" noRot="1" noChangeAspect="1"/>
          </p:cNvSpPr>
          <p:nvPr>
            <p:ph type="sldImg" idx="2"/>
          </p:nvPr>
        </p:nvSpPr>
        <p:spPr>
          <a:xfrm>
            <a:off x="-609600" y="3840163"/>
            <a:ext cx="34137600" cy="192024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3292475" y="24323675"/>
            <a:ext cx="26333450" cy="23042563"/>
          </a:xfrm>
          <a:prstGeom prst="rect">
            <a:avLst/>
          </a:prstGeom>
        </p:spPr>
        <p:txBody>
          <a:bodyPr vert="horz" lIns="91440" tIns="45720" rIns="91440" bIns="45720" rtlCol="0">
            <a:normAutofit/>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48637825"/>
            <a:ext cx="14265275" cy="2559050"/>
          </a:xfrm>
          <a:prstGeom prst="rect">
            <a:avLst/>
          </a:prstGeom>
        </p:spPr>
        <p:txBody>
          <a:bodyPr vert="horz" lIns="91440" tIns="45720" rIns="91440" bIns="45720" rtlCol="0" anchor="b"/>
          <a:lstStyle>
            <a:lvl1pPr algn="l">
              <a:defRPr sz="1200">
                <a:latin typeface="Helvetica"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18646775" y="48637825"/>
            <a:ext cx="14263688" cy="2559050"/>
          </a:xfrm>
          <a:prstGeom prst="rect">
            <a:avLst/>
          </a:prstGeom>
        </p:spPr>
        <p:txBody>
          <a:bodyPr vert="horz" wrap="square" lIns="91440" tIns="45720" rIns="91440" bIns="45720" numCol="1" anchor="b" anchorCtr="0" compatLnSpc="1"/>
          <a:lstStyle>
            <a:lvl1pPr algn="r">
              <a:defRPr sz="1200">
                <a:latin typeface="Helvetica" pitchFamily="34" charset="0"/>
                <a:ea typeface="MS PGothic" panose="020B0600070205080204" pitchFamily="34" charset="-128"/>
                <a:cs typeface="+mn-cs"/>
              </a:defRPr>
            </a:lvl1pPr>
          </a:lstStyle>
          <a:p>
            <a:pPr>
              <a:defRPr/>
            </a:pPr>
            <a:fld id="{ACE8360B-5843-46C1-8BB9-EC3AA2EC47B5}" type="slidenum">
              <a:rPr lang="en-US"/>
            </a:fld>
            <a:endParaRPr lang="en-US" dirty="0"/>
          </a:p>
        </p:txBody>
      </p:sp>
    </p:spTree>
  </p:cSld>
  <p:clrMap bg1="lt1" tx1="dk1" bg2="lt2" tx2="dk2" accent1="accent1" accent2="accent2" accent3="accent3" accent4="accent4" accent5="accent5" accent6="accent6" hlink="hlink" folHlink="folHlink"/>
  <p:notesStyle>
    <a:lvl1pPr algn="l" defTabSz="34798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panose="020B0600070205080204" pitchFamily="34" charset="-128"/>
      </a:defRPr>
    </a:lvl1pPr>
    <a:lvl2pPr marL="347980" algn="l" defTabSz="34798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panose="020B0600070205080204" pitchFamily="34" charset="-128"/>
      </a:defRPr>
    </a:lvl2pPr>
    <a:lvl3pPr marL="695325" algn="l" defTabSz="34798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panose="020B0600070205080204" pitchFamily="34" charset="-128"/>
      </a:defRPr>
    </a:lvl3pPr>
    <a:lvl4pPr marL="1043305" algn="l" defTabSz="34798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panose="020B0600070205080204" pitchFamily="34" charset="-128"/>
      </a:defRPr>
    </a:lvl4pPr>
    <a:lvl5pPr marL="1391285" algn="l" defTabSz="34798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panose="020B0600070205080204" pitchFamily="34" charset="-128"/>
      </a:defRPr>
    </a:lvl5pPr>
    <a:lvl6pPr marL="1738630" algn="l" defTabSz="347980" rtl="0" eaLnBrk="1" latinLnBrk="0" hangingPunct="1">
      <a:defRPr sz="1000" kern="1200">
        <a:solidFill>
          <a:schemeClr val="tx1"/>
        </a:solidFill>
        <a:latin typeface="+mn-lt"/>
        <a:ea typeface="+mn-ea"/>
        <a:cs typeface="+mn-cs"/>
      </a:defRPr>
    </a:lvl6pPr>
    <a:lvl7pPr marL="2086610" algn="l" defTabSz="347980" rtl="0" eaLnBrk="1" latinLnBrk="0" hangingPunct="1">
      <a:defRPr sz="1000" kern="1200">
        <a:solidFill>
          <a:schemeClr val="tx1"/>
        </a:solidFill>
        <a:latin typeface="+mn-lt"/>
        <a:ea typeface="+mn-ea"/>
        <a:cs typeface="+mn-cs"/>
      </a:defRPr>
    </a:lvl7pPr>
    <a:lvl8pPr marL="2434590" algn="l" defTabSz="347980" rtl="0" eaLnBrk="1" latinLnBrk="0" hangingPunct="1">
      <a:defRPr sz="1000" kern="1200">
        <a:solidFill>
          <a:schemeClr val="tx1"/>
        </a:solidFill>
        <a:latin typeface="+mn-lt"/>
        <a:ea typeface="+mn-ea"/>
        <a:cs typeface="+mn-cs"/>
      </a:defRPr>
    </a:lvl8pPr>
    <a:lvl9pPr marL="2781935" algn="l" defTabSz="34798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609600" y="3840163"/>
            <a:ext cx="34137600" cy="19202400"/>
          </a:xfrm>
          <a:noFill/>
          <a:ln>
            <a:solidFill>
              <a:srgbClr val="000000"/>
            </a:solidFill>
            <a:miter lim="800000"/>
          </a:ln>
        </p:spPr>
      </p:sp>
      <p:sp>
        <p:nvSpPr>
          <p:cNvPr id="4099"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US">
              <a:ea typeface="MS PGothic" panose="020B0600070205080204" pitchFamily="34" charset="-128"/>
            </a:endParaRPr>
          </a:p>
        </p:txBody>
      </p:sp>
      <p:sp>
        <p:nvSpPr>
          <p:cNvPr id="4100" name="Slide Number Placeholder 3"/>
          <p:cNvSpPr>
            <a:spLocks noGrp="1"/>
          </p:cNvSpPr>
          <p:nvPr>
            <p:ph type="sldNum" sz="quarter" idx="5"/>
          </p:nvPr>
        </p:nvSpPr>
        <p:spPr bwMode="auto">
          <a:noFill/>
          <a:ln>
            <a:miter lim="800000"/>
          </a:ln>
        </p:spPr>
        <p:txBody>
          <a:bodyPr/>
          <a:lstStyle/>
          <a:p>
            <a:fld id="{2DCAF4CA-46FC-4272-89E7-5DE880B73E6B}" type="slidenum">
              <a:rPr lang="en-US" smtClean="0">
                <a:latin typeface="Helvetica" pitchFamily="34" charset="0"/>
                <a:ea typeface="MS PGothic" panose="020B0600070205080204" pitchFamily="34" charset="-128"/>
              </a:rPr>
            </a:fld>
            <a:endParaRPr lang="en-US">
              <a:latin typeface="Helvetica"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304" y="8522230"/>
            <a:ext cx="41453405" cy="5879044"/>
          </a:xfrm>
        </p:spPr>
        <p:txBody>
          <a:bodyPr/>
          <a:lstStyle/>
          <a:p>
            <a:r>
              <a:rPr lang="en-US"/>
              <a:t>Click to edit Master title style</a:t>
            </a:r>
            <a:endParaRPr lang="en-US"/>
          </a:p>
        </p:txBody>
      </p:sp>
      <p:sp>
        <p:nvSpPr>
          <p:cNvPr id="3" name="Subtitle 2"/>
          <p:cNvSpPr>
            <a:spLocks noGrp="1"/>
          </p:cNvSpPr>
          <p:nvPr>
            <p:ph type="subTitle" idx="1"/>
          </p:nvPr>
        </p:nvSpPr>
        <p:spPr>
          <a:xfrm>
            <a:off x="7314596" y="15544274"/>
            <a:ext cx="34138811" cy="7011460"/>
          </a:xfrm>
        </p:spPr>
        <p:txBody>
          <a:bodyPr/>
          <a:lstStyle>
            <a:lvl1pPr marL="0" indent="0" algn="ctr">
              <a:buNone/>
              <a:defRPr/>
            </a:lvl1pPr>
            <a:lvl2pPr marL="347980" indent="0" algn="ctr">
              <a:buNone/>
              <a:defRPr/>
            </a:lvl2pPr>
            <a:lvl3pPr marL="695325" indent="0" algn="ctr">
              <a:buNone/>
              <a:defRPr/>
            </a:lvl3pPr>
            <a:lvl4pPr marL="1043305" indent="0" algn="ctr">
              <a:buNone/>
              <a:defRPr/>
            </a:lvl4pPr>
            <a:lvl5pPr marL="1391285" indent="0" algn="ctr">
              <a:buNone/>
              <a:defRPr/>
            </a:lvl5pPr>
            <a:lvl6pPr marL="1738630" indent="0" algn="ctr">
              <a:buNone/>
              <a:defRPr/>
            </a:lvl6pPr>
            <a:lvl7pPr marL="2086610" indent="0" algn="ctr">
              <a:buNone/>
              <a:defRPr/>
            </a:lvl7pPr>
            <a:lvl8pPr marL="2434590" indent="0" algn="ctr">
              <a:buNone/>
              <a:defRPr/>
            </a:lvl8pPr>
            <a:lvl9pPr marL="278257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61BF22E-0CC0-4F66-BBF7-4495B4A9562D}" type="slidenum">
              <a:rPr lang="en-US"/>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8DED30B-68AC-4CF9-8272-409FB07A7B56}" type="slidenum">
              <a:rPr lang="en-US"/>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748113" y="2438136"/>
            <a:ext cx="10362595" cy="2194586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657301" y="2438136"/>
            <a:ext cx="30945669" cy="2194586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4382711-BE35-4B16-9744-CE4D6C0EF626}" type="slidenum">
              <a:rPr lang="en-US"/>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674FBB5-C602-4452-BD8B-EB4AA66CA523}" type="slidenum">
              <a:rPr lang="en-US"/>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52335" y="17627870"/>
            <a:ext cx="41453405" cy="5447772"/>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3852335" y="11627116"/>
            <a:ext cx="41453405" cy="6000752"/>
          </a:xfrm>
        </p:spPr>
        <p:txBody>
          <a:bodyPr anchor="b"/>
          <a:lstStyle>
            <a:lvl1pPr marL="0" indent="0">
              <a:buNone/>
              <a:defRPr sz="1500"/>
            </a:lvl1pPr>
            <a:lvl2pPr marL="347980" indent="0">
              <a:buNone/>
              <a:defRPr sz="1400"/>
            </a:lvl2pPr>
            <a:lvl3pPr marL="695325" indent="0">
              <a:buNone/>
              <a:defRPr sz="1200"/>
            </a:lvl3pPr>
            <a:lvl4pPr marL="1043305" indent="0">
              <a:buNone/>
              <a:defRPr sz="1000"/>
            </a:lvl4pPr>
            <a:lvl5pPr marL="1391285" indent="0">
              <a:buNone/>
              <a:defRPr sz="1000"/>
            </a:lvl5pPr>
            <a:lvl6pPr marL="1738630" indent="0">
              <a:buNone/>
              <a:defRPr sz="1000"/>
            </a:lvl6pPr>
            <a:lvl7pPr marL="2086610" indent="0">
              <a:buNone/>
              <a:defRPr sz="1000"/>
            </a:lvl7pPr>
            <a:lvl8pPr marL="2434590" indent="0">
              <a:buNone/>
              <a:defRPr sz="1000"/>
            </a:lvl8pPr>
            <a:lvl9pPr marL="2782570" indent="0">
              <a:buNone/>
              <a:defRPr sz="10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9AC3585-8204-4C4F-BC91-DA330337D489}" type="slidenum">
              <a:rPr lang="en-US"/>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657305" y="7925596"/>
            <a:ext cx="20654129" cy="16458408"/>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24456578" y="7925596"/>
            <a:ext cx="20654135" cy="16458408"/>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7CE2FF0-1BC6-4B18-B6D0-D98635977227}" type="slidenum">
              <a:rPr lang="en-US"/>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709" y="1098020"/>
            <a:ext cx="43890595" cy="4572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2438706" y="6140982"/>
            <a:ext cx="21547668" cy="2558524"/>
          </a:xfrm>
        </p:spPr>
        <p:txBody>
          <a:bodyPr anchor="b"/>
          <a:lstStyle>
            <a:lvl1pPr marL="0" indent="0">
              <a:buNone/>
              <a:defRPr sz="1800" b="1"/>
            </a:lvl1pPr>
            <a:lvl2pPr marL="347980" indent="0">
              <a:buNone/>
              <a:defRPr sz="1500" b="1"/>
            </a:lvl2pPr>
            <a:lvl3pPr marL="695325" indent="0">
              <a:buNone/>
              <a:defRPr sz="1400" b="1"/>
            </a:lvl3pPr>
            <a:lvl4pPr marL="1043305" indent="0">
              <a:buNone/>
              <a:defRPr sz="1200" b="1"/>
            </a:lvl4pPr>
            <a:lvl5pPr marL="1391285" indent="0">
              <a:buNone/>
              <a:defRPr sz="1200" b="1"/>
            </a:lvl5pPr>
            <a:lvl6pPr marL="1738630" indent="0">
              <a:buNone/>
              <a:defRPr sz="1200" b="1"/>
            </a:lvl6pPr>
            <a:lvl7pPr marL="2086610" indent="0">
              <a:buNone/>
              <a:defRPr sz="1200" b="1"/>
            </a:lvl7pPr>
            <a:lvl8pPr marL="2434590" indent="0">
              <a:buNone/>
              <a:defRPr sz="1200" b="1"/>
            </a:lvl8pPr>
            <a:lvl9pPr marL="278257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2438706" y="8699500"/>
            <a:ext cx="21547668" cy="158048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24774073" y="6140982"/>
            <a:ext cx="21555224" cy="2558524"/>
          </a:xfrm>
        </p:spPr>
        <p:txBody>
          <a:bodyPr anchor="b"/>
          <a:lstStyle>
            <a:lvl1pPr marL="0" indent="0">
              <a:buNone/>
              <a:defRPr sz="1800" b="1"/>
            </a:lvl1pPr>
            <a:lvl2pPr marL="347980" indent="0">
              <a:buNone/>
              <a:defRPr sz="1500" b="1"/>
            </a:lvl2pPr>
            <a:lvl3pPr marL="695325" indent="0">
              <a:buNone/>
              <a:defRPr sz="1400" b="1"/>
            </a:lvl3pPr>
            <a:lvl4pPr marL="1043305" indent="0">
              <a:buNone/>
              <a:defRPr sz="1200" b="1"/>
            </a:lvl4pPr>
            <a:lvl5pPr marL="1391285" indent="0">
              <a:buNone/>
              <a:defRPr sz="1200" b="1"/>
            </a:lvl5pPr>
            <a:lvl6pPr marL="1738630" indent="0">
              <a:buNone/>
              <a:defRPr sz="1200" b="1"/>
            </a:lvl6pPr>
            <a:lvl7pPr marL="2086610" indent="0">
              <a:buNone/>
              <a:defRPr sz="1200" b="1"/>
            </a:lvl7pPr>
            <a:lvl8pPr marL="2434590" indent="0">
              <a:buNone/>
              <a:defRPr sz="1200" b="1"/>
            </a:lvl8pPr>
            <a:lvl9pPr marL="278257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24774073" y="8699500"/>
            <a:ext cx="21555224" cy="158048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5204453F-A99E-4645-A18C-BA3B5503F131}" type="slidenum">
              <a:rPr lang="en-US"/>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62E1FED-4ABE-4C36-9477-1EE518CB52FD}" type="slidenum">
              <a:rPr lang="en-US"/>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39C7A5D3-2B42-4E39-83E1-6C9F2C6A3D7A}" type="slidenum">
              <a:rPr lang="en-US"/>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711" y="1092728"/>
            <a:ext cx="16044332" cy="4647408"/>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19066637" y="1092732"/>
            <a:ext cx="27262665" cy="23411656"/>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2438711" y="5740138"/>
            <a:ext cx="16044332" cy="18764252"/>
          </a:xfrm>
        </p:spPr>
        <p:txBody>
          <a:bodyPr/>
          <a:lstStyle>
            <a:lvl1pPr marL="0" indent="0">
              <a:buNone/>
              <a:defRPr sz="1000"/>
            </a:lvl1pPr>
            <a:lvl2pPr marL="347980" indent="0">
              <a:buNone/>
              <a:defRPr sz="1000"/>
            </a:lvl2pPr>
            <a:lvl3pPr marL="695325" indent="0">
              <a:buNone/>
              <a:defRPr sz="800"/>
            </a:lvl3pPr>
            <a:lvl4pPr marL="1043305" indent="0">
              <a:buNone/>
              <a:defRPr sz="700"/>
            </a:lvl4pPr>
            <a:lvl5pPr marL="1391285" indent="0">
              <a:buNone/>
              <a:defRPr sz="700"/>
            </a:lvl5pPr>
            <a:lvl6pPr marL="1738630" indent="0">
              <a:buNone/>
              <a:defRPr sz="700"/>
            </a:lvl6pPr>
            <a:lvl7pPr marL="2086610" indent="0">
              <a:buNone/>
              <a:defRPr sz="700"/>
            </a:lvl7pPr>
            <a:lvl8pPr marL="2434590" indent="0">
              <a:buNone/>
              <a:defRPr sz="700"/>
            </a:lvl8pPr>
            <a:lvl9pPr marL="2782570" indent="0">
              <a:buNone/>
              <a:defRPr sz="7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A19B4C8-E059-4B80-A35F-F83882CD9365}" type="slidenum">
              <a:rPr lang="en-US"/>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58268" y="19202136"/>
            <a:ext cx="29261405" cy="2267480"/>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9558268" y="2451364"/>
            <a:ext cx="29261405" cy="16458408"/>
          </a:xfrm>
        </p:spPr>
        <p:txBody>
          <a:bodyPr/>
          <a:lstStyle>
            <a:lvl1pPr marL="0" indent="0">
              <a:buNone/>
              <a:defRPr sz="2500"/>
            </a:lvl1pPr>
            <a:lvl2pPr marL="347980" indent="0">
              <a:buNone/>
              <a:defRPr sz="2100"/>
            </a:lvl2pPr>
            <a:lvl3pPr marL="695325" indent="0">
              <a:buNone/>
              <a:defRPr sz="1800"/>
            </a:lvl3pPr>
            <a:lvl4pPr marL="1043305" indent="0">
              <a:buNone/>
              <a:defRPr sz="1500"/>
            </a:lvl4pPr>
            <a:lvl5pPr marL="1391285" indent="0">
              <a:buNone/>
              <a:defRPr sz="1500"/>
            </a:lvl5pPr>
            <a:lvl6pPr marL="1738630" indent="0">
              <a:buNone/>
              <a:defRPr sz="1500"/>
            </a:lvl6pPr>
            <a:lvl7pPr marL="2086610" indent="0">
              <a:buNone/>
              <a:defRPr sz="1500"/>
            </a:lvl7pPr>
            <a:lvl8pPr marL="2434590" indent="0">
              <a:buNone/>
              <a:defRPr sz="1500"/>
            </a:lvl8pPr>
            <a:lvl9pPr marL="2782570" indent="0">
              <a:buNone/>
              <a:defRPr sz="1500"/>
            </a:lvl9pPr>
          </a:lstStyle>
          <a:p>
            <a:pPr lvl="0"/>
            <a:endParaRPr lang="en-US" noProof="0" dirty="0"/>
          </a:p>
        </p:txBody>
      </p:sp>
      <p:sp>
        <p:nvSpPr>
          <p:cNvPr id="4" name="Text Placeholder 3"/>
          <p:cNvSpPr>
            <a:spLocks noGrp="1"/>
          </p:cNvSpPr>
          <p:nvPr>
            <p:ph type="body" sz="half" idx="2"/>
          </p:nvPr>
        </p:nvSpPr>
        <p:spPr>
          <a:xfrm>
            <a:off x="9558268" y="21469616"/>
            <a:ext cx="29261405" cy="3218656"/>
          </a:xfrm>
        </p:spPr>
        <p:txBody>
          <a:bodyPr/>
          <a:lstStyle>
            <a:lvl1pPr marL="0" indent="0">
              <a:buNone/>
              <a:defRPr sz="1000"/>
            </a:lvl1pPr>
            <a:lvl2pPr marL="347980" indent="0">
              <a:buNone/>
              <a:defRPr sz="1000"/>
            </a:lvl2pPr>
            <a:lvl3pPr marL="695325" indent="0">
              <a:buNone/>
              <a:defRPr sz="800"/>
            </a:lvl3pPr>
            <a:lvl4pPr marL="1043305" indent="0">
              <a:buNone/>
              <a:defRPr sz="700"/>
            </a:lvl4pPr>
            <a:lvl5pPr marL="1391285" indent="0">
              <a:buNone/>
              <a:defRPr sz="700"/>
            </a:lvl5pPr>
            <a:lvl6pPr marL="1738630" indent="0">
              <a:buNone/>
              <a:defRPr sz="700"/>
            </a:lvl6pPr>
            <a:lvl7pPr marL="2086610" indent="0">
              <a:buNone/>
              <a:defRPr sz="700"/>
            </a:lvl7pPr>
            <a:lvl8pPr marL="2434590" indent="0">
              <a:buNone/>
              <a:defRPr sz="700"/>
            </a:lvl8pPr>
            <a:lvl9pPr marL="2782570" indent="0">
              <a:buNone/>
              <a:defRPr sz="7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D24EAC4-95DF-4D46-BAB1-006B8DCC3366}" type="slidenum">
              <a:rPr lang="en-US"/>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7304" y="2438136"/>
            <a:ext cx="41453405" cy="4572000"/>
          </a:xfrm>
          <a:prstGeom prst="rect">
            <a:avLst/>
          </a:prstGeom>
          <a:noFill/>
          <a:ln w="9525">
            <a:noFill/>
            <a:miter lim="800000"/>
          </a:ln>
        </p:spPr>
        <p:txBody>
          <a:bodyPr vert="horz" wrap="square" lIns="310027" tIns="155014" rIns="310027" bIns="155014" numCol="1" anchor="ctr" anchorCtr="0" compatLnSpc="1"/>
          <a:lstStyle/>
          <a:p>
            <a:pPr lvl="0"/>
            <a:r>
              <a:rPr lang="en-US"/>
              <a:t>Click to edit Master title style</a:t>
            </a:r>
            <a:endParaRPr lang="en-US"/>
          </a:p>
        </p:txBody>
      </p:sp>
      <p:sp>
        <p:nvSpPr>
          <p:cNvPr id="1027" name="Rectangle 3"/>
          <p:cNvSpPr>
            <a:spLocks noGrp="1" noChangeArrowheads="1"/>
          </p:cNvSpPr>
          <p:nvPr>
            <p:ph type="body" idx="1"/>
          </p:nvPr>
        </p:nvSpPr>
        <p:spPr bwMode="auto">
          <a:xfrm>
            <a:off x="3657304" y="7925596"/>
            <a:ext cx="41453405" cy="16458408"/>
          </a:xfrm>
          <a:prstGeom prst="rect">
            <a:avLst/>
          </a:prstGeom>
          <a:noFill/>
          <a:ln w="9525">
            <a:noFill/>
            <a:miter lim="800000"/>
          </a:ln>
        </p:spPr>
        <p:txBody>
          <a:bodyPr vert="horz" wrap="square" lIns="310027" tIns="155014" rIns="310027" bIns="155014"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28" name="Rectangle 4"/>
          <p:cNvSpPr>
            <a:spLocks noGrp="1" noChangeArrowheads="1"/>
          </p:cNvSpPr>
          <p:nvPr>
            <p:ph type="dt" sz="half" idx="2"/>
          </p:nvPr>
        </p:nvSpPr>
        <p:spPr bwMode="auto">
          <a:xfrm>
            <a:off x="3657300" y="24993868"/>
            <a:ext cx="10160000" cy="1828272"/>
          </a:xfrm>
          <a:prstGeom prst="rect">
            <a:avLst/>
          </a:prstGeom>
          <a:noFill/>
          <a:ln w="9525">
            <a:noFill/>
            <a:miter lim="800000"/>
          </a:ln>
          <a:effectLst/>
        </p:spPr>
        <p:txBody>
          <a:bodyPr vert="horz" wrap="square" lIns="310027" tIns="155014" rIns="310027" bIns="155014" numCol="1" anchor="t" anchorCtr="0" compatLnSpc="1"/>
          <a:lstStyle>
            <a:lvl1pPr>
              <a:defRPr sz="4700">
                <a:latin typeface="Times New Roman" panose="02020603050405020304"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6662709" y="24993868"/>
            <a:ext cx="15442595" cy="1828272"/>
          </a:xfrm>
          <a:prstGeom prst="rect">
            <a:avLst/>
          </a:prstGeom>
          <a:noFill/>
          <a:ln w="9525">
            <a:noFill/>
            <a:miter lim="800000"/>
          </a:ln>
          <a:effectLst/>
        </p:spPr>
        <p:txBody>
          <a:bodyPr vert="horz" wrap="square" lIns="310027" tIns="155014" rIns="310027" bIns="155014" numCol="1" anchor="t" anchorCtr="0" compatLnSpc="1"/>
          <a:lstStyle>
            <a:lvl1pPr algn="ctr">
              <a:defRPr sz="4700">
                <a:latin typeface="Times New Roman" panose="02020603050405020304"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34950700" y="24993868"/>
            <a:ext cx="10160000" cy="1828272"/>
          </a:xfrm>
          <a:prstGeom prst="rect">
            <a:avLst/>
          </a:prstGeom>
          <a:noFill/>
          <a:ln w="9525">
            <a:noFill/>
            <a:miter lim="800000"/>
          </a:ln>
          <a:effectLst/>
        </p:spPr>
        <p:txBody>
          <a:bodyPr vert="horz" wrap="square" lIns="310027" tIns="155014" rIns="310027" bIns="155014" numCol="1" anchor="t" anchorCtr="0" compatLnSpc="1"/>
          <a:lstStyle>
            <a:lvl1pPr algn="r">
              <a:defRPr sz="4700">
                <a:latin typeface="Times New Roman" panose="02020603050405020304" pitchFamily="-111" charset="0"/>
                <a:ea typeface="MS PGothic" panose="020B0600070205080204" pitchFamily="34" charset="-128"/>
                <a:cs typeface="+mn-cs"/>
              </a:defRPr>
            </a:lvl1pPr>
          </a:lstStyle>
          <a:p>
            <a:pPr>
              <a:defRPr/>
            </a:pPr>
            <a:fld id="{77150FA0-95A1-4C6B-8DC8-08950CE218CB}" type="slidenum">
              <a:rPr lang="en-US"/>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00070" rtl="0" eaLnBrk="0" fontAlgn="base" hangingPunct="0">
        <a:spcBef>
          <a:spcPct val="0"/>
        </a:spcBef>
        <a:spcAft>
          <a:spcPct val="0"/>
        </a:spcAft>
        <a:defRPr sz="15000">
          <a:solidFill>
            <a:schemeClr val="tx2"/>
          </a:solidFill>
          <a:latin typeface="+mj-lt"/>
          <a:ea typeface="MS PGothic" panose="020B0600070205080204" pitchFamily="34" charset="-128"/>
          <a:cs typeface="MS PGothic" panose="020B0600070205080204" pitchFamily="34" charset="-128"/>
        </a:defRPr>
      </a:lvl1pPr>
      <a:lvl2pPr algn="ctr" defTabSz="3100070" rtl="0" eaLnBrk="0" fontAlgn="base" hangingPunct="0">
        <a:spcBef>
          <a:spcPct val="0"/>
        </a:spcBef>
        <a:spcAft>
          <a:spcPct val="0"/>
        </a:spcAft>
        <a:defRPr sz="15000">
          <a:solidFill>
            <a:schemeClr val="tx2"/>
          </a:solidFill>
          <a:latin typeface="Times New Roman" panose="02020603050405020304" pitchFamily="-111" charset="0"/>
          <a:ea typeface="MS PGothic" panose="020B0600070205080204" pitchFamily="34" charset="-128"/>
          <a:cs typeface="MS PGothic" panose="020B0600070205080204" pitchFamily="34" charset="-128"/>
        </a:defRPr>
      </a:lvl2pPr>
      <a:lvl3pPr algn="ctr" defTabSz="3100070" rtl="0" eaLnBrk="0" fontAlgn="base" hangingPunct="0">
        <a:spcBef>
          <a:spcPct val="0"/>
        </a:spcBef>
        <a:spcAft>
          <a:spcPct val="0"/>
        </a:spcAft>
        <a:defRPr sz="15000">
          <a:solidFill>
            <a:schemeClr val="tx2"/>
          </a:solidFill>
          <a:latin typeface="Times New Roman" panose="02020603050405020304" pitchFamily="-111" charset="0"/>
          <a:ea typeface="MS PGothic" panose="020B0600070205080204" pitchFamily="34" charset="-128"/>
          <a:cs typeface="MS PGothic" panose="020B0600070205080204" pitchFamily="34" charset="-128"/>
        </a:defRPr>
      </a:lvl3pPr>
      <a:lvl4pPr algn="ctr" defTabSz="3100070" rtl="0" eaLnBrk="0" fontAlgn="base" hangingPunct="0">
        <a:spcBef>
          <a:spcPct val="0"/>
        </a:spcBef>
        <a:spcAft>
          <a:spcPct val="0"/>
        </a:spcAft>
        <a:defRPr sz="15000">
          <a:solidFill>
            <a:schemeClr val="tx2"/>
          </a:solidFill>
          <a:latin typeface="Times New Roman" panose="02020603050405020304" pitchFamily="-111" charset="0"/>
          <a:ea typeface="MS PGothic" panose="020B0600070205080204" pitchFamily="34" charset="-128"/>
          <a:cs typeface="MS PGothic" panose="020B0600070205080204" pitchFamily="34" charset="-128"/>
        </a:defRPr>
      </a:lvl4pPr>
      <a:lvl5pPr algn="ctr" defTabSz="3100070" rtl="0" eaLnBrk="0" fontAlgn="base" hangingPunct="0">
        <a:spcBef>
          <a:spcPct val="0"/>
        </a:spcBef>
        <a:spcAft>
          <a:spcPct val="0"/>
        </a:spcAft>
        <a:defRPr sz="15000">
          <a:solidFill>
            <a:schemeClr val="tx2"/>
          </a:solidFill>
          <a:latin typeface="Times New Roman" panose="02020603050405020304" pitchFamily="-111" charset="0"/>
          <a:ea typeface="MS PGothic" panose="020B0600070205080204" pitchFamily="34" charset="-128"/>
          <a:cs typeface="MS PGothic" panose="020B0600070205080204" pitchFamily="34" charset="-128"/>
        </a:defRPr>
      </a:lvl5pPr>
      <a:lvl6pPr marL="347980" algn="ctr" defTabSz="3100070" rtl="0" fontAlgn="base">
        <a:spcBef>
          <a:spcPct val="0"/>
        </a:spcBef>
        <a:spcAft>
          <a:spcPct val="0"/>
        </a:spcAft>
        <a:defRPr sz="15000">
          <a:solidFill>
            <a:schemeClr val="tx2"/>
          </a:solidFill>
          <a:latin typeface="Times New Roman" panose="02020603050405020304" pitchFamily="-111" charset="0"/>
        </a:defRPr>
      </a:lvl6pPr>
      <a:lvl7pPr marL="695325" algn="ctr" defTabSz="3100070" rtl="0" fontAlgn="base">
        <a:spcBef>
          <a:spcPct val="0"/>
        </a:spcBef>
        <a:spcAft>
          <a:spcPct val="0"/>
        </a:spcAft>
        <a:defRPr sz="15000">
          <a:solidFill>
            <a:schemeClr val="tx2"/>
          </a:solidFill>
          <a:latin typeface="Times New Roman" panose="02020603050405020304" pitchFamily="-111" charset="0"/>
        </a:defRPr>
      </a:lvl7pPr>
      <a:lvl8pPr marL="1043305" algn="ctr" defTabSz="3100070" rtl="0" fontAlgn="base">
        <a:spcBef>
          <a:spcPct val="0"/>
        </a:spcBef>
        <a:spcAft>
          <a:spcPct val="0"/>
        </a:spcAft>
        <a:defRPr sz="15000">
          <a:solidFill>
            <a:schemeClr val="tx2"/>
          </a:solidFill>
          <a:latin typeface="Times New Roman" panose="02020603050405020304" pitchFamily="-111" charset="0"/>
        </a:defRPr>
      </a:lvl8pPr>
      <a:lvl9pPr marL="1391285" algn="ctr" defTabSz="3100070" rtl="0" fontAlgn="base">
        <a:spcBef>
          <a:spcPct val="0"/>
        </a:spcBef>
        <a:spcAft>
          <a:spcPct val="0"/>
        </a:spcAft>
        <a:defRPr sz="15000">
          <a:solidFill>
            <a:schemeClr val="tx2"/>
          </a:solidFill>
          <a:latin typeface="Times New Roman" panose="02020603050405020304" pitchFamily="-111" charset="0"/>
        </a:defRPr>
      </a:lvl9pPr>
    </p:titleStyle>
    <p:bodyStyle>
      <a:lvl1pPr marL="1162685" indent="-1162685" algn="l" defTabSz="3100070" rtl="0" eaLnBrk="0" fontAlgn="base" hangingPunct="0">
        <a:spcBef>
          <a:spcPct val="20000"/>
        </a:spcBef>
        <a:spcAft>
          <a:spcPct val="0"/>
        </a:spcAft>
        <a:buChar char="•"/>
        <a:defRPr sz="10800">
          <a:solidFill>
            <a:schemeClr val="tx1"/>
          </a:solidFill>
          <a:latin typeface="+mn-lt"/>
          <a:ea typeface="MS PGothic" panose="020B0600070205080204" pitchFamily="34" charset="-128"/>
          <a:cs typeface="MS PGothic" panose="020B0600070205080204" pitchFamily="34" charset="-128"/>
        </a:defRPr>
      </a:lvl1pPr>
      <a:lvl2pPr marL="2519045" indent="-968375" algn="l" defTabSz="3100070" rtl="0" eaLnBrk="0" fontAlgn="base" hangingPunct="0">
        <a:spcBef>
          <a:spcPct val="20000"/>
        </a:spcBef>
        <a:spcAft>
          <a:spcPct val="0"/>
        </a:spcAft>
        <a:buChar char="–"/>
        <a:defRPr sz="9500">
          <a:solidFill>
            <a:schemeClr val="tx1"/>
          </a:solidFill>
          <a:latin typeface="+mn-lt"/>
          <a:ea typeface="MS PGothic" panose="020B0600070205080204" pitchFamily="34" charset="-128"/>
          <a:cs typeface="MS PGothic" panose="020B0600070205080204" pitchFamily="34" charset="-128"/>
        </a:defRPr>
      </a:lvl2pPr>
      <a:lvl3pPr marL="3875405" indent="-775335" algn="l" defTabSz="3100070" rtl="0" eaLnBrk="0" fontAlgn="base" hangingPunct="0">
        <a:spcBef>
          <a:spcPct val="20000"/>
        </a:spcBef>
        <a:spcAft>
          <a:spcPct val="0"/>
        </a:spcAft>
        <a:buChar char="•"/>
        <a:defRPr sz="8200">
          <a:solidFill>
            <a:schemeClr val="tx1"/>
          </a:solidFill>
          <a:latin typeface="+mn-lt"/>
          <a:ea typeface="MS PGothic" panose="020B0600070205080204" pitchFamily="34" charset="-128"/>
          <a:cs typeface="MS PGothic" panose="020B0600070205080204" pitchFamily="34" charset="-128"/>
        </a:defRPr>
      </a:lvl3pPr>
      <a:lvl4pPr marL="5425440" indent="-775335" algn="l" defTabSz="3100070" rtl="0" eaLnBrk="0" fontAlgn="base" hangingPunct="0">
        <a:spcBef>
          <a:spcPct val="20000"/>
        </a:spcBef>
        <a:spcAft>
          <a:spcPct val="0"/>
        </a:spcAft>
        <a:buChar char="–"/>
        <a:defRPr sz="6800">
          <a:solidFill>
            <a:schemeClr val="tx1"/>
          </a:solidFill>
          <a:latin typeface="+mn-lt"/>
          <a:ea typeface="MS PGothic" panose="020B0600070205080204" pitchFamily="34" charset="-128"/>
          <a:cs typeface="MS PGothic" panose="020B0600070205080204" pitchFamily="34" charset="-128"/>
        </a:defRPr>
      </a:lvl4pPr>
      <a:lvl5pPr marL="6974840" indent="-774065" algn="l" defTabSz="3100070" rtl="0" eaLnBrk="0" fontAlgn="base" hangingPunct="0">
        <a:spcBef>
          <a:spcPct val="20000"/>
        </a:spcBef>
        <a:spcAft>
          <a:spcPct val="0"/>
        </a:spcAft>
        <a:buChar char="»"/>
        <a:defRPr sz="6800">
          <a:solidFill>
            <a:schemeClr val="tx1"/>
          </a:solidFill>
          <a:latin typeface="+mn-lt"/>
          <a:ea typeface="MS PGothic" panose="020B0600070205080204" pitchFamily="34" charset="-128"/>
          <a:cs typeface="MS PGothic" panose="020B0600070205080204" pitchFamily="34" charset="-128"/>
        </a:defRPr>
      </a:lvl5pPr>
      <a:lvl6pPr marL="7322820" indent="-774065" algn="l" defTabSz="3100070" rtl="0" fontAlgn="base">
        <a:spcBef>
          <a:spcPct val="20000"/>
        </a:spcBef>
        <a:spcAft>
          <a:spcPct val="0"/>
        </a:spcAft>
        <a:buChar char="»"/>
        <a:defRPr sz="6800">
          <a:solidFill>
            <a:schemeClr val="tx1"/>
          </a:solidFill>
          <a:latin typeface="+mn-lt"/>
          <a:ea typeface="MS PGothic" panose="020B0600070205080204" pitchFamily="34" charset="-128"/>
        </a:defRPr>
      </a:lvl6pPr>
      <a:lvl7pPr marL="7670800" indent="-774065" algn="l" defTabSz="3100070" rtl="0" fontAlgn="base">
        <a:spcBef>
          <a:spcPct val="20000"/>
        </a:spcBef>
        <a:spcAft>
          <a:spcPct val="0"/>
        </a:spcAft>
        <a:buChar char="»"/>
        <a:defRPr sz="6800">
          <a:solidFill>
            <a:schemeClr val="tx1"/>
          </a:solidFill>
          <a:latin typeface="+mn-lt"/>
          <a:ea typeface="MS PGothic" panose="020B0600070205080204" pitchFamily="34" charset="-128"/>
        </a:defRPr>
      </a:lvl7pPr>
      <a:lvl8pPr marL="8018145" indent="-774065" algn="l" defTabSz="3100070" rtl="0" fontAlgn="base">
        <a:spcBef>
          <a:spcPct val="20000"/>
        </a:spcBef>
        <a:spcAft>
          <a:spcPct val="0"/>
        </a:spcAft>
        <a:buChar char="»"/>
        <a:defRPr sz="6800">
          <a:solidFill>
            <a:schemeClr val="tx1"/>
          </a:solidFill>
          <a:latin typeface="+mn-lt"/>
          <a:ea typeface="MS PGothic" panose="020B0600070205080204" pitchFamily="34" charset="-128"/>
        </a:defRPr>
      </a:lvl8pPr>
      <a:lvl9pPr marL="8366125" indent="-774065" algn="l" defTabSz="3100070" rtl="0" fontAlgn="base">
        <a:spcBef>
          <a:spcPct val="20000"/>
        </a:spcBef>
        <a:spcAft>
          <a:spcPct val="0"/>
        </a:spcAft>
        <a:buChar char="»"/>
        <a:defRPr sz="6800">
          <a:solidFill>
            <a:schemeClr val="tx1"/>
          </a:solidFill>
          <a:latin typeface="+mn-lt"/>
          <a:ea typeface="MS PGothic" panose="020B0600070205080204" pitchFamily="34" charset="-128"/>
        </a:defRPr>
      </a:lvl9pPr>
    </p:bodyStyle>
    <p:otherStyle>
      <a:defPPr>
        <a:defRPr lang="en-US"/>
      </a:defPPr>
      <a:lvl1pPr marL="0" algn="l" defTabSz="347980" rtl="0" eaLnBrk="1" latinLnBrk="0" hangingPunct="1">
        <a:defRPr sz="1400" kern="1200">
          <a:solidFill>
            <a:schemeClr val="tx1"/>
          </a:solidFill>
          <a:latin typeface="+mn-lt"/>
          <a:ea typeface="+mn-ea"/>
          <a:cs typeface="+mn-cs"/>
        </a:defRPr>
      </a:lvl1pPr>
      <a:lvl2pPr marL="347980" algn="l" defTabSz="347980" rtl="0" eaLnBrk="1" latinLnBrk="0" hangingPunct="1">
        <a:defRPr sz="1400" kern="1200">
          <a:solidFill>
            <a:schemeClr val="tx1"/>
          </a:solidFill>
          <a:latin typeface="+mn-lt"/>
          <a:ea typeface="+mn-ea"/>
          <a:cs typeface="+mn-cs"/>
        </a:defRPr>
      </a:lvl2pPr>
      <a:lvl3pPr marL="695325" algn="l" defTabSz="347980" rtl="0" eaLnBrk="1" latinLnBrk="0" hangingPunct="1">
        <a:defRPr sz="1400" kern="1200">
          <a:solidFill>
            <a:schemeClr val="tx1"/>
          </a:solidFill>
          <a:latin typeface="+mn-lt"/>
          <a:ea typeface="+mn-ea"/>
          <a:cs typeface="+mn-cs"/>
        </a:defRPr>
      </a:lvl3pPr>
      <a:lvl4pPr marL="1043305" algn="l" defTabSz="347980" rtl="0" eaLnBrk="1" latinLnBrk="0" hangingPunct="1">
        <a:defRPr sz="1400" kern="1200">
          <a:solidFill>
            <a:schemeClr val="tx1"/>
          </a:solidFill>
          <a:latin typeface="+mn-lt"/>
          <a:ea typeface="+mn-ea"/>
          <a:cs typeface="+mn-cs"/>
        </a:defRPr>
      </a:lvl4pPr>
      <a:lvl5pPr marL="1391285" algn="l" defTabSz="347980" rtl="0" eaLnBrk="1" latinLnBrk="0" hangingPunct="1">
        <a:defRPr sz="1400" kern="1200">
          <a:solidFill>
            <a:schemeClr val="tx1"/>
          </a:solidFill>
          <a:latin typeface="+mn-lt"/>
          <a:ea typeface="+mn-ea"/>
          <a:cs typeface="+mn-cs"/>
        </a:defRPr>
      </a:lvl5pPr>
      <a:lvl6pPr marL="1738630" algn="l" defTabSz="347980" rtl="0" eaLnBrk="1" latinLnBrk="0" hangingPunct="1">
        <a:defRPr sz="1400" kern="1200">
          <a:solidFill>
            <a:schemeClr val="tx1"/>
          </a:solidFill>
          <a:latin typeface="+mn-lt"/>
          <a:ea typeface="+mn-ea"/>
          <a:cs typeface="+mn-cs"/>
        </a:defRPr>
      </a:lvl6pPr>
      <a:lvl7pPr marL="2086610" algn="l" defTabSz="347980" rtl="0" eaLnBrk="1" latinLnBrk="0" hangingPunct="1">
        <a:defRPr sz="1400" kern="1200">
          <a:solidFill>
            <a:schemeClr val="tx1"/>
          </a:solidFill>
          <a:latin typeface="+mn-lt"/>
          <a:ea typeface="+mn-ea"/>
          <a:cs typeface="+mn-cs"/>
        </a:defRPr>
      </a:lvl7pPr>
      <a:lvl8pPr marL="2434590" algn="l" defTabSz="347980" rtl="0" eaLnBrk="1" latinLnBrk="0" hangingPunct="1">
        <a:defRPr sz="1400" kern="1200">
          <a:solidFill>
            <a:schemeClr val="tx1"/>
          </a:solidFill>
          <a:latin typeface="+mn-lt"/>
          <a:ea typeface="+mn-ea"/>
          <a:cs typeface="+mn-cs"/>
        </a:defRPr>
      </a:lvl8pPr>
      <a:lvl9pPr marL="2782570" algn="l" defTabSz="34798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svg"/><Relationship Id="rId14" Type="http://schemas.openxmlformats.org/officeDocument/2006/relationships/notesSlide" Target="../notesSlides/notesSlide1.xml"/><Relationship Id="rId13" Type="http://schemas.openxmlformats.org/officeDocument/2006/relationships/slideLayout" Target="../slideLayouts/slideLayout7.xml"/><Relationship Id="rId12" Type="http://schemas.openxmlformats.org/officeDocument/2006/relationships/themeOverride" Target="../theme/themeOverride1.xml"/><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Text Box 7"/>
          <p:cNvSpPr txBox="1">
            <a:spLocks noChangeArrowheads="1"/>
          </p:cNvSpPr>
          <p:nvPr/>
        </p:nvSpPr>
        <p:spPr bwMode="auto">
          <a:xfrm>
            <a:off x="1178560" y="6022975"/>
            <a:ext cx="12322810" cy="7993290"/>
          </a:xfrm>
          <a:prstGeom prst="rect">
            <a:avLst/>
          </a:prstGeom>
          <a:solidFill>
            <a:schemeClr val="bg1"/>
          </a:solidFill>
          <a:ln w="12700">
            <a:solidFill>
              <a:schemeClr val="hlink"/>
            </a:solidFill>
            <a:miter lim="800000"/>
          </a:ln>
        </p:spPr>
        <p:txBody>
          <a:bodyPr lIns="365760" tIns="182880" rIns="365760" bIns="182880"/>
          <a:lstStyle/>
          <a:p>
            <a:pPr algn="l">
              <a:spcBef>
                <a:spcPct val="10000"/>
              </a:spcBef>
              <a:spcAft>
                <a:spcPts val="600"/>
              </a:spcAft>
              <a:buClrTx/>
              <a:buSzTx/>
              <a:buFont typeface="Arial" panose="020B0604020202020204" pitchFamily="34" charset="0"/>
              <a:tabLst>
                <a:tab pos="380365" algn="l"/>
              </a:tabLst>
            </a:pPr>
            <a:r>
              <a:rPr lang="en-US" sz="3400" b="1" spc="100" dirty="0">
                <a:uFillTx/>
                <a:latin typeface="Helvetica" pitchFamily="34" charset="0"/>
                <a:ea typeface="MS PGothic" panose="020B0600070205080204" pitchFamily="34" charset="-128"/>
              </a:rPr>
              <a:t>Abstract</a:t>
            </a:r>
            <a:endParaRPr lang="en-US" sz="3400" b="1" spc="100" dirty="0">
              <a:uFillTx/>
              <a:latin typeface="Helvetica" pitchFamily="34" charset="0"/>
              <a:ea typeface="MS PGothic" panose="020B0600070205080204" pitchFamily="34" charset="-128"/>
            </a:endParaRPr>
          </a:p>
          <a:p>
            <a:pPr marL="182880" algn="just">
              <a:spcBef>
                <a:spcPct val="10000"/>
              </a:spcBef>
              <a:buClrTx/>
              <a:buSzTx/>
              <a:buFont typeface="Arial" panose="020B0604020202020204" pitchFamily="34" charset="0"/>
              <a:tabLst>
                <a:tab pos="380365" algn="l"/>
              </a:tabLst>
            </a:pPr>
            <a:r>
              <a:rPr lang="en-US" sz="3000" spc="100" dirty="0">
                <a:uFillTx/>
                <a:latin typeface="+mj-lt"/>
                <a:ea typeface="MS PGothic" panose="020B0600070205080204" pitchFamily="34" charset="-128"/>
              </a:rPr>
              <a:t>Accurate high-resolution forecasting of oceanic and atmospheric states remains a critical challenge. This study introduces an AI-based regional downscaling framework employing a U-Net deep learning architecture, trained on coarse-resolution simulations. By embedding physical constraints, the model effectively bridges scales, capturing fine-grained dynamics unresolved in traditional approaches.</a:t>
            </a:r>
            <a:endParaRPr lang="en-US" sz="3000" spc="100" dirty="0">
              <a:uFillTx/>
              <a:latin typeface="+mj-lt"/>
              <a:ea typeface="MS PGothic" panose="020B0600070205080204" pitchFamily="34" charset="-128"/>
            </a:endParaRPr>
          </a:p>
          <a:p>
            <a:pPr marL="182880" algn="just">
              <a:spcBef>
                <a:spcPct val="10000"/>
              </a:spcBef>
              <a:buClrTx/>
              <a:buSzTx/>
              <a:buFont typeface="Arial" panose="020B0604020202020204" pitchFamily="34" charset="0"/>
              <a:tabLst>
                <a:tab pos="380365" algn="l"/>
              </a:tabLst>
            </a:pPr>
            <a:r>
              <a:rPr lang="en-US" sz="3000" spc="100" dirty="0">
                <a:uFillTx/>
                <a:latin typeface="+mj-lt"/>
                <a:ea typeface="MS PGothic" panose="020B0600070205080204" pitchFamily="34" charset="-128"/>
              </a:rPr>
              <a:t>The framework significantly enhances computational efficiency, reducing forecast times from hours to seconds per region while maintaining high accuracy. Its integration with data-parallel computing units enables scalable multi-region applications. Applied within a coupled ocean-atmosphere-wave-tide system, the model excels in reproducing extreme events and mesoscale dynamics.</a:t>
            </a:r>
            <a:endParaRPr lang="en-US" sz="3000" spc="100" dirty="0">
              <a:uFillTx/>
              <a:latin typeface="+mj-lt"/>
              <a:ea typeface="MS PGothic" panose="020B0600070205080204" pitchFamily="34" charset="-128"/>
            </a:endParaRPr>
          </a:p>
          <a:p>
            <a:pPr marL="182880" algn="just">
              <a:spcBef>
                <a:spcPct val="10000"/>
              </a:spcBef>
              <a:buClrTx/>
              <a:buSzTx/>
              <a:buFont typeface="Arial" panose="020B0604020202020204" pitchFamily="34" charset="0"/>
              <a:tabLst>
                <a:tab pos="380365" algn="l"/>
              </a:tabLst>
            </a:pPr>
            <a:r>
              <a:rPr lang="en-US" sz="3000" spc="100" dirty="0">
                <a:uFillTx/>
                <a:latin typeface="+mj-lt"/>
                <a:ea typeface="MS PGothic" panose="020B0600070205080204" pitchFamily="34" charset="-128"/>
              </a:rPr>
              <a:t>This work highlights the potential of AI in offering scalable, precise solutions for forecasting, climate science, and disaster management.</a:t>
            </a:r>
            <a:endParaRPr lang="en-US" sz="3000" spc="100" dirty="0">
              <a:uFillTx/>
              <a:latin typeface="+mj-lt"/>
              <a:ea typeface="MS PGothic" panose="020B0600070205080204" pitchFamily="34" charset="-128"/>
            </a:endParaRPr>
          </a:p>
          <a:p>
            <a:pPr algn="l">
              <a:spcBef>
                <a:spcPct val="10000"/>
              </a:spcBef>
              <a:buClrTx/>
              <a:buSzTx/>
              <a:buFont typeface="Arial" panose="020B0604020202020204" pitchFamily="34" charset="0"/>
              <a:tabLst>
                <a:tab pos="380365" algn="l"/>
              </a:tabLst>
            </a:pPr>
            <a:endParaRPr lang="en-US" sz="3000" spc="100" dirty="0">
              <a:uFillTx/>
              <a:latin typeface="+mn-lt"/>
              <a:ea typeface="MS PGothic" panose="020B0600070205080204" pitchFamily="34" charset="-128"/>
            </a:endParaRPr>
          </a:p>
          <a:p>
            <a:pPr algn="just">
              <a:spcBef>
                <a:spcPct val="50000"/>
              </a:spcBef>
              <a:tabLst>
                <a:tab pos="380365" algn="l"/>
              </a:tabLst>
              <a:defRPr/>
            </a:pPr>
            <a:endParaRPr lang="en-US" sz="3400" b="1" dirty="0">
              <a:latin typeface="Helvetica" pitchFamily="34" charset="0"/>
              <a:ea typeface="MS PGothic" panose="020B0600070205080204" pitchFamily="34" charset="-128"/>
            </a:endParaRPr>
          </a:p>
        </p:txBody>
      </p:sp>
      <p:sp>
        <p:nvSpPr>
          <p:cNvPr id="3" name="Text Box 14"/>
          <p:cNvSpPr txBox="1">
            <a:spLocks noChangeArrowheads="1"/>
          </p:cNvSpPr>
          <p:nvPr/>
        </p:nvSpPr>
        <p:spPr bwMode="auto">
          <a:xfrm>
            <a:off x="11570289" y="4727687"/>
            <a:ext cx="25645837" cy="1036977"/>
          </a:xfrm>
          <a:prstGeom prst="rect">
            <a:avLst/>
          </a:prstGeom>
          <a:noFill/>
          <a:ln w="12700">
            <a:noFill/>
            <a:miter lim="800000"/>
          </a:ln>
        </p:spPr>
        <p:txBody>
          <a:bodyPr wrap="square" lIns="208674" tIns="208674" rIns="208674" bIns="208674">
            <a:spAutoFit/>
          </a:bodyPr>
          <a:lstStyle/>
          <a:p>
            <a:pPr algn="ctr"/>
            <a:r>
              <a:rPr lang="en-US" altLang="en-US" sz="4000" baseline="30000" dirty="0">
                <a:solidFill>
                  <a:schemeClr val="bg1">
                    <a:lumMod val="50000"/>
                  </a:schemeClr>
                </a:solidFill>
              </a:rPr>
              <a:t>1 </a:t>
            </a:r>
            <a:r>
              <a:rPr lang="en-US" altLang="en-US" sz="4000" dirty="0">
                <a:solidFill>
                  <a:schemeClr val="bg1">
                    <a:lumMod val="50000"/>
                  </a:schemeClr>
                </a:solidFill>
              </a:rPr>
              <a:t>Donghai Laboratory, Zhoushan, Zhejiang, China</a:t>
            </a:r>
            <a:endParaRPr lang="en-US" altLang="en-US" sz="4000" dirty="0">
              <a:solidFill>
                <a:schemeClr val="bg1">
                  <a:lumMod val="50000"/>
                </a:schemeClr>
              </a:solidFill>
            </a:endParaRPr>
          </a:p>
        </p:txBody>
      </p:sp>
      <p:sp>
        <p:nvSpPr>
          <p:cNvPr id="2057" name="Rectangle 180"/>
          <p:cNvSpPr>
            <a:spLocks noChangeArrowheads="1"/>
          </p:cNvSpPr>
          <p:nvPr/>
        </p:nvSpPr>
        <p:spPr bwMode="auto">
          <a:xfrm>
            <a:off x="10449767" y="888930"/>
            <a:ext cx="27886881" cy="2532450"/>
          </a:xfrm>
          <a:prstGeom prst="rect">
            <a:avLst/>
          </a:prstGeom>
          <a:noFill/>
          <a:ln w="9525">
            <a:noFill/>
            <a:miter lim="800000"/>
          </a:ln>
        </p:spPr>
        <p:txBody>
          <a:bodyPr wrap="square" lIns="69558" tIns="34779" rIns="69558" bIns="34779">
            <a:spAutoFit/>
          </a:bodyPr>
          <a:lstStyle/>
          <a:p>
            <a:pPr algn="ctr"/>
            <a:r>
              <a:rPr lang="en-US" sz="8000" b="1" dirty="0"/>
              <a:t>AI-Driven Regional Downscaling for High-Resolution Oceanic and Atmospheric Forecasting</a:t>
            </a:r>
            <a:endParaRPr lang="en-US" sz="8000" b="1" dirty="0"/>
          </a:p>
        </p:txBody>
      </p:sp>
      <p:pic>
        <p:nvPicPr>
          <p:cNvPr id="10" name="Picture 9" descr="template_egu25_logo"/>
          <p:cNvPicPr>
            <a:picLocks noChangeAspect="1"/>
          </p:cNvPicPr>
          <p:nvPr/>
        </p:nvPicPr>
        <p:blipFill>
          <a:blip r:embed="rId1">
            <a:extLst>
              <a:ext uri="{96DAC541-7B7A-43D3-8B79-37D633B846F1}">
                <asvg:svgBlip xmlns:asvg="http://schemas.microsoft.com/office/drawing/2016/SVG/main" r:embed="rId2"/>
              </a:ext>
            </a:extLst>
          </a:blip>
          <a:srcRect r="33609"/>
          <a:stretch>
            <a:fillRect/>
          </a:stretch>
        </p:blipFill>
        <p:spPr>
          <a:xfrm>
            <a:off x="1195705" y="721995"/>
            <a:ext cx="8941435" cy="3509010"/>
          </a:xfrm>
          <a:prstGeom prst="rect">
            <a:avLst/>
          </a:prstGeom>
        </p:spPr>
      </p:pic>
      <p:sp>
        <p:nvSpPr>
          <p:cNvPr id="95" name="Text Box 94"/>
          <p:cNvSpPr txBox="1"/>
          <p:nvPr/>
        </p:nvSpPr>
        <p:spPr>
          <a:xfrm>
            <a:off x="12843464" y="3558210"/>
            <a:ext cx="23099487" cy="1032646"/>
          </a:xfrm>
          <a:prstGeom prst="rect">
            <a:avLst/>
          </a:prstGeom>
          <a:noFill/>
        </p:spPr>
        <p:txBody>
          <a:bodyPr wrap="square" rtlCol="0" anchor="t">
            <a:noAutofit/>
          </a:bodyPr>
          <a:lstStyle/>
          <a:p>
            <a:pPr algn="ctr"/>
            <a:r>
              <a:rPr lang="en-US" altLang="zh-CN" sz="4500" b="1" dirty="0">
                <a:sym typeface="+mn-ea"/>
              </a:rPr>
              <a:t>Yuxiang Huang</a:t>
            </a:r>
            <a:r>
              <a:rPr lang="en-US" altLang="zh-CN" sz="4500" b="1" baseline="30000" dirty="0">
                <a:sym typeface="+mn-ea"/>
              </a:rPr>
              <a:t>1</a:t>
            </a:r>
            <a:r>
              <a:rPr lang="zh-CN" altLang="en-US" sz="4500" b="1" dirty="0">
                <a:sym typeface="+mn-ea"/>
              </a:rPr>
              <a:t>，</a:t>
            </a:r>
            <a:r>
              <a:rPr lang="en-US" altLang="zh-CN" sz="4500" b="1" dirty="0">
                <a:sym typeface="+mn-ea"/>
              </a:rPr>
              <a:t>Ruyan Chen</a:t>
            </a:r>
            <a:r>
              <a:rPr lang="en-US" altLang="zh-CN" sz="4500" b="1" baseline="30000" dirty="0">
                <a:sym typeface="+mn-ea"/>
              </a:rPr>
              <a:t>1</a:t>
            </a:r>
            <a:r>
              <a:rPr lang="en-US" altLang="zh-CN" sz="4500" b="1" dirty="0">
                <a:sym typeface="+mn-ea"/>
              </a:rPr>
              <a:t>, </a:t>
            </a:r>
            <a:r>
              <a:rPr lang="en-US" altLang="zh-CN" sz="4500" b="1" dirty="0" err="1">
                <a:sym typeface="+mn-ea"/>
              </a:rPr>
              <a:t>Liuqing</a:t>
            </a:r>
            <a:r>
              <a:rPr lang="en-US" altLang="zh-CN" sz="4500" b="1" dirty="0">
                <a:sym typeface="+mn-ea"/>
              </a:rPr>
              <a:t> Ji</a:t>
            </a:r>
            <a:r>
              <a:rPr lang="en-US" altLang="zh-CN" sz="4500" b="1" baseline="30000" dirty="0">
                <a:sym typeface="+mn-ea"/>
              </a:rPr>
              <a:t>1</a:t>
            </a:r>
            <a:r>
              <a:rPr lang="en-US" altLang="zh-CN" sz="4500" b="1" dirty="0">
                <a:sym typeface="+mn-ea"/>
              </a:rPr>
              <a:t>, and Sai Zhang</a:t>
            </a:r>
            <a:r>
              <a:rPr lang="en-US" altLang="zh-CN" sz="4500" b="1" baseline="30000" dirty="0">
                <a:sym typeface="+mn-ea"/>
              </a:rPr>
              <a:t>1</a:t>
            </a:r>
            <a:endParaRPr lang="en-US" altLang="zh-CN" sz="4500" b="1" dirty="0">
              <a:sym typeface="+mn-ea"/>
            </a:endParaRPr>
          </a:p>
        </p:txBody>
      </p:sp>
      <p:pic>
        <p:nvPicPr>
          <p:cNvPr id="96" name="Picture 95" descr="template_egu25_logo"/>
          <p:cNvPicPr>
            <a:picLocks noChangeAspect="1"/>
          </p:cNvPicPr>
          <p:nvPr/>
        </p:nvPicPr>
        <p:blipFill>
          <a:blip r:embed="rId1">
            <a:extLst>
              <a:ext uri="{96DAC541-7B7A-43D3-8B79-37D633B846F1}">
                <asvg:svgBlip xmlns:asvg="http://schemas.microsoft.com/office/drawing/2016/SVG/main" r:embed="rId2"/>
              </a:ext>
            </a:extLst>
          </a:blip>
          <a:srcRect l="66632" t="17486" b="15745"/>
          <a:stretch>
            <a:fillRect/>
          </a:stretch>
        </p:blipFill>
        <p:spPr>
          <a:xfrm>
            <a:off x="4176395" y="3447415"/>
            <a:ext cx="3455670" cy="1801495"/>
          </a:xfrm>
          <a:prstGeom prst="rect">
            <a:avLst/>
          </a:prstGeom>
        </p:spPr>
      </p:pic>
      <p:pic>
        <p:nvPicPr>
          <p:cNvPr id="57" name="Picture 56" descr="41744168637_.pic"/>
          <p:cNvPicPr>
            <a:picLocks noChangeAspect="1"/>
          </p:cNvPicPr>
          <p:nvPr/>
        </p:nvPicPr>
        <p:blipFill>
          <a:blip r:embed="rId3"/>
          <a:srcRect l="44326" t="18487" r="3810" b="40949"/>
          <a:stretch>
            <a:fillRect/>
          </a:stretch>
        </p:blipFill>
        <p:spPr>
          <a:xfrm>
            <a:off x="40283959" y="721995"/>
            <a:ext cx="6549996" cy="2106011"/>
          </a:xfrm>
          <a:prstGeom prst="rect">
            <a:avLst/>
          </a:prstGeom>
        </p:spPr>
      </p:pic>
      <p:grpSp>
        <p:nvGrpSpPr>
          <p:cNvPr id="51" name="组合 50"/>
          <p:cNvGrpSpPr/>
          <p:nvPr/>
        </p:nvGrpSpPr>
        <p:grpSpPr>
          <a:xfrm>
            <a:off x="39721509" y="3102398"/>
            <a:ext cx="7674897" cy="2532450"/>
            <a:chOff x="40113391" y="3102398"/>
            <a:chExt cx="7674897" cy="2532450"/>
          </a:xfrm>
        </p:grpSpPr>
        <p:pic>
          <p:nvPicPr>
            <p:cNvPr id="34" name="图片 33"/>
            <p:cNvPicPr>
              <a:picLocks noChangeAspect="1"/>
            </p:cNvPicPr>
            <p:nvPr/>
          </p:nvPicPr>
          <p:blipFill>
            <a:blip r:embed="rId4"/>
            <a:srcRect r="11196"/>
            <a:stretch>
              <a:fillRect/>
            </a:stretch>
          </p:blipFill>
          <p:spPr>
            <a:xfrm>
              <a:off x="40113391" y="3102398"/>
              <a:ext cx="2212893" cy="2532450"/>
            </a:xfrm>
            <a:prstGeom prst="rect">
              <a:avLst/>
            </a:prstGeom>
          </p:spPr>
        </p:pic>
        <p:grpSp>
          <p:nvGrpSpPr>
            <p:cNvPr id="50" name="组合 49"/>
            <p:cNvGrpSpPr/>
            <p:nvPr/>
          </p:nvGrpSpPr>
          <p:grpSpPr>
            <a:xfrm>
              <a:off x="41017374" y="3520001"/>
              <a:ext cx="6770914" cy="2002038"/>
              <a:chOff x="40843205" y="3584144"/>
              <a:chExt cx="6770914" cy="2002038"/>
            </a:xfrm>
          </p:grpSpPr>
          <p:sp>
            <p:nvSpPr>
              <p:cNvPr id="42" name="Text Box 99"/>
              <p:cNvSpPr txBox="1"/>
              <p:nvPr/>
            </p:nvSpPr>
            <p:spPr>
              <a:xfrm>
                <a:off x="42263586" y="3584144"/>
                <a:ext cx="3930153" cy="1016304"/>
              </a:xfrm>
              <a:prstGeom prst="rect">
                <a:avLst/>
              </a:prstGeom>
              <a:noFill/>
            </p:spPr>
            <p:txBody>
              <a:bodyPr wrap="square" rtlCol="0" anchor="t">
                <a:spAutoFit/>
              </a:bodyPr>
              <a:lstStyle/>
              <a:p>
                <a:pPr algn="dist">
                  <a:lnSpc>
                    <a:spcPts val="3500"/>
                  </a:lnSpc>
                </a:pPr>
                <a:r>
                  <a:rPr lang="zh-CN" altLang="en-US" sz="3600" dirty="0">
                    <a:solidFill>
                      <a:schemeClr val="tx1"/>
                    </a:solidFill>
                    <a:latin typeface="华文行楷" panose="02010800040101010101" pitchFamily="2" charset="-122"/>
                    <a:ea typeface="华文行楷" panose="02010800040101010101" pitchFamily="2" charset="-122"/>
                    <a:cs typeface="Times New Roman Regular" panose="02020503050405090304" charset="0"/>
                  </a:rPr>
                  <a:t>海岸和海洋环境</a:t>
                </a:r>
                <a:endParaRPr lang="en-US" altLang="zh-CN" sz="3600" dirty="0">
                  <a:solidFill>
                    <a:schemeClr val="tx1"/>
                  </a:solidFill>
                  <a:latin typeface="华文行楷" panose="02010800040101010101" pitchFamily="2" charset="-122"/>
                  <a:ea typeface="华文行楷" panose="02010800040101010101" pitchFamily="2" charset="-122"/>
                  <a:cs typeface="Times New Roman Regular" panose="02020503050405090304" charset="0"/>
                </a:endParaRPr>
              </a:p>
              <a:p>
                <a:pPr algn="dist">
                  <a:lnSpc>
                    <a:spcPts val="3500"/>
                  </a:lnSpc>
                </a:pPr>
                <a:r>
                  <a:rPr lang="zh-CN" altLang="en-US" sz="3600" dirty="0">
                    <a:solidFill>
                      <a:schemeClr val="tx1"/>
                    </a:solidFill>
                    <a:latin typeface="华文行楷" panose="02010800040101010101" pitchFamily="2" charset="-122"/>
                    <a:ea typeface="华文行楷" panose="02010800040101010101" pitchFamily="2" charset="-122"/>
                    <a:cs typeface="Times New Roman Regular" panose="02020503050405090304" charset="0"/>
                  </a:rPr>
                  <a:t>数字孪生研究所</a:t>
                </a:r>
                <a:endParaRPr lang="en-US" altLang="en-US" sz="3600" dirty="0">
                  <a:solidFill>
                    <a:schemeClr val="tx1"/>
                  </a:solidFill>
                  <a:latin typeface="华文行楷" panose="02010800040101010101" pitchFamily="2" charset="-122"/>
                  <a:ea typeface="华文行楷" panose="02010800040101010101" pitchFamily="2" charset="-122"/>
                  <a:cs typeface="Times New Roman Regular" panose="02020503050405090304" charset="0"/>
                </a:endParaRPr>
              </a:p>
            </p:txBody>
          </p:sp>
          <p:sp>
            <p:nvSpPr>
              <p:cNvPr id="44" name="Text Box 99"/>
              <p:cNvSpPr txBox="1"/>
              <p:nvPr/>
            </p:nvSpPr>
            <p:spPr>
              <a:xfrm>
                <a:off x="40843205" y="4632075"/>
                <a:ext cx="6770914" cy="954107"/>
              </a:xfrm>
              <a:prstGeom prst="rect">
                <a:avLst/>
              </a:prstGeom>
              <a:noFill/>
            </p:spPr>
            <p:txBody>
              <a:bodyPr wrap="square" rtlCol="0" anchor="t">
                <a:spAutoFit/>
              </a:bodyPr>
              <a:lstStyle/>
              <a:p>
                <a:pPr algn="ctr"/>
                <a:r>
                  <a:rPr lang="en-US" altLang="zh-CN" sz="2800" dirty="0">
                    <a:solidFill>
                      <a:schemeClr val="tx1"/>
                    </a:solidFill>
                    <a:latin typeface="华文仿宋" panose="02010600040101010101" pitchFamily="2" charset="-122"/>
                    <a:ea typeface="华文仿宋" panose="02010600040101010101" pitchFamily="2" charset="-122"/>
                    <a:cs typeface="Times New Roman Regular" panose="02020503050405090304" charset="0"/>
                  </a:rPr>
                  <a:t>Institute of Digital Twin for </a:t>
                </a:r>
                <a:endParaRPr lang="en-US" altLang="zh-CN" sz="2800" dirty="0">
                  <a:solidFill>
                    <a:schemeClr val="tx1"/>
                  </a:solidFill>
                  <a:latin typeface="华文仿宋" panose="02010600040101010101" pitchFamily="2" charset="-122"/>
                  <a:ea typeface="华文仿宋" panose="02010600040101010101" pitchFamily="2" charset="-122"/>
                  <a:cs typeface="Times New Roman Regular" panose="02020503050405090304" charset="0"/>
                </a:endParaRPr>
              </a:p>
              <a:p>
                <a:pPr algn="ctr"/>
                <a:r>
                  <a:rPr lang="en-US" altLang="zh-CN" sz="2800" dirty="0">
                    <a:solidFill>
                      <a:schemeClr val="tx1"/>
                    </a:solidFill>
                    <a:latin typeface="华文仿宋" panose="02010600040101010101" pitchFamily="2" charset="-122"/>
                    <a:ea typeface="华文仿宋" panose="02010600040101010101" pitchFamily="2" charset="-122"/>
                    <a:cs typeface="Times New Roman Regular" panose="02020503050405090304" charset="0"/>
                  </a:rPr>
                  <a:t>Coastal and Marine Environments</a:t>
                </a:r>
                <a:endParaRPr lang="en-US" altLang="en-US" sz="2800" dirty="0">
                  <a:solidFill>
                    <a:schemeClr val="tx1"/>
                  </a:solidFill>
                  <a:latin typeface="华文仿宋" panose="02010600040101010101" pitchFamily="2" charset="-122"/>
                  <a:ea typeface="华文仿宋" panose="02010600040101010101" pitchFamily="2" charset="-122"/>
                  <a:cs typeface="Times New Roman Regular" panose="02020503050405090304" charset="0"/>
                </a:endParaRPr>
              </a:p>
            </p:txBody>
          </p:sp>
        </p:grpSp>
      </p:grpSp>
      <p:sp>
        <p:nvSpPr>
          <p:cNvPr id="60" name="Text Box 7"/>
          <p:cNvSpPr txBox="1">
            <a:spLocks noChangeArrowheads="1"/>
          </p:cNvSpPr>
          <p:nvPr/>
        </p:nvSpPr>
        <p:spPr bwMode="auto">
          <a:xfrm>
            <a:off x="1178560" y="14249852"/>
            <a:ext cx="12322810" cy="12460151"/>
          </a:xfrm>
          <a:prstGeom prst="rect">
            <a:avLst/>
          </a:prstGeom>
          <a:solidFill>
            <a:schemeClr val="bg1"/>
          </a:solidFill>
          <a:ln w="12700">
            <a:solidFill>
              <a:schemeClr val="hlink"/>
            </a:solidFill>
            <a:miter lim="800000"/>
          </a:ln>
        </p:spPr>
        <p:txBody>
          <a:bodyPr lIns="365760" tIns="182880" rIns="365760" bIns="182880"/>
          <a:lstStyle/>
          <a:p>
            <a:pPr algn="l">
              <a:spcBef>
                <a:spcPct val="10000"/>
              </a:spcBef>
              <a:spcAft>
                <a:spcPts val="600"/>
              </a:spcAft>
              <a:buClrTx/>
              <a:buSzTx/>
              <a:buFont typeface="Arial" panose="020B0604020202020204" pitchFamily="34" charset="0"/>
              <a:tabLst>
                <a:tab pos="380365" algn="l"/>
              </a:tabLst>
            </a:pPr>
            <a:r>
              <a:rPr lang="en-US" sz="3400" b="1" spc="100" dirty="0"/>
              <a:t>Introduction</a:t>
            </a:r>
            <a:endParaRPr lang="en-US" sz="3400" b="1" spc="100" dirty="0">
              <a:uFillTx/>
              <a:latin typeface="Helvetica" pitchFamily="34" charset="0"/>
              <a:ea typeface="MS PGothic" panose="020B0600070205080204" pitchFamily="34" charset="-128"/>
            </a:endParaRPr>
          </a:p>
          <a:p>
            <a:pPr marL="182880" algn="just">
              <a:spcBef>
                <a:spcPct val="10000"/>
              </a:spcBef>
              <a:buClrTx/>
              <a:buSzTx/>
              <a:buFont typeface="Arial" panose="020B0604020202020204" pitchFamily="34" charset="0"/>
              <a:tabLst>
                <a:tab pos="380365" algn="l"/>
              </a:tabLst>
            </a:pPr>
            <a:r>
              <a:rPr lang="en-US" sz="3000" spc="100" dirty="0">
                <a:uFillTx/>
                <a:latin typeface="+mj-lt"/>
                <a:ea typeface="MS PGothic" panose="020B0600070205080204" pitchFamily="34" charset="-128"/>
              </a:rPr>
              <a:t>High-resolution coupled ocean-atmosphere models are essential for understanding key climate processes, such as fine-scale air-sea interactions and energetic ocean mesoscale eddies. However, the dynamical downscaling required to achieve these resolutions is computationally intensive, limiting the long-term simulations and large ensemble sizes needed for reliable climate prediction and risk assessment. Furthermore, existing models may face inefficiencies when adapting to modern computing architectures. To address this challenge, we propose an AI-based regional downscaling strategy. Crucially, this approach focuses not only on enhancing computational efficiency but, more fundamentally, on enabling the AI model to learn and capture the key physical mechanisms simulated by traditional dynamical downscaling. Through this approach, we aim to efficiently generate physically consistent, high-resolution ocean-atmosphere data, thereby facilitating a better understanding of fine-scale climate system processes and supporting impact assessments, particularly for extreme events.</a:t>
            </a:r>
            <a:endParaRPr lang="en-US" sz="3400" b="1" dirty="0">
              <a:latin typeface="Helvetica" pitchFamily="34" charset="0"/>
              <a:ea typeface="MS PGothic" panose="020B0600070205080204" pitchFamily="34" charset="-128"/>
            </a:endParaRPr>
          </a:p>
        </p:txBody>
      </p:sp>
      <p:sp>
        <p:nvSpPr>
          <p:cNvPr id="61" name="Text Box 7"/>
          <p:cNvSpPr txBox="1">
            <a:spLocks noChangeArrowheads="1"/>
          </p:cNvSpPr>
          <p:nvPr/>
        </p:nvSpPr>
        <p:spPr bwMode="auto">
          <a:xfrm>
            <a:off x="13909894" y="6022974"/>
            <a:ext cx="12322810" cy="3948340"/>
          </a:xfrm>
          <a:prstGeom prst="rect">
            <a:avLst/>
          </a:prstGeom>
          <a:solidFill>
            <a:schemeClr val="bg1"/>
          </a:solidFill>
          <a:ln w="12700">
            <a:solidFill>
              <a:schemeClr val="hlink"/>
            </a:solidFill>
            <a:miter lim="800000"/>
          </a:ln>
        </p:spPr>
        <p:txBody>
          <a:bodyPr lIns="365760" tIns="182880" rIns="365760" bIns="182880"/>
          <a:lstStyle/>
          <a:p>
            <a:pPr algn="l">
              <a:spcBef>
                <a:spcPct val="10000"/>
              </a:spcBef>
              <a:spcAft>
                <a:spcPts val="600"/>
              </a:spcAft>
              <a:buClrTx/>
              <a:buSzTx/>
              <a:buFont typeface="Arial" panose="020B0604020202020204" pitchFamily="34" charset="0"/>
              <a:tabLst>
                <a:tab pos="380365" algn="l"/>
              </a:tabLst>
            </a:pPr>
            <a:r>
              <a:rPr lang="en-US" sz="3400" b="1" spc="100" dirty="0">
                <a:uFillTx/>
                <a:latin typeface="Helvetica" pitchFamily="34" charset="0"/>
                <a:ea typeface="MS PGothic" panose="020B0600070205080204" pitchFamily="34" charset="-128"/>
              </a:rPr>
              <a:t>Objectives</a:t>
            </a:r>
            <a:endParaRPr lang="en-US" sz="3400" b="1" spc="100" dirty="0">
              <a:uFillTx/>
              <a:latin typeface="Helvetica" pitchFamily="34" charset="0"/>
              <a:ea typeface="MS PGothic" panose="020B0600070205080204" pitchFamily="34" charset="-128"/>
            </a:endParaRPr>
          </a:p>
          <a:p>
            <a:pPr marL="640080" indent="-457200" algn="just">
              <a:spcBef>
                <a:spcPct val="10000"/>
              </a:spcBef>
              <a:buClrTx/>
              <a:buSzTx/>
              <a:buFont typeface="Arial" panose="020B0604020202020204" pitchFamily="34" charset="0"/>
              <a:buChar char="•"/>
              <a:tabLst>
                <a:tab pos="380365" algn="l"/>
              </a:tabLst>
            </a:pPr>
            <a:r>
              <a:rPr lang="en-US" sz="3000" spc="100" dirty="0">
                <a:uFillTx/>
                <a:latin typeface="+mj-lt"/>
                <a:ea typeface="MS PGothic" panose="020B0600070205080204" pitchFamily="34" charset="-128"/>
              </a:rPr>
              <a:t>Develop a U-Net framework for efficient downscaling of coupled ocean-atmosphere model outputs. </a:t>
            </a:r>
            <a:endParaRPr lang="en-US" sz="3000" spc="100" dirty="0">
              <a:uFillTx/>
              <a:latin typeface="+mj-lt"/>
              <a:ea typeface="MS PGothic" panose="020B0600070205080204" pitchFamily="34" charset="-128"/>
            </a:endParaRPr>
          </a:p>
          <a:p>
            <a:pPr marL="640080" indent="-457200" algn="just">
              <a:spcBef>
                <a:spcPct val="10000"/>
              </a:spcBef>
              <a:buClrTx/>
              <a:buSzTx/>
              <a:buFont typeface="Arial" panose="020B0604020202020204" pitchFamily="34" charset="0"/>
              <a:buChar char="•"/>
              <a:tabLst>
                <a:tab pos="380365" algn="l"/>
              </a:tabLst>
            </a:pPr>
            <a:r>
              <a:rPr lang="en-US" sz="3000" spc="100" dirty="0">
                <a:uFillTx/>
                <a:latin typeface="+mj-lt"/>
                <a:ea typeface="MS PGothic" panose="020B0600070205080204" pitchFamily="34" charset="-128"/>
              </a:rPr>
              <a:t>Quantify the computational speedup compared to traditional high-resolution numerical simulation. </a:t>
            </a:r>
            <a:endParaRPr lang="en-US" sz="3000" spc="100" dirty="0">
              <a:uFillTx/>
              <a:latin typeface="+mj-lt"/>
              <a:ea typeface="MS PGothic" panose="020B0600070205080204" pitchFamily="34" charset="-128"/>
            </a:endParaRPr>
          </a:p>
          <a:p>
            <a:pPr marL="640080" indent="-457200" algn="just">
              <a:spcBef>
                <a:spcPct val="10000"/>
              </a:spcBef>
              <a:buClrTx/>
              <a:buSzTx/>
              <a:buFont typeface="Arial" panose="020B0604020202020204" pitchFamily="34" charset="0"/>
              <a:buChar char="•"/>
              <a:tabLst>
                <a:tab pos="380365" algn="l"/>
              </a:tabLst>
            </a:pPr>
            <a:r>
              <a:rPr lang="en-US" sz="3000" spc="100" dirty="0">
                <a:uFillTx/>
                <a:latin typeface="+mj-lt"/>
                <a:ea typeface="MS PGothic" panose="020B0600070205080204" pitchFamily="34" charset="-128"/>
              </a:rPr>
              <a:t>Assess the U-Net's ability to reproduce key coupled dynamics and features.</a:t>
            </a:r>
            <a:endParaRPr lang="en-US" sz="3000" spc="100" dirty="0">
              <a:uFillTx/>
              <a:latin typeface="+mn-lt"/>
              <a:ea typeface="MS PGothic" panose="020B0600070205080204" pitchFamily="34" charset="-128"/>
            </a:endParaRPr>
          </a:p>
          <a:p>
            <a:pPr algn="just">
              <a:spcBef>
                <a:spcPct val="50000"/>
              </a:spcBef>
              <a:tabLst>
                <a:tab pos="380365" algn="l"/>
              </a:tabLst>
              <a:defRPr/>
            </a:pPr>
            <a:endParaRPr lang="en-US" sz="3400" b="1" dirty="0">
              <a:latin typeface="Helvetica" pitchFamily="34" charset="0"/>
              <a:ea typeface="MS PGothic" panose="020B0600070205080204" pitchFamily="34" charset="-128"/>
            </a:endParaRPr>
          </a:p>
        </p:txBody>
      </p:sp>
      <p:sp>
        <p:nvSpPr>
          <p:cNvPr id="62" name="Text Box 7"/>
          <p:cNvSpPr txBox="1">
            <a:spLocks noChangeArrowheads="1"/>
          </p:cNvSpPr>
          <p:nvPr/>
        </p:nvSpPr>
        <p:spPr bwMode="auto">
          <a:xfrm>
            <a:off x="13909894" y="10229624"/>
            <a:ext cx="12322810" cy="16480380"/>
          </a:xfrm>
          <a:prstGeom prst="rect">
            <a:avLst/>
          </a:prstGeom>
          <a:solidFill>
            <a:schemeClr val="bg1"/>
          </a:solidFill>
          <a:ln w="12700">
            <a:solidFill>
              <a:schemeClr val="hlink"/>
            </a:solidFill>
            <a:miter lim="800000"/>
          </a:ln>
        </p:spPr>
        <p:txBody>
          <a:bodyPr lIns="365760" tIns="182880" rIns="365760" bIns="182880"/>
          <a:lstStyle/>
          <a:p>
            <a:pPr algn="l">
              <a:spcBef>
                <a:spcPct val="10000"/>
              </a:spcBef>
              <a:spcAft>
                <a:spcPts val="600"/>
              </a:spcAft>
              <a:buClrTx/>
              <a:buSzTx/>
              <a:buFont typeface="Arial" panose="020B0604020202020204" pitchFamily="34" charset="0"/>
              <a:tabLst>
                <a:tab pos="380365" algn="l"/>
              </a:tabLst>
            </a:pPr>
            <a:r>
              <a:rPr lang="en-US" sz="3400" b="1" spc="100" dirty="0"/>
              <a:t>Methodology</a:t>
            </a:r>
            <a:endParaRPr lang="en-US" sz="3400" b="1" spc="100" dirty="0">
              <a:uFillTx/>
              <a:latin typeface="Helvetica" pitchFamily="34" charset="0"/>
              <a:ea typeface="MS PGothic" panose="020B0600070205080204" pitchFamily="34" charset="-128"/>
            </a:endParaRPr>
          </a:p>
          <a:p>
            <a:pPr marL="182880" algn="just">
              <a:spcBef>
                <a:spcPct val="10000"/>
              </a:spcBef>
              <a:spcAft>
                <a:spcPts val="360"/>
              </a:spcAft>
              <a:buClrTx/>
              <a:buSzTx/>
              <a:buFont typeface="Arial" panose="020B0604020202020204" pitchFamily="34" charset="0"/>
              <a:tabLst>
                <a:tab pos="380365" algn="l"/>
              </a:tabLst>
            </a:pPr>
            <a:r>
              <a:rPr lang="en-US" sz="3000" b="1" spc="100" dirty="0">
                <a:uFillTx/>
                <a:latin typeface="+mj-lt"/>
                <a:ea typeface="MS PGothic" panose="020B0600070205080204" pitchFamily="34" charset="-128"/>
              </a:rPr>
              <a:t>Data Generation via Numerical Modeling:</a:t>
            </a:r>
            <a:endParaRPr lang="en-US" sz="3000" b="1" spc="100" dirty="0">
              <a:uFillTx/>
              <a:latin typeface="+mj-lt"/>
              <a:ea typeface="MS PGothic" panose="020B0600070205080204" pitchFamily="34" charset="-128"/>
            </a:endParaRPr>
          </a:p>
          <a:p>
            <a:pPr marL="640080" indent="-457200" algn="just">
              <a:spcBef>
                <a:spcPct val="10000"/>
              </a:spcBef>
              <a:buClrTx/>
              <a:buSzTx/>
              <a:buFont typeface="Arial" panose="020B0604020202020204" pitchFamily="34" charset="0"/>
              <a:buChar char="•"/>
              <a:tabLst>
                <a:tab pos="380365" algn="l"/>
              </a:tabLst>
            </a:pPr>
            <a:r>
              <a:rPr lang="en-US" sz="3000" spc="100" dirty="0">
                <a:uFillTx/>
                <a:latin typeface="+mj-lt"/>
                <a:ea typeface="MS PGothic" panose="020B0600070205080204" pitchFamily="34" charset="-128"/>
              </a:rPr>
              <a:t>AI training (LR input) &amp; validation (HR target) data generated using HAFS-related numerical models.</a:t>
            </a:r>
            <a:endParaRPr lang="en-US" sz="3000" spc="100" dirty="0">
              <a:uFillTx/>
              <a:latin typeface="+mj-lt"/>
              <a:ea typeface="MS PGothic" panose="020B0600070205080204" pitchFamily="34" charset="-128"/>
            </a:endParaRPr>
          </a:p>
          <a:p>
            <a:pPr marL="640080" indent="-457200" algn="just">
              <a:spcBef>
                <a:spcPct val="10000"/>
              </a:spcBef>
              <a:buFont typeface="Arial" panose="020B0604020202020204" pitchFamily="34" charset="0"/>
              <a:buChar char="•"/>
              <a:tabLst>
                <a:tab pos="380365" algn="l"/>
              </a:tabLst>
            </a:pPr>
            <a:r>
              <a:rPr lang="en-US" altLang="zh-CN" sz="3000" spc="100" dirty="0">
                <a:latin typeface="+mn-lt"/>
              </a:rPr>
              <a:t>Low-Resolution (LR) Input Data:</a:t>
            </a:r>
            <a:endParaRPr lang="en-US" altLang="zh-CN" sz="3000" spc="100" dirty="0">
              <a:latin typeface="+mn-lt"/>
            </a:endParaRPr>
          </a:p>
          <a:p>
            <a:pPr marL="182880" indent="457200" algn="just">
              <a:spcBef>
                <a:spcPct val="10000"/>
              </a:spcBef>
              <a:tabLst>
                <a:tab pos="380365" algn="l"/>
              </a:tabLst>
            </a:pPr>
            <a:r>
              <a:rPr lang="en-US" altLang="zh-CN" sz="3000" spc="100" dirty="0">
                <a:latin typeface="+mn-lt"/>
              </a:rPr>
              <a:t>Atmosphere: FV3-regional (NW Pacific / East China Sea nest) (6 km).</a:t>
            </a:r>
            <a:endParaRPr lang="en-US" altLang="zh-CN" sz="3000" spc="100" dirty="0">
              <a:latin typeface="+mn-lt"/>
            </a:endParaRPr>
          </a:p>
          <a:p>
            <a:pPr marL="182880" indent="457200" algn="just">
              <a:spcBef>
                <a:spcPct val="10000"/>
              </a:spcBef>
              <a:tabLst>
                <a:tab pos="380365" algn="l"/>
              </a:tabLst>
            </a:pPr>
            <a:r>
              <a:rPr lang="en-US" altLang="zh-CN" sz="3000" spc="100" dirty="0">
                <a:latin typeface="+mn-lt"/>
              </a:rPr>
              <a:t>Ocean: HYCOM &amp; WW3 (HAFS components) (8-10 km).</a:t>
            </a:r>
            <a:endParaRPr lang="en-US" altLang="zh-CN" sz="3000" spc="100" dirty="0">
              <a:latin typeface="+mn-lt"/>
            </a:endParaRPr>
          </a:p>
          <a:p>
            <a:pPr marL="182880" indent="457200" algn="just">
              <a:spcBef>
                <a:spcPct val="10000"/>
              </a:spcBef>
              <a:tabLst>
                <a:tab pos="380365" algn="l"/>
              </a:tabLst>
            </a:pPr>
            <a:r>
              <a:rPr lang="en-US" altLang="zh-CN" sz="3000" spc="100" dirty="0">
                <a:latin typeface="+mn-lt"/>
              </a:rPr>
              <a:t>Key Variables: SST, surface winds, currents, sea surface height.</a:t>
            </a:r>
            <a:endParaRPr lang="en-US" altLang="zh-CN" sz="3000" spc="100" dirty="0">
              <a:latin typeface="+mn-lt"/>
            </a:endParaRPr>
          </a:p>
          <a:p>
            <a:pPr marL="640080" indent="-457200" algn="just">
              <a:spcBef>
                <a:spcPct val="10000"/>
              </a:spcBef>
              <a:buFont typeface="Arial" panose="020B0604020202020204" pitchFamily="34" charset="0"/>
              <a:buChar char="•"/>
              <a:tabLst>
                <a:tab pos="380365" algn="l"/>
              </a:tabLst>
            </a:pPr>
            <a:r>
              <a:rPr lang="en-US" altLang="zh-CN" sz="3000" spc="100" dirty="0">
                <a:latin typeface="+mn-lt"/>
              </a:rPr>
              <a:t>High-Resolution (HR) Target Data (Reference for AI):</a:t>
            </a:r>
            <a:endParaRPr lang="en-US" altLang="zh-CN" sz="3000" spc="100" dirty="0">
              <a:latin typeface="+mn-lt"/>
            </a:endParaRPr>
          </a:p>
          <a:p>
            <a:pPr marL="182880" indent="457200" algn="just">
              <a:spcBef>
                <a:spcPct val="10000"/>
              </a:spcBef>
              <a:tabLst>
                <a:tab pos="380365" algn="l"/>
              </a:tabLst>
            </a:pPr>
            <a:r>
              <a:rPr lang="en-US" altLang="zh-CN" sz="3000" spc="100" dirty="0">
                <a:latin typeface="+mn-lt"/>
              </a:rPr>
              <a:t>Atmosphere: Nested FV3-regional (East China Sea) (2 km).</a:t>
            </a:r>
            <a:endParaRPr lang="en-US" altLang="zh-CN" sz="3000" spc="100" dirty="0">
              <a:latin typeface="+mn-lt"/>
            </a:endParaRPr>
          </a:p>
          <a:p>
            <a:pPr marL="182880" indent="457200" algn="just">
              <a:spcBef>
                <a:spcPct val="10000"/>
              </a:spcBef>
              <a:tabLst>
                <a:tab pos="380365" algn="l"/>
              </a:tabLst>
            </a:pPr>
            <a:r>
              <a:rPr lang="en-US" altLang="zh-CN" sz="3000" spc="100" dirty="0">
                <a:latin typeface="+mn-lt"/>
              </a:rPr>
              <a:t>Ocean: Offline coupled ADCIRC &amp; SWAN (~1 km), forced by LR HAFS ocean/wave outputs.</a:t>
            </a:r>
            <a:endParaRPr lang="en-US" altLang="zh-CN" sz="3000" spc="100" dirty="0">
              <a:latin typeface="+mn-lt"/>
            </a:endParaRPr>
          </a:p>
          <a:p>
            <a:pPr marL="640080" indent="-457200" algn="just">
              <a:spcBef>
                <a:spcPct val="10000"/>
              </a:spcBef>
              <a:buFont typeface="Arial" panose="020B0604020202020204" pitchFamily="34" charset="0"/>
              <a:buChar char="•"/>
              <a:tabLst>
                <a:tab pos="380365" algn="l"/>
              </a:tabLst>
            </a:pPr>
            <a:r>
              <a:rPr lang="en-US" altLang="zh-CN" sz="3000" spc="100" dirty="0">
                <a:latin typeface="+mn-lt"/>
              </a:rPr>
              <a:t>Static Data:</a:t>
            </a:r>
            <a:r>
              <a:rPr lang="en-US" altLang="zh-CN" sz="3000" b="1" spc="100" dirty="0">
                <a:latin typeface="+mn-lt"/>
              </a:rPr>
              <a:t> </a:t>
            </a:r>
            <a:endParaRPr lang="en-US" altLang="zh-CN" sz="3000" b="1" spc="100" dirty="0">
              <a:latin typeface="+mn-lt"/>
            </a:endParaRPr>
          </a:p>
          <a:p>
            <a:pPr marL="182880" indent="457200" algn="just">
              <a:spcBef>
                <a:spcPct val="10000"/>
              </a:spcBef>
              <a:tabLst>
                <a:tab pos="380365" algn="l"/>
              </a:tabLst>
            </a:pPr>
            <a:r>
              <a:rPr lang="en-US" altLang="zh-CN" sz="3000" spc="100" dirty="0">
                <a:latin typeface="+mn-lt"/>
                <a:ea typeface="MS PGothic" panose="020B0600070205080204" pitchFamily="34" charset="-128"/>
              </a:rPr>
              <a:t>High-resolution topography/bathymetry data relevant to the HR grid was used as an additional input to the AI model. It serves to define the fixed physical characteristics of the high-resolution domain for the predictions.</a:t>
            </a:r>
            <a:endParaRPr lang="en-US" altLang="zh-CN" sz="3000" spc="100" dirty="0">
              <a:latin typeface="+mn-lt"/>
              <a:ea typeface="MS PGothic" panose="020B0600070205080204" pitchFamily="34" charset="-128"/>
            </a:endParaRPr>
          </a:p>
        </p:txBody>
      </p:sp>
      <mc:AlternateContent xmlns:mc="http://schemas.openxmlformats.org/markup-compatibility/2006">
        <mc:Choice xmlns:a14="http://schemas.microsoft.com/office/drawing/2010/main" Requires="a14">
          <p:sp>
            <p:nvSpPr>
              <p:cNvPr id="63" name="Text Box 7"/>
              <p:cNvSpPr txBox="1">
                <a:spLocks noChangeArrowheads="1"/>
              </p:cNvSpPr>
              <p:nvPr/>
            </p:nvSpPr>
            <p:spPr bwMode="auto">
              <a:xfrm>
                <a:off x="26640593" y="6022974"/>
                <a:ext cx="11495615" cy="20687030"/>
              </a:xfrm>
              <a:prstGeom prst="rect">
                <a:avLst/>
              </a:prstGeom>
              <a:solidFill>
                <a:schemeClr val="bg1"/>
              </a:solidFill>
              <a:ln w="12700">
                <a:solidFill>
                  <a:schemeClr val="hlink"/>
                </a:solidFill>
                <a:miter lim="800000"/>
              </a:ln>
            </p:spPr>
            <p:txBody>
              <a:bodyPr lIns="365760" tIns="182880" rIns="365760" bIns="182880"/>
              <a:lstStyle/>
              <a:p>
                <a:pPr marL="182880" algn="just">
                  <a:spcBef>
                    <a:spcPct val="10000"/>
                  </a:spcBef>
                  <a:buClrTx/>
                  <a:buSzTx/>
                  <a:buFont typeface="Arial" panose="020B0604020202020204" pitchFamily="34" charset="0"/>
                  <a:tabLst>
                    <a:tab pos="380365" algn="l"/>
                  </a:tabLst>
                </a:pPr>
                <a:endParaRPr lang="en-US" sz="3000" b="1" dirty="0">
                  <a:latin typeface="+mj-lt"/>
                </a:endParaRPr>
              </a:p>
              <a:p>
                <a:pPr marL="182880" algn="just">
                  <a:spcBef>
                    <a:spcPct val="10000"/>
                  </a:spcBef>
                  <a:buClrTx/>
                  <a:buSzTx/>
                  <a:buFont typeface="Arial" panose="020B0604020202020204" pitchFamily="34" charset="0"/>
                  <a:tabLst>
                    <a:tab pos="380365" algn="l"/>
                  </a:tabLst>
                </a:pPr>
                <a:endParaRPr lang="en-US" sz="3000" b="1" dirty="0">
                  <a:latin typeface="+mj-lt"/>
                </a:endParaRPr>
              </a:p>
              <a:p>
                <a:pPr marL="182880" algn="just">
                  <a:spcBef>
                    <a:spcPct val="10000"/>
                  </a:spcBef>
                  <a:buClrTx/>
                  <a:buSzTx/>
                  <a:buFont typeface="Arial" panose="020B0604020202020204" pitchFamily="34" charset="0"/>
                  <a:tabLst>
                    <a:tab pos="380365" algn="l"/>
                  </a:tabLst>
                </a:pPr>
                <a:endParaRPr lang="en-US" sz="3000" b="1" dirty="0">
                  <a:latin typeface="+mj-lt"/>
                </a:endParaRPr>
              </a:p>
              <a:p>
                <a:pPr marL="182880" algn="just">
                  <a:spcBef>
                    <a:spcPct val="10000"/>
                  </a:spcBef>
                  <a:buClrTx/>
                  <a:buSzTx/>
                  <a:buFont typeface="Arial" panose="020B0604020202020204" pitchFamily="34" charset="0"/>
                  <a:tabLst>
                    <a:tab pos="380365" algn="l"/>
                  </a:tabLst>
                </a:pPr>
                <a:endParaRPr lang="en-US" sz="3000" b="1" dirty="0">
                  <a:latin typeface="+mj-lt"/>
                </a:endParaRPr>
              </a:p>
              <a:p>
                <a:pPr marL="182880" algn="just">
                  <a:spcBef>
                    <a:spcPct val="10000"/>
                  </a:spcBef>
                  <a:buClrTx/>
                  <a:buSzTx/>
                  <a:buFont typeface="Arial" panose="020B0604020202020204" pitchFamily="34" charset="0"/>
                  <a:tabLst>
                    <a:tab pos="380365" algn="l"/>
                  </a:tabLst>
                </a:pPr>
                <a:endParaRPr lang="en-US" sz="3000" b="1" dirty="0">
                  <a:latin typeface="+mj-lt"/>
                </a:endParaRPr>
              </a:p>
              <a:p>
                <a:pPr marL="182880" algn="just">
                  <a:spcBef>
                    <a:spcPct val="10000"/>
                  </a:spcBef>
                  <a:buClrTx/>
                  <a:buSzTx/>
                  <a:buFont typeface="Arial" panose="020B0604020202020204" pitchFamily="34" charset="0"/>
                  <a:tabLst>
                    <a:tab pos="380365" algn="l"/>
                  </a:tabLst>
                </a:pPr>
                <a:endParaRPr lang="en-US" sz="3000" b="1" dirty="0">
                  <a:latin typeface="+mj-lt"/>
                </a:endParaRPr>
              </a:p>
              <a:p>
                <a:pPr marL="182880" algn="just">
                  <a:spcBef>
                    <a:spcPct val="10000"/>
                  </a:spcBef>
                  <a:buClrTx/>
                  <a:buSzTx/>
                  <a:buFont typeface="Arial" panose="020B0604020202020204" pitchFamily="34" charset="0"/>
                  <a:tabLst>
                    <a:tab pos="380365" algn="l"/>
                  </a:tabLst>
                </a:pPr>
                <a:endParaRPr lang="en-US" sz="3000" b="1" dirty="0">
                  <a:latin typeface="+mj-lt"/>
                </a:endParaRPr>
              </a:p>
              <a:p>
                <a:pPr marL="182880" algn="just">
                  <a:spcBef>
                    <a:spcPct val="10000"/>
                  </a:spcBef>
                  <a:buClrTx/>
                  <a:buSzTx/>
                  <a:buFont typeface="Arial" panose="020B0604020202020204" pitchFamily="34" charset="0"/>
                  <a:tabLst>
                    <a:tab pos="380365" algn="l"/>
                  </a:tabLst>
                </a:pPr>
                <a:endParaRPr lang="en-US" sz="3000" b="1" dirty="0">
                  <a:latin typeface="+mj-lt"/>
                </a:endParaRPr>
              </a:p>
              <a:p>
                <a:pPr marL="182880" algn="just">
                  <a:spcBef>
                    <a:spcPct val="10000"/>
                  </a:spcBef>
                  <a:buClrTx/>
                  <a:buSzTx/>
                  <a:buFont typeface="Arial" panose="020B0604020202020204" pitchFamily="34" charset="0"/>
                  <a:tabLst>
                    <a:tab pos="380365" algn="l"/>
                  </a:tabLst>
                </a:pPr>
                <a:endParaRPr lang="en-US" sz="3000" b="1" dirty="0">
                  <a:latin typeface="+mj-lt"/>
                </a:endParaRPr>
              </a:p>
              <a:p>
                <a:pPr marL="182880" algn="just">
                  <a:spcBef>
                    <a:spcPct val="10000"/>
                  </a:spcBef>
                  <a:buClrTx/>
                  <a:buSzTx/>
                  <a:buFont typeface="Arial" panose="020B0604020202020204" pitchFamily="34" charset="0"/>
                  <a:tabLst>
                    <a:tab pos="380365" algn="l"/>
                  </a:tabLst>
                </a:pPr>
                <a:endParaRPr lang="en-US" sz="3000" b="1" dirty="0">
                  <a:latin typeface="+mj-lt"/>
                </a:endParaRPr>
              </a:p>
              <a:p>
                <a:pPr marL="182880" algn="just">
                  <a:spcBef>
                    <a:spcPct val="10000"/>
                  </a:spcBef>
                  <a:buClrTx/>
                  <a:buSzTx/>
                  <a:buFont typeface="Arial" panose="020B0604020202020204" pitchFamily="34" charset="0"/>
                  <a:tabLst>
                    <a:tab pos="380365" algn="l"/>
                  </a:tabLst>
                </a:pPr>
                <a:endParaRPr lang="en-US" sz="3000" b="1" dirty="0">
                  <a:latin typeface="+mj-lt"/>
                </a:endParaRPr>
              </a:p>
              <a:p>
                <a:pPr marL="182880" algn="just">
                  <a:spcBef>
                    <a:spcPct val="10000"/>
                  </a:spcBef>
                  <a:buClrTx/>
                  <a:buSzTx/>
                  <a:buFont typeface="Arial" panose="020B0604020202020204" pitchFamily="34" charset="0"/>
                  <a:tabLst>
                    <a:tab pos="380365" algn="l"/>
                  </a:tabLst>
                </a:pPr>
                <a:endParaRPr lang="en-US" sz="3000" b="1" dirty="0">
                  <a:latin typeface="+mj-lt"/>
                </a:endParaRPr>
              </a:p>
              <a:p>
                <a:pPr marL="182880" algn="just">
                  <a:spcBef>
                    <a:spcPct val="10000"/>
                  </a:spcBef>
                  <a:buClrTx/>
                  <a:buSzTx/>
                  <a:buFont typeface="Arial" panose="020B0604020202020204" pitchFamily="34" charset="0"/>
                  <a:tabLst>
                    <a:tab pos="380365" algn="l"/>
                  </a:tabLst>
                </a:pPr>
                <a:endParaRPr lang="en-US" sz="3000" b="1" dirty="0">
                  <a:latin typeface="+mj-lt"/>
                </a:endParaRPr>
              </a:p>
              <a:p>
                <a:pPr marL="182880" algn="just">
                  <a:spcBef>
                    <a:spcPct val="10000"/>
                  </a:spcBef>
                  <a:buClrTx/>
                  <a:buSzTx/>
                  <a:buFont typeface="Arial" panose="020B0604020202020204" pitchFamily="34" charset="0"/>
                  <a:tabLst>
                    <a:tab pos="380365" algn="l"/>
                  </a:tabLst>
                </a:pPr>
                <a:endParaRPr lang="en-US" sz="3000" b="1" dirty="0">
                  <a:latin typeface="+mj-lt"/>
                </a:endParaRPr>
              </a:p>
              <a:p>
                <a:pPr marL="182880" algn="just">
                  <a:spcBef>
                    <a:spcPct val="10000"/>
                  </a:spcBef>
                  <a:buClrTx/>
                  <a:buSzTx/>
                  <a:buFont typeface="Arial" panose="020B0604020202020204" pitchFamily="34" charset="0"/>
                  <a:tabLst>
                    <a:tab pos="380365" algn="l"/>
                  </a:tabLst>
                </a:pPr>
                <a:r>
                  <a:rPr lang="en-US" sz="3000" b="1" dirty="0">
                    <a:latin typeface="+mj-lt"/>
                  </a:rPr>
                  <a:t>U-Net Framework for Emulating Downscaling:</a:t>
                </a:r>
                <a:endParaRPr lang="en-US" sz="3000" b="1" dirty="0">
                  <a:latin typeface="+mj-lt"/>
                </a:endParaRPr>
              </a:p>
              <a:p>
                <a:pPr marL="182880" algn="just">
                  <a:spcBef>
                    <a:spcPct val="10000"/>
                  </a:spcBef>
                  <a:buClrTx/>
                  <a:buSzTx/>
                  <a:buFont typeface="Arial" panose="020B0604020202020204" pitchFamily="34" charset="0"/>
                  <a:tabLst>
                    <a:tab pos="380365" algn="l"/>
                  </a:tabLst>
                </a:pPr>
                <a:r>
                  <a:rPr lang="en-US" sz="3000" dirty="0">
                    <a:latin typeface="+mj-lt"/>
                  </a:rPr>
                  <a:t>The goal is to train a U-Net model to map Low-Resolution (LR) simulation data to High-Resolution (HR), thereby efficiently emulating computationally expensive HR models. The architecture employed is a standard U-Net featuring an Encoder-Decoder structure with Skip Connections, which processes LR inputs (including simulation data and topography) to generate the desired HR outputs. To ensure physical realism, the training incorporates Physics-Informed Learning by embedding physical constraints through a combined loss function: </a:t>
                </a:r>
                <a:endParaRPr lang="en-US" sz="3000" dirty="0">
                  <a:latin typeface="+mj-lt"/>
                </a:endParaRPr>
              </a:p>
              <a:p>
                <a:pPr marL="182880" algn="ctr">
                  <a:spcBef>
                    <a:spcPct val="10000"/>
                  </a:spcBef>
                  <a:tabLst>
                    <a:tab pos="380365" algn="l"/>
                  </a:tabLst>
                </a:pPr>
                <a14:m>
                  <m:oMath xmlns:m="http://schemas.openxmlformats.org/officeDocument/2006/math">
                    <m:sSub>
                      <m:sSubPr>
                        <m:ctrlPr>
                          <a:rPr lang="zh-CN" altLang="zh-CN" sz="3000" i="1" kern="100" smtClean="0">
                            <a:effectLst/>
                            <a:latin typeface="Cambria Math" panose="02040503050406030204" pitchFamily="18" charset="0"/>
                            <a:ea typeface="Cambria Math" panose="02040503050406030204" pitchFamily="18" charset="0"/>
                            <a:cs typeface="Times New Roman" panose="02020603050405020304" pitchFamily="-111" charset="0"/>
                          </a:rPr>
                        </m:ctrlPr>
                      </m:sSubPr>
                      <m:e>
                        <m:r>
                          <a:rPr lang="en-US" altLang="zh-CN" sz="3000" i="1" kern="100">
                            <a:effectLst/>
                            <a:latin typeface="Cambria Math" panose="02040503050406030204" pitchFamily="18" charset="0"/>
                            <a:ea typeface="等线" panose="02010600030101010101" pitchFamily="2" charset="-122"/>
                            <a:cs typeface="Times New Roman" panose="02020603050405020304" pitchFamily="-111" charset="0"/>
                          </a:rPr>
                          <m:t>ℒ</m:t>
                        </m:r>
                      </m:e>
                      <m:sub>
                        <m:r>
                          <a:rPr lang="en-US" altLang="zh-CN" sz="3000" i="1" kern="100">
                            <a:effectLst/>
                            <a:latin typeface="Cambria Math" panose="02040503050406030204" pitchFamily="18" charset="0"/>
                            <a:ea typeface="等线" panose="02010600030101010101" pitchFamily="2" charset="-122"/>
                            <a:cs typeface="Times New Roman" panose="02020603050405020304" pitchFamily="-111" charset="0"/>
                          </a:rPr>
                          <m:t>𝓉ℴ𝓉𝒶𝓁</m:t>
                        </m:r>
                      </m:sub>
                    </m:sSub>
                    <m:r>
                      <a:rPr lang="en-US" altLang="zh-CN" sz="3000" i="1" kern="100">
                        <a:effectLst/>
                        <a:latin typeface="Cambria Math" panose="02040503050406030204" pitchFamily="18" charset="0"/>
                        <a:ea typeface="等线" panose="02010600030101010101" pitchFamily="2" charset="-122"/>
                        <a:cs typeface="Times New Roman" panose="02020603050405020304" pitchFamily="-111" charset="0"/>
                      </a:rPr>
                      <m:t>=</m:t>
                    </m:r>
                    <m:sSub>
                      <m:sSubPr>
                        <m:ctrlPr>
                          <a:rPr lang="zh-CN" altLang="zh-CN" sz="3000" i="1" kern="100">
                            <a:effectLst/>
                            <a:latin typeface="Cambria Math" panose="02040503050406030204" pitchFamily="18" charset="0"/>
                            <a:ea typeface="Cambria Math" panose="02040503050406030204" pitchFamily="18" charset="0"/>
                            <a:cs typeface="Times New Roman" panose="02020603050405020304" pitchFamily="-111" charset="0"/>
                          </a:rPr>
                        </m:ctrlPr>
                      </m:sSubPr>
                      <m:e>
                        <m:r>
                          <a:rPr lang="en-US" altLang="zh-CN" sz="3000" i="1" kern="100">
                            <a:effectLst/>
                            <a:latin typeface="Cambria Math" panose="02040503050406030204" pitchFamily="18" charset="0"/>
                            <a:ea typeface="等线" panose="02010600030101010101" pitchFamily="2" charset="-122"/>
                            <a:cs typeface="Times New Roman" panose="02020603050405020304" pitchFamily="-111" charset="0"/>
                          </a:rPr>
                          <m:t>ℒ</m:t>
                        </m:r>
                      </m:e>
                      <m:sub>
                        <m:r>
                          <a:rPr lang="en-US" altLang="zh-CN" sz="3000" i="1" kern="100">
                            <a:effectLst/>
                            <a:latin typeface="Cambria Math" panose="02040503050406030204" pitchFamily="18" charset="0"/>
                            <a:ea typeface="等线" panose="02010600030101010101" pitchFamily="2" charset="-122"/>
                            <a:cs typeface="Times New Roman" panose="02020603050405020304" pitchFamily="-111" charset="0"/>
                          </a:rPr>
                          <m:t>𝒹𝒶𝓉𝒶</m:t>
                        </m:r>
                      </m:sub>
                    </m:sSub>
                  </m:oMath>
                </a14:m>
                <a:r>
                  <a:rPr lang="en-US" altLang="zh-CN" sz="3000" kern="100" dirty="0">
                    <a:effectLst/>
                    <a:latin typeface="等线" panose="02010600030101010101" pitchFamily="2" charset="-122"/>
                    <a:ea typeface="等线" panose="02010600030101010101" pitchFamily="2" charset="-122"/>
                    <a:cs typeface="Times New Roman" panose="02020603050405020304" pitchFamily="-111" charset="0"/>
                  </a:rPr>
                  <a:t>=</a:t>
                </a:r>
                <a:r>
                  <a:rPr lang="zh-CN" altLang="zh-CN" sz="3000" kern="100" dirty="0">
                    <a:ea typeface="等线" panose="02010600030101010101" pitchFamily="2" charset="-122"/>
                    <a:cs typeface="Times New Roman" panose="02020603050405020304" pitchFamily="-111" charset="0"/>
                  </a:rPr>
                  <a:t> </a:t>
                </a:r>
                <a14:m>
                  <m:oMath xmlns:m="http://schemas.openxmlformats.org/officeDocument/2006/math">
                    <m:f>
                      <m:fPr>
                        <m:ctrlPr>
                          <a:rPr lang="zh-CN" altLang="zh-CN" sz="3000" i="1" kern="100">
                            <a:latin typeface="Cambria Math" panose="02040503050406030204" pitchFamily="18" charset="0"/>
                            <a:ea typeface="等线" panose="02010600030101010101" pitchFamily="2" charset="-122"/>
                            <a:cs typeface="Times New Roman" panose="02020603050405020304" pitchFamily="-111" charset="0"/>
                          </a:rPr>
                        </m:ctrlPr>
                      </m:fPr>
                      <m:num>
                        <m:r>
                          <a:rPr lang="en-US" altLang="zh-CN" sz="3000" i="1" kern="100">
                            <a:latin typeface="Cambria Math" panose="02040503050406030204" pitchFamily="18" charset="0"/>
                            <a:ea typeface="等线" panose="02010600030101010101" pitchFamily="2" charset="-122"/>
                            <a:cs typeface="Times New Roman" panose="02020603050405020304" pitchFamily="-111" charset="0"/>
                          </a:rPr>
                          <m:t>1</m:t>
                        </m:r>
                      </m:num>
                      <m:den>
                        <m:r>
                          <a:rPr lang="en-US" altLang="zh-CN" sz="3000" i="1" kern="100">
                            <a:latin typeface="Cambria Math" panose="02040503050406030204" pitchFamily="18" charset="0"/>
                            <a:ea typeface="等线" panose="02010600030101010101" pitchFamily="2" charset="-122"/>
                            <a:cs typeface="Times New Roman" panose="02020603050405020304" pitchFamily="-111" charset="0"/>
                          </a:rPr>
                          <m:t>𝑁</m:t>
                        </m:r>
                      </m:den>
                    </m:f>
                    <m:nary>
                      <m:naryPr>
                        <m:chr m:val="∑"/>
                        <m:ctrlPr>
                          <a:rPr lang="zh-CN" altLang="zh-CN" sz="3000" i="1" kern="100">
                            <a:latin typeface="Cambria Math" panose="02040503050406030204" pitchFamily="18" charset="0"/>
                            <a:ea typeface="等线" panose="02010600030101010101" pitchFamily="2" charset="-122"/>
                            <a:cs typeface="Times New Roman" panose="02020603050405020304" pitchFamily="-111" charset="0"/>
                          </a:rPr>
                        </m:ctrlPr>
                      </m:naryPr>
                      <m:sub>
                        <m:r>
                          <a:rPr lang="en-US" altLang="zh-CN" sz="3000" i="1" kern="100">
                            <a:latin typeface="Cambria Math" panose="02040503050406030204" pitchFamily="18" charset="0"/>
                            <a:ea typeface="等线" panose="02010600030101010101" pitchFamily="2" charset="-122"/>
                            <a:cs typeface="Times New Roman" panose="02020603050405020304" pitchFamily="-111" charset="0"/>
                          </a:rPr>
                          <m:t>𝑖</m:t>
                        </m:r>
                        <m:r>
                          <a:rPr lang="en-US" altLang="zh-CN" sz="3000" i="1" kern="100">
                            <a:latin typeface="Cambria Math" panose="02040503050406030204" pitchFamily="18" charset="0"/>
                            <a:ea typeface="等线" panose="02010600030101010101" pitchFamily="2" charset="-122"/>
                            <a:cs typeface="Times New Roman" panose="02020603050405020304" pitchFamily="-111" charset="0"/>
                          </a:rPr>
                          <m:t>=</m:t>
                        </m:r>
                        <m:r>
                          <a:rPr lang="en-US" altLang="zh-CN" sz="3000" i="1" kern="100">
                            <a:latin typeface="Cambria Math" panose="02040503050406030204" pitchFamily="18" charset="0"/>
                            <a:ea typeface="等线" panose="02010600030101010101" pitchFamily="2" charset="-122"/>
                            <a:cs typeface="Times New Roman" panose="02020603050405020304" pitchFamily="-111" charset="0"/>
                          </a:rPr>
                          <m:t>1</m:t>
                        </m:r>
                      </m:sub>
                      <m:sup>
                        <m:r>
                          <a:rPr lang="en-US" altLang="zh-CN" sz="3000" i="1" kern="100">
                            <a:latin typeface="Cambria Math" panose="02040503050406030204" pitchFamily="18" charset="0"/>
                            <a:ea typeface="等线" panose="02010600030101010101" pitchFamily="2" charset="-122"/>
                            <a:cs typeface="Times New Roman" panose="02020603050405020304" pitchFamily="-111" charset="0"/>
                          </a:rPr>
                          <m:t>𝑁</m:t>
                        </m:r>
                      </m:sup>
                      <m:e>
                        <m:sSup>
                          <m:sSupPr>
                            <m:ctrlPr>
                              <a:rPr lang="zh-CN" altLang="zh-CN" sz="3000" i="1" kern="100">
                                <a:latin typeface="Cambria Math" panose="02040503050406030204" pitchFamily="18" charset="0"/>
                                <a:ea typeface="等线" panose="02010600030101010101" pitchFamily="2" charset="-122"/>
                                <a:cs typeface="Times New Roman" panose="02020603050405020304" pitchFamily="-111" charset="0"/>
                              </a:rPr>
                            </m:ctrlPr>
                          </m:sSupPr>
                          <m:e>
                            <m:d>
                              <m:dPr>
                                <m:ctrlPr>
                                  <a:rPr lang="zh-CN" altLang="zh-CN" sz="3000" i="1" kern="100">
                                    <a:latin typeface="Cambria Math" panose="02040503050406030204" pitchFamily="18" charset="0"/>
                                    <a:ea typeface="等线" panose="02010600030101010101" pitchFamily="2" charset="-122"/>
                                    <a:cs typeface="Times New Roman" panose="02020603050405020304" pitchFamily="-111" charset="0"/>
                                  </a:rPr>
                                </m:ctrlPr>
                              </m:dPr>
                              <m:e>
                                <m:sSub>
                                  <m:sSubPr>
                                    <m:ctrlPr>
                                      <a:rPr lang="zh-CN" altLang="zh-CN" sz="3000" i="1" kern="100">
                                        <a:latin typeface="Cambria Math" panose="02040503050406030204" pitchFamily="18" charset="0"/>
                                        <a:ea typeface="等线" panose="02010600030101010101" pitchFamily="2" charset="-122"/>
                                        <a:cs typeface="Times New Roman" panose="02020603050405020304" pitchFamily="-111" charset="0"/>
                                      </a:rPr>
                                    </m:ctrlPr>
                                  </m:sSubPr>
                                  <m:e>
                                    <m:r>
                                      <a:rPr lang="en-US" altLang="zh-CN" sz="3000" i="1" kern="100">
                                        <a:latin typeface="Cambria Math" panose="02040503050406030204" pitchFamily="18" charset="0"/>
                                        <a:ea typeface="等线" panose="02010600030101010101" pitchFamily="2" charset="-122"/>
                                        <a:cs typeface="Times New Roman" panose="02020603050405020304" pitchFamily="-111" charset="0"/>
                                      </a:rPr>
                                      <m:t>𝑌</m:t>
                                    </m:r>
                                  </m:e>
                                  <m:sub>
                                    <m:r>
                                      <a:rPr lang="en-US" altLang="zh-CN" sz="3000" i="1" kern="100">
                                        <a:latin typeface="Cambria Math" panose="02040503050406030204" pitchFamily="18" charset="0"/>
                                        <a:ea typeface="等线" panose="02010600030101010101" pitchFamily="2" charset="-122"/>
                                        <a:cs typeface="Times New Roman" panose="02020603050405020304" pitchFamily="-111" charset="0"/>
                                      </a:rPr>
                                      <m:t>𝑝𝑟𝑒𝑑</m:t>
                                    </m:r>
                                    <m:r>
                                      <a:rPr lang="en-US" altLang="zh-CN" sz="3000" i="1" kern="100">
                                        <a:latin typeface="Cambria Math" panose="02040503050406030204" pitchFamily="18" charset="0"/>
                                        <a:ea typeface="等线" panose="02010600030101010101" pitchFamily="2" charset="-122"/>
                                        <a:cs typeface="Times New Roman" panose="02020603050405020304" pitchFamily="-111" charset="0"/>
                                      </a:rPr>
                                      <m:t>,</m:t>
                                    </m:r>
                                    <m:r>
                                      <a:rPr lang="en-US" altLang="zh-CN" sz="3000" i="1" kern="100">
                                        <a:latin typeface="Cambria Math" panose="02040503050406030204" pitchFamily="18" charset="0"/>
                                        <a:ea typeface="等线" panose="02010600030101010101" pitchFamily="2" charset="-122"/>
                                        <a:cs typeface="Times New Roman" panose="02020603050405020304" pitchFamily="-111" charset="0"/>
                                      </a:rPr>
                                      <m:t>𝑖</m:t>
                                    </m:r>
                                  </m:sub>
                                </m:sSub>
                                <m:r>
                                  <a:rPr lang="en-US" altLang="zh-CN" sz="3000" i="1" kern="100">
                                    <a:latin typeface="Cambria Math" panose="02040503050406030204" pitchFamily="18" charset="0"/>
                                    <a:ea typeface="等线" panose="02010600030101010101" pitchFamily="2" charset="-122"/>
                                    <a:cs typeface="Times New Roman" panose="02020603050405020304" pitchFamily="-111" charset="0"/>
                                  </a:rPr>
                                  <m:t>−</m:t>
                                </m:r>
                                <m:sSub>
                                  <m:sSubPr>
                                    <m:ctrlPr>
                                      <a:rPr lang="zh-CN" altLang="zh-CN" sz="3000" i="1" kern="100">
                                        <a:latin typeface="Cambria Math" panose="02040503050406030204" pitchFamily="18" charset="0"/>
                                        <a:ea typeface="等线" panose="02010600030101010101" pitchFamily="2" charset="-122"/>
                                        <a:cs typeface="Times New Roman" panose="02020603050405020304" pitchFamily="-111" charset="0"/>
                                      </a:rPr>
                                    </m:ctrlPr>
                                  </m:sSubPr>
                                  <m:e>
                                    <m:r>
                                      <a:rPr lang="en-US" altLang="zh-CN" sz="3000" i="1" kern="100">
                                        <a:latin typeface="Cambria Math" panose="02040503050406030204" pitchFamily="18" charset="0"/>
                                        <a:ea typeface="等线" panose="02010600030101010101" pitchFamily="2" charset="-122"/>
                                        <a:cs typeface="Times New Roman" panose="02020603050405020304" pitchFamily="-111" charset="0"/>
                                      </a:rPr>
                                      <m:t>𝑌</m:t>
                                    </m:r>
                                  </m:e>
                                  <m:sub>
                                    <m:r>
                                      <a:rPr lang="en-US" altLang="zh-CN" sz="3000" i="1" kern="100">
                                        <a:latin typeface="Cambria Math" panose="02040503050406030204" pitchFamily="18" charset="0"/>
                                        <a:ea typeface="等线" panose="02010600030101010101" pitchFamily="2" charset="-122"/>
                                        <a:cs typeface="Times New Roman" panose="02020603050405020304" pitchFamily="-111" charset="0"/>
                                      </a:rPr>
                                      <m:t>𝑟𝑒𝑓</m:t>
                                    </m:r>
                                    <m:r>
                                      <a:rPr lang="en-US" altLang="zh-CN" sz="3000" i="1" kern="100">
                                        <a:latin typeface="Cambria Math" panose="02040503050406030204" pitchFamily="18" charset="0"/>
                                        <a:ea typeface="等线" panose="02010600030101010101" pitchFamily="2" charset="-122"/>
                                        <a:cs typeface="Times New Roman" panose="02020603050405020304" pitchFamily="-111" charset="0"/>
                                      </a:rPr>
                                      <m:t>,</m:t>
                                    </m:r>
                                    <m:r>
                                      <a:rPr lang="en-US" altLang="zh-CN" sz="3000" i="1" kern="100">
                                        <a:latin typeface="Cambria Math" panose="02040503050406030204" pitchFamily="18" charset="0"/>
                                        <a:ea typeface="等线" panose="02010600030101010101" pitchFamily="2" charset="-122"/>
                                        <a:cs typeface="Times New Roman" panose="02020603050405020304" pitchFamily="-111" charset="0"/>
                                      </a:rPr>
                                      <m:t>𝑖</m:t>
                                    </m:r>
                                  </m:sub>
                                </m:sSub>
                              </m:e>
                            </m:d>
                          </m:e>
                          <m:sup>
                            <m:r>
                              <a:rPr lang="en-US" altLang="zh-CN" sz="3000" i="1" kern="100">
                                <a:latin typeface="Cambria Math" panose="02040503050406030204" pitchFamily="18" charset="0"/>
                                <a:ea typeface="等线" panose="02010600030101010101" pitchFamily="2" charset="-122"/>
                                <a:cs typeface="Times New Roman" panose="02020603050405020304" pitchFamily="-111" charset="0"/>
                              </a:rPr>
                              <m:t>2</m:t>
                            </m:r>
                          </m:sup>
                        </m:sSup>
                      </m:e>
                    </m:nary>
                  </m:oMath>
                </a14:m>
                <a:endParaRPr lang="zh-CN" altLang="zh-CN" sz="3000" kern="100" dirty="0">
                  <a:effectLst/>
                  <a:latin typeface="等线" panose="02010600030101010101" pitchFamily="2" charset="-122"/>
                  <a:ea typeface="等线" panose="02010600030101010101" pitchFamily="2" charset="-122"/>
                  <a:cs typeface="Times New Roman" panose="02020603050405020304" pitchFamily="-111" charset="0"/>
                </a:endParaRPr>
              </a:p>
              <a:p>
                <a:pPr marL="182880" algn="just">
                  <a:spcBef>
                    <a:spcPct val="10000"/>
                  </a:spcBef>
                  <a:buClrTx/>
                  <a:buSzTx/>
                  <a:buFont typeface="Arial" panose="020B0604020202020204" pitchFamily="34" charset="0"/>
                  <a:tabLst>
                    <a:tab pos="380365" algn="l"/>
                  </a:tabLst>
                </a:pPr>
                <a:r>
                  <a:rPr lang="en-US" sz="3000" spc="100" dirty="0">
                    <a:uFillTx/>
                    <a:latin typeface="+mn-lt"/>
                    <a:ea typeface="MS PGothic" panose="020B0600070205080204" pitchFamily="34" charset="-128"/>
                  </a:rPr>
                  <a:t>Data Loss </a:t>
                </a:r>
                <a:r>
                  <a:rPr lang="en-US" sz="3000" spc="100" dirty="0">
                    <a:latin typeface="+mn-lt"/>
                  </a:rPr>
                  <a:t>(</a:t>
                </a:r>
                <a14:m>
                  <m:oMath xmlns:m="http://schemas.openxmlformats.org/officeDocument/2006/math">
                    <m:sSub>
                      <m:sSubPr>
                        <m:ctrlPr>
                          <a:rPr lang="zh-CN" altLang="zh-CN" sz="3000" i="1" smtClean="0">
                            <a:effectLst/>
                            <a:latin typeface="Cambria Math" panose="02040503050406030204" pitchFamily="18" charset="0"/>
                            <a:ea typeface="Cambria Math" panose="02040503050406030204" pitchFamily="18" charset="0"/>
                          </a:rPr>
                        </m:ctrlPr>
                      </m:sSubPr>
                      <m:e>
                        <m:r>
                          <a:rPr lang="en-US" altLang="zh-CN" sz="3000" i="1">
                            <a:effectLst/>
                            <a:latin typeface="Cambria Math" panose="02040503050406030204" pitchFamily="18" charset="0"/>
                            <a:ea typeface="等线" panose="02010600030101010101" pitchFamily="2" charset="-122"/>
                            <a:cs typeface="Times New Roman" panose="02020603050405020304" pitchFamily="-111" charset="0"/>
                          </a:rPr>
                          <m:t>ℒ</m:t>
                        </m:r>
                      </m:e>
                      <m:sub>
                        <m:r>
                          <a:rPr lang="en-US" altLang="zh-CN" sz="3000" i="1">
                            <a:effectLst/>
                            <a:latin typeface="Cambria Math" panose="02040503050406030204" pitchFamily="18" charset="0"/>
                            <a:ea typeface="等线" panose="02010600030101010101" pitchFamily="2" charset="-122"/>
                            <a:cs typeface="Times New Roman" panose="02020603050405020304" pitchFamily="-111" charset="0"/>
                          </a:rPr>
                          <m:t>𝒹𝒶𝓉𝒶</m:t>
                        </m:r>
                      </m:sub>
                    </m:sSub>
                  </m:oMath>
                </a14:m>
                <a:r>
                  <a:rPr lang="en-US" sz="3000" spc="100" dirty="0">
                    <a:uFillTx/>
                    <a:latin typeface="+mn-lt"/>
                    <a:ea typeface="MS PGothic" panose="020B0600070205080204" pitchFamily="34" charset="-128"/>
                  </a:rPr>
                  <a:t>): Standard regression loss MSE between the U-Net‘s HR output (</a:t>
                </a:r>
                <a14:m>
                  <m:oMath xmlns:m="http://schemas.openxmlformats.org/officeDocument/2006/math">
                    <m:sSub>
                      <m:sSubPr>
                        <m:ctrlPr>
                          <a:rPr lang="zh-CN" altLang="zh-CN" sz="3000" i="1">
                            <a:latin typeface="Cambria Math" panose="02040503050406030204" pitchFamily="18" charset="0"/>
                          </a:rPr>
                        </m:ctrlPr>
                      </m:sSubPr>
                      <m:e>
                        <m:r>
                          <a:rPr lang="en-US" altLang="zh-CN" sz="3000" i="1">
                            <a:latin typeface="Cambria Math" panose="02040503050406030204" pitchFamily="18" charset="0"/>
                          </a:rPr>
                          <m:t>𝑌</m:t>
                        </m:r>
                      </m:e>
                      <m:sub>
                        <m:r>
                          <a:rPr lang="en-US" altLang="zh-CN" sz="3000" i="1">
                            <a:latin typeface="Cambria Math" panose="02040503050406030204" pitchFamily="18" charset="0"/>
                          </a:rPr>
                          <m:t>𝑝𝑟𝑒𝑑</m:t>
                        </m:r>
                      </m:sub>
                    </m:sSub>
                  </m:oMath>
                </a14:m>
                <a:r>
                  <a:rPr lang="en-US" sz="3000" spc="100" dirty="0">
                    <a:uFillTx/>
                    <a:latin typeface="+mn-lt"/>
                    <a:ea typeface="MS PGothic" panose="020B0600070205080204" pitchFamily="34" charset="-128"/>
                  </a:rPr>
                  <a:t>) and the target HR simulation data (</a:t>
                </a:r>
                <a14:m>
                  <m:oMath xmlns:m="http://schemas.openxmlformats.org/officeDocument/2006/math">
                    <m:sSub>
                      <m:sSubPr>
                        <m:ctrlPr>
                          <a:rPr lang="zh-CN" altLang="zh-CN" sz="3000" i="1">
                            <a:latin typeface="Cambria Math" panose="02040503050406030204" pitchFamily="18" charset="0"/>
                          </a:rPr>
                        </m:ctrlPr>
                      </m:sSubPr>
                      <m:e>
                        <m:r>
                          <a:rPr lang="en-US" altLang="zh-CN" sz="3000" i="1">
                            <a:latin typeface="Cambria Math" panose="02040503050406030204" pitchFamily="18" charset="0"/>
                          </a:rPr>
                          <m:t>𝑌</m:t>
                        </m:r>
                      </m:e>
                      <m:sub>
                        <m:r>
                          <a:rPr lang="en-US" altLang="zh-CN" sz="3000" i="1">
                            <a:latin typeface="Cambria Math" panose="02040503050406030204" pitchFamily="18" charset="0"/>
                          </a:rPr>
                          <m:t>𝑟𝑒𝑓</m:t>
                        </m:r>
                      </m:sub>
                    </m:sSub>
                  </m:oMath>
                </a14:m>
                <a:r>
                  <a:rPr lang="en-US" sz="3000" spc="100" dirty="0">
                    <a:uFillTx/>
                    <a:latin typeface="+mn-lt"/>
                    <a:ea typeface="MS PGothic" panose="020B0600070205080204" pitchFamily="34" charset="-128"/>
                  </a:rPr>
                  <a:t>):</a:t>
                </a:r>
                <a:endParaRPr lang="en-US" sz="3000" spc="100" dirty="0">
                  <a:uFillTx/>
                  <a:latin typeface="+mn-lt"/>
                  <a:ea typeface="MS PGothic" panose="020B0600070205080204" pitchFamily="34" charset="-128"/>
                </a:endParaRPr>
              </a:p>
              <a:p>
                <a:pPr marL="182880" algn="just">
                  <a:spcBef>
                    <a:spcPct val="10000"/>
                  </a:spcBef>
                  <a:buClrTx/>
                  <a:buSzTx/>
                  <a:buFont typeface="Arial" panose="020B0604020202020204" pitchFamily="34" charset="0"/>
                  <a:tabLst>
                    <a:tab pos="380365" algn="l"/>
                  </a:tabLst>
                </a:pPr>
                <a:endParaRPr lang="en-US" sz="3000" spc="100" dirty="0">
                  <a:latin typeface="+mn-lt"/>
                </a:endParaRPr>
              </a:p>
              <a:p>
                <a:pPr marL="182880" algn="just">
                  <a:spcBef>
                    <a:spcPct val="10000"/>
                  </a:spcBef>
                  <a:buClrTx/>
                  <a:buSzTx/>
                  <a:buFont typeface="Arial" panose="020B0604020202020204" pitchFamily="34" charset="0"/>
                  <a:tabLst>
                    <a:tab pos="380365" algn="l"/>
                  </a:tabLst>
                </a:pPr>
                <a:endParaRPr lang="en-US" sz="3000" spc="100" dirty="0">
                  <a:uFillTx/>
                  <a:latin typeface="+mn-lt"/>
                  <a:ea typeface="MS PGothic" panose="020B0600070205080204" pitchFamily="34" charset="-128"/>
                </a:endParaRPr>
              </a:p>
            </p:txBody>
          </p:sp>
        </mc:Choice>
        <mc:Fallback>
          <p:sp>
            <p:nvSpPr>
              <p:cNvPr id="63" name="Text Box 7"/>
              <p:cNvSpPr txBox="1">
                <a:spLocks noRot="1" noChangeAspect="1" noMove="1" noResize="1" noEditPoints="1" noAdjustHandles="1" noChangeArrowheads="1" noChangeShapeType="1" noTextEdit="1"/>
              </p:cNvSpPr>
              <p:nvPr/>
            </p:nvSpPr>
            <p:spPr bwMode="auto">
              <a:xfrm>
                <a:off x="26640593" y="6022974"/>
                <a:ext cx="11495615" cy="20687030"/>
              </a:xfrm>
              <a:prstGeom prst="rect">
                <a:avLst/>
              </a:prstGeom>
              <a:blipFill rotWithShape="1">
                <a:blip r:embed="rId5"/>
                <a:stretch>
                  <a:fillRect l="-59" t="-34" r="-55" b="-28"/>
                </a:stretch>
              </a:blipFill>
              <a:ln w="12700">
                <a:solidFill>
                  <a:schemeClr val="hlink"/>
                </a:solidFill>
                <a:miter lim="800000"/>
              </a:ln>
            </p:spPr>
            <p:txBody>
              <a:bodyPr/>
              <a:lstStyle/>
              <a:p>
                <a:r>
                  <a:rPr lang="zh-CN" altLang="en-US">
                    <a:noFill/>
                  </a:rPr>
                  <a:t> </a:t>
                </a:r>
              </a:p>
            </p:txBody>
          </p:sp>
        </mc:Fallback>
      </mc:AlternateContent>
      <p:sp>
        <p:nvSpPr>
          <p:cNvPr id="64" name="Text Box 7"/>
          <p:cNvSpPr txBox="1">
            <a:spLocks noChangeArrowheads="1"/>
          </p:cNvSpPr>
          <p:nvPr/>
        </p:nvSpPr>
        <p:spPr bwMode="auto">
          <a:xfrm>
            <a:off x="38545367" y="6022974"/>
            <a:ext cx="9149081" cy="14973211"/>
          </a:xfrm>
          <a:prstGeom prst="rect">
            <a:avLst/>
          </a:prstGeom>
          <a:solidFill>
            <a:schemeClr val="bg1"/>
          </a:solidFill>
          <a:ln w="12700">
            <a:solidFill>
              <a:schemeClr val="hlink"/>
            </a:solidFill>
            <a:miter lim="800000"/>
          </a:ln>
        </p:spPr>
        <p:txBody>
          <a:bodyPr lIns="365760" tIns="182880" rIns="365760" bIns="182880"/>
          <a:lstStyle/>
          <a:p>
            <a:pPr algn="l">
              <a:spcBef>
                <a:spcPct val="10000"/>
              </a:spcBef>
              <a:spcAft>
                <a:spcPts val="600"/>
              </a:spcAft>
              <a:buClrTx/>
              <a:buSzTx/>
              <a:buFont typeface="Arial" panose="020B0604020202020204" pitchFamily="34" charset="0"/>
              <a:tabLst>
                <a:tab pos="380365" algn="l"/>
              </a:tabLst>
            </a:pPr>
            <a:r>
              <a:rPr lang="en-US" altLang="zh-CN" sz="3400" b="1" spc="100" dirty="0"/>
              <a:t>Conclusion</a:t>
            </a:r>
            <a:endParaRPr lang="en-US" sz="3400" b="1" spc="100" dirty="0">
              <a:uFillTx/>
              <a:latin typeface="Helvetica" pitchFamily="34" charset="0"/>
              <a:ea typeface="MS PGothic" panose="020B0600070205080204" pitchFamily="34" charset="-128"/>
            </a:endParaRPr>
          </a:p>
          <a:p>
            <a:pPr marL="182880" algn="just">
              <a:spcBef>
                <a:spcPct val="10000"/>
              </a:spcBef>
              <a:buClrTx/>
              <a:buSzTx/>
              <a:buFont typeface="Arial" panose="020B0604020202020204" pitchFamily="34" charset="0"/>
              <a:tabLst>
                <a:tab pos="380365" algn="l"/>
              </a:tabLst>
            </a:pPr>
            <a:r>
              <a:rPr lang="en-US" sz="3000" spc="100" dirty="0">
                <a:uFillTx/>
                <a:latin typeface="+mn-lt"/>
                <a:ea typeface="MS PGothic" panose="020B0600070205080204" pitchFamily="34" charset="-128"/>
              </a:rPr>
              <a:t>We developed an AI (U-Net) regional downscaling framework, significantly boosting computational efficiency for high-resolution forecasting while maintaining accuracy. The atmospheric model yielded excellent results, effectively capturing key dynamics; oceanic model development is ongoing. This physics-informed AI approach offers a scalable, precise tool for forecasting, climate science, and disaster management.</a:t>
            </a:r>
            <a:endParaRPr lang="en-US" sz="3000" spc="100" dirty="0">
              <a:uFillTx/>
              <a:latin typeface="+mn-lt"/>
              <a:ea typeface="MS PGothic" panose="020B0600070205080204" pitchFamily="34" charset="-128"/>
            </a:endParaRPr>
          </a:p>
          <a:p>
            <a:pPr algn="just">
              <a:spcBef>
                <a:spcPct val="50000"/>
              </a:spcBef>
              <a:tabLst>
                <a:tab pos="380365" algn="l"/>
              </a:tabLst>
              <a:defRPr/>
            </a:pPr>
            <a:endParaRPr lang="en-US" sz="3400" b="1" dirty="0">
              <a:latin typeface="Helvetica" pitchFamily="34" charset="0"/>
              <a:ea typeface="MS PGothic" panose="020B0600070205080204" pitchFamily="34" charset="-128"/>
            </a:endParaRPr>
          </a:p>
        </p:txBody>
      </p:sp>
      <p:sp>
        <p:nvSpPr>
          <p:cNvPr id="65" name="Text Box 7"/>
          <p:cNvSpPr txBox="1">
            <a:spLocks noChangeArrowheads="1"/>
          </p:cNvSpPr>
          <p:nvPr/>
        </p:nvSpPr>
        <p:spPr bwMode="auto">
          <a:xfrm>
            <a:off x="38561872" y="21268914"/>
            <a:ext cx="9149080" cy="2989067"/>
          </a:xfrm>
          <a:prstGeom prst="rect">
            <a:avLst/>
          </a:prstGeom>
          <a:solidFill>
            <a:schemeClr val="bg1"/>
          </a:solidFill>
          <a:ln w="12700">
            <a:solidFill>
              <a:schemeClr val="hlink"/>
            </a:solidFill>
            <a:miter lim="800000"/>
          </a:ln>
        </p:spPr>
        <p:txBody>
          <a:bodyPr lIns="365760" tIns="182880" rIns="365760" bIns="182880"/>
          <a:lstStyle/>
          <a:p>
            <a:pPr algn="l">
              <a:spcBef>
                <a:spcPct val="10000"/>
              </a:spcBef>
              <a:spcAft>
                <a:spcPts val="600"/>
              </a:spcAft>
              <a:buClrTx/>
              <a:buSzTx/>
              <a:buFont typeface="Arial" panose="020B0604020202020204" pitchFamily="34" charset="0"/>
              <a:tabLst>
                <a:tab pos="380365" algn="l"/>
              </a:tabLst>
            </a:pPr>
            <a:r>
              <a:rPr lang="en-US" sz="3400" b="1" spc="100" dirty="0">
                <a:uFillTx/>
                <a:latin typeface="Helvetica" pitchFamily="34" charset="0"/>
                <a:ea typeface="MS PGothic" panose="020B0600070205080204" pitchFamily="34" charset="-128"/>
              </a:rPr>
              <a:t>Acknowledgments</a:t>
            </a:r>
            <a:endParaRPr lang="en-US" sz="3400" b="1" spc="100" dirty="0">
              <a:uFillTx/>
              <a:latin typeface="Helvetica" pitchFamily="34" charset="0"/>
              <a:ea typeface="MS PGothic" panose="020B0600070205080204" pitchFamily="34" charset="-128"/>
            </a:endParaRPr>
          </a:p>
          <a:p>
            <a:pPr marL="182880" algn="just">
              <a:spcBef>
                <a:spcPct val="10000"/>
              </a:spcBef>
              <a:buClrTx/>
              <a:buSzTx/>
              <a:buFont typeface="Arial" panose="020B0604020202020204" pitchFamily="34" charset="0"/>
              <a:tabLst>
                <a:tab pos="380365" algn="l"/>
              </a:tabLst>
            </a:pPr>
            <a:r>
              <a:rPr lang="en-US" sz="3000" spc="100" dirty="0">
                <a:uFillTx/>
                <a:latin typeface="+mj-lt"/>
                <a:ea typeface="MS PGothic" panose="020B0600070205080204" pitchFamily="34" charset="-128"/>
                <a:cs typeface="+mj-lt"/>
              </a:rPr>
              <a:t>This work is supported by </a:t>
            </a:r>
            <a:endParaRPr lang="en-US" sz="3000" spc="100" dirty="0">
              <a:uFillTx/>
              <a:latin typeface="+mj-lt"/>
              <a:ea typeface="MS PGothic" panose="020B0600070205080204" pitchFamily="34" charset="-128"/>
              <a:cs typeface="+mj-lt"/>
            </a:endParaRPr>
          </a:p>
          <a:p>
            <a:pPr marL="182880" algn="just">
              <a:spcBef>
                <a:spcPct val="10000"/>
              </a:spcBef>
              <a:buClrTx/>
              <a:buSzTx/>
              <a:buFont typeface="Arial" panose="020B0604020202020204" pitchFamily="34" charset="0"/>
              <a:tabLst>
                <a:tab pos="380365" algn="l"/>
              </a:tabLst>
            </a:pPr>
            <a:r>
              <a:rPr lang="en-US" sz="3000" spc="100" dirty="0" err="1">
                <a:uFillTx/>
                <a:latin typeface="+mj-lt"/>
                <a:ea typeface="MS PGothic" panose="020B0600070205080204" pitchFamily="34" charset="-128"/>
                <a:cs typeface="+mj-lt"/>
              </a:rPr>
              <a:t>theScience</a:t>
            </a:r>
            <a:r>
              <a:rPr lang="en-US" sz="3000" spc="100" dirty="0">
                <a:uFillTx/>
                <a:latin typeface="+mj-lt"/>
                <a:ea typeface="MS PGothic" panose="020B0600070205080204" pitchFamily="34" charset="-128"/>
                <a:cs typeface="+mj-lt"/>
              </a:rPr>
              <a:t> Foundation of </a:t>
            </a:r>
            <a:r>
              <a:rPr lang="en-US" sz="3000" spc="100" dirty="0" err="1">
                <a:uFillTx/>
                <a:latin typeface="+mj-lt"/>
                <a:ea typeface="MS PGothic" panose="020B0600070205080204" pitchFamily="34" charset="-128"/>
                <a:cs typeface="+mj-lt"/>
              </a:rPr>
              <a:t>DonghaiLaboratory</a:t>
            </a:r>
            <a:r>
              <a:rPr lang="en-US" sz="3000" spc="100" dirty="0">
                <a:uFillTx/>
                <a:latin typeface="+mj-lt"/>
                <a:ea typeface="MS PGothic" panose="020B0600070205080204" pitchFamily="34" charset="-128"/>
                <a:cs typeface="+mj-lt"/>
              </a:rPr>
              <a:t> (DH‐2023QD0002) &amp; the </a:t>
            </a:r>
            <a:r>
              <a:rPr lang="en-US" sz="3000" spc="100" dirty="0" err="1">
                <a:uFillTx/>
                <a:latin typeface="+mj-lt"/>
                <a:ea typeface="MS PGothic" panose="020B0600070205080204" pitchFamily="34" charset="-128"/>
                <a:cs typeface="+mj-lt"/>
              </a:rPr>
              <a:t>GHfun</a:t>
            </a:r>
            <a:r>
              <a:rPr lang="en-US" sz="3000" spc="100" dirty="0">
                <a:uFillTx/>
                <a:latin typeface="+mj-lt"/>
                <a:ea typeface="MS PGothic" panose="020B0600070205080204" pitchFamily="34" charset="-128"/>
                <a:cs typeface="+mj-lt"/>
              </a:rPr>
              <a:t> (ghfund202407032452).</a:t>
            </a:r>
            <a:endParaRPr lang="en-US" sz="3000" spc="100" dirty="0">
              <a:uFillTx/>
              <a:latin typeface="+mj-lt"/>
              <a:ea typeface="MS PGothic" panose="020B0600070205080204" pitchFamily="34" charset="-128"/>
              <a:cs typeface="+mj-lt"/>
            </a:endParaRPr>
          </a:p>
          <a:p>
            <a:pPr algn="just">
              <a:spcBef>
                <a:spcPct val="50000"/>
              </a:spcBef>
              <a:tabLst>
                <a:tab pos="380365" algn="l"/>
              </a:tabLst>
              <a:defRPr/>
            </a:pPr>
            <a:endParaRPr lang="en-US" sz="3400" b="1" dirty="0">
              <a:latin typeface="+mj-lt"/>
              <a:ea typeface="MS PGothic" panose="020B0600070205080204" pitchFamily="34" charset="-128"/>
              <a:cs typeface="+mj-lt"/>
            </a:endParaRPr>
          </a:p>
        </p:txBody>
      </p:sp>
      <p:sp>
        <p:nvSpPr>
          <p:cNvPr id="66" name="Text Box 7"/>
          <p:cNvSpPr txBox="1">
            <a:spLocks noChangeArrowheads="1"/>
          </p:cNvSpPr>
          <p:nvPr/>
        </p:nvSpPr>
        <p:spPr bwMode="auto">
          <a:xfrm>
            <a:off x="38564131" y="24530709"/>
            <a:ext cx="9149080" cy="2053154"/>
          </a:xfrm>
          <a:prstGeom prst="rect">
            <a:avLst/>
          </a:prstGeom>
          <a:solidFill>
            <a:schemeClr val="bg1"/>
          </a:solidFill>
          <a:ln w="12700">
            <a:solidFill>
              <a:schemeClr val="hlink"/>
            </a:solidFill>
            <a:miter lim="800000"/>
          </a:ln>
        </p:spPr>
        <p:txBody>
          <a:bodyPr lIns="365760" tIns="182880" rIns="365760" bIns="182880"/>
          <a:lstStyle/>
          <a:p>
            <a:pPr algn="l">
              <a:spcBef>
                <a:spcPct val="10000"/>
              </a:spcBef>
              <a:spcAft>
                <a:spcPts val="600"/>
              </a:spcAft>
              <a:buClrTx/>
              <a:buSzTx/>
              <a:buFont typeface="Arial" panose="020B0604020202020204" pitchFamily="34" charset="0"/>
              <a:tabLst>
                <a:tab pos="380365" algn="l"/>
              </a:tabLst>
            </a:pPr>
            <a:r>
              <a:rPr lang="en-US" sz="3400" b="1" spc="100" dirty="0">
                <a:uFillTx/>
                <a:latin typeface="Helvetica" pitchFamily="34" charset="0"/>
                <a:ea typeface="MS PGothic" panose="020B0600070205080204" pitchFamily="34" charset="-128"/>
              </a:rPr>
              <a:t>Contact Info</a:t>
            </a:r>
            <a:endParaRPr lang="en-US" sz="3400" b="1" spc="100" dirty="0">
              <a:uFillTx/>
              <a:latin typeface="Helvetica" pitchFamily="34" charset="0"/>
              <a:ea typeface="MS PGothic" panose="020B0600070205080204" pitchFamily="34" charset="-128"/>
            </a:endParaRPr>
          </a:p>
          <a:p>
            <a:pPr marL="182880" algn="just">
              <a:spcBef>
                <a:spcPct val="10000"/>
              </a:spcBef>
              <a:buClrTx/>
              <a:buSzTx/>
              <a:buFont typeface="Arial" panose="020B0604020202020204" pitchFamily="34" charset="0"/>
              <a:tabLst>
                <a:tab pos="380365" algn="l"/>
              </a:tabLst>
            </a:pPr>
            <a:r>
              <a:rPr lang="de-DE" sz="3000" spc="100" dirty="0">
                <a:uFillTx/>
                <a:latin typeface="+mj-lt"/>
                <a:ea typeface="MS PGothic" panose="020B0600070205080204" pitchFamily="34" charset="-128"/>
              </a:rPr>
              <a:t>E-mail: huangyuxiang@gmail.com</a:t>
            </a:r>
            <a:endParaRPr lang="de-DE" sz="3000" spc="100" dirty="0">
              <a:uFillTx/>
              <a:latin typeface="+mj-lt"/>
              <a:ea typeface="MS PGothic" panose="020B0600070205080204" pitchFamily="34" charset="-128"/>
            </a:endParaRPr>
          </a:p>
          <a:p>
            <a:pPr marL="182880" algn="just">
              <a:spcBef>
                <a:spcPct val="10000"/>
              </a:spcBef>
              <a:buClrTx/>
              <a:buSzTx/>
              <a:buFont typeface="Arial" panose="020B0604020202020204" pitchFamily="34" charset="0"/>
              <a:tabLst>
                <a:tab pos="380365" algn="l"/>
              </a:tabLst>
            </a:pPr>
            <a:r>
              <a:rPr lang="de-DE" sz="3000" spc="100" dirty="0">
                <a:uFillTx/>
                <a:latin typeface="+mj-lt"/>
                <a:ea typeface="MS PGothic" panose="020B0600070205080204" pitchFamily="34" charset="-128"/>
              </a:rPr>
              <a:t>Phone/ Wechat: (+86) 15055765758</a:t>
            </a:r>
            <a:endParaRPr lang="de-DE" sz="3000" spc="100" dirty="0">
              <a:uFillTx/>
              <a:latin typeface="+mj-lt"/>
              <a:ea typeface="MS PGothic" panose="020B0600070205080204" pitchFamily="34" charset="-128"/>
            </a:endParaRPr>
          </a:p>
        </p:txBody>
      </p:sp>
      <p:pic>
        <p:nvPicPr>
          <p:cNvPr id="4" name="Picture 3" descr="51744168639_.pic"/>
          <p:cNvPicPr>
            <a:picLocks noChangeAspect="1"/>
          </p:cNvPicPr>
          <p:nvPr/>
        </p:nvPicPr>
        <p:blipFill>
          <a:blip r:embed="rId6"/>
          <a:srcRect b="26648"/>
          <a:stretch>
            <a:fillRect/>
          </a:stretch>
        </p:blipFill>
        <p:spPr>
          <a:xfrm>
            <a:off x="45181902" y="24961123"/>
            <a:ext cx="2214504" cy="1192325"/>
          </a:xfrm>
          <a:prstGeom prst="rect">
            <a:avLst/>
          </a:prstGeom>
        </p:spPr>
      </p:pic>
      <p:grpSp>
        <p:nvGrpSpPr>
          <p:cNvPr id="14" name="组合 13"/>
          <p:cNvGrpSpPr/>
          <p:nvPr/>
        </p:nvGrpSpPr>
        <p:grpSpPr>
          <a:xfrm>
            <a:off x="26902635" y="6376784"/>
            <a:ext cx="10972800" cy="6575147"/>
            <a:chOff x="14584899" y="17273477"/>
            <a:chExt cx="10972800" cy="6575147"/>
          </a:xfrm>
        </p:grpSpPr>
        <p:pic>
          <p:nvPicPr>
            <p:cNvPr id="7" name="图片 6"/>
            <p:cNvPicPr>
              <a:picLocks noChangeAspect="1"/>
            </p:cNvPicPr>
            <p:nvPr/>
          </p:nvPicPr>
          <p:blipFill>
            <a:blip r:embed="rId7"/>
            <a:srcRect t="9671"/>
            <a:stretch>
              <a:fillRect/>
            </a:stretch>
          </p:blipFill>
          <p:spPr>
            <a:xfrm>
              <a:off x="14584899" y="17273477"/>
              <a:ext cx="10972800" cy="5738922"/>
            </a:xfrm>
            <a:prstGeom prst="rect">
              <a:avLst/>
            </a:prstGeom>
          </p:spPr>
        </p:pic>
        <p:sp>
          <p:nvSpPr>
            <p:cNvPr id="13" name="文本框 12"/>
            <p:cNvSpPr txBox="1"/>
            <p:nvPr/>
          </p:nvSpPr>
          <p:spPr>
            <a:xfrm>
              <a:off x="14584899" y="22986850"/>
              <a:ext cx="10972800" cy="861774"/>
            </a:xfrm>
            <a:prstGeom prst="rect">
              <a:avLst/>
            </a:prstGeom>
            <a:noFill/>
          </p:spPr>
          <p:txBody>
            <a:bodyPr wrap="square" rtlCol="0">
              <a:spAutoFit/>
            </a:bodyPr>
            <a:lstStyle/>
            <a:p>
              <a:pPr algn="ctr"/>
              <a:r>
                <a:rPr lang="en-US" altLang="zh-CN" dirty="0">
                  <a:latin typeface="+mj-lt"/>
                </a:rPr>
                <a:t>Figure 3. Example Low-Resolution (LR) input (left) and High-Resolution (HR) target (right) Sea Surface Temperature (SST) fields used for AI training.</a:t>
              </a:r>
              <a:endParaRPr lang="zh-CN" altLang="en-US" dirty="0">
                <a:latin typeface="+mj-lt"/>
              </a:endParaRPr>
            </a:p>
          </p:txBody>
        </p:sp>
      </p:grpSp>
      <p:grpSp>
        <p:nvGrpSpPr>
          <p:cNvPr id="19" name="组合 18"/>
          <p:cNvGrpSpPr/>
          <p:nvPr/>
        </p:nvGrpSpPr>
        <p:grpSpPr>
          <a:xfrm>
            <a:off x="14010079" y="19537135"/>
            <a:ext cx="12122785" cy="7026145"/>
            <a:chOff x="14698633" y="16199192"/>
            <a:chExt cx="12122785" cy="7026145"/>
          </a:xfrm>
        </p:grpSpPr>
        <p:pic>
          <p:nvPicPr>
            <p:cNvPr id="16" name="图片 15"/>
            <p:cNvPicPr>
              <a:picLocks noChangeAspect="1"/>
            </p:cNvPicPr>
            <p:nvPr/>
          </p:nvPicPr>
          <p:blipFill>
            <a:blip r:embed="rId8"/>
            <a:srcRect t="4425"/>
            <a:stretch>
              <a:fillRect/>
            </a:stretch>
          </p:blipFill>
          <p:spPr>
            <a:xfrm>
              <a:off x="14698633" y="16199192"/>
              <a:ext cx="12122785" cy="6079490"/>
            </a:xfrm>
            <a:prstGeom prst="rect">
              <a:avLst/>
            </a:prstGeom>
          </p:spPr>
        </p:pic>
        <p:sp>
          <p:nvSpPr>
            <p:cNvPr id="17" name="文本框 16"/>
            <p:cNvSpPr txBox="1"/>
            <p:nvPr/>
          </p:nvSpPr>
          <p:spPr>
            <a:xfrm>
              <a:off x="15279168" y="22363563"/>
              <a:ext cx="10972800" cy="861774"/>
            </a:xfrm>
            <a:prstGeom prst="rect">
              <a:avLst/>
            </a:prstGeom>
            <a:noFill/>
          </p:spPr>
          <p:txBody>
            <a:bodyPr wrap="square" rtlCol="0">
              <a:spAutoFit/>
            </a:bodyPr>
            <a:lstStyle/>
            <a:p>
              <a:pPr algn="ctr"/>
              <a:r>
                <a:rPr lang="en-US" altLang="zh-CN" dirty="0">
                  <a:latin typeface="+mj-lt"/>
                </a:rPr>
                <a:t>Figure 2. Low-Resolution (parent, left) and High-Resolution (nested, right) 2-meter temperature (°C) training data examples.</a:t>
              </a:r>
              <a:endParaRPr lang="zh-CN" altLang="en-US" dirty="0">
                <a:latin typeface="+mj-lt"/>
              </a:endParaRPr>
            </a:p>
          </p:txBody>
        </p:sp>
      </p:grpSp>
      <p:grpSp>
        <p:nvGrpSpPr>
          <p:cNvPr id="28" name="组合 27"/>
          <p:cNvGrpSpPr/>
          <p:nvPr/>
        </p:nvGrpSpPr>
        <p:grpSpPr>
          <a:xfrm>
            <a:off x="26882610" y="20220382"/>
            <a:ext cx="11069025" cy="6227840"/>
            <a:chOff x="26882610" y="20477557"/>
            <a:chExt cx="11069025" cy="6227840"/>
          </a:xfrm>
        </p:grpSpPr>
        <p:grpSp>
          <p:nvGrpSpPr>
            <p:cNvPr id="25" name="组合 24"/>
            <p:cNvGrpSpPr/>
            <p:nvPr/>
          </p:nvGrpSpPr>
          <p:grpSpPr>
            <a:xfrm>
              <a:off x="26978835" y="20477557"/>
              <a:ext cx="10972800" cy="6227840"/>
              <a:chOff x="26978835" y="20477557"/>
              <a:chExt cx="10972800" cy="6227840"/>
            </a:xfrm>
          </p:grpSpPr>
          <p:sp>
            <p:nvSpPr>
              <p:cNvPr id="21" name="文本框 20"/>
              <p:cNvSpPr txBox="1"/>
              <p:nvPr/>
            </p:nvSpPr>
            <p:spPr>
              <a:xfrm>
                <a:off x="26978835" y="26228343"/>
                <a:ext cx="10972800" cy="477054"/>
              </a:xfrm>
              <a:prstGeom prst="rect">
                <a:avLst/>
              </a:prstGeom>
              <a:noFill/>
            </p:spPr>
            <p:txBody>
              <a:bodyPr wrap="square" rtlCol="0">
                <a:spAutoFit/>
              </a:bodyPr>
              <a:lstStyle/>
              <a:p>
                <a:pPr algn="ctr"/>
                <a:r>
                  <a:rPr lang="en-US" altLang="zh-CN" dirty="0">
                    <a:latin typeface="+mj-lt"/>
                  </a:rPr>
                  <a:t>Figure 4. Architecture of the U-Net model used for downscaling</a:t>
                </a:r>
                <a:endParaRPr lang="zh-CN" altLang="en-US" dirty="0">
                  <a:latin typeface="+mj-lt"/>
                </a:endParaRPr>
              </a:p>
            </p:txBody>
          </p:sp>
          <p:pic>
            <p:nvPicPr>
              <p:cNvPr id="24" name="图片 23"/>
              <p:cNvPicPr>
                <a:picLocks noChangeAspect="1"/>
              </p:cNvPicPr>
              <p:nvPr/>
            </p:nvPicPr>
            <p:blipFill>
              <a:blip r:embed="rId9"/>
              <a:stretch>
                <a:fillRect/>
              </a:stretch>
            </p:blipFill>
            <p:spPr>
              <a:xfrm>
                <a:off x="27021366" y="20477557"/>
                <a:ext cx="10887738" cy="5738922"/>
              </a:xfrm>
              <a:prstGeom prst="rect">
                <a:avLst/>
              </a:prstGeom>
            </p:spPr>
          </p:pic>
        </p:grpSp>
        <p:sp>
          <p:nvSpPr>
            <p:cNvPr id="26" name="文本框 25"/>
            <p:cNvSpPr txBox="1"/>
            <p:nvPr/>
          </p:nvSpPr>
          <p:spPr>
            <a:xfrm>
              <a:off x="26882610" y="20639013"/>
              <a:ext cx="2291101" cy="369332"/>
            </a:xfrm>
            <a:prstGeom prst="rect">
              <a:avLst/>
            </a:prstGeom>
            <a:noFill/>
          </p:spPr>
          <p:txBody>
            <a:bodyPr wrap="square" rtlCol="0">
              <a:spAutoFit/>
            </a:bodyPr>
            <a:lstStyle/>
            <a:p>
              <a:pPr algn="ctr"/>
              <a:r>
                <a:rPr lang="en-US" altLang="zh-CN" sz="1800" dirty="0">
                  <a:latin typeface="+mj-lt"/>
                </a:rPr>
                <a:t>ATM training sets</a:t>
              </a:r>
              <a:endParaRPr lang="zh-CN" altLang="en-US" sz="1800" dirty="0">
                <a:latin typeface="+mj-lt"/>
              </a:endParaRPr>
            </a:p>
          </p:txBody>
        </p:sp>
        <p:sp>
          <p:nvSpPr>
            <p:cNvPr id="27" name="文本框 26"/>
            <p:cNvSpPr txBox="1"/>
            <p:nvPr/>
          </p:nvSpPr>
          <p:spPr>
            <a:xfrm>
              <a:off x="26984213" y="23439574"/>
              <a:ext cx="2116929" cy="369332"/>
            </a:xfrm>
            <a:prstGeom prst="rect">
              <a:avLst/>
            </a:prstGeom>
            <a:noFill/>
          </p:spPr>
          <p:txBody>
            <a:bodyPr wrap="square" rtlCol="0">
              <a:spAutoFit/>
            </a:bodyPr>
            <a:lstStyle/>
            <a:p>
              <a:pPr algn="ctr"/>
              <a:r>
                <a:rPr lang="en-US" altLang="zh-CN" sz="1800" dirty="0">
                  <a:latin typeface="+mj-lt"/>
                </a:rPr>
                <a:t>OCN training sets</a:t>
              </a:r>
              <a:endParaRPr lang="zh-CN" altLang="en-US" sz="1800" dirty="0">
                <a:latin typeface="+mj-lt"/>
              </a:endParaRPr>
            </a:p>
          </p:txBody>
        </p:sp>
      </p:grpSp>
      <p:grpSp>
        <p:nvGrpSpPr>
          <p:cNvPr id="36" name="组合 35"/>
          <p:cNvGrpSpPr/>
          <p:nvPr/>
        </p:nvGrpSpPr>
        <p:grpSpPr>
          <a:xfrm>
            <a:off x="38700075" y="11560627"/>
            <a:ext cx="8767764" cy="9370027"/>
            <a:chOff x="38700075" y="11904889"/>
            <a:chExt cx="8767764" cy="9370027"/>
          </a:xfrm>
        </p:grpSpPr>
        <p:pic>
          <p:nvPicPr>
            <p:cNvPr id="33" name="图片 32"/>
            <p:cNvPicPr>
              <a:picLocks noChangeAspect="1"/>
            </p:cNvPicPr>
            <p:nvPr/>
          </p:nvPicPr>
          <p:blipFill>
            <a:blip r:embed="rId10"/>
            <a:stretch>
              <a:fillRect/>
            </a:stretch>
          </p:blipFill>
          <p:spPr>
            <a:xfrm>
              <a:off x="39693439" y="11904889"/>
              <a:ext cx="6781037" cy="8263096"/>
            </a:xfrm>
            <a:prstGeom prst="rect">
              <a:avLst/>
            </a:prstGeom>
          </p:spPr>
        </p:pic>
        <p:sp>
          <p:nvSpPr>
            <p:cNvPr id="35" name="文本框 34"/>
            <p:cNvSpPr txBox="1"/>
            <p:nvPr/>
          </p:nvSpPr>
          <p:spPr>
            <a:xfrm>
              <a:off x="38700075" y="20028421"/>
              <a:ext cx="8767764" cy="1246495"/>
            </a:xfrm>
            <a:prstGeom prst="rect">
              <a:avLst/>
            </a:prstGeom>
            <a:noFill/>
          </p:spPr>
          <p:txBody>
            <a:bodyPr wrap="square" rtlCol="0">
              <a:spAutoFit/>
            </a:bodyPr>
            <a:lstStyle/>
            <a:p>
              <a:pPr algn="ctr"/>
              <a:r>
                <a:rPr lang="en-US" altLang="zh-CN" dirty="0">
                  <a:latin typeface="+mj-lt"/>
                </a:rPr>
                <a:t>Figure 5. Comparison of Low-Resolution input (center), AI model predicted (right), and High-Resolution reference (left) 2-meter temperature (°C) for selected cases.</a:t>
              </a:r>
              <a:endParaRPr lang="zh-CN" altLang="en-US" dirty="0">
                <a:latin typeface="+mj-lt"/>
              </a:endParaRPr>
            </a:p>
          </p:txBody>
        </p:sp>
      </p:grpSp>
      <p:grpSp>
        <p:nvGrpSpPr>
          <p:cNvPr id="40" name="组合 39"/>
          <p:cNvGrpSpPr/>
          <p:nvPr/>
        </p:nvGrpSpPr>
        <p:grpSpPr>
          <a:xfrm>
            <a:off x="1324655" y="23268499"/>
            <a:ext cx="12090400" cy="3113080"/>
            <a:chOff x="14142304" y="15290800"/>
            <a:chExt cx="12090400" cy="3113080"/>
          </a:xfrm>
        </p:grpSpPr>
        <p:pic>
          <p:nvPicPr>
            <p:cNvPr id="38" name="图片 37"/>
            <p:cNvPicPr>
              <a:picLocks noChangeAspect="1"/>
            </p:cNvPicPr>
            <p:nvPr/>
          </p:nvPicPr>
          <p:blipFill>
            <a:blip r:embed="rId11"/>
            <a:srcRect l="2519" r="1270"/>
            <a:stretch>
              <a:fillRect/>
            </a:stretch>
          </p:blipFill>
          <p:spPr>
            <a:xfrm>
              <a:off x="14142304" y="15290800"/>
              <a:ext cx="12090400" cy="2519440"/>
            </a:xfrm>
            <a:prstGeom prst="rect">
              <a:avLst/>
            </a:prstGeom>
          </p:spPr>
        </p:pic>
        <p:sp>
          <p:nvSpPr>
            <p:cNvPr id="39" name="文本框 38"/>
            <p:cNvSpPr txBox="1"/>
            <p:nvPr/>
          </p:nvSpPr>
          <p:spPr>
            <a:xfrm>
              <a:off x="14701104" y="17926826"/>
              <a:ext cx="10972800" cy="477054"/>
            </a:xfrm>
            <a:prstGeom prst="rect">
              <a:avLst/>
            </a:prstGeom>
            <a:noFill/>
          </p:spPr>
          <p:txBody>
            <a:bodyPr wrap="square" rtlCol="0">
              <a:spAutoFit/>
            </a:bodyPr>
            <a:lstStyle/>
            <a:p>
              <a:pPr algn="ctr"/>
              <a:r>
                <a:rPr lang="en-US" altLang="zh-CN" dirty="0">
                  <a:latin typeface="+mj-lt"/>
                </a:rPr>
                <a:t>Figure 1. Overview of the study methodology</a:t>
              </a:r>
              <a:endParaRPr lang="zh-CN" altLang="en-US" dirty="0">
                <a:latin typeface="+mj-lt"/>
              </a:endParaRPr>
            </a:p>
          </p:txBody>
        </p:sp>
      </p:gr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emplate>Civic</Template>
  <TotalTime>0</TotalTime>
  <Words>5346</Words>
  <Application>WPS 演示</Application>
  <PresentationFormat>自定义</PresentationFormat>
  <Paragraphs>88</Paragraphs>
  <Slides>1</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vt:i4>
      </vt:variant>
    </vt:vector>
  </HeadingPairs>
  <TitlesOfParts>
    <vt:vector size="16" baseType="lpstr">
      <vt:lpstr>Arial</vt:lpstr>
      <vt:lpstr>宋体</vt:lpstr>
      <vt:lpstr>Wingdings</vt:lpstr>
      <vt:lpstr>Helvetica</vt:lpstr>
      <vt:lpstr>MS PGothic</vt:lpstr>
      <vt:lpstr>Times New Roman</vt:lpstr>
      <vt:lpstr>华文行楷</vt:lpstr>
      <vt:lpstr>Times New Roman Regular</vt:lpstr>
      <vt:lpstr>华文仿宋</vt:lpstr>
      <vt:lpstr>Cambria Math</vt:lpstr>
      <vt:lpstr>等线</vt:lpstr>
      <vt:lpstr>微软雅黑</vt:lpstr>
      <vt:lpstr>Arial Unicode MS</vt:lpstr>
      <vt:lpstr>Calibri</vt:lpstr>
      <vt:lpstr>Default Design</vt:lpstr>
      <vt:lpstr>PowerPoint 演示文稿</vt:lpstr>
    </vt:vector>
  </TitlesOfParts>
  <Company>Swarthmore College</Company>
  <LinksUpToDate>false</LinksUpToDate>
  <SharedDoc>false</SharedDoc>
  <HyperlinksChanged>false</HyperlinksChanged>
  <AppVersion>14.0000</AppVersion>
  <HyperlinkBase>http://www.swarthmore.edu/NatSci/cpurrin1/posteradvice.htm</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creator>Colin Purrington</dc:creator>
  <dc:description>Suggestions and gripes to: cpurrin1@swarthmore.edu</dc:description>
  <cp:lastModifiedBy>黄小祥</cp:lastModifiedBy>
  <cp:revision>593</cp:revision>
  <cp:lastPrinted>2025-04-10T06:43:00Z</cp:lastPrinted>
  <dcterms:created xsi:type="dcterms:W3CDTF">2025-04-10T06:43:00Z</dcterms:created>
  <dcterms:modified xsi:type="dcterms:W3CDTF">2025-04-27T10:21:38Z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y fmtid="{D5CDD505-2E9C-101B-9397-08002B2CF9AE}" pid="3" name="ICV">
    <vt:lpwstr>D753C7465C704C10AE3186395472A92B_13</vt:lpwstr>
  </property>
  <property fmtid="{D5CDD505-2E9C-101B-9397-08002B2CF9AE}" pid="4" name="KSOProductBuildVer">
    <vt:lpwstr>2052-12.1.0.18912</vt:lpwstr>
  </property>
</Properties>
</file>