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81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86" r:id="rId12"/>
    <p:sldId id="270" r:id="rId13"/>
    <p:sldId id="271" r:id="rId14"/>
    <p:sldId id="272" r:id="rId15"/>
    <p:sldId id="273" r:id="rId16"/>
    <p:sldId id="274" r:id="rId17"/>
    <p:sldId id="275" r:id="rId18"/>
    <p:sldId id="283" r:id="rId19"/>
    <p:sldId id="282" r:id="rId20"/>
    <p:sldId id="284" r:id="rId21"/>
    <p:sldId id="277" r:id="rId22"/>
    <p:sldId id="279" r:id="rId23"/>
    <p:sldId id="280" r:id="rId24"/>
  </p:sldIdLst>
  <p:sldSz cx="9144000" cy="5143500" type="screen16x9"/>
  <p:notesSz cx="6735763" cy="9866313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52">
          <p15:clr>
            <a:srgbClr val="A4A3A4"/>
          </p15:clr>
        </p15:guide>
        <p15:guide id="2" orient="horz" pos="441">
          <p15:clr>
            <a:srgbClr val="A4A3A4"/>
          </p15:clr>
        </p15:guide>
        <p15:guide id="3" orient="horz" pos="2958">
          <p15:clr>
            <a:srgbClr val="A4A3A4"/>
          </p15:clr>
        </p15:guide>
        <p15:guide id="4" orient="horz" pos="255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jK1leMu+TH7+x7McCsLl3wm4ba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9FB8"/>
    <a:srgbClr val="7D98B2"/>
    <a:srgbClr val="006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385ACE9-EE76-45C6-8E88-D3C5528CD604}">
  <a:tblStyle styleId="{5385ACE9-EE76-45C6-8E88-D3C5528CD60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3" autoAdjust="0"/>
  </p:normalViewPr>
  <p:slideViewPr>
    <p:cSldViewPr snapToGrid="0">
      <p:cViewPr varScale="1">
        <p:scale>
          <a:sx n="99" d="100"/>
          <a:sy n="99" d="100"/>
        </p:scale>
        <p:origin x="922" y="77"/>
      </p:cViewPr>
      <p:guideLst>
        <p:guide orient="horz" pos="1552"/>
        <p:guide orient="horz" pos="441"/>
        <p:guide orient="horz" pos="2958"/>
        <p:guide orient="horz" pos="25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122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>
          <a:extLst>
            <a:ext uri="{FF2B5EF4-FFF2-40B4-BE49-F238E27FC236}">
              <a16:creationId xmlns:a16="http://schemas.microsoft.com/office/drawing/2014/main" id="{5F4CB370-0690-C393-39D2-005EFAA9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4e6dede61a_0_0:notes">
            <a:extLst>
              <a:ext uri="{FF2B5EF4-FFF2-40B4-BE49-F238E27FC236}">
                <a16:creationId xmlns:a16="http://schemas.microsoft.com/office/drawing/2014/main" id="{9D0FCE15-8905-6DB6-7CF2-5ABEFADDBC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Nitrogen and carbon. CO</a:t>
            </a:r>
            <a:r>
              <a:rPr lang="en-GB" sz="1800" baseline="-25000" dirty="0"/>
              <a:t>2</a:t>
            </a:r>
            <a:r>
              <a:rPr lang="en-GB" sz="1800" dirty="0"/>
              <a:t>, N</a:t>
            </a:r>
            <a:r>
              <a:rPr lang="en-GB" sz="1800" baseline="-25000" dirty="0"/>
              <a:t>2</a:t>
            </a:r>
            <a:r>
              <a:rPr lang="en-GB" sz="1800" dirty="0"/>
              <a:t>O, CH</a:t>
            </a:r>
            <a:r>
              <a:rPr lang="en-GB" sz="1800" baseline="-25000" dirty="0"/>
              <a:t>4</a:t>
            </a:r>
            <a:endParaRPr sz="1800" baseline="-25000"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Different land: peatlands, croplands, grasslands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However, long-term measurements of GHG emissions from grasslands remain scarce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________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8" name="Google Shape;288;g34e6dede61a_0_0:notes">
            <a:extLst>
              <a:ext uri="{FF2B5EF4-FFF2-40B4-BE49-F238E27FC236}">
                <a16:creationId xmlns:a16="http://schemas.microsoft.com/office/drawing/2014/main" id="{051C3AB9-9705-3BAB-BE04-6BCAB4685F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1404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e2e6156d3e_0_44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FLYSH: Late Cretaceous (</a:t>
            </a:r>
            <a:r>
              <a:rPr lang="en-GB" sz="1800" dirty="0" err="1"/>
              <a:t>критейшос</a:t>
            </a:r>
            <a:r>
              <a:rPr lang="en-GB" sz="1800" dirty="0"/>
              <a:t>) 100M -&gt; Europe was an archipelago -&gt; deep water sedimentary rocks -&gt; marls (mixture of clay + milestone)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Surface and Subsurface: </a:t>
            </a:r>
            <a:r>
              <a:rPr lang="en-GB" sz="1800" dirty="0" err="1"/>
              <a:t>Meteo</a:t>
            </a:r>
            <a:r>
              <a:rPr lang="en-GB" sz="1800" dirty="0"/>
              <a:t>, Geomorphological mapping -&gt; two landslide subsystems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Inclinometers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________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1 min</a:t>
            </a:r>
            <a:endParaRPr sz="1800" dirty="0"/>
          </a:p>
        </p:txBody>
      </p:sp>
      <p:sp>
        <p:nvSpPr>
          <p:cNvPr id="437" name="Google Shape;437;g2e2e6156d3e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>
          <a:extLst>
            <a:ext uri="{FF2B5EF4-FFF2-40B4-BE49-F238E27FC236}">
              <a16:creationId xmlns:a16="http://schemas.microsoft.com/office/drawing/2014/main" id="{4AF71DD0-7C75-6D29-1629-618CAC68C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e2e6156d3e_0_446:notes">
            <a:extLst>
              <a:ext uri="{FF2B5EF4-FFF2-40B4-BE49-F238E27FC236}">
                <a16:creationId xmlns:a16="http://schemas.microsoft.com/office/drawing/2014/main" id="{57812A18-2835-5A7D-ACE7-0419F15D0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FLYSH: Late Cretaceous (критейшос) 100M -&gt; Europe was an archipelago -&gt; deep water sedimentary rocks -&gt; marls (mixture of clay + milestone)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Surface and Subsurface: Meteo, Geomorphological mapping -&gt; two landslide subsystems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Inclinometers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</p:txBody>
      </p:sp>
      <p:sp>
        <p:nvSpPr>
          <p:cNvPr id="437" name="Google Shape;437;g2e2e6156d3e_0_446:notes">
            <a:extLst>
              <a:ext uri="{FF2B5EF4-FFF2-40B4-BE49-F238E27FC236}">
                <a16:creationId xmlns:a16="http://schemas.microsoft.com/office/drawing/2014/main" id="{60615207-74E1-1A89-0431-7483E41113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3844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e2e6156d3e_0_40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Subsystems -&gt; inclinometers -&gt; how they work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Based on the inclinometer locations … </a:t>
            </a: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Borehole and Guide Casing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A borehole is drilled into the ground, and a guide casing with grooves is installed inside it.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The grooves ensure the inclinometer probe stays aligned along specific axes (A-axis and B-axis).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Inclinometer Probe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The probe is lowered into the guide casing.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It has </a:t>
            </a: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guide wheels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 that help it slide smoothly while staying aligned with the grooves.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Angle Measurement (θ)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The probe detects the tilt angle (θ) relative to vertical as it moves down the casing.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This angle represents any displacement or bending in the casing due to ground movement.</a:t>
            </a:r>
            <a:endParaRPr sz="1800"/>
          </a:p>
        </p:txBody>
      </p:sp>
      <p:sp>
        <p:nvSpPr>
          <p:cNvPr id="453" name="Google Shape;453;g2e2e6156d3e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e2e6156d3e_0_45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Place the chamber base -&gt; 10-15 cm in my case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Not transparent, place the chamber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Take samples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GB" sz="1800" dirty="0"/>
          </a:p>
          <a:p>
            <a:pPr marL="1143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/>
              <a:t>static chamber technique: Measurements of N2O and CH4 were made using the static chamber technique. The gas chambers made of polyvinyl chloride(PVC) pipe consisted of two parts: bottom base comprising of 25 cm high and 15 cm diameter chambers and a lid with a gas sampling port (Jacinthe and Dick, 1997). The chambers were inserted 5 cm into the ground and remained in place during </a:t>
            </a:r>
            <a:r>
              <a:rPr lang="en-US" sz="1800" dirty="0" err="1"/>
              <a:t>theentire</a:t>
            </a:r>
            <a:r>
              <a:rPr lang="en-US" sz="1800" dirty="0"/>
              <a:t> monitoring period except for temporary removal when mechanized farm operations were performed. Three chambers perp lot were installed in three of the four replicates of each </a:t>
            </a:r>
            <a:r>
              <a:rPr lang="en-US" sz="1800" dirty="0" err="1"/>
              <a:t>tillagetreatment</a:t>
            </a:r>
            <a:r>
              <a:rPr lang="en-US" sz="1800" dirty="0"/>
              <a:t>, giving a total of nine chambers per tillage </a:t>
            </a:r>
            <a:r>
              <a:rPr lang="en-US" sz="1800" dirty="0" err="1"/>
              <a:t>treatment.During</a:t>
            </a:r>
            <a:r>
              <a:rPr lang="en-US" sz="1800" dirty="0"/>
              <a:t> air sample collection, chamber lid was used to close </a:t>
            </a:r>
            <a:r>
              <a:rPr lang="en-US" sz="1800" dirty="0" err="1"/>
              <a:t>thechamber</a:t>
            </a:r>
            <a:r>
              <a:rPr lang="en-US" sz="1800" dirty="0"/>
              <a:t>. Air samples from chamber headspace were collected by </a:t>
            </a:r>
            <a:r>
              <a:rPr lang="en-US" sz="1800" dirty="0" err="1"/>
              <a:t>asyringe</a:t>
            </a:r>
            <a:r>
              <a:rPr lang="en-US" sz="1800" dirty="0"/>
              <a:t> (20 mL) at 0, 30 and 60 min and transferred to </a:t>
            </a:r>
            <a:r>
              <a:rPr lang="en-US" sz="1800" dirty="0" err="1"/>
              <a:t>crimpsealedpre</a:t>
            </a:r>
            <a:r>
              <a:rPr lang="en-US" sz="1800" dirty="0"/>
              <a:t>-evacuated (&lt;0.05 kPa) 10 mL vials fitted with </a:t>
            </a:r>
            <a:r>
              <a:rPr lang="en-US" sz="1800" dirty="0" err="1"/>
              <a:t>butylrubber</a:t>
            </a:r>
            <a:r>
              <a:rPr lang="en-US" sz="1800" dirty="0"/>
              <a:t> septa (Wheaton, </a:t>
            </a:r>
            <a:r>
              <a:rPr lang="en-US" sz="1800" dirty="0" err="1"/>
              <a:t>Millsville</a:t>
            </a:r>
            <a:r>
              <a:rPr lang="en-US" sz="1800" dirty="0"/>
              <a:t>, NJ). All chambers were </a:t>
            </a:r>
            <a:r>
              <a:rPr lang="en-US" sz="1800" dirty="0" err="1"/>
              <a:t>sampledon</a:t>
            </a:r>
            <a:r>
              <a:rPr lang="en-US" sz="1800" dirty="0"/>
              <a:t> the same day. Air samples were collected bi-weekly </a:t>
            </a:r>
            <a:r>
              <a:rPr lang="en-US" sz="1800" dirty="0" err="1"/>
              <a:t>duringgrowing</a:t>
            </a:r>
            <a:r>
              <a:rPr lang="en-US" sz="1800" dirty="0"/>
              <a:t> season (spring and summer of 2005) and at 4 </a:t>
            </a:r>
            <a:r>
              <a:rPr lang="en-US" sz="1800" dirty="0" err="1"/>
              <a:t>weeksinterval</a:t>
            </a:r>
            <a:r>
              <a:rPr lang="en-US" sz="1800" dirty="0"/>
              <a:t> during the off season (fall, winter of 2004–2005). </a:t>
            </a:r>
            <a:r>
              <a:rPr lang="en-US" sz="1800" dirty="0" err="1"/>
              <a:t>Airsamples</a:t>
            </a:r>
            <a:r>
              <a:rPr lang="en-US" sz="1800" dirty="0"/>
              <a:t> were collected between 11:00 a.m. and 2:00 p.m. </a:t>
            </a:r>
            <a:r>
              <a:rPr lang="en-US" sz="1800" dirty="0" err="1"/>
              <a:t>Airtemperature</a:t>
            </a:r>
            <a:r>
              <a:rPr lang="en-US" sz="1800" dirty="0"/>
              <a:t> during the time of sampling for each chamber </a:t>
            </a:r>
            <a:r>
              <a:rPr lang="en-US" sz="1800" dirty="0" err="1"/>
              <a:t>wasused</a:t>
            </a:r>
            <a:r>
              <a:rPr lang="en-US" sz="1800" dirty="0"/>
              <a:t> for calculating fluxes.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________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1 min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 dirty="0"/>
          </a:p>
        </p:txBody>
      </p:sp>
      <p:sp>
        <p:nvSpPr>
          <p:cNvPr id="469" name="Google Shape;469;g2e2e6156d3e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2330b46f36_0_17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/>
              <a:t>24 hours delivery, 1 reck = 6 hours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/>
              <a:t>Sample Injection -&gt; Separation in the Column -&gt; Detection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/>
              <a:t>flame ionization detector: газ подогревается, из-за этого он ионизируется и уменьшает сопротивление. Из-за этого идёт в детекторе ток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-GB" sz="1600"/>
              <a:t>Electron Capture Detector </a:t>
            </a:r>
            <a:r>
              <a:rPr lang="en-GB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При попадании в камеру исследуемого вещества оно начинает захватывать электроны, уменьшая их количество в камере. Образовавшиеся отрицательные ионы гораздо медленнее двигаются к противоположному электроду и потому на некоторое время ток через детектор уменьшится. Это изменение тока трактуется как появление искомого вещества в камере.</a:t>
            </a:r>
            <a:endParaRPr sz="1800"/>
          </a:p>
        </p:txBody>
      </p:sp>
      <p:sp>
        <p:nvSpPr>
          <p:cNvPr id="488" name="Google Shape;488;g32330b46f3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2330b46f36_0_20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Dried, grindered, sieved -&gt; more than 50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Explain Sieving, Pipetting, Bulk density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</p:txBody>
      </p:sp>
      <p:sp>
        <p:nvSpPr>
          <p:cNvPr id="507" name="Google Shape;507;g32330b46f36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2330b46f36_0_22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Place the chamber base -&gt; 10-15 cm in my case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23" name="Google Shape;523;g32330b46f3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2330b46f36_0_24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Challenging to find chamber bases -&gt; shit happens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38" name="Google Shape;538;g32330b46f36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BB297961-F319-0010-301C-96C236B7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25193ccf79_0_2:notes">
            <a:extLst>
              <a:ext uri="{FF2B5EF4-FFF2-40B4-BE49-F238E27FC236}">
                <a16:creationId xmlns:a16="http://schemas.microsoft.com/office/drawing/2014/main" id="{D1FEC75D-93B2-EA52-1F05-4A45727983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Challenges:</a:t>
            </a:r>
            <a:endParaRPr sz="1800"/>
          </a:p>
          <a:p>
            <a:pPr marL="9144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/>
              <a:t>Different time of observation -&gt; intensive campaigns</a:t>
            </a:r>
            <a:endParaRPr sz="1800"/>
          </a:p>
          <a:p>
            <a:pPr marL="9144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/>
              <a:t>No clear significant differences so far -&gt; use numerical values, not categorical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55" name="Google Shape;555;g325193ccf79_0_2:notes">
            <a:extLst>
              <a:ext uri="{FF2B5EF4-FFF2-40B4-BE49-F238E27FC236}">
                <a16:creationId xmlns:a16="http://schemas.microsoft.com/office/drawing/2014/main" id="{1518F811-69FD-991A-D6A3-7D877E9FA4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178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E19DDBC5-0347-872A-6718-DF09E4C9D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25193ccf79_0_2:notes">
            <a:extLst>
              <a:ext uri="{FF2B5EF4-FFF2-40B4-BE49-F238E27FC236}">
                <a16:creationId xmlns:a16="http://schemas.microsoft.com/office/drawing/2014/main" id="{980227A4-FA80-8310-3AA2-94058AFBC0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Challenges:</a:t>
            </a:r>
            <a:endParaRPr sz="1800"/>
          </a:p>
          <a:p>
            <a:pPr marL="9144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/>
              <a:t>Different time of observation -&gt; intensive campaigns</a:t>
            </a:r>
            <a:endParaRPr sz="1800"/>
          </a:p>
          <a:p>
            <a:pPr marL="9144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/>
              <a:t>No clear significant differences so far -&gt; use numerical values, not categorical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55" name="Google Shape;555;g325193ccf79_0_2:notes">
            <a:extLst>
              <a:ext uri="{FF2B5EF4-FFF2-40B4-BE49-F238E27FC236}">
                <a16:creationId xmlns:a16="http://schemas.microsoft.com/office/drawing/2014/main" id="{8D80ECB6-148C-260E-C4D7-4480033B01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9848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e2e6156d3e_0_27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Nitrogen and carbon. CO</a:t>
            </a:r>
            <a:r>
              <a:rPr lang="en-GB" sz="1800" baseline="-25000"/>
              <a:t>2</a:t>
            </a:r>
            <a:r>
              <a:rPr lang="en-GB" sz="1800"/>
              <a:t>, N</a:t>
            </a:r>
            <a:r>
              <a:rPr lang="en-GB" sz="1800" baseline="-25000"/>
              <a:t>2</a:t>
            </a:r>
            <a:r>
              <a:rPr lang="en-GB" sz="1800"/>
              <a:t>O, CH</a:t>
            </a:r>
            <a:r>
              <a:rPr lang="en-GB" sz="1800" baseline="-25000"/>
              <a:t>4</a:t>
            </a:r>
            <a:endParaRPr sz="1800" baseline="-250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Different land: peatlands, croplands, grasslands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However, long-term measurements of GHG emissions from grasslands remain scarce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2e2e6156d3e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E670F539-CC95-B38F-FD8E-75CEA7B7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25193ccf79_0_2:notes">
            <a:extLst>
              <a:ext uri="{FF2B5EF4-FFF2-40B4-BE49-F238E27FC236}">
                <a16:creationId xmlns:a16="http://schemas.microsoft.com/office/drawing/2014/main" id="{F9D8E894-C4AE-4BBA-82CD-BC3C072C6D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Challenges:</a:t>
            </a:r>
            <a:endParaRPr sz="1800"/>
          </a:p>
          <a:p>
            <a:pPr marL="9144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/>
              <a:t>Different time of observation -&gt; intensive campaigns</a:t>
            </a:r>
            <a:endParaRPr sz="1800"/>
          </a:p>
          <a:p>
            <a:pPr marL="9144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/>
              <a:t>No clear significant differences so far -&gt; use numerical values, not categorical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55" name="Google Shape;555;g325193ccf79_0_2:notes">
            <a:extLst>
              <a:ext uri="{FF2B5EF4-FFF2-40B4-BE49-F238E27FC236}">
                <a16:creationId xmlns:a16="http://schemas.microsoft.com/office/drawing/2014/main" id="{B49E2063-0B6D-C01D-0E9D-A749E76515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5763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e2e6156d3e_0_47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Innovate with the AI support,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Paper 2 covers the field experiment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Paper 3 is about the laboratory experiment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67" name="Google Shape;567;g2e2e6156d3e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2330b46f36_0_26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91" name="Google Shape;591;g32330b46f36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e27811885c_0_1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Aa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min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endParaRPr sz="1800"/>
          </a:p>
        </p:txBody>
      </p:sp>
      <p:sp>
        <p:nvSpPr>
          <p:cNvPr id="598" name="Google Shape;598;g2e27811885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2330b46f36_0_1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is produced by microbial activities in soils, mainly via nitrification and denitrification processes. Two major processes -&gt; microbiome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Aerobic and anaerobic bacteria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Pores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g32330b46f3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2330b46f36_0_6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Soil moisture and temperature depend on the meteorological circumstances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</p:txBody>
      </p:sp>
      <p:sp>
        <p:nvSpPr>
          <p:cNvPr id="346" name="Google Shape;346;g32330b46f3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2330b46f36_0_9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…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g32330b46f3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245689cd94_0_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Nitrogen and carbon. CO</a:t>
            </a:r>
            <a:r>
              <a:rPr lang="en-GB" sz="1800" baseline="-25000"/>
              <a:t>2</a:t>
            </a:r>
            <a:r>
              <a:rPr lang="en-GB" sz="1800"/>
              <a:t>, N</a:t>
            </a:r>
            <a:r>
              <a:rPr lang="en-GB" sz="1800" baseline="-25000"/>
              <a:t>2</a:t>
            </a:r>
            <a:r>
              <a:rPr lang="en-GB" sz="1800"/>
              <a:t>O, CH</a:t>
            </a:r>
            <a:r>
              <a:rPr lang="en-GB" sz="1800" baseline="-25000"/>
              <a:t>4</a:t>
            </a:r>
            <a:endParaRPr sz="1800" baseline="-250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Different land: peatlands, croplands, grasslands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However, long-term measurements of GHG emissions from grasslands remain scarce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g3245689cd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e27811885c_0_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Objective 1. To identify and synthesize existing knowledge on the relationships between landslides, soil properties, and greenhouse gas emissions.</a:t>
            </a:r>
            <a:endParaRPr sz="1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Tasks to achieve the Objective 1: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Moisture-related properties, such as moisture content and water-filled pore space (WFPS), are hypothesized to predominantly affect N₂O fluxes by altering denitrification processes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Structural soil properties, such as porosity, are also hypothesized to influence N₂O fluxes by modifying redox conditions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/>
              <a:t>Hydrology-related soil properties are hypothesized to contribute to landslide activity, as supported by available scientific findings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404" name="Google Shape;404;g2e2781188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2330b46f36_0_12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 b="1" dirty="0">
                <a:latin typeface="Arial"/>
                <a:ea typeface="Arial"/>
                <a:cs typeface="Arial"/>
                <a:sym typeface="Arial"/>
              </a:rPr>
              <a:t>Objective 2. To understand the annual dynamics of greenhouse gas fluxes in soils affected by landslide activity compared to unaffected soils.</a:t>
            </a:r>
            <a:endParaRPr sz="1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Tasks to achieve the Objective 2: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Higher moisture content and water-filled pore space are hypothesized to increase the variance in the annual N₂O fluxes</a:t>
            </a:r>
            <a:endParaRPr sz="1800" dirty="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/>
              <a:t>Significant difference is hypothesized in the annual N₂O budget between landslide-affected and control sites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________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415" name="Google Shape;415;g32330b46f3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2330b46f36_0_13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Objective 3. To investigate the role of soil properties, such as moisture content and porosity, in driving differences in N</a:t>
            </a:r>
            <a:r>
              <a:rPr lang="en-GB" sz="1100" b="1">
                <a:latin typeface="Times New Roman"/>
                <a:ea typeface="Times New Roman"/>
                <a:cs typeface="Times New Roman"/>
                <a:sym typeface="Times New Roman"/>
              </a:rPr>
              <a:t>₂</a:t>
            </a:r>
            <a:r>
              <a:rPr lang="en-GB" sz="1100" b="1">
                <a:latin typeface="Arial"/>
                <a:ea typeface="Arial"/>
                <a:cs typeface="Arial"/>
                <a:sym typeface="Arial"/>
              </a:rPr>
              <a:t>O fluxes under varying landslide conditions.</a:t>
            </a:r>
            <a:endParaRPr sz="11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Tasks to achieve the Objective 3: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Monitoring of meteorological and hydrological soil parameters contributes to both: landslide and greenhouse gas monitoring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Vegetation can serve as an indicator for both landslide activity and altered greenhouse gas fluxes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/>
              <a:t>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426" name="Google Shape;426;g32330b46f36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+ Text">
  <p:cSld name="Bild +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8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body" idx="1"/>
          </p:nvPr>
        </p:nvSpPr>
        <p:spPr>
          <a:xfrm>
            <a:off x="4319587" y="1419225"/>
            <a:ext cx="4571237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8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8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58"/>
          <p:cNvSpPr>
            <a:spLocks noGrp="1"/>
          </p:cNvSpPr>
          <p:nvPr>
            <p:ph type="pic" idx="2"/>
          </p:nvPr>
        </p:nvSpPr>
        <p:spPr>
          <a:xfrm>
            <a:off x="0" y="1492250"/>
            <a:ext cx="4067175" cy="2879725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58"/>
          <p:cNvSpPr txBox="1">
            <a:spLocks noGrp="1"/>
          </p:cNvSpPr>
          <p:nvPr>
            <p:ph type="body" idx="3"/>
          </p:nvPr>
        </p:nvSpPr>
        <p:spPr>
          <a:xfrm>
            <a:off x="250825" y="4374000"/>
            <a:ext cx="381635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9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body" idx="1"/>
          </p:nvPr>
        </p:nvSpPr>
        <p:spPr>
          <a:xfrm>
            <a:off x="250825" y="1419225"/>
            <a:ext cx="8389938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048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marL="1371600" lvl="2" indent="-29718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/>
            </a:lvl3pPr>
            <a:lvl4pPr marL="1828800" lvl="3" indent="-28956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/>
            </a:lvl4pPr>
            <a:lvl5pPr marL="2286000" lvl="4" indent="-28956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250825" y="1419225"/>
            <a:ext cx="4140000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4750825" y="1419225"/>
            <a:ext cx="4140000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palten mit Subheads zB Vergleich">
  <p:cSld name="2 Spalten mit Subheads zB Vergleich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250825" y="273844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 txBox="1">
            <a:spLocks noGrp="1"/>
          </p:cNvSpPr>
          <p:nvPr>
            <p:ph type="body" idx="1"/>
          </p:nvPr>
        </p:nvSpPr>
        <p:spPr>
          <a:xfrm>
            <a:off x="252000" y="1137845"/>
            <a:ext cx="4140000" cy="56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51"/>
          <p:cNvSpPr txBox="1">
            <a:spLocks noGrp="1"/>
          </p:cNvSpPr>
          <p:nvPr>
            <p:ph type="body" idx="2"/>
          </p:nvPr>
        </p:nvSpPr>
        <p:spPr>
          <a:xfrm>
            <a:off x="252000" y="1737401"/>
            <a:ext cx="414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500"/>
            </a:lvl1pPr>
            <a:lvl2pPr marL="914400" lvl="1" indent="-29718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2pPr>
            <a:lvl3pPr marL="1371600" lvl="2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3pPr>
            <a:lvl4pPr marL="1828800" lvl="3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4pPr>
            <a:lvl5pPr marL="2286000" lvl="4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body" idx="3"/>
          </p:nvPr>
        </p:nvSpPr>
        <p:spPr>
          <a:xfrm>
            <a:off x="4752000" y="1137845"/>
            <a:ext cx="4140000" cy="56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body" idx="4"/>
          </p:nvPr>
        </p:nvSpPr>
        <p:spPr>
          <a:xfrm>
            <a:off x="4752000" y="1737401"/>
            <a:ext cx="414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500"/>
            </a:lvl1pPr>
            <a:lvl2pPr marL="914400" lvl="1" indent="-29718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2pPr>
            <a:lvl3pPr marL="1371600" lvl="2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3pPr>
            <a:lvl4pPr marL="1828800" lvl="3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4pPr>
            <a:lvl5pPr marL="2286000" lvl="4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1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6" name="Google Shape;96;p51"/>
          <p:cNvCxnSpPr/>
          <p:nvPr/>
        </p:nvCxnSpPr>
        <p:spPr>
          <a:xfrm>
            <a:off x="252000" y="1692000"/>
            <a:ext cx="414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" name="Google Shape;97;p51"/>
          <p:cNvCxnSpPr/>
          <p:nvPr/>
        </p:nvCxnSpPr>
        <p:spPr>
          <a:xfrm>
            <a:off x="4752000" y="1692000"/>
            <a:ext cx="414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palten mit Subheads">
  <p:cSld name="3 Spalten mit Subhead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2"/>
          <p:cNvSpPr txBox="1">
            <a:spLocks noGrp="1"/>
          </p:cNvSpPr>
          <p:nvPr>
            <p:ph type="title"/>
          </p:nvPr>
        </p:nvSpPr>
        <p:spPr>
          <a:xfrm>
            <a:off x="250825" y="273844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2"/>
          <p:cNvSpPr txBox="1">
            <a:spLocks noGrp="1"/>
          </p:cNvSpPr>
          <p:nvPr>
            <p:ph type="body" idx="1"/>
          </p:nvPr>
        </p:nvSpPr>
        <p:spPr>
          <a:xfrm>
            <a:off x="252000" y="1137844"/>
            <a:ext cx="270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2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2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4" name="Google Shape;104;p52"/>
          <p:cNvSpPr txBox="1">
            <a:spLocks noGrp="1"/>
          </p:cNvSpPr>
          <p:nvPr>
            <p:ph type="body" idx="2"/>
          </p:nvPr>
        </p:nvSpPr>
        <p:spPr>
          <a:xfrm>
            <a:off x="3222000" y="1137844"/>
            <a:ext cx="270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5" name="Google Shape;105;p52"/>
          <p:cNvSpPr txBox="1">
            <a:spLocks noGrp="1"/>
          </p:cNvSpPr>
          <p:nvPr>
            <p:ph type="body" idx="3"/>
          </p:nvPr>
        </p:nvSpPr>
        <p:spPr>
          <a:xfrm>
            <a:off x="6192000" y="1137844"/>
            <a:ext cx="270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6" name="Google Shape;106;p52"/>
          <p:cNvSpPr txBox="1">
            <a:spLocks noGrp="1"/>
          </p:cNvSpPr>
          <p:nvPr>
            <p:ph type="body" idx="4"/>
          </p:nvPr>
        </p:nvSpPr>
        <p:spPr>
          <a:xfrm>
            <a:off x="250826" y="1737401"/>
            <a:ext cx="270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1pPr>
            <a:lvl2pPr marL="914400" lvl="1" indent="-2921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25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2"/>
          <p:cNvSpPr txBox="1">
            <a:spLocks noGrp="1"/>
          </p:cNvSpPr>
          <p:nvPr>
            <p:ph type="body" idx="5"/>
          </p:nvPr>
        </p:nvSpPr>
        <p:spPr>
          <a:xfrm>
            <a:off x="3222000" y="1737401"/>
            <a:ext cx="270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1pPr>
            <a:lvl2pPr marL="914400" lvl="1" indent="-2921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25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2"/>
          <p:cNvSpPr txBox="1">
            <a:spLocks noGrp="1"/>
          </p:cNvSpPr>
          <p:nvPr>
            <p:ph type="body" idx="6"/>
          </p:nvPr>
        </p:nvSpPr>
        <p:spPr>
          <a:xfrm>
            <a:off x="6192000" y="1737401"/>
            <a:ext cx="270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1pPr>
            <a:lvl2pPr marL="914400" lvl="1" indent="-2921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25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9" name="Google Shape;109;p52"/>
          <p:cNvCxnSpPr/>
          <p:nvPr/>
        </p:nvCxnSpPr>
        <p:spPr>
          <a:xfrm>
            <a:off x="250825" y="1692000"/>
            <a:ext cx="270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52"/>
          <p:cNvCxnSpPr/>
          <p:nvPr/>
        </p:nvCxnSpPr>
        <p:spPr>
          <a:xfrm>
            <a:off x="3222000" y="1692000"/>
            <a:ext cx="270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111;p52"/>
          <p:cNvCxnSpPr/>
          <p:nvPr/>
        </p:nvCxnSpPr>
        <p:spPr>
          <a:xfrm>
            <a:off x="6190825" y="1692000"/>
            <a:ext cx="270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palten mit Subheads">
  <p:cSld name="4 Spalten mit Subhead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3"/>
          <p:cNvSpPr txBox="1">
            <a:spLocks noGrp="1"/>
          </p:cNvSpPr>
          <p:nvPr>
            <p:ph type="title"/>
          </p:nvPr>
        </p:nvSpPr>
        <p:spPr>
          <a:xfrm>
            <a:off x="250825" y="273844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3"/>
          <p:cNvSpPr txBox="1">
            <a:spLocks noGrp="1"/>
          </p:cNvSpPr>
          <p:nvPr>
            <p:ph type="body" idx="1"/>
          </p:nvPr>
        </p:nvSpPr>
        <p:spPr>
          <a:xfrm>
            <a:off x="252000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5" name="Google Shape;115;p53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3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body" idx="2"/>
          </p:nvPr>
        </p:nvSpPr>
        <p:spPr>
          <a:xfrm>
            <a:off x="2472392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body" idx="3"/>
          </p:nvPr>
        </p:nvSpPr>
        <p:spPr>
          <a:xfrm>
            <a:off x="4692784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body" idx="4"/>
          </p:nvPr>
        </p:nvSpPr>
        <p:spPr>
          <a:xfrm>
            <a:off x="250826" y="1737401"/>
            <a:ext cx="198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1pPr>
            <a:lvl2pPr marL="914400" lvl="1" indent="-2921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25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body" idx="5"/>
          </p:nvPr>
        </p:nvSpPr>
        <p:spPr>
          <a:xfrm>
            <a:off x="2472392" y="1737401"/>
            <a:ext cx="198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1pPr>
            <a:lvl2pPr marL="914400" lvl="1" indent="-2921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25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53"/>
          <p:cNvSpPr txBox="1">
            <a:spLocks noGrp="1"/>
          </p:cNvSpPr>
          <p:nvPr>
            <p:ph type="body" idx="6"/>
          </p:nvPr>
        </p:nvSpPr>
        <p:spPr>
          <a:xfrm>
            <a:off x="4692784" y="1737401"/>
            <a:ext cx="198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1pPr>
            <a:lvl2pPr marL="914400" lvl="1" indent="-2921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25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3" name="Google Shape;123;p53"/>
          <p:cNvCxnSpPr/>
          <p:nvPr/>
        </p:nvCxnSpPr>
        <p:spPr>
          <a:xfrm>
            <a:off x="250825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53"/>
          <p:cNvCxnSpPr/>
          <p:nvPr/>
        </p:nvCxnSpPr>
        <p:spPr>
          <a:xfrm>
            <a:off x="2472392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53"/>
          <p:cNvCxnSpPr/>
          <p:nvPr/>
        </p:nvCxnSpPr>
        <p:spPr>
          <a:xfrm>
            <a:off x="4692784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53"/>
          <p:cNvSpPr txBox="1">
            <a:spLocks noGrp="1"/>
          </p:cNvSpPr>
          <p:nvPr>
            <p:ph type="body" idx="7"/>
          </p:nvPr>
        </p:nvSpPr>
        <p:spPr>
          <a:xfrm>
            <a:off x="6913175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7" name="Google Shape;127;p53"/>
          <p:cNvSpPr txBox="1">
            <a:spLocks noGrp="1"/>
          </p:cNvSpPr>
          <p:nvPr>
            <p:ph type="body" idx="8"/>
          </p:nvPr>
        </p:nvSpPr>
        <p:spPr>
          <a:xfrm>
            <a:off x="6912000" y="1737401"/>
            <a:ext cx="198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1pPr>
            <a:lvl2pPr marL="914400" lvl="1" indent="-2921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25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8" name="Google Shape;128;p53"/>
          <p:cNvCxnSpPr/>
          <p:nvPr/>
        </p:nvCxnSpPr>
        <p:spPr>
          <a:xfrm>
            <a:off x="6910825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Spalten mit Subheads">
  <p:cSld name="5 Spalten mit Subhead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4"/>
          <p:cNvSpPr txBox="1">
            <a:spLocks noGrp="1"/>
          </p:cNvSpPr>
          <p:nvPr>
            <p:ph type="title"/>
          </p:nvPr>
        </p:nvSpPr>
        <p:spPr>
          <a:xfrm>
            <a:off x="250825" y="273844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body" idx="1"/>
          </p:nvPr>
        </p:nvSpPr>
        <p:spPr>
          <a:xfrm>
            <a:off x="252000" y="950918"/>
            <a:ext cx="1530000" cy="74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40"/>
              <a:buNone/>
              <a:defRPr sz="13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4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54"/>
          <p:cNvSpPr txBox="1">
            <a:spLocks noGrp="1"/>
          </p:cNvSpPr>
          <p:nvPr>
            <p:ph type="body" idx="2"/>
          </p:nvPr>
        </p:nvSpPr>
        <p:spPr>
          <a:xfrm>
            <a:off x="2026800" y="950918"/>
            <a:ext cx="1530000" cy="74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40"/>
              <a:buNone/>
              <a:defRPr sz="13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6" name="Google Shape;136;p54"/>
          <p:cNvSpPr txBox="1">
            <a:spLocks noGrp="1"/>
          </p:cNvSpPr>
          <p:nvPr>
            <p:ph type="body" idx="3"/>
          </p:nvPr>
        </p:nvSpPr>
        <p:spPr>
          <a:xfrm>
            <a:off x="3805200" y="950918"/>
            <a:ext cx="1530000" cy="74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40"/>
              <a:buNone/>
              <a:defRPr sz="13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7" name="Google Shape;137;p54"/>
          <p:cNvSpPr txBox="1">
            <a:spLocks noGrp="1"/>
          </p:cNvSpPr>
          <p:nvPr>
            <p:ph type="body" idx="4"/>
          </p:nvPr>
        </p:nvSpPr>
        <p:spPr>
          <a:xfrm>
            <a:off x="250826" y="1737401"/>
            <a:ext cx="153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956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1pPr>
            <a:lvl2pPr marL="914400" lvl="1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54"/>
          <p:cNvSpPr txBox="1">
            <a:spLocks noGrp="1"/>
          </p:cNvSpPr>
          <p:nvPr>
            <p:ph type="body" idx="5"/>
          </p:nvPr>
        </p:nvSpPr>
        <p:spPr>
          <a:xfrm>
            <a:off x="2026800" y="1737401"/>
            <a:ext cx="153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956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1pPr>
            <a:lvl2pPr marL="914400" lvl="1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4"/>
          <p:cNvSpPr txBox="1">
            <a:spLocks noGrp="1"/>
          </p:cNvSpPr>
          <p:nvPr>
            <p:ph type="body" idx="6"/>
          </p:nvPr>
        </p:nvSpPr>
        <p:spPr>
          <a:xfrm>
            <a:off x="3805200" y="1737401"/>
            <a:ext cx="153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956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1pPr>
            <a:lvl2pPr marL="914400" lvl="1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0" name="Google Shape;140;p54"/>
          <p:cNvCxnSpPr/>
          <p:nvPr/>
        </p:nvCxnSpPr>
        <p:spPr>
          <a:xfrm>
            <a:off x="250825" y="1692000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54"/>
          <p:cNvCxnSpPr/>
          <p:nvPr/>
        </p:nvCxnSpPr>
        <p:spPr>
          <a:xfrm>
            <a:off x="2027538" y="1692000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54"/>
          <p:cNvCxnSpPr/>
          <p:nvPr/>
        </p:nvCxnSpPr>
        <p:spPr>
          <a:xfrm>
            <a:off x="3804251" y="1692000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54"/>
          <p:cNvSpPr txBox="1">
            <a:spLocks noGrp="1"/>
          </p:cNvSpPr>
          <p:nvPr>
            <p:ph type="body" idx="7"/>
          </p:nvPr>
        </p:nvSpPr>
        <p:spPr>
          <a:xfrm>
            <a:off x="5580000" y="950918"/>
            <a:ext cx="1530000" cy="74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40"/>
              <a:buNone/>
              <a:defRPr sz="13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4" name="Google Shape;144;p54"/>
          <p:cNvSpPr txBox="1">
            <a:spLocks noGrp="1"/>
          </p:cNvSpPr>
          <p:nvPr>
            <p:ph type="body" idx="8"/>
          </p:nvPr>
        </p:nvSpPr>
        <p:spPr>
          <a:xfrm>
            <a:off x="5580000" y="1737401"/>
            <a:ext cx="153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956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1pPr>
            <a:lvl2pPr marL="914400" lvl="1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54"/>
          <p:cNvCxnSpPr/>
          <p:nvPr/>
        </p:nvCxnSpPr>
        <p:spPr>
          <a:xfrm>
            <a:off x="5580964" y="1692000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" name="Google Shape;146;p54"/>
          <p:cNvSpPr txBox="1">
            <a:spLocks noGrp="1"/>
          </p:cNvSpPr>
          <p:nvPr>
            <p:ph type="body" idx="9"/>
          </p:nvPr>
        </p:nvSpPr>
        <p:spPr>
          <a:xfrm>
            <a:off x="7360028" y="950918"/>
            <a:ext cx="1530000" cy="74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40"/>
              <a:buNone/>
              <a:defRPr sz="13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" name="Google Shape;147;p54"/>
          <p:cNvSpPr txBox="1">
            <a:spLocks noGrp="1"/>
          </p:cNvSpPr>
          <p:nvPr>
            <p:ph type="body" idx="13"/>
          </p:nvPr>
        </p:nvSpPr>
        <p:spPr>
          <a:xfrm>
            <a:off x="7358853" y="1737401"/>
            <a:ext cx="1530000" cy="266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956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1pPr>
            <a:lvl2pPr marL="914400" lvl="1" indent="-28956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8" name="Google Shape;148;p54"/>
          <p:cNvCxnSpPr/>
          <p:nvPr/>
        </p:nvCxnSpPr>
        <p:spPr>
          <a:xfrm>
            <a:off x="7357678" y="1692000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Steps Entwicklung">
  <p:cSld name="5 Steps Entwicklung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5"/>
          <p:cNvSpPr txBox="1">
            <a:spLocks noGrp="1"/>
          </p:cNvSpPr>
          <p:nvPr>
            <p:ph type="title"/>
          </p:nvPr>
        </p:nvSpPr>
        <p:spPr>
          <a:xfrm>
            <a:off x="250825" y="273844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5"/>
          <p:cNvSpPr txBox="1">
            <a:spLocks noGrp="1"/>
          </p:cNvSpPr>
          <p:nvPr>
            <p:ph type="body" idx="1"/>
          </p:nvPr>
        </p:nvSpPr>
        <p:spPr>
          <a:xfrm>
            <a:off x="252000" y="4107040"/>
            <a:ext cx="153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2" name="Google Shape;152;p55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5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5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" name="Google Shape;155;p55"/>
          <p:cNvSpPr txBox="1">
            <a:spLocks noGrp="1"/>
          </p:cNvSpPr>
          <p:nvPr>
            <p:ph type="body" idx="2"/>
          </p:nvPr>
        </p:nvSpPr>
        <p:spPr>
          <a:xfrm>
            <a:off x="2026800" y="3977440"/>
            <a:ext cx="153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6" name="Google Shape;156;p55"/>
          <p:cNvSpPr txBox="1">
            <a:spLocks noGrp="1"/>
          </p:cNvSpPr>
          <p:nvPr>
            <p:ph type="body" idx="3"/>
          </p:nvPr>
        </p:nvSpPr>
        <p:spPr>
          <a:xfrm>
            <a:off x="3805200" y="3847840"/>
            <a:ext cx="153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7" name="Google Shape;157;p55"/>
          <p:cNvSpPr txBox="1">
            <a:spLocks noGrp="1"/>
          </p:cNvSpPr>
          <p:nvPr>
            <p:ph type="body" idx="4"/>
          </p:nvPr>
        </p:nvSpPr>
        <p:spPr>
          <a:xfrm>
            <a:off x="250826" y="1561280"/>
            <a:ext cx="153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5"/>
          <p:cNvSpPr txBox="1">
            <a:spLocks noGrp="1"/>
          </p:cNvSpPr>
          <p:nvPr>
            <p:ph type="body" idx="5"/>
          </p:nvPr>
        </p:nvSpPr>
        <p:spPr>
          <a:xfrm>
            <a:off x="2026800" y="1425101"/>
            <a:ext cx="153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55"/>
          <p:cNvSpPr txBox="1">
            <a:spLocks noGrp="1"/>
          </p:cNvSpPr>
          <p:nvPr>
            <p:ph type="body" idx="6"/>
          </p:nvPr>
        </p:nvSpPr>
        <p:spPr>
          <a:xfrm>
            <a:off x="3805200" y="1307484"/>
            <a:ext cx="153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55"/>
          <p:cNvSpPr txBox="1">
            <a:spLocks noGrp="1"/>
          </p:cNvSpPr>
          <p:nvPr>
            <p:ph type="body" idx="7"/>
          </p:nvPr>
        </p:nvSpPr>
        <p:spPr>
          <a:xfrm>
            <a:off x="5580000" y="3719481"/>
            <a:ext cx="153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1" name="Google Shape;161;p55"/>
          <p:cNvSpPr txBox="1">
            <a:spLocks noGrp="1"/>
          </p:cNvSpPr>
          <p:nvPr>
            <p:ph type="body" idx="8"/>
          </p:nvPr>
        </p:nvSpPr>
        <p:spPr>
          <a:xfrm>
            <a:off x="5580000" y="1171305"/>
            <a:ext cx="153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5"/>
          <p:cNvSpPr txBox="1">
            <a:spLocks noGrp="1"/>
          </p:cNvSpPr>
          <p:nvPr>
            <p:ph type="body" idx="9"/>
          </p:nvPr>
        </p:nvSpPr>
        <p:spPr>
          <a:xfrm>
            <a:off x="7360028" y="3588640"/>
            <a:ext cx="153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3" name="Google Shape;163;p55"/>
          <p:cNvSpPr txBox="1">
            <a:spLocks noGrp="1"/>
          </p:cNvSpPr>
          <p:nvPr>
            <p:ph type="body" idx="13"/>
          </p:nvPr>
        </p:nvSpPr>
        <p:spPr>
          <a:xfrm>
            <a:off x="7358853" y="1043030"/>
            <a:ext cx="153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4" name="Google Shape;164;p55"/>
          <p:cNvCxnSpPr/>
          <p:nvPr/>
        </p:nvCxnSpPr>
        <p:spPr>
          <a:xfrm>
            <a:off x="250825" y="4071879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55"/>
          <p:cNvCxnSpPr/>
          <p:nvPr/>
        </p:nvCxnSpPr>
        <p:spPr>
          <a:xfrm>
            <a:off x="2027538" y="3942315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p55"/>
          <p:cNvCxnSpPr/>
          <p:nvPr/>
        </p:nvCxnSpPr>
        <p:spPr>
          <a:xfrm>
            <a:off x="3804251" y="3812753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55"/>
          <p:cNvCxnSpPr/>
          <p:nvPr/>
        </p:nvCxnSpPr>
        <p:spPr>
          <a:xfrm>
            <a:off x="5580964" y="3683191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8" name="Google Shape;168;p55"/>
          <p:cNvCxnSpPr/>
          <p:nvPr/>
        </p:nvCxnSpPr>
        <p:spPr>
          <a:xfrm>
            <a:off x="7357678" y="3553629"/>
            <a:ext cx="153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teps Entwicklung">
  <p:cSld name="4 Steps Entwicklung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6"/>
          <p:cNvSpPr txBox="1">
            <a:spLocks noGrp="1"/>
          </p:cNvSpPr>
          <p:nvPr>
            <p:ph type="title"/>
          </p:nvPr>
        </p:nvSpPr>
        <p:spPr>
          <a:xfrm>
            <a:off x="250825" y="273844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6"/>
          <p:cNvSpPr txBox="1">
            <a:spLocks noGrp="1"/>
          </p:cNvSpPr>
          <p:nvPr>
            <p:ph type="body" idx="1"/>
          </p:nvPr>
        </p:nvSpPr>
        <p:spPr>
          <a:xfrm>
            <a:off x="252000" y="4107040"/>
            <a:ext cx="198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2" name="Google Shape;172;p56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6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6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" name="Google Shape;175;p56"/>
          <p:cNvSpPr txBox="1">
            <a:spLocks noGrp="1"/>
          </p:cNvSpPr>
          <p:nvPr>
            <p:ph type="body" idx="2"/>
          </p:nvPr>
        </p:nvSpPr>
        <p:spPr>
          <a:xfrm>
            <a:off x="2470825" y="3977440"/>
            <a:ext cx="198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6" name="Google Shape;176;p56"/>
          <p:cNvSpPr txBox="1">
            <a:spLocks noGrp="1"/>
          </p:cNvSpPr>
          <p:nvPr>
            <p:ph type="body" idx="3"/>
          </p:nvPr>
        </p:nvSpPr>
        <p:spPr>
          <a:xfrm>
            <a:off x="4690825" y="3847840"/>
            <a:ext cx="198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7" name="Google Shape;177;p56"/>
          <p:cNvSpPr txBox="1">
            <a:spLocks noGrp="1"/>
          </p:cNvSpPr>
          <p:nvPr>
            <p:ph type="body" idx="4"/>
          </p:nvPr>
        </p:nvSpPr>
        <p:spPr>
          <a:xfrm>
            <a:off x="250826" y="1561280"/>
            <a:ext cx="198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56"/>
          <p:cNvSpPr txBox="1">
            <a:spLocks noGrp="1"/>
          </p:cNvSpPr>
          <p:nvPr>
            <p:ph type="body" idx="5"/>
          </p:nvPr>
        </p:nvSpPr>
        <p:spPr>
          <a:xfrm>
            <a:off x="2470825" y="1425101"/>
            <a:ext cx="198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6"/>
          <p:cNvSpPr txBox="1">
            <a:spLocks noGrp="1"/>
          </p:cNvSpPr>
          <p:nvPr>
            <p:ph type="body" idx="6"/>
          </p:nvPr>
        </p:nvSpPr>
        <p:spPr>
          <a:xfrm>
            <a:off x="4690825" y="1307484"/>
            <a:ext cx="198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6"/>
          <p:cNvSpPr txBox="1">
            <a:spLocks noGrp="1"/>
          </p:cNvSpPr>
          <p:nvPr>
            <p:ph type="body" idx="7"/>
          </p:nvPr>
        </p:nvSpPr>
        <p:spPr>
          <a:xfrm>
            <a:off x="6913175" y="3588640"/>
            <a:ext cx="1980000" cy="2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None/>
              <a:defRPr sz="1200" b="1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1" name="Google Shape;181;p56"/>
          <p:cNvSpPr txBox="1">
            <a:spLocks noGrp="1"/>
          </p:cNvSpPr>
          <p:nvPr>
            <p:ph type="body" idx="8"/>
          </p:nvPr>
        </p:nvSpPr>
        <p:spPr>
          <a:xfrm>
            <a:off x="6912000" y="1043030"/>
            <a:ext cx="1980000" cy="24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320039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2" name="Google Shape;182;p56"/>
          <p:cNvCxnSpPr/>
          <p:nvPr/>
        </p:nvCxnSpPr>
        <p:spPr>
          <a:xfrm>
            <a:off x="250825" y="4071879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56"/>
          <p:cNvCxnSpPr/>
          <p:nvPr/>
        </p:nvCxnSpPr>
        <p:spPr>
          <a:xfrm>
            <a:off x="2470825" y="3942315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56"/>
          <p:cNvCxnSpPr/>
          <p:nvPr/>
        </p:nvCxnSpPr>
        <p:spPr>
          <a:xfrm>
            <a:off x="4690825" y="3812753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56"/>
          <p:cNvCxnSpPr/>
          <p:nvPr/>
        </p:nvCxnSpPr>
        <p:spPr>
          <a:xfrm>
            <a:off x="6910825" y="3553629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palten mit Subheads+Bilder-automEinpassung">
  <p:cSld name="4 Spalten mit Subheads+Bilder-automEinpassung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7"/>
          <p:cNvSpPr txBox="1">
            <a:spLocks noGrp="1"/>
          </p:cNvSpPr>
          <p:nvPr>
            <p:ph type="title"/>
          </p:nvPr>
        </p:nvSpPr>
        <p:spPr>
          <a:xfrm>
            <a:off x="250825" y="273844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7"/>
          <p:cNvSpPr txBox="1">
            <a:spLocks noGrp="1"/>
          </p:cNvSpPr>
          <p:nvPr>
            <p:ph type="body" idx="1"/>
          </p:nvPr>
        </p:nvSpPr>
        <p:spPr>
          <a:xfrm>
            <a:off x="252000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p57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7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7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" name="Google Shape;192;p57"/>
          <p:cNvSpPr txBox="1">
            <a:spLocks noGrp="1"/>
          </p:cNvSpPr>
          <p:nvPr>
            <p:ph type="body" idx="2"/>
          </p:nvPr>
        </p:nvSpPr>
        <p:spPr>
          <a:xfrm>
            <a:off x="2472392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3" name="Google Shape;193;p57"/>
          <p:cNvSpPr txBox="1">
            <a:spLocks noGrp="1"/>
          </p:cNvSpPr>
          <p:nvPr>
            <p:ph type="body" idx="3"/>
          </p:nvPr>
        </p:nvSpPr>
        <p:spPr>
          <a:xfrm>
            <a:off x="4692784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cxnSp>
        <p:nvCxnSpPr>
          <p:cNvPr id="194" name="Google Shape;194;p57"/>
          <p:cNvCxnSpPr/>
          <p:nvPr/>
        </p:nvCxnSpPr>
        <p:spPr>
          <a:xfrm>
            <a:off x="250825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5" name="Google Shape;195;p57"/>
          <p:cNvCxnSpPr/>
          <p:nvPr/>
        </p:nvCxnSpPr>
        <p:spPr>
          <a:xfrm>
            <a:off x="2472392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6" name="Google Shape;196;p57"/>
          <p:cNvCxnSpPr/>
          <p:nvPr/>
        </p:nvCxnSpPr>
        <p:spPr>
          <a:xfrm>
            <a:off x="4692784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57"/>
          <p:cNvSpPr txBox="1">
            <a:spLocks noGrp="1"/>
          </p:cNvSpPr>
          <p:nvPr>
            <p:ph type="body" idx="4"/>
          </p:nvPr>
        </p:nvSpPr>
        <p:spPr>
          <a:xfrm>
            <a:off x="6913175" y="1137844"/>
            <a:ext cx="1980000" cy="55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500" b="0" i="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 b="1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cxnSp>
        <p:nvCxnSpPr>
          <p:cNvPr id="198" name="Google Shape;198;p57"/>
          <p:cNvCxnSpPr/>
          <p:nvPr/>
        </p:nvCxnSpPr>
        <p:spPr>
          <a:xfrm>
            <a:off x="6910825" y="1692000"/>
            <a:ext cx="198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57"/>
          <p:cNvSpPr>
            <a:spLocks noGrp="1"/>
          </p:cNvSpPr>
          <p:nvPr>
            <p:ph type="pic" idx="5"/>
          </p:nvPr>
        </p:nvSpPr>
        <p:spPr>
          <a:xfrm>
            <a:off x="250825" y="1737400"/>
            <a:ext cx="1979613" cy="2634575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57"/>
          <p:cNvSpPr>
            <a:spLocks noGrp="1"/>
          </p:cNvSpPr>
          <p:nvPr>
            <p:ph type="pic" idx="6"/>
          </p:nvPr>
        </p:nvSpPr>
        <p:spPr>
          <a:xfrm>
            <a:off x="2472779" y="1737400"/>
            <a:ext cx="1979613" cy="2634575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57"/>
          <p:cNvSpPr>
            <a:spLocks noGrp="1"/>
          </p:cNvSpPr>
          <p:nvPr>
            <p:ph type="pic" idx="7"/>
          </p:nvPr>
        </p:nvSpPr>
        <p:spPr>
          <a:xfrm>
            <a:off x="4693171" y="1737400"/>
            <a:ext cx="1979613" cy="2634575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57"/>
          <p:cNvSpPr>
            <a:spLocks noGrp="1"/>
          </p:cNvSpPr>
          <p:nvPr>
            <p:ph type="pic" idx="8"/>
          </p:nvPr>
        </p:nvSpPr>
        <p:spPr>
          <a:xfrm>
            <a:off x="6912387" y="1737400"/>
            <a:ext cx="1979613" cy="2634575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57"/>
          <p:cNvSpPr txBox="1">
            <a:spLocks noGrp="1"/>
          </p:cNvSpPr>
          <p:nvPr>
            <p:ph type="body" idx="9"/>
          </p:nvPr>
        </p:nvSpPr>
        <p:spPr>
          <a:xfrm>
            <a:off x="250825" y="4374000"/>
            <a:ext cx="1979613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57"/>
          <p:cNvSpPr txBox="1">
            <a:spLocks noGrp="1"/>
          </p:cNvSpPr>
          <p:nvPr>
            <p:ph type="body" idx="13"/>
          </p:nvPr>
        </p:nvSpPr>
        <p:spPr>
          <a:xfrm>
            <a:off x="2472779" y="4374000"/>
            <a:ext cx="1979613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57"/>
          <p:cNvSpPr txBox="1">
            <a:spLocks noGrp="1"/>
          </p:cNvSpPr>
          <p:nvPr>
            <p:ph type="body" idx="14"/>
          </p:nvPr>
        </p:nvSpPr>
        <p:spPr>
          <a:xfrm>
            <a:off x="4691610" y="4374000"/>
            <a:ext cx="1979613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57"/>
          <p:cNvSpPr txBox="1">
            <a:spLocks noGrp="1"/>
          </p:cNvSpPr>
          <p:nvPr>
            <p:ph type="body" idx="15"/>
          </p:nvPr>
        </p:nvSpPr>
        <p:spPr>
          <a:xfrm>
            <a:off x="6913562" y="4374000"/>
            <a:ext cx="1979613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-Hochformat + Text">
  <p:cSld name="Bild-Hochformat +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9"/>
          <p:cNvSpPr/>
          <p:nvPr/>
        </p:nvSpPr>
        <p:spPr>
          <a:xfrm>
            <a:off x="0" y="1492250"/>
            <a:ext cx="4067175" cy="28797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9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9"/>
          <p:cNvSpPr txBox="1">
            <a:spLocks noGrp="1"/>
          </p:cNvSpPr>
          <p:nvPr>
            <p:ph type="body" idx="1"/>
          </p:nvPr>
        </p:nvSpPr>
        <p:spPr>
          <a:xfrm>
            <a:off x="4319587" y="1419225"/>
            <a:ext cx="4571237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59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9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9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4" name="Google Shape;214;p59"/>
          <p:cNvSpPr txBox="1">
            <a:spLocks noGrp="1"/>
          </p:cNvSpPr>
          <p:nvPr>
            <p:ph type="body" idx="2"/>
          </p:nvPr>
        </p:nvSpPr>
        <p:spPr>
          <a:xfrm>
            <a:off x="0" y="1492250"/>
            <a:ext cx="4067175" cy="28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59"/>
          <p:cNvSpPr txBox="1">
            <a:spLocks noGrp="1"/>
          </p:cNvSpPr>
          <p:nvPr>
            <p:ph type="body" idx="3"/>
          </p:nvPr>
        </p:nvSpPr>
        <p:spPr>
          <a:xfrm>
            <a:off x="250825" y="4374000"/>
            <a:ext cx="381635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- cover - BLAU">
  <p:cSld name="TITEL - cover - BLAU"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 txBox="1">
            <a:spLocks noGrp="1"/>
          </p:cNvSpPr>
          <p:nvPr>
            <p:ph type="ctrTitle"/>
          </p:nvPr>
        </p:nvSpPr>
        <p:spPr>
          <a:xfrm>
            <a:off x="792000" y="950912"/>
            <a:ext cx="7560000" cy="226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subTitle" idx="1"/>
          </p:nvPr>
        </p:nvSpPr>
        <p:spPr>
          <a:xfrm>
            <a:off x="792000" y="3219450"/>
            <a:ext cx="7560000" cy="109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7" name="Google Shape;3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268288"/>
            <a:ext cx="1775728" cy="4842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ilder, autoEinpassung + Text">
  <p:cSld name="2 Bilder, autoEinpassung + 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0"/>
          <p:cNvSpPr/>
          <p:nvPr/>
        </p:nvSpPr>
        <p:spPr>
          <a:xfrm>
            <a:off x="0" y="1492250"/>
            <a:ext cx="4572000" cy="28797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0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60"/>
          <p:cNvSpPr txBox="1">
            <a:spLocks noGrp="1"/>
          </p:cNvSpPr>
          <p:nvPr>
            <p:ph type="body" idx="1"/>
          </p:nvPr>
        </p:nvSpPr>
        <p:spPr>
          <a:xfrm>
            <a:off x="4823649" y="1419225"/>
            <a:ext cx="4067175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60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0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60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3" name="Google Shape;223;p60"/>
          <p:cNvSpPr>
            <a:spLocks noGrp="1"/>
          </p:cNvSpPr>
          <p:nvPr>
            <p:ph type="pic" idx="2"/>
          </p:nvPr>
        </p:nvSpPr>
        <p:spPr>
          <a:xfrm>
            <a:off x="0" y="1492250"/>
            <a:ext cx="2254250" cy="2879725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60"/>
          <p:cNvSpPr>
            <a:spLocks noGrp="1"/>
          </p:cNvSpPr>
          <p:nvPr>
            <p:ph type="pic" idx="3"/>
          </p:nvPr>
        </p:nvSpPr>
        <p:spPr>
          <a:xfrm>
            <a:off x="2318401" y="1492250"/>
            <a:ext cx="2253600" cy="2879725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60"/>
          <p:cNvSpPr txBox="1">
            <a:spLocks noGrp="1"/>
          </p:cNvSpPr>
          <p:nvPr>
            <p:ph type="body" idx="4"/>
          </p:nvPr>
        </p:nvSpPr>
        <p:spPr>
          <a:xfrm>
            <a:off x="250825" y="4374000"/>
            <a:ext cx="2003425" cy="1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60"/>
          <p:cNvSpPr txBox="1">
            <a:spLocks noGrp="1"/>
          </p:cNvSpPr>
          <p:nvPr>
            <p:ph type="body" idx="5"/>
          </p:nvPr>
        </p:nvSpPr>
        <p:spPr>
          <a:xfrm>
            <a:off x="2318401" y="4374000"/>
            <a:ext cx="2253599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ilder, nicht automatisch + Text">
  <p:cSld name="2 Bilder, nicht automatisch + 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1"/>
          <p:cNvSpPr/>
          <p:nvPr/>
        </p:nvSpPr>
        <p:spPr>
          <a:xfrm>
            <a:off x="0" y="1492250"/>
            <a:ext cx="4572000" cy="28797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1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1"/>
          <p:cNvSpPr txBox="1">
            <a:spLocks noGrp="1"/>
          </p:cNvSpPr>
          <p:nvPr>
            <p:ph type="body" idx="1"/>
          </p:nvPr>
        </p:nvSpPr>
        <p:spPr>
          <a:xfrm>
            <a:off x="4823649" y="1419225"/>
            <a:ext cx="4067175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61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1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1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4" name="Google Shape;234;p61"/>
          <p:cNvSpPr txBox="1">
            <a:spLocks noGrp="1"/>
          </p:cNvSpPr>
          <p:nvPr>
            <p:ph type="body" idx="2"/>
          </p:nvPr>
        </p:nvSpPr>
        <p:spPr>
          <a:xfrm>
            <a:off x="1" y="1492250"/>
            <a:ext cx="2253600" cy="28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61"/>
          <p:cNvSpPr txBox="1">
            <a:spLocks noGrp="1"/>
          </p:cNvSpPr>
          <p:nvPr>
            <p:ph type="body" idx="3"/>
          </p:nvPr>
        </p:nvSpPr>
        <p:spPr>
          <a:xfrm>
            <a:off x="2318400" y="1492250"/>
            <a:ext cx="2253600" cy="28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61"/>
          <p:cNvSpPr txBox="1">
            <a:spLocks noGrp="1"/>
          </p:cNvSpPr>
          <p:nvPr>
            <p:ph type="body" idx="4"/>
          </p:nvPr>
        </p:nvSpPr>
        <p:spPr>
          <a:xfrm>
            <a:off x="250825" y="4374000"/>
            <a:ext cx="2003425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61"/>
          <p:cNvSpPr txBox="1">
            <a:spLocks noGrp="1"/>
          </p:cNvSpPr>
          <p:nvPr>
            <p:ph type="body" idx="5"/>
          </p:nvPr>
        </p:nvSpPr>
        <p:spPr>
          <a:xfrm>
            <a:off x="2318401" y="4374000"/>
            <a:ext cx="2253599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CON">
  <p:cSld name="Text + ICON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2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2"/>
          <p:cNvSpPr txBox="1">
            <a:spLocks noGrp="1"/>
          </p:cNvSpPr>
          <p:nvPr>
            <p:ph type="body" idx="1"/>
          </p:nvPr>
        </p:nvSpPr>
        <p:spPr>
          <a:xfrm>
            <a:off x="250825" y="1419225"/>
            <a:ext cx="4571237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62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2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4" name="Google Shape;244;p62"/>
          <p:cNvSpPr>
            <a:spLocks noGrp="1"/>
          </p:cNvSpPr>
          <p:nvPr>
            <p:ph type="pic" idx="2"/>
          </p:nvPr>
        </p:nvSpPr>
        <p:spPr>
          <a:xfrm>
            <a:off x="5076825" y="1492250"/>
            <a:ext cx="4067175" cy="2879725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62"/>
          <p:cNvSpPr txBox="1">
            <a:spLocks noGrp="1"/>
          </p:cNvSpPr>
          <p:nvPr>
            <p:ph type="body" idx="3"/>
          </p:nvPr>
        </p:nvSpPr>
        <p:spPr>
          <a:xfrm>
            <a:off x="5076825" y="4374000"/>
            <a:ext cx="2253599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grosses Bild">
  <p:cSld name="Titel + grosses Bil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3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63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3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1" name="Google Shape;251;p63"/>
          <p:cNvSpPr>
            <a:spLocks noGrp="1"/>
          </p:cNvSpPr>
          <p:nvPr>
            <p:ph type="pic" idx="2"/>
          </p:nvPr>
        </p:nvSpPr>
        <p:spPr>
          <a:xfrm>
            <a:off x="0" y="950913"/>
            <a:ext cx="9144000" cy="3421062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63"/>
          <p:cNvSpPr txBox="1">
            <a:spLocks noGrp="1"/>
          </p:cNvSpPr>
          <p:nvPr>
            <p:ph type="body" idx="1"/>
          </p:nvPr>
        </p:nvSpPr>
        <p:spPr>
          <a:xfrm>
            <a:off x="1584326" y="4374000"/>
            <a:ext cx="7306499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fertige Grafik_auf BLAU">
  <p:cSld name="Titel + fertige Grafik_auf BLAU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4"/>
          <p:cNvSpPr/>
          <p:nvPr/>
        </p:nvSpPr>
        <p:spPr>
          <a:xfrm>
            <a:off x="-1" y="950913"/>
            <a:ext cx="9143999" cy="342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64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64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4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4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9" name="Google Shape;259;p64"/>
          <p:cNvSpPr txBox="1">
            <a:spLocks noGrp="1"/>
          </p:cNvSpPr>
          <p:nvPr>
            <p:ph type="body" idx="1"/>
          </p:nvPr>
        </p:nvSpPr>
        <p:spPr>
          <a:xfrm>
            <a:off x="0" y="950913"/>
            <a:ext cx="9144000" cy="342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64"/>
          <p:cNvSpPr txBox="1">
            <a:spLocks noGrp="1"/>
          </p:cNvSpPr>
          <p:nvPr>
            <p:ph type="body" idx="2"/>
          </p:nvPr>
        </p:nvSpPr>
        <p:spPr>
          <a:xfrm>
            <a:off x="1584326" y="4374000"/>
            <a:ext cx="7306499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Text, grosses Bild">
  <p:cSld name="Titel, Text, grosses Bild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5"/>
          <p:cNvSpPr txBox="1">
            <a:spLocks noGrp="1"/>
          </p:cNvSpPr>
          <p:nvPr>
            <p:ph type="title"/>
          </p:nvPr>
        </p:nvSpPr>
        <p:spPr>
          <a:xfrm>
            <a:off x="6229175" y="252000"/>
            <a:ext cx="2664000" cy="106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5"/>
          <p:cNvSpPr>
            <a:spLocks noGrp="1"/>
          </p:cNvSpPr>
          <p:nvPr>
            <p:ph type="pic" idx="2"/>
          </p:nvPr>
        </p:nvSpPr>
        <p:spPr>
          <a:xfrm>
            <a:off x="0" y="0"/>
            <a:ext cx="5967360" cy="4371975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65"/>
          <p:cNvSpPr txBox="1">
            <a:spLocks noGrp="1"/>
          </p:cNvSpPr>
          <p:nvPr>
            <p:ph type="body" idx="1"/>
          </p:nvPr>
        </p:nvSpPr>
        <p:spPr>
          <a:xfrm>
            <a:off x="6229175" y="1419225"/>
            <a:ext cx="2664000" cy="298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40"/>
              <a:buNone/>
              <a:defRPr sz="1050"/>
            </a:lvl2pPr>
            <a:lvl3pPr marL="1371600" lvl="2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3pPr>
            <a:lvl4pPr marL="1828800" lvl="3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750"/>
            </a:lvl4pPr>
            <a:lvl5pPr marL="2286000" lvl="4" indent="-22860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65" name="Google Shape;265;p65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65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5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8" name="Google Shape;268;p65"/>
          <p:cNvSpPr txBox="1">
            <a:spLocks noGrp="1"/>
          </p:cNvSpPr>
          <p:nvPr>
            <p:ph type="body" idx="3"/>
          </p:nvPr>
        </p:nvSpPr>
        <p:spPr>
          <a:xfrm>
            <a:off x="207360" y="4374000"/>
            <a:ext cx="576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"/>
              <a:buFont typeface="Calibri"/>
              <a:buNone/>
              <a:defRPr sz="650" b="0" i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60"/>
              <a:buFont typeface="Calibri"/>
              <a:buNone/>
              <a:defRPr sz="700" b="0" i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6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6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66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6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7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67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7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- cover - ROT">
  <p:cSld name="TITEL - cover - ROT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>
            <a:spLocks noGrp="1"/>
          </p:cNvSpPr>
          <p:nvPr>
            <p:ph type="ctrTitle"/>
          </p:nvPr>
        </p:nvSpPr>
        <p:spPr>
          <a:xfrm>
            <a:off x="792000" y="950912"/>
            <a:ext cx="7560000" cy="226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subTitle" idx="1"/>
          </p:nvPr>
        </p:nvSpPr>
        <p:spPr>
          <a:xfrm>
            <a:off x="792000" y="3219450"/>
            <a:ext cx="7560000" cy="109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42" name="Google Shape;4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268288"/>
            <a:ext cx="1775728" cy="48428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- cover - dklGRUEN">
  <p:cSld name="TITEL - cover - dklGRUEN">
    <p:bg>
      <p:bgPr>
        <a:solidFill>
          <a:schemeClr val="accent6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 txBox="1">
            <a:spLocks noGrp="1"/>
          </p:cNvSpPr>
          <p:nvPr>
            <p:ph type="ctrTitle"/>
          </p:nvPr>
        </p:nvSpPr>
        <p:spPr>
          <a:xfrm>
            <a:off x="792000" y="950912"/>
            <a:ext cx="7560000" cy="226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subTitle" idx="1"/>
          </p:nvPr>
        </p:nvSpPr>
        <p:spPr>
          <a:xfrm>
            <a:off x="792000" y="3219450"/>
            <a:ext cx="7560000" cy="109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47" name="Google Shape;4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268288"/>
            <a:ext cx="1775728" cy="4842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- cover + BILD vollflächig">
  <p:cSld name="TITEL - cover + BILD vollflächig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44"/>
          <p:cNvSpPr txBox="1">
            <a:spLocks noGrp="1"/>
          </p:cNvSpPr>
          <p:nvPr>
            <p:ph type="ctrTitle"/>
          </p:nvPr>
        </p:nvSpPr>
        <p:spPr>
          <a:xfrm>
            <a:off x="0" y="2643450"/>
            <a:ext cx="7704138" cy="576000"/>
          </a:xfrm>
          <a:prstGeom prst="rect">
            <a:avLst/>
          </a:prstGeom>
          <a:solidFill>
            <a:schemeClr val="dk1">
              <a:alpha val="47843"/>
            </a:schemeClr>
          </a:solidFill>
          <a:ln>
            <a:noFill/>
          </a:ln>
        </p:spPr>
        <p:txBody>
          <a:bodyPr spcFirstLastPara="1" wrap="square" lIns="0" tIns="0" rIns="18000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ubTitle" idx="1"/>
          </p:nvPr>
        </p:nvSpPr>
        <p:spPr>
          <a:xfrm>
            <a:off x="0" y="3219450"/>
            <a:ext cx="4297143" cy="289438"/>
          </a:xfrm>
          <a:prstGeom prst="rect">
            <a:avLst/>
          </a:prstGeom>
          <a:solidFill>
            <a:schemeClr val="dk1">
              <a:alpha val="47843"/>
            </a:schemeClr>
          </a:solidFill>
          <a:ln>
            <a:noFill/>
          </a:ln>
        </p:spPr>
        <p:txBody>
          <a:bodyPr spcFirstLastPara="1" wrap="square" lIns="792000" tIns="0" rIns="180000" bIns="0" anchor="t" anchorCtr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/TRENNfolie_BLAU" type="title">
  <p:cSld name="TITL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ctrTitle"/>
          </p:nvPr>
        </p:nvSpPr>
        <p:spPr>
          <a:xfrm>
            <a:off x="792000" y="555626"/>
            <a:ext cx="7560000" cy="212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subTitle" idx="1"/>
          </p:nvPr>
        </p:nvSpPr>
        <p:spPr>
          <a:xfrm>
            <a:off x="792000" y="2679700"/>
            <a:ext cx="7560000" cy="163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7" name="Google Shape;5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4660972"/>
            <a:ext cx="1174800" cy="3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ITAT/BOTSCHAFT_dklROT">
  <p:cSld name="ZITAT/BOTSCHAFT_dklROT">
    <p:bg>
      <p:bgPr>
        <a:solidFill>
          <a:schemeClr val="accent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/>
          <p:cNvSpPr txBox="1">
            <a:spLocks noGrp="1"/>
          </p:cNvSpPr>
          <p:nvPr>
            <p:ph type="ctrTitle"/>
          </p:nvPr>
        </p:nvSpPr>
        <p:spPr>
          <a:xfrm>
            <a:off x="792000" y="555626"/>
            <a:ext cx="7560000" cy="212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subTitle" idx="1"/>
          </p:nvPr>
        </p:nvSpPr>
        <p:spPr>
          <a:xfrm>
            <a:off x="792000" y="2679700"/>
            <a:ext cx="7560000" cy="163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2" name="Google Shape;6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4660972"/>
            <a:ext cx="1174800" cy="3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ITAT/BOTSCHAFT_dklGRUEN">
  <p:cSld name="ZITAT/BOTSCHAFT_dklGRUEN">
    <p:bg>
      <p:bgPr>
        <a:solidFill>
          <a:schemeClr val="accent6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7"/>
          <p:cNvSpPr txBox="1">
            <a:spLocks noGrp="1"/>
          </p:cNvSpPr>
          <p:nvPr>
            <p:ph type="ctrTitle"/>
          </p:nvPr>
        </p:nvSpPr>
        <p:spPr>
          <a:xfrm>
            <a:off x="792000" y="555626"/>
            <a:ext cx="7560000" cy="212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7"/>
          <p:cNvSpPr txBox="1">
            <a:spLocks noGrp="1"/>
          </p:cNvSpPr>
          <p:nvPr>
            <p:ph type="subTitle" idx="1"/>
          </p:nvPr>
        </p:nvSpPr>
        <p:spPr>
          <a:xfrm>
            <a:off x="792000" y="2679700"/>
            <a:ext cx="7560000" cy="163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7" name="Google Shape;67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4660972"/>
            <a:ext cx="1174800" cy="3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ITAT/BOTSCHAFT_dklGRAU">
  <p:cSld name="ZITAT/BOTSCHAFT_dklGRAU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8"/>
          <p:cNvSpPr txBox="1">
            <a:spLocks noGrp="1"/>
          </p:cNvSpPr>
          <p:nvPr>
            <p:ph type="ctrTitle"/>
          </p:nvPr>
        </p:nvSpPr>
        <p:spPr>
          <a:xfrm>
            <a:off x="792000" y="555626"/>
            <a:ext cx="7560000" cy="212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subTitle" idx="1"/>
          </p:nvPr>
        </p:nvSpPr>
        <p:spPr>
          <a:xfrm>
            <a:off x="792000" y="2679700"/>
            <a:ext cx="7560000" cy="163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72" name="Google Shape;7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825" y="4660972"/>
            <a:ext cx="1174800" cy="3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250825" y="1419225"/>
            <a:ext cx="8389938" cy="300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2004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718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956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956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7213550" y="4767264"/>
            <a:ext cx="1174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1588692" y="4766400"/>
            <a:ext cx="54617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50825" y="4660972"/>
            <a:ext cx="1174800" cy="320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58">
          <p15:clr>
            <a:srgbClr val="F26B43"/>
          </p15:clr>
        </p15:guide>
        <p15:guide id="4" pos="317">
          <p15:clr>
            <a:srgbClr val="F26B43"/>
          </p15:clr>
        </p15:guide>
        <p15:guide id="5" pos="5602">
          <p15:clr>
            <a:srgbClr val="F26B43"/>
          </p15:clr>
        </p15:guide>
        <p15:guide id="6" pos="5443">
          <p15:clr>
            <a:srgbClr val="F26B43"/>
          </p15:clr>
        </p15:guide>
        <p15:guide id="7" orient="horz" pos="169">
          <p15:clr>
            <a:srgbClr val="F26B43"/>
          </p15:clr>
        </p15:guide>
        <p15:guide id="8" orient="horz" pos="350">
          <p15:clr>
            <a:srgbClr val="F26B43"/>
          </p15:clr>
        </p15:guide>
        <p15:guide id="9" pos="4604">
          <p15:clr>
            <a:srgbClr val="F26B43"/>
          </p15:clr>
        </p15:guide>
        <p15:guide id="10" pos="4445">
          <p15:clr>
            <a:srgbClr val="F26B43"/>
          </p15:clr>
        </p15:guide>
        <p15:guide id="11" orient="horz" pos="599">
          <p15:clr>
            <a:srgbClr val="F26B43"/>
          </p15:clr>
        </p15:guide>
        <p15:guide id="12" orient="horz" pos="894">
          <p15:clr>
            <a:srgbClr val="F26B43"/>
          </p15:clr>
        </p15:guide>
        <p15:guide id="13" orient="horz" pos="2754">
          <p15:clr>
            <a:srgbClr val="F26B43"/>
          </p15:clr>
        </p15:guide>
        <p15:guide id="14" pos="499">
          <p15:clr>
            <a:srgbClr val="F26B43"/>
          </p15:clr>
        </p15:guide>
        <p15:guide id="15" orient="horz" pos="2028">
          <p15:clr>
            <a:srgbClr val="F26B43"/>
          </p15:clr>
        </p15:guide>
        <p15:guide id="16" orient="horz" pos="1688">
          <p15:clr>
            <a:srgbClr val="F26B43"/>
          </p15:clr>
        </p15:guide>
        <p15:guide id="17" pos="2721">
          <p15:clr>
            <a:srgbClr val="F26B43"/>
          </p15:clr>
        </p15:guide>
        <p15:guide id="18" pos="2562">
          <p15:clr>
            <a:srgbClr val="F26B43"/>
          </p15:clr>
        </p15:guide>
        <p15:guide id="19" orient="horz" pos="940">
          <p15:clr>
            <a:srgbClr val="F26B43"/>
          </p15:clr>
        </p15:guide>
        <p15:guide id="20" pos="52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8.xml"/><Relationship Id="rId7" Type="http://schemas.openxmlformats.org/officeDocument/2006/relationships/slide" Target="slid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0.xml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18.xml"/><Relationship Id="rId4" Type="http://schemas.openxmlformats.org/officeDocument/2006/relationships/image" Target="../media/image12.jpeg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3.png"/><Relationship Id="rId7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15.png"/><Relationship Id="rId10" Type="http://schemas.openxmlformats.org/officeDocument/2006/relationships/slide" Target="slide1.xml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slide" Target="slide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18.png"/><Relationship Id="rId10" Type="http://schemas.openxmlformats.org/officeDocument/2006/relationships/slide" Target="slide1.xml"/><Relationship Id="rId4" Type="http://schemas.openxmlformats.org/officeDocument/2006/relationships/image" Target="../media/image17.png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hyperlink" Target="https://www.caretxdigital.com" TargetMode="External"/><Relationship Id="rId7" Type="http://schemas.openxmlformats.org/officeDocument/2006/relationships/slide" Target="slid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slide" Target="slide1.xml"/><Relationship Id="rId5" Type="http://schemas.openxmlformats.org/officeDocument/2006/relationships/image" Target="../media/image20.png"/><Relationship Id="rId10" Type="http://schemas.openxmlformats.org/officeDocument/2006/relationships/slide" Target="slide2.xml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2.png"/><Relationship Id="rId7" Type="http://schemas.openxmlformats.org/officeDocument/2006/relationships/slide" Target="slide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18.xml"/><Relationship Id="rId4" Type="http://schemas.openxmlformats.org/officeDocument/2006/relationships/image" Target="../media/image23.png"/><Relationship Id="rId9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18.xml"/><Relationship Id="rId4" Type="http://schemas.openxmlformats.org/officeDocument/2006/relationships/image" Target="../media/image25.png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6.png"/><Relationship Id="rId7" Type="http://schemas.openxmlformats.org/officeDocument/2006/relationships/slide" Target="slide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28.png"/><Relationship Id="rId10" Type="http://schemas.openxmlformats.org/officeDocument/2006/relationships/slide" Target="slide1.xml"/><Relationship Id="rId4" Type="http://schemas.openxmlformats.org/officeDocument/2006/relationships/image" Target="../media/image27.png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0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0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0.xml"/><Relationship Id="rId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0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9/2009jd013528" TargetMode="External"/><Relationship Id="rId3" Type="http://schemas.openxmlformats.org/officeDocument/2006/relationships/hyperlink" Target="https://doi.org/10.1002/wat2.1126" TargetMode="External"/><Relationship Id="rId7" Type="http://schemas.openxmlformats.org/officeDocument/2006/relationships/hyperlink" Target="https://doi.org/10.1016/j.geomorph.2021.10780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S1352-2310(97)00492-5" TargetMode="External"/><Relationship Id="rId5" Type="http://schemas.openxmlformats.org/officeDocument/2006/relationships/hyperlink" Target="https://doi.org/10.1016/j.chemer.2016.04.002" TargetMode="External"/><Relationship Id="rId4" Type="http://schemas.openxmlformats.org/officeDocument/2006/relationships/hyperlink" Target="https://noeslide.a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7.png"/><Relationship Id="rId10" Type="http://schemas.openxmlformats.org/officeDocument/2006/relationships/slide" Target="slide1.xml"/><Relationship Id="rId4" Type="http://schemas.openxmlformats.org/officeDocument/2006/relationships/image" Target="../media/image6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8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0.xml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>
          <a:extLst>
            <a:ext uri="{FF2B5EF4-FFF2-40B4-BE49-F238E27FC236}">
              <a16:creationId xmlns:a16="http://schemas.microsoft.com/office/drawing/2014/main" id="{834BA864-EA1C-1192-B680-A0A5C149B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ECC319-BDFA-5B4B-2C70-2B805265F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291" name="Google Shape;291;g34e6dede61a_0_0">
            <a:extLst>
              <a:ext uri="{FF2B5EF4-FFF2-40B4-BE49-F238E27FC236}">
                <a16:creationId xmlns:a16="http://schemas.microsoft.com/office/drawing/2014/main" id="{032D5F11-3FC1-CC35-87FC-47ECD3FD27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30450" y="4766400"/>
            <a:ext cx="56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</a:t>
            </a:fld>
            <a:endParaRPr lang="en-GB" sz="1400" noProof="0" dirty="0"/>
          </a:p>
        </p:txBody>
      </p:sp>
      <p:sp>
        <p:nvSpPr>
          <p:cNvPr id="4" name="Google Shape;282;p1">
            <a:extLst>
              <a:ext uri="{FF2B5EF4-FFF2-40B4-BE49-F238E27FC236}">
                <a16:creationId xmlns:a16="http://schemas.microsoft.com/office/drawing/2014/main" id="{5FBF4619-2C4A-5148-E971-AE8A64EFA168}"/>
              </a:ext>
            </a:extLst>
          </p:cNvPr>
          <p:cNvSpPr txBox="1">
            <a:spLocks/>
          </p:cNvSpPr>
          <p:nvPr/>
        </p:nvSpPr>
        <p:spPr>
          <a:xfrm>
            <a:off x="369671" y="134656"/>
            <a:ext cx="7899900" cy="14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7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2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noProof="0" dirty="0">
                <a:solidFill>
                  <a:srgbClr val="0063A6"/>
                </a:solidFill>
                <a:highlight>
                  <a:schemeClr val="lt1"/>
                </a:highlight>
              </a:rPr>
              <a:t>Exploring Slow-Moving Landslides and Greenhouse Gas Emissions 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noProof="0" dirty="0">
                <a:solidFill>
                  <a:srgbClr val="0063A6"/>
                </a:solidFill>
                <a:highlight>
                  <a:schemeClr val="lt1"/>
                </a:highlight>
              </a:rPr>
              <a:t>in Pre-Alpine Grassland: from Observations to Modelling</a:t>
            </a:r>
          </a:p>
        </p:txBody>
      </p:sp>
      <p:sp>
        <p:nvSpPr>
          <p:cNvPr id="7" name="Google Shape;284;p1">
            <a:extLst>
              <a:ext uri="{FF2B5EF4-FFF2-40B4-BE49-F238E27FC236}">
                <a16:creationId xmlns:a16="http://schemas.microsoft.com/office/drawing/2014/main" id="{A0EC3D61-0130-1021-4197-7E1FBD833AF5}"/>
              </a:ext>
            </a:extLst>
          </p:cNvPr>
          <p:cNvSpPr txBox="1">
            <a:spLocks/>
          </p:cNvSpPr>
          <p:nvPr/>
        </p:nvSpPr>
        <p:spPr>
          <a:xfrm>
            <a:off x="-46494" y="1472339"/>
            <a:ext cx="4939378" cy="26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004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600" noProof="0" dirty="0"/>
              <a:t>Kirill Grachev, Thomas Glade, and Stephan Glatzel</a:t>
            </a:r>
          </a:p>
          <a:p>
            <a:pPr marL="0" indent="0" algn="ctr">
              <a:buNone/>
            </a:pPr>
            <a:r>
              <a:rPr lang="en-GB" sz="800" b="0" i="0" noProof="0" dirty="0">
                <a:effectLst/>
                <a:latin typeface="Open Sans" panose="020B0606030504020204" pitchFamily="34" charset="0"/>
              </a:rPr>
              <a:t>University of Vienna, Department of Geography and Regional Research, Vienna, Austria</a:t>
            </a:r>
          </a:p>
        </p:txBody>
      </p:sp>
      <p:sp>
        <p:nvSpPr>
          <p:cNvPr id="8" name="Rechteck: abgerundete Ecken 7">
            <a:hlinkClick r:id="rId4" action="ppaction://hlinksldjump"/>
            <a:extLst>
              <a:ext uri="{FF2B5EF4-FFF2-40B4-BE49-F238E27FC236}">
                <a16:creationId xmlns:a16="http://schemas.microsoft.com/office/drawing/2014/main" id="{A56E89E9-6CFA-C340-BFC3-520C48F62D0D}"/>
              </a:ext>
            </a:extLst>
          </p:cNvPr>
          <p:cNvSpPr/>
          <p:nvPr/>
        </p:nvSpPr>
        <p:spPr>
          <a:xfrm>
            <a:off x="838200" y="2489360"/>
            <a:ext cx="1502044" cy="650929"/>
          </a:xfrm>
          <a:prstGeom prst="roundRect">
            <a:avLst/>
          </a:prstGeom>
          <a:solidFill>
            <a:srgbClr val="0063A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Relevance</a:t>
            </a:r>
          </a:p>
        </p:txBody>
      </p:sp>
      <p:sp>
        <p:nvSpPr>
          <p:cNvPr id="9" name="Google Shape;283;p1">
            <a:extLst>
              <a:ext uri="{FF2B5EF4-FFF2-40B4-BE49-F238E27FC236}">
                <a16:creationId xmlns:a16="http://schemas.microsoft.com/office/drawing/2014/main" id="{B0528275-19FB-F730-EA25-A11DC088B004}"/>
              </a:ext>
            </a:extLst>
          </p:cNvPr>
          <p:cNvSpPr txBox="1">
            <a:spLocks/>
          </p:cNvSpPr>
          <p:nvPr/>
        </p:nvSpPr>
        <p:spPr>
          <a:xfrm>
            <a:off x="-497213" y="4699989"/>
            <a:ext cx="77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004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Arial"/>
              <a:buNone/>
            </a:pPr>
            <a:endParaRPr lang="en-GB" sz="1600" noProof="0" dirty="0"/>
          </a:p>
          <a:p>
            <a:pPr marL="0" indent="0" algn="ctr">
              <a:buFont typeface="Arial"/>
              <a:buNone/>
            </a:pPr>
            <a:r>
              <a:rPr lang="en-GB" sz="1000" noProof="0" dirty="0"/>
              <a:t>2025 General Assembly of the European Geosciences Union</a:t>
            </a:r>
          </a:p>
          <a:p>
            <a:pPr marL="0" indent="0" algn="ctr">
              <a:buFont typeface="Arial"/>
              <a:buNone/>
            </a:pPr>
            <a:r>
              <a:rPr lang="en-GB" sz="1000" noProof="0" dirty="0"/>
              <a:t>Vienna, 28th of April 2025</a:t>
            </a:r>
          </a:p>
        </p:txBody>
      </p:sp>
      <p:sp>
        <p:nvSpPr>
          <p:cNvPr id="10" name="Rechteck: abgerundete Ecken 9">
            <a:hlinkClick r:id="rId5" action="ppaction://hlinksldjump"/>
            <a:extLst>
              <a:ext uri="{FF2B5EF4-FFF2-40B4-BE49-F238E27FC236}">
                <a16:creationId xmlns:a16="http://schemas.microsoft.com/office/drawing/2014/main" id="{CA69B398-3793-266A-D0EB-D0117C1A9786}"/>
              </a:ext>
            </a:extLst>
          </p:cNvPr>
          <p:cNvSpPr/>
          <p:nvPr/>
        </p:nvSpPr>
        <p:spPr>
          <a:xfrm>
            <a:off x="2833040" y="2493034"/>
            <a:ext cx="1502043" cy="650929"/>
          </a:xfrm>
          <a:prstGeom prst="roundRect">
            <a:avLst/>
          </a:prstGeom>
          <a:solidFill>
            <a:srgbClr val="0063A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Research Questions</a:t>
            </a:r>
          </a:p>
        </p:txBody>
      </p:sp>
      <p:sp>
        <p:nvSpPr>
          <p:cNvPr id="11" name="Rechteck: abgerundete Ecken 10">
            <a:hlinkClick r:id="rId6" action="ppaction://hlinksldjump"/>
            <a:extLst>
              <a:ext uri="{FF2B5EF4-FFF2-40B4-BE49-F238E27FC236}">
                <a16:creationId xmlns:a16="http://schemas.microsoft.com/office/drawing/2014/main" id="{0C01D1EC-0C86-36DE-1C08-D565E54CE871}"/>
              </a:ext>
            </a:extLst>
          </p:cNvPr>
          <p:cNvSpPr/>
          <p:nvPr/>
        </p:nvSpPr>
        <p:spPr>
          <a:xfrm>
            <a:off x="838200" y="3529864"/>
            <a:ext cx="1502044" cy="650929"/>
          </a:xfrm>
          <a:prstGeom prst="roundRect">
            <a:avLst/>
          </a:prstGeom>
          <a:solidFill>
            <a:srgbClr val="0063A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Methods</a:t>
            </a:r>
          </a:p>
        </p:txBody>
      </p:sp>
      <p:sp>
        <p:nvSpPr>
          <p:cNvPr id="12" name="Rechteck: abgerundete Ecken 11">
            <a:hlinkClick r:id="rId7" action="ppaction://hlinksldjump"/>
            <a:extLst>
              <a:ext uri="{FF2B5EF4-FFF2-40B4-BE49-F238E27FC236}">
                <a16:creationId xmlns:a16="http://schemas.microsoft.com/office/drawing/2014/main" id="{9CFD519A-BB02-4598-CC0A-2A623CCF7678}"/>
              </a:ext>
            </a:extLst>
          </p:cNvPr>
          <p:cNvSpPr/>
          <p:nvPr/>
        </p:nvSpPr>
        <p:spPr>
          <a:xfrm>
            <a:off x="2833041" y="3529863"/>
            <a:ext cx="1502042" cy="650929"/>
          </a:xfrm>
          <a:prstGeom prst="roundRect">
            <a:avLst/>
          </a:prstGeom>
          <a:solidFill>
            <a:srgbClr val="0063A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Preliminary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22A6D-0140-866C-2A05-FFC59B97A59E}"/>
              </a:ext>
            </a:extLst>
          </p:cNvPr>
          <p:cNvSpPr txBox="1"/>
          <p:nvPr/>
        </p:nvSpPr>
        <p:spPr>
          <a:xfrm>
            <a:off x="919511" y="2021976"/>
            <a:ext cx="3400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Linking landslide dynamics and greenhouse gas fluxes in Alpine grasslands</a:t>
            </a:r>
            <a:endParaRPr lang="en-AT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BBE2E5-4388-7B3B-AFC2-5D3AAAC57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319" y="4390741"/>
            <a:ext cx="441059" cy="6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2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e2e6156d3e_0_446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Hofermühle </a:t>
            </a:r>
            <a:r>
              <a:rPr lang="en-GB" dirty="0"/>
              <a:t>O</a:t>
            </a:r>
            <a:r>
              <a:rPr lang="en-GB" noProof="0" dirty="0" err="1"/>
              <a:t>bservatory</a:t>
            </a:r>
            <a:endParaRPr lang="en-GB" noProof="0" dirty="0"/>
          </a:p>
        </p:txBody>
      </p:sp>
      <p:sp>
        <p:nvSpPr>
          <p:cNvPr id="440" name="Google Shape;440;g2e2e6156d3e_0_446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10</a:t>
            </a:fld>
            <a:endParaRPr lang="en-GB" sz="1400" noProof="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7D43B33-BEC4-C7EF-531F-EE9245CF45FE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3" action="ppaction://hlinksldjump"/>
              <a:extLst>
                <a:ext uri="{FF2B5EF4-FFF2-40B4-BE49-F238E27FC236}">
                  <a16:creationId xmlns:a16="http://schemas.microsoft.com/office/drawing/2014/main" id="{2371322A-633A-FEE5-3492-E2BC23F70826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41AA3A76-C3BB-35CE-2458-01C4377BD88D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1E943710-7B3B-A492-4BF9-3F45DF559C51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DC7A6C75-672C-D1AE-042D-2291B6089A7E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87AB2288-1A3A-B6BB-02FB-426BC0B09143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75A919AD-B1AD-7DE8-CF19-B642F796E6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499" y="910598"/>
            <a:ext cx="3059676" cy="332230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33230A6-6907-096D-4DAD-7448BA03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59" y="1129665"/>
            <a:ext cx="5173271" cy="259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42;g2e2e6156d3e_0_446">
            <a:extLst>
              <a:ext uri="{FF2B5EF4-FFF2-40B4-BE49-F238E27FC236}">
                <a16:creationId xmlns:a16="http://schemas.microsoft.com/office/drawing/2014/main" id="{B49FDFF6-A9C4-F4C4-9B61-8967994DFF77}"/>
              </a:ext>
            </a:extLst>
          </p:cNvPr>
          <p:cNvSpPr txBox="1"/>
          <p:nvPr/>
        </p:nvSpPr>
        <p:spPr>
          <a:xfrm>
            <a:off x="1112805" y="3802062"/>
            <a:ext cx="39390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of study site and areas of investigation</a:t>
            </a:r>
            <a:b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(Stumvoll et al., 2021)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GB" sz="11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GB" sz="11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>
          <a:extLst>
            <a:ext uri="{FF2B5EF4-FFF2-40B4-BE49-F238E27FC236}">
              <a16:creationId xmlns:a16="http://schemas.microsoft.com/office/drawing/2014/main" id="{BD521896-0765-A2A5-6317-AAA24C15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e2e6156d3e_0_446">
            <a:extLst>
              <a:ext uri="{FF2B5EF4-FFF2-40B4-BE49-F238E27FC236}">
                <a16:creationId xmlns:a16="http://schemas.microsoft.com/office/drawing/2014/main" id="{083B7BC1-ECD1-5FE1-5375-4C232B18B9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Hofermühle Observatory</a:t>
            </a:r>
          </a:p>
        </p:txBody>
      </p:sp>
      <p:sp>
        <p:nvSpPr>
          <p:cNvPr id="440" name="Google Shape;440;g2e2e6156d3e_0_446">
            <a:extLst>
              <a:ext uri="{FF2B5EF4-FFF2-40B4-BE49-F238E27FC236}">
                <a16:creationId xmlns:a16="http://schemas.microsoft.com/office/drawing/2014/main" id="{47F40FA0-2D28-514F-DC84-B94F625841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11</a:t>
            </a:fld>
            <a:endParaRPr lang="en-GB" sz="1400" noProof="0" dirty="0"/>
          </a:p>
        </p:txBody>
      </p:sp>
      <p:sp>
        <p:nvSpPr>
          <p:cNvPr id="441" name="Google Shape;441;g2e2e6156d3e_0_446">
            <a:extLst>
              <a:ext uri="{FF2B5EF4-FFF2-40B4-BE49-F238E27FC236}">
                <a16:creationId xmlns:a16="http://schemas.microsoft.com/office/drawing/2014/main" id="{DADAFEAA-C31B-5A21-1A6C-D46F814D4241}"/>
              </a:ext>
            </a:extLst>
          </p:cNvPr>
          <p:cNvSpPr txBox="1"/>
          <p:nvPr/>
        </p:nvSpPr>
        <p:spPr>
          <a:xfrm>
            <a:off x="320675" y="956950"/>
            <a:ext cx="5013900" cy="3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monitoring: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Meteorological station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Terrestrial laser scanning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Unmanned aerial vehicle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Global navigation satellite system measurements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Geomorphological mapping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5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Subsurface monitoring: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Time domain reflectometry probes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Piezometers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	Automatic and manual inclinometers</a:t>
            </a:r>
          </a:p>
        </p:txBody>
      </p:sp>
      <p:sp>
        <p:nvSpPr>
          <p:cNvPr id="442" name="Google Shape;442;g2e2e6156d3e_0_446">
            <a:extLst>
              <a:ext uri="{FF2B5EF4-FFF2-40B4-BE49-F238E27FC236}">
                <a16:creationId xmlns:a16="http://schemas.microsoft.com/office/drawing/2014/main" id="{440EA077-5303-2F72-B696-C03D6E802D78}"/>
              </a:ext>
            </a:extLst>
          </p:cNvPr>
          <p:cNvSpPr txBox="1"/>
          <p:nvPr/>
        </p:nvSpPr>
        <p:spPr>
          <a:xfrm>
            <a:off x="4701825" y="3914775"/>
            <a:ext cx="39390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of study site and areas of investigation</a:t>
            </a:r>
            <a:b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(Stumvoll et al., 2021)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GB" sz="11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GB" sz="11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g2e2e6156d3e_0_446">
            <a:extLst>
              <a:ext uri="{FF2B5EF4-FFF2-40B4-BE49-F238E27FC236}">
                <a16:creationId xmlns:a16="http://schemas.microsoft.com/office/drawing/2014/main" id="{0F4C6DCF-83E2-DD67-C694-54B3B4C281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799" y="3603737"/>
            <a:ext cx="888755" cy="888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g2e2e6156d3e_0_446">
            <a:extLst>
              <a:ext uri="{FF2B5EF4-FFF2-40B4-BE49-F238E27FC236}">
                <a16:creationId xmlns:a16="http://schemas.microsoft.com/office/drawing/2014/main" id="{E6717B25-B84E-434A-2646-A167732F96F9}"/>
              </a:ext>
            </a:extLst>
          </p:cNvPr>
          <p:cNvGrpSpPr/>
          <p:nvPr/>
        </p:nvGrpSpPr>
        <p:grpSpPr>
          <a:xfrm>
            <a:off x="5241213" y="633984"/>
            <a:ext cx="2860372" cy="3363984"/>
            <a:chOff x="4701973" y="331679"/>
            <a:chExt cx="3938851" cy="3968594"/>
          </a:xfrm>
        </p:grpSpPr>
        <p:pic>
          <p:nvPicPr>
            <p:cNvPr id="445" name="Google Shape;445;g2e2e6156d3e_0_446" descr="page3image56751728">
              <a:extLst>
                <a:ext uri="{FF2B5EF4-FFF2-40B4-BE49-F238E27FC236}">
                  <a16:creationId xmlns:a16="http://schemas.microsoft.com/office/drawing/2014/main" id="{87F8B0DF-C33D-B0D0-2028-EE8B1B496A63}"/>
                </a:ext>
              </a:extLst>
            </p:cNvPr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1973" y="331679"/>
              <a:ext cx="3938851" cy="396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g2e2e6156d3e_0_446">
              <a:extLst>
                <a:ext uri="{FF2B5EF4-FFF2-40B4-BE49-F238E27FC236}">
                  <a16:creationId xmlns:a16="http://schemas.microsoft.com/office/drawing/2014/main" id="{0275D25B-113F-F7ED-BB51-E8B82F2E6C3E}"/>
                </a:ext>
              </a:extLst>
            </p:cNvPr>
            <p:cNvSpPr/>
            <p:nvPr/>
          </p:nvSpPr>
          <p:spPr>
            <a:xfrm>
              <a:off x="4770775" y="454725"/>
              <a:ext cx="805200" cy="201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GB" sz="14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60E7694-B77A-9674-7F80-20439744488A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AFE916F2-B914-EEAD-C931-78B3E03A9670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DEB8570D-89BF-7798-0468-39CD12F9B653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E960CBBE-25F9-8AA8-ED7E-3D5457B67281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04D165F8-B4BC-9730-3DA3-5C36641075F9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7EE6C390-C394-16EF-200F-851095465271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79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e2e6156d3e_0_406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Hofermühle. Inclinometer</a:t>
            </a:r>
          </a:p>
        </p:txBody>
      </p:sp>
      <p:sp>
        <p:nvSpPr>
          <p:cNvPr id="456" name="Google Shape;456;g2e2e6156d3e_0_406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12</a:t>
            </a:fld>
            <a:endParaRPr lang="en-GB" sz="1400" noProof="0" dirty="0"/>
          </a:p>
        </p:txBody>
      </p:sp>
      <p:pic>
        <p:nvPicPr>
          <p:cNvPr id="457" name="Google Shape;457;g2e2e6156d3e_0_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7512" y="2506182"/>
            <a:ext cx="2194952" cy="165264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2e2e6156d3e_0_406"/>
          <p:cNvSpPr txBox="1"/>
          <p:nvPr/>
        </p:nvSpPr>
        <p:spPr>
          <a:xfrm>
            <a:off x="5157892" y="4158822"/>
            <a:ext cx="26268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Installation of an inclinometer </a:t>
            </a:r>
            <a:b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NoeSlide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2019)</a:t>
            </a:r>
          </a:p>
        </p:txBody>
      </p:sp>
      <p:sp>
        <p:nvSpPr>
          <p:cNvPr id="459" name="Google Shape;459;g2e2e6156d3e_0_406"/>
          <p:cNvSpPr txBox="1"/>
          <p:nvPr/>
        </p:nvSpPr>
        <p:spPr>
          <a:xfrm>
            <a:off x="5157892" y="2094523"/>
            <a:ext cx="26268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Principles of inclinometer</a:t>
            </a:r>
            <a:b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(Stark and Choi, 2008)</a:t>
            </a:r>
          </a:p>
        </p:txBody>
      </p:sp>
      <p:pic>
        <p:nvPicPr>
          <p:cNvPr id="460" name="Google Shape;460;g2e2e6156d3e_0_406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625" y="268300"/>
            <a:ext cx="2351325" cy="17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e2e6156d3e_0_406"/>
          <p:cNvSpPr txBox="1"/>
          <p:nvPr/>
        </p:nvSpPr>
        <p:spPr>
          <a:xfrm>
            <a:off x="1154600" y="4235022"/>
            <a:ext cx="262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Locations of inclinometers </a:t>
            </a:r>
            <a:b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Hofermühle</a:t>
            </a:r>
          </a:p>
        </p:txBody>
      </p:sp>
      <p:pic>
        <p:nvPicPr>
          <p:cNvPr id="462" name="Google Shape;462;g2e2e6156d3e_0_40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813" y="858600"/>
            <a:ext cx="3166377" cy="336915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947813D-A7DC-842D-8641-7D8B5FFC10D9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B68448B9-B900-F121-E44A-A3E7AA0F8225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A2F523AC-B3B4-18AB-8ECA-BAF4B24E3A3A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9A1BF272-B27C-6013-16FB-8A3336D66163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BED1AD26-3654-989D-C944-6F2286AF083D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83D8653-8000-1022-FC34-74304A7EEB94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e2e6156d3e_0_456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Greenhouse Gas </a:t>
            </a:r>
            <a:r>
              <a:rPr lang="en-GB" dirty="0"/>
              <a:t>M</a:t>
            </a:r>
            <a:r>
              <a:rPr lang="en-GB" noProof="0" dirty="0" err="1"/>
              <a:t>onitoring</a:t>
            </a:r>
            <a:endParaRPr lang="en-GB" noProof="0" dirty="0"/>
          </a:p>
        </p:txBody>
      </p:sp>
      <p:sp>
        <p:nvSpPr>
          <p:cNvPr id="472" name="Google Shape;472;g2e2e6156d3e_0_456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13</a:t>
            </a:fld>
            <a:endParaRPr lang="en-GB" sz="1400" noProof="0" dirty="0"/>
          </a:p>
        </p:txBody>
      </p:sp>
      <p:pic>
        <p:nvPicPr>
          <p:cNvPr id="473" name="Google Shape;473;g2e2e6156d3e_0_45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725" y="1530445"/>
            <a:ext cx="1314881" cy="17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e2e6156d3e_0_456"/>
          <p:cNvSpPr txBox="1"/>
          <p:nvPr/>
        </p:nvSpPr>
        <p:spPr>
          <a:xfrm>
            <a:off x="372862" y="3283625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chamber base</a:t>
            </a:r>
          </a:p>
        </p:txBody>
      </p:sp>
      <p:pic>
        <p:nvPicPr>
          <p:cNvPr id="475" name="Google Shape;475;g2e2e6156d3e_0_456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738" y="926525"/>
            <a:ext cx="2220599" cy="296099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e2e6156d3e_0_456"/>
          <p:cNvSpPr txBox="1"/>
          <p:nvPr/>
        </p:nvSpPr>
        <p:spPr>
          <a:xfrm>
            <a:off x="3147737" y="3887525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Installed chambers</a:t>
            </a:r>
          </a:p>
        </p:txBody>
      </p:sp>
      <p:pic>
        <p:nvPicPr>
          <p:cNvPr id="477" name="Google Shape;477;g2e2e6156d3e_0_45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364625" y="935949"/>
            <a:ext cx="2242276" cy="222342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2e2e6156d3e_0_456"/>
          <p:cNvSpPr txBox="1"/>
          <p:nvPr/>
        </p:nvSpPr>
        <p:spPr>
          <a:xfrm>
            <a:off x="6375475" y="3171800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Collected samples</a:t>
            </a:r>
          </a:p>
        </p:txBody>
      </p:sp>
      <p:sp>
        <p:nvSpPr>
          <p:cNvPr id="479" name="Google Shape;479;g2e2e6156d3e_0_456"/>
          <p:cNvSpPr txBox="1"/>
          <p:nvPr/>
        </p:nvSpPr>
        <p:spPr>
          <a:xfrm>
            <a:off x="6166375" y="3547450"/>
            <a:ext cx="26388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sng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Sampling intervals: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Chamber 1: 0 - 5 - 10 - 15 - 20 - 25 - 30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Chamber 2: 1 - 6 - 11 - 16 - 21 - 26 - 31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Chamber 3: 2 - 7 - 12 - 17 - 22 - 27 - 32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Chamber 4: 3 - 8 - 13 - 18 - 23 - 28 - 33</a:t>
            </a:r>
          </a:p>
        </p:txBody>
      </p:sp>
      <p:cxnSp>
        <p:nvCxnSpPr>
          <p:cNvPr id="480" name="Google Shape;480;g2e2e6156d3e_0_456"/>
          <p:cNvCxnSpPr>
            <a:stCxn id="473" idx="3"/>
            <a:endCxn id="475" idx="1"/>
          </p:cNvCxnSpPr>
          <p:nvPr/>
        </p:nvCxnSpPr>
        <p:spPr>
          <a:xfrm>
            <a:off x="2140606" y="2407033"/>
            <a:ext cx="1007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1" name="Google Shape;481;g2e2e6156d3e_0_456"/>
          <p:cNvCxnSpPr>
            <a:stCxn id="475" idx="3"/>
          </p:cNvCxnSpPr>
          <p:nvPr/>
        </p:nvCxnSpPr>
        <p:spPr>
          <a:xfrm rot="10800000" flipH="1">
            <a:off x="5368337" y="2394124"/>
            <a:ext cx="9840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4B0C2EC-D879-334E-3700-2ED6BE13B77E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4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F2EDC25E-3BC6-43BD-4DFB-37B38F5B9E91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5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3F63D31D-05ED-EB61-DEF4-32D0F0D201E2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6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16A3D6E8-3284-D260-65F4-62B9D9881470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7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48DB38A5-3A69-A835-60E2-1F41FE8FE0B8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8" name="Google Shape;323;g2e2e6156d3e_0_27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01A7720-8248-74C1-3960-017A91639BC5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2330b46f36_0_176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Gas </a:t>
            </a:r>
            <a:r>
              <a:rPr lang="en-GB" dirty="0"/>
              <a:t>C</a:t>
            </a:r>
            <a:r>
              <a:rPr lang="en-GB" noProof="0" dirty="0" err="1"/>
              <a:t>hromatography</a:t>
            </a:r>
            <a:endParaRPr lang="en-GB" noProof="0" dirty="0"/>
          </a:p>
        </p:txBody>
      </p:sp>
      <p:sp>
        <p:nvSpPr>
          <p:cNvPr id="491" name="Google Shape;491;g32330b46f36_0_176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14</a:t>
            </a:fld>
            <a:endParaRPr lang="en-GB" sz="1400" noProof="0" dirty="0"/>
          </a:p>
        </p:txBody>
      </p:sp>
      <p:sp>
        <p:nvSpPr>
          <p:cNvPr id="492" name="Google Shape;492;g32330b46f36_0_176"/>
          <p:cNvSpPr txBox="1"/>
          <p:nvPr/>
        </p:nvSpPr>
        <p:spPr>
          <a:xfrm>
            <a:off x="316087" y="3653225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Vials in the GC sampler</a:t>
            </a:r>
          </a:p>
        </p:txBody>
      </p:sp>
      <p:sp>
        <p:nvSpPr>
          <p:cNvPr id="493" name="Google Shape;493;g32330b46f36_0_176"/>
          <p:cNvSpPr txBox="1"/>
          <p:nvPr/>
        </p:nvSpPr>
        <p:spPr>
          <a:xfrm>
            <a:off x="2692063" y="3717300"/>
            <a:ext cx="33453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Schematic diagram of gas chromatography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100" b="0" i="0" u="sng" strike="noStrike" cap="none" noProof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https://www.caretxdigital.com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494" name="Google Shape;494;g32330b46f36_0_176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88" y="1507960"/>
            <a:ext cx="1595674" cy="21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32330b46f36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2012" y="1637125"/>
            <a:ext cx="3345425" cy="186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2330b46f36_0_1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787" y="1535175"/>
            <a:ext cx="2352389" cy="20731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7" name="Google Shape;497;g32330b46f36_0_176"/>
          <p:cNvSpPr txBox="1"/>
          <p:nvPr/>
        </p:nvSpPr>
        <p:spPr>
          <a:xfrm>
            <a:off x="6071476" y="3653225"/>
            <a:ext cx="33453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Detectors’ signals</a:t>
            </a:r>
          </a:p>
        </p:txBody>
      </p:sp>
      <p:cxnSp>
        <p:nvCxnSpPr>
          <p:cNvPr id="498" name="Google Shape;498;g32330b46f36_0_176"/>
          <p:cNvCxnSpPr>
            <a:stCxn id="494" idx="3"/>
            <a:endCxn id="495" idx="1"/>
          </p:cNvCxnSpPr>
          <p:nvPr/>
        </p:nvCxnSpPr>
        <p:spPr>
          <a:xfrm flipV="1">
            <a:off x="2188662" y="2571728"/>
            <a:ext cx="503350" cy="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9" name="Google Shape;499;g32330b46f36_0_176"/>
          <p:cNvCxnSpPr>
            <a:stCxn id="495" idx="3"/>
            <a:endCxn id="496" idx="1"/>
          </p:cNvCxnSpPr>
          <p:nvPr/>
        </p:nvCxnSpPr>
        <p:spPr>
          <a:xfrm>
            <a:off x="6037437" y="2571728"/>
            <a:ext cx="503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0" name="Google Shape;500;g32330b46f36_0_176"/>
          <p:cNvSpPr txBox="1"/>
          <p:nvPr/>
        </p:nvSpPr>
        <p:spPr>
          <a:xfrm>
            <a:off x="8122825" y="1864000"/>
            <a:ext cx="8031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0" i="0" u="none" strike="noStrike" cap="none" noProof="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Electron Capture </a:t>
            </a:r>
            <a:br>
              <a:rPr lang="en-GB" sz="700" b="0" i="0" u="none" strike="noStrike" cap="none" noProof="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700" b="0" i="0" u="none" strike="noStrike" cap="none" noProof="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Detector (ECD)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lang="en-GB" sz="700" b="0" i="0" u="none" strike="noStrike" cap="none" noProof="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lang="en-GB" sz="700" b="0" i="0" u="none" strike="noStrike" cap="none" noProof="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lang="en-GB" sz="700" b="0" i="0" u="none" strike="noStrike" cap="none" noProof="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lang="en-GB" sz="700" b="0" i="0" u="none" strike="noStrike" cap="none" noProof="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lang="en-GB" sz="700" b="0" i="0" u="none" strike="noStrike" cap="none" noProof="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lang="en-GB" sz="700" b="0" i="0" u="none" strike="noStrike" cap="none" noProof="0"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0" i="0" u="none" strike="noStrike" cap="none" noProof="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Flame Ionization </a:t>
            </a:r>
            <a:br>
              <a:rPr lang="en-GB" sz="700" b="0" i="0" u="none" strike="noStrike" cap="none" noProof="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700" b="0" i="0" u="none" strike="noStrike" cap="none" noProof="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Detector (FID)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B8B5725-553E-6B4A-03F0-4AEE430F168D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2F01ED9F-7FCC-2A60-3821-08C50AA8207E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6380F240-6CB8-EE10-9633-B29E46C9028C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D20E9A5F-B091-045B-4B97-AB4409B32885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05CEA3D-109F-00FC-C8F6-FCDE124D6A09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11" action="ppaction://hlinksldjump"/>
              <a:extLst>
                <a:ext uri="{FF2B5EF4-FFF2-40B4-BE49-F238E27FC236}">
                  <a16:creationId xmlns:a16="http://schemas.microsoft.com/office/drawing/2014/main" id="{F769D998-373A-3E02-59CA-246ADEA706EB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2330b46f36_0_200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Soil Analysis in the </a:t>
            </a:r>
            <a:r>
              <a:rPr lang="en-GB" dirty="0"/>
              <a:t>L</a:t>
            </a:r>
            <a:r>
              <a:rPr lang="en-GB" noProof="0" dirty="0" err="1"/>
              <a:t>aboratory</a:t>
            </a:r>
            <a:endParaRPr lang="en-GB" noProof="0" dirty="0"/>
          </a:p>
        </p:txBody>
      </p:sp>
      <p:sp>
        <p:nvSpPr>
          <p:cNvPr id="510" name="Google Shape;510;g32330b46f36_0_200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15</a:t>
            </a:fld>
            <a:endParaRPr lang="en-GB" sz="1400" noProof="0" dirty="0"/>
          </a:p>
        </p:txBody>
      </p:sp>
      <p:sp>
        <p:nvSpPr>
          <p:cNvPr id="511" name="Google Shape;511;g32330b46f36_0_200"/>
          <p:cNvSpPr txBox="1"/>
          <p:nvPr/>
        </p:nvSpPr>
        <p:spPr>
          <a:xfrm>
            <a:off x="2924313" y="950925"/>
            <a:ext cx="30000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Properties to be measured in the laboratory: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 density (𝜌𝑝), g/cm</a:t>
            </a:r>
            <a:r>
              <a:rPr lang="en-GB" sz="1000" b="0" i="0" u="none" strike="noStrike" cap="none" baseline="3000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Bulk density (𝜌𝑏), g/cm</a:t>
            </a:r>
            <a:r>
              <a:rPr lang="en-GB" sz="1000" b="0" i="0" u="none" strike="noStrike" cap="none" baseline="3000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Water-filled pore space (WFPS), %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organic carbon (SOC), %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nitrogen (TN), %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g32330b46f36_0_20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750" y="907941"/>
            <a:ext cx="2151349" cy="234250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32330b46f36_0_200"/>
          <p:cNvSpPr txBox="1"/>
          <p:nvPr/>
        </p:nvSpPr>
        <p:spPr>
          <a:xfrm>
            <a:off x="6174750" y="3276373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Pipetting</a:t>
            </a:r>
          </a:p>
        </p:txBody>
      </p:sp>
      <p:pic>
        <p:nvPicPr>
          <p:cNvPr id="514" name="Google Shape;514;g32330b46f36_0_20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75" y="950925"/>
            <a:ext cx="2185425" cy="232544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32330b46f36_0_200"/>
          <p:cNvSpPr txBox="1"/>
          <p:nvPr/>
        </p:nvSpPr>
        <p:spPr>
          <a:xfrm>
            <a:off x="525387" y="3276375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Prepared soil samples</a:t>
            </a:r>
          </a:p>
        </p:txBody>
      </p:sp>
      <p:sp>
        <p:nvSpPr>
          <p:cNvPr id="516" name="Google Shape;516;g32330b46f36_0_200"/>
          <p:cNvSpPr txBox="1"/>
          <p:nvPr/>
        </p:nvSpPr>
        <p:spPr>
          <a:xfrm>
            <a:off x="3048188" y="2833350"/>
            <a:ext cx="30000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Spatial distribution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Five sites: F, E, B, C and D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Three depths for each site:</a:t>
            </a:r>
          </a:p>
          <a:p>
            <a: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0,0 - 0,1 m</a:t>
            </a:r>
          </a:p>
          <a:p>
            <a: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0,1 - 0,2 m</a:t>
            </a:r>
          </a:p>
          <a:p>
            <a: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○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0,2 - 0,3 m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39B71A4-848D-2C01-D2C0-AEDFBE8CDF93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88B43851-5E9C-680F-0E3F-2F4C0CE66578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1033A081-3D0E-FDB5-A2A1-8A43E1EE3973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089EAF3F-A3EA-9BC1-B23D-90B03CCE51DF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FCC51390-0A60-F5E6-87AF-E38DF38FB5B1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394BF9B1-BF66-B481-F03F-B266EA8EB943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2330b46f36_0_228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7058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Soil Temperature and Moisture </a:t>
            </a:r>
            <a:r>
              <a:rPr lang="en-GB" dirty="0"/>
              <a:t>M</a:t>
            </a:r>
            <a:r>
              <a:rPr lang="en-GB" noProof="0" dirty="0" err="1"/>
              <a:t>onitoring</a:t>
            </a:r>
            <a:endParaRPr lang="en-GB" i="1" noProof="0" dirty="0"/>
          </a:p>
        </p:txBody>
      </p:sp>
      <p:sp>
        <p:nvSpPr>
          <p:cNvPr id="526" name="Google Shape;526;g32330b46f36_0_228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16</a:t>
            </a:fld>
            <a:endParaRPr lang="en-GB" sz="1400" noProof="0" dirty="0"/>
          </a:p>
        </p:txBody>
      </p:sp>
      <p:sp>
        <p:nvSpPr>
          <p:cNvPr id="527" name="Google Shape;527;g32330b46f36_0_228"/>
          <p:cNvSpPr txBox="1"/>
          <p:nvPr/>
        </p:nvSpPr>
        <p:spPr>
          <a:xfrm>
            <a:off x="2924313" y="950925"/>
            <a:ext cx="30000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Installed in 5 locations in 10 cm depth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Measures temperature and moisture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Measures every 10 minutes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32330b46f36_0_228"/>
          <p:cNvSpPr txBox="1"/>
          <p:nvPr/>
        </p:nvSpPr>
        <p:spPr>
          <a:xfrm>
            <a:off x="6012700" y="3531775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TMS-4 data reading</a:t>
            </a:r>
          </a:p>
        </p:txBody>
      </p:sp>
      <p:sp>
        <p:nvSpPr>
          <p:cNvPr id="529" name="Google Shape;529;g32330b46f36_0_228"/>
          <p:cNvSpPr txBox="1"/>
          <p:nvPr/>
        </p:nvSpPr>
        <p:spPr>
          <a:xfrm>
            <a:off x="181050" y="3531775"/>
            <a:ext cx="31569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Installation of The TMS-4 datalogger</a:t>
            </a:r>
          </a:p>
        </p:txBody>
      </p:sp>
      <p:pic>
        <p:nvPicPr>
          <p:cNvPr id="530" name="Google Shape;530;g32330b46f36_0_22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133" y="950924"/>
            <a:ext cx="2452193" cy="259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32330b46f36_0_22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130" y="934049"/>
            <a:ext cx="2528171" cy="2592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1520A63-FF02-966A-5746-926280D0CE9E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7F603AA8-B376-04DA-3D9A-452C2696F34D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24E82E1F-1460-8952-DEB1-AD0673D1FC4C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DB77D551-43F6-9101-761C-1B970FF7B228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193CA367-A7B3-2076-E344-6E260578D399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2BCC3709-28B7-725A-EC92-1FE14479A39F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2330b46f36_0_242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Land Use and Vegetation </a:t>
            </a:r>
            <a:r>
              <a:rPr lang="en-GB" dirty="0"/>
              <a:t>M</a:t>
            </a:r>
            <a:r>
              <a:rPr lang="en-GB" noProof="0" dirty="0" err="1"/>
              <a:t>onitoring</a:t>
            </a:r>
            <a:endParaRPr lang="en-GB" i="1" noProof="0" dirty="0"/>
          </a:p>
        </p:txBody>
      </p:sp>
      <p:sp>
        <p:nvSpPr>
          <p:cNvPr id="541" name="Google Shape;541;g32330b46f36_0_242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17</a:t>
            </a:fld>
            <a:endParaRPr lang="en-GB" sz="1400" noProof="0" dirty="0"/>
          </a:p>
        </p:txBody>
      </p:sp>
      <p:sp>
        <p:nvSpPr>
          <p:cNvPr id="542" name="Google Shape;542;g32330b46f36_0_242"/>
          <p:cNvSpPr txBox="1"/>
          <p:nvPr/>
        </p:nvSpPr>
        <p:spPr>
          <a:xfrm>
            <a:off x="3042438" y="858600"/>
            <a:ext cx="30000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monitored: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Fertilization monitoring (frequency, amount, and composition of fertilizers)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Mowing monitoring (frequency and intensity)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Vegetation monitoring (species diversity and cover percentage)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32330b46f36_0_242"/>
          <p:cNvSpPr txBox="1"/>
          <p:nvPr/>
        </p:nvSpPr>
        <p:spPr>
          <a:xfrm>
            <a:off x="6443700" y="4179825"/>
            <a:ext cx="22206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Herbarium</a:t>
            </a:r>
          </a:p>
        </p:txBody>
      </p:sp>
      <p:sp>
        <p:nvSpPr>
          <p:cNvPr id="544" name="Google Shape;544;g32330b46f36_0_242"/>
          <p:cNvSpPr txBox="1"/>
          <p:nvPr/>
        </p:nvSpPr>
        <p:spPr>
          <a:xfrm>
            <a:off x="-47550" y="3531775"/>
            <a:ext cx="31569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Fertilization with manure</a:t>
            </a:r>
          </a:p>
        </p:txBody>
      </p:sp>
      <p:pic>
        <p:nvPicPr>
          <p:cNvPr id="545" name="Google Shape;545;g32330b46f36_0_242"/>
          <p:cNvPicPr preferRelativeResize="0"/>
          <p:nvPr/>
        </p:nvPicPr>
        <p:blipFill rotWithShape="1">
          <a:blip r:embed="rId3">
            <a:alphaModFix/>
          </a:blip>
          <a:srcRect l="2106" t="7891" r="2126" b="12532"/>
          <a:stretch/>
        </p:blipFill>
        <p:spPr>
          <a:xfrm>
            <a:off x="366075" y="950925"/>
            <a:ext cx="2329651" cy="25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32330b46f36_0_24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075" y="950920"/>
            <a:ext cx="2329651" cy="258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32330b46f36_0_24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175" y="963675"/>
            <a:ext cx="2329651" cy="321614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32330b46f36_0_242"/>
          <p:cNvSpPr txBox="1"/>
          <p:nvPr/>
        </p:nvSpPr>
        <p:spPr>
          <a:xfrm>
            <a:off x="3042438" y="2861275"/>
            <a:ext cx="30000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monitoring performed: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 camera installed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Manure sampled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Vegetation height monthly monitoring</a:t>
            </a:r>
          </a:p>
          <a:p>
            <a:pPr marL="457200" marR="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n-GB" sz="1000" b="0" i="0" u="none" strike="noStrike" cap="none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Geobotanic description performed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B7EB01A-83FA-E63E-4875-A6C228BFD090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DCE45AEF-A48B-12F6-33B9-A7EB8FC3BE14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5A1A5362-5DB7-1406-DEDE-A3521C24F660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499B8546-1440-8BCC-87E8-0476E81B7CA7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8251EFF4-A84E-9F61-C542-EB73BF27F842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BD2126A-D79D-8E76-DA00-E5992DD8B676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54D0777A-3181-00A0-F335-D0A1559B0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25193ccf79_0_2">
            <a:extLst>
              <a:ext uri="{FF2B5EF4-FFF2-40B4-BE49-F238E27FC236}">
                <a16:creationId xmlns:a16="http://schemas.microsoft.com/office/drawing/2014/main" id="{1EC01103-2E32-66AC-2706-2E35828A12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18</a:t>
            </a:fld>
            <a:endParaRPr lang="en-GB" sz="1400" noProof="0" dirty="0"/>
          </a:p>
        </p:txBody>
      </p:sp>
      <p:sp>
        <p:nvSpPr>
          <p:cNvPr id="560" name="Google Shape;560;g325193ccf79_0_2">
            <a:extLst>
              <a:ext uri="{FF2B5EF4-FFF2-40B4-BE49-F238E27FC236}">
                <a16:creationId xmlns:a16="http://schemas.microsoft.com/office/drawing/2014/main" id="{CE9751C3-16A7-4161-8E38-3894453484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4" y="252000"/>
            <a:ext cx="8451473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Preliminary Results for 2023: Beginning of the Research</a:t>
            </a:r>
            <a:endParaRPr lang="en-GB" i="1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82C98E-5213-3478-221A-E9CC50419D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202"/>
          <a:stretch/>
        </p:blipFill>
        <p:spPr>
          <a:xfrm>
            <a:off x="0" y="3340556"/>
            <a:ext cx="9144000" cy="273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D453288-4CD7-488F-5BCA-5E649C1BFD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521"/>
          <a:stretch/>
        </p:blipFill>
        <p:spPr>
          <a:xfrm>
            <a:off x="0" y="1442126"/>
            <a:ext cx="9144000" cy="35332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D9EC5E-7065-C818-AFAF-0C2448442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18" b="61953"/>
          <a:stretch/>
        </p:blipFill>
        <p:spPr>
          <a:xfrm>
            <a:off x="0" y="1839524"/>
            <a:ext cx="9144000" cy="1480089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FF64218-AC5C-24F9-D098-810C73DB516E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9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E5152190-1C7F-714E-3B4E-F0B8E3C1A1C6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10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036C8EB7-793C-8A02-29B2-4BC681019365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11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405CF985-6FF7-2A11-F95E-BAFC1468A184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12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293CFC37-466F-B3DE-6790-FC031BF842F4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13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A2BBAD28-1DD4-B96A-6AA9-696A67CD2CAD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83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5F218B63-BACF-8CDE-A999-778EBA00F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25193ccf79_0_2">
            <a:extLst>
              <a:ext uri="{FF2B5EF4-FFF2-40B4-BE49-F238E27FC236}">
                <a16:creationId xmlns:a16="http://schemas.microsoft.com/office/drawing/2014/main" id="{30089A0F-33B5-0ABC-99AD-83782C0A76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19</a:t>
            </a:fld>
            <a:endParaRPr lang="en-GB" sz="1400" noProof="0" dirty="0"/>
          </a:p>
        </p:txBody>
      </p:sp>
      <p:sp>
        <p:nvSpPr>
          <p:cNvPr id="560" name="Google Shape;560;g325193ccf79_0_2">
            <a:extLst>
              <a:ext uri="{FF2B5EF4-FFF2-40B4-BE49-F238E27FC236}">
                <a16:creationId xmlns:a16="http://schemas.microsoft.com/office/drawing/2014/main" id="{23BE59B7-5F17-E5E0-CDC0-23DC4E3DDA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4" y="252000"/>
            <a:ext cx="8195751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Preliminary Results for 2024: Full Year Observed</a:t>
            </a:r>
            <a:endParaRPr lang="en-GB" i="1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DDD68C-8C0E-A6C9-72AE-7E7FB35A7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43" b="34561"/>
          <a:stretch/>
        </p:blipFill>
        <p:spPr>
          <a:xfrm>
            <a:off x="0" y="1921790"/>
            <a:ext cx="9144000" cy="13793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4818A2-FE34-2493-9B2E-7F81C372E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202"/>
          <a:stretch/>
        </p:blipFill>
        <p:spPr>
          <a:xfrm>
            <a:off x="0" y="3340556"/>
            <a:ext cx="9144000" cy="273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6DB766-8350-0106-1296-DDDFAF2B0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521"/>
          <a:stretch/>
        </p:blipFill>
        <p:spPr>
          <a:xfrm>
            <a:off x="0" y="1442126"/>
            <a:ext cx="9144000" cy="353329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83ED2E4-B178-8188-C766-CE76EE846142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9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8ACA65AC-08B7-A660-64E1-A3970C0C071D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10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8D766E6D-E990-E456-F1AB-1BDD97769265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11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BD937947-C363-1360-B40B-007742F066F4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12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24F53E81-491B-D496-3DFC-3F01E5CA1509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13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D96EE8AE-BD11-1B08-F95B-63C093A632CA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87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e2e6156d3e_0_276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Relevance</a:t>
            </a:r>
          </a:p>
        </p:txBody>
      </p:sp>
      <p:sp>
        <p:nvSpPr>
          <p:cNvPr id="318" name="Google Shape;318;g2e2e6156d3e_0_276"/>
          <p:cNvSpPr txBox="1">
            <a:spLocks noGrp="1"/>
          </p:cNvSpPr>
          <p:nvPr>
            <p:ph type="sldNum" idx="12"/>
          </p:nvPr>
        </p:nvSpPr>
        <p:spPr>
          <a:xfrm>
            <a:off x="8330450" y="4766400"/>
            <a:ext cx="56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2</a:t>
            </a:fld>
            <a:endParaRPr lang="en-GB" sz="1400" noProof="0" dirty="0"/>
          </a:p>
        </p:txBody>
      </p:sp>
      <p:pic>
        <p:nvPicPr>
          <p:cNvPr id="319" name="Google Shape;319;g2e2e6156d3e_0_27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875" y="885825"/>
            <a:ext cx="4893949" cy="322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e2e6156d3e_0_276"/>
          <p:cNvSpPr txBox="1">
            <a:spLocks noGrp="1"/>
          </p:cNvSpPr>
          <p:nvPr>
            <p:ph type="body" idx="1"/>
          </p:nvPr>
        </p:nvSpPr>
        <p:spPr>
          <a:xfrm>
            <a:off x="180975" y="885825"/>
            <a:ext cx="4823700" cy="3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Soils pool a considerable amount </a:t>
            </a:r>
            <a:br>
              <a:rPr lang="en-GB" sz="1500" noProof="0" dirty="0"/>
            </a:br>
            <a:r>
              <a:rPr lang="en-GB" sz="1500" noProof="0" dirty="0"/>
              <a:t>of greenhouse gases (Yu et al., 2020)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Grasslands emit the largest volume </a:t>
            </a:r>
            <a:br>
              <a:rPr lang="en-GB" sz="1500" noProof="0" dirty="0"/>
            </a:br>
            <a:r>
              <a:rPr lang="en-GB" sz="1500" noProof="0" dirty="0"/>
              <a:t>of nitrous oxide (Oertel et al., 2016)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A quarter of Austrian terrestrial surface is </a:t>
            </a:r>
            <a:br>
              <a:rPr lang="en-GB" sz="1500" noProof="0" dirty="0"/>
            </a:br>
            <a:r>
              <a:rPr lang="en-GB" sz="1500" noProof="0" dirty="0"/>
              <a:t>dedicated to grassland (Eurostat, 2024)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The complexity of the soil nitrogen </a:t>
            </a:r>
            <a:r>
              <a:rPr lang="en-GB" sz="1500" noProof="0" dirty="0">
                <a:highlight>
                  <a:srgbClr val="FFFFFF"/>
                </a:highlight>
              </a:rPr>
              <a:t>cycle </a:t>
            </a:r>
            <a:br>
              <a:rPr lang="en-GB" sz="1500" noProof="0" dirty="0"/>
            </a:br>
            <a:r>
              <a:rPr lang="en-GB" sz="1500" noProof="0" dirty="0"/>
              <a:t>requires input from other disciplines</a:t>
            </a:r>
            <a:br>
              <a:rPr lang="en-GB" sz="1500" noProof="0" dirty="0"/>
            </a:br>
            <a:r>
              <a:rPr lang="en-GB" sz="1500" noProof="0" dirty="0"/>
              <a:t>(Brevik et al., 2015; Werner et al., 2007) 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40"/>
              <a:buNone/>
            </a:pPr>
            <a:r>
              <a:rPr lang="en-GB" sz="1500" noProof="0" dirty="0"/>
              <a:t>-&gt; accurate quantification of N</a:t>
            </a:r>
            <a:r>
              <a:rPr lang="en-GB" sz="1500" baseline="-25000" noProof="0" dirty="0"/>
              <a:t>2</a:t>
            </a:r>
            <a:r>
              <a:rPr lang="en-GB" sz="1500" noProof="0" dirty="0"/>
              <a:t>O </a:t>
            </a:r>
            <a:br>
              <a:rPr lang="en-GB" sz="1500" noProof="0" dirty="0"/>
            </a:br>
            <a:r>
              <a:rPr lang="en-GB" sz="1500" noProof="0" dirty="0"/>
              <a:t>is relevant for climate policy</a:t>
            </a:r>
          </a:p>
        </p:txBody>
      </p:sp>
      <p:sp>
        <p:nvSpPr>
          <p:cNvPr id="321" name="Google Shape;321;g2e2e6156d3e_0_276"/>
          <p:cNvSpPr txBox="1"/>
          <p:nvPr/>
        </p:nvSpPr>
        <p:spPr>
          <a:xfrm>
            <a:off x="4700400" y="4106700"/>
            <a:ext cx="34869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N</a:t>
            </a:r>
            <a:r>
              <a:rPr lang="en-GB" sz="1100" b="0" i="0" u="none" strike="noStrike" cap="none" baseline="-25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budget for 2007-2016 </a:t>
            </a:r>
            <a:b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(Tian et al., 2020)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CB4E32D-7E0E-37DC-933B-7F676A98D746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5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45DC4FD7-7EA6-00A7-E3BF-FDAF9813A7C6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31AB0B82-14D4-D136-BF9F-6DD2098E1052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3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AAF438D0-EB64-BE5C-F8EC-2670C876B501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323" name="Google Shape;323;g2e2e6156d3e_0_276">
              <a:hlinkClick r:id="rId7" action="ppaction://hlinksldjump"/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2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72E3DFB5-01C8-94B8-F3A2-C64B095C79D1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1CF19B61-2789-8169-8E7F-833B9C2DA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25193ccf79_0_2">
            <a:extLst>
              <a:ext uri="{FF2B5EF4-FFF2-40B4-BE49-F238E27FC236}">
                <a16:creationId xmlns:a16="http://schemas.microsoft.com/office/drawing/2014/main" id="{5E7D4C93-2345-DE15-8922-3A2A678E8C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20</a:t>
            </a:fld>
            <a:endParaRPr lang="en-GB" sz="1400" noProof="0" dirty="0"/>
          </a:p>
        </p:txBody>
      </p:sp>
      <p:sp>
        <p:nvSpPr>
          <p:cNvPr id="560" name="Google Shape;560;g325193ccf79_0_2">
            <a:extLst>
              <a:ext uri="{FF2B5EF4-FFF2-40B4-BE49-F238E27FC236}">
                <a16:creationId xmlns:a16="http://schemas.microsoft.com/office/drawing/2014/main" id="{994F6A36-D8BC-02F0-92B8-ADC2A495B5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4" y="252000"/>
            <a:ext cx="8195751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Preliminary Results for 2025: Last Results</a:t>
            </a:r>
            <a:endParaRPr lang="en-GB" i="1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1D5F10-B692-86E9-9944-A9460C41D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172" b="6632"/>
          <a:stretch/>
        </p:blipFill>
        <p:spPr>
          <a:xfrm>
            <a:off x="0" y="1875296"/>
            <a:ext cx="9144000" cy="13793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F58F33-FB39-1A50-9605-0C9D44A69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202"/>
          <a:stretch/>
        </p:blipFill>
        <p:spPr>
          <a:xfrm>
            <a:off x="0" y="3340556"/>
            <a:ext cx="9144000" cy="273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2F4BE41-1C3D-9C06-EF30-E249C2CBF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521"/>
          <a:stretch/>
        </p:blipFill>
        <p:spPr>
          <a:xfrm>
            <a:off x="0" y="1442126"/>
            <a:ext cx="9144000" cy="353329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84FB6CC-3645-8275-55E8-D8057862A9D8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AA6AA678-ABA0-8CDA-C144-AF3989FAF388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8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B8FED056-4978-DA5A-C6BC-D9A1F613E8D6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9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C83BA6A3-E060-8104-A14E-B1E6B2B8A712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10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B3C9B516-3E37-F4C9-110C-929FBC89C238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11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65A50610-6139-4EF3-B2A6-530D81E0322E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08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e2e6156d3e_0_474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Planned Papers</a:t>
            </a:r>
          </a:p>
        </p:txBody>
      </p:sp>
      <p:sp>
        <p:nvSpPr>
          <p:cNvPr id="570" name="Google Shape;570;g2e2e6156d3e_0_474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21</a:t>
            </a:fld>
            <a:endParaRPr lang="en-GB" sz="1400" noProof="0" dirty="0"/>
          </a:p>
        </p:txBody>
      </p:sp>
      <p:sp>
        <p:nvSpPr>
          <p:cNvPr id="571" name="Google Shape;571;g2e2e6156d3e_0_474"/>
          <p:cNvSpPr txBox="1"/>
          <p:nvPr/>
        </p:nvSpPr>
        <p:spPr>
          <a:xfrm>
            <a:off x="320675" y="819400"/>
            <a:ext cx="8212500" cy="3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Literature review paper 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“Deciphering the Relationship Between Slow-Moving Landslides and Greenhouse Gas Emissions in Grassland Soils: AI-Assisted Literature Review” 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en-GB" sz="1300" b="1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Field experiment paper</a:t>
            </a:r>
          </a:p>
          <a:p>
            <a:pPr marL="0" marR="0" lvl="0" indent="4572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“Greenhouse Gas Dynamics in Pre-Alpine Grasslands: Common Facets of Landslide and Gas Flux Studies”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300" b="1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Laboratory experiment paper</a:t>
            </a:r>
          </a:p>
          <a:p>
            <a:pPr marL="45720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“Laboratory Validation of Field Findings: Exploring Soil Properties and Processes Influencing Greenhouse Gas Dynamics” </a:t>
            </a:r>
            <a:endParaRPr lang="en-GB" sz="1300" b="1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5EADA1E-FF2F-B3B4-8FF2-6B5E6E838A3B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3" action="ppaction://hlinksldjump"/>
              <a:extLst>
                <a:ext uri="{FF2B5EF4-FFF2-40B4-BE49-F238E27FC236}">
                  <a16:creationId xmlns:a16="http://schemas.microsoft.com/office/drawing/2014/main" id="{4F6DFBFB-2D87-D1EE-3334-4C2BAC24F54D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4E61D352-15C2-F023-57B3-50D939CFFE2E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969BCB38-243F-2EDA-5DF1-54E44782EE84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A48EC9EE-E2A3-BF0B-6BDA-67A0FFAC4026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8BAA5533-49C9-A269-0A7D-F596DB9CD84D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2330b46f36_0_269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References</a:t>
            </a:r>
          </a:p>
        </p:txBody>
      </p:sp>
      <p:sp>
        <p:nvSpPr>
          <p:cNvPr id="594" name="Google Shape;594;g32330b46f36_0_269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22</a:t>
            </a:fld>
            <a:endParaRPr lang="en-GB" sz="1400" noProof="0" dirty="0"/>
          </a:p>
        </p:txBody>
      </p:sp>
      <p:sp>
        <p:nvSpPr>
          <p:cNvPr id="595" name="Google Shape;595;g32330b46f36_0_269"/>
          <p:cNvSpPr txBox="1"/>
          <p:nvPr/>
        </p:nvSpPr>
        <p:spPr>
          <a:xfrm>
            <a:off x="349500" y="798025"/>
            <a:ext cx="83097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Bogaard, T. A., &amp; Greco, R. (2015). Landslide hydrology: from hydrology to pore pressure. 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WIREs Water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(3), 439-459.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100" b="0" i="0" u="sng" strike="noStrike" cap="none" noProof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https://doi.org/10.1002/wat2.1126</a:t>
            </a:r>
            <a:endParaRPr lang="en-GB" sz="11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NoeSLIDE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(2014).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Langzeitmonitoring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gravitativer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Massenbewegungen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Retrieved February 28, 2024, from </a:t>
            </a:r>
            <a:r>
              <a:rPr lang="en-GB" sz="1100" b="0" i="0" u="sng" strike="noStrike" cap="none" noProof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https://noeslide.at/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marR="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Oertel, C.,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Matschullat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J.,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Zurba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K., Zimmermann, F., &amp;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Erasmi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(2016). Greenhouse gas emissions from soils A review. </a:t>
            </a:r>
            <a:r>
              <a:rPr lang="en-GB" sz="1100" b="0" i="1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Chemie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Der </a:t>
            </a:r>
            <a:r>
              <a:rPr lang="en-GB" sz="1100" b="0" i="1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Erde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-Geochemistry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76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(3), 327-352.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100" b="0" i="0" u="sng" strike="noStrike" cap="none" noProof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https://doi.org/10.1016/j.chemer.2016.04.002</a:t>
            </a:r>
            <a:endParaRPr lang="en-GB" sz="1100" b="0" i="0" u="sng" strike="noStrike" cap="none" noProof="0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Smith, K. A., Thomson, P. E., Clayton, H., McTaggart, I. P., &amp; Conen, F. (1998). Effects of temperature, water content and nitrogen fertilisation on emissions of nitrous oxide by soils [Article]. 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Atmospheric Environment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32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(19), 3301-3309.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100" b="0" i="0" u="sng" strike="noStrike" cap="none" noProof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https://doi.org/10.1016/S1352-2310(97)00492-5</a:t>
            </a:r>
            <a:endParaRPr lang="en-GB" sz="1100" b="0" i="0" u="sng" strike="noStrike" cap="none" noProof="0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Stumvoll, M. J., Schmaltz, E. M., &amp; Glade, T. (2021). Dynamic characterization of a slow-moving landslide system - Assessing the challenges of small process scales utilizing multi-temporal TLS data. 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Geomorphology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389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100" b="0" i="0" u="sng" strike="noStrike" cap="none" noProof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https://doi.org/10.1016/j.geomorph.2021.107803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GB" sz="1100" b="0" i="0" u="sng" strike="noStrike" cap="none" noProof="0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Yao, Z., Wu, X., Wolf, B.,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Dannenmann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M., </a:t>
            </a:r>
            <a:r>
              <a:rPr lang="en-GB" sz="11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Butterbach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‐Bahl, K., Brüggemann, N., Chen, W., &amp; Zheng, X. (2010). Soil‐atmosphere exchange potential of NO and N2O in different land use types of Inner Mongolia as affected by soil temperature, soil moisture, freeze‐thaw, and drying‐wetting events. 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Journal of Geophysical Research: Atmospheres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115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(D17).</a:t>
            </a:r>
            <a:r>
              <a:rPr lang="en-GB" sz="1100" b="0" i="0" u="none" strike="noStrike" cap="none" noProof="0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100" b="0" i="0" u="sng" strike="noStrike" cap="none" noProof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https://doi.org/10.1029/2009jd013528</a:t>
            </a:r>
            <a:endParaRPr lang="en-GB" sz="1100" b="0" i="0" u="sng" strike="noStrike" cap="none" noProof="0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g2e27811885c_0_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89"/>
          <a:stretch/>
        </p:blipFill>
        <p:spPr>
          <a:xfrm>
            <a:off x="4934012" y="0"/>
            <a:ext cx="4213586" cy="5158052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2e27811885c_0_16"/>
          <p:cNvSpPr txBox="1">
            <a:spLocks noGrp="1"/>
          </p:cNvSpPr>
          <p:nvPr>
            <p:ph type="title"/>
          </p:nvPr>
        </p:nvSpPr>
        <p:spPr>
          <a:xfrm>
            <a:off x="306375" y="1609350"/>
            <a:ext cx="75216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Thank you for exploring </a:t>
            </a:r>
            <a:br>
              <a:rPr lang="ru-RU" dirty="0"/>
            </a:br>
            <a:r>
              <a:rPr lang="en-US" dirty="0"/>
              <a:t>the full presentation! </a:t>
            </a:r>
            <a:br>
              <a:rPr lang="ru-RU" b="1" dirty="0"/>
            </a:br>
            <a:br>
              <a:rPr lang="en-US" dirty="0"/>
            </a:br>
            <a:r>
              <a:rPr lang="en-US" sz="2400" dirty="0"/>
              <a:t>I'm happy to answer any questions </a:t>
            </a:r>
            <a:br>
              <a:rPr lang="ru-RU" sz="2400" dirty="0"/>
            </a:br>
            <a:r>
              <a:rPr lang="en-US" sz="2400" dirty="0"/>
              <a:t>or hear your feedback</a:t>
            </a:r>
            <a:endParaRPr lang="en-GB" noProof="0" dirty="0">
              <a:highlight>
                <a:schemeClr val="lt1"/>
              </a:highlight>
            </a:endParaRPr>
          </a:p>
        </p:txBody>
      </p:sp>
      <p:sp>
        <p:nvSpPr>
          <p:cNvPr id="602" name="Google Shape;602;g2e27811885c_0_16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100" noProof="0" smtClean="0"/>
              <a:t>23</a:t>
            </a:fld>
            <a:endParaRPr lang="en-GB" sz="1100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2330b46f36_0_17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Mechanisms of N₂O </a:t>
            </a:r>
            <a:r>
              <a:rPr lang="de-AT" dirty="0"/>
              <a:t>P</a:t>
            </a:r>
            <a:r>
              <a:rPr lang="en-GB" noProof="0" dirty="0" err="1"/>
              <a:t>roduction</a:t>
            </a:r>
            <a:r>
              <a:rPr lang="en-GB" noProof="0" dirty="0"/>
              <a:t> in </a:t>
            </a:r>
            <a:r>
              <a:rPr lang="en-GB" dirty="0"/>
              <a:t>S</a:t>
            </a:r>
            <a:r>
              <a:rPr lang="en-GB" noProof="0" dirty="0"/>
              <a:t>oils</a:t>
            </a:r>
          </a:p>
        </p:txBody>
      </p:sp>
      <p:sp>
        <p:nvSpPr>
          <p:cNvPr id="331" name="Google Shape;331;g32330b46f36_0_17"/>
          <p:cNvSpPr txBox="1">
            <a:spLocks noGrp="1"/>
          </p:cNvSpPr>
          <p:nvPr>
            <p:ph type="sldNum" idx="12"/>
          </p:nvPr>
        </p:nvSpPr>
        <p:spPr>
          <a:xfrm>
            <a:off x="8330450" y="4766400"/>
            <a:ext cx="56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3</a:t>
            </a:fld>
            <a:endParaRPr lang="en-GB" sz="1400" noProof="0" dirty="0"/>
          </a:p>
        </p:txBody>
      </p:sp>
      <p:sp>
        <p:nvSpPr>
          <p:cNvPr id="332" name="Google Shape;332;g32330b46f36_0_17"/>
          <p:cNvSpPr txBox="1">
            <a:spLocks noGrp="1"/>
          </p:cNvSpPr>
          <p:nvPr>
            <p:ph type="body" idx="1"/>
          </p:nvPr>
        </p:nvSpPr>
        <p:spPr>
          <a:xfrm>
            <a:off x="963275" y="848475"/>
            <a:ext cx="24264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375"/>
              </a:spcBef>
              <a:spcAft>
                <a:spcPts val="1000"/>
              </a:spcAft>
              <a:buSzPts val="1440"/>
              <a:buNone/>
            </a:pPr>
            <a:r>
              <a:rPr lang="en-GB" sz="1500" noProof="0" dirty="0"/>
              <a:t>Oxidation of ammonium</a:t>
            </a:r>
            <a:br>
              <a:rPr lang="en-GB" sz="1500" noProof="0" dirty="0"/>
            </a:br>
            <a:r>
              <a:rPr lang="en-GB" sz="1500" noProof="0" dirty="0"/>
              <a:t>NH</a:t>
            </a:r>
            <a:r>
              <a:rPr lang="en-GB" sz="1500" baseline="-25000" noProof="0" dirty="0"/>
              <a:t>4</a:t>
            </a:r>
            <a:r>
              <a:rPr lang="en-GB" sz="1500" baseline="30000" noProof="0" dirty="0"/>
              <a:t>+</a:t>
            </a:r>
            <a:r>
              <a:rPr lang="en-GB" sz="1500" noProof="0" dirty="0"/>
              <a:t> -&gt; NO</a:t>
            </a:r>
            <a:r>
              <a:rPr lang="en-GB" sz="1500" baseline="-25000" noProof="0" dirty="0"/>
              <a:t>2</a:t>
            </a:r>
            <a:r>
              <a:rPr lang="en-GB" sz="1500" baseline="30000" noProof="0" dirty="0"/>
              <a:t>-</a:t>
            </a:r>
            <a:r>
              <a:rPr lang="en-GB" sz="1500" noProof="0" dirty="0"/>
              <a:t> -&gt; NO</a:t>
            </a:r>
            <a:r>
              <a:rPr lang="en-GB" sz="1500" baseline="-25000" noProof="0" dirty="0"/>
              <a:t>3</a:t>
            </a:r>
            <a:r>
              <a:rPr lang="en-GB" sz="1500" baseline="30000" noProof="0" dirty="0"/>
              <a:t>-</a:t>
            </a:r>
            <a:endParaRPr lang="en-GB" sz="1500" noProof="0" dirty="0"/>
          </a:p>
        </p:txBody>
      </p:sp>
      <p:sp>
        <p:nvSpPr>
          <p:cNvPr id="333" name="Google Shape;333;g32330b46f36_0_17"/>
          <p:cNvSpPr txBox="1"/>
          <p:nvPr/>
        </p:nvSpPr>
        <p:spPr>
          <a:xfrm>
            <a:off x="2786875" y="4172002"/>
            <a:ext cx="3962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pore modelling and X-ray images of soil</a:t>
            </a:r>
            <a:b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(Lucas et al., 2024)</a:t>
            </a:r>
          </a:p>
        </p:txBody>
      </p:sp>
      <p:pic>
        <p:nvPicPr>
          <p:cNvPr id="334" name="Google Shape;334;g32330b46f36_0_17"/>
          <p:cNvPicPr preferRelativeResize="0"/>
          <p:nvPr/>
        </p:nvPicPr>
        <p:blipFill rotWithShape="1">
          <a:blip r:embed="rId3">
            <a:alphaModFix/>
          </a:blip>
          <a:srcRect t="28545"/>
          <a:stretch/>
        </p:blipFill>
        <p:spPr>
          <a:xfrm>
            <a:off x="4873650" y="2716252"/>
            <a:ext cx="1639109" cy="144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2330b46f36_0_17"/>
          <p:cNvPicPr preferRelativeResize="0"/>
          <p:nvPr/>
        </p:nvPicPr>
        <p:blipFill rotWithShape="1">
          <a:blip r:embed="rId4">
            <a:alphaModFix/>
          </a:blip>
          <a:srcRect l="753" t="3926" b="20387"/>
          <a:stretch/>
        </p:blipFill>
        <p:spPr>
          <a:xfrm>
            <a:off x="1304688" y="1419225"/>
            <a:ext cx="6708124" cy="8399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6" name="Google Shape;336;g32330b46f36_0_17"/>
          <p:cNvSpPr txBox="1">
            <a:spLocks noGrp="1"/>
          </p:cNvSpPr>
          <p:nvPr>
            <p:ph type="body" idx="1"/>
          </p:nvPr>
        </p:nvSpPr>
        <p:spPr>
          <a:xfrm>
            <a:off x="5738325" y="848475"/>
            <a:ext cx="27375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375"/>
              </a:spcBef>
              <a:spcAft>
                <a:spcPts val="1000"/>
              </a:spcAft>
              <a:buSzPts val="1440"/>
              <a:buNone/>
            </a:pPr>
            <a:r>
              <a:rPr lang="en-GB" sz="1500" noProof="0" dirty="0"/>
              <a:t>Reduction of nitrates</a:t>
            </a:r>
            <a:br>
              <a:rPr lang="en-GB" sz="1500" noProof="0" dirty="0"/>
            </a:br>
            <a:r>
              <a:rPr lang="en-GB" sz="1500" noProof="0" dirty="0"/>
              <a:t>NO</a:t>
            </a:r>
            <a:r>
              <a:rPr lang="en-GB" sz="1500" baseline="-25000" noProof="0" dirty="0"/>
              <a:t>3</a:t>
            </a:r>
            <a:r>
              <a:rPr lang="en-GB" sz="1500" baseline="30000" noProof="0" dirty="0"/>
              <a:t>-</a:t>
            </a:r>
            <a:r>
              <a:rPr lang="en-GB" sz="1500" noProof="0" dirty="0"/>
              <a:t> -&gt; NO</a:t>
            </a:r>
            <a:r>
              <a:rPr lang="en-GB" sz="1500" baseline="-25000" noProof="0" dirty="0"/>
              <a:t>2</a:t>
            </a:r>
            <a:r>
              <a:rPr lang="en-GB" sz="1500" baseline="30000" noProof="0" dirty="0"/>
              <a:t>-</a:t>
            </a:r>
            <a:r>
              <a:rPr lang="en-GB" sz="1500" noProof="0" dirty="0"/>
              <a:t> -&gt; </a:t>
            </a:r>
            <a:r>
              <a:rPr lang="en-GB" sz="1500" b="1" noProof="0" dirty="0"/>
              <a:t>N</a:t>
            </a:r>
            <a:r>
              <a:rPr lang="en-GB" sz="1500" b="1" baseline="-25000" noProof="0" dirty="0"/>
              <a:t>2</a:t>
            </a:r>
            <a:r>
              <a:rPr lang="en-GB" sz="1500" b="1" noProof="0" dirty="0"/>
              <a:t>O↑</a:t>
            </a:r>
            <a:r>
              <a:rPr lang="en-GB" sz="1500" noProof="0" dirty="0"/>
              <a:t> -&gt; N</a:t>
            </a:r>
            <a:r>
              <a:rPr lang="en-GB" sz="1500" baseline="-25000" noProof="0" dirty="0"/>
              <a:t>2</a:t>
            </a:r>
            <a:r>
              <a:rPr lang="en-GB" sz="1500" noProof="0" dirty="0"/>
              <a:t>↑ </a:t>
            </a:r>
          </a:p>
        </p:txBody>
      </p:sp>
      <p:pic>
        <p:nvPicPr>
          <p:cNvPr id="337" name="Google Shape;337;g32330b46f36_0_17"/>
          <p:cNvPicPr preferRelativeResize="0"/>
          <p:nvPr/>
        </p:nvPicPr>
        <p:blipFill rotWithShape="1">
          <a:blip r:embed="rId5">
            <a:alphaModFix/>
          </a:blip>
          <a:srcRect l="1729"/>
          <a:stretch/>
        </p:blipFill>
        <p:spPr>
          <a:xfrm>
            <a:off x="3021928" y="2716252"/>
            <a:ext cx="1550072" cy="14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2330b46f36_0_17"/>
          <p:cNvSpPr txBox="1"/>
          <p:nvPr/>
        </p:nvSpPr>
        <p:spPr>
          <a:xfrm>
            <a:off x="6881324" y="2941494"/>
            <a:ext cx="20118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1 - hotspots of respiration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2 - hotspots of denitrification</a:t>
            </a:r>
          </a:p>
        </p:txBody>
      </p:sp>
      <p:sp>
        <p:nvSpPr>
          <p:cNvPr id="339" name="Google Shape;339;g32330b46f36_0_17"/>
          <p:cNvSpPr txBox="1"/>
          <p:nvPr/>
        </p:nvSpPr>
        <p:spPr>
          <a:xfrm>
            <a:off x="1304700" y="2246250"/>
            <a:ext cx="6740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horizontal axis represents soil moisture, increasing from left to right (Chen et al., 2021)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16B3E5D-6B0A-8D2E-E00F-0CF3703AB790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471526FC-D957-0F3F-DB7F-4B50659D56C2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FBE9CAA5-A13D-2858-B0FA-2F4110518571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8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CC9AF938-2450-1E77-A3F6-9AA1E5920D5E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9" name="Google Shape;323;g2e2e6156d3e_0_276">
              <a:hlinkClick r:id="rId9" action="ppaction://hlinksldjump"/>
              <a:extLst>
                <a:ext uri="{FF2B5EF4-FFF2-40B4-BE49-F238E27FC236}">
                  <a16:creationId xmlns:a16="http://schemas.microsoft.com/office/drawing/2014/main" id="{088ECEDA-850C-A62D-4AF8-CA00CD7A4E81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10" name="Google Shape;323;g2e2e6156d3e_0_27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9476D3B-C2F3-0DD3-AC5B-CF447C0B5FB4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2330b46f36_0_65"/>
          <p:cNvSpPr txBox="1">
            <a:spLocks noGrp="1"/>
          </p:cNvSpPr>
          <p:nvPr>
            <p:ph type="body" idx="1"/>
          </p:nvPr>
        </p:nvSpPr>
        <p:spPr>
          <a:xfrm>
            <a:off x="250825" y="805125"/>
            <a:ext cx="5539500" cy="11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457200" lvl="0" indent="-32385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Moisture and temperature (Smith et al., 1998)</a:t>
            </a:r>
            <a:endParaRPr lang="en-GB" sz="1500" baseline="30000" noProof="0" dirty="0"/>
          </a:p>
          <a:p>
            <a:pPr marL="457200" lvl="0" indent="-3238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 noProof="0" dirty="0"/>
              <a:t>Particle size (</a:t>
            </a:r>
            <a:r>
              <a:rPr lang="en-GB" sz="1500" noProof="0" dirty="0" err="1"/>
              <a:t>Syväsalo</a:t>
            </a:r>
            <a:r>
              <a:rPr lang="en-GB" sz="1500" noProof="0" dirty="0"/>
              <a:t> et al., 2004)</a:t>
            </a:r>
          </a:p>
          <a:p>
            <a:pPr marL="457200" lvl="0" indent="-32385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GB" sz="1500" noProof="0" dirty="0"/>
              <a:t>Fertilization types and land use (Yao et al., 2010)</a:t>
            </a:r>
          </a:p>
        </p:txBody>
      </p:sp>
      <p:sp>
        <p:nvSpPr>
          <p:cNvPr id="349" name="Google Shape;349;g32330b46f36_0_65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2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Key Factors </a:t>
            </a:r>
            <a:r>
              <a:rPr lang="en-GB" dirty="0"/>
              <a:t>I</a:t>
            </a:r>
            <a:r>
              <a:rPr lang="en-GB" noProof="0" dirty="0" err="1"/>
              <a:t>nfluencing</a:t>
            </a:r>
            <a:r>
              <a:rPr lang="en-GB" noProof="0" dirty="0"/>
              <a:t> N₂O </a:t>
            </a:r>
            <a:r>
              <a:rPr lang="en-GB" dirty="0"/>
              <a:t>E</a:t>
            </a:r>
            <a:r>
              <a:rPr lang="en-GB" noProof="0" dirty="0"/>
              <a:t>missions</a:t>
            </a:r>
          </a:p>
        </p:txBody>
      </p:sp>
      <p:sp>
        <p:nvSpPr>
          <p:cNvPr id="350" name="Google Shape;350;g32330b46f36_0_65"/>
          <p:cNvSpPr txBox="1">
            <a:spLocks noGrp="1"/>
          </p:cNvSpPr>
          <p:nvPr>
            <p:ph type="sldNum" idx="12"/>
          </p:nvPr>
        </p:nvSpPr>
        <p:spPr>
          <a:xfrm>
            <a:off x="8330450" y="4766400"/>
            <a:ext cx="56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4</a:t>
            </a:fld>
            <a:endParaRPr lang="en-GB" sz="1400" noProof="0" dirty="0"/>
          </a:p>
        </p:txBody>
      </p:sp>
      <p:pic>
        <p:nvPicPr>
          <p:cNvPr id="351" name="Google Shape;351;g32330b46f36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025" y="1865900"/>
            <a:ext cx="3951759" cy="246060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2330b46f36_0_65"/>
          <p:cNvSpPr txBox="1"/>
          <p:nvPr/>
        </p:nvSpPr>
        <p:spPr>
          <a:xfrm>
            <a:off x="5786604" y="2382316"/>
            <a:ext cx="1713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dissolved organic carbon</a:t>
            </a:r>
          </a:p>
        </p:txBody>
      </p:sp>
      <p:sp>
        <p:nvSpPr>
          <p:cNvPr id="353" name="Google Shape;353;g32330b46f36_0_65"/>
          <p:cNvSpPr txBox="1"/>
          <p:nvPr/>
        </p:nvSpPr>
        <p:spPr>
          <a:xfrm>
            <a:off x="5791013" y="2566543"/>
            <a:ext cx="19737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microbial biomass carbon</a:t>
            </a:r>
          </a:p>
        </p:txBody>
      </p:sp>
      <p:sp>
        <p:nvSpPr>
          <p:cNvPr id="354" name="Google Shape;354;g32330b46f36_0_65"/>
          <p:cNvSpPr txBox="1"/>
          <p:nvPr/>
        </p:nvSpPr>
        <p:spPr>
          <a:xfrm>
            <a:off x="5800646" y="2953491"/>
            <a:ext cx="19737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moisture</a:t>
            </a:r>
          </a:p>
        </p:txBody>
      </p:sp>
      <p:sp>
        <p:nvSpPr>
          <p:cNvPr id="355" name="Google Shape;355;g32330b46f36_0_65"/>
          <p:cNvSpPr txBox="1"/>
          <p:nvPr/>
        </p:nvSpPr>
        <p:spPr>
          <a:xfrm>
            <a:off x="5791993" y="3145787"/>
            <a:ext cx="19737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temperature</a:t>
            </a:r>
          </a:p>
        </p:txBody>
      </p:sp>
      <p:sp>
        <p:nvSpPr>
          <p:cNvPr id="356" name="Google Shape;356;g32330b46f36_0_65"/>
          <p:cNvSpPr txBox="1"/>
          <p:nvPr/>
        </p:nvSpPr>
        <p:spPr>
          <a:xfrm>
            <a:off x="5791993" y="3340159"/>
            <a:ext cx="19737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 precipitation</a:t>
            </a:r>
          </a:p>
        </p:txBody>
      </p:sp>
      <p:sp>
        <p:nvSpPr>
          <p:cNvPr id="357" name="Google Shape;357;g32330b46f36_0_65"/>
          <p:cNvSpPr txBox="1"/>
          <p:nvPr/>
        </p:nvSpPr>
        <p:spPr>
          <a:xfrm>
            <a:off x="1923032" y="4326511"/>
            <a:ext cx="55881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Structural equation modelling and variable importance (Guo et al., 2022)</a:t>
            </a:r>
          </a:p>
        </p:txBody>
      </p:sp>
      <p:sp>
        <p:nvSpPr>
          <p:cNvPr id="358" name="Google Shape;358;g32330b46f36_0_65"/>
          <p:cNvSpPr txBox="1"/>
          <p:nvPr/>
        </p:nvSpPr>
        <p:spPr>
          <a:xfrm>
            <a:off x="5786360" y="3536151"/>
            <a:ext cx="19737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1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 temperature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6D4F06A-94F7-17AA-B52A-44BA7CB0C70B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6E7B6EF5-B749-DEE1-CD6B-870C6F7E02B5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3D97C15F-6CD5-8824-5F48-3723F4A63954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A58E3C9C-8CBB-125D-6B70-03E18A439A2E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959302D2-B65F-7D1D-3AFE-623FF2756F52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8" action="ppaction://hlinksldjump"/>
              <a:extLst>
                <a:ext uri="{FF2B5EF4-FFF2-40B4-BE49-F238E27FC236}">
                  <a16:creationId xmlns:a16="http://schemas.microsoft.com/office/drawing/2014/main" id="{D6A12599-86AA-DA7F-4134-3625302B6D3A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2330b46f36_0_94"/>
          <p:cNvSpPr txBox="1">
            <a:spLocks noGrp="1"/>
          </p:cNvSpPr>
          <p:nvPr>
            <p:ph type="body" idx="1"/>
          </p:nvPr>
        </p:nvSpPr>
        <p:spPr>
          <a:xfrm>
            <a:off x="250825" y="805125"/>
            <a:ext cx="83901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457200" lvl="0" indent="-330200" algn="l" rtl="0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SzPts val="1600"/>
              <a:buChar char="●"/>
            </a:pPr>
            <a:r>
              <a:rPr lang="en-GB" sz="1600" noProof="0" dirty="0"/>
              <a:t>Laboratory studies highlight the role of pore size in landslide rates (Iverson et al., 2000)</a:t>
            </a:r>
          </a:p>
          <a:p>
            <a:pPr marL="457200" lvl="0" indent="-330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 sz="1600" noProof="0" dirty="0"/>
              <a:t>Field experiments identify clay content as a key factor (Yalcin, 2007)</a:t>
            </a:r>
          </a:p>
          <a:p>
            <a:pPr marL="457200" lvl="0" indent="-330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 sz="1600" noProof="0" dirty="0"/>
              <a:t>Models benefit from integrating wetness indices (Arnone et al., 2011)</a:t>
            </a:r>
          </a:p>
          <a:p>
            <a:pPr marL="457200" lvl="0" indent="-330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 sz="1600" noProof="0" dirty="0"/>
              <a:t>Filling, storing, and draining of water explains landslide behaviour (Bogaard and Greco, 2016)</a:t>
            </a:r>
          </a:p>
          <a:p>
            <a:pPr marL="457200" lvl="0" indent="-330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 sz="1600" noProof="0" dirty="0"/>
              <a:t>Limited research exists on landslide impacts on soil properties (</a:t>
            </a:r>
            <a:r>
              <a:rPr lang="en-GB" sz="1600" noProof="0" dirty="0" err="1"/>
              <a:t>Comegna</a:t>
            </a:r>
            <a:r>
              <a:rPr lang="en-GB" sz="1600" noProof="0" dirty="0"/>
              <a:t> et al., 2020)</a:t>
            </a: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lang="en-GB" sz="1600" noProof="0"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GB" sz="1600" noProof="0" dirty="0"/>
              <a:t>Gaps:</a:t>
            </a:r>
          </a:p>
          <a:p>
            <a:pPr marL="457200" marR="0" lvl="0" indent="-330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 sz="1600" noProof="0" dirty="0"/>
              <a:t>Research of landslide impacts on soil properties</a:t>
            </a:r>
          </a:p>
          <a:p>
            <a:pPr marL="457200" marR="0" lvl="0" indent="-330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 sz="1600" noProof="0" dirty="0"/>
              <a:t>Focus on deeper layers of soils</a:t>
            </a:r>
          </a:p>
          <a:p>
            <a:pPr marL="457200" marR="0" lvl="0" indent="-33020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-GB" sz="1600" noProof="0" dirty="0"/>
              <a:t>Mostly research the rapid processes</a:t>
            </a:r>
          </a:p>
        </p:txBody>
      </p:sp>
      <p:sp>
        <p:nvSpPr>
          <p:cNvPr id="368" name="Google Shape;368;g32330b46f36_0_94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8642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noProof="0" dirty="0"/>
              <a:t>Key Factors </a:t>
            </a:r>
            <a:r>
              <a:rPr lang="en-GB" dirty="0"/>
              <a:t>I</a:t>
            </a:r>
            <a:r>
              <a:rPr lang="en-GB" noProof="0" dirty="0" err="1"/>
              <a:t>nfluencing</a:t>
            </a:r>
            <a:r>
              <a:rPr lang="en-GB" noProof="0" dirty="0"/>
              <a:t> </a:t>
            </a:r>
            <a:r>
              <a:rPr lang="en-GB" dirty="0"/>
              <a:t>L</a:t>
            </a:r>
            <a:r>
              <a:rPr lang="en-GB" noProof="0" dirty="0" err="1"/>
              <a:t>andslide</a:t>
            </a:r>
            <a:r>
              <a:rPr lang="en-GB" noProof="0" dirty="0"/>
              <a:t> Activity</a:t>
            </a:r>
          </a:p>
        </p:txBody>
      </p:sp>
      <p:sp>
        <p:nvSpPr>
          <p:cNvPr id="369" name="Google Shape;369;g32330b46f36_0_94"/>
          <p:cNvSpPr txBox="1">
            <a:spLocks noGrp="1"/>
          </p:cNvSpPr>
          <p:nvPr>
            <p:ph type="sldNum" idx="12"/>
          </p:nvPr>
        </p:nvSpPr>
        <p:spPr>
          <a:xfrm>
            <a:off x="8330450" y="4766400"/>
            <a:ext cx="56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5</a:t>
            </a:fld>
            <a:endParaRPr lang="en-GB" sz="1400" noProof="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4492D6B-740F-B585-2BFC-125FD0807FA0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3" action="ppaction://hlinksldjump"/>
              <a:extLst>
                <a:ext uri="{FF2B5EF4-FFF2-40B4-BE49-F238E27FC236}">
                  <a16:creationId xmlns:a16="http://schemas.microsoft.com/office/drawing/2014/main" id="{6847A712-02C6-E1AA-9B60-A8C57216E7FD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3B035E7D-4F8E-E407-EE22-17E5ECD84416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91879C21-2316-94D7-FC11-94ACCEFC8D8D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28E45818-7ECD-2DDF-0307-409E540ADDDD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80D1861D-3C0E-3D4A-9BE5-D7336CFF5096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245689cd94_0_5"/>
          <p:cNvSpPr txBox="1">
            <a:spLocks noGrp="1"/>
          </p:cNvSpPr>
          <p:nvPr>
            <p:ph type="title"/>
          </p:nvPr>
        </p:nvSpPr>
        <p:spPr>
          <a:xfrm>
            <a:off x="250825" y="23094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sz="2500" noProof="0" dirty="0"/>
              <a:t>Why Should </a:t>
            </a:r>
            <a:r>
              <a:rPr lang="en-GB" sz="2500" dirty="0"/>
              <a:t>T</a:t>
            </a:r>
            <a:r>
              <a:rPr lang="en-GB" sz="2500" noProof="0" dirty="0"/>
              <a:t>here be a Connection </a:t>
            </a:r>
            <a:r>
              <a:rPr lang="en-GB" sz="2500" dirty="0"/>
              <a:t>B</a:t>
            </a:r>
            <a:r>
              <a:rPr lang="en-GB" sz="2500" noProof="0" dirty="0" err="1"/>
              <a:t>etween</a:t>
            </a:r>
            <a:r>
              <a:rPr lang="en-GB" sz="2500" noProof="0" dirty="0"/>
              <a:t> </a:t>
            </a:r>
            <a:r>
              <a:rPr lang="en-GB" sz="2500" dirty="0"/>
              <a:t>L</a:t>
            </a:r>
            <a:r>
              <a:rPr lang="en-GB" sz="2500" noProof="0" dirty="0" err="1"/>
              <a:t>andslides</a:t>
            </a:r>
            <a:r>
              <a:rPr lang="en-GB" sz="2500" noProof="0" dirty="0"/>
              <a:t> and N</a:t>
            </a:r>
            <a:r>
              <a:rPr lang="en-GB" sz="2500" baseline="-25000" noProof="0" dirty="0"/>
              <a:t>2</a:t>
            </a:r>
            <a:r>
              <a:rPr lang="en-GB" sz="2500" noProof="0" dirty="0"/>
              <a:t>O Fluxes?</a:t>
            </a:r>
          </a:p>
        </p:txBody>
      </p:sp>
      <p:sp>
        <p:nvSpPr>
          <p:cNvPr id="394" name="Google Shape;394;g3245689cd94_0_5"/>
          <p:cNvSpPr txBox="1">
            <a:spLocks noGrp="1"/>
          </p:cNvSpPr>
          <p:nvPr>
            <p:ph type="sldNum" idx="12"/>
          </p:nvPr>
        </p:nvSpPr>
        <p:spPr>
          <a:xfrm>
            <a:off x="8330450" y="4766400"/>
            <a:ext cx="56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6</a:t>
            </a:fld>
            <a:endParaRPr lang="en-GB" sz="1400" noProof="0" dirty="0"/>
          </a:p>
        </p:txBody>
      </p:sp>
      <p:sp>
        <p:nvSpPr>
          <p:cNvPr id="395" name="Google Shape;395;g3245689cd94_0_5"/>
          <p:cNvSpPr txBox="1">
            <a:spLocks noGrp="1"/>
          </p:cNvSpPr>
          <p:nvPr>
            <p:ph type="body" idx="1"/>
          </p:nvPr>
        </p:nvSpPr>
        <p:spPr>
          <a:xfrm>
            <a:off x="250825" y="3465525"/>
            <a:ext cx="8467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None/>
            </a:pPr>
            <a:r>
              <a:rPr lang="en-GB" sz="1500" noProof="0" dirty="0"/>
              <a:t>Because soil properties, such as moisture content and porosity, are key factors influencing both phenomena.</a:t>
            </a:r>
          </a:p>
        </p:txBody>
      </p:sp>
      <p:sp>
        <p:nvSpPr>
          <p:cNvPr id="396" name="Google Shape;396;g3245689cd94_0_5"/>
          <p:cNvSpPr txBox="1">
            <a:spLocks noGrp="1"/>
          </p:cNvSpPr>
          <p:nvPr>
            <p:ph type="title"/>
          </p:nvPr>
        </p:nvSpPr>
        <p:spPr>
          <a:xfrm>
            <a:off x="250825" y="328200"/>
            <a:ext cx="864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sz="2500" noProof="0" dirty="0"/>
              <a:t>Why is the Research </a:t>
            </a:r>
            <a:r>
              <a:rPr lang="en-GB" sz="2500" dirty="0"/>
              <a:t>R</a:t>
            </a:r>
            <a:r>
              <a:rPr lang="en-GB" sz="2500" noProof="0" dirty="0" err="1"/>
              <a:t>elevant</a:t>
            </a:r>
            <a:r>
              <a:rPr lang="en-GB" sz="2500" noProof="0" dirty="0"/>
              <a:t>?</a:t>
            </a:r>
          </a:p>
        </p:txBody>
      </p:sp>
      <p:sp>
        <p:nvSpPr>
          <p:cNvPr id="397" name="Google Shape;397;g3245689cd94_0_5"/>
          <p:cNvSpPr txBox="1">
            <a:spLocks noGrp="1"/>
          </p:cNvSpPr>
          <p:nvPr>
            <p:ph type="body" idx="1"/>
          </p:nvPr>
        </p:nvSpPr>
        <p:spPr>
          <a:xfrm>
            <a:off x="250825" y="1010025"/>
            <a:ext cx="8467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40"/>
              <a:buNone/>
            </a:pPr>
            <a:r>
              <a:rPr lang="en-GB" sz="1500" noProof="0" dirty="0"/>
              <a:t>Because vast grassland areas are prone to landslides, yet there is a lack of research on the mutual factors affecting both phenomena.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2DB0D18-9986-546E-62B8-C5685F361699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3" action="ppaction://hlinksldjump"/>
              <a:extLst>
                <a:ext uri="{FF2B5EF4-FFF2-40B4-BE49-F238E27FC236}">
                  <a16:creationId xmlns:a16="http://schemas.microsoft.com/office/drawing/2014/main" id="{2EB85276-86D6-0520-2645-86E46ABD17AE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57DAF979-4844-BEEB-6243-9469425EFB11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54CED0B4-B8AB-692D-4EFC-06478D68A3A9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3375933B-85BE-A10F-43FB-ACE996FF2010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E98FFBCD-5019-AAD1-8D95-387369010EBD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27811885c_0_0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Research Question 1</a:t>
            </a:r>
          </a:p>
        </p:txBody>
      </p:sp>
      <p:sp>
        <p:nvSpPr>
          <p:cNvPr id="407" name="Google Shape;407;g2e27811885c_0_0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7</a:t>
            </a:fld>
            <a:endParaRPr lang="en-GB" sz="1400" noProof="0" dirty="0"/>
          </a:p>
        </p:txBody>
      </p:sp>
      <p:sp>
        <p:nvSpPr>
          <p:cNvPr id="408" name="Google Shape;408;g2e27811885c_0_0"/>
          <p:cNvSpPr txBox="1"/>
          <p:nvPr/>
        </p:nvSpPr>
        <p:spPr>
          <a:xfrm>
            <a:off x="320600" y="926525"/>
            <a:ext cx="8212500" cy="3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</a:t>
            </a:r>
            <a:r>
              <a:rPr lang="en-GB" sz="1500" b="1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physico</a:t>
            </a: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-chemical soil properties impact the most the N</a:t>
            </a:r>
            <a:r>
              <a:rPr lang="en-GB" sz="1500" b="1" i="0" u="none" strike="noStrike" cap="none" baseline="-25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O, CO</a:t>
            </a:r>
            <a:r>
              <a:rPr lang="en-GB" sz="1500" b="1" i="0" u="none" strike="noStrike" cap="none" baseline="-25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CH</a:t>
            </a:r>
            <a:r>
              <a:rPr lang="en-GB" sz="1500" b="1" i="0" u="none" strike="noStrike" cap="none" baseline="-25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fluxes from grassland soils and which of them relate to landslides activity?</a:t>
            </a:r>
            <a:endParaRPr lang="en-GB" sz="15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Tasks: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1.1. To review existing literature on soil properties’ effect on greenhouse gasses emissions, focusing on nitrous oxide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1.2. To review existing literature on impact of landslides on soil properties, focusing on those which impact greenhouse gasses emissions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1.3. To describe soil properties which on one hand are affected by mass moving and on the other hand modify the dynamics on nitrous oxide emissions in the Alpine grassland environmental context</a:t>
            </a:r>
            <a:endParaRPr lang="en-GB" sz="18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17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5B097B7-519D-7B29-21CC-1E7220AA3543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3" action="ppaction://hlinksldjump"/>
              <a:extLst>
                <a:ext uri="{FF2B5EF4-FFF2-40B4-BE49-F238E27FC236}">
                  <a16:creationId xmlns:a16="http://schemas.microsoft.com/office/drawing/2014/main" id="{77BBEF3B-B7D2-78E4-5852-BD780B4AE4E8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B1A082EA-E6DC-6848-C22D-259E723CCC88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FB90B316-FF2D-ADB0-6BDF-06FC92A51048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9B3A4AE4-D501-E700-31B5-0911FF2A6ACD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7F6C58DA-AA89-82FC-0D7D-EEB8EC494502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330b46f36_0_128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Research Question 2</a:t>
            </a:r>
          </a:p>
        </p:txBody>
      </p:sp>
      <p:sp>
        <p:nvSpPr>
          <p:cNvPr id="418" name="Google Shape;418;g32330b46f36_0_128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8</a:t>
            </a:fld>
            <a:endParaRPr lang="en-GB" sz="1400" noProof="0" dirty="0"/>
          </a:p>
        </p:txBody>
      </p:sp>
      <p:sp>
        <p:nvSpPr>
          <p:cNvPr id="419" name="Google Shape;419;g32330b46f36_0_128"/>
          <p:cNvSpPr txBox="1"/>
          <p:nvPr/>
        </p:nvSpPr>
        <p:spPr>
          <a:xfrm>
            <a:off x="320600" y="926525"/>
            <a:ext cx="8212500" cy="3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role of hydrological soil properties in modulating N</a:t>
            </a:r>
            <a:r>
              <a:rPr lang="en-GB" sz="1500" b="1" i="0" u="none" strike="noStrike" cap="none" baseline="-25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fluxes in the landslide-impacted soils in the pre-alpine grassland?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Tasks: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2.1. To collect a 2-years long set of greenhouse gasses fluxes from soils depending on the area of landslide activity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2.2. To</a:t>
            </a:r>
            <a:r>
              <a:rPr lang="en-US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carry out laboratory tests</a:t>
            </a: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GB" sz="12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physico</a:t>
            </a: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-chemical properties of soils in the research area and to calculate supplementary relevant data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2.3. To conduct four 24-hours intensive field campaigns to measure diurnal fluctuations of greenhouse gasses fluxes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2.4. To perform statistical analysis to determine the most significant soil properties greenhouse gasses fluxes including differences in landslide activity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2.5. To build and validate a greenhouse gasses fluxes model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2.6. To test the hypothesis running the model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2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GB" sz="12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17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4CAE3F1-E1A7-2E03-07CB-6820C73DB831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3" action="ppaction://hlinksldjump"/>
              <a:extLst>
                <a:ext uri="{FF2B5EF4-FFF2-40B4-BE49-F238E27FC236}">
                  <a16:creationId xmlns:a16="http://schemas.microsoft.com/office/drawing/2014/main" id="{6FA08FE5-B26F-F77E-C133-612930844E30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852FD552-E2CA-AE0F-16F3-B1A501FDD7C3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C4FFAB7E-186F-7366-05A8-7911AE29B293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BBEE5ACA-3DE4-F423-ACA2-13BD1A4C02D2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FA846BB5-CC68-FB67-720F-654A68A47D88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2330b46f36_0_137"/>
          <p:cNvSpPr txBox="1">
            <a:spLocks noGrp="1"/>
          </p:cNvSpPr>
          <p:nvPr>
            <p:ph type="title"/>
          </p:nvPr>
        </p:nvSpPr>
        <p:spPr>
          <a:xfrm>
            <a:off x="250825" y="252000"/>
            <a:ext cx="6066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GB" noProof="0" dirty="0"/>
              <a:t>Research Question 3</a:t>
            </a:r>
          </a:p>
        </p:txBody>
      </p:sp>
      <p:sp>
        <p:nvSpPr>
          <p:cNvPr id="429" name="Google Shape;429;g32330b46f36_0_137"/>
          <p:cNvSpPr txBox="1">
            <a:spLocks noGrp="1"/>
          </p:cNvSpPr>
          <p:nvPr>
            <p:ph type="sldNum" idx="12"/>
          </p:nvPr>
        </p:nvSpPr>
        <p:spPr>
          <a:xfrm>
            <a:off x="8533175" y="4766400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68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 sz="1400" noProof="0" smtClean="0"/>
              <a:t>9</a:t>
            </a:fld>
            <a:endParaRPr lang="en-GB" sz="1400" noProof="0" dirty="0"/>
          </a:p>
        </p:txBody>
      </p:sp>
      <p:sp>
        <p:nvSpPr>
          <p:cNvPr id="430" name="Google Shape;430;g32330b46f36_0_137"/>
          <p:cNvSpPr txBox="1"/>
          <p:nvPr/>
        </p:nvSpPr>
        <p:spPr>
          <a:xfrm>
            <a:off x="320600" y="926525"/>
            <a:ext cx="8212500" cy="3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500" b="1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align landslide monitoring with geoecological research and greenhouse gas flux modelling to achieve complementary benefits?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12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Tasks: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 To identify similar parameters of both monitoring and methods by which monitoring is carried out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3.2. To compare results of these methods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3.3. To develop recommendations to unify, ease and improve two </a:t>
            </a:r>
            <a:r>
              <a:rPr lang="en-GB" sz="1200" b="0" i="0" u="none" strike="noStrike" cap="none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monitorings</a:t>
            </a:r>
            <a:endParaRPr lang="en-GB" sz="12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17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3B357B9-D414-B87F-9066-C0D4E8F25267}"/>
              </a:ext>
            </a:extLst>
          </p:cNvPr>
          <p:cNvGrpSpPr/>
          <p:nvPr/>
        </p:nvGrpSpPr>
        <p:grpSpPr>
          <a:xfrm>
            <a:off x="1737360" y="4634657"/>
            <a:ext cx="6874490" cy="341186"/>
            <a:chOff x="1597152" y="4634657"/>
            <a:chExt cx="6546800" cy="341186"/>
          </a:xfrm>
        </p:grpSpPr>
        <p:sp>
          <p:nvSpPr>
            <p:cNvPr id="3" name="Google Shape;323;g2e2e6156d3e_0_276">
              <a:hlinkClick r:id="rId3" action="ppaction://hlinksldjump"/>
              <a:extLst>
                <a:ext uri="{FF2B5EF4-FFF2-40B4-BE49-F238E27FC236}">
                  <a16:creationId xmlns:a16="http://schemas.microsoft.com/office/drawing/2014/main" id="{BDD3A050-5B48-8423-E6C3-1A4CACC93402}"/>
                </a:ext>
              </a:extLst>
            </p:cNvPr>
            <p:cNvSpPr/>
            <p:nvPr/>
          </p:nvSpPr>
          <p:spPr>
            <a:xfrm>
              <a:off x="6600756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</a:p>
          </p:txBody>
        </p:sp>
        <p:sp>
          <p:nvSpPr>
            <p:cNvPr id="4" name="Google Shape;323;g2e2e6156d3e_0_276">
              <a:hlinkClick r:id="rId4" action="ppaction://hlinksldjump"/>
              <a:extLst>
                <a:ext uri="{FF2B5EF4-FFF2-40B4-BE49-F238E27FC236}">
                  <a16:creationId xmlns:a16="http://schemas.microsoft.com/office/drawing/2014/main" id="{493D29B0-FDE6-7D4A-D603-59E09B4B54D6}"/>
                </a:ext>
              </a:extLst>
            </p:cNvPr>
            <p:cNvSpPr/>
            <p:nvPr/>
          </p:nvSpPr>
          <p:spPr>
            <a:xfrm>
              <a:off x="5264779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Methods</a:t>
              </a:r>
            </a:p>
          </p:txBody>
        </p:sp>
        <p:sp>
          <p:nvSpPr>
            <p:cNvPr id="5" name="Google Shape;323;g2e2e6156d3e_0_276">
              <a:hlinkClick r:id="rId5" action="ppaction://hlinksldjump"/>
              <a:extLst>
                <a:ext uri="{FF2B5EF4-FFF2-40B4-BE49-F238E27FC236}">
                  <a16:creationId xmlns:a16="http://schemas.microsoft.com/office/drawing/2014/main" id="{6239F8BF-4CE5-49D4-E29C-37027E2A9C6A}"/>
                </a:ext>
              </a:extLst>
            </p:cNvPr>
            <p:cNvSpPr/>
            <p:nvPr/>
          </p:nvSpPr>
          <p:spPr>
            <a:xfrm>
              <a:off x="3928802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Research </a:t>
              </a:r>
              <a:b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Questions</a:t>
              </a:r>
            </a:p>
          </p:txBody>
        </p:sp>
        <p:sp>
          <p:nvSpPr>
            <p:cNvPr id="6" name="Google Shape;323;g2e2e6156d3e_0_276">
              <a:hlinkClick r:id="rId6" action="ppaction://hlinksldjump"/>
              <a:extLst>
                <a:ext uri="{FF2B5EF4-FFF2-40B4-BE49-F238E27FC236}">
                  <a16:creationId xmlns:a16="http://schemas.microsoft.com/office/drawing/2014/main" id="{CB310570-B723-83FB-10A3-C9DCB05B7143}"/>
                </a:ext>
              </a:extLst>
            </p:cNvPr>
            <p:cNvSpPr/>
            <p:nvPr/>
          </p:nvSpPr>
          <p:spPr>
            <a:xfrm>
              <a:off x="2592825" y="4634657"/>
              <a:ext cx="1543196" cy="341186"/>
            </a:xfrm>
            <a:prstGeom prst="homePlate">
              <a:avLst>
                <a:gd name="adj" fmla="val 5000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Rationale</a:t>
              </a:r>
            </a:p>
          </p:txBody>
        </p:sp>
        <p:sp>
          <p:nvSpPr>
            <p:cNvPr id="7" name="Google Shape;323;g2e2e6156d3e_0_276">
              <a:hlinkClick r:id="rId7" action="ppaction://hlinksldjump"/>
              <a:extLst>
                <a:ext uri="{FF2B5EF4-FFF2-40B4-BE49-F238E27FC236}">
                  <a16:creationId xmlns:a16="http://schemas.microsoft.com/office/drawing/2014/main" id="{572FB5E7-923B-791C-23B2-ABD38C576542}"/>
                </a:ext>
              </a:extLst>
            </p:cNvPr>
            <p:cNvSpPr/>
            <p:nvPr/>
          </p:nvSpPr>
          <p:spPr>
            <a:xfrm>
              <a:off x="1597152" y="4634657"/>
              <a:ext cx="995673" cy="341186"/>
            </a:xfrm>
            <a:prstGeom prst="homePlate">
              <a:avLst>
                <a:gd name="adj" fmla="val 0"/>
              </a:avLst>
            </a:prstGeom>
            <a:solidFill>
              <a:srgbClr val="0063A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GB" sz="1100" b="0" i="0" u="none" strike="noStrike" cap="none" noProof="0" dirty="0">
                  <a:solidFill>
                    <a:srgbClr val="CCCCCC"/>
                  </a:solidFill>
                  <a:latin typeface="Roboto"/>
                  <a:ea typeface="Roboto"/>
                  <a:cs typeface="Roboto"/>
                  <a:sym typeface="Roboto"/>
                </a:rPr>
                <a:t>Menu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wien">
      <a:dk1>
        <a:srgbClr val="000000"/>
      </a:dk1>
      <a:lt1>
        <a:srgbClr val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2831</Words>
  <Application>Microsoft Office PowerPoint</Application>
  <PresentationFormat>On-screen Show (16:9)</PresentationFormat>
  <Paragraphs>405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Roboto</vt:lpstr>
      <vt:lpstr>Open Sans</vt:lpstr>
      <vt:lpstr>Times New Roman</vt:lpstr>
      <vt:lpstr>Calibri</vt:lpstr>
      <vt:lpstr>Office</vt:lpstr>
      <vt:lpstr>PowerPoint Presentation</vt:lpstr>
      <vt:lpstr>Relevance</vt:lpstr>
      <vt:lpstr>Mechanisms of N₂O Production in Soils</vt:lpstr>
      <vt:lpstr>Key Factors Influencing N₂O Emissions</vt:lpstr>
      <vt:lpstr>Key Factors Influencing Landslide Activity</vt:lpstr>
      <vt:lpstr>Why Should There be a Connection Between Landslides and N2O Fluxes?</vt:lpstr>
      <vt:lpstr>Research Question 1</vt:lpstr>
      <vt:lpstr>Research Question 2</vt:lpstr>
      <vt:lpstr>Research Question 3</vt:lpstr>
      <vt:lpstr>Hofermühle Observatory</vt:lpstr>
      <vt:lpstr>Hofermühle Observatory</vt:lpstr>
      <vt:lpstr>Hofermühle. Inclinometer</vt:lpstr>
      <vt:lpstr>Greenhouse Gas Monitoring</vt:lpstr>
      <vt:lpstr>Gas Chromatography</vt:lpstr>
      <vt:lpstr>Soil Analysis in the Laboratory</vt:lpstr>
      <vt:lpstr>Soil Temperature and Moisture Monitoring</vt:lpstr>
      <vt:lpstr>Land Use and Vegetation Monitoring</vt:lpstr>
      <vt:lpstr>Preliminary Results for 2023: Beginning of the Research</vt:lpstr>
      <vt:lpstr>Preliminary Results for 2024: Full Year Observed</vt:lpstr>
      <vt:lpstr>Preliminary Results for 2025: Last Results</vt:lpstr>
      <vt:lpstr>Planned Papers</vt:lpstr>
      <vt:lpstr>References</vt:lpstr>
      <vt:lpstr>Thank you for exploring  the full presentation!   I'm happy to answer any questions  or hear your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Nicola Reber</dc:creator>
  <cp:lastModifiedBy>Kirill Grachev</cp:lastModifiedBy>
  <cp:revision>7</cp:revision>
  <dcterms:created xsi:type="dcterms:W3CDTF">2022-09-08T15:49:26Z</dcterms:created>
  <dcterms:modified xsi:type="dcterms:W3CDTF">2025-04-27T18:42:45Z</dcterms:modified>
</cp:coreProperties>
</file>