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81" r:id="rId2"/>
    <p:sldId id="279" r:id="rId3"/>
    <p:sldId id="280" r:id="rId4"/>
    <p:sldId id="257" r:id="rId5"/>
    <p:sldId id="264" r:id="rId6"/>
    <p:sldId id="262" r:id="rId7"/>
    <p:sldId id="269" r:id="rId8"/>
    <p:sldId id="275" r:id="rId9"/>
    <p:sldId id="271" r:id="rId10"/>
    <p:sldId id="283" r:id="rId11"/>
    <p:sldId id="274" r:id="rId12"/>
    <p:sldId id="270" r:id="rId13"/>
    <p:sldId id="291" r:id="rId14"/>
    <p:sldId id="292" r:id="rId15"/>
    <p:sldId id="260" r:id="rId16"/>
    <p:sldId id="290" r:id="rId17"/>
    <p:sldId id="276" r:id="rId18"/>
    <p:sldId id="277" r:id="rId19"/>
    <p:sldId id="259" r:id="rId20"/>
    <p:sldId id="293" r:id="rId21"/>
    <p:sldId id="296" r:id="rId22"/>
    <p:sldId id="278" r:id="rId23"/>
    <p:sldId id="263" r:id="rId24"/>
    <p:sldId id="282" r:id="rId25"/>
    <p:sldId id="285" r:id="rId26"/>
    <p:sldId id="289" r:id="rId27"/>
    <p:sldId id="286" r:id="rId28"/>
    <p:sldId id="288" r:id="rId29"/>
    <p:sldId id="287" r:id="rId30"/>
    <p:sldId id="284" r:id="rId31"/>
    <p:sldId id="295" r:id="rId32"/>
    <p:sldId id="265" r:id="rId33"/>
    <p:sldId id="266" r:id="rId34"/>
    <p:sldId id="267" r:id="rId35"/>
    <p:sldId id="26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8C5B"/>
    <a:srgbClr val="C0EB97"/>
    <a:srgbClr val="9CEB96"/>
    <a:srgbClr val="88C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4738"/>
  </p:normalViewPr>
  <p:slideViewPr>
    <p:cSldViewPr snapToGrid="0">
      <p:cViewPr>
        <p:scale>
          <a:sx n="88" d="100"/>
          <a:sy n="88" d="100"/>
        </p:scale>
        <p:origin x="1480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93828-D6FA-CA43-96D1-1583473E660A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31933-7B8C-E042-8C3B-FFB27118D1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152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DONE </a:t>
            </a:r>
            <a:r>
              <a:rPr lang="en-GB" dirty="0">
                <a:sym typeface="Wingdings" pitchFamily="2" charset="2"/>
              </a:rPr>
              <a:t> E.g. added chem</a:t>
            </a:r>
          </a:p>
          <a:p>
            <a:r>
              <a:rPr lang="en-GB" dirty="0">
                <a:sym typeface="Wingdings" pitchFamily="2" charset="2"/>
              </a:rPr>
              <a:t>Model validation</a:t>
            </a:r>
          </a:p>
          <a:p>
            <a:r>
              <a:rPr lang="en-GB" dirty="0">
                <a:sym typeface="Wingdings" pitchFamily="2" charset="2"/>
              </a:rPr>
              <a:t>Key impacts of this added chemistry are preliminary a global decrease in ozone with the greatest effect seen over the ocean and polar regions. If you’re interested in discussing the results / next stegs then please find me at </a:t>
            </a:r>
            <a:r>
              <a:rPr lang="en-GB" dirty="0" err="1">
                <a:sym typeface="Wingdings" pitchFamily="2" charset="2"/>
              </a:rPr>
              <a:t>pico</a:t>
            </a:r>
            <a:r>
              <a:rPr lang="en-GB" dirty="0">
                <a:sym typeface="Wingdings" pitchFamily="2" charset="2"/>
              </a:rPr>
              <a:t> spot XXX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31933-7B8C-E042-8C3B-FFB27118D1E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825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31933-7B8C-E042-8C3B-FFB27118D1E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303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Surface and zonal concentrations of annual mean </a:t>
            </a:r>
            <a:r>
              <a:rPr lang="en-GB" dirty="0" err="1"/>
              <a:t>Iy</a:t>
            </a:r>
            <a:r>
              <a:rPr lang="en-GB" dirty="0"/>
              <a:t> and Bry</a:t>
            </a:r>
          </a:p>
          <a:p>
            <a:pPr marL="285750" indent="-285750">
              <a:buFontTx/>
              <a:buChar char="-"/>
            </a:pPr>
            <a:r>
              <a:rPr lang="en-GB" dirty="0"/>
              <a:t>Surface and zonal concentrations of annual mean IO and </a:t>
            </a:r>
            <a:r>
              <a:rPr lang="en-GB" dirty="0" err="1"/>
              <a:t>BrO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sz="1200" dirty="0">
                <a:effectLst/>
                <a:latin typeface="NimbusRomNo9L"/>
              </a:rPr>
              <a:t>SHERWEN ET AL. 2016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D31933-7B8C-E042-8C3B-FFB27118D1E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03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FC72A-DF56-C639-0CFB-12A36653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52F06C-4813-B0B7-665F-BE8363CC1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7D87D-E1C3-9782-E52F-46AAF72C2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B54-6668-1540-8DFF-9D522A9B2E7E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C2407-6AEC-31D8-9B31-9AD0F962C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970AB-5D89-36DD-5A0F-B7EB439A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2F61-0DE0-9A45-BD3F-D19D58464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08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6FD98-8170-ED79-4889-1C1C9AC93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6731DF-F254-C9A5-684A-28D08AD5B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7D3A9-E0E2-FC37-FADC-C635F79D1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B54-6668-1540-8DFF-9D522A9B2E7E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8A820-EB43-59FA-EE4A-A16A7DC76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B9600-980C-1365-CE20-E9E47CE4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2F61-0DE0-9A45-BD3F-D19D58464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05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F2CED6-E130-03E0-CC0A-BEDFD6EF83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188D9-70DA-913C-47C3-72F42C2EF5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58200-03EC-FED4-AB90-383D8166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B54-6668-1540-8DFF-9D522A9B2E7E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BFFA2-ADAF-A8D8-7CA1-27076EA63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AEAD4-BC30-8CF1-6C23-A0FF133C8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2F61-0DE0-9A45-BD3F-D19D58464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740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7CD30-B925-6528-37E6-A7E817601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5FB1C-447F-1930-B59A-0248D3826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A22C60-F3F3-6557-E80D-42A1D8557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B54-6668-1540-8DFF-9D522A9B2E7E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31F33-0902-AE2C-BE65-41970401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2F980-544D-3568-176C-1B89097C4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2F61-0DE0-9A45-BD3F-D19D58464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98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3F001-8D35-A99F-C53C-752ACF67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AEDC9-B017-4D6C-1F0F-D33B89B2A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BFF22-BD55-AE88-16E6-0D191C174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B54-6668-1540-8DFF-9D522A9B2E7E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868B0-7628-6514-B5A5-44D53F69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07F01-2AF7-04CF-803D-7E0DBAB4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2F61-0DE0-9A45-BD3F-D19D58464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7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AD208-EFC2-3DF1-6B1D-1B6F15264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E6785-5D1E-709A-822C-772CFF3539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655E00-DA27-A885-70CF-C56C3CF8B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51BE9E-B167-27E7-FB58-47ADD8A03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B54-6668-1540-8DFF-9D522A9B2E7E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0ED85-D415-2AF8-1E8F-64B6F777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C3FEB9-BE9D-1F66-966F-960753DDB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2F61-0DE0-9A45-BD3F-D19D58464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123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F52D8-3E26-0DD4-35C3-B5B756C0E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3AE3F-C93E-F605-1C03-E3066734BE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A76B1E-9782-2412-B21D-E488D0193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02741F-E38E-664F-C49F-DCBC7E06D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A7E909-5FEA-370E-B62A-EA72CCE019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4C2D01-6A87-9EFE-359B-AA7D987B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B54-6668-1540-8DFF-9D522A9B2E7E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523979-0C24-8325-5FB8-3CD65253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22C45-2BD1-C146-4F27-C637025B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2F61-0DE0-9A45-BD3F-D19D58464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012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411B7-8B7B-4CA8-1F11-9652F631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A3C1E-6B21-E160-932A-2205AE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B54-6668-1540-8DFF-9D522A9B2E7E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B17CA9-B567-1045-C5CA-E870968A9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64CEE-BB60-B784-9C5D-5441C54ED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2F61-0DE0-9A45-BD3F-D19D58464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67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F7138E-F2E2-F9E9-1D36-4C028224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B54-6668-1540-8DFF-9D522A9B2E7E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744031-48BA-7AE3-F84C-3C0E0CA9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4292A-62ED-9AB5-D8B6-5BD3D783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2F61-0DE0-9A45-BD3F-D19D58464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407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6DCAA-48E0-8053-E7ED-43396DFD9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21F5F-E59D-EA4B-09BE-7E9946F89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7F2E2-7A93-4E55-B705-3F011177B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6DA8B-DE48-2211-F78E-C3BF28289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B54-6668-1540-8DFF-9D522A9B2E7E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8165D4-EA62-66CD-D618-5567DE45E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4DB6D-5E75-A612-8CCC-5671CDDA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2F61-0DE0-9A45-BD3F-D19D58464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39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E128A-65CE-DB44-C7CD-AA25B8F0A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3817D-0F60-A536-E77A-11CEA89E1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B16E5-EF86-5314-BFEC-4B1D84261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EB6EB-2298-1EF4-A1F9-35375DFB8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B54-6668-1540-8DFF-9D522A9B2E7E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6995D0-E011-215E-337E-0E7F13E7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7352E-5999-071E-15D2-1DC3764AE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2F61-0DE0-9A45-BD3F-D19D58464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18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284C98-9411-9C05-98C6-764B540F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9492C-6248-1099-4FED-AC2A59E27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72B657-C7FC-9A3E-187E-7C2AC22D03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F71B54-6668-1540-8DFF-9D522A9B2E7E}" type="datetimeFigureOut">
              <a:rPr lang="en-GB" smtClean="0"/>
              <a:t>27/04/2025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81015-EF79-8533-DCBF-89D6733C0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DB9D8-CD00-C634-254B-815418C48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5B2F61-0DE0-9A45-BD3F-D19D58464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04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png"/><Relationship Id="rId3" Type="http://schemas.openxmlformats.org/officeDocument/2006/relationships/slide" Target="slide22.xml"/><Relationship Id="rId7" Type="http://schemas.openxmlformats.org/officeDocument/2006/relationships/image" Target="../media/image1.png"/><Relationship Id="rId12" Type="http://schemas.openxmlformats.org/officeDocument/2006/relationships/slide" Target="slide5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3.xml"/><Relationship Id="rId5" Type="http://schemas.openxmlformats.org/officeDocument/2006/relationships/slide" Target="slide15.xml"/><Relationship Id="rId10" Type="http://schemas.openxmlformats.org/officeDocument/2006/relationships/image" Target="../media/image4.svg"/><Relationship Id="rId4" Type="http://schemas.openxmlformats.org/officeDocument/2006/relationships/slide" Target="slide20.xml"/><Relationship Id="rId9" Type="http://schemas.openxmlformats.org/officeDocument/2006/relationships/image" Target="../media/image3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22.xml"/><Relationship Id="rId7" Type="http://schemas.openxmlformats.org/officeDocument/2006/relationships/slide" Target="slide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19.xml"/><Relationship Id="rId9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7.png"/><Relationship Id="rId7" Type="http://schemas.openxmlformats.org/officeDocument/2006/relationships/slide" Target="slide20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11" Type="http://schemas.openxmlformats.org/officeDocument/2006/relationships/slide" Target="slide5.xml"/><Relationship Id="rId5" Type="http://schemas.openxmlformats.org/officeDocument/2006/relationships/slide" Target="slide19.xml"/><Relationship Id="rId10" Type="http://schemas.openxmlformats.org/officeDocument/2006/relationships/slide" Target="slide3.xml"/><Relationship Id="rId4" Type="http://schemas.openxmlformats.org/officeDocument/2006/relationships/image" Target="../media/image8.jpeg"/><Relationship Id="rId9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22.xml"/><Relationship Id="rId7" Type="http://schemas.openxmlformats.org/officeDocument/2006/relationships/slide" Target="slide3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15.xml"/><Relationship Id="rId4" Type="http://schemas.openxmlformats.org/officeDocument/2006/relationships/slide" Target="slide20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22.xml"/><Relationship Id="rId7" Type="http://schemas.openxmlformats.org/officeDocument/2006/relationships/slide" Target="slide3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15.xml"/><Relationship Id="rId4" Type="http://schemas.openxmlformats.org/officeDocument/2006/relationships/slide" Target="slide20.xml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22.xml"/><Relationship Id="rId7" Type="http://schemas.openxmlformats.org/officeDocument/2006/relationships/slide" Target="slide3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15.xml"/><Relationship Id="rId10" Type="http://schemas.openxmlformats.org/officeDocument/2006/relationships/image" Target="../media/image23.png"/><Relationship Id="rId4" Type="http://schemas.openxmlformats.org/officeDocument/2006/relationships/slide" Target="slide20.xml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5.xml"/><Relationship Id="rId3" Type="http://schemas.openxmlformats.org/officeDocument/2006/relationships/image" Target="../media/image2.png"/><Relationship Id="rId7" Type="http://schemas.openxmlformats.org/officeDocument/2006/relationships/slide" Target="slide19.xml"/><Relationship Id="rId12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4.svg"/><Relationship Id="rId10" Type="http://schemas.openxmlformats.org/officeDocument/2006/relationships/slide" Target="slide15.xml"/><Relationship Id="rId4" Type="http://schemas.openxmlformats.org/officeDocument/2006/relationships/image" Target="../media/image3.png"/><Relationship Id="rId9" Type="http://schemas.openxmlformats.org/officeDocument/2006/relationships/slide" Target="slide20.xml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0.jpeg"/><Relationship Id="rId3" Type="http://schemas.openxmlformats.org/officeDocument/2006/relationships/slide" Target="slide22.xml"/><Relationship Id="rId7" Type="http://schemas.openxmlformats.org/officeDocument/2006/relationships/slide" Target="slide3.xml"/><Relationship Id="rId12" Type="http://schemas.openxmlformats.org/officeDocument/2006/relationships/hyperlink" Target="http://www.linkedin.com/in/jessica-randell-703197208" TargetMode="External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hyperlink" Target="https://lec-atmos.org/team/jessica-randell/" TargetMode="External"/><Relationship Id="rId5" Type="http://schemas.openxmlformats.org/officeDocument/2006/relationships/slide" Target="slide15.xml"/><Relationship Id="rId10" Type="http://schemas.openxmlformats.org/officeDocument/2006/relationships/hyperlink" Target="mailto:j.Randell@Lancaster.ac.uk" TargetMode="External"/><Relationship Id="rId4" Type="http://schemas.openxmlformats.org/officeDocument/2006/relationships/slide" Target="slide20.xml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32.xml"/><Relationship Id="rId7" Type="http://schemas.openxmlformats.org/officeDocument/2006/relationships/slide" Target="slide15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image" Target="../media/image6.png"/><Relationship Id="rId5" Type="http://schemas.openxmlformats.org/officeDocument/2006/relationships/slide" Target="slide22.xml"/><Relationship Id="rId10" Type="http://schemas.openxmlformats.org/officeDocument/2006/relationships/slide" Target="slide5.xml"/><Relationship Id="rId4" Type="http://schemas.openxmlformats.org/officeDocument/2006/relationships/slide" Target="slide19.xml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9.png"/><Relationship Id="rId7" Type="http://schemas.openxmlformats.org/officeDocument/2006/relationships/slide" Target="slide1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image" Target="../media/image6.png"/><Relationship Id="rId5" Type="http://schemas.openxmlformats.org/officeDocument/2006/relationships/slide" Target="slide22.xml"/><Relationship Id="rId10" Type="http://schemas.openxmlformats.org/officeDocument/2006/relationships/slide" Target="slide5.xml"/><Relationship Id="rId4" Type="http://schemas.openxmlformats.org/officeDocument/2006/relationships/slide" Target="slide19.xml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19.xml"/><Relationship Id="rId7" Type="http://schemas.openxmlformats.org/officeDocument/2006/relationships/slide" Target="slide7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5.xml"/><Relationship Id="rId5" Type="http://schemas.openxmlformats.org/officeDocument/2006/relationships/slide" Target="slide20.xml"/><Relationship Id="rId10" Type="http://schemas.openxmlformats.org/officeDocument/2006/relationships/image" Target="../media/image6.png"/><Relationship Id="rId4" Type="http://schemas.openxmlformats.org/officeDocument/2006/relationships/slide" Target="slide22.xml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F73B2-EBA1-2175-6C15-89C2379D2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45EFADF-22B1-D9B5-482C-C5C626555DB8}"/>
              </a:ext>
            </a:extLst>
          </p:cNvPr>
          <p:cNvSpPr txBox="1"/>
          <p:nvPr/>
        </p:nvSpPr>
        <p:spPr>
          <a:xfrm>
            <a:off x="2779039" y="272110"/>
            <a:ext cx="7507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/>
              <a:t>Assessing the Impacts of Bromine and Iodine Chemistry on Tropospheric Composition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42A7106-4C3B-1B1F-1E3B-5CD274B173E6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ction Button: Forwards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496D67E-B8AC-D996-61C0-6278DA7F78CF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ction Button: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9067A5F-7C21-4B54-1B66-CC049FF35C7E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hlinkClick r:id="rId2" action="ppaction://hlinksldjump"/>
            <a:extLst>
              <a:ext uri="{FF2B5EF4-FFF2-40B4-BE49-F238E27FC236}">
                <a16:creationId xmlns:a16="http://schemas.microsoft.com/office/drawing/2014/main" id="{4A089779-618D-ED8D-1EA3-435F36D37346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15" name="Rounded 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DD4D2F5C-D931-0F66-F0D8-D398C834AC37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16" name="Rounded 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3FD375EC-D0DE-C7D6-5E2B-61EEB0C2056D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17" name="Rounded Rectangle 16">
            <a:hlinkClick r:id="rId5" action="ppaction://hlinksldjump"/>
            <a:extLst>
              <a:ext uri="{FF2B5EF4-FFF2-40B4-BE49-F238E27FC236}">
                <a16:creationId xmlns:a16="http://schemas.microsoft.com/office/drawing/2014/main" id="{DE17DB9A-950B-66E1-F8B4-A63139F339E3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18" name="Rounded Rectangle 17">
            <a:hlinkClick r:id="rId6" action="ppaction://hlinksldjump"/>
            <a:extLst>
              <a:ext uri="{FF2B5EF4-FFF2-40B4-BE49-F238E27FC236}">
                <a16:creationId xmlns:a16="http://schemas.microsoft.com/office/drawing/2014/main" id="{07D99553-D69E-0A96-6C0E-1743C996A8C7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pic>
        <p:nvPicPr>
          <p:cNvPr id="19" name="Picture 18" descr="A cartoon of a planet&#10;&#10;AI-generated content may be incorrect.">
            <a:extLst>
              <a:ext uri="{FF2B5EF4-FFF2-40B4-BE49-F238E27FC236}">
                <a16:creationId xmlns:a16="http://schemas.microsoft.com/office/drawing/2014/main" id="{8A580C9F-0164-52E3-5D26-09AF571911B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736" y="562065"/>
            <a:ext cx="7982193" cy="646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72E761-8757-C9C3-E676-738CCB92285A}"/>
              </a:ext>
            </a:extLst>
          </p:cNvPr>
          <p:cNvSpPr txBox="1"/>
          <p:nvPr/>
        </p:nvSpPr>
        <p:spPr>
          <a:xfrm>
            <a:off x="5543095" y="1947604"/>
            <a:ext cx="445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Randell, J.</a:t>
            </a:r>
            <a:r>
              <a:rPr lang="en-GB" baseline="30000" dirty="0"/>
              <a:t>1</a:t>
            </a:r>
            <a:r>
              <a:rPr lang="en-GB" dirty="0"/>
              <a:t>, Hossaini, R.</a:t>
            </a:r>
            <a:r>
              <a:rPr lang="en-GB" baseline="30000" dirty="0"/>
              <a:t>1</a:t>
            </a:r>
            <a:r>
              <a:rPr lang="en-GB" dirty="0"/>
              <a:t>, Wild, O.</a:t>
            </a:r>
            <a:r>
              <a:rPr lang="en-GB" baseline="30000" dirty="0"/>
              <a:t>1</a:t>
            </a:r>
            <a:r>
              <a:rPr lang="en-GB" dirty="0"/>
              <a:t>, Mazzeo, A.</a:t>
            </a:r>
            <a:r>
              <a:rPr lang="en-GB" baseline="30000" dirty="0"/>
              <a:t>1</a:t>
            </a:r>
            <a:r>
              <a:rPr lang="en-GB" dirty="0"/>
              <a:t>, Hou, X.</a:t>
            </a:r>
            <a:r>
              <a:rPr lang="en-GB" baseline="30000" dirty="0"/>
              <a:t>1</a:t>
            </a:r>
            <a:endParaRPr lang="en-GB" dirty="0"/>
          </a:p>
        </p:txBody>
      </p:sp>
      <p:pic>
        <p:nvPicPr>
          <p:cNvPr id="25" name="Picture 24" descr="A logo with a spiral and a sun&#10;&#10;AI-generated content may be incorrect.">
            <a:extLst>
              <a:ext uri="{FF2B5EF4-FFF2-40B4-BE49-F238E27FC236}">
                <a16:creationId xmlns:a16="http://schemas.microsoft.com/office/drawing/2014/main" id="{679A80A8-00FA-9581-C9A7-AFBBF61D18F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407" y="5111503"/>
            <a:ext cx="1174020" cy="1322011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87DD5F1D-7ABC-4F81-3EAD-03F3D8E0D1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5755" y="4021014"/>
            <a:ext cx="2430917" cy="899869"/>
          </a:xfrm>
          <a:prstGeom prst="rect">
            <a:avLst/>
          </a:prstGeom>
        </p:spPr>
      </p:pic>
      <p:sp>
        <p:nvSpPr>
          <p:cNvPr id="2" name="Action Button: Home 1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3CEAFAE0-FADB-FFC1-8198-50DE1AA97407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528C4-1426-B399-64B1-F042808E6B92}"/>
              </a:ext>
            </a:extLst>
          </p:cNvPr>
          <p:cNvSpPr txBox="1"/>
          <p:nvPr/>
        </p:nvSpPr>
        <p:spPr>
          <a:xfrm>
            <a:off x="6354867" y="2549328"/>
            <a:ext cx="393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aseline="30000" dirty="0"/>
              <a:t>1 </a:t>
            </a:r>
            <a:r>
              <a:rPr lang="en-GB" dirty="0"/>
              <a:t>Lancaster University (</a:t>
            </a:r>
            <a:r>
              <a:rPr lang="en-GB" dirty="0" err="1"/>
              <a:t>j.Randell@lancaster.ac.uk</a:t>
            </a:r>
            <a:r>
              <a:rPr lang="en-GB" dirty="0"/>
              <a:t>)</a:t>
            </a:r>
          </a:p>
        </p:txBody>
      </p:sp>
      <p:sp>
        <p:nvSpPr>
          <p:cNvPr id="4" name="Rounded Rectangle 3">
            <a:hlinkClick r:id="rId12" action="ppaction://hlinksldjump"/>
            <a:extLst>
              <a:ext uri="{FF2B5EF4-FFF2-40B4-BE49-F238E27FC236}">
                <a16:creationId xmlns:a16="http://schemas.microsoft.com/office/drawing/2014/main" id="{701A6003-1983-900E-8E50-157466FA8974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EABFF7-1EE9-B7B0-DBF7-2F3D3C2600F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040" y="5195576"/>
            <a:ext cx="894632" cy="1237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37B34A-E168-6D97-8331-E72BE9C6D7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63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82EF3-508F-273A-F5FD-B274E6173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10183E0-A4DA-686F-DF64-86E3DAD0B9F4}"/>
              </a:ext>
            </a:extLst>
          </p:cNvPr>
          <p:cNvSpPr txBox="1"/>
          <p:nvPr/>
        </p:nvSpPr>
        <p:spPr>
          <a:xfrm>
            <a:off x="219740" y="212651"/>
            <a:ext cx="52634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GLOBAL BUDGET AND DISTRIBUTION OF </a:t>
            </a:r>
          </a:p>
          <a:p>
            <a:r>
              <a:rPr lang="en-GB" sz="4000" b="1" dirty="0">
                <a:solidFill>
                  <a:srgbClr val="738C5B"/>
                </a:solidFill>
              </a:rPr>
              <a:t>TROPOSPHERIC Br AND I (4/8)</a:t>
            </a:r>
            <a:endParaRPr lang="en-GB" b="1" dirty="0">
              <a:solidFill>
                <a:srgbClr val="738C5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1A051D-64E8-F451-74FC-6A22D2F937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650" y="0"/>
            <a:ext cx="3050628" cy="685800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58E32F1-0D24-FE2C-BCE5-ED95B02945A2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ction Button: Forwards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18031A0-E56A-6EF9-13B4-A200AD1F2F0D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A3E45C8-71A8-1160-4CA4-6C6D798B639C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>
            <a:hlinkClick r:id="rId3" action="ppaction://hlinksldjump"/>
            <a:extLst>
              <a:ext uri="{FF2B5EF4-FFF2-40B4-BE49-F238E27FC236}">
                <a16:creationId xmlns:a16="http://schemas.microsoft.com/office/drawing/2014/main" id="{B01A0E9B-6D18-0B12-93F7-80F2638218C8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35" name="Rounded Rectangle 34">
            <a:hlinkClick r:id="rId4" action="ppaction://hlinksldjump"/>
            <a:extLst>
              <a:ext uri="{FF2B5EF4-FFF2-40B4-BE49-F238E27FC236}">
                <a16:creationId xmlns:a16="http://schemas.microsoft.com/office/drawing/2014/main" id="{D3F70172-248F-8C66-4E32-9F53BD15B99A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6" name="Rounded Rectangle 35">
            <a:hlinkClick r:id="rId5" action="ppaction://hlinksldjump"/>
            <a:extLst>
              <a:ext uri="{FF2B5EF4-FFF2-40B4-BE49-F238E27FC236}">
                <a16:creationId xmlns:a16="http://schemas.microsoft.com/office/drawing/2014/main" id="{5BE85B33-4974-B58B-C638-3C8EEE244A2C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7" name="Rounded Rectangle 36">
            <a:hlinkClick r:id="rId6" action="ppaction://hlinksldjump"/>
            <a:extLst>
              <a:ext uri="{FF2B5EF4-FFF2-40B4-BE49-F238E27FC236}">
                <a16:creationId xmlns:a16="http://schemas.microsoft.com/office/drawing/2014/main" id="{5712786B-BCDD-58CD-E22D-17A5AC0E69F1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8" name="Rounded Rectangle 37">
            <a:hlinkClick r:id="rId7" action="ppaction://hlinksldjump"/>
            <a:extLst>
              <a:ext uri="{FF2B5EF4-FFF2-40B4-BE49-F238E27FC236}">
                <a16:creationId xmlns:a16="http://schemas.microsoft.com/office/drawing/2014/main" id="{01D1C236-5EA9-C3EF-83E1-2ED1880E3ED3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9" name="Action Button: Home 38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91B1E6B-421A-33DB-68D1-512C30D340C1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>
            <a:hlinkClick r:id="rId9" action="ppaction://hlinksldjump"/>
            <a:extLst>
              <a:ext uri="{FF2B5EF4-FFF2-40B4-BE49-F238E27FC236}">
                <a16:creationId xmlns:a16="http://schemas.microsoft.com/office/drawing/2014/main" id="{C0EE723E-2D98-B2CD-6127-05C8E2B3C65B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B99FBEF-229F-3355-13C7-E1F48B3E31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4AA5068-C2FD-F294-A1B4-8B1880AA17D7}"/>
              </a:ext>
            </a:extLst>
          </p:cNvPr>
          <p:cNvSpPr txBox="1"/>
          <p:nvPr/>
        </p:nvSpPr>
        <p:spPr>
          <a:xfrm>
            <a:off x="219740" y="2923846"/>
            <a:ext cx="5263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table lists the global sources and sinks of tropospheric bromine in the FRSGC/UCI CTM</a:t>
            </a:r>
          </a:p>
          <a:p>
            <a:endParaRPr lang="en-GB" dirty="0"/>
          </a:p>
          <a:p>
            <a:r>
              <a:rPr lang="en-GB" dirty="0"/>
              <a:t>We calculate a tropospheric lifetime of  ~3.7 days for Bry</a:t>
            </a:r>
          </a:p>
        </p:txBody>
      </p:sp>
    </p:spTree>
    <p:extLst>
      <p:ext uri="{BB962C8B-B14F-4D97-AF65-F5344CB8AC3E}">
        <p14:creationId xmlns:p14="http://schemas.microsoft.com/office/powerpoint/2010/main" val="50417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ABA3C-799E-45A9-69AC-9179D2027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CB4ABDA-13C2-F48F-2A28-D8C7F7BAEC8B}"/>
              </a:ext>
            </a:extLst>
          </p:cNvPr>
          <p:cNvSpPr txBox="1"/>
          <p:nvPr/>
        </p:nvSpPr>
        <p:spPr>
          <a:xfrm>
            <a:off x="219741" y="212651"/>
            <a:ext cx="9637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GLOBAL BUDGET AND DISTRIBUTION OF </a:t>
            </a:r>
          </a:p>
          <a:p>
            <a:r>
              <a:rPr lang="en-GB" sz="4000" b="1" dirty="0">
                <a:solidFill>
                  <a:srgbClr val="738C5B"/>
                </a:solidFill>
              </a:rPr>
              <a:t>TROPOSPHERIC Br AND I (5/8)</a:t>
            </a:r>
            <a:endParaRPr lang="en-GB" b="1" dirty="0">
              <a:solidFill>
                <a:srgbClr val="738C5B"/>
              </a:solidFill>
            </a:endParaRPr>
          </a:p>
        </p:txBody>
      </p:sp>
      <p:pic>
        <p:nvPicPr>
          <p:cNvPr id="4" name="Picture 3" descr="A screenshot of a graph showing different colors of the world&#10;&#10;AI-generated content may be incorrect.">
            <a:extLst>
              <a:ext uri="{FF2B5EF4-FFF2-40B4-BE49-F238E27FC236}">
                <a16:creationId xmlns:a16="http://schemas.microsoft.com/office/drawing/2014/main" id="{8343F8D2-23B4-440C-2B65-E63A2F1C0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76" y="1425039"/>
            <a:ext cx="9123275" cy="5321910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310B388-470C-7AA7-7030-8F8F33A3E3CE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ction Button: Forwards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83E7CA1-D469-3C92-241A-9F287571F016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D5C5277-8065-72EC-60DA-27434E8C2F2E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>
            <a:hlinkClick r:id="rId3" action="ppaction://hlinksldjump"/>
            <a:extLst>
              <a:ext uri="{FF2B5EF4-FFF2-40B4-BE49-F238E27FC236}">
                <a16:creationId xmlns:a16="http://schemas.microsoft.com/office/drawing/2014/main" id="{77857485-F8ED-78B8-ED02-79A11557D460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35" name="Rounded Rectangle 34">
            <a:hlinkClick r:id="rId4" action="ppaction://hlinksldjump"/>
            <a:extLst>
              <a:ext uri="{FF2B5EF4-FFF2-40B4-BE49-F238E27FC236}">
                <a16:creationId xmlns:a16="http://schemas.microsoft.com/office/drawing/2014/main" id="{D2267F38-64C3-4A69-2DA4-F2EA7115F2D5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6" name="Rounded Rectangle 35">
            <a:hlinkClick r:id="rId5" action="ppaction://hlinksldjump"/>
            <a:extLst>
              <a:ext uri="{FF2B5EF4-FFF2-40B4-BE49-F238E27FC236}">
                <a16:creationId xmlns:a16="http://schemas.microsoft.com/office/drawing/2014/main" id="{CE8B7F69-38DF-D078-BB69-85BBD09AE375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7" name="Rounded Rectangle 36">
            <a:hlinkClick r:id="rId6" action="ppaction://hlinksldjump"/>
            <a:extLst>
              <a:ext uri="{FF2B5EF4-FFF2-40B4-BE49-F238E27FC236}">
                <a16:creationId xmlns:a16="http://schemas.microsoft.com/office/drawing/2014/main" id="{855891AC-79A0-B3E6-D157-E03645A7FB45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8" name="Rounded Rectangle 37">
            <a:hlinkClick r:id="rId7" action="ppaction://hlinksldjump"/>
            <a:extLst>
              <a:ext uri="{FF2B5EF4-FFF2-40B4-BE49-F238E27FC236}">
                <a16:creationId xmlns:a16="http://schemas.microsoft.com/office/drawing/2014/main" id="{F809CE68-BB61-E524-BEB5-DEE88B3A306B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9" name="Action Button: Home 38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8817F38A-3FCF-0332-2885-A27EAC3BBCDD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>
            <a:hlinkClick r:id="rId9" action="ppaction://hlinksldjump"/>
            <a:extLst>
              <a:ext uri="{FF2B5EF4-FFF2-40B4-BE49-F238E27FC236}">
                <a16:creationId xmlns:a16="http://schemas.microsoft.com/office/drawing/2014/main" id="{97A0DB18-9F85-804A-8926-A74D2460E370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CBF9430-C26C-14DA-09D5-C0BE59FE9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47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D0AF6-CD6C-43AF-B297-D3A3413A0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8BBF49-7B74-5973-DE96-D4CC5163F52E}"/>
              </a:ext>
            </a:extLst>
          </p:cNvPr>
          <p:cNvSpPr txBox="1"/>
          <p:nvPr/>
        </p:nvSpPr>
        <p:spPr>
          <a:xfrm>
            <a:off x="219741" y="212651"/>
            <a:ext cx="9637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GLOBAL BUDGET AND DISTRIBUTION OF </a:t>
            </a:r>
          </a:p>
          <a:p>
            <a:r>
              <a:rPr lang="en-GB" sz="4000" b="1" dirty="0">
                <a:solidFill>
                  <a:srgbClr val="738C5B"/>
                </a:solidFill>
              </a:rPr>
              <a:t>TROPOSPHERIC Br AND I (6/8)</a:t>
            </a:r>
            <a:endParaRPr lang="en-GB" b="1" dirty="0">
              <a:solidFill>
                <a:srgbClr val="738C5B"/>
              </a:solidFill>
            </a:endParaRPr>
          </a:p>
        </p:txBody>
      </p:sp>
      <p:pic>
        <p:nvPicPr>
          <p:cNvPr id="8" name="Picture 7" descr="A screenshot of a graph&#10;&#10;AI-generated content may be incorrect.">
            <a:extLst>
              <a:ext uri="{FF2B5EF4-FFF2-40B4-BE49-F238E27FC236}">
                <a16:creationId xmlns:a16="http://schemas.microsoft.com/office/drawing/2014/main" id="{316DF57F-34AE-5BA2-E729-A34FDF91D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76" y="1536090"/>
            <a:ext cx="9123275" cy="5321910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ECF7910-95C8-DDF6-FDFA-691CACB2BFBD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ction Button: Forwards or Next 3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2A76FEC-08F1-1B5F-2BF9-0C51487947F2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tion Button: Back or Previous 3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19BAF28-2F4F-79F3-7ED9-3AEB634E19C7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ounded Rectangle 36">
            <a:hlinkClick r:id="rId3" action="ppaction://hlinksldjump"/>
            <a:extLst>
              <a:ext uri="{FF2B5EF4-FFF2-40B4-BE49-F238E27FC236}">
                <a16:creationId xmlns:a16="http://schemas.microsoft.com/office/drawing/2014/main" id="{F70197DD-FF58-BBEB-674D-87B5F854AB12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38" name="Rounded Rectangle 37">
            <a:hlinkClick r:id="rId4" action="ppaction://hlinksldjump"/>
            <a:extLst>
              <a:ext uri="{FF2B5EF4-FFF2-40B4-BE49-F238E27FC236}">
                <a16:creationId xmlns:a16="http://schemas.microsoft.com/office/drawing/2014/main" id="{D3869B41-2D74-84AB-40D5-512963145ACD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9" name="Rounded Rectangle 38">
            <a:hlinkClick r:id="rId5" action="ppaction://hlinksldjump"/>
            <a:extLst>
              <a:ext uri="{FF2B5EF4-FFF2-40B4-BE49-F238E27FC236}">
                <a16:creationId xmlns:a16="http://schemas.microsoft.com/office/drawing/2014/main" id="{AF8A0B72-E5D2-ADA5-A45D-3F7E346FEA02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0" name="Rounded Rectangle 39">
            <a:hlinkClick r:id="rId6" action="ppaction://hlinksldjump"/>
            <a:extLst>
              <a:ext uri="{FF2B5EF4-FFF2-40B4-BE49-F238E27FC236}">
                <a16:creationId xmlns:a16="http://schemas.microsoft.com/office/drawing/2014/main" id="{1EE4117F-9A8A-2B4A-0EE2-154C6E89436C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1" name="Rounded Rectangle 40">
            <a:hlinkClick r:id="rId7" action="ppaction://hlinksldjump"/>
            <a:extLst>
              <a:ext uri="{FF2B5EF4-FFF2-40B4-BE49-F238E27FC236}">
                <a16:creationId xmlns:a16="http://schemas.microsoft.com/office/drawing/2014/main" id="{9E066D3B-D3F1-097A-643E-676F4A8926EB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2" name="Action Button: Home 41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EDA967B7-D5DA-2E8C-165F-9E4BA6650161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ounded Rectangle 42">
            <a:hlinkClick r:id="rId9" action="ppaction://hlinksldjump"/>
            <a:extLst>
              <a:ext uri="{FF2B5EF4-FFF2-40B4-BE49-F238E27FC236}">
                <a16:creationId xmlns:a16="http://schemas.microsoft.com/office/drawing/2014/main" id="{9C62BF07-B9A2-0F61-46D0-8B99809E085D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4C45EC6C-AEF0-5D78-119A-E9BC8B9F36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75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909720-AC54-5A5A-ACEE-EB0EDAA2A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034" y="67897"/>
            <a:ext cx="7772400" cy="67115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246F6A-4CD8-FFDB-46D4-F2C1620E59B5}"/>
              </a:ext>
            </a:extLst>
          </p:cNvPr>
          <p:cNvSpPr txBox="1"/>
          <p:nvPr/>
        </p:nvSpPr>
        <p:spPr>
          <a:xfrm>
            <a:off x="219741" y="212651"/>
            <a:ext cx="2512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GLOBAL BUDGET AND DISTRIB-UTION (7/8)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2D7F23C-58B9-834C-76EC-8BD2E46852B2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tion Button: Forwards or Next 3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D651221-3B69-D3C3-7570-196092470F53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ction Button: Back or Previous 3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52BAB30-593F-FBF9-74AC-6D43D48B7FDC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>
            <a:hlinkClick r:id="rId3" action="ppaction://hlinksldjump"/>
            <a:extLst>
              <a:ext uri="{FF2B5EF4-FFF2-40B4-BE49-F238E27FC236}">
                <a16:creationId xmlns:a16="http://schemas.microsoft.com/office/drawing/2014/main" id="{15144380-F2F8-7E99-9EBF-50A00D8490B7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39" name="Rounded Rectangle 38">
            <a:hlinkClick r:id="rId4" action="ppaction://hlinksldjump"/>
            <a:extLst>
              <a:ext uri="{FF2B5EF4-FFF2-40B4-BE49-F238E27FC236}">
                <a16:creationId xmlns:a16="http://schemas.microsoft.com/office/drawing/2014/main" id="{5D050D2A-5FF2-4BB8-DC75-7D0012142B95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0" name="Rounded Rectangle 39">
            <a:hlinkClick r:id="rId5" action="ppaction://hlinksldjump"/>
            <a:extLst>
              <a:ext uri="{FF2B5EF4-FFF2-40B4-BE49-F238E27FC236}">
                <a16:creationId xmlns:a16="http://schemas.microsoft.com/office/drawing/2014/main" id="{8CE53587-0B28-1D22-E536-298318991033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1" name="Rounded Rectangle 40">
            <a:hlinkClick r:id="rId6" action="ppaction://hlinksldjump"/>
            <a:extLst>
              <a:ext uri="{FF2B5EF4-FFF2-40B4-BE49-F238E27FC236}">
                <a16:creationId xmlns:a16="http://schemas.microsoft.com/office/drawing/2014/main" id="{7EFADA9A-B3EA-F65D-184D-7B2882B667B8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2" name="Rounded Rectangle 41">
            <a:hlinkClick r:id="rId7" action="ppaction://hlinksldjump"/>
            <a:extLst>
              <a:ext uri="{FF2B5EF4-FFF2-40B4-BE49-F238E27FC236}">
                <a16:creationId xmlns:a16="http://schemas.microsoft.com/office/drawing/2014/main" id="{0EB54EF9-FE28-F9B7-0F70-F55E647EC390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3" name="Action Button: Home 4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C5B81A2-624E-89C5-5D01-9CB413F325FB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ounded Rectangle 43">
            <a:hlinkClick r:id="rId9" action="ppaction://hlinksldjump"/>
            <a:extLst>
              <a:ext uri="{FF2B5EF4-FFF2-40B4-BE49-F238E27FC236}">
                <a16:creationId xmlns:a16="http://schemas.microsoft.com/office/drawing/2014/main" id="{953A84F6-8BFC-7BC5-7B36-61D1B89FF1E2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6ACB663-D808-06C3-ED31-3A60B3C54A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23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86F21-F6FF-9E2D-1B9A-A791EF646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F0650-3DA4-AD92-5BC4-07A74AF66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672" y="0"/>
            <a:ext cx="7772400" cy="67387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490F27B-7D95-C5FD-C6E6-0B33625A89A1}"/>
              </a:ext>
            </a:extLst>
          </p:cNvPr>
          <p:cNvSpPr txBox="1"/>
          <p:nvPr/>
        </p:nvSpPr>
        <p:spPr>
          <a:xfrm>
            <a:off x="219741" y="212651"/>
            <a:ext cx="2512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GLOBAL BUDGET AND DISTRIB-UTION (8/8)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AA9BDA1-B921-1EFC-A277-8F2C6EB19E46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Action Button: Forwards or Next 3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A8725B6-9EAC-C50E-03AC-66EB597F5C43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ction Button: Back or Previous 3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CCBC32B-22CC-54A9-5012-572BF3285A5B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ounded Rectangle 32">
            <a:hlinkClick r:id="rId3" action="ppaction://hlinksldjump"/>
            <a:extLst>
              <a:ext uri="{FF2B5EF4-FFF2-40B4-BE49-F238E27FC236}">
                <a16:creationId xmlns:a16="http://schemas.microsoft.com/office/drawing/2014/main" id="{706CA90D-080C-8E46-B249-8842D91BE9E0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34" name="Rounded Rectangle 33">
            <a:hlinkClick r:id="rId4" action="ppaction://hlinksldjump"/>
            <a:extLst>
              <a:ext uri="{FF2B5EF4-FFF2-40B4-BE49-F238E27FC236}">
                <a16:creationId xmlns:a16="http://schemas.microsoft.com/office/drawing/2014/main" id="{DC83C7DC-881D-B7FD-E168-342ABF0998C5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5" name="Rounded Rectangle 34">
            <a:hlinkClick r:id="rId5" action="ppaction://hlinksldjump"/>
            <a:extLst>
              <a:ext uri="{FF2B5EF4-FFF2-40B4-BE49-F238E27FC236}">
                <a16:creationId xmlns:a16="http://schemas.microsoft.com/office/drawing/2014/main" id="{A6CBFA28-2F3E-0E7F-39D4-DB5454164C78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6" name="Rounded Rectangle 35">
            <a:hlinkClick r:id="rId6" action="ppaction://hlinksldjump"/>
            <a:extLst>
              <a:ext uri="{FF2B5EF4-FFF2-40B4-BE49-F238E27FC236}">
                <a16:creationId xmlns:a16="http://schemas.microsoft.com/office/drawing/2014/main" id="{32445135-42C4-B224-254F-05206AF3C494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7" name="Rounded Rectangle 36">
            <a:hlinkClick r:id="rId7" action="ppaction://hlinksldjump"/>
            <a:extLst>
              <a:ext uri="{FF2B5EF4-FFF2-40B4-BE49-F238E27FC236}">
                <a16:creationId xmlns:a16="http://schemas.microsoft.com/office/drawing/2014/main" id="{E5EEC149-E815-B08F-632B-AD56FF47C65E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8" name="Action Button: Home 3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9CB6643-882B-62B2-8AB2-032DE44E6145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ounded Rectangle 38">
            <a:hlinkClick r:id="rId9" action="ppaction://hlinksldjump"/>
            <a:extLst>
              <a:ext uri="{FF2B5EF4-FFF2-40B4-BE49-F238E27FC236}">
                <a16:creationId xmlns:a16="http://schemas.microsoft.com/office/drawing/2014/main" id="{21E9AD0B-93F9-7608-E066-30A5745C2F7F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6EFBF77-480D-4E9E-F813-1F9CF09297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44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6A402-1554-D4E5-7C81-241B321C4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0262E1-873D-CB32-6371-45889C52B864}"/>
              </a:ext>
            </a:extLst>
          </p:cNvPr>
          <p:cNvSpPr txBox="1"/>
          <p:nvPr/>
        </p:nvSpPr>
        <p:spPr>
          <a:xfrm>
            <a:off x="219741" y="212651"/>
            <a:ext cx="61152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MODEL EVALUATION (1/4)</a:t>
            </a:r>
            <a:endParaRPr lang="en-GB" b="1" dirty="0">
              <a:solidFill>
                <a:srgbClr val="738C5B"/>
              </a:solidFill>
            </a:endParaRPr>
          </a:p>
        </p:txBody>
      </p:sp>
      <p:pic>
        <p:nvPicPr>
          <p:cNvPr id="12" name="Picture 11" descr="A graph of a line graph&#10;&#10;AI-generated content may be incorrect.">
            <a:extLst>
              <a:ext uri="{FF2B5EF4-FFF2-40B4-BE49-F238E27FC236}">
                <a16:creationId xmlns:a16="http://schemas.microsoft.com/office/drawing/2014/main" id="{0FB25A8B-E35F-B851-EEC7-A8DD592B5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494" y="1350028"/>
            <a:ext cx="7772400" cy="469431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7404607-3BBB-8B0C-0581-E51F300B90DC}"/>
              </a:ext>
            </a:extLst>
          </p:cNvPr>
          <p:cNvSpPr txBox="1"/>
          <p:nvPr/>
        </p:nvSpPr>
        <p:spPr>
          <a:xfrm>
            <a:off x="219741" y="1350028"/>
            <a:ext cx="20524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Modelled </a:t>
            </a:r>
            <a:r>
              <a:rPr lang="en-GB" dirty="0" err="1"/>
              <a:t>BrO</a:t>
            </a:r>
            <a:r>
              <a:rPr lang="en-GB" dirty="0"/>
              <a:t> reasonably consistent with </a:t>
            </a:r>
            <a:r>
              <a:rPr lang="en-GB" dirty="0" err="1"/>
              <a:t>ATom</a:t>
            </a:r>
            <a:r>
              <a:rPr lang="en-GB" dirty="0"/>
              <a:t> observations in the MBL but much higher in the upper troposphere where transport from the stratosphere becomes important in the model</a:t>
            </a:r>
          </a:p>
          <a:p>
            <a:endParaRPr lang="en-GB" dirty="0"/>
          </a:p>
          <a:p>
            <a:r>
              <a:rPr lang="en-GB" dirty="0"/>
              <a:t>In contrast, model much lower than Torero in the upper troposphere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4EEC7BD-C34E-F30B-F0FE-A8DD5FBBA47C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Forwards or Next 3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BDD0671-5660-528C-2AC1-9E18A295BF50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Back or Previous 3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C1CE03E-CF25-0B1A-8C66-03E6B2E369E1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>
            <a:hlinkClick r:id="rId3" action="ppaction://hlinksldjump"/>
            <a:extLst>
              <a:ext uri="{FF2B5EF4-FFF2-40B4-BE49-F238E27FC236}">
                <a16:creationId xmlns:a16="http://schemas.microsoft.com/office/drawing/2014/main" id="{EB6CA0DB-77BC-583B-3F63-F58B408C82F3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1" name="Rounded 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182342AC-C345-E0A3-B010-EA27CA5FFCBA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2" name="Rounded Rectangle 41">
            <a:hlinkClick r:id="rId5" action="ppaction://hlinksldjump"/>
            <a:extLst>
              <a:ext uri="{FF2B5EF4-FFF2-40B4-BE49-F238E27FC236}">
                <a16:creationId xmlns:a16="http://schemas.microsoft.com/office/drawing/2014/main" id="{98964B27-A1EC-8BBA-617C-76AC7010D5BA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3" name="Rounded Rectangle 42">
            <a:hlinkClick r:id="rId6" action="ppaction://hlinksldjump"/>
            <a:extLst>
              <a:ext uri="{FF2B5EF4-FFF2-40B4-BE49-F238E27FC236}">
                <a16:creationId xmlns:a16="http://schemas.microsoft.com/office/drawing/2014/main" id="{3EF41604-7331-8377-1470-167D840F45CC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4" name="Rounded Rectangle 43">
            <a:hlinkClick r:id="rId7" action="ppaction://hlinksldjump"/>
            <a:extLst>
              <a:ext uri="{FF2B5EF4-FFF2-40B4-BE49-F238E27FC236}">
                <a16:creationId xmlns:a16="http://schemas.microsoft.com/office/drawing/2014/main" id="{069967D8-62CD-1707-750B-F7BBDF43933F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5" name="Action Button: Home 4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B12E1DB3-AC9D-DE9D-EB76-5F39F1A28904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unded Rectangle 45">
            <a:hlinkClick r:id="rId9" action="ppaction://hlinksldjump"/>
            <a:extLst>
              <a:ext uri="{FF2B5EF4-FFF2-40B4-BE49-F238E27FC236}">
                <a16:creationId xmlns:a16="http://schemas.microsoft.com/office/drawing/2014/main" id="{EE8A3873-4667-33E1-4723-0362274FF29D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909BA6B-5EAB-A6C4-2021-83D2B6ED3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89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BD7E3B-BA10-93D2-A723-51778CC64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954" y="45483"/>
            <a:ext cx="5054600" cy="6756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951BB8-2164-D867-6076-0FEE0FFC2F4B}"/>
              </a:ext>
            </a:extLst>
          </p:cNvPr>
          <p:cNvSpPr txBox="1"/>
          <p:nvPr/>
        </p:nvSpPr>
        <p:spPr>
          <a:xfrm>
            <a:off x="219741" y="212651"/>
            <a:ext cx="5054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MODEL EVALUATION (2/4)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EAC0DD-42BA-7DB3-5457-2898483A8FDC}"/>
              </a:ext>
            </a:extLst>
          </p:cNvPr>
          <p:cNvSpPr txBox="1"/>
          <p:nvPr/>
        </p:nvSpPr>
        <p:spPr>
          <a:xfrm>
            <a:off x="292183" y="1798537"/>
            <a:ext cx="4917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Comparison of IO against observations from TORERO. Agreement improves for the upper troposphere where there is little IO measured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E6ED8C2C-BB11-8734-7556-A7C66D2117CE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ction Button: Forwards or Next 3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AAA2D84-E4E9-5AD5-3E0A-61C28F4A2863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ction Button: Back or Previous 4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9A3F521-2305-3F8D-2862-6F03E4B0CE69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ounded Rectangle 41">
            <a:hlinkClick r:id="rId3" action="ppaction://hlinksldjump"/>
            <a:extLst>
              <a:ext uri="{FF2B5EF4-FFF2-40B4-BE49-F238E27FC236}">
                <a16:creationId xmlns:a16="http://schemas.microsoft.com/office/drawing/2014/main" id="{97A8A9AA-90DB-E0F2-08E4-858C8E678C15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3" name="Rounded Rectangle 42">
            <a:hlinkClick r:id="rId4" action="ppaction://hlinksldjump"/>
            <a:extLst>
              <a:ext uri="{FF2B5EF4-FFF2-40B4-BE49-F238E27FC236}">
                <a16:creationId xmlns:a16="http://schemas.microsoft.com/office/drawing/2014/main" id="{6445B47E-5DA5-999C-21AC-2B3A8863F353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4" name="Rounded Rectangle 43">
            <a:hlinkClick r:id="rId5" action="ppaction://hlinksldjump"/>
            <a:extLst>
              <a:ext uri="{FF2B5EF4-FFF2-40B4-BE49-F238E27FC236}">
                <a16:creationId xmlns:a16="http://schemas.microsoft.com/office/drawing/2014/main" id="{9DBCBB7E-B075-3D82-9E94-17C05BD4B2E7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5" name="Rounded Rectangle 44">
            <a:hlinkClick r:id="rId6" action="ppaction://hlinksldjump"/>
            <a:extLst>
              <a:ext uri="{FF2B5EF4-FFF2-40B4-BE49-F238E27FC236}">
                <a16:creationId xmlns:a16="http://schemas.microsoft.com/office/drawing/2014/main" id="{2AC0F771-F377-F7D7-0DB7-DA7B378988C7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6" name="Rounded Rectangle 45">
            <a:hlinkClick r:id="rId7" action="ppaction://hlinksldjump"/>
            <a:extLst>
              <a:ext uri="{FF2B5EF4-FFF2-40B4-BE49-F238E27FC236}">
                <a16:creationId xmlns:a16="http://schemas.microsoft.com/office/drawing/2014/main" id="{80DA6331-A85F-71CB-9939-934A1C46F8F8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7" name="Action Button: Home 4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E2811C4-A310-F6A4-FAE8-2496D65F7268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ounded Rectangle 47">
            <a:hlinkClick r:id="rId9" action="ppaction://hlinksldjump"/>
            <a:extLst>
              <a:ext uri="{FF2B5EF4-FFF2-40B4-BE49-F238E27FC236}">
                <a16:creationId xmlns:a16="http://schemas.microsoft.com/office/drawing/2014/main" id="{F91A80CE-FA40-EE0F-8DA1-49CC6626B712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4BDEDE1-0B92-D111-DE33-5AC74444A1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25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EFE15-F16D-88A0-E332-639ED0723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D1F1CD-D5B1-C601-3798-C627D7BDE168}"/>
              </a:ext>
            </a:extLst>
          </p:cNvPr>
          <p:cNvSpPr txBox="1"/>
          <p:nvPr/>
        </p:nvSpPr>
        <p:spPr>
          <a:xfrm>
            <a:off x="219741" y="212651"/>
            <a:ext cx="5629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MODEL Evaluation (3/4)</a:t>
            </a:r>
            <a:endParaRPr lang="en-GB" b="1" dirty="0">
              <a:solidFill>
                <a:srgbClr val="738C5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264AE2-4B73-D899-A42B-236CE7DEE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716" y="920537"/>
            <a:ext cx="7518115" cy="45407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017292-95C9-987C-CC3C-75380E31DF57}"/>
              </a:ext>
            </a:extLst>
          </p:cNvPr>
          <p:cNvSpPr txBox="1"/>
          <p:nvPr/>
        </p:nvSpPr>
        <p:spPr>
          <a:xfrm>
            <a:off x="-21538" y="5459246"/>
            <a:ext cx="10342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BrO</a:t>
            </a:r>
            <a:r>
              <a:rPr lang="en-GB" dirty="0"/>
              <a:t> and IO surface observations from Cape Verde (Mahajan et al. 2010 and Read et al. 2008 ) against the “Br + I”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Results from a sensitivity study exploring how sampling the model affects the comparison can be found </a:t>
            </a:r>
            <a:r>
              <a:rPr lang="en-GB" dirty="0">
                <a:solidFill>
                  <a:srgbClr val="FF0000"/>
                </a:solidFill>
                <a:hlinkClick r:id="rId3" action="ppaction://hlinksldjump"/>
              </a:rPr>
              <a:t>HERE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8FDF6A34-A3E2-F4ED-E03D-59E46C8F8A1A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Forwards or Next 3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2A7AD01-8408-4CFF-C607-A7E18EE4E3D6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Back or Previous 3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5BD27A3-72BF-7D09-2AAA-79D46889A780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>
            <a:hlinkClick r:id="rId4" action="ppaction://hlinksldjump"/>
            <a:extLst>
              <a:ext uri="{FF2B5EF4-FFF2-40B4-BE49-F238E27FC236}">
                <a16:creationId xmlns:a16="http://schemas.microsoft.com/office/drawing/2014/main" id="{D91286A7-B1C6-6A7C-1BB3-E45A2D3E642B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36" name="Rounded Rectangle 35">
            <a:hlinkClick r:id="rId3" action="ppaction://hlinksldjump"/>
            <a:extLst>
              <a:ext uri="{FF2B5EF4-FFF2-40B4-BE49-F238E27FC236}">
                <a16:creationId xmlns:a16="http://schemas.microsoft.com/office/drawing/2014/main" id="{D3DAF6C3-ED83-FF19-8B45-32DBA1A2F5F7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7" name="Rounded Rectangle 36">
            <a:hlinkClick r:id="rId5" action="ppaction://hlinksldjump"/>
            <a:extLst>
              <a:ext uri="{FF2B5EF4-FFF2-40B4-BE49-F238E27FC236}">
                <a16:creationId xmlns:a16="http://schemas.microsoft.com/office/drawing/2014/main" id="{3A4E298D-7335-6004-678D-7B1A93E8DEC0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8" name="Rounded Rectangle 37">
            <a:hlinkClick r:id="rId6" action="ppaction://hlinksldjump"/>
            <a:extLst>
              <a:ext uri="{FF2B5EF4-FFF2-40B4-BE49-F238E27FC236}">
                <a16:creationId xmlns:a16="http://schemas.microsoft.com/office/drawing/2014/main" id="{BD5BA491-3A03-568C-76FD-D99CD8254F33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9" name="Rounded Rectangle 38">
            <a:hlinkClick r:id="rId7" action="ppaction://hlinksldjump"/>
            <a:extLst>
              <a:ext uri="{FF2B5EF4-FFF2-40B4-BE49-F238E27FC236}">
                <a16:creationId xmlns:a16="http://schemas.microsoft.com/office/drawing/2014/main" id="{595553D3-9BC1-54D7-5E2D-F184CF8D7F56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0" name="Action Button: Home 39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80EAA3ED-46E9-1558-445B-330BE5D28DF4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ounded 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B2003307-3E85-1FF8-A848-C21A27B08011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925976A-44CB-414D-EE43-7EFD13195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02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053EB-10C7-1287-2E0A-4F5DC6987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5F8FB3-DBBD-186B-2058-D2E2811A64A9}"/>
              </a:ext>
            </a:extLst>
          </p:cNvPr>
          <p:cNvSpPr txBox="1"/>
          <p:nvPr/>
        </p:nvSpPr>
        <p:spPr>
          <a:xfrm>
            <a:off x="219741" y="212651"/>
            <a:ext cx="39787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MODEL EVALUATION (4/4)</a:t>
            </a:r>
            <a:endParaRPr lang="en-GB" b="1" dirty="0">
              <a:solidFill>
                <a:srgbClr val="738C5B"/>
              </a:solidFill>
            </a:endParaRPr>
          </a:p>
        </p:txBody>
      </p:sp>
      <p:pic>
        <p:nvPicPr>
          <p:cNvPr id="5" name="Picture 4" descr="A graph of different lines&#10;&#10;AI-generated content may be incorrect.">
            <a:extLst>
              <a:ext uri="{FF2B5EF4-FFF2-40B4-BE49-F238E27FC236}">
                <a16:creationId xmlns:a16="http://schemas.microsoft.com/office/drawing/2014/main" id="{313D4970-D92C-B2F0-0FE8-67E7CF83C2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8514" y="0"/>
            <a:ext cx="582697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19B75E-3A15-857A-90B9-B44D0EE637EC}"/>
              </a:ext>
            </a:extLst>
          </p:cNvPr>
          <p:cNvSpPr txBox="1"/>
          <p:nvPr/>
        </p:nvSpPr>
        <p:spPr>
          <a:xfrm>
            <a:off x="370777" y="2516694"/>
            <a:ext cx="3348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Simulated </a:t>
            </a:r>
            <a:r>
              <a:rPr lang="en-GB" dirty="0" err="1"/>
              <a:t>BrO</a:t>
            </a:r>
            <a:r>
              <a:rPr lang="en-GB" dirty="0"/>
              <a:t> tropospheric columns compared to GOME-2 satellite data (Theys et al. 2011)</a:t>
            </a:r>
          </a:p>
          <a:p>
            <a:endParaRPr lang="en-GB" dirty="0"/>
          </a:p>
          <a:p>
            <a:r>
              <a:rPr lang="en-GB" dirty="0"/>
              <a:t>Consistency is poor between the model and observations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CF4217F-7CB6-DC13-BFE8-4AC6ABA17CA2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ction Button: Forwards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BCCD045-CB12-0017-B68E-E3AFA7D29E4A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DE7B94B-485C-B4E5-3E65-AD572FFE8415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>
            <a:hlinkClick r:id="rId3" action="ppaction://hlinksldjump"/>
            <a:extLst>
              <a:ext uri="{FF2B5EF4-FFF2-40B4-BE49-F238E27FC236}">
                <a16:creationId xmlns:a16="http://schemas.microsoft.com/office/drawing/2014/main" id="{18436D96-386C-B8C0-CE18-84237D02F111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35" name="Rounded Rectangle 34">
            <a:hlinkClick r:id="rId4" action="ppaction://hlinksldjump"/>
            <a:extLst>
              <a:ext uri="{FF2B5EF4-FFF2-40B4-BE49-F238E27FC236}">
                <a16:creationId xmlns:a16="http://schemas.microsoft.com/office/drawing/2014/main" id="{D4BD99E1-93EE-F92C-3F0E-711C5F612215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6" name="Rounded Rectangle 35">
            <a:hlinkClick r:id="rId5" action="ppaction://hlinksldjump"/>
            <a:extLst>
              <a:ext uri="{FF2B5EF4-FFF2-40B4-BE49-F238E27FC236}">
                <a16:creationId xmlns:a16="http://schemas.microsoft.com/office/drawing/2014/main" id="{108352FE-16BE-D682-04C4-7CDEE5460724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7" name="Rounded Rectangle 36">
            <a:hlinkClick r:id="rId6" action="ppaction://hlinksldjump"/>
            <a:extLst>
              <a:ext uri="{FF2B5EF4-FFF2-40B4-BE49-F238E27FC236}">
                <a16:creationId xmlns:a16="http://schemas.microsoft.com/office/drawing/2014/main" id="{76059626-B365-79B7-B139-3CEEF6EF5A7C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8" name="Rounded Rectangle 37">
            <a:hlinkClick r:id="rId7" action="ppaction://hlinksldjump"/>
            <a:extLst>
              <a:ext uri="{FF2B5EF4-FFF2-40B4-BE49-F238E27FC236}">
                <a16:creationId xmlns:a16="http://schemas.microsoft.com/office/drawing/2014/main" id="{541DDCBD-7124-29AE-716A-8B11AF71039B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9" name="Action Button: Home 38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E58F206-0954-CB38-6466-7507D2A078BF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>
            <a:hlinkClick r:id="rId9" action="ppaction://hlinksldjump"/>
            <a:extLst>
              <a:ext uri="{FF2B5EF4-FFF2-40B4-BE49-F238E27FC236}">
                <a16:creationId xmlns:a16="http://schemas.microsoft.com/office/drawing/2014/main" id="{ED2E43C8-8A34-8FA1-434D-0A5F1291A5DC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5155368-98B5-AE6F-25D2-2E261D03E7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23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86A96-5B37-4C80-B2AF-D076C5866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map&#10;&#10;AI-generated content may be incorrect.">
            <a:extLst>
              <a:ext uri="{FF2B5EF4-FFF2-40B4-BE49-F238E27FC236}">
                <a16:creationId xmlns:a16="http://schemas.microsoft.com/office/drawing/2014/main" id="{24955F79-0063-2BF5-F76A-1741F685C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235" y="300575"/>
            <a:ext cx="7876122" cy="6246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6E5797-0DDC-3287-A7FA-28EE46CE9728}"/>
              </a:ext>
            </a:extLst>
          </p:cNvPr>
          <p:cNvSpPr txBox="1"/>
          <p:nvPr/>
        </p:nvSpPr>
        <p:spPr>
          <a:xfrm>
            <a:off x="219741" y="212651"/>
            <a:ext cx="32787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KEY IMPACTS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83DBAE-1D03-9AD5-ED3C-C855B1BECFE7}"/>
              </a:ext>
            </a:extLst>
          </p:cNvPr>
          <p:cNvSpPr txBox="1"/>
          <p:nvPr/>
        </p:nvSpPr>
        <p:spPr>
          <a:xfrm>
            <a:off x="219740" y="1509184"/>
            <a:ext cx="21094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“Br + I” run compared to BASE run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Adding in bromine and iodine chemistry leads to a global decrease in tropospheric ozone concentrations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Largest effect observed over oceanic and polar regions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4AEEB50-B19B-764B-F0A0-B5D1426B93DE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Forwards or Next 3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98DE50A-AF2D-5086-6E23-19D5A982BF3E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Action Button: Back or Previous 3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EE20469-EE05-4202-B3A3-E25F55F5D3E7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ounded Rectangle 35">
            <a:hlinkClick r:id="rId3" action="ppaction://hlinksldjump"/>
            <a:extLst>
              <a:ext uri="{FF2B5EF4-FFF2-40B4-BE49-F238E27FC236}">
                <a16:creationId xmlns:a16="http://schemas.microsoft.com/office/drawing/2014/main" id="{4129FBD5-7597-E9AF-69FF-6D4DF75C19D7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37" name="Rounded 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FE1B12FA-6ECD-3F73-D7E8-9FDB7501478F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8" name="Rounded Rectangle 37">
            <a:hlinkClick r:id="rId5" action="ppaction://hlinksldjump"/>
            <a:extLst>
              <a:ext uri="{FF2B5EF4-FFF2-40B4-BE49-F238E27FC236}">
                <a16:creationId xmlns:a16="http://schemas.microsoft.com/office/drawing/2014/main" id="{FD491200-C5C5-CEA5-1669-DCB458DE97A6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9" name="Rounded Rectangle 38">
            <a:hlinkClick r:id="rId6" action="ppaction://hlinksldjump"/>
            <a:extLst>
              <a:ext uri="{FF2B5EF4-FFF2-40B4-BE49-F238E27FC236}">
                <a16:creationId xmlns:a16="http://schemas.microsoft.com/office/drawing/2014/main" id="{22AFCF96-64DB-085A-2BBE-A430714B088A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0" name="Rounded Rectangle 39">
            <a:hlinkClick r:id="rId7" action="ppaction://hlinksldjump"/>
            <a:extLst>
              <a:ext uri="{FF2B5EF4-FFF2-40B4-BE49-F238E27FC236}">
                <a16:creationId xmlns:a16="http://schemas.microsoft.com/office/drawing/2014/main" id="{3E5E641B-CEE0-88D9-6E3E-39124D0C7AEF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1" name="Action Button: Home 40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8E9CB87-0276-952C-2FC6-39866063551E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ounded Rectangle 41">
            <a:hlinkClick r:id="rId9" action="ppaction://hlinksldjump"/>
            <a:extLst>
              <a:ext uri="{FF2B5EF4-FFF2-40B4-BE49-F238E27FC236}">
                <a16:creationId xmlns:a16="http://schemas.microsoft.com/office/drawing/2014/main" id="{4755B1B7-F52F-E142-A026-48EF1E983D69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E5E2FBD-5643-FA5B-0275-2B51816B31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44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11E2D-CDF4-B9F0-0787-E416739FF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039112A5-A5E0-DA7D-2A22-50E031F194CF}"/>
              </a:ext>
            </a:extLst>
          </p:cNvPr>
          <p:cNvSpPr txBox="1"/>
          <p:nvPr/>
        </p:nvSpPr>
        <p:spPr>
          <a:xfrm>
            <a:off x="219741" y="212651"/>
            <a:ext cx="2623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SUMMARY</a:t>
            </a:r>
            <a:endParaRPr lang="en-GB" b="1" dirty="0">
              <a:solidFill>
                <a:srgbClr val="738C5B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60E4C1-9A2B-FA9D-1BA6-6E52A3AB36D0}"/>
              </a:ext>
            </a:extLst>
          </p:cNvPr>
          <p:cNvCxnSpPr/>
          <p:nvPr/>
        </p:nvCxnSpPr>
        <p:spPr>
          <a:xfrm>
            <a:off x="4350327" y="345558"/>
            <a:ext cx="0" cy="6166884"/>
          </a:xfrm>
          <a:prstGeom prst="line">
            <a:avLst/>
          </a:prstGeom>
          <a:ln>
            <a:solidFill>
              <a:srgbClr val="738C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12E8A09-2225-1F36-9EBB-4ED567734636}"/>
              </a:ext>
            </a:extLst>
          </p:cNvPr>
          <p:cNvSpPr txBox="1"/>
          <p:nvPr/>
        </p:nvSpPr>
        <p:spPr>
          <a:xfrm>
            <a:off x="152402" y="854125"/>
            <a:ext cx="4069325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Model: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FRSGC/UCI CTM</a:t>
            </a:r>
          </a:p>
          <a:p>
            <a:endParaRPr lang="en-GB" sz="2000" dirty="0"/>
          </a:p>
          <a:p>
            <a:r>
              <a:rPr lang="en-GB" sz="2000" b="1" dirty="0"/>
              <a:t>Key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Added in detailed description of bromine chemistry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Sources: VSL </a:t>
            </a:r>
            <a:r>
              <a:rPr lang="en-GB" sz="2000" dirty="0" err="1"/>
              <a:t>Bromocarbons</a:t>
            </a:r>
            <a:r>
              <a:rPr lang="en-GB" sz="2000" dirty="0"/>
              <a:t>, CH</a:t>
            </a:r>
            <a:r>
              <a:rPr lang="en-GB" sz="2000" baseline="-25000" dirty="0"/>
              <a:t>3</a:t>
            </a:r>
            <a:r>
              <a:rPr lang="en-GB" sz="2000" dirty="0"/>
              <a:t>Br, sea-salt aerosol, transport from the stratosphere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Gas-phase, photochemical and heterogenous reactions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Updated </a:t>
            </a:r>
            <a:r>
              <a:rPr lang="en-GB" sz="2000" dirty="0" err="1"/>
              <a:t>exisiting</a:t>
            </a:r>
            <a:r>
              <a:rPr lang="en-GB" sz="2000" dirty="0"/>
              <a:t> iodine chemistry scheme</a:t>
            </a:r>
          </a:p>
          <a:p>
            <a:pPr lvl="1"/>
            <a:endParaRPr lang="en-GB" sz="2000" b="1" dirty="0"/>
          </a:p>
          <a:p>
            <a:r>
              <a:rPr lang="en-GB" sz="2000" b="1" dirty="0"/>
              <a:t>Experiments: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38C5B"/>
                </a:solidFill>
              </a:rPr>
              <a:t>Base</a:t>
            </a:r>
            <a:r>
              <a:rPr lang="en-GB" sz="2000" dirty="0"/>
              <a:t> - no halogen chemistry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38C5B"/>
                </a:solidFill>
              </a:rPr>
              <a:t>Br + I </a:t>
            </a:r>
            <a:r>
              <a:rPr lang="en-GB" sz="2000" dirty="0"/>
              <a:t>- added bromine and iodine chemistry </a:t>
            </a:r>
          </a:p>
          <a:p>
            <a:pPr lvl="1"/>
            <a:endParaRPr lang="en-GB" dirty="0"/>
          </a:p>
        </p:txBody>
      </p:sp>
      <p:pic>
        <p:nvPicPr>
          <p:cNvPr id="29" name="Picture 28" descr="A screenshot of a map&#10;&#10;AI-generated content may be incorrect.">
            <a:extLst>
              <a:ext uri="{FF2B5EF4-FFF2-40B4-BE49-F238E27FC236}">
                <a16:creationId xmlns:a16="http://schemas.microsoft.com/office/drawing/2014/main" id="{0A745871-C06E-B6B9-25AD-F267D65CC97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1598" y="3581985"/>
            <a:ext cx="4959928" cy="278898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99FFA62-712D-006C-7164-94088325B419}"/>
              </a:ext>
            </a:extLst>
          </p:cNvPr>
          <p:cNvCxnSpPr>
            <a:cxnSpLocks/>
          </p:cNvCxnSpPr>
          <p:nvPr/>
        </p:nvCxnSpPr>
        <p:spPr>
          <a:xfrm flipH="1">
            <a:off x="4555343" y="3416057"/>
            <a:ext cx="5752439" cy="0"/>
          </a:xfrm>
          <a:prstGeom prst="line">
            <a:avLst/>
          </a:prstGeom>
          <a:ln>
            <a:solidFill>
              <a:srgbClr val="738C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CFEA9FA-9BEC-8597-5D22-6B48CA54D83F}"/>
              </a:ext>
            </a:extLst>
          </p:cNvPr>
          <p:cNvSpPr/>
          <p:nvPr/>
        </p:nvSpPr>
        <p:spPr>
          <a:xfrm rot="20030302">
            <a:off x="4749521" y="3806739"/>
            <a:ext cx="1405124" cy="311860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738C5B"/>
                </a:solidFill>
              </a:rPr>
              <a:t>Preliminary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873717-0B51-A528-7873-3165AEEDD00B}"/>
              </a:ext>
            </a:extLst>
          </p:cNvPr>
          <p:cNvSpPr txBox="1"/>
          <p:nvPr/>
        </p:nvSpPr>
        <p:spPr>
          <a:xfrm>
            <a:off x="5119701" y="6255343"/>
            <a:ext cx="479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Global decrease in O</a:t>
            </a:r>
            <a:r>
              <a:rPr lang="en-GB" baseline="-25000" dirty="0"/>
              <a:t>3</a:t>
            </a:r>
            <a:r>
              <a:rPr lang="en-GB" dirty="0"/>
              <a:t> observed of up to 10ppb</a:t>
            </a:r>
          </a:p>
        </p:txBody>
      </p:sp>
      <p:pic>
        <p:nvPicPr>
          <p:cNvPr id="37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C65112F-BC05-5B46-FBC1-8AA7D3F7D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061" y="816080"/>
            <a:ext cx="4375582" cy="255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391AD21-8EDE-1293-6CBF-CB01C568ED7B}"/>
              </a:ext>
            </a:extLst>
          </p:cNvPr>
          <p:cNvSpPr txBox="1"/>
          <p:nvPr/>
        </p:nvSpPr>
        <p:spPr>
          <a:xfrm>
            <a:off x="4515558" y="141234"/>
            <a:ext cx="6202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Model evaluation against observational datasets e.g. Cape Verde observations from Mahajan et al. 2010 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CA4EDD9-F77B-7C77-6B99-B828F1E87819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Action Button: Forwards or Next 5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1A2C7CA-D001-5B28-487A-1666A83C61B1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Action Button: Back or Previous 5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0B7385D-18EC-E5CC-6ADD-ECB8DF93CDB2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ounded Rectangle 52">
            <a:hlinkClick r:id="rId5" action="ppaction://hlinksldjump"/>
            <a:extLst>
              <a:ext uri="{FF2B5EF4-FFF2-40B4-BE49-F238E27FC236}">
                <a16:creationId xmlns:a16="http://schemas.microsoft.com/office/drawing/2014/main" id="{86D9A516-A768-6681-6A0B-A26E530E4F8E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54" name="Rounded Rectangle 53">
            <a:hlinkClick r:id="rId6" action="ppaction://hlinksldjump"/>
            <a:extLst>
              <a:ext uri="{FF2B5EF4-FFF2-40B4-BE49-F238E27FC236}">
                <a16:creationId xmlns:a16="http://schemas.microsoft.com/office/drawing/2014/main" id="{97E0877F-B8A9-698D-2454-E3165822C525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55" name="Rounded Rectangle 54">
            <a:hlinkClick r:id="rId7" action="ppaction://hlinksldjump"/>
            <a:extLst>
              <a:ext uri="{FF2B5EF4-FFF2-40B4-BE49-F238E27FC236}">
                <a16:creationId xmlns:a16="http://schemas.microsoft.com/office/drawing/2014/main" id="{F25665FA-D417-12C2-D8EA-A97E4EEAB26A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56" name="Rounded Rectangle 55">
            <a:hlinkClick r:id="rId8" action="ppaction://hlinksldjump"/>
            <a:extLst>
              <a:ext uri="{FF2B5EF4-FFF2-40B4-BE49-F238E27FC236}">
                <a16:creationId xmlns:a16="http://schemas.microsoft.com/office/drawing/2014/main" id="{6FAC24C4-3D39-CC72-FDD4-0B9DE295D395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57" name="Rounded Rectangle 56">
            <a:hlinkClick r:id="rId9" action="ppaction://hlinksldjump"/>
            <a:extLst>
              <a:ext uri="{FF2B5EF4-FFF2-40B4-BE49-F238E27FC236}">
                <a16:creationId xmlns:a16="http://schemas.microsoft.com/office/drawing/2014/main" id="{601F9E82-CFA0-E11E-18FF-622EBAC592EE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58" name="Action Button: Home 5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A407131A-B66A-3F59-A0F2-BDCE825D75ED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ounded Rectangle 58">
            <a:hlinkClick r:id="rId11" action="ppaction://hlinksldjump"/>
            <a:extLst>
              <a:ext uri="{FF2B5EF4-FFF2-40B4-BE49-F238E27FC236}">
                <a16:creationId xmlns:a16="http://schemas.microsoft.com/office/drawing/2014/main" id="{6CC33E61-F51D-20F4-B713-AC7D5CE371F0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FD44139-B52A-104C-8B3A-BAEFC40749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83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3951BB1-4A87-7CF3-F7C0-A56BAD24AF42}"/>
              </a:ext>
            </a:extLst>
          </p:cNvPr>
          <p:cNvSpPr txBox="1"/>
          <p:nvPr/>
        </p:nvSpPr>
        <p:spPr>
          <a:xfrm>
            <a:off x="219741" y="212651"/>
            <a:ext cx="5625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MAIN TAKEAWAYS (1/2) 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017C6A-71D7-2C1F-7198-31CBD8FD0386}"/>
              </a:ext>
            </a:extLst>
          </p:cNvPr>
          <p:cNvSpPr txBox="1"/>
          <p:nvPr/>
        </p:nvSpPr>
        <p:spPr>
          <a:xfrm>
            <a:off x="219740" y="920537"/>
            <a:ext cx="9879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model incorporates the major known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chemical pathways and sources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of bromine and iodine.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There is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partial agreement with observations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though so</a:t>
            </a:r>
            <a:r>
              <a:rPr lang="en-GB" i="0" u="none" strike="noStrike" dirty="0">
                <a:solidFill>
                  <a:srgbClr val="000000"/>
                </a:solidFill>
                <a:effectLst/>
                <a:latin typeface="-webkit-standard"/>
              </a:rPr>
              <a:t>me discrepancies may indicate </a:t>
            </a:r>
            <a:r>
              <a:rPr lang="en-GB" i="0" u="none" strike="noStrike" dirty="0">
                <a:solidFill>
                  <a:srgbClr val="000000"/>
                </a:solidFill>
                <a:effectLst/>
              </a:rPr>
              <a:t>issues with Bry speciation in th</a:t>
            </a:r>
            <a:r>
              <a:rPr lang="en-GB" dirty="0">
                <a:solidFill>
                  <a:srgbClr val="000000"/>
                </a:solidFill>
              </a:rPr>
              <a:t>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Preliminary results indicate a reduction in tropospheric ozone due to halogen chemistry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, consistent with expectations and highlighting the importance of bromine and iodine in oxidant regulation</a:t>
            </a:r>
            <a:endParaRPr lang="en-GB" dirty="0">
              <a:sym typeface="Wingdings" pitchFamily="2" charset="2"/>
            </a:endParaRPr>
          </a:p>
          <a:p>
            <a:endParaRPr lang="en-GB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A9E75B1-6CB0-1829-3AE3-3014CB8894B2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Forwards or Next 3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320912A-6516-DD9B-BC77-0087C351D477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Back or Previous 3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E75F1FD-69C9-98B3-823A-A2443CD12868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>
            <a:hlinkClick r:id="rId2" action="ppaction://hlinksldjump"/>
            <a:extLst>
              <a:ext uri="{FF2B5EF4-FFF2-40B4-BE49-F238E27FC236}">
                <a16:creationId xmlns:a16="http://schemas.microsoft.com/office/drawing/2014/main" id="{A757A9D9-3506-1757-83BA-167B5A9AAEB4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36" name="Rounded Rectangle 35">
            <a:hlinkClick r:id="rId3" action="ppaction://hlinksldjump"/>
            <a:extLst>
              <a:ext uri="{FF2B5EF4-FFF2-40B4-BE49-F238E27FC236}">
                <a16:creationId xmlns:a16="http://schemas.microsoft.com/office/drawing/2014/main" id="{913083D5-1BA5-D7CC-A9C6-ABFE4416D22B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7" name="Rounded Rectangle 36">
            <a:hlinkClick r:id="rId4" action="ppaction://hlinksldjump"/>
            <a:extLst>
              <a:ext uri="{FF2B5EF4-FFF2-40B4-BE49-F238E27FC236}">
                <a16:creationId xmlns:a16="http://schemas.microsoft.com/office/drawing/2014/main" id="{BDB13E61-E7E6-B8B9-1C00-EA036ECE062E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8" name="Rounded Rectangle 37">
            <a:hlinkClick r:id="rId5" action="ppaction://hlinksldjump"/>
            <a:extLst>
              <a:ext uri="{FF2B5EF4-FFF2-40B4-BE49-F238E27FC236}">
                <a16:creationId xmlns:a16="http://schemas.microsoft.com/office/drawing/2014/main" id="{B0EBDD0C-8372-AF02-5A21-72502D726140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9" name="Rounded Rectangle 38">
            <a:hlinkClick r:id="rId6" action="ppaction://hlinksldjump"/>
            <a:extLst>
              <a:ext uri="{FF2B5EF4-FFF2-40B4-BE49-F238E27FC236}">
                <a16:creationId xmlns:a16="http://schemas.microsoft.com/office/drawing/2014/main" id="{C54C75AE-14D2-FE04-C18D-65DF9C2EDC81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0" name="Action Button: Home 39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3996BA7-9B68-73A6-F11A-E378C466ECDF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ounded Rectangle 40">
            <a:hlinkClick r:id="rId8" action="ppaction://hlinksldjump"/>
            <a:extLst>
              <a:ext uri="{FF2B5EF4-FFF2-40B4-BE49-F238E27FC236}">
                <a16:creationId xmlns:a16="http://schemas.microsoft.com/office/drawing/2014/main" id="{D0F40D89-92BB-7F61-78EC-470C7D499F55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353BDAC-515F-E431-F3BF-242ADA01AA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45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FB74721-CA86-832F-4D87-06ADDD069E96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ction Button: Forwards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034855A-32DC-E849-F3EC-4BD1FE7226CD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ction Button: Back or Previous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35A3BC6-F007-BE90-118D-533E38125869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E4B7F0F6-9E58-8CE0-7FFD-673A7D255F1C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8" name="Rounded 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8145C847-C221-39AE-E2F3-D1674463E8B3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9" name="Rounded 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8C288D24-B29F-0521-11A8-383511270D8E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10" name="Rounded 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07ABC71A-2C5E-B2BD-4AC7-3D909235DD8B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11" name="Rounded 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D5DFB03A-8736-875D-A9BE-A30ED000F8E5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12" name="Action Button: Home 1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3355C70C-3F6A-3DEA-445C-858BDCEB702D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40275090-5872-FE5D-2C4D-3B5531AF7270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12A8C10-B805-7C39-1204-451C7A21BA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76F3F8-3B7A-2E40-CAE1-0AD24D308B18}"/>
              </a:ext>
            </a:extLst>
          </p:cNvPr>
          <p:cNvSpPr txBox="1"/>
          <p:nvPr/>
        </p:nvSpPr>
        <p:spPr>
          <a:xfrm>
            <a:off x="276910" y="920537"/>
            <a:ext cx="9879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Short Term: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Investigate potential issues in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Bry speciation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– suggestions and feedback welcome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Quantify the effect of halogen chemistry on tropospheric ozone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Assess impacts on other key oxidants, particularly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OH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Perform targeted simulations: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"I only" and "Br only" runs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to isolate and compare their individual contributions</a:t>
            </a:r>
          </a:p>
          <a:p>
            <a:pPr lvl="1"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Future Work: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Compare halogen impacts on the ozone budget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between the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pre-industrial and present-day atmospheres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Conduct a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sensitivity analysis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to identify key drivers of uncertainty in halogen-related oxidant impacts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5D385D-0882-89F1-E41F-70DF7B74C395}"/>
              </a:ext>
            </a:extLst>
          </p:cNvPr>
          <p:cNvSpPr txBox="1"/>
          <p:nvPr/>
        </p:nvSpPr>
        <p:spPr>
          <a:xfrm>
            <a:off x="219741" y="212651"/>
            <a:ext cx="4140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NEXT STEPS (2/2)</a:t>
            </a:r>
            <a:endParaRPr lang="en-GB" b="1" dirty="0">
              <a:solidFill>
                <a:srgbClr val="738C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63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877B5-0258-D6F3-43A0-3E4DC7439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24A9068D-FB19-E12A-CBD7-B1975DC28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9283" y="1075545"/>
            <a:ext cx="8194174" cy="47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B98183-36F4-A5B0-03ED-CECD06B84557}"/>
              </a:ext>
            </a:extLst>
          </p:cNvPr>
          <p:cNvSpPr txBox="1"/>
          <p:nvPr/>
        </p:nvSpPr>
        <p:spPr>
          <a:xfrm>
            <a:off x="219740" y="212651"/>
            <a:ext cx="9879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CAPE VERDE COMPARISON: SENSITIVITY STUDY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EA06A4C-CC09-3AFE-7959-C4B1B42348E2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Forwards or Next 3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38AB392-99DE-A84C-1B33-B379115B16A1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Back or Previous 3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582497A-927E-BD2F-4EB7-901CC6B9338C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>
            <a:hlinkClick r:id="rId3" action="ppaction://hlinksldjump"/>
            <a:extLst>
              <a:ext uri="{FF2B5EF4-FFF2-40B4-BE49-F238E27FC236}">
                <a16:creationId xmlns:a16="http://schemas.microsoft.com/office/drawing/2014/main" id="{AF45C595-E397-10FF-0EBD-C53B33F4C589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1" name="Rounded 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FE9C19D4-B477-633E-4C9B-4C97F3BB5E4E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2" name="Rounded Rectangle 41">
            <a:hlinkClick r:id="rId5" action="ppaction://hlinksldjump"/>
            <a:extLst>
              <a:ext uri="{FF2B5EF4-FFF2-40B4-BE49-F238E27FC236}">
                <a16:creationId xmlns:a16="http://schemas.microsoft.com/office/drawing/2014/main" id="{5BF0824F-39CC-0462-BC75-412BCC276156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3" name="Rounded Rectangle 42">
            <a:hlinkClick r:id="rId6" action="ppaction://hlinksldjump"/>
            <a:extLst>
              <a:ext uri="{FF2B5EF4-FFF2-40B4-BE49-F238E27FC236}">
                <a16:creationId xmlns:a16="http://schemas.microsoft.com/office/drawing/2014/main" id="{B80FCA21-B693-E5A6-B114-E06FFEDD6D71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4" name="Rounded Rectangle 43">
            <a:hlinkClick r:id="rId7" action="ppaction://hlinksldjump"/>
            <a:extLst>
              <a:ext uri="{FF2B5EF4-FFF2-40B4-BE49-F238E27FC236}">
                <a16:creationId xmlns:a16="http://schemas.microsoft.com/office/drawing/2014/main" id="{85413246-FEE1-5BA6-0BEC-18BB652D86F7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5" name="Action Button: Home 4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FAEB0895-9D1E-AC00-ACE0-438866B514EE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unded Rectangle 45">
            <a:hlinkClick r:id="rId9" action="ppaction://hlinksldjump"/>
            <a:extLst>
              <a:ext uri="{FF2B5EF4-FFF2-40B4-BE49-F238E27FC236}">
                <a16:creationId xmlns:a16="http://schemas.microsoft.com/office/drawing/2014/main" id="{3761E31F-6342-18F8-266B-1B8C46433860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2C3BB90-AE07-BEF0-91C3-A4A1F35B58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3BE1AFD-00DA-6079-7F76-F44F73A45AA1}"/>
              </a:ext>
            </a:extLst>
          </p:cNvPr>
          <p:cNvSpPr txBox="1"/>
          <p:nvPr/>
        </p:nvSpPr>
        <p:spPr>
          <a:xfrm>
            <a:off x="100898" y="5791292"/>
            <a:ext cx="9882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BrO</a:t>
            </a:r>
            <a:r>
              <a:rPr lang="en-GB" dirty="0"/>
              <a:t> and IO surface observations from Cape Verde (Mahajan et al. 2010 and Read et al. 2008 ) against the “Br + I”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Model sampled in surrounding grid cells to explore variation </a:t>
            </a:r>
          </a:p>
        </p:txBody>
      </p:sp>
    </p:spTree>
    <p:extLst>
      <p:ext uri="{BB962C8B-B14F-4D97-AF65-F5344CB8AC3E}">
        <p14:creationId xmlns:p14="http://schemas.microsoft.com/office/powerpoint/2010/main" val="3020157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E323F-4911-FAFD-1ACD-57EB6F412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C97FAB9-0D94-DE35-9592-E30580CFB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94" y="821003"/>
            <a:ext cx="8738499" cy="4433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9A1519-CB7F-D257-CEA5-8AB1C456CE06}"/>
              </a:ext>
            </a:extLst>
          </p:cNvPr>
          <p:cNvSpPr txBox="1"/>
          <p:nvPr/>
        </p:nvSpPr>
        <p:spPr>
          <a:xfrm>
            <a:off x="219741" y="212651"/>
            <a:ext cx="99162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UPTAKE COEFFICIENT: SENSITIVITY STUDY </a:t>
            </a:r>
          </a:p>
          <a:p>
            <a:r>
              <a:rPr lang="en-GB" sz="4000" b="1" dirty="0">
                <a:solidFill>
                  <a:srgbClr val="738C5B"/>
                </a:solidFill>
              </a:rPr>
              <a:t>(1/7)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9F89A36-BB51-7C55-077A-92B40062E98D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ction Button: Forwards or Next 4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6878D1C-E5B7-2A56-5946-044786DFC457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ction Button: Back or Previous 4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5FA827F-5412-E775-A5A2-6113DD434AFF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ounded Rectangle 42">
            <a:hlinkClick r:id="rId3" action="ppaction://hlinksldjump"/>
            <a:extLst>
              <a:ext uri="{FF2B5EF4-FFF2-40B4-BE49-F238E27FC236}">
                <a16:creationId xmlns:a16="http://schemas.microsoft.com/office/drawing/2014/main" id="{8B386713-803C-7CC6-1487-F92721E80181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4" name="Rounded Rectangle 43">
            <a:hlinkClick r:id="rId4" action="ppaction://hlinksldjump"/>
            <a:extLst>
              <a:ext uri="{FF2B5EF4-FFF2-40B4-BE49-F238E27FC236}">
                <a16:creationId xmlns:a16="http://schemas.microsoft.com/office/drawing/2014/main" id="{3BC7CDEA-9089-BE0A-16F1-BDF056724FF0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5" name="Rounded Rectangle 44">
            <a:hlinkClick r:id="rId5" action="ppaction://hlinksldjump"/>
            <a:extLst>
              <a:ext uri="{FF2B5EF4-FFF2-40B4-BE49-F238E27FC236}">
                <a16:creationId xmlns:a16="http://schemas.microsoft.com/office/drawing/2014/main" id="{E22F7EA1-4E16-3DDB-BE30-83C0FB116FCD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6" name="Rounded 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19C2676F-135B-0F1C-0F9C-7931AF739355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7" name="Rounded Rectangle 46">
            <a:hlinkClick r:id="rId7" action="ppaction://hlinksldjump"/>
            <a:extLst>
              <a:ext uri="{FF2B5EF4-FFF2-40B4-BE49-F238E27FC236}">
                <a16:creationId xmlns:a16="http://schemas.microsoft.com/office/drawing/2014/main" id="{FB9D0C9F-F5A3-F611-86C7-D09B81DCB10C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8" name="Action Button: Home 4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257663E9-80D7-419A-7B35-9D4D8834099D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ounded Rectangle 48">
            <a:hlinkClick r:id="rId9" action="ppaction://hlinksldjump"/>
            <a:extLst>
              <a:ext uri="{FF2B5EF4-FFF2-40B4-BE49-F238E27FC236}">
                <a16:creationId xmlns:a16="http://schemas.microsoft.com/office/drawing/2014/main" id="{4495D55C-DC64-6F6F-23F4-8C9F8C9BEABF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75F0E6B-5580-62FD-2680-DF8C1AF522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E20F15F-61C3-95C1-F1AB-C4E70656244E}"/>
              </a:ext>
            </a:extLst>
          </p:cNvPr>
          <p:cNvSpPr txBox="1"/>
          <p:nvPr/>
        </p:nvSpPr>
        <p:spPr>
          <a:xfrm>
            <a:off x="152403" y="5292288"/>
            <a:ext cx="10168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Explored the influence of the heterogenous recycling of iodine on SSA on the bromine budget and partitioning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Considered the updated uptake coefficient range (Tham et al. 2021 and Li et al. 2022) for the HOI heterogeneous uptake on 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Figures show results for </a:t>
            </a:r>
            <a:r>
              <a:rPr lang="el-GR" i="0" u="none" strike="noStrike" dirty="0">
                <a:solidFill>
                  <a:srgbClr val="1F1F1F"/>
                </a:solidFill>
                <a:effectLst/>
              </a:rPr>
              <a:t>γ</a:t>
            </a:r>
            <a:r>
              <a:rPr lang="cy-GB" i="0" u="none" strike="noStrike" dirty="0">
                <a:solidFill>
                  <a:srgbClr val="1F1F1F"/>
                </a:solidFill>
                <a:effectLst/>
              </a:rPr>
              <a:t>=0.3, 0.6 and 0.9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2602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77C8C-897F-8457-F038-C2AE23376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366359-8199-6351-DBFC-834A93013D2C}"/>
              </a:ext>
            </a:extLst>
          </p:cNvPr>
          <p:cNvSpPr txBox="1"/>
          <p:nvPr/>
        </p:nvSpPr>
        <p:spPr>
          <a:xfrm>
            <a:off x="219740" y="212651"/>
            <a:ext cx="10185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UPTAKE COEFFICIENT: SENSITIVITY STUDY (2/7)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5EFD31A-0B3F-59A0-A483-A06459522221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ction Button: Forwards or Next 4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1AA7481-EF77-31EE-D3EF-850AAF4E544E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ction Button: Back or Previous 4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65197C4-F7C2-BB23-4B8D-30DD0EF6C9D3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ounded Rectangle 42">
            <a:hlinkClick r:id="rId2" action="ppaction://hlinksldjump"/>
            <a:extLst>
              <a:ext uri="{FF2B5EF4-FFF2-40B4-BE49-F238E27FC236}">
                <a16:creationId xmlns:a16="http://schemas.microsoft.com/office/drawing/2014/main" id="{8B48C254-F923-7329-5994-FBB26B6EE590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4" name="Rounded Rectangle 43">
            <a:hlinkClick r:id="rId3" action="ppaction://hlinksldjump"/>
            <a:extLst>
              <a:ext uri="{FF2B5EF4-FFF2-40B4-BE49-F238E27FC236}">
                <a16:creationId xmlns:a16="http://schemas.microsoft.com/office/drawing/2014/main" id="{9D9ED728-31EE-E176-24EA-A81F68AFF23B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5" name="Rounded Rectangle 44">
            <a:hlinkClick r:id="rId4" action="ppaction://hlinksldjump"/>
            <a:extLst>
              <a:ext uri="{FF2B5EF4-FFF2-40B4-BE49-F238E27FC236}">
                <a16:creationId xmlns:a16="http://schemas.microsoft.com/office/drawing/2014/main" id="{7E97F8B5-8B05-BDAF-2300-A9D25E126F78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6" name="Rounded Rectangle 45">
            <a:hlinkClick r:id="rId5" action="ppaction://hlinksldjump"/>
            <a:extLst>
              <a:ext uri="{FF2B5EF4-FFF2-40B4-BE49-F238E27FC236}">
                <a16:creationId xmlns:a16="http://schemas.microsoft.com/office/drawing/2014/main" id="{EE34047F-9FFA-D5F2-71D5-70E01E9767F2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7" name="Rounded Rectangle 46">
            <a:hlinkClick r:id="rId6" action="ppaction://hlinksldjump"/>
            <a:extLst>
              <a:ext uri="{FF2B5EF4-FFF2-40B4-BE49-F238E27FC236}">
                <a16:creationId xmlns:a16="http://schemas.microsoft.com/office/drawing/2014/main" id="{EDCB40C7-99DC-1D06-7D1D-69CEB4BE1737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8" name="Action Button: Home 47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8E1EE0E2-2561-4548-B802-FB75C1FF5E78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ounded Rectangle 48">
            <a:hlinkClick r:id="rId8" action="ppaction://hlinksldjump"/>
            <a:extLst>
              <a:ext uri="{FF2B5EF4-FFF2-40B4-BE49-F238E27FC236}">
                <a16:creationId xmlns:a16="http://schemas.microsoft.com/office/drawing/2014/main" id="{D2FBCB6E-6295-18C3-9870-7AC294614228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019228E-7107-C9DE-144A-B3B88B2C19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0156280-0A46-003D-30C1-92954B334C83}"/>
              </a:ext>
            </a:extLst>
          </p:cNvPr>
          <p:cNvSpPr txBox="1"/>
          <p:nvPr/>
        </p:nvSpPr>
        <p:spPr>
          <a:xfrm>
            <a:off x="219740" y="6339996"/>
            <a:ext cx="936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Increase in source from the debromination of SSA and corresponding decrease in Br</a:t>
            </a:r>
            <a:r>
              <a:rPr lang="en-GB" baseline="-25000" dirty="0"/>
              <a:t>y</a:t>
            </a:r>
            <a:r>
              <a:rPr lang="en-GB" dirty="0"/>
              <a:t> lifetime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BB97FD3-3EEC-9249-4FBE-02B6F7E5D7D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8020" y="851526"/>
            <a:ext cx="8941999" cy="54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07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24CBE-C57F-5B9B-4455-1B718814D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different types of lines&#10;&#10;AI-generated content may be incorrect.">
            <a:extLst>
              <a:ext uri="{FF2B5EF4-FFF2-40B4-BE49-F238E27FC236}">
                <a16:creationId xmlns:a16="http://schemas.microsoft.com/office/drawing/2014/main" id="{611EF07D-397C-39C5-169D-A2237BFFF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248" y="856812"/>
            <a:ext cx="8499967" cy="5133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7D292-5BF0-A8D4-96CB-A69AFDD43FEE}"/>
              </a:ext>
            </a:extLst>
          </p:cNvPr>
          <p:cNvSpPr txBox="1"/>
          <p:nvPr/>
        </p:nvSpPr>
        <p:spPr>
          <a:xfrm>
            <a:off x="219741" y="212651"/>
            <a:ext cx="9900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UPTAKE COEFFICIENT: SENSITIVITY STUDY</a:t>
            </a:r>
          </a:p>
          <a:p>
            <a:r>
              <a:rPr lang="en-GB" sz="4000" b="1" dirty="0">
                <a:solidFill>
                  <a:srgbClr val="738C5B"/>
                </a:solidFill>
              </a:rPr>
              <a:t>(3/7)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D71B959-B87B-EA46-CFCB-ECFCAF44A6E1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ction Button: Forwards or Next 3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8C6715C-5E11-8567-2113-BBD16043DE80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Back or Previous 3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16594B4-0D63-CBD6-2C70-CFC6BCA7B0DA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ounded Rectangle 38">
            <a:hlinkClick r:id="rId3" action="ppaction://hlinksldjump"/>
            <a:extLst>
              <a:ext uri="{FF2B5EF4-FFF2-40B4-BE49-F238E27FC236}">
                <a16:creationId xmlns:a16="http://schemas.microsoft.com/office/drawing/2014/main" id="{2A32C711-3212-A0F5-F0B0-6E4589DA3B70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0" name="Rounded Rectangle 39">
            <a:hlinkClick r:id="rId4" action="ppaction://hlinksldjump"/>
            <a:extLst>
              <a:ext uri="{FF2B5EF4-FFF2-40B4-BE49-F238E27FC236}">
                <a16:creationId xmlns:a16="http://schemas.microsoft.com/office/drawing/2014/main" id="{3EA6A8D2-6331-05A6-4DAA-36E008F8DA05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1" name="Rounded Rectangle 40">
            <a:hlinkClick r:id="rId5" action="ppaction://hlinksldjump"/>
            <a:extLst>
              <a:ext uri="{FF2B5EF4-FFF2-40B4-BE49-F238E27FC236}">
                <a16:creationId xmlns:a16="http://schemas.microsoft.com/office/drawing/2014/main" id="{8EB3B931-C80A-BA66-09CE-50D84D3C9882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2" name="Rounded Rectangle 41">
            <a:hlinkClick r:id="rId6" action="ppaction://hlinksldjump"/>
            <a:extLst>
              <a:ext uri="{FF2B5EF4-FFF2-40B4-BE49-F238E27FC236}">
                <a16:creationId xmlns:a16="http://schemas.microsoft.com/office/drawing/2014/main" id="{0682FB91-956D-7C51-FFBD-95F2343D6A89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3" name="Rounded Rectangle 42">
            <a:hlinkClick r:id="rId7" action="ppaction://hlinksldjump"/>
            <a:extLst>
              <a:ext uri="{FF2B5EF4-FFF2-40B4-BE49-F238E27FC236}">
                <a16:creationId xmlns:a16="http://schemas.microsoft.com/office/drawing/2014/main" id="{1BC4B4BC-6F4E-189E-977E-435DB54B8657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4" name="Action Button: Home 43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B1017F7-16BC-87A3-5763-471BDC38812F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ounded Rectangle 44">
            <a:hlinkClick r:id="rId9" action="ppaction://hlinksldjump"/>
            <a:extLst>
              <a:ext uri="{FF2B5EF4-FFF2-40B4-BE49-F238E27FC236}">
                <a16:creationId xmlns:a16="http://schemas.microsoft.com/office/drawing/2014/main" id="{80447D44-E143-9AFE-DBE0-B91C9C83991F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942D5E8-9339-6821-275C-31EEE7F851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6CB153B-B37B-9F36-0469-C1D34D4248D2}"/>
              </a:ext>
            </a:extLst>
          </p:cNvPr>
          <p:cNvSpPr txBox="1"/>
          <p:nvPr/>
        </p:nvSpPr>
        <p:spPr>
          <a:xfrm>
            <a:off x="152402" y="6080162"/>
            <a:ext cx="10203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Slight difference in comparison in the MBL  as increased debromination of SSA leads to larger source to the MBL but otherwise comparison is largely unaffected</a:t>
            </a:r>
          </a:p>
        </p:txBody>
      </p:sp>
    </p:spTree>
    <p:extLst>
      <p:ext uri="{BB962C8B-B14F-4D97-AF65-F5344CB8AC3E}">
        <p14:creationId xmlns:p14="http://schemas.microsoft.com/office/powerpoint/2010/main" val="470668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549D3-C69F-1C84-D2E6-EF1FDF347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902A7F-4D86-1BB5-1CB5-2E24A5495576}"/>
              </a:ext>
            </a:extLst>
          </p:cNvPr>
          <p:cNvSpPr txBox="1"/>
          <p:nvPr/>
        </p:nvSpPr>
        <p:spPr>
          <a:xfrm>
            <a:off x="219741" y="212651"/>
            <a:ext cx="45946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UPTAKE COEFFICIENT: </a:t>
            </a:r>
          </a:p>
          <a:p>
            <a:r>
              <a:rPr lang="en-GB" sz="4000" b="1" dirty="0">
                <a:solidFill>
                  <a:srgbClr val="738C5B"/>
                </a:solidFill>
              </a:rPr>
              <a:t>SENSITIVITY STUDY (4/7)</a:t>
            </a:r>
            <a:endParaRPr lang="en-GB" b="1" dirty="0">
              <a:solidFill>
                <a:srgbClr val="738C5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1C8242-4E7B-03A2-2111-F37B83A6C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154" y="0"/>
            <a:ext cx="5054600" cy="675640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C473F5B1-C8A7-243F-D5C7-1EC5E4A646E8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Forwards or Next 3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B11B52A-68AE-1EBB-A936-08D730F3241A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ction Button: Back or Previous 3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F9A8178-5FB3-57B0-9E29-A96F62C5AE3E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ounded Rectangle 40">
            <a:hlinkClick r:id="rId3" action="ppaction://hlinksldjump"/>
            <a:extLst>
              <a:ext uri="{FF2B5EF4-FFF2-40B4-BE49-F238E27FC236}">
                <a16:creationId xmlns:a16="http://schemas.microsoft.com/office/drawing/2014/main" id="{E4214739-B55F-88CD-3CA9-5A170739BFB0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2" name="Rounded Rectangle 41">
            <a:hlinkClick r:id="rId4" action="ppaction://hlinksldjump"/>
            <a:extLst>
              <a:ext uri="{FF2B5EF4-FFF2-40B4-BE49-F238E27FC236}">
                <a16:creationId xmlns:a16="http://schemas.microsoft.com/office/drawing/2014/main" id="{E29A169D-B4BE-7B1D-719F-EFA11FBEC5D8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3" name="Rounded Rectangle 42">
            <a:hlinkClick r:id="rId5" action="ppaction://hlinksldjump"/>
            <a:extLst>
              <a:ext uri="{FF2B5EF4-FFF2-40B4-BE49-F238E27FC236}">
                <a16:creationId xmlns:a16="http://schemas.microsoft.com/office/drawing/2014/main" id="{CAF45210-97AA-72C5-8DDC-561165D963D2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4" name="Rounded Rectangle 43">
            <a:hlinkClick r:id="rId6" action="ppaction://hlinksldjump"/>
            <a:extLst>
              <a:ext uri="{FF2B5EF4-FFF2-40B4-BE49-F238E27FC236}">
                <a16:creationId xmlns:a16="http://schemas.microsoft.com/office/drawing/2014/main" id="{054CFDB3-2DF5-C501-D000-E2F14D22A67F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5" name="Rounded Rectangle 44">
            <a:hlinkClick r:id="rId7" action="ppaction://hlinksldjump"/>
            <a:extLst>
              <a:ext uri="{FF2B5EF4-FFF2-40B4-BE49-F238E27FC236}">
                <a16:creationId xmlns:a16="http://schemas.microsoft.com/office/drawing/2014/main" id="{1DBD2642-6CFB-5310-863D-7D29473029E5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6" name="Action Button: Home 4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A48CB627-1D58-D904-9BA5-1C51E7399C92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ounded Rectangle 46">
            <a:hlinkClick r:id="rId9" action="ppaction://hlinksldjump"/>
            <a:extLst>
              <a:ext uri="{FF2B5EF4-FFF2-40B4-BE49-F238E27FC236}">
                <a16:creationId xmlns:a16="http://schemas.microsoft.com/office/drawing/2014/main" id="{8F9310D2-4E20-708D-5AF0-167A9748EB39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597A36E-CBD8-F9AF-B0E1-C6A805E89B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16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AE98E-0745-AC49-F682-700D7F6ED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C68F87-3CE7-3D0A-B5C0-3C6AEEFE633E}"/>
              </a:ext>
            </a:extLst>
          </p:cNvPr>
          <p:cNvSpPr txBox="1"/>
          <p:nvPr/>
        </p:nvSpPr>
        <p:spPr>
          <a:xfrm>
            <a:off x="219741" y="212651"/>
            <a:ext cx="58706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UPTAKE COEFFICIENT: </a:t>
            </a:r>
          </a:p>
          <a:p>
            <a:r>
              <a:rPr lang="en-GB" sz="4000" b="1" dirty="0">
                <a:solidFill>
                  <a:srgbClr val="738C5B"/>
                </a:solidFill>
              </a:rPr>
              <a:t>SENSITIVITY STUDY (5/7)</a:t>
            </a:r>
            <a:endParaRPr lang="en-GB" b="1" dirty="0">
              <a:solidFill>
                <a:srgbClr val="738C5B"/>
              </a:solidFill>
            </a:endParaRPr>
          </a:p>
        </p:txBody>
      </p:sp>
      <p:pic>
        <p:nvPicPr>
          <p:cNvPr id="5" name="Picture 4" descr="A graph of different types of graphs&#10;&#10;AI-generated content may be incorrect.">
            <a:extLst>
              <a:ext uri="{FF2B5EF4-FFF2-40B4-BE49-F238E27FC236}">
                <a16:creationId xmlns:a16="http://schemas.microsoft.com/office/drawing/2014/main" id="{54D5799C-C7D7-ABB5-DA45-83C6C6E72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31010"/>
            <a:ext cx="7772400" cy="4694311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86745B4-31BB-9A2C-1F89-299312A4D98B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Forwards or Next 3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EAADF1E-ADB4-97C1-F63A-F327CE775E32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ction Button: Back or Previous 3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23F98AA-8A72-518C-FC38-F38C49A0718E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ounded Rectangle 40">
            <a:hlinkClick r:id="rId3" action="ppaction://hlinksldjump"/>
            <a:extLst>
              <a:ext uri="{FF2B5EF4-FFF2-40B4-BE49-F238E27FC236}">
                <a16:creationId xmlns:a16="http://schemas.microsoft.com/office/drawing/2014/main" id="{915BB621-BF4F-EA23-6D40-AB2BEEAF00B3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2" name="Rounded Rectangle 41">
            <a:hlinkClick r:id="rId4" action="ppaction://hlinksldjump"/>
            <a:extLst>
              <a:ext uri="{FF2B5EF4-FFF2-40B4-BE49-F238E27FC236}">
                <a16:creationId xmlns:a16="http://schemas.microsoft.com/office/drawing/2014/main" id="{7B334653-0EE0-1026-28DB-FDE8E60ACA8E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3" name="Rounded Rectangle 42">
            <a:hlinkClick r:id="rId5" action="ppaction://hlinksldjump"/>
            <a:extLst>
              <a:ext uri="{FF2B5EF4-FFF2-40B4-BE49-F238E27FC236}">
                <a16:creationId xmlns:a16="http://schemas.microsoft.com/office/drawing/2014/main" id="{E503F5FF-2629-D693-1CFD-2A8034A728BA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4" name="Rounded Rectangle 43">
            <a:hlinkClick r:id="rId6" action="ppaction://hlinksldjump"/>
            <a:extLst>
              <a:ext uri="{FF2B5EF4-FFF2-40B4-BE49-F238E27FC236}">
                <a16:creationId xmlns:a16="http://schemas.microsoft.com/office/drawing/2014/main" id="{12B9B865-6F89-A959-033A-693B84119B23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5" name="Rounded Rectangle 44">
            <a:hlinkClick r:id="rId7" action="ppaction://hlinksldjump"/>
            <a:extLst>
              <a:ext uri="{FF2B5EF4-FFF2-40B4-BE49-F238E27FC236}">
                <a16:creationId xmlns:a16="http://schemas.microsoft.com/office/drawing/2014/main" id="{4256C2B8-3C11-D1BF-0577-A6B0228E458A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6" name="Action Button: Home 45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C30BF6A7-A631-91C2-E910-E48989C573A5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ounded Rectangle 46">
            <a:hlinkClick r:id="rId9" action="ppaction://hlinksldjump"/>
            <a:extLst>
              <a:ext uri="{FF2B5EF4-FFF2-40B4-BE49-F238E27FC236}">
                <a16:creationId xmlns:a16="http://schemas.microsoft.com/office/drawing/2014/main" id="{56471955-F782-0525-C22D-AEB67DDCA9DD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14DD64D-92A9-8160-9CCD-B964AD8040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7874CD5-DDBD-B1F6-4A4A-BC3C1D9B1EB7}"/>
              </a:ext>
            </a:extLst>
          </p:cNvPr>
          <p:cNvSpPr txBox="1"/>
          <p:nvPr/>
        </p:nvSpPr>
        <p:spPr>
          <a:xfrm>
            <a:off x="219742" y="1731010"/>
            <a:ext cx="1940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Increasing uptake coefficient corresponds to an increase in Br</a:t>
            </a:r>
            <a:r>
              <a:rPr lang="en-GB" baseline="-25000" dirty="0"/>
              <a:t>y </a:t>
            </a:r>
            <a:r>
              <a:rPr lang="en-GB" dirty="0"/>
              <a:t>leading to slightly closer agreement</a:t>
            </a:r>
          </a:p>
        </p:txBody>
      </p:sp>
    </p:spTree>
    <p:extLst>
      <p:ext uri="{BB962C8B-B14F-4D97-AF65-F5344CB8AC3E}">
        <p14:creationId xmlns:p14="http://schemas.microsoft.com/office/powerpoint/2010/main" val="1012344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D97C4-4D79-99BC-D010-2BA0181B3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FDBF95-C363-362B-26A5-B2D20A323648}"/>
              </a:ext>
            </a:extLst>
          </p:cNvPr>
          <p:cNvSpPr txBox="1"/>
          <p:nvPr/>
        </p:nvSpPr>
        <p:spPr>
          <a:xfrm>
            <a:off x="219741" y="212651"/>
            <a:ext cx="40092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UPTAKE COEFFICIENT: </a:t>
            </a:r>
          </a:p>
          <a:p>
            <a:r>
              <a:rPr lang="en-GB" sz="4000" b="1" dirty="0">
                <a:solidFill>
                  <a:srgbClr val="738C5B"/>
                </a:solidFill>
              </a:rPr>
              <a:t>SENSITIVITY STUDY (6/7)</a:t>
            </a:r>
            <a:endParaRPr lang="en-GB" b="1" dirty="0">
              <a:solidFill>
                <a:srgbClr val="738C5B"/>
              </a:solidFill>
            </a:endParaRPr>
          </a:p>
        </p:txBody>
      </p:sp>
      <p:pic>
        <p:nvPicPr>
          <p:cNvPr id="5" name="Picture 4" descr="A graph of different sizes and colors&#10;&#10;AI-generated content may be incorrect.">
            <a:extLst>
              <a:ext uri="{FF2B5EF4-FFF2-40B4-BE49-F238E27FC236}">
                <a16:creationId xmlns:a16="http://schemas.microsoft.com/office/drawing/2014/main" id="{AE9C1F78-2F45-84B5-C246-5FEE3F1DDD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994" y="0"/>
            <a:ext cx="5826972" cy="6858000"/>
          </a:xfrm>
          <a:prstGeom prst="rect">
            <a:avLst/>
          </a:prstGeom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414941F-0D38-D8F2-5D0D-0EB2360E4684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Forwards or Next 3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255EF5D-A18C-E659-FECE-3081544E5FD2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ction Button: Back or Previous 3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D8730C9-46D4-BFFD-3C71-EB7A95CAED05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>
            <a:hlinkClick r:id="rId3" action="ppaction://hlinksldjump"/>
            <a:extLst>
              <a:ext uri="{FF2B5EF4-FFF2-40B4-BE49-F238E27FC236}">
                <a16:creationId xmlns:a16="http://schemas.microsoft.com/office/drawing/2014/main" id="{7186FEC8-D4E2-D89D-EF9E-8474820066D2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1" name="Rounded Rectangle 40">
            <a:hlinkClick r:id="rId4" action="ppaction://hlinksldjump"/>
            <a:extLst>
              <a:ext uri="{FF2B5EF4-FFF2-40B4-BE49-F238E27FC236}">
                <a16:creationId xmlns:a16="http://schemas.microsoft.com/office/drawing/2014/main" id="{3DE0D271-4E10-5C71-9A7E-2E3C192B0CDF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2" name="Rounded Rectangle 41">
            <a:hlinkClick r:id="rId5" action="ppaction://hlinksldjump"/>
            <a:extLst>
              <a:ext uri="{FF2B5EF4-FFF2-40B4-BE49-F238E27FC236}">
                <a16:creationId xmlns:a16="http://schemas.microsoft.com/office/drawing/2014/main" id="{0E42D7B1-FFFD-E778-D243-F9B10FBA9B6C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3" name="Rounded Rectangle 42">
            <a:hlinkClick r:id="rId6" action="ppaction://hlinksldjump"/>
            <a:extLst>
              <a:ext uri="{FF2B5EF4-FFF2-40B4-BE49-F238E27FC236}">
                <a16:creationId xmlns:a16="http://schemas.microsoft.com/office/drawing/2014/main" id="{6C588ECB-8684-FDE6-E9D5-DC9FF38A7FEC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4" name="Rounded Rectangle 43">
            <a:hlinkClick r:id="rId7" action="ppaction://hlinksldjump"/>
            <a:extLst>
              <a:ext uri="{FF2B5EF4-FFF2-40B4-BE49-F238E27FC236}">
                <a16:creationId xmlns:a16="http://schemas.microsoft.com/office/drawing/2014/main" id="{A7229827-7417-A9E6-20F6-32A2363A42DE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5" name="Action Button: Home 4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D692A05-F9E3-E1A6-C40E-6527849B96D1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ounded Rectangle 45">
            <a:hlinkClick r:id="rId9" action="ppaction://hlinksldjump"/>
            <a:extLst>
              <a:ext uri="{FF2B5EF4-FFF2-40B4-BE49-F238E27FC236}">
                <a16:creationId xmlns:a16="http://schemas.microsoft.com/office/drawing/2014/main" id="{151A8BE8-BE9F-FB7B-CC1F-CDB345FB1493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499C6D3-5A78-7887-5B57-A5621A32C2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4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92EB3-445B-EAF3-44C3-3AFCAE131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C0533-F05D-C9FF-B3C7-AA51464D1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598" y="807229"/>
            <a:ext cx="8680598" cy="55210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BD628E-0D6B-0ED5-6547-44058CC5425C}"/>
              </a:ext>
            </a:extLst>
          </p:cNvPr>
          <p:cNvSpPr txBox="1"/>
          <p:nvPr/>
        </p:nvSpPr>
        <p:spPr>
          <a:xfrm>
            <a:off x="219741" y="212651"/>
            <a:ext cx="9879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UPTAKE COEFFICIENT: SENSITIVITY STUDY (7/7)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B1DF63A-60C7-C1BB-C880-D67709FD25EC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ction Button: Forwards or Next 3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985B002-7FC4-71F6-326F-E29D1FF01957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ction Button: Back or Previous 3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C840E6A-6942-8831-7A2A-2C1EF03C1877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ounded Rectangle 38">
            <a:hlinkClick r:id="rId3" action="ppaction://hlinksldjump"/>
            <a:extLst>
              <a:ext uri="{FF2B5EF4-FFF2-40B4-BE49-F238E27FC236}">
                <a16:creationId xmlns:a16="http://schemas.microsoft.com/office/drawing/2014/main" id="{F74BFBC7-4319-03A4-E404-FC95019E25C6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0" name="Rounded Rectangle 39">
            <a:hlinkClick r:id="rId4" action="ppaction://hlinksldjump"/>
            <a:extLst>
              <a:ext uri="{FF2B5EF4-FFF2-40B4-BE49-F238E27FC236}">
                <a16:creationId xmlns:a16="http://schemas.microsoft.com/office/drawing/2014/main" id="{944A11C8-4DAB-BC83-16FC-CEA23C79B721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1" name="Rounded Rectangle 40">
            <a:hlinkClick r:id="rId5" action="ppaction://hlinksldjump"/>
            <a:extLst>
              <a:ext uri="{FF2B5EF4-FFF2-40B4-BE49-F238E27FC236}">
                <a16:creationId xmlns:a16="http://schemas.microsoft.com/office/drawing/2014/main" id="{59574BCC-C6B2-A36A-CAAE-5D7ABA4F4B40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2" name="Rounded Rectangle 41">
            <a:hlinkClick r:id="rId6" action="ppaction://hlinksldjump"/>
            <a:extLst>
              <a:ext uri="{FF2B5EF4-FFF2-40B4-BE49-F238E27FC236}">
                <a16:creationId xmlns:a16="http://schemas.microsoft.com/office/drawing/2014/main" id="{A46925DF-D4DA-91B7-AA3A-F4838D93249E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3" name="Rounded Rectangle 42">
            <a:hlinkClick r:id="rId7" action="ppaction://hlinksldjump"/>
            <a:extLst>
              <a:ext uri="{FF2B5EF4-FFF2-40B4-BE49-F238E27FC236}">
                <a16:creationId xmlns:a16="http://schemas.microsoft.com/office/drawing/2014/main" id="{18536A83-A305-AB16-6D40-38545E89FB18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4" name="Action Button: Home 43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2168888E-F35D-8D0E-945B-8BF9CD2AC66A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ounded Rectangle 44">
            <a:hlinkClick r:id="rId9" action="ppaction://hlinksldjump"/>
            <a:extLst>
              <a:ext uri="{FF2B5EF4-FFF2-40B4-BE49-F238E27FC236}">
                <a16:creationId xmlns:a16="http://schemas.microsoft.com/office/drawing/2014/main" id="{9B8B88F7-D007-A733-251A-643A7B016299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02412E52-A736-8D04-6C7E-28399DC010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91D03D2-6431-CE87-E82A-0EFCDA99EFF0}"/>
              </a:ext>
            </a:extLst>
          </p:cNvPr>
          <p:cNvSpPr txBox="1"/>
          <p:nvPr/>
        </p:nvSpPr>
        <p:spPr>
          <a:xfrm>
            <a:off x="2959271" y="6334073"/>
            <a:ext cx="592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Increase in Br</a:t>
            </a:r>
            <a:r>
              <a:rPr lang="en-GB" baseline="-25000" dirty="0"/>
              <a:t>y</a:t>
            </a:r>
            <a:r>
              <a:rPr lang="en-GB" dirty="0"/>
              <a:t> leads to a larger decrease in ozone globally</a:t>
            </a:r>
          </a:p>
        </p:txBody>
      </p:sp>
    </p:spTree>
    <p:extLst>
      <p:ext uri="{BB962C8B-B14F-4D97-AF65-F5344CB8AC3E}">
        <p14:creationId xmlns:p14="http://schemas.microsoft.com/office/powerpoint/2010/main" val="948626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C274A-2F38-8700-2C59-5A105603A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CE527DE-1496-2C53-EF18-8554701D6AA1}"/>
              </a:ext>
            </a:extLst>
          </p:cNvPr>
          <p:cNvSpPr txBox="1"/>
          <p:nvPr/>
        </p:nvSpPr>
        <p:spPr>
          <a:xfrm>
            <a:off x="2779039" y="272110"/>
            <a:ext cx="75077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/>
              <a:t>Assessing the Impacts of Bromine and Iodine Chemistry on Tropospheric Composition</a:t>
            </a:r>
          </a:p>
        </p:txBody>
      </p:sp>
      <p:pic>
        <p:nvPicPr>
          <p:cNvPr id="19" name="Picture 18" descr="A cartoon of a planet&#10;&#10;AI-generated content may be incorrect.">
            <a:extLst>
              <a:ext uri="{FF2B5EF4-FFF2-40B4-BE49-F238E27FC236}">
                <a16:creationId xmlns:a16="http://schemas.microsoft.com/office/drawing/2014/main" id="{B028C250-0CED-D314-54A1-6A53FA5637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1736" y="562065"/>
            <a:ext cx="7982193" cy="6469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DC3C5C-34E0-85AF-A535-6CCF4EBB82A7}"/>
              </a:ext>
            </a:extLst>
          </p:cNvPr>
          <p:cNvSpPr txBox="1"/>
          <p:nvPr/>
        </p:nvSpPr>
        <p:spPr>
          <a:xfrm>
            <a:off x="5543095" y="1947604"/>
            <a:ext cx="445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Randell, J.</a:t>
            </a:r>
            <a:r>
              <a:rPr lang="en-GB" baseline="30000" dirty="0"/>
              <a:t>1</a:t>
            </a:r>
            <a:r>
              <a:rPr lang="en-GB" dirty="0"/>
              <a:t>, Hossaini, R.</a:t>
            </a:r>
            <a:r>
              <a:rPr lang="en-GB" baseline="30000" dirty="0"/>
              <a:t>1</a:t>
            </a:r>
            <a:r>
              <a:rPr lang="en-GB" dirty="0"/>
              <a:t>, Wild, O.</a:t>
            </a:r>
            <a:r>
              <a:rPr lang="en-GB" baseline="30000" dirty="0"/>
              <a:t>1</a:t>
            </a:r>
            <a:r>
              <a:rPr lang="en-GB" dirty="0"/>
              <a:t>, Mazzeo, A.</a:t>
            </a:r>
            <a:r>
              <a:rPr lang="en-GB" baseline="30000" dirty="0"/>
              <a:t>1</a:t>
            </a:r>
            <a:r>
              <a:rPr lang="en-GB" dirty="0"/>
              <a:t>, Hou, X.</a:t>
            </a:r>
            <a:r>
              <a:rPr lang="en-GB" baseline="30000" dirty="0"/>
              <a:t>1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421F49-0EE3-0ED1-89E0-6F7C6DC2B470}"/>
              </a:ext>
            </a:extLst>
          </p:cNvPr>
          <p:cNvSpPr txBox="1"/>
          <p:nvPr/>
        </p:nvSpPr>
        <p:spPr>
          <a:xfrm>
            <a:off x="6354867" y="2549328"/>
            <a:ext cx="393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aseline="30000" dirty="0"/>
              <a:t>1 </a:t>
            </a:r>
            <a:r>
              <a:rPr lang="en-GB" dirty="0"/>
              <a:t>Lancaster University (</a:t>
            </a:r>
            <a:r>
              <a:rPr lang="en-GB" dirty="0" err="1"/>
              <a:t>j.Randell@lancaster.ac.uk</a:t>
            </a:r>
            <a:r>
              <a:rPr lang="en-GB" dirty="0"/>
              <a:t>)</a:t>
            </a:r>
          </a:p>
        </p:txBody>
      </p:sp>
      <p:pic>
        <p:nvPicPr>
          <p:cNvPr id="31" name="Picture 30" descr="A logo with a spiral and a sun&#10;&#10;AI-generated content may be incorrect.">
            <a:extLst>
              <a:ext uri="{FF2B5EF4-FFF2-40B4-BE49-F238E27FC236}">
                <a16:creationId xmlns:a16="http://schemas.microsoft.com/office/drawing/2014/main" id="{9692A6E8-643A-174E-3938-317F804470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407" y="5111503"/>
            <a:ext cx="1174020" cy="1322011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2C31CF7-56B0-8141-5EB9-CADFEB9D8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5755" y="4021014"/>
            <a:ext cx="2430917" cy="8998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13E7D13-A396-8C90-C8FC-97E8E0A8B75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2040" y="5195576"/>
            <a:ext cx="894632" cy="1237938"/>
          </a:xfrm>
          <a:prstGeom prst="rect">
            <a:avLst/>
          </a:prstGeom>
        </p:spPr>
      </p:pic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F749614-D925-B578-4542-2D4F38679BD4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ction Button: Forwards or Next 4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D7D1FB5-B3B3-CE62-EDE6-561156D89CDA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Action Button: Back or Previous 4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BBE98C8-A4E8-0B7B-A32A-C80CA4588D65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ounded Rectangle 47">
            <a:hlinkClick r:id="rId7" action="ppaction://hlinksldjump"/>
            <a:extLst>
              <a:ext uri="{FF2B5EF4-FFF2-40B4-BE49-F238E27FC236}">
                <a16:creationId xmlns:a16="http://schemas.microsoft.com/office/drawing/2014/main" id="{3B36D153-5C62-697E-1EE5-407FA4BF2683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9" name="Rounded Rectangle 48">
            <a:hlinkClick r:id="rId8" action="ppaction://hlinksldjump"/>
            <a:extLst>
              <a:ext uri="{FF2B5EF4-FFF2-40B4-BE49-F238E27FC236}">
                <a16:creationId xmlns:a16="http://schemas.microsoft.com/office/drawing/2014/main" id="{CCB3E119-A0B7-438E-138B-641D2D945947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50" name="Rounded Rectangle 49">
            <a:hlinkClick r:id="rId9" action="ppaction://hlinksldjump"/>
            <a:extLst>
              <a:ext uri="{FF2B5EF4-FFF2-40B4-BE49-F238E27FC236}">
                <a16:creationId xmlns:a16="http://schemas.microsoft.com/office/drawing/2014/main" id="{38FE6EF7-779F-9B70-CBD7-775D2DFB123F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51" name="Rounded Rectangle 50">
            <a:hlinkClick r:id="rId10" action="ppaction://hlinksldjump"/>
            <a:extLst>
              <a:ext uri="{FF2B5EF4-FFF2-40B4-BE49-F238E27FC236}">
                <a16:creationId xmlns:a16="http://schemas.microsoft.com/office/drawing/2014/main" id="{5F7A6BFA-8698-F4E2-2B05-8C74AB257F1F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52" name="Rounded Rectangle 51">
            <a:hlinkClick r:id="rId11" action="ppaction://hlinksldjump"/>
            <a:extLst>
              <a:ext uri="{FF2B5EF4-FFF2-40B4-BE49-F238E27FC236}">
                <a16:creationId xmlns:a16="http://schemas.microsoft.com/office/drawing/2014/main" id="{A1959D78-DB1A-2584-805D-0B91E9193A87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53" name="Action Button: Home 52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E44E19C3-16EE-1819-B867-5CF25501F5AA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ounded Rectangle 53">
            <a:hlinkClick r:id="rId13" action="ppaction://hlinksldjump"/>
            <a:extLst>
              <a:ext uri="{FF2B5EF4-FFF2-40B4-BE49-F238E27FC236}">
                <a16:creationId xmlns:a16="http://schemas.microsoft.com/office/drawing/2014/main" id="{21A8CDA8-BF67-473F-6694-2D0863C85760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8769A0F4-3B62-72D2-8C47-1F1AE1301B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37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E6EC9-1CCE-77CA-7617-602EAAB74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ED6868-008E-B69A-A450-2ED58C794A24}"/>
              </a:ext>
            </a:extLst>
          </p:cNvPr>
          <p:cNvSpPr txBox="1"/>
          <p:nvPr/>
        </p:nvSpPr>
        <p:spPr>
          <a:xfrm>
            <a:off x="219741" y="212651"/>
            <a:ext cx="40058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INCLUSION OF </a:t>
            </a:r>
            <a:r>
              <a:rPr lang="en-GB" sz="4000" b="1" dirty="0" err="1">
                <a:solidFill>
                  <a:srgbClr val="738C5B"/>
                </a:solidFill>
              </a:rPr>
              <a:t>HOBr</a:t>
            </a:r>
            <a:r>
              <a:rPr lang="en-GB" sz="4000" b="1" dirty="0">
                <a:solidFill>
                  <a:srgbClr val="738C5B"/>
                </a:solidFill>
              </a:rPr>
              <a:t> + HBr RECYCLING</a:t>
            </a:r>
            <a:endParaRPr lang="en-GB" b="1" dirty="0">
              <a:solidFill>
                <a:srgbClr val="738C5B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70854E3-ED67-0844-263D-C16816FC4A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325" y="0"/>
            <a:ext cx="5826972" cy="6858000"/>
          </a:xfrm>
          <a:prstGeom prst="rect">
            <a:avLst/>
          </a:prstGeom>
        </p:spPr>
      </p:pic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528E5E3D-F51C-4F4A-6CEA-3CDC0AC8A144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ction Button: Forwards or Next 4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F04D581-9DB9-CEF5-B68A-8B5E043A7E4A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ction Button: Back or Previous 4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65432C0-1187-BBAE-58F1-AB2CD4532E81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ounded Rectangle 42">
            <a:hlinkClick r:id="rId3" action="ppaction://hlinksldjump"/>
            <a:extLst>
              <a:ext uri="{FF2B5EF4-FFF2-40B4-BE49-F238E27FC236}">
                <a16:creationId xmlns:a16="http://schemas.microsoft.com/office/drawing/2014/main" id="{4093F894-7F8F-C8C7-6BB6-4EC0E1CCCDA1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4" name="Rounded Rectangle 43">
            <a:hlinkClick r:id="rId4" action="ppaction://hlinksldjump"/>
            <a:extLst>
              <a:ext uri="{FF2B5EF4-FFF2-40B4-BE49-F238E27FC236}">
                <a16:creationId xmlns:a16="http://schemas.microsoft.com/office/drawing/2014/main" id="{42289929-5438-C73B-78D0-52E7DCABCB8E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5" name="Rounded Rectangle 44">
            <a:hlinkClick r:id="rId5" action="ppaction://hlinksldjump"/>
            <a:extLst>
              <a:ext uri="{FF2B5EF4-FFF2-40B4-BE49-F238E27FC236}">
                <a16:creationId xmlns:a16="http://schemas.microsoft.com/office/drawing/2014/main" id="{68EBBBFB-F7D2-E24D-B471-5DEB6C5FEA42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6" name="Rounded Rectangle 45">
            <a:hlinkClick r:id="rId6" action="ppaction://hlinksldjump"/>
            <a:extLst>
              <a:ext uri="{FF2B5EF4-FFF2-40B4-BE49-F238E27FC236}">
                <a16:creationId xmlns:a16="http://schemas.microsoft.com/office/drawing/2014/main" id="{58FB1338-2FAB-57AA-5B39-5861C28B078D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7" name="Rounded Rectangle 46">
            <a:hlinkClick r:id="rId7" action="ppaction://hlinksldjump"/>
            <a:extLst>
              <a:ext uri="{FF2B5EF4-FFF2-40B4-BE49-F238E27FC236}">
                <a16:creationId xmlns:a16="http://schemas.microsoft.com/office/drawing/2014/main" id="{93CC267A-1D2A-3F8F-37A0-B5B3BBA5AA54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8" name="Action Button: Home 47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8DC14BAA-FD40-497C-D408-C641DB520F52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ounded Rectangle 48">
            <a:hlinkClick r:id="rId9" action="ppaction://hlinksldjump"/>
            <a:extLst>
              <a:ext uri="{FF2B5EF4-FFF2-40B4-BE49-F238E27FC236}">
                <a16:creationId xmlns:a16="http://schemas.microsoft.com/office/drawing/2014/main" id="{080D4726-EEEB-FBF3-0FF5-F518A372BDC9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EE0D1BA-3243-B9B9-DDFE-7FFEF4BD1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BBD6ED2-2988-6814-FB6C-39DEDD6AA0DF}"/>
              </a:ext>
            </a:extLst>
          </p:cNvPr>
          <p:cNvSpPr txBox="1"/>
          <p:nvPr/>
        </p:nvSpPr>
        <p:spPr>
          <a:xfrm>
            <a:off x="292184" y="2364294"/>
            <a:ext cx="36511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HOBr</a:t>
            </a:r>
            <a:r>
              <a:rPr lang="en-GB" dirty="0"/>
              <a:t> + HBr </a:t>
            </a:r>
            <a:r>
              <a:rPr lang="en-GB" dirty="0">
                <a:sym typeface="Wingdings" pitchFamily="2" charset="2"/>
              </a:rPr>
              <a:t> Br</a:t>
            </a:r>
            <a:r>
              <a:rPr lang="en-GB" baseline="-25000" dirty="0">
                <a:sym typeface="Wingdings" pitchFamily="2" charset="2"/>
              </a:rPr>
              <a:t>2</a:t>
            </a:r>
            <a:r>
              <a:rPr lang="en-GB" dirty="0">
                <a:sym typeface="Wingdings" pitchFamily="2" charset="2"/>
              </a:rPr>
              <a:t> + H</a:t>
            </a:r>
            <a:r>
              <a:rPr lang="en-GB" baseline="-25000" dirty="0">
                <a:sym typeface="Wingdings" pitchFamily="2" charset="2"/>
              </a:rPr>
              <a:t>2</a:t>
            </a:r>
            <a:r>
              <a:rPr lang="en-GB" dirty="0">
                <a:sym typeface="Wingdings" pitchFamily="2" charset="2"/>
              </a:rPr>
              <a:t>O</a:t>
            </a:r>
          </a:p>
          <a:p>
            <a:endParaRPr lang="en-GB" dirty="0">
              <a:sym typeface="Wingdings" pitchFamily="2" charset="2"/>
            </a:endParaRPr>
          </a:p>
          <a:p>
            <a:r>
              <a:rPr lang="en-GB" dirty="0">
                <a:sym typeface="Wingdings" pitchFamily="2" charset="2"/>
              </a:rPr>
              <a:t>Highlighted as important pathway for recycling of bromine radicals in the troposphere</a:t>
            </a:r>
          </a:p>
          <a:p>
            <a:endParaRPr lang="en-GB" dirty="0">
              <a:sym typeface="Wingdings" pitchFamily="2" charset="2"/>
            </a:endParaRPr>
          </a:p>
          <a:p>
            <a:r>
              <a:rPr lang="en-GB" dirty="0">
                <a:sym typeface="Wingdings" pitchFamily="2" charset="2"/>
              </a:rPr>
              <a:t>Leads to overall increase in tropospheric </a:t>
            </a:r>
            <a:r>
              <a:rPr lang="en-GB" dirty="0" err="1">
                <a:sym typeface="Wingdings" pitchFamily="2" charset="2"/>
              </a:rPr>
              <a:t>BrO</a:t>
            </a:r>
            <a:r>
              <a:rPr lang="en-GB" dirty="0">
                <a:sym typeface="Wingdings" pitchFamily="2" charset="2"/>
              </a:rPr>
              <a:t> columns and some seasonal features becoming apparent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707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821597E-88F5-4151-F6ED-E5B1E14C846B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ction Button: Forwards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7A84907-EF5A-303A-1836-DC7BAE9165A7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Action Button: Back or Previous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6B02B12-D52B-06E2-FD92-03390D726CD8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6">
            <a:hlinkClick r:id="rId2" action="ppaction://hlinksldjump"/>
            <a:extLst>
              <a:ext uri="{FF2B5EF4-FFF2-40B4-BE49-F238E27FC236}">
                <a16:creationId xmlns:a16="http://schemas.microsoft.com/office/drawing/2014/main" id="{0F9240E2-DE25-3FB3-FC14-96B17FE102C8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8" name="Rounded 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99A8BBF1-80AA-E0A2-004D-9CB941F780B2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9" name="Rounded 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27243237-A6CA-D0A2-289C-D1360AB51AED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10" name="Rounded 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5C892C84-EF04-F0A7-519A-213D7738E304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11" name="Rounded Rectangle 10">
            <a:hlinkClick r:id="rId6" action="ppaction://hlinksldjump"/>
            <a:extLst>
              <a:ext uri="{FF2B5EF4-FFF2-40B4-BE49-F238E27FC236}">
                <a16:creationId xmlns:a16="http://schemas.microsoft.com/office/drawing/2014/main" id="{2460CA50-8163-7D35-D2DF-A2F7F84E5613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12" name="Action Button: Home 1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9FBC1CE-EF90-EBD9-160B-5B84D62D5E27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>
            <a:hlinkClick r:id="rId8" action="ppaction://hlinksldjump"/>
            <a:extLst>
              <a:ext uri="{FF2B5EF4-FFF2-40B4-BE49-F238E27FC236}">
                <a16:creationId xmlns:a16="http://schemas.microsoft.com/office/drawing/2014/main" id="{E55BBD50-2EA8-AD43-915C-E2626DD7A493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F34D3C-CB07-BD0E-9740-FE2D4BC82C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FADED3-DD18-28C7-617A-6C5AAA83B5FF}"/>
              </a:ext>
            </a:extLst>
          </p:cNvPr>
          <p:cNvSpPr txBox="1"/>
          <p:nvPr/>
        </p:nvSpPr>
        <p:spPr>
          <a:xfrm>
            <a:off x="219741" y="212651"/>
            <a:ext cx="3839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Contact Details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26D460-97AB-2A33-F883-CEB775C384F5}"/>
              </a:ext>
            </a:extLst>
          </p:cNvPr>
          <p:cNvSpPr txBox="1"/>
          <p:nvPr/>
        </p:nvSpPr>
        <p:spPr>
          <a:xfrm>
            <a:off x="219741" y="1108433"/>
            <a:ext cx="71068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Email: </a:t>
            </a:r>
            <a:r>
              <a:rPr lang="en-GB" dirty="0">
                <a:hlinkClick r:id="rId10"/>
              </a:rPr>
              <a:t>j.randell@lancaster.ac.uk</a:t>
            </a:r>
            <a:endParaRPr lang="en-GB" dirty="0"/>
          </a:p>
          <a:p>
            <a:endParaRPr lang="en-GB" dirty="0"/>
          </a:p>
          <a:p>
            <a:r>
              <a:rPr lang="en-GB" dirty="0"/>
              <a:t>Research Group Website: </a:t>
            </a:r>
            <a:r>
              <a:rPr lang="en-GB" dirty="0">
                <a:hlinkClick r:id="rId11"/>
              </a:rPr>
              <a:t>https://lec-atmos.org/team/jessica-randell/</a:t>
            </a:r>
            <a:endParaRPr lang="en-GB" dirty="0"/>
          </a:p>
          <a:p>
            <a:endParaRPr lang="en-GB" dirty="0"/>
          </a:p>
          <a:p>
            <a:r>
              <a:rPr lang="en-GB" dirty="0"/>
              <a:t>LinkedIn: </a:t>
            </a:r>
            <a:r>
              <a:rPr lang="en-GB" b="0" i="0" u="none" strike="noStrike" dirty="0">
                <a:effectLst/>
                <a:latin typeface="-apple-system"/>
                <a:hlinkClick r:id="rId12"/>
              </a:rPr>
              <a:t>www.linkedin.com/in/jessica-randell-703197208</a:t>
            </a:r>
            <a:endParaRPr lang="en-GB" b="0" i="0" u="none" strike="noStrike" dirty="0">
              <a:effectLst/>
              <a:latin typeface="-apple-system"/>
            </a:endParaRPr>
          </a:p>
          <a:p>
            <a:endParaRPr lang="en-GB" dirty="0">
              <a:latin typeface="-apple-system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8" name="Picture 17" descr="A screenshot of a qr code&#10;&#10;AI-generated content may be incorrect.">
            <a:extLst>
              <a:ext uri="{FF2B5EF4-FFF2-40B4-BE49-F238E27FC236}">
                <a16:creationId xmlns:a16="http://schemas.microsoft.com/office/drawing/2014/main" id="{D4CD21D4-1701-EF82-AB6A-DCEA785E25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68" y="2972419"/>
            <a:ext cx="3800669" cy="325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05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B0505-CDF0-AB29-CEF2-FE1D95668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C38F99-01DE-9769-07E9-EADBA0E043C9}"/>
              </a:ext>
            </a:extLst>
          </p:cNvPr>
          <p:cNvSpPr txBox="1"/>
          <p:nvPr/>
        </p:nvSpPr>
        <p:spPr>
          <a:xfrm>
            <a:off x="109871" y="435935"/>
            <a:ext cx="11972258" cy="6422065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B1: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CHBr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OH → 3 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B2: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OH → Br + H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 + HO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B3: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OH → 2 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B4: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CHBr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OH → 2 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B5: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CHBrCl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OH → Br + H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B6: CH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BrCl + OH → Br + H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B7: Br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B8: Br + HCHO → HBr + HO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CO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B9: Br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MeCHO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HBr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MeCO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B10: Br + HO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HBr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B11: Br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Br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B12: Br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B13: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O(³P) → Br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B14: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B15: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NO → Br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B16: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OH → Br + HO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B17: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Br + Br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B18: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Br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B19: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MeOO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HCHO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B20: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MeOO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Br + HCHO + HO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B21: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MeCO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Br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MeOO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B22: Br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OH →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B23: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O(³P) →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B24: HBr + O(³P) → Br + OH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B25: HBr + OH → Br + H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B26: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O(³P) →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OH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B27: CH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+ OH → I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B28: I + HO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HI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B29: I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IO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B30: I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IO + 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B31: I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IO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B32: I + IONO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B33: IO + HO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HOI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B34: IO + NO → I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B35: IO + IO → I + OIO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B36: IO + IO → 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B37: IO + O(³P) → I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B38: IO + OH → I + HO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B39: IO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Br + OIO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B40: IO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Br + I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B41: IO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B42: IO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I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OBrO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B43: IO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OIO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B44: IO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OIO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B45: IO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I + 2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B46: IO +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MeOO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→ HCHO + I + HO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0A30B8-0372-1B4F-38EE-00DE7BA13FBA}"/>
              </a:ext>
            </a:extLst>
          </p:cNvPr>
          <p:cNvSpPr txBox="1"/>
          <p:nvPr/>
        </p:nvSpPr>
        <p:spPr>
          <a:xfrm>
            <a:off x="109871" y="35825"/>
            <a:ext cx="6662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Bimolecular halogen reactions included in scheme 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50E0E8D-678E-4048-21D0-49C6E1876FE6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Forwards or Next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BF0C810-4DB5-71DA-A1E2-651748E44010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tion Button: Home 26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ABE7114-3E03-3B25-E050-7CB4D1ACA6E1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ounded Rectangle 27">
            <a:hlinkClick r:id="rId3" action="ppaction://hlinksldjump"/>
            <a:extLst>
              <a:ext uri="{FF2B5EF4-FFF2-40B4-BE49-F238E27FC236}">
                <a16:creationId xmlns:a16="http://schemas.microsoft.com/office/drawing/2014/main" id="{33203DBE-C3A0-51BE-0D72-AA59E782FB7D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DBFA525-2425-F9EE-940D-BDE6A9F0E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43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82988-6676-CC2E-1CA7-3E6FA7A5A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15164F-42F3-858F-7506-476A47E358F0}"/>
              </a:ext>
            </a:extLst>
          </p:cNvPr>
          <p:cNvSpPr txBox="1"/>
          <p:nvPr/>
        </p:nvSpPr>
        <p:spPr>
          <a:xfrm>
            <a:off x="219741" y="490237"/>
            <a:ext cx="10030173" cy="619878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H1: 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(ss) →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H2: 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(ss) → 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H3: 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₄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(ss) → 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H4: IONO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(ss) → 0.5ICl + 0.5IBr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H5: INO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(ss) → 0.5ICl + 0.5IBr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H6: HOI (ss) → 0.5ICl + 0.5IBr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H7: HI (ice) →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H8: HOI (ice) →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H9: IONO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(ice) →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H10: 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(ice) →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H11: 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(ice) →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H12: 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₄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(ice) →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H13: IONO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(ice) → HOI + HONO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H14: HOI + HI (ice) → 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H15: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(ice) →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HONO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H16: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HBr (ice) → Br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H17: HOI + HBr (ice) →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H18: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cwd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→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HONO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H19: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→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HONO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H20: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HBr (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→ Br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H21: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(ss) → 0.5Br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+ 0.5BrCl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H22: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(ss) → 0.5Br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+ 0.5BrCl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H23: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(ss) → 0.5Br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+ 0.5BrCl </a:t>
            </a:r>
          </a:p>
          <a:p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51999-7539-0663-D026-B17F6FB20830}"/>
              </a:ext>
            </a:extLst>
          </p:cNvPr>
          <p:cNvSpPr txBox="1"/>
          <p:nvPr/>
        </p:nvSpPr>
        <p:spPr>
          <a:xfrm>
            <a:off x="109871" y="35825"/>
            <a:ext cx="7221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Heterogeneous halogen reactions included in scheme 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9860966-2F35-E083-C747-59BAF80A78FE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Forwards or Next 1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A1CCF3F-F507-2892-68C3-FD524B0AF997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ction Button: Back or Previous 19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94AA1A3-5AB6-9D87-37E6-072E12C270ED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Action Button: Home 2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5E37E1DE-CB43-7F32-1C63-4DF794078942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ounded Rectangle 26">
            <a:hlinkClick r:id="rId3" action="ppaction://hlinksldjump"/>
            <a:extLst>
              <a:ext uri="{FF2B5EF4-FFF2-40B4-BE49-F238E27FC236}">
                <a16:creationId xmlns:a16="http://schemas.microsoft.com/office/drawing/2014/main" id="{14D8053D-6F8D-5156-D846-7BD6DE4E6565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E686FBD-1CA4-8361-2917-907513E52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11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3D1EE-C92C-D8DF-563C-BE4E662BD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E0521C-E2D1-5D56-8478-16ACEDB84A65}"/>
              </a:ext>
            </a:extLst>
          </p:cNvPr>
          <p:cNvSpPr txBox="1"/>
          <p:nvPr/>
        </p:nvSpPr>
        <p:spPr>
          <a:xfrm>
            <a:off x="219742" y="555171"/>
            <a:ext cx="10001944" cy="59599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P1: CH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P2: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ICl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+ Cl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P3: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+ 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P4: CH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2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P5: 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2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P6: IO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+ O(3P)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P7: OIO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P8: HOI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+ OH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P9: IONO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P10: INO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P11: INO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IO + NO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P12: INO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+ NO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P13: 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+ OIO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P14: 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IO + OIO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P15: 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₄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2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OIO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P16: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+ 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P17: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CHBr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3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P18: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 + O(3P)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P19: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 + OH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P20: Br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2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P21: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P22: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P23: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NO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P24: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OBrO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 + 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P25: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2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P26: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CHBrCl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P27: CH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BrCl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P28: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CHBr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₂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2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P29: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BrCl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</a:t>
            </a:r>
          </a:p>
          <a:p>
            <a:pPr>
              <a:buNone/>
            </a:pP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P30: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CH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₃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P31: </a:t>
            </a:r>
            <a:r>
              <a:rPr lang="en-GB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ICl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+ h</a:t>
            </a:r>
            <a:r>
              <a:rPr lang="el-GR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ν → </a:t>
            </a:r>
            <a:r>
              <a:rPr lang="en-GB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 + Cl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979FB-E85C-BB51-07F6-B60224039046}"/>
              </a:ext>
            </a:extLst>
          </p:cNvPr>
          <p:cNvSpPr txBox="1"/>
          <p:nvPr/>
        </p:nvSpPr>
        <p:spPr>
          <a:xfrm>
            <a:off x="109871" y="35825"/>
            <a:ext cx="7221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Photochemical reactions included in scheme 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DF18246-B12C-1B1D-0348-373FB4017EAE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ction Button: Forwards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0C1639-5497-1778-C1D8-4288A91266A9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ction Button: Back or Previous 1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668BE86-5E70-9DD7-4D59-6A58A2E4E276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tion Button: Home 2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D09D577A-12C2-1127-E335-B6965377A976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>
            <a:hlinkClick r:id="rId3" action="ppaction://hlinksldjump"/>
            <a:extLst>
              <a:ext uri="{FF2B5EF4-FFF2-40B4-BE49-F238E27FC236}">
                <a16:creationId xmlns:a16="http://schemas.microsoft.com/office/drawing/2014/main" id="{C7EAC203-813E-FDF7-7EEB-D4FDF1B58998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1AC1D84-FA5F-5D40-ECD0-14CD39FFF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13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B24AF-7F57-DC8D-BABD-4BF72674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CF15C9-4124-F36E-C398-8DEE58B5F925}"/>
              </a:ext>
            </a:extLst>
          </p:cNvPr>
          <p:cNvSpPr txBox="1"/>
          <p:nvPr/>
        </p:nvSpPr>
        <p:spPr>
          <a:xfrm>
            <a:off x="219741" y="435935"/>
            <a:ext cx="244810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T1: Br + NO₂ → </a:t>
            </a:r>
            <a:r>
              <a:rPr lang="en-GB" dirty="0" err="1"/>
              <a:t>BrNO</a:t>
            </a:r>
            <a:r>
              <a:rPr lang="en-GB" dirty="0"/>
              <a:t>₂</a:t>
            </a:r>
          </a:p>
          <a:p>
            <a:r>
              <a:rPr lang="en-GB" dirty="0"/>
              <a:t>T2: </a:t>
            </a:r>
            <a:r>
              <a:rPr lang="en-GB" dirty="0" err="1"/>
              <a:t>BrO</a:t>
            </a:r>
            <a:r>
              <a:rPr lang="en-GB" dirty="0"/>
              <a:t> + NO₂ → </a:t>
            </a:r>
            <a:r>
              <a:rPr lang="en-GB" dirty="0" err="1"/>
              <a:t>BrNO</a:t>
            </a:r>
            <a:r>
              <a:rPr lang="en-GB" dirty="0"/>
              <a:t>₃</a:t>
            </a:r>
          </a:p>
          <a:p>
            <a:r>
              <a:rPr lang="en-GB" dirty="0"/>
              <a:t>T3: I + NO → INO</a:t>
            </a:r>
          </a:p>
          <a:p>
            <a:r>
              <a:rPr lang="en-GB" dirty="0"/>
              <a:t>T4: I + NO₂ → INO₂</a:t>
            </a:r>
          </a:p>
          <a:p>
            <a:r>
              <a:rPr lang="en-GB" dirty="0"/>
              <a:t>T5: IO + NO₂ → IONO₂</a:t>
            </a:r>
          </a:p>
          <a:p>
            <a:r>
              <a:rPr lang="en-GB" dirty="0"/>
              <a:t>T6: I₂O₂ → OIO + I</a:t>
            </a:r>
          </a:p>
          <a:p>
            <a:r>
              <a:rPr lang="en-GB" dirty="0"/>
              <a:t>T7: I₂O₂ → IO + IO</a:t>
            </a:r>
          </a:p>
          <a:p>
            <a:r>
              <a:rPr lang="en-GB" dirty="0"/>
              <a:t>T8: I₂O₄ → OIO + OIO</a:t>
            </a:r>
          </a:p>
          <a:p>
            <a:r>
              <a:rPr lang="en-GB" dirty="0"/>
              <a:t>T9: IONO₂ → IO + NO₂</a:t>
            </a:r>
          </a:p>
          <a:p>
            <a:r>
              <a:rPr lang="en-GB" dirty="0"/>
              <a:t>T10: INO₂ → I + NO₂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AD52D5-EF9B-2BC8-B36A-4F1DFB08AD0A}"/>
              </a:ext>
            </a:extLst>
          </p:cNvPr>
          <p:cNvSpPr txBox="1"/>
          <p:nvPr/>
        </p:nvSpPr>
        <p:spPr>
          <a:xfrm>
            <a:off x="109871" y="35825"/>
            <a:ext cx="7221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Termolecular reactions included in scheme 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8254950-A43B-EAD4-38D5-E34F657ED1F4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tion Button: Back or Previous 2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1DF3E8E-44A5-EB3C-586F-58CC31146FC0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Home 32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5280C69D-9A24-4669-E8AD-48A6D1D639A7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>
            <a:hlinkClick r:id="rId3" action="ppaction://hlinksldjump"/>
            <a:extLst>
              <a:ext uri="{FF2B5EF4-FFF2-40B4-BE49-F238E27FC236}">
                <a16:creationId xmlns:a16="http://schemas.microsoft.com/office/drawing/2014/main" id="{3674F047-CE87-8561-14A4-7EE7598326A7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18EAB07-B2F8-CE7B-9BD6-B617D262F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4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2946B-9EC8-7335-9388-496092FC6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788C9669-1BFC-8F3C-86AD-43027A6D3A77}"/>
              </a:ext>
            </a:extLst>
          </p:cNvPr>
          <p:cNvSpPr txBox="1"/>
          <p:nvPr/>
        </p:nvSpPr>
        <p:spPr>
          <a:xfrm>
            <a:off x="219741" y="212651"/>
            <a:ext cx="72368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MOTIVATION AND OBJECTIVES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33CEC5CA-FD82-3F20-5ADE-550C7B9A1564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Action Button: Forwards or Next 4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545FD66-D379-73DC-6D31-3EB561ED3B51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ction Button: Back or Previous 4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BC6D41B-F754-4CB2-2ECF-1A514DD76F5E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ounded Rectangle 44">
            <a:hlinkClick r:id="rId3" action="ppaction://hlinksldjump"/>
            <a:extLst>
              <a:ext uri="{FF2B5EF4-FFF2-40B4-BE49-F238E27FC236}">
                <a16:creationId xmlns:a16="http://schemas.microsoft.com/office/drawing/2014/main" id="{F696CAFD-DADE-92D7-0850-B5FAA42C5133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6" name="Rounded Rectangle 45">
            <a:hlinkClick r:id="rId4" action="ppaction://hlinksldjump"/>
            <a:extLst>
              <a:ext uri="{FF2B5EF4-FFF2-40B4-BE49-F238E27FC236}">
                <a16:creationId xmlns:a16="http://schemas.microsoft.com/office/drawing/2014/main" id="{DE1E0EFE-CA09-90A6-4E79-DBC86EAC7CDA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7" name="Rounded Rectangle 46">
            <a:hlinkClick r:id="rId5" action="ppaction://hlinksldjump"/>
            <a:extLst>
              <a:ext uri="{FF2B5EF4-FFF2-40B4-BE49-F238E27FC236}">
                <a16:creationId xmlns:a16="http://schemas.microsoft.com/office/drawing/2014/main" id="{36C5D83B-9B00-EC23-ACF4-355B01DB6F57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8" name="Rounded Rectangle 47">
            <a:hlinkClick r:id="rId6" action="ppaction://hlinksldjump"/>
            <a:extLst>
              <a:ext uri="{FF2B5EF4-FFF2-40B4-BE49-F238E27FC236}">
                <a16:creationId xmlns:a16="http://schemas.microsoft.com/office/drawing/2014/main" id="{63E84BAC-941C-DD2B-C529-4F42F19CAD66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9" name="Rounded Rectangle 48">
            <a:hlinkClick r:id="rId7" action="ppaction://hlinksldjump"/>
            <a:extLst>
              <a:ext uri="{FF2B5EF4-FFF2-40B4-BE49-F238E27FC236}">
                <a16:creationId xmlns:a16="http://schemas.microsoft.com/office/drawing/2014/main" id="{59A88DD9-1B1F-1D4D-AC90-23FA245804C1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50" name="Action Button: Home 49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CAFAD9B5-A865-4348-BA8C-7E84E71E70C6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ounded Rectangle 50">
            <a:hlinkClick r:id="rId9" action="ppaction://hlinksldjump"/>
            <a:extLst>
              <a:ext uri="{FF2B5EF4-FFF2-40B4-BE49-F238E27FC236}">
                <a16:creationId xmlns:a16="http://schemas.microsoft.com/office/drawing/2014/main" id="{DA65664E-76F2-0AB8-BE03-F9E2B6DCCE4E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F3EA011-7D5E-E203-43B0-4DE1B29B37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181AC5D-2B12-C207-A634-96531967F152}"/>
              </a:ext>
            </a:extLst>
          </p:cNvPr>
          <p:cNvSpPr txBox="1"/>
          <p:nvPr/>
        </p:nvSpPr>
        <p:spPr>
          <a:xfrm>
            <a:off x="219741" y="1114406"/>
            <a:ext cx="964713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Reactive bromine and iodine species influence the oxidative capacity of the troposphere through multiple pathways: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Directly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via the catalytic destruction of ozone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Indirectly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by altering the partitioning and cycling of key radical species such as 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HO</a:t>
            </a:r>
            <a:r>
              <a:rPr lang="en-GB" b="1" i="0" u="none" strike="noStrike" baseline="-25000" dirty="0" err="1">
                <a:solidFill>
                  <a:srgbClr val="000000"/>
                </a:solidFill>
                <a:effectLst/>
              </a:rPr>
              <a:t>x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(OH + HO₂) and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NO</a:t>
            </a:r>
            <a:r>
              <a:rPr lang="en-GB" b="1" i="0" u="none" strike="noStrike" baseline="-25000" dirty="0">
                <a:solidFill>
                  <a:srgbClr val="000000"/>
                </a:solidFill>
                <a:effectLst/>
              </a:rPr>
              <a:t>x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(NO + NO₂)</a:t>
            </a:r>
          </a:p>
          <a:p>
            <a:pPr lvl="1"/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While several global modelling studies have demonstrated the significance of halogen chemistry in the troposphere, substantial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uncertainties remain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—particularly regarding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emission sources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reaction pathways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and the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magnitude of their impacts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Our Aims: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Implement a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new representation of bromine chemistry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alongside an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updated iodine scheme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in a global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Use this framework to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analyse recent observations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of tropospheric halogens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Quantify the impacts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of bromine and iodine on 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tropospheric oxidant chemistry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including ozone and OH</a:t>
            </a:r>
            <a:br>
              <a:rPr lang="en-GB" dirty="0">
                <a:solidFill>
                  <a:srgbClr val="000000"/>
                </a:solidFill>
                <a:effectLst/>
              </a:rPr>
            </a:br>
            <a:endParaRPr lang="en-GB" dirty="0">
              <a:solidFill>
                <a:srgbClr val="000000"/>
              </a:solidFill>
              <a:effectLst/>
            </a:endParaRPr>
          </a:p>
          <a:p>
            <a:pPr>
              <a:buNone/>
            </a:pPr>
            <a:br>
              <a:rPr lang="en-GB" dirty="0">
                <a:solidFill>
                  <a:srgbClr val="000000"/>
                </a:solidFill>
                <a:effectLst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3384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79099-E92B-8202-B45E-B74A47AE8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836BA3-6680-CC6C-97A6-23F13A4BF223}"/>
              </a:ext>
            </a:extLst>
          </p:cNvPr>
          <p:cNvSpPr txBox="1"/>
          <p:nvPr/>
        </p:nvSpPr>
        <p:spPr>
          <a:xfrm>
            <a:off x="219741" y="212651"/>
            <a:ext cx="6708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METHODS AND MODEL (1/2)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BAFAC5-AFBB-FF26-7D60-99F89304B7EB}"/>
              </a:ext>
            </a:extLst>
          </p:cNvPr>
          <p:cNvSpPr txBox="1"/>
          <p:nvPr/>
        </p:nvSpPr>
        <p:spPr>
          <a:xfrm>
            <a:off x="219741" y="920537"/>
            <a:ext cx="993663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Model: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FRSGC/UCI CTM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Simulations run at T42 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(2.8° × 2.8°) resolution with 57 vertical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Fully resolved chemistry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Key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Added in detailed description of bromine chemistry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Sources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dirty="0"/>
              <a:t>CHBr</a:t>
            </a:r>
            <a:r>
              <a:rPr lang="en-GB" baseline="-25000" dirty="0"/>
              <a:t>3</a:t>
            </a:r>
            <a:r>
              <a:rPr lang="en-GB" dirty="0"/>
              <a:t>, CH</a:t>
            </a:r>
            <a:r>
              <a:rPr lang="en-GB" baseline="-25000" dirty="0"/>
              <a:t>2</a:t>
            </a:r>
            <a:r>
              <a:rPr lang="en-GB" dirty="0"/>
              <a:t>Br</a:t>
            </a:r>
            <a:r>
              <a:rPr lang="en-GB" baseline="-25000" dirty="0"/>
              <a:t>2</a:t>
            </a:r>
            <a:r>
              <a:rPr lang="en-GB" dirty="0"/>
              <a:t>, CH</a:t>
            </a:r>
            <a:r>
              <a:rPr lang="en-GB" baseline="-25000" dirty="0"/>
              <a:t>2</a:t>
            </a:r>
            <a:r>
              <a:rPr lang="en-GB" dirty="0"/>
              <a:t>BrCl, CHBr</a:t>
            </a:r>
            <a:r>
              <a:rPr lang="en-GB" baseline="-25000" dirty="0"/>
              <a:t>2</a:t>
            </a:r>
            <a:r>
              <a:rPr lang="en-GB" dirty="0"/>
              <a:t>Cl, CHBrCl</a:t>
            </a:r>
            <a:r>
              <a:rPr lang="en-GB" baseline="-25000" dirty="0"/>
              <a:t>2</a:t>
            </a:r>
            <a:r>
              <a:rPr lang="en-GB" dirty="0"/>
              <a:t> 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dirty="0"/>
              <a:t>CH</a:t>
            </a:r>
            <a:r>
              <a:rPr lang="en-GB" baseline="-25000" dirty="0"/>
              <a:t>3</a:t>
            </a:r>
            <a:r>
              <a:rPr lang="en-GB" dirty="0"/>
              <a:t>Br 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dirty="0"/>
              <a:t>Sea-salt aerosol debromination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dirty="0"/>
              <a:t>Transport from the stratosphere</a:t>
            </a:r>
          </a:p>
          <a:p>
            <a:pPr lvl="2"/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Gas-phase, photochemical and heterogenous chemistry added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dirty="0"/>
              <a:t>Detailed description of the chemistry added can be found </a:t>
            </a:r>
            <a:r>
              <a:rPr lang="en-GB" b="1" dirty="0">
                <a:solidFill>
                  <a:srgbClr val="FF0000"/>
                </a:solidFill>
                <a:hlinkClick r:id="rId2" action="ppaction://hlinksldjump"/>
              </a:rPr>
              <a:t>HERE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FEC22DD-EB6E-D15B-011F-186B1D601FED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ction Button: Forwards or Next 3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1E7FC83-0509-9B20-E792-E0E7E4FB9F69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Action Button: Back or Previous 4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A3DCAB4-D49F-D17A-7E4E-1AF34A36C9A4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ounded Rectangle 41">
            <a:hlinkClick r:id="rId3" action="ppaction://hlinksldjump"/>
            <a:extLst>
              <a:ext uri="{FF2B5EF4-FFF2-40B4-BE49-F238E27FC236}">
                <a16:creationId xmlns:a16="http://schemas.microsoft.com/office/drawing/2014/main" id="{6D31EC19-DF74-BE41-9AD0-3B4902AB3C4F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43" name="Rounded Rectangle 42">
            <a:hlinkClick r:id="rId4" action="ppaction://hlinksldjump"/>
            <a:extLst>
              <a:ext uri="{FF2B5EF4-FFF2-40B4-BE49-F238E27FC236}">
                <a16:creationId xmlns:a16="http://schemas.microsoft.com/office/drawing/2014/main" id="{240E764A-EEB7-3309-1548-3058627A76A3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4" name="Rounded Rectangle 43">
            <a:hlinkClick r:id="rId5" action="ppaction://hlinksldjump"/>
            <a:extLst>
              <a:ext uri="{FF2B5EF4-FFF2-40B4-BE49-F238E27FC236}">
                <a16:creationId xmlns:a16="http://schemas.microsoft.com/office/drawing/2014/main" id="{A8E9BE71-7E45-15D8-4CC2-316EAE4308BC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5" name="Rounded Rectangle 44">
            <a:hlinkClick r:id="rId6" action="ppaction://hlinksldjump"/>
            <a:extLst>
              <a:ext uri="{FF2B5EF4-FFF2-40B4-BE49-F238E27FC236}">
                <a16:creationId xmlns:a16="http://schemas.microsoft.com/office/drawing/2014/main" id="{8CD48CF6-4038-957D-CF28-9F42AAA83E28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6" name="Rounded Rectangle 45">
            <a:hlinkClick r:id="rId7" action="ppaction://hlinksldjump"/>
            <a:extLst>
              <a:ext uri="{FF2B5EF4-FFF2-40B4-BE49-F238E27FC236}">
                <a16:creationId xmlns:a16="http://schemas.microsoft.com/office/drawing/2014/main" id="{13FA5934-9C93-8E0D-C25D-07E817CFFD31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7" name="Action Button: Home 4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7F533021-84FD-58C9-1455-8D5C5751D29F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ounded Rectangle 47">
            <a:hlinkClick r:id="rId9" action="ppaction://hlinksldjump"/>
            <a:extLst>
              <a:ext uri="{FF2B5EF4-FFF2-40B4-BE49-F238E27FC236}">
                <a16:creationId xmlns:a16="http://schemas.microsoft.com/office/drawing/2014/main" id="{8A66614E-4BBC-B391-E05E-300C127C22F4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BE34CDC-B896-C1CA-F649-AE1C6899FB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75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CE64E-66DA-5012-AE80-E4C375B21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88B222-3B96-9B13-1DEA-11D71B1C2DE2}"/>
              </a:ext>
            </a:extLst>
          </p:cNvPr>
          <p:cNvSpPr txBox="1"/>
          <p:nvPr/>
        </p:nvSpPr>
        <p:spPr>
          <a:xfrm>
            <a:off x="219741" y="212651"/>
            <a:ext cx="6708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METHODS AND MODEL (2/2)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2D19FA-24BE-7CCD-38E5-034676670609}"/>
              </a:ext>
            </a:extLst>
          </p:cNvPr>
          <p:cNvSpPr txBox="1"/>
          <p:nvPr/>
        </p:nvSpPr>
        <p:spPr>
          <a:xfrm>
            <a:off x="219741" y="920537"/>
            <a:ext cx="99366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Key Features (continued.):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Updated iodine chemistry scheme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Updated uptake coefficients for heterogeneous reactions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Sensitivity studies run with different uptake coefficients for </a:t>
            </a:r>
            <a:r>
              <a:rPr lang="en-GB" dirty="0">
                <a:effectLst/>
              </a:rPr>
              <a:t>HOI → 0.5ICl + 0.5IBr on sea-salt aerosol (Li et </a:t>
            </a:r>
            <a:r>
              <a:rPr lang="en-GB" dirty="0">
                <a:solidFill>
                  <a:srgbClr val="000000"/>
                </a:solidFill>
                <a:effectLst/>
              </a:rPr>
              <a:t>al. 2022) -  results can be viewed </a:t>
            </a:r>
            <a:r>
              <a:rPr lang="en-GB" dirty="0">
                <a:solidFill>
                  <a:srgbClr val="000000"/>
                </a:solidFill>
                <a:effectLst/>
                <a:hlinkClick r:id="rId2" action="ppaction://hlinksldjump"/>
              </a:rPr>
              <a:t>HERE</a:t>
            </a:r>
            <a:endParaRPr lang="en-GB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Sources: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b="0" i="0" u="none" strike="noStrike" dirty="0">
                <a:effectLst/>
              </a:rPr>
              <a:t>CH</a:t>
            </a:r>
            <a:r>
              <a:rPr lang="en-GB" b="0" i="0" u="none" strike="noStrike" baseline="-25000" dirty="0">
                <a:effectLst/>
              </a:rPr>
              <a:t>3</a:t>
            </a:r>
            <a:r>
              <a:rPr lang="en-GB" b="0" i="0" u="none" strike="noStrike" dirty="0">
                <a:effectLst/>
              </a:rPr>
              <a:t>I, CH</a:t>
            </a:r>
            <a:r>
              <a:rPr lang="en-GB" b="0" i="0" u="none" strike="noStrike" baseline="-25000" dirty="0">
                <a:effectLst/>
              </a:rPr>
              <a:t>2</a:t>
            </a:r>
            <a:r>
              <a:rPr lang="en-GB" b="0" i="0" u="none" strike="noStrike" dirty="0">
                <a:effectLst/>
              </a:rPr>
              <a:t>I</a:t>
            </a:r>
            <a:r>
              <a:rPr lang="en-GB" b="0" i="0" u="none" strike="noStrike" baseline="-25000" dirty="0">
                <a:effectLst/>
              </a:rPr>
              <a:t>2</a:t>
            </a:r>
            <a:r>
              <a:rPr lang="en-GB" b="0" i="0" u="none" strike="noStrike" dirty="0">
                <a:effectLst/>
              </a:rPr>
              <a:t>, CH</a:t>
            </a:r>
            <a:r>
              <a:rPr lang="en-GB" b="0" i="0" u="none" strike="noStrike" baseline="-25000" dirty="0">
                <a:effectLst/>
              </a:rPr>
              <a:t>2</a:t>
            </a:r>
            <a:r>
              <a:rPr lang="en-GB" b="0" i="0" u="none" strike="noStrike" dirty="0">
                <a:effectLst/>
              </a:rPr>
              <a:t>ICl, CH</a:t>
            </a:r>
            <a:r>
              <a:rPr lang="en-GB" b="0" i="0" u="none" strike="noStrike" baseline="-25000" dirty="0">
                <a:effectLst/>
              </a:rPr>
              <a:t>2</a:t>
            </a:r>
            <a:r>
              <a:rPr lang="en-GB" b="0" i="0" u="none" strike="noStrike" dirty="0">
                <a:effectLst/>
              </a:rPr>
              <a:t>IBr</a:t>
            </a:r>
          </a:p>
          <a:p>
            <a:pPr marL="1200150" lvl="2" indent="-285750">
              <a:buFont typeface="Wingdings" pitchFamily="2" charset="2"/>
              <a:buChar char="§"/>
            </a:pPr>
            <a:r>
              <a:rPr lang="en-GB" dirty="0"/>
              <a:t>HOI and I</a:t>
            </a:r>
            <a:r>
              <a:rPr lang="en-GB" baseline="-25000" dirty="0"/>
              <a:t>2</a:t>
            </a:r>
            <a:r>
              <a:rPr lang="en-GB" dirty="0"/>
              <a:t> released from </a:t>
            </a:r>
            <a:r>
              <a:rPr lang="en-GB" sz="1800" dirty="0">
                <a:effectLst/>
              </a:rPr>
              <a:t>aqueous iodide reacting with atmospheric ozone at the sea surface </a:t>
            </a:r>
            <a:endParaRPr lang="en-GB" dirty="0"/>
          </a:p>
          <a:p>
            <a:pPr lvl="1"/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Gas-phase, photochemical and heterogenous chemistry scheme for iodine can be viewed in detail </a:t>
            </a:r>
            <a:r>
              <a:rPr lang="en-GB" b="1" dirty="0">
                <a:solidFill>
                  <a:srgbClr val="FF0000"/>
                </a:solidFill>
                <a:hlinkClick r:id="rId3" action="ppaction://hlinksldjump"/>
              </a:rPr>
              <a:t>HERE</a:t>
            </a:r>
            <a:endParaRPr lang="en-GB" dirty="0"/>
          </a:p>
          <a:p>
            <a:pPr lvl="1"/>
            <a:endParaRPr lang="en-GB" dirty="0"/>
          </a:p>
          <a:p>
            <a:r>
              <a:rPr lang="en-GB" b="1" dirty="0"/>
              <a:t>Experiments: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738C5B"/>
                </a:solidFill>
              </a:rPr>
              <a:t>Base</a:t>
            </a:r>
            <a:r>
              <a:rPr lang="en-GB" b="1" dirty="0"/>
              <a:t> </a:t>
            </a:r>
            <a:r>
              <a:rPr lang="en-GB" dirty="0"/>
              <a:t>- no bromine and iodine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738C5B"/>
                </a:solidFill>
              </a:rPr>
              <a:t>Br + I </a:t>
            </a:r>
            <a:r>
              <a:rPr lang="en-GB" dirty="0"/>
              <a:t>- with added bromine and iodine chemistry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9875026-5D9D-6439-9972-86D0D0ACF02C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Forwards or Next 3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A31DD9F-E61D-9B17-776F-9AC9AF6B0E71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Back or Previous 3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41A9AD5-3F5B-B845-5804-13FDE5FC38C2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>
            <a:hlinkClick r:id="rId4" action="ppaction://hlinksldjump"/>
            <a:extLst>
              <a:ext uri="{FF2B5EF4-FFF2-40B4-BE49-F238E27FC236}">
                <a16:creationId xmlns:a16="http://schemas.microsoft.com/office/drawing/2014/main" id="{A9A0D5D8-98B1-5972-29EF-B091CAACB80F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36" name="Rounded Rectangle 35">
            <a:hlinkClick r:id="rId5" action="ppaction://hlinksldjump"/>
            <a:extLst>
              <a:ext uri="{FF2B5EF4-FFF2-40B4-BE49-F238E27FC236}">
                <a16:creationId xmlns:a16="http://schemas.microsoft.com/office/drawing/2014/main" id="{FF203B2C-E2EF-3F5F-E993-F370A0B4B98B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7" name="Rounded Rectangle 36">
            <a:hlinkClick r:id="rId6" action="ppaction://hlinksldjump"/>
            <a:extLst>
              <a:ext uri="{FF2B5EF4-FFF2-40B4-BE49-F238E27FC236}">
                <a16:creationId xmlns:a16="http://schemas.microsoft.com/office/drawing/2014/main" id="{877D09D1-83AE-3194-2D18-A8604BD153E4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8" name="Rounded Rectangle 37">
            <a:hlinkClick r:id="rId7" action="ppaction://hlinksldjump"/>
            <a:extLst>
              <a:ext uri="{FF2B5EF4-FFF2-40B4-BE49-F238E27FC236}">
                <a16:creationId xmlns:a16="http://schemas.microsoft.com/office/drawing/2014/main" id="{382F6499-F0CE-DB54-3580-668B4D402AA7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9" name="Rounded Rectangle 38">
            <a:hlinkClick r:id="rId8" action="ppaction://hlinksldjump"/>
            <a:extLst>
              <a:ext uri="{FF2B5EF4-FFF2-40B4-BE49-F238E27FC236}">
                <a16:creationId xmlns:a16="http://schemas.microsoft.com/office/drawing/2014/main" id="{42B36C77-E1E7-BB07-4F66-53CEC2A5D43E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0" name="Action Button: Home 39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3A5DF36A-93CB-2F1E-DDCB-64C413963561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ounded Rectangle 40">
            <a:hlinkClick r:id="rId10" action="ppaction://hlinksldjump"/>
            <a:extLst>
              <a:ext uri="{FF2B5EF4-FFF2-40B4-BE49-F238E27FC236}">
                <a16:creationId xmlns:a16="http://schemas.microsoft.com/office/drawing/2014/main" id="{01581732-3532-8F87-F512-659327846414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AABA67F-BE9C-F3DD-6A09-09619911DA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34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0AD1E-B829-1BCD-5CEC-DA5F8F015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FC1549-EEB2-81A2-732E-068A524BCE04}"/>
              </a:ext>
            </a:extLst>
          </p:cNvPr>
          <p:cNvSpPr txBox="1"/>
          <p:nvPr/>
        </p:nvSpPr>
        <p:spPr>
          <a:xfrm>
            <a:off x="219741" y="212651"/>
            <a:ext cx="9637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GLOBAL BUDGET AND DISTRIBUTION OF </a:t>
            </a:r>
          </a:p>
          <a:p>
            <a:r>
              <a:rPr lang="en-GB" sz="4000" b="1" dirty="0">
                <a:solidFill>
                  <a:srgbClr val="738C5B"/>
                </a:solidFill>
              </a:rPr>
              <a:t>TROPOSPHERIC Br AND I (1/8)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0CE8C3-009F-8685-B506-090A422CDB1B}"/>
              </a:ext>
            </a:extLst>
          </p:cNvPr>
          <p:cNvSpPr txBox="1"/>
          <p:nvPr/>
        </p:nvSpPr>
        <p:spPr>
          <a:xfrm>
            <a:off x="152402" y="6255641"/>
            <a:ext cx="587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Highest mixing ratios in the tropics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4FEA8D-608D-E7E2-7126-2154D67E8F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915" y="1531854"/>
            <a:ext cx="7772400" cy="4723787"/>
          </a:xfrm>
          <a:prstGeom prst="rect">
            <a:avLst/>
          </a:prstGeom>
        </p:spPr>
      </p:pic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C8986BB-4F40-059D-B9B6-08AC774D38BF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Action Button: Forwards or Next 3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B23A9C6-51AC-326B-3393-48AB2ED967DA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Action Button: Back or Previous 3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73706D6-D5CE-2885-1056-819E7715BB8F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37">
            <a:hlinkClick r:id="rId4" action="ppaction://hlinksldjump"/>
            <a:extLst>
              <a:ext uri="{FF2B5EF4-FFF2-40B4-BE49-F238E27FC236}">
                <a16:creationId xmlns:a16="http://schemas.microsoft.com/office/drawing/2014/main" id="{C1EA7F0F-24A4-C027-0A74-2218220AF465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39" name="Rounded Rectangle 38">
            <a:hlinkClick r:id="rId5" action="ppaction://hlinksldjump"/>
            <a:extLst>
              <a:ext uri="{FF2B5EF4-FFF2-40B4-BE49-F238E27FC236}">
                <a16:creationId xmlns:a16="http://schemas.microsoft.com/office/drawing/2014/main" id="{CE5132E4-5D12-9FF5-50F9-F80450E0A290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0" name="Rounded Rectangle 39">
            <a:hlinkClick r:id="rId6" action="ppaction://hlinksldjump"/>
            <a:extLst>
              <a:ext uri="{FF2B5EF4-FFF2-40B4-BE49-F238E27FC236}">
                <a16:creationId xmlns:a16="http://schemas.microsoft.com/office/drawing/2014/main" id="{0BA5A163-AECF-84B4-8188-23B39F0621BC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1" name="Rounded Rectangle 40">
            <a:hlinkClick r:id="rId7" action="ppaction://hlinksldjump"/>
            <a:extLst>
              <a:ext uri="{FF2B5EF4-FFF2-40B4-BE49-F238E27FC236}">
                <a16:creationId xmlns:a16="http://schemas.microsoft.com/office/drawing/2014/main" id="{E908DD4C-DAB2-5D2E-E398-C80C7A2D5ABE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2" name="Rounded Rectangle 41">
            <a:hlinkClick r:id="rId8" action="ppaction://hlinksldjump"/>
            <a:extLst>
              <a:ext uri="{FF2B5EF4-FFF2-40B4-BE49-F238E27FC236}">
                <a16:creationId xmlns:a16="http://schemas.microsoft.com/office/drawing/2014/main" id="{9CC45B7E-BA23-9213-FE54-379160FF0605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3" name="Action Button: Home 42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78D76379-B917-9F33-C07E-262C36170590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ounded Rectangle 43">
            <a:hlinkClick r:id="rId10" action="ppaction://hlinksldjump"/>
            <a:extLst>
              <a:ext uri="{FF2B5EF4-FFF2-40B4-BE49-F238E27FC236}">
                <a16:creationId xmlns:a16="http://schemas.microsoft.com/office/drawing/2014/main" id="{D1D98BCE-4FD4-E492-B6AF-29F6C7F55E15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378E547C-707C-8E11-E99A-D53174BCC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3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0C008-98B3-ADF1-6BB6-096FAC8EC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FD4CD9-1DC0-D5D0-7F53-DF0F033B9E90}"/>
              </a:ext>
            </a:extLst>
          </p:cNvPr>
          <p:cNvSpPr txBox="1"/>
          <p:nvPr/>
        </p:nvSpPr>
        <p:spPr>
          <a:xfrm>
            <a:off x="219741" y="212651"/>
            <a:ext cx="9637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GLOBAL BUDGET AND DISTRIBUTION OF </a:t>
            </a:r>
          </a:p>
          <a:p>
            <a:r>
              <a:rPr lang="en-GB" sz="4000" b="1" dirty="0">
                <a:solidFill>
                  <a:srgbClr val="738C5B"/>
                </a:solidFill>
              </a:rPr>
              <a:t>TROPOSPHERIC Br AND I (2/8)</a:t>
            </a:r>
            <a:endParaRPr lang="en-GB" b="1" dirty="0">
              <a:solidFill>
                <a:srgbClr val="738C5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1EDF6-4C45-BC88-A1BA-F6BACFC70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18426"/>
            <a:ext cx="7772400" cy="47111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934E39-D5F7-F405-B35C-986C3DE5835D}"/>
              </a:ext>
            </a:extLst>
          </p:cNvPr>
          <p:cNvSpPr txBox="1"/>
          <p:nvPr/>
        </p:nvSpPr>
        <p:spPr>
          <a:xfrm>
            <a:off x="219741" y="2227353"/>
            <a:ext cx="191385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BrO</a:t>
            </a:r>
            <a:r>
              <a:rPr lang="en-GB" dirty="0"/>
              <a:t>: Slightly lower mixing ratios compared to other studies. Higher mixing ratios over the Southern Ocean associated with high SSA</a:t>
            </a:r>
          </a:p>
          <a:p>
            <a:endParaRPr lang="en-GB" dirty="0"/>
          </a:p>
          <a:p>
            <a:r>
              <a:rPr lang="en-GB" dirty="0"/>
              <a:t>IO: Highest mixing ratios over tropical oceans 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A2A8783F-CA3F-D81B-5475-05AD0D280343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ction Button: Forwards or Next 3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9010376-7CB9-0285-F300-40DD94EF6C15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Back or Previous 3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59EFEFA-CC3B-86B1-B2EF-989F2D065269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ounded Rectangle 33">
            <a:hlinkClick r:id="rId3" action="ppaction://hlinksldjump"/>
            <a:extLst>
              <a:ext uri="{FF2B5EF4-FFF2-40B4-BE49-F238E27FC236}">
                <a16:creationId xmlns:a16="http://schemas.microsoft.com/office/drawing/2014/main" id="{32327C4A-1C95-DE28-5F63-34F3ED4B27AE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35" name="Rounded Rectangle 34">
            <a:hlinkClick r:id="rId4" action="ppaction://hlinksldjump"/>
            <a:extLst>
              <a:ext uri="{FF2B5EF4-FFF2-40B4-BE49-F238E27FC236}">
                <a16:creationId xmlns:a16="http://schemas.microsoft.com/office/drawing/2014/main" id="{5604C8A7-A958-0348-52E1-4C4010250D6F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6" name="Rounded Rectangle 35">
            <a:hlinkClick r:id="rId5" action="ppaction://hlinksldjump"/>
            <a:extLst>
              <a:ext uri="{FF2B5EF4-FFF2-40B4-BE49-F238E27FC236}">
                <a16:creationId xmlns:a16="http://schemas.microsoft.com/office/drawing/2014/main" id="{17806A4D-DE78-D288-FDF6-1362903239DF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7" name="Rounded Rectangle 36">
            <a:hlinkClick r:id="rId6" action="ppaction://hlinksldjump"/>
            <a:extLst>
              <a:ext uri="{FF2B5EF4-FFF2-40B4-BE49-F238E27FC236}">
                <a16:creationId xmlns:a16="http://schemas.microsoft.com/office/drawing/2014/main" id="{B535A606-76F3-F341-7DDA-482447A639D1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8" name="Rounded Rectangle 37">
            <a:hlinkClick r:id="rId7" action="ppaction://hlinksldjump"/>
            <a:extLst>
              <a:ext uri="{FF2B5EF4-FFF2-40B4-BE49-F238E27FC236}">
                <a16:creationId xmlns:a16="http://schemas.microsoft.com/office/drawing/2014/main" id="{275699A2-FC67-68A2-D20C-19E89A409F80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9" name="Action Button: Home 38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5F84A532-289B-9366-DF7E-12CC5F8FF589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ounded Rectangle 39">
            <a:hlinkClick r:id="rId9" action="ppaction://hlinksldjump"/>
            <a:extLst>
              <a:ext uri="{FF2B5EF4-FFF2-40B4-BE49-F238E27FC236}">
                <a16:creationId xmlns:a16="http://schemas.microsoft.com/office/drawing/2014/main" id="{AF85D803-185D-26AD-C723-BDC727D98D3E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83E5F23-E794-953C-36CB-5A4FDE3FAB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28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C75F5-31DD-C310-2227-C9ADDD46A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art of different colors&#10;&#10;AI-generated content may be incorrect.">
            <a:extLst>
              <a:ext uri="{FF2B5EF4-FFF2-40B4-BE49-F238E27FC236}">
                <a16:creationId xmlns:a16="http://schemas.microsoft.com/office/drawing/2014/main" id="{4FD6EA0D-F23A-EE43-505C-34930F1BF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669" y="77233"/>
            <a:ext cx="5384800" cy="6692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D17209-045D-40C2-3DF9-AD3EBA28B298}"/>
              </a:ext>
            </a:extLst>
          </p:cNvPr>
          <p:cNvSpPr txBox="1"/>
          <p:nvPr/>
        </p:nvSpPr>
        <p:spPr>
          <a:xfrm>
            <a:off x="219741" y="3423683"/>
            <a:ext cx="4033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figure shows the global annual mean vertical speciation of reactive bromine and iodine species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D1546F-B20E-2172-6096-3830474A7B09}"/>
              </a:ext>
            </a:extLst>
          </p:cNvPr>
          <p:cNvSpPr txBox="1"/>
          <p:nvPr/>
        </p:nvSpPr>
        <p:spPr>
          <a:xfrm>
            <a:off x="219741" y="212651"/>
            <a:ext cx="44669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38C5B"/>
                </a:solidFill>
              </a:rPr>
              <a:t>GLOBAL BUDGET AND DISTRIBUTION OF </a:t>
            </a:r>
          </a:p>
          <a:p>
            <a:r>
              <a:rPr lang="en-GB" sz="4000" b="1" dirty="0">
                <a:solidFill>
                  <a:srgbClr val="738C5B"/>
                </a:solidFill>
              </a:rPr>
              <a:t>TROPOSPHERIC Br AND I (3/8)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A3711D1-E50B-9819-1F36-A2C041AED111}"/>
              </a:ext>
            </a:extLst>
          </p:cNvPr>
          <p:cNvSpPr/>
          <p:nvPr/>
        </p:nvSpPr>
        <p:spPr>
          <a:xfrm>
            <a:off x="10449546" y="212651"/>
            <a:ext cx="1590052" cy="6422065"/>
          </a:xfrm>
          <a:prstGeom prst="roundRec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Action Button: Forwards or Next 3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140DBC1-2009-C796-D98D-8F41CF718173}"/>
              </a:ext>
            </a:extLst>
          </p:cNvPr>
          <p:cNvSpPr/>
          <p:nvPr/>
        </p:nvSpPr>
        <p:spPr>
          <a:xfrm>
            <a:off x="11401724" y="1141268"/>
            <a:ext cx="588335" cy="1063256"/>
          </a:xfrm>
          <a:prstGeom prst="actionButtonForwardNext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Action Button: Back or Previous 33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54334FD-1FDF-280C-809E-A6D10088F37E}"/>
              </a:ext>
            </a:extLst>
          </p:cNvPr>
          <p:cNvSpPr/>
          <p:nvPr/>
        </p:nvSpPr>
        <p:spPr>
          <a:xfrm>
            <a:off x="10485885" y="1141268"/>
            <a:ext cx="586800" cy="1062000"/>
          </a:xfrm>
          <a:prstGeom prst="actionButtonBackPrevious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>
            <a:hlinkClick r:id="rId3" action="ppaction://hlinksldjump"/>
            <a:extLst>
              <a:ext uri="{FF2B5EF4-FFF2-40B4-BE49-F238E27FC236}">
                <a16:creationId xmlns:a16="http://schemas.microsoft.com/office/drawing/2014/main" id="{CE346910-FFC2-AD3D-A874-735A1CD39C79}"/>
              </a:ext>
            </a:extLst>
          </p:cNvPr>
          <p:cNvSpPr/>
          <p:nvPr/>
        </p:nvSpPr>
        <p:spPr>
          <a:xfrm>
            <a:off x="10588591" y="4039396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IMPACTS</a:t>
            </a:r>
          </a:p>
        </p:txBody>
      </p:sp>
      <p:sp>
        <p:nvSpPr>
          <p:cNvPr id="36" name="Rounded Rectangle 35">
            <a:hlinkClick r:id="rId4" action="ppaction://hlinksldjump"/>
            <a:extLst>
              <a:ext uri="{FF2B5EF4-FFF2-40B4-BE49-F238E27FC236}">
                <a16:creationId xmlns:a16="http://schemas.microsoft.com/office/drawing/2014/main" id="{F4D76CD2-A985-90E7-756F-1088A79FCFE9}"/>
              </a:ext>
            </a:extLst>
          </p:cNvPr>
          <p:cNvSpPr/>
          <p:nvPr/>
        </p:nvSpPr>
        <p:spPr>
          <a:xfrm>
            <a:off x="10588591" y="518927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b="1" dirty="0">
                <a:solidFill>
                  <a:srgbClr val="738C5B"/>
                </a:solidFill>
              </a:rPr>
              <a:t>SENSITIVITY STUDIES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7" name="Rounded Rectangle 36">
            <a:hlinkClick r:id="rId5" action="ppaction://hlinksldjump"/>
            <a:extLst>
              <a:ext uri="{FF2B5EF4-FFF2-40B4-BE49-F238E27FC236}">
                <a16:creationId xmlns:a16="http://schemas.microsoft.com/office/drawing/2014/main" id="{C0AB6E50-DA9A-0F2A-8E1B-4F8EC0F8F23C}"/>
              </a:ext>
            </a:extLst>
          </p:cNvPr>
          <p:cNvSpPr/>
          <p:nvPr/>
        </p:nvSpPr>
        <p:spPr>
          <a:xfrm>
            <a:off x="10571324" y="4599885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NEXT STEPS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8" name="Rounded Rectangle 37">
            <a:hlinkClick r:id="rId6" action="ppaction://hlinksldjump"/>
            <a:extLst>
              <a:ext uri="{FF2B5EF4-FFF2-40B4-BE49-F238E27FC236}">
                <a16:creationId xmlns:a16="http://schemas.microsoft.com/office/drawing/2014/main" id="{73C7E06D-15BE-9A3C-730A-BFC85043C3E0}"/>
              </a:ext>
            </a:extLst>
          </p:cNvPr>
          <p:cNvSpPr/>
          <p:nvPr/>
        </p:nvSpPr>
        <p:spPr>
          <a:xfrm>
            <a:off x="10588591" y="3464678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EVALUATION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39" name="Rounded Rectangle 38">
            <a:hlinkClick r:id="rId7" action="ppaction://hlinksldjump"/>
            <a:extLst>
              <a:ext uri="{FF2B5EF4-FFF2-40B4-BE49-F238E27FC236}">
                <a16:creationId xmlns:a16="http://schemas.microsoft.com/office/drawing/2014/main" id="{9C756626-62D4-67AF-48A7-DBC871F719D8}"/>
              </a:ext>
            </a:extLst>
          </p:cNvPr>
          <p:cNvSpPr/>
          <p:nvPr/>
        </p:nvSpPr>
        <p:spPr>
          <a:xfrm>
            <a:off x="10588591" y="2869547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738C5B"/>
                </a:solidFill>
              </a:rPr>
              <a:t>Br AND I</a:t>
            </a:r>
            <a:endParaRPr lang="en-GB" b="1" dirty="0">
              <a:solidFill>
                <a:srgbClr val="738C5B"/>
              </a:solidFill>
            </a:endParaRPr>
          </a:p>
        </p:txBody>
      </p:sp>
      <p:sp>
        <p:nvSpPr>
          <p:cNvPr id="40" name="Action Button: Home 39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D003B8AC-E848-A168-92EB-FAED4EDF9D4B}"/>
              </a:ext>
            </a:extLst>
          </p:cNvPr>
          <p:cNvSpPr/>
          <p:nvPr/>
        </p:nvSpPr>
        <p:spPr>
          <a:xfrm>
            <a:off x="10775328" y="223284"/>
            <a:ext cx="914400" cy="935664"/>
          </a:xfrm>
          <a:prstGeom prst="actionButtonHome">
            <a:avLst/>
          </a:prstGeom>
          <a:solidFill>
            <a:srgbClr val="C0EB9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ounded Rectangle 40">
            <a:hlinkClick r:id="rId9" action="ppaction://hlinksldjump"/>
            <a:extLst>
              <a:ext uri="{FF2B5EF4-FFF2-40B4-BE49-F238E27FC236}">
                <a16:creationId xmlns:a16="http://schemas.microsoft.com/office/drawing/2014/main" id="{B4165913-B883-8E82-1DF7-5CD4FE9A7B3B}"/>
              </a:ext>
            </a:extLst>
          </p:cNvPr>
          <p:cNvSpPr/>
          <p:nvPr/>
        </p:nvSpPr>
        <p:spPr>
          <a:xfrm>
            <a:off x="10577408" y="2273880"/>
            <a:ext cx="1322408" cy="336331"/>
          </a:xfrm>
          <a:prstGeom prst="roundRect">
            <a:avLst/>
          </a:prstGeom>
          <a:solidFill>
            <a:srgbClr val="C0EB97"/>
          </a:solidFill>
          <a:ln>
            <a:solidFill>
              <a:srgbClr val="738C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738C5B"/>
                </a:solidFill>
              </a:rPr>
              <a:t>METHODS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5E165DA-26E3-7B1C-8AD1-A57E1862D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88028" y="5635662"/>
            <a:ext cx="889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63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3206</TotalTime>
  <Words>2929</Words>
  <Application>Microsoft Macintosh PowerPoint</Application>
  <PresentationFormat>Widescreen</PresentationFormat>
  <Paragraphs>478</Paragraphs>
  <Slides>35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-apple-system</vt:lpstr>
      <vt:lpstr>-webkit-standard</vt:lpstr>
      <vt:lpstr>Aptos</vt:lpstr>
      <vt:lpstr>Aptos Display</vt:lpstr>
      <vt:lpstr>Arial</vt:lpstr>
      <vt:lpstr>Helvetica</vt:lpstr>
      <vt:lpstr>NimbusRomNo9L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Randell</dc:creator>
  <cp:lastModifiedBy>Jessica Randell</cp:lastModifiedBy>
  <cp:revision>35</cp:revision>
  <dcterms:created xsi:type="dcterms:W3CDTF">2025-04-27T08:30:34Z</dcterms:created>
  <dcterms:modified xsi:type="dcterms:W3CDTF">2025-04-29T13:56:51Z</dcterms:modified>
</cp:coreProperties>
</file>