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unknown"/>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0.jpg" ContentType="image/jpeg"/>
  <Override PartName="/ppt/media/image1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84" r:id="rId3"/>
    <p:sldId id="257" r:id="rId4"/>
    <p:sldId id="274" r:id="rId5"/>
    <p:sldId id="275" r:id="rId6"/>
    <p:sldId id="271" r:id="rId7"/>
    <p:sldId id="259" r:id="rId8"/>
    <p:sldId id="260" r:id="rId9"/>
    <p:sldId id="290" r:id="rId10"/>
    <p:sldId id="263" r:id="rId11"/>
    <p:sldId id="288" r:id="rId12"/>
    <p:sldId id="277" r:id="rId13"/>
    <p:sldId id="291" r:id="rId14"/>
    <p:sldId id="292" r:id="rId15"/>
    <p:sldId id="269" r:id="rId16"/>
    <p:sldId id="279" r:id="rId17"/>
    <p:sldId id="28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0167BF-F12B-45B1-A4ED-B44FB5DC47EA}"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E172C8AC-A47A-45E0-A3A9-CF52F81B6F46}">
      <dgm:prSet phldrT="[Text]"/>
      <dgm:spPr/>
      <dgm:t>
        <a:bodyPr/>
        <a:lstStyle/>
        <a:p>
          <a:r>
            <a:rPr lang="en-US" b="1" dirty="0">
              <a:latin typeface="Arial" panose="020B0604020202020204" pitchFamily="34" charset="0"/>
              <a:cs typeface="Arial" panose="020B0604020202020204" pitchFamily="34" charset="0"/>
            </a:rPr>
            <a:t>Mafic granulite</a:t>
          </a:r>
        </a:p>
      </dgm:t>
    </dgm:pt>
    <dgm:pt modelId="{CC0B4060-1138-46D4-9990-20A124819023}" type="parTrans" cxnId="{699BD735-531D-49FD-957C-2012EA766B55}">
      <dgm:prSet/>
      <dgm:spPr/>
      <dgm:t>
        <a:bodyPr/>
        <a:lstStyle/>
        <a:p>
          <a:endParaRPr lang="en-US"/>
        </a:p>
      </dgm:t>
    </dgm:pt>
    <dgm:pt modelId="{0B27B674-931C-4D47-AEFF-8CFE59D8E4DE}" type="sibTrans" cxnId="{699BD735-531D-49FD-957C-2012EA766B55}">
      <dgm:prSet/>
      <dgm:spPr/>
      <dgm:t>
        <a:bodyPr/>
        <a:lstStyle/>
        <a:p>
          <a:endParaRPr lang="en-US"/>
        </a:p>
      </dgm:t>
    </dgm:pt>
    <dgm:pt modelId="{90A85439-9D09-4DB4-8C1C-7BBF93391734}">
      <dgm:prSet phldrT="[Text]" custT="1"/>
      <dgm:spPr/>
      <dgm:t>
        <a:bodyPr/>
        <a:lstStyle/>
        <a:p>
          <a:r>
            <a:rPr lang="en-US" sz="2400" b="1" dirty="0">
              <a:latin typeface="Arial" panose="020B0604020202020204" pitchFamily="34" charset="0"/>
              <a:cs typeface="Arial" panose="020B0604020202020204" pitchFamily="34" charset="0"/>
            </a:rPr>
            <a:t>Non-</a:t>
          </a:r>
          <a:r>
            <a:rPr lang="en-US" sz="2400" b="1" dirty="0" err="1">
              <a:latin typeface="Arial" panose="020B0604020202020204" pitchFamily="34" charset="0"/>
              <a:cs typeface="Arial" panose="020B0604020202020204" pitchFamily="34" charset="0"/>
            </a:rPr>
            <a:t>garnetiferous</a:t>
          </a:r>
          <a:r>
            <a:rPr lang="en-US" sz="2400" b="1" dirty="0">
              <a:latin typeface="Arial" panose="020B0604020202020204" pitchFamily="34" charset="0"/>
              <a:cs typeface="Arial" panose="020B0604020202020204" pitchFamily="34" charset="0"/>
            </a:rPr>
            <a:t> mafic granulite</a:t>
          </a:r>
        </a:p>
      </dgm:t>
    </dgm:pt>
    <dgm:pt modelId="{9D15E791-179A-4549-BDB9-CA35E5448B34}" type="parTrans" cxnId="{85B945E8-9388-47DE-8978-4F3403BF2A5E}">
      <dgm:prSet/>
      <dgm:spPr/>
      <dgm:t>
        <a:bodyPr/>
        <a:lstStyle/>
        <a:p>
          <a:endParaRPr lang="en-US"/>
        </a:p>
      </dgm:t>
    </dgm:pt>
    <dgm:pt modelId="{1F65D8DF-759D-41E0-B567-FA3382B1FF5F}" type="sibTrans" cxnId="{85B945E8-9388-47DE-8978-4F3403BF2A5E}">
      <dgm:prSet/>
      <dgm:spPr/>
      <dgm:t>
        <a:bodyPr/>
        <a:lstStyle/>
        <a:p>
          <a:endParaRPr lang="en-US"/>
        </a:p>
      </dgm:t>
    </dgm:pt>
    <dgm:pt modelId="{6E27A5E8-6F75-4EAF-8415-E9D0FB6043C2}">
      <dgm:prSet phldrT="[Text]" custT="1"/>
      <dgm:spPr/>
      <dgm:t>
        <a:bodyPr/>
        <a:lstStyle/>
        <a:p>
          <a:r>
            <a:rPr lang="en-US" sz="2400" b="1" dirty="0">
              <a:latin typeface="Arial" panose="020B0604020202020204" pitchFamily="34" charset="0"/>
              <a:cs typeface="Arial" panose="020B0604020202020204" pitchFamily="34" charset="0"/>
            </a:rPr>
            <a:t>Garnetiferous mafic granulite</a:t>
          </a:r>
        </a:p>
      </dgm:t>
    </dgm:pt>
    <dgm:pt modelId="{228F5C31-BFF4-4143-9AA7-0AA0EDE82599}" type="parTrans" cxnId="{6646ACA5-6AF1-4D52-B4FB-431CAFCE1F30}">
      <dgm:prSet/>
      <dgm:spPr/>
      <dgm:t>
        <a:bodyPr/>
        <a:lstStyle/>
        <a:p>
          <a:endParaRPr lang="en-US"/>
        </a:p>
      </dgm:t>
    </dgm:pt>
    <dgm:pt modelId="{F9376094-ACBA-4C9E-99F6-45BB9A1E623C}" type="sibTrans" cxnId="{6646ACA5-6AF1-4D52-B4FB-431CAFCE1F30}">
      <dgm:prSet/>
      <dgm:spPr/>
      <dgm:t>
        <a:bodyPr/>
        <a:lstStyle/>
        <a:p>
          <a:endParaRPr lang="en-US"/>
        </a:p>
      </dgm:t>
    </dgm:pt>
    <dgm:pt modelId="{40DA0C0A-0BB5-4705-9C24-BC16FB84347B}" type="pres">
      <dgm:prSet presAssocID="{CB0167BF-F12B-45B1-A4ED-B44FB5DC47EA}" presName="hierChild1" presStyleCnt="0">
        <dgm:presLayoutVars>
          <dgm:chPref val="1"/>
          <dgm:dir/>
          <dgm:animOne val="branch"/>
          <dgm:animLvl val="lvl"/>
          <dgm:resizeHandles/>
        </dgm:presLayoutVars>
      </dgm:prSet>
      <dgm:spPr/>
    </dgm:pt>
    <dgm:pt modelId="{A9A5EE94-B95E-4B83-9A35-D6569F8B2F83}" type="pres">
      <dgm:prSet presAssocID="{E172C8AC-A47A-45E0-A3A9-CF52F81B6F46}" presName="hierRoot1" presStyleCnt="0"/>
      <dgm:spPr/>
    </dgm:pt>
    <dgm:pt modelId="{97753ECD-FBA2-4686-BBF3-2106C7ABCA6E}" type="pres">
      <dgm:prSet presAssocID="{E172C8AC-A47A-45E0-A3A9-CF52F81B6F46}" presName="composite" presStyleCnt="0"/>
      <dgm:spPr/>
    </dgm:pt>
    <dgm:pt modelId="{CB18FD8B-3DE3-4D9B-B3B4-072FF0AB3862}" type="pres">
      <dgm:prSet presAssocID="{E172C8AC-A47A-45E0-A3A9-CF52F81B6F46}" presName="background" presStyleLbl="node0" presStyleIdx="0" presStyleCnt="1"/>
      <dgm:spPr>
        <a:solidFill>
          <a:schemeClr val="accent6">
            <a:lumMod val="50000"/>
          </a:schemeClr>
        </a:solidFill>
      </dgm:spPr>
    </dgm:pt>
    <dgm:pt modelId="{8177F5BE-EE9C-4C99-9A1C-38AF7B32F2D5}" type="pres">
      <dgm:prSet presAssocID="{E172C8AC-A47A-45E0-A3A9-CF52F81B6F46}" presName="text" presStyleLbl="fgAcc0" presStyleIdx="0" presStyleCnt="1" custScaleX="68960" custScaleY="32516">
        <dgm:presLayoutVars>
          <dgm:chPref val="3"/>
        </dgm:presLayoutVars>
      </dgm:prSet>
      <dgm:spPr/>
    </dgm:pt>
    <dgm:pt modelId="{C3626EDB-CEEA-470A-9AA6-81863B6EAA1D}" type="pres">
      <dgm:prSet presAssocID="{E172C8AC-A47A-45E0-A3A9-CF52F81B6F46}" presName="hierChild2" presStyleCnt="0"/>
      <dgm:spPr/>
    </dgm:pt>
    <dgm:pt modelId="{A27D54D0-ADB0-4920-A8B4-F71E28429269}" type="pres">
      <dgm:prSet presAssocID="{9D15E791-179A-4549-BDB9-CA35E5448B34}" presName="Name10" presStyleLbl="parChTrans1D2" presStyleIdx="0" presStyleCnt="2"/>
      <dgm:spPr/>
    </dgm:pt>
    <dgm:pt modelId="{C79C8D3A-2BB1-43DD-8401-9E1555778186}" type="pres">
      <dgm:prSet presAssocID="{90A85439-9D09-4DB4-8C1C-7BBF93391734}" presName="hierRoot2" presStyleCnt="0"/>
      <dgm:spPr/>
    </dgm:pt>
    <dgm:pt modelId="{81D1C268-EB07-450D-8659-37A07B24055B}" type="pres">
      <dgm:prSet presAssocID="{90A85439-9D09-4DB4-8C1C-7BBF93391734}" presName="composite2" presStyleCnt="0"/>
      <dgm:spPr/>
    </dgm:pt>
    <dgm:pt modelId="{53E92A9D-89D4-4960-B47A-04A7F9BD280A}" type="pres">
      <dgm:prSet presAssocID="{90A85439-9D09-4DB4-8C1C-7BBF93391734}" presName="background2" presStyleLbl="node2" presStyleIdx="0" presStyleCnt="2"/>
      <dgm:spPr>
        <a:solidFill>
          <a:schemeClr val="accent6">
            <a:lumMod val="75000"/>
          </a:schemeClr>
        </a:solidFill>
      </dgm:spPr>
    </dgm:pt>
    <dgm:pt modelId="{D1CE9A17-762B-4BA6-857F-EFDFAC341B4A}" type="pres">
      <dgm:prSet presAssocID="{90A85439-9D09-4DB4-8C1C-7BBF93391734}" presName="text2" presStyleLbl="fgAcc2" presStyleIdx="0" presStyleCnt="2" custScaleX="76086" custScaleY="44956">
        <dgm:presLayoutVars>
          <dgm:chPref val="3"/>
        </dgm:presLayoutVars>
      </dgm:prSet>
      <dgm:spPr/>
    </dgm:pt>
    <dgm:pt modelId="{CA9CAEEB-DE98-423F-B875-A514B9457496}" type="pres">
      <dgm:prSet presAssocID="{90A85439-9D09-4DB4-8C1C-7BBF93391734}" presName="hierChild3" presStyleCnt="0"/>
      <dgm:spPr/>
    </dgm:pt>
    <dgm:pt modelId="{7B8D6887-9924-461E-9803-DE2C0C7F0129}" type="pres">
      <dgm:prSet presAssocID="{228F5C31-BFF4-4143-9AA7-0AA0EDE82599}" presName="Name10" presStyleLbl="parChTrans1D2" presStyleIdx="1" presStyleCnt="2"/>
      <dgm:spPr/>
    </dgm:pt>
    <dgm:pt modelId="{7602E072-3D0F-4D63-B596-93EADE42ACBD}" type="pres">
      <dgm:prSet presAssocID="{6E27A5E8-6F75-4EAF-8415-E9D0FB6043C2}" presName="hierRoot2" presStyleCnt="0"/>
      <dgm:spPr/>
    </dgm:pt>
    <dgm:pt modelId="{EC6D6868-D710-4277-9B2D-B9F197911565}" type="pres">
      <dgm:prSet presAssocID="{6E27A5E8-6F75-4EAF-8415-E9D0FB6043C2}" presName="composite2" presStyleCnt="0"/>
      <dgm:spPr/>
    </dgm:pt>
    <dgm:pt modelId="{88364208-713C-48E6-B5DE-2E3BDFEF5EE0}" type="pres">
      <dgm:prSet presAssocID="{6E27A5E8-6F75-4EAF-8415-E9D0FB6043C2}" presName="background2" presStyleLbl="node2" presStyleIdx="1" presStyleCnt="2"/>
      <dgm:spPr>
        <a:solidFill>
          <a:schemeClr val="accent6">
            <a:lumMod val="75000"/>
          </a:schemeClr>
        </a:solidFill>
      </dgm:spPr>
    </dgm:pt>
    <dgm:pt modelId="{0161C7F0-652D-41C7-A8B0-B80E9121D235}" type="pres">
      <dgm:prSet presAssocID="{6E27A5E8-6F75-4EAF-8415-E9D0FB6043C2}" presName="text2" presStyleLbl="fgAcc2" presStyleIdx="1" presStyleCnt="2" custScaleX="82197" custScaleY="47088" custLinFactNeighborX="76" custLinFactNeighborY="-847">
        <dgm:presLayoutVars>
          <dgm:chPref val="3"/>
        </dgm:presLayoutVars>
      </dgm:prSet>
      <dgm:spPr/>
    </dgm:pt>
    <dgm:pt modelId="{5D6C7ED1-7AC6-4EDA-AE63-76C3AB87BF74}" type="pres">
      <dgm:prSet presAssocID="{6E27A5E8-6F75-4EAF-8415-E9D0FB6043C2}" presName="hierChild3" presStyleCnt="0"/>
      <dgm:spPr/>
    </dgm:pt>
  </dgm:ptLst>
  <dgm:cxnLst>
    <dgm:cxn modelId="{C64AFB22-19A9-4BF8-B7B6-45DE93393E69}" type="presOf" srcId="{90A85439-9D09-4DB4-8C1C-7BBF93391734}" destId="{D1CE9A17-762B-4BA6-857F-EFDFAC341B4A}" srcOrd="0" destOrd="0" presId="urn:microsoft.com/office/officeart/2005/8/layout/hierarchy1"/>
    <dgm:cxn modelId="{A65DC230-4635-406D-B392-D506264E5A53}" type="presOf" srcId="{228F5C31-BFF4-4143-9AA7-0AA0EDE82599}" destId="{7B8D6887-9924-461E-9803-DE2C0C7F0129}" srcOrd="0" destOrd="0" presId="urn:microsoft.com/office/officeart/2005/8/layout/hierarchy1"/>
    <dgm:cxn modelId="{699BD735-531D-49FD-957C-2012EA766B55}" srcId="{CB0167BF-F12B-45B1-A4ED-B44FB5DC47EA}" destId="{E172C8AC-A47A-45E0-A3A9-CF52F81B6F46}" srcOrd="0" destOrd="0" parTransId="{CC0B4060-1138-46D4-9990-20A124819023}" sibTransId="{0B27B674-931C-4D47-AEFF-8CFE59D8E4DE}"/>
    <dgm:cxn modelId="{6646ACA5-6AF1-4D52-B4FB-431CAFCE1F30}" srcId="{E172C8AC-A47A-45E0-A3A9-CF52F81B6F46}" destId="{6E27A5E8-6F75-4EAF-8415-E9D0FB6043C2}" srcOrd="1" destOrd="0" parTransId="{228F5C31-BFF4-4143-9AA7-0AA0EDE82599}" sibTransId="{F9376094-ACBA-4C9E-99F6-45BB9A1E623C}"/>
    <dgm:cxn modelId="{FE4A4BAE-8801-4DB6-AAB1-2D7A61D602F1}" type="presOf" srcId="{9D15E791-179A-4549-BDB9-CA35E5448B34}" destId="{A27D54D0-ADB0-4920-A8B4-F71E28429269}" srcOrd="0" destOrd="0" presId="urn:microsoft.com/office/officeart/2005/8/layout/hierarchy1"/>
    <dgm:cxn modelId="{F1EF6EAF-4686-4998-A07C-675B48050F07}" type="presOf" srcId="{6E27A5E8-6F75-4EAF-8415-E9D0FB6043C2}" destId="{0161C7F0-652D-41C7-A8B0-B80E9121D235}" srcOrd="0" destOrd="0" presId="urn:microsoft.com/office/officeart/2005/8/layout/hierarchy1"/>
    <dgm:cxn modelId="{BCE40DC4-9533-4A1B-B9EE-075E60362113}" type="presOf" srcId="{CB0167BF-F12B-45B1-A4ED-B44FB5DC47EA}" destId="{40DA0C0A-0BB5-4705-9C24-BC16FB84347B}" srcOrd="0" destOrd="0" presId="urn:microsoft.com/office/officeart/2005/8/layout/hierarchy1"/>
    <dgm:cxn modelId="{88D7C4DB-F4A4-475D-9A58-60A594CC0929}" type="presOf" srcId="{E172C8AC-A47A-45E0-A3A9-CF52F81B6F46}" destId="{8177F5BE-EE9C-4C99-9A1C-38AF7B32F2D5}" srcOrd="0" destOrd="0" presId="urn:microsoft.com/office/officeart/2005/8/layout/hierarchy1"/>
    <dgm:cxn modelId="{85B945E8-9388-47DE-8978-4F3403BF2A5E}" srcId="{E172C8AC-A47A-45E0-A3A9-CF52F81B6F46}" destId="{90A85439-9D09-4DB4-8C1C-7BBF93391734}" srcOrd="0" destOrd="0" parTransId="{9D15E791-179A-4549-BDB9-CA35E5448B34}" sibTransId="{1F65D8DF-759D-41E0-B567-FA3382B1FF5F}"/>
    <dgm:cxn modelId="{314AF7C0-98A6-4B59-954B-999772EFB77C}" type="presParOf" srcId="{40DA0C0A-0BB5-4705-9C24-BC16FB84347B}" destId="{A9A5EE94-B95E-4B83-9A35-D6569F8B2F83}" srcOrd="0" destOrd="0" presId="urn:microsoft.com/office/officeart/2005/8/layout/hierarchy1"/>
    <dgm:cxn modelId="{FA90E816-2F59-4C9A-991E-8D67C1A0D687}" type="presParOf" srcId="{A9A5EE94-B95E-4B83-9A35-D6569F8B2F83}" destId="{97753ECD-FBA2-4686-BBF3-2106C7ABCA6E}" srcOrd="0" destOrd="0" presId="urn:microsoft.com/office/officeart/2005/8/layout/hierarchy1"/>
    <dgm:cxn modelId="{5AECACAF-F00D-45E2-B1CF-6102A2C62056}" type="presParOf" srcId="{97753ECD-FBA2-4686-BBF3-2106C7ABCA6E}" destId="{CB18FD8B-3DE3-4D9B-B3B4-072FF0AB3862}" srcOrd="0" destOrd="0" presId="urn:microsoft.com/office/officeart/2005/8/layout/hierarchy1"/>
    <dgm:cxn modelId="{77BF378C-99D6-4AC8-910C-49F915474159}" type="presParOf" srcId="{97753ECD-FBA2-4686-BBF3-2106C7ABCA6E}" destId="{8177F5BE-EE9C-4C99-9A1C-38AF7B32F2D5}" srcOrd="1" destOrd="0" presId="urn:microsoft.com/office/officeart/2005/8/layout/hierarchy1"/>
    <dgm:cxn modelId="{CC91BB12-603A-4D4A-A25D-6CBD139B49A4}" type="presParOf" srcId="{A9A5EE94-B95E-4B83-9A35-D6569F8B2F83}" destId="{C3626EDB-CEEA-470A-9AA6-81863B6EAA1D}" srcOrd="1" destOrd="0" presId="urn:microsoft.com/office/officeart/2005/8/layout/hierarchy1"/>
    <dgm:cxn modelId="{F61B32C5-174C-45A2-91AA-D5E166B86EE5}" type="presParOf" srcId="{C3626EDB-CEEA-470A-9AA6-81863B6EAA1D}" destId="{A27D54D0-ADB0-4920-A8B4-F71E28429269}" srcOrd="0" destOrd="0" presId="urn:microsoft.com/office/officeart/2005/8/layout/hierarchy1"/>
    <dgm:cxn modelId="{556D623C-5C8A-43AC-A071-685AAE314596}" type="presParOf" srcId="{C3626EDB-CEEA-470A-9AA6-81863B6EAA1D}" destId="{C79C8D3A-2BB1-43DD-8401-9E1555778186}" srcOrd="1" destOrd="0" presId="urn:microsoft.com/office/officeart/2005/8/layout/hierarchy1"/>
    <dgm:cxn modelId="{790E877C-BACA-4C0E-97A2-F8560397431A}" type="presParOf" srcId="{C79C8D3A-2BB1-43DD-8401-9E1555778186}" destId="{81D1C268-EB07-450D-8659-37A07B24055B}" srcOrd="0" destOrd="0" presId="urn:microsoft.com/office/officeart/2005/8/layout/hierarchy1"/>
    <dgm:cxn modelId="{4B5B5517-89EB-4276-8809-2878328CDC0F}" type="presParOf" srcId="{81D1C268-EB07-450D-8659-37A07B24055B}" destId="{53E92A9D-89D4-4960-B47A-04A7F9BD280A}" srcOrd="0" destOrd="0" presId="urn:microsoft.com/office/officeart/2005/8/layout/hierarchy1"/>
    <dgm:cxn modelId="{E3C645BA-1374-4283-980A-EAD3A0C5D1CC}" type="presParOf" srcId="{81D1C268-EB07-450D-8659-37A07B24055B}" destId="{D1CE9A17-762B-4BA6-857F-EFDFAC341B4A}" srcOrd="1" destOrd="0" presId="urn:microsoft.com/office/officeart/2005/8/layout/hierarchy1"/>
    <dgm:cxn modelId="{424E88F4-297B-4AA2-AE41-F651E9D8B544}" type="presParOf" srcId="{C79C8D3A-2BB1-43DD-8401-9E1555778186}" destId="{CA9CAEEB-DE98-423F-B875-A514B9457496}" srcOrd="1" destOrd="0" presId="urn:microsoft.com/office/officeart/2005/8/layout/hierarchy1"/>
    <dgm:cxn modelId="{A858A4FF-34D3-42E2-B70B-68DD55BBAEDF}" type="presParOf" srcId="{C3626EDB-CEEA-470A-9AA6-81863B6EAA1D}" destId="{7B8D6887-9924-461E-9803-DE2C0C7F0129}" srcOrd="2" destOrd="0" presId="urn:microsoft.com/office/officeart/2005/8/layout/hierarchy1"/>
    <dgm:cxn modelId="{DB39FBDB-A8F1-4B03-88AF-D30468E25E88}" type="presParOf" srcId="{C3626EDB-CEEA-470A-9AA6-81863B6EAA1D}" destId="{7602E072-3D0F-4D63-B596-93EADE42ACBD}" srcOrd="3" destOrd="0" presId="urn:microsoft.com/office/officeart/2005/8/layout/hierarchy1"/>
    <dgm:cxn modelId="{5E15EB0A-F2EB-43D9-863E-CEEC5BA8E798}" type="presParOf" srcId="{7602E072-3D0F-4D63-B596-93EADE42ACBD}" destId="{EC6D6868-D710-4277-9B2D-B9F197911565}" srcOrd="0" destOrd="0" presId="urn:microsoft.com/office/officeart/2005/8/layout/hierarchy1"/>
    <dgm:cxn modelId="{FAD4BEC9-309F-4989-B6F1-031987B33514}" type="presParOf" srcId="{EC6D6868-D710-4277-9B2D-B9F197911565}" destId="{88364208-713C-48E6-B5DE-2E3BDFEF5EE0}" srcOrd="0" destOrd="0" presId="urn:microsoft.com/office/officeart/2005/8/layout/hierarchy1"/>
    <dgm:cxn modelId="{92F34AB4-836C-49F4-8516-957BE8961EF7}" type="presParOf" srcId="{EC6D6868-D710-4277-9B2D-B9F197911565}" destId="{0161C7F0-652D-41C7-A8B0-B80E9121D235}" srcOrd="1" destOrd="0" presId="urn:microsoft.com/office/officeart/2005/8/layout/hierarchy1"/>
    <dgm:cxn modelId="{A5861747-FDCB-4174-A48C-D20B938D7594}" type="presParOf" srcId="{7602E072-3D0F-4D63-B596-93EADE42ACBD}" destId="{5D6C7ED1-7AC6-4EDA-AE63-76C3AB87BF7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D6887-9924-461E-9803-DE2C0C7F0129}">
      <dsp:nvSpPr>
        <dsp:cNvPr id="0" name=""/>
        <dsp:cNvSpPr/>
      </dsp:nvSpPr>
      <dsp:spPr>
        <a:xfrm>
          <a:off x="3289333" y="693066"/>
          <a:ext cx="1648080" cy="955619"/>
        </a:xfrm>
        <a:custGeom>
          <a:avLst/>
          <a:gdLst/>
          <a:ahLst/>
          <a:cxnLst/>
          <a:rect l="0" t="0" r="0" b="0"/>
          <a:pathLst>
            <a:path>
              <a:moveTo>
                <a:pt x="0" y="0"/>
              </a:moveTo>
              <a:lnTo>
                <a:pt x="0" y="645491"/>
              </a:lnTo>
              <a:lnTo>
                <a:pt x="1648080" y="645491"/>
              </a:lnTo>
              <a:lnTo>
                <a:pt x="1648080" y="95561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7D54D0-ADB0-4920-A8B4-F71E28429269}">
      <dsp:nvSpPr>
        <dsp:cNvPr id="0" name=""/>
        <dsp:cNvSpPr/>
      </dsp:nvSpPr>
      <dsp:spPr>
        <a:xfrm>
          <a:off x="1541508" y="693066"/>
          <a:ext cx="1747825" cy="973625"/>
        </a:xfrm>
        <a:custGeom>
          <a:avLst/>
          <a:gdLst/>
          <a:ahLst/>
          <a:cxnLst/>
          <a:rect l="0" t="0" r="0" b="0"/>
          <a:pathLst>
            <a:path>
              <a:moveTo>
                <a:pt x="1747825" y="0"/>
              </a:moveTo>
              <a:lnTo>
                <a:pt x="1747825" y="663497"/>
              </a:lnTo>
              <a:lnTo>
                <a:pt x="0" y="663497"/>
              </a:lnTo>
              <a:lnTo>
                <a:pt x="0" y="9736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18FD8B-3DE3-4D9B-B3B4-072FF0AB3862}">
      <dsp:nvSpPr>
        <dsp:cNvPr id="0" name=""/>
        <dsp:cNvSpPr/>
      </dsp:nvSpPr>
      <dsp:spPr>
        <a:xfrm>
          <a:off x="2135043" y="1843"/>
          <a:ext cx="2308579" cy="691223"/>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77F5BE-EE9C-4C99-9A1C-38AF7B32F2D5}">
      <dsp:nvSpPr>
        <dsp:cNvPr id="0" name=""/>
        <dsp:cNvSpPr/>
      </dsp:nvSpPr>
      <dsp:spPr>
        <a:xfrm>
          <a:off x="2507011" y="355212"/>
          <a:ext cx="2308579" cy="69122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Arial" panose="020B0604020202020204" pitchFamily="34" charset="0"/>
              <a:cs typeface="Arial" panose="020B0604020202020204" pitchFamily="34" charset="0"/>
            </a:rPr>
            <a:t>Mafic granulite</a:t>
          </a:r>
        </a:p>
      </dsp:txBody>
      <dsp:txXfrm>
        <a:off x="2527256" y="375457"/>
        <a:ext cx="2268089" cy="650733"/>
      </dsp:txXfrm>
    </dsp:sp>
    <dsp:sp modelId="{53E92A9D-89D4-4960-B47A-04A7F9BD280A}">
      <dsp:nvSpPr>
        <dsp:cNvPr id="0" name=""/>
        <dsp:cNvSpPr/>
      </dsp:nvSpPr>
      <dsp:spPr>
        <a:xfrm>
          <a:off x="267939" y="1666692"/>
          <a:ext cx="2547137" cy="955672"/>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CE9A17-762B-4BA6-857F-EFDFAC341B4A}">
      <dsp:nvSpPr>
        <dsp:cNvPr id="0" name=""/>
        <dsp:cNvSpPr/>
      </dsp:nvSpPr>
      <dsp:spPr>
        <a:xfrm>
          <a:off x="639907" y="2020061"/>
          <a:ext cx="2547137" cy="95567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Non-</a:t>
          </a:r>
          <a:r>
            <a:rPr lang="en-US" sz="2400" b="1" kern="1200" dirty="0" err="1">
              <a:latin typeface="Arial" panose="020B0604020202020204" pitchFamily="34" charset="0"/>
              <a:cs typeface="Arial" panose="020B0604020202020204" pitchFamily="34" charset="0"/>
            </a:rPr>
            <a:t>garnetiferous</a:t>
          </a:r>
          <a:r>
            <a:rPr lang="en-US" sz="2400" b="1" kern="1200" dirty="0">
              <a:latin typeface="Arial" panose="020B0604020202020204" pitchFamily="34" charset="0"/>
              <a:cs typeface="Arial" panose="020B0604020202020204" pitchFamily="34" charset="0"/>
            </a:rPr>
            <a:t> mafic granulite</a:t>
          </a:r>
        </a:p>
      </dsp:txBody>
      <dsp:txXfrm>
        <a:off x="667898" y="2048052"/>
        <a:ext cx="2491155" cy="899690"/>
      </dsp:txXfrm>
    </dsp:sp>
    <dsp:sp modelId="{88364208-713C-48E6-B5DE-2E3BDFEF5EE0}">
      <dsp:nvSpPr>
        <dsp:cNvPr id="0" name=""/>
        <dsp:cNvSpPr/>
      </dsp:nvSpPr>
      <dsp:spPr>
        <a:xfrm>
          <a:off x="3561556" y="1648686"/>
          <a:ext cx="2751715" cy="1000994"/>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61C7F0-652D-41C7-A8B0-B80E9121D235}">
      <dsp:nvSpPr>
        <dsp:cNvPr id="0" name=""/>
        <dsp:cNvSpPr/>
      </dsp:nvSpPr>
      <dsp:spPr>
        <a:xfrm>
          <a:off x="3933523" y="2002055"/>
          <a:ext cx="2751715" cy="100099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Garnetiferous mafic granulite</a:t>
          </a:r>
        </a:p>
      </dsp:txBody>
      <dsp:txXfrm>
        <a:off x="3962841" y="2031373"/>
        <a:ext cx="2693079" cy="94235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A0D0-1E34-413D-E49B-B5BCCF6306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BC666D-A7E5-2BD5-41A8-6FACEA488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5EAB0D-0B1A-2D6D-83A4-A29DED808EE7}"/>
              </a:ext>
            </a:extLst>
          </p:cNvPr>
          <p:cNvSpPr>
            <a:spLocks noGrp="1"/>
          </p:cNvSpPr>
          <p:nvPr>
            <p:ph type="dt" sz="half" idx="10"/>
          </p:nvPr>
        </p:nvSpPr>
        <p:spPr/>
        <p:txBody>
          <a:bodyPr/>
          <a:lstStyle/>
          <a:p>
            <a:fld id="{0DBCA55E-3C55-473B-A386-D549BC912B6E}" type="datetimeFigureOut">
              <a:rPr lang="en-US" smtClean="0"/>
              <a:t>4/28/2025</a:t>
            </a:fld>
            <a:endParaRPr lang="en-US"/>
          </a:p>
        </p:txBody>
      </p:sp>
      <p:sp>
        <p:nvSpPr>
          <p:cNvPr id="5" name="Footer Placeholder 4">
            <a:extLst>
              <a:ext uri="{FF2B5EF4-FFF2-40B4-BE49-F238E27FC236}">
                <a16:creationId xmlns:a16="http://schemas.microsoft.com/office/drawing/2014/main" id="{58220AF6-68B2-C30C-8449-25BB15556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53EB6-4634-9AA1-9C16-AEBECD5F704C}"/>
              </a:ext>
            </a:extLst>
          </p:cNvPr>
          <p:cNvSpPr>
            <a:spLocks noGrp="1"/>
          </p:cNvSpPr>
          <p:nvPr>
            <p:ph type="sldNum" sz="quarter" idx="12"/>
          </p:nvPr>
        </p:nvSpPr>
        <p:spPr/>
        <p:txBody>
          <a:bodyPr/>
          <a:lstStyle/>
          <a:p>
            <a:fld id="{D2D65860-D2A0-408F-BE81-EE45E77F62DB}" type="slidenum">
              <a:rPr lang="en-US" smtClean="0"/>
              <a:t>‹#›</a:t>
            </a:fld>
            <a:endParaRPr lang="en-US"/>
          </a:p>
        </p:txBody>
      </p:sp>
    </p:spTree>
    <p:extLst>
      <p:ext uri="{BB962C8B-B14F-4D97-AF65-F5344CB8AC3E}">
        <p14:creationId xmlns:p14="http://schemas.microsoft.com/office/powerpoint/2010/main" val="123225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17FE0-5411-C9C4-F9EC-75E2D78DE2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BB6ED5-035C-83E2-E0D3-5E7286DAEF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02F3-AB51-D592-E469-E02A84638406}"/>
              </a:ext>
            </a:extLst>
          </p:cNvPr>
          <p:cNvSpPr>
            <a:spLocks noGrp="1"/>
          </p:cNvSpPr>
          <p:nvPr>
            <p:ph type="dt" sz="half" idx="10"/>
          </p:nvPr>
        </p:nvSpPr>
        <p:spPr/>
        <p:txBody>
          <a:bodyPr/>
          <a:lstStyle/>
          <a:p>
            <a:fld id="{0DBCA55E-3C55-473B-A386-D549BC912B6E}" type="datetimeFigureOut">
              <a:rPr lang="en-US" smtClean="0"/>
              <a:t>4/28/2025</a:t>
            </a:fld>
            <a:endParaRPr lang="en-US"/>
          </a:p>
        </p:txBody>
      </p:sp>
      <p:sp>
        <p:nvSpPr>
          <p:cNvPr id="5" name="Footer Placeholder 4">
            <a:extLst>
              <a:ext uri="{FF2B5EF4-FFF2-40B4-BE49-F238E27FC236}">
                <a16:creationId xmlns:a16="http://schemas.microsoft.com/office/drawing/2014/main" id="{7808FDC2-0FB7-22C6-A45E-415F79D79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01354-0FB8-6238-A8D9-44CE991BC391}"/>
              </a:ext>
            </a:extLst>
          </p:cNvPr>
          <p:cNvSpPr>
            <a:spLocks noGrp="1"/>
          </p:cNvSpPr>
          <p:nvPr>
            <p:ph type="sldNum" sz="quarter" idx="12"/>
          </p:nvPr>
        </p:nvSpPr>
        <p:spPr/>
        <p:txBody>
          <a:bodyPr/>
          <a:lstStyle/>
          <a:p>
            <a:fld id="{D2D65860-D2A0-408F-BE81-EE45E77F62DB}" type="slidenum">
              <a:rPr lang="en-US" smtClean="0"/>
              <a:t>‹#›</a:t>
            </a:fld>
            <a:endParaRPr lang="en-US"/>
          </a:p>
        </p:txBody>
      </p:sp>
    </p:spTree>
    <p:extLst>
      <p:ext uri="{BB962C8B-B14F-4D97-AF65-F5344CB8AC3E}">
        <p14:creationId xmlns:p14="http://schemas.microsoft.com/office/powerpoint/2010/main" val="189551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9C92C3-7BCD-C968-0694-56573B6928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274D79-56A8-16CB-EEDE-6BD932B00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7E24F-ED2B-D659-3D1A-7E2FE1515A11}"/>
              </a:ext>
            </a:extLst>
          </p:cNvPr>
          <p:cNvSpPr>
            <a:spLocks noGrp="1"/>
          </p:cNvSpPr>
          <p:nvPr>
            <p:ph type="dt" sz="half" idx="10"/>
          </p:nvPr>
        </p:nvSpPr>
        <p:spPr/>
        <p:txBody>
          <a:bodyPr/>
          <a:lstStyle/>
          <a:p>
            <a:fld id="{0DBCA55E-3C55-473B-A386-D549BC912B6E}" type="datetimeFigureOut">
              <a:rPr lang="en-US" smtClean="0"/>
              <a:t>4/28/2025</a:t>
            </a:fld>
            <a:endParaRPr lang="en-US"/>
          </a:p>
        </p:txBody>
      </p:sp>
      <p:sp>
        <p:nvSpPr>
          <p:cNvPr id="5" name="Footer Placeholder 4">
            <a:extLst>
              <a:ext uri="{FF2B5EF4-FFF2-40B4-BE49-F238E27FC236}">
                <a16:creationId xmlns:a16="http://schemas.microsoft.com/office/drawing/2014/main" id="{FCA0A8F1-51CD-F2D9-A602-885D6B279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3431D-4096-2A8A-73C3-F511B8C1793E}"/>
              </a:ext>
            </a:extLst>
          </p:cNvPr>
          <p:cNvSpPr>
            <a:spLocks noGrp="1"/>
          </p:cNvSpPr>
          <p:nvPr>
            <p:ph type="sldNum" sz="quarter" idx="12"/>
          </p:nvPr>
        </p:nvSpPr>
        <p:spPr/>
        <p:txBody>
          <a:bodyPr/>
          <a:lstStyle/>
          <a:p>
            <a:fld id="{D2D65860-D2A0-408F-BE81-EE45E77F62DB}" type="slidenum">
              <a:rPr lang="en-US" smtClean="0"/>
              <a:t>‹#›</a:t>
            </a:fld>
            <a:endParaRPr lang="en-US"/>
          </a:p>
        </p:txBody>
      </p:sp>
    </p:spTree>
    <p:extLst>
      <p:ext uri="{BB962C8B-B14F-4D97-AF65-F5344CB8AC3E}">
        <p14:creationId xmlns:p14="http://schemas.microsoft.com/office/powerpoint/2010/main" val="28276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D8E0-8DD5-EDED-F14F-CD603E6775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8ADC63-6B0D-CD30-BE04-00A5AD50B5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6B73D-23D4-BC0B-3C18-EB5B00AD33EA}"/>
              </a:ext>
            </a:extLst>
          </p:cNvPr>
          <p:cNvSpPr>
            <a:spLocks noGrp="1"/>
          </p:cNvSpPr>
          <p:nvPr>
            <p:ph type="dt" sz="half" idx="10"/>
          </p:nvPr>
        </p:nvSpPr>
        <p:spPr/>
        <p:txBody>
          <a:bodyPr/>
          <a:lstStyle/>
          <a:p>
            <a:fld id="{0DBCA55E-3C55-473B-A386-D549BC912B6E}" type="datetimeFigureOut">
              <a:rPr lang="en-US" smtClean="0"/>
              <a:t>4/28/2025</a:t>
            </a:fld>
            <a:endParaRPr lang="en-US"/>
          </a:p>
        </p:txBody>
      </p:sp>
      <p:sp>
        <p:nvSpPr>
          <p:cNvPr id="5" name="Footer Placeholder 4">
            <a:extLst>
              <a:ext uri="{FF2B5EF4-FFF2-40B4-BE49-F238E27FC236}">
                <a16:creationId xmlns:a16="http://schemas.microsoft.com/office/drawing/2014/main" id="{960F272A-B532-CC55-C1D2-8EC5B0757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EEFCF5-FB43-0F58-6E09-31EEB4614678}"/>
              </a:ext>
            </a:extLst>
          </p:cNvPr>
          <p:cNvSpPr>
            <a:spLocks noGrp="1"/>
          </p:cNvSpPr>
          <p:nvPr>
            <p:ph type="sldNum" sz="quarter" idx="12"/>
          </p:nvPr>
        </p:nvSpPr>
        <p:spPr/>
        <p:txBody>
          <a:bodyPr/>
          <a:lstStyle/>
          <a:p>
            <a:fld id="{D2D65860-D2A0-408F-BE81-EE45E77F62DB}" type="slidenum">
              <a:rPr lang="en-US" smtClean="0"/>
              <a:t>‹#›</a:t>
            </a:fld>
            <a:endParaRPr lang="en-US"/>
          </a:p>
        </p:txBody>
      </p:sp>
    </p:spTree>
    <p:extLst>
      <p:ext uri="{BB962C8B-B14F-4D97-AF65-F5344CB8AC3E}">
        <p14:creationId xmlns:p14="http://schemas.microsoft.com/office/powerpoint/2010/main" val="345300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563C-6992-A716-1B5B-8831181B11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5CF544-A349-0C69-723C-3BCEFAE2FF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382B30-0FA7-C475-0D6F-FCC13280E499}"/>
              </a:ext>
            </a:extLst>
          </p:cNvPr>
          <p:cNvSpPr>
            <a:spLocks noGrp="1"/>
          </p:cNvSpPr>
          <p:nvPr>
            <p:ph type="dt" sz="half" idx="10"/>
          </p:nvPr>
        </p:nvSpPr>
        <p:spPr/>
        <p:txBody>
          <a:bodyPr/>
          <a:lstStyle/>
          <a:p>
            <a:fld id="{0DBCA55E-3C55-473B-A386-D549BC912B6E}" type="datetimeFigureOut">
              <a:rPr lang="en-US" smtClean="0"/>
              <a:t>4/28/2025</a:t>
            </a:fld>
            <a:endParaRPr lang="en-US"/>
          </a:p>
        </p:txBody>
      </p:sp>
      <p:sp>
        <p:nvSpPr>
          <p:cNvPr id="5" name="Footer Placeholder 4">
            <a:extLst>
              <a:ext uri="{FF2B5EF4-FFF2-40B4-BE49-F238E27FC236}">
                <a16:creationId xmlns:a16="http://schemas.microsoft.com/office/drawing/2014/main" id="{898A063C-D692-E3DD-07C7-7561FF3CC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32253-9676-86D3-87E0-4147E5E86EB5}"/>
              </a:ext>
            </a:extLst>
          </p:cNvPr>
          <p:cNvSpPr>
            <a:spLocks noGrp="1"/>
          </p:cNvSpPr>
          <p:nvPr>
            <p:ph type="sldNum" sz="quarter" idx="12"/>
          </p:nvPr>
        </p:nvSpPr>
        <p:spPr/>
        <p:txBody>
          <a:bodyPr/>
          <a:lstStyle/>
          <a:p>
            <a:fld id="{D2D65860-D2A0-408F-BE81-EE45E77F62DB}" type="slidenum">
              <a:rPr lang="en-US" smtClean="0"/>
              <a:t>‹#›</a:t>
            </a:fld>
            <a:endParaRPr lang="en-US"/>
          </a:p>
        </p:txBody>
      </p:sp>
    </p:spTree>
    <p:extLst>
      <p:ext uri="{BB962C8B-B14F-4D97-AF65-F5344CB8AC3E}">
        <p14:creationId xmlns:p14="http://schemas.microsoft.com/office/powerpoint/2010/main" val="2561605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F617-980F-8DB3-A97F-9A13E315C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FE015F-ADEC-CCE4-6978-1C88F1B61E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9E0AE0-5581-688D-C134-24E7EEC655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E9FA8-1964-9EB2-8387-73B57C6809E6}"/>
              </a:ext>
            </a:extLst>
          </p:cNvPr>
          <p:cNvSpPr>
            <a:spLocks noGrp="1"/>
          </p:cNvSpPr>
          <p:nvPr>
            <p:ph type="dt" sz="half" idx="10"/>
          </p:nvPr>
        </p:nvSpPr>
        <p:spPr/>
        <p:txBody>
          <a:bodyPr/>
          <a:lstStyle/>
          <a:p>
            <a:fld id="{0DBCA55E-3C55-473B-A386-D549BC912B6E}" type="datetimeFigureOut">
              <a:rPr lang="en-US" smtClean="0"/>
              <a:t>4/28/2025</a:t>
            </a:fld>
            <a:endParaRPr lang="en-US"/>
          </a:p>
        </p:txBody>
      </p:sp>
      <p:sp>
        <p:nvSpPr>
          <p:cNvPr id="6" name="Footer Placeholder 5">
            <a:extLst>
              <a:ext uri="{FF2B5EF4-FFF2-40B4-BE49-F238E27FC236}">
                <a16:creationId xmlns:a16="http://schemas.microsoft.com/office/drawing/2014/main" id="{ABE0E9ED-F223-FAD6-C7D2-A213476CC8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1BC887-8D89-5BA9-E501-569192209067}"/>
              </a:ext>
            </a:extLst>
          </p:cNvPr>
          <p:cNvSpPr>
            <a:spLocks noGrp="1"/>
          </p:cNvSpPr>
          <p:nvPr>
            <p:ph type="sldNum" sz="quarter" idx="12"/>
          </p:nvPr>
        </p:nvSpPr>
        <p:spPr/>
        <p:txBody>
          <a:bodyPr/>
          <a:lstStyle/>
          <a:p>
            <a:fld id="{D2D65860-D2A0-408F-BE81-EE45E77F62DB}" type="slidenum">
              <a:rPr lang="en-US" smtClean="0"/>
              <a:t>‹#›</a:t>
            </a:fld>
            <a:endParaRPr lang="en-US"/>
          </a:p>
        </p:txBody>
      </p:sp>
    </p:spTree>
    <p:extLst>
      <p:ext uri="{BB962C8B-B14F-4D97-AF65-F5344CB8AC3E}">
        <p14:creationId xmlns:p14="http://schemas.microsoft.com/office/powerpoint/2010/main" val="195092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C5D0B-EC3D-A8F9-52AD-5A95496A3D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660CE9-5867-5B89-788F-0509C9F60B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0D1EAD-0AF6-8187-A942-D5ECB855C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17B7AF-64EE-F448-95F7-3920E78BA5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941A1A-6D80-556A-2AA1-7C663842A9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52B1BD-9C56-8C04-8B9E-C07ECEF88FA5}"/>
              </a:ext>
            </a:extLst>
          </p:cNvPr>
          <p:cNvSpPr>
            <a:spLocks noGrp="1"/>
          </p:cNvSpPr>
          <p:nvPr>
            <p:ph type="dt" sz="half" idx="10"/>
          </p:nvPr>
        </p:nvSpPr>
        <p:spPr/>
        <p:txBody>
          <a:bodyPr/>
          <a:lstStyle/>
          <a:p>
            <a:fld id="{0DBCA55E-3C55-473B-A386-D549BC912B6E}" type="datetimeFigureOut">
              <a:rPr lang="en-US" smtClean="0"/>
              <a:t>4/28/2025</a:t>
            </a:fld>
            <a:endParaRPr lang="en-US"/>
          </a:p>
        </p:txBody>
      </p:sp>
      <p:sp>
        <p:nvSpPr>
          <p:cNvPr id="8" name="Footer Placeholder 7">
            <a:extLst>
              <a:ext uri="{FF2B5EF4-FFF2-40B4-BE49-F238E27FC236}">
                <a16:creationId xmlns:a16="http://schemas.microsoft.com/office/drawing/2014/main" id="{FF7EFF2D-BBFE-2997-291F-8C84765297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85DFFD-0008-EF8A-AB0F-C1D1535869B1}"/>
              </a:ext>
            </a:extLst>
          </p:cNvPr>
          <p:cNvSpPr>
            <a:spLocks noGrp="1"/>
          </p:cNvSpPr>
          <p:nvPr>
            <p:ph type="sldNum" sz="quarter" idx="12"/>
          </p:nvPr>
        </p:nvSpPr>
        <p:spPr/>
        <p:txBody>
          <a:bodyPr/>
          <a:lstStyle/>
          <a:p>
            <a:fld id="{D2D65860-D2A0-408F-BE81-EE45E77F62DB}" type="slidenum">
              <a:rPr lang="en-US" smtClean="0"/>
              <a:t>‹#›</a:t>
            </a:fld>
            <a:endParaRPr lang="en-US"/>
          </a:p>
        </p:txBody>
      </p:sp>
    </p:spTree>
    <p:extLst>
      <p:ext uri="{BB962C8B-B14F-4D97-AF65-F5344CB8AC3E}">
        <p14:creationId xmlns:p14="http://schemas.microsoft.com/office/powerpoint/2010/main" val="2741190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A1F82-CC20-5F5B-07FA-3C3B39698E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01084-3F10-7480-AF1D-FA05728B6F3F}"/>
              </a:ext>
            </a:extLst>
          </p:cNvPr>
          <p:cNvSpPr>
            <a:spLocks noGrp="1"/>
          </p:cNvSpPr>
          <p:nvPr>
            <p:ph type="dt" sz="half" idx="10"/>
          </p:nvPr>
        </p:nvSpPr>
        <p:spPr/>
        <p:txBody>
          <a:bodyPr/>
          <a:lstStyle/>
          <a:p>
            <a:fld id="{0DBCA55E-3C55-473B-A386-D549BC912B6E}" type="datetimeFigureOut">
              <a:rPr lang="en-US" smtClean="0"/>
              <a:t>4/28/2025</a:t>
            </a:fld>
            <a:endParaRPr lang="en-US"/>
          </a:p>
        </p:txBody>
      </p:sp>
      <p:sp>
        <p:nvSpPr>
          <p:cNvPr id="4" name="Footer Placeholder 3">
            <a:extLst>
              <a:ext uri="{FF2B5EF4-FFF2-40B4-BE49-F238E27FC236}">
                <a16:creationId xmlns:a16="http://schemas.microsoft.com/office/drawing/2014/main" id="{D419122B-4739-76A9-18B7-AA0F4062BD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8F351C-4B45-5C1F-24C4-5FA4EE41C8AA}"/>
              </a:ext>
            </a:extLst>
          </p:cNvPr>
          <p:cNvSpPr>
            <a:spLocks noGrp="1"/>
          </p:cNvSpPr>
          <p:nvPr>
            <p:ph type="sldNum" sz="quarter" idx="12"/>
          </p:nvPr>
        </p:nvSpPr>
        <p:spPr/>
        <p:txBody>
          <a:bodyPr/>
          <a:lstStyle/>
          <a:p>
            <a:fld id="{D2D65860-D2A0-408F-BE81-EE45E77F62DB}" type="slidenum">
              <a:rPr lang="en-US" smtClean="0"/>
              <a:t>‹#›</a:t>
            </a:fld>
            <a:endParaRPr lang="en-US"/>
          </a:p>
        </p:txBody>
      </p:sp>
    </p:spTree>
    <p:extLst>
      <p:ext uri="{BB962C8B-B14F-4D97-AF65-F5344CB8AC3E}">
        <p14:creationId xmlns:p14="http://schemas.microsoft.com/office/powerpoint/2010/main" val="1549602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F821A-B9E6-B21D-5C6F-3AA0548C33FA}"/>
              </a:ext>
            </a:extLst>
          </p:cNvPr>
          <p:cNvSpPr>
            <a:spLocks noGrp="1"/>
          </p:cNvSpPr>
          <p:nvPr>
            <p:ph type="dt" sz="half" idx="10"/>
          </p:nvPr>
        </p:nvSpPr>
        <p:spPr/>
        <p:txBody>
          <a:bodyPr/>
          <a:lstStyle/>
          <a:p>
            <a:fld id="{0DBCA55E-3C55-473B-A386-D549BC912B6E}" type="datetimeFigureOut">
              <a:rPr lang="en-US" smtClean="0"/>
              <a:t>4/28/2025</a:t>
            </a:fld>
            <a:endParaRPr lang="en-US"/>
          </a:p>
        </p:txBody>
      </p:sp>
      <p:sp>
        <p:nvSpPr>
          <p:cNvPr id="3" name="Footer Placeholder 2">
            <a:extLst>
              <a:ext uri="{FF2B5EF4-FFF2-40B4-BE49-F238E27FC236}">
                <a16:creationId xmlns:a16="http://schemas.microsoft.com/office/drawing/2014/main" id="{A5EE5B4C-8F0D-46DB-F7D0-AE21ECEF12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2DF205-1BE8-D376-2851-E1940E41D70B}"/>
              </a:ext>
            </a:extLst>
          </p:cNvPr>
          <p:cNvSpPr>
            <a:spLocks noGrp="1"/>
          </p:cNvSpPr>
          <p:nvPr>
            <p:ph type="sldNum" sz="quarter" idx="12"/>
          </p:nvPr>
        </p:nvSpPr>
        <p:spPr/>
        <p:txBody>
          <a:bodyPr/>
          <a:lstStyle/>
          <a:p>
            <a:fld id="{D2D65860-D2A0-408F-BE81-EE45E77F62DB}" type="slidenum">
              <a:rPr lang="en-US" smtClean="0"/>
              <a:t>‹#›</a:t>
            </a:fld>
            <a:endParaRPr lang="en-US"/>
          </a:p>
        </p:txBody>
      </p:sp>
    </p:spTree>
    <p:extLst>
      <p:ext uri="{BB962C8B-B14F-4D97-AF65-F5344CB8AC3E}">
        <p14:creationId xmlns:p14="http://schemas.microsoft.com/office/powerpoint/2010/main" val="1535475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1C9E-C6E3-58D8-C18F-44EC8E0ED4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F0C748-EDDD-1BBF-24D8-C6E8C2DA1F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61509E-A3C4-A327-21D2-36C67617D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988F95-5780-28C4-5B2B-BBBF3CFE27FF}"/>
              </a:ext>
            </a:extLst>
          </p:cNvPr>
          <p:cNvSpPr>
            <a:spLocks noGrp="1"/>
          </p:cNvSpPr>
          <p:nvPr>
            <p:ph type="dt" sz="half" idx="10"/>
          </p:nvPr>
        </p:nvSpPr>
        <p:spPr/>
        <p:txBody>
          <a:bodyPr/>
          <a:lstStyle/>
          <a:p>
            <a:fld id="{0DBCA55E-3C55-473B-A386-D549BC912B6E}" type="datetimeFigureOut">
              <a:rPr lang="en-US" smtClean="0"/>
              <a:t>4/28/2025</a:t>
            </a:fld>
            <a:endParaRPr lang="en-US"/>
          </a:p>
        </p:txBody>
      </p:sp>
      <p:sp>
        <p:nvSpPr>
          <p:cNvPr id="6" name="Footer Placeholder 5">
            <a:extLst>
              <a:ext uri="{FF2B5EF4-FFF2-40B4-BE49-F238E27FC236}">
                <a16:creationId xmlns:a16="http://schemas.microsoft.com/office/drawing/2014/main" id="{81CA92D4-F489-C954-C594-E4B0A5610B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377817-0F1B-700C-6849-955EB1DA3D56}"/>
              </a:ext>
            </a:extLst>
          </p:cNvPr>
          <p:cNvSpPr>
            <a:spLocks noGrp="1"/>
          </p:cNvSpPr>
          <p:nvPr>
            <p:ph type="sldNum" sz="quarter" idx="12"/>
          </p:nvPr>
        </p:nvSpPr>
        <p:spPr/>
        <p:txBody>
          <a:bodyPr/>
          <a:lstStyle/>
          <a:p>
            <a:fld id="{D2D65860-D2A0-408F-BE81-EE45E77F62DB}" type="slidenum">
              <a:rPr lang="en-US" smtClean="0"/>
              <a:t>‹#›</a:t>
            </a:fld>
            <a:endParaRPr lang="en-US"/>
          </a:p>
        </p:txBody>
      </p:sp>
    </p:spTree>
    <p:extLst>
      <p:ext uri="{BB962C8B-B14F-4D97-AF65-F5344CB8AC3E}">
        <p14:creationId xmlns:p14="http://schemas.microsoft.com/office/powerpoint/2010/main" val="406137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BED72-D22B-76DB-2C59-2276F938A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2F3C88-ACC8-F8B9-9F39-C24CE6D1D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CD5CDD-00EE-2F78-B72F-1967F5F88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0A65A-163D-D75F-712D-BE485178F227}"/>
              </a:ext>
            </a:extLst>
          </p:cNvPr>
          <p:cNvSpPr>
            <a:spLocks noGrp="1"/>
          </p:cNvSpPr>
          <p:nvPr>
            <p:ph type="dt" sz="half" idx="10"/>
          </p:nvPr>
        </p:nvSpPr>
        <p:spPr/>
        <p:txBody>
          <a:bodyPr/>
          <a:lstStyle/>
          <a:p>
            <a:fld id="{0DBCA55E-3C55-473B-A386-D549BC912B6E}" type="datetimeFigureOut">
              <a:rPr lang="en-US" smtClean="0"/>
              <a:t>4/28/2025</a:t>
            </a:fld>
            <a:endParaRPr lang="en-US"/>
          </a:p>
        </p:txBody>
      </p:sp>
      <p:sp>
        <p:nvSpPr>
          <p:cNvPr id="6" name="Footer Placeholder 5">
            <a:extLst>
              <a:ext uri="{FF2B5EF4-FFF2-40B4-BE49-F238E27FC236}">
                <a16:creationId xmlns:a16="http://schemas.microsoft.com/office/drawing/2014/main" id="{D43EBD06-9CEF-240C-D16A-60B7ABABD3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09A0A4-C903-8CF6-1A16-C1658803B4FF}"/>
              </a:ext>
            </a:extLst>
          </p:cNvPr>
          <p:cNvSpPr>
            <a:spLocks noGrp="1"/>
          </p:cNvSpPr>
          <p:nvPr>
            <p:ph type="sldNum" sz="quarter" idx="12"/>
          </p:nvPr>
        </p:nvSpPr>
        <p:spPr/>
        <p:txBody>
          <a:bodyPr/>
          <a:lstStyle/>
          <a:p>
            <a:fld id="{D2D65860-D2A0-408F-BE81-EE45E77F62DB}" type="slidenum">
              <a:rPr lang="en-US" smtClean="0"/>
              <a:t>‹#›</a:t>
            </a:fld>
            <a:endParaRPr lang="en-US"/>
          </a:p>
        </p:txBody>
      </p:sp>
    </p:spTree>
    <p:extLst>
      <p:ext uri="{BB962C8B-B14F-4D97-AF65-F5344CB8AC3E}">
        <p14:creationId xmlns:p14="http://schemas.microsoft.com/office/powerpoint/2010/main" val="3303282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6E0D5-0B4A-F67F-09D4-8B5FECC66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178383-2F2C-F938-EE50-C4A0D3DAA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8337-C738-B29A-9ACF-A0AF967282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BCA55E-3C55-473B-A386-D549BC912B6E}" type="datetimeFigureOut">
              <a:rPr lang="en-US" smtClean="0"/>
              <a:t>4/28/2025</a:t>
            </a:fld>
            <a:endParaRPr lang="en-US"/>
          </a:p>
        </p:txBody>
      </p:sp>
      <p:sp>
        <p:nvSpPr>
          <p:cNvPr id="5" name="Footer Placeholder 4">
            <a:extLst>
              <a:ext uri="{FF2B5EF4-FFF2-40B4-BE49-F238E27FC236}">
                <a16:creationId xmlns:a16="http://schemas.microsoft.com/office/drawing/2014/main" id="{7479B610-70AE-BE88-7402-2E9E75B863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714F30-E53B-017E-2B10-8FC0EF2659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65860-D2A0-408F-BE81-EE45E77F62DB}" type="slidenum">
              <a:rPr lang="en-US" smtClean="0"/>
              <a:t>‹#›</a:t>
            </a:fld>
            <a:endParaRPr lang="en-US"/>
          </a:p>
        </p:txBody>
      </p:sp>
    </p:spTree>
    <p:extLst>
      <p:ext uri="{BB962C8B-B14F-4D97-AF65-F5344CB8AC3E}">
        <p14:creationId xmlns:p14="http://schemas.microsoft.com/office/powerpoint/2010/main" val="390252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jpeg"/><Relationship Id="rId4" Type="http://schemas.openxmlformats.org/officeDocument/2006/relationships/diagramQuickStyle" Target="../diagrams/quickStyle1.xml"/><Relationship Id="rId9"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1.tif"/><Relationship Id="rId5" Type="http://schemas.openxmlformats.org/officeDocument/2006/relationships/image" Target="../media/image10.jp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1000" b="-7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3A9E67-B9E2-C911-EE5F-17771296B062}"/>
              </a:ext>
            </a:extLst>
          </p:cNvPr>
          <p:cNvSpPr txBox="1"/>
          <p:nvPr/>
        </p:nvSpPr>
        <p:spPr>
          <a:xfrm>
            <a:off x="1452910" y="420565"/>
            <a:ext cx="9286179" cy="1440138"/>
          </a:xfrm>
          <a:prstGeom prst="rect">
            <a:avLst/>
          </a:prstGeom>
          <a:noFill/>
        </p:spPr>
        <p:txBody>
          <a:bodyPr wrap="square">
            <a:spAutoFit/>
          </a:bodyPr>
          <a:lstStyle/>
          <a:p>
            <a:pPr marL="0" marR="0" algn="just">
              <a:lnSpc>
                <a:spcPct val="107000"/>
              </a:lnSpc>
              <a:spcAft>
                <a:spcPts val="800"/>
              </a:spcAft>
            </a:pPr>
            <a:r>
              <a:rPr lang="en-US" sz="2800" b="1" kern="100" dirty="0">
                <a:effectLst>
                  <a:outerShdw blurRad="38100" dist="38100" dir="2700000" algn="tl">
                    <a:srgbClr val="000000">
                      <a:alpha val="43137"/>
                    </a:srgbClr>
                  </a:outerShdw>
                </a:effectLst>
                <a:latin typeface="Arial Narrow" panose="020B0606020202030204" pitchFamily="34" charset="0"/>
                <a:ea typeface="Calibri" panose="020F0502020204030204" pitchFamily="34" charset="0"/>
                <a:cs typeface="Times New Roman" panose="02020603050405020304" pitchFamily="18" charset="0"/>
              </a:rPr>
              <a:t>Imprint of metamorphic dehydration reactions subsequent to amphibolitization of mafic granulite from Eastern part of Chotanagpur Granite Gneiss Complex (CGGC), India.</a:t>
            </a:r>
            <a:endParaRPr lang="en-US" sz="2800" kern="100" dirty="0">
              <a:effectLst>
                <a:outerShdw blurRad="38100" dist="38100" dir="2700000" algn="tl">
                  <a:srgbClr val="000000">
                    <a:alpha val="43137"/>
                  </a:srgbClr>
                </a:outerShdw>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62E88A8-DEFE-B8F2-F7F8-09BAAE0421A5}"/>
              </a:ext>
            </a:extLst>
          </p:cNvPr>
          <p:cNvSpPr txBox="1"/>
          <p:nvPr/>
        </p:nvSpPr>
        <p:spPr>
          <a:xfrm>
            <a:off x="8493487" y="4170570"/>
            <a:ext cx="3698513" cy="2031325"/>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Presented by</a:t>
            </a:r>
          </a:p>
          <a:p>
            <a:r>
              <a:rPr lang="en-US" b="1" dirty="0">
                <a:latin typeface="Arial" panose="020B0604020202020204" pitchFamily="34" charset="0"/>
                <a:cs typeface="Arial" panose="020B0604020202020204" pitchFamily="34" charset="0"/>
              </a:rPr>
              <a:t>Shyamolima Banerjee</a:t>
            </a:r>
          </a:p>
          <a:p>
            <a:r>
              <a:rPr lang="en-US" b="1" dirty="0">
                <a:latin typeface="Arial" panose="020B0604020202020204" pitchFamily="34" charset="0"/>
                <a:cs typeface="Arial" panose="020B0604020202020204" pitchFamily="34" charset="0"/>
              </a:rPr>
              <a:t>JRF,IIT(ISM) Dhanbad</a:t>
            </a:r>
          </a:p>
          <a:p>
            <a:r>
              <a:rPr lang="en-US" dirty="0">
                <a:latin typeface="Arial" panose="020B0604020202020204" pitchFamily="34" charset="0"/>
                <a:cs typeface="Arial" panose="020B0604020202020204" pitchFamily="34" charset="0"/>
              </a:rPr>
              <a:t>Co-authors:-</a:t>
            </a:r>
          </a:p>
          <a:p>
            <a:r>
              <a:rPr lang="en-US" dirty="0">
                <a:latin typeface="Arial" panose="020B0604020202020204" pitchFamily="34" charset="0"/>
                <a:cs typeface="Arial" panose="020B0604020202020204" pitchFamily="34" charset="0"/>
              </a:rPr>
              <a:t>Vedanta Adak </a:t>
            </a:r>
          </a:p>
          <a:p>
            <a:r>
              <a:rPr lang="en-US" dirty="0">
                <a:latin typeface="Arial" panose="020B0604020202020204" pitchFamily="34" charset="0"/>
                <a:cs typeface="Arial" panose="020B0604020202020204" pitchFamily="34" charset="0"/>
              </a:rPr>
              <a:t>Upama Dutta(Associate professor,</a:t>
            </a:r>
          </a:p>
          <a:p>
            <a:r>
              <a:rPr lang="en-US" dirty="0">
                <a:latin typeface="Arial" panose="020B0604020202020204" pitchFamily="34" charset="0"/>
                <a:cs typeface="Arial" panose="020B0604020202020204" pitchFamily="34" charset="0"/>
              </a:rPr>
              <a:t> IIT Dhanbad)</a:t>
            </a:r>
          </a:p>
        </p:txBody>
      </p:sp>
    </p:spTree>
    <p:extLst>
      <p:ext uri="{BB962C8B-B14F-4D97-AF65-F5344CB8AC3E}">
        <p14:creationId xmlns:p14="http://schemas.microsoft.com/office/powerpoint/2010/main" val="306886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7FE8-6349-4233-BA97-AF9458AE706C}"/>
              </a:ext>
            </a:extLst>
          </p:cNvPr>
          <p:cNvSpPr>
            <a:spLocks noGrp="1"/>
          </p:cNvSpPr>
          <p:nvPr>
            <p:ph type="title"/>
          </p:nvPr>
        </p:nvSpPr>
        <p:spPr>
          <a:xfrm>
            <a:off x="838200" y="365125"/>
            <a:ext cx="10515600" cy="830629"/>
          </a:xfrm>
        </p:spPr>
        <p:txBody>
          <a:bodyPr>
            <a:normAutofit/>
          </a:bodyPr>
          <a:lstStyle/>
          <a:p>
            <a:pPr algn="ctr"/>
            <a:r>
              <a:rPr lang="en-US" sz="3200" b="1" u="sng" dirty="0"/>
              <a:t>Thermodynamic modeling</a:t>
            </a:r>
          </a:p>
        </p:txBody>
      </p:sp>
      <p:sp>
        <p:nvSpPr>
          <p:cNvPr id="3" name="Content Placeholder 2">
            <a:extLst>
              <a:ext uri="{FF2B5EF4-FFF2-40B4-BE49-F238E27FC236}">
                <a16:creationId xmlns:a16="http://schemas.microsoft.com/office/drawing/2014/main" id="{78733C72-B617-26C6-02DC-97252FD8A966}"/>
              </a:ext>
            </a:extLst>
          </p:cNvPr>
          <p:cNvSpPr>
            <a:spLocks noGrp="1"/>
          </p:cNvSpPr>
          <p:nvPr>
            <p:ph idx="1"/>
          </p:nvPr>
        </p:nvSpPr>
        <p:spPr>
          <a:xfrm>
            <a:off x="838200" y="1434905"/>
            <a:ext cx="10515600" cy="4742058"/>
          </a:xfrm>
        </p:spPr>
        <p:txBody>
          <a:bodyPr>
            <a:normAutofit/>
          </a:bodyPr>
          <a:lstStyle/>
          <a:p>
            <a:pPr>
              <a:buFont typeface="Wingdings" panose="05000000000000000000" pitchFamily="2" charset="2"/>
              <a:buChar char="Ø"/>
            </a:pPr>
            <a:r>
              <a:rPr lang="en-US" dirty="0"/>
              <a:t>In view of the observed mineral assemblage </a:t>
            </a:r>
            <a:r>
              <a:rPr lang="pt-BR" dirty="0"/>
              <a:t>the system </a:t>
            </a:r>
            <a:r>
              <a:rPr lang="pt-BR" b="1" dirty="0">
                <a:solidFill>
                  <a:schemeClr val="accent6">
                    <a:lumMod val="75000"/>
                  </a:schemeClr>
                </a:solidFill>
                <a:effectLst>
                  <a:outerShdw blurRad="38100" dist="38100" dir="2700000" algn="tl">
                    <a:srgbClr val="000000">
                      <a:alpha val="43137"/>
                    </a:srgbClr>
                  </a:outerShdw>
                </a:effectLst>
              </a:rPr>
              <a:t>NCFMASH (Na2O–CaO–FeO–MgO– Al2O3 –SiO2 –H2O) </a:t>
            </a:r>
            <a:r>
              <a:rPr lang="pt-BR" dirty="0"/>
              <a:t>has been chosen.</a:t>
            </a:r>
          </a:p>
          <a:p>
            <a:pPr>
              <a:buFont typeface="Wingdings" panose="05000000000000000000" pitchFamily="2" charset="2"/>
              <a:buChar char="Ø"/>
            </a:pPr>
            <a:r>
              <a:rPr lang="en-US" dirty="0"/>
              <a:t>This diagram has been computed with </a:t>
            </a:r>
            <a:r>
              <a:rPr lang="en-US" b="1" dirty="0">
                <a:solidFill>
                  <a:schemeClr val="accent6">
                    <a:lumMod val="75000"/>
                  </a:schemeClr>
                </a:solidFill>
                <a:effectLst>
                  <a:outerShdw blurRad="38100" dist="38100" dir="2700000" algn="tl">
                    <a:srgbClr val="000000">
                      <a:alpha val="43137"/>
                    </a:srgbClr>
                  </a:outerShdw>
                </a:effectLst>
              </a:rPr>
              <a:t>PERPLEX_7.1.6(Connolly,2005) </a:t>
            </a:r>
            <a:r>
              <a:rPr lang="en-US" dirty="0"/>
              <a:t>using the internally consistent data set of </a:t>
            </a:r>
            <a:r>
              <a:rPr lang="en-US" b="1" dirty="0">
                <a:solidFill>
                  <a:schemeClr val="accent6">
                    <a:lumMod val="75000"/>
                  </a:schemeClr>
                </a:solidFill>
                <a:effectLst>
                  <a:outerShdw blurRad="38100" dist="38100" dir="2700000" algn="tl">
                    <a:srgbClr val="000000">
                      <a:alpha val="43137"/>
                    </a:srgbClr>
                  </a:outerShdw>
                </a:effectLst>
              </a:rPr>
              <a:t>Holland and Powell (1998, updated in 6feb,2012)</a:t>
            </a:r>
          </a:p>
          <a:p>
            <a:pPr>
              <a:buFont typeface="Wingdings" panose="05000000000000000000" pitchFamily="2" charset="2"/>
              <a:buChar char="Ø"/>
            </a:pPr>
            <a:r>
              <a:rPr lang="en-US" dirty="0"/>
              <a:t>For the </a:t>
            </a:r>
            <a:r>
              <a:rPr lang="en-US" b="1" dirty="0">
                <a:solidFill>
                  <a:schemeClr val="accent6">
                    <a:lumMod val="75000"/>
                  </a:schemeClr>
                </a:solidFill>
                <a:effectLst>
                  <a:outerShdw blurRad="38100" dist="38100" dir="2700000" algn="tl">
                    <a:srgbClr val="000000">
                      <a:alpha val="43137"/>
                    </a:srgbClr>
                  </a:outerShdw>
                </a:effectLst>
              </a:rPr>
              <a:t>non garnetiferous rock</a:t>
            </a:r>
            <a:r>
              <a:rPr lang="en-US" dirty="0"/>
              <a:t>, we wanted to model the existing physical conditions of the </a:t>
            </a:r>
            <a:r>
              <a:rPr lang="en-US" b="1" dirty="0">
                <a:solidFill>
                  <a:schemeClr val="accent6">
                    <a:lumMod val="75000"/>
                  </a:schemeClr>
                </a:solidFill>
                <a:effectLst>
                  <a:outerShdw blurRad="38100" dist="38100" dir="2700000" algn="tl">
                    <a:srgbClr val="000000">
                      <a:alpha val="43137"/>
                    </a:srgbClr>
                  </a:outerShdw>
                </a:effectLst>
              </a:rPr>
              <a:t>symplectite texture</a:t>
            </a:r>
            <a:r>
              <a:rPr lang="en-US" dirty="0"/>
              <a:t>.</a:t>
            </a:r>
          </a:p>
          <a:p>
            <a:pPr>
              <a:buFont typeface="Wingdings" panose="05000000000000000000" pitchFamily="2" charset="2"/>
              <a:buChar char="Ø"/>
            </a:pPr>
            <a:r>
              <a:rPr lang="en-US" dirty="0"/>
              <a:t>So, we took into account a local effective bulk in which the product phases only present.                                                         </a:t>
            </a:r>
          </a:p>
          <a:p>
            <a:pPr marL="0" indent="0">
              <a:buNone/>
            </a:pPr>
            <a:r>
              <a:rPr lang="en-US" dirty="0"/>
              <a:t>                     </a:t>
            </a:r>
            <a:r>
              <a:rPr lang="en-US" b="1" dirty="0">
                <a:solidFill>
                  <a:schemeClr val="accent6">
                    <a:lumMod val="75000"/>
                  </a:schemeClr>
                </a:solidFill>
                <a:effectLst>
                  <a:outerShdw blurRad="38100" dist="38100" dir="2700000" algn="tl">
                    <a:srgbClr val="000000">
                      <a:alpha val="43137"/>
                    </a:srgbClr>
                  </a:outerShdw>
                </a:effectLst>
              </a:rPr>
              <a:t>Amphibole = Clinopyroxene + Plagioclase</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249037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1D46D-1AA9-2E30-357D-CEDB75195D0D}"/>
              </a:ext>
            </a:extLst>
          </p:cNvPr>
          <p:cNvSpPr>
            <a:spLocks noGrp="1"/>
          </p:cNvSpPr>
          <p:nvPr>
            <p:ph type="title"/>
          </p:nvPr>
        </p:nvSpPr>
        <p:spPr>
          <a:xfrm>
            <a:off x="838200" y="365126"/>
            <a:ext cx="10515600" cy="1001338"/>
          </a:xfrm>
        </p:spPr>
        <p:txBody>
          <a:bodyPr>
            <a:normAutofit/>
          </a:bodyPr>
          <a:lstStyle/>
          <a:p>
            <a:pPr algn="ctr"/>
            <a:r>
              <a:rPr lang="en-US" sz="2800" b="1" u="sng" dirty="0">
                <a:latin typeface="Arial" panose="020B0604020202020204" pitchFamily="34" charset="0"/>
                <a:cs typeface="Arial" panose="020B0604020202020204" pitchFamily="34" charset="0"/>
              </a:rPr>
              <a:t>Thermodynamic modeling</a:t>
            </a:r>
            <a:endParaRPr lang="en-US"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BC5DE6F-ACE3-9E0D-4778-3BA2764EA746}"/>
              </a:ext>
            </a:extLst>
          </p:cNvPr>
          <p:cNvSpPr>
            <a:spLocks noGrp="1"/>
          </p:cNvSpPr>
          <p:nvPr>
            <p:ph idx="1"/>
          </p:nvPr>
        </p:nvSpPr>
        <p:spPr>
          <a:xfrm>
            <a:off x="838200" y="1366464"/>
            <a:ext cx="10515600" cy="4810499"/>
          </a:xfrm>
        </p:spPr>
        <p:txBody>
          <a:bodyPr>
            <a:normAutofit fontScale="92500" lnSpcReduction="20000"/>
          </a:bodyPr>
          <a:lstStyle/>
          <a:p>
            <a:pPr>
              <a:buFont typeface="Wingdings" panose="05000000000000000000" pitchFamily="2" charset="2"/>
              <a:buChar char="Ø"/>
            </a:pPr>
            <a:r>
              <a:rPr lang="en-US" sz="2600" dirty="0">
                <a:latin typeface="Arial" panose="020B0604020202020204" pitchFamily="34" charset="0"/>
                <a:cs typeface="Arial" panose="020B0604020202020204" pitchFamily="34" charset="0"/>
              </a:rPr>
              <a:t>To estimate the H</a:t>
            </a:r>
            <a:r>
              <a:rPr lang="en-US" sz="1500" dirty="0">
                <a:latin typeface="Arial" panose="020B0604020202020204" pitchFamily="34" charset="0"/>
                <a:cs typeface="Arial" panose="020B0604020202020204" pitchFamily="34" charset="0"/>
              </a:rPr>
              <a:t>2</a:t>
            </a:r>
            <a:r>
              <a:rPr lang="en-US" sz="2600" dirty="0">
                <a:latin typeface="Arial" panose="020B0604020202020204" pitchFamily="34" charset="0"/>
                <a:cs typeface="Arial" panose="020B0604020202020204" pitchFamily="34" charset="0"/>
              </a:rPr>
              <a:t>O content, we have constructed T-H</a:t>
            </a:r>
            <a:r>
              <a:rPr lang="en-US" sz="1500" dirty="0">
                <a:latin typeface="Arial" panose="020B0604020202020204" pitchFamily="34" charset="0"/>
                <a:cs typeface="Arial" panose="020B0604020202020204" pitchFamily="34" charset="0"/>
              </a:rPr>
              <a:t>2</a:t>
            </a:r>
            <a:r>
              <a:rPr lang="en-US" sz="2600" dirty="0">
                <a:latin typeface="Arial" panose="020B0604020202020204" pitchFamily="34" charset="0"/>
                <a:cs typeface="Arial" panose="020B0604020202020204" pitchFamily="34" charset="0"/>
              </a:rPr>
              <a:t>O diagrams the water content can not be measured by EPMA.</a:t>
            </a:r>
          </a:p>
          <a:p>
            <a:pPr>
              <a:buFont typeface="Wingdings" panose="05000000000000000000" pitchFamily="2" charset="2"/>
              <a:buChar char="Ø"/>
            </a:pPr>
            <a:r>
              <a:rPr lang="en-US" sz="2600" dirty="0">
                <a:latin typeface="Arial" panose="020B0604020202020204" pitchFamily="34" charset="0"/>
                <a:cs typeface="Arial" panose="020B0604020202020204" pitchFamily="34" charset="0"/>
              </a:rPr>
              <a:t>The estimated water is 0.135 wt%.</a:t>
            </a:r>
          </a:p>
          <a:p>
            <a:pPr>
              <a:buFont typeface="Wingdings" panose="05000000000000000000" pitchFamily="2" charset="2"/>
              <a:buChar char="Ø"/>
            </a:pPr>
            <a:r>
              <a:rPr lang="en-US" sz="2600" dirty="0">
                <a:latin typeface="Arial" panose="020B0604020202020204" pitchFamily="34" charset="0"/>
                <a:cs typeface="Arial" panose="020B0604020202020204" pitchFamily="34" charset="0"/>
              </a:rPr>
              <a:t>The characteristic assemblage in the </a:t>
            </a:r>
            <a:r>
              <a:rPr lang="en-US" sz="2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non-garnetiferous rock</a:t>
            </a:r>
            <a:r>
              <a:rPr lang="en-US" sz="2600" dirty="0">
                <a:latin typeface="Arial" panose="020B0604020202020204" pitchFamily="34" charset="0"/>
                <a:cs typeface="Arial" panose="020B0604020202020204" pitchFamily="34" charset="0"/>
              </a:rPr>
              <a:t> clinopyroxene + plagioclase + amphibole that developed in the rock has a wide P-T range.</a:t>
            </a:r>
          </a:p>
          <a:p>
            <a:pPr>
              <a:lnSpc>
                <a:spcPct val="120000"/>
              </a:lnSpc>
              <a:buFont typeface="Wingdings" panose="05000000000000000000" pitchFamily="2" charset="2"/>
              <a:buChar char="Ø"/>
            </a:pPr>
            <a:r>
              <a:rPr lang="en-US" sz="2600" dirty="0">
                <a:latin typeface="Arial" panose="020B0604020202020204" pitchFamily="34" charset="0"/>
                <a:cs typeface="Arial" panose="020B0604020202020204" pitchFamily="34" charset="0"/>
              </a:rPr>
              <a:t>To narrow the P–T range for the observed assemblages, the clinopyroxene compositional isopleths along with clinopyroxene(XMg = 0.68-0.70) (indicated by blue lines) and plagioclase volume isopleths (Modal proportion ratio 1:2.5) (indicated by pink lines) were plotted in the relevant field of the pseudosection.</a:t>
            </a:r>
          </a:p>
          <a:p>
            <a:pPr>
              <a:lnSpc>
                <a:spcPct val="120000"/>
              </a:lnSpc>
              <a:buFont typeface="Wingdings" panose="05000000000000000000" pitchFamily="2" charset="2"/>
              <a:buChar char="Ø"/>
            </a:pPr>
            <a:r>
              <a:rPr lang="en-US" sz="2600" dirty="0">
                <a:latin typeface="Arial" panose="020B0604020202020204" pitchFamily="34" charset="0"/>
                <a:cs typeface="Arial" panose="020B0604020202020204" pitchFamily="34" charset="0"/>
              </a:rPr>
              <a:t>From the all  given data, we get temperature ~650-700°C and pressure 7±1kbar.</a:t>
            </a:r>
          </a:p>
          <a:p>
            <a:pPr>
              <a:buFont typeface="Wingdings" panose="05000000000000000000" pitchFamily="2" charset="2"/>
              <a:buChar char="Ø"/>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graphicFrame>
        <p:nvGraphicFramePr>
          <p:cNvPr id="4" name="Object 3">
            <a:extLst>
              <a:ext uri="{FF2B5EF4-FFF2-40B4-BE49-F238E27FC236}">
                <a16:creationId xmlns:a16="http://schemas.microsoft.com/office/drawing/2014/main" id="{8B298C88-23DD-2AAB-E00E-220BFF36FF81}"/>
              </a:ext>
            </a:extLst>
          </p:cNvPr>
          <p:cNvGraphicFramePr>
            <a:graphicFrameLocks noChangeAspect="1"/>
          </p:cNvGraphicFramePr>
          <p:nvPr>
            <p:extLst>
              <p:ext uri="{D42A27DB-BD31-4B8C-83A1-F6EECF244321}">
                <p14:modId xmlns:p14="http://schemas.microsoft.com/office/powerpoint/2010/main" val="670457208"/>
              </p:ext>
            </p:extLst>
          </p:nvPr>
        </p:nvGraphicFramePr>
        <p:xfrm>
          <a:off x="2815526" y="-672232"/>
          <a:ext cx="6041618" cy="7819508"/>
        </p:xfrm>
        <a:graphic>
          <a:graphicData uri="http://schemas.openxmlformats.org/presentationml/2006/ole">
            <mc:AlternateContent xmlns:mc="http://schemas.openxmlformats.org/markup-compatibility/2006">
              <mc:Choice xmlns:v="urn:schemas-microsoft-com:vml" Requires="v">
                <p:oleObj name="Acrobat Document" r:id="rId2" imgW="5828911" imgH="7543536" progId="AcroExch.Document.11">
                  <p:embed/>
                </p:oleObj>
              </mc:Choice>
              <mc:Fallback>
                <p:oleObj name="Acrobat Document" r:id="rId2" imgW="5828911" imgH="7543536" progId="AcroExch.Document.11">
                  <p:embed/>
                  <p:pic>
                    <p:nvPicPr>
                      <p:cNvPr id="2" name="Object 1">
                        <a:extLst>
                          <a:ext uri="{FF2B5EF4-FFF2-40B4-BE49-F238E27FC236}">
                            <a16:creationId xmlns:a16="http://schemas.microsoft.com/office/drawing/2014/main" id="{188956E1-1965-2D05-377E-5C75A2FC6E49}"/>
                          </a:ext>
                        </a:extLst>
                      </p:cNvPr>
                      <p:cNvPicPr/>
                      <p:nvPr/>
                    </p:nvPicPr>
                    <p:blipFill>
                      <a:blip r:embed="rId3"/>
                      <a:stretch>
                        <a:fillRect/>
                      </a:stretch>
                    </p:blipFill>
                    <p:spPr>
                      <a:xfrm>
                        <a:off x="2815526" y="-672232"/>
                        <a:ext cx="6041618" cy="781950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E305CA67-1568-577B-D919-F98925CEF1E9}"/>
              </a:ext>
            </a:extLst>
          </p:cNvPr>
          <p:cNvGraphicFramePr>
            <a:graphicFrameLocks noChangeAspect="1"/>
          </p:cNvGraphicFramePr>
          <p:nvPr>
            <p:extLst>
              <p:ext uri="{D42A27DB-BD31-4B8C-83A1-F6EECF244321}">
                <p14:modId xmlns:p14="http://schemas.microsoft.com/office/powerpoint/2010/main" val="3838109851"/>
              </p:ext>
            </p:extLst>
          </p:nvPr>
        </p:nvGraphicFramePr>
        <p:xfrm>
          <a:off x="2949981" y="-138041"/>
          <a:ext cx="6041619" cy="7819508"/>
        </p:xfrm>
        <a:graphic>
          <a:graphicData uri="http://schemas.openxmlformats.org/presentationml/2006/ole">
            <mc:AlternateContent xmlns:mc="http://schemas.openxmlformats.org/markup-compatibility/2006">
              <mc:Choice xmlns:v="urn:schemas-microsoft-com:vml" Requires="v">
                <p:oleObj name="Acrobat Document" r:id="rId4" imgW="5828911" imgH="7543536" progId="AcroExch.Document.11">
                  <p:embed/>
                </p:oleObj>
              </mc:Choice>
              <mc:Fallback>
                <p:oleObj name="Acrobat Document" r:id="rId4" imgW="5828911" imgH="7543536" progId="AcroExch.Document.11">
                  <p:embed/>
                  <p:pic>
                    <p:nvPicPr>
                      <p:cNvPr id="2" name="Object 1">
                        <a:extLst>
                          <a:ext uri="{FF2B5EF4-FFF2-40B4-BE49-F238E27FC236}">
                            <a16:creationId xmlns:a16="http://schemas.microsoft.com/office/drawing/2014/main" id="{7D29AFBD-72D0-A876-79E2-6A41D3BABA76}"/>
                          </a:ext>
                        </a:extLst>
                      </p:cNvPr>
                      <p:cNvPicPr/>
                      <p:nvPr/>
                    </p:nvPicPr>
                    <p:blipFill>
                      <a:blip r:embed="rId5"/>
                      <a:stretch>
                        <a:fillRect/>
                      </a:stretch>
                    </p:blipFill>
                    <p:spPr>
                      <a:xfrm>
                        <a:off x="2949981" y="-138041"/>
                        <a:ext cx="6041619" cy="7819508"/>
                      </a:xfrm>
                      <a:prstGeom prst="rect">
                        <a:avLst/>
                      </a:prstGeom>
                    </p:spPr>
                  </p:pic>
                </p:oleObj>
              </mc:Fallback>
            </mc:AlternateContent>
          </a:graphicData>
        </a:graphic>
      </p:graphicFrame>
    </p:spTree>
    <p:extLst>
      <p:ext uri="{BB962C8B-B14F-4D97-AF65-F5344CB8AC3E}">
        <p14:creationId xmlns:p14="http://schemas.microsoft.com/office/powerpoint/2010/main" val="428903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FBB6-7A1B-345A-F2E5-0B079715DAD4}"/>
              </a:ext>
            </a:extLst>
          </p:cNvPr>
          <p:cNvSpPr>
            <a:spLocks noGrp="1"/>
          </p:cNvSpPr>
          <p:nvPr>
            <p:ph type="title"/>
          </p:nvPr>
        </p:nvSpPr>
        <p:spPr>
          <a:xfrm>
            <a:off x="838200" y="365126"/>
            <a:ext cx="10515600" cy="906114"/>
          </a:xfrm>
        </p:spPr>
        <p:txBody>
          <a:bodyPr>
            <a:normAutofit/>
          </a:bodyPr>
          <a:lstStyle/>
          <a:p>
            <a:pPr algn="ctr"/>
            <a:r>
              <a:rPr lang="en-US" sz="2800" b="1" u="sng" dirty="0">
                <a:latin typeface="Arial" panose="020B0604020202020204" pitchFamily="34" charset="0"/>
                <a:cs typeface="Arial" panose="020B0604020202020204" pitchFamily="34" charset="0"/>
              </a:rPr>
              <a:t>Thermodynamic modeling</a:t>
            </a:r>
          </a:p>
        </p:txBody>
      </p:sp>
      <p:sp>
        <p:nvSpPr>
          <p:cNvPr id="3" name="Content Placeholder 2">
            <a:extLst>
              <a:ext uri="{FF2B5EF4-FFF2-40B4-BE49-F238E27FC236}">
                <a16:creationId xmlns:a16="http://schemas.microsoft.com/office/drawing/2014/main" id="{FD89083F-E170-E818-CCD1-1BA37BF4FA6B}"/>
              </a:ext>
            </a:extLst>
          </p:cNvPr>
          <p:cNvSpPr>
            <a:spLocks noGrp="1"/>
          </p:cNvSpPr>
          <p:nvPr>
            <p:ph idx="1"/>
          </p:nvPr>
        </p:nvSpPr>
        <p:spPr>
          <a:xfrm>
            <a:off x="838200" y="1271240"/>
            <a:ext cx="10515600" cy="4351338"/>
          </a:xfrm>
        </p:spPr>
        <p:txBody>
          <a:bodyPr>
            <a:normAutofit lnSpcReduction="10000"/>
          </a:bodyPr>
          <a:lstStyle/>
          <a:p>
            <a:pPr>
              <a:lnSpc>
                <a:spcPct val="120000"/>
              </a:lnSpc>
              <a:buFont typeface="Wingdings" panose="05000000000000000000" pitchFamily="2" charset="2"/>
              <a:buChar char="Ø"/>
            </a:pPr>
            <a:r>
              <a:rPr lang="en-US" sz="2400" dirty="0"/>
              <a:t>For the </a:t>
            </a:r>
            <a:r>
              <a:rPr lang="en-US" sz="2400" b="1" dirty="0">
                <a:solidFill>
                  <a:schemeClr val="accent6">
                    <a:lumMod val="75000"/>
                  </a:schemeClr>
                </a:solidFill>
                <a:effectLst>
                  <a:outerShdw blurRad="38100" dist="38100" dir="2700000" algn="tl">
                    <a:srgbClr val="000000">
                      <a:alpha val="43137"/>
                    </a:srgbClr>
                  </a:outerShdw>
                </a:effectLst>
              </a:rPr>
              <a:t>garnetiferous rock</a:t>
            </a:r>
            <a:r>
              <a:rPr lang="en-US" sz="2400" dirty="0"/>
              <a:t>, we made the bulk using whole rock i.e. </a:t>
            </a:r>
            <a:r>
              <a:rPr lang="en-US" sz="2400" b="1" dirty="0">
                <a:solidFill>
                  <a:schemeClr val="accent6">
                    <a:lumMod val="75000"/>
                  </a:schemeClr>
                </a:solidFill>
                <a:effectLst>
                  <a:outerShdw blurRad="38100" dist="38100" dir="2700000" algn="tl">
                    <a:srgbClr val="000000">
                      <a:alpha val="43137"/>
                    </a:srgbClr>
                  </a:outerShdw>
                </a:effectLst>
              </a:rPr>
              <a:t>effective bulk.</a:t>
            </a:r>
            <a:r>
              <a:rPr lang="en-US" sz="2400" dirty="0"/>
              <a:t> </a:t>
            </a:r>
          </a:p>
          <a:p>
            <a:pPr>
              <a:lnSpc>
                <a:spcPct val="120000"/>
              </a:lnSpc>
              <a:buFont typeface="Wingdings" panose="05000000000000000000" pitchFamily="2" charset="2"/>
              <a:buChar char="Ø"/>
            </a:pPr>
            <a:r>
              <a:rPr lang="en-US" sz="2400" dirty="0"/>
              <a:t>Here also to calculate the water content </a:t>
            </a:r>
            <a:r>
              <a:rPr lang="en-US" sz="2400" b="1" dirty="0">
                <a:solidFill>
                  <a:schemeClr val="accent6">
                    <a:lumMod val="75000"/>
                  </a:schemeClr>
                </a:solidFill>
                <a:effectLst>
                  <a:outerShdw blurRad="38100" dist="38100" dir="2700000" algn="tl">
                    <a:srgbClr val="000000">
                      <a:alpha val="43137"/>
                    </a:srgbClr>
                  </a:outerShdw>
                </a:effectLst>
              </a:rPr>
              <a:t>T-H</a:t>
            </a:r>
            <a:r>
              <a:rPr lang="en-US" sz="1600" b="1" dirty="0">
                <a:solidFill>
                  <a:schemeClr val="accent6">
                    <a:lumMod val="75000"/>
                  </a:schemeClr>
                </a:solidFill>
                <a:effectLst>
                  <a:outerShdw blurRad="38100" dist="38100" dir="2700000" algn="tl">
                    <a:srgbClr val="000000">
                      <a:alpha val="43137"/>
                    </a:srgbClr>
                  </a:outerShdw>
                </a:effectLst>
              </a:rPr>
              <a:t>2</a:t>
            </a:r>
            <a:r>
              <a:rPr lang="en-US" sz="2400" b="1" dirty="0">
                <a:solidFill>
                  <a:schemeClr val="accent6">
                    <a:lumMod val="75000"/>
                  </a:schemeClr>
                </a:solidFill>
                <a:effectLst>
                  <a:outerShdw blurRad="38100" dist="38100" dir="2700000" algn="tl">
                    <a:srgbClr val="000000">
                      <a:alpha val="43137"/>
                    </a:srgbClr>
                  </a:outerShdw>
                </a:effectLst>
              </a:rPr>
              <a:t>O</a:t>
            </a:r>
            <a:r>
              <a:rPr lang="en-US" sz="2400" dirty="0"/>
              <a:t> modeling has done. The water content is </a:t>
            </a:r>
            <a:r>
              <a:rPr lang="en-US" sz="2400" b="1"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solidFill>
                  <a:schemeClr val="accent6">
                    <a:lumMod val="75000"/>
                  </a:schemeClr>
                </a:solidFill>
                <a:effectLst>
                  <a:outerShdw blurRad="38100" dist="38100" dir="2700000" algn="tl">
                    <a:srgbClr val="000000">
                      <a:alpha val="43137"/>
                    </a:srgbClr>
                  </a:outerShdw>
                </a:effectLst>
              </a:rPr>
              <a:t>0.66 wt%.</a:t>
            </a:r>
          </a:p>
          <a:p>
            <a:pPr>
              <a:buFont typeface="Wingdings" panose="05000000000000000000" pitchFamily="2" charset="2"/>
              <a:buChar char="Ø"/>
            </a:pPr>
            <a:r>
              <a:rPr lang="en-US" sz="2400" dirty="0"/>
              <a:t>The distinctive assemblage in garnetiferous rock, comprising amphibole, plagioclase, clinopyroxene, orthopyroxene, and garnet, also exhibits an extensive pressure-temperature range.</a:t>
            </a:r>
          </a:p>
          <a:p>
            <a:pPr>
              <a:buFont typeface="Wingdings" panose="05000000000000000000" pitchFamily="2" charset="2"/>
              <a:buChar char="Ø"/>
            </a:pPr>
            <a:r>
              <a:rPr lang="en-US" sz="2400" dirty="0"/>
              <a:t>To refine the pressure-temperature range for the observed assemblage, here also the compositional isopleths of garnet(</a:t>
            </a:r>
            <a:r>
              <a:rPr lang="en-US" sz="2400" b="1" dirty="0">
                <a:solidFill>
                  <a:schemeClr val="accent6">
                    <a:lumMod val="75000"/>
                  </a:schemeClr>
                </a:solidFill>
                <a:effectLst>
                  <a:outerShdw blurRad="38100" dist="38100" dir="2700000" algn="tl">
                    <a:srgbClr val="000000">
                      <a:alpha val="43137"/>
                    </a:srgbClr>
                  </a:outerShdw>
                </a:effectLst>
              </a:rPr>
              <a:t>X</a:t>
            </a:r>
            <a:r>
              <a:rPr lang="en-US" sz="1600" b="1" dirty="0">
                <a:solidFill>
                  <a:schemeClr val="accent6">
                    <a:lumMod val="75000"/>
                  </a:schemeClr>
                </a:solidFill>
                <a:effectLst>
                  <a:outerShdw blurRad="38100" dist="38100" dir="2700000" algn="tl">
                    <a:srgbClr val="000000">
                      <a:alpha val="43137"/>
                    </a:srgbClr>
                  </a:outerShdw>
                </a:effectLst>
              </a:rPr>
              <a:t>Mg</a:t>
            </a:r>
            <a:r>
              <a:rPr lang="en-US" sz="2400" b="1" dirty="0">
                <a:solidFill>
                  <a:schemeClr val="accent6">
                    <a:lumMod val="75000"/>
                  </a:schemeClr>
                </a:solidFill>
                <a:effectLst>
                  <a:outerShdw blurRad="38100" dist="38100" dir="2700000" algn="tl">
                    <a:srgbClr val="000000">
                      <a:alpha val="43137"/>
                    </a:srgbClr>
                  </a:outerShdw>
                </a:effectLst>
              </a:rPr>
              <a:t> = 0.16-0.18 and Xca=0.20-0.22</a:t>
            </a:r>
            <a:r>
              <a:rPr lang="en-US" sz="2400" dirty="0"/>
              <a:t>) (indicated by pink lines and blue lines respectively) were plotted within the pertinent area of the pseudosection.</a:t>
            </a:r>
          </a:p>
          <a:p>
            <a:pPr>
              <a:buFont typeface="Wingdings" panose="05000000000000000000" pitchFamily="2" charset="2"/>
              <a:buChar char="Ø"/>
            </a:pPr>
            <a:r>
              <a:rPr lang="en-US" sz="2400" dirty="0"/>
              <a:t>Finally, we get a P-T range which is </a:t>
            </a:r>
            <a:r>
              <a:rPr lang="en-US" sz="2400" b="1" dirty="0">
                <a:solidFill>
                  <a:schemeClr val="accent6">
                    <a:lumMod val="75000"/>
                  </a:schemeClr>
                </a:solidFill>
                <a:effectLst>
                  <a:outerShdw blurRad="38100" dist="38100" dir="2700000" algn="tl">
                    <a:srgbClr val="000000">
                      <a:alpha val="43137"/>
                    </a:srgbClr>
                  </a:outerShdw>
                </a:effectLst>
              </a:rPr>
              <a:t>750-850 °C and 7.5-8.5kbar</a:t>
            </a:r>
            <a:r>
              <a:rPr lang="en-US" sz="2400" dirty="0"/>
              <a:t>.</a:t>
            </a:r>
          </a:p>
        </p:txBody>
      </p:sp>
      <p:graphicFrame>
        <p:nvGraphicFramePr>
          <p:cNvPr id="5" name="Object 4">
            <a:extLst>
              <a:ext uri="{FF2B5EF4-FFF2-40B4-BE49-F238E27FC236}">
                <a16:creationId xmlns:a16="http://schemas.microsoft.com/office/drawing/2014/main" id="{C9ADE38A-B368-E45C-170E-11CF681A1068}"/>
              </a:ext>
            </a:extLst>
          </p:cNvPr>
          <p:cNvGraphicFramePr>
            <a:graphicFrameLocks noChangeAspect="1"/>
          </p:cNvGraphicFramePr>
          <p:nvPr>
            <p:extLst>
              <p:ext uri="{D42A27DB-BD31-4B8C-83A1-F6EECF244321}">
                <p14:modId xmlns:p14="http://schemas.microsoft.com/office/powerpoint/2010/main" val="3463346426"/>
              </p:ext>
            </p:extLst>
          </p:nvPr>
        </p:nvGraphicFramePr>
        <p:xfrm>
          <a:off x="3851138" y="-832743"/>
          <a:ext cx="4959927" cy="6419503"/>
        </p:xfrm>
        <a:graphic>
          <a:graphicData uri="http://schemas.openxmlformats.org/presentationml/2006/ole">
            <mc:AlternateContent xmlns:mc="http://schemas.openxmlformats.org/markup-compatibility/2006">
              <mc:Choice xmlns:v="urn:schemas-microsoft-com:vml" Requires="v">
                <p:oleObj name="Acrobat Document" r:id="rId2" imgW="5828911" imgH="7543536" progId="AcroExch.Document.11">
                  <p:embed/>
                </p:oleObj>
              </mc:Choice>
              <mc:Fallback>
                <p:oleObj name="Acrobat Document" r:id="rId2" imgW="5828911" imgH="7543536" progId="AcroExch.Document.11">
                  <p:embed/>
                  <p:pic>
                    <p:nvPicPr>
                      <p:cNvPr id="5" name="Object 4">
                        <a:extLst>
                          <a:ext uri="{FF2B5EF4-FFF2-40B4-BE49-F238E27FC236}">
                            <a16:creationId xmlns:a16="http://schemas.microsoft.com/office/drawing/2014/main" id="{C9ADE38A-B368-E45C-170E-11CF681A1068}"/>
                          </a:ext>
                        </a:extLst>
                      </p:cNvPr>
                      <p:cNvPicPr/>
                      <p:nvPr/>
                    </p:nvPicPr>
                    <p:blipFill>
                      <a:blip r:embed="rId3"/>
                      <a:stretch>
                        <a:fillRect/>
                      </a:stretch>
                    </p:blipFill>
                    <p:spPr>
                      <a:xfrm>
                        <a:off x="3851138" y="-832743"/>
                        <a:ext cx="4959927" cy="6419503"/>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CB4E45F-9D06-EF3F-554B-44674F44D13B}"/>
              </a:ext>
            </a:extLst>
          </p:cNvPr>
          <p:cNvGraphicFramePr>
            <a:graphicFrameLocks noChangeAspect="1"/>
          </p:cNvGraphicFramePr>
          <p:nvPr>
            <p:extLst>
              <p:ext uri="{D42A27DB-BD31-4B8C-83A1-F6EECF244321}">
                <p14:modId xmlns:p14="http://schemas.microsoft.com/office/powerpoint/2010/main" val="548147938"/>
              </p:ext>
            </p:extLst>
          </p:nvPr>
        </p:nvGraphicFramePr>
        <p:xfrm>
          <a:off x="3463169" y="-543333"/>
          <a:ext cx="6165994" cy="7980484"/>
        </p:xfrm>
        <a:graphic>
          <a:graphicData uri="http://schemas.openxmlformats.org/presentationml/2006/ole">
            <mc:AlternateContent xmlns:mc="http://schemas.openxmlformats.org/markup-compatibility/2006">
              <mc:Choice xmlns:v="urn:schemas-microsoft-com:vml" Requires="v">
                <p:oleObj name="Acrobat Document" r:id="rId4" imgW="5828911" imgH="7543536" progId="AcroExch.Document.11">
                  <p:embed/>
                </p:oleObj>
              </mc:Choice>
              <mc:Fallback>
                <p:oleObj name="Acrobat Document" r:id="rId4" imgW="5828911" imgH="7543536" progId="AcroExch.Document.11">
                  <p:embed/>
                  <p:pic>
                    <p:nvPicPr>
                      <p:cNvPr id="5" name="Object 4">
                        <a:extLst>
                          <a:ext uri="{FF2B5EF4-FFF2-40B4-BE49-F238E27FC236}">
                            <a16:creationId xmlns:a16="http://schemas.microsoft.com/office/drawing/2014/main" id="{9CB4E45F-9D06-EF3F-554B-44674F44D13B}"/>
                          </a:ext>
                        </a:extLst>
                      </p:cNvPr>
                      <p:cNvPicPr/>
                      <p:nvPr/>
                    </p:nvPicPr>
                    <p:blipFill>
                      <a:blip r:embed="rId5"/>
                      <a:stretch>
                        <a:fillRect/>
                      </a:stretch>
                    </p:blipFill>
                    <p:spPr>
                      <a:xfrm>
                        <a:off x="3463169" y="-543333"/>
                        <a:ext cx="6165994" cy="7980484"/>
                      </a:xfrm>
                      <a:prstGeom prst="rect">
                        <a:avLst/>
                      </a:prstGeom>
                    </p:spPr>
                  </p:pic>
                </p:oleObj>
              </mc:Fallback>
            </mc:AlternateContent>
          </a:graphicData>
        </a:graphic>
      </p:graphicFrame>
    </p:spTree>
    <p:extLst>
      <p:ext uri="{BB962C8B-B14F-4D97-AF65-F5344CB8AC3E}">
        <p14:creationId xmlns:p14="http://schemas.microsoft.com/office/powerpoint/2010/main" val="363076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E529-7B6C-9A8C-8FDD-14EA49A9F104}"/>
              </a:ext>
            </a:extLst>
          </p:cNvPr>
          <p:cNvSpPr>
            <a:spLocks noGrp="1"/>
          </p:cNvSpPr>
          <p:nvPr>
            <p:ph type="title"/>
          </p:nvPr>
        </p:nvSpPr>
        <p:spPr>
          <a:xfrm>
            <a:off x="838200" y="365125"/>
            <a:ext cx="10515600" cy="802493"/>
          </a:xfrm>
        </p:spPr>
        <p:txBody>
          <a:bodyPr>
            <a:normAutofit/>
          </a:bodyPr>
          <a:lstStyle/>
          <a:p>
            <a:pPr algn="ctr"/>
            <a:r>
              <a:rPr lang="en-US" sz="2800" b="1" u="sng" dirty="0"/>
              <a:t>Results</a:t>
            </a:r>
          </a:p>
        </p:txBody>
      </p:sp>
      <p:sp>
        <p:nvSpPr>
          <p:cNvPr id="3" name="Content Placeholder 2">
            <a:extLst>
              <a:ext uri="{FF2B5EF4-FFF2-40B4-BE49-F238E27FC236}">
                <a16:creationId xmlns:a16="http://schemas.microsoft.com/office/drawing/2014/main" id="{1E7331AF-934A-B62A-8E47-FC48916180B8}"/>
              </a:ext>
            </a:extLst>
          </p:cNvPr>
          <p:cNvSpPr>
            <a:spLocks noGrp="1"/>
          </p:cNvSpPr>
          <p:nvPr>
            <p:ph idx="1"/>
          </p:nvPr>
        </p:nvSpPr>
        <p:spPr>
          <a:xfrm>
            <a:off x="838200" y="1167618"/>
            <a:ext cx="10515600" cy="5009345"/>
          </a:xfrm>
        </p:spPr>
        <p:txBody>
          <a:bodyPr/>
          <a:lstStyle/>
          <a:p>
            <a:pPr>
              <a:lnSpc>
                <a:spcPct val="150000"/>
              </a:lnSpc>
              <a:buFont typeface="Wingdings" panose="05000000000000000000" pitchFamily="2" charset="2"/>
              <a:buChar char="Ø"/>
            </a:pPr>
            <a:r>
              <a:rPr lang="en-US" dirty="0"/>
              <a:t>For the non-</a:t>
            </a:r>
            <a:r>
              <a:rPr lang="en-US" dirty="0" err="1"/>
              <a:t>garnetiferous</a:t>
            </a:r>
            <a:r>
              <a:rPr lang="en-US" dirty="0"/>
              <a:t> rock, we got temperature ranging between 650-700°C and pressure ranging between 7-8kbar.</a:t>
            </a:r>
          </a:p>
          <a:p>
            <a:pPr>
              <a:lnSpc>
                <a:spcPct val="150000"/>
              </a:lnSpc>
              <a:buFont typeface="Wingdings" panose="05000000000000000000" pitchFamily="2" charset="2"/>
              <a:buChar char="Ø"/>
            </a:pPr>
            <a:r>
              <a:rPr lang="en-US" dirty="0"/>
              <a:t>For the garnetiferous rock, we got temperature ranging between 750-850°C and pressure ranging between 7.5-8.5kbar.</a:t>
            </a:r>
          </a:p>
          <a:p>
            <a:pPr>
              <a:lnSpc>
                <a:spcPct val="150000"/>
              </a:lnSpc>
              <a:buFont typeface="Wingdings" panose="05000000000000000000" pitchFamily="2" charset="2"/>
              <a:buChar char="Ø"/>
            </a:pPr>
            <a:r>
              <a:rPr lang="en-US" dirty="0"/>
              <a:t>Combining both the sample we can say that the </a:t>
            </a:r>
            <a:r>
              <a:rPr lang="en-US" b="1" dirty="0">
                <a:solidFill>
                  <a:schemeClr val="accent2">
                    <a:lumMod val="75000"/>
                  </a:schemeClr>
                </a:solidFill>
              </a:rPr>
              <a:t>last metamorphic event took place at ~600-800 °C temperature and 7-8kbar pressure</a:t>
            </a:r>
            <a:r>
              <a:rPr lang="en-US" dirty="0"/>
              <a:t>.</a:t>
            </a:r>
          </a:p>
        </p:txBody>
      </p:sp>
    </p:spTree>
    <p:extLst>
      <p:ext uri="{BB962C8B-B14F-4D97-AF65-F5344CB8AC3E}">
        <p14:creationId xmlns:p14="http://schemas.microsoft.com/office/powerpoint/2010/main" val="954753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66FA-9B73-C572-CAE1-4AA0A61B04D3}"/>
              </a:ext>
            </a:extLst>
          </p:cNvPr>
          <p:cNvSpPr>
            <a:spLocks noGrp="1"/>
          </p:cNvSpPr>
          <p:nvPr>
            <p:ph type="title"/>
          </p:nvPr>
        </p:nvSpPr>
        <p:spPr>
          <a:xfrm>
            <a:off x="838200" y="365125"/>
            <a:ext cx="10515600" cy="844697"/>
          </a:xfrm>
        </p:spPr>
        <p:txBody>
          <a:bodyPr>
            <a:normAutofit/>
          </a:bodyPr>
          <a:lstStyle/>
          <a:p>
            <a:pPr algn="ctr"/>
            <a:r>
              <a:rPr lang="en-US" sz="3200" b="1" u="sng" dirty="0">
                <a:latin typeface="Arial" panose="020B0604020202020204" pitchFamily="34" charset="0"/>
                <a:cs typeface="Arial" panose="020B0604020202020204" pitchFamily="34" charset="0"/>
              </a:rPr>
              <a:t>Discussion</a:t>
            </a:r>
            <a:endParaRPr lang="en-US" sz="3200" dirty="0"/>
          </a:p>
        </p:txBody>
      </p:sp>
      <p:sp>
        <p:nvSpPr>
          <p:cNvPr id="3" name="Content Placeholder 2">
            <a:extLst>
              <a:ext uri="{FF2B5EF4-FFF2-40B4-BE49-F238E27FC236}">
                <a16:creationId xmlns:a16="http://schemas.microsoft.com/office/drawing/2014/main" id="{7EFF8380-6179-0397-F014-817ED5D44D57}"/>
              </a:ext>
            </a:extLst>
          </p:cNvPr>
          <p:cNvSpPr>
            <a:spLocks noGrp="1"/>
          </p:cNvSpPr>
          <p:nvPr>
            <p:ph idx="1"/>
          </p:nvPr>
        </p:nvSpPr>
        <p:spPr>
          <a:xfrm>
            <a:off x="838200" y="1209822"/>
            <a:ext cx="10515600" cy="4967141"/>
          </a:xfrm>
        </p:spPr>
        <p:txBody>
          <a:bodyPr>
            <a:normAutofit fontScale="92500" lnSpcReduction="10000"/>
          </a:bodyPr>
          <a:lstStyle/>
          <a:p>
            <a:pPr>
              <a:buFont typeface="Wingdings" panose="05000000000000000000" pitchFamily="2" charset="2"/>
              <a:buChar char="Ø"/>
            </a:pPr>
            <a:r>
              <a:rPr lang="en-US" dirty="0"/>
              <a:t>The non garnetiferous rock shows presence of symplectite as the last event of metamorphism. Though this texture has been reported earlier(Maji et.al,2008) but no detailed work has been done as of yet. </a:t>
            </a:r>
          </a:p>
          <a:p>
            <a:pPr>
              <a:buFont typeface="Wingdings" panose="05000000000000000000" pitchFamily="2" charset="2"/>
              <a:buChar char="Ø"/>
            </a:pPr>
            <a:r>
              <a:rPr lang="en-US" dirty="0"/>
              <a:t>The garnetiferous rock shows the presence garnet as last metamorphic event. We have found inclusion of orthopyroxene within the garnets which has not been reported as of yet.</a:t>
            </a:r>
          </a:p>
          <a:p>
            <a:pPr>
              <a:buFont typeface="Wingdings" panose="05000000000000000000" pitchFamily="2" charset="2"/>
              <a:buChar char="Ø"/>
            </a:pPr>
            <a:r>
              <a:rPr lang="en-US" dirty="0"/>
              <a:t>The last stage of metamorphism in both the rock took place </a:t>
            </a:r>
            <a:r>
              <a:rPr lang="en-US" b="1" dirty="0">
                <a:solidFill>
                  <a:schemeClr val="accent2">
                    <a:lumMod val="75000"/>
                  </a:schemeClr>
                </a:solidFill>
              </a:rPr>
              <a:t>at ~600-800 °C temperature and 7-8kbar pressure. </a:t>
            </a:r>
            <a:r>
              <a:rPr lang="en-US" dirty="0"/>
              <a:t>This data is slightly different from others(Maji et.al,2008) as the pressure is much higher. However this much high pressure or even higher-pressure conditions have been discussed by other researcher from mafic granulites (Karmakar et. al,2011,Dey et. al,2019,Sanyal and Sengupta 2012). This difference may be because of pyroxenes in the garnetiferous mafic granulite. </a:t>
            </a:r>
          </a:p>
        </p:txBody>
      </p:sp>
    </p:spTree>
    <p:extLst>
      <p:ext uri="{BB962C8B-B14F-4D97-AF65-F5344CB8AC3E}">
        <p14:creationId xmlns:p14="http://schemas.microsoft.com/office/powerpoint/2010/main" val="326748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1EEA0-9B15-9C46-67FE-245B42975A92}"/>
              </a:ext>
            </a:extLst>
          </p:cNvPr>
          <p:cNvSpPr>
            <a:spLocks noGrp="1"/>
          </p:cNvSpPr>
          <p:nvPr>
            <p:ph type="title"/>
          </p:nvPr>
        </p:nvSpPr>
        <p:spPr>
          <a:xfrm>
            <a:off x="838200" y="391327"/>
            <a:ext cx="10515600" cy="579420"/>
          </a:xfrm>
        </p:spPr>
        <p:txBody>
          <a:bodyPr>
            <a:normAutofit/>
          </a:bodyPr>
          <a:lstStyle/>
          <a:p>
            <a:pPr algn="ctr"/>
            <a:r>
              <a:rPr lang="en-US" sz="3200" b="1" u="sng" dirty="0">
                <a:latin typeface="Arial" panose="020B0604020202020204" pitchFamily="34" charset="0"/>
                <a:cs typeface="Arial" panose="020B0604020202020204" pitchFamily="34" charset="0"/>
              </a:rPr>
              <a:t>Discussion</a:t>
            </a:r>
          </a:p>
        </p:txBody>
      </p:sp>
      <p:sp>
        <p:nvSpPr>
          <p:cNvPr id="3" name="Content Placeholder 2">
            <a:extLst>
              <a:ext uri="{FF2B5EF4-FFF2-40B4-BE49-F238E27FC236}">
                <a16:creationId xmlns:a16="http://schemas.microsoft.com/office/drawing/2014/main" id="{DB06D626-001E-6228-19C2-58B40BE7E842}"/>
              </a:ext>
            </a:extLst>
          </p:cNvPr>
          <p:cNvSpPr>
            <a:spLocks noGrp="1"/>
          </p:cNvSpPr>
          <p:nvPr>
            <p:ph idx="1"/>
          </p:nvPr>
        </p:nvSpPr>
        <p:spPr>
          <a:xfrm>
            <a:off x="838200" y="1215851"/>
            <a:ext cx="10515600" cy="4961112"/>
          </a:xfrm>
        </p:spPr>
        <p:txBody>
          <a:bodyPr>
            <a:normAutofit/>
          </a:bodyPr>
          <a:lstStyle/>
          <a:p>
            <a:pPr>
              <a:buFont typeface="Wingdings" panose="05000000000000000000" pitchFamily="2" charset="2"/>
              <a:buChar char="Ø"/>
            </a:pPr>
            <a:r>
              <a:rPr lang="en-US" dirty="0"/>
              <a:t>This rocks are very important in investigation of petrological evolution of CGGC so more study is under process…</a:t>
            </a:r>
          </a:p>
          <a:p>
            <a:pPr>
              <a:buFont typeface="Wingdings" panose="05000000000000000000" pitchFamily="2" charset="2"/>
              <a:buChar char="Ø"/>
            </a:pPr>
            <a:r>
              <a:rPr lang="en-US" dirty="0"/>
              <a:t>These studies will help to corelate the rocks of India with East Antarctica  which eventually reconstrain the tectonic evolution of India during the Rodinian period.</a:t>
            </a:r>
          </a:p>
        </p:txBody>
      </p:sp>
    </p:spTree>
    <p:extLst>
      <p:ext uri="{BB962C8B-B14F-4D97-AF65-F5344CB8AC3E}">
        <p14:creationId xmlns:p14="http://schemas.microsoft.com/office/powerpoint/2010/main" val="745123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C6B3-AF13-456E-C047-9A36F66692A7}"/>
              </a:ext>
            </a:extLst>
          </p:cNvPr>
          <p:cNvSpPr>
            <a:spLocks noGrp="1"/>
          </p:cNvSpPr>
          <p:nvPr>
            <p:ph type="title"/>
          </p:nvPr>
        </p:nvSpPr>
        <p:spPr>
          <a:xfrm>
            <a:off x="838200" y="365126"/>
            <a:ext cx="10515600" cy="961870"/>
          </a:xfrm>
        </p:spPr>
        <p:txBody>
          <a:bodyPr>
            <a:normAutofit/>
          </a:bodyPr>
          <a:lstStyle/>
          <a:p>
            <a:pPr algn="ctr"/>
            <a:r>
              <a:rPr lang="en-US" sz="3200" b="1" u="sng" dirty="0">
                <a:latin typeface="Arial" panose="020B0604020202020204" pitchFamily="34" charset="0"/>
                <a:cs typeface="Arial" panose="020B0604020202020204" pitchFamily="34" charset="0"/>
              </a:rPr>
              <a:t>Reference</a:t>
            </a:r>
          </a:p>
        </p:txBody>
      </p:sp>
      <p:sp>
        <p:nvSpPr>
          <p:cNvPr id="3" name="Content Placeholder 2">
            <a:extLst>
              <a:ext uri="{FF2B5EF4-FFF2-40B4-BE49-F238E27FC236}">
                <a16:creationId xmlns:a16="http://schemas.microsoft.com/office/drawing/2014/main" id="{20B40C19-8F7E-60ED-133E-07BDDD6996AF}"/>
              </a:ext>
            </a:extLst>
          </p:cNvPr>
          <p:cNvSpPr>
            <a:spLocks noGrp="1"/>
          </p:cNvSpPr>
          <p:nvPr>
            <p:ph idx="1"/>
          </p:nvPr>
        </p:nvSpPr>
        <p:spPr>
          <a:xfrm>
            <a:off x="838200" y="1505415"/>
            <a:ext cx="10515600" cy="4671548"/>
          </a:xfrm>
        </p:spPr>
        <p:txBody>
          <a:bodyPr>
            <a:normAutofit lnSpcReduction="10000"/>
          </a:bodyPr>
          <a:lstStyle/>
          <a:p>
            <a:r>
              <a:rPr lang="en-US" sz="1800" dirty="0"/>
              <a:t>Connolly JA (2005) Computation of phase equilibria by linear programming: a tool for geodynamic modeling and its application to subduction zone decarbonation. Earth and Planetary Science Letters, 236, 524–41</a:t>
            </a:r>
            <a:r>
              <a:rPr lang="en-US" sz="1100" dirty="0"/>
              <a:t>.</a:t>
            </a:r>
          </a:p>
          <a:p>
            <a:r>
              <a:rPr lang="en-US" sz="1800" dirty="0"/>
              <a:t>Dey A, Karmakar S, Mukherjee S, Sanyal S, Dutta U and Sengupta P (2019) High pressure metamorphism of mafic granulites from the Chotanagpur Granite Gneiss Complex, India: Evidence for collisional tectonics during assembly of Rodinia. Journal of Geodynamics 129,24–43.</a:t>
            </a:r>
          </a:p>
          <a:p>
            <a:r>
              <a:rPr lang="en-US" sz="1800" dirty="0"/>
              <a:t>Karmakar S, BoseS, Sarbadhikari AB and Das K(2011)Evolution of granulite enclaves and associated gneisses from Purulia, Chhotanagpur Granite Gneiss Complex, India: evidence for 990–940 Ma tectonothermal event(s) at the eastern India cratonic fringe zone. Journal of Asian Earth Sciences 41,69–88</a:t>
            </a:r>
            <a:r>
              <a:rPr lang="en-US" sz="1200" dirty="0"/>
              <a:t>.</a:t>
            </a:r>
          </a:p>
          <a:p>
            <a:r>
              <a:rPr lang="en-US" sz="1800" dirty="0"/>
              <a:t>Maji AK, Goon S, Bhattacharya A, Mishra B, Mahato S and Bernhardt HJ (2008) Proterozoic polyphase metamorphism in the Chhotanagpur Gneissic Complex (India), and implication for trans-continental Gondwanaland correlation. Precambrian Research 162, 385–402.</a:t>
            </a:r>
          </a:p>
          <a:p>
            <a:r>
              <a:rPr lang="en-US" sz="1600" dirty="0">
                <a:latin typeface="Arial" panose="020B0604020202020204" pitchFamily="34" charset="0"/>
                <a:cs typeface="Arial" panose="020B0604020202020204" pitchFamily="34" charset="0"/>
              </a:rPr>
              <a:t>Mukherjee, S., Dey, A., Sanyal, S., &amp; Sengupta, P. (2019). Proterozoic crustal evolution of the Chotanagpur Granite Gneissic Complex, Jharkhand‐ Bihar‐West Bengal, India: Current status and future prospect. In S. Mukherjee (Ed.), Tectonics and structural geology: Indian context (pp. 7–54). Cham: Springer. https://doi.org/10.1007/978‐3‐319‐ 99341‐6_2</a:t>
            </a:r>
          </a:p>
          <a:p>
            <a:r>
              <a:rPr lang="en-US" sz="1800" dirty="0"/>
              <a:t>Sanyal S and Sengupta P (2012) Metamorphic evolution of the Chotanagpur Granite Gneiss Complex of the East Indian Shield: current status. In Palaeoproterozoic of India (eds R Mazumder and D Saha), pp. 117–45. Geological Society of London, Special Publication no. 365.</a:t>
            </a:r>
            <a:endParaRPr lang="en-US" sz="1800"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884904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ture thank you slides">
            <a:extLst>
              <a:ext uri="{FF2B5EF4-FFF2-40B4-BE49-F238E27FC236}">
                <a16:creationId xmlns:a16="http://schemas.microsoft.com/office/drawing/2014/main" id="{8FF6F42F-B250-31B6-E0CA-E21579914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20" y="182880"/>
            <a:ext cx="11541759" cy="649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964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6962-D46F-74BE-352C-52FA71C98C23}"/>
              </a:ext>
            </a:extLst>
          </p:cNvPr>
          <p:cNvSpPr>
            <a:spLocks noGrp="1"/>
          </p:cNvSpPr>
          <p:nvPr>
            <p:ph type="title"/>
          </p:nvPr>
        </p:nvSpPr>
        <p:spPr>
          <a:xfrm>
            <a:off x="838200" y="365126"/>
            <a:ext cx="10515600" cy="961870"/>
          </a:xfrm>
        </p:spPr>
        <p:txBody>
          <a:bodyPr>
            <a:normAutofit/>
          </a:bodyPr>
          <a:lstStyle/>
          <a:p>
            <a:pPr algn="ctr"/>
            <a:r>
              <a:rPr lang="en-US" sz="3200" b="1" u="sng" dirty="0">
                <a:latin typeface="Arial" panose="020B0604020202020204" pitchFamily="34" charset="0"/>
                <a:cs typeface="Arial" panose="020B0604020202020204" pitchFamily="34" charset="0"/>
              </a:rPr>
              <a:t>Content</a:t>
            </a:r>
          </a:p>
        </p:txBody>
      </p:sp>
      <p:sp>
        <p:nvSpPr>
          <p:cNvPr id="3" name="Content Placeholder 2">
            <a:extLst>
              <a:ext uri="{FF2B5EF4-FFF2-40B4-BE49-F238E27FC236}">
                <a16:creationId xmlns:a16="http://schemas.microsoft.com/office/drawing/2014/main" id="{68712134-C978-C5D7-BD26-BE18A7040C50}"/>
              </a:ext>
            </a:extLst>
          </p:cNvPr>
          <p:cNvSpPr>
            <a:spLocks noGrp="1"/>
          </p:cNvSpPr>
          <p:nvPr>
            <p:ph idx="1"/>
          </p:nvPr>
        </p:nvSpPr>
        <p:spPr>
          <a:xfrm>
            <a:off x="838200" y="1326996"/>
            <a:ext cx="10515600" cy="4849967"/>
          </a:xfrm>
        </p:spPr>
        <p:txBody>
          <a:bodyPr>
            <a:normAutofit fontScale="92500" lnSpcReduction="10000"/>
          </a:bodyPr>
          <a:lstStyle/>
          <a:p>
            <a:pPr>
              <a:lnSpc>
                <a:spcPct val="150000"/>
              </a:lnSpc>
              <a:buFont typeface="Wingdings" panose="05000000000000000000" pitchFamily="2" charset="2"/>
              <a:buChar char="ü"/>
            </a:pPr>
            <a:r>
              <a:rPr lang="en-US" dirty="0"/>
              <a:t> Introduction</a:t>
            </a:r>
          </a:p>
          <a:p>
            <a:pPr>
              <a:lnSpc>
                <a:spcPct val="150000"/>
              </a:lnSpc>
              <a:buFont typeface="Wingdings" panose="05000000000000000000" pitchFamily="2" charset="2"/>
              <a:buChar char="ü"/>
            </a:pPr>
            <a:r>
              <a:rPr lang="en-US" dirty="0"/>
              <a:t>Sample types</a:t>
            </a:r>
          </a:p>
          <a:p>
            <a:pPr>
              <a:lnSpc>
                <a:spcPct val="150000"/>
              </a:lnSpc>
              <a:buFont typeface="Wingdings" panose="05000000000000000000" pitchFamily="2" charset="2"/>
              <a:buChar char="ü"/>
            </a:pPr>
            <a:r>
              <a:rPr lang="en-US" dirty="0"/>
              <a:t>Textural relation </a:t>
            </a:r>
          </a:p>
          <a:p>
            <a:pPr>
              <a:lnSpc>
                <a:spcPct val="150000"/>
              </a:lnSpc>
              <a:buFont typeface="Wingdings" panose="05000000000000000000" pitchFamily="2" charset="2"/>
              <a:buChar char="ü"/>
            </a:pPr>
            <a:r>
              <a:rPr lang="en-US" dirty="0"/>
              <a:t>Thermodynamic modelling</a:t>
            </a:r>
          </a:p>
          <a:p>
            <a:pPr>
              <a:lnSpc>
                <a:spcPct val="150000"/>
              </a:lnSpc>
              <a:buFont typeface="Wingdings" panose="05000000000000000000" pitchFamily="2" charset="2"/>
              <a:buChar char="ü"/>
            </a:pPr>
            <a:r>
              <a:rPr lang="en-US" dirty="0"/>
              <a:t>Results</a:t>
            </a:r>
          </a:p>
          <a:p>
            <a:pPr>
              <a:lnSpc>
                <a:spcPct val="150000"/>
              </a:lnSpc>
              <a:buFont typeface="Wingdings" panose="05000000000000000000" pitchFamily="2" charset="2"/>
              <a:buChar char="ü"/>
            </a:pPr>
            <a:r>
              <a:rPr lang="en-US" dirty="0"/>
              <a:t>Discussion</a:t>
            </a:r>
          </a:p>
          <a:p>
            <a:pPr>
              <a:lnSpc>
                <a:spcPct val="150000"/>
              </a:lnSpc>
              <a:buFont typeface="Wingdings" panose="05000000000000000000" pitchFamily="2" charset="2"/>
              <a:buChar char="ü"/>
            </a:pPr>
            <a:r>
              <a:rPr lang="en-US" dirty="0"/>
              <a:t>References</a:t>
            </a:r>
          </a:p>
          <a:p>
            <a:pPr>
              <a:buFont typeface="Wingdings" panose="05000000000000000000" pitchFamily="2" charset="2"/>
              <a:buChar char="ü"/>
            </a:pPr>
            <a:endParaRPr lang="en-US" dirty="0"/>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80099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7A3CE-BC31-7158-4A0E-4F9C9E297A8A}"/>
              </a:ext>
            </a:extLst>
          </p:cNvPr>
          <p:cNvSpPr>
            <a:spLocks noGrp="1"/>
          </p:cNvSpPr>
          <p:nvPr>
            <p:ph type="title"/>
          </p:nvPr>
        </p:nvSpPr>
        <p:spPr/>
        <p:txBody>
          <a:bodyPr>
            <a:normAutofit/>
          </a:bodyPr>
          <a:lstStyle/>
          <a:p>
            <a:pPr algn="ctr"/>
            <a:r>
              <a:rPr lang="en-US" sz="32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Introduction</a:t>
            </a:r>
          </a:p>
        </p:txBody>
      </p:sp>
      <p:sp>
        <p:nvSpPr>
          <p:cNvPr id="3" name="Content Placeholder 2">
            <a:extLst>
              <a:ext uri="{FF2B5EF4-FFF2-40B4-BE49-F238E27FC236}">
                <a16:creationId xmlns:a16="http://schemas.microsoft.com/office/drawing/2014/main" id="{11840370-5FE6-75D1-250E-1D8B6822FB49}"/>
              </a:ext>
            </a:extLst>
          </p:cNvPr>
          <p:cNvSpPr>
            <a:spLocks noGrp="1"/>
          </p:cNvSpPr>
          <p:nvPr>
            <p:ph idx="1"/>
          </p:nvPr>
        </p:nvSpPr>
        <p:spPr/>
        <p:txBody>
          <a:bodyPr>
            <a:normAutofit/>
          </a:bodyPr>
          <a:lstStyle/>
          <a:p>
            <a:pPr marL="0" indent="0">
              <a:buNone/>
            </a:pPr>
            <a:r>
              <a:rPr lang="en-US" sz="2400" dirty="0">
                <a:latin typeface="Arial" panose="020B0604020202020204" pitchFamily="34" charset="0"/>
                <a:cs typeface="Arial" panose="020B0604020202020204" pitchFamily="34" charset="0"/>
              </a:rPr>
              <a:t>The </a:t>
            </a:r>
            <a:r>
              <a:rPr lang="en-US" sz="24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Super-continental cycle </a:t>
            </a:r>
            <a:r>
              <a:rPr lang="en-US" sz="2400" dirty="0">
                <a:latin typeface="Arial" panose="020B0604020202020204" pitchFamily="34" charset="0"/>
                <a:cs typeface="Arial" panose="020B0604020202020204" pitchFamily="34" charset="0"/>
              </a:rPr>
              <a:t>is a fundamental mechanism that has formed Earth's continental crust throughout geological history. Within this cycle, during </a:t>
            </a:r>
            <a:r>
              <a:rPr lang="en-US" sz="24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1.1-0.8 Ma </a:t>
            </a:r>
            <a:r>
              <a:rPr lang="en-US" sz="2400" dirty="0">
                <a:latin typeface="Arial" panose="020B0604020202020204" pitchFamily="34" charset="0"/>
                <a:cs typeface="Arial" panose="020B0604020202020204" pitchFamily="34" charset="0"/>
              </a:rPr>
              <a:t>the </a:t>
            </a:r>
            <a:r>
              <a:rPr lang="en-US" sz="24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Rodinia</a:t>
            </a:r>
            <a:r>
              <a:rPr lang="en-US" sz="2400" dirty="0">
                <a:latin typeface="Arial" panose="020B0604020202020204" pitchFamily="34" charset="0"/>
                <a:cs typeface="Arial" panose="020B0604020202020204" pitchFamily="34" charset="0"/>
              </a:rPr>
              <a:t> supercontinent is believed to have developed by amalgamating the scattered continental fragments resulting from the disintegration of the Paleoproterozoic </a:t>
            </a:r>
            <a:r>
              <a:rPr lang="en-US" sz="24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Columbia</a:t>
            </a:r>
            <a:r>
              <a:rPr lang="en-US" sz="2400" dirty="0">
                <a:latin typeface="Arial" panose="020B0604020202020204" pitchFamily="34" charset="0"/>
                <a:cs typeface="Arial" panose="020B0604020202020204" pitchFamily="34" charset="0"/>
              </a:rPr>
              <a:t> supercontinent </a:t>
            </a:r>
            <a:r>
              <a:rPr lang="en-US" sz="24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(2.5-1.5 Ma).</a:t>
            </a:r>
          </a:p>
          <a:p>
            <a:pPr marL="0" indent="0">
              <a:buNone/>
            </a:pPr>
            <a:r>
              <a:rPr lang="en-US" dirty="0"/>
              <a:t>In the reconstruction of Rodinia India is positioned adjacent to Antarctica, with the Eastern Ghats Belt (EGB) and the Chotanagpur Granite Gneiss Complex (</a:t>
            </a:r>
            <a:r>
              <a:rPr lang="en-US" dirty="0">
                <a:solidFill>
                  <a:schemeClr val="accent6">
                    <a:lumMod val="75000"/>
                  </a:schemeClr>
                </a:solidFill>
                <a:effectLst>
                  <a:outerShdw blurRad="38100" dist="38100" dir="2700000" algn="tl">
                    <a:srgbClr val="000000">
                      <a:alpha val="43137"/>
                    </a:srgbClr>
                  </a:outerShdw>
                </a:effectLst>
              </a:rPr>
              <a:t>CGGC</a:t>
            </a:r>
            <a:r>
              <a:rPr lang="en-US" dirty="0"/>
              <a:t>) of Peninsular India aligned with </a:t>
            </a:r>
            <a:r>
              <a:rPr lang="en-US" dirty="0">
                <a:solidFill>
                  <a:schemeClr val="accent6">
                    <a:lumMod val="75000"/>
                  </a:schemeClr>
                </a:solidFill>
                <a:effectLst>
                  <a:outerShdw blurRad="38100" dist="38100" dir="2700000" algn="tl">
                    <a:srgbClr val="000000">
                      <a:alpha val="43137"/>
                    </a:srgbClr>
                  </a:outerShdw>
                </a:effectLst>
              </a:rPr>
              <a:t>the Rayner Complex </a:t>
            </a:r>
            <a:r>
              <a:rPr lang="en-US" dirty="0"/>
              <a:t>and the eastern part of the Vestfold Hill in East Antarctica, respectively.</a:t>
            </a:r>
          </a:p>
        </p:txBody>
      </p:sp>
    </p:spTree>
    <p:extLst>
      <p:ext uri="{BB962C8B-B14F-4D97-AF65-F5344CB8AC3E}">
        <p14:creationId xmlns:p14="http://schemas.microsoft.com/office/powerpoint/2010/main" val="4073226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4B1365-DC51-F6C0-D142-2ED5F9D58EB3}"/>
              </a:ext>
            </a:extLst>
          </p:cNvPr>
          <p:cNvSpPr txBox="1"/>
          <p:nvPr/>
        </p:nvSpPr>
        <p:spPr>
          <a:xfrm>
            <a:off x="1728938" y="6074510"/>
            <a:ext cx="873412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Fig:-Occurrence of different continents during Rodinia period (Merdith et al. 2021)</a:t>
            </a:r>
          </a:p>
        </p:txBody>
      </p:sp>
      <p:pic>
        <p:nvPicPr>
          <p:cNvPr id="6" name="Picture 5">
            <a:extLst>
              <a:ext uri="{FF2B5EF4-FFF2-40B4-BE49-F238E27FC236}">
                <a16:creationId xmlns:a16="http://schemas.microsoft.com/office/drawing/2014/main" id="{C66C0548-66B9-5B89-57D7-2914FDECE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91" y="0"/>
            <a:ext cx="10259017" cy="5877562"/>
          </a:xfrm>
          <a:prstGeom prst="rect">
            <a:avLst/>
          </a:prstGeom>
        </p:spPr>
      </p:pic>
    </p:spTree>
    <p:extLst>
      <p:ext uri="{BB962C8B-B14F-4D97-AF65-F5344CB8AC3E}">
        <p14:creationId xmlns:p14="http://schemas.microsoft.com/office/powerpoint/2010/main" val="3892565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2478-4D71-BC65-CF85-DA5CF31EBC39}"/>
              </a:ext>
            </a:extLst>
          </p:cNvPr>
          <p:cNvSpPr>
            <a:spLocks noGrp="1"/>
          </p:cNvSpPr>
          <p:nvPr>
            <p:ph type="title"/>
          </p:nvPr>
        </p:nvSpPr>
        <p:spPr>
          <a:xfrm>
            <a:off x="838200" y="365125"/>
            <a:ext cx="10515600" cy="619613"/>
          </a:xfrm>
        </p:spPr>
        <p:txBody>
          <a:bodyPr>
            <a:normAutofit/>
          </a:bodyPr>
          <a:lstStyle/>
          <a:p>
            <a:pPr algn="ctr"/>
            <a:r>
              <a:rPr lang="en-US" sz="2800" b="1" u="sng" dirty="0">
                <a:latin typeface="Arial" panose="020B0604020202020204" pitchFamily="34" charset="0"/>
                <a:cs typeface="Arial" panose="020B0604020202020204" pitchFamily="34" charset="0"/>
              </a:rPr>
              <a:t>Role of CGGC</a:t>
            </a:r>
          </a:p>
        </p:txBody>
      </p:sp>
      <p:sp>
        <p:nvSpPr>
          <p:cNvPr id="3" name="Content Placeholder 2">
            <a:extLst>
              <a:ext uri="{FF2B5EF4-FFF2-40B4-BE49-F238E27FC236}">
                <a16:creationId xmlns:a16="http://schemas.microsoft.com/office/drawing/2014/main" id="{084E458D-6A0B-7FED-DC8C-FE65405C76FB}"/>
              </a:ext>
            </a:extLst>
          </p:cNvPr>
          <p:cNvSpPr>
            <a:spLocks noGrp="1"/>
          </p:cNvSpPr>
          <p:nvPr>
            <p:ph idx="1"/>
          </p:nvPr>
        </p:nvSpPr>
        <p:spPr>
          <a:xfrm>
            <a:off x="838200" y="1195754"/>
            <a:ext cx="10515600" cy="4981209"/>
          </a:xfrm>
        </p:spPr>
        <p:txBody>
          <a:bodyPr/>
          <a:lstStyle/>
          <a:p>
            <a:pPr>
              <a:buFont typeface="Wingdings" panose="05000000000000000000" pitchFamily="2" charset="2"/>
              <a:buChar char="Ø"/>
            </a:pPr>
            <a:r>
              <a:rPr lang="en-US" dirty="0">
                <a:latin typeface="Arial" panose="020B0604020202020204" pitchFamily="34" charset="0"/>
                <a:cs typeface="Arial" panose="020B0604020202020204" pitchFamily="34" charset="0"/>
              </a:rPr>
              <a:t>To understand the tectonic evolution of India during Meso-Neoproterozoic, </a:t>
            </a:r>
            <a:r>
              <a:rPr lang="en-US"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detailed study </a:t>
            </a:r>
            <a:r>
              <a:rPr lang="en-US" dirty="0">
                <a:latin typeface="Arial" panose="020B0604020202020204" pitchFamily="34" charset="0"/>
                <a:cs typeface="Arial" panose="020B0604020202020204" pitchFamily="34" charset="0"/>
              </a:rPr>
              <a:t>of rocks of </a:t>
            </a:r>
            <a:r>
              <a:rPr lang="en-US"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CGGC</a:t>
            </a:r>
            <a:r>
              <a:rPr lang="en-US" dirty="0">
                <a:latin typeface="Arial" panose="020B0604020202020204" pitchFamily="34" charset="0"/>
                <a:cs typeface="Arial" panose="020B0604020202020204" pitchFamily="34" charset="0"/>
              </a:rPr>
              <a:t> is crucial.</a:t>
            </a:r>
          </a:p>
          <a:p>
            <a:pPr>
              <a:buFont typeface="Wingdings" panose="05000000000000000000" pitchFamily="2" charset="2"/>
              <a:buChar char="Ø"/>
            </a:pPr>
            <a:r>
              <a:rPr lang="en-US" dirty="0"/>
              <a:t>The Proterozoic Chotanagpur Granite Gneiss Complex (CGGC) is an eastern-west trending  region in the East Indian Shield, occupying approximately 100,000 km².</a:t>
            </a:r>
          </a:p>
          <a:p>
            <a:pPr>
              <a:buFont typeface="Wingdings" panose="05000000000000000000" pitchFamily="2" charset="2"/>
              <a:buChar char="Ø"/>
            </a:pPr>
            <a:endParaRPr lang="en-US" dirty="0"/>
          </a:p>
          <a:p>
            <a:pPr>
              <a:buFont typeface="Wingdings" panose="05000000000000000000" pitchFamily="2" charset="2"/>
              <a:buChar char="Ø"/>
            </a:pPr>
            <a:r>
              <a:rPr lang="en-US" dirty="0">
                <a:latin typeface="Arial" panose="020B0604020202020204" pitchFamily="34" charset="0"/>
                <a:cs typeface="Arial" panose="020B0604020202020204" pitchFamily="34" charset="0"/>
              </a:rPr>
              <a:t>But there is a significant </a:t>
            </a:r>
            <a:r>
              <a:rPr lang="en-US"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lack of exposure </a:t>
            </a:r>
            <a:r>
              <a:rPr lang="en-US" dirty="0">
                <a:latin typeface="Arial" panose="020B0604020202020204" pitchFamily="34" charset="0"/>
                <a:cs typeface="Arial" panose="020B0604020202020204" pitchFamily="34" charset="0"/>
              </a:rPr>
              <a:t>in the area due to major weathering and erosion.</a:t>
            </a:r>
          </a:p>
          <a:p>
            <a:pPr>
              <a:buFont typeface="Wingdings" panose="05000000000000000000" pitchFamily="2" charset="2"/>
              <a:buChar char="Ø"/>
            </a:pPr>
            <a:r>
              <a:rPr lang="en-US" dirty="0">
                <a:latin typeface="Arial" panose="020B0604020202020204" pitchFamily="34" charset="0"/>
                <a:cs typeface="Arial" panose="020B0604020202020204" pitchFamily="34" charset="0"/>
              </a:rPr>
              <a:t>Lithologies:-Mostly </a:t>
            </a:r>
            <a:r>
              <a:rPr lang="en-US"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felsic orthogneisses </a:t>
            </a:r>
            <a:r>
              <a:rPr lang="en-US" dirty="0">
                <a:latin typeface="Arial" panose="020B0604020202020204" pitchFamily="34" charset="0"/>
                <a:cs typeface="Arial" panose="020B0604020202020204" pitchFamily="34" charset="0"/>
              </a:rPr>
              <a:t>with </a:t>
            </a:r>
            <a:r>
              <a:rPr lang="en-US"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enclaves of mafic granulite</a:t>
            </a:r>
            <a:r>
              <a:rPr lang="en-US" dirty="0">
                <a:latin typeface="Arial" panose="020B0604020202020204" pitchFamily="34" charset="0"/>
                <a:cs typeface="Arial" panose="020B0604020202020204" pitchFamily="34" charset="0"/>
              </a:rPr>
              <a:t> and metapelites. Local occurrence of alkaline rocks.</a:t>
            </a:r>
          </a:p>
        </p:txBody>
      </p:sp>
      <p:pic>
        <p:nvPicPr>
          <p:cNvPr id="11" name="Picture 10">
            <a:extLst>
              <a:ext uri="{FF2B5EF4-FFF2-40B4-BE49-F238E27FC236}">
                <a16:creationId xmlns:a16="http://schemas.microsoft.com/office/drawing/2014/main" id="{8CBEC5D6-2BBB-FF77-FD10-B050BD1F2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566" y="225083"/>
            <a:ext cx="9848537" cy="6632917"/>
          </a:xfrm>
          <a:prstGeom prst="rect">
            <a:avLst/>
          </a:prstGeom>
        </p:spPr>
      </p:pic>
      <p:sp>
        <p:nvSpPr>
          <p:cNvPr id="13" name="TextBox 12">
            <a:extLst>
              <a:ext uri="{FF2B5EF4-FFF2-40B4-BE49-F238E27FC236}">
                <a16:creationId xmlns:a16="http://schemas.microsoft.com/office/drawing/2014/main" id="{8C9B87E2-FF5F-42FE-11AF-3625305FB195}"/>
              </a:ext>
            </a:extLst>
          </p:cNvPr>
          <p:cNvSpPr txBox="1"/>
          <p:nvPr/>
        </p:nvSpPr>
        <p:spPr>
          <a:xfrm>
            <a:off x="7016261" y="766634"/>
            <a:ext cx="2141807" cy="369332"/>
          </a:xfrm>
          <a:prstGeom prst="rect">
            <a:avLst/>
          </a:prstGeom>
          <a:noFill/>
        </p:spPr>
        <p:txBody>
          <a:bodyPr wrap="square">
            <a:spAutoFit/>
          </a:bodyPr>
          <a:lstStyle/>
          <a:p>
            <a:r>
              <a:rPr lang="en-US" b="1" u="sng" dirty="0"/>
              <a:t>Karmakar et.al 2011</a:t>
            </a:r>
          </a:p>
        </p:txBody>
      </p:sp>
    </p:spTree>
    <p:extLst>
      <p:ext uri="{BB962C8B-B14F-4D97-AF65-F5344CB8AC3E}">
        <p14:creationId xmlns:p14="http://schemas.microsoft.com/office/powerpoint/2010/main" val="40040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par>
                                <p:cTn id="16" presetID="6" presetClass="exit" presetSubtype="32" fill="hold" grpId="1" nodeType="withEffect">
                                  <p:stCondLst>
                                    <p:cond delay="0"/>
                                  </p:stCondLst>
                                  <p:childTnLst>
                                    <p:animEffect transition="out" filter="circle(out)">
                                      <p:cBhvr>
                                        <p:cTn id="17" dur="2000"/>
                                        <p:tgtEl>
                                          <p:spTgt spid="13"/>
                                        </p:tgtEl>
                                      </p:cBhvr>
                                    </p:animEffect>
                                    <p:set>
                                      <p:cBhvr>
                                        <p:cTn id="18"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AC076D2-9B55-E233-5081-D4A49C054000}"/>
              </a:ext>
            </a:extLst>
          </p:cNvPr>
          <p:cNvGraphicFramePr/>
          <p:nvPr>
            <p:extLst>
              <p:ext uri="{D42A27DB-BD31-4B8C-83A1-F6EECF244321}">
                <p14:modId xmlns:p14="http://schemas.microsoft.com/office/powerpoint/2010/main" val="3293254787"/>
              </p:ext>
            </p:extLst>
          </p:nvPr>
        </p:nvGraphicFramePr>
        <p:xfrm>
          <a:off x="2462307" y="311971"/>
          <a:ext cx="6950635" cy="3022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a:extLst>
              <a:ext uri="{FF2B5EF4-FFF2-40B4-BE49-F238E27FC236}">
                <a16:creationId xmlns:a16="http://schemas.microsoft.com/office/drawing/2014/main" id="{2E9EF3A8-570D-40FD-255B-569C74E4FD65}"/>
              </a:ext>
            </a:extLst>
          </p:cNvPr>
          <p:cNvSpPr txBox="1"/>
          <p:nvPr/>
        </p:nvSpPr>
        <p:spPr>
          <a:xfrm>
            <a:off x="4551452" y="4694918"/>
            <a:ext cx="692818" cy="307777"/>
          </a:xfrm>
          <a:prstGeom prst="rect">
            <a:avLst/>
          </a:prstGeom>
          <a:noFill/>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Amph</a:t>
            </a:r>
          </a:p>
        </p:txBody>
      </p:sp>
      <p:pic>
        <p:nvPicPr>
          <p:cNvPr id="20" name="Picture 19">
            <a:extLst>
              <a:ext uri="{FF2B5EF4-FFF2-40B4-BE49-F238E27FC236}">
                <a16:creationId xmlns:a16="http://schemas.microsoft.com/office/drawing/2014/main" id="{85B47165-3607-A87B-5B83-725B90206EDF}"/>
              </a:ext>
            </a:extLst>
          </p:cNvPr>
          <p:cNvPicPr>
            <a:picLocks noChangeAspect="1"/>
          </p:cNvPicPr>
          <p:nvPr/>
        </p:nvPicPr>
        <p:blipFill>
          <a:blip r:embed="rId7">
            <a:extLst>
              <a:ext uri="{28A0092B-C50C-407E-A947-70E740481C1C}">
                <a14:useLocalDpi xmlns:a14="http://schemas.microsoft.com/office/drawing/2010/main" val="0"/>
              </a:ext>
            </a:extLst>
          </a:blip>
          <a:srcRect l="4421" t="4226" r="10041"/>
          <a:stretch/>
        </p:blipFill>
        <p:spPr>
          <a:xfrm>
            <a:off x="954273" y="647114"/>
            <a:ext cx="9735805" cy="5711483"/>
          </a:xfrm>
          <a:prstGeom prst="rect">
            <a:avLst/>
          </a:prstGeom>
        </p:spPr>
      </p:pic>
      <p:sp>
        <p:nvSpPr>
          <p:cNvPr id="21" name="Oval 20">
            <a:extLst>
              <a:ext uri="{FF2B5EF4-FFF2-40B4-BE49-F238E27FC236}">
                <a16:creationId xmlns:a16="http://schemas.microsoft.com/office/drawing/2014/main" id="{101BDC31-3882-37EB-9564-FAF15DE5C569}"/>
              </a:ext>
            </a:extLst>
          </p:cNvPr>
          <p:cNvSpPr/>
          <p:nvPr/>
        </p:nvSpPr>
        <p:spPr>
          <a:xfrm>
            <a:off x="7455877" y="1429524"/>
            <a:ext cx="407963" cy="393896"/>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026C2F2-68CD-FEFE-05AD-3A2C3309DD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8946" y="1626473"/>
            <a:ext cx="4149795" cy="3068445"/>
          </a:xfrm>
          <a:prstGeom prst="rect">
            <a:avLst/>
          </a:prstGeom>
        </p:spPr>
      </p:pic>
      <p:sp>
        <p:nvSpPr>
          <p:cNvPr id="27" name="Rectangle 26">
            <a:extLst>
              <a:ext uri="{FF2B5EF4-FFF2-40B4-BE49-F238E27FC236}">
                <a16:creationId xmlns:a16="http://schemas.microsoft.com/office/drawing/2014/main" id="{63473AE6-9D41-7409-422A-006D3AE9293E}"/>
              </a:ext>
            </a:extLst>
          </p:cNvPr>
          <p:cNvSpPr/>
          <p:nvPr/>
        </p:nvSpPr>
        <p:spPr>
          <a:xfrm>
            <a:off x="2082018" y="1626472"/>
            <a:ext cx="4096723" cy="3068446"/>
          </a:xfrm>
          <a:prstGeom prst="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8F0B60B-DA78-D7D7-6611-FEC114F25801}"/>
              </a:ext>
            </a:extLst>
          </p:cNvPr>
          <p:cNvSpPr txBox="1"/>
          <p:nvPr/>
        </p:nvSpPr>
        <p:spPr>
          <a:xfrm>
            <a:off x="3860172" y="3059668"/>
            <a:ext cx="822661"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cs typeface="Arial" panose="020B0604020202020204" pitchFamily="34" charset="0"/>
              </a:rPr>
              <a:t>Amph</a:t>
            </a:r>
          </a:p>
        </p:txBody>
      </p:sp>
      <p:cxnSp>
        <p:nvCxnSpPr>
          <p:cNvPr id="30" name="Straight Arrow Connector 29">
            <a:extLst>
              <a:ext uri="{FF2B5EF4-FFF2-40B4-BE49-F238E27FC236}">
                <a16:creationId xmlns:a16="http://schemas.microsoft.com/office/drawing/2014/main" id="{08EA0758-2362-87A6-D619-E121681D0284}"/>
              </a:ext>
            </a:extLst>
          </p:cNvPr>
          <p:cNvCxnSpPr/>
          <p:nvPr/>
        </p:nvCxnSpPr>
        <p:spPr>
          <a:xfrm>
            <a:off x="3466481" y="2560320"/>
            <a:ext cx="306926" cy="358553"/>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9C20593-62DE-8AC2-5ACC-141EF29930FE}"/>
              </a:ext>
            </a:extLst>
          </p:cNvPr>
          <p:cNvCxnSpPr/>
          <p:nvPr/>
        </p:nvCxnSpPr>
        <p:spPr>
          <a:xfrm>
            <a:off x="3584647" y="2496968"/>
            <a:ext cx="306926" cy="358553"/>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8A23CB9-4EBC-D160-8818-4A6B870A0CFE}"/>
              </a:ext>
            </a:extLst>
          </p:cNvPr>
          <p:cNvSpPr txBox="1"/>
          <p:nvPr/>
        </p:nvSpPr>
        <p:spPr>
          <a:xfrm>
            <a:off x="3147779" y="2535166"/>
            <a:ext cx="401072" cy="338554"/>
          </a:xfrm>
          <a:prstGeom prst="rect">
            <a:avLst/>
          </a:prstGeom>
          <a:noFill/>
        </p:spPr>
        <p:txBody>
          <a:bodyPr wrap="none" rtlCol="0">
            <a:spAutoFit/>
          </a:bodyPr>
          <a:lstStyle/>
          <a:p>
            <a:r>
              <a:rPr lang="en-US" sz="1600" dirty="0">
                <a:solidFill>
                  <a:schemeClr val="accent4">
                    <a:lumMod val="60000"/>
                    <a:lumOff val="40000"/>
                  </a:schemeClr>
                </a:solidFill>
                <a:latin typeface="Arial Black" panose="020B0A04020102020204" pitchFamily="34" charset="0"/>
              </a:rPr>
              <a:t>Pl</a:t>
            </a:r>
          </a:p>
        </p:txBody>
      </p:sp>
      <p:sp>
        <p:nvSpPr>
          <p:cNvPr id="33" name="TextBox 32">
            <a:extLst>
              <a:ext uri="{FF2B5EF4-FFF2-40B4-BE49-F238E27FC236}">
                <a16:creationId xmlns:a16="http://schemas.microsoft.com/office/drawing/2014/main" id="{E99030E4-6236-A498-9C3B-CC42EE601201}"/>
              </a:ext>
            </a:extLst>
          </p:cNvPr>
          <p:cNvSpPr txBox="1"/>
          <p:nvPr/>
        </p:nvSpPr>
        <p:spPr>
          <a:xfrm>
            <a:off x="3587158" y="2337690"/>
            <a:ext cx="617477" cy="338554"/>
          </a:xfrm>
          <a:prstGeom prst="rect">
            <a:avLst/>
          </a:prstGeom>
          <a:noFill/>
        </p:spPr>
        <p:txBody>
          <a:bodyPr wrap="none" rtlCol="0">
            <a:spAutoFit/>
          </a:bodyPr>
          <a:lstStyle/>
          <a:p>
            <a:r>
              <a:rPr lang="en-US" sz="1600" dirty="0">
                <a:solidFill>
                  <a:schemeClr val="accent4">
                    <a:lumMod val="60000"/>
                    <a:lumOff val="40000"/>
                  </a:schemeClr>
                </a:solidFill>
                <a:latin typeface="Arial Black" panose="020B0A04020102020204" pitchFamily="34" charset="0"/>
              </a:rPr>
              <a:t>Cpx</a:t>
            </a:r>
          </a:p>
        </p:txBody>
      </p:sp>
      <p:pic>
        <p:nvPicPr>
          <p:cNvPr id="34" name="Picture 33">
            <a:extLst>
              <a:ext uri="{FF2B5EF4-FFF2-40B4-BE49-F238E27FC236}">
                <a16:creationId xmlns:a16="http://schemas.microsoft.com/office/drawing/2014/main" id="{859906A5-4E75-7A86-19EA-15F6780715D3}"/>
              </a:ext>
            </a:extLst>
          </p:cNvPr>
          <p:cNvPicPr>
            <a:picLocks noChangeAspect="1"/>
          </p:cNvPicPr>
          <p:nvPr/>
        </p:nvPicPr>
        <p:blipFill>
          <a:blip r:embed="rId9">
            <a:extLst>
              <a:ext uri="{28A0092B-C50C-407E-A947-70E740481C1C}">
                <a14:useLocalDpi xmlns:a14="http://schemas.microsoft.com/office/drawing/2010/main" val="0"/>
              </a:ext>
            </a:extLst>
          </a:blip>
          <a:srcRect l="12165"/>
          <a:stretch/>
        </p:blipFill>
        <p:spPr>
          <a:xfrm>
            <a:off x="2761924" y="647114"/>
            <a:ext cx="5367812" cy="5600997"/>
          </a:xfrm>
          <a:prstGeom prst="rect">
            <a:avLst/>
          </a:prstGeom>
        </p:spPr>
      </p:pic>
      <p:sp>
        <p:nvSpPr>
          <p:cNvPr id="35" name="Oval 34">
            <a:extLst>
              <a:ext uri="{FF2B5EF4-FFF2-40B4-BE49-F238E27FC236}">
                <a16:creationId xmlns:a16="http://schemas.microsoft.com/office/drawing/2014/main" id="{19AE08D9-8002-2CEC-1103-FB4FEAD04EA5}"/>
              </a:ext>
            </a:extLst>
          </p:cNvPr>
          <p:cNvSpPr/>
          <p:nvPr/>
        </p:nvSpPr>
        <p:spPr>
          <a:xfrm>
            <a:off x="4828983" y="4196219"/>
            <a:ext cx="714903" cy="613776"/>
          </a:xfrm>
          <a:prstGeom prst="ellipse">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CE3F7CFF-EF75-EDE3-C77F-7F0211E415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4838" y="940686"/>
            <a:ext cx="3554192" cy="2665655"/>
          </a:xfrm>
          <a:prstGeom prst="rect">
            <a:avLst/>
          </a:prstGeom>
        </p:spPr>
      </p:pic>
      <p:sp>
        <p:nvSpPr>
          <p:cNvPr id="37" name="Rectangle 36">
            <a:extLst>
              <a:ext uri="{FF2B5EF4-FFF2-40B4-BE49-F238E27FC236}">
                <a16:creationId xmlns:a16="http://schemas.microsoft.com/office/drawing/2014/main" id="{369DBAFC-CE77-FB42-59B4-DD3146CF2AE5}"/>
              </a:ext>
            </a:extLst>
          </p:cNvPr>
          <p:cNvSpPr/>
          <p:nvPr/>
        </p:nvSpPr>
        <p:spPr>
          <a:xfrm>
            <a:off x="2968668" y="889348"/>
            <a:ext cx="3643434" cy="2780665"/>
          </a:xfrm>
          <a:prstGeom prst="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38550EF-740F-FD83-BD58-511DEF1F1B11}"/>
              </a:ext>
            </a:extLst>
          </p:cNvPr>
          <p:cNvSpPr txBox="1"/>
          <p:nvPr/>
        </p:nvSpPr>
        <p:spPr>
          <a:xfrm>
            <a:off x="4584924" y="2096858"/>
            <a:ext cx="649475" cy="400110"/>
          </a:xfrm>
          <a:prstGeom prst="rect">
            <a:avLst/>
          </a:prstGeom>
          <a:noFill/>
        </p:spPr>
        <p:txBody>
          <a:bodyPr wrap="square" rtlCol="0">
            <a:spAutoFit/>
          </a:bodyPr>
          <a:lstStyle/>
          <a:p>
            <a:r>
              <a:rPr lang="en-US" sz="2000" dirty="0">
                <a:solidFill>
                  <a:srgbClr val="7030A0"/>
                </a:solidFill>
                <a:latin typeface="Arial Black" panose="020B0A04020102020204" pitchFamily="34" charset="0"/>
              </a:rPr>
              <a:t>Grt</a:t>
            </a:r>
          </a:p>
        </p:txBody>
      </p:sp>
    </p:spTree>
    <p:extLst>
      <p:ext uri="{BB962C8B-B14F-4D97-AF65-F5344CB8AC3E}">
        <p14:creationId xmlns:p14="http://schemas.microsoft.com/office/powerpoint/2010/main" val="252727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additive="base">
                                        <p:cTn id="70" dur="500" fill="hold"/>
                                        <p:tgtEl>
                                          <p:spTgt spid="34"/>
                                        </p:tgtEl>
                                        <p:attrNameLst>
                                          <p:attrName>ppt_x</p:attrName>
                                        </p:attrNameLst>
                                      </p:cBhvr>
                                      <p:tavLst>
                                        <p:tav tm="0">
                                          <p:val>
                                            <p:strVal val="#ppt_x"/>
                                          </p:val>
                                        </p:tav>
                                        <p:tav tm="100000">
                                          <p:val>
                                            <p:strVal val="#ppt_x"/>
                                          </p:val>
                                        </p:tav>
                                      </p:tavLst>
                                    </p:anim>
                                    <p:anim calcmode="lin" valueType="num">
                                      <p:cBhvr additive="base">
                                        <p:cTn id="7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1000"/>
                                        <p:tgtEl>
                                          <p:spTgt spid="35"/>
                                        </p:tgtEl>
                                      </p:cBhvr>
                                    </p:animEffect>
                                    <p:anim calcmode="lin" valueType="num">
                                      <p:cBhvr>
                                        <p:cTn id="77" dur="1000" fill="hold"/>
                                        <p:tgtEl>
                                          <p:spTgt spid="35"/>
                                        </p:tgtEl>
                                        <p:attrNameLst>
                                          <p:attrName>ppt_x</p:attrName>
                                        </p:attrNameLst>
                                      </p:cBhvr>
                                      <p:tavLst>
                                        <p:tav tm="0">
                                          <p:val>
                                            <p:strVal val="#ppt_x"/>
                                          </p:val>
                                        </p:tav>
                                        <p:tav tm="100000">
                                          <p:val>
                                            <p:strVal val="#ppt_x"/>
                                          </p:val>
                                        </p:tav>
                                      </p:tavLst>
                                    </p:anim>
                                    <p:anim calcmode="lin" valueType="num">
                                      <p:cBhvr>
                                        <p:cTn id="7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500"/>
                                        <p:tgtEl>
                                          <p:spTgt spid="3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xit" presetSubtype="4" fill="hold" nodeType="clickEffect">
                                  <p:stCondLst>
                                    <p:cond delay="0"/>
                                  </p:stCondLst>
                                  <p:childTnLst>
                                    <p:animEffect transition="out" filter="wipe(down)">
                                      <p:cBhvr>
                                        <p:cTn id="93" dur="500"/>
                                        <p:tgtEl>
                                          <p:spTgt spid="34"/>
                                        </p:tgtEl>
                                      </p:cBhvr>
                                    </p:animEffect>
                                    <p:set>
                                      <p:cBhvr>
                                        <p:cTn id="94" dur="1" fill="hold">
                                          <p:stCondLst>
                                            <p:cond delay="499"/>
                                          </p:stCondLst>
                                        </p:cTn>
                                        <p:tgtEl>
                                          <p:spTgt spid="34"/>
                                        </p:tgtEl>
                                        <p:attrNameLst>
                                          <p:attrName>style.visibility</p:attrName>
                                        </p:attrNameLst>
                                      </p:cBhvr>
                                      <p:to>
                                        <p:strVal val="hidden"/>
                                      </p:to>
                                    </p:set>
                                  </p:childTnLst>
                                </p:cTn>
                              </p:par>
                              <p:par>
                                <p:cTn id="95" presetID="22" presetClass="exit" presetSubtype="4" fill="hold" grpId="1" nodeType="withEffect">
                                  <p:stCondLst>
                                    <p:cond delay="0"/>
                                  </p:stCondLst>
                                  <p:childTnLst>
                                    <p:animEffect transition="out" filter="wipe(down)">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par>
                                <p:cTn id="98" presetID="22" presetClass="exit" presetSubtype="4" fill="hold" nodeType="withEffect">
                                  <p:stCondLst>
                                    <p:cond delay="0"/>
                                  </p:stCondLst>
                                  <p:childTnLst>
                                    <p:animEffect transition="out" filter="wipe(down)">
                                      <p:cBhvr>
                                        <p:cTn id="99" dur="500"/>
                                        <p:tgtEl>
                                          <p:spTgt spid="36"/>
                                        </p:tgtEl>
                                      </p:cBhvr>
                                    </p:animEffect>
                                    <p:set>
                                      <p:cBhvr>
                                        <p:cTn id="100" dur="1" fill="hold">
                                          <p:stCondLst>
                                            <p:cond delay="499"/>
                                          </p:stCondLst>
                                        </p:cTn>
                                        <p:tgtEl>
                                          <p:spTgt spid="36"/>
                                        </p:tgtEl>
                                        <p:attrNameLst>
                                          <p:attrName>style.visibility</p:attrName>
                                        </p:attrNameLst>
                                      </p:cBhvr>
                                      <p:to>
                                        <p:strVal val="hidden"/>
                                      </p:to>
                                    </p:set>
                                  </p:childTnLst>
                                </p:cTn>
                              </p:par>
                              <p:par>
                                <p:cTn id="101" presetID="22" presetClass="exit" presetSubtype="4" fill="hold" grpId="1" nodeType="withEffect">
                                  <p:stCondLst>
                                    <p:cond delay="0"/>
                                  </p:stCondLst>
                                  <p:childTnLst>
                                    <p:animEffect transition="out" filter="wipe(down)">
                                      <p:cBhvr>
                                        <p:cTn id="102" dur="500"/>
                                        <p:tgtEl>
                                          <p:spTgt spid="37"/>
                                        </p:tgtEl>
                                      </p:cBhvr>
                                    </p:animEffect>
                                    <p:set>
                                      <p:cBhvr>
                                        <p:cTn id="103" dur="1" fill="hold">
                                          <p:stCondLst>
                                            <p:cond delay="499"/>
                                          </p:stCondLst>
                                        </p:cTn>
                                        <p:tgtEl>
                                          <p:spTgt spid="37"/>
                                        </p:tgtEl>
                                        <p:attrNameLst>
                                          <p:attrName>style.visibility</p:attrName>
                                        </p:attrNameLst>
                                      </p:cBhvr>
                                      <p:to>
                                        <p:strVal val="hidden"/>
                                      </p:to>
                                    </p:set>
                                  </p:childTnLst>
                                </p:cTn>
                              </p:par>
                              <p:par>
                                <p:cTn id="104" presetID="22" presetClass="exit" presetSubtype="4" fill="hold" grpId="1" nodeType="withEffect">
                                  <p:stCondLst>
                                    <p:cond delay="0"/>
                                  </p:stCondLst>
                                  <p:childTnLst>
                                    <p:animEffect transition="out" filter="wipe(down)">
                                      <p:cBhvr>
                                        <p:cTn id="105" dur="500"/>
                                        <p:tgtEl>
                                          <p:spTgt spid="38"/>
                                        </p:tgtEl>
                                      </p:cBhvr>
                                    </p:animEffect>
                                    <p:set>
                                      <p:cBhvr>
                                        <p:cTn id="106"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7" grpId="0" animBg="1"/>
      <p:bldP spid="27" grpId="1" animBg="1"/>
      <p:bldP spid="28" grpId="0"/>
      <p:bldP spid="28" grpId="1"/>
      <p:bldP spid="32" grpId="0"/>
      <p:bldP spid="32" grpId="1"/>
      <p:bldP spid="33" grpId="0"/>
      <p:bldP spid="33" grpId="1"/>
      <p:bldP spid="35" grpId="0" animBg="1"/>
      <p:bldP spid="35" grpId="1" animBg="1"/>
      <p:bldP spid="37" grpId="0" animBg="1"/>
      <p:bldP spid="37" grpId="1" animBg="1"/>
      <p:bldP spid="38" grpId="0"/>
      <p:bldP spid="3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82259-7040-0EF4-A93F-405C57BB27A7}"/>
              </a:ext>
            </a:extLst>
          </p:cNvPr>
          <p:cNvSpPr>
            <a:spLocks noGrp="1"/>
          </p:cNvSpPr>
          <p:nvPr>
            <p:ph type="title"/>
          </p:nvPr>
        </p:nvSpPr>
        <p:spPr/>
        <p:txBody>
          <a:bodyPr>
            <a:normAutofit/>
          </a:bodyPr>
          <a:lstStyle/>
          <a:p>
            <a:pPr algn="ctr"/>
            <a:r>
              <a:rPr lang="en-US" sz="2800" b="1" u="sng" dirty="0">
                <a:latin typeface="Arial" panose="020B0604020202020204" pitchFamily="34" charset="0"/>
                <a:cs typeface="Arial" panose="020B0604020202020204" pitchFamily="34" charset="0"/>
              </a:rPr>
              <a:t>Textural relation(Non-</a:t>
            </a:r>
            <a:r>
              <a:rPr lang="en-US" sz="2800" b="1" u="sng" dirty="0" err="1">
                <a:latin typeface="Arial" panose="020B0604020202020204" pitchFamily="34" charset="0"/>
                <a:cs typeface="Arial" panose="020B0604020202020204" pitchFamily="34" charset="0"/>
              </a:rPr>
              <a:t>garnetiferous</a:t>
            </a:r>
            <a:r>
              <a:rPr lang="en-US" sz="2800" b="1" u="sng" dirty="0">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CC51A328-AEF4-4996-D7AC-BB67B7D21F41}"/>
              </a:ext>
            </a:extLst>
          </p:cNvPr>
          <p:cNvSpPr>
            <a:spLocks noGrp="1"/>
          </p:cNvSpPr>
          <p:nvPr>
            <p:ph idx="1"/>
          </p:nvPr>
        </p:nvSpPr>
        <p:spPr>
          <a:xfrm>
            <a:off x="838200" y="1547446"/>
            <a:ext cx="10515600" cy="4629517"/>
          </a:xfrm>
        </p:spPr>
        <p:txBody>
          <a:bodyPr/>
          <a:lstStyle/>
          <a:p>
            <a:pPr>
              <a:buFont typeface="Wingdings" panose="05000000000000000000" pitchFamily="2" charset="2"/>
              <a:buChar char="Ø"/>
            </a:pPr>
            <a:r>
              <a:rPr lang="en-US" dirty="0"/>
              <a:t>The rock contains primary plagioclase, clinopyroxene, orthopyroxene mineral associated with secondary ambhiboles.</a:t>
            </a:r>
          </a:p>
          <a:p>
            <a:pPr>
              <a:buFont typeface="Wingdings" panose="05000000000000000000" pitchFamily="2" charset="2"/>
              <a:buChar char="Ø"/>
            </a:pPr>
            <a:r>
              <a:rPr lang="en-US" dirty="0"/>
              <a:t>Amphibole and pyroxene grains define an overall foliation in the rock.</a:t>
            </a:r>
          </a:p>
          <a:p>
            <a:pPr>
              <a:buFont typeface="Wingdings" panose="05000000000000000000" pitchFamily="2" charset="2"/>
              <a:buChar char="Ø"/>
            </a:pPr>
            <a:r>
              <a:rPr lang="en-US" dirty="0"/>
              <a:t>The grains show granoblastic texture.</a:t>
            </a:r>
          </a:p>
          <a:p>
            <a:pPr>
              <a:buFont typeface="Wingdings" panose="05000000000000000000" pitchFamily="2" charset="2"/>
              <a:buChar char="Ø"/>
            </a:pPr>
            <a:r>
              <a:rPr lang="en-US" dirty="0"/>
              <a:t>Both pyroxenes are replaced by amphiboles</a:t>
            </a:r>
          </a:p>
          <a:p>
            <a:pPr>
              <a:buFont typeface="Wingdings" panose="05000000000000000000" pitchFamily="2" charset="2"/>
              <a:buChar char="Ø"/>
            </a:pPr>
            <a:r>
              <a:rPr lang="en-US" dirty="0"/>
              <a:t>Symplectites of plagioclase and clinopyroxene grown as the periphery of amphibole grains.</a:t>
            </a:r>
          </a:p>
        </p:txBody>
      </p:sp>
      <p:sp>
        <p:nvSpPr>
          <p:cNvPr id="18" name="TextBox 17">
            <a:extLst>
              <a:ext uri="{FF2B5EF4-FFF2-40B4-BE49-F238E27FC236}">
                <a16:creationId xmlns:a16="http://schemas.microsoft.com/office/drawing/2014/main" id="{1A6156C0-D034-1ECF-2A59-B4E9D12ED22B}"/>
              </a:ext>
            </a:extLst>
          </p:cNvPr>
          <p:cNvSpPr txBox="1"/>
          <p:nvPr/>
        </p:nvSpPr>
        <p:spPr>
          <a:xfrm>
            <a:off x="6119648" y="3235363"/>
            <a:ext cx="822661"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Amph</a:t>
            </a:r>
          </a:p>
        </p:txBody>
      </p:sp>
      <p:sp>
        <p:nvSpPr>
          <p:cNvPr id="14" name="TextBox 13">
            <a:extLst>
              <a:ext uri="{FF2B5EF4-FFF2-40B4-BE49-F238E27FC236}">
                <a16:creationId xmlns:a16="http://schemas.microsoft.com/office/drawing/2014/main" id="{BE2489D7-B10F-CBC6-A898-F937DDBECE6F}"/>
              </a:ext>
            </a:extLst>
          </p:cNvPr>
          <p:cNvSpPr txBox="1"/>
          <p:nvPr/>
        </p:nvSpPr>
        <p:spPr>
          <a:xfrm>
            <a:off x="7714499" y="1963415"/>
            <a:ext cx="758541" cy="369332"/>
          </a:xfrm>
          <a:prstGeom prst="rect">
            <a:avLst/>
          </a:prstGeom>
          <a:noFill/>
        </p:spPr>
        <p:txBody>
          <a:bodyPr wrap="none" rtlCol="0">
            <a:spAutoFit/>
          </a:bodyPr>
          <a:lstStyle/>
          <a:p>
            <a:r>
              <a:rPr lang="en-US" b="1" dirty="0">
                <a:solidFill>
                  <a:schemeClr val="bg1"/>
                </a:solidFill>
              </a:rPr>
              <a:t>Amph</a:t>
            </a:r>
          </a:p>
        </p:txBody>
      </p:sp>
      <p:pic>
        <p:nvPicPr>
          <p:cNvPr id="42" name="Picture 41">
            <a:extLst>
              <a:ext uri="{FF2B5EF4-FFF2-40B4-BE49-F238E27FC236}">
                <a16:creationId xmlns:a16="http://schemas.microsoft.com/office/drawing/2014/main" id="{9B4610B1-88C1-78F2-B88A-7740BE673A6E}"/>
              </a:ext>
            </a:extLst>
          </p:cNvPr>
          <p:cNvPicPr>
            <a:picLocks noChangeAspect="1"/>
          </p:cNvPicPr>
          <p:nvPr/>
        </p:nvPicPr>
        <p:blipFill>
          <a:blip r:embed="rId2">
            <a:extLst>
              <a:ext uri="{28A0092B-C50C-407E-A947-70E740481C1C}">
                <a14:useLocalDpi xmlns:a14="http://schemas.microsoft.com/office/drawing/2010/main" val="0"/>
              </a:ext>
            </a:extLst>
          </a:blip>
          <a:srcRect l="5180" t="6247" r="9208" b="7019"/>
          <a:stretch/>
        </p:blipFill>
        <p:spPr>
          <a:xfrm>
            <a:off x="1226372" y="1109886"/>
            <a:ext cx="9283849" cy="4928062"/>
          </a:xfrm>
          <a:prstGeom prst="rect">
            <a:avLst/>
          </a:prstGeom>
        </p:spPr>
      </p:pic>
      <p:pic>
        <p:nvPicPr>
          <p:cNvPr id="45" name="Picture 44">
            <a:extLst>
              <a:ext uri="{FF2B5EF4-FFF2-40B4-BE49-F238E27FC236}">
                <a16:creationId xmlns:a16="http://schemas.microsoft.com/office/drawing/2014/main" id="{B1402810-13AF-7621-6AE6-21B8077AD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779" y="1863414"/>
            <a:ext cx="3896035" cy="2922038"/>
          </a:xfrm>
          <a:prstGeom prst="rect">
            <a:avLst/>
          </a:prstGeom>
        </p:spPr>
      </p:pic>
      <p:pic>
        <p:nvPicPr>
          <p:cNvPr id="46" name="Picture 45">
            <a:extLst>
              <a:ext uri="{FF2B5EF4-FFF2-40B4-BE49-F238E27FC236}">
                <a16:creationId xmlns:a16="http://schemas.microsoft.com/office/drawing/2014/main" id="{988F8152-DF21-5C3D-EA0D-DCA4B4B06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63415"/>
            <a:ext cx="3904584" cy="2928450"/>
          </a:xfrm>
          <a:prstGeom prst="rect">
            <a:avLst/>
          </a:prstGeom>
        </p:spPr>
      </p:pic>
      <p:sp>
        <p:nvSpPr>
          <p:cNvPr id="47" name="TextBox 46">
            <a:extLst>
              <a:ext uri="{FF2B5EF4-FFF2-40B4-BE49-F238E27FC236}">
                <a16:creationId xmlns:a16="http://schemas.microsoft.com/office/drawing/2014/main" id="{1838687C-4648-1CFA-6442-A27C0F8E86B1}"/>
              </a:ext>
            </a:extLst>
          </p:cNvPr>
          <p:cNvSpPr txBox="1"/>
          <p:nvPr/>
        </p:nvSpPr>
        <p:spPr>
          <a:xfrm>
            <a:off x="3307914" y="2503677"/>
            <a:ext cx="758541" cy="369332"/>
          </a:xfrm>
          <a:prstGeom prst="rect">
            <a:avLst/>
          </a:prstGeom>
          <a:noFill/>
        </p:spPr>
        <p:txBody>
          <a:bodyPr wrap="none" rtlCol="0">
            <a:spAutoFit/>
          </a:bodyPr>
          <a:lstStyle/>
          <a:p>
            <a:r>
              <a:rPr lang="en-US" b="1" dirty="0">
                <a:solidFill>
                  <a:schemeClr val="bg1"/>
                </a:solidFill>
              </a:rPr>
              <a:t>Amph</a:t>
            </a:r>
          </a:p>
        </p:txBody>
      </p:sp>
      <p:sp>
        <p:nvSpPr>
          <p:cNvPr id="48" name="TextBox 47">
            <a:extLst>
              <a:ext uri="{FF2B5EF4-FFF2-40B4-BE49-F238E27FC236}">
                <a16:creationId xmlns:a16="http://schemas.microsoft.com/office/drawing/2014/main" id="{646C19D2-976E-EC2D-ED83-189342D2D4BA}"/>
              </a:ext>
            </a:extLst>
          </p:cNvPr>
          <p:cNvSpPr txBox="1"/>
          <p:nvPr/>
        </p:nvSpPr>
        <p:spPr>
          <a:xfrm>
            <a:off x="7515947" y="2548028"/>
            <a:ext cx="758541" cy="369332"/>
          </a:xfrm>
          <a:prstGeom prst="rect">
            <a:avLst/>
          </a:prstGeom>
          <a:noFill/>
        </p:spPr>
        <p:txBody>
          <a:bodyPr wrap="none" rtlCol="0">
            <a:spAutoFit/>
          </a:bodyPr>
          <a:lstStyle/>
          <a:p>
            <a:r>
              <a:rPr lang="en-US" b="1" dirty="0">
                <a:solidFill>
                  <a:schemeClr val="bg1"/>
                </a:solidFill>
              </a:rPr>
              <a:t>Amph</a:t>
            </a:r>
          </a:p>
        </p:txBody>
      </p:sp>
      <p:sp>
        <p:nvSpPr>
          <p:cNvPr id="49" name="TextBox 48">
            <a:extLst>
              <a:ext uri="{FF2B5EF4-FFF2-40B4-BE49-F238E27FC236}">
                <a16:creationId xmlns:a16="http://schemas.microsoft.com/office/drawing/2014/main" id="{A665297F-96FB-F5B3-44FF-65A4B1A3127B}"/>
              </a:ext>
            </a:extLst>
          </p:cNvPr>
          <p:cNvSpPr txBox="1"/>
          <p:nvPr/>
        </p:nvSpPr>
        <p:spPr>
          <a:xfrm>
            <a:off x="3910312" y="3217660"/>
            <a:ext cx="660882" cy="400110"/>
          </a:xfrm>
          <a:prstGeom prst="rect">
            <a:avLst/>
          </a:prstGeom>
          <a:noFill/>
        </p:spPr>
        <p:txBody>
          <a:bodyPr wrap="square" rtlCol="0">
            <a:spAutoFit/>
          </a:bodyPr>
          <a:lstStyle/>
          <a:p>
            <a:r>
              <a:rPr lang="en-US" sz="2000" b="1" dirty="0">
                <a:solidFill>
                  <a:schemeClr val="accent2">
                    <a:lumMod val="75000"/>
                  </a:schemeClr>
                </a:solidFill>
              </a:rPr>
              <a:t>Opx</a:t>
            </a:r>
          </a:p>
        </p:txBody>
      </p:sp>
      <p:cxnSp>
        <p:nvCxnSpPr>
          <p:cNvPr id="51" name="Straight Arrow Connector 50">
            <a:extLst>
              <a:ext uri="{FF2B5EF4-FFF2-40B4-BE49-F238E27FC236}">
                <a16:creationId xmlns:a16="http://schemas.microsoft.com/office/drawing/2014/main" id="{80311A7C-1A0E-2106-A5AA-36285772603F}"/>
              </a:ext>
            </a:extLst>
          </p:cNvPr>
          <p:cNvCxnSpPr>
            <a:cxnSpLocks/>
          </p:cNvCxnSpPr>
          <p:nvPr/>
        </p:nvCxnSpPr>
        <p:spPr>
          <a:xfrm>
            <a:off x="3403742" y="3250920"/>
            <a:ext cx="522799" cy="13560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FAA6ABE-65A3-8AE4-E9BE-6EC2AA2E42B5}"/>
              </a:ext>
            </a:extLst>
          </p:cNvPr>
          <p:cNvSpPr txBox="1"/>
          <p:nvPr/>
        </p:nvSpPr>
        <p:spPr>
          <a:xfrm>
            <a:off x="8560631" y="3631833"/>
            <a:ext cx="531556" cy="369332"/>
          </a:xfrm>
          <a:prstGeom prst="rect">
            <a:avLst/>
          </a:prstGeom>
          <a:noFill/>
        </p:spPr>
        <p:txBody>
          <a:bodyPr wrap="none" rtlCol="0">
            <a:spAutoFit/>
          </a:bodyPr>
          <a:lstStyle/>
          <a:p>
            <a:r>
              <a:rPr lang="en-US" b="1" dirty="0">
                <a:solidFill>
                  <a:schemeClr val="bg1"/>
                </a:solidFill>
              </a:rPr>
              <a:t>Cpx</a:t>
            </a:r>
          </a:p>
        </p:txBody>
      </p:sp>
      <p:cxnSp>
        <p:nvCxnSpPr>
          <p:cNvPr id="56" name="Straight Arrow Connector 55">
            <a:extLst>
              <a:ext uri="{FF2B5EF4-FFF2-40B4-BE49-F238E27FC236}">
                <a16:creationId xmlns:a16="http://schemas.microsoft.com/office/drawing/2014/main" id="{32CD645A-555C-389D-F0C9-5BC1C3145ACE}"/>
              </a:ext>
            </a:extLst>
          </p:cNvPr>
          <p:cNvCxnSpPr>
            <a:cxnSpLocks/>
          </p:cNvCxnSpPr>
          <p:nvPr/>
        </p:nvCxnSpPr>
        <p:spPr>
          <a:xfrm>
            <a:off x="8154096" y="3327640"/>
            <a:ext cx="516568" cy="4631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581C1198-DCD0-C910-8FB4-63037FB75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7333" y="1686702"/>
            <a:ext cx="4161925" cy="3121444"/>
          </a:xfrm>
          <a:prstGeom prst="rect">
            <a:avLst/>
          </a:prstGeom>
        </p:spPr>
      </p:pic>
      <p:sp>
        <p:nvSpPr>
          <p:cNvPr id="59" name="TextBox 58">
            <a:extLst>
              <a:ext uri="{FF2B5EF4-FFF2-40B4-BE49-F238E27FC236}">
                <a16:creationId xmlns:a16="http://schemas.microsoft.com/office/drawing/2014/main" id="{F1A425EA-B300-5AB1-4044-AA369AC2EE8F}"/>
              </a:ext>
            </a:extLst>
          </p:cNvPr>
          <p:cNvSpPr txBox="1"/>
          <p:nvPr/>
        </p:nvSpPr>
        <p:spPr>
          <a:xfrm>
            <a:off x="5586363" y="3106004"/>
            <a:ext cx="758541" cy="369332"/>
          </a:xfrm>
          <a:prstGeom prst="rect">
            <a:avLst/>
          </a:prstGeom>
          <a:noFill/>
        </p:spPr>
        <p:txBody>
          <a:bodyPr wrap="none" rtlCol="0">
            <a:spAutoFit/>
          </a:bodyPr>
          <a:lstStyle/>
          <a:p>
            <a:r>
              <a:rPr lang="en-US" b="1" dirty="0">
                <a:solidFill>
                  <a:schemeClr val="bg1"/>
                </a:solidFill>
              </a:rPr>
              <a:t>Amph</a:t>
            </a:r>
          </a:p>
        </p:txBody>
      </p:sp>
      <p:sp>
        <p:nvSpPr>
          <p:cNvPr id="60" name="TextBox 59">
            <a:extLst>
              <a:ext uri="{FF2B5EF4-FFF2-40B4-BE49-F238E27FC236}">
                <a16:creationId xmlns:a16="http://schemas.microsoft.com/office/drawing/2014/main" id="{51FC8289-95B9-2DBA-80C0-FA1C443C228F}"/>
              </a:ext>
            </a:extLst>
          </p:cNvPr>
          <p:cNvSpPr txBox="1"/>
          <p:nvPr/>
        </p:nvSpPr>
        <p:spPr>
          <a:xfrm>
            <a:off x="5194757" y="2407856"/>
            <a:ext cx="364202" cy="369332"/>
          </a:xfrm>
          <a:prstGeom prst="rect">
            <a:avLst/>
          </a:prstGeom>
          <a:noFill/>
        </p:spPr>
        <p:txBody>
          <a:bodyPr wrap="none" rtlCol="0">
            <a:spAutoFit/>
          </a:bodyPr>
          <a:lstStyle/>
          <a:p>
            <a:r>
              <a:rPr lang="en-US" b="1" dirty="0">
                <a:solidFill>
                  <a:schemeClr val="accent4">
                    <a:lumMod val="60000"/>
                    <a:lumOff val="40000"/>
                  </a:schemeClr>
                </a:solidFill>
              </a:rPr>
              <a:t>Pl</a:t>
            </a:r>
          </a:p>
        </p:txBody>
      </p:sp>
      <p:sp>
        <p:nvSpPr>
          <p:cNvPr id="61" name="TextBox 60">
            <a:extLst>
              <a:ext uri="{FF2B5EF4-FFF2-40B4-BE49-F238E27FC236}">
                <a16:creationId xmlns:a16="http://schemas.microsoft.com/office/drawing/2014/main" id="{20B3D037-063E-30B6-FCCA-6D837240B5F7}"/>
              </a:ext>
            </a:extLst>
          </p:cNvPr>
          <p:cNvSpPr txBox="1"/>
          <p:nvPr/>
        </p:nvSpPr>
        <p:spPr>
          <a:xfrm>
            <a:off x="4750897" y="2750299"/>
            <a:ext cx="531556" cy="369332"/>
          </a:xfrm>
          <a:prstGeom prst="rect">
            <a:avLst/>
          </a:prstGeom>
          <a:noFill/>
        </p:spPr>
        <p:txBody>
          <a:bodyPr wrap="none" rtlCol="0">
            <a:spAutoFit/>
          </a:bodyPr>
          <a:lstStyle/>
          <a:p>
            <a:r>
              <a:rPr lang="en-US" b="1" dirty="0">
                <a:solidFill>
                  <a:schemeClr val="accent4">
                    <a:lumMod val="60000"/>
                    <a:lumOff val="40000"/>
                  </a:schemeClr>
                </a:solidFill>
              </a:rPr>
              <a:t>Cpx</a:t>
            </a:r>
          </a:p>
        </p:txBody>
      </p:sp>
      <p:cxnSp>
        <p:nvCxnSpPr>
          <p:cNvPr id="63" name="Straight Arrow Connector 62">
            <a:extLst>
              <a:ext uri="{FF2B5EF4-FFF2-40B4-BE49-F238E27FC236}">
                <a16:creationId xmlns:a16="http://schemas.microsoft.com/office/drawing/2014/main" id="{4609E029-400C-1ACA-FFFA-14E7F3408C82}"/>
              </a:ext>
            </a:extLst>
          </p:cNvPr>
          <p:cNvCxnSpPr>
            <a:cxnSpLocks/>
          </p:cNvCxnSpPr>
          <p:nvPr/>
        </p:nvCxnSpPr>
        <p:spPr>
          <a:xfrm>
            <a:off x="5210391" y="2910967"/>
            <a:ext cx="348963" cy="127306"/>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D12D139-F9EC-940B-A054-1B3B828F5A5F}"/>
              </a:ext>
            </a:extLst>
          </p:cNvPr>
          <p:cNvCxnSpPr>
            <a:cxnSpLocks/>
          </p:cNvCxnSpPr>
          <p:nvPr/>
        </p:nvCxnSpPr>
        <p:spPr>
          <a:xfrm>
            <a:off x="5246422" y="2663952"/>
            <a:ext cx="411729" cy="310668"/>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976C0C04-6D0B-88D7-4954-922231248D25}"/>
              </a:ext>
            </a:extLst>
          </p:cNvPr>
          <p:cNvPicPr>
            <a:picLocks noChangeAspect="1"/>
          </p:cNvPicPr>
          <p:nvPr/>
        </p:nvPicPr>
        <p:blipFill>
          <a:blip r:embed="rId6">
            <a:extLst>
              <a:ext uri="{28A0092B-C50C-407E-A947-70E740481C1C}">
                <a14:useLocalDpi xmlns:a14="http://schemas.microsoft.com/office/drawing/2010/main" val="0"/>
              </a:ext>
            </a:extLst>
          </a:blip>
          <a:srcRect b="9320"/>
          <a:stretch/>
        </p:blipFill>
        <p:spPr>
          <a:xfrm>
            <a:off x="3162164" y="1963415"/>
            <a:ext cx="5068584" cy="3447125"/>
          </a:xfrm>
          <a:prstGeom prst="rect">
            <a:avLst/>
          </a:prstGeom>
        </p:spPr>
      </p:pic>
      <p:sp>
        <p:nvSpPr>
          <p:cNvPr id="69" name="TextBox 68">
            <a:extLst>
              <a:ext uri="{FF2B5EF4-FFF2-40B4-BE49-F238E27FC236}">
                <a16:creationId xmlns:a16="http://schemas.microsoft.com/office/drawing/2014/main" id="{21649C4F-4CC7-A196-9511-FCA1E64FB355}"/>
              </a:ext>
            </a:extLst>
          </p:cNvPr>
          <p:cNvSpPr txBox="1"/>
          <p:nvPr/>
        </p:nvSpPr>
        <p:spPr>
          <a:xfrm>
            <a:off x="4491512" y="3573917"/>
            <a:ext cx="364202" cy="369332"/>
          </a:xfrm>
          <a:prstGeom prst="rect">
            <a:avLst/>
          </a:prstGeom>
          <a:noFill/>
        </p:spPr>
        <p:txBody>
          <a:bodyPr wrap="none" rtlCol="0">
            <a:spAutoFit/>
          </a:bodyPr>
          <a:lstStyle/>
          <a:p>
            <a:r>
              <a:rPr lang="en-US" b="1" dirty="0"/>
              <a:t>Pl</a:t>
            </a:r>
          </a:p>
        </p:txBody>
      </p:sp>
      <p:sp>
        <p:nvSpPr>
          <p:cNvPr id="70" name="TextBox 69">
            <a:extLst>
              <a:ext uri="{FF2B5EF4-FFF2-40B4-BE49-F238E27FC236}">
                <a16:creationId xmlns:a16="http://schemas.microsoft.com/office/drawing/2014/main" id="{70082123-59BF-B38D-2107-EA713FAA4FF6}"/>
              </a:ext>
            </a:extLst>
          </p:cNvPr>
          <p:cNvSpPr txBox="1"/>
          <p:nvPr/>
        </p:nvSpPr>
        <p:spPr>
          <a:xfrm>
            <a:off x="4919819" y="3734118"/>
            <a:ext cx="531556" cy="369332"/>
          </a:xfrm>
          <a:prstGeom prst="rect">
            <a:avLst/>
          </a:prstGeom>
          <a:noFill/>
        </p:spPr>
        <p:txBody>
          <a:bodyPr wrap="none" rtlCol="0">
            <a:spAutoFit/>
          </a:bodyPr>
          <a:lstStyle/>
          <a:p>
            <a:r>
              <a:rPr lang="en-US" b="1" dirty="0"/>
              <a:t>Cpx</a:t>
            </a:r>
          </a:p>
        </p:txBody>
      </p:sp>
      <p:cxnSp>
        <p:nvCxnSpPr>
          <p:cNvPr id="72" name="Straight Arrow Connector 71">
            <a:extLst>
              <a:ext uri="{FF2B5EF4-FFF2-40B4-BE49-F238E27FC236}">
                <a16:creationId xmlns:a16="http://schemas.microsoft.com/office/drawing/2014/main" id="{F217394F-AC7B-2C79-D3A9-4C22FBB4F294}"/>
              </a:ext>
            </a:extLst>
          </p:cNvPr>
          <p:cNvCxnSpPr/>
          <p:nvPr/>
        </p:nvCxnSpPr>
        <p:spPr>
          <a:xfrm>
            <a:off x="4987274" y="3574523"/>
            <a:ext cx="174459" cy="2738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D036798-F146-106C-363F-DB10B85B6178}"/>
              </a:ext>
            </a:extLst>
          </p:cNvPr>
          <p:cNvSpPr txBox="1"/>
          <p:nvPr/>
        </p:nvSpPr>
        <p:spPr>
          <a:xfrm>
            <a:off x="4453154" y="3031438"/>
            <a:ext cx="745717" cy="369332"/>
          </a:xfrm>
          <a:prstGeom prst="rect">
            <a:avLst/>
          </a:prstGeom>
          <a:noFill/>
        </p:spPr>
        <p:txBody>
          <a:bodyPr wrap="none" rtlCol="0">
            <a:spAutoFit/>
          </a:bodyPr>
          <a:lstStyle/>
          <a:p>
            <a:r>
              <a:rPr lang="en-US" dirty="0"/>
              <a:t>Amph</a:t>
            </a:r>
          </a:p>
        </p:txBody>
      </p:sp>
    </p:spTree>
    <p:extLst>
      <p:ext uri="{BB962C8B-B14F-4D97-AF65-F5344CB8AC3E}">
        <p14:creationId xmlns:p14="http://schemas.microsoft.com/office/powerpoint/2010/main" val="64473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42"/>
                                        </p:tgtEl>
                                      </p:cBhvr>
                                    </p:animEffect>
                                    <p:anim calcmode="lin" valueType="num">
                                      <p:cBhvr>
                                        <p:cTn id="14" dur="1000"/>
                                        <p:tgtEl>
                                          <p:spTgt spid="42"/>
                                        </p:tgtEl>
                                        <p:attrNameLst>
                                          <p:attrName>ppt_x</p:attrName>
                                        </p:attrNameLst>
                                      </p:cBhvr>
                                      <p:tavLst>
                                        <p:tav tm="0">
                                          <p:val>
                                            <p:strVal val="ppt_x"/>
                                          </p:val>
                                        </p:tav>
                                        <p:tav tm="100000">
                                          <p:val>
                                            <p:strVal val="ppt_x"/>
                                          </p:val>
                                        </p:tav>
                                      </p:tavLst>
                                    </p:anim>
                                    <p:anim calcmode="lin" valueType="num">
                                      <p:cBhvr>
                                        <p:cTn id="15" dur="1000"/>
                                        <p:tgtEl>
                                          <p:spTgt spid="42"/>
                                        </p:tgtEl>
                                        <p:attrNameLst>
                                          <p:attrName>ppt_y</p:attrName>
                                        </p:attrNameLst>
                                      </p:cBhvr>
                                      <p:tavLst>
                                        <p:tav tm="0">
                                          <p:val>
                                            <p:strVal val="ppt_y"/>
                                          </p:val>
                                        </p:tav>
                                        <p:tav tm="100000">
                                          <p:val>
                                            <p:strVal val="ppt_y+.1"/>
                                          </p:val>
                                        </p:tav>
                                      </p:tavLst>
                                    </p:anim>
                                    <p:set>
                                      <p:cBhvr>
                                        <p:cTn id="16" dur="1" fill="hold">
                                          <p:stCondLst>
                                            <p:cond delay="999"/>
                                          </p:stCondLst>
                                        </p:cTn>
                                        <p:tgtEl>
                                          <p:spTgt spid="4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1000"/>
                                        <p:tgtEl>
                                          <p:spTgt spid="51"/>
                                        </p:tgtEl>
                                      </p:cBhvr>
                                    </p:animEffect>
                                    <p:anim calcmode="lin" valueType="num">
                                      <p:cBhvr>
                                        <p:cTn id="32" dur="1000" fill="hold"/>
                                        <p:tgtEl>
                                          <p:spTgt spid="51"/>
                                        </p:tgtEl>
                                        <p:attrNameLst>
                                          <p:attrName>ppt_x</p:attrName>
                                        </p:attrNameLst>
                                      </p:cBhvr>
                                      <p:tavLst>
                                        <p:tav tm="0">
                                          <p:val>
                                            <p:strVal val="#ppt_x"/>
                                          </p:val>
                                        </p:tav>
                                        <p:tav tm="100000">
                                          <p:val>
                                            <p:strVal val="#ppt_x"/>
                                          </p:val>
                                        </p:tav>
                                      </p:tavLst>
                                    </p:anim>
                                    <p:anim calcmode="lin" valueType="num">
                                      <p:cBhvr>
                                        <p:cTn id="33" dur="1000" fill="hold"/>
                                        <p:tgtEl>
                                          <p:spTgt spid="5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1000"/>
                                        <p:tgtEl>
                                          <p:spTgt spid="49"/>
                                        </p:tgtEl>
                                      </p:cBhvr>
                                    </p:animEffect>
                                    <p:anim calcmode="lin" valueType="num">
                                      <p:cBhvr>
                                        <p:cTn id="37" dur="1000" fill="hold"/>
                                        <p:tgtEl>
                                          <p:spTgt spid="49"/>
                                        </p:tgtEl>
                                        <p:attrNameLst>
                                          <p:attrName>ppt_x</p:attrName>
                                        </p:attrNameLst>
                                      </p:cBhvr>
                                      <p:tavLst>
                                        <p:tav tm="0">
                                          <p:val>
                                            <p:strVal val="#ppt_x"/>
                                          </p:val>
                                        </p:tav>
                                        <p:tav tm="100000">
                                          <p:val>
                                            <p:strVal val="#ppt_x"/>
                                          </p:val>
                                        </p:tav>
                                      </p:tavLst>
                                    </p:anim>
                                    <p:anim calcmode="lin" valueType="num">
                                      <p:cBhvr>
                                        <p:cTn id="3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nodeType="clickEffect">
                                  <p:stCondLst>
                                    <p:cond delay="0"/>
                                  </p:stCondLst>
                                  <p:childTnLst>
                                    <p:animEffect transition="out" filter="fade">
                                      <p:cBhvr>
                                        <p:cTn id="42" dur="1000"/>
                                        <p:tgtEl>
                                          <p:spTgt spid="45"/>
                                        </p:tgtEl>
                                      </p:cBhvr>
                                    </p:animEffect>
                                    <p:anim calcmode="lin" valueType="num">
                                      <p:cBhvr>
                                        <p:cTn id="43" dur="1000"/>
                                        <p:tgtEl>
                                          <p:spTgt spid="45"/>
                                        </p:tgtEl>
                                        <p:attrNameLst>
                                          <p:attrName>ppt_x</p:attrName>
                                        </p:attrNameLst>
                                      </p:cBhvr>
                                      <p:tavLst>
                                        <p:tav tm="0">
                                          <p:val>
                                            <p:strVal val="ppt_x"/>
                                          </p:val>
                                        </p:tav>
                                        <p:tav tm="100000">
                                          <p:val>
                                            <p:strVal val="ppt_x"/>
                                          </p:val>
                                        </p:tav>
                                      </p:tavLst>
                                    </p:anim>
                                    <p:anim calcmode="lin" valueType="num">
                                      <p:cBhvr>
                                        <p:cTn id="44" dur="1000"/>
                                        <p:tgtEl>
                                          <p:spTgt spid="45"/>
                                        </p:tgtEl>
                                        <p:attrNameLst>
                                          <p:attrName>ppt_y</p:attrName>
                                        </p:attrNameLst>
                                      </p:cBhvr>
                                      <p:tavLst>
                                        <p:tav tm="0">
                                          <p:val>
                                            <p:strVal val="ppt_y"/>
                                          </p:val>
                                        </p:tav>
                                        <p:tav tm="100000">
                                          <p:val>
                                            <p:strVal val="ppt_y+.1"/>
                                          </p:val>
                                        </p:tav>
                                      </p:tavLst>
                                    </p:anim>
                                    <p:set>
                                      <p:cBhvr>
                                        <p:cTn id="45" dur="1" fill="hold">
                                          <p:stCondLst>
                                            <p:cond delay="999"/>
                                          </p:stCondLst>
                                        </p:cTn>
                                        <p:tgtEl>
                                          <p:spTgt spid="45"/>
                                        </p:tgtEl>
                                        <p:attrNameLst>
                                          <p:attrName>style.visibility</p:attrName>
                                        </p:attrNameLst>
                                      </p:cBhvr>
                                      <p:to>
                                        <p:strVal val="hidden"/>
                                      </p:to>
                                    </p:set>
                                  </p:childTnLst>
                                </p:cTn>
                              </p:par>
                              <p:par>
                                <p:cTn id="46" presetID="42" presetClass="exit" presetSubtype="0" fill="hold" grpId="1" nodeType="withEffect">
                                  <p:stCondLst>
                                    <p:cond delay="0"/>
                                  </p:stCondLst>
                                  <p:childTnLst>
                                    <p:animEffect transition="out" filter="fade">
                                      <p:cBhvr>
                                        <p:cTn id="47" dur="1000"/>
                                        <p:tgtEl>
                                          <p:spTgt spid="47"/>
                                        </p:tgtEl>
                                      </p:cBhvr>
                                    </p:animEffect>
                                    <p:anim calcmode="lin" valueType="num">
                                      <p:cBhvr>
                                        <p:cTn id="48" dur="1000"/>
                                        <p:tgtEl>
                                          <p:spTgt spid="47"/>
                                        </p:tgtEl>
                                        <p:attrNameLst>
                                          <p:attrName>ppt_x</p:attrName>
                                        </p:attrNameLst>
                                      </p:cBhvr>
                                      <p:tavLst>
                                        <p:tav tm="0">
                                          <p:val>
                                            <p:strVal val="ppt_x"/>
                                          </p:val>
                                        </p:tav>
                                        <p:tav tm="100000">
                                          <p:val>
                                            <p:strVal val="ppt_x"/>
                                          </p:val>
                                        </p:tav>
                                      </p:tavLst>
                                    </p:anim>
                                    <p:anim calcmode="lin" valueType="num">
                                      <p:cBhvr>
                                        <p:cTn id="49" dur="1000"/>
                                        <p:tgtEl>
                                          <p:spTgt spid="47"/>
                                        </p:tgtEl>
                                        <p:attrNameLst>
                                          <p:attrName>ppt_y</p:attrName>
                                        </p:attrNameLst>
                                      </p:cBhvr>
                                      <p:tavLst>
                                        <p:tav tm="0">
                                          <p:val>
                                            <p:strVal val="ppt_y"/>
                                          </p:val>
                                        </p:tav>
                                        <p:tav tm="100000">
                                          <p:val>
                                            <p:strVal val="ppt_y+.1"/>
                                          </p:val>
                                        </p:tav>
                                      </p:tavLst>
                                    </p:anim>
                                    <p:set>
                                      <p:cBhvr>
                                        <p:cTn id="50" dur="1" fill="hold">
                                          <p:stCondLst>
                                            <p:cond delay="999"/>
                                          </p:stCondLst>
                                        </p:cTn>
                                        <p:tgtEl>
                                          <p:spTgt spid="47"/>
                                        </p:tgtEl>
                                        <p:attrNameLst>
                                          <p:attrName>style.visibility</p:attrName>
                                        </p:attrNameLst>
                                      </p:cBhvr>
                                      <p:to>
                                        <p:strVal val="hidden"/>
                                      </p:to>
                                    </p:set>
                                  </p:childTnLst>
                                </p:cTn>
                              </p:par>
                              <p:par>
                                <p:cTn id="51" presetID="42" presetClass="exit" presetSubtype="0" fill="hold" nodeType="withEffect">
                                  <p:stCondLst>
                                    <p:cond delay="0"/>
                                  </p:stCondLst>
                                  <p:childTnLst>
                                    <p:animEffect transition="out" filter="fade">
                                      <p:cBhvr>
                                        <p:cTn id="52" dur="1000"/>
                                        <p:tgtEl>
                                          <p:spTgt spid="51"/>
                                        </p:tgtEl>
                                      </p:cBhvr>
                                    </p:animEffect>
                                    <p:anim calcmode="lin" valueType="num">
                                      <p:cBhvr>
                                        <p:cTn id="53" dur="1000"/>
                                        <p:tgtEl>
                                          <p:spTgt spid="51"/>
                                        </p:tgtEl>
                                        <p:attrNameLst>
                                          <p:attrName>ppt_x</p:attrName>
                                        </p:attrNameLst>
                                      </p:cBhvr>
                                      <p:tavLst>
                                        <p:tav tm="0">
                                          <p:val>
                                            <p:strVal val="ppt_x"/>
                                          </p:val>
                                        </p:tav>
                                        <p:tav tm="100000">
                                          <p:val>
                                            <p:strVal val="ppt_x"/>
                                          </p:val>
                                        </p:tav>
                                      </p:tavLst>
                                    </p:anim>
                                    <p:anim calcmode="lin" valueType="num">
                                      <p:cBhvr>
                                        <p:cTn id="54" dur="1000"/>
                                        <p:tgtEl>
                                          <p:spTgt spid="51"/>
                                        </p:tgtEl>
                                        <p:attrNameLst>
                                          <p:attrName>ppt_y</p:attrName>
                                        </p:attrNameLst>
                                      </p:cBhvr>
                                      <p:tavLst>
                                        <p:tav tm="0">
                                          <p:val>
                                            <p:strVal val="ppt_y"/>
                                          </p:val>
                                        </p:tav>
                                        <p:tav tm="100000">
                                          <p:val>
                                            <p:strVal val="ppt_y+.1"/>
                                          </p:val>
                                        </p:tav>
                                      </p:tavLst>
                                    </p:anim>
                                    <p:set>
                                      <p:cBhvr>
                                        <p:cTn id="55" dur="1" fill="hold">
                                          <p:stCondLst>
                                            <p:cond delay="999"/>
                                          </p:stCondLst>
                                        </p:cTn>
                                        <p:tgtEl>
                                          <p:spTgt spid="51"/>
                                        </p:tgtEl>
                                        <p:attrNameLst>
                                          <p:attrName>style.visibility</p:attrName>
                                        </p:attrNameLst>
                                      </p:cBhvr>
                                      <p:to>
                                        <p:strVal val="hidden"/>
                                      </p:to>
                                    </p:set>
                                  </p:childTnLst>
                                </p:cTn>
                              </p:par>
                              <p:par>
                                <p:cTn id="56" presetID="42" presetClass="exit" presetSubtype="0" fill="hold" grpId="1" nodeType="withEffect">
                                  <p:stCondLst>
                                    <p:cond delay="0"/>
                                  </p:stCondLst>
                                  <p:childTnLst>
                                    <p:animEffect transition="out" filter="fade">
                                      <p:cBhvr>
                                        <p:cTn id="57" dur="1000"/>
                                        <p:tgtEl>
                                          <p:spTgt spid="49"/>
                                        </p:tgtEl>
                                      </p:cBhvr>
                                    </p:animEffect>
                                    <p:anim calcmode="lin" valueType="num">
                                      <p:cBhvr>
                                        <p:cTn id="58" dur="1000"/>
                                        <p:tgtEl>
                                          <p:spTgt spid="49"/>
                                        </p:tgtEl>
                                        <p:attrNameLst>
                                          <p:attrName>ppt_x</p:attrName>
                                        </p:attrNameLst>
                                      </p:cBhvr>
                                      <p:tavLst>
                                        <p:tav tm="0">
                                          <p:val>
                                            <p:strVal val="ppt_x"/>
                                          </p:val>
                                        </p:tav>
                                        <p:tav tm="100000">
                                          <p:val>
                                            <p:strVal val="ppt_x"/>
                                          </p:val>
                                        </p:tav>
                                      </p:tavLst>
                                    </p:anim>
                                    <p:anim calcmode="lin" valueType="num">
                                      <p:cBhvr>
                                        <p:cTn id="59" dur="1000"/>
                                        <p:tgtEl>
                                          <p:spTgt spid="49"/>
                                        </p:tgtEl>
                                        <p:attrNameLst>
                                          <p:attrName>ppt_y</p:attrName>
                                        </p:attrNameLst>
                                      </p:cBhvr>
                                      <p:tavLst>
                                        <p:tav tm="0">
                                          <p:val>
                                            <p:strVal val="ppt_y"/>
                                          </p:val>
                                        </p:tav>
                                        <p:tav tm="100000">
                                          <p:val>
                                            <p:strVal val="ppt_y+.1"/>
                                          </p:val>
                                        </p:tav>
                                      </p:tavLst>
                                    </p:anim>
                                    <p:set>
                                      <p:cBhvr>
                                        <p:cTn id="60" dur="1" fill="hold">
                                          <p:stCondLst>
                                            <p:cond delay="999"/>
                                          </p:stCondLst>
                                        </p:cTn>
                                        <p:tgtEl>
                                          <p:spTgt spid="4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1000"/>
                                        <p:tgtEl>
                                          <p:spTgt spid="46"/>
                                        </p:tgtEl>
                                      </p:cBhvr>
                                    </p:animEffect>
                                    <p:anim calcmode="lin" valueType="num">
                                      <p:cBhvr>
                                        <p:cTn id="66" dur="1000" fill="hold"/>
                                        <p:tgtEl>
                                          <p:spTgt spid="46"/>
                                        </p:tgtEl>
                                        <p:attrNameLst>
                                          <p:attrName>ppt_x</p:attrName>
                                        </p:attrNameLst>
                                      </p:cBhvr>
                                      <p:tavLst>
                                        <p:tav tm="0">
                                          <p:val>
                                            <p:strVal val="#ppt_x"/>
                                          </p:val>
                                        </p:tav>
                                        <p:tav tm="100000">
                                          <p:val>
                                            <p:strVal val="#ppt_x"/>
                                          </p:val>
                                        </p:tav>
                                      </p:tavLst>
                                    </p:anim>
                                    <p:anim calcmode="lin" valueType="num">
                                      <p:cBhvr>
                                        <p:cTn id="67" dur="1000" fill="hold"/>
                                        <p:tgtEl>
                                          <p:spTgt spid="4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1000"/>
                                        <p:tgtEl>
                                          <p:spTgt spid="48"/>
                                        </p:tgtEl>
                                      </p:cBhvr>
                                    </p:animEffect>
                                    <p:anim calcmode="lin" valueType="num">
                                      <p:cBhvr>
                                        <p:cTn id="71" dur="1000" fill="hold"/>
                                        <p:tgtEl>
                                          <p:spTgt spid="48"/>
                                        </p:tgtEl>
                                        <p:attrNameLst>
                                          <p:attrName>ppt_x</p:attrName>
                                        </p:attrNameLst>
                                      </p:cBhvr>
                                      <p:tavLst>
                                        <p:tav tm="0">
                                          <p:val>
                                            <p:strVal val="#ppt_x"/>
                                          </p:val>
                                        </p:tav>
                                        <p:tav tm="100000">
                                          <p:val>
                                            <p:strVal val="#ppt_x"/>
                                          </p:val>
                                        </p:tav>
                                      </p:tavLst>
                                    </p:anim>
                                    <p:anim calcmode="lin" valueType="num">
                                      <p:cBhvr>
                                        <p:cTn id="72" dur="1000" fill="hold"/>
                                        <p:tgtEl>
                                          <p:spTgt spid="4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1000"/>
                                        <p:tgtEl>
                                          <p:spTgt spid="56"/>
                                        </p:tgtEl>
                                      </p:cBhvr>
                                    </p:animEffect>
                                    <p:anim calcmode="lin" valueType="num">
                                      <p:cBhvr>
                                        <p:cTn id="76" dur="1000" fill="hold"/>
                                        <p:tgtEl>
                                          <p:spTgt spid="56"/>
                                        </p:tgtEl>
                                        <p:attrNameLst>
                                          <p:attrName>ppt_x</p:attrName>
                                        </p:attrNameLst>
                                      </p:cBhvr>
                                      <p:tavLst>
                                        <p:tav tm="0">
                                          <p:val>
                                            <p:strVal val="#ppt_x"/>
                                          </p:val>
                                        </p:tav>
                                        <p:tav tm="100000">
                                          <p:val>
                                            <p:strVal val="#ppt_x"/>
                                          </p:val>
                                        </p:tav>
                                      </p:tavLst>
                                    </p:anim>
                                    <p:anim calcmode="lin" valueType="num">
                                      <p:cBhvr>
                                        <p:cTn id="77" dur="1000" fill="hold"/>
                                        <p:tgtEl>
                                          <p:spTgt spid="56"/>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fade">
                                      <p:cBhvr>
                                        <p:cTn id="80" dur="1000"/>
                                        <p:tgtEl>
                                          <p:spTgt spid="54"/>
                                        </p:tgtEl>
                                      </p:cBhvr>
                                    </p:animEffect>
                                    <p:anim calcmode="lin" valueType="num">
                                      <p:cBhvr>
                                        <p:cTn id="81" dur="1000" fill="hold"/>
                                        <p:tgtEl>
                                          <p:spTgt spid="54"/>
                                        </p:tgtEl>
                                        <p:attrNameLst>
                                          <p:attrName>ppt_x</p:attrName>
                                        </p:attrNameLst>
                                      </p:cBhvr>
                                      <p:tavLst>
                                        <p:tav tm="0">
                                          <p:val>
                                            <p:strVal val="#ppt_x"/>
                                          </p:val>
                                        </p:tav>
                                        <p:tav tm="100000">
                                          <p:val>
                                            <p:strVal val="#ppt_x"/>
                                          </p:val>
                                        </p:tav>
                                      </p:tavLst>
                                    </p:anim>
                                    <p:anim calcmode="lin" valueType="num">
                                      <p:cBhvr>
                                        <p:cTn id="8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xit" presetSubtype="0" fill="hold" nodeType="clickEffect">
                                  <p:stCondLst>
                                    <p:cond delay="0"/>
                                  </p:stCondLst>
                                  <p:childTnLst>
                                    <p:animEffect transition="out" filter="fade">
                                      <p:cBhvr>
                                        <p:cTn id="86" dur="1000"/>
                                        <p:tgtEl>
                                          <p:spTgt spid="46"/>
                                        </p:tgtEl>
                                      </p:cBhvr>
                                    </p:animEffect>
                                    <p:anim calcmode="lin" valueType="num">
                                      <p:cBhvr>
                                        <p:cTn id="87" dur="1000"/>
                                        <p:tgtEl>
                                          <p:spTgt spid="46"/>
                                        </p:tgtEl>
                                        <p:attrNameLst>
                                          <p:attrName>ppt_x</p:attrName>
                                        </p:attrNameLst>
                                      </p:cBhvr>
                                      <p:tavLst>
                                        <p:tav tm="0">
                                          <p:val>
                                            <p:strVal val="ppt_x"/>
                                          </p:val>
                                        </p:tav>
                                        <p:tav tm="100000">
                                          <p:val>
                                            <p:strVal val="ppt_x"/>
                                          </p:val>
                                        </p:tav>
                                      </p:tavLst>
                                    </p:anim>
                                    <p:anim calcmode="lin" valueType="num">
                                      <p:cBhvr>
                                        <p:cTn id="88" dur="1000"/>
                                        <p:tgtEl>
                                          <p:spTgt spid="46"/>
                                        </p:tgtEl>
                                        <p:attrNameLst>
                                          <p:attrName>ppt_y</p:attrName>
                                        </p:attrNameLst>
                                      </p:cBhvr>
                                      <p:tavLst>
                                        <p:tav tm="0">
                                          <p:val>
                                            <p:strVal val="ppt_y"/>
                                          </p:val>
                                        </p:tav>
                                        <p:tav tm="100000">
                                          <p:val>
                                            <p:strVal val="ppt_y+.1"/>
                                          </p:val>
                                        </p:tav>
                                      </p:tavLst>
                                    </p:anim>
                                    <p:set>
                                      <p:cBhvr>
                                        <p:cTn id="89" dur="1" fill="hold">
                                          <p:stCondLst>
                                            <p:cond delay="999"/>
                                          </p:stCondLst>
                                        </p:cTn>
                                        <p:tgtEl>
                                          <p:spTgt spid="46"/>
                                        </p:tgtEl>
                                        <p:attrNameLst>
                                          <p:attrName>style.visibility</p:attrName>
                                        </p:attrNameLst>
                                      </p:cBhvr>
                                      <p:to>
                                        <p:strVal val="hidden"/>
                                      </p:to>
                                    </p:set>
                                  </p:childTnLst>
                                </p:cTn>
                              </p:par>
                              <p:par>
                                <p:cTn id="90" presetID="42" presetClass="exit" presetSubtype="0" fill="hold" grpId="1" nodeType="withEffect">
                                  <p:stCondLst>
                                    <p:cond delay="0"/>
                                  </p:stCondLst>
                                  <p:childTnLst>
                                    <p:animEffect transition="out" filter="fade">
                                      <p:cBhvr>
                                        <p:cTn id="91" dur="1000"/>
                                        <p:tgtEl>
                                          <p:spTgt spid="48"/>
                                        </p:tgtEl>
                                      </p:cBhvr>
                                    </p:animEffect>
                                    <p:anim calcmode="lin" valueType="num">
                                      <p:cBhvr>
                                        <p:cTn id="92" dur="1000"/>
                                        <p:tgtEl>
                                          <p:spTgt spid="48"/>
                                        </p:tgtEl>
                                        <p:attrNameLst>
                                          <p:attrName>ppt_x</p:attrName>
                                        </p:attrNameLst>
                                      </p:cBhvr>
                                      <p:tavLst>
                                        <p:tav tm="0">
                                          <p:val>
                                            <p:strVal val="ppt_x"/>
                                          </p:val>
                                        </p:tav>
                                        <p:tav tm="100000">
                                          <p:val>
                                            <p:strVal val="ppt_x"/>
                                          </p:val>
                                        </p:tav>
                                      </p:tavLst>
                                    </p:anim>
                                    <p:anim calcmode="lin" valueType="num">
                                      <p:cBhvr>
                                        <p:cTn id="93" dur="1000"/>
                                        <p:tgtEl>
                                          <p:spTgt spid="48"/>
                                        </p:tgtEl>
                                        <p:attrNameLst>
                                          <p:attrName>ppt_y</p:attrName>
                                        </p:attrNameLst>
                                      </p:cBhvr>
                                      <p:tavLst>
                                        <p:tav tm="0">
                                          <p:val>
                                            <p:strVal val="ppt_y"/>
                                          </p:val>
                                        </p:tav>
                                        <p:tav tm="100000">
                                          <p:val>
                                            <p:strVal val="ppt_y+.1"/>
                                          </p:val>
                                        </p:tav>
                                      </p:tavLst>
                                    </p:anim>
                                    <p:set>
                                      <p:cBhvr>
                                        <p:cTn id="94" dur="1" fill="hold">
                                          <p:stCondLst>
                                            <p:cond delay="999"/>
                                          </p:stCondLst>
                                        </p:cTn>
                                        <p:tgtEl>
                                          <p:spTgt spid="48"/>
                                        </p:tgtEl>
                                        <p:attrNameLst>
                                          <p:attrName>style.visibility</p:attrName>
                                        </p:attrNameLst>
                                      </p:cBhvr>
                                      <p:to>
                                        <p:strVal val="hidden"/>
                                      </p:to>
                                    </p:set>
                                  </p:childTnLst>
                                </p:cTn>
                              </p:par>
                              <p:par>
                                <p:cTn id="95" presetID="42" presetClass="exit" presetSubtype="0" fill="hold" nodeType="withEffect">
                                  <p:stCondLst>
                                    <p:cond delay="0"/>
                                  </p:stCondLst>
                                  <p:childTnLst>
                                    <p:animEffect transition="out" filter="fade">
                                      <p:cBhvr>
                                        <p:cTn id="96" dur="1000"/>
                                        <p:tgtEl>
                                          <p:spTgt spid="56"/>
                                        </p:tgtEl>
                                      </p:cBhvr>
                                    </p:animEffect>
                                    <p:anim calcmode="lin" valueType="num">
                                      <p:cBhvr>
                                        <p:cTn id="97" dur="1000"/>
                                        <p:tgtEl>
                                          <p:spTgt spid="56"/>
                                        </p:tgtEl>
                                        <p:attrNameLst>
                                          <p:attrName>ppt_x</p:attrName>
                                        </p:attrNameLst>
                                      </p:cBhvr>
                                      <p:tavLst>
                                        <p:tav tm="0">
                                          <p:val>
                                            <p:strVal val="ppt_x"/>
                                          </p:val>
                                        </p:tav>
                                        <p:tav tm="100000">
                                          <p:val>
                                            <p:strVal val="ppt_x"/>
                                          </p:val>
                                        </p:tav>
                                      </p:tavLst>
                                    </p:anim>
                                    <p:anim calcmode="lin" valueType="num">
                                      <p:cBhvr>
                                        <p:cTn id="98" dur="1000"/>
                                        <p:tgtEl>
                                          <p:spTgt spid="56"/>
                                        </p:tgtEl>
                                        <p:attrNameLst>
                                          <p:attrName>ppt_y</p:attrName>
                                        </p:attrNameLst>
                                      </p:cBhvr>
                                      <p:tavLst>
                                        <p:tav tm="0">
                                          <p:val>
                                            <p:strVal val="ppt_y"/>
                                          </p:val>
                                        </p:tav>
                                        <p:tav tm="100000">
                                          <p:val>
                                            <p:strVal val="ppt_y+.1"/>
                                          </p:val>
                                        </p:tav>
                                      </p:tavLst>
                                    </p:anim>
                                    <p:set>
                                      <p:cBhvr>
                                        <p:cTn id="99" dur="1" fill="hold">
                                          <p:stCondLst>
                                            <p:cond delay="999"/>
                                          </p:stCondLst>
                                        </p:cTn>
                                        <p:tgtEl>
                                          <p:spTgt spid="56"/>
                                        </p:tgtEl>
                                        <p:attrNameLst>
                                          <p:attrName>style.visibility</p:attrName>
                                        </p:attrNameLst>
                                      </p:cBhvr>
                                      <p:to>
                                        <p:strVal val="hidden"/>
                                      </p:to>
                                    </p:set>
                                  </p:childTnLst>
                                </p:cTn>
                              </p:par>
                              <p:par>
                                <p:cTn id="100" presetID="42" presetClass="exit" presetSubtype="0" fill="hold" grpId="1" nodeType="withEffect">
                                  <p:stCondLst>
                                    <p:cond delay="0"/>
                                  </p:stCondLst>
                                  <p:childTnLst>
                                    <p:animEffect transition="out" filter="fade">
                                      <p:cBhvr>
                                        <p:cTn id="101" dur="1000"/>
                                        <p:tgtEl>
                                          <p:spTgt spid="54"/>
                                        </p:tgtEl>
                                      </p:cBhvr>
                                    </p:animEffect>
                                    <p:anim calcmode="lin" valueType="num">
                                      <p:cBhvr>
                                        <p:cTn id="102" dur="1000"/>
                                        <p:tgtEl>
                                          <p:spTgt spid="54"/>
                                        </p:tgtEl>
                                        <p:attrNameLst>
                                          <p:attrName>ppt_x</p:attrName>
                                        </p:attrNameLst>
                                      </p:cBhvr>
                                      <p:tavLst>
                                        <p:tav tm="0">
                                          <p:val>
                                            <p:strVal val="ppt_x"/>
                                          </p:val>
                                        </p:tav>
                                        <p:tav tm="100000">
                                          <p:val>
                                            <p:strVal val="ppt_x"/>
                                          </p:val>
                                        </p:tav>
                                      </p:tavLst>
                                    </p:anim>
                                    <p:anim calcmode="lin" valueType="num">
                                      <p:cBhvr>
                                        <p:cTn id="103" dur="1000"/>
                                        <p:tgtEl>
                                          <p:spTgt spid="54"/>
                                        </p:tgtEl>
                                        <p:attrNameLst>
                                          <p:attrName>ppt_y</p:attrName>
                                        </p:attrNameLst>
                                      </p:cBhvr>
                                      <p:tavLst>
                                        <p:tav tm="0">
                                          <p:val>
                                            <p:strVal val="ppt_y"/>
                                          </p:val>
                                        </p:tav>
                                        <p:tav tm="100000">
                                          <p:val>
                                            <p:strVal val="ppt_y+.1"/>
                                          </p:val>
                                        </p:tav>
                                      </p:tavLst>
                                    </p:anim>
                                    <p:set>
                                      <p:cBhvr>
                                        <p:cTn id="104" dur="1" fill="hold">
                                          <p:stCondLst>
                                            <p:cond delay="999"/>
                                          </p:stCondLst>
                                        </p:cTn>
                                        <p:tgtEl>
                                          <p:spTgt spid="5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58"/>
                                        </p:tgtEl>
                                        <p:attrNameLst>
                                          <p:attrName>style.visibility</p:attrName>
                                        </p:attrNameLst>
                                      </p:cBhvr>
                                      <p:to>
                                        <p:strVal val="visible"/>
                                      </p:to>
                                    </p:set>
                                    <p:animEffect transition="in" filter="fade">
                                      <p:cBhvr>
                                        <p:cTn id="109" dur="500"/>
                                        <p:tgtEl>
                                          <p:spTgt spid="5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9"/>
                                        </p:tgtEl>
                                        <p:attrNameLst>
                                          <p:attrName>style.visibility</p:attrName>
                                        </p:attrNameLst>
                                      </p:cBhvr>
                                      <p:to>
                                        <p:strVal val="visible"/>
                                      </p:to>
                                    </p:set>
                                    <p:animEffect transition="in" filter="fade">
                                      <p:cBhvr>
                                        <p:cTn id="112" dur="500"/>
                                        <p:tgtEl>
                                          <p:spTgt spid="59"/>
                                        </p:tgtEl>
                                      </p:cBhvr>
                                    </p:animEffect>
                                  </p:childTnLst>
                                </p:cTn>
                              </p:par>
                              <p:par>
                                <p:cTn id="113" presetID="10" presetClass="entr" presetSubtype="0" fill="hold" nodeType="with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fade">
                                      <p:cBhvr>
                                        <p:cTn id="115" dur="500"/>
                                        <p:tgtEl>
                                          <p:spTgt spid="6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fade">
                                      <p:cBhvr>
                                        <p:cTn id="118" dur="500"/>
                                        <p:tgtEl>
                                          <p:spTgt spid="61"/>
                                        </p:tgtEl>
                                      </p:cBhvr>
                                    </p:animEffect>
                                  </p:childTnLst>
                                </p:cTn>
                              </p:par>
                              <p:par>
                                <p:cTn id="119" presetID="10" presetClass="entr" presetSubtype="0" fill="hold" nodeType="withEffect">
                                  <p:stCondLst>
                                    <p:cond delay="0"/>
                                  </p:stCondLst>
                                  <p:childTnLst>
                                    <p:set>
                                      <p:cBhvr>
                                        <p:cTn id="120" dur="1" fill="hold">
                                          <p:stCondLst>
                                            <p:cond delay="0"/>
                                          </p:stCondLst>
                                        </p:cTn>
                                        <p:tgtEl>
                                          <p:spTgt spid="66"/>
                                        </p:tgtEl>
                                        <p:attrNameLst>
                                          <p:attrName>style.visibility</p:attrName>
                                        </p:attrNameLst>
                                      </p:cBhvr>
                                      <p:to>
                                        <p:strVal val="visible"/>
                                      </p:to>
                                    </p:set>
                                    <p:animEffect transition="in" filter="fade">
                                      <p:cBhvr>
                                        <p:cTn id="121" dur="500"/>
                                        <p:tgtEl>
                                          <p:spTgt spid="6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fade">
                                      <p:cBhvr>
                                        <p:cTn id="124" dur="500"/>
                                        <p:tgtEl>
                                          <p:spTgt spid="60"/>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nodeType="clickEffect">
                                  <p:stCondLst>
                                    <p:cond delay="0"/>
                                  </p:stCondLst>
                                  <p:childTnLst>
                                    <p:animEffect transition="out" filter="fade">
                                      <p:cBhvr>
                                        <p:cTn id="128" dur="500"/>
                                        <p:tgtEl>
                                          <p:spTgt spid="58"/>
                                        </p:tgtEl>
                                      </p:cBhvr>
                                    </p:animEffect>
                                    <p:set>
                                      <p:cBhvr>
                                        <p:cTn id="129" dur="1" fill="hold">
                                          <p:stCondLst>
                                            <p:cond delay="499"/>
                                          </p:stCondLst>
                                        </p:cTn>
                                        <p:tgtEl>
                                          <p:spTgt spid="58"/>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59"/>
                                        </p:tgtEl>
                                      </p:cBhvr>
                                    </p:animEffect>
                                    <p:set>
                                      <p:cBhvr>
                                        <p:cTn id="132" dur="1" fill="hold">
                                          <p:stCondLst>
                                            <p:cond delay="499"/>
                                          </p:stCondLst>
                                        </p:cTn>
                                        <p:tgtEl>
                                          <p:spTgt spid="59"/>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3"/>
                                        </p:tgtEl>
                                      </p:cBhvr>
                                    </p:animEffect>
                                    <p:set>
                                      <p:cBhvr>
                                        <p:cTn id="135" dur="1" fill="hold">
                                          <p:stCondLst>
                                            <p:cond delay="499"/>
                                          </p:stCondLst>
                                        </p:cTn>
                                        <p:tgtEl>
                                          <p:spTgt spid="63"/>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61"/>
                                        </p:tgtEl>
                                      </p:cBhvr>
                                    </p:animEffect>
                                    <p:set>
                                      <p:cBhvr>
                                        <p:cTn id="138" dur="1" fill="hold">
                                          <p:stCondLst>
                                            <p:cond delay="499"/>
                                          </p:stCondLst>
                                        </p:cTn>
                                        <p:tgtEl>
                                          <p:spTgt spid="61"/>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66"/>
                                        </p:tgtEl>
                                      </p:cBhvr>
                                    </p:animEffect>
                                    <p:set>
                                      <p:cBhvr>
                                        <p:cTn id="141" dur="1" fill="hold">
                                          <p:stCondLst>
                                            <p:cond delay="499"/>
                                          </p:stCondLst>
                                        </p:cTn>
                                        <p:tgtEl>
                                          <p:spTgt spid="66"/>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60"/>
                                        </p:tgtEl>
                                      </p:cBhvr>
                                    </p:animEffect>
                                    <p:set>
                                      <p:cBhvr>
                                        <p:cTn id="144" dur="1" fill="hold">
                                          <p:stCondLst>
                                            <p:cond delay="499"/>
                                          </p:stCondLst>
                                        </p:cTn>
                                        <p:tgtEl>
                                          <p:spTgt spid="60"/>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nodeType="clickEffect">
                                  <p:stCondLst>
                                    <p:cond delay="0"/>
                                  </p:stCondLst>
                                  <p:childTnLst>
                                    <p:set>
                                      <p:cBhvr>
                                        <p:cTn id="148" dur="1" fill="hold">
                                          <p:stCondLst>
                                            <p:cond delay="0"/>
                                          </p:stCondLst>
                                        </p:cTn>
                                        <p:tgtEl>
                                          <p:spTgt spid="68"/>
                                        </p:tgtEl>
                                        <p:attrNameLst>
                                          <p:attrName>style.visibility</p:attrName>
                                        </p:attrNameLst>
                                      </p:cBhvr>
                                      <p:to>
                                        <p:strVal val="visible"/>
                                      </p:to>
                                    </p:set>
                                    <p:animEffect transition="in" filter="fade">
                                      <p:cBhvr>
                                        <p:cTn id="149" dur="1000"/>
                                        <p:tgtEl>
                                          <p:spTgt spid="68"/>
                                        </p:tgtEl>
                                      </p:cBhvr>
                                    </p:animEffect>
                                    <p:anim calcmode="lin" valueType="num">
                                      <p:cBhvr>
                                        <p:cTn id="150" dur="1000" fill="hold"/>
                                        <p:tgtEl>
                                          <p:spTgt spid="68"/>
                                        </p:tgtEl>
                                        <p:attrNameLst>
                                          <p:attrName>ppt_x</p:attrName>
                                        </p:attrNameLst>
                                      </p:cBhvr>
                                      <p:tavLst>
                                        <p:tav tm="0">
                                          <p:val>
                                            <p:strVal val="#ppt_x"/>
                                          </p:val>
                                        </p:tav>
                                        <p:tav tm="100000">
                                          <p:val>
                                            <p:strVal val="#ppt_x"/>
                                          </p:val>
                                        </p:tav>
                                      </p:tavLst>
                                    </p:anim>
                                    <p:anim calcmode="lin" valueType="num">
                                      <p:cBhvr>
                                        <p:cTn id="151" dur="1000" fill="hold"/>
                                        <p:tgtEl>
                                          <p:spTgt spid="68"/>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69"/>
                                        </p:tgtEl>
                                        <p:attrNameLst>
                                          <p:attrName>style.visibility</p:attrName>
                                        </p:attrNameLst>
                                      </p:cBhvr>
                                      <p:to>
                                        <p:strVal val="visible"/>
                                      </p:to>
                                    </p:set>
                                    <p:animEffect transition="in" filter="fade">
                                      <p:cBhvr>
                                        <p:cTn id="154" dur="1000"/>
                                        <p:tgtEl>
                                          <p:spTgt spid="69"/>
                                        </p:tgtEl>
                                      </p:cBhvr>
                                    </p:animEffect>
                                    <p:anim calcmode="lin" valueType="num">
                                      <p:cBhvr>
                                        <p:cTn id="155" dur="1000" fill="hold"/>
                                        <p:tgtEl>
                                          <p:spTgt spid="69"/>
                                        </p:tgtEl>
                                        <p:attrNameLst>
                                          <p:attrName>ppt_x</p:attrName>
                                        </p:attrNameLst>
                                      </p:cBhvr>
                                      <p:tavLst>
                                        <p:tav tm="0">
                                          <p:val>
                                            <p:strVal val="#ppt_x"/>
                                          </p:val>
                                        </p:tav>
                                        <p:tav tm="100000">
                                          <p:val>
                                            <p:strVal val="#ppt_x"/>
                                          </p:val>
                                        </p:tav>
                                      </p:tavLst>
                                    </p:anim>
                                    <p:anim calcmode="lin" valueType="num">
                                      <p:cBhvr>
                                        <p:cTn id="156" dur="1000" fill="hold"/>
                                        <p:tgtEl>
                                          <p:spTgt spid="69"/>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70"/>
                                        </p:tgtEl>
                                        <p:attrNameLst>
                                          <p:attrName>style.visibility</p:attrName>
                                        </p:attrNameLst>
                                      </p:cBhvr>
                                      <p:to>
                                        <p:strVal val="visible"/>
                                      </p:to>
                                    </p:set>
                                    <p:animEffect transition="in" filter="fade">
                                      <p:cBhvr>
                                        <p:cTn id="159" dur="1000"/>
                                        <p:tgtEl>
                                          <p:spTgt spid="70"/>
                                        </p:tgtEl>
                                      </p:cBhvr>
                                    </p:animEffect>
                                    <p:anim calcmode="lin" valueType="num">
                                      <p:cBhvr>
                                        <p:cTn id="160" dur="1000" fill="hold"/>
                                        <p:tgtEl>
                                          <p:spTgt spid="70"/>
                                        </p:tgtEl>
                                        <p:attrNameLst>
                                          <p:attrName>ppt_x</p:attrName>
                                        </p:attrNameLst>
                                      </p:cBhvr>
                                      <p:tavLst>
                                        <p:tav tm="0">
                                          <p:val>
                                            <p:strVal val="#ppt_x"/>
                                          </p:val>
                                        </p:tav>
                                        <p:tav tm="100000">
                                          <p:val>
                                            <p:strVal val="#ppt_x"/>
                                          </p:val>
                                        </p:tav>
                                      </p:tavLst>
                                    </p:anim>
                                    <p:anim calcmode="lin" valueType="num">
                                      <p:cBhvr>
                                        <p:cTn id="161" dur="1000" fill="hold"/>
                                        <p:tgtEl>
                                          <p:spTgt spid="70"/>
                                        </p:tgtEl>
                                        <p:attrNameLst>
                                          <p:attrName>ppt_y</p:attrName>
                                        </p:attrNameLst>
                                      </p:cBhvr>
                                      <p:tavLst>
                                        <p:tav tm="0">
                                          <p:val>
                                            <p:strVal val="#ppt_y+.1"/>
                                          </p:val>
                                        </p:tav>
                                        <p:tav tm="100000">
                                          <p:val>
                                            <p:strVal val="#ppt_y"/>
                                          </p:val>
                                        </p:tav>
                                      </p:tavLst>
                                    </p:anim>
                                  </p:childTnLst>
                                </p:cTn>
                              </p:par>
                              <p:par>
                                <p:cTn id="162" presetID="42" presetClass="entr" presetSubtype="0" fill="hold" nodeType="withEffect">
                                  <p:stCondLst>
                                    <p:cond delay="0"/>
                                  </p:stCondLst>
                                  <p:childTnLst>
                                    <p:set>
                                      <p:cBhvr>
                                        <p:cTn id="163" dur="1" fill="hold">
                                          <p:stCondLst>
                                            <p:cond delay="0"/>
                                          </p:stCondLst>
                                        </p:cTn>
                                        <p:tgtEl>
                                          <p:spTgt spid="72"/>
                                        </p:tgtEl>
                                        <p:attrNameLst>
                                          <p:attrName>style.visibility</p:attrName>
                                        </p:attrNameLst>
                                      </p:cBhvr>
                                      <p:to>
                                        <p:strVal val="visible"/>
                                      </p:to>
                                    </p:set>
                                    <p:animEffect transition="in" filter="fade">
                                      <p:cBhvr>
                                        <p:cTn id="164" dur="1000"/>
                                        <p:tgtEl>
                                          <p:spTgt spid="72"/>
                                        </p:tgtEl>
                                      </p:cBhvr>
                                    </p:animEffect>
                                    <p:anim calcmode="lin" valueType="num">
                                      <p:cBhvr>
                                        <p:cTn id="165" dur="1000" fill="hold"/>
                                        <p:tgtEl>
                                          <p:spTgt spid="72"/>
                                        </p:tgtEl>
                                        <p:attrNameLst>
                                          <p:attrName>ppt_x</p:attrName>
                                        </p:attrNameLst>
                                      </p:cBhvr>
                                      <p:tavLst>
                                        <p:tav tm="0">
                                          <p:val>
                                            <p:strVal val="#ppt_x"/>
                                          </p:val>
                                        </p:tav>
                                        <p:tav tm="100000">
                                          <p:val>
                                            <p:strVal val="#ppt_x"/>
                                          </p:val>
                                        </p:tav>
                                      </p:tavLst>
                                    </p:anim>
                                    <p:anim calcmode="lin" valueType="num">
                                      <p:cBhvr>
                                        <p:cTn id="166" dur="1000" fill="hold"/>
                                        <p:tgtEl>
                                          <p:spTgt spid="72"/>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0"/>
                                  </p:stCondLst>
                                  <p:childTnLst>
                                    <p:set>
                                      <p:cBhvr>
                                        <p:cTn id="168" dur="1" fill="hold">
                                          <p:stCondLst>
                                            <p:cond delay="0"/>
                                          </p:stCondLst>
                                        </p:cTn>
                                        <p:tgtEl>
                                          <p:spTgt spid="73"/>
                                        </p:tgtEl>
                                        <p:attrNameLst>
                                          <p:attrName>style.visibility</p:attrName>
                                        </p:attrNameLst>
                                      </p:cBhvr>
                                      <p:to>
                                        <p:strVal val="visible"/>
                                      </p:to>
                                    </p:set>
                                    <p:animEffect transition="in" filter="fade">
                                      <p:cBhvr>
                                        <p:cTn id="169" dur="1000"/>
                                        <p:tgtEl>
                                          <p:spTgt spid="73"/>
                                        </p:tgtEl>
                                      </p:cBhvr>
                                    </p:animEffect>
                                    <p:anim calcmode="lin" valueType="num">
                                      <p:cBhvr>
                                        <p:cTn id="170" dur="1000" fill="hold"/>
                                        <p:tgtEl>
                                          <p:spTgt spid="73"/>
                                        </p:tgtEl>
                                        <p:attrNameLst>
                                          <p:attrName>ppt_x</p:attrName>
                                        </p:attrNameLst>
                                      </p:cBhvr>
                                      <p:tavLst>
                                        <p:tav tm="0">
                                          <p:val>
                                            <p:strVal val="#ppt_x"/>
                                          </p:val>
                                        </p:tav>
                                        <p:tav tm="100000">
                                          <p:val>
                                            <p:strVal val="#ppt_x"/>
                                          </p:val>
                                        </p:tav>
                                      </p:tavLst>
                                    </p:anim>
                                    <p:anim calcmode="lin" valueType="num">
                                      <p:cBhvr>
                                        <p:cTn id="17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2" presetClass="exit" presetSubtype="4" fill="hold" nodeType="clickEffect">
                                  <p:stCondLst>
                                    <p:cond delay="0"/>
                                  </p:stCondLst>
                                  <p:childTnLst>
                                    <p:animEffect transition="out" filter="wipe(down)">
                                      <p:cBhvr>
                                        <p:cTn id="175" dur="500"/>
                                        <p:tgtEl>
                                          <p:spTgt spid="68"/>
                                        </p:tgtEl>
                                      </p:cBhvr>
                                    </p:animEffect>
                                    <p:set>
                                      <p:cBhvr>
                                        <p:cTn id="176" dur="1" fill="hold">
                                          <p:stCondLst>
                                            <p:cond delay="499"/>
                                          </p:stCondLst>
                                        </p:cTn>
                                        <p:tgtEl>
                                          <p:spTgt spid="68"/>
                                        </p:tgtEl>
                                        <p:attrNameLst>
                                          <p:attrName>style.visibility</p:attrName>
                                        </p:attrNameLst>
                                      </p:cBhvr>
                                      <p:to>
                                        <p:strVal val="hidden"/>
                                      </p:to>
                                    </p:set>
                                  </p:childTnLst>
                                </p:cTn>
                              </p:par>
                              <p:par>
                                <p:cTn id="177" presetID="22" presetClass="exit" presetSubtype="4" fill="hold" grpId="1" nodeType="withEffect">
                                  <p:stCondLst>
                                    <p:cond delay="0"/>
                                  </p:stCondLst>
                                  <p:childTnLst>
                                    <p:animEffect transition="out" filter="wipe(down)">
                                      <p:cBhvr>
                                        <p:cTn id="178" dur="500"/>
                                        <p:tgtEl>
                                          <p:spTgt spid="69"/>
                                        </p:tgtEl>
                                      </p:cBhvr>
                                    </p:animEffect>
                                    <p:set>
                                      <p:cBhvr>
                                        <p:cTn id="179" dur="1" fill="hold">
                                          <p:stCondLst>
                                            <p:cond delay="499"/>
                                          </p:stCondLst>
                                        </p:cTn>
                                        <p:tgtEl>
                                          <p:spTgt spid="69"/>
                                        </p:tgtEl>
                                        <p:attrNameLst>
                                          <p:attrName>style.visibility</p:attrName>
                                        </p:attrNameLst>
                                      </p:cBhvr>
                                      <p:to>
                                        <p:strVal val="hidden"/>
                                      </p:to>
                                    </p:set>
                                  </p:childTnLst>
                                </p:cTn>
                              </p:par>
                              <p:par>
                                <p:cTn id="180" presetID="22" presetClass="exit" presetSubtype="4" fill="hold" grpId="1" nodeType="withEffect">
                                  <p:stCondLst>
                                    <p:cond delay="0"/>
                                  </p:stCondLst>
                                  <p:childTnLst>
                                    <p:animEffect transition="out" filter="wipe(down)">
                                      <p:cBhvr>
                                        <p:cTn id="181" dur="500"/>
                                        <p:tgtEl>
                                          <p:spTgt spid="70"/>
                                        </p:tgtEl>
                                      </p:cBhvr>
                                    </p:animEffect>
                                    <p:set>
                                      <p:cBhvr>
                                        <p:cTn id="182" dur="1" fill="hold">
                                          <p:stCondLst>
                                            <p:cond delay="499"/>
                                          </p:stCondLst>
                                        </p:cTn>
                                        <p:tgtEl>
                                          <p:spTgt spid="70"/>
                                        </p:tgtEl>
                                        <p:attrNameLst>
                                          <p:attrName>style.visibility</p:attrName>
                                        </p:attrNameLst>
                                      </p:cBhvr>
                                      <p:to>
                                        <p:strVal val="hidden"/>
                                      </p:to>
                                    </p:set>
                                  </p:childTnLst>
                                </p:cTn>
                              </p:par>
                              <p:par>
                                <p:cTn id="183" presetID="22" presetClass="exit" presetSubtype="4" fill="hold" nodeType="withEffect">
                                  <p:stCondLst>
                                    <p:cond delay="0"/>
                                  </p:stCondLst>
                                  <p:childTnLst>
                                    <p:animEffect transition="out" filter="wipe(down)">
                                      <p:cBhvr>
                                        <p:cTn id="184" dur="500"/>
                                        <p:tgtEl>
                                          <p:spTgt spid="72"/>
                                        </p:tgtEl>
                                      </p:cBhvr>
                                    </p:animEffect>
                                    <p:set>
                                      <p:cBhvr>
                                        <p:cTn id="185" dur="1" fill="hold">
                                          <p:stCondLst>
                                            <p:cond delay="499"/>
                                          </p:stCondLst>
                                        </p:cTn>
                                        <p:tgtEl>
                                          <p:spTgt spid="72"/>
                                        </p:tgtEl>
                                        <p:attrNameLst>
                                          <p:attrName>style.visibility</p:attrName>
                                        </p:attrNameLst>
                                      </p:cBhvr>
                                      <p:to>
                                        <p:strVal val="hidden"/>
                                      </p:to>
                                    </p:set>
                                  </p:childTnLst>
                                </p:cTn>
                              </p:par>
                              <p:par>
                                <p:cTn id="186" presetID="22" presetClass="exit" presetSubtype="4" fill="hold" grpId="1" nodeType="withEffect">
                                  <p:stCondLst>
                                    <p:cond delay="0"/>
                                  </p:stCondLst>
                                  <p:childTnLst>
                                    <p:animEffect transition="out" filter="wipe(down)">
                                      <p:cBhvr>
                                        <p:cTn id="187" dur="500"/>
                                        <p:tgtEl>
                                          <p:spTgt spid="73"/>
                                        </p:tgtEl>
                                      </p:cBhvr>
                                    </p:animEffect>
                                    <p:set>
                                      <p:cBhvr>
                                        <p:cTn id="188"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P spid="48" grpId="0"/>
      <p:bldP spid="48" grpId="1"/>
      <p:bldP spid="49" grpId="0"/>
      <p:bldP spid="49" grpId="1"/>
      <p:bldP spid="54" grpId="0"/>
      <p:bldP spid="54" grpId="1"/>
      <p:bldP spid="59" grpId="0"/>
      <p:bldP spid="59" grpId="1"/>
      <p:bldP spid="60" grpId="0"/>
      <p:bldP spid="60" grpId="1"/>
      <p:bldP spid="61" grpId="0"/>
      <p:bldP spid="61" grpId="1"/>
      <p:bldP spid="69" grpId="0"/>
      <p:bldP spid="69" grpId="1"/>
      <p:bldP spid="70" grpId="0"/>
      <p:bldP spid="70" grpId="1"/>
      <p:bldP spid="73" grpId="0"/>
      <p:bldP spid="7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67497-AC5D-C392-7B2D-930161114967}"/>
              </a:ext>
            </a:extLst>
          </p:cNvPr>
          <p:cNvSpPr>
            <a:spLocks noGrp="1"/>
          </p:cNvSpPr>
          <p:nvPr>
            <p:ph type="title"/>
          </p:nvPr>
        </p:nvSpPr>
        <p:spPr>
          <a:xfrm>
            <a:off x="838200" y="365125"/>
            <a:ext cx="10515600" cy="1013509"/>
          </a:xfrm>
        </p:spPr>
        <p:txBody>
          <a:bodyPr>
            <a:normAutofit/>
          </a:bodyPr>
          <a:lstStyle/>
          <a:p>
            <a:pPr algn="ctr"/>
            <a:r>
              <a:rPr lang="en-US" sz="3000" u="sng" dirty="0">
                <a:latin typeface="Arial Black" panose="020B0A04020102020204" pitchFamily="34" charset="0"/>
              </a:rPr>
              <a:t>Textural relation(Garnetiferous)</a:t>
            </a:r>
          </a:p>
        </p:txBody>
      </p:sp>
      <p:sp>
        <p:nvSpPr>
          <p:cNvPr id="3" name="Content Placeholder 2">
            <a:extLst>
              <a:ext uri="{FF2B5EF4-FFF2-40B4-BE49-F238E27FC236}">
                <a16:creationId xmlns:a16="http://schemas.microsoft.com/office/drawing/2014/main" id="{C6EB5636-2D19-2037-4C95-E209286FDA2F}"/>
              </a:ext>
            </a:extLst>
          </p:cNvPr>
          <p:cNvSpPr>
            <a:spLocks noGrp="1"/>
          </p:cNvSpPr>
          <p:nvPr>
            <p:ph idx="1"/>
          </p:nvPr>
        </p:nvSpPr>
        <p:spPr/>
        <p:txBody>
          <a:bodyPr/>
          <a:lstStyle/>
          <a:p>
            <a:pPr>
              <a:buFont typeface="Wingdings" panose="05000000000000000000" pitchFamily="2" charset="2"/>
              <a:buChar char="Ø"/>
            </a:pPr>
            <a:r>
              <a:rPr lang="en-US" dirty="0"/>
              <a:t>The rock contains primary Clinopyroxene, Orthopyroxene and plagioclase. Pyroxenes got replaced by secondary amphiboles.</a:t>
            </a:r>
          </a:p>
          <a:p>
            <a:pPr>
              <a:buFont typeface="Wingdings" panose="05000000000000000000" pitchFamily="2" charset="2"/>
              <a:buChar char="Ø"/>
            </a:pPr>
            <a:r>
              <a:rPr lang="en-US" dirty="0"/>
              <a:t>Garnet occurs with inclusion of amphibole, orthopyroxene and quartz. </a:t>
            </a:r>
          </a:p>
          <a:p>
            <a:pPr>
              <a:buFont typeface="Wingdings" panose="05000000000000000000" pitchFamily="2" charset="2"/>
              <a:buChar char="Ø"/>
            </a:pPr>
            <a:r>
              <a:rPr lang="en-US" dirty="0"/>
              <a:t>This rock also shows granoblastic texture but it does not have any foliation like the other type.</a:t>
            </a:r>
          </a:p>
        </p:txBody>
      </p:sp>
      <p:pic>
        <p:nvPicPr>
          <p:cNvPr id="5" name="Picture 4">
            <a:extLst>
              <a:ext uri="{FF2B5EF4-FFF2-40B4-BE49-F238E27FC236}">
                <a16:creationId xmlns:a16="http://schemas.microsoft.com/office/drawing/2014/main" id="{99E0F4FB-C3A5-9A12-8BC4-3ACD28E30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6366" y="1825625"/>
            <a:ext cx="5801761" cy="4351338"/>
          </a:xfrm>
          <a:prstGeom prst="rect">
            <a:avLst/>
          </a:prstGeom>
        </p:spPr>
      </p:pic>
      <p:sp>
        <p:nvSpPr>
          <p:cNvPr id="6" name="TextBox 5">
            <a:extLst>
              <a:ext uri="{FF2B5EF4-FFF2-40B4-BE49-F238E27FC236}">
                <a16:creationId xmlns:a16="http://schemas.microsoft.com/office/drawing/2014/main" id="{51CC61F7-B9DF-D61A-3849-86BBF76FA453}"/>
              </a:ext>
            </a:extLst>
          </p:cNvPr>
          <p:cNvSpPr txBox="1"/>
          <p:nvPr/>
        </p:nvSpPr>
        <p:spPr>
          <a:xfrm>
            <a:off x="6499274" y="3101339"/>
            <a:ext cx="822661" cy="338554"/>
          </a:xfrm>
          <a:prstGeom prst="rect">
            <a:avLst/>
          </a:prstGeom>
          <a:noFill/>
        </p:spPr>
        <p:txBody>
          <a:bodyPr wrap="none" rtlCol="0">
            <a:spAutoFit/>
          </a:bodyPr>
          <a:lstStyle/>
          <a:p>
            <a:r>
              <a:rPr lang="en-US" sz="1600" dirty="0">
                <a:solidFill>
                  <a:schemeClr val="bg1"/>
                </a:solidFill>
                <a:latin typeface="Arial Black" panose="020B0A04020102020204" pitchFamily="34" charset="0"/>
              </a:rPr>
              <a:t>Amph</a:t>
            </a:r>
          </a:p>
        </p:txBody>
      </p:sp>
      <p:sp>
        <p:nvSpPr>
          <p:cNvPr id="7" name="TextBox 6">
            <a:extLst>
              <a:ext uri="{FF2B5EF4-FFF2-40B4-BE49-F238E27FC236}">
                <a16:creationId xmlns:a16="http://schemas.microsoft.com/office/drawing/2014/main" id="{1A55B41E-A42A-EFCE-510D-90E0F054A413}"/>
              </a:ext>
            </a:extLst>
          </p:cNvPr>
          <p:cNvSpPr txBox="1"/>
          <p:nvPr/>
        </p:nvSpPr>
        <p:spPr>
          <a:xfrm>
            <a:off x="6105467" y="4001294"/>
            <a:ext cx="617477" cy="338554"/>
          </a:xfrm>
          <a:prstGeom prst="rect">
            <a:avLst/>
          </a:prstGeom>
          <a:noFill/>
        </p:spPr>
        <p:txBody>
          <a:bodyPr wrap="none" rtlCol="0">
            <a:spAutoFit/>
          </a:bodyPr>
          <a:lstStyle/>
          <a:p>
            <a:r>
              <a:rPr lang="en-US" sz="1600" dirty="0">
                <a:latin typeface="Arial Black" panose="020B0A04020102020204" pitchFamily="34" charset="0"/>
              </a:rPr>
              <a:t>Cpx</a:t>
            </a:r>
          </a:p>
        </p:txBody>
      </p:sp>
      <p:pic>
        <p:nvPicPr>
          <p:cNvPr id="9" name="Picture 8">
            <a:extLst>
              <a:ext uri="{FF2B5EF4-FFF2-40B4-BE49-F238E27FC236}">
                <a16:creationId xmlns:a16="http://schemas.microsoft.com/office/drawing/2014/main" id="{E2F57E9A-B3C8-ADBE-70EB-E3C33A492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365" y="1825624"/>
            <a:ext cx="5801761" cy="4351339"/>
          </a:xfrm>
          <a:prstGeom prst="rect">
            <a:avLst/>
          </a:prstGeom>
        </p:spPr>
      </p:pic>
      <p:sp>
        <p:nvSpPr>
          <p:cNvPr id="11" name="TextBox 10">
            <a:extLst>
              <a:ext uri="{FF2B5EF4-FFF2-40B4-BE49-F238E27FC236}">
                <a16:creationId xmlns:a16="http://schemas.microsoft.com/office/drawing/2014/main" id="{75181E71-967F-0BCA-F5E4-41E0AB62E121}"/>
              </a:ext>
            </a:extLst>
          </p:cNvPr>
          <p:cNvSpPr txBox="1"/>
          <p:nvPr/>
        </p:nvSpPr>
        <p:spPr>
          <a:xfrm>
            <a:off x="6495229" y="3608522"/>
            <a:ext cx="447558" cy="338554"/>
          </a:xfrm>
          <a:prstGeom prst="rect">
            <a:avLst/>
          </a:prstGeom>
          <a:noFill/>
        </p:spPr>
        <p:txBody>
          <a:bodyPr wrap="none" rtlCol="0">
            <a:spAutoFit/>
          </a:bodyPr>
          <a:lstStyle/>
          <a:p>
            <a:r>
              <a:rPr lang="en-US" sz="1600" dirty="0">
                <a:latin typeface="Arial Black" panose="020B0A04020102020204" pitchFamily="34" charset="0"/>
              </a:rPr>
              <a:t>Gt</a:t>
            </a:r>
          </a:p>
        </p:txBody>
      </p:sp>
      <p:sp>
        <p:nvSpPr>
          <p:cNvPr id="12" name="TextBox 11">
            <a:extLst>
              <a:ext uri="{FF2B5EF4-FFF2-40B4-BE49-F238E27FC236}">
                <a16:creationId xmlns:a16="http://schemas.microsoft.com/office/drawing/2014/main" id="{A964CA7E-322C-6695-DD1A-55868AE73A02}"/>
              </a:ext>
            </a:extLst>
          </p:cNvPr>
          <p:cNvSpPr txBox="1"/>
          <p:nvPr/>
        </p:nvSpPr>
        <p:spPr>
          <a:xfrm>
            <a:off x="7231032" y="4297260"/>
            <a:ext cx="822661" cy="338554"/>
          </a:xfrm>
          <a:prstGeom prst="rect">
            <a:avLst/>
          </a:prstGeom>
          <a:noFill/>
        </p:spPr>
        <p:txBody>
          <a:bodyPr wrap="none" rtlCol="0">
            <a:spAutoFit/>
          </a:bodyPr>
          <a:lstStyle/>
          <a:p>
            <a:r>
              <a:rPr lang="en-US" sz="1600" dirty="0">
                <a:latin typeface="Arial Black" panose="020B0A04020102020204" pitchFamily="34" charset="0"/>
              </a:rPr>
              <a:t>Amph</a:t>
            </a:r>
          </a:p>
        </p:txBody>
      </p:sp>
      <p:cxnSp>
        <p:nvCxnSpPr>
          <p:cNvPr id="14" name="Straight Arrow Connector 13">
            <a:extLst>
              <a:ext uri="{FF2B5EF4-FFF2-40B4-BE49-F238E27FC236}">
                <a16:creationId xmlns:a16="http://schemas.microsoft.com/office/drawing/2014/main" id="{FCA44095-EAF3-BDC5-3C51-8C72E90F9AD5}"/>
              </a:ext>
            </a:extLst>
          </p:cNvPr>
          <p:cNvCxnSpPr/>
          <p:nvPr/>
        </p:nvCxnSpPr>
        <p:spPr>
          <a:xfrm>
            <a:off x="6958027" y="4074899"/>
            <a:ext cx="393895" cy="3106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42DB7E5-690D-3E69-F114-1E273314C84C}"/>
              </a:ext>
            </a:extLst>
          </p:cNvPr>
          <p:cNvCxnSpPr/>
          <p:nvPr/>
        </p:nvCxnSpPr>
        <p:spPr>
          <a:xfrm>
            <a:off x="7189844" y="4771364"/>
            <a:ext cx="393895" cy="3106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78DB434-851C-BAD7-3B31-DFCE6C40BE2C}"/>
              </a:ext>
            </a:extLst>
          </p:cNvPr>
          <p:cNvSpPr txBox="1"/>
          <p:nvPr/>
        </p:nvSpPr>
        <p:spPr>
          <a:xfrm>
            <a:off x="7583739" y="4852342"/>
            <a:ext cx="561372" cy="338554"/>
          </a:xfrm>
          <a:prstGeom prst="rect">
            <a:avLst/>
          </a:prstGeom>
          <a:noFill/>
        </p:spPr>
        <p:txBody>
          <a:bodyPr wrap="none" rtlCol="0">
            <a:spAutoFit/>
          </a:bodyPr>
          <a:lstStyle/>
          <a:p>
            <a:r>
              <a:rPr lang="en-US" sz="1600" dirty="0">
                <a:latin typeface="Arial Black" panose="020B0A04020102020204" pitchFamily="34" charset="0"/>
              </a:rPr>
              <a:t>Qtz</a:t>
            </a:r>
          </a:p>
        </p:txBody>
      </p:sp>
      <p:pic>
        <p:nvPicPr>
          <p:cNvPr id="8" name="Picture 7">
            <a:extLst>
              <a:ext uri="{FF2B5EF4-FFF2-40B4-BE49-F238E27FC236}">
                <a16:creationId xmlns:a16="http://schemas.microsoft.com/office/drawing/2014/main" id="{F411C7B3-F65D-5F62-053F-863DB7E1E8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138" y="1728891"/>
            <a:ext cx="6059739" cy="4544804"/>
          </a:xfrm>
          <a:prstGeom prst="rect">
            <a:avLst/>
          </a:prstGeom>
        </p:spPr>
      </p:pic>
      <p:sp>
        <p:nvSpPr>
          <p:cNvPr id="10" name="TextBox 9">
            <a:extLst>
              <a:ext uri="{FF2B5EF4-FFF2-40B4-BE49-F238E27FC236}">
                <a16:creationId xmlns:a16="http://schemas.microsoft.com/office/drawing/2014/main" id="{F5543E83-7D85-D2D6-345B-A7690A68588B}"/>
              </a:ext>
            </a:extLst>
          </p:cNvPr>
          <p:cNvSpPr txBox="1"/>
          <p:nvPr/>
        </p:nvSpPr>
        <p:spPr>
          <a:xfrm>
            <a:off x="6096000" y="3154876"/>
            <a:ext cx="527709" cy="400110"/>
          </a:xfrm>
          <a:prstGeom prst="rect">
            <a:avLst/>
          </a:prstGeom>
          <a:noFill/>
        </p:spPr>
        <p:txBody>
          <a:bodyPr wrap="none" rtlCol="0">
            <a:spAutoFit/>
          </a:bodyPr>
          <a:lstStyle/>
          <a:p>
            <a:r>
              <a:rPr lang="en-US" sz="2000" b="1" dirty="0"/>
              <a:t>Grt</a:t>
            </a:r>
          </a:p>
        </p:txBody>
      </p:sp>
      <p:sp>
        <p:nvSpPr>
          <p:cNvPr id="13" name="TextBox 12">
            <a:extLst>
              <a:ext uri="{FF2B5EF4-FFF2-40B4-BE49-F238E27FC236}">
                <a16:creationId xmlns:a16="http://schemas.microsoft.com/office/drawing/2014/main" id="{CCB93FBB-36E7-BD77-BE78-DCE1A3BFD303}"/>
              </a:ext>
            </a:extLst>
          </p:cNvPr>
          <p:cNvSpPr txBox="1"/>
          <p:nvPr/>
        </p:nvSpPr>
        <p:spPr>
          <a:xfrm>
            <a:off x="7642947" y="4842574"/>
            <a:ext cx="609654" cy="400110"/>
          </a:xfrm>
          <a:prstGeom prst="rect">
            <a:avLst/>
          </a:prstGeom>
          <a:noFill/>
        </p:spPr>
        <p:txBody>
          <a:bodyPr wrap="none" rtlCol="0">
            <a:spAutoFit/>
          </a:bodyPr>
          <a:lstStyle/>
          <a:p>
            <a:r>
              <a:rPr lang="en-US" sz="2000" b="1" dirty="0"/>
              <a:t>Opx</a:t>
            </a:r>
          </a:p>
        </p:txBody>
      </p:sp>
      <p:cxnSp>
        <p:nvCxnSpPr>
          <p:cNvPr id="18" name="Straight Arrow Connector 17">
            <a:extLst>
              <a:ext uri="{FF2B5EF4-FFF2-40B4-BE49-F238E27FC236}">
                <a16:creationId xmlns:a16="http://schemas.microsoft.com/office/drawing/2014/main" id="{35D94A74-4254-45B2-F213-E60A80F7D2EC}"/>
              </a:ext>
            </a:extLst>
          </p:cNvPr>
          <p:cNvCxnSpPr>
            <a:cxnSpLocks/>
          </p:cNvCxnSpPr>
          <p:nvPr/>
        </p:nvCxnSpPr>
        <p:spPr>
          <a:xfrm>
            <a:off x="6305315" y="4148746"/>
            <a:ext cx="1389708" cy="8261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3BEBDCA-B262-3F83-DF16-A60BD248D605}"/>
              </a:ext>
            </a:extLst>
          </p:cNvPr>
          <p:cNvCxnSpPr>
            <a:cxnSpLocks/>
          </p:cNvCxnSpPr>
          <p:nvPr/>
        </p:nvCxnSpPr>
        <p:spPr>
          <a:xfrm flipV="1">
            <a:off x="6023280" y="3485604"/>
            <a:ext cx="234934" cy="8706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68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nodeType="clickEffect">
                                  <p:stCondLst>
                                    <p:cond delay="0"/>
                                  </p:stCondLst>
                                  <p:childTnLst>
                                    <p:animEffect transition="out" filter="circle(out)">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par>
                                <p:cTn id="19" presetID="6" presetClass="exit" presetSubtype="32" fill="hold" grpId="1" nodeType="withEffect">
                                  <p:stCondLst>
                                    <p:cond delay="0"/>
                                  </p:stCondLst>
                                  <p:childTnLst>
                                    <p:animEffect transition="out" filter="circle(out)">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par>
                                <p:cTn id="22" presetID="6" presetClass="exit" presetSubtype="32" fill="hold" grpId="1" nodeType="withEffect">
                                  <p:stCondLst>
                                    <p:cond delay="0"/>
                                  </p:stCondLst>
                                  <p:childTnLst>
                                    <p:animEffect transition="out" filter="circle(out)">
                                      <p:cBhvr>
                                        <p:cTn id="23" dur="2000"/>
                                        <p:tgtEl>
                                          <p:spTgt spid="7"/>
                                        </p:tgtEl>
                                      </p:cBhvr>
                                    </p:animEffect>
                                    <p:set>
                                      <p:cBhvr>
                                        <p:cTn id="24" dur="1" fill="hold">
                                          <p:stCondLst>
                                            <p:cond delay="19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ircle(in)">
                                      <p:cBhvr>
                                        <p:cTn id="38" dur="2000"/>
                                        <p:tgtEl>
                                          <p:spTgt spid="16"/>
                                        </p:tgtEl>
                                      </p:cBhvr>
                                    </p:animEffect>
                                  </p:childTnLst>
                                </p:cTn>
                              </p:par>
                              <p:par>
                                <p:cTn id="39" presetID="6"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par>
                                <p:cTn id="42" presetID="6"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ircle(in)">
                                      <p:cBhvr>
                                        <p:cTn id="44" dur="2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9"/>
                                        </p:tgtEl>
                                      </p:cBhvr>
                                    </p:animEffect>
                                    <p:set>
                                      <p:cBhvr>
                                        <p:cTn id="49" dur="1" fill="hold">
                                          <p:stCondLst>
                                            <p:cond delay="1999"/>
                                          </p:stCondLst>
                                        </p:cTn>
                                        <p:tgtEl>
                                          <p:spTgt spid="9"/>
                                        </p:tgtEl>
                                        <p:attrNameLst>
                                          <p:attrName>style.visibility</p:attrName>
                                        </p:attrNameLst>
                                      </p:cBhvr>
                                      <p:to>
                                        <p:strVal val="hidden"/>
                                      </p:to>
                                    </p:set>
                                  </p:childTnLst>
                                </p:cTn>
                              </p:par>
                              <p:par>
                                <p:cTn id="50" presetID="6" presetClass="exit" presetSubtype="32" fill="hold" grpId="1" nodeType="withEffect">
                                  <p:stCondLst>
                                    <p:cond delay="0"/>
                                  </p:stCondLst>
                                  <p:childTnLst>
                                    <p:animEffect transition="out" filter="circle(out)">
                                      <p:cBhvr>
                                        <p:cTn id="51" dur="2000"/>
                                        <p:tgtEl>
                                          <p:spTgt spid="11"/>
                                        </p:tgtEl>
                                      </p:cBhvr>
                                    </p:animEffect>
                                    <p:set>
                                      <p:cBhvr>
                                        <p:cTn id="52" dur="1" fill="hold">
                                          <p:stCondLst>
                                            <p:cond delay="1999"/>
                                          </p:stCondLst>
                                        </p:cTn>
                                        <p:tgtEl>
                                          <p:spTgt spid="11"/>
                                        </p:tgtEl>
                                        <p:attrNameLst>
                                          <p:attrName>style.visibility</p:attrName>
                                        </p:attrNameLst>
                                      </p:cBhvr>
                                      <p:to>
                                        <p:strVal val="hidden"/>
                                      </p:to>
                                    </p:set>
                                  </p:childTnLst>
                                </p:cTn>
                              </p:par>
                              <p:par>
                                <p:cTn id="53" presetID="6" presetClass="exit" presetSubtype="32" fill="hold" grpId="1" nodeType="withEffect">
                                  <p:stCondLst>
                                    <p:cond delay="0"/>
                                  </p:stCondLst>
                                  <p:childTnLst>
                                    <p:animEffect transition="out" filter="circle(out)">
                                      <p:cBhvr>
                                        <p:cTn id="54" dur="2000"/>
                                        <p:tgtEl>
                                          <p:spTgt spid="12"/>
                                        </p:tgtEl>
                                      </p:cBhvr>
                                    </p:animEffect>
                                    <p:set>
                                      <p:cBhvr>
                                        <p:cTn id="55" dur="1" fill="hold">
                                          <p:stCondLst>
                                            <p:cond delay="1999"/>
                                          </p:stCondLst>
                                        </p:cTn>
                                        <p:tgtEl>
                                          <p:spTgt spid="12"/>
                                        </p:tgtEl>
                                        <p:attrNameLst>
                                          <p:attrName>style.visibility</p:attrName>
                                        </p:attrNameLst>
                                      </p:cBhvr>
                                      <p:to>
                                        <p:strVal val="hidden"/>
                                      </p:to>
                                    </p:set>
                                  </p:childTnLst>
                                </p:cTn>
                              </p:par>
                              <p:par>
                                <p:cTn id="56" presetID="6" presetClass="exit" presetSubtype="32" fill="hold" grpId="1" nodeType="withEffect">
                                  <p:stCondLst>
                                    <p:cond delay="0"/>
                                  </p:stCondLst>
                                  <p:childTnLst>
                                    <p:animEffect transition="out" filter="circle(out)">
                                      <p:cBhvr>
                                        <p:cTn id="57" dur="2000"/>
                                        <p:tgtEl>
                                          <p:spTgt spid="16"/>
                                        </p:tgtEl>
                                      </p:cBhvr>
                                    </p:animEffect>
                                    <p:set>
                                      <p:cBhvr>
                                        <p:cTn id="58" dur="1" fill="hold">
                                          <p:stCondLst>
                                            <p:cond delay="1999"/>
                                          </p:stCondLst>
                                        </p:cTn>
                                        <p:tgtEl>
                                          <p:spTgt spid="16"/>
                                        </p:tgtEl>
                                        <p:attrNameLst>
                                          <p:attrName>style.visibility</p:attrName>
                                        </p:attrNameLst>
                                      </p:cBhvr>
                                      <p:to>
                                        <p:strVal val="hidden"/>
                                      </p:to>
                                    </p:set>
                                  </p:childTnLst>
                                </p:cTn>
                              </p:par>
                              <p:par>
                                <p:cTn id="59" presetID="6" presetClass="exit" presetSubtype="32" fill="hold" nodeType="withEffect">
                                  <p:stCondLst>
                                    <p:cond delay="0"/>
                                  </p:stCondLst>
                                  <p:childTnLst>
                                    <p:animEffect transition="out" filter="circle(out)">
                                      <p:cBhvr>
                                        <p:cTn id="60" dur="2000"/>
                                        <p:tgtEl>
                                          <p:spTgt spid="15"/>
                                        </p:tgtEl>
                                      </p:cBhvr>
                                    </p:animEffect>
                                    <p:set>
                                      <p:cBhvr>
                                        <p:cTn id="61" dur="1" fill="hold">
                                          <p:stCondLst>
                                            <p:cond delay="1999"/>
                                          </p:stCondLst>
                                        </p:cTn>
                                        <p:tgtEl>
                                          <p:spTgt spid="15"/>
                                        </p:tgtEl>
                                        <p:attrNameLst>
                                          <p:attrName>style.visibility</p:attrName>
                                        </p:attrNameLst>
                                      </p:cBhvr>
                                      <p:to>
                                        <p:strVal val="hidden"/>
                                      </p:to>
                                    </p:set>
                                  </p:childTnLst>
                                </p:cTn>
                              </p:par>
                              <p:par>
                                <p:cTn id="62" presetID="6" presetClass="exit" presetSubtype="32" fill="hold" nodeType="withEffect">
                                  <p:stCondLst>
                                    <p:cond delay="0"/>
                                  </p:stCondLst>
                                  <p:childTnLst>
                                    <p:animEffect transition="out" filter="circle(out)">
                                      <p:cBhvr>
                                        <p:cTn id="63" dur="2000"/>
                                        <p:tgtEl>
                                          <p:spTgt spid="14"/>
                                        </p:tgtEl>
                                      </p:cBhvr>
                                    </p:animEffect>
                                    <p:set>
                                      <p:cBhvr>
                                        <p:cTn id="64" dur="1" fill="hold">
                                          <p:stCondLst>
                                            <p:cond delay="1999"/>
                                          </p:stCondLst>
                                        </p:cTn>
                                        <p:tgtEl>
                                          <p:spTgt spid="1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2000"/>
                                        <p:tgtEl>
                                          <p:spTgt spid="8"/>
                                        </p:tgtEl>
                                      </p:cBhvr>
                                    </p:animEffect>
                                  </p:childTnLst>
                                </p:cTn>
                              </p:par>
                              <p:par>
                                <p:cTn id="70" presetID="10"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2000"/>
                                        <p:tgtEl>
                                          <p:spTgt spid="2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2000"/>
                                        <p:tgtEl>
                                          <p:spTgt spid="10"/>
                                        </p:tgtEl>
                                      </p:cBhvr>
                                    </p:animEffect>
                                  </p:childTnLst>
                                </p:cTn>
                              </p:par>
                              <p:par>
                                <p:cTn id="76" presetID="10"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2000"/>
                                        <p:tgtEl>
                                          <p:spTgt spid="1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2000"/>
                                        <p:tgtEl>
                                          <p:spTgt spid="1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8"/>
                                        </p:tgtEl>
                                      </p:cBhvr>
                                    </p:animEffect>
                                    <p:set>
                                      <p:cBhvr>
                                        <p:cTn id="86" dur="1" fill="hold">
                                          <p:stCondLst>
                                            <p:cond delay="499"/>
                                          </p:stCondLst>
                                        </p:cTn>
                                        <p:tgtEl>
                                          <p:spTgt spid="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1" grpId="0"/>
      <p:bldP spid="11" grpId="1"/>
      <p:bldP spid="12" grpId="0"/>
      <p:bldP spid="12" grpId="1"/>
      <p:bldP spid="16" grpId="0"/>
      <p:bldP spid="16" grpId="1"/>
      <p:bldP spid="10" grpId="0"/>
      <p:bldP spid="10"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F838-D281-2EA6-C4B1-313AA83D6394}"/>
              </a:ext>
            </a:extLst>
          </p:cNvPr>
          <p:cNvSpPr>
            <a:spLocks noGrp="1"/>
          </p:cNvSpPr>
          <p:nvPr>
            <p:ph type="title"/>
          </p:nvPr>
        </p:nvSpPr>
        <p:spPr>
          <a:xfrm>
            <a:off x="839788" y="365126"/>
            <a:ext cx="10515600" cy="704020"/>
          </a:xfrm>
        </p:spPr>
        <p:txBody>
          <a:bodyPr>
            <a:normAutofit/>
          </a:bodyPr>
          <a:lstStyle/>
          <a:p>
            <a:pPr algn="ctr"/>
            <a:r>
              <a:rPr lang="en-US" sz="2800" b="1" u="sng" dirty="0"/>
              <a:t>Textural comparison</a:t>
            </a:r>
          </a:p>
        </p:txBody>
      </p:sp>
      <p:sp>
        <p:nvSpPr>
          <p:cNvPr id="3" name="Text Placeholder 2">
            <a:extLst>
              <a:ext uri="{FF2B5EF4-FFF2-40B4-BE49-F238E27FC236}">
                <a16:creationId xmlns:a16="http://schemas.microsoft.com/office/drawing/2014/main" id="{AF6AD379-5AD1-E841-3963-6ECCF7482412}"/>
              </a:ext>
            </a:extLst>
          </p:cNvPr>
          <p:cNvSpPr>
            <a:spLocks noGrp="1"/>
          </p:cNvSpPr>
          <p:nvPr>
            <p:ph type="body" idx="1"/>
          </p:nvPr>
        </p:nvSpPr>
        <p:spPr>
          <a:xfrm>
            <a:off x="839788" y="1069147"/>
            <a:ext cx="5157787" cy="704020"/>
          </a:xfrm>
        </p:spPr>
        <p:txBody>
          <a:bodyPr/>
          <a:lstStyle/>
          <a:p>
            <a:pPr algn="ctr"/>
            <a:r>
              <a:rPr lang="en-US" u="sng" dirty="0">
                <a:solidFill>
                  <a:schemeClr val="accent6">
                    <a:lumMod val="75000"/>
                  </a:schemeClr>
                </a:solidFill>
              </a:rPr>
              <a:t>Non-</a:t>
            </a:r>
            <a:r>
              <a:rPr lang="en-US" u="sng" dirty="0" err="1">
                <a:solidFill>
                  <a:schemeClr val="accent6">
                    <a:lumMod val="75000"/>
                  </a:schemeClr>
                </a:solidFill>
              </a:rPr>
              <a:t>garnetiferous</a:t>
            </a:r>
            <a:r>
              <a:rPr lang="en-US" u="sng" dirty="0">
                <a:solidFill>
                  <a:schemeClr val="accent6">
                    <a:lumMod val="75000"/>
                  </a:schemeClr>
                </a:solidFill>
              </a:rPr>
              <a:t> rock</a:t>
            </a:r>
          </a:p>
        </p:txBody>
      </p:sp>
      <p:sp>
        <p:nvSpPr>
          <p:cNvPr id="4" name="Content Placeholder 3">
            <a:extLst>
              <a:ext uri="{FF2B5EF4-FFF2-40B4-BE49-F238E27FC236}">
                <a16:creationId xmlns:a16="http://schemas.microsoft.com/office/drawing/2014/main" id="{1F80BE12-54D8-9A86-3EAC-7EF7106AD28C}"/>
              </a:ext>
            </a:extLst>
          </p:cNvPr>
          <p:cNvSpPr>
            <a:spLocks noGrp="1"/>
          </p:cNvSpPr>
          <p:nvPr>
            <p:ph sz="half" idx="2"/>
          </p:nvPr>
        </p:nvSpPr>
        <p:spPr>
          <a:xfrm>
            <a:off x="839788" y="1983546"/>
            <a:ext cx="5157787" cy="4206118"/>
          </a:xfrm>
        </p:spPr>
        <p:txBody>
          <a:bodyPr/>
          <a:lstStyle/>
          <a:p>
            <a:pPr>
              <a:buFont typeface="Wingdings" panose="05000000000000000000" pitchFamily="2" charset="2"/>
              <a:buChar char="Ø"/>
            </a:pPr>
            <a:r>
              <a:rPr lang="en-US" dirty="0"/>
              <a:t>Contains less amphibole.</a:t>
            </a:r>
          </a:p>
          <a:p>
            <a:pPr>
              <a:buFont typeface="Wingdings" panose="05000000000000000000" pitchFamily="2" charset="2"/>
              <a:buChar char="Ø"/>
            </a:pPr>
            <a:r>
              <a:rPr lang="en-US" dirty="0"/>
              <a:t>Clinopyroxene is more than orthopyroxene.</a:t>
            </a:r>
          </a:p>
          <a:p>
            <a:pPr>
              <a:buFont typeface="Wingdings" panose="05000000000000000000" pitchFamily="2" charset="2"/>
              <a:buChar char="Ø"/>
            </a:pPr>
            <a:r>
              <a:rPr lang="en-US" dirty="0">
                <a:solidFill>
                  <a:schemeClr val="accent2">
                    <a:lumMod val="75000"/>
                  </a:schemeClr>
                </a:solidFill>
              </a:rPr>
              <a:t>Last metamorphic event </a:t>
            </a:r>
            <a:r>
              <a:rPr lang="en-US" dirty="0"/>
              <a:t>denoted by occurrence of </a:t>
            </a:r>
            <a:r>
              <a:rPr lang="en-US" dirty="0">
                <a:solidFill>
                  <a:schemeClr val="accent2">
                    <a:lumMod val="75000"/>
                  </a:schemeClr>
                </a:solidFill>
              </a:rPr>
              <a:t>symplectites</a:t>
            </a:r>
            <a:r>
              <a:rPr lang="en-US" dirty="0"/>
              <a:t>.</a:t>
            </a:r>
          </a:p>
        </p:txBody>
      </p:sp>
      <p:sp>
        <p:nvSpPr>
          <p:cNvPr id="5" name="Text Placeholder 4">
            <a:extLst>
              <a:ext uri="{FF2B5EF4-FFF2-40B4-BE49-F238E27FC236}">
                <a16:creationId xmlns:a16="http://schemas.microsoft.com/office/drawing/2014/main" id="{27220E00-89F4-E7BC-52F7-BF40F419CA35}"/>
              </a:ext>
            </a:extLst>
          </p:cNvPr>
          <p:cNvSpPr>
            <a:spLocks noGrp="1"/>
          </p:cNvSpPr>
          <p:nvPr>
            <p:ph type="body" sz="quarter" idx="3"/>
          </p:nvPr>
        </p:nvSpPr>
        <p:spPr>
          <a:xfrm>
            <a:off x="6172200" y="1069146"/>
            <a:ext cx="5183188" cy="704021"/>
          </a:xfrm>
        </p:spPr>
        <p:txBody>
          <a:bodyPr/>
          <a:lstStyle/>
          <a:p>
            <a:pPr algn="ctr"/>
            <a:r>
              <a:rPr lang="en-US" u="sng" dirty="0">
                <a:solidFill>
                  <a:schemeClr val="accent6">
                    <a:lumMod val="75000"/>
                  </a:schemeClr>
                </a:solidFill>
              </a:rPr>
              <a:t>Garnetiferous rock</a:t>
            </a:r>
          </a:p>
        </p:txBody>
      </p:sp>
      <p:sp>
        <p:nvSpPr>
          <p:cNvPr id="6" name="Content Placeholder 5">
            <a:extLst>
              <a:ext uri="{FF2B5EF4-FFF2-40B4-BE49-F238E27FC236}">
                <a16:creationId xmlns:a16="http://schemas.microsoft.com/office/drawing/2014/main" id="{C16BE1D2-4436-31C3-6505-AC7D56E48067}"/>
              </a:ext>
            </a:extLst>
          </p:cNvPr>
          <p:cNvSpPr>
            <a:spLocks noGrp="1"/>
          </p:cNvSpPr>
          <p:nvPr>
            <p:ph sz="quarter" idx="4"/>
          </p:nvPr>
        </p:nvSpPr>
        <p:spPr>
          <a:xfrm>
            <a:off x="6172200" y="1983546"/>
            <a:ext cx="5183188" cy="4206118"/>
          </a:xfrm>
        </p:spPr>
        <p:txBody>
          <a:bodyPr/>
          <a:lstStyle/>
          <a:p>
            <a:pPr>
              <a:buFont typeface="Wingdings" panose="05000000000000000000" pitchFamily="2" charset="2"/>
              <a:buChar char="Ø"/>
            </a:pPr>
            <a:r>
              <a:rPr lang="en-US" dirty="0"/>
              <a:t>Contains more amphibole.</a:t>
            </a:r>
          </a:p>
          <a:p>
            <a:pPr>
              <a:buFont typeface="Wingdings" panose="05000000000000000000" pitchFamily="2" charset="2"/>
              <a:buChar char="Ø"/>
            </a:pPr>
            <a:r>
              <a:rPr lang="en-US" dirty="0"/>
              <a:t>Orthopyroxene is more than clinopyroxene.</a:t>
            </a:r>
          </a:p>
          <a:p>
            <a:pPr>
              <a:buFont typeface="Wingdings" panose="05000000000000000000" pitchFamily="2" charset="2"/>
              <a:buChar char="Ø"/>
            </a:pPr>
            <a:r>
              <a:rPr lang="en-US" dirty="0">
                <a:solidFill>
                  <a:schemeClr val="accent2">
                    <a:lumMod val="75000"/>
                  </a:schemeClr>
                </a:solidFill>
              </a:rPr>
              <a:t>Last metamorphic event </a:t>
            </a:r>
            <a:r>
              <a:rPr lang="en-US" dirty="0"/>
              <a:t>denoted by occurrence of </a:t>
            </a:r>
            <a:r>
              <a:rPr lang="en-US" dirty="0">
                <a:solidFill>
                  <a:schemeClr val="accent2">
                    <a:lumMod val="75000"/>
                  </a:schemeClr>
                </a:solidFill>
              </a:rPr>
              <a:t>garnets</a:t>
            </a:r>
            <a:r>
              <a:rPr lang="en-US" dirty="0"/>
              <a:t>.</a:t>
            </a:r>
          </a:p>
        </p:txBody>
      </p:sp>
    </p:spTree>
    <p:extLst>
      <p:ext uri="{BB962C8B-B14F-4D97-AF65-F5344CB8AC3E}">
        <p14:creationId xmlns:p14="http://schemas.microsoft.com/office/powerpoint/2010/main" val="1381329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2031</TotalTime>
  <Words>1402</Words>
  <Application>Microsoft Office PowerPoint</Application>
  <PresentationFormat>Widescreen</PresentationFormat>
  <Paragraphs>110</Paragraphs>
  <Slides>17</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5" baseType="lpstr">
      <vt:lpstr>Arial</vt:lpstr>
      <vt:lpstr>Arial Black</vt:lpstr>
      <vt:lpstr>Arial Narrow</vt:lpstr>
      <vt:lpstr>Calibri</vt:lpstr>
      <vt:lpstr>Calibri Light</vt:lpstr>
      <vt:lpstr>Wingdings</vt:lpstr>
      <vt:lpstr>Office Theme</vt:lpstr>
      <vt:lpstr>Acrobat Document</vt:lpstr>
      <vt:lpstr>PowerPoint Presentation</vt:lpstr>
      <vt:lpstr>Content</vt:lpstr>
      <vt:lpstr>Introduction</vt:lpstr>
      <vt:lpstr>PowerPoint Presentation</vt:lpstr>
      <vt:lpstr>Role of CGGC</vt:lpstr>
      <vt:lpstr>PowerPoint Presentation</vt:lpstr>
      <vt:lpstr>Textural relation(Non-garnetiferous)</vt:lpstr>
      <vt:lpstr>Textural relation(Garnetiferous)</vt:lpstr>
      <vt:lpstr>Textural comparison</vt:lpstr>
      <vt:lpstr>Thermodynamic modeling</vt:lpstr>
      <vt:lpstr>Thermodynamic modeling</vt:lpstr>
      <vt:lpstr>Thermodynamic modeling</vt:lpstr>
      <vt:lpstr>Results</vt:lpstr>
      <vt:lpstr>Discussion</vt:lpstr>
      <vt:lpstr>Discussion</vt:lpstr>
      <vt:lpstr>Reference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hp</dc:creator>
  <cp:lastModifiedBy>hp</cp:lastModifiedBy>
  <cp:revision>40</cp:revision>
  <dcterms:created xsi:type="dcterms:W3CDTF">2025-04-22T12:21:04Z</dcterms:created>
  <dcterms:modified xsi:type="dcterms:W3CDTF">2025-04-28T05:47:47Z</dcterms:modified>
</cp:coreProperties>
</file>