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98" r:id="rId3"/>
    <p:sldId id="299" r:id="rId4"/>
    <p:sldId id="301" r:id="rId5"/>
    <p:sldId id="262" r:id="rId6"/>
    <p:sldId id="265" r:id="rId7"/>
    <p:sldId id="269" r:id="rId8"/>
    <p:sldId id="275" r:id="rId9"/>
    <p:sldId id="300" r:id="rId10"/>
    <p:sldId id="302" r:id="rId11"/>
    <p:sldId id="303" r:id="rId12"/>
    <p:sldId id="304" r:id="rId13"/>
    <p:sldId id="276" r:id="rId14"/>
    <p:sldId id="295" r:id="rId15"/>
  </p:sldIdLst>
  <p:sldSz cx="18288000" cy="10287000"/>
  <p:notesSz cx="6858000" cy="9144000"/>
  <p:embeddedFontLst>
    <p:embeddedFont>
      <p:font typeface="Radley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530707"/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73" autoAdjust="0"/>
  </p:normalViewPr>
  <p:slideViewPr>
    <p:cSldViewPr>
      <p:cViewPr>
        <p:scale>
          <a:sx n="52" d="100"/>
          <a:sy n="52" d="100"/>
        </p:scale>
        <p:origin x="293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3.pn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1F0DA7FA-20F5-EFC3-D5B3-BDAD3A5C8E29}"/>
              </a:ext>
            </a:extLst>
          </p:cNvPr>
          <p:cNvSpPr/>
          <p:nvPr/>
        </p:nvSpPr>
        <p:spPr>
          <a:xfrm>
            <a:off x="0" y="9410700"/>
            <a:ext cx="18516600" cy="876300"/>
          </a:xfrm>
          <a:prstGeom prst="rect">
            <a:avLst/>
          </a:prstGeom>
          <a:solidFill>
            <a:srgbClr val="530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947092" y="1989092"/>
            <a:ext cx="9939847" cy="5238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320"/>
              </a:lnSpc>
            </a:pPr>
            <a:r>
              <a:rPr lang="en-US" sz="78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A new methodology for emergency planning in the humanitarian field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CD643564-29A3-65F1-DFC4-21EBD42ED70C}"/>
              </a:ext>
            </a:extLst>
          </p:cNvPr>
          <p:cNvSpPr/>
          <p:nvPr/>
        </p:nvSpPr>
        <p:spPr>
          <a:xfrm>
            <a:off x="1003679" y="341035"/>
            <a:ext cx="1100355" cy="1059581"/>
          </a:xfrm>
          <a:custGeom>
            <a:avLst/>
            <a:gdLst/>
            <a:ahLst/>
            <a:cxnLst/>
            <a:rect l="l" t="t" r="r" b="b"/>
            <a:pathLst>
              <a:path w="1284200" h="1284200">
                <a:moveTo>
                  <a:pt x="0" y="0"/>
                </a:moveTo>
                <a:lnTo>
                  <a:pt x="1284200" y="0"/>
                </a:lnTo>
                <a:lnTo>
                  <a:pt x="1284200" y="1284200"/>
                </a:lnTo>
                <a:lnTo>
                  <a:pt x="0" y="1284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7EA3DE11-9B4A-345B-CD36-580916E2414C}"/>
              </a:ext>
            </a:extLst>
          </p:cNvPr>
          <p:cNvSpPr/>
          <p:nvPr/>
        </p:nvSpPr>
        <p:spPr>
          <a:xfrm>
            <a:off x="2539755" y="255751"/>
            <a:ext cx="1558982" cy="1144865"/>
          </a:xfrm>
          <a:custGeom>
            <a:avLst/>
            <a:gdLst/>
            <a:ahLst/>
            <a:cxnLst/>
            <a:rect l="l" t="t" r="r" b="b"/>
            <a:pathLst>
              <a:path w="1819453" h="1387563">
                <a:moveTo>
                  <a:pt x="0" y="0"/>
                </a:moveTo>
                <a:lnTo>
                  <a:pt x="1819454" y="0"/>
                </a:lnTo>
                <a:lnTo>
                  <a:pt x="1819454" y="1387563"/>
                </a:lnTo>
                <a:lnTo>
                  <a:pt x="0" y="1387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954" t="-21261" r="-38290" b="-2695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0857442" y="0"/>
            <a:ext cx="7430558" cy="10298061"/>
          </a:xfrm>
          <a:custGeom>
            <a:avLst/>
            <a:gdLst/>
            <a:ahLst/>
            <a:cxnLst/>
            <a:rect l="l" t="t" r="r" b="b"/>
            <a:pathLst>
              <a:path w="8965907" h="10979637">
                <a:moveTo>
                  <a:pt x="0" y="0"/>
                </a:moveTo>
                <a:lnTo>
                  <a:pt x="8965907" y="0"/>
                </a:lnTo>
                <a:lnTo>
                  <a:pt x="8965907" y="10979637"/>
                </a:lnTo>
                <a:lnTo>
                  <a:pt x="0" y="10979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681" t="-4681" r="-9951" b="-1083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C87644F-FE10-51AE-8988-F27CCEC04517}"/>
              </a:ext>
            </a:extLst>
          </p:cNvPr>
          <p:cNvSpPr/>
          <p:nvPr/>
        </p:nvSpPr>
        <p:spPr>
          <a:xfrm>
            <a:off x="11125200" y="2838585"/>
            <a:ext cx="1219200" cy="4286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https://www.egu25.eu/EGU22-sharing-is-encourag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3536" y="0"/>
            <a:ext cx="884464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9"/>
          <p:cNvSpPr txBox="1"/>
          <p:nvPr/>
        </p:nvSpPr>
        <p:spPr>
          <a:xfrm>
            <a:off x="967657" y="7836874"/>
            <a:ext cx="11452943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b="1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Authors: </a:t>
            </a:r>
            <a:r>
              <a:rPr lang="en-US" sz="21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Francesca De Vito, Alessandro </a:t>
            </a:r>
            <a:r>
              <a:rPr lang="en-US" sz="2100" dirty="0" err="1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Benati</a:t>
            </a:r>
            <a:r>
              <a:rPr lang="en-US" sz="21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, Lorenzo </a:t>
            </a:r>
            <a:r>
              <a:rPr lang="en-US" sz="2100" dirty="0" err="1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Massucchielli</a:t>
            </a:r>
            <a:r>
              <a:rPr lang="en-US" sz="21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, Daniela  Molinari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E307C1-8B06-84BD-4E4E-4BDBB05B62CF}"/>
              </a:ext>
            </a:extLst>
          </p:cNvPr>
          <p:cNvSpPr txBox="1"/>
          <p:nvPr/>
        </p:nvSpPr>
        <p:spPr>
          <a:xfrm>
            <a:off x="14559415" y="7827349"/>
            <a:ext cx="3095058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Taken by PPRD East 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1"/>
    </mc:Choice>
    <mc:Fallback xmlns="">
      <p:transition spd="slow" advTm="10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3192B-760C-F860-5156-9549D87D9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34DF8D5-D3B9-EE9C-F572-087EDC991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/>
          <a:stretch/>
        </p:blipFill>
        <p:spPr>
          <a:xfrm rot="16200000">
            <a:off x="3270350" y="-5035451"/>
            <a:ext cx="11795861" cy="18849039"/>
          </a:xfrm>
          <a:prstGeom prst="rect">
            <a:avLst/>
          </a:prstGeom>
        </p:spPr>
      </p:pic>
      <p:pic>
        <p:nvPicPr>
          <p:cNvPr id="2" name="Picture 4" descr="A map of a body of water&#10;&#10;AI-generated content may be incorrect.">
            <a:extLst>
              <a:ext uri="{FF2B5EF4-FFF2-40B4-BE49-F238E27FC236}">
                <a16:creationId xmlns:a16="http://schemas.microsoft.com/office/drawing/2014/main" id="{EEE1C042-1EC3-AF1F-566E-3312B1DAD3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t="7977" r="2131" b="20493"/>
          <a:stretch/>
        </p:blipFill>
        <p:spPr>
          <a:xfrm>
            <a:off x="11787456" y="3442725"/>
            <a:ext cx="6203269" cy="655494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6" name="Picture 2" descr="https://www.egu25.eu/EGU22-sharing-is-encouraged.png">
            <a:extLst>
              <a:ext uri="{FF2B5EF4-FFF2-40B4-BE49-F238E27FC236}">
                <a16:creationId xmlns:a16="http://schemas.microsoft.com/office/drawing/2014/main" id="{E9084790-AE8C-DD22-8BEF-27DE7DE63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3536" y="0"/>
            <a:ext cx="884464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EA9830-9C33-F744-DC11-AD561A04C91E}"/>
              </a:ext>
            </a:extLst>
          </p:cNvPr>
          <p:cNvSpPr txBox="1"/>
          <p:nvPr/>
        </p:nvSpPr>
        <p:spPr>
          <a:xfrm>
            <a:off x="1028700" y="791677"/>
            <a:ext cx="10417017" cy="125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80"/>
              </a:lnSpc>
            </a:pPr>
            <a:r>
              <a:rPr lang="en-US" sz="8800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The basin approach: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BD24FA-498E-FE55-82FD-CBF8A7C93026}"/>
              </a:ext>
            </a:extLst>
          </p:cNvPr>
          <p:cNvSpPr txBox="1"/>
          <p:nvPr/>
        </p:nvSpPr>
        <p:spPr>
          <a:xfrm>
            <a:off x="1028700" y="4012919"/>
            <a:ext cx="8267700" cy="1486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42"/>
              </a:lnSpc>
            </a:pPr>
            <a:r>
              <a:rPr lang="en-US" sz="3032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REFERENCE SCENARIO: </a:t>
            </a:r>
          </a:p>
          <a:p>
            <a:pPr algn="l">
              <a:lnSpc>
                <a:spcPts val="3942"/>
              </a:lnSpc>
            </a:pPr>
            <a:r>
              <a:rPr lang="en-US" sz="3032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Simultaneous overflooding of streams in basin 2042.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2A9D393E-27A5-60E2-9089-BC27A3D889B7}"/>
              </a:ext>
            </a:extLst>
          </p:cNvPr>
          <p:cNvSpPr txBox="1"/>
          <p:nvPr/>
        </p:nvSpPr>
        <p:spPr>
          <a:xfrm>
            <a:off x="1028701" y="2336853"/>
            <a:ext cx="11087100" cy="771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4800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The Municipality of </a:t>
            </a:r>
            <a:r>
              <a:rPr lang="en-US" sz="4800" dirty="0" err="1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Blevio</a:t>
            </a:r>
            <a:endParaRPr lang="en-US" sz="4800" dirty="0">
              <a:solidFill>
                <a:srgbClr val="FFFFFF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cxnSp>
        <p:nvCxnSpPr>
          <p:cNvPr id="32" name="Connettore 1 9">
            <a:extLst>
              <a:ext uri="{FF2B5EF4-FFF2-40B4-BE49-F238E27FC236}">
                <a16:creationId xmlns:a16="http://schemas.microsoft.com/office/drawing/2014/main" id="{CE211EE3-77CA-398F-4F08-D6C38EBD3CEE}"/>
              </a:ext>
            </a:extLst>
          </p:cNvPr>
          <p:cNvCxnSpPr/>
          <p:nvPr/>
        </p:nvCxnSpPr>
        <p:spPr>
          <a:xfrm>
            <a:off x="1028700" y="3426485"/>
            <a:ext cx="864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7" descr="A black rectangle with black text&#10;&#10;AI-generated content may be incorrect.">
            <a:extLst>
              <a:ext uri="{FF2B5EF4-FFF2-40B4-BE49-F238E27FC236}">
                <a16:creationId xmlns:a16="http://schemas.microsoft.com/office/drawing/2014/main" id="{D55578B7-668F-C5FC-8B06-EC68D7568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171" y="1614701"/>
            <a:ext cx="6202554" cy="17453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Freeform: Shape 17">
            <a:extLst>
              <a:ext uri="{FF2B5EF4-FFF2-40B4-BE49-F238E27FC236}">
                <a16:creationId xmlns:a16="http://schemas.microsoft.com/office/drawing/2014/main" id="{A7AE7488-963A-D612-E7F6-1C7AD5F7237E}"/>
              </a:ext>
            </a:extLst>
          </p:cNvPr>
          <p:cNvSpPr/>
          <p:nvPr/>
        </p:nvSpPr>
        <p:spPr>
          <a:xfrm>
            <a:off x="13082856" y="6526397"/>
            <a:ext cx="4907869" cy="3276798"/>
          </a:xfrm>
          <a:custGeom>
            <a:avLst/>
            <a:gdLst>
              <a:gd name="connsiteX0" fmla="*/ 44824 w 3249706"/>
              <a:gd name="connsiteY0" fmla="*/ 672353 h 2156012"/>
              <a:gd name="connsiteX1" fmla="*/ 13447 w 3249706"/>
              <a:gd name="connsiteY1" fmla="*/ 609600 h 2156012"/>
              <a:gd name="connsiteX2" fmla="*/ 4483 w 3249706"/>
              <a:gd name="connsiteY2" fmla="*/ 582706 h 2156012"/>
              <a:gd name="connsiteX3" fmla="*/ 0 w 3249706"/>
              <a:gd name="connsiteY3" fmla="*/ 569259 h 2156012"/>
              <a:gd name="connsiteX4" fmla="*/ 13447 w 3249706"/>
              <a:gd name="connsiteY4" fmla="*/ 555812 h 2156012"/>
              <a:gd name="connsiteX5" fmla="*/ 31377 w 3249706"/>
              <a:gd name="connsiteY5" fmla="*/ 551330 h 2156012"/>
              <a:gd name="connsiteX6" fmla="*/ 44824 w 3249706"/>
              <a:gd name="connsiteY6" fmla="*/ 546847 h 2156012"/>
              <a:gd name="connsiteX7" fmla="*/ 121024 w 3249706"/>
              <a:gd name="connsiteY7" fmla="*/ 537883 h 2156012"/>
              <a:gd name="connsiteX8" fmla="*/ 129988 w 3249706"/>
              <a:gd name="connsiteY8" fmla="*/ 497542 h 2156012"/>
              <a:gd name="connsiteX9" fmla="*/ 134471 w 3249706"/>
              <a:gd name="connsiteY9" fmla="*/ 479612 h 2156012"/>
              <a:gd name="connsiteX10" fmla="*/ 138953 w 3249706"/>
              <a:gd name="connsiteY10" fmla="*/ 425824 h 2156012"/>
              <a:gd name="connsiteX11" fmla="*/ 143436 w 3249706"/>
              <a:gd name="connsiteY11" fmla="*/ 412377 h 2156012"/>
              <a:gd name="connsiteX12" fmla="*/ 156883 w 3249706"/>
              <a:gd name="connsiteY12" fmla="*/ 407894 h 2156012"/>
              <a:gd name="connsiteX13" fmla="*/ 170330 w 3249706"/>
              <a:gd name="connsiteY13" fmla="*/ 398930 h 2156012"/>
              <a:gd name="connsiteX14" fmla="*/ 183777 w 3249706"/>
              <a:gd name="connsiteY14" fmla="*/ 394447 h 2156012"/>
              <a:gd name="connsiteX15" fmla="*/ 215153 w 3249706"/>
              <a:gd name="connsiteY15" fmla="*/ 376518 h 2156012"/>
              <a:gd name="connsiteX16" fmla="*/ 251012 w 3249706"/>
              <a:gd name="connsiteY16" fmla="*/ 363071 h 2156012"/>
              <a:gd name="connsiteX17" fmla="*/ 286871 w 3249706"/>
              <a:gd name="connsiteY17" fmla="*/ 336177 h 2156012"/>
              <a:gd name="connsiteX18" fmla="*/ 318247 w 3249706"/>
              <a:gd name="connsiteY18" fmla="*/ 313765 h 2156012"/>
              <a:gd name="connsiteX19" fmla="*/ 340659 w 3249706"/>
              <a:gd name="connsiteY19" fmla="*/ 309283 h 2156012"/>
              <a:gd name="connsiteX20" fmla="*/ 354106 w 3249706"/>
              <a:gd name="connsiteY20" fmla="*/ 300318 h 2156012"/>
              <a:gd name="connsiteX21" fmla="*/ 358588 w 3249706"/>
              <a:gd name="connsiteY21" fmla="*/ 277906 h 2156012"/>
              <a:gd name="connsiteX22" fmla="*/ 363071 w 3249706"/>
              <a:gd name="connsiteY22" fmla="*/ 237565 h 2156012"/>
              <a:gd name="connsiteX23" fmla="*/ 372036 w 3249706"/>
              <a:gd name="connsiteY23" fmla="*/ 201706 h 2156012"/>
              <a:gd name="connsiteX24" fmla="*/ 381000 w 3249706"/>
              <a:gd name="connsiteY24" fmla="*/ 183777 h 2156012"/>
              <a:gd name="connsiteX25" fmla="*/ 389965 w 3249706"/>
              <a:gd name="connsiteY25" fmla="*/ 152400 h 2156012"/>
              <a:gd name="connsiteX26" fmla="*/ 394447 w 3249706"/>
              <a:gd name="connsiteY26" fmla="*/ 125506 h 2156012"/>
              <a:gd name="connsiteX27" fmla="*/ 421341 w 3249706"/>
              <a:gd name="connsiteY27" fmla="*/ 94130 h 2156012"/>
              <a:gd name="connsiteX28" fmla="*/ 425824 w 3249706"/>
              <a:gd name="connsiteY28" fmla="*/ 80683 h 2156012"/>
              <a:gd name="connsiteX29" fmla="*/ 448236 w 3249706"/>
              <a:gd name="connsiteY29" fmla="*/ 44824 h 2156012"/>
              <a:gd name="connsiteX30" fmla="*/ 470647 w 3249706"/>
              <a:gd name="connsiteY30" fmla="*/ 26894 h 2156012"/>
              <a:gd name="connsiteX31" fmla="*/ 484094 w 3249706"/>
              <a:gd name="connsiteY31" fmla="*/ 17930 h 2156012"/>
              <a:gd name="connsiteX32" fmla="*/ 506506 w 3249706"/>
              <a:gd name="connsiteY32" fmla="*/ 8965 h 2156012"/>
              <a:gd name="connsiteX33" fmla="*/ 524436 w 3249706"/>
              <a:gd name="connsiteY33" fmla="*/ 0 h 2156012"/>
              <a:gd name="connsiteX34" fmla="*/ 546847 w 3249706"/>
              <a:gd name="connsiteY34" fmla="*/ 22412 h 2156012"/>
              <a:gd name="connsiteX35" fmla="*/ 560294 w 3249706"/>
              <a:gd name="connsiteY35" fmla="*/ 31377 h 2156012"/>
              <a:gd name="connsiteX36" fmla="*/ 591671 w 3249706"/>
              <a:gd name="connsiteY36" fmla="*/ 58271 h 2156012"/>
              <a:gd name="connsiteX37" fmla="*/ 618565 w 3249706"/>
              <a:gd name="connsiteY37" fmla="*/ 67236 h 2156012"/>
              <a:gd name="connsiteX38" fmla="*/ 649941 w 3249706"/>
              <a:gd name="connsiteY38" fmla="*/ 76200 h 2156012"/>
              <a:gd name="connsiteX39" fmla="*/ 770965 w 3249706"/>
              <a:gd name="connsiteY39" fmla="*/ 85165 h 2156012"/>
              <a:gd name="connsiteX40" fmla="*/ 797859 w 3249706"/>
              <a:gd name="connsiteY40" fmla="*/ 98612 h 2156012"/>
              <a:gd name="connsiteX41" fmla="*/ 815788 w 3249706"/>
              <a:gd name="connsiteY41" fmla="*/ 107577 h 2156012"/>
              <a:gd name="connsiteX42" fmla="*/ 856130 w 3249706"/>
              <a:gd name="connsiteY42" fmla="*/ 134471 h 2156012"/>
              <a:gd name="connsiteX43" fmla="*/ 878541 w 3249706"/>
              <a:gd name="connsiteY43" fmla="*/ 147918 h 2156012"/>
              <a:gd name="connsiteX44" fmla="*/ 909918 w 3249706"/>
              <a:gd name="connsiteY44" fmla="*/ 165847 h 2156012"/>
              <a:gd name="connsiteX45" fmla="*/ 945777 w 3249706"/>
              <a:gd name="connsiteY45" fmla="*/ 179294 h 2156012"/>
              <a:gd name="connsiteX46" fmla="*/ 995083 w 3249706"/>
              <a:gd name="connsiteY46" fmla="*/ 192742 h 2156012"/>
              <a:gd name="connsiteX47" fmla="*/ 1039906 w 3249706"/>
              <a:gd name="connsiteY47" fmla="*/ 201706 h 2156012"/>
              <a:gd name="connsiteX48" fmla="*/ 1080247 w 3249706"/>
              <a:gd name="connsiteY48" fmla="*/ 210671 h 2156012"/>
              <a:gd name="connsiteX49" fmla="*/ 1129553 w 3249706"/>
              <a:gd name="connsiteY49" fmla="*/ 215153 h 2156012"/>
              <a:gd name="connsiteX50" fmla="*/ 1151965 w 3249706"/>
              <a:gd name="connsiteY50" fmla="*/ 219636 h 2156012"/>
              <a:gd name="connsiteX51" fmla="*/ 1187824 w 3249706"/>
              <a:gd name="connsiteY51" fmla="*/ 233083 h 2156012"/>
              <a:gd name="connsiteX52" fmla="*/ 1210236 w 3249706"/>
              <a:gd name="connsiteY52" fmla="*/ 237565 h 2156012"/>
              <a:gd name="connsiteX53" fmla="*/ 1241612 w 3249706"/>
              <a:gd name="connsiteY53" fmla="*/ 251012 h 2156012"/>
              <a:gd name="connsiteX54" fmla="*/ 1268506 w 3249706"/>
              <a:gd name="connsiteY54" fmla="*/ 259977 h 2156012"/>
              <a:gd name="connsiteX55" fmla="*/ 1299883 w 3249706"/>
              <a:gd name="connsiteY55" fmla="*/ 268942 h 2156012"/>
              <a:gd name="connsiteX56" fmla="*/ 1340224 w 3249706"/>
              <a:gd name="connsiteY56" fmla="*/ 277906 h 2156012"/>
              <a:gd name="connsiteX57" fmla="*/ 1353671 w 3249706"/>
              <a:gd name="connsiteY57" fmla="*/ 286871 h 2156012"/>
              <a:gd name="connsiteX58" fmla="*/ 1407459 w 3249706"/>
              <a:gd name="connsiteY58" fmla="*/ 300318 h 2156012"/>
              <a:gd name="connsiteX59" fmla="*/ 1474694 w 3249706"/>
              <a:gd name="connsiteY59" fmla="*/ 309283 h 2156012"/>
              <a:gd name="connsiteX60" fmla="*/ 1515036 w 3249706"/>
              <a:gd name="connsiteY60" fmla="*/ 322730 h 2156012"/>
              <a:gd name="connsiteX61" fmla="*/ 1528483 w 3249706"/>
              <a:gd name="connsiteY61" fmla="*/ 327212 h 2156012"/>
              <a:gd name="connsiteX62" fmla="*/ 1555377 w 3249706"/>
              <a:gd name="connsiteY62" fmla="*/ 331694 h 2156012"/>
              <a:gd name="connsiteX63" fmla="*/ 1609165 w 3249706"/>
              <a:gd name="connsiteY63" fmla="*/ 349624 h 2156012"/>
              <a:gd name="connsiteX64" fmla="*/ 1627094 w 3249706"/>
              <a:gd name="connsiteY64" fmla="*/ 358589 h 2156012"/>
              <a:gd name="connsiteX65" fmla="*/ 1662953 w 3249706"/>
              <a:gd name="connsiteY65" fmla="*/ 367553 h 2156012"/>
              <a:gd name="connsiteX66" fmla="*/ 1748118 w 3249706"/>
              <a:gd name="connsiteY66" fmla="*/ 407894 h 2156012"/>
              <a:gd name="connsiteX67" fmla="*/ 1828800 w 3249706"/>
              <a:gd name="connsiteY67" fmla="*/ 416859 h 2156012"/>
              <a:gd name="connsiteX68" fmla="*/ 1900518 w 3249706"/>
              <a:gd name="connsiteY68" fmla="*/ 412377 h 2156012"/>
              <a:gd name="connsiteX69" fmla="*/ 1913965 w 3249706"/>
              <a:gd name="connsiteY69" fmla="*/ 407894 h 2156012"/>
              <a:gd name="connsiteX70" fmla="*/ 1931894 w 3249706"/>
              <a:gd name="connsiteY70" fmla="*/ 403412 h 2156012"/>
              <a:gd name="connsiteX71" fmla="*/ 1945341 w 3249706"/>
              <a:gd name="connsiteY71" fmla="*/ 394447 h 2156012"/>
              <a:gd name="connsiteX72" fmla="*/ 1981200 w 3249706"/>
              <a:gd name="connsiteY72" fmla="*/ 385483 h 2156012"/>
              <a:gd name="connsiteX73" fmla="*/ 1994647 w 3249706"/>
              <a:gd name="connsiteY73" fmla="*/ 381000 h 2156012"/>
              <a:gd name="connsiteX74" fmla="*/ 2012577 w 3249706"/>
              <a:gd name="connsiteY74" fmla="*/ 376518 h 2156012"/>
              <a:gd name="connsiteX75" fmla="*/ 2339788 w 3249706"/>
              <a:gd name="connsiteY75" fmla="*/ 372036 h 2156012"/>
              <a:gd name="connsiteX76" fmla="*/ 2398059 w 3249706"/>
              <a:gd name="connsiteY76" fmla="*/ 367553 h 2156012"/>
              <a:gd name="connsiteX77" fmla="*/ 2420471 w 3249706"/>
              <a:gd name="connsiteY77" fmla="*/ 358589 h 2156012"/>
              <a:gd name="connsiteX78" fmla="*/ 2433918 w 3249706"/>
              <a:gd name="connsiteY78" fmla="*/ 354106 h 2156012"/>
              <a:gd name="connsiteX79" fmla="*/ 2478741 w 3249706"/>
              <a:gd name="connsiteY79" fmla="*/ 336177 h 2156012"/>
              <a:gd name="connsiteX80" fmla="*/ 2675965 w 3249706"/>
              <a:gd name="connsiteY80" fmla="*/ 331694 h 2156012"/>
              <a:gd name="connsiteX81" fmla="*/ 2698377 w 3249706"/>
              <a:gd name="connsiteY81" fmla="*/ 327212 h 2156012"/>
              <a:gd name="connsiteX82" fmla="*/ 2774577 w 3249706"/>
              <a:gd name="connsiteY82" fmla="*/ 313765 h 2156012"/>
              <a:gd name="connsiteX83" fmla="*/ 2850777 w 3249706"/>
              <a:gd name="connsiteY83" fmla="*/ 318247 h 2156012"/>
              <a:gd name="connsiteX84" fmla="*/ 2868706 w 3249706"/>
              <a:gd name="connsiteY84" fmla="*/ 322730 h 2156012"/>
              <a:gd name="connsiteX85" fmla="*/ 2891118 w 3249706"/>
              <a:gd name="connsiteY85" fmla="*/ 327212 h 2156012"/>
              <a:gd name="connsiteX86" fmla="*/ 2909047 w 3249706"/>
              <a:gd name="connsiteY86" fmla="*/ 336177 h 2156012"/>
              <a:gd name="connsiteX87" fmla="*/ 2922494 w 3249706"/>
              <a:gd name="connsiteY87" fmla="*/ 340659 h 2156012"/>
              <a:gd name="connsiteX88" fmla="*/ 2935941 w 3249706"/>
              <a:gd name="connsiteY88" fmla="*/ 349624 h 2156012"/>
              <a:gd name="connsiteX89" fmla="*/ 2971800 w 3249706"/>
              <a:gd name="connsiteY89" fmla="*/ 358589 h 2156012"/>
              <a:gd name="connsiteX90" fmla="*/ 3115236 w 3249706"/>
              <a:gd name="connsiteY90" fmla="*/ 367553 h 2156012"/>
              <a:gd name="connsiteX91" fmla="*/ 3128683 w 3249706"/>
              <a:gd name="connsiteY91" fmla="*/ 372036 h 2156012"/>
              <a:gd name="connsiteX92" fmla="*/ 3155577 w 3249706"/>
              <a:gd name="connsiteY92" fmla="*/ 376518 h 2156012"/>
              <a:gd name="connsiteX93" fmla="*/ 3173506 w 3249706"/>
              <a:gd name="connsiteY93" fmla="*/ 385483 h 2156012"/>
              <a:gd name="connsiteX94" fmla="*/ 3200400 w 3249706"/>
              <a:gd name="connsiteY94" fmla="*/ 394447 h 2156012"/>
              <a:gd name="connsiteX95" fmla="*/ 3227294 w 3249706"/>
              <a:gd name="connsiteY95" fmla="*/ 398930 h 2156012"/>
              <a:gd name="connsiteX96" fmla="*/ 3249706 w 3249706"/>
              <a:gd name="connsiteY96" fmla="*/ 403412 h 2156012"/>
              <a:gd name="connsiteX97" fmla="*/ 3236259 w 3249706"/>
              <a:gd name="connsiteY97" fmla="*/ 448236 h 2156012"/>
              <a:gd name="connsiteX98" fmla="*/ 3218330 w 3249706"/>
              <a:gd name="connsiteY98" fmla="*/ 493059 h 2156012"/>
              <a:gd name="connsiteX99" fmla="*/ 3191436 w 3249706"/>
              <a:gd name="connsiteY99" fmla="*/ 537883 h 2156012"/>
              <a:gd name="connsiteX100" fmla="*/ 3173506 w 3249706"/>
              <a:gd name="connsiteY100" fmla="*/ 569259 h 2156012"/>
              <a:gd name="connsiteX101" fmla="*/ 3169024 w 3249706"/>
              <a:gd name="connsiteY101" fmla="*/ 596153 h 2156012"/>
              <a:gd name="connsiteX102" fmla="*/ 3160059 w 3249706"/>
              <a:gd name="connsiteY102" fmla="*/ 672353 h 2156012"/>
              <a:gd name="connsiteX103" fmla="*/ 3146612 w 3249706"/>
              <a:gd name="connsiteY103" fmla="*/ 699247 h 2156012"/>
              <a:gd name="connsiteX104" fmla="*/ 3124200 w 3249706"/>
              <a:gd name="connsiteY104" fmla="*/ 726142 h 2156012"/>
              <a:gd name="connsiteX105" fmla="*/ 3110753 w 3249706"/>
              <a:gd name="connsiteY105" fmla="*/ 730624 h 2156012"/>
              <a:gd name="connsiteX106" fmla="*/ 3079377 w 3249706"/>
              <a:gd name="connsiteY106" fmla="*/ 748553 h 2156012"/>
              <a:gd name="connsiteX107" fmla="*/ 3043518 w 3249706"/>
              <a:gd name="connsiteY107" fmla="*/ 762000 h 2156012"/>
              <a:gd name="connsiteX108" fmla="*/ 3030071 w 3249706"/>
              <a:gd name="connsiteY108" fmla="*/ 770965 h 2156012"/>
              <a:gd name="connsiteX109" fmla="*/ 3021106 w 3249706"/>
              <a:gd name="connsiteY109" fmla="*/ 784412 h 2156012"/>
              <a:gd name="connsiteX110" fmla="*/ 3012141 w 3249706"/>
              <a:gd name="connsiteY110" fmla="*/ 802342 h 2156012"/>
              <a:gd name="connsiteX111" fmla="*/ 2998694 w 3249706"/>
              <a:gd name="connsiteY111" fmla="*/ 815789 h 2156012"/>
              <a:gd name="connsiteX112" fmla="*/ 2980765 w 3249706"/>
              <a:gd name="connsiteY112" fmla="*/ 856130 h 2156012"/>
              <a:gd name="connsiteX113" fmla="*/ 2967318 w 3249706"/>
              <a:gd name="connsiteY113" fmla="*/ 883024 h 2156012"/>
              <a:gd name="connsiteX114" fmla="*/ 2953871 w 3249706"/>
              <a:gd name="connsiteY114" fmla="*/ 891989 h 2156012"/>
              <a:gd name="connsiteX115" fmla="*/ 2944906 w 3249706"/>
              <a:gd name="connsiteY115" fmla="*/ 905436 h 2156012"/>
              <a:gd name="connsiteX116" fmla="*/ 2931459 w 3249706"/>
              <a:gd name="connsiteY116" fmla="*/ 914400 h 2156012"/>
              <a:gd name="connsiteX117" fmla="*/ 2909047 w 3249706"/>
              <a:gd name="connsiteY117" fmla="*/ 941294 h 2156012"/>
              <a:gd name="connsiteX118" fmla="*/ 2886636 w 3249706"/>
              <a:gd name="connsiteY118" fmla="*/ 963706 h 2156012"/>
              <a:gd name="connsiteX119" fmla="*/ 2877671 w 3249706"/>
              <a:gd name="connsiteY119" fmla="*/ 977153 h 2156012"/>
              <a:gd name="connsiteX120" fmla="*/ 2864224 w 3249706"/>
              <a:gd name="connsiteY120" fmla="*/ 990600 h 2156012"/>
              <a:gd name="connsiteX121" fmla="*/ 2850777 w 3249706"/>
              <a:gd name="connsiteY121" fmla="*/ 1008530 h 2156012"/>
              <a:gd name="connsiteX122" fmla="*/ 2828365 w 3249706"/>
              <a:gd name="connsiteY122" fmla="*/ 1039906 h 2156012"/>
              <a:gd name="connsiteX123" fmla="*/ 2796988 w 3249706"/>
              <a:gd name="connsiteY123" fmla="*/ 1075765 h 2156012"/>
              <a:gd name="connsiteX124" fmla="*/ 2756647 w 3249706"/>
              <a:gd name="connsiteY124" fmla="*/ 1093694 h 2156012"/>
              <a:gd name="connsiteX125" fmla="*/ 2734236 w 3249706"/>
              <a:gd name="connsiteY125" fmla="*/ 1111624 h 2156012"/>
              <a:gd name="connsiteX126" fmla="*/ 2702859 w 3249706"/>
              <a:gd name="connsiteY126" fmla="*/ 1125071 h 2156012"/>
              <a:gd name="connsiteX127" fmla="*/ 2689412 w 3249706"/>
              <a:gd name="connsiteY127" fmla="*/ 1138518 h 2156012"/>
              <a:gd name="connsiteX128" fmla="*/ 2671483 w 3249706"/>
              <a:gd name="connsiteY128" fmla="*/ 1151965 h 2156012"/>
              <a:gd name="connsiteX129" fmla="*/ 2662518 w 3249706"/>
              <a:gd name="connsiteY129" fmla="*/ 1165412 h 2156012"/>
              <a:gd name="connsiteX130" fmla="*/ 2626659 w 3249706"/>
              <a:gd name="connsiteY130" fmla="*/ 1183342 h 2156012"/>
              <a:gd name="connsiteX131" fmla="*/ 2590800 w 3249706"/>
              <a:gd name="connsiteY131" fmla="*/ 1214718 h 2156012"/>
              <a:gd name="connsiteX132" fmla="*/ 2559424 w 3249706"/>
              <a:gd name="connsiteY132" fmla="*/ 1246094 h 2156012"/>
              <a:gd name="connsiteX133" fmla="*/ 2545977 w 3249706"/>
              <a:gd name="connsiteY133" fmla="*/ 1255059 h 2156012"/>
              <a:gd name="connsiteX134" fmla="*/ 2532530 w 3249706"/>
              <a:gd name="connsiteY134" fmla="*/ 1272989 h 2156012"/>
              <a:gd name="connsiteX135" fmla="*/ 2523565 w 3249706"/>
              <a:gd name="connsiteY135" fmla="*/ 1317812 h 2156012"/>
              <a:gd name="connsiteX136" fmla="*/ 2514600 w 3249706"/>
              <a:gd name="connsiteY136" fmla="*/ 1331259 h 2156012"/>
              <a:gd name="connsiteX137" fmla="*/ 2501153 w 3249706"/>
              <a:gd name="connsiteY137" fmla="*/ 1358153 h 2156012"/>
              <a:gd name="connsiteX138" fmla="*/ 2492188 w 3249706"/>
              <a:gd name="connsiteY138" fmla="*/ 1385047 h 2156012"/>
              <a:gd name="connsiteX139" fmla="*/ 2483224 w 3249706"/>
              <a:gd name="connsiteY139" fmla="*/ 1407459 h 2156012"/>
              <a:gd name="connsiteX140" fmla="*/ 2478741 w 3249706"/>
              <a:gd name="connsiteY140" fmla="*/ 1420906 h 2156012"/>
              <a:gd name="connsiteX141" fmla="*/ 2460812 w 3249706"/>
              <a:gd name="connsiteY141" fmla="*/ 1434353 h 2156012"/>
              <a:gd name="connsiteX142" fmla="*/ 2451847 w 3249706"/>
              <a:gd name="connsiteY142" fmla="*/ 1447800 h 2156012"/>
              <a:gd name="connsiteX143" fmla="*/ 2407024 w 3249706"/>
              <a:gd name="connsiteY143" fmla="*/ 1470212 h 2156012"/>
              <a:gd name="connsiteX144" fmla="*/ 2393577 w 3249706"/>
              <a:gd name="connsiteY144" fmla="*/ 1479177 h 2156012"/>
              <a:gd name="connsiteX145" fmla="*/ 2357718 w 3249706"/>
              <a:gd name="connsiteY145" fmla="*/ 1506071 h 2156012"/>
              <a:gd name="connsiteX146" fmla="*/ 2326341 w 3249706"/>
              <a:gd name="connsiteY146" fmla="*/ 1537447 h 2156012"/>
              <a:gd name="connsiteX147" fmla="*/ 2312894 w 3249706"/>
              <a:gd name="connsiteY147" fmla="*/ 1541930 h 2156012"/>
              <a:gd name="connsiteX148" fmla="*/ 2277036 w 3249706"/>
              <a:gd name="connsiteY148" fmla="*/ 1573306 h 2156012"/>
              <a:gd name="connsiteX149" fmla="*/ 2250141 w 3249706"/>
              <a:gd name="connsiteY149" fmla="*/ 1595718 h 2156012"/>
              <a:gd name="connsiteX150" fmla="*/ 2241177 w 3249706"/>
              <a:gd name="connsiteY150" fmla="*/ 1609165 h 2156012"/>
              <a:gd name="connsiteX151" fmla="*/ 2223247 w 3249706"/>
              <a:gd name="connsiteY151" fmla="*/ 1618130 h 2156012"/>
              <a:gd name="connsiteX152" fmla="*/ 2209800 w 3249706"/>
              <a:gd name="connsiteY152" fmla="*/ 1627094 h 2156012"/>
              <a:gd name="connsiteX153" fmla="*/ 2200836 w 3249706"/>
              <a:gd name="connsiteY153" fmla="*/ 1645024 h 2156012"/>
              <a:gd name="connsiteX154" fmla="*/ 2196353 w 3249706"/>
              <a:gd name="connsiteY154" fmla="*/ 1662953 h 2156012"/>
              <a:gd name="connsiteX155" fmla="*/ 2182906 w 3249706"/>
              <a:gd name="connsiteY155" fmla="*/ 1680883 h 2156012"/>
              <a:gd name="connsiteX156" fmla="*/ 2173941 w 3249706"/>
              <a:gd name="connsiteY156" fmla="*/ 1712259 h 2156012"/>
              <a:gd name="connsiteX157" fmla="*/ 2164977 w 3249706"/>
              <a:gd name="connsiteY157" fmla="*/ 1748118 h 2156012"/>
              <a:gd name="connsiteX158" fmla="*/ 2151530 w 3249706"/>
              <a:gd name="connsiteY158" fmla="*/ 1783977 h 2156012"/>
              <a:gd name="connsiteX159" fmla="*/ 2138083 w 3249706"/>
              <a:gd name="connsiteY159" fmla="*/ 1837765 h 2156012"/>
              <a:gd name="connsiteX160" fmla="*/ 2129118 w 3249706"/>
              <a:gd name="connsiteY160" fmla="*/ 1864659 h 2156012"/>
              <a:gd name="connsiteX161" fmla="*/ 2111188 w 3249706"/>
              <a:gd name="connsiteY161" fmla="*/ 1878106 h 2156012"/>
              <a:gd name="connsiteX162" fmla="*/ 2093259 w 3249706"/>
              <a:gd name="connsiteY162" fmla="*/ 1896036 h 2156012"/>
              <a:gd name="connsiteX163" fmla="*/ 2070847 w 3249706"/>
              <a:gd name="connsiteY163" fmla="*/ 1913965 h 2156012"/>
              <a:gd name="connsiteX164" fmla="*/ 2052918 w 3249706"/>
              <a:gd name="connsiteY164" fmla="*/ 1918447 h 2156012"/>
              <a:gd name="connsiteX165" fmla="*/ 2039471 w 3249706"/>
              <a:gd name="connsiteY165" fmla="*/ 1922930 h 2156012"/>
              <a:gd name="connsiteX166" fmla="*/ 2026024 w 3249706"/>
              <a:gd name="connsiteY166" fmla="*/ 1936377 h 2156012"/>
              <a:gd name="connsiteX167" fmla="*/ 2012577 w 3249706"/>
              <a:gd name="connsiteY167" fmla="*/ 1945342 h 2156012"/>
              <a:gd name="connsiteX168" fmla="*/ 2008094 w 3249706"/>
              <a:gd name="connsiteY168" fmla="*/ 1958789 h 2156012"/>
              <a:gd name="connsiteX169" fmla="*/ 1994647 w 3249706"/>
              <a:gd name="connsiteY169" fmla="*/ 1967753 h 2156012"/>
              <a:gd name="connsiteX170" fmla="*/ 1958788 w 3249706"/>
              <a:gd name="connsiteY170" fmla="*/ 1999130 h 2156012"/>
              <a:gd name="connsiteX171" fmla="*/ 1918447 w 3249706"/>
              <a:gd name="connsiteY171" fmla="*/ 2048436 h 2156012"/>
              <a:gd name="connsiteX172" fmla="*/ 1855694 w 3249706"/>
              <a:gd name="connsiteY172" fmla="*/ 2066365 h 2156012"/>
              <a:gd name="connsiteX173" fmla="*/ 1842247 w 3249706"/>
              <a:gd name="connsiteY173" fmla="*/ 2070847 h 2156012"/>
              <a:gd name="connsiteX174" fmla="*/ 1819836 w 3249706"/>
              <a:gd name="connsiteY174" fmla="*/ 2075330 h 2156012"/>
              <a:gd name="connsiteX175" fmla="*/ 1806388 w 3249706"/>
              <a:gd name="connsiteY175" fmla="*/ 2093259 h 2156012"/>
              <a:gd name="connsiteX176" fmla="*/ 1792941 w 3249706"/>
              <a:gd name="connsiteY176" fmla="*/ 2097742 h 2156012"/>
              <a:gd name="connsiteX177" fmla="*/ 1653988 w 3249706"/>
              <a:gd name="connsiteY177" fmla="*/ 2111189 h 2156012"/>
              <a:gd name="connsiteX178" fmla="*/ 1622612 w 3249706"/>
              <a:gd name="connsiteY178" fmla="*/ 2120153 h 2156012"/>
              <a:gd name="connsiteX179" fmla="*/ 1591236 w 3249706"/>
              <a:gd name="connsiteY179" fmla="*/ 2133600 h 2156012"/>
              <a:gd name="connsiteX180" fmla="*/ 1559859 w 3249706"/>
              <a:gd name="connsiteY180" fmla="*/ 2138083 h 2156012"/>
              <a:gd name="connsiteX181" fmla="*/ 1546412 w 3249706"/>
              <a:gd name="connsiteY181" fmla="*/ 2142565 h 2156012"/>
              <a:gd name="connsiteX182" fmla="*/ 1528483 w 3249706"/>
              <a:gd name="connsiteY182" fmla="*/ 2147047 h 2156012"/>
              <a:gd name="connsiteX183" fmla="*/ 1515036 w 3249706"/>
              <a:gd name="connsiteY183" fmla="*/ 2156012 h 2156012"/>
              <a:gd name="connsiteX184" fmla="*/ 1488141 w 3249706"/>
              <a:gd name="connsiteY184" fmla="*/ 2129118 h 2156012"/>
              <a:gd name="connsiteX185" fmla="*/ 1474694 w 3249706"/>
              <a:gd name="connsiteY185" fmla="*/ 2111189 h 2156012"/>
              <a:gd name="connsiteX186" fmla="*/ 1443318 w 3249706"/>
              <a:gd name="connsiteY186" fmla="*/ 2093259 h 2156012"/>
              <a:gd name="connsiteX187" fmla="*/ 1429871 w 3249706"/>
              <a:gd name="connsiteY187" fmla="*/ 2084294 h 2156012"/>
              <a:gd name="connsiteX188" fmla="*/ 1402977 w 3249706"/>
              <a:gd name="connsiteY188" fmla="*/ 2075330 h 2156012"/>
              <a:gd name="connsiteX189" fmla="*/ 1362636 w 3249706"/>
              <a:gd name="connsiteY189" fmla="*/ 2066365 h 2156012"/>
              <a:gd name="connsiteX190" fmla="*/ 1304365 w 3249706"/>
              <a:gd name="connsiteY190" fmla="*/ 2070847 h 2156012"/>
              <a:gd name="connsiteX191" fmla="*/ 1290918 w 3249706"/>
              <a:gd name="connsiteY191" fmla="*/ 2075330 h 2156012"/>
              <a:gd name="connsiteX192" fmla="*/ 1246094 w 3249706"/>
              <a:gd name="connsiteY192" fmla="*/ 2079812 h 2156012"/>
              <a:gd name="connsiteX193" fmla="*/ 1228165 w 3249706"/>
              <a:gd name="connsiteY193" fmla="*/ 2070847 h 2156012"/>
              <a:gd name="connsiteX194" fmla="*/ 1201271 w 3249706"/>
              <a:gd name="connsiteY194" fmla="*/ 2052918 h 2156012"/>
              <a:gd name="connsiteX195" fmla="*/ 1178859 w 3249706"/>
              <a:gd name="connsiteY195" fmla="*/ 2034989 h 2156012"/>
              <a:gd name="connsiteX196" fmla="*/ 1151965 w 3249706"/>
              <a:gd name="connsiteY196" fmla="*/ 2026024 h 2156012"/>
              <a:gd name="connsiteX197" fmla="*/ 1125071 w 3249706"/>
              <a:gd name="connsiteY197" fmla="*/ 2021542 h 2156012"/>
              <a:gd name="connsiteX198" fmla="*/ 990600 w 3249706"/>
              <a:gd name="connsiteY198" fmla="*/ 2012577 h 2156012"/>
              <a:gd name="connsiteX199" fmla="*/ 932330 w 3249706"/>
              <a:gd name="connsiteY199" fmla="*/ 1994647 h 2156012"/>
              <a:gd name="connsiteX200" fmla="*/ 883024 w 3249706"/>
              <a:gd name="connsiteY200" fmla="*/ 1976718 h 2156012"/>
              <a:gd name="connsiteX201" fmla="*/ 824753 w 3249706"/>
              <a:gd name="connsiteY201" fmla="*/ 1972236 h 2156012"/>
              <a:gd name="connsiteX202" fmla="*/ 609600 w 3249706"/>
              <a:gd name="connsiteY202" fmla="*/ 1972236 h 2156012"/>
              <a:gd name="connsiteX203" fmla="*/ 591671 w 3249706"/>
              <a:gd name="connsiteY203" fmla="*/ 1963271 h 2156012"/>
              <a:gd name="connsiteX204" fmla="*/ 569259 w 3249706"/>
              <a:gd name="connsiteY204" fmla="*/ 1954306 h 2156012"/>
              <a:gd name="connsiteX205" fmla="*/ 551330 w 3249706"/>
              <a:gd name="connsiteY205" fmla="*/ 1949824 h 2156012"/>
              <a:gd name="connsiteX206" fmla="*/ 537883 w 3249706"/>
              <a:gd name="connsiteY206" fmla="*/ 1945342 h 2156012"/>
              <a:gd name="connsiteX207" fmla="*/ 528918 w 3249706"/>
              <a:gd name="connsiteY207" fmla="*/ 1909483 h 2156012"/>
              <a:gd name="connsiteX208" fmla="*/ 524436 w 3249706"/>
              <a:gd name="connsiteY208" fmla="*/ 1860177 h 2156012"/>
              <a:gd name="connsiteX209" fmla="*/ 519953 w 3249706"/>
              <a:gd name="connsiteY209" fmla="*/ 1837765 h 2156012"/>
              <a:gd name="connsiteX210" fmla="*/ 524436 w 3249706"/>
              <a:gd name="connsiteY210" fmla="*/ 1707777 h 2156012"/>
              <a:gd name="connsiteX211" fmla="*/ 528918 w 3249706"/>
              <a:gd name="connsiteY211" fmla="*/ 1685365 h 2156012"/>
              <a:gd name="connsiteX212" fmla="*/ 546847 w 3249706"/>
              <a:gd name="connsiteY212" fmla="*/ 1658471 h 2156012"/>
              <a:gd name="connsiteX213" fmla="*/ 560294 w 3249706"/>
              <a:gd name="connsiteY213" fmla="*/ 1649506 h 2156012"/>
              <a:gd name="connsiteX214" fmla="*/ 578224 w 3249706"/>
              <a:gd name="connsiteY214" fmla="*/ 1609165 h 2156012"/>
              <a:gd name="connsiteX215" fmla="*/ 582706 w 3249706"/>
              <a:gd name="connsiteY215" fmla="*/ 1591236 h 2156012"/>
              <a:gd name="connsiteX216" fmla="*/ 591671 w 3249706"/>
              <a:gd name="connsiteY216" fmla="*/ 1541930 h 2156012"/>
              <a:gd name="connsiteX217" fmla="*/ 582706 w 3249706"/>
              <a:gd name="connsiteY217" fmla="*/ 1349189 h 2156012"/>
              <a:gd name="connsiteX218" fmla="*/ 573741 w 3249706"/>
              <a:gd name="connsiteY218" fmla="*/ 1308847 h 2156012"/>
              <a:gd name="connsiteX219" fmla="*/ 560294 w 3249706"/>
              <a:gd name="connsiteY219" fmla="*/ 1290918 h 2156012"/>
              <a:gd name="connsiteX220" fmla="*/ 551330 w 3249706"/>
              <a:gd name="connsiteY220" fmla="*/ 1272989 h 2156012"/>
              <a:gd name="connsiteX221" fmla="*/ 528918 w 3249706"/>
              <a:gd name="connsiteY221" fmla="*/ 1237130 h 2156012"/>
              <a:gd name="connsiteX222" fmla="*/ 524436 w 3249706"/>
              <a:gd name="connsiteY222" fmla="*/ 1214718 h 2156012"/>
              <a:gd name="connsiteX223" fmla="*/ 515471 w 3249706"/>
              <a:gd name="connsiteY223" fmla="*/ 1196789 h 2156012"/>
              <a:gd name="connsiteX224" fmla="*/ 510988 w 3249706"/>
              <a:gd name="connsiteY224" fmla="*/ 1165412 h 2156012"/>
              <a:gd name="connsiteX225" fmla="*/ 502024 w 3249706"/>
              <a:gd name="connsiteY225" fmla="*/ 1134036 h 2156012"/>
              <a:gd name="connsiteX226" fmla="*/ 493059 w 3249706"/>
              <a:gd name="connsiteY226" fmla="*/ 1093694 h 2156012"/>
              <a:gd name="connsiteX227" fmla="*/ 475130 w 3249706"/>
              <a:gd name="connsiteY227" fmla="*/ 1057836 h 2156012"/>
              <a:gd name="connsiteX228" fmla="*/ 457200 w 3249706"/>
              <a:gd name="connsiteY228" fmla="*/ 1039906 h 2156012"/>
              <a:gd name="connsiteX229" fmla="*/ 448236 w 3249706"/>
              <a:gd name="connsiteY229" fmla="*/ 1021977 h 2156012"/>
              <a:gd name="connsiteX230" fmla="*/ 439271 w 3249706"/>
              <a:gd name="connsiteY230" fmla="*/ 1008530 h 2156012"/>
              <a:gd name="connsiteX231" fmla="*/ 425824 w 3249706"/>
              <a:gd name="connsiteY231" fmla="*/ 986118 h 2156012"/>
              <a:gd name="connsiteX232" fmla="*/ 403412 w 3249706"/>
              <a:gd name="connsiteY232" fmla="*/ 950259 h 2156012"/>
              <a:gd name="connsiteX233" fmla="*/ 394447 w 3249706"/>
              <a:gd name="connsiteY233" fmla="*/ 936812 h 2156012"/>
              <a:gd name="connsiteX234" fmla="*/ 381000 w 3249706"/>
              <a:gd name="connsiteY234" fmla="*/ 927847 h 2156012"/>
              <a:gd name="connsiteX235" fmla="*/ 354106 w 3249706"/>
              <a:gd name="connsiteY235" fmla="*/ 900953 h 2156012"/>
              <a:gd name="connsiteX236" fmla="*/ 327212 w 3249706"/>
              <a:gd name="connsiteY236" fmla="*/ 874059 h 2156012"/>
              <a:gd name="connsiteX237" fmla="*/ 291353 w 3249706"/>
              <a:gd name="connsiteY237" fmla="*/ 838200 h 2156012"/>
              <a:gd name="connsiteX238" fmla="*/ 282388 w 3249706"/>
              <a:gd name="connsiteY238" fmla="*/ 824753 h 2156012"/>
              <a:gd name="connsiteX239" fmla="*/ 237565 w 3249706"/>
              <a:gd name="connsiteY239" fmla="*/ 797859 h 2156012"/>
              <a:gd name="connsiteX240" fmla="*/ 219636 w 3249706"/>
              <a:gd name="connsiteY240" fmla="*/ 779930 h 2156012"/>
              <a:gd name="connsiteX241" fmla="*/ 206188 w 3249706"/>
              <a:gd name="connsiteY241" fmla="*/ 770965 h 2156012"/>
              <a:gd name="connsiteX242" fmla="*/ 165847 w 3249706"/>
              <a:gd name="connsiteY242" fmla="*/ 739589 h 2156012"/>
              <a:gd name="connsiteX243" fmla="*/ 156883 w 3249706"/>
              <a:gd name="connsiteY243" fmla="*/ 726142 h 2156012"/>
              <a:gd name="connsiteX244" fmla="*/ 138953 w 3249706"/>
              <a:gd name="connsiteY244" fmla="*/ 717177 h 2156012"/>
              <a:gd name="connsiteX245" fmla="*/ 125506 w 3249706"/>
              <a:gd name="connsiteY245" fmla="*/ 708212 h 2156012"/>
              <a:gd name="connsiteX246" fmla="*/ 94130 w 3249706"/>
              <a:gd name="connsiteY246" fmla="*/ 681318 h 2156012"/>
              <a:gd name="connsiteX247" fmla="*/ 80683 w 3249706"/>
              <a:gd name="connsiteY247" fmla="*/ 676836 h 2156012"/>
              <a:gd name="connsiteX248" fmla="*/ 71718 w 3249706"/>
              <a:gd name="connsiteY248" fmla="*/ 663389 h 2156012"/>
              <a:gd name="connsiteX249" fmla="*/ 40341 w 3249706"/>
              <a:gd name="connsiteY249" fmla="*/ 672353 h 2156012"/>
              <a:gd name="connsiteX250" fmla="*/ 44824 w 3249706"/>
              <a:gd name="connsiteY250" fmla="*/ 672353 h 2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3249706" h="2156012">
                <a:moveTo>
                  <a:pt x="44824" y="672353"/>
                </a:moveTo>
                <a:cubicBezTo>
                  <a:pt x="18039" y="638874"/>
                  <a:pt x="29919" y="659017"/>
                  <a:pt x="13447" y="609600"/>
                </a:cubicBezTo>
                <a:lnTo>
                  <a:pt x="4483" y="582706"/>
                </a:lnTo>
                <a:lnTo>
                  <a:pt x="0" y="569259"/>
                </a:lnTo>
                <a:cubicBezTo>
                  <a:pt x="4482" y="564777"/>
                  <a:pt x="7943" y="558957"/>
                  <a:pt x="13447" y="555812"/>
                </a:cubicBezTo>
                <a:cubicBezTo>
                  <a:pt x="18796" y="552756"/>
                  <a:pt x="25453" y="553022"/>
                  <a:pt x="31377" y="551330"/>
                </a:cubicBezTo>
                <a:cubicBezTo>
                  <a:pt x="35920" y="550032"/>
                  <a:pt x="40212" y="547872"/>
                  <a:pt x="44824" y="546847"/>
                </a:cubicBezTo>
                <a:cubicBezTo>
                  <a:pt x="69727" y="541313"/>
                  <a:pt x="95843" y="540172"/>
                  <a:pt x="121024" y="537883"/>
                </a:cubicBezTo>
                <a:cubicBezTo>
                  <a:pt x="131964" y="494118"/>
                  <a:pt x="118596" y="548803"/>
                  <a:pt x="129988" y="497542"/>
                </a:cubicBezTo>
                <a:cubicBezTo>
                  <a:pt x="131324" y="491528"/>
                  <a:pt x="132977" y="485589"/>
                  <a:pt x="134471" y="479612"/>
                </a:cubicBezTo>
                <a:cubicBezTo>
                  <a:pt x="135965" y="461683"/>
                  <a:pt x="136575" y="443658"/>
                  <a:pt x="138953" y="425824"/>
                </a:cubicBezTo>
                <a:cubicBezTo>
                  <a:pt x="139577" y="421141"/>
                  <a:pt x="140095" y="415718"/>
                  <a:pt x="143436" y="412377"/>
                </a:cubicBezTo>
                <a:cubicBezTo>
                  <a:pt x="146777" y="409036"/>
                  <a:pt x="152657" y="410007"/>
                  <a:pt x="156883" y="407894"/>
                </a:cubicBezTo>
                <a:cubicBezTo>
                  <a:pt x="161701" y="405485"/>
                  <a:pt x="165512" y="401339"/>
                  <a:pt x="170330" y="398930"/>
                </a:cubicBezTo>
                <a:cubicBezTo>
                  <a:pt x="174556" y="396817"/>
                  <a:pt x="179434" y="396308"/>
                  <a:pt x="183777" y="394447"/>
                </a:cubicBezTo>
                <a:cubicBezTo>
                  <a:pt x="238792" y="370869"/>
                  <a:pt x="170131" y="399030"/>
                  <a:pt x="215153" y="376518"/>
                </a:cubicBezTo>
                <a:cubicBezTo>
                  <a:pt x="225875" y="371157"/>
                  <a:pt x="239372" y="366951"/>
                  <a:pt x="251012" y="363071"/>
                </a:cubicBezTo>
                <a:cubicBezTo>
                  <a:pt x="286875" y="318241"/>
                  <a:pt x="250589" y="354317"/>
                  <a:pt x="286871" y="336177"/>
                </a:cubicBezTo>
                <a:cubicBezTo>
                  <a:pt x="289962" y="334632"/>
                  <a:pt x="312392" y="315961"/>
                  <a:pt x="318247" y="313765"/>
                </a:cubicBezTo>
                <a:cubicBezTo>
                  <a:pt x="325381" y="311090"/>
                  <a:pt x="333188" y="310777"/>
                  <a:pt x="340659" y="309283"/>
                </a:cubicBezTo>
                <a:cubicBezTo>
                  <a:pt x="345141" y="306295"/>
                  <a:pt x="351433" y="304995"/>
                  <a:pt x="354106" y="300318"/>
                </a:cubicBezTo>
                <a:cubicBezTo>
                  <a:pt x="357886" y="293703"/>
                  <a:pt x="357511" y="285448"/>
                  <a:pt x="358588" y="277906"/>
                </a:cubicBezTo>
                <a:cubicBezTo>
                  <a:pt x="360501" y="264512"/>
                  <a:pt x="361158" y="250959"/>
                  <a:pt x="363071" y="237565"/>
                </a:cubicBezTo>
                <a:cubicBezTo>
                  <a:pt x="364576" y="227034"/>
                  <a:pt x="367565" y="212139"/>
                  <a:pt x="372036" y="201706"/>
                </a:cubicBezTo>
                <a:cubicBezTo>
                  <a:pt x="374668" y="195565"/>
                  <a:pt x="378717" y="190056"/>
                  <a:pt x="381000" y="183777"/>
                </a:cubicBezTo>
                <a:cubicBezTo>
                  <a:pt x="384717" y="173554"/>
                  <a:pt x="387519" y="162999"/>
                  <a:pt x="389965" y="152400"/>
                </a:cubicBezTo>
                <a:cubicBezTo>
                  <a:pt x="392009" y="143544"/>
                  <a:pt x="391072" y="133944"/>
                  <a:pt x="394447" y="125506"/>
                </a:cubicBezTo>
                <a:cubicBezTo>
                  <a:pt x="398280" y="115923"/>
                  <a:pt x="413997" y="101474"/>
                  <a:pt x="421341" y="94130"/>
                </a:cubicBezTo>
                <a:cubicBezTo>
                  <a:pt x="422835" y="89648"/>
                  <a:pt x="423963" y="85026"/>
                  <a:pt x="425824" y="80683"/>
                </a:cubicBezTo>
                <a:cubicBezTo>
                  <a:pt x="431152" y="68250"/>
                  <a:pt x="438578" y="54482"/>
                  <a:pt x="448236" y="44824"/>
                </a:cubicBezTo>
                <a:cubicBezTo>
                  <a:pt x="455001" y="38059"/>
                  <a:pt x="462993" y="32634"/>
                  <a:pt x="470647" y="26894"/>
                </a:cubicBezTo>
                <a:cubicBezTo>
                  <a:pt x="474957" y="23662"/>
                  <a:pt x="479276" y="20339"/>
                  <a:pt x="484094" y="17930"/>
                </a:cubicBezTo>
                <a:cubicBezTo>
                  <a:pt x="491291" y="14332"/>
                  <a:pt x="499153" y="12233"/>
                  <a:pt x="506506" y="8965"/>
                </a:cubicBezTo>
                <a:cubicBezTo>
                  <a:pt x="512612" y="6251"/>
                  <a:pt x="518459" y="2988"/>
                  <a:pt x="524436" y="0"/>
                </a:cubicBezTo>
                <a:cubicBezTo>
                  <a:pt x="551453" y="9007"/>
                  <a:pt x="525544" y="-3152"/>
                  <a:pt x="546847" y="22412"/>
                </a:cubicBezTo>
                <a:cubicBezTo>
                  <a:pt x="550296" y="26551"/>
                  <a:pt x="556155" y="27928"/>
                  <a:pt x="560294" y="31377"/>
                </a:cubicBezTo>
                <a:cubicBezTo>
                  <a:pt x="573752" y="42592"/>
                  <a:pt x="574883" y="49877"/>
                  <a:pt x="591671" y="58271"/>
                </a:cubicBezTo>
                <a:cubicBezTo>
                  <a:pt x="600123" y="62497"/>
                  <a:pt x="609533" y="64457"/>
                  <a:pt x="618565" y="67236"/>
                </a:cubicBezTo>
                <a:cubicBezTo>
                  <a:pt x="628961" y="70435"/>
                  <a:pt x="639275" y="74067"/>
                  <a:pt x="649941" y="76200"/>
                </a:cubicBezTo>
                <a:cubicBezTo>
                  <a:pt x="681411" y="82494"/>
                  <a:pt x="750697" y="84098"/>
                  <a:pt x="770965" y="85165"/>
                </a:cubicBezTo>
                <a:cubicBezTo>
                  <a:pt x="795618" y="93382"/>
                  <a:pt x="773531" y="84710"/>
                  <a:pt x="797859" y="98612"/>
                </a:cubicBezTo>
                <a:cubicBezTo>
                  <a:pt x="803660" y="101927"/>
                  <a:pt x="809947" y="104332"/>
                  <a:pt x="815788" y="107577"/>
                </a:cubicBezTo>
                <a:cubicBezTo>
                  <a:pt x="854855" y="129281"/>
                  <a:pt x="822442" y="112012"/>
                  <a:pt x="856130" y="134471"/>
                </a:cubicBezTo>
                <a:cubicBezTo>
                  <a:pt x="863379" y="139303"/>
                  <a:pt x="871292" y="143086"/>
                  <a:pt x="878541" y="147918"/>
                </a:cubicBezTo>
                <a:cubicBezTo>
                  <a:pt x="905676" y="166008"/>
                  <a:pt x="885952" y="157859"/>
                  <a:pt x="909918" y="165847"/>
                </a:cubicBezTo>
                <a:cubicBezTo>
                  <a:pt x="937538" y="184261"/>
                  <a:pt x="907004" y="166370"/>
                  <a:pt x="945777" y="179294"/>
                </a:cubicBezTo>
                <a:cubicBezTo>
                  <a:pt x="1007396" y="199834"/>
                  <a:pt x="902951" y="176483"/>
                  <a:pt x="995083" y="192742"/>
                </a:cubicBezTo>
                <a:cubicBezTo>
                  <a:pt x="1010088" y="195390"/>
                  <a:pt x="1025032" y="198401"/>
                  <a:pt x="1039906" y="201706"/>
                </a:cubicBezTo>
                <a:cubicBezTo>
                  <a:pt x="1053353" y="204694"/>
                  <a:pt x="1066624" y="208628"/>
                  <a:pt x="1080247" y="210671"/>
                </a:cubicBezTo>
                <a:cubicBezTo>
                  <a:pt x="1096568" y="213119"/>
                  <a:pt x="1113118" y="213659"/>
                  <a:pt x="1129553" y="215153"/>
                </a:cubicBezTo>
                <a:cubicBezTo>
                  <a:pt x="1137024" y="216647"/>
                  <a:pt x="1144574" y="217788"/>
                  <a:pt x="1151965" y="219636"/>
                </a:cubicBezTo>
                <a:cubicBezTo>
                  <a:pt x="1169401" y="223995"/>
                  <a:pt x="1167231" y="226905"/>
                  <a:pt x="1187824" y="233083"/>
                </a:cubicBezTo>
                <a:cubicBezTo>
                  <a:pt x="1195121" y="235272"/>
                  <a:pt x="1202765" y="236071"/>
                  <a:pt x="1210236" y="237565"/>
                </a:cubicBezTo>
                <a:cubicBezTo>
                  <a:pt x="1231571" y="251789"/>
                  <a:pt x="1215298" y="243118"/>
                  <a:pt x="1241612" y="251012"/>
                </a:cubicBezTo>
                <a:cubicBezTo>
                  <a:pt x="1250663" y="253727"/>
                  <a:pt x="1259338" y="257685"/>
                  <a:pt x="1268506" y="259977"/>
                </a:cubicBezTo>
                <a:cubicBezTo>
                  <a:pt x="1324544" y="273985"/>
                  <a:pt x="1254880" y="256083"/>
                  <a:pt x="1299883" y="268942"/>
                </a:cubicBezTo>
                <a:cubicBezTo>
                  <a:pt x="1314649" y="273161"/>
                  <a:pt x="1324824" y="274826"/>
                  <a:pt x="1340224" y="277906"/>
                </a:cubicBezTo>
                <a:cubicBezTo>
                  <a:pt x="1344706" y="280894"/>
                  <a:pt x="1348748" y="284683"/>
                  <a:pt x="1353671" y="286871"/>
                </a:cubicBezTo>
                <a:cubicBezTo>
                  <a:pt x="1376334" y="296944"/>
                  <a:pt x="1383605" y="295981"/>
                  <a:pt x="1407459" y="300318"/>
                </a:cubicBezTo>
                <a:cubicBezTo>
                  <a:pt x="1452849" y="308570"/>
                  <a:pt x="1406022" y="302415"/>
                  <a:pt x="1474694" y="309283"/>
                </a:cubicBezTo>
                <a:lnTo>
                  <a:pt x="1515036" y="322730"/>
                </a:lnTo>
                <a:cubicBezTo>
                  <a:pt x="1519518" y="324224"/>
                  <a:pt x="1523823" y="326435"/>
                  <a:pt x="1528483" y="327212"/>
                </a:cubicBezTo>
                <a:lnTo>
                  <a:pt x="1555377" y="331694"/>
                </a:lnTo>
                <a:cubicBezTo>
                  <a:pt x="1584532" y="351131"/>
                  <a:pt x="1552708" y="332252"/>
                  <a:pt x="1609165" y="349624"/>
                </a:cubicBezTo>
                <a:cubicBezTo>
                  <a:pt x="1615551" y="351589"/>
                  <a:pt x="1620952" y="355957"/>
                  <a:pt x="1627094" y="358589"/>
                </a:cubicBezTo>
                <a:cubicBezTo>
                  <a:pt x="1641437" y="364736"/>
                  <a:pt x="1646117" y="363344"/>
                  <a:pt x="1662953" y="367553"/>
                </a:cubicBezTo>
                <a:cubicBezTo>
                  <a:pt x="1693908" y="375292"/>
                  <a:pt x="1717345" y="399501"/>
                  <a:pt x="1748118" y="407894"/>
                </a:cubicBezTo>
                <a:cubicBezTo>
                  <a:pt x="1767767" y="413253"/>
                  <a:pt x="1815429" y="415745"/>
                  <a:pt x="1828800" y="416859"/>
                </a:cubicBezTo>
                <a:cubicBezTo>
                  <a:pt x="1852706" y="415365"/>
                  <a:pt x="1876697" y="414885"/>
                  <a:pt x="1900518" y="412377"/>
                </a:cubicBezTo>
                <a:cubicBezTo>
                  <a:pt x="1905217" y="411882"/>
                  <a:pt x="1909422" y="409192"/>
                  <a:pt x="1913965" y="407894"/>
                </a:cubicBezTo>
                <a:cubicBezTo>
                  <a:pt x="1919888" y="406202"/>
                  <a:pt x="1925918" y="404906"/>
                  <a:pt x="1931894" y="403412"/>
                </a:cubicBezTo>
                <a:cubicBezTo>
                  <a:pt x="1936376" y="400424"/>
                  <a:pt x="1940523" y="396856"/>
                  <a:pt x="1945341" y="394447"/>
                </a:cubicBezTo>
                <a:cubicBezTo>
                  <a:pt x="1955586" y="389324"/>
                  <a:pt x="1970972" y="388040"/>
                  <a:pt x="1981200" y="385483"/>
                </a:cubicBezTo>
                <a:cubicBezTo>
                  <a:pt x="1985784" y="384337"/>
                  <a:pt x="1990104" y="382298"/>
                  <a:pt x="1994647" y="381000"/>
                </a:cubicBezTo>
                <a:cubicBezTo>
                  <a:pt x="2000571" y="379308"/>
                  <a:pt x="2006600" y="378012"/>
                  <a:pt x="2012577" y="376518"/>
                </a:cubicBezTo>
                <a:cubicBezTo>
                  <a:pt x="2123318" y="321144"/>
                  <a:pt x="2014666" y="372036"/>
                  <a:pt x="2339788" y="372036"/>
                </a:cubicBezTo>
                <a:cubicBezTo>
                  <a:pt x="2359269" y="372036"/>
                  <a:pt x="2378635" y="369047"/>
                  <a:pt x="2398059" y="367553"/>
                </a:cubicBezTo>
                <a:cubicBezTo>
                  <a:pt x="2405530" y="364565"/>
                  <a:pt x="2412937" y="361414"/>
                  <a:pt x="2420471" y="358589"/>
                </a:cubicBezTo>
                <a:cubicBezTo>
                  <a:pt x="2424895" y="356930"/>
                  <a:pt x="2429508" y="355802"/>
                  <a:pt x="2433918" y="354106"/>
                </a:cubicBezTo>
                <a:cubicBezTo>
                  <a:pt x="2448937" y="348329"/>
                  <a:pt x="2462653" y="336543"/>
                  <a:pt x="2478741" y="336177"/>
                </a:cubicBezTo>
                <a:lnTo>
                  <a:pt x="2675965" y="331694"/>
                </a:lnTo>
                <a:lnTo>
                  <a:pt x="2698377" y="327212"/>
                </a:lnTo>
                <a:lnTo>
                  <a:pt x="2774577" y="313765"/>
                </a:lnTo>
                <a:cubicBezTo>
                  <a:pt x="2799977" y="315259"/>
                  <a:pt x="2825448" y="315835"/>
                  <a:pt x="2850777" y="318247"/>
                </a:cubicBezTo>
                <a:cubicBezTo>
                  <a:pt x="2856910" y="318831"/>
                  <a:pt x="2862692" y="321394"/>
                  <a:pt x="2868706" y="322730"/>
                </a:cubicBezTo>
                <a:cubicBezTo>
                  <a:pt x="2876143" y="324383"/>
                  <a:pt x="2883647" y="325718"/>
                  <a:pt x="2891118" y="327212"/>
                </a:cubicBezTo>
                <a:cubicBezTo>
                  <a:pt x="2897094" y="330200"/>
                  <a:pt x="2902905" y="333545"/>
                  <a:pt x="2909047" y="336177"/>
                </a:cubicBezTo>
                <a:cubicBezTo>
                  <a:pt x="2913390" y="338038"/>
                  <a:pt x="2918268" y="338546"/>
                  <a:pt x="2922494" y="340659"/>
                </a:cubicBezTo>
                <a:cubicBezTo>
                  <a:pt x="2927312" y="343068"/>
                  <a:pt x="2930878" y="347783"/>
                  <a:pt x="2935941" y="349624"/>
                </a:cubicBezTo>
                <a:cubicBezTo>
                  <a:pt x="2947520" y="353835"/>
                  <a:pt x="2959718" y="356173"/>
                  <a:pt x="2971800" y="358589"/>
                </a:cubicBezTo>
                <a:cubicBezTo>
                  <a:pt x="3033797" y="370987"/>
                  <a:pt x="2986599" y="362789"/>
                  <a:pt x="3115236" y="367553"/>
                </a:cubicBezTo>
                <a:cubicBezTo>
                  <a:pt x="3119718" y="369047"/>
                  <a:pt x="3124071" y="371011"/>
                  <a:pt x="3128683" y="372036"/>
                </a:cubicBezTo>
                <a:cubicBezTo>
                  <a:pt x="3137555" y="374008"/>
                  <a:pt x="3146872" y="373906"/>
                  <a:pt x="3155577" y="376518"/>
                </a:cubicBezTo>
                <a:cubicBezTo>
                  <a:pt x="3161977" y="378438"/>
                  <a:pt x="3167302" y="383001"/>
                  <a:pt x="3173506" y="385483"/>
                </a:cubicBezTo>
                <a:cubicBezTo>
                  <a:pt x="3182280" y="388992"/>
                  <a:pt x="3191233" y="392155"/>
                  <a:pt x="3200400" y="394447"/>
                </a:cubicBezTo>
                <a:cubicBezTo>
                  <a:pt x="3209217" y="396651"/>
                  <a:pt x="3218352" y="397304"/>
                  <a:pt x="3227294" y="398930"/>
                </a:cubicBezTo>
                <a:cubicBezTo>
                  <a:pt x="3234790" y="400293"/>
                  <a:pt x="3242235" y="401918"/>
                  <a:pt x="3249706" y="403412"/>
                </a:cubicBezTo>
                <a:cubicBezTo>
                  <a:pt x="3247553" y="410948"/>
                  <a:pt x="3240658" y="436798"/>
                  <a:pt x="3236259" y="448236"/>
                </a:cubicBezTo>
                <a:cubicBezTo>
                  <a:pt x="3230482" y="463255"/>
                  <a:pt x="3227256" y="479670"/>
                  <a:pt x="3218330" y="493059"/>
                </a:cubicBezTo>
                <a:cubicBezTo>
                  <a:pt x="3204984" y="513077"/>
                  <a:pt x="3206892" y="509547"/>
                  <a:pt x="3191436" y="537883"/>
                </a:cubicBezTo>
                <a:cubicBezTo>
                  <a:pt x="3174380" y="569153"/>
                  <a:pt x="3190758" y="543381"/>
                  <a:pt x="3173506" y="569259"/>
                </a:cubicBezTo>
                <a:cubicBezTo>
                  <a:pt x="3172012" y="578224"/>
                  <a:pt x="3170199" y="587141"/>
                  <a:pt x="3169024" y="596153"/>
                </a:cubicBezTo>
                <a:cubicBezTo>
                  <a:pt x="3165716" y="621513"/>
                  <a:pt x="3165492" y="647362"/>
                  <a:pt x="3160059" y="672353"/>
                </a:cubicBezTo>
                <a:cubicBezTo>
                  <a:pt x="3157930" y="682147"/>
                  <a:pt x="3151480" y="690486"/>
                  <a:pt x="3146612" y="699247"/>
                </a:cubicBezTo>
                <a:cubicBezTo>
                  <a:pt x="3141749" y="708001"/>
                  <a:pt x="3132491" y="720614"/>
                  <a:pt x="3124200" y="726142"/>
                </a:cubicBezTo>
                <a:cubicBezTo>
                  <a:pt x="3120269" y="728763"/>
                  <a:pt x="3115235" y="729130"/>
                  <a:pt x="3110753" y="730624"/>
                </a:cubicBezTo>
                <a:cubicBezTo>
                  <a:pt x="3097246" y="739629"/>
                  <a:pt x="3095304" y="741727"/>
                  <a:pt x="3079377" y="748553"/>
                </a:cubicBezTo>
                <a:cubicBezTo>
                  <a:pt x="3052239" y="760184"/>
                  <a:pt x="3080634" y="743443"/>
                  <a:pt x="3043518" y="762000"/>
                </a:cubicBezTo>
                <a:cubicBezTo>
                  <a:pt x="3038700" y="764409"/>
                  <a:pt x="3034553" y="767977"/>
                  <a:pt x="3030071" y="770965"/>
                </a:cubicBezTo>
                <a:cubicBezTo>
                  <a:pt x="3027083" y="775447"/>
                  <a:pt x="3023779" y="779735"/>
                  <a:pt x="3021106" y="784412"/>
                </a:cubicBezTo>
                <a:cubicBezTo>
                  <a:pt x="3017791" y="790214"/>
                  <a:pt x="3016025" y="796905"/>
                  <a:pt x="3012141" y="802342"/>
                </a:cubicBezTo>
                <a:cubicBezTo>
                  <a:pt x="3008457" y="807500"/>
                  <a:pt x="3003176" y="811307"/>
                  <a:pt x="2998694" y="815789"/>
                </a:cubicBezTo>
                <a:cubicBezTo>
                  <a:pt x="2988027" y="847794"/>
                  <a:pt x="2994972" y="834821"/>
                  <a:pt x="2980765" y="856130"/>
                </a:cubicBezTo>
                <a:cubicBezTo>
                  <a:pt x="2977119" y="867068"/>
                  <a:pt x="2976008" y="874334"/>
                  <a:pt x="2967318" y="883024"/>
                </a:cubicBezTo>
                <a:cubicBezTo>
                  <a:pt x="2963509" y="886833"/>
                  <a:pt x="2958353" y="889001"/>
                  <a:pt x="2953871" y="891989"/>
                </a:cubicBezTo>
                <a:cubicBezTo>
                  <a:pt x="2950883" y="896471"/>
                  <a:pt x="2948715" y="901627"/>
                  <a:pt x="2944906" y="905436"/>
                </a:cubicBezTo>
                <a:cubicBezTo>
                  <a:pt x="2941097" y="909245"/>
                  <a:pt x="2934908" y="910262"/>
                  <a:pt x="2931459" y="914400"/>
                </a:cubicBezTo>
                <a:cubicBezTo>
                  <a:pt x="2903024" y="948521"/>
                  <a:pt x="2941808" y="919455"/>
                  <a:pt x="2909047" y="941294"/>
                </a:cubicBezTo>
                <a:cubicBezTo>
                  <a:pt x="2885148" y="977148"/>
                  <a:pt x="2916512" y="933831"/>
                  <a:pt x="2886636" y="963706"/>
                </a:cubicBezTo>
                <a:cubicBezTo>
                  <a:pt x="2882827" y="967515"/>
                  <a:pt x="2881120" y="973014"/>
                  <a:pt x="2877671" y="977153"/>
                </a:cubicBezTo>
                <a:cubicBezTo>
                  <a:pt x="2873613" y="982023"/>
                  <a:pt x="2868349" y="985787"/>
                  <a:pt x="2864224" y="990600"/>
                </a:cubicBezTo>
                <a:cubicBezTo>
                  <a:pt x="2859362" y="996272"/>
                  <a:pt x="2855259" y="1002553"/>
                  <a:pt x="2850777" y="1008530"/>
                </a:cubicBezTo>
                <a:cubicBezTo>
                  <a:pt x="2842828" y="1032374"/>
                  <a:pt x="2851054" y="1014381"/>
                  <a:pt x="2828365" y="1039906"/>
                </a:cubicBezTo>
                <a:cubicBezTo>
                  <a:pt x="2821028" y="1048160"/>
                  <a:pt x="2807559" y="1068214"/>
                  <a:pt x="2796988" y="1075765"/>
                </a:cubicBezTo>
                <a:cubicBezTo>
                  <a:pt x="2788989" y="1081478"/>
                  <a:pt x="2764639" y="1090497"/>
                  <a:pt x="2756647" y="1093694"/>
                </a:cubicBezTo>
                <a:cubicBezTo>
                  <a:pt x="2749177" y="1099671"/>
                  <a:pt x="2742599" y="1106978"/>
                  <a:pt x="2734236" y="1111624"/>
                </a:cubicBezTo>
                <a:cubicBezTo>
                  <a:pt x="2698347" y="1131562"/>
                  <a:pt x="2732566" y="1100315"/>
                  <a:pt x="2702859" y="1125071"/>
                </a:cubicBezTo>
                <a:cubicBezTo>
                  <a:pt x="2697989" y="1129129"/>
                  <a:pt x="2694225" y="1134393"/>
                  <a:pt x="2689412" y="1138518"/>
                </a:cubicBezTo>
                <a:cubicBezTo>
                  <a:pt x="2683740" y="1143380"/>
                  <a:pt x="2676765" y="1146683"/>
                  <a:pt x="2671483" y="1151965"/>
                </a:cubicBezTo>
                <a:cubicBezTo>
                  <a:pt x="2667674" y="1155774"/>
                  <a:pt x="2666327" y="1161603"/>
                  <a:pt x="2662518" y="1165412"/>
                </a:cubicBezTo>
                <a:cubicBezTo>
                  <a:pt x="2653565" y="1174365"/>
                  <a:pt x="2637361" y="1179061"/>
                  <a:pt x="2626659" y="1183342"/>
                </a:cubicBezTo>
                <a:cubicBezTo>
                  <a:pt x="2601257" y="1221444"/>
                  <a:pt x="2643097" y="1162421"/>
                  <a:pt x="2590800" y="1214718"/>
                </a:cubicBezTo>
                <a:cubicBezTo>
                  <a:pt x="2580341" y="1225177"/>
                  <a:pt x="2571731" y="1237889"/>
                  <a:pt x="2559424" y="1246094"/>
                </a:cubicBezTo>
                <a:cubicBezTo>
                  <a:pt x="2554942" y="1249082"/>
                  <a:pt x="2549786" y="1251250"/>
                  <a:pt x="2545977" y="1255059"/>
                </a:cubicBezTo>
                <a:cubicBezTo>
                  <a:pt x="2540694" y="1260342"/>
                  <a:pt x="2537012" y="1267012"/>
                  <a:pt x="2532530" y="1272989"/>
                </a:cubicBezTo>
                <a:cubicBezTo>
                  <a:pt x="2531520" y="1279051"/>
                  <a:pt x="2527211" y="1309305"/>
                  <a:pt x="2523565" y="1317812"/>
                </a:cubicBezTo>
                <a:cubicBezTo>
                  <a:pt x="2521443" y="1322764"/>
                  <a:pt x="2517588" y="1326777"/>
                  <a:pt x="2514600" y="1331259"/>
                </a:cubicBezTo>
                <a:cubicBezTo>
                  <a:pt x="2498258" y="1380289"/>
                  <a:pt x="2524320" y="1306030"/>
                  <a:pt x="2501153" y="1358153"/>
                </a:cubicBezTo>
                <a:cubicBezTo>
                  <a:pt x="2497315" y="1366788"/>
                  <a:pt x="2495697" y="1376273"/>
                  <a:pt x="2492188" y="1385047"/>
                </a:cubicBezTo>
                <a:cubicBezTo>
                  <a:pt x="2489200" y="1392518"/>
                  <a:pt x="2486049" y="1399925"/>
                  <a:pt x="2483224" y="1407459"/>
                </a:cubicBezTo>
                <a:cubicBezTo>
                  <a:pt x="2481565" y="1411883"/>
                  <a:pt x="2481766" y="1417276"/>
                  <a:pt x="2478741" y="1420906"/>
                </a:cubicBezTo>
                <a:cubicBezTo>
                  <a:pt x="2473958" y="1426645"/>
                  <a:pt x="2466094" y="1429071"/>
                  <a:pt x="2460812" y="1434353"/>
                </a:cubicBezTo>
                <a:cubicBezTo>
                  <a:pt x="2457003" y="1438162"/>
                  <a:pt x="2455937" y="1444294"/>
                  <a:pt x="2451847" y="1447800"/>
                </a:cubicBezTo>
                <a:cubicBezTo>
                  <a:pt x="2434392" y="1462761"/>
                  <a:pt x="2426575" y="1460436"/>
                  <a:pt x="2407024" y="1470212"/>
                </a:cubicBezTo>
                <a:cubicBezTo>
                  <a:pt x="2402206" y="1472621"/>
                  <a:pt x="2397934" y="1476008"/>
                  <a:pt x="2393577" y="1479177"/>
                </a:cubicBezTo>
                <a:cubicBezTo>
                  <a:pt x="2381494" y="1487965"/>
                  <a:pt x="2366683" y="1494118"/>
                  <a:pt x="2357718" y="1506071"/>
                </a:cubicBezTo>
                <a:cubicBezTo>
                  <a:pt x="2345390" y="1522507"/>
                  <a:pt x="2344645" y="1526987"/>
                  <a:pt x="2326341" y="1537447"/>
                </a:cubicBezTo>
                <a:cubicBezTo>
                  <a:pt x="2322239" y="1539791"/>
                  <a:pt x="2317376" y="1540436"/>
                  <a:pt x="2312894" y="1541930"/>
                </a:cubicBezTo>
                <a:cubicBezTo>
                  <a:pt x="2268741" y="1586083"/>
                  <a:pt x="2320236" y="1536278"/>
                  <a:pt x="2277036" y="1573306"/>
                </a:cubicBezTo>
                <a:cubicBezTo>
                  <a:pt x="2246838" y="1599190"/>
                  <a:pt x="2279860" y="1575905"/>
                  <a:pt x="2250141" y="1595718"/>
                </a:cubicBezTo>
                <a:cubicBezTo>
                  <a:pt x="2247153" y="1600200"/>
                  <a:pt x="2245315" y="1605716"/>
                  <a:pt x="2241177" y="1609165"/>
                </a:cubicBezTo>
                <a:cubicBezTo>
                  <a:pt x="2236044" y="1613443"/>
                  <a:pt x="2229049" y="1614815"/>
                  <a:pt x="2223247" y="1618130"/>
                </a:cubicBezTo>
                <a:cubicBezTo>
                  <a:pt x="2218570" y="1620803"/>
                  <a:pt x="2214282" y="1624106"/>
                  <a:pt x="2209800" y="1627094"/>
                </a:cubicBezTo>
                <a:cubicBezTo>
                  <a:pt x="2206812" y="1633071"/>
                  <a:pt x="2203182" y="1638767"/>
                  <a:pt x="2200836" y="1645024"/>
                </a:cubicBezTo>
                <a:cubicBezTo>
                  <a:pt x="2198673" y="1650792"/>
                  <a:pt x="2199108" y="1657443"/>
                  <a:pt x="2196353" y="1662953"/>
                </a:cubicBezTo>
                <a:cubicBezTo>
                  <a:pt x="2193012" y="1669635"/>
                  <a:pt x="2187388" y="1674906"/>
                  <a:pt x="2182906" y="1680883"/>
                </a:cubicBezTo>
                <a:cubicBezTo>
                  <a:pt x="2179918" y="1691342"/>
                  <a:pt x="2176744" y="1701749"/>
                  <a:pt x="2173941" y="1712259"/>
                </a:cubicBezTo>
                <a:cubicBezTo>
                  <a:pt x="2170766" y="1724164"/>
                  <a:pt x="2168874" y="1736430"/>
                  <a:pt x="2164977" y="1748118"/>
                </a:cubicBezTo>
                <a:cubicBezTo>
                  <a:pt x="2157949" y="1769198"/>
                  <a:pt x="2162249" y="1757178"/>
                  <a:pt x="2151530" y="1783977"/>
                </a:cubicBezTo>
                <a:cubicBezTo>
                  <a:pt x="2141856" y="1871033"/>
                  <a:pt x="2156382" y="1796592"/>
                  <a:pt x="2138083" y="1837765"/>
                </a:cubicBezTo>
                <a:cubicBezTo>
                  <a:pt x="2134245" y="1846400"/>
                  <a:pt x="2134360" y="1856797"/>
                  <a:pt x="2129118" y="1864659"/>
                </a:cubicBezTo>
                <a:cubicBezTo>
                  <a:pt x="2124974" y="1870875"/>
                  <a:pt x="2117165" y="1873624"/>
                  <a:pt x="2111188" y="1878106"/>
                </a:cubicBezTo>
                <a:cubicBezTo>
                  <a:pt x="2103011" y="1902640"/>
                  <a:pt x="2113390" y="1883454"/>
                  <a:pt x="2093259" y="1896036"/>
                </a:cubicBezTo>
                <a:cubicBezTo>
                  <a:pt x="2085146" y="1901107"/>
                  <a:pt x="2079210" y="1909319"/>
                  <a:pt x="2070847" y="1913965"/>
                </a:cubicBezTo>
                <a:cubicBezTo>
                  <a:pt x="2065462" y="1916957"/>
                  <a:pt x="2058841" y="1916755"/>
                  <a:pt x="2052918" y="1918447"/>
                </a:cubicBezTo>
                <a:cubicBezTo>
                  <a:pt x="2048375" y="1919745"/>
                  <a:pt x="2043953" y="1921436"/>
                  <a:pt x="2039471" y="1922930"/>
                </a:cubicBezTo>
                <a:cubicBezTo>
                  <a:pt x="2034989" y="1927412"/>
                  <a:pt x="2030894" y="1932319"/>
                  <a:pt x="2026024" y="1936377"/>
                </a:cubicBezTo>
                <a:cubicBezTo>
                  <a:pt x="2021885" y="1939826"/>
                  <a:pt x="2015942" y="1941135"/>
                  <a:pt x="2012577" y="1945342"/>
                </a:cubicBezTo>
                <a:cubicBezTo>
                  <a:pt x="2009625" y="1949031"/>
                  <a:pt x="2011046" y="1955100"/>
                  <a:pt x="2008094" y="1958789"/>
                </a:cubicBezTo>
                <a:cubicBezTo>
                  <a:pt x="2004729" y="1962995"/>
                  <a:pt x="1999031" y="1964622"/>
                  <a:pt x="1994647" y="1967753"/>
                </a:cubicBezTo>
                <a:cubicBezTo>
                  <a:pt x="1982429" y="1976480"/>
                  <a:pt x="1967888" y="1986996"/>
                  <a:pt x="1958788" y="1999130"/>
                </a:cubicBezTo>
                <a:cubicBezTo>
                  <a:pt x="1932213" y="2034564"/>
                  <a:pt x="1947762" y="2030115"/>
                  <a:pt x="1918447" y="2048436"/>
                </a:cubicBezTo>
                <a:cubicBezTo>
                  <a:pt x="1895138" y="2063003"/>
                  <a:pt x="1888259" y="2058850"/>
                  <a:pt x="1855694" y="2066365"/>
                </a:cubicBezTo>
                <a:cubicBezTo>
                  <a:pt x="1851090" y="2067427"/>
                  <a:pt x="1846831" y="2069701"/>
                  <a:pt x="1842247" y="2070847"/>
                </a:cubicBezTo>
                <a:cubicBezTo>
                  <a:pt x="1834856" y="2072695"/>
                  <a:pt x="1827306" y="2073836"/>
                  <a:pt x="1819836" y="2075330"/>
                </a:cubicBezTo>
                <a:cubicBezTo>
                  <a:pt x="1815353" y="2081306"/>
                  <a:pt x="1812127" y="2088476"/>
                  <a:pt x="1806388" y="2093259"/>
                </a:cubicBezTo>
                <a:cubicBezTo>
                  <a:pt x="1802758" y="2096284"/>
                  <a:pt x="1797365" y="2096083"/>
                  <a:pt x="1792941" y="2097742"/>
                </a:cubicBezTo>
                <a:cubicBezTo>
                  <a:pt x="1730092" y="2121311"/>
                  <a:pt x="1799549" y="2105590"/>
                  <a:pt x="1653988" y="2111189"/>
                </a:cubicBezTo>
                <a:cubicBezTo>
                  <a:pt x="1643529" y="2114177"/>
                  <a:pt x="1632834" y="2116436"/>
                  <a:pt x="1622612" y="2120153"/>
                </a:cubicBezTo>
                <a:cubicBezTo>
                  <a:pt x="1604786" y="2126635"/>
                  <a:pt x="1607961" y="2130255"/>
                  <a:pt x="1591236" y="2133600"/>
                </a:cubicBezTo>
                <a:cubicBezTo>
                  <a:pt x="1580876" y="2135672"/>
                  <a:pt x="1570318" y="2136589"/>
                  <a:pt x="1559859" y="2138083"/>
                </a:cubicBezTo>
                <a:cubicBezTo>
                  <a:pt x="1555377" y="2139577"/>
                  <a:pt x="1550955" y="2141267"/>
                  <a:pt x="1546412" y="2142565"/>
                </a:cubicBezTo>
                <a:cubicBezTo>
                  <a:pt x="1540489" y="2144257"/>
                  <a:pt x="1534145" y="2144620"/>
                  <a:pt x="1528483" y="2147047"/>
                </a:cubicBezTo>
                <a:cubicBezTo>
                  <a:pt x="1523531" y="2149169"/>
                  <a:pt x="1519518" y="2153024"/>
                  <a:pt x="1515036" y="2156012"/>
                </a:cubicBezTo>
                <a:cubicBezTo>
                  <a:pt x="1471080" y="2097409"/>
                  <a:pt x="1527473" y="2168450"/>
                  <a:pt x="1488141" y="2129118"/>
                </a:cubicBezTo>
                <a:cubicBezTo>
                  <a:pt x="1482859" y="2123836"/>
                  <a:pt x="1479976" y="2116471"/>
                  <a:pt x="1474694" y="2111189"/>
                </a:cubicBezTo>
                <a:cubicBezTo>
                  <a:pt x="1467413" y="2103908"/>
                  <a:pt x="1451521" y="2097947"/>
                  <a:pt x="1443318" y="2093259"/>
                </a:cubicBezTo>
                <a:cubicBezTo>
                  <a:pt x="1438641" y="2090586"/>
                  <a:pt x="1434794" y="2086482"/>
                  <a:pt x="1429871" y="2084294"/>
                </a:cubicBezTo>
                <a:cubicBezTo>
                  <a:pt x="1421236" y="2080456"/>
                  <a:pt x="1411942" y="2078318"/>
                  <a:pt x="1402977" y="2075330"/>
                </a:cubicBezTo>
                <a:cubicBezTo>
                  <a:pt x="1380902" y="2067972"/>
                  <a:pt x="1394203" y="2071626"/>
                  <a:pt x="1362636" y="2066365"/>
                </a:cubicBezTo>
                <a:cubicBezTo>
                  <a:pt x="1343212" y="2067859"/>
                  <a:pt x="1323696" y="2068431"/>
                  <a:pt x="1304365" y="2070847"/>
                </a:cubicBezTo>
                <a:cubicBezTo>
                  <a:pt x="1299677" y="2071433"/>
                  <a:pt x="1295588" y="2074612"/>
                  <a:pt x="1290918" y="2075330"/>
                </a:cubicBezTo>
                <a:cubicBezTo>
                  <a:pt x="1276077" y="2077613"/>
                  <a:pt x="1261035" y="2078318"/>
                  <a:pt x="1246094" y="2079812"/>
                </a:cubicBezTo>
                <a:cubicBezTo>
                  <a:pt x="1240118" y="2076824"/>
                  <a:pt x="1233895" y="2074285"/>
                  <a:pt x="1228165" y="2070847"/>
                </a:cubicBezTo>
                <a:cubicBezTo>
                  <a:pt x="1218926" y="2065304"/>
                  <a:pt x="1201271" y="2052918"/>
                  <a:pt x="1201271" y="2052918"/>
                </a:cubicBezTo>
                <a:cubicBezTo>
                  <a:pt x="1194520" y="2032667"/>
                  <a:pt x="1201789" y="2041868"/>
                  <a:pt x="1178859" y="2034989"/>
                </a:cubicBezTo>
                <a:cubicBezTo>
                  <a:pt x="1169808" y="2032274"/>
                  <a:pt x="1161132" y="2028316"/>
                  <a:pt x="1151965" y="2026024"/>
                </a:cubicBezTo>
                <a:cubicBezTo>
                  <a:pt x="1143148" y="2023820"/>
                  <a:pt x="1134128" y="2022297"/>
                  <a:pt x="1125071" y="2021542"/>
                </a:cubicBezTo>
                <a:cubicBezTo>
                  <a:pt x="1080303" y="2017811"/>
                  <a:pt x="1035424" y="2015565"/>
                  <a:pt x="990600" y="2012577"/>
                </a:cubicBezTo>
                <a:cubicBezTo>
                  <a:pt x="967841" y="2006886"/>
                  <a:pt x="957989" y="2004910"/>
                  <a:pt x="932330" y="1994647"/>
                </a:cubicBezTo>
                <a:cubicBezTo>
                  <a:pt x="924480" y="1991507"/>
                  <a:pt x="890144" y="1977266"/>
                  <a:pt x="883024" y="1976718"/>
                </a:cubicBezTo>
                <a:lnTo>
                  <a:pt x="824753" y="1972236"/>
                </a:lnTo>
                <a:cubicBezTo>
                  <a:pt x="742498" y="1975812"/>
                  <a:pt x="692791" y="1980842"/>
                  <a:pt x="609600" y="1972236"/>
                </a:cubicBezTo>
                <a:cubicBezTo>
                  <a:pt x="602954" y="1971548"/>
                  <a:pt x="597777" y="1965985"/>
                  <a:pt x="591671" y="1963271"/>
                </a:cubicBezTo>
                <a:cubicBezTo>
                  <a:pt x="584318" y="1960003"/>
                  <a:pt x="576892" y="1956850"/>
                  <a:pt x="569259" y="1954306"/>
                </a:cubicBezTo>
                <a:cubicBezTo>
                  <a:pt x="563415" y="1952358"/>
                  <a:pt x="557253" y="1951516"/>
                  <a:pt x="551330" y="1949824"/>
                </a:cubicBezTo>
                <a:cubicBezTo>
                  <a:pt x="546787" y="1948526"/>
                  <a:pt x="542365" y="1946836"/>
                  <a:pt x="537883" y="1945342"/>
                </a:cubicBezTo>
                <a:cubicBezTo>
                  <a:pt x="534895" y="1933389"/>
                  <a:pt x="530840" y="1921653"/>
                  <a:pt x="528918" y="1909483"/>
                </a:cubicBezTo>
                <a:cubicBezTo>
                  <a:pt x="526344" y="1893182"/>
                  <a:pt x="526483" y="1876553"/>
                  <a:pt x="524436" y="1860177"/>
                </a:cubicBezTo>
                <a:cubicBezTo>
                  <a:pt x="523491" y="1852617"/>
                  <a:pt x="521447" y="1845236"/>
                  <a:pt x="519953" y="1837765"/>
                </a:cubicBezTo>
                <a:cubicBezTo>
                  <a:pt x="521447" y="1794436"/>
                  <a:pt x="521890" y="1751057"/>
                  <a:pt x="524436" y="1707777"/>
                </a:cubicBezTo>
                <a:cubicBezTo>
                  <a:pt x="524883" y="1700172"/>
                  <a:pt x="525766" y="1692301"/>
                  <a:pt x="528918" y="1685365"/>
                </a:cubicBezTo>
                <a:cubicBezTo>
                  <a:pt x="533376" y="1675557"/>
                  <a:pt x="537882" y="1664448"/>
                  <a:pt x="546847" y="1658471"/>
                </a:cubicBezTo>
                <a:lnTo>
                  <a:pt x="560294" y="1649506"/>
                </a:lnTo>
                <a:cubicBezTo>
                  <a:pt x="568105" y="1633885"/>
                  <a:pt x="572501" y="1626335"/>
                  <a:pt x="578224" y="1609165"/>
                </a:cubicBezTo>
                <a:cubicBezTo>
                  <a:pt x="580172" y="1603321"/>
                  <a:pt x="581370" y="1597250"/>
                  <a:pt x="582706" y="1591236"/>
                </a:cubicBezTo>
                <a:cubicBezTo>
                  <a:pt x="586880" y="1572452"/>
                  <a:pt x="588429" y="1561380"/>
                  <a:pt x="591671" y="1541930"/>
                </a:cubicBezTo>
                <a:cubicBezTo>
                  <a:pt x="589535" y="1475710"/>
                  <a:pt x="589900" y="1413940"/>
                  <a:pt x="582706" y="1349189"/>
                </a:cubicBezTo>
                <a:cubicBezTo>
                  <a:pt x="582062" y="1343395"/>
                  <a:pt x="578699" y="1317524"/>
                  <a:pt x="573741" y="1308847"/>
                </a:cubicBezTo>
                <a:cubicBezTo>
                  <a:pt x="570034" y="1302361"/>
                  <a:pt x="564253" y="1297253"/>
                  <a:pt x="560294" y="1290918"/>
                </a:cubicBezTo>
                <a:cubicBezTo>
                  <a:pt x="556753" y="1285252"/>
                  <a:pt x="554575" y="1278830"/>
                  <a:pt x="551330" y="1272989"/>
                </a:cubicBezTo>
                <a:cubicBezTo>
                  <a:pt x="542319" y="1256768"/>
                  <a:pt x="538259" y="1251141"/>
                  <a:pt x="528918" y="1237130"/>
                </a:cubicBezTo>
                <a:cubicBezTo>
                  <a:pt x="527424" y="1229659"/>
                  <a:pt x="526845" y="1221946"/>
                  <a:pt x="524436" y="1214718"/>
                </a:cubicBezTo>
                <a:cubicBezTo>
                  <a:pt x="522323" y="1208379"/>
                  <a:pt x="517229" y="1203235"/>
                  <a:pt x="515471" y="1196789"/>
                </a:cubicBezTo>
                <a:cubicBezTo>
                  <a:pt x="512691" y="1186596"/>
                  <a:pt x="512878" y="1175807"/>
                  <a:pt x="510988" y="1165412"/>
                </a:cubicBezTo>
                <a:cubicBezTo>
                  <a:pt x="505399" y="1134676"/>
                  <a:pt x="508424" y="1159634"/>
                  <a:pt x="502024" y="1134036"/>
                </a:cubicBezTo>
                <a:cubicBezTo>
                  <a:pt x="500608" y="1128370"/>
                  <a:pt x="495932" y="1100589"/>
                  <a:pt x="493059" y="1093694"/>
                </a:cubicBezTo>
                <a:cubicBezTo>
                  <a:pt x="487919" y="1081358"/>
                  <a:pt x="484579" y="1067285"/>
                  <a:pt x="475130" y="1057836"/>
                </a:cubicBezTo>
                <a:lnTo>
                  <a:pt x="457200" y="1039906"/>
                </a:lnTo>
                <a:cubicBezTo>
                  <a:pt x="454212" y="1033930"/>
                  <a:pt x="451551" y="1027778"/>
                  <a:pt x="448236" y="1021977"/>
                </a:cubicBezTo>
                <a:cubicBezTo>
                  <a:pt x="445563" y="1017300"/>
                  <a:pt x="442126" y="1013098"/>
                  <a:pt x="439271" y="1008530"/>
                </a:cubicBezTo>
                <a:cubicBezTo>
                  <a:pt x="434654" y="1001142"/>
                  <a:pt x="430055" y="993734"/>
                  <a:pt x="425824" y="986118"/>
                </a:cubicBezTo>
                <a:cubicBezTo>
                  <a:pt x="404766" y="948214"/>
                  <a:pt x="430653" y="988397"/>
                  <a:pt x="403412" y="950259"/>
                </a:cubicBezTo>
                <a:cubicBezTo>
                  <a:pt x="400281" y="945875"/>
                  <a:pt x="398256" y="940621"/>
                  <a:pt x="394447" y="936812"/>
                </a:cubicBezTo>
                <a:cubicBezTo>
                  <a:pt x="390638" y="933003"/>
                  <a:pt x="385026" y="931426"/>
                  <a:pt x="381000" y="927847"/>
                </a:cubicBezTo>
                <a:cubicBezTo>
                  <a:pt x="371524" y="919424"/>
                  <a:pt x="363071" y="909918"/>
                  <a:pt x="354106" y="900953"/>
                </a:cubicBezTo>
                <a:lnTo>
                  <a:pt x="327212" y="874059"/>
                </a:lnTo>
                <a:lnTo>
                  <a:pt x="291353" y="838200"/>
                </a:lnTo>
                <a:cubicBezTo>
                  <a:pt x="288365" y="833718"/>
                  <a:pt x="286442" y="828300"/>
                  <a:pt x="282388" y="824753"/>
                </a:cubicBezTo>
                <a:cubicBezTo>
                  <a:pt x="215122" y="765897"/>
                  <a:pt x="286720" y="834726"/>
                  <a:pt x="237565" y="797859"/>
                </a:cubicBezTo>
                <a:cubicBezTo>
                  <a:pt x="230804" y="792788"/>
                  <a:pt x="226053" y="785430"/>
                  <a:pt x="219636" y="779930"/>
                </a:cubicBezTo>
                <a:cubicBezTo>
                  <a:pt x="215546" y="776424"/>
                  <a:pt x="210498" y="774197"/>
                  <a:pt x="206188" y="770965"/>
                </a:cubicBezTo>
                <a:cubicBezTo>
                  <a:pt x="192560" y="760744"/>
                  <a:pt x="165847" y="739589"/>
                  <a:pt x="165847" y="739589"/>
                </a:cubicBezTo>
                <a:cubicBezTo>
                  <a:pt x="162859" y="735107"/>
                  <a:pt x="161021" y="729591"/>
                  <a:pt x="156883" y="726142"/>
                </a:cubicBezTo>
                <a:cubicBezTo>
                  <a:pt x="151750" y="721864"/>
                  <a:pt x="144755" y="720492"/>
                  <a:pt x="138953" y="717177"/>
                </a:cubicBezTo>
                <a:cubicBezTo>
                  <a:pt x="134276" y="714504"/>
                  <a:pt x="129645" y="711661"/>
                  <a:pt x="125506" y="708212"/>
                </a:cubicBezTo>
                <a:cubicBezTo>
                  <a:pt x="108167" y="693762"/>
                  <a:pt x="115492" y="693525"/>
                  <a:pt x="94130" y="681318"/>
                </a:cubicBezTo>
                <a:cubicBezTo>
                  <a:pt x="90028" y="678974"/>
                  <a:pt x="85165" y="678330"/>
                  <a:pt x="80683" y="676836"/>
                </a:cubicBezTo>
                <a:cubicBezTo>
                  <a:pt x="77695" y="672354"/>
                  <a:pt x="75925" y="666754"/>
                  <a:pt x="71718" y="663389"/>
                </a:cubicBezTo>
                <a:cubicBezTo>
                  <a:pt x="56557" y="651260"/>
                  <a:pt x="53555" y="664425"/>
                  <a:pt x="40341" y="672353"/>
                </a:cubicBezTo>
                <a:cubicBezTo>
                  <a:pt x="39060" y="673122"/>
                  <a:pt x="37353" y="672353"/>
                  <a:pt x="44824" y="672353"/>
                </a:cubicBezTo>
                <a:close/>
              </a:path>
            </a:pathLst>
          </a:custGeom>
          <a:noFill/>
          <a:ln w="76200">
            <a:solidFill>
              <a:srgbClr val="92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26" descr="A black line with numbers&#10;&#10;AI-generated content may be incorrect.">
            <a:extLst>
              <a:ext uri="{FF2B5EF4-FFF2-40B4-BE49-F238E27FC236}">
                <a16:creationId xmlns:a16="http://schemas.microsoft.com/office/drawing/2014/main" id="{17BB5157-4827-C802-D170-994866D0F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231" y="3527946"/>
            <a:ext cx="2157537" cy="645417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79D49787-0897-5AA7-52D7-AB5CE2B6A2F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0390" b="8794"/>
          <a:stretch/>
        </p:blipFill>
        <p:spPr>
          <a:xfrm>
            <a:off x="11787457" y="3442725"/>
            <a:ext cx="2037378" cy="24627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2E21ADFF-E9E1-F30B-C70C-D3E6A651F07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5859" t="94968" r="710" b="144"/>
          <a:stretch/>
        </p:blipFill>
        <p:spPr>
          <a:xfrm>
            <a:off x="13139035" y="5773522"/>
            <a:ext cx="685800" cy="13197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9758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F6482-2A7E-9BCE-186F-EC1C3A68C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0D56504-C693-3641-12D0-52CDBE627A35}"/>
              </a:ext>
            </a:extLst>
          </p:cNvPr>
          <p:cNvSpPr/>
          <p:nvPr/>
        </p:nvSpPr>
        <p:spPr>
          <a:xfrm>
            <a:off x="0" y="0"/>
            <a:ext cx="18288000" cy="1390564"/>
          </a:xfrm>
          <a:prstGeom prst="rect">
            <a:avLst/>
          </a:prstGeom>
          <a:solidFill>
            <a:srgbClr val="530707"/>
          </a:solidFill>
          <a:ln>
            <a:solidFill>
              <a:srgbClr val="53070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137D52D-40F3-6EFD-6119-802DEF04BA73}"/>
              </a:ext>
            </a:extLst>
          </p:cNvPr>
          <p:cNvSpPr/>
          <p:nvPr/>
        </p:nvSpPr>
        <p:spPr>
          <a:xfrm>
            <a:off x="482577" y="190501"/>
            <a:ext cx="1041423" cy="990600"/>
          </a:xfrm>
          <a:custGeom>
            <a:avLst/>
            <a:gdLst/>
            <a:ahLst/>
            <a:cxnLst/>
            <a:rect l="l" t="t" r="r" b="b"/>
            <a:pathLst>
              <a:path w="1178068" h="1153525">
                <a:moveTo>
                  <a:pt x="0" y="0"/>
                </a:moveTo>
                <a:lnTo>
                  <a:pt x="1178068" y="0"/>
                </a:lnTo>
                <a:lnTo>
                  <a:pt x="1178068" y="1153525"/>
                </a:lnTo>
                <a:lnTo>
                  <a:pt x="0" y="11535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F99D1D2B-8C51-413B-61D1-35A1FF5624DC}"/>
              </a:ext>
            </a:extLst>
          </p:cNvPr>
          <p:cNvSpPr txBox="1"/>
          <p:nvPr/>
        </p:nvSpPr>
        <p:spPr>
          <a:xfrm>
            <a:off x="1905000" y="280423"/>
            <a:ext cx="12115800" cy="738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799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Description of scenario and impact|</a:t>
            </a:r>
            <a:r>
              <a:rPr lang="en-US" sz="3500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642A83-8D34-BB4B-FF13-50CEC79396E3}"/>
              </a:ext>
            </a:extLst>
          </p:cNvPr>
          <p:cNvSpPr/>
          <p:nvPr/>
        </p:nvSpPr>
        <p:spPr>
          <a:xfrm>
            <a:off x="11319318" y="1429700"/>
            <a:ext cx="6925580" cy="8124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" descr="https://www.egu25.eu/EGU22-sharing-is-encouraged.png">
            <a:extLst>
              <a:ext uri="{FF2B5EF4-FFF2-40B4-BE49-F238E27FC236}">
                <a16:creationId xmlns:a16="http://schemas.microsoft.com/office/drawing/2014/main" id="{0B60042B-F94B-A2BB-6EC8-473720674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8474" y="-18383"/>
            <a:ext cx="884464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113D55B-FE6E-06ED-8B10-FB125ADAD49C}"/>
              </a:ext>
            </a:extLst>
          </p:cNvPr>
          <p:cNvSpPr txBox="1"/>
          <p:nvPr/>
        </p:nvSpPr>
        <p:spPr>
          <a:xfrm>
            <a:off x="11776762" y="440928"/>
            <a:ext cx="49110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Population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E89B45-C7BE-0342-4F7D-FC6D2328863B}"/>
              </a:ext>
            </a:extLst>
          </p:cNvPr>
          <p:cNvSpPr txBox="1"/>
          <p:nvPr/>
        </p:nvSpPr>
        <p:spPr>
          <a:xfrm>
            <a:off x="11776762" y="416895"/>
            <a:ext cx="52920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Road network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3AF4D4B-9093-67F7-B90D-20C693BAE3B5}"/>
              </a:ext>
            </a:extLst>
          </p:cNvPr>
          <p:cNvSpPr/>
          <p:nvPr/>
        </p:nvSpPr>
        <p:spPr>
          <a:xfrm>
            <a:off x="8105079" y="1500290"/>
            <a:ext cx="10139819" cy="8469160"/>
          </a:xfrm>
          <a:custGeom>
            <a:avLst/>
            <a:gdLst/>
            <a:ahLst/>
            <a:cxnLst/>
            <a:rect l="l" t="t" r="r" b="b"/>
            <a:pathLst>
              <a:path w="10139819" h="8547736">
                <a:moveTo>
                  <a:pt x="0" y="0"/>
                </a:moveTo>
                <a:lnTo>
                  <a:pt x="10139819" y="0"/>
                </a:lnTo>
                <a:lnTo>
                  <a:pt x="10139819" y="8547736"/>
                </a:lnTo>
                <a:lnTo>
                  <a:pt x="0" y="8547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46820" t="-12954" b="-1126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8C2B59-8374-F2E1-6B5C-7F9FDAA8B533}"/>
              </a:ext>
            </a:extLst>
          </p:cNvPr>
          <p:cNvSpPr/>
          <p:nvPr/>
        </p:nvSpPr>
        <p:spPr>
          <a:xfrm>
            <a:off x="13716001" y="6210300"/>
            <a:ext cx="4267200" cy="3659805"/>
          </a:xfrm>
          <a:custGeom>
            <a:avLst/>
            <a:gdLst/>
            <a:ahLst/>
            <a:cxnLst/>
            <a:rect l="l" t="t" r="r" b="b"/>
            <a:pathLst>
              <a:path w="4563353" h="3908931">
                <a:moveTo>
                  <a:pt x="0" y="0"/>
                </a:moveTo>
                <a:lnTo>
                  <a:pt x="4563354" y="0"/>
                </a:lnTo>
                <a:lnTo>
                  <a:pt x="4563354" y="3908931"/>
                </a:lnTo>
                <a:lnTo>
                  <a:pt x="0" y="39089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60" t="-159193" r="-240418" b="-28264"/>
            </a:stretch>
          </a:blipFill>
          <a:ln>
            <a:solidFill>
              <a:schemeClr val="tx1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7ED0D50-B31C-689D-A3AF-3862C382A864}"/>
              </a:ext>
            </a:extLst>
          </p:cNvPr>
          <p:cNvSpPr/>
          <p:nvPr/>
        </p:nvSpPr>
        <p:spPr>
          <a:xfrm>
            <a:off x="72764" y="1500290"/>
            <a:ext cx="8032315" cy="8431582"/>
          </a:xfrm>
          <a:custGeom>
            <a:avLst/>
            <a:gdLst/>
            <a:ahLst/>
            <a:cxnLst/>
            <a:rect l="l" t="t" r="r" b="b"/>
            <a:pathLst>
              <a:path w="8032315" h="8431582">
                <a:moveTo>
                  <a:pt x="0" y="0"/>
                </a:moveTo>
                <a:lnTo>
                  <a:pt x="8032315" y="0"/>
                </a:lnTo>
                <a:lnTo>
                  <a:pt x="8032315" y="8431582"/>
                </a:lnTo>
                <a:lnTo>
                  <a:pt x="0" y="8431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296" t="-23940" r="-230020" b="-10314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E5632DAC-1728-5E2A-7DD9-C2E07C701095}"/>
              </a:ext>
            </a:extLst>
          </p:cNvPr>
          <p:cNvSpPr/>
          <p:nvPr/>
        </p:nvSpPr>
        <p:spPr>
          <a:xfrm>
            <a:off x="8486502" y="1636086"/>
            <a:ext cx="2743200" cy="605206"/>
          </a:xfrm>
          <a:custGeom>
            <a:avLst/>
            <a:gdLst/>
            <a:ahLst/>
            <a:cxnLst/>
            <a:rect l="l" t="t" r="r" b="b"/>
            <a:pathLst>
              <a:path w="10139819" h="8547736">
                <a:moveTo>
                  <a:pt x="0" y="0"/>
                </a:moveTo>
                <a:lnTo>
                  <a:pt x="10139819" y="0"/>
                </a:lnTo>
                <a:lnTo>
                  <a:pt x="10139819" y="8547736"/>
                </a:lnTo>
                <a:lnTo>
                  <a:pt x="0" y="8547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397737" t="-1578351" r="-44960" b="-5996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D28B830-FCD9-1A86-D5CA-605E5DB279C2}"/>
              </a:ext>
            </a:extLst>
          </p:cNvPr>
          <p:cNvSpPr/>
          <p:nvPr/>
        </p:nvSpPr>
        <p:spPr>
          <a:xfrm>
            <a:off x="8094193" y="1449241"/>
            <a:ext cx="10121043" cy="8564956"/>
          </a:xfrm>
          <a:custGeom>
            <a:avLst/>
            <a:gdLst/>
            <a:ahLst/>
            <a:cxnLst/>
            <a:rect l="l" t="t" r="r" b="b"/>
            <a:pathLst>
              <a:path w="9843277" h="8432627">
                <a:moveTo>
                  <a:pt x="0" y="0"/>
                </a:moveTo>
                <a:lnTo>
                  <a:pt x="9843277" y="0"/>
                </a:lnTo>
                <a:lnTo>
                  <a:pt x="9843277" y="8432628"/>
                </a:lnTo>
                <a:lnTo>
                  <a:pt x="0" y="84326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135" t="-12062" b="-101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EA19EA74-210C-32A3-81B7-17BDEE41B0FF}"/>
              </a:ext>
            </a:extLst>
          </p:cNvPr>
          <p:cNvSpPr/>
          <p:nvPr/>
        </p:nvSpPr>
        <p:spPr>
          <a:xfrm>
            <a:off x="53988" y="1511473"/>
            <a:ext cx="8081282" cy="8432627"/>
          </a:xfrm>
          <a:custGeom>
            <a:avLst/>
            <a:gdLst/>
            <a:ahLst/>
            <a:cxnLst/>
            <a:rect l="l" t="t" r="r" b="b"/>
            <a:pathLst>
              <a:path w="8081282" h="8432627">
                <a:moveTo>
                  <a:pt x="0" y="0"/>
                </a:moveTo>
                <a:lnTo>
                  <a:pt x="8081281" y="0"/>
                </a:lnTo>
                <a:lnTo>
                  <a:pt x="8081281" y="8432628"/>
                </a:lnTo>
                <a:lnTo>
                  <a:pt x="0" y="84326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281" t="-22721" r="-225926" b="-1022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B8A6685A-D981-AB76-7888-43CB282DB725}"/>
              </a:ext>
            </a:extLst>
          </p:cNvPr>
          <p:cNvSpPr/>
          <p:nvPr/>
        </p:nvSpPr>
        <p:spPr>
          <a:xfrm>
            <a:off x="13715999" y="6307429"/>
            <a:ext cx="4191001" cy="3465545"/>
          </a:xfrm>
          <a:custGeom>
            <a:avLst/>
            <a:gdLst/>
            <a:ahLst/>
            <a:cxnLst/>
            <a:rect l="l" t="t" r="r" b="b"/>
            <a:pathLst>
              <a:path w="4344966" h="3616890">
                <a:moveTo>
                  <a:pt x="0" y="0"/>
                </a:moveTo>
                <a:lnTo>
                  <a:pt x="4344966" y="0"/>
                </a:lnTo>
                <a:lnTo>
                  <a:pt x="4344966" y="3616891"/>
                </a:lnTo>
                <a:lnTo>
                  <a:pt x="0" y="36168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076" t="-167101" r="-238845" b="-30229"/>
            </a:stretch>
          </a:blip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dirty="0"/>
              <a:t>&lt;&lt;</a:t>
            </a:r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3BFFB5FE-AA76-0CF1-B97E-2E5B0A2A1D37}"/>
              </a:ext>
            </a:extLst>
          </p:cNvPr>
          <p:cNvSpPr/>
          <p:nvPr/>
        </p:nvSpPr>
        <p:spPr>
          <a:xfrm>
            <a:off x="8457777" y="1670987"/>
            <a:ext cx="2659587" cy="533400"/>
          </a:xfrm>
          <a:custGeom>
            <a:avLst/>
            <a:gdLst/>
            <a:ahLst/>
            <a:cxnLst/>
            <a:rect l="l" t="t" r="r" b="b"/>
            <a:pathLst>
              <a:path w="9843277" h="8432627">
                <a:moveTo>
                  <a:pt x="0" y="0"/>
                </a:moveTo>
                <a:lnTo>
                  <a:pt x="9843277" y="0"/>
                </a:lnTo>
                <a:lnTo>
                  <a:pt x="9843277" y="8432628"/>
                </a:lnTo>
                <a:lnTo>
                  <a:pt x="0" y="84326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0771" t="-1785728" r="-82957" b="-76364"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2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 animBg="1"/>
      <p:bldP spid="3" grpId="0"/>
      <p:bldP spid="3" grpId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75768-C6D5-AECF-2C10-A8899E453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B87E3B2-0B0F-5DEA-1ACB-3E496116F82C}"/>
              </a:ext>
            </a:extLst>
          </p:cNvPr>
          <p:cNvSpPr/>
          <p:nvPr/>
        </p:nvSpPr>
        <p:spPr>
          <a:xfrm>
            <a:off x="0" y="0"/>
            <a:ext cx="18288000" cy="1390564"/>
          </a:xfrm>
          <a:prstGeom prst="rect">
            <a:avLst/>
          </a:prstGeom>
          <a:solidFill>
            <a:srgbClr val="530707"/>
          </a:solidFill>
          <a:ln>
            <a:solidFill>
              <a:srgbClr val="53070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E29C816-46D9-E46A-01C3-774B89868827}"/>
              </a:ext>
            </a:extLst>
          </p:cNvPr>
          <p:cNvSpPr txBox="1"/>
          <p:nvPr/>
        </p:nvSpPr>
        <p:spPr>
          <a:xfrm>
            <a:off x="1710906" y="283997"/>
            <a:ext cx="6869969" cy="771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Operations management|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B3B053E9-5570-750B-735D-9CF0541BA368}"/>
              </a:ext>
            </a:extLst>
          </p:cNvPr>
          <p:cNvSpPr txBox="1"/>
          <p:nvPr/>
        </p:nvSpPr>
        <p:spPr>
          <a:xfrm>
            <a:off x="8760215" y="584135"/>
            <a:ext cx="6670774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Evacuation</a:t>
            </a:r>
          </a:p>
        </p:txBody>
      </p:sp>
      <p:pic>
        <p:nvPicPr>
          <p:cNvPr id="26" name="Picture 2" descr="https://www.egu25.eu/EGU22-sharing-is-encouraged.png">
            <a:extLst>
              <a:ext uri="{FF2B5EF4-FFF2-40B4-BE49-F238E27FC236}">
                <a16:creationId xmlns:a16="http://schemas.microsoft.com/office/drawing/2014/main" id="{B20BBC2C-C69B-02CB-F8ED-2C3E4A976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3536" y="-14288"/>
            <a:ext cx="884464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8416BC23-BCDF-4CCB-5420-05CCCE9A0993}"/>
              </a:ext>
            </a:extLst>
          </p:cNvPr>
          <p:cNvSpPr/>
          <p:nvPr/>
        </p:nvSpPr>
        <p:spPr>
          <a:xfrm>
            <a:off x="381000" y="180968"/>
            <a:ext cx="1041423" cy="984192"/>
          </a:xfrm>
          <a:custGeom>
            <a:avLst/>
            <a:gdLst/>
            <a:ahLst/>
            <a:cxnLst/>
            <a:rect l="l" t="t" r="r" b="b"/>
            <a:pathLst>
              <a:path w="1089500" h="1089500">
                <a:moveTo>
                  <a:pt x="0" y="0"/>
                </a:moveTo>
                <a:lnTo>
                  <a:pt x="1089500" y="0"/>
                </a:lnTo>
                <a:lnTo>
                  <a:pt x="1089500" y="1089500"/>
                </a:lnTo>
                <a:lnTo>
                  <a:pt x="0" y="1089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3C89664C-B125-17B0-3B77-6B9B7E4DF643}"/>
              </a:ext>
            </a:extLst>
          </p:cNvPr>
          <p:cNvSpPr/>
          <p:nvPr/>
        </p:nvSpPr>
        <p:spPr>
          <a:xfrm>
            <a:off x="12268200" y="1815717"/>
            <a:ext cx="5772476" cy="7735118"/>
          </a:xfrm>
          <a:custGeom>
            <a:avLst/>
            <a:gdLst/>
            <a:ahLst/>
            <a:cxnLst/>
            <a:rect l="l" t="t" r="r" b="b"/>
            <a:pathLst>
              <a:path w="5772476" h="7735118">
                <a:moveTo>
                  <a:pt x="0" y="0"/>
                </a:moveTo>
                <a:lnTo>
                  <a:pt x="5772477" y="0"/>
                </a:lnTo>
                <a:lnTo>
                  <a:pt x="5772477" y="7735119"/>
                </a:lnTo>
                <a:lnTo>
                  <a:pt x="0" y="7735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0BC0144-1FCE-BEF8-F94F-C68812281C8E}"/>
              </a:ext>
            </a:extLst>
          </p:cNvPr>
          <p:cNvSpPr/>
          <p:nvPr/>
        </p:nvSpPr>
        <p:spPr>
          <a:xfrm>
            <a:off x="12403335" y="1935106"/>
            <a:ext cx="3903465" cy="922394"/>
          </a:xfrm>
          <a:custGeom>
            <a:avLst/>
            <a:gdLst/>
            <a:ahLst/>
            <a:cxnLst/>
            <a:rect l="l" t="t" r="r" b="b"/>
            <a:pathLst>
              <a:path w="3903465" h="922394">
                <a:moveTo>
                  <a:pt x="0" y="0"/>
                </a:moveTo>
                <a:lnTo>
                  <a:pt x="3903465" y="0"/>
                </a:lnTo>
                <a:lnTo>
                  <a:pt x="3903465" y="922394"/>
                </a:lnTo>
                <a:lnTo>
                  <a:pt x="0" y="9223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54DD32E-DC90-3D9B-9E3A-47841AAA95B1}"/>
              </a:ext>
            </a:extLst>
          </p:cNvPr>
          <p:cNvSpPr/>
          <p:nvPr/>
        </p:nvSpPr>
        <p:spPr>
          <a:xfrm>
            <a:off x="206843" y="1815717"/>
            <a:ext cx="8543265" cy="7735118"/>
          </a:xfrm>
          <a:custGeom>
            <a:avLst/>
            <a:gdLst/>
            <a:ahLst/>
            <a:cxnLst/>
            <a:rect l="l" t="t" r="r" b="b"/>
            <a:pathLst>
              <a:path w="8543265" h="7735118">
                <a:moveTo>
                  <a:pt x="0" y="0"/>
                </a:moveTo>
                <a:lnTo>
                  <a:pt x="8543265" y="0"/>
                </a:lnTo>
                <a:lnTo>
                  <a:pt x="8543265" y="7735119"/>
                </a:lnTo>
                <a:lnTo>
                  <a:pt x="0" y="77351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5D7CBEB-C10F-D6D6-1886-14E2A2143B00}"/>
              </a:ext>
            </a:extLst>
          </p:cNvPr>
          <p:cNvSpPr/>
          <p:nvPr/>
        </p:nvSpPr>
        <p:spPr>
          <a:xfrm>
            <a:off x="412786" y="2019056"/>
            <a:ext cx="2251301" cy="2467528"/>
          </a:xfrm>
          <a:custGeom>
            <a:avLst/>
            <a:gdLst/>
            <a:ahLst/>
            <a:cxnLst/>
            <a:rect l="l" t="t" r="r" b="b"/>
            <a:pathLst>
              <a:path w="2251301" h="2467528">
                <a:moveTo>
                  <a:pt x="0" y="0"/>
                </a:moveTo>
                <a:lnTo>
                  <a:pt x="2251301" y="0"/>
                </a:lnTo>
                <a:lnTo>
                  <a:pt x="2251301" y="2467529"/>
                </a:lnTo>
                <a:lnTo>
                  <a:pt x="0" y="24675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DC60714-4F05-6128-A1EF-F3E57312F4A7}"/>
              </a:ext>
            </a:extLst>
          </p:cNvPr>
          <p:cNvSpPr/>
          <p:nvPr/>
        </p:nvSpPr>
        <p:spPr>
          <a:xfrm>
            <a:off x="2739606" y="8061937"/>
            <a:ext cx="5689334" cy="1307397"/>
          </a:xfrm>
          <a:custGeom>
            <a:avLst/>
            <a:gdLst/>
            <a:ahLst/>
            <a:cxnLst/>
            <a:rect l="l" t="t" r="r" b="b"/>
            <a:pathLst>
              <a:path w="5689334" h="1307397">
                <a:moveTo>
                  <a:pt x="0" y="0"/>
                </a:moveTo>
                <a:lnTo>
                  <a:pt x="5689333" y="0"/>
                </a:lnTo>
                <a:lnTo>
                  <a:pt x="5689333" y="1307398"/>
                </a:lnTo>
                <a:lnTo>
                  <a:pt x="0" y="13073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12DE133-BC2D-CE41-8C7F-ADA12A2E54FE}"/>
              </a:ext>
            </a:extLst>
          </p:cNvPr>
          <p:cNvSpPr/>
          <p:nvPr/>
        </p:nvSpPr>
        <p:spPr>
          <a:xfrm>
            <a:off x="9048690" y="1815717"/>
            <a:ext cx="3057078" cy="7735118"/>
          </a:xfrm>
          <a:custGeom>
            <a:avLst/>
            <a:gdLst/>
            <a:ahLst/>
            <a:cxnLst/>
            <a:rect l="l" t="t" r="r" b="b"/>
            <a:pathLst>
              <a:path w="3057078" h="7735118">
                <a:moveTo>
                  <a:pt x="0" y="0"/>
                </a:moveTo>
                <a:lnTo>
                  <a:pt x="3057078" y="0"/>
                </a:lnTo>
                <a:lnTo>
                  <a:pt x="3057078" y="7735119"/>
                </a:lnTo>
                <a:lnTo>
                  <a:pt x="0" y="77351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C2B08399-A03B-C28B-68D1-F2E690600ABA}"/>
              </a:ext>
            </a:extLst>
          </p:cNvPr>
          <p:cNvSpPr/>
          <p:nvPr/>
        </p:nvSpPr>
        <p:spPr>
          <a:xfrm>
            <a:off x="8980615" y="1815717"/>
            <a:ext cx="3114985" cy="53893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F2D39516-8981-FFF5-92A7-3537503FE15F}"/>
              </a:ext>
            </a:extLst>
          </p:cNvPr>
          <p:cNvSpPr/>
          <p:nvPr/>
        </p:nvSpPr>
        <p:spPr>
          <a:xfrm>
            <a:off x="8976062" y="7205052"/>
            <a:ext cx="3119539" cy="234578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43B255A5-579B-F8B8-F4B1-15BE9D96792C}"/>
              </a:ext>
            </a:extLst>
          </p:cNvPr>
          <p:cNvSpPr/>
          <p:nvPr/>
        </p:nvSpPr>
        <p:spPr>
          <a:xfrm>
            <a:off x="8877916" y="7216059"/>
            <a:ext cx="3276599" cy="251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6" name="Picture 45" descr="A map of a city&#10;&#10;AI-generated content may be incorrect.">
            <a:extLst>
              <a:ext uri="{FF2B5EF4-FFF2-40B4-BE49-F238E27FC236}">
                <a16:creationId xmlns:a16="http://schemas.microsoft.com/office/drawing/2014/main" id="{28AB9BB5-607A-FDF2-4DF0-B068E8A181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95" t="92940" r="1376" b="2165"/>
          <a:stretch/>
        </p:blipFill>
        <p:spPr>
          <a:xfrm>
            <a:off x="6934200" y="1935106"/>
            <a:ext cx="1664418" cy="3570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47" descr="A map of the eastern part of the united states&#10;&#10;AI-generated content may be incorrect.">
            <a:extLst>
              <a:ext uri="{FF2B5EF4-FFF2-40B4-BE49-F238E27FC236}">
                <a16:creationId xmlns:a16="http://schemas.microsoft.com/office/drawing/2014/main" id="{3815148C-32DE-72A0-51B6-22D1DC2F82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7" t="91892" r="4821" b="2029"/>
          <a:stretch/>
        </p:blipFill>
        <p:spPr>
          <a:xfrm>
            <a:off x="16652390" y="8983724"/>
            <a:ext cx="1195138" cy="3948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85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 animBg="1"/>
      <p:bldP spid="24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87"/>
          <a:stretch/>
        </p:blipFill>
        <p:spPr>
          <a:xfrm rot="16200000">
            <a:off x="8162134" y="-8752495"/>
            <a:ext cx="2011038" cy="1833530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33400" y="636577"/>
            <a:ext cx="7198421" cy="918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8800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Lessons learnt</a:t>
            </a:r>
          </a:p>
        </p:txBody>
      </p:sp>
      <p:pic>
        <p:nvPicPr>
          <p:cNvPr id="22" name="Picture 2" descr="https://www.egu25.eu/EGU22-sharing-is-encourag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1072" y="-22861"/>
            <a:ext cx="884464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2" descr="A screenshot of a step-by-step instruction&#10;&#10;AI-generated content may be incorrect.">
            <a:extLst>
              <a:ext uri="{FF2B5EF4-FFF2-40B4-BE49-F238E27FC236}">
                <a16:creationId xmlns:a16="http://schemas.microsoft.com/office/drawing/2014/main" id="{D6C9C882-F6DC-56C7-27CA-07543FD5F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"/>
          <a:stretch/>
        </p:blipFill>
        <p:spPr>
          <a:xfrm>
            <a:off x="8458200" y="1540425"/>
            <a:ext cx="9631525" cy="729291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E2E10D2-A76B-C62D-26A8-C0FF3D973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359051"/>
            <a:ext cx="7802725" cy="556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3000" dirty="0">
                <a:latin typeface="Radley" panose="020B0604020202020204" charset="0"/>
              </a:rPr>
              <a:t>Some considerations have been produced highlighting the relevant aspects, the spaces of improvement, and the obstacles of the methodology.</a:t>
            </a:r>
          </a:p>
          <a:p>
            <a:pPr algn="just">
              <a:lnSpc>
                <a:spcPct val="150000"/>
              </a:lnSpc>
            </a:pPr>
            <a:endParaRPr lang="en-GB" sz="3000" dirty="0">
              <a:latin typeface="Radley" panose="020B0604020202020204" charset="0"/>
            </a:endParaRPr>
          </a:p>
          <a:p>
            <a:pPr algn="just">
              <a:lnSpc>
                <a:spcPct val="150000"/>
              </a:lnSpc>
            </a:pPr>
            <a:r>
              <a:rPr lang="en-GB" sz="3000" dirty="0">
                <a:latin typeface="Radley" panose="020B0604020202020204" charset="0"/>
              </a:rPr>
              <a:t>These lessons learnt will be integrated into the emergency planning </a:t>
            </a:r>
            <a:r>
              <a:rPr lang="en-GB" sz="3000" b="1" dirty="0">
                <a:latin typeface="Radley" panose="020B0604020202020204" charset="0"/>
              </a:rPr>
              <a:t>guidelines </a:t>
            </a:r>
            <a:r>
              <a:rPr lang="en-GB" sz="3000" dirty="0">
                <a:latin typeface="Radley" panose="020B0604020202020204" charset="0"/>
              </a:rPr>
              <a:t>of the Italian Red Cross.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earing helmets&#10;&#10;AI-generated content may be incorrect.">
            <a:extLst>
              <a:ext uri="{FF2B5EF4-FFF2-40B4-BE49-F238E27FC236}">
                <a16:creationId xmlns:a16="http://schemas.microsoft.com/office/drawing/2014/main" id="{57FC6CB2-B297-01B2-D2AA-D0CE8B40C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81796" y="-4461903"/>
            <a:ext cx="13258800" cy="18753607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91334B95-79F2-7D4E-2C22-31048C61F87B}"/>
              </a:ext>
            </a:extLst>
          </p:cNvPr>
          <p:cNvSpPr txBox="1"/>
          <p:nvPr/>
        </p:nvSpPr>
        <p:spPr>
          <a:xfrm>
            <a:off x="1473706" y="3049002"/>
            <a:ext cx="7548349" cy="3731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80"/>
              </a:lnSpc>
            </a:pPr>
            <a:r>
              <a:rPr lang="en-US" sz="7000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The complete work is available at the following link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8B3E9B0-A49A-0351-2CB4-AF38FCD86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r="19878" b="1852"/>
          <a:stretch/>
        </p:blipFill>
        <p:spPr>
          <a:xfrm>
            <a:off x="11201400" y="952500"/>
            <a:ext cx="5110051" cy="8359035"/>
          </a:xfrm>
          <a:prstGeom prst="roundRect">
            <a:avLst>
              <a:gd name="adj" fmla="val 12294"/>
            </a:avLst>
          </a:prstGeom>
        </p:spPr>
      </p:pic>
      <p:pic>
        <p:nvPicPr>
          <p:cNvPr id="13" name="Picture 2" descr="https://www.egu25.eu/EGU22-sharing-is-encouraged.png">
            <a:extLst>
              <a:ext uri="{FF2B5EF4-FFF2-40B4-BE49-F238E27FC236}">
                <a16:creationId xmlns:a16="http://schemas.microsoft.com/office/drawing/2014/main" id="{21A1B20D-FED2-7F7A-E859-371121D8B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3536" y="-9525"/>
            <a:ext cx="884464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08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6">
            <a:extLst>
              <a:ext uri="{FF2B5EF4-FFF2-40B4-BE49-F238E27FC236}">
                <a16:creationId xmlns:a16="http://schemas.microsoft.com/office/drawing/2014/main" id="{53B8B1B3-BA75-24D8-71C0-045629DF9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432573"/>
              </p:ext>
            </p:extLst>
          </p:nvPr>
        </p:nvGraphicFramePr>
        <p:xfrm>
          <a:off x="457202" y="8496300"/>
          <a:ext cx="8013414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798">
                  <a:extLst>
                    <a:ext uri="{9D8B030D-6E8A-4147-A177-3AD203B41FA5}">
                      <a16:colId xmlns:a16="http://schemas.microsoft.com/office/drawing/2014/main" val="1836495899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932482718"/>
                    </a:ext>
                  </a:extLst>
                </a:gridCol>
                <a:gridCol w="22291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5428">
                  <a:extLst>
                    <a:ext uri="{9D8B030D-6E8A-4147-A177-3AD203B41FA5}">
                      <a16:colId xmlns:a16="http://schemas.microsoft.com/office/drawing/2014/main" val="2683183256"/>
                    </a:ext>
                  </a:extLst>
                </a:gridCol>
                <a:gridCol w="19936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021784"/>
                  </a:ext>
                </a:extLst>
              </a:tr>
            </a:tbl>
          </a:graphicData>
        </a:graphic>
      </p:graphicFrame>
      <p:sp>
        <p:nvSpPr>
          <p:cNvPr id="44" name="TextBox 13">
            <a:extLst>
              <a:ext uri="{FF2B5EF4-FFF2-40B4-BE49-F238E27FC236}">
                <a16:creationId xmlns:a16="http://schemas.microsoft.com/office/drawing/2014/main" id="{141F4A61-9EF0-D11A-5ECA-4E298FAE37CD}"/>
              </a:ext>
            </a:extLst>
          </p:cNvPr>
          <p:cNvSpPr txBox="1"/>
          <p:nvPr/>
        </p:nvSpPr>
        <p:spPr>
          <a:xfrm>
            <a:off x="6680100" y="8561374"/>
            <a:ext cx="22098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4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Agreements</a:t>
            </a:r>
          </a:p>
        </p:txBody>
      </p:sp>
      <p:sp>
        <p:nvSpPr>
          <p:cNvPr id="43" name="TextBox 13">
            <a:extLst>
              <a:ext uri="{FF2B5EF4-FFF2-40B4-BE49-F238E27FC236}">
                <a16:creationId xmlns:a16="http://schemas.microsoft.com/office/drawing/2014/main" id="{141F4A61-9EF0-D11A-5ECA-4E298FAE37CD}"/>
              </a:ext>
            </a:extLst>
          </p:cNvPr>
          <p:cNvSpPr txBox="1"/>
          <p:nvPr/>
        </p:nvSpPr>
        <p:spPr>
          <a:xfrm>
            <a:off x="4191000" y="8570140"/>
            <a:ext cx="22098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4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Available data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141F4A61-9EF0-D11A-5ECA-4E298FAE37CD}"/>
              </a:ext>
            </a:extLst>
          </p:cNvPr>
          <p:cNvSpPr txBox="1"/>
          <p:nvPr/>
        </p:nvSpPr>
        <p:spPr>
          <a:xfrm>
            <a:off x="838200" y="8561374"/>
            <a:ext cx="358526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4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Civil Protection plan</a:t>
            </a: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CCA46EDC-DE2B-C0FF-83FB-BE68E1156FF9}"/>
              </a:ext>
            </a:extLst>
          </p:cNvPr>
          <p:cNvSpPr/>
          <p:nvPr/>
        </p:nvSpPr>
        <p:spPr>
          <a:xfrm>
            <a:off x="437469" y="3435541"/>
            <a:ext cx="8052307" cy="4908359"/>
          </a:xfrm>
          <a:custGeom>
            <a:avLst/>
            <a:gdLst/>
            <a:ahLst/>
            <a:cxnLst/>
            <a:rect l="l" t="t" r="r" b="b"/>
            <a:pathLst>
              <a:path w="8317049" h="5579462">
                <a:moveTo>
                  <a:pt x="0" y="0"/>
                </a:moveTo>
                <a:lnTo>
                  <a:pt x="8317049" y="0"/>
                </a:lnTo>
                <a:lnTo>
                  <a:pt x="8317049" y="5579462"/>
                </a:lnTo>
                <a:lnTo>
                  <a:pt x="0" y="5579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AD5E36A-7299-D8C4-762F-3EAA2B41E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7"/>
          <a:stretch/>
        </p:blipFill>
        <p:spPr>
          <a:xfrm>
            <a:off x="9749051" y="3444691"/>
            <a:ext cx="2415638" cy="259539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 descr="A map of a body of water&#10;&#10;AI-generated content may be incorrect.">
            <a:extLst>
              <a:ext uri="{FF2B5EF4-FFF2-40B4-BE49-F238E27FC236}">
                <a16:creationId xmlns:a16="http://schemas.microsoft.com/office/drawing/2014/main" id="{1E5D08E6-32E1-BDA6-6FA2-94EFC6D7A4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/>
          <a:stretch/>
        </p:blipFill>
        <p:spPr>
          <a:xfrm>
            <a:off x="9749051" y="6157604"/>
            <a:ext cx="2415638" cy="21882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Rettangolo 17">
            <a:extLst>
              <a:ext uri="{FF2B5EF4-FFF2-40B4-BE49-F238E27FC236}">
                <a16:creationId xmlns:a16="http://schemas.microsoft.com/office/drawing/2014/main" id="{41F738EE-3AAF-A720-E393-689EC6ABC391}"/>
              </a:ext>
            </a:extLst>
          </p:cNvPr>
          <p:cNvSpPr/>
          <p:nvPr/>
        </p:nvSpPr>
        <p:spPr>
          <a:xfrm>
            <a:off x="9955357" y="6137332"/>
            <a:ext cx="1477412" cy="1371600"/>
          </a:xfrm>
          <a:prstGeom prst="rect">
            <a:avLst/>
          </a:prstGeom>
          <a:noFill/>
          <a:ln w="57150"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D9B8F6B-72D0-6B26-0F90-25DEB045361E}"/>
              </a:ext>
            </a:extLst>
          </p:cNvPr>
          <p:cNvSpPr/>
          <p:nvPr/>
        </p:nvSpPr>
        <p:spPr>
          <a:xfrm>
            <a:off x="11432768" y="3435925"/>
            <a:ext cx="841869" cy="4909884"/>
          </a:xfrm>
          <a:custGeom>
            <a:avLst/>
            <a:gdLst>
              <a:gd name="connsiteX0" fmla="*/ 0 w 768096"/>
              <a:gd name="connsiteY0" fmla="*/ 2828544 h 5035296"/>
              <a:gd name="connsiteX1" fmla="*/ 768096 w 768096"/>
              <a:gd name="connsiteY1" fmla="*/ 0 h 5035296"/>
              <a:gd name="connsiteX2" fmla="*/ 755904 w 768096"/>
              <a:gd name="connsiteY2" fmla="*/ 5035296 h 5035296"/>
              <a:gd name="connsiteX3" fmla="*/ 0 w 768096"/>
              <a:gd name="connsiteY3" fmla="*/ 4169664 h 5035296"/>
              <a:gd name="connsiteX4" fmla="*/ 0 w 768096"/>
              <a:gd name="connsiteY4" fmla="*/ 4169664 h 5035296"/>
              <a:gd name="connsiteX5" fmla="*/ 0 w 768096"/>
              <a:gd name="connsiteY5" fmla="*/ 2828544 h 5035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8096" h="5035296">
                <a:moveTo>
                  <a:pt x="0" y="2828544"/>
                </a:moveTo>
                <a:lnTo>
                  <a:pt x="768096" y="0"/>
                </a:lnTo>
                <a:lnTo>
                  <a:pt x="755904" y="5035296"/>
                </a:lnTo>
                <a:lnTo>
                  <a:pt x="0" y="4169664"/>
                </a:lnTo>
                <a:lnTo>
                  <a:pt x="0" y="4169664"/>
                </a:lnTo>
                <a:lnTo>
                  <a:pt x="0" y="2828544"/>
                </a:lnTo>
                <a:close/>
              </a:path>
            </a:pathLst>
          </a:custGeom>
          <a:solidFill>
            <a:srgbClr val="920000">
              <a:alpha val="40000"/>
            </a:srgbClr>
          </a:solidFill>
          <a:ln w="12700">
            <a:solidFill>
              <a:srgbClr val="92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map of a large body of water&#10;&#10;AI-generated content may be incorrect.">
            <a:extLst>
              <a:ext uri="{FF2B5EF4-FFF2-40B4-BE49-F238E27FC236}">
                <a16:creationId xmlns:a16="http://schemas.microsoft.com/office/drawing/2014/main" id="{C4F07896-4801-5883-7B68-034858DC43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8"/>
          <a:stretch/>
        </p:blipFill>
        <p:spPr>
          <a:xfrm>
            <a:off x="12274637" y="3444691"/>
            <a:ext cx="5648125" cy="4901118"/>
          </a:xfrm>
          <a:prstGeom prst="rect">
            <a:avLst/>
          </a:prstGeom>
          <a:ln w="38100">
            <a:solidFill>
              <a:srgbClr val="920000"/>
            </a:solidFill>
          </a:ln>
        </p:spPr>
      </p:pic>
      <p:pic>
        <p:nvPicPr>
          <p:cNvPr id="50" name="Immagine 4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2" r="3793"/>
          <a:stretch/>
        </p:blipFill>
        <p:spPr>
          <a:xfrm rot="16200000">
            <a:off x="7964397" y="-8383497"/>
            <a:ext cx="2438399" cy="18367193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-1143565" y="351411"/>
            <a:ext cx="13487400" cy="1243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80"/>
              </a:lnSpc>
            </a:pPr>
            <a:r>
              <a:rPr lang="en-US" sz="7000" dirty="0">
                <a:solidFill>
                  <a:schemeClr val="bg1"/>
                </a:solidFill>
                <a:latin typeface="Radley"/>
                <a:ea typeface="Radley"/>
                <a:cs typeface="Radley"/>
                <a:sym typeface="Radley"/>
              </a:rPr>
              <a:t>Como Branch case study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3C15FE0A-1BEA-0716-522D-8FD1F42A3906}"/>
              </a:ext>
            </a:extLst>
          </p:cNvPr>
          <p:cNvSpPr txBox="1"/>
          <p:nvPr/>
        </p:nvSpPr>
        <p:spPr>
          <a:xfrm>
            <a:off x="0" y="2173023"/>
            <a:ext cx="9144000" cy="520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</a:pPr>
            <a:r>
              <a:rPr lang="en-US" sz="3199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THE “GOOD PRACTICE”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7E934911-AD55-BFFC-FAD2-CACD256F9F8E}"/>
              </a:ext>
            </a:extLst>
          </p:cNvPr>
          <p:cNvSpPr txBox="1"/>
          <p:nvPr/>
        </p:nvSpPr>
        <p:spPr>
          <a:xfrm>
            <a:off x="9144000" y="2191338"/>
            <a:ext cx="914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</a:pPr>
            <a:r>
              <a:rPr lang="en-US" sz="3199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THE ALTERNATIVE APPROACH</a:t>
            </a:r>
          </a:p>
        </p:txBody>
      </p:sp>
      <p:pic>
        <p:nvPicPr>
          <p:cNvPr id="36" name="Picture 2" descr="https://www.egu25.eu/EGU22-sharing-is-encourag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3666" y="-5352"/>
            <a:ext cx="884464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3" name="Table 6">
            <a:extLst>
              <a:ext uri="{FF2B5EF4-FFF2-40B4-BE49-F238E27FC236}">
                <a16:creationId xmlns:a16="http://schemas.microsoft.com/office/drawing/2014/main" id="{53B8B1B3-BA75-24D8-71C0-045629DF9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343919"/>
              </p:ext>
            </p:extLst>
          </p:nvPr>
        </p:nvGraphicFramePr>
        <p:xfrm>
          <a:off x="9736541" y="8497779"/>
          <a:ext cx="8142443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706">
                  <a:extLst>
                    <a:ext uri="{9D8B030D-6E8A-4147-A177-3AD203B41FA5}">
                      <a16:colId xmlns:a16="http://schemas.microsoft.com/office/drawing/2014/main" val="1836495899"/>
                    </a:ext>
                  </a:extLst>
                </a:gridCol>
                <a:gridCol w="2942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708">
                  <a:extLst>
                    <a:ext uri="{9D8B030D-6E8A-4147-A177-3AD203B41FA5}">
                      <a16:colId xmlns:a16="http://schemas.microsoft.com/office/drawing/2014/main" val="2932482718"/>
                    </a:ext>
                  </a:extLst>
                </a:gridCol>
                <a:gridCol w="22650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0024">
                  <a:extLst>
                    <a:ext uri="{9D8B030D-6E8A-4147-A177-3AD203B41FA5}">
                      <a16:colId xmlns:a16="http://schemas.microsoft.com/office/drawing/2014/main" val="2683183256"/>
                    </a:ext>
                  </a:extLst>
                </a:gridCol>
                <a:gridCol w="20257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021784"/>
                  </a:ext>
                </a:extLst>
              </a:tr>
            </a:tbl>
          </a:graphicData>
        </a:graphic>
      </p:graphicFrame>
      <p:sp>
        <p:nvSpPr>
          <p:cNvPr id="54" name="TextBox 13">
            <a:extLst>
              <a:ext uri="{FF2B5EF4-FFF2-40B4-BE49-F238E27FC236}">
                <a16:creationId xmlns:a16="http://schemas.microsoft.com/office/drawing/2014/main" id="{141F4A61-9EF0-D11A-5ECA-4E298FAE37CD}"/>
              </a:ext>
            </a:extLst>
          </p:cNvPr>
          <p:cNvSpPr txBox="1"/>
          <p:nvPr/>
        </p:nvSpPr>
        <p:spPr>
          <a:xfrm>
            <a:off x="16055809" y="8562853"/>
            <a:ext cx="22098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4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Agreements</a:t>
            </a:r>
          </a:p>
        </p:txBody>
      </p:sp>
      <p:sp>
        <p:nvSpPr>
          <p:cNvPr id="55" name="TextBox 13">
            <a:extLst>
              <a:ext uri="{FF2B5EF4-FFF2-40B4-BE49-F238E27FC236}">
                <a16:creationId xmlns:a16="http://schemas.microsoft.com/office/drawing/2014/main" id="{141F4A61-9EF0-D11A-5ECA-4E298FAE37CD}"/>
              </a:ext>
            </a:extLst>
          </p:cNvPr>
          <p:cNvSpPr txBox="1"/>
          <p:nvPr/>
        </p:nvSpPr>
        <p:spPr>
          <a:xfrm>
            <a:off x="13448047" y="8571619"/>
            <a:ext cx="22098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4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Available data</a:t>
            </a:r>
          </a:p>
        </p:txBody>
      </p:sp>
      <p:sp>
        <p:nvSpPr>
          <p:cNvPr id="59" name="TextBox 13">
            <a:extLst>
              <a:ext uri="{FF2B5EF4-FFF2-40B4-BE49-F238E27FC236}">
                <a16:creationId xmlns:a16="http://schemas.microsoft.com/office/drawing/2014/main" id="{141F4A61-9EF0-D11A-5ECA-4E298FAE37CD}"/>
              </a:ext>
            </a:extLst>
          </p:cNvPr>
          <p:cNvSpPr txBox="1"/>
          <p:nvPr/>
        </p:nvSpPr>
        <p:spPr>
          <a:xfrm>
            <a:off x="10095247" y="8562853"/>
            <a:ext cx="358526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4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Civil Protection plan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D7C2E516-7ED0-46F8-6B98-4E2F865CD3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335" r="21318" b="70439"/>
          <a:stretch/>
        </p:blipFill>
        <p:spPr>
          <a:xfrm>
            <a:off x="415854" y="8385832"/>
            <a:ext cx="653721" cy="517581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454B611A-B6D8-3B98-0E55-5B5079EC85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335" r="21318" b="70439"/>
          <a:stretch/>
        </p:blipFill>
        <p:spPr>
          <a:xfrm>
            <a:off x="3582735" y="8387217"/>
            <a:ext cx="653721" cy="517581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824BD6F9-552C-B9D9-2233-B5E3FD6035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335" r="21318" b="70439"/>
          <a:stretch/>
        </p:blipFill>
        <p:spPr>
          <a:xfrm>
            <a:off x="6145041" y="8387217"/>
            <a:ext cx="653721" cy="517581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0426EC91-66EB-79D6-505C-94A6F208CA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8" t="37386" r="31671" b="33388"/>
          <a:stretch/>
        </p:blipFill>
        <p:spPr>
          <a:xfrm>
            <a:off x="9458585" y="8496300"/>
            <a:ext cx="653721" cy="517581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030029BA-1BD3-7F01-BBBC-A2D66B95F5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8" t="37386" r="31671" b="33388"/>
          <a:stretch/>
        </p:blipFill>
        <p:spPr>
          <a:xfrm>
            <a:off x="12717813" y="8542842"/>
            <a:ext cx="653721" cy="517581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C28D985C-8FFE-F165-671F-9C95320EB6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8" t="37386" r="31671" b="33388"/>
          <a:stretch/>
        </p:blipFill>
        <p:spPr>
          <a:xfrm>
            <a:off x="15330986" y="8543373"/>
            <a:ext cx="653721" cy="517581"/>
          </a:xfrm>
          <a:prstGeom prst="rect">
            <a:avLst/>
          </a:prstGeom>
        </p:spPr>
      </p:pic>
      <p:graphicFrame>
        <p:nvGraphicFramePr>
          <p:cNvPr id="42" name="Table 6">
            <a:extLst>
              <a:ext uri="{FF2B5EF4-FFF2-40B4-BE49-F238E27FC236}">
                <a16:creationId xmlns:a16="http://schemas.microsoft.com/office/drawing/2014/main" id="{53B8B1B3-BA75-24D8-71C0-045629DF9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577965"/>
              </p:ext>
            </p:extLst>
          </p:nvPr>
        </p:nvGraphicFramePr>
        <p:xfrm>
          <a:off x="478219" y="2789812"/>
          <a:ext cx="801341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13414">
                  <a:extLst>
                    <a:ext uri="{9D8B030D-6E8A-4147-A177-3AD203B41FA5}">
                      <a16:colId xmlns:a16="http://schemas.microsoft.com/office/drawing/2014/main" val="18364958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Radley" panose="020B0604020202020204" charset="0"/>
                        </a:rPr>
                        <a:t>INPUT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021784"/>
                  </a:ext>
                </a:extLst>
              </a:tr>
            </a:tbl>
          </a:graphicData>
        </a:graphic>
      </p:graphicFrame>
      <p:graphicFrame>
        <p:nvGraphicFramePr>
          <p:cNvPr id="45" name="Table 6">
            <a:extLst>
              <a:ext uri="{FF2B5EF4-FFF2-40B4-BE49-F238E27FC236}">
                <a16:creationId xmlns:a16="http://schemas.microsoft.com/office/drawing/2014/main" id="{53B8B1B3-BA75-24D8-71C0-045629DF9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530987"/>
              </p:ext>
            </p:extLst>
          </p:nvPr>
        </p:nvGraphicFramePr>
        <p:xfrm>
          <a:off x="9799961" y="2760906"/>
          <a:ext cx="801341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13414">
                  <a:extLst>
                    <a:ext uri="{9D8B030D-6E8A-4147-A177-3AD203B41FA5}">
                      <a16:colId xmlns:a16="http://schemas.microsoft.com/office/drawing/2014/main" val="18364958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Radley" panose="020B0604020202020204" charset="0"/>
                        </a:rPr>
                        <a:t>INPUT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021784"/>
                  </a:ext>
                </a:extLst>
              </a:tr>
            </a:tbl>
          </a:graphicData>
        </a:graphic>
      </p:graphicFrame>
      <p:sp>
        <p:nvSpPr>
          <p:cNvPr id="49" name="TextBox 7"/>
          <p:cNvSpPr txBox="1"/>
          <p:nvPr/>
        </p:nvSpPr>
        <p:spPr>
          <a:xfrm>
            <a:off x="12962144" y="-62276"/>
            <a:ext cx="2452043" cy="405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292"/>
              </a:lnSpc>
            </a:pPr>
            <a:r>
              <a:rPr lang="en-US" sz="2400" dirty="0">
                <a:solidFill>
                  <a:schemeClr val="bg1"/>
                </a:solidFill>
                <a:latin typeface="Radley"/>
                <a:ea typeface="Radley"/>
                <a:cs typeface="Radley"/>
                <a:sym typeface="Radley"/>
              </a:rPr>
              <a:t>National</a:t>
            </a:r>
          </a:p>
        </p:txBody>
      </p:sp>
      <p:sp>
        <p:nvSpPr>
          <p:cNvPr id="51" name="TextBox 8"/>
          <p:cNvSpPr txBox="1"/>
          <p:nvPr/>
        </p:nvSpPr>
        <p:spPr>
          <a:xfrm>
            <a:off x="13669053" y="386121"/>
            <a:ext cx="1779113" cy="405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292"/>
              </a:lnSpc>
            </a:pPr>
            <a:r>
              <a:rPr lang="en-US" sz="2400" dirty="0">
                <a:solidFill>
                  <a:schemeClr val="bg1"/>
                </a:solidFill>
                <a:latin typeface="Radley"/>
                <a:ea typeface="Radley"/>
                <a:cs typeface="Radley"/>
                <a:sym typeface="Radley"/>
              </a:rPr>
              <a:t>Regional</a:t>
            </a:r>
          </a:p>
        </p:txBody>
      </p:sp>
      <p:sp>
        <p:nvSpPr>
          <p:cNvPr id="52" name="TextBox 9"/>
          <p:cNvSpPr txBox="1"/>
          <p:nvPr/>
        </p:nvSpPr>
        <p:spPr>
          <a:xfrm>
            <a:off x="13680427" y="894600"/>
            <a:ext cx="1779114" cy="405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292"/>
              </a:lnSpc>
            </a:pPr>
            <a:r>
              <a:rPr lang="en-US" sz="2400" dirty="0">
                <a:solidFill>
                  <a:schemeClr val="bg1"/>
                </a:solidFill>
                <a:latin typeface="Radley"/>
                <a:ea typeface="Radley"/>
                <a:cs typeface="Radley"/>
                <a:sym typeface="Radley"/>
              </a:rPr>
              <a:t>Provincial</a:t>
            </a:r>
          </a:p>
        </p:txBody>
      </p:sp>
      <p:sp>
        <p:nvSpPr>
          <p:cNvPr id="56" name="TextBox 10"/>
          <p:cNvSpPr txBox="1"/>
          <p:nvPr/>
        </p:nvSpPr>
        <p:spPr>
          <a:xfrm>
            <a:off x="11746837" y="1439843"/>
            <a:ext cx="3701329" cy="405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92"/>
              </a:lnSpc>
            </a:pPr>
            <a:r>
              <a:rPr lang="en-US" sz="2400" dirty="0">
                <a:solidFill>
                  <a:schemeClr val="bg1"/>
                </a:solidFill>
                <a:latin typeface="Radley"/>
                <a:ea typeface="Radley"/>
                <a:cs typeface="Radley"/>
                <a:sym typeface="Radley"/>
              </a:rPr>
              <a:t>Local</a:t>
            </a:r>
          </a:p>
        </p:txBody>
      </p:sp>
      <p:sp>
        <p:nvSpPr>
          <p:cNvPr id="57" name="AutoShape 11"/>
          <p:cNvSpPr/>
          <p:nvPr/>
        </p:nvSpPr>
        <p:spPr>
          <a:xfrm>
            <a:off x="13299541" y="1845500"/>
            <a:ext cx="2160000" cy="0"/>
          </a:xfrm>
          <a:prstGeom prst="line">
            <a:avLst/>
          </a:prstGeom>
          <a:ln w="1905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8" name="Triangolo isoscele 57"/>
          <p:cNvSpPr/>
          <p:nvPr/>
        </p:nvSpPr>
        <p:spPr>
          <a:xfrm>
            <a:off x="11982761" y="97964"/>
            <a:ext cx="454272" cy="375937"/>
          </a:xfrm>
          <a:prstGeom prst="triangle">
            <a:avLst>
              <a:gd name="adj" fmla="val 49091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Trapezio 59"/>
          <p:cNvSpPr/>
          <p:nvPr/>
        </p:nvSpPr>
        <p:spPr>
          <a:xfrm>
            <a:off x="11812418" y="626301"/>
            <a:ext cx="794958" cy="273205"/>
          </a:xfrm>
          <a:prstGeom prst="trapezoid">
            <a:avLst>
              <a:gd name="adj" fmla="val 43967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Trapezio 60"/>
          <p:cNvSpPr/>
          <p:nvPr/>
        </p:nvSpPr>
        <p:spPr>
          <a:xfrm>
            <a:off x="11628126" y="1072006"/>
            <a:ext cx="1163541" cy="316295"/>
          </a:xfrm>
          <a:prstGeom prst="trapezoid">
            <a:avLst>
              <a:gd name="adj" fmla="val 43464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Trapezio 61"/>
          <p:cNvSpPr/>
          <p:nvPr/>
        </p:nvSpPr>
        <p:spPr>
          <a:xfrm>
            <a:off x="11432768" y="1529205"/>
            <a:ext cx="1554256" cy="316295"/>
          </a:xfrm>
          <a:prstGeom prst="trapezoid">
            <a:avLst>
              <a:gd name="adj" fmla="val 46193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Trapezio 62"/>
          <p:cNvSpPr/>
          <p:nvPr/>
        </p:nvSpPr>
        <p:spPr>
          <a:xfrm>
            <a:off x="11432768" y="1529205"/>
            <a:ext cx="1554256" cy="316296"/>
          </a:xfrm>
          <a:prstGeom prst="trapezoid">
            <a:avLst>
              <a:gd name="adj" fmla="val 46193"/>
            </a:avLst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AutoShape 11">
            <a:extLst>
              <a:ext uri="{FF2B5EF4-FFF2-40B4-BE49-F238E27FC236}">
                <a16:creationId xmlns:a16="http://schemas.microsoft.com/office/drawing/2014/main" id="{82DFABA3-0E08-71AA-3E1B-2B8CF4E0FD94}"/>
              </a:ext>
            </a:extLst>
          </p:cNvPr>
          <p:cNvSpPr/>
          <p:nvPr/>
        </p:nvSpPr>
        <p:spPr>
          <a:xfrm>
            <a:off x="13119541" y="1318646"/>
            <a:ext cx="2340000" cy="0"/>
          </a:xfrm>
          <a:prstGeom prst="line">
            <a:avLst/>
          </a:prstGeom>
          <a:ln w="1905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5" name="AutoShape 11">
            <a:extLst>
              <a:ext uri="{FF2B5EF4-FFF2-40B4-BE49-F238E27FC236}">
                <a16:creationId xmlns:a16="http://schemas.microsoft.com/office/drawing/2014/main" id="{71C00B24-E44C-B1E5-CE8B-6AA571C41EA0}"/>
              </a:ext>
            </a:extLst>
          </p:cNvPr>
          <p:cNvSpPr/>
          <p:nvPr/>
        </p:nvSpPr>
        <p:spPr>
          <a:xfrm>
            <a:off x="12928166" y="800100"/>
            <a:ext cx="2520000" cy="0"/>
          </a:xfrm>
          <a:prstGeom prst="line">
            <a:avLst/>
          </a:prstGeom>
          <a:ln w="1905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6" name="AutoShape 11">
            <a:extLst>
              <a:ext uri="{FF2B5EF4-FFF2-40B4-BE49-F238E27FC236}">
                <a16:creationId xmlns:a16="http://schemas.microsoft.com/office/drawing/2014/main" id="{58C58B93-0778-E11B-B4FD-9BF5F8A0B0EF}"/>
              </a:ext>
            </a:extLst>
          </p:cNvPr>
          <p:cNvSpPr/>
          <p:nvPr/>
        </p:nvSpPr>
        <p:spPr>
          <a:xfrm>
            <a:off x="12763127" y="313661"/>
            <a:ext cx="2700000" cy="0"/>
          </a:xfrm>
          <a:prstGeom prst="line">
            <a:avLst/>
          </a:prstGeom>
          <a:ln w="1905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91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3" grpId="0"/>
      <p:bldP spid="17" grpId="0"/>
      <p:bldP spid="5" grpId="0" animBg="1"/>
      <p:bldP spid="12" grpId="0" animBg="1"/>
      <p:bldP spid="18" grpId="0"/>
      <p:bldP spid="21" grpId="0"/>
      <p:bldP spid="54" grpId="0"/>
      <p:bldP spid="55" grpId="0"/>
      <p:bldP spid="59" grpId="0"/>
      <p:bldP spid="49" grpId="0"/>
      <p:bldP spid="51" grpId="0"/>
      <p:bldP spid="52" grpId="0"/>
      <p:bldP spid="56" grpId="0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6">
            <a:extLst>
              <a:ext uri="{FF2B5EF4-FFF2-40B4-BE49-F238E27FC236}">
                <a16:creationId xmlns:a16="http://schemas.microsoft.com/office/drawing/2014/main" id="{53B8B1B3-BA75-24D8-71C0-045629DF9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967817"/>
              </p:ext>
            </p:extLst>
          </p:nvPr>
        </p:nvGraphicFramePr>
        <p:xfrm>
          <a:off x="457202" y="8496300"/>
          <a:ext cx="8013414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798">
                  <a:extLst>
                    <a:ext uri="{9D8B030D-6E8A-4147-A177-3AD203B41FA5}">
                      <a16:colId xmlns:a16="http://schemas.microsoft.com/office/drawing/2014/main" val="1836495899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932482718"/>
                    </a:ext>
                  </a:extLst>
                </a:gridCol>
                <a:gridCol w="35938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021784"/>
                  </a:ext>
                </a:extLst>
              </a:tr>
            </a:tbl>
          </a:graphicData>
        </a:graphic>
      </p:graphicFrame>
      <p:sp>
        <p:nvSpPr>
          <p:cNvPr id="43" name="TextBox 13">
            <a:extLst>
              <a:ext uri="{FF2B5EF4-FFF2-40B4-BE49-F238E27FC236}">
                <a16:creationId xmlns:a16="http://schemas.microsoft.com/office/drawing/2014/main" id="{141F4A61-9EF0-D11A-5ECA-4E298FAE37CD}"/>
              </a:ext>
            </a:extLst>
          </p:cNvPr>
          <p:cNvSpPr txBox="1"/>
          <p:nvPr/>
        </p:nvSpPr>
        <p:spPr>
          <a:xfrm>
            <a:off x="5073824" y="8584168"/>
            <a:ext cx="353677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4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Creation of SOPs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141F4A61-9EF0-D11A-5ECA-4E298FAE37CD}"/>
              </a:ext>
            </a:extLst>
          </p:cNvPr>
          <p:cNvSpPr txBox="1"/>
          <p:nvPr/>
        </p:nvSpPr>
        <p:spPr>
          <a:xfrm>
            <a:off x="914400" y="8584168"/>
            <a:ext cx="36576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4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Implementation of models</a:t>
            </a:r>
          </a:p>
        </p:txBody>
      </p:sp>
      <p:pic>
        <p:nvPicPr>
          <p:cNvPr id="50" name="Immagine 4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2" r="3793"/>
          <a:stretch/>
        </p:blipFill>
        <p:spPr>
          <a:xfrm rot="16200000">
            <a:off x="7964397" y="-8383497"/>
            <a:ext cx="2438399" cy="18367193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-1143565" y="351411"/>
            <a:ext cx="13487400" cy="1243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80"/>
              </a:lnSpc>
            </a:pPr>
            <a:r>
              <a:rPr lang="en-US" sz="7000" dirty="0">
                <a:solidFill>
                  <a:schemeClr val="bg1"/>
                </a:solidFill>
                <a:latin typeface="Radley"/>
                <a:ea typeface="Radley"/>
                <a:cs typeface="Radley"/>
                <a:sym typeface="Radley"/>
              </a:rPr>
              <a:t>Como Branch case study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3C15FE0A-1BEA-0716-522D-8FD1F42A3906}"/>
              </a:ext>
            </a:extLst>
          </p:cNvPr>
          <p:cNvSpPr txBox="1"/>
          <p:nvPr/>
        </p:nvSpPr>
        <p:spPr>
          <a:xfrm>
            <a:off x="0" y="2173023"/>
            <a:ext cx="9144000" cy="520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</a:pPr>
            <a:r>
              <a:rPr lang="en-US" sz="3199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THE “GOOD PRACTICE”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7E934911-AD55-BFFC-FAD2-CACD256F9F8E}"/>
              </a:ext>
            </a:extLst>
          </p:cNvPr>
          <p:cNvSpPr txBox="1"/>
          <p:nvPr/>
        </p:nvSpPr>
        <p:spPr>
          <a:xfrm>
            <a:off x="9144000" y="2191338"/>
            <a:ext cx="914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</a:pPr>
            <a:r>
              <a:rPr lang="en-US" sz="3199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THE ALTERNATIVE APPROACH</a:t>
            </a:r>
          </a:p>
        </p:txBody>
      </p:sp>
      <p:pic>
        <p:nvPicPr>
          <p:cNvPr id="36" name="Picture 2" descr="https://www.egu25.eu/EGU22-sharing-is-encourag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3666" y="-5352"/>
            <a:ext cx="884464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3" name="Table 6">
            <a:extLst>
              <a:ext uri="{FF2B5EF4-FFF2-40B4-BE49-F238E27FC236}">
                <a16:creationId xmlns:a16="http://schemas.microsoft.com/office/drawing/2014/main" id="{53B8B1B3-BA75-24D8-71C0-045629DF9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068193"/>
              </p:ext>
            </p:extLst>
          </p:nvPr>
        </p:nvGraphicFramePr>
        <p:xfrm>
          <a:off x="9736541" y="8497779"/>
          <a:ext cx="8142443" cy="531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706">
                  <a:extLst>
                    <a:ext uri="{9D8B030D-6E8A-4147-A177-3AD203B41FA5}">
                      <a16:colId xmlns:a16="http://schemas.microsoft.com/office/drawing/2014/main" val="1836495899"/>
                    </a:ext>
                  </a:extLst>
                </a:gridCol>
                <a:gridCol w="3898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932482718"/>
                    </a:ext>
                  </a:extLst>
                </a:gridCol>
                <a:gridCol w="3553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192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021784"/>
                  </a:ext>
                </a:extLst>
              </a:tr>
            </a:tbl>
          </a:graphicData>
        </a:graphic>
      </p:graphicFrame>
      <p:sp>
        <p:nvSpPr>
          <p:cNvPr id="55" name="TextBox 13">
            <a:extLst>
              <a:ext uri="{FF2B5EF4-FFF2-40B4-BE49-F238E27FC236}">
                <a16:creationId xmlns:a16="http://schemas.microsoft.com/office/drawing/2014/main" id="{141F4A61-9EF0-D11A-5ECA-4E298FAE37CD}"/>
              </a:ext>
            </a:extLst>
          </p:cNvPr>
          <p:cNvSpPr txBox="1"/>
          <p:nvPr/>
        </p:nvSpPr>
        <p:spPr>
          <a:xfrm>
            <a:off x="14554200" y="8571619"/>
            <a:ext cx="336856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4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Hypothesis of activities</a:t>
            </a:r>
          </a:p>
        </p:txBody>
      </p:sp>
      <p:sp>
        <p:nvSpPr>
          <p:cNvPr id="59" name="TextBox 13">
            <a:extLst>
              <a:ext uri="{FF2B5EF4-FFF2-40B4-BE49-F238E27FC236}">
                <a16:creationId xmlns:a16="http://schemas.microsoft.com/office/drawing/2014/main" id="{141F4A61-9EF0-D11A-5ECA-4E298FAE37CD}"/>
              </a:ext>
            </a:extLst>
          </p:cNvPr>
          <p:cNvSpPr txBox="1"/>
          <p:nvPr/>
        </p:nvSpPr>
        <p:spPr>
          <a:xfrm>
            <a:off x="10287000" y="8562853"/>
            <a:ext cx="358526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4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Exposure assessment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D7C2E516-7ED0-46F8-6B98-4E2F865CD3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335" r="21318" b="70439"/>
          <a:stretch/>
        </p:blipFill>
        <p:spPr>
          <a:xfrm>
            <a:off x="415854" y="8385832"/>
            <a:ext cx="653721" cy="517581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454B611A-B6D8-3B98-0E55-5B5079EC85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335" r="21318" b="70439"/>
          <a:stretch/>
        </p:blipFill>
        <p:spPr>
          <a:xfrm>
            <a:off x="4543031" y="8423370"/>
            <a:ext cx="653721" cy="517581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824BD6F9-552C-B9D9-2233-B5E3FD6035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335" r="21318" b="70439"/>
          <a:stretch/>
        </p:blipFill>
        <p:spPr>
          <a:xfrm>
            <a:off x="9673085" y="8385831"/>
            <a:ext cx="653721" cy="517581"/>
          </a:xfrm>
          <a:prstGeom prst="rect">
            <a:avLst/>
          </a:prstGeom>
        </p:spPr>
      </p:pic>
      <p:graphicFrame>
        <p:nvGraphicFramePr>
          <p:cNvPr id="42" name="Table 6">
            <a:extLst>
              <a:ext uri="{FF2B5EF4-FFF2-40B4-BE49-F238E27FC236}">
                <a16:creationId xmlns:a16="http://schemas.microsoft.com/office/drawing/2014/main" id="{53B8B1B3-BA75-24D8-71C0-045629DF9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025364"/>
              </p:ext>
            </p:extLst>
          </p:nvPr>
        </p:nvGraphicFramePr>
        <p:xfrm>
          <a:off x="478219" y="2789812"/>
          <a:ext cx="801341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13414">
                  <a:extLst>
                    <a:ext uri="{9D8B030D-6E8A-4147-A177-3AD203B41FA5}">
                      <a16:colId xmlns:a16="http://schemas.microsoft.com/office/drawing/2014/main" val="18364958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Radley" panose="020B0604020202020204" charset="0"/>
                        </a:rPr>
                        <a:t>OUTPUT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021784"/>
                  </a:ext>
                </a:extLst>
              </a:tr>
            </a:tbl>
          </a:graphicData>
        </a:graphic>
      </p:graphicFrame>
      <p:graphicFrame>
        <p:nvGraphicFramePr>
          <p:cNvPr id="45" name="Table 6">
            <a:extLst>
              <a:ext uri="{FF2B5EF4-FFF2-40B4-BE49-F238E27FC236}">
                <a16:creationId xmlns:a16="http://schemas.microsoft.com/office/drawing/2014/main" id="{53B8B1B3-BA75-24D8-71C0-045629DF9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123605"/>
              </p:ext>
            </p:extLst>
          </p:nvPr>
        </p:nvGraphicFramePr>
        <p:xfrm>
          <a:off x="9799961" y="2760906"/>
          <a:ext cx="801341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13414">
                  <a:extLst>
                    <a:ext uri="{9D8B030D-6E8A-4147-A177-3AD203B41FA5}">
                      <a16:colId xmlns:a16="http://schemas.microsoft.com/office/drawing/2014/main" val="18364958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/>
                          </a:solidFill>
                          <a:latin typeface="Radley" panose="020B0604020202020204" charset="0"/>
                        </a:rPr>
                        <a:t>OUTPUT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021784"/>
                  </a:ext>
                </a:extLst>
              </a:tr>
            </a:tbl>
          </a:graphicData>
        </a:graphic>
      </p:graphicFrame>
      <p:pic>
        <p:nvPicPr>
          <p:cNvPr id="33" name="Immagine 32"/>
          <p:cNvPicPr>
            <a:picLocks noChangeAspect="1"/>
          </p:cNvPicPr>
          <p:nvPr/>
        </p:nvPicPr>
        <p:blipFill rotWithShape="1">
          <a:blip r:embed="rId5"/>
          <a:srcRect t="2533" b="2979"/>
          <a:stretch/>
        </p:blipFill>
        <p:spPr>
          <a:xfrm>
            <a:off x="437469" y="3467100"/>
            <a:ext cx="3914284" cy="4891438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3450826"/>
            <a:ext cx="3462631" cy="4880082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824BD6F9-552C-B9D9-2233-B5E3FD6035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1" t="335" r="21318" b="70439"/>
          <a:stretch/>
        </p:blipFill>
        <p:spPr>
          <a:xfrm>
            <a:off x="13900479" y="8380632"/>
            <a:ext cx="653721" cy="51758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9" t="17496" r="4724" b="17342"/>
          <a:stretch/>
        </p:blipFill>
        <p:spPr>
          <a:xfrm>
            <a:off x="12725400" y="3498234"/>
            <a:ext cx="5090706" cy="4699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Immagin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" t="27444" r="87833" b="61932"/>
          <a:stretch/>
        </p:blipFill>
        <p:spPr>
          <a:xfrm>
            <a:off x="9906565" y="3855020"/>
            <a:ext cx="1549024" cy="1212280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0" t="24946" r="74452" b="71807"/>
          <a:stretch/>
        </p:blipFill>
        <p:spPr>
          <a:xfrm>
            <a:off x="9904794" y="3498234"/>
            <a:ext cx="1014813" cy="370419"/>
          </a:xfrm>
          <a:prstGeom prst="rect">
            <a:avLst/>
          </a:prstGeom>
        </p:spPr>
      </p:pic>
      <p:pic>
        <p:nvPicPr>
          <p:cNvPr id="46" name="Immagine 4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8" t="27740" r="76214" b="57504"/>
          <a:stretch/>
        </p:blipFill>
        <p:spPr>
          <a:xfrm>
            <a:off x="9888602" y="5143500"/>
            <a:ext cx="1549024" cy="1683722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7" t="29804" r="60715" b="58982"/>
          <a:stretch/>
        </p:blipFill>
        <p:spPr>
          <a:xfrm>
            <a:off x="9866309" y="6911871"/>
            <a:ext cx="2289862" cy="1279629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9904794" y="3498234"/>
            <a:ext cx="2592006" cy="469326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3" t="91923" r="645" b="1738"/>
          <a:stretch/>
        </p:blipFill>
        <p:spPr>
          <a:xfrm>
            <a:off x="15967611" y="7603364"/>
            <a:ext cx="1752600" cy="457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467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7" grpId="0"/>
      <p:bldP spid="55" grpId="0"/>
      <p:bldP spid="59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33892-CC41-F31F-38E2-7D5B586DB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5FC3C297-E287-4DFA-19F3-1EAEF3C597A3}"/>
              </a:ext>
            </a:extLst>
          </p:cNvPr>
          <p:cNvSpPr/>
          <p:nvPr/>
        </p:nvSpPr>
        <p:spPr>
          <a:xfrm>
            <a:off x="0" y="9410700"/>
            <a:ext cx="18516600" cy="876300"/>
          </a:xfrm>
          <a:prstGeom prst="rect">
            <a:avLst/>
          </a:prstGeom>
          <a:solidFill>
            <a:srgbClr val="5307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B1F819-7074-7765-9362-7EC559324AF0}"/>
              </a:ext>
            </a:extLst>
          </p:cNvPr>
          <p:cNvSpPr txBox="1"/>
          <p:nvPr/>
        </p:nvSpPr>
        <p:spPr>
          <a:xfrm>
            <a:off x="947092" y="1989092"/>
            <a:ext cx="9939847" cy="5238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320"/>
              </a:lnSpc>
            </a:pPr>
            <a:r>
              <a:rPr lang="en-US" sz="78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A new methodology for emergency planning in the humanitarian field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F9867564-9ED2-B521-F53F-D0CF3AF9D248}"/>
              </a:ext>
            </a:extLst>
          </p:cNvPr>
          <p:cNvSpPr/>
          <p:nvPr/>
        </p:nvSpPr>
        <p:spPr>
          <a:xfrm>
            <a:off x="1003679" y="341035"/>
            <a:ext cx="1100355" cy="1059581"/>
          </a:xfrm>
          <a:custGeom>
            <a:avLst/>
            <a:gdLst/>
            <a:ahLst/>
            <a:cxnLst/>
            <a:rect l="l" t="t" r="r" b="b"/>
            <a:pathLst>
              <a:path w="1284200" h="1284200">
                <a:moveTo>
                  <a:pt x="0" y="0"/>
                </a:moveTo>
                <a:lnTo>
                  <a:pt x="1284200" y="0"/>
                </a:lnTo>
                <a:lnTo>
                  <a:pt x="1284200" y="1284200"/>
                </a:lnTo>
                <a:lnTo>
                  <a:pt x="0" y="1284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9DA8A7F2-1CCE-76D6-CD3F-C1A4BEE753AE}"/>
              </a:ext>
            </a:extLst>
          </p:cNvPr>
          <p:cNvSpPr/>
          <p:nvPr/>
        </p:nvSpPr>
        <p:spPr>
          <a:xfrm>
            <a:off x="2539755" y="255751"/>
            <a:ext cx="1558982" cy="1144865"/>
          </a:xfrm>
          <a:custGeom>
            <a:avLst/>
            <a:gdLst/>
            <a:ahLst/>
            <a:cxnLst/>
            <a:rect l="l" t="t" r="r" b="b"/>
            <a:pathLst>
              <a:path w="1819453" h="1387563">
                <a:moveTo>
                  <a:pt x="0" y="0"/>
                </a:moveTo>
                <a:lnTo>
                  <a:pt x="1819454" y="0"/>
                </a:lnTo>
                <a:lnTo>
                  <a:pt x="1819454" y="1387563"/>
                </a:lnTo>
                <a:lnTo>
                  <a:pt x="0" y="13875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954" t="-21261" r="-38290" b="-2695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080C4B2-25D5-842D-DF36-042D5774B81D}"/>
              </a:ext>
            </a:extLst>
          </p:cNvPr>
          <p:cNvSpPr/>
          <p:nvPr/>
        </p:nvSpPr>
        <p:spPr>
          <a:xfrm>
            <a:off x="10857442" y="0"/>
            <a:ext cx="7430558" cy="10298061"/>
          </a:xfrm>
          <a:custGeom>
            <a:avLst/>
            <a:gdLst/>
            <a:ahLst/>
            <a:cxnLst/>
            <a:rect l="l" t="t" r="r" b="b"/>
            <a:pathLst>
              <a:path w="8965907" h="10979637">
                <a:moveTo>
                  <a:pt x="0" y="0"/>
                </a:moveTo>
                <a:lnTo>
                  <a:pt x="8965907" y="0"/>
                </a:lnTo>
                <a:lnTo>
                  <a:pt x="8965907" y="10979637"/>
                </a:lnTo>
                <a:lnTo>
                  <a:pt x="0" y="10979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681" t="-4681" r="-9951" b="-1083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A56CF83-3DB6-D119-0BFB-22A0A6347E78}"/>
              </a:ext>
            </a:extLst>
          </p:cNvPr>
          <p:cNvSpPr/>
          <p:nvPr/>
        </p:nvSpPr>
        <p:spPr>
          <a:xfrm>
            <a:off x="11125200" y="2838585"/>
            <a:ext cx="1219200" cy="4286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https://www.egu25.eu/EGU22-sharing-is-encouraged.png">
            <a:extLst>
              <a:ext uri="{FF2B5EF4-FFF2-40B4-BE49-F238E27FC236}">
                <a16:creationId xmlns:a16="http://schemas.microsoft.com/office/drawing/2014/main" id="{4A017CC8-5070-2396-EF1C-A1C310028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3536" y="0"/>
            <a:ext cx="884464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6180FD41-4839-4B74-3071-6EC061343F5B}"/>
              </a:ext>
            </a:extLst>
          </p:cNvPr>
          <p:cNvSpPr txBox="1"/>
          <p:nvPr/>
        </p:nvSpPr>
        <p:spPr>
          <a:xfrm>
            <a:off x="967657" y="7836874"/>
            <a:ext cx="11452943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b="1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Authors: </a:t>
            </a:r>
            <a:r>
              <a:rPr lang="en-US" sz="21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Francesca De Vito, Alessandro </a:t>
            </a:r>
            <a:r>
              <a:rPr lang="en-US" sz="2100" dirty="0" err="1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Benati</a:t>
            </a:r>
            <a:r>
              <a:rPr lang="en-US" sz="21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, Lorenzo </a:t>
            </a:r>
            <a:r>
              <a:rPr lang="en-US" sz="2100" dirty="0" err="1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Massucchielli</a:t>
            </a:r>
            <a:r>
              <a:rPr lang="en-US" sz="21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, Daniela  Molinari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F875FC-2A8B-7358-C191-2D7DCDDB0076}"/>
              </a:ext>
            </a:extLst>
          </p:cNvPr>
          <p:cNvSpPr txBox="1"/>
          <p:nvPr/>
        </p:nvSpPr>
        <p:spPr>
          <a:xfrm>
            <a:off x="14559415" y="7827349"/>
            <a:ext cx="3095058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Taken by PPRD East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42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1"/>
    </mc:Choice>
    <mc:Fallback xmlns="">
      <p:transition spd="slow" advTm="10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F0B9423D-F80C-FD23-F502-1278DAB023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9" t="1359"/>
          <a:stretch/>
        </p:blipFill>
        <p:spPr>
          <a:xfrm>
            <a:off x="1613877" y="2026105"/>
            <a:ext cx="15060245" cy="808149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538E689-CD0C-FB2A-CD8F-E2E626695F1F}"/>
              </a:ext>
            </a:extLst>
          </p:cNvPr>
          <p:cNvSpPr/>
          <p:nvPr/>
        </p:nvSpPr>
        <p:spPr>
          <a:xfrm>
            <a:off x="0" y="0"/>
            <a:ext cx="18288000" cy="1790700"/>
          </a:xfrm>
          <a:prstGeom prst="rect">
            <a:avLst/>
          </a:prstGeom>
          <a:solidFill>
            <a:srgbClr val="530707"/>
          </a:solidFill>
          <a:ln>
            <a:solidFill>
              <a:srgbClr val="53070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3"/>
          <p:cNvSpPr txBox="1"/>
          <p:nvPr/>
        </p:nvSpPr>
        <p:spPr>
          <a:xfrm>
            <a:off x="356067" y="460894"/>
            <a:ext cx="3530133" cy="1254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80"/>
              </a:lnSpc>
            </a:pPr>
            <a:r>
              <a:rPr lang="en-US" sz="8800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Step 3|</a:t>
            </a:r>
          </a:p>
        </p:txBody>
      </p:sp>
      <p:pic>
        <p:nvPicPr>
          <p:cNvPr id="22" name="Picture 2" descr="https://www.egu25.eu/EGU22-sharing-is-encourag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3536" y="0"/>
            <a:ext cx="884464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15">
            <a:extLst>
              <a:ext uri="{FF2B5EF4-FFF2-40B4-BE49-F238E27FC236}">
                <a16:creationId xmlns:a16="http://schemas.microsoft.com/office/drawing/2014/main" id="{5B89267D-C802-2525-6064-B224CFD56E38}"/>
              </a:ext>
            </a:extLst>
          </p:cNvPr>
          <p:cNvSpPr txBox="1"/>
          <p:nvPr/>
        </p:nvSpPr>
        <p:spPr>
          <a:xfrm>
            <a:off x="3752850" y="787315"/>
            <a:ext cx="12115800" cy="738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799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Constituted by self-standing cards</a:t>
            </a:r>
            <a:endParaRPr lang="en-US" sz="3500" dirty="0">
              <a:solidFill>
                <a:srgbClr val="FFFFFF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49BF9787-089E-3CA1-CEE4-6EADA29AB42B}"/>
              </a:ext>
            </a:extLst>
          </p:cNvPr>
          <p:cNvSpPr/>
          <p:nvPr/>
        </p:nvSpPr>
        <p:spPr>
          <a:xfrm>
            <a:off x="6705600" y="3314700"/>
            <a:ext cx="4800600" cy="914400"/>
          </a:xfrm>
          <a:prstGeom prst="rect">
            <a:avLst/>
          </a:prstGeom>
          <a:noFill/>
          <a:ln w="57150">
            <a:solidFill>
              <a:srgbClr val="92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749DB689-E1F2-BE6F-413B-14B1A06DB3A1}"/>
              </a:ext>
            </a:extLst>
          </p:cNvPr>
          <p:cNvSpPr/>
          <p:nvPr/>
        </p:nvSpPr>
        <p:spPr>
          <a:xfrm>
            <a:off x="11734800" y="7734300"/>
            <a:ext cx="4800600" cy="762000"/>
          </a:xfrm>
          <a:prstGeom prst="rect">
            <a:avLst/>
          </a:prstGeom>
          <a:noFill/>
          <a:ln w="57150">
            <a:solidFill>
              <a:srgbClr val="92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5951B7E8-F8AE-1BAD-BCCD-AEE2AE6AB9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3" t="91923" r="14483" b="2036"/>
          <a:stretch/>
        </p:blipFill>
        <p:spPr>
          <a:xfrm>
            <a:off x="10250722" y="9486900"/>
            <a:ext cx="341078" cy="43573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675ACB1-F854-14DC-2579-A2494AE61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05146" y="-4270246"/>
            <a:ext cx="13326269" cy="18849039"/>
          </a:xfrm>
          <a:prstGeom prst="rect">
            <a:avLst/>
          </a:prstGeom>
        </p:spPr>
      </p:pic>
      <p:grpSp>
        <p:nvGrpSpPr>
          <p:cNvPr id="29" name="Group 3"/>
          <p:cNvGrpSpPr/>
          <p:nvPr/>
        </p:nvGrpSpPr>
        <p:grpSpPr>
          <a:xfrm>
            <a:off x="14444280" y="9486900"/>
            <a:ext cx="5733536" cy="316295"/>
            <a:chOff x="0" y="57150"/>
            <a:chExt cx="7644716" cy="421727"/>
          </a:xfrm>
        </p:grpSpPr>
        <p:sp>
          <p:nvSpPr>
            <p:cNvPr id="30" name="AutoShape 4"/>
            <p:cNvSpPr/>
            <p:nvPr/>
          </p:nvSpPr>
          <p:spPr>
            <a:xfrm>
              <a:off x="0" y="220389"/>
              <a:ext cx="2485879" cy="38100"/>
            </a:xfrm>
            <a:prstGeom prst="rect">
              <a:avLst/>
            </a:prstGeom>
            <a:solidFill>
              <a:srgbClr val="920000"/>
            </a:solidFill>
            <a:ln>
              <a:solidFill>
                <a:srgbClr val="920000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3413373" y="57150"/>
              <a:ext cx="4231341" cy="421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99"/>
                </a:lnSpc>
              </a:pPr>
              <a:r>
                <a:rPr lang="en-US" sz="2399" dirty="0">
                  <a:latin typeface="Radley"/>
                  <a:ea typeface="Radley"/>
                  <a:cs typeface="Radley"/>
                  <a:sym typeface="Radley"/>
                </a:rPr>
                <a:t>04</a:t>
              </a:r>
            </a:p>
          </p:txBody>
        </p:sp>
      </p:grpSp>
      <p:pic>
        <p:nvPicPr>
          <p:cNvPr id="36" name="Picture 2" descr="https://www.egu25.eu/EGU22-sharing-is-encourag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3536" y="0"/>
            <a:ext cx="884464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6697BF-2643-DF50-B5F4-2ACAC0B45B1D}"/>
              </a:ext>
            </a:extLst>
          </p:cNvPr>
          <p:cNvSpPr txBox="1"/>
          <p:nvPr/>
        </p:nvSpPr>
        <p:spPr>
          <a:xfrm>
            <a:off x="1015052" y="800100"/>
            <a:ext cx="10417017" cy="125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80"/>
              </a:lnSpc>
            </a:pPr>
            <a:r>
              <a:rPr lang="en-US" sz="8800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The “good practice”: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ADADF-2D8E-8C67-725B-4B61CD5849E4}"/>
              </a:ext>
            </a:extLst>
          </p:cNvPr>
          <p:cNvSpPr txBox="1"/>
          <p:nvPr/>
        </p:nvSpPr>
        <p:spPr>
          <a:xfrm>
            <a:off x="1028700" y="4012919"/>
            <a:ext cx="8267700" cy="1486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42"/>
              </a:lnSpc>
            </a:pPr>
            <a:r>
              <a:rPr lang="en-US" sz="3032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REFERENCE SCENARIO: </a:t>
            </a:r>
          </a:p>
          <a:p>
            <a:pPr algn="l">
              <a:lnSpc>
                <a:spcPts val="3942"/>
              </a:lnSpc>
            </a:pPr>
            <a:r>
              <a:rPr lang="en-US" sz="3032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Lacunar flood of Como Lake with return period of 15 years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DDF7BDEC-C2B9-110A-9DD3-5FF896A416AD}"/>
              </a:ext>
            </a:extLst>
          </p:cNvPr>
          <p:cNvSpPr txBox="1"/>
          <p:nvPr/>
        </p:nvSpPr>
        <p:spPr>
          <a:xfrm>
            <a:off x="1028701" y="2336853"/>
            <a:ext cx="11087100" cy="771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4800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The Municipality of Como</a:t>
            </a:r>
          </a:p>
        </p:txBody>
      </p:sp>
      <p:cxnSp>
        <p:nvCxnSpPr>
          <p:cNvPr id="32" name="Connettore 1 9">
            <a:extLst>
              <a:ext uri="{FF2B5EF4-FFF2-40B4-BE49-F238E27FC236}">
                <a16:creationId xmlns:a16="http://schemas.microsoft.com/office/drawing/2014/main" id="{B844465D-37FB-594B-1B09-F0164AF70ED6}"/>
              </a:ext>
            </a:extLst>
          </p:cNvPr>
          <p:cNvCxnSpPr/>
          <p:nvPr/>
        </p:nvCxnSpPr>
        <p:spPr>
          <a:xfrm>
            <a:off x="1028700" y="3426485"/>
            <a:ext cx="864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17">
            <a:extLst>
              <a:ext uri="{FF2B5EF4-FFF2-40B4-BE49-F238E27FC236}">
                <a16:creationId xmlns:a16="http://schemas.microsoft.com/office/drawing/2014/main" id="{DAFD69C9-D7F5-4F96-F76F-2B1817B56F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96" t="1627" r="7525" b="10741"/>
          <a:stretch/>
        </p:blipFill>
        <p:spPr>
          <a:xfrm>
            <a:off x="10132970" y="3543300"/>
            <a:ext cx="7955549" cy="640517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DFFAB71-5C17-ACE8-5D30-9516FD60B0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2957" y="6924798"/>
            <a:ext cx="2289131" cy="302367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94485CB-AEE0-604D-EA44-DFF4DC49BE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3" t="91923" r="14483" b="2168"/>
          <a:stretch/>
        </p:blipFill>
        <p:spPr>
          <a:xfrm>
            <a:off x="10134600" y="9509344"/>
            <a:ext cx="341078" cy="4262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59DC08D-180E-6AA9-59E4-D03E141FBE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4788" t="95894" r="-507" b="-194"/>
          <a:stretch/>
        </p:blipFill>
        <p:spPr>
          <a:xfrm>
            <a:off x="15675884" y="9547607"/>
            <a:ext cx="2377040" cy="314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screenshot of a map&#10;&#10;AI-generated content may be incorrect.">
            <a:extLst>
              <a:ext uri="{FF2B5EF4-FFF2-40B4-BE49-F238E27FC236}">
                <a16:creationId xmlns:a16="http://schemas.microsoft.com/office/drawing/2014/main" id="{63C6D628-7A46-E0D4-D45B-B53EF1E41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8"/>
          <a:stretch/>
        </p:blipFill>
        <p:spPr>
          <a:xfrm>
            <a:off x="11557988" y="4980697"/>
            <a:ext cx="6526621" cy="41810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BD79C84-8375-DE24-DDF0-3CF9204D2084}"/>
              </a:ext>
            </a:extLst>
          </p:cNvPr>
          <p:cNvSpPr/>
          <p:nvPr/>
        </p:nvSpPr>
        <p:spPr>
          <a:xfrm>
            <a:off x="0" y="0"/>
            <a:ext cx="18288000" cy="1390564"/>
          </a:xfrm>
          <a:prstGeom prst="rect">
            <a:avLst/>
          </a:prstGeom>
          <a:solidFill>
            <a:srgbClr val="530707"/>
          </a:solidFill>
          <a:ln>
            <a:solidFill>
              <a:srgbClr val="53070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5"/>
          <p:cNvGrpSpPr/>
          <p:nvPr/>
        </p:nvGrpSpPr>
        <p:grpSpPr>
          <a:xfrm>
            <a:off x="13093519" y="1703765"/>
            <a:ext cx="4194876" cy="359158"/>
            <a:chOff x="0" y="0"/>
            <a:chExt cx="5593168" cy="478877"/>
          </a:xfrm>
        </p:grpSpPr>
        <p:sp>
          <p:nvSpPr>
            <p:cNvPr id="6" name="AutoShape 6"/>
            <p:cNvSpPr/>
            <p:nvPr/>
          </p:nvSpPr>
          <p:spPr>
            <a:xfrm>
              <a:off x="3107289" y="220389"/>
              <a:ext cx="2485879" cy="3810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7150"/>
              <a:ext cx="2072341" cy="421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99"/>
                </a:lnSpc>
              </a:pPr>
              <a:r>
                <a:rPr lang="en-US" sz="2399" dirty="0">
                  <a:solidFill>
                    <a:srgbClr val="FFFFFF"/>
                  </a:solidFill>
                  <a:latin typeface="Radley"/>
                  <a:ea typeface="Radley"/>
                  <a:cs typeface="Radley"/>
                  <a:sym typeface="Radley"/>
                </a:rPr>
                <a:t>05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482577" y="190501"/>
            <a:ext cx="1041423" cy="990600"/>
          </a:xfrm>
          <a:custGeom>
            <a:avLst/>
            <a:gdLst/>
            <a:ahLst/>
            <a:cxnLst/>
            <a:rect l="l" t="t" r="r" b="b"/>
            <a:pathLst>
              <a:path w="1178068" h="1153525">
                <a:moveTo>
                  <a:pt x="0" y="0"/>
                </a:moveTo>
                <a:lnTo>
                  <a:pt x="1178068" y="0"/>
                </a:lnTo>
                <a:lnTo>
                  <a:pt x="1178068" y="1153525"/>
                </a:lnTo>
                <a:lnTo>
                  <a:pt x="0" y="1153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1905000" y="280423"/>
            <a:ext cx="12115800" cy="738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799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Description of scenario and impact|</a:t>
            </a:r>
            <a:r>
              <a:rPr lang="en-US" sz="3500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 </a:t>
            </a:r>
          </a:p>
        </p:txBody>
      </p:sp>
      <p:pic>
        <p:nvPicPr>
          <p:cNvPr id="22" name="Picture 21" descr="A map of a city&#10;&#10;AI-generated content may be incorrect.">
            <a:extLst>
              <a:ext uri="{FF2B5EF4-FFF2-40B4-BE49-F238E27FC236}">
                <a16:creationId xmlns:a16="http://schemas.microsoft.com/office/drawing/2014/main" id="{5135D745-E8E2-EBB8-4915-B2EABE4551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575712"/>
            <a:ext cx="10741878" cy="7595114"/>
          </a:xfrm>
          <a:prstGeom prst="rect">
            <a:avLst/>
          </a:prstGeom>
        </p:spPr>
      </p:pic>
      <p:pic>
        <p:nvPicPr>
          <p:cNvPr id="21" name="Picture 20" descr="A map of a city&#10;&#10;AI-generated content may be incorrect.">
            <a:extLst>
              <a:ext uri="{FF2B5EF4-FFF2-40B4-BE49-F238E27FC236}">
                <a16:creationId xmlns:a16="http://schemas.microsoft.com/office/drawing/2014/main" id="{D6C39859-582E-13AD-FA29-41CCC52775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75712"/>
            <a:ext cx="10741876" cy="75951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D43458-465A-C011-E7AB-86CB6F7A6A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8"/>
          <a:stretch/>
        </p:blipFill>
        <p:spPr>
          <a:xfrm>
            <a:off x="11573227" y="1578279"/>
            <a:ext cx="6511381" cy="3175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E48F4E8-067A-747C-F65E-6C8DB5D5321D}"/>
              </a:ext>
            </a:extLst>
          </p:cNvPr>
          <p:cNvSpPr/>
          <p:nvPr/>
        </p:nvSpPr>
        <p:spPr>
          <a:xfrm>
            <a:off x="11319318" y="1429700"/>
            <a:ext cx="6925580" cy="8124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B32526A4-BAE6-0301-6EC4-1E69D48724B0}"/>
              </a:ext>
            </a:extLst>
          </p:cNvPr>
          <p:cNvSpPr txBox="1"/>
          <p:nvPr/>
        </p:nvSpPr>
        <p:spPr>
          <a:xfrm>
            <a:off x="11556372" y="2192083"/>
            <a:ext cx="6571159" cy="1485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MOVIDA model has been adopted to estimate the </a:t>
            </a:r>
            <a:r>
              <a:rPr lang="en-US" sz="3000" b="1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indirect damage </a:t>
            </a:r>
            <a:r>
              <a:rPr lang="en-US" sz="30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to road network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A42FFCA-7FE6-1407-5F2B-824FE3A595A2}"/>
              </a:ext>
            </a:extLst>
          </p:cNvPr>
          <p:cNvSpPr/>
          <p:nvPr/>
        </p:nvSpPr>
        <p:spPr>
          <a:xfrm>
            <a:off x="11570469" y="1575712"/>
            <a:ext cx="6528238" cy="2568307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FD730D3-D3C0-9381-F2DF-0070D4C4BC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68" b="4993"/>
          <a:stretch/>
        </p:blipFill>
        <p:spPr>
          <a:xfrm>
            <a:off x="11570469" y="4489055"/>
            <a:ext cx="2806919" cy="3168540"/>
          </a:xfrm>
          <a:prstGeom prst="rect">
            <a:avLst/>
          </a:prstGeom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C92FAF-9A3F-A9A0-376E-5D3AE4ED2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5" t="56971" r="16637" b="9240"/>
          <a:stretch/>
        </p:blipFill>
        <p:spPr>
          <a:xfrm>
            <a:off x="15347693" y="4928515"/>
            <a:ext cx="2683783" cy="1126868"/>
          </a:xfrm>
          <a:prstGeom prst="rect">
            <a:avLst/>
          </a:prstGeom>
          <a:ln>
            <a:noFill/>
          </a:ln>
        </p:spPr>
      </p:pic>
      <p:pic>
        <p:nvPicPr>
          <p:cNvPr id="26" name="Picture 2" descr="https://www.egu25.eu/EGU22-sharing-is-encourag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8474" y="-18383"/>
            <a:ext cx="884464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02CCFFA-3D3C-4B5F-B481-331A7C1FADF7}"/>
              </a:ext>
            </a:extLst>
          </p:cNvPr>
          <p:cNvSpPr txBox="1"/>
          <p:nvPr/>
        </p:nvSpPr>
        <p:spPr>
          <a:xfrm>
            <a:off x="11776762" y="440928"/>
            <a:ext cx="49110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Population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2EDD88C-C168-52AF-4685-5F11106D84D8}"/>
              </a:ext>
            </a:extLst>
          </p:cNvPr>
          <p:cNvSpPr txBox="1"/>
          <p:nvPr/>
        </p:nvSpPr>
        <p:spPr>
          <a:xfrm>
            <a:off x="11776762" y="416895"/>
            <a:ext cx="52920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Road network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EE88780-041F-1AD0-9C50-AD9D6ECB51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3" t="91923" r="14502" b="1262"/>
          <a:stretch/>
        </p:blipFill>
        <p:spPr>
          <a:xfrm>
            <a:off x="12201003" y="8589049"/>
            <a:ext cx="339189" cy="49155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10024C8-D662-6953-6B7A-56DB373838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5" t="12291" b="43179"/>
          <a:stretch/>
        </p:blipFill>
        <p:spPr>
          <a:xfrm>
            <a:off x="11461493" y="7595515"/>
            <a:ext cx="3754095" cy="1485087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B797F7D-0CD4-6BB8-974A-64BF7D374BF0}"/>
              </a:ext>
            </a:extLst>
          </p:cNvPr>
          <p:cNvSpPr/>
          <p:nvPr/>
        </p:nvSpPr>
        <p:spPr>
          <a:xfrm>
            <a:off x="11556372" y="4350371"/>
            <a:ext cx="6528238" cy="482045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CA85FF2-3922-388E-32C7-7F3A254CF1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3" t="91923" r="14502" b="1262"/>
          <a:stretch/>
        </p:blipFill>
        <p:spPr>
          <a:xfrm>
            <a:off x="17388372" y="8585362"/>
            <a:ext cx="339189" cy="49155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 animBg="1"/>
      <p:bldP spid="28" grpId="0"/>
      <p:bldP spid="29" grpId="0" animBg="1"/>
      <p:bldP spid="3" grpId="0"/>
      <p:bldP spid="3" grpId="1"/>
      <p:bldP spid="4" grpId="0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7E970F8-45C1-B83E-3023-107AEB37A37A}"/>
              </a:ext>
            </a:extLst>
          </p:cNvPr>
          <p:cNvSpPr/>
          <p:nvPr/>
        </p:nvSpPr>
        <p:spPr>
          <a:xfrm>
            <a:off x="0" y="0"/>
            <a:ext cx="18288000" cy="1390564"/>
          </a:xfrm>
          <a:prstGeom prst="rect">
            <a:avLst/>
          </a:prstGeom>
          <a:solidFill>
            <a:srgbClr val="530707"/>
          </a:solidFill>
          <a:ln>
            <a:solidFill>
              <a:srgbClr val="53070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2" name="Picture 31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C71CD236-F5AA-43B1-EF21-397DE08F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584" y="6725731"/>
            <a:ext cx="7278953" cy="24155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 descr="A map of a city&#10;&#10;AI-generated content may be incorrect.">
            <a:extLst>
              <a:ext uri="{FF2B5EF4-FFF2-40B4-BE49-F238E27FC236}">
                <a16:creationId xmlns:a16="http://schemas.microsoft.com/office/drawing/2014/main" id="{C5C9BCA9-0068-379D-6516-C0A8635E6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4" y="1767889"/>
            <a:ext cx="10413385" cy="73638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10"/>
          <p:cNvSpPr txBox="1"/>
          <p:nvPr/>
        </p:nvSpPr>
        <p:spPr>
          <a:xfrm>
            <a:off x="1710906" y="283997"/>
            <a:ext cx="6869969" cy="771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Operations management|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60215" y="584135"/>
            <a:ext cx="6670774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Evacuation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3100522" y="1931206"/>
            <a:ext cx="4194876" cy="359158"/>
            <a:chOff x="0" y="0"/>
            <a:chExt cx="5593168" cy="478877"/>
          </a:xfrm>
        </p:grpSpPr>
        <p:sp>
          <p:nvSpPr>
            <p:cNvPr id="13" name="AutoShape 13"/>
            <p:cNvSpPr/>
            <p:nvPr/>
          </p:nvSpPr>
          <p:spPr>
            <a:xfrm>
              <a:off x="3107289" y="220389"/>
              <a:ext cx="2485879" cy="3810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7150"/>
              <a:ext cx="2072341" cy="421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99"/>
                </a:lnSpc>
              </a:pPr>
              <a:r>
                <a:rPr lang="en-US" sz="2399" dirty="0">
                  <a:solidFill>
                    <a:srgbClr val="FFFFFF"/>
                  </a:solidFill>
                  <a:latin typeface="Radley"/>
                  <a:ea typeface="Radley"/>
                  <a:cs typeface="Radley"/>
                  <a:sym typeface="Radley"/>
                </a:rPr>
                <a:t>07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096098" y="2007197"/>
            <a:ext cx="6752062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b="1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SES method </a:t>
            </a:r>
            <a:r>
              <a:rPr lang="en-US" sz="30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has been adopted to estimate the evacuation time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855737" y="2157147"/>
            <a:ext cx="1219200" cy="1219200"/>
          </a:xfrm>
          <a:prstGeom prst="rect">
            <a:avLst/>
          </a:prstGeom>
          <a:noFill/>
          <a:ln w="57150"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4855737" y="3512031"/>
            <a:ext cx="1752600" cy="1845516"/>
          </a:xfrm>
          <a:prstGeom prst="rect">
            <a:avLst/>
          </a:prstGeom>
          <a:noFill/>
          <a:ln w="57150"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igura a mano libera 18"/>
          <p:cNvSpPr/>
          <p:nvPr/>
        </p:nvSpPr>
        <p:spPr>
          <a:xfrm>
            <a:off x="4192564" y="1420775"/>
            <a:ext cx="682388" cy="3169446"/>
          </a:xfrm>
          <a:custGeom>
            <a:avLst/>
            <a:gdLst>
              <a:gd name="connsiteX0" fmla="*/ 627797 w 682388"/>
              <a:gd name="connsiteY0" fmla="*/ 723331 h 3220871"/>
              <a:gd name="connsiteX1" fmla="*/ 682388 w 682388"/>
              <a:gd name="connsiteY1" fmla="*/ 1937982 h 3220871"/>
              <a:gd name="connsiteX2" fmla="*/ 13648 w 682388"/>
              <a:gd name="connsiteY2" fmla="*/ 3220871 h 3220871"/>
              <a:gd name="connsiteX3" fmla="*/ 0 w 682388"/>
              <a:gd name="connsiteY3" fmla="*/ 0 h 3220871"/>
              <a:gd name="connsiteX4" fmla="*/ 627797 w 682388"/>
              <a:gd name="connsiteY4" fmla="*/ 723331 h 322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388" h="3220871">
                <a:moveTo>
                  <a:pt x="627797" y="723331"/>
                </a:moveTo>
                <a:lnTo>
                  <a:pt x="682388" y="1937982"/>
                </a:lnTo>
                <a:lnTo>
                  <a:pt x="13648" y="3220871"/>
                </a:lnTo>
                <a:cubicBezTo>
                  <a:pt x="9099" y="2147247"/>
                  <a:pt x="4549" y="1073624"/>
                  <a:pt x="0" y="0"/>
                </a:cubicBezTo>
                <a:lnTo>
                  <a:pt x="627797" y="723331"/>
                </a:lnTo>
                <a:close/>
              </a:path>
            </a:pathLst>
          </a:custGeom>
          <a:solidFill>
            <a:srgbClr val="920000">
              <a:alpha val="40000"/>
            </a:srgb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igura a mano libera 20"/>
          <p:cNvSpPr/>
          <p:nvPr/>
        </p:nvSpPr>
        <p:spPr>
          <a:xfrm>
            <a:off x="4196095" y="3530453"/>
            <a:ext cx="668741" cy="5732060"/>
          </a:xfrm>
          <a:custGeom>
            <a:avLst/>
            <a:gdLst>
              <a:gd name="connsiteX0" fmla="*/ 13648 w 668741"/>
              <a:gd name="connsiteY0" fmla="*/ 1201003 h 5732060"/>
              <a:gd name="connsiteX1" fmla="*/ 668741 w 668741"/>
              <a:gd name="connsiteY1" fmla="*/ 0 h 5732060"/>
              <a:gd name="connsiteX2" fmla="*/ 655093 w 668741"/>
              <a:gd name="connsiteY2" fmla="*/ 1828800 h 5732060"/>
              <a:gd name="connsiteX3" fmla="*/ 0 w 668741"/>
              <a:gd name="connsiteY3" fmla="*/ 5732060 h 5732060"/>
              <a:gd name="connsiteX4" fmla="*/ 13648 w 668741"/>
              <a:gd name="connsiteY4" fmla="*/ 1201003 h 573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741" h="5732060">
                <a:moveTo>
                  <a:pt x="13648" y="1201003"/>
                </a:moveTo>
                <a:lnTo>
                  <a:pt x="668741" y="0"/>
                </a:lnTo>
                <a:lnTo>
                  <a:pt x="655093" y="1828800"/>
                </a:lnTo>
                <a:lnTo>
                  <a:pt x="0" y="5732060"/>
                </a:lnTo>
                <a:cubicBezTo>
                  <a:pt x="4549" y="4217158"/>
                  <a:pt x="9099" y="2702257"/>
                  <a:pt x="13648" y="1201003"/>
                </a:cubicBezTo>
                <a:close/>
              </a:path>
            </a:pathLst>
          </a:custGeom>
          <a:solidFill>
            <a:srgbClr val="920000">
              <a:alpha val="40000"/>
            </a:srgbClr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Picture 26" descr="A map of a lake&#10;&#10;AI-generated content may be incorrect.">
            <a:extLst>
              <a:ext uri="{FF2B5EF4-FFF2-40B4-BE49-F238E27FC236}">
                <a16:creationId xmlns:a16="http://schemas.microsoft.com/office/drawing/2014/main" id="{D66A6C27-6E89-E7EB-BF9F-3C853D2379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4"/>
          <a:stretch/>
        </p:blipFill>
        <p:spPr>
          <a:xfrm>
            <a:off x="87529" y="4733750"/>
            <a:ext cx="4081172" cy="4591481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76200" y="4733750"/>
            <a:ext cx="4105034" cy="4601368"/>
          </a:xfrm>
          <a:prstGeom prst="rect">
            <a:avLst/>
          </a:prstGeom>
          <a:noFill/>
          <a:ln w="57150"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Picture 24" descr="A map of a city&#10;&#10;AI-generated content may be incorrect.">
            <a:extLst>
              <a:ext uri="{FF2B5EF4-FFF2-40B4-BE49-F238E27FC236}">
                <a16:creationId xmlns:a16="http://schemas.microsoft.com/office/drawing/2014/main" id="{AEB70CE0-02FE-1CB6-8ECD-902BC34C96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97"/>
          <a:stretch/>
        </p:blipFill>
        <p:spPr>
          <a:xfrm>
            <a:off x="99930" y="1409700"/>
            <a:ext cx="4104579" cy="3227886"/>
          </a:xfrm>
          <a:prstGeom prst="rect">
            <a:avLst/>
          </a:prstGeom>
        </p:spPr>
      </p:pic>
      <p:sp>
        <p:nvSpPr>
          <p:cNvPr id="29" name="Rettangolo 28"/>
          <p:cNvSpPr/>
          <p:nvPr/>
        </p:nvSpPr>
        <p:spPr>
          <a:xfrm>
            <a:off x="10821473" y="1765093"/>
            <a:ext cx="7301312" cy="15547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8" name="Picture 27" descr="A blue and white chart&#10;&#10;AI-generated content may be incorrect.">
            <a:extLst>
              <a:ext uri="{FF2B5EF4-FFF2-40B4-BE49-F238E27FC236}">
                <a16:creationId xmlns:a16="http://schemas.microsoft.com/office/drawing/2014/main" id="{6C2F9577-1225-A8D3-D017-5A720B2C5E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r="2513"/>
          <a:stretch/>
        </p:blipFill>
        <p:spPr>
          <a:xfrm>
            <a:off x="10872115" y="3661935"/>
            <a:ext cx="4177194" cy="2594828"/>
          </a:xfrm>
          <a:prstGeom prst="rect">
            <a:avLst/>
          </a:prstGeom>
        </p:spPr>
      </p:pic>
      <p:pic>
        <p:nvPicPr>
          <p:cNvPr id="31" name="Picture 30" descr="A close-up of a map&#10;&#10;AI-generated content may be incorrect.">
            <a:extLst>
              <a:ext uri="{FF2B5EF4-FFF2-40B4-BE49-F238E27FC236}">
                <a16:creationId xmlns:a16="http://schemas.microsoft.com/office/drawing/2014/main" id="{8F54BF29-E828-F293-2F84-09D31F7021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2" r="1801" b="8591"/>
          <a:stretch/>
        </p:blipFill>
        <p:spPr>
          <a:xfrm>
            <a:off x="15254936" y="3630762"/>
            <a:ext cx="2859601" cy="2773046"/>
          </a:xfrm>
          <a:prstGeom prst="rect">
            <a:avLst/>
          </a:prstGeom>
        </p:spPr>
      </p:pic>
      <p:sp>
        <p:nvSpPr>
          <p:cNvPr id="30" name="Rettangolo 29"/>
          <p:cNvSpPr/>
          <p:nvPr/>
        </p:nvSpPr>
        <p:spPr>
          <a:xfrm>
            <a:off x="10835584" y="3502583"/>
            <a:ext cx="7301312" cy="30404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6" name="Picture 2" descr="https://www.egu25.eu/EGU22-sharing-is-encourag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3536" y="-14288"/>
            <a:ext cx="884464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tangolo 21"/>
          <p:cNvSpPr/>
          <p:nvPr/>
        </p:nvSpPr>
        <p:spPr>
          <a:xfrm>
            <a:off x="87529" y="1420775"/>
            <a:ext cx="4105034" cy="3232266"/>
          </a:xfrm>
          <a:prstGeom prst="rect">
            <a:avLst/>
          </a:prstGeom>
          <a:noFill/>
          <a:ln w="57150"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eform 3"/>
          <p:cNvSpPr/>
          <p:nvPr/>
        </p:nvSpPr>
        <p:spPr>
          <a:xfrm>
            <a:off x="381000" y="180968"/>
            <a:ext cx="1041423" cy="984192"/>
          </a:xfrm>
          <a:custGeom>
            <a:avLst/>
            <a:gdLst/>
            <a:ahLst/>
            <a:cxnLst/>
            <a:rect l="l" t="t" r="r" b="b"/>
            <a:pathLst>
              <a:path w="1089500" h="1089500">
                <a:moveTo>
                  <a:pt x="0" y="0"/>
                </a:moveTo>
                <a:lnTo>
                  <a:pt x="1089500" y="0"/>
                </a:lnTo>
                <a:lnTo>
                  <a:pt x="1089500" y="1089500"/>
                </a:lnTo>
                <a:lnTo>
                  <a:pt x="0" y="10895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7" grpId="0" animBg="1"/>
      <p:bldP spid="18" grpId="0" animBg="1"/>
      <p:bldP spid="19" grpId="0" animBg="1"/>
      <p:bldP spid="21" grpId="0" animBg="1"/>
      <p:bldP spid="23" grpId="0" animBg="1"/>
      <p:bldP spid="29" grpId="0" animBg="1"/>
      <p:bldP spid="3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7E970F8-45C1-B83E-3023-107AEB37A37A}"/>
              </a:ext>
            </a:extLst>
          </p:cNvPr>
          <p:cNvSpPr/>
          <p:nvPr/>
        </p:nvSpPr>
        <p:spPr>
          <a:xfrm>
            <a:off x="0" y="0"/>
            <a:ext cx="18288000" cy="1390564"/>
          </a:xfrm>
          <a:prstGeom prst="rect">
            <a:avLst/>
          </a:prstGeom>
          <a:solidFill>
            <a:srgbClr val="530707"/>
          </a:solidFill>
          <a:ln>
            <a:solidFill>
              <a:srgbClr val="53070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1710906" y="283997"/>
            <a:ext cx="6869969" cy="771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Operations management|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60215" y="584135"/>
            <a:ext cx="6670774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Radley"/>
                <a:ea typeface="Radley"/>
                <a:cs typeface="Radley"/>
                <a:sym typeface="Radley"/>
              </a:rPr>
              <a:t>SOPs</a:t>
            </a:r>
          </a:p>
        </p:txBody>
      </p:sp>
      <p:pic>
        <p:nvPicPr>
          <p:cNvPr id="26" name="Picture 2" descr="https://www.egu25.eu/EGU22-sharing-is-encourag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3536" y="-14288"/>
            <a:ext cx="884464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381000" y="180968"/>
            <a:ext cx="1041423" cy="984192"/>
          </a:xfrm>
          <a:custGeom>
            <a:avLst/>
            <a:gdLst/>
            <a:ahLst/>
            <a:cxnLst/>
            <a:rect l="l" t="t" r="r" b="b"/>
            <a:pathLst>
              <a:path w="1089500" h="1089500">
                <a:moveTo>
                  <a:pt x="0" y="0"/>
                </a:moveTo>
                <a:lnTo>
                  <a:pt x="1089500" y="0"/>
                </a:lnTo>
                <a:lnTo>
                  <a:pt x="1089500" y="1089500"/>
                </a:lnTo>
                <a:lnTo>
                  <a:pt x="0" y="1089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712" y="1562175"/>
            <a:ext cx="5677712" cy="8001921"/>
          </a:xfrm>
          <a:prstGeom prst="rect">
            <a:avLst/>
          </a:prstGeom>
        </p:spPr>
      </p:pic>
      <p:sp>
        <p:nvSpPr>
          <p:cNvPr id="35" name="TextBox 6"/>
          <p:cNvSpPr txBox="1"/>
          <p:nvPr/>
        </p:nvSpPr>
        <p:spPr>
          <a:xfrm>
            <a:off x="381000" y="4493604"/>
            <a:ext cx="5677712" cy="19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dirty="0">
                <a:solidFill>
                  <a:srgbClr val="0B0B0B"/>
                </a:solidFill>
                <a:latin typeface="Radley"/>
                <a:ea typeface="Radley"/>
                <a:cs typeface="Radley"/>
                <a:sym typeface="Radley"/>
              </a:rPr>
              <a:t>Specific standard operating procedures (SOPs) have been created to support all the operations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89DCE0E-6490-F330-274A-7A3BF645E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4816" y="1638300"/>
            <a:ext cx="5862184" cy="7925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37549E3-08FB-F383-511C-2297D05F9B7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" b="1126"/>
          <a:stretch/>
        </p:blipFill>
        <p:spPr>
          <a:xfrm>
            <a:off x="12066939" y="1585011"/>
            <a:ext cx="5831284" cy="7230291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FF53D099-ACAD-8EE2-8677-39341069BA73}"/>
              </a:ext>
            </a:extLst>
          </p:cNvPr>
          <p:cNvSpPr/>
          <p:nvPr/>
        </p:nvSpPr>
        <p:spPr>
          <a:xfrm>
            <a:off x="11963400" y="8648700"/>
            <a:ext cx="6335997" cy="1192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48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30707"/>
        </a:solidFill>
        <a:ln>
          <a:solidFill>
            <a:srgbClr val="530707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1714</TotalTime>
  <Words>284</Words>
  <Application>Microsoft Office PowerPoint</Application>
  <PresentationFormat>Personalizzato</PresentationFormat>
  <Paragraphs>64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Radley</vt:lpstr>
      <vt:lpstr>Arial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and White Simple Business Plan Presentation</dc:title>
  <dc:creator>Francesca</dc:creator>
  <cp:lastModifiedBy>Francesca De Vito</cp:lastModifiedBy>
  <cp:revision>56</cp:revision>
  <dcterms:created xsi:type="dcterms:W3CDTF">2006-08-16T00:00:00Z</dcterms:created>
  <dcterms:modified xsi:type="dcterms:W3CDTF">2025-04-23T20:31:03Z</dcterms:modified>
  <dc:identifier>DAGkZlVPfGQ</dc:identifier>
</cp:coreProperties>
</file>