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g34d19ee43af_0_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7" name="Google Shape;157;g34d19ee43af_0_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350e81a51f6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350e81a51f6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g350e81a51f6_0_5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g350e81a51f6_0_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350e81a51f6_0_1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350e81a51f6_0_1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GB">
                <a:solidFill>
                  <a:schemeClr val="dk1"/>
                </a:solidFill>
              </a:rPr>
              <a:t>The EOPF Toolkit engages the Sentinels user community to facilitate the adoption of the new Zarr data format, starting with the data published by the EOPF Sentinel Zarr Samples Service. The Toolkit team are test users of the Samples Service data. We also complement existing user engagement efforts by working with users who are new to cloud computing.</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g350e81a51f6_0_1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350e81a51f6_0_1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GB">
                <a:solidFill>
                  <a:schemeClr val="dk1"/>
                </a:solidFill>
              </a:rPr>
              <a:t>The Sentinels EOPF Toolkit is developed by Development Seed, thriveGEO and Sparkgeo, together with a group of champion users. Together we are creating EOPF 101, a user-friendly resource consisting of documentation, Jupyter Notebooks and plug-ins that showcase the use of Zarr format Sentinel data for applications across multiple domains. In addition, community engagement activities such as a notebook competition and social media outreach will bring Sentinel users together and spark interaction with the new data format in a creative yet supportive environment</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g350e81a51f6_0_14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g350e81a51f6_0_1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36363"/>
              </a:lnSpc>
              <a:spcBef>
                <a:spcPts val="0"/>
              </a:spcBef>
              <a:spcAft>
                <a:spcPts val="0"/>
              </a:spcAft>
              <a:buClr>
                <a:schemeClr val="dk1"/>
              </a:buClr>
              <a:buSzPts val="1100"/>
              <a:buFont typeface="Arial"/>
              <a:buNone/>
            </a:pPr>
            <a:r>
              <a:rPr b="1" lang="en-GB" sz="1200">
                <a:solidFill>
                  <a:schemeClr val="dk1"/>
                </a:solidFill>
              </a:rPr>
              <a:t>What common challenges do users face and howcan we help them overcome them?</a:t>
            </a:r>
            <a:endParaRPr b="1" sz="1200">
              <a:solidFill>
                <a:schemeClr val="dk1"/>
              </a:solidFill>
            </a:endParaRPr>
          </a:p>
          <a:p>
            <a:pPr indent="0" lvl="0" marL="0" rtl="0" algn="l">
              <a:lnSpc>
                <a:spcPct val="136363"/>
              </a:lnSpc>
              <a:spcBef>
                <a:spcPts val="0"/>
              </a:spcBef>
              <a:spcAft>
                <a:spcPts val="0"/>
              </a:spcAft>
              <a:buClr>
                <a:schemeClr val="dk1"/>
              </a:buClr>
              <a:buSzPts val="1100"/>
              <a:buFont typeface="Arial"/>
              <a:buNone/>
            </a:pPr>
            <a:r>
              <a:rPr lang="en-GB" sz="1200">
                <a:solidFill>
                  <a:schemeClr val="dk1"/>
                </a:solidFill>
              </a:rPr>
              <a:t>We are tailoring our resources to common questions that users are asking around data access and use</a:t>
            </a:r>
            <a:endParaRPr sz="1200">
              <a:solidFill>
                <a:schemeClr val="dk1"/>
              </a:solidFill>
            </a:endParaRPr>
          </a:p>
          <a:p>
            <a:pPr indent="0" lvl="0" marL="0" rtl="0" algn="l">
              <a:lnSpc>
                <a:spcPct val="136363"/>
              </a:lnSpc>
              <a:spcBef>
                <a:spcPts val="0"/>
              </a:spcBef>
              <a:spcAft>
                <a:spcPts val="0"/>
              </a:spcAft>
              <a:buClr>
                <a:schemeClr val="dk1"/>
              </a:buClr>
              <a:buSzPts val="1100"/>
              <a:buFont typeface="Arial"/>
              <a:buNone/>
            </a:pPr>
            <a:r>
              <a:rPr b="1" lang="en-GB" sz="1200">
                <a:solidFill>
                  <a:schemeClr val="dk1"/>
                </a:solidFill>
              </a:rPr>
              <a:t>What resources would make it easier for Sentineldata users to use the new Zarr data format?</a:t>
            </a:r>
            <a:endParaRPr b="1" sz="1200">
              <a:solidFill>
                <a:schemeClr val="dk1"/>
              </a:solidFill>
            </a:endParaRPr>
          </a:p>
          <a:p>
            <a:pPr indent="0" lvl="0" marL="0" rtl="0" algn="l">
              <a:lnSpc>
                <a:spcPct val="136363"/>
              </a:lnSpc>
              <a:spcBef>
                <a:spcPts val="0"/>
              </a:spcBef>
              <a:spcAft>
                <a:spcPts val="0"/>
              </a:spcAft>
              <a:buClr>
                <a:schemeClr val="dk1"/>
              </a:buClr>
              <a:buSzPts val="1100"/>
              <a:buFont typeface="Arial"/>
              <a:buNone/>
            </a:pPr>
            <a:r>
              <a:rPr lang="en-GB" sz="1200">
                <a:solidFill>
                  <a:schemeClr val="dk1"/>
                </a:solidFill>
              </a:rPr>
              <a:t>Easy-to-understand documentation, practical case studies, example notebook workflows, useful plugins</a:t>
            </a:r>
            <a:endParaRPr sz="1200">
              <a:solidFill>
                <a:schemeClr val="dk1"/>
              </a:solidFill>
            </a:endParaRPr>
          </a:p>
          <a:p>
            <a:pPr indent="0" lvl="0" marL="0" rtl="0" algn="l">
              <a:lnSpc>
                <a:spcPct val="136363"/>
              </a:lnSpc>
              <a:spcBef>
                <a:spcPts val="0"/>
              </a:spcBef>
              <a:spcAft>
                <a:spcPts val="0"/>
              </a:spcAft>
              <a:buClr>
                <a:schemeClr val="dk1"/>
              </a:buClr>
              <a:buSzPts val="1100"/>
              <a:buFont typeface="Arial"/>
              <a:buNone/>
            </a:pPr>
            <a:r>
              <a:rPr b="1" lang="en-GB" sz="1200">
                <a:solidFill>
                  <a:schemeClr val="dk1"/>
                </a:solidFill>
              </a:rPr>
              <a:t>How can we foster a community of users who willactively contribute to the creation of this toolkit andsupport each other?</a:t>
            </a:r>
            <a:endParaRPr b="1" sz="1200">
              <a:solidFill>
                <a:schemeClr val="dk1"/>
              </a:solidFill>
            </a:endParaRPr>
          </a:p>
          <a:p>
            <a:pPr indent="0" lvl="0" marL="0" rtl="0" algn="l">
              <a:lnSpc>
                <a:spcPct val="136363"/>
              </a:lnSpc>
              <a:spcBef>
                <a:spcPts val="0"/>
              </a:spcBef>
              <a:spcAft>
                <a:spcPts val="0"/>
              </a:spcAft>
              <a:buClr>
                <a:schemeClr val="dk1"/>
              </a:buClr>
              <a:buSzPts val="1100"/>
              <a:buFont typeface="Arial"/>
              <a:buNone/>
            </a:pPr>
            <a:r>
              <a:rPr lang="en-GB" sz="1200">
                <a:solidFill>
                  <a:schemeClr val="dk1"/>
                </a:solidFill>
              </a:rPr>
              <a:t>Engage Sentinel data users who are beginners atcloud computing through high quality educationalresources, highlighting champion users and giving the user community the chance to try it out themselves via a notebook competition</a:t>
            </a:r>
            <a:endParaRPr b="1">
              <a:solidFill>
                <a:schemeClr val="dk1"/>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g350e81a51f6_0_1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6" name="Google Shape;116;g350e81a51f6_0_1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g350e81a51f6_0_16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4" name="Google Shape;134;g350e81a51f6_0_1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36363"/>
              </a:lnSpc>
              <a:spcBef>
                <a:spcPts val="0"/>
              </a:spcBef>
              <a:spcAft>
                <a:spcPts val="0"/>
              </a:spcAft>
              <a:buClr>
                <a:schemeClr val="dk1"/>
              </a:buClr>
              <a:buSzPts val="1100"/>
              <a:buFont typeface="Arial"/>
              <a:buNone/>
            </a:pPr>
            <a:r>
              <a:rPr lang="en-GB">
                <a:solidFill>
                  <a:schemeClr val="dk1"/>
                </a:solidFill>
                <a:highlight>
                  <a:srgbClr val="FFFFFF"/>
                </a:highlight>
              </a:rPr>
              <a:t>We will develop a series of open-source libraries and plugins, including the following:</a:t>
            </a:r>
            <a:endParaRPr>
              <a:solidFill>
                <a:schemeClr val="dk1"/>
              </a:solidFill>
              <a:highlight>
                <a:srgbClr val="FFFFFF"/>
              </a:highlight>
            </a:endParaRPr>
          </a:p>
          <a:p>
            <a:pPr indent="-276225" lvl="0" marL="457200" rtl="0" algn="l">
              <a:lnSpc>
                <a:spcPct val="200000"/>
              </a:lnSpc>
              <a:spcBef>
                <a:spcPts val="0"/>
              </a:spcBef>
              <a:spcAft>
                <a:spcPts val="0"/>
              </a:spcAft>
              <a:buClr>
                <a:schemeClr val="dk1"/>
              </a:buClr>
              <a:buSzPts val="750"/>
              <a:buChar char="●"/>
            </a:pPr>
            <a:r>
              <a:rPr b="1" lang="en-GB" sz="750">
                <a:solidFill>
                  <a:schemeClr val="dk1"/>
                </a:solidFill>
                <a:highlight>
                  <a:srgbClr val="FFFFFF"/>
                </a:highlight>
              </a:rPr>
              <a:t>Explore Zarr in STAC:</a:t>
            </a:r>
            <a:r>
              <a:rPr lang="en-GB" sz="750">
                <a:solidFill>
                  <a:schemeClr val="dk1"/>
                </a:solidFill>
                <a:highlight>
                  <a:srgbClr val="FFFFFF"/>
                </a:highlight>
              </a:rPr>
              <a:t> Pystac and QGIS usage with the EOPF STAC catalogue</a:t>
            </a:r>
            <a:endParaRPr sz="750">
              <a:solidFill>
                <a:schemeClr val="dk1"/>
              </a:solidFill>
              <a:highlight>
                <a:srgbClr val="FFFFFF"/>
              </a:highlight>
            </a:endParaRPr>
          </a:p>
          <a:p>
            <a:pPr indent="-276225" lvl="0" marL="457200" rtl="0" algn="l">
              <a:lnSpc>
                <a:spcPct val="200000"/>
              </a:lnSpc>
              <a:spcBef>
                <a:spcPts val="0"/>
              </a:spcBef>
              <a:spcAft>
                <a:spcPts val="0"/>
              </a:spcAft>
              <a:buClr>
                <a:schemeClr val="dk1"/>
              </a:buClr>
              <a:buSzPts val="750"/>
              <a:buChar char="●"/>
            </a:pPr>
            <a:r>
              <a:rPr b="1" lang="en-GB" sz="750">
                <a:solidFill>
                  <a:schemeClr val="dk1"/>
                </a:solidFill>
                <a:highlight>
                  <a:srgbClr val="FFFFFF"/>
                </a:highlight>
              </a:rPr>
              <a:t>Stackstac</a:t>
            </a:r>
            <a:endParaRPr b="1" sz="750">
              <a:solidFill>
                <a:schemeClr val="dk1"/>
              </a:solidFill>
              <a:highlight>
                <a:srgbClr val="FFFFFF"/>
              </a:highlight>
            </a:endParaRPr>
          </a:p>
          <a:p>
            <a:pPr indent="-276225" lvl="0" marL="457200" rtl="0" algn="l">
              <a:lnSpc>
                <a:spcPct val="200000"/>
              </a:lnSpc>
              <a:spcBef>
                <a:spcPts val="0"/>
              </a:spcBef>
              <a:spcAft>
                <a:spcPts val="0"/>
              </a:spcAft>
              <a:buClr>
                <a:schemeClr val="dk1"/>
              </a:buClr>
              <a:buSzPts val="750"/>
              <a:buChar char="●"/>
            </a:pPr>
            <a:r>
              <a:rPr b="1" lang="en-GB" sz="750">
                <a:solidFill>
                  <a:schemeClr val="dk1"/>
                </a:solidFill>
                <a:highlight>
                  <a:srgbClr val="FFFFFF"/>
                </a:highlight>
              </a:rPr>
              <a:t>R with Rarr</a:t>
            </a:r>
            <a:endParaRPr b="1" sz="750">
              <a:solidFill>
                <a:schemeClr val="dk1"/>
              </a:solidFill>
              <a:highlight>
                <a:srgbClr val="FFFFFF"/>
              </a:highlight>
            </a:endParaRPr>
          </a:p>
          <a:p>
            <a:pPr indent="-276225" lvl="0" marL="457200" rtl="0" algn="l">
              <a:lnSpc>
                <a:spcPct val="200000"/>
              </a:lnSpc>
              <a:spcBef>
                <a:spcPts val="0"/>
              </a:spcBef>
              <a:spcAft>
                <a:spcPts val="0"/>
              </a:spcAft>
              <a:buClr>
                <a:schemeClr val="dk1"/>
              </a:buClr>
              <a:buSzPts val="750"/>
              <a:buChar char="●"/>
            </a:pPr>
            <a:r>
              <a:rPr b="1" lang="en-GB" sz="750">
                <a:solidFill>
                  <a:schemeClr val="dk1"/>
                </a:solidFill>
                <a:highlight>
                  <a:srgbClr val="FFFFFF"/>
                </a:highlight>
              </a:rPr>
              <a:t>GDAL </a:t>
            </a:r>
            <a:r>
              <a:rPr lang="en-GB" sz="750">
                <a:solidFill>
                  <a:schemeClr val="dk1"/>
                </a:solidFill>
                <a:highlight>
                  <a:srgbClr val="FFFFFF"/>
                </a:highlight>
              </a:rPr>
              <a:t>evolution of the current driver</a:t>
            </a:r>
            <a:endParaRPr sz="750">
              <a:solidFill>
                <a:schemeClr val="dk1"/>
              </a:solidFill>
              <a:highlight>
                <a:srgbClr val="FFFFFF"/>
              </a:highlight>
            </a:endParaRPr>
          </a:p>
          <a:p>
            <a:pPr indent="-276225" lvl="0" marL="457200" rtl="0" algn="l">
              <a:lnSpc>
                <a:spcPct val="200000"/>
              </a:lnSpc>
              <a:spcBef>
                <a:spcPts val="0"/>
              </a:spcBef>
              <a:spcAft>
                <a:spcPts val="0"/>
              </a:spcAft>
              <a:buClr>
                <a:schemeClr val="dk1"/>
              </a:buClr>
              <a:buSzPts val="750"/>
              <a:buChar char="●"/>
            </a:pPr>
            <a:r>
              <a:rPr b="1" lang="en-GB" sz="750">
                <a:solidFill>
                  <a:schemeClr val="dk1"/>
                </a:solidFill>
                <a:highlight>
                  <a:srgbClr val="FFFFFF"/>
                </a:highlight>
              </a:rPr>
              <a:t>Titiler-multidimensional:</a:t>
            </a:r>
            <a:r>
              <a:rPr lang="en-GB" sz="750">
                <a:solidFill>
                  <a:schemeClr val="dk1"/>
                </a:solidFill>
                <a:highlight>
                  <a:srgbClr val="FFFFFF"/>
                </a:highlight>
              </a:rPr>
              <a:t> Prepare a docker for starting a titiler tailored for EOPF Zarr</a:t>
            </a:r>
            <a:endParaRPr sz="750">
              <a:solidFill>
                <a:schemeClr val="dk1"/>
              </a:solidFill>
              <a:highlight>
                <a:srgbClr val="FFFFFF"/>
              </a:highlight>
            </a:endParaRPr>
          </a:p>
          <a:p>
            <a:pPr indent="0" lvl="0" marL="0" rtl="0" algn="l">
              <a:lnSpc>
                <a:spcPct val="200000"/>
              </a:lnSpc>
              <a:spcBef>
                <a:spcPts val="0"/>
              </a:spcBef>
              <a:spcAft>
                <a:spcPts val="0"/>
              </a:spcAft>
              <a:buNone/>
            </a:pPr>
            <a:r>
              <a:t/>
            </a:r>
            <a:endParaRPr sz="750">
              <a:solidFill>
                <a:schemeClr val="dk1"/>
              </a:solidFill>
              <a:highlight>
                <a:srgbClr val="FFFFFF"/>
              </a:highlight>
            </a:endParaRPr>
          </a:p>
          <a:p>
            <a:pPr indent="0" lvl="0" marL="0" rtl="0" algn="l">
              <a:lnSpc>
                <a:spcPct val="136363"/>
              </a:lnSpc>
              <a:spcBef>
                <a:spcPts val="0"/>
              </a:spcBef>
              <a:spcAft>
                <a:spcPts val="0"/>
              </a:spcAft>
              <a:buClr>
                <a:schemeClr val="dk1"/>
              </a:buClr>
              <a:buSzPts val="1100"/>
              <a:buFont typeface="Arial"/>
              <a:buNone/>
            </a:pPr>
            <a:r>
              <a:rPr lang="en-GB">
                <a:solidFill>
                  <a:schemeClr val="dk1"/>
                </a:solidFill>
                <a:highlight>
                  <a:srgbClr val="FFFFFF"/>
                </a:highlight>
              </a:rPr>
              <a:t>Together with a group of champion users, we will</a:t>
            </a:r>
            <a:br>
              <a:rPr lang="en-GB">
                <a:solidFill>
                  <a:schemeClr val="dk1"/>
                </a:solidFill>
                <a:highlight>
                  <a:srgbClr val="FFFFFF"/>
                </a:highlight>
              </a:rPr>
            </a:br>
            <a:r>
              <a:rPr lang="en-GB">
                <a:solidFill>
                  <a:schemeClr val="dk1"/>
                </a:solidFill>
                <a:highlight>
                  <a:srgbClr val="FFFFFF"/>
                </a:highlight>
              </a:rPr>
              <a:t>develop and publish technical and thematic case</a:t>
            </a:r>
            <a:br>
              <a:rPr lang="en-GB">
                <a:solidFill>
                  <a:schemeClr val="dk1"/>
                </a:solidFill>
                <a:highlight>
                  <a:srgbClr val="FFFFFF"/>
                </a:highlight>
              </a:rPr>
            </a:br>
            <a:r>
              <a:rPr lang="en-GB">
                <a:solidFill>
                  <a:schemeClr val="dk1"/>
                </a:solidFill>
                <a:highlight>
                  <a:srgbClr val="FFFFFF"/>
                </a:highlight>
              </a:rPr>
              <a:t>studies that include example Jupyter Notebook</a:t>
            </a:r>
            <a:br>
              <a:rPr lang="en-GB">
                <a:solidFill>
                  <a:schemeClr val="dk1"/>
                </a:solidFill>
                <a:highlight>
                  <a:srgbClr val="FFFFFF"/>
                </a:highlight>
              </a:rPr>
            </a:br>
            <a:r>
              <a:rPr lang="en-GB">
                <a:solidFill>
                  <a:schemeClr val="dk1"/>
                </a:solidFill>
                <a:highlight>
                  <a:srgbClr val="FFFFFF"/>
                </a:highlight>
              </a:rPr>
              <a:t>workflows for using Sentinels data in Zarr format.</a:t>
            </a:r>
            <a:endParaRPr>
              <a:solidFill>
                <a:schemeClr val="dk1"/>
              </a:solidFill>
              <a:highlight>
                <a:srgbClr val="FFFFFF"/>
              </a:highlight>
            </a:endParaRPr>
          </a:p>
          <a:p>
            <a:pPr indent="0" lvl="0" marL="0" rtl="0" algn="l">
              <a:lnSpc>
                <a:spcPct val="136363"/>
              </a:lnSpc>
              <a:spcBef>
                <a:spcPts val="0"/>
              </a:spcBef>
              <a:spcAft>
                <a:spcPts val="0"/>
              </a:spcAft>
              <a:buClr>
                <a:schemeClr val="dk1"/>
              </a:buClr>
              <a:buSzPts val="1100"/>
              <a:buFont typeface="Arial"/>
              <a:buNone/>
            </a:pPr>
            <a:r>
              <a:rPr b="1" lang="en-GB">
                <a:solidFill>
                  <a:schemeClr val="dk1"/>
                </a:solidFill>
                <a:highlight>
                  <a:srgbClr val="FFFFFF"/>
                </a:highlight>
              </a:rPr>
              <a:t>Technical case studies (selected)</a:t>
            </a:r>
            <a:endParaRPr b="1">
              <a:solidFill>
                <a:schemeClr val="dk1"/>
              </a:solidFill>
              <a:highlight>
                <a:srgbClr val="FFFFFF"/>
              </a:highlight>
            </a:endParaRPr>
          </a:p>
          <a:p>
            <a:pPr indent="-276225" lvl="0" marL="457200" rtl="0" algn="l">
              <a:lnSpc>
                <a:spcPct val="200000"/>
              </a:lnSpc>
              <a:spcBef>
                <a:spcPts val="0"/>
              </a:spcBef>
              <a:spcAft>
                <a:spcPts val="0"/>
              </a:spcAft>
              <a:buClr>
                <a:schemeClr val="dk1"/>
              </a:buClr>
              <a:buSzPts val="750"/>
              <a:buChar char="●"/>
            </a:pPr>
            <a:r>
              <a:rPr lang="en-GB" sz="750">
                <a:solidFill>
                  <a:schemeClr val="dk1"/>
                </a:solidFill>
                <a:highlight>
                  <a:srgbClr val="FFFFFF"/>
                </a:highlight>
              </a:rPr>
              <a:t>Zarr with QGIS</a:t>
            </a:r>
            <a:endParaRPr sz="750">
              <a:solidFill>
                <a:schemeClr val="dk1"/>
              </a:solidFill>
              <a:highlight>
                <a:srgbClr val="FFFFFF"/>
              </a:highlight>
            </a:endParaRPr>
          </a:p>
          <a:p>
            <a:pPr indent="-276225" lvl="0" marL="457200" rtl="0" algn="l">
              <a:lnSpc>
                <a:spcPct val="200000"/>
              </a:lnSpc>
              <a:spcBef>
                <a:spcPts val="0"/>
              </a:spcBef>
              <a:spcAft>
                <a:spcPts val="0"/>
              </a:spcAft>
              <a:buClr>
                <a:schemeClr val="dk1"/>
              </a:buClr>
              <a:buSzPts val="750"/>
              <a:buChar char="●"/>
            </a:pPr>
            <a:r>
              <a:rPr lang="en-GB" sz="750">
                <a:solidFill>
                  <a:schemeClr val="dk1"/>
                </a:solidFill>
                <a:highlight>
                  <a:srgbClr val="FFFFFF"/>
                </a:highlight>
              </a:rPr>
              <a:t>Zarr with R</a:t>
            </a:r>
            <a:endParaRPr sz="750">
              <a:solidFill>
                <a:schemeClr val="dk1"/>
              </a:solidFill>
              <a:highlight>
                <a:srgbClr val="FFFFFF"/>
              </a:highlight>
            </a:endParaRPr>
          </a:p>
          <a:p>
            <a:pPr indent="-276225" lvl="0" marL="457200" rtl="0" algn="l">
              <a:lnSpc>
                <a:spcPct val="200000"/>
              </a:lnSpc>
              <a:spcBef>
                <a:spcPts val="0"/>
              </a:spcBef>
              <a:spcAft>
                <a:spcPts val="0"/>
              </a:spcAft>
              <a:buClr>
                <a:schemeClr val="dk1"/>
              </a:buClr>
              <a:buSzPts val="750"/>
              <a:buChar char="●"/>
            </a:pPr>
            <a:r>
              <a:rPr lang="en-GB" sz="750">
                <a:solidFill>
                  <a:schemeClr val="dk1"/>
                </a:solidFill>
                <a:highlight>
                  <a:srgbClr val="FFFFFF"/>
                </a:highlight>
              </a:rPr>
              <a:t>EOPF and STAC (xpystac)</a:t>
            </a:r>
            <a:endParaRPr sz="750">
              <a:solidFill>
                <a:schemeClr val="dk1"/>
              </a:solidFill>
              <a:highlight>
                <a:srgbClr val="FFFFFF"/>
              </a:highlight>
            </a:endParaRPr>
          </a:p>
          <a:p>
            <a:pPr indent="-276225" lvl="0" marL="457200" rtl="0" algn="l">
              <a:lnSpc>
                <a:spcPct val="200000"/>
              </a:lnSpc>
              <a:spcBef>
                <a:spcPts val="0"/>
              </a:spcBef>
              <a:spcAft>
                <a:spcPts val="0"/>
              </a:spcAft>
              <a:buClr>
                <a:schemeClr val="dk1"/>
              </a:buClr>
              <a:buSzPts val="750"/>
              <a:buChar char="●"/>
            </a:pPr>
            <a:r>
              <a:rPr lang="en-GB" sz="750">
                <a:solidFill>
                  <a:schemeClr val="dk1"/>
                </a:solidFill>
                <a:highlight>
                  <a:srgbClr val="FFFFFF"/>
                </a:highlight>
              </a:rPr>
              <a:t>Multi-scale Zarr</a:t>
            </a:r>
            <a:endParaRPr sz="750">
              <a:solidFill>
                <a:schemeClr val="dk1"/>
              </a:solidFill>
              <a:highlight>
                <a:srgbClr val="FFFFFF"/>
              </a:highlight>
            </a:endParaRPr>
          </a:p>
          <a:p>
            <a:pPr indent="-276225" lvl="0" marL="457200" rtl="0" algn="l">
              <a:lnSpc>
                <a:spcPct val="200000"/>
              </a:lnSpc>
              <a:spcBef>
                <a:spcPts val="0"/>
              </a:spcBef>
              <a:spcAft>
                <a:spcPts val="0"/>
              </a:spcAft>
              <a:buClr>
                <a:schemeClr val="dk1"/>
              </a:buClr>
              <a:buSzPts val="750"/>
              <a:buChar char="●"/>
            </a:pPr>
            <a:r>
              <a:rPr lang="en-GB" sz="750">
                <a:solidFill>
                  <a:schemeClr val="dk1"/>
                </a:solidFill>
                <a:highlight>
                  <a:srgbClr val="FFFFFF"/>
                </a:highlight>
              </a:rPr>
              <a:t>Dataset screening with rio-tiler and lonboard</a:t>
            </a:r>
            <a:endParaRPr sz="750">
              <a:solidFill>
                <a:schemeClr val="dk1"/>
              </a:solidFill>
              <a:highlight>
                <a:srgbClr val="FFFFFF"/>
              </a:highlight>
            </a:endParaRPr>
          </a:p>
          <a:p>
            <a:pPr indent="0" lvl="0" marL="0" rtl="0" algn="l">
              <a:lnSpc>
                <a:spcPct val="136363"/>
              </a:lnSpc>
              <a:spcBef>
                <a:spcPts val="0"/>
              </a:spcBef>
              <a:spcAft>
                <a:spcPts val="0"/>
              </a:spcAft>
              <a:buClr>
                <a:schemeClr val="dk1"/>
              </a:buClr>
              <a:buSzPts val="1100"/>
              <a:buFont typeface="Arial"/>
              <a:buNone/>
            </a:pPr>
            <a:r>
              <a:rPr b="1" lang="en-GB">
                <a:solidFill>
                  <a:schemeClr val="dk1"/>
                </a:solidFill>
                <a:highlight>
                  <a:srgbClr val="FFFFFF"/>
                </a:highlight>
              </a:rPr>
              <a:t>Thematic case studies (selected)</a:t>
            </a:r>
            <a:endParaRPr b="1">
              <a:solidFill>
                <a:schemeClr val="dk1"/>
              </a:solidFill>
              <a:highlight>
                <a:srgbClr val="FFFFFF"/>
              </a:highlight>
            </a:endParaRPr>
          </a:p>
          <a:p>
            <a:pPr indent="-276225" lvl="0" marL="457200" rtl="0" algn="l">
              <a:lnSpc>
                <a:spcPct val="200000"/>
              </a:lnSpc>
              <a:spcBef>
                <a:spcPts val="0"/>
              </a:spcBef>
              <a:spcAft>
                <a:spcPts val="0"/>
              </a:spcAft>
              <a:buClr>
                <a:schemeClr val="dk1"/>
              </a:buClr>
              <a:buSzPts val="750"/>
              <a:buChar char="●"/>
            </a:pPr>
            <a:r>
              <a:rPr lang="en-GB" sz="750">
                <a:solidFill>
                  <a:schemeClr val="dk1"/>
                </a:solidFill>
                <a:highlight>
                  <a:srgbClr val="FFFFFF"/>
                </a:highlight>
              </a:rPr>
              <a:t>Monitoring coastal dynamics in cloud-prone</a:t>
            </a:r>
            <a:br>
              <a:rPr lang="en-GB" sz="750">
                <a:solidFill>
                  <a:schemeClr val="dk1"/>
                </a:solidFill>
                <a:highlight>
                  <a:srgbClr val="FFFFFF"/>
                </a:highlight>
              </a:rPr>
            </a:br>
            <a:r>
              <a:rPr lang="en-GB" sz="750">
                <a:solidFill>
                  <a:schemeClr val="dk1"/>
                </a:solidFill>
                <a:highlight>
                  <a:srgbClr val="FFFFFF"/>
                </a:highlight>
              </a:rPr>
              <a:t>regions using Sentinel-1</a:t>
            </a:r>
            <a:endParaRPr sz="750">
              <a:solidFill>
                <a:schemeClr val="dk1"/>
              </a:solidFill>
              <a:highlight>
                <a:srgbClr val="FFFFFF"/>
              </a:highlight>
            </a:endParaRPr>
          </a:p>
          <a:p>
            <a:pPr indent="-276225" lvl="0" marL="457200" rtl="0" algn="l">
              <a:lnSpc>
                <a:spcPct val="200000"/>
              </a:lnSpc>
              <a:spcBef>
                <a:spcPts val="0"/>
              </a:spcBef>
              <a:spcAft>
                <a:spcPts val="0"/>
              </a:spcAft>
              <a:buClr>
                <a:schemeClr val="dk1"/>
              </a:buClr>
              <a:buSzPts val="750"/>
              <a:buChar char="●"/>
            </a:pPr>
            <a:r>
              <a:rPr lang="en-GB" sz="750">
                <a:solidFill>
                  <a:schemeClr val="dk1"/>
                </a:solidFill>
                <a:highlight>
                  <a:srgbClr val="FFFFFF"/>
                </a:highlight>
              </a:rPr>
              <a:t>African rangeland monitoring using Sentinel-2/</a:t>
            </a:r>
            <a:br>
              <a:rPr lang="en-GB" sz="750">
                <a:solidFill>
                  <a:schemeClr val="dk1"/>
                </a:solidFill>
                <a:highlight>
                  <a:srgbClr val="FFFFFF"/>
                </a:highlight>
              </a:rPr>
            </a:br>
            <a:r>
              <a:rPr lang="en-GB" sz="750">
                <a:solidFill>
                  <a:schemeClr val="dk1"/>
                </a:solidFill>
                <a:highlight>
                  <a:srgbClr val="FFFFFF"/>
                </a:highlight>
              </a:rPr>
              <a:t>Sentinel-3 fusion</a:t>
            </a:r>
            <a:endParaRPr sz="750">
              <a:solidFill>
                <a:schemeClr val="dk1"/>
              </a:solidFill>
              <a:highlight>
                <a:srgbClr val="FFFFFF"/>
              </a:highlight>
            </a:endParaRPr>
          </a:p>
          <a:p>
            <a:pPr indent="-276225" lvl="0" marL="457200" rtl="0" algn="l">
              <a:lnSpc>
                <a:spcPct val="200000"/>
              </a:lnSpc>
              <a:spcBef>
                <a:spcPts val="0"/>
              </a:spcBef>
              <a:spcAft>
                <a:spcPts val="0"/>
              </a:spcAft>
              <a:buClr>
                <a:schemeClr val="dk1"/>
              </a:buClr>
              <a:buSzPts val="750"/>
              <a:buChar char="●"/>
            </a:pPr>
            <a:r>
              <a:rPr lang="en-GB" sz="750">
                <a:solidFill>
                  <a:schemeClr val="dk1"/>
                </a:solidFill>
                <a:highlight>
                  <a:srgbClr val="FFFFFF"/>
                </a:highlight>
              </a:rPr>
              <a:t>Wildfire assessment with Sentinel-3 and</a:t>
            </a:r>
            <a:br>
              <a:rPr lang="en-GB" sz="750">
                <a:solidFill>
                  <a:schemeClr val="dk1"/>
                </a:solidFill>
                <a:highlight>
                  <a:srgbClr val="FFFFFF"/>
                </a:highlight>
              </a:rPr>
            </a:br>
            <a:r>
              <a:rPr lang="en-GB" sz="750">
                <a:solidFill>
                  <a:schemeClr val="dk1"/>
                </a:solidFill>
                <a:highlight>
                  <a:srgbClr val="FFFFFF"/>
                </a:highlight>
              </a:rPr>
              <a:t>Sentinel-2 data</a:t>
            </a:r>
            <a:endParaRPr sz="750">
              <a:solidFill>
                <a:schemeClr val="dk1"/>
              </a:solidFill>
              <a:highlight>
                <a:srgbClr val="FFFFFF"/>
              </a:highlight>
            </a:endParaRPr>
          </a:p>
          <a:p>
            <a:pPr indent="0" lvl="0" marL="0" rtl="0" algn="l">
              <a:lnSpc>
                <a:spcPct val="200000"/>
              </a:lnSpc>
              <a:spcBef>
                <a:spcPts val="0"/>
              </a:spcBef>
              <a:spcAft>
                <a:spcPts val="0"/>
              </a:spcAft>
              <a:buNone/>
            </a:pPr>
            <a:r>
              <a:t/>
            </a:r>
            <a:endParaRPr sz="750">
              <a:solidFill>
                <a:schemeClr val="dk1"/>
              </a:solidFill>
              <a:highlight>
                <a:srgbClr val="FFFFFF"/>
              </a:highlight>
            </a:endParaRPr>
          </a:p>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g350e81a51f6_0_18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4" name="Google Shape;144;g350e81a51f6_0_18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36363"/>
              </a:lnSpc>
              <a:spcBef>
                <a:spcPts val="0"/>
              </a:spcBef>
              <a:spcAft>
                <a:spcPts val="0"/>
              </a:spcAft>
              <a:buNone/>
            </a:pPr>
            <a:r>
              <a:t/>
            </a:r>
            <a:endParaRPr b="1">
              <a:solidFill>
                <a:schemeClr val="dk1"/>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1.png"/><Relationship Id="rId4" Type="http://schemas.openxmlformats.org/officeDocument/2006/relationships/hyperlink" Target="https://github.com/eopf-toolkit" TargetMode="External"/><Relationship Id="rId5" Type="http://schemas.openxmlformats.org/officeDocument/2006/relationships/hyperlink" Target="https://zarr.eopf.copernicus.eu/" TargetMode="External"/><Relationship Id="rId6"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1.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1.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1.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1.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516250" y="1235325"/>
            <a:ext cx="7476300" cy="16902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b="1" lang="en-GB" sz="5000">
                <a:highlight>
                  <a:srgbClr val="FFFFFF"/>
                </a:highlight>
              </a:rPr>
              <a:t>The Sentinel EOPF Toolkit </a:t>
            </a:r>
            <a:endParaRPr sz="5000"/>
          </a:p>
        </p:txBody>
      </p:sp>
      <p:sp>
        <p:nvSpPr>
          <p:cNvPr id="55" name="Google Shape;55;p13"/>
          <p:cNvSpPr txBox="1"/>
          <p:nvPr>
            <p:ph idx="1" type="subTitle"/>
          </p:nvPr>
        </p:nvSpPr>
        <p:spPr>
          <a:xfrm>
            <a:off x="516250" y="2925525"/>
            <a:ext cx="6705000" cy="792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GB" sz="2000">
                <a:solidFill>
                  <a:schemeClr val="dk1"/>
                </a:solidFill>
                <a:highlight>
                  <a:srgbClr val="FFFFFF"/>
                </a:highlight>
              </a:rPr>
              <a:t>Driving Community Adoption of the Zarr data format for Copernicus Sentinel Data</a:t>
            </a:r>
            <a:endParaRPr sz="2000">
              <a:solidFill>
                <a:schemeClr val="dk1"/>
              </a:solidFill>
            </a:endParaRPr>
          </a:p>
          <a:p>
            <a:pPr indent="0" lvl="0" marL="0" rtl="0" algn="ctr">
              <a:spcBef>
                <a:spcPts val="0"/>
              </a:spcBef>
              <a:spcAft>
                <a:spcPts val="0"/>
              </a:spcAft>
              <a:buNone/>
            </a:pPr>
            <a:r>
              <a:t/>
            </a:r>
            <a:endParaRPr>
              <a:solidFill>
                <a:schemeClr val="dk1"/>
              </a:solidFill>
            </a:endParaRPr>
          </a:p>
        </p:txBody>
      </p:sp>
      <p:pic>
        <p:nvPicPr>
          <p:cNvPr id="56" name="Google Shape;56;p13"/>
          <p:cNvPicPr preferRelativeResize="0"/>
          <p:nvPr/>
        </p:nvPicPr>
        <p:blipFill>
          <a:blip r:embed="rId3">
            <a:alphaModFix/>
          </a:blip>
          <a:stretch>
            <a:fillRect/>
          </a:stretch>
        </p:blipFill>
        <p:spPr>
          <a:xfrm>
            <a:off x="516250" y="172100"/>
            <a:ext cx="3809074" cy="465250"/>
          </a:xfrm>
          <a:prstGeom prst="rect">
            <a:avLst/>
          </a:prstGeom>
          <a:noFill/>
          <a:ln>
            <a:noFill/>
          </a:ln>
        </p:spPr>
      </p:pic>
      <p:sp>
        <p:nvSpPr>
          <p:cNvPr id="57" name="Google Shape;57;p13"/>
          <p:cNvSpPr/>
          <p:nvPr/>
        </p:nvSpPr>
        <p:spPr>
          <a:xfrm>
            <a:off x="0" y="4110900"/>
            <a:ext cx="9144000" cy="1032600"/>
          </a:xfrm>
          <a:prstGeom prst="rect">
            <a:avLst/>
          </a:prstGeom>
          <a:solidFill>
            <a:srgbClr val="7C4DD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chemeClr val="lt1"/>
              </a:solidFill>
            </a:endParaRPr>
          </a:p>
        </p:txBody>
      </p:sp>
      <p:sp>
        <p:nvSpPr>
          <p:cNvPr id="58" name="Google Shape;58;p13"/>
          <p:cNvSpPr txBox="1"/>
          <p:nvPr/>
        </p:nvSpPr>
        <p:spPr>
          <a:xfrm>
            <a:off x="516250" y="4337325"/>
            <a:ext cx="5604000" cy="579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GB" sz="1200">
                <a:solidFill>
                  <a:schemeClr val="lt1"/>
                </a:solidFill>
              </a:rPr>
              <a:t>Julia Wagemann, </a:t>
            </a:r>
            <a:r>
              <a:rPr b="1" lang="en-GB" sz="1200">
                <a:solidFill>
                  <a:schemeClr val="lt1"/>
                </a:solidFill>
              </a:rPr>
              <a:t>Sabrina H. Szeto</a:t>
            </a:r>
            <a:r>
              <a:rPr lang="en-GB" sz="1200">
                <a:solidFill>
                  <a:schemeClr val="lt1"/>
                </a:solidFill>
              </a:rPr>
              <a:t>, Emmanuel Mathot, James Banting</a:t>
            </a:r>
            <a:endParaRPr sz="1200">
              <a:solidFill>
                <a:schemeClr val="lt1"/>
              </a:solidFill>
            </a:endParaRPr>
          </a:p>
          <a:p>
            <a:pPr indent="0" lvl="0" marL="0" rtl="0" algn="l">
              <a:spcBef>
                <a:spcPts val="0"/>
              </a:spcBef>
              <a:spcAft>
                <a:spcPts val="0"/>
              </a:spcAft>
              <a:buNone/>
            </a:pPr>
            <a:r>
              <a:rPr lang="en-GB" sz="1200">
                <a:solidFill>
                  <a:schemeClr val="lt1"/>
                </a:solidFill>
              </a:rPr>
              <a:t>EGU General Assembly | 2 May 2025</a:t>
            </a:r>
            <a:endParaRPr sz="1200">
              <a:solidFill>
                <a:schemeClr val="lt1"/>
              </a:solidFill>
            </a:endParaRPr>
          </a:p>
        </p:txBody>
      </p:sp>
      <p:pic>
        <p:nvPicPr>
          <p:cNvPr id="59" name="Google Shape;59;p13"/>
          <p:cNvPicPr preferRelativeResize="0"/>
          <p:nvPr/>
        </p:nvPicPr>
        <p:blipFill rotWithShape="1">
          <a:blip r:embed="rId4">
            <a:alphaModFix/>
          </a:blip>
          <a:srcRect b="30001" l="19118" r="17658" t="30569"/>
          <a:stretch/>
        </p:blipFill>
        <p:spPr>
          <a:xfrm>
            <a:off x="7992550" y="209052"/>
            <a:ext cx="999276" cy="391349"/>
          </a:xfrm>
          <a:prstGeom prst="rect">
            <a:avLst/>
          </a:prstGeom>
          <a:noFill/>
          <a:ln>
            <a:noFill/>
          </a:ln>
        </p:spPr>
      </p:pic>
      <p:sp>
        <p:nvSpPr>
          <p:cNvPr id="60" name="Google Shape;60;p13"/>
          <p:cNvSpPr txBox="1"/>
          <p:nvPr/>
        </p:nvSpPr>
        <p:spPr>
          <a:xfrm>
            <a:off x="6906975" y="204625"/>
            <a:ext cx="9993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GB">
                <a:solidFill>
                  <a:schemeClr val="dk1"/>
                </a:solidFill>
              </a:rPr>
              <a:t>funded by</a:t>
            </a:r>
            <a:endParaRPr>
              <a:solidFill>
                <a:schemeClr val="dk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22"/>
          <p:cNvSpPr txBox="1"/>
          <p:nvPr>
            <p:ph type="ctrTitle"/>
          </p:nvPr>
        </p:nvSpPr>
        <p:spPr>
          <a:xfrm>
            <a:off x="503500" y="2255675"/>
            <a:ext cx="3856200" cy="10209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b="1" lang="en-GB" sz="5000">
                <a:highlight>
                  <a:srgbClr val="FFFFFF"/>
                </a:highlight>
              </a:rPr>
              <a:t>Thank you!</a:t>
            </a:r>
            <a:endParaRPr sz="5000"/>
          </a:p>
        </p:txBody>
      </p:sp>
      <p:pic>
        <p:nvPicPr>
          <p:cNvPr id="160" name="Google Shape;160;p22"/>
          <p:cNvPicPr preferRelativeResize="0"/>
          <p:nvPr/>
        </p:nvPicPr>
        <p:blipFill>
          <a:blip r:embed="rId3">
            <a:alphaModFix/>
          </a:blip>
          <a:stretch>
            <a:fillRect/>
          </a:stretch>
        </p:blipFill>
        <p:spPr>
          <a:xfrm>
            <a:off x="141775" y="178475"/>
            <a:ext cx="3809074" cy="465250"/>
          </a:xfrm>
          <a:prstGeom prst="rect">
            <a:avLst/>
          </a:prstGeom>
          <a:noFill/>
          <a:ln>
            <a:noFill/>
          </a:ln>
        </p:spPr>
      </p:pic>
      <p:sp>
        <p:nvSpPr>
          <p:cNvPr id="161" name="Google Shape;161;p22"/>
          <p:cNvSpPr/>
          <p:nvPr/>
        </p:nvSpPr>
        <p:spPr>
          <a:xfrm>
            <a:off x="4882175" y="75"/>
            <a:ext cx="4262100" cy="5143500"/>
          </a:xfrm>
          <a:prstGeom prst="rect">
            <a:avLst/>
          </a:prstGeom>
          <a:solidFill>
            <a:srgbClr val="7C4DD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chemeClr val="lt1"/>
              </a:solidFill>
            </a:endParaRPr>
          </a:p>
        </p:txBody>
      </p:sp>
      <p:sp>
        <p:nvSpPr>
          <p:cNvPr id="162" name="Google Shape;162;p22"/>
          <p:cNvSpPr txBox="1"/>
          <p:nvPr/>
        </p:nvSpPr>
        <p:spPr>
          <a:xfrm>
            <a:off x="5105250" y="2660975"/>
            <a:ext cx="3664800" cy="1099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GB" sz="1800">
                <a:solidFill>
                  <a:schemeClr val="lt1"/>
                </a:solidFill>
              </a:rPr>
              <a:t>Get in touch!</a:t>
            </a:r>
            <a:br>
              <a:rPr b="1" lang="en-GB" sz="1800">
                <a:solidFill>
                  <a:schemeClr val="lt1"/>
                </a:solidFill>
              </a:rPr>
            </a:br>
            <a:br>
              <a:rPr b="1" lang="en-GB" sz="1800">
                <a:solidFill>
                  <a:schemeClr val="lt1"/>
                </a:solidFill>
              </a:rPr>
            </a:br>
            <a:r>
              <a:rPr b="1" lang="en-GB" sz="1800">
                <a:solidFill>
                  <a:schemeClr val="lt1"/>
                </a:solidFill>
              </a:rPr>
              <a:t>Sabrina Szeto</a:t>
            </a:r>
            <a:br>
              <a:rPr lang="en-GB" sz="1800">
                <a:solidFill>
                  <a:schemeClr val="lt1"/>
                </a:solidFill>
              </a:rPr>
            </a:br>
            <a:endParaRPr sz="1800">
              <a:solidFill>
                <a:schemeClr val="lt1"/>
              </a:solidFill>
            </a:endParaRPr>
          </a:p>
          <a:p>
            <a:pPr indent="0" lvl="0" marL="0" rtl="0" algn="l">
              <a:spcBef>
                <a:spcPts val="0"/>
              </a:spcBef>
              <a:spcAft>
                <a:spcPts val="0"/>
              </a:spcAft>
              <a:buNone/>
            </a:pPr>
            <a:r>
              <a:rPr b="1" lang="en-GB" sz="1300">
                <a:solidFill>
                  <a:schemeClr val="lt1"/>
                </a:solidFill>
              </a:rPr>
              <a:t>Write to us</a:t>
            </a:r>
            <a:r>
              <a:rPr lang="en-GB" sz="1300">
                <a:solidFill>
                  <a:schemeClr val="lt1"/>
                </a:solidFill>
              </a:rPr>
              <a:t>: </a:t>
            </a:r>
            <a:endParaRPr sz="1300">
              <a:solidFill>
                <a:schemeClr val="lt1"/>
              </a:solidFill>
            </a:endParaRPr>
          </a:p>
          <a:p>
            <a:pPr indent="0" lvl="0" marL="0" rtl="0" algn="l">
              <a:spcBef>
                <a:spcPts val="0"/>
              </a:spcBef>
              <a:spcAft>
                <a:spcPts val="0"/>
              </a:spcAft>
              <a:buNone/>
            </a:pPr>
            <a:r>
              <a:rPr lang="en-GB" sz="1300">
                <a:solidFill>
                  <a:schemeClr val="lt1"/>
                </a:solidFill>
              </a:rPr>
              <a:t>contact@thrivegeo.com</a:t>
            </a:r>
            <a:endParaRPr sz="1300">
              <a:solidFill>
                <a:schemeClr val="lt1"/>
              </a:solidFill>
            </a:endParaRPr>
          </a:p>
          <a:p>
            <a:pPr indent="0" lvl="0" marL="0" rtl="0" algn="l">
              <a:spcBef>
                <a:spcPts val="0"/>
              </a:spcBef>
              <a:spcAft>
                <a:spcPts val="0"/>
              </a:spcAft>
              <a:buNone/>
            </a:pPr>
            <a:r>
              <a:t/>
            </a:r>
            <a:endParaRPr b="1" sz="1300">
              <a:solidFill>
                <a:schemeClr val="lt1"/>
              </a:solidFill>
            </a:endParaRPr>
          </a:p>
          <a:p>
            <a:pPr indent="0" lvl="0" marL="0" rtl="0" algn="l">
              <a:spcBef>
                <a:spcPts val="0"/>
              </a:spcBef>
              <a:spcAft>
                <a:spcPts val="0"/>
              </a:spcAft>
              <a:buNone/>
            </a:pPr>
            <a:r>
              <a:rPr b="1" lang="en-GB" sz="1300">
                <a:solidFill>
                  <a:schemeClr val="lt1"/>
                </a:solidFill>
              </a:rPr>
              <a:t>Follow us</a:t>
            </a:r>
            <a:r>
              <a:rPr lang="en-GB" sz="1300">
                <a:solidFill>
                  <a:schemeClr val="lt1"/>
                </a:solidFill>
              </a:rPr>
              <a:t>: https://www.linkedin.com/company/thrivegeo/</a:t>
            </a:r>
            <a:endParaRPr sz="1300">
              <a:solidFill>
                <a:schemeClr val="lt1"/>
              </a:solidFill>
            </a:endParaRPr>
          </a:p>
        </p:txBody>
      </p:sp>
      <p:sp>
        <p:nvSpPr>
          <p:cNvPr id="163" name="Google Shape;163;p22"/>
          <p:cNvSpPr txBox="1"/>
          <p:nvPr/>
        </p:nvSpPr>
        <p:spPr>
          <a:xfrm>
            <a:off x="503500" y="3451850"/>
            <a:ext cx="4190400" cy="1031400"/>
          </a:xfrm>
          <a:prstGeom prst="rect">
            <a:avLst/>
          </a:prstGeom>
          <a:noFill/>
          <a:ln>
            <a:noFill/>
          </a:ln>
        </p:spPr>
        <p:txBody>
          <a:bodyPr anchorCtr="0" anchor="t" bIns="91425" lIns="91425" spcFirstLastPara="1" rIns="91425" wrap="square" tIns="91425">
            <a:spAutoFit/>
          </a:bodyPr>
          <a:lstStyle/>
          <a:p>
            <a:pPr indent="-317500" lvl="0" marL="457200" rtl="0" algn="l">
              <a:spcBef>
                <a:spcPts val="0"/>
              </a:spcBef>
              <a:spcAft>
                <a:spcPts val="0"/>
              </a:spcAft>
              <a:buSzPts val="1400"/>
              <a:buChar char="●"/>
            </a:pPr>
            <a:r>
              <a:rPr lang="en-GB"/>
              <a:t>EOPF toolkit </a:t>
            </a:r>
            <a:r>
              <a:rPr lang="en-GB" u="sng">
                <a:solidFill>
                  <a:schemeClr val="hlink"/>
                </a:solidFill>
                <a:hlinkClick r:id="rId4"/>
              </a:rPr>
              <a:t>https://github.com/eopf-toolkit</a:t>
            </a:r>
            <a:br>
              <a:rPr lang="en-GB">
                <a:solidFill>
                  <a:schemeClr val="dk1"/>
                </a:solidFill>
              </a:rPr>
            </a:br>
            <a:endParaRPr>
              <a:solidFill>
                <a:schemeClr val="dk1"/>
              </a:solidFill>
            </a:endParaRPr>
          </a:p>
          <a:p>
            <a:pPr indent="-317500" lvl="0" marL="457200" rtl="0" algn="l">
              <a:spcBef>
                <a:spcPts val="0"/>
              </a:spcBef>
              <a:spcAft>
                <a:spcPts val="0"/>
              </a:spcAft>
              <a:buClr>
                <a:schemeClr val="dk1"/>
              </a:buClr>
              <a:buSzPts val="1400"/>
              <a:buChar char="●"/>
            </a:pPr>
            <a:r>
              <a:rPr lang="en-GB">
                <a:solidFill>
                  <a:schemeClr val="dk1"/>
                </a:solidFill>
              </a:rPr>
              <a:t>EOPF Sentinel Zarr Samples Service </a:t>
            </a:r>
            <a:br>
              <a:rPr lang="en-GB">
                <a:solidFill>
                  <a:schemeClr val="dk1"/>
                </a:solidFill>
              </a:rPr>
            </a:br>
            <a:r>
              <a:rPr lang="en-GB" u="sng">
                <a:solidFill>
                  <a:schemeClr val="hlink"/>
                </a:solidFill>
                <a:hlinkClick r:id="rId5"/>
              </a:rPr>
              <a:t>https://zarr.eopf.copernicus.eu/</a:t>
            </a:r>
            <a:r>
              <a:rPr lang="en-GB">
                <a:solidFill>
                  <a:schemeClr val="dk1"/>
                </a:solidFill>
              </a:rPr>
              <a:t> </a:t>
            </a:r>
            <a:endParaRPr>
              <a:solidFill>
                <a:schemeClr val="dk1"/>
              </a:solidFill>
            </a:endParaRPr>
          </a:p>
        </p:txBody>
      </p:sp>
      <p:pic>
        <p:nvPicPr>
          <p:cNvPr id="164" name="Google Shape;164;p22"/>
          <p:cNvPicPr preferRelativeResize="0"/>
          <p:nvPr/>
        </p:nvPicPr>
        <p:blipFill rotWithShape="1">
          <a:blip r:embed="rId6">
            <a:alphaModFix/>
          </a:blip>
          <a:srcRect b="30001" l="19118" r="17658" t="30569"/>
          <a:stretch/>
        </p:blipFill>
        <p:spPr>
          <a:xfrm>
            <a:off x="3991313" y="244575"/>
            <a:ext cx="850401" cy="333051"/>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
        <p:nvSpPr>
          <p:cNvPr id="65" name="Google Shape;65;p14"/>
          <p:cNvSpPr txBox="1"/>
          <p:nvPr>
            <p:ph type="ctrTitle"/>
          </p:nvPr>
        </p:nvSpPr>
        <p:spPr>
          <a:xfrm>
            <a:off x="516250" y="1726650"/>
            <a:ext cx="7476300" cy="16902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b="1" lang="en-GB" sz="5000">
                <a:highlight>
                  <a:srgbClr val="FFFFFF"/>
                </a:highlight>
              </a:rPr>
              <a:t>How to drive community adoption?</a:t>
            </a:r>
            <a:r>
              <a:rPr b="1" lang="en-GB" sz="5000">
                <a:highlight>
                  <a:srgbClr val="FFFFFF"/>
                </a:highlight>
              </a:rPr>
              <a:t> </a:t>
            </a:r>
            <a:endParaRPr sz="5000"/>
          </a:p>
        </p:txBody>
      </p:sp>
      <p:pic>
        <p:nvPicPr>
          <p:cNvPr id="66" name="Google Shape;66;p14"/>
          <p:cNvPicPr preferRelativeResize="0"/>
          <p:nvPr/>
        </p:nvPicPr>
        <p:blipFill>
          <a:blip r:embed="rId3">
            <a:alphaModFix/>
          </a:blip>
          <a:stretch>
            <a:fillRect/>
          </a:stretch>
        </p:blipFill>
        <p:spPr>
          <a:xfrm>
            <a:off x="516250" y="172100"/>
            <a:ext cx="3809074" cy="46525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 name="Shape 70"/>
        <p:cNvGrpSpPr/>
        <p:nvPr/>
      </p:nvGrpSpPr>
      <p:grpSpPr>
        <a:xfrm>
          <a:off x="0" y="0"/>
          <a:ext cx="0" cy="0"/>
          <a:chOff x="0" y="0"/>
          <a:chExt cx="0" cy="0"/>
        </a:xfrm>
      </p:grpSpPr>
      <p:sp>
        <p:nvSpPr>
          <p:cNvPr id="71" name="Google Shape;71;p15"/>
          <p:cNvSpPr/>
          <p:nvPr/>
        </p:nvSpPr>
        <p:spPr>
          <a:xfrm>
            <a:off x="506400" y="2869499"/>
            <a:ext cx="8131200" cy="825900"/>
          </a:xfrm>
          <a:prstGeom prst="rect">
            <a:avLst/>
          </a:prstGeom>
          <a:solidFill>
            <a:schemeClr val="lt2"/>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b="1">
              <a:solidFill>
                <a:srgbClr val="073763"/>
              </a:solidFill>
            </a:endParaRPr>
          </a:p>
        </p:txBody>
      </p:sp>
      <p:sp>
        <p:nvSpPr>
          <p:cNvPr id="72" name="Google Shape;72;p15"/>
          <p:cNvSpPr/>
          <p:nvPr/>
        </p:nvSpPr>
        <p:spPr>
          <a:xfrm>
            <a:off x="4674175" y="3841425"/>
            <a:ext cx="3960600" cy="978900"/>
          </a:xfrm>
          <a:prstGeom prst="rect">
            <a:avLst/>
          </a:prstGeom>
          <a:solidFill>
            <a:srgbClr val="7C4DD1"/>
          </a:solidFill>
          <a:ln cap="flat" cmpd="sng" w="38100">
            <a:solidFill>
              <a:srgbClr val="7C4DD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GB" sz="1800">
                <a:solidFill>
                  <a:schemeClr val="lt1"/>
                </a:solidFill>
              </a:rPr>
              <a:t>The Sentinel EOPF Toolkit</a:t>
            </a:r>
            <a:endParaRPr b="1" sz="1800">
              <a:solidFill>
                <a:schemeClr val="lt1"/>
              </a:solidFill>
            </a:endParaRPr>
          </a:p>
        </p:txBody>
      </p:sp>
      <p:pic>
        <p:nvPicPr>
          <p:cNvPr id="73" name="Google Shape;73;p15"/>
          <p:cNvPicPr preferRelativeResize="0"/>
          <p:nvPr/>
        </p:nvPicPr>
        <p:blipFill>
          <a:blip r:embed="rId3">
            <a:alphaModFix/>
          </a:blip>
          <a:stretch>
            <a:fillRect/>
          </a:stretch>
        </p:blipFill>
        <p:spPr>
          <a:xfrm>
            <a:off x="231675" y="4747425"/>
            <a:ext cx="2505775" cy="306050"/>
          </a:xfrm>
          <a:prstGeom prst="rect">
            <a:avLst/>
          </a:prstGeom>
          <a:noFill/>
          <a:ln>
            <a:noFill/>
          </a:ln>
        </p:spPr>
      </p:pic>
      <p:pic>
        <p:nvPicPr>
          <p:cNvPr id="74" name="Google Shape;74;p15"/>
          <p:cNvPicPr preferRelativeResize="0"/>
          <p:nvPr/>
        </p:nvPicPr>
        <p:blipFill>
          <a:blip r:embed="rId4">
            <a:alphaModFix/>
          </a:blip>
          <a:stretch>
            <a:fillRect/>
          </a:stretch>
        </p:blipFill>
        <p:spPr>
          <a:xfrm>
            <a:off x="1363693" y="2989941"/>
            <a:ext cx="1910892" cy="585000"/>
          </a:xfrm>
          <a:prstGeom prst="rect">
            <a:avLst/>
          </a:prstGeom>
          <a:noFill/>
          <a:ln>
            <a:noFill/>
          </a:ln>
        </p:spPr>
      </p:pic>
      <p:sp>
        <p:nvSpPr>
          <p:cNvPr id="75" name="Google Shape;75;p15"/>
          <p:cNvSpPr/>
          <p:nvPr/>
        </p:nvSpPr>
        <p:spPr>
          <a:xfrm>
            <a:off x="525775" y="260025"/>
            <a:ext cx="5424900" cy="390900"/>
          </a:xfrm>
          <a:prstGeom prst="chevron">
            <a:avLst>
              <a:gd fmla="val 50000" name="adj"/>
            </a:avLst>
          </a:prstGeom>
          <a:solidFill>
            <a:srgbClr val="7C4DD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GB">
                <a:solidFill>
                  <a:schemeClr val="lt1"/>
                </a:solidFill>
              </a:rPr>
              <a:t>2025</a:t>
            </a:r>
            <a:endParaRPr b="1">
              <a:solidFill>
                <a:schemeClr val="lt1"/>
              </a:solidFill>
            </a:endParaRPr>
          </a:p>
        </p:txBody>
      </p:sp>
      <p:sp>
        <p:nvSpPr>
          <p:cNvPr id="76" name="Google Shape;76;p15"/>
          <p:cNvSpPr/>
          <p:nvPr/>
        </p:nvSpPr>
        <p:spPr>
          <a:xfrm>
            <a:off x="6038025" y="260025"/>
            <a:ext cx="2580300" cy="390900"/>
          </a:xfrm>
          <a:prstGeom prst="chevron">
            <a:avLst>
              <a:gd fmla="val 50000" name="adj"/>
            </a:avLst>
          </a:prstGeom>
          <a:solidFill>
            <a:srgbClr val="7C4DD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GB">
                <a:solidFill>
                  <a:schemeClr val="lt1"/>
                </a:solidFill>
              </a:rPr>
              <a:t>2026</a:t>
            </a:r>
            <a:endParaRPr b="1">
              <a:solidFill>
                <a:schemeClr val="lt1"/>
              </a:solidFill>
            </a:endParaRPr>
          </a:p>
        </p:txBody>
      </p:sp>
      <p:sp>
        <p:nvSpPr>
          <p:cNvPr id="77" name="Google Shape;77;p15"/>
          <p:cNvSpPr/>
          <p:nvPr/>
        </p:nvSpPr>
        <p:spPr>
          <a:xfrm>
            <a:off x="514350" y="828675"/>
            <a:ext cx="4033500" cy="1663200"/>
          </a:xfrm>
          <a:prstGeom prst="rect">
            <a:avLst/>
          </a:prstGeom>
          <a:solidFill>
            <a:srgbClr val="1BC2C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78" name="Google Shape;78;p15"/>
          <p:cNvSpPr txBox="1"/>
          <p:nvPr/>
        </p:nvSpPr>
        <p:spPr>
          <a:xfrm>
            <a:off x="628050" y="1576550"/>
            <a:ext cx="3806100" cy="7287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GB">
                <a:solidFill>
                  <a:schemeClr val="lt1"/>
                </a:solidFill>
              </a:rPr>
              <a:t>Reprocessing of Sentinel-1, Sentinel-2, and Sentinel-3 L0 to L2 data from Sentinel SAFE to Zarr</a:t>
            </a:r>
            <a:endParaRPr>
              <a:solidFill>
                <a:schemeClr val="lt1"/>
              </a:solidFill>
            </a:endParaRPr>
          </a:p>
        </p:txBody>
      </p:sp>
      <p:sp>
        <p:nvSpPr>
          <p:cNvPr id="79" name="Google Shape;79;p15"/>
          <p:cNvSpPr/>
          <p:nvPr/>
        </p:nvSpPr>
        <p:spPr>
          <a:xfrm>
            <a:off x="4637725" y="828675"/>
            <a:ext cx="4033500" cy="1663200"/>
          </a:xfrm>
          <a:prstGeom prst="rect">
            <a:avLst/>
          </a:prstGeom>
          <a:solidFill>
            <a:srgbClr val="FFBC59"/>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80" name="Google Shape;80;p15"/>
          <p:cNvSpPr txBox="1"/>
          <p:nvPr/>
        </p:nvSpPr>
        <p:spPr>
          <a:xfrm>
            <a:off x="5514325" y="991550"/>
            <a:ext cx="2280300" cy="5850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GB" sz="2600">
                <a:solidFill>
                  <a:schemeClr val="lt1"/>
                </a:solidFill>
              </a:rPr>
              <a:t>COMMUNITY</a:t>
            </a:r>
            <a:endParaRPr b="1" sz="2600">
              <a:solidFill>
                <a:schemeClr val="lt1"/>
              </a:solidFill>
            </a:endParaRPr>
          </a:p>
        </p:txBody>
      </p:sp>
      <p:sp>
        <p:nvSpPr>
          <p:cNvPr id="81" name="Google Shape;81;p15"/>
          <p:cNvSpPr txBox="1"/>
          <p:nvPr/>
        </p:nvSpPr>
        <p:spPr>
          <a:xfrm>
            <a:off x="865725" y="991550"/>
            <a:ext cx="3682200" cy="588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GB" sz="2600">
                <a:solidFill>
                  <a:schemeClr val="lt1"/>
                </a:solidFill>
              </a:rPr>
              <a:t>Zarr Sample Archive</a:t>
            </a:r>
            <a:endParaRPr b="1" sz="2600">
              <a:solidFill>
                <a:schemeClr val="lt1"/>
              </a:solidFill>
            </a:endParaRPr>
          </a:p>
        </p:txBody>
      </p:sp>
      <p:sp>
        <p:nvSpPr>
          <p:cNvPr id="82" name="Google Shape;82;p15"/>
          <p:cNvSpPr txBox="1"/>
          <p:nvPr/>
        </p:nvSpPr>
        <p:spPr>
          <a:xfrm>
            <a:off x="4751425" y="1576550"/>
            <a:ext cx="3806100" cy="7287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GB">
                <a:solidFill>
                  <a:schemeClr val="lt1"/>
                </a:solidFill>
              </a:rPr>
              <a:t>Development of plugins, open-source libraries and community resources</a:t>
            </a:r>
            <a:endParaRPr>
              <a:solidFill>
                <a:schemeClr val="lt1"/>
              </a:solidFill>
            </a:endParaRPr>
          </a:p>
        </p:txBody>
      </p:sp>
      <p:sp>
        <p:nvSpPr>
          <p:cNvPr id="83" name="Google Shape;83;p15"/>
          <p:cNvSpPr/>
          <p:nvPr/>
        </p:nvSpPr>
        <p:spPr>
          <a:xfrm rot="10800000">
            <a:off x="1851675" y="2491875"/>
            <a:ext cx="1422900" cy="231600"/>
          </a:xfrm>
          <a:prstGeom prst="triangl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84" name="Google Shape;84;p15"/>
          <p:cNvSpPr/>
          <p:nvPr/>
        </p:nvSpPr>
        <p:spPr>
          <a:xfrm rot="10800000">
            <a:off x="6084575" y="2491875"/>
            <a:ext cx="1422900" cy="231600"/>
          </a:xfrm>
          <a:prstGeom prst="triangl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85" name="Google Shape;85;p15"/>
          <p:cNvSpPr txBox="1"/>
          <p:nvPr/>
        </p:nvSpPr>
        <p:spPr>
          <a:xfrm>
            <a:off x="3585775" y="3051600"/>
            <a:ext cx="4658700" cy="461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GB" sz="1800">
                <a:solidFill>
                  <a:srgbClr val="073763"/>
                </a:solidFill>
              </a:rPr>
              <a:t>The EOPF Sentinels Zarr Sample Service</a:t>
            </a:r>
            <a:endParaRPr b="1" sz="1800">
              <a:solidFill>
                <a:srgbClr val="073763"/>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89" name="Shape 89"/>
        <p:cNvGrpSpPr/>
        <p:nvPr/>
      </p:nvGrpSpPr>
      <p:grpSpPr>
        <a:xfrm>
          <a:off x="0" y="0"/>
          <a:ext cx="0" cy="0"/>
          <a:chOff x="0" y="0"/>
          <a:chExt cx="0" cy="0"/>
        </a:xfrm>
      </p:grpSpPr>
      <p:sp>
        <p:nvSpPr>
          <p:cNvPr id="90" name="Google Shape;90;p16"/>
          <p:cNvSpPr/>
          <p:nvPr/>
        </p:nvSpPr>
        <p:spPr>
          <a:xfrm>
            <a:off x="0" y="3657600"/>
            <a:ext cx="9144000" cy="1485900"/>
          </a:xfrm>
          <a:prstGeom prst="rect">
            <a:avLst/>
          </a:prstGeom>
          <a:solidFill>
            <a:srgbClr val="7C4DD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chemeClr val="lt1"/>
              </a:solidFill>
            </a:endParaRPr>
          </a:p>
        </p:txBody>
      </p:sp>
      <p:pic>
        <p:nvPicPr>
          <p:cNvPr id="91" name="Google Shape;91;p16"/>
          <p:cNvPicPr preferRelativeResize="0"/>
          <p:nvPr/>
        </p:nvPicPr>
        <p:blipFill>
          <a:blip r:embed="rId3">
            <a:alphaModFix/>
          </a:blip>
          <a:stretch>
            <a:fillRect/>
          </a:stretch>
        </p:blipFill>
        <p:spPr>
          <a:xfrm>
            <a:off x="311700" y="178450"/>
            <a:ext cx="3809074" cy="465250"/>
          </a:xfrm>
          <a:prstGeom prst="rect">
            <a:avLst/>
          </a:prstGeom>
          <a:noFill/>
          <a:ln>
            <a:noFill/>
          </a:ln>
        </p:spPr>
      </p:pic>
      <p:sp>
        <p:nvSpPr>
          <p:cNvPr id="92" name="Google Shape;92;p16"/>
          <p:cNvSpPr txBox="1"/>
          <p:nvPr/>
        </p:nvSpPr>
        <p:spPr>
          <a:xfrm>
            <a:off x="440250" y="3955200"/>
            <a:ext cx="8263500" cy="9234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GB" sz="2400">
                <a:solidFill>
                  <a:schemeClr val="lt1"/>
                </a:solidFill>
              </a:rPr>
              <a:t>Community-driven toolkit that facilitates the adoption of the Zarr data format for Copernicus Sentinel data</a:t>
            </a:r>
            <a:endParaRPr sz="2400">
              <a:solidFill>
                <a:schemeClr val="lt1"/>
              </a:solidFill>
            </a:endParaRPr>
          </a:p>
        </p:txBody>
      </p:sp>
      <p:pic>
        <p:nvPicPr>
          <p:cNvPr id="93" name="Google Shape;93;p16"/>
          <p:cNvPicPr preferRelativeResize="0"/>
          <p:nvPr/>
        </p:nvPicPr>
        <p:blipFill rotWithShape="1">
          <a:blip r:embed="rId4">
            <a:alphaModFix/>
          </a:blip>
          <a:srcRect b="0" l="28155" r="0" t="0"/>
          <a:stretch/>
        </p:blipFill>
        <p:spPr>
          <a:xfrm>
            <a:off x="1910837" y="1310750"/>
            <a:ext cx="5322325" cy="16798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97" name="Shape 97"/>
        <p:cNvGrpSpPr/>
        <p:nvPr/>
      </p:nvGrpSpPr>
      <p:grpSpPr>
        <a:xfrm>
          <a:off x="0" y="0"/>
          <a:ext cx="0" cy="0"/>
          <a:chOff x="0" y="0"/>
          <a:chExt cx="0" cy="0"/>
        </a:xfrm>
      </p:grpSpPr>
      <p:pic>
        <p:nvPicPr>
          <p:cNvPr id="98" name="Google Shape;98;p17"/>
          <p:cNvPicPr preferRelativeResize="0"/>
          <p:nvPr/>
        </p:nvPicPr>
        <p:blipFill>
          <a:blip r:embed="rId3">
            <a:alphaModFix/>
          </a:blip>
          <a:stretch>
            <a:fillRect/>
          </a:stretch>
        </p:blipFill>
        <p:spPr>
          <a:xfrm>
            <a:off x="311700" y="178450"/>
            <a:ext cx="3809074" cy="465250"/>
          </a:xfrm>
          <a:prstGeom prst="rect">
            <a:avLst/>
          </a:prstGeom>
          <a:noFill/>
          <a:ln>
            <a:noFill/>
          </a:ln>
        </p:spPr>
      </p:pic>
      <p:pic>
        <p:nvPicPr>
          <p:cNvPr id="99" name="Google Shape;99;p17"/>
          <p:cNvPicPr preferRelativeResize="0"/>
          <p:nvPr/>
        </p:nvPicPr>
        <p:blipFill rotWithShape="1">
          <a:blip r:embed="rId4">
            <a:alphaModFix/>
          </a:blip>
          <a:srcRect b="0" l="27959" r="0" t="0"/>
          <a:stretch/>
        </p:blipFill>
        <p:spPr>
          <a:xfrm>
            <a:off x="1903487" y="1127200"/>
            <a:ext cx="5337026" cy="1679800"/>
          </a:xfrm>
          <a:prstGeom prst="rect">
            <a:avLst/>
          </a:prstGeom>
          <a:noFill/>
          <a:ln>
            <a:noFill/>
          </a:ln>
        </p:spPr>
      </p:pic>
      <p:sp>
        <p:nvSpPr>
          <p:cNvPr id="100" name="Google Shape;100;p17"/>
          <p:cNvSpPr/>
          <p:nvPr/>
        </p:nvSpPr>
        <p:spPr>
          <a:xfrm rot="10800000">
            <a:off x="734795" y="3226278"/>
            <a:ext cx="1895700" cy="264600"/>
          </a:xfrm>
          <a:prstGeom prst="triangl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01" name="Google Shape;101;p17"/>
          <p:cNvSpPr/>
          <p:nvPr/>
        </p:nvSpPr>
        <p:spPr>
          <a:xfrm rot="10800000">
            <a:off x="3624145" y="3290503"/>
            <a:ext cx="1895700" cy="264600"/>
          </a:xfrm>
          <a:prstGeom prst="triangl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02" name="Google Shape;102;p17"/>
          <p:cNvSpPr/>
          <p:nvPr/>
        </p:nvSpPr>
        <p:spPr>
          <a:xfrm rot="10800000">
            <a:off x="6513495" y="3290503"/>
            <a:ext cx="1895700" cy="264600"/>
          </a:xfrm>
          <a:prstGeom prst="triangl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03" name="Google Shape;103;p17"/>
          <p:cNvSpPr/>
          <p:nvPr/>
        </p:nvSpPr>
        <p:spPr>
          <a:xfrm>
            <a:off x="506950" y="3776700"/>
            <a:ext cx="2351400" cy="955200"/>
          </a:xfrm>
          <a:prstGeom prst="rect">
            <a:avLst/>
          </a:prstGeom>
          <a:solidFill>
            <a:srgbClr val="1BC2C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GB" sz="1800">
                <a:solidFill>
                  <a:schemeClr val="lt1"/>
                </a:solidFill>
              </a:rPr>
              <a:t>EOPF 101 </a:t>
            </a:r>
            <a:br>
              <a:rPr b="1" lang="en-GB" sz="1800">
                <a:solidFill>
                  <a:schemeClr val="lt1"/>
                </a:solidFill>
              </a:rPr>
            </a:br>
            <a:r>
              <a:rPr b="1" lang="en-GB" sz="1800">
                <a:solidFill>
                  <a:schemeClr val="lt1"/>
                </a:solidFill>
              </a:rPr>
              <a:t>Online Book</a:t>
            </a:r>
            <a:endParaRPr b="1" sz="1800">
              <a:solidFill>
                <a:schemeClr val="lt1"/>
              </a:solidFill>
            </a:endParaRPr>
          </a:p>
        </p:txBody>
      </p:sp>
      <p:sp>
        <p:nvSpPr>
          <p:cNvPr id="104" name="Google Shape;104;p17"/>
          <p:cNvSpPr/>
          <p:nvPr/>
        </p:nvSpPr>
        <p:spPr>
          <a:xfrm>
            <a:off x="3396300" y="3776700"/>
            <a:ext cx="2351400" cy="955200"/>
          </a:xfrm>
          <a:prstGeom prst="rect">
            <a:avLst/>
          </a:prstGeom>
          <a:solidFill>
            <a:srgbClr val="7C4DD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GB" sz="1800">
                <a:solidFill>
                  <a:schemeClr val="lt1"/>
                </a:solidFill>
              </a:rPr>
              <a:t>OS libraries and plugins</a:t>
            </a:r>
            <a:endParaRPr b="1" sz="1800">
              <a:solidFill>
                <a:schemeClr val="lt1"/>
              </a:solidFill>
            </a:endParaRPr>
          </a:p>
        </p:txBody>
      </p:sp>
      <p:sp>
        <p:nvSpPr>
          <p:cNvPr id="105" name="Google Shape;105;p17"/>
          <p:cNvSpPr/>
          <p:nvPr/>
        </p:nvSpPr>
        <p:spPr>
          <a:xfrm>
            <a:off x="6285650" y="3776700"/>
            <a:ext cx="2351400" cy="955200"/>
          </a:xfrm>
          <a:prstGeom prst="rect">
            <a:avLst/>
          </a:prstGeom>
          <a:solidFill>
            <a:srgbClr val="FFBC59"/>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GB" sz="1800">
                <a:solidFill>
                  <a:schemeClr val="lt1"/>
                </a:solidFill>
              </a:rPr>
              <a:t>Case studies &amp; notebook competition</a:t>
            </a:r>
            <a:endParaRPr b="1" sz="1800">
              <a:solidFill>
                <a:schemeClr val="lt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pic>
        <p:nvPicPr>
          <p:cNvPr id="110" name="Google Shape;110;p18"/>
          <p:cNvPicPr preferRelativeResize="0"/>
          <p:nvPr/>
        </p:nvPicPr>
        <p:blipFill>
          <a:blip r:embed="rId3">
            <a:alphaModFix/>
          </a:blip>
          <a:stretch>
            <a:fillRect/>
          </a:stretch>
        </p:blipFill>
        <p:spPr>
          <a:xfrm>
            <a:off x="5776050" y="4644325"/>
            <a:ext cx="3200150" cy="390875"/>
          </a:xfrm>
          <a:prstGeom prst="rect">
            <a:avLst/>
          </a:prstGeom>
          <a:noFill/>
          <a:ln>
            <a:noFill/>
          </a:ln>
        </p:spPr>
      </p:pic>
      <p:sp>
        <p:nvSpPr>
          <p:cNvPr id="111" name="Google Shape;111;p18"/>
          <p:cNvSpPr/>
          <p:nvPr/>
        </p:nvSpPr>
        <p:spPr>
          <a:xfrm>
            <a:off x="0" y="25"/>
            <a:ext cx="2994600" cy="5143500"/>
          </a:xfrm>
          <a:prstGeom prst="rect">
            <a:avLst/>
          </a:prstGeom>
          <a:solidFill>
            <a:srgbClr val="7C4DD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12" name="Google Shape;112;p18"/>
          <p:cNvSpPr txBox="1"/>
          <p:nvPr>
            <p:ph type="title"/>
          </p:nvPr>
        </p:nvSpPr>
        <p:spPr>
          <a:xfrm>
            <a:off x="239550" y="1909200"/>
            <a:ext cx="2515500" cy="1325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GB" sz="3600">
                <a:solidFill>
                  <a:schemeClr val="lt1"/>
                </a:solidFill>
              </a:rPr>
              <a:t>Guiding Questions</a:t>
            </a:r>
            <a:endParaRPr b="1" sz="3600">
              <a:solidFill>
                <a:schemeClr val="lt1"/>
              </a:solidFill>
            </a:endParaRPr>
          </a:p>
        </p:txBody>
      </p:sp>
      <p:sp>
        <p:nvSpPr>
          <p:cNvPr id="113" name="Google Shape;113;p18"/>
          <p:cNvSpPr txBox="1"/>
          <p:nvPr/>
        </p:nvSpPr>
        <p:spPr>
          <a:xfrm>
            <a:off x="3438800" y="732300"/>
            <a:ext cx="5202300" cy="36789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b="1" lang="en-GB" sz="2000">
                <a:solidFill>
                  <a:schemeClr val="dk1"/>
                </a:solidFill>
              </a:rPr>
              <a:t>What common challenges do users face</a:t>
            </a:r>
            <a:r>
              <a:rPr lang="en-GB" sz="2000">
                <a:solidFill>
                  <a:schemeClr val="dk1"/>
                </a:solidFill>
              </a:rPr>
              <a:t> and how can we help them overcome them?</a:t>
            </a:r>
            <a:endParaRPr sz="2000">
              <a:solidFill>
                <a:schemeClr val="dk1"/>
              </a:solidFill>
            </a:endParaRPr>
          </a:p>
          <a:p>
            <a:pPr indent="0" lvl="0" marL="0" rtl="0" algn="l">
              <a:lnSpc>
                <a:spcPct val="115000"/>
              </a:lnSpc>
              <a:spcBef>
                <a:spcPts val="0"/>
              </a:spcBef>
              <a:spcAft>
                <a:spcPts val="0"/>
              </a:spcAft>
              <a:buNone/>
            </a:pPr>
            <a:r>
              <a:t/>
            </a:r>
            <a:endParaRPr sz="2000">
              <a:solidFill>
                <a:schemeClr val="dk1"/>
              </a:solidFill>
            </a:endParaRPr>
          </a:p>
          <a:p>
            <a:pPr indent="0" lvl="0" marL="0" rtl="0" algn="l">
              <a:lnSpc>
                <a:spcPct val="115000"/>
              </a:lnSpc>
              <a:spcBef>
                <a:spcPts val="0"/>
              </a:spcBef>
              <a:spcAft>
                <a:spcPts val="0"/>
              </a:spcAft>
              <a:buNone/>
            </a:pPr>
            <a:r>
              <a:rPr lang="en-GB" sz="2000">
                <a:solidFill>
                  <a:schemeClr val="dk1"/>
                </a:solidFill>
              </a:rPr>
              <a:t>What resources would make it easier for Sentinel data users to </a:t>
            </a:r>
            <a:r>
              <a:rPr b="1" lang="en-GB" sz="2000">
                <a:solidFill>
                  <a:schemeClr val="dk1"/>
                </a:solidFill>
              </a:rPr>
              <a:t>use the new Zarr data format</a:t>
            </a:r>
            <a:r>
              <a:rPr lang="en-GB" sz="2000">
                <a:solidFill>
                  <a:schemeClr val="dk1"/>
                </a:solidFill>
              </a:rPr>
              <a:t>?</a:t>
            </a:r>
            <a:endParaRPr sz="2000">
              <a:solidFill>
                <a:schemeClr val="dk1"/>
              </a:solidFill>
            </a:endParaRPr>
          </a:p>
          <a:p>
            <a:pPr indent="0" lvl="0" marL="0" rtl="0" algn="l">
              <a:lnSpc>
                <a:spcPct val="115000"/>
              </a:lnSpc>
              <a:spcBef>
                <a:spcPts val="0"/>
              </a:spcBef>
              <a:spcAft>
                <a:spcPts val="0"/>
              </a:spcAft>
              <a:buNone/>
            </a:pPr>
            <a:r>
              <a:t/>
            </a:r>
            <a:endParaRPr sz="2000">
              <a:solidFill>
                <a:schemeClr val="dk1"/>
              </a:solidFill>
            </a:endParaRPr>
          </a:p>
          <a:p>
            <a:pPr indent="0" lvl="0" marL="0" rtl="0" algn="l">
              <a:lnSpc>
                <a:spcPct val="115000"/>
              </a:lnSpc>
              <a:spcBef>
                <a:spcPts val="0"/>
              </a:spcBef>
              <a:spcAft>
                <a:spcPts val="0"/>
              </a:spcAft>
              <a:buNone/>
            </a:pPr>
            <a:r>
              <a:rPr lang="en-GB" sz="2000">
                <a:solidFill>
                  <a:schemeClr val="dk1"/>
                </a:solidFill>
              </a:rPr>
              <a:t>How can we </a:t>
            </a:r>
            <a:r>
              <a:rPr b="1" lang="en-GB" sz="2000">
                <a:solidFill>
                  <a:schemeClr val="dk1"/>
                </a:solidFill>
              </a:rPr>
              <a:t>foster a community of users who will actively contribute</a:t>
            </a:r>
            <a:r>
              <a:rPr lang="en-GB" sz="2000">
                <a:solidFill>
                  <a:schemeClr val="dk1"/>
                </a:solidFill>
              </a:rPr>
              <a:t> to the creation of this toolkit and support each other?</a:t>
            </a:r>
            <a:endParaRPr sz="2000">
              <a:solidFill>
                <a:schemeClr val="dk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pic>
        <p:nvPicPr>
          <p:cNvPr id="118" name="Google Shape;118;p19"/>
          <p:cNvPicPr preferRelativeResize="0"/>
          <p:nvPr/>
        </p:nvPicPr>
        <p:blipFill>
          <a:blip r:embed="rId3">
            <a:alphaModFix/>
          </a:blip>
          <a:stretch>
            <a:fillRect/>
          </a:stretch>
        </p:blipFill>
        <p:spPr>
          <a:xfrm>
            <a:off x="5776050" y="4644325"/>
            <a:ext cx="3200150" cy="390875"/>
          </a:xfrm>
          <a:prstGeom prst="rect">
            <a:avLst/>
          </a:prstGeom>
          <a:noFill/>
          <a:ln>
            <a:noFill/>
          </a:ln>
        </p:spPr>
      </p:pic>
      <p:sp>
        <p:nvSpPr>
          <p:cNvPr id="119" name="Google Shape;119;p19"/>
          <p:cNvSpPr/>
          <p:nvPr/>
        </p:nvSpPr>
        <p:spPr>
          <a:xfrm>
            <a:off x="0" y="25"/>
            <a:ext cx="2994600" cy="5143500"/>
          </a:xfrm>
          <a:prstGeom prst="rect">
            <a:avLst/>
          </a:prstGeom>
          <a:solidFill>
            <a:srgbClr val="7C4DD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20" name="Google Shape;120;p19"/>
          <p:cNvSpPr txBox="1"/>
          <p:nvPr>
            <p:ph type="title"/>
          </p:nvPr>
        </p:nvSpPr>
        <p:spPr>
          <a:xfrm>
            <a:off x="350250" y="1052275"/>
            <a:ext cx="2294100" cy="1697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GB" sz="5000">
                <a:solidFill>
                  <a:schemeClr val="lt1"/>
                </a:solidFill>
              </a:rPr>
              <a:t>EOPF 101</a:t>
            </a:r>
            <a:endParaRPr b="1" sz="5000">
              <a:solidFill>
                <a:schemeClr val="lt1"/>
              </a:solidFill>
            </a:endParaRPr>
          </a:p>
        </p:txBody>
      </p:sp>
      <p:sp>
        <p:nvSpPr>
          <p:cNvPr id="121" name="Google Shape;121;p19"/>
          <p:cNvSpPr/>
          <p:nvPr/>
        </p:nvSpPr>
        <p:spPr>
          <a:xfrm>
            <a:off x="3482900" y="323300"/>
            <a:ext cx="1308000" cy="6465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GB" sz="1800">
                <a:solidFill>
                  <a:schemeClr val="lt1"/>
                </a:solidFill>
              </a:rPr>
              <a:t>Chapter 1 </a:t>
            </a:r>
            <a:endParaRPr b="1" sz="1800">
              <a:solidFill>
                <a:schemeClr val="lt1"/>
              </a:solidFill>
            </a:endParaRPr>
          </a:p>
        </p:txBody>
      </p:sp>
      <p:sp>
        <p:nvSpPr>
          <p:cNvPr id="122" name="Google Shape;122;p19"/>
          <p:cNvSpPr/>
          <p:nvPr/>
        </p:nvSpPr>
        <p:spPr>
          <a:xfrm>
            <a:off x="3482900" y="1166400"/>
            <a:ext cx="1308000" cy="6465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GB" sz="1800">
                <a:solidFill>
                  <a:schemeClr val="lt1"/>
                </a:solidFill>
              </a:rPr>
              <a:t>Chapter 2</a:t>
            </a:r>
            <a:endParaRPr b="1" sz="1800">
              <a:solidFill>
                <a:schemeClr val="lt1"/>
              </a:solidFill>
            </a:endParaRPr>
          </a:p>
        </p:txBody>
      </p:sp>
      <p:sp>
        <p:nvSpPr>
          <p:cNvPr id="123" name="Google Shape;123;p19"/>
          <p:cNvSpPr/>
          <p:nvPr/>
        </p:nvSpPr>
        <p:spPr>
          <a:xfrm>
            <a:off x="3482900" y="2009500"/>
            <a:ext cx="1308000" cy="6465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GB" sz="1800">
                <a:solidFill>
                  <a:schemeClr val="lt1"/>
                </a:solidFill>
              </a:rPr>
              <a:t>Chapter 3</a:t>
            </a:r>
            <a:endParaRPr b="1" sz="1800">
              <a:solidFill>
                <a:schemeClr val="lt1"/>
              </a:solidFill>
            </a:endParaRPr>
          </a:p>
        </p:txBody>
      </p:sp>
      <p:sp>
        <p:nvSpPr>
          <p:cNvPr id="124" name="Google Shape;124;p19"/>
          <p:cNvSpPr/>
          <p:nvPr/>
        </p:nvSpPr>
        <p:spPr>
          <a:xfrm>
            <a:off x="3482900" y="2905375"/>
            <a:ext cx="1308000" cy="6465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GB" sz="1800">
                <a:solidFill>
                  <a:schemeClr val="lt1"/>
                </a:solidFill>
              </a:rPr>
              <a:t>Chapter 4</a:t>
            </a:r>
            <a:endParaRPr b="1" sz="1800">
              <a:solidFill>
                <a:schemeClr val="lt1"/>
              </a:solidFill>
            </a:endParaRPr>
          </a:p>
        </p:txBody>
      </p:sp>
      <p:sp>
        <p:nvSpPr>
          <p:cNvPr id="125" name="Google Shape;125;p19"/>
          <p:cNvSpPr/>
          <p:nvPr/>
        </p:nvSpPr>
        <p:spPr>
          <a:xfrm>
            <a:off x="3482900" y="3774850"/>
            <a:ext cx="1308000" cy="6465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GB" sz="1800">
                <a:solidFill>
                  <a:schemeClr val="lt1"/>
                </a:solidFill>
              </a:rPr>
              <a:t>Chapter 5</a:t>
            </a:r>
            <a:endParaRPr b="1" sz="1800">
              <a:solidFill>
                <a:schemeClr val="lt1"/>
              </a:solidFill>
            </a:endParaRPr>
          </a:p>
        </p:txBody>
      </p:sp>
      <p:sp>
        <p:nvSpPr>
          <p:cNvPr id="126" name="Google Shape;126;p19"/>
          <p:cNvSpPr txBox="1"/>
          <p:nvPr/>
        </p:nvSpPr>
        <p:spPr>
          <a:xfrm>
            <a:off x="4952450" y="2096775"/>
            <a:ext cx="3571200" cy="461700"/>
          </a:xfrm>
          <a:prstGeom prst="rect">
            <a:avLst/>
          </a:prstGeom>
          <a:solidFill>
            <a:srgbClr val="7C4DD1"/>
          </a:solid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GB" sz="1800">
                <a:solidFill>
                  <a:schemeClr val="lt1"/>
                </a:solidFill>
              </a:rPr>
              <a:t>Introduction to EOPF STAC</a:t>
            </a:r>
            <a:endParaRPr/>
          </a:p>
        </p:txBody>
      </p:sp>
      <p:sp>
        <p:nvSpPr>
          <p:cNvPr id="127" name="Google Shape;127;p19"/>
          <p:cNvSpPr txBox="1"/>
          <p:nvPr/>
        </p:nvSpPr>
        <p:spPr>
          <a:xfrm>
            <a:off x="4952450" y="428950"/>
            <a:ext cx="3571200" cy="461700"/>
          </a:xfrm>
          <a:prstGeom prst="rect">
            <a:avLst/>
          </a:prstGeom>
          <a:solidFill>
            <a:srgbClr val="7C4DD1"/>
          </a:solid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GB" sz="1800">
                <a:solidFill>
                  <a:schemeClr val="lt1"/>
                </a:solidFill>
              </a:rPr>
              <a:t>Introduction to EOPF</a:t>
            </a:r>
            <a:endParaRPr b="1" sz="1800">
              <a:solidFill>
                <a:schemeClr val="lt1"/>
              </a:solidFill>
            </a:endParaRPr>
          </a:p>
        </p:txBody>
      </p:sp>
      <p:sp>
        <p:nvSpPr>
          <p:cNvPr id="128" name="Google Shape;128;p19"/>
          <p:cNvSpPr txBox="1"/>
          <p:nvPr/>
        </p:nvSpPr>
        <p:spPr>
          <a:xfrm>
            <a:off x="4952450" y="1262850"/>
            <a:ext cx="3571200" cy="461700"/>
          </a:xfrm>
          <a:prstGeom prst="rect">
            <a:avLst/>
          </a:prstGeom>
          <a:solidFill>
            <a:srgbClr val="7C4DD1"/>
          </a:solid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GB" sz="1800">
                <a:solidFill>
                  <a:schemeClr val="lt1"/>
                </a:solidFill>
              </a:rPr>
              <a:t>Introduction to Zarr</a:t>
            </a:r>
            <a:endParaRPr/>
          </a:p>
        </p:txBody>
      </p:sp>
      <p:sp>
        <p:nvSpPr>
          <p:cNvPr id="129" name="Google Shape;129;p19"/>
          <p:cNvSpPr txBox="1"/>
          <p:nvPr/>
        </p:nvSpPr>
        <p:spPr>
          <a:xfrm>
            <a:off x="4952450" y="2997775"/>
            <a:ext cx="3571200" cy="461700"/>
          </a:xfrm>
          <a:prstGeom prst="rect">
            <a:avLst/>
          </a:prstGeom>
          <a:solidFill>
            <a:srgbClr val="7C4DD1"/>
          </a:solid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GB" sz="1800">
                <a:solidFill>
                  <a:schemeClr val="lt1"/>
                </a:solidFill>
              </a:rPr>
              <a:t>Tools to work with Zarr</a:t>
            </a:r>
            <a:endParaRPr/>
          </a:p>
        </p:txBody>
      </p:sp>
      <p:sp>
        <p:nvSpPr>
          <p:cNvPr id="130" name="Google Shape;130;p19"/>
          <p:cNvSpPr txBox="1"/>
          <p:nvPr/>
        </p:nvSpPr>
        <p:spPr>
          <a:xfrm>
            <a:off x="4952450" y="3821050"/>
            <a:ext cx="3571200" cy="461700"/>
          </a:xfrm>
          <a:prstGeom prst="rect">
            <a:avLst/>
          </a:prstGeom>
          <a:solidFill>
            <a:srgbClr val="7C4DD1"/>
          </a:solid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GB" sz="1800">
                <a:solidFill>
                  <a:schemeClr val="lt1"/>
                </a:solidFill>
              </a:rPr>
              <a:t>EOPF in Action</a:t>
            </a:r>
            <a:endParaRPr/>
          </a:p>
        </p:txBody>
      </p:sp>
      <p:pic>
        <p:nvPicPr>
          <p:cNvPr id="131" name="Google Shape;131;p19"/>
          <p:cNvPicPr preferRelativeResize="0"/>
          <p:nvPr/>
        </p:nvPicPr>
        <p:blipFill rotWithShape="1">
          <a:blip r:embed="rId4">
            <a:alphaModFix/>
          </a:blip>
          <a:srcRect b="6767" l="7062" r="5417" t="5682"/>
          <a:stretch/>
        </p:blipFill>
        <p:spPr>
          <a:xfrm>
            <a:off x="720100" y="3218350"/>
            <a:ext cx="1425475" cy="142597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pic>
        <p:nvPicPr>
          <p:cNvPr id="136" name="Google Shape;136;p20"/>
          <p:cNvPicPr preferRelativeResize="0"/>
          <p:nvPr/>
        </p:nvPicPr>
        <p:blipFill>
          <a:blip r:embed="rId3">
            <a:alphaModFix/>
          </a:blip>
          <a:stretch>
            <a:fillRect/>
          </a:stretch>
        </p:blipFill>
        <p:spPr>
          <a:xfrm>
            <a:off x="221075" y="4614925"/>
            <a:ext cx="3200150" cy="390875"/>
          </a:xfrm>
          <a:prstGeom prst="rect">
            <a:avLst/>
          </a:prstGeom>
          <a:noFill/>
          <a:ln>
            <a:noFill/>
          </a:ln>
        </p:spPr>
      </p:pic>
      <p:sp>
        <p:nvSpPr>
          <p:cNvPr id="137" name="Google Shape;137;p20"/>
          <p:cNvSpPr/>
          <p:nvPr/>
        </p:nvSpPr>
        <p:spPr>
          <a:xfrm>
            <a:off x="4572000" y="0"/>
            <a:ext cx="4572000" cy="5143500"/>
          </a:xfrm>
          <a:prstGeom prst="rect">
            <a:avLst/>
          </a:prstGeom>
          <a:solidFill>
            <a:srgbClr val="7C4DD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38" name="Google Shape;138;p20"/>
          <p:cNvSpPr txBox="1"/>
          <p:nvPr>
            <p:ph type="title"/>
          </p:nvPr>
        </p:nvSpPr>
        <p:spPr>
          <a:xfrm>
            <a:off x="396775" y="155250"/>
            <a:ext cx="3762000" cy="1343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GB" sz="3600"/>
              <a:t>Libraries &amp; plugins</a:t>
            </a:r>
            <a:endParaRPr b="1" sz="3600"/>
          </a:p>
        </p:txBody>
      </p:sp>
      <p:sp>
        <p:nvSpPr>
          <p:cNvPr id="139" name="Google Shape;139;p20"/>
          <p:cNvSpPr txBox="1"/>
          <p:nvPr>
            <p:ph type="title"/>
          </p:nvPr>
        </p:nvSpPr>
        <p:spPr>
          <a:xfrm>
            <a:off x="4977000" y="4070700"/>
            <a:ext cx="3762000" cy="7293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None/>
            </a:pPr>
            <a:r>
              <a:rPr b="1" lang="en-GB" sz="3600">
                <a:solidFill>
                  <a:schemeClr val="lt1"/>
                </a:solidFill>
              </a:rPr>
              <a:t>Case studies</a:t>
            </a:r>
            <a:endParaRPr b="1" sz="3600">
              <a:solidFill>
                <a:schemeClr val="lt1"/>
              </a:solidFill>
            </a:endParaRPr>
          </a:p>
        </p:txBody>
      </p:sp>
      <p:sp>
        <p:nvSpPr>
          <p:cNvPr id="140" name="Google Shape;140;p20"/>
          <p:cNvSpPr txBox="1"/>
          <p:nvPr/>
        </p:nvSpPr>
        <p:spPr>
          <a:xfrm>
            <a:off x="396775" y="1596288"/>
            <a:ext cx="3762000" cy="2474400"/>
          </a:xfrm>
          <a:prstGeom prst="rect">
            <a:avLst/>
          </a:prstGeom>
          <a:noFill/>
          <a:ln>
            <a:noFill/>
          </a:ln>
        </p:spPr>
        <p:txBody>
          <a:bodyPr anchorCtr="0" anchor="t" bIns="91425" lIns="91425" spcFirstLastPara="1" rIns="91425" wrap="square" tIns="91425">
            <a:noAutofit/>
          </a:bodyPr>
          <a:lstStyle/>
          <a:p>
            <a:pPr indent="-330200" lvl="0" marL="457200" rtl="0" algn="l">
              <a:spcBef>
                <a:spcPts val="0"/>
              </a:spcBef>
              <a:spcAft>
                <a:spcPts val="0"/>
              </a:spcAft>
              <a:buClr>
                <a:schemeClr val="dk1"/>
              </a:buClr>
              <a:buSzPts val="1600"/>
              <a:buChar char="●"/>
            </a:pPr>
            <a:r>
              <a:rPr lang="en-GB" sz="1600">
                <a:solidFill>
                  <a:schemeClr val="dk1"/>
                </a:solidFill>
              </a:rPr>
              <a:t>Explore Zarr in STAC: </a:t>
            </a:r>
            <a:r>
              <a:rPr b="1" lang="en-GB" sz="1600">
                <a:solidFill>
                  <a:schemeClr val="dk1"/>
                </a:solidFill>
              </a:rPr>
              <a:t>Pystac</a:t>
            </a:r>
            <a:r>
              <a:rPr lang="en-GB" sz="1600">
                <a:solidFill>
                  <a:schemeClr val="dk1"/>
                </a:solidFill>
              </a:rPr>
              <a:t> and </a:t>
            </a:r>
            <a:r>
              <a:rPr b="1" lang="en-GB" sz="1600">
                <a:solidFill>
                  <a:schemeClr val="dk1"/>
                </a:solidFill>
              </a:rPr>
              <a:t>STAC in QGIS</a:t>
            </a:r>
            <a:endParaRPr b="1" sz="1600">
              <a:solidFill>
                <a:schemeClr val="dk1"/>
              </a:solidFill>
            </a:endParaRPr>
          </a:p>
          <a:p>
            <a:pPr indent="-330200" lvl="0" marL="457200" rtl="0" algn="l">
              <a:spcBef>
                <a:spcPts val="0"/>
              </a:spcBef>
              <a:spcAft>
                <a:spcPts val="0"/>
              </a:spcAft>
              <a:buClr>
                <a:schemeClr val="dk1"/>
              </a:buClr>
              <a:buSzPts val="1600"/>
              <a:buChar char="●"/>
            </a:pPr>
            <a:r>
              <a:rPr b="1" lang="en-GB" sz="1600">
                <a:solidFill>
                  <a:schemeClr val="dk1"/>
                </a:solidFill>
              </a:rPr>
              <a:t>Stackstac</a:t>
            </a:r>
            <a:endParaRPr b="1" sz="1600">
              <a:solidFill>
                <a:schemeClr val="dk1"/>
              </a:solidFill>
            </a:endParaRPr>
          </a:p>
          <a:p>
            <a:pPr indent="-330200" lvl="0" marL="457200" rtl="0" algn="l">
              <a:spcBef>
                <a:spcPts val="0"/>
              </a:spcBef>
              <a:spcAft>
                <a:spcPts val="0"/>
              </a:spcAft>
              <a:buClr>
                <a:schemeClr val="dk1"/>
              </a:buClr>
              <a:buSzPts val="1600"/>
              <a:buChar char="●"/>
            </a:pPr>
            <a:r>
              <a:rPr b="1" lang="en-GB" sz="1600">
                <a:solidFill>
                  <a:schemeClr val="dk1"/>
                </a:solidFill>
              </a:rPr>
              <a:t>R with Rarr</a:t>
            </a:r>
            <a:endParaRPr b="1" sz="1600">
              <a:solidFill>
                <a:schemeClr val="dk1"/>
              </a:solidFill>
            </a:endParaRPr>
          </a:p>
          <a:p>
            <a:pPr indent="-330200" lvl="0" marL="457200" rtl="0" algn="l">
              <a:spcBef>
                <a:spcPts val="0"/>
              </a:spcBef>
              <a:spcAft>
                <a:spcPts val="0"/>
              </a:spcAft>
              <a:buClr>
                <a:schemeClr val="dk1"/>
              </a:buClr>
              <a:buSzPts val="1600"/>
              <a:buChar char="●"/>
            </a:pPr>
            <a:r>
              <a:rPr b="1" lang="en-GB" sz="1600">
                <a:solidFill>
                  <a:schemeClr val="dk1"/>
                </a:solidFill>
              </a:rPr>
              <a:t>GDAL</a:t>
            </a:r>
            <a:r>
              <a:rPr lang="en-GB" sz="1600">
                <a:solidFill>
                  <a:schemeClr val="dk1"/>
                </a:solidFill>
              </a:rPr>
              <a:t>: evolution of the current driver</a:t>
            </a:r>
            <a:endParaRPr sz="1600">
              <a:solidFill>
                <a:schemeClr val="dk1"/>
              </a:solidFill>
            </a:endParaRPr>
          </a:p>
          <a:p>
            <a:pPr indent="-330200" lvl="0" marL="457200" rtl="0" algn="l">
              <a:spcBef>
                <a:spcPts val="0"/>
              </a:spcBef>
              <a:spcAft>
                <a:spcPts val="0"/>
              </a:spcAft>
              <a:buClr>
                <a:schemeClr val="dk1"/>
              </a:buClr>
              <a:buSzPts val="1600"/>
              <a:buChar char="●"/>
            </a:pPr>
            <a:r>
              <a:rPr b="1" lang="en-GB" sz="1600">
                <a:solidFill>
                  <a:schemeClr val="dk1"/>
                </a:solidFill>
              </a:rPr>
              <a:t>Titiler-multidimensional</a:t>
            </a:r>
            <a:r>
              <a:rPr lang="en-GB" sz="1600">
                <a:solidFill>
                  <a:schemeClr val="dk1"/>
                </a:solidFill>
              </a:rPr>
              <a:t>: Prepare a docker for starting titiler tailored for EOPF Zarr</a:t>
            </a:r>
            <a:endParaRPr sz="1600">
              <a:solidFill>
                <a:schemeClr val="dk1"/>
              </a:solidFill>
            </a:endParaRPr>
          </a:p>
        </p:txBody>
      </p:sp>
      <p:sp>
        <p:nvSpPr>
          <p:cNvPr id="141" name="Google Shape;141;p20"/>
          <p:cNvSpPr txBox="1"/>
          <p:nvPr/>
        </p:nvSpPr>
        <p:spPr>
          <a:xfrm>
            <a:off x="5251200" y="590425"/>
            <a:ext cx="3487800" cy="3362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GB" sz="1600">
                <a:solidFill>
                  <a:schemeClr val="lt1"/>
                </a:solidFill>
              </a:rPr>
              <a:t>Technical (Selected)</a:t>
            </a:r>
            <a:endParaRPr b="1" sz="1600">
              <a:solidFill>
                <a:schemeClr val="lt1"/>
              </a:solidFill>
            </a:endParaRPr>
          </a:p>
          <a:p>
            <a:pPr indent="-330200" lvl="0" marL="457200" rtl="0" algn="l">
              <a:spcBef>
                <a:spcPts val="0"/>
              </a:spcBef>
              <a:spcAft>
                <a:spcPts val="0"/>
              </a:spcAft>
              <a:buClr>
                <a:schemeClr val="lt1"/>
              </a:buClr>
              <a:buSzPts val="1600"/>
              <a:buChar char="●"/>
            </a:pPr>
            <a:r>
              <a:rPr lang="en-GB" sz="1600">
                <a:solidFill>
                  <a:schemeClr val="lt1"/>
                </a:solidFill>
              </a:rPr>
              <a:t>Zarr with QGIS</a:t>
            </a:r>
            <a:endParaRPr sz="1600">
              <a:solidFill>
                <a:schemeClr val="lt1"/>
              </a:solidFill>
            </a:endParaRPr>
          </a:p>
          <a:p>
            <a:pPr indent="-330200" lvl="0" marL="457200" rtl="0" algn="l">
              <a:spcBef>
                <a:spcPts val="0"/>
              </a:spcBef>
              <a:spcAft>
                <a:spcPts val="0"/>
              </a:spcAft>
              <a:buClr>
                <a:schemeClr val="lt1"/>
              </a:buClr>
              <a:buSzPts val="1600"/>
              <a:buChar char="●"/>
            </a:pPr>
            <a:r>
              <a:rPr lang="en-GB" sz="1600">
                <a:solidFill>
                  <a:schemeClr val="lt1"/>
                </a:solidFill>
              </a:rPr>
              <a:t>Zarr with R</a:t>
            </a:r>
            <a:endParaRPr sz="1600">
              <a:solidFill>
                <a:schemeClr val="lt1"/>
              </a:solidFill>
            </a:endParaRPr>
          </a:p>
          <a:p>
            <a:pPr indent="-330200" lvl="0" marL="457200" rtl="0" algn="l">
              <a:spcBef>
                <a:spcPts val="0"/>
              </a:spcBef>
              <a:spcAft>
                <a:spcPts val="0"/>
              </a:spcAft>
              <a:buClr>
                <a:schemeClr val="lt1"/>
              </a:buClr>
              <a:buSzPts val="1600"/>
              <a:buChar char="●"/>
            </a:pPr>
            <a:r>
              <a:rPr lang="en-GB" sz="1600">
                <a:solidFill>
                  <a:schemeClr val="lt1"/>
                </a:solidFill>
              </a:rPr>
              <a:t>Multi-scale Zarr</a:t>
            </a:r>
            <a:endParaRPr sz="1600">
              <a:solidFill>
                <a:schemeClr val="lt1"/>
              </a:solidFill>
            </a:endParaRPr>
          </a:p>
          <a:p>
            <a:pPr indent="-330200" lvl="0" marL="457200" rtl="0" algn="l">
              <a:spcBef>
                <a:spcPts val="0"/>
              </a:spcBef>
              <a:spcAft>
                <a:spcPts val="0"/>
              </a:spcAft>
              <a:buClr>
                <a:schemeClr val="lt1"/>
              </a:buClr>
              <a:buSzPts val="1600"/>
              <a:buChar char="●"/>
            </a:pPr>
            <a:r>
              <a:rPr lang="en-GB" sz="1600">
                <a:solidFill>
                  <a:schemeClr val="lt1"/>
                </a:solidFill>
              </a:rPr>
              <a:t>Dataset screening with rio-tiler and lonboard</a:t>
            </a:r>
            <a:endParaRPr sz="1600">
              <a:solidFill>
                <a:schemeClr val="lt1"/>
              </a:solidFill>
            </a:endParaRPr>
          </a:p>
          <a:p>
            <a:pPr indent="0" lvl="0" marL="0" rtl="0" algn="l">
              <a:spcBef>
                <a:spcPts val="0"/>
              </a:spcBef>
              <a:spcAft>
                <a:spcPts val="0"/>
              </a:spcAft>
              <a:buNone/>
            </a:pPr>
            <a:r>
              <a:t/>
            </a:r>
            <a:endParaRPr b="1" sz="1600">
              <a:solidFill>
                <a:schemeClr val="lt1"/>
              </a:solidFill>
            </a:endParaRPr>
          </a:p>
          <a:p>
            <a:pPr indent="0" lvl="0" marL="0" rtl="0" algn="l">
              <a:spcBef>
                <a:spcPts val="0"/>
              </a:spcBef>
              <a:spcAft>
                <a:spcPts val="0"/>
              </a:spcAft>
              <a:buNone/>
            </a:pPr>
            <a:r>
              <a:rPr b="1" lang="en-GB" sz="1600">
                <a:solidFill>
                  <a:schemeClr val="lt1"/>
                </a:solidFill>
              </a:rPr>
              <a:t>Thematic (selected)</a:t>
            </a:r>
            <a:endParaRPr b="1" sz="1600">
              <a:solidFill>
                <a:schemeClr val="lt1"/>
              </a:solidFill>
            </a:endParaRPr>
          </a:p>
          <a:p>
            <a:pPr indent="-330200" lvl="0" marL="457200" rtl="0" algn="l">
              <a:spcBef>
                <a:spcPts val="0"/>
              </a:spcBef>
              <a:spcAft>
                <a:spcPts val="0"/>
              </a:spcAft>
              <a:buClr>
                <a:schemeClr val="lt1"/>
              </a:buClr>
              <a:buSzPts val="1600"/>
              <a:buChar char="●"/>
            </a:pPr>
            <a:r>
              <a:rPr lang="en-GB" sz="1600">
                <a:solidFill>
                  <a:schemeClr val="lt1"/>
                </a:solidFill>
              </a:rPr>
              <a:t>Wildfire assessment with Sentinel-3 and Sentinel-2 data</a:t>
            </a:r>
            <a:endParaRPr sz="1600">
              <a:solidFill>
                <a:schemeClr val="lt1"/>
              </a:solidFill>
            </a:endParaRPr>
          </a:p>
          <a:p>
            <a:pPr indent="-330200" lvl="0" marL="457200" rtl="0" algn="l">
              <a:spcBef>
                <a:spcPts val="0"/>
              </a:spcBef>
              <a:spcAft>
                <a:spcPts val="0"/>
              </a:spcAft>
              <a:buClr>
                <a:schemeClr val="lt1"/>
              </a:buClr>
              <a:buSzPts val="1600"/>
              <a:buChar char="●"/>
            </a:pPr>
            <a:r>
              <a:rPr lang="en-GB" sz="1600">
                <a:solidFill>
                  <a:schemeClr val="lt1"/>
                </a:solidFill>
              </a:rPr>
              <a:t>Monitoring coastal dynamics in cloud-prone regions using Sentinel-1</a:t>
            </a:r>
            <a:endParaRPr sz="1600">
              <a:solidFill>
                <a:schemeClr val="lt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pic>
        <p:nvPicPr>
          <p:cNvPr id="146" name="Google Shape;146;p21"/>
          <p:cNvPicPr preferRelativeResize="0"/>
          <p:nvPr/>
        </p:nvPicPr>
        <p:blipFill>
          <a:blip r:embed="rId3">
            <a:alphaModFix/>
          </a:blip>
          <a:stretch>
            <a:fillRect/>
          </a:stretch>
        </p:blipFill>
        <p:spPr>
          <a:xfrm>
            <a:off x="5776050" y="4644325"/>
            <a:ext cx="3200150" cy="390875"/>
          </a:xfrm>
          <a:prstGeom prst="rect">
            <a:avLst/>
          </a:prstGeom>
          <a:noFill/>
          <a:ln>
            <a:noFill/>
          </a:ln>
        </p:spPr>
      </p:pic>
      <p:sp>
        <p:nvSpPr>
          <p:cNvPr id="147" name="Google Shape;147;p21"/>
          <p:cNvSpPr/>
          <p:nvPr/>
        </p:nvSpPr>
        <p:spPr>
          <a:xfrm>
            <a:off x="0" y="25"/>
            <a:ext cx="2994600" cy="5143500"/>
          </a:xfrm>
          <a:prstGeom prst="rect">
            <a:avLst/>
          </a:prstGeom>
          <a:solidFill>
            <a:srgbClr val="7C4DD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48" name="Google Shape;148;p21"/>
          <p:cNvSpPr txBox="1"/>
          <p:nvPr>
            <p:ph type="title"/>
          </p:nvPr>
        </p:nvSpPr>
        <p:spPr>
          <a:xfrm>
            <a:off x="239550" y="1909200"/>
            <a:ext cx="2515500" cy="1325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GB" sz="3600">
                <a:solidFill>
                  <a:schemeClr val="lt1"/>
                </a:solidFill>
              </a:rPr>
              <a:t>What’s Next?</a:t>
            </a:r>
            <a:endParaRPr b="1" sz="3600">
              <a:solidFill>
                <a:schemeClr val="lt1"/>
              </a:solidFill>
            </a:endParaRPr>
          </a:p>
        </p:txBody>
      </p:sp>
      <p:sp>
        <p:nvSpPr>
          <p:cNvPr id="149" name="Google Shape;149;p21"/>
          <p:cNvSpPr txBox="1"/>
          <p:nvPr/>
        </p:nvSpPr>
        <p:spPr>
          <a:xfrm>
            <a:off x="3703250" y="842800"/>
            <a:ext cx="4247100" cy="1108200"/>
          </a:xfrm>
          <a:prstGeom prst="rect">
            <a:avLst/>
          </a:prstGeom>
          <a:solidFill>
            <a:srgbClr val="1BC2C1"/>
          </a:solid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GB" sz="3000">
                <a:solidFill>
                  <a:schemeClr val="lt1"/>
                </a:solidFill>
              </a:rPr>
              <a:t>EOPF 101 </a:t>
            </a:r>
            <a:br>
              <a:rPr b="1" lang="en-GB" sz="3000">
                <a:solidFill>
                  <a:schemeClr val="lt1"/>
                </a:solidFill>
              </a:rPr>
            </a:br>
            <a:r>
              <a:rPr b="1" lang="en-GB" sz="3000">
                <a:solidFill>
                  <a:schemeClr val="lt1"/>
                </a:solidFill>
              </a:rPr>
              <a:t>Launch</a:t>
            </a:r>
            <a:endParaRPr b="1" sz="3000">
              <a:solidFill>
                <a:schemeClr val="lt1"/>
              </a:solidFill>
            </a:endParaRPr>
          </a:p>
        </p:txBody>
      </p:sp>
      <p:sp>
        <p:nvSpPr>
          <p:cNvPr id="150" name="Google Shape;150;p21"/>
          <p:cNvSpPr txBox="1"/>
          <p:nvPr/>
        </p:nvSpPr>
        <p:spPr>
          <a:xfrm>
            <a:off x="3703250" y="3311725"/>
            <a:ext cx="4247100" cy="1108200"/>
          </a:xfrm>
          <a:prstGeom prst="rect">
            <a:avLst/>
          </a:prstGeom>
          <a:solidFill>
            <a:schemeClr val="accent4"/>
          </a:solid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GB" sz="3000">
                <a:solidFill>
                  <a:schemeClr val="lt1"/>
                </a:solidFill>
              </a:rPr>
              <a:t>Notebook Competition</a:t>
            </a:r>
            <a:endParaRPr b="1" sz="3000">
              <a:solidFill>
                <a:schemeClr val="lt1"/>
              </a:solidFill>
            </a:endParaRPr>
          </a:p>
        </p:txBody>
      </p:sp>
      <p:sp>
        <p:nvSpPr>
          <p:cNvPr id="151" name="Google Shape;151;p21"/>
          <p:cNvSpPr txBox="1"/>
          <p:nvPr/>
        </p:nvSpPr>
        <p:spPr>
          <a:xfrm>
            <a:off x="3703250" y="442600"/>
            <a:ext cx="42471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GB">
                <a:solidFill>
                  <a:schemeClr val="dk1"/>
                </a:solidFill>
              </a:rPr>
              <a:t>Living Planet Symposium | June 2025</a:t>
            </a:r>
            <a:endParaRPr>
              <a:solidFill>
                <a:schemeClr val="dk1"/>
              </a:solidFill>
            </a:endParaRPr>
          </a:p>
        </p:txBody>
      </p:sp>
      <p:sp>
        <p:nvSpPr>
          <p:cNvPr id="152" name="Google Shape;152;p21"/>
          <p:cNvSpPr txBox="1"/>
          <p:nvPr/>
        </p:nvSpPr>
        <p:spPr>
          <a:xfrm>
            <a:off x="3909050" y="2911525"/>
            <a:ext cx="4041300" cy="400200"/>
          </a:xfrm>
          <a:prstGeom prst="rect">
            <a:avLst/>
          </a:prstGeom>
          <a:noFill/>
          <a:ln>
            <a:noFill/>
          </a:ln>
        </p:spPr>
        <p:txBody>
          <a:bodyPr anchorCtr="0" anchor="t" bIns="91425" lIns="91425" spcFirstLastPara="1" rIns="91425" wrap="square" tIns="91425">
            <a:spAutoFit/>
          </a:bodyPr>
          <a:lstStyle/>
          <a:p>
            <a:pPr indent="0" lvl="0" marL="0" rtl="0" algn="r">
              <a:spcBef>
                <a:spcPts val="0"/>
              </a:spcBef>
              <a:spcAft>
                <a:spcPts val="0"/>
              </a:spcAft>
              <a:buNone/>
            </a:pPr>
            <a:r>
              <a:rPr lang="en-GB">
                <a:solidFill>
                  <a:schemeClr val="dk1"/>
                </a:solidFill>
              </a:rPr>
              <a:t>October 2025 to January 2026</a:t>
            </a:r>
            <a:endParaRPr>
              <a:solidFill>
                <a:schemeClr val="dk1"/>
              </a:solidFill>
            </a:endParaRPr>
          </a:p>
        </p:txBody>
      </p:sp>
      <p:sp>
        <p:nvSpPr>
          <p:cNvPr id="153" name="Google Shape;153;p21"/>
          <p:cNvSpPr/>
          <p:nvPr/>
        </p:nvSpPr>
        <p:spPr>
          <a:xfrm rot="5400000">
            <a:off x="2089200" y="1222150"/>
            <a:ext cx="2160300" cy="349500"/>
          </a:xfrm>
          <a:prstGeom prst="triangle">
            <a:avLst>
              <a:gd fmla="val 49963" name="adj"/>
            </a:avLst>
          </a:prstGeom>
          <a:solidFill>
            <a:schemeClr val="lt2"/>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54" name="Google Shape;154;p21"/>
          <p:cNvSpPr/>
          <p:nvPr/>
        </p:nvSpPr>
        <p:spPr>
          <a:xfrm rot="5400000">
            <a:off x="2089200" y="3691075"/>
            <a:ext cx="2160300" cy="349500"/>
          </a:xfrm>
          <a:prstGeom prst="triangle">
            <a:avLst>
              <a:gd fmla="val 49963" name="adj"/>
            </a:avLst>
          </a:prstGeom>
          <a:solidFill>
            <a:schemeClr val="lt2"/>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