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8" r:id="rId9"/>
    <p:sldId id="287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TpWr4P79cSHN/Ob08fNzbdWw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4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90DFA11D-0894-406D-38A0-23D91A23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98CC588A-8CDB-3257-2B66-484CEECF4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8AF31148-F9F7-F32F-077E-29C6B20A7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5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9DFFD909-D321-80BC-7325-B016286C0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F89CD30F-812C-A9AA-BE34-F253EEF0B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E2434D02-F727-8EE7-08CC-808FB333C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89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4C58D54F-3238-3417-4959-731032DF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BC21799C-B95C-34A6-C1B9-FD4CACE1AF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2FBFB50F-A157-5965-7360-B55F84BBA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00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85DD0A6D-F8C8-EE7C-8B49-566EFE5A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FE801C01-4494-1675-3B55-0939EACA6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874D6322-E877-B81C-65DD-C2B2E243F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3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FDBDFB7-3BA8-2B4A-A66A-603856FC6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4B2B13C9-8729-2738-513B-75BA1EC8EC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5BF84D82-C469-FAC2-5343-BAA67616B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66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FFD1A52-87DC-50C2-AF78-6DB97B201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281244BD-1ADD-93B4-4AE5-04AA7E954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7C0CFD02-73EE-82F3-7A37-B3CC6BFC9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02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4b837bcc4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34b837bcc4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4b837bcc4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34b837bcc4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4b837bcc4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34b837bcc4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b837bcc4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g34b837bcc4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E441A922-8203-E6FA-DAE2-E71AC69A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975c9fce_0_21:notes">
            <a:extLst>
              <a:ext uri="{FF2B5EF4-FFF2-40B4-BE49-F238E27FC236}">
                <a16:creationId xmlns:a16="http://schemas.microsoft.com/office/drawing/2014/main" id="{F4FF239A-4CBD-8588-B5A8-0106EDF4F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4b975c9fce_0_21:notes">
            <a:extLst>
              <a:ext uri="{FF2B5EF4-FFF2-40B4-BE49-F238E27FC236}">
                <a16:creationId xmlns:a16="http://schemas.microsoft.com/office/drawing/2014/main" id="{4A2F5D0F-389D-C409-E90A-7C107F50F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86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4b837bcc4e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g34b837bcc4e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561150" y="146651"/>
            <a:ext cx="783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from foliar yellowing &amp; plant residue in winter wheat cultivation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2000" b="1" dirty="0"/>
              <a:t>(supplementary inforamtion)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47400" y="2114550"/>
            <a:ext cx="8501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 Yu</a:t>
            </a:r>
            <a:endParaRPr sz="1900" b="1" i="0" u="none" strike="noStrike" cap="none">
              <a:solidFill>
                <a:srgbClr val="005B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Daniel S. Goll, Yang Su, Philippe Ciais, Ronny Lauerwald</a:t>
            </a:r>
            <a:r>
              <a:rPr lang="en"/>
              <a:t>, Yi Xi, Haoran Xu, Xianglin Zhang, Nicolas Viovy,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 Makowski, Eric Ceschia, Tiphaine Tallec</a:t>
            </a:r>
            <a:r>
              <a:rPr lang="en">
                <a:solidFill>
                  <a:schemeClr val="dk1"/>
                </a:solidFill>
              </a:rPr>
              <a:t>, Amie Pickering, Marie Collard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Laboratoire des Sciences du Climat et de l'Environnement,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ke.yu@lsce.ipsl.fr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002" y="4535615"/>
            <a:ext cx="1874621" cy="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52314"/>
            <a:ext cx="975200" cy="8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r="33132"/>
          <a:stretch/>
        </p:blipFill>
        <p:spPr>
          <a:xfrm>
            <a:off x="3525378" y="4221549"/>
            <a:ext cx="1055290" cy="91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7400" y="4303712"/>
            <a:ext cx="1802861" cy="7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4598" y="4303700"/>
            <a:ext cx="1749402" cy="7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D9F1AE52-AC0D-363B-A596-C2AEAEEF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6F5D4F27-BF34-6D41-892E-7035AA86DD60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1335E48F-721A-FE07-B997-294B49C606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61" name="Google Shape;661;g34b975c9fce_0_21">
            <a:extLst>
              <a:ext uri="{FF2B5EF4-FFF2-40B4-BE49-F238E27FC236}">
                <a16:creationId xmlns:a16="http://schemas.microsoft.com/office/drawing/2014/main" id="{D8848BA6-EBE6-F6B7-2BE3-F5D2B1D72AC4}"/>
              </a:ext>
            </a:extLst>
          </p:cNvPr>
          <p:cNvSpPr txBox="1"/>
          <p:nvPr/>
        </p:nvSpPr>
        <p:spPr>
          <a:xfrm>
            <a:off x="2346960" y="2420075"/>
            <a:ext cx="3839340" cy="48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soil albedo datasets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18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2B3A45AF-8669-5C0F-E515-52EB7EF0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D2E372F4-3937-0BF0-71AC-180F512192E1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B8DD2411-7DF2-BDD2-D10B-21AA8AD7E8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61" name="Google Shape;661;g34b975c9fce_0_21">
            <a:extLst>
              <a:ext uri="{FF2B5EF4-FFF2-40B4-BE49-F238E27FC236}">
                <a16:creationId xmlns:a16="http://schemas.microsoft.com/office/drawing/2014/main" id="{4F1E33C6-244B-5B65-4973-EF0CFE92D9BC}"/>
              </a:ext>
            </a:extLst>
          </p:cNvPr>
          <p:cNvSpPr txBox="1"/>
          <p:nvPr/>
        </p:nvSpPr>
        <p:spPr>
          <a:xfrm>
            <a:off x="12850" y="992595"/>
            <a:ext cx="8873838" cy="35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Extract bare soil periods and S2 albedo during periods where ‘</a:t>
            </a:r>
            <a:r>
              <a:rPr lang="en-US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 soil conditions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are met</a:t>
            </a:r>
          </a:p>
        </p:txBody>
      </p:sp>
      <p:sp>
        <p:nvSpPr>
          <p:cNvPr id="2" name="Google Shape;791;g34b837bcc4e_0_350">
            <a:extLst>
              <a:ext uri="{FF2B5EF4-FFF2-40B4-BE49-F238E27FC236}">
                <a16:creationId xmlns:a16="http://schemas.microsoft.com/office/drawing/2014/main" id="{BCF117C1-B38B-9F1A-4A5D-0CA4786F7C5B}"/>
              </a:ext>
            </a:extLst>
          </p:cNvPr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BSA using S2 spectral indices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8DDD43E-D793-92CA-FD52-00E735DEB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55140"/>
              </p:ext>
            </p:extLst>
          </p:nvPr>
        </p:nvGraphicFramePr>
        <p:xfrm>
          <a:off x="581660" y="1860788"/>
          <a:ext cx="3333750" cy="132080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85922326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73313468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NDVI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(NIR- R) / (NIR + 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9805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(2*green-red-blue)/(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green+red+blue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6705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NBR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(NIR-SWIR2)/(NIR+SWIR2)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989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NBR2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(SWIR1-SWIR2)/(SWIR1+SWIR2)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03627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D2BA7BE-7B79-EAA2-4CCF-9BEDC8FE92F8}"/>
              </a:ext>
            </a:extLst>
          </p:cNvPr>
          <p:cNvSpPr txBox="1"/>
          <p:nvPr/>
        </p:nvSpPr>
        <p:spPr>
          <a:xfrm>
            <a:off x="976630" y="1468501"/>
            <a:ext cx="2543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Spectral indices (Rizzo 2023)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5C442B-43B3-B224-9C6A-658284D49673}"/>
              </a:ext>
            </a:extLst>
          </p:cNvPr>
          <p:cNvSpPr txBox="1"/>
          <p:nvPr/>
        </p:nvSpPr>
        <p:spPr>
          <a:xfrm>
            <a:off x="5228592" y="1947376"/>
            <a:ext cx="1731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sv-SE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- 0.05&lt; NDVI &lt;0.25</a:t>
            </a:r>
            <a:br>
              <a:rPr lang="sv-SE" altLang="zh-CN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 Greenness &lt;0.65</a:t>
            </a:r>
            <a:br>
              <a:rPr lang="sv-SE" altLang="zh-CN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zh-CN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NBR &gt; -0.23</a:t>
            </a:r>
            <a:br>
              <a:rPr lang="sv-SE" altLang="zh-CN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- 0.05 &lt; NBR2 &lt; 0.15</a:t>
            </a:r>
            <a:endParaRPr lang="sv-SE" altLang="zh-CN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E95A11-2792-5D52-78EA-EFAB987A47B5}"/>
              </a:ext>
            </a:extLst>
          </p:cNvPr>
          <p:cNvSpPr/>
          <p:nvPr/>
        </p:nvSpPr>
        <p:spPr>
          <a:xfrm>
            <a:off x="5228592" y="1947376"/>
            <a:ext cx="1659888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12DA1E2-80D5-F9D5-84BD-4F397F970DDA}"/>
              </a:ext>
            </a:extLst>
          </p:cNvPr>
          <p:cNvCxnSpPr>
            <a:cxnSpLocks/>
          </p:cNvCxnSpPr>
          <p:nvPr/>
        </p:nvCxnSpPr>
        <p:spPr>
          <a:xfrm>
            <a:off x="6035040" y="1310640"/>
            <a:ext cx="0" cy="567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55D6A0-AB83-D49E-DA0C-08A31452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58" y="3202845"/>
            <a:ext cx="2362276" cy="17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83F4F18-A5E9-3BD0-8D38-A785FEC2724D}"/>
              </a:ext>
            </a:extLst>
          </p:cNvPr>
          <p:cNvSpPr txBox="1"/>
          <p:nvPr/>
        </p:nvSpPr>
        <p:spPr>
          <a:xfrm>
            <a:off x="2851150" y="3585191"/>
            <a:ext cx="46355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132,487 soil samples</a:t>
            </a:r>
          </a:p>
          <a:p>
            <a:endParaRPr lang="en-US" altLang="zh-CN" dirty="0"/>
          </a:p>
          <a:p>
            <a:r>
              <a:rPr lang="en-US" altLang="zh-CN" dirty="0"/>
              <a:t>mean+std:0.176±0.03</a:t>
            </a:r>
          </a:p>
          <a:p>
            <a:endParaRPr lang="en-US" altLang="zh-CN" dirty="0"/>
          </a:p>
          <a:p>
            <a:r>
              <a:rPr lang="en-US" altLang="zh-CN" dirty="0"/>
              <a:t>median: 0.174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D790B6F-3585-78C8-8A63-EC6A2F56F726}"/>
              </a:ext>
            </a:extLst>
          </p:cNvPr>
          <p:cNvCxnSpPr/>
          <p:nvPr/>
        </p:nvCxnSpPr>
        <p:spPr>
          <a:xfrm>
            <a:off x="4003040" y="2484120"/>
            <a:ext cx="1082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94DE828D-31A5-290A-0121-0F4D5731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E5AAA947-05F3-5BB9-37A1-B2236FD3983F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9E4748DF-E3ED-3DAE-DAF0-01669DE708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Google Shape;791;g34b837bcc4e_0_350">
            <a:extLst>
              <a:ext uri="{FF2B5EF4-FFF2-40B4-BE49-F238E27FC236}">
                <a16:creationId xmlns:a16="http://schemas.microsoft.com/office/drawing/2014/main" id="{10D259ED-5807-1670-D2F2-DC4FF04E4E39}"/>
              </a:ext>
            </a:extLst>
          </p:cNvPr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the relationship between bare soil albedo and predictors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D3C132B-626D-A383-68EE-207827493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10531"/>
              </p:ext>
            </p:extLst>
          </p:nvPr>
        </p:nvGraphicFramePr>
        <p:xfrm>
          <a:off x="614680" y="1144417"/>
          <a:ext cx="7812058" cy="3805951"/>
        </p:xfrm>
        <a:graphic>
          <a:graphicData uri="http://schemas.openxmlformats.org/drawingml/2006/table">
            <a:tbl>
              <a:tblPr/>
              <a:tblGrid>
                <a:gridCol w="1596079">
                  <a:extLst>
                    <a:ext uri="{9D8B030D-6E8A-4147-A177-3AD203B41FA5}">
                      <a16:colId xmlns:a16="http://schemas.microsoft.com/office/drawing/2014/main" val="1750187427"/>
                    </a:ext>
                  </a:extLst>
                </a:gridCol>
                <a:gridCol w="935203">
                  <a:extLst>
                    <a:ext uri="{9D8B030D-6E8A-4147-A177-3AD203B41FA5}">
                      <a16:colId xmlns:a16="http://schemas.microsoft.com/office/drawing/2014/main" val="4163338625"/>
                    </a:ext>
                  </a:extLst>
                </a:gridCol>
                <a:gridCol w="604765">
                  <a:extLst>
                    <a:ext uri="{9D8B030D-6E8A-4147-A177-3AD203B41FA5}">
                      <a16:colId xmlns:a16="http://schemas.microsoft.com/office/drawing/2014/main" val="1622004834"/>
                    </a:ext>
                  </a:extLst>
                </a:gridCol>
                <a:gridCol w="1072364">
                  <a:extLst>
                    <a:ext uri="{9D8B030D-6E8A-4147-A177-3AD203B41FA5}">
                      <a16:colId xmlns:a16="http://schemas.microsoft.com/office/drawing/2014/main" val="2914545092"/>
                    </a:ext>
                  </a:extLst>
                </a:gridCol>
                <a:gridCol w="2197469">
                  <a:extLst>
                    <a:ext uri="{9D8B030D-6E8A-4147-A177-3AD203B41FA5}">
                      <a16:colId xmlns:a16="http://schemas.microsoft.com/office/drawing/2014/main" val="531146066"/>
                    </a:ext>
                  </a:extLst>
                </a:gridCol>
                <a:gridCol w="1406178">
                  <a:extLst>
                    <a:ext uri="{9D8B030D-6E8A-4147-A177-3AD203B41FA5}">
                      <a16:colId xmlns:a16="http://schemas.microsoft.com/office/drawing/2014/main" val="2148018709"/>
                    </a:ext>
                  </a:extLst>
                </a:gridCol>
              </a:tblGrid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Features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Labels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resolution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879719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 solar zenith angle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lsza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Sentinel-2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Satellite properties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346906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sensing orbit number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Sentinel-2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22299"/>
                  </a:ext>
                </a:extLst>
              </a:tr>
              <a:tr h="1781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Sentinel-2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18306"/>
                  </a:ext>
                </a:extLst>
              </a:tr>
              <a:tr h="1781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each 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Sentinel-2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5148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04350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organic carbon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 / kg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OpenLandMap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USDA soil datasets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conditions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457004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 content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OpenLandMap USDA soil datasets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42670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bulk density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bulkdens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 / 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OpenLandMap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USDA soil datasets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789474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pH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alt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OpenLandMap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USDA soil datasets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52307"/>
                  </a:ext>
                </a:extLst>
              </a:tr>
              <a:tr h="3076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moisture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Surface Soil Moisture (GSSM1 km)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46810"/>
                  </a:ext>
                </a:extLst>
              </a:tr>
              <a:tr h="43715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elevation model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Shuttle Radar Topography Mission (SRTM)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Topography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612" marR="23612" marT="24286" marB="242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025312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0D20B9A0-B941-A73F-5497-443E7198DC22}"/>
              </a:ext>
            </a:extLst>
          </p:cNvPr>
          <p:cNvSpPr txBox="1"/>
          <p:nvPr/>
        </p:nvSpPr>
        <p:spPr>
          <a:xfrm>
            <a:off x="168910" y="826200"/>
            <a:ext cx="469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Select features related with bare soil albedo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D9F585FE-1EC4-2DE0-BC54-AA13A28B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704FF1BC-E545-C893-A9B2-2A6EAFCFC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r="10539" b="4649"/>
          <a:stretch/>
        </p:blipFill>
        <p:spPr bwMode="auto">
          <a:xfrm>
            <a:off x="514502" y="1055118"/>
            <a:ext cx="8405977" cy="40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EF067BCC-E576-3F6E-2D0B-E152DCD772F8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25EC6FC4-93CB-4F28-A0BB-85165D15A3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Google Shape;791;g34b837bcc4e_0_350">
            <a:extLst>
              <a:ext uri="{FF2B5EF4-FFF2-40B4-BE49-F238E27FC236}">
                <a16:creationId xmlns:a16="http://schemas.microsoft.com/office/drawing/2014/main" id="{5D87F7ED-E7A6-B833-495F-30DFB815F0F4}"/>
              </a:ext>
            </a:extLst>
          </p:cNvPr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the relationship between bare soil albedo and predictors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06402C-6CE6-9AE2-0F1F-326616C935E4}"/>
              </a:ext>
            </a:extLst>
          </p:cNvPr>
          <p:cNvSpPr txBox="1"/>
          <p:nvPr/>
        </p:nvSpPr>
        <p:spPr>
          <a:xfrm>
            <a:off x="168910" y="826200"/>
            <a:ext cx="469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Build the random forest model</a:t>
            </a:r>
          </a:p>
        </p:txBody>
      </p:sp>
    </p:spTree>
    <p:extLst>
      <p:ext uri="{BB962C8B-B14F-4D97-AF65-F5344CB8AC3E}">
        <p14:creationId xmlns:p14="http://schemas.microsoft.com/office/powerpoint/2010/main" val="83640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D934DAA2-ECB0-2048-92D9-AF641403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5621D886-AE9B-86A5-579E-3B3D52559930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4DE71349-9C64-66CB-8C72-F000C1EBF2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Google Shape;791;g34b837bcc4e_0_350">
            <a:extLst>
              <a:ext uri="{FF2B5EF4-FFF2-40B4-BE49-F238E27FC236}">
                <a16:creationId xmlns:a16="http://schemas.microsoft.com/office/drawing/2014/main" id="{CA68DD6E-55C2-DD1B-ABE6-D83F6429D369}"/>
              </a:ext>
            </a:extLst>
          </p:cNvPr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performance of the random forest models for predicting European bare soil albedo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667962-55BE-6A32-1AA0-8B13F4297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1620" r="5139" b="12484"/>
          <a:stretch/>
        </p:blipFill>
        <p:spPr bwMode="auto">
          <a:xfrm>
            <a:off x="1214119" y="826200"/>
            <a:ext cx="6070601" cy="42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3ED433A-3FEE-8E8A-E0CD-01E2D568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3525392B-698D-A36A-C4BB-795924708C36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B0C092AF-92AF-6187-E636-A0A0206426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Google Shape;791;g34b837bcc4e_0_350">
            <a:extLst>
              <a:ext uri="{FF2B5EF4-FFF2-40B4-BE49-F238E27FC236}">
                <a16:creationId xmlns:a16="http://schemas.microsoft.com/office/drawing/2014/main" id="{409E413F-B97B-4A9B-F5AF-05897DA644DA}"/>
              </a:ext>
            </a:extLst>
          </p:cNvPr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spatial distribution of produced bare soil albedo and the comparison with site or S2 observation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68B1356-4F91-8D82-F7CC-799D35E5B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9035" r="11212" b="50000"/>
          <a:stretch/>
        </p:blipFill>
        <p:spPr bwMode="auto">
          <a:xfrm>
            <a:off x="533399" y="1086295"/>
            <a:ext cx="7816836" cy="29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3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61" name="Google Shape;661;g34b975c9fce_0_21"/>
          <p:cNvSpPr txBox="1"/>
          <p:nvPr/>
        </p:nvSpPr>
        <p:spPr>
          <a:xfrm>
            <a:off x="2957700" y="2420075"/>
            <a:ext cx="322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lang="en" sz="2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development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6"/>
          <p:cNvPicPr preferRelativeResize="0"/>
          <p:nvPr/>
        </p:nvPicPr>
        <p:blipFill rotWithShape="1">
          <a:blip r:embed="rId3">
            <a:alphaModFix/>
          </a:blip>
          <a:srcRect b="68270"/>
          <a:stretch/>
        </p:blipFill>
        <p:spPr>
          <a:xfrm>
            <a:off x="293525" y="826200"/>
            <a:ext cx="3669051" cy="13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6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1:</a:t>
            </a:r>
            <a:r>
              <a:rPr lang="en" sz="2810" b="0" i="0" u="none" strike="noStrike" cap="none" dirty="0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albedo / management information  from cropland sites </a:t>
            </a:r>
            <a:endParaRPr sz="2810" b="0" i="0" u="none" strike="noStrike" cap="none" dirty="0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16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9" name="Google Shape;6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827" y="2550963"/>
            <a:ext cx="3418437" cy="2520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71" name="Google Shape;671;p16"/>
          <p:cNvSpPr txBox="1"/>
          <p:nvPr/>
        </p:nvSpPr>
        <p:spPr>
          <a:xfrm>
            <a:off x="4539525" y="3121050"/>
            <a:ext cx="42480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surface&amp;soil albedo datasets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soil and crop fractions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information (sowing and harvest dates, tillage, residue coverage, soil structure….)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6"/>
          <p:cNvSpPr txBox="1"/>
          <p:nvPr/>
        </p:nvSpPr>
        <p:spPr>
          <a:xfrm>
            <a:off x="4374200" y="26844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cropland site, we obtain: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6"/>
          <p:cNvSpPr/>
          <p:nvPr/>
        </p:nvSpPr>
        <p:spPr>
          <a:xfrm>
            <a:off x="338075" y="1215338"/>
            <a:ext cx="1005300" cy="9465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16"/>
          <p:cNvCxnSpPr/>
          <p:nvPr/>
        </p:nvCxnSpPr>
        <p:spPr>
          <a:xfrm>
            <a:off x="338075" y="2243075"/>
            <a:ext cx="123600" cy="29400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5" name="Google Shape;675;p16"/>
          <p:cNvCxnSpPr/>
          <p:nvPr/>
        </p:nvCxnSpPr>
        <p:spPr>
          <a:xfrm>
            <a:off x="1414050" y="2201925"/>
            <a:ext cx="2319300" cy="35280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6" name="Google Shape;676;p16"/>
          <p:cNvSpPr txBox="1"/>
          <p:nvPr/>
        </p:nvSpPr>
        <p:spPr>
          <a:xfrm>
            <a:off x="4374200" y="1741063"/>
            <a:ext cx="4538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Albedo / management information from </a:t>
            </a:r>
            <a:r>
              <a:rPr lang="en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cropland sites with </a:t>
            </a:r>
            <a:r>
              <a:rPr lang="en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winter wheat years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6"/>
          <p:cNvSpPr/>
          <p:nvPr/>
        </p:nvSpPr>
        <p:spPr>
          <a:xfrm>
            <a:off x="4292708" y="2862861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6"/>
          <p:cNvSpPr/>
          <p:nvPr/>
        </p:nvSpPr>
        <p:spPr>
          <a:xfrm>
            <a:off x="4292708" y="1913183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4b837bcc4e_0_190"/>
          <p:cNvSpPr/>
          <p:nvPr/>
        </p:nvSpPr>
        <p:spPr>
          <a:xfrm>
            <a:off x="6558250" y="3253104"/>
            <a:ext cx="4053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g34b837bcc4e_0_190"/>
          <p:cNvCxnSpPr/>
          <p:nvPr/>
        </p:nvCxnSpPr>
        <p:spPr>
          <a:xfrm>
            <a:off x="6659731" y="3410069"/>
            <a:ext cx="193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5" name="Google Shape;685;g34b837bcc4e_0_190"/>
          <p:cNvPicPr preferRelativeResize="0"/>
          <p:nvPr/>
        </p:nvPicPr>
        <p:blipFill rotWithShape="1">
          <a:blip r:embed="rId3">
            <a:alphaModFix/>
          </a:blip>
          <a:srcRect b="27792"/>
          <a:stretch/>
        </p:blipFill>
        <p:spPr>
          <a:xfrm>
            <a:off x="293525" y="826200"/>
            <a:ext cx="3669051" cy="3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34b837bcc4e_0_190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2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2:</a:t>
            </a:r>
            <a:r>
              <a:rPr lang="en" sz="2810" b="0" i="0" u="none" strike="noStrike" cap="none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characterisation of albedo stages  </a:t>
            </a:r>
            <a:endParaRPr sz="2810" b="0" i="0" u="none" strike="noStrike" cap="none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7" name="Google Shape;687;g34b837bcc4e_0_190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8" name="Google Shape;688;g34b837bcc4e_0_1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89" name="Google Shape;689;g34b837bcc4e_0_190"/>
          <p:cNvSpPr/>
          <p:nvPr/>
        </p:nvSpPr>
        <p:spPr>
          <a:xfrm>
            <a:off x="1687450" y="2184275"/>
            <a:ext cx="2310600" cy="17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4b837bcc4e_0_190"/>
          <p:cNvSpPr/>
          <p:nvPr/>
        </p:nvSpPr>
        <p:spPr>
          <a:xfrm>
            <a:off x="823150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34b837bcc4e_0_190"/>
          <p:cNvSpPr txBox="1"/>
          <p:nvPr/>
        </p:nvSpPr>
        <p:spPr>
          <a:xfrm>
            <a:off x="429730" y="4186667"/>
            <a:ext cx="12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smoothed LAI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34b837bcc4e_0_190"/>
          <p:cNvSpPr/>
          <p:nvPr/>
        </p:nvSpPr>
        <p:spPr>
          <a:xfrm>
            <a:off x="293516" y="4150561"/>
            <a:ext cx="136200" cy="141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34b837bcc4e_0_190"/>
          <p:cNvSpPr/>
          <p:nvPr/>
        </p:nvSpPr>
        <p:spPr>
          <a:xfrm>
            <a:off x="293516" y="4342587"/>
            <a:ext cx="136200" cy="141300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34b837bcc4e_0_190"/>
          <p:cNvSpPr txBox="1"/>
          <p:nvPr/>
        </p:nvSpPr>
        <p:spPr>
          <a:xfrm>
            <a:off x="429725" y="3998150"/>
            <a:ext cx="344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smoothed eddy covariance surface albedo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Google Shape;695;g34b837bcc4e_0_190"/>
          <p:cNvCxnSpPr/>
          <p:nvPr/>
        </p:nvCxnSpPr>
        <p:spPr>
          <a:xfrm>
            <a:off x="152445" y="4882934"/>
            <a:ext cx="409800" cy="0"/>
          </a:xfrm>
          <a:prstGeom prst="straightConnector1">
            <a:avLst/>
          </a:prstGeom>
          <a:noFill/>
          <a:ln w="19050" cap="flat" cmpd="sng">
            <a:solidFill>
              <a:srgbClr val="9E9E9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96" name="Google Shape;696;g34b837bcc4e_0_190"/>
          <p:cNvSpPr txBox="1"/>
          <p:nvPr/>
        </p:nvSpPr>
        <p:spPr>
          <a:xfrm>
            <a:off x="530661" y="4657898"/>
            <a:ext cx="28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and end of albedo increase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g34b837bcc4e_0_190"/>
          <p:cNvCxnSpPr/>
          <p:nvPr/>
        </p:nvCxnSpPr>
        <p:spPr>
          <a:xfrm>
            <a:off x="153578" y="4631074"/>
            <a:ext cx="409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8" name="Google Shape;698;g34b837bcc4e_0_190"/>
          <p:cNvSpPr txBox="1"/>
          <p:nvPr/>
        </p:nvSpPr>
        <p:spPr>
          <a:xfrm>
            <a:off x="562572" y="4408661"/>
            <a:ext cx="344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observed harvesting date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34b837bcc4e_0_190"/>
          <p:cNvSpPr txBox="1"/>
          <p:nvPr/>
        </p:nvSpPr>
        <p:spPr>
          <a:xfrm>
            <a:off x="6856374" y="2408142"/>
            <a:ext cx="207322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foliar yellowing period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34b837bcc4e_0_190"/>
          <p:cNvSpPr txBox="1"/>
          <p:nvPr/>
        </p:nvSpPr>
        <p:spPr>
          <a:xfrm>
            <a:off x="6860174" y="2713592"/>
            <a:ext cx="211562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residue covering period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34b837bcc4e_0_190"/>
          <p:cNvSpPr/>
          <p:nvPr/>
        </p:nvSpPr>
        <p:spPr>
          <a:xfrm>
            <a:off x="6451074" y="2532508"/>
            <a:ext cx="405300" cy="222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34b837bcc4e_0_190"/>
          <p:cNvSpPr/>
          <p:nvPr/>
        </p:nvSpPr>
        <p:spPr>
          <a:xfrm>
            <a:off x="6454874" y="2837949"/>
            <a:ext cx="405300" cy="222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34b837bcc4e_0_190"/>
          <p:cNvSpPr/>
          <p:nvPr/>
        </p:nvSpPr>
        <p:spPr>
          <a:xfrm>
            <a:off x="6986500" y="3204850"/>
            <a:ext cx="1943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albedo increase phase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4b837bcc4e_0_190"/>
          <p:cNvSpPr/>
          <p:nvPr/>
        </p:nvSpPr>
        <p:spPr>
          <a:xfrm>
            <a:off x="6986500" y="3558825"/>
            <a:ext cx="198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albedo decrease phase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g34b837bcc4e_0_190"/>
          <p:cNvPicPr preferRelativeResize="0"/>
          <p:nvPr/>
        </p:nvPicPr>
        <p:blipFill rotWithShape="1">
          <a:blip r:embed="rId4">
            <a:alphaModFix/>
          </a:blip>
          <a:srcRect l="3069" t="9562" r="6913" b="29646"/>
          <a:stretch/>
        </p:blipFill>
        <p:spPr>
          <a:xfrm>
            <a:off x="4032738" y="2147634"/>
            <a:ext cx="2502600" cy="2002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g34b837bcc4e_0_190"/>
          <p:cNvCxnSpPr/>
          <p:nvPr/>
        </p:nvCxnSpPr>
        <p:spPr>
          <a:xfrm rot="10800000" flipH="1">
            <a:off x="1606125" y="2254925"/>
            <a:ext cx="2398800" cy="15000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7" name="Google Shape;707;g34b837bcc4e_0_190"/>
          <p:cNvCxnSpPr/>
          <p:nvPr/>
        </p:nvCxnSpPr>
        <p:spPr>
          <a:xfrm>
            <a:off x="1606125" y="3324670"/>
            <a:ext cx="2571900" cy="61410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8" name="Google Shape;708;g34b837bcc4e_0_190"/>
          <p:cNvSpPr/>
          <p:nvPr/>
        </p:nvSpPr>
        <p:spPr>
          <a:xfrm>
            <a:off x="4897466" y="3204862"/>
            <a:ext cx="136200" cy="141300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34b837bcc4e_0_190"/>
          <p:cNvSpPr txBox="1"/>
          <p:nvPr/>
        </p:nvSpPr>
        <p:spPr>
          <a:xfrm>
            <a:off x="4537775" y="3128450"/>
            <a:ext cx="85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" sz="1400" b="1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4b837bcc4e_0_190"/>
          <p:cNvSpPr/>
          <p:nvPr/>
        </p:nvSpPr>
        <p:spPr>
          <a:xfrm>
            <a:off x="5299651" y="2936389"/>
            <a:ext cx="136200" cy="1413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34b837bcc4e_0_190"/>
          <p:cNvSpPr txBox="1"/>
          <p:nvPr/>
        </p:nvSpPr>
        <p:spPr>
          <a:xfrm>
            <a:off x="5016260" y="2675142"/>
            <a:ext cx="855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 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34b837bcc4e_0_190"/>
          <p:cNvSpPr txBox="1"/>
          <p:nvPr/>
        </p:nvSpPr>
        <p:spPr>
          <a:xfrm>
            <a:off x="5749902" y="2893625"/>
            <a:ext cx="70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Tillage  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34b837bcc4e_0_190"/>
          <p:cNvSpPr/>
          <p:nvPr/>
        </p:nvSpPr>
        <p:spPr>
          <a:xfrm>
            <a:off x="5738314" y="3181050"/>
            <a:ext cx="136200" cy="141300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4b837bcc4e_0_190"/>
          <p:cNvSpPr/>
          <p:nvPr/>
        </p:nvSpPr>
        <p:spPr>
          <a:xfrm>
            <a:off x="6576514" y="3333450"/>
            <a:ext cx="136200" cy="1413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34b837bcc4e_0_190"/>
          <p:cNvSpPr/>
          <p:nvPr/>
        </p:nvSpPr>
        <p:spPr>
          <a:xfrm>
            <a:off x="6809641" y="3335927"/>
            <a:ext cx="136200" cy="14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g34b837bcc4e_0_190"/>
          <p:cNvCxnSpPr/>
          <p:nvPr/>
        </p:nvCxnSpPr>
        <p:spPr>
          <a:xfrm>
            <a:off x="6659731" y="3744939"/>
            <a:ext cx="193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7" name="Google Shape;717;g34b837bcc4e_0_190"/>
          <p:cNvSpPr/>
          <p:nvPr/>
        </p:nvSpPr>
        <p:spPr>
          <a:xfrm>
            <a:off x="6576514" y="3668320"/>
            <a:ext cx="136200" cy="14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34b837bcc4e_0_190"/>
          <p:cNvSpPr/>
          <p:nvPr/>
        </p:nvSpPr>
        <p:spPr>
          <a:xfrm>
            <a:off x="6809641" y="3670797"/>
            <a:ext cx="136200" cy="141300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34b837bcc4e_0_190"/>
          <p:cNvSpPr/>
          <p:nvPr/>
        </p:nvSpPr>
        <p:spPr>
          <a:xfrm>
            <a:off x="5433514" y="2442115"/>
            <a:ext cx="136200" cy="14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4b837bcc4e_0_190"/>
          <p:cNvSpPr/>
          <p:nvPr/>
        </p:nvSpPr>
        <p:spPr>
          <a:xfrm>
            <a:off x="5151779" y="3260154"/>
            <a:ext cx="136200" cy="14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4b837bcc4e_0_190"/>
          <p:cNvSpPr/>
          <p:nvPr/>
        </p:nvSpPr>
        <p:spPr>
          <a:xfrm>
            <a:off x="4897475" y="3973675"/>
            <a:ext cx="11103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g34b837bcc4e_0_231"/>
          <p:cNvPicPr preferRelativeResize="0"/>
          <p:nvPr/>
        </p:nvPicPr>
        <p:blipFill rotWithShape="1">
          <a:blip r:embed="rId3">
            <a:alphaModFix/>
          </a:blip>
          <a:srcRect b="19315"/>
          <a:stretch/>
        </p:blipFill>
        <p:spPr>
          <a:xfrm>
            <a:off x="302800" y="826200"/>
            <a:ext cx="3659775" cy="35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34b837bcc4e_0_231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3:</a:t>
            </a:r>
            <a:r>
              <a:rPr lang="en" sz="2810" b="0" i="0" u="none" strike="noStrike" cap="none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new parameterization of surface albedo in ORCHIDEE-CROP model</a:t>
            </a:r>
            <a:endParaRPr sz="2810" b="0" i="0" u="none" strike="noStrike" cap="none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g34b837bcc4e_0_231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9" name="Google Shape;729;g34b837bcc4e_0_2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30" name="Google Shape;730;g34b837bcc4e_0_231"/>
          <p:cNvSpPr/>
          <p:nvPr/>
        </p:nvSpPr>
        <p:spPr>
          <a:xfrm>
            <a:off x="823150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4b837bcc4e_0_231"/>
          <p:cNvSpPr/>
          <p:nvPr/>
        </p:nvSpPr>
        <p:spPr>
          <a:xfrm>
            <a:off x="267525" y="3948175"/>
            <a:ext cx="14112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4b837bcc4e_0_231"/>
          <p:cNvSpPr/>
          <p:nvPr/>
        </p:nvSpPr>
        <p:spPr>
          <a:xfrm>
            <a:off x="2598325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4b837bcc4e_0_231"/>
          <p:cNvSpPr/>
          <p:nvPr/>
        </p:nvSpPr>
        <p:spPr>
          <a:xfrm rot="-5400000">
            <a:off x="1454275" y="27424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34b837bcc4e_0_231"/>
          <p:cNvSpPr txBox="1"/>
          <p:nvPr/>
        </p:nvSpPr>
        <p:spPr>
          <a:xfrm>
            <a:off x="4497150" y="1403888"/>
            <a:ext cx="4038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soil 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α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crop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α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 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:bare soil albedo, crop albedo and 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residue albedo;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soil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crop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5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crop,yellowing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f</a:t>
            </a:r>
            <a:r>
              <a:rPr lang="en" sz="15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bare soil fraction, crop fraction (during yellowing period), residue fraction in each model grid;</a:t>
            </a:r>
            <a:endParaRPr sz="15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34b837bcc4e_0_231"/>
          <p:cNvSpPr txBox="1"/>
          <p:nvPr/>
        </p:nvSpPr>
        <p:spPr>
          <a:xfrm>
            <a:off x="4497150" y="2985863"/>
            <a:ext cx="398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day: days during these two periods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RC: the total days of residue covering periods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g34b837bcc4e_0_231"/>
          <p:cNvSpPr txBox="1"/>
          <p:nvPr/>
        </p:nvSpPr>
        <p:spPr>
          <a:xfrm>
            <a:off x="4538850" y="3628888"/>
            <a:ext cx="390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en" sz="15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fitting parameters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g34b837bcc4e_0_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00" y="826200"/>
            <a:ext cx="3659775" cy="43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34b837bcc4e_0_279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2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</a:t>
            </a:r>
            <a:r>
              <a:rPr lang="en" sz="2810" b="0" i="0" u="none" strike="noStrike" cap="none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parameter optimization and model simulation</a:t>
            </a:r>
            <a:endParaRPr sz="2810" b="0" i="0" u="none" strike="noStrike" cap="none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3" name="Google Shape;743;g34b837bcc4e_0_279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4" name="Google Shape;744;g34b837bcc4e_0_2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45" name="Google Shape;745;g34b837bcc4e_0_279"/>
          <p:cNvSpPr/>
          <p:nvPr/>
        </p:nvSpPr>
        <p:spPr>
          <a:xfrm>
            <a:off x="823150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34b837bcc4e_0_279"/>
          <p:cNvSpPr/>
          <p:nvPr/>
        </p:nvSpPr>
        <p:spPr>
          <a:xfrm>
            <a:off x="267525" y="3948175"/>
            <a:ext cx="1411200" cy="121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34b837bcc4e_0_279"/>
          <p:cNvSpPr/>
          <p:nvPr/>
        </p:nvSpPr>
        <p:spPr>
          <a:xfrm>
            <a:off x="2598325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34b837bcc4e_0_279"/>
          <p:cNvSpPr/>
          <p:nvPr/>
        </p:nvSpPr>
        <p:spPr>
          <a:xfrm rot="-5400000">
            <a:off x="1454275" y="27424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34b837bcc4e_0_279"/>
          <p:cNvSpPr/>
          <p:nvPr/>
        </p:nvSpPr>
        <p:spPr>
          <a:xfrm>
            <a:off x="2598325" y="4206425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0" name="Google Shape;750;g34b837bcc4e_0_279"/>
          <p:cNvPicPr preferRelativeResize="0"/>
          <p:nvPr/>
        </p:nvPicPr>
        <p:blipFill rotWithShape="1">
          <a:blip r:embed="rId4">
            <a:alphaModFix/>
          </a:blip>
          <a:srcRect t="15490" r="9828"/>
          <a:stretch/>
        </p:blipFill>
        <p:spPr>
          <a:xfrm>
            <a:off x="4449750" y="1144100"/>
            <a:ext cx="2137749" cy="188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g34b837bcc4e_0_279"/>
          <p:cNvPicPr preferRelativeResize="0"/>
          <p:nvPr/>
        </p:nvPicPr>
        <p:blipFill rotWithShape="1">
          <a:blip r:embed="rId5">
            <a:alphaModFix/>
          </a:blip>
          <a:srcRect t="15211" r="9551"/>
          <a:stretch/>
        </p:blipFill>
        <p:spPr>
          <a:xfrm>
            <a:off x="6808060" y="1129400"/>
            <a:ext cx="2009915" cy="18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g34b837bcc4e_0_279"/>
          <p:cNvSpPr txBox="1"/>
          <p:nvPr/>
        </p:nvSpPr>
        <p:spPr>
          <a:xfrm>
            <a:off x="4880100" y="800050"/>
            <a:ext cx="359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parameter optimization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34b837bcc4e_0_279"/>
          <p:cNvSpPr/>
          <p:nvPr/>
        </p:nvSpPr>
        <p:spPr>
          <a:xfrm>
            <a:off x="4749908" y="913763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g34b837bcc4e_0_279"/>
          <p:cNvSpPr txBox="1"/>
          <p:nvPr/>
        </p:nvSpPr>
        <p:spPr>
          <a:xfrm>
            <a:off x="4814860" y="1130950"/>
            <a:ext cx="157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5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0.54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g34b837bcc4e_0_279"/>
          <p:cNvSpPr txBox="1"/>
          <p:nvPr/>
        </p:nvSpPr>
        <p:spPr>
          <a:xfrm>
            <a:off x="4817196" y="1357093"/>
            <a:ext cx="1655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RMSE = 0.04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 179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34b837bcc4e_0_279"/>
          <p:cNvSpPr txBox="1"/>
          <p:nvPr/>
        </p:nvSpPr>
        <p:spPr>
          <a:xfrm>
            <a:off x="7154853" y="1130950"/>
            <a:ext cx="157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5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0.62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34b837bcc4e_0_279"/>
          <p:cNvSpPr txBox="1"/>
          <p:nvPr/>
        </p:nvSpPr>
        <p:spPr>
          <a:xfrm>
            <a:off x="7157189" y="1357100"/>
            <a:ext cx="125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RMSE = 0.03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g34b837bcc4e_0_279"/>
          <p:cNvSpPr txBox="1"/>
          <p:nvPr/>
        </p:nvSpPr>
        <p:spPr>
          <a:xfrm>
            <a:off x="7157176" y="1588100"/>
            <a:ext cx="100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 117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Google Shape;759;g34b837bcc4e_0_279" title="BL-AH2022.png"/>
          <p:cNvPicPr preferRelativeResize="0"/>
          <p:nvPr/>
        </p:nvPicPr>
        <p:blipFill rotWithShape="1">
          <a:blip r:embed="rId6">
            <a:alphaModFix/>
          </a:blip>
          <a:srcRect t="2461" r="6699" b="2497"/>
          <a:stretch/>
        </p:blipFill>
        <p:spPr>
          <a:xfrm>
            <a:off x="4437288" y="3268441"/>
            <a:ext cx="2328000" cy="18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34b837bcc4e_0_279"/>
          <p:cNvSpPr/>
          <p:nvPr/>
        </p:nvSpPr>
        <p:spPr>
          <a:xfrm>
            <a:off x="4749908" y="3123563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34b837bcc4e_0_279"/>
          <p:cNvSpPr txBox="1"/>
          <p:nvPr/>
        </p:nvSpPr>
        <p:spPr>
          <a:xfrm>
            <a:off x="4926650" y="3001175"/>
            <a:ext cx="359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modeled surface albedo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34b837bcc4e_0_279"/>
          <p:cNvSpPr txBox="1"/>
          <p:nvPr/>
        </p:nvSpPr>
        <p:spPr>
          <a:xfrm>
            <a:off x="6782700" y="3424975"/>
            <a:ext cx="231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ORC-AE: model with refinements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ORC-D: model without refinements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34b837bcc4e_0_279"/>
          <p:cNvSpPr/>
          <p:nvPr/>
        </p:nvSpPr>
        <p:spPr>
          <a:xfrm>
            <a:off x="6878850" y="3971850"/>
            <a:ext cx="246300" cy="167700"/>
          </a:xfrm>
          <a:prstGeom prst="roundRect">
            <a:avLst>
              <a:gd name="adj" fmla="val 16667"/>
            </a:avLst>
          </a:prstGeom>
          <a:solidFill>
            <a:srgbClr val="EAFEE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34b837bcc4e_0_279"/>
          <p:cNvSpPr/>
          <p:nvPr/>
        </p:nvSpPr>
        <p:spPr>
          <a:xfrm>
            <a:off x="6878850" y="4228475"/>
            <a:ext cx="246300" cy="167700"/>
          </a:xfrm>
          <a:prstGeom prst="roundRect">
            <a:avLst>
              <a:gd name="adj" fmla="val 16667"/>
            </a:avLst>
          </a:prstGeom>
          <a:solidFill>
            <a:srgbClr val="E5E5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34b837bcc4e_0_279"/>
          <p:cNvSpPr txBox="1"/>
          <p:nvPr/>
        </p:nvSpPr>
        <p:spPr>
          <a:xfrm>
            <a:off x="7157200" y="3871433"/>
            <a:ext cx="170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foliar yellowing period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34b837bcc4e_0_279"/>
          <p:cNvSpPr txBox="1"/>
          <p:nvPr/>
        </p:nvSpPr>
        <p:spPr>
          <a:xfrm>
            <a:off x="7157200" y="4115481"/>
            <a:ext cx="170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residue covering period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g34b837bcc4e_0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00" y="826200"/>
            <a:ext cx="3659775" cy="43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34b837bcc4e_0_313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2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4:</a:t>
            </a:r>
            <a:r>
              <a:rPr lang="en" sz="2810" b="0" i="0" u="none" strike="noStrike" cap="none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modification of soil evaporation and surface roughness </a:t>
            </a:r>
            <a:endParaRPr sz="2810" b="0" i="0" u="none" strike="noStrike" cap="none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3" name="Google Shape;773;g34b837bcc4e_0_313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4" name="Google Shape;774;g34b837bcc4e_0_3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75" name="Google Shape;775;g34b837bcc4e_0_313"/>
          <p:cNvSpPr/>
          <p:nvPr/>
        </p:nvSpPr>
        <p:spPr>
          <a:xfrm>
            <a:off x="823150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4b837bcc4e_0_313"/>
          <p:cNvSpPr/>
          <p:nvPr/>
        </p:nvSpPr>
        <p:spPr>
          <a:xfrm>
            <a:off x="2598325" y="20079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34b837bcc4e_0_313"/>
          <p:cNvSpPr/>
          <p:nvPr/>
        </p:nvSpPr>
        <p:spPr>
          <a:xfrm rot="-5400000">
            <a:off x="1454275" y="2742400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34b837bcc4e_0_313"/>
          <p:cNvSpPr/>
          <p:nvPr/>
        </p:nvSpPr>
        <p:spPr>
          <a:xfrm>
            <a:off x="2598325" y="4206425"/>
            <a:ext cx="361500" cy="21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34b837bcc4e_0_313"/>
          <p:cNvSpPr/>
          <p:nvPr/>
        </p:nvSpPr>
        <p:spPr>
          <a:xfrm>
            <a:off x="823150" y="3888925"/>
            <a:ext cx="361500" cy="975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0" name="Google Shape;780;g34b837bcc4e_0_313"/>
          <p:cNvCxnSpPr/>
          <p:nvPr/>
        </p:nvCxnSpPr>
        <p:spPr>
          <a:xfrm>
            <a:off x="1577725" y="4290775"/>
            <a:ext cx="1817100" cy="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81" name="Google Shape;781;g34b837bcc4e_0_313"/>
          <p:cNvCxnSpPr/>
          <p:nvPr/>
        </p:nvCxnSpPr>
        <p:spPr>
          <a:xfrm>
            <a:off x="3379750" y="4206425"/>
            <a:ext cx="0" cy="110400"/>
          </a:xfrm>
          <a:prstGeom prst="straightConnector1">
            <a:avLst/>
          </a:prstGeom>
          <a:noFill/>
          <a:ln w="19050" cap="flat" cmpd="sng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2" name="Google Shape;782;g34b837bcc4e_0_313"/>
          <p:cNvSpPr/>
          <p:nvPr/>
        </p:nvSpPr>
        <p:spPr>
          <a:xfrm>
            <a:off x="3325725" y="4052150"/>
            <a:ext cx="171600" cy="138300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34b837bcc4e_0_313"/>
          <p:cNvSpPr/>
          <p:nvPr/>
        </p:nvSpPr>
        <p:spPr>
          <a:xfrm>
            <a:off x="4445108" y="2285363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34b837bcc4e_0_313"/>
          <p:cNvSpPr txBox="1"/>
          <p:nvPr/>
        </p:nvSpPr>
        <p:spPr>
          <a:xfrm>
            <a:off x="4600328" y="2095594"/>
            <a:ext cx="4257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soil evaporation by change in residue fraction (Zhao et al 2020, Raes et al 2022)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g34b837bcc4e_0_313"/>
          <p:cNvSpPr/>
          <p:nvPr/>
        </p:nvSpPr>
        <p:spPr>
          <a:xfrm>
            <a:off x="4445108" y="2971163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34b837bcc4e_0_313"/>
          <p:cNvSpPr txBox="1"/>
          <p:nvPr/>
        </p:nvSpPr>
        <p:spPr>
          <a:xfrm>
            <a:off x="4600328" y="2781394"/>
            <a:ext cx="4257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plant height from 1.1 m for winter wheat to 0.5 m for crop residues (MacMaster et al 2000)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1F71C4C1-C0C8-2E34-ADB2-3C5824CD6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4b975c9fce_0_21">
            <a:extLst>
              <a:ext uri="{FF2B5EF4-FFF2-40B4-BE49-F238E27FC236}">
                <a16:creationId xmlns:a16="http://schemas.microsoft.com/office/drawing/2014/main" id="{1254385D-6FA9-08DB-3B2F-A1B03ED8D42B}"/>
              </a:ext>
            </a:extLst>
          </p:cNvPr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0" name="Google Shape;660;g34b975c9fce_0_21">
            <a:extLst>
              <a:ext uri="{FF2B5EF4-FFF2-40B4-BE49-F238E27FC236}">
                <a16:creationId xmlns:a16="http://schemas.microsoft.com/office/drawing/2014/main" id="{0DDDF7D1-2A0C-D918-414B-88EAC4272B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61" name="Google Shape;661;g34b975c9fce_0_21">
            <a:extLst>
              <a:ext uri="{FF2B5EF4-FFF2-40B4-BE49-F238E27FC236}">
                <a16:creationId xmlns:a16="http://schemas.microsoft.com/office/drawing/2014/main" id="{145CCFE6-2779-ABDF-FE17-32B1EB638B02}"/>
              </a:ext>
            </a:extLst>
          </p:cNvPr>
          <p:cNvSpPr txBox="1"/>
          <p:nvPr/>
        </p:nvSpPr>
        <p:spPr>
          <a:xfrm>
            <a:off x="2957700" y="2420075"/>
            <a:ext cx="322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lang="en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simulation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97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4b837bcc4e_0_350"/>
          <p:cNvSpPr txBox="1"/>
          <p:nvPr/>
        </p:nvSpPr>
        <p:spPr>
          <a:xfrm>
            <a:off x="0" y="0"/>
            <a:ext cx="9144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28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3:</a:t>
            </a:r>
            <a:r>
              <a:rPr lang="en" sz="2810" b="0" i="0" u="none" strike="noStrike" cap="none" dirty="0">
                <a:solidFill>
                  <a:srgbClr val="808286"/>
                </a:solidFill>
                <a:latin typeface="Calibri"/>
                <a:ea typeface="Calibri"/>
                <a:cs typeface="Calibri"/>
                <a:sym typeface="Calibri"/>
              </a:rPr>
              <a:t> Climate mitigation in European scale</a:t>
            </a:r>
            <a:endParaRPr sz="2810" b="0" i="0" u="none" strike="noStrike" cap="none" dirty="0">
              <a:solidFill>
                <a:srgbClr val="8082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2" name="Google Shape;792;g34b837bcc4e_0_350"/>
          <p:cNvCxnSpPr/>
          <p:nvPr/>
        </p:nvCxnSpPr>
        <p:spPr>
          <a:xfrm>
            <a:off x="12850" y="785050"/>
            <a:ext cx="91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3" name="Google Shape;793;g34b837bcc4e_0_3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94" name="Google Shape;794;g34b837bcc4e_0_350"/>
          <p:cNvSpPr txBox="1"/>
          <p:nvPr/>
        </p:nvSpPr>
        <p:spPr>
          <a:xfrm>
            <a:off x="739375" y="4332030"/>
            <a:ext cx="719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residue coverage in 60 days after winter wheat harvest </a:t>
            </a:r>
            <a:r>
              <a:rPr lang="en" sz="16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cools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surface in Europe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g34b837bcc4e_0_350"/>
          <p:cNvSpPr/>
          <p:nvPr/>
        </p:nvSpPr>
        <p:spPr>
          <a:xfrm>
            <a:off x="665178" y="4502271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34b837bcc4e_0_350"/>
          <p:cNvSpPr txBox="1"/>
          <p:nvPr/>
        </p:nvSpPr>
        <p:spPr>
          <a:xfrm>
            <a:off x="12850" y="604817"/>
            <a:ext cx="883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foliar yellowing  and  residue covering on surface temperature (average and maximum)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g34b837bcc4e_0_350"/>
          <p:cNvSpPr txBox="1"/>
          <p:nvPr/>
        </p:nvSpPr>
        <p:spPr>
          <a:xfrm>
            <a:off x="739375" y="4634353"/>
            <a:ext cx="719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cooling effect of residue coverage </a:t>
            </a:r>
            <a:r>
              <a:rPr lang="en" sz="16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enhances in the low-latitude regions</a:t>
            </a:r>
            <a:endParaRPr sz="1600" b="1" i="0" u="none" strike="noStrike" cap="non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g34b837bcc4e_0_350"/>
          <p:cNvSpPr/>
          <p:nvPr/>
        </p:nvSpPr>
        <p:spPr>
          <a:xfrm>
            <a:off x="665178" y="4804594"/>
            <a:ext cx="101400" cy="1014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g34b837bcc4e_0_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75" y="2227503"/>
            <a:ext cx="887625" cy="7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g34b837bcc4e_0_350"/>
          <p:cNvSpPr/>
          <p:nvPr/>
        </p:nvSpPr>
        <p:spPr>
          <a:xfrm>
            <a:off x="1375500" y="1371630"/>
            <a:ext cx="311400" cy="262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g34b837bcc4e_0_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800" y="1177205"/>
            <a:ext cx="6614776" cy="32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34b837bcc4e_0_350"/>
          <p:cNvSpPr txBox="1"/>
          <p:nvPr/>
        </p:nvSpPr>
        <p:spPr>
          <a:xfrm>
            <a:off x="2045900" y="1464705"/>
            <a:ext cx="1352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-1.72±0.76℃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719</Words>
  <Application>Microsoft Office PowerPoint</Application>
  <PresentationFormat>全屏显示(16:9)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珂 余</cp:lastModifiedBy>
  <cp:revision>6</cp:revision>
  <dcterms:modified xsi:type="dcterms:W3CDTF">2025-04-27T21:03:11Z</dcterms:modified>
</cp:coreProperties>
</file>