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132" r:id="rId2"/>
    <p:sldId id="1115" r:id="rId3"/>
    <p:sldId id="1133" r:id="rId4"/>
    <p:sldId id="1134" r:id="rId5"/>
    <p:sldId id="1135" r:id="rId6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11A"/>
    <a:srgbClr val="FF0000"/>
    <a:srgbClr val="CCFFCC"/>
    <a:srgbClr val="123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6296" autoAdjust="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3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32" d="100"/>
          <a:sy n="132" d="100"/>
        </p:scale>
        <p:origin x="53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3B13A22-A7BC-1542-9742-18B36083C8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259E329-CA6C-1048-B2CD-BDDF93E0E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A4105-5281-AA44-8183-052D47080AA7}" type="datetimeFigureOut">
              <a:rPr lang="it-IT" smtClean="0"/>
              <a:t>28/04/2025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267D132-79EF-C940-9588-7100FEF090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5E66DD-413B-CE45-850B-691FCB99E0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500DC-508D-704D-87AD-1E88D81693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373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FCC528-25B2-44C4-98A9-9AFEAEDB5C17}" type="datetimeFigureOut">
              <a:rPr lang="en-US"/>
              <a:pPr>
                <a:defRPr/>
              </a:pPr>
              <a:t>4/28/2025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A3077F-2C3C-4D47-96F4-4C6C10D31D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32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ordPictureWatermark3" descr="Immagine2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271" b="32609"/>
          <a:stretch>
            <a:fillRect/>
          </a:stretch>
        </p:blipFill>
        <p:spPr bwMode="auto">
          <a:xfrm>
            <a:off x="7169544" y="1484784"/>
            <a:ext cx="500026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6" descr="logo_federico_I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40000"/>
          </a:blip>
          <a:srcRect l="37953" r="38326" b="20913"/>
          <a:stretch>
            <a:fillRect/>
          </a:stretch>
        </p:blipFill>
        <p:spPr>
          <a:xfrm>
            <a:off x="62364" y="57292"/>
            <a:ext cx="859785" cy="881157"/>
          </a:xfrm>
          <a:prstGeom prst="rect">
            <a:avLst/>
          </a:prstGeom>
        </p:spPr>
      </p:pic>
      <p:pic>
        <p:nvPicPr>
          <p:cNvPr id="5" name="Immagine 7" descr="logo_federico_II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40000"/>
          </a:blip>
          <a:srcRect t="79087"/>
          <a:stretch>
            <a:fillRect/>
          </a:stretch>
        </p:blipFill>
        <p:spPr>
          <a:xfrm>
            <a:off x="984144" y="305081"/>
            <a:ext cx="6117279" cy="385577"/>
          </a:xfrm>
          <a:prstGeom prst="rect">
            <a:avLst/>
          </a:prstGeom>
        </p:spPr>
      </p:pic>
      <p:sp>
        <p:nvSpPr>
          <p:cNvPr id="6" name="Rettangolo 8"/>
          <p:cNvSpPr/>
          <p:nvPr userDrawn="1"/>
        </p:nvSpPr>
        <p:spPr>
          <a:xfrm>
            <a:off x="0" y="915521"/>
            <a:ext cx="12192000" cy="138721"/>
          </a:xfrm>
          <a:prstGeom prst="rect">
            <a:avLst/>
          </a:prstGeom>
          <a:gradFill>
            <a:gsLst>
              <a:gs pos="100000">
                <a:srgbClr val="123E69"/>
              </a:gs>
              <a:gs pos="49000">
                <a:srgbClr val="002060">
                  <a:alpha val="80000"/>
                </a:srgbClr>
              </a:gs>
              <a:gs pos="50000">
                <a:srgbClr val="002060">
                  <a:alpha val="80000"/>
                </a:srgb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63BA03E-0C37-B74A-8049-2C51E1558F8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5196" y="57292"/>
            <a:ext cx="1810821" cy="8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38556"/>
      </p:ext>
    </p:extLst>
  </p:cSld>
  <p:clrMapOvr>
    <a:masterClrMapping/>
  </p:clrMapOvr>
  <p:transition spd="slow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6D99-51CE-404E-A880-73797D358319}" type="datetimeFigureOut">
              <a:rPr lang="it-IT" smtClean="0"/>
              <a:pPr/>
              <a:t>28/04/2025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Prof. S. Manfreda – Ordine Ingegneri Potenza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5BF8-C6A1-452D-937D-6EE79AA4375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5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9A87B76B-6500-6D4C-9D14-B41665AD4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079" y="0"/>
            <a:ext cx="1149921" cy="1149921"/>
          </a:xfrm>
          <a:prstGeom prst="rect">
            <a:avLst/>
          </a:prstGeom>
        </p:spPr>
      </p:pic>
      <p:pic>
        <p:nvPicPr>
          <p:cNvPr id="3" name="WordPictureWatermark3" descr="Immagine2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271" b="32609"/>
          <a:stretch>
            <a:fillRect/>
          </a:stretch>
        </p:blipFill>
        <p:spPr bwMode="auto">
          <a:xfrm>
            <a:off x="7169544" y="1484784"/>
            <a:ext cx="500026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6" descr="logo_federico_II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40000"/>
          </a:blip>
          <a:srcRect l="37953" r="38326" b="20913"/>
          <a:stretch>
            <a:fillRect/>
          </a:stretch>
        </p:blipFill>
        <p:spPr>
          <a:xfrm>
            <a:off x="62364" y="57292"/>
            <a:ext cx="1023007" cy="1048436"/>
          </a:xfrm>
          <a:prstGeom prst="rect">
            <a:avLst/>
          </a:prstGeom>
        </p:spPr>
      </p:pic>
      <p:pic>
        <p:nvPicPr>
          <p:cNvPr id="5" name="Immagine 7" descr="logo_federico_II.jp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40000"/>
          </a:blip>
          <a:srcRect t="79087"/>
          <a:stretch>
            <a:fillRect/>
          </a:stretch>
        </p:blipFill>
        <p:spPr>
          <a:xfrm>
            <a:off x="1903119" y="57018"/>
            <a:ext cx="8321211" cy="524492"/>
          </a:xfrm>
          <a:prstGeom prst="rect">
            <a:avLst/>
          </a:prstGeom>
        </p:spPr>
      </p:pic>
      <p:sp>
        <p:nvSpPr>
          <p:cNvPr id="6" name="Rettangolo 8"/>
          <p:cNvSpPr/>
          <p:nvPr userDrawn="1"/>
        </p:nvSpPr>
        <p:spPr>
          <a:xfrm>
            <a:off x="0" y="1124744"/>
            <a:ext cx="12192000" cy="216024"/>
          </a:xfrm>
          <a:prstGeom prst="rect">
            <a:avLst/>
          </a:prstGeom>
          <a:gradFill>
            <a:gsLst>
              <a:gs pos="100000">
                <a:srgbClr val="123E69"/>
              </a:gs>
              <a:gs pos="49000">
                <a:srgbClr val="002060">
                  <a:alpha val="80000"/>
                </a:srgbClr>
              </a:gs>
              <a:gs pos="50000">
                <a:srgbClr val="002060">
                  <a:alpha val="80000"/>
                </a:srgb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1"/>
          <p:cNvSpPr txBox="1">
            <a:spLocks/>
          </p:cNvSpPr>
          <p:nvPr userDrawn="1"/>
        </p:nvSpPr>
        <p:spPr bwMode="auto">
          <a:xfrm>
            <a:off x="-32276" y="681955"/>
            <a:ext cx="12192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b="0" i="0" dirty="0" err="1">
                <a:solidFill>
                  <a:schemeClr val="tx2"/>
                </a:solidFill>
                <a:latin typeface="Footlight MT Light" panose="0204060206030A020304" pitchFamily="18" charset="77"/>
              </a:rPr>
              <a:t>Dipartimento</a:t>
            </a:r>
            <a:r>
              <a:rPr lang="en-US" altLang="en-US" sz="2200" b="0" i="0" dirty="0">
                <a:solidFill>
                  <a:schemeClr val="tx2"/>
                </a:solidFill>
                <a:latin typeface="Footlight MT Light" panose="0204060206030A020304" pitchFamily="18" charset="77"/>
              </a:rPr>
              <a:t> di </a:t>
            </a:r>
            <a:r>
              <a:rPr lang="en-US" altLang="en-US" sz="2200" b="0" i="0" dirty="0" err="1">
                <a:solidFill>
                  <a:schemeClr val="tx2"/>
                </a:solidFill>
                <a:latin typeface="Footlight MT Light" panose="0204060206030A020304" pitchFamily="18" charset="77"/>
              </a:rPr>
              <a:t>Ingegneria</a:t>
            </a:r>
            <a:r>
              <a:rPr lang="en-US" altLang="en-US" sz="2200" b="0" i="0" dirty="0">
                <a:solidFill>
                  <a:schemeClr val="tx2"/>
                </a:solidFill>
                <a:latin typeface="Footlight MT Light" panose="0204060206030A020304" pitchFamily="18" charset="77"/>
              </a:rPr>
              <a:t> </a:t>
            </a:r>
            <a:r>
              <a:rPr lang="en-US" altLang="en-US" sz="2200" b="0" i="0" dirty="0" err="1">
                <a:solidFill>
                  <a:schemeClr val="tx2"/>
                </a:solidFill>
                <a:latin typeface="Footlight MT Light" panose="0204060206030A020304" pitchFamily="18" charset="77"/>
              </a:rPr>
              <a:t>Civile</a:t>
            </a:r>
            <a:r>
              <a:rPr lang="en-US" altLang="en-US" sz="2200" b="0" i="0" dirty="0">
                <a:solidFill>
                  <a:schemeClr val="tx2"/>
                </a:solidFill>
                <a:latin typeface="Footlight MT Light" panose="0204060206030A020304" pitchFamily="18" charset="77"/>
              </a:rPr>
              <a:t>, </a:t>
            </a:r>
            <a:r>
              <a:rPr lang="en-US" altLang="en-US" sz="2200" b="0" i="0" dirty="0" err="1">
                <a:solidFill>
                  <a:schemeClr val="tx2"/>
                </a:solidFill>
                <a:latin typeface="Footlight MT Light" panose="0204060206030A020304" pitchFamily="18" charset="77"/>
              </a:rPr>
              <a:t>Edile</a:t>
            </a:r>
            <a:r>
              <a:rPr lang="en-US" altLang="en-US" sz="2200" b="0" i="0" dirty="0">
                <a:solidFill>
                  <a:schemeClr val="tx2"/>
                </a:solidFill>
                <a:latin typeface="Footlight MT Light" panose="0204060206030A020304" pitchFamily="18" charset="77"/>
              </a:rPr>
              <a:t> e </a:t>
            </a:r>
            <a:r>
              <a:rPr lang="en-US" altLang="en-US" sz="2200" b="0" i="0" dirty="0" err="1">
                <a:solidFill>
                  <a:schemeClr val="tx2"/>
                </a:solidFill>
                <a:latin typeface="Footlight MT Light" panose="0204060206030A020304" pitchFamily="18" charset="77"/>
              </a:rPr>
              <a:t>Ambientale</a:t>
            </a:r>
            <a:r>
              <a:rPr lang="en-US" altLang="en-US" sz="2200" b="0" i="0" dirty="0">
                <a:solidFill>
                  <a:schemeClr val="tx2"/>
                </a:solidFill>
                <a:latin typeface="Footlight MT Light" panose="0204060206030A020304" pitchFamily="18" charset="77"/>
              </a:rPr>
              <a:t> (DICEA) </a:t>
            </a:r>
          </a:p>
        </p:txBody>
      </p:sp>
    </p:spTree>
    <p:extLst>
      <p:ext uri="{BB962C8B-B14F-4D97-AF65-F5344CB8AC3E}">
        <p14:creationId xmlns:p14="http://schemas.microsoft.com/office/powerpoint/2010/main" val="2398905985"/>
      </p:ext>
    </p:extLst>
  </p:cSld>
  <p:clrMapOvr>
    <a:masterClrMapping/>
  </p:clrMapOvr>
  <p:transition spd="slow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8">
            <a:extLst>
              <a:ext uri="{FF2B5EF4-FFF2-40B4-BE49-F238E27FC236}">
                <a16:creationId xmlns:a16="http://schemas.microsoft.com/office/drawing/2014/main" id="{8F8AC242-8636-5D4E-971D-D3412F33A0CC}"/>
              </a:ext>
            </a:extLst>
          </p:cNvPr>
          <p:cNvSpPr/>
          <p:nvPr userDrawn="1"/>
        </p:nvSpPr>
        <p:spPr>
          <a:xfrm>
            <a:off x="0" y="6250681"/>
            <a:ext cx="12192000" cy="138721"/>
          </a:xfrm>
          <a:prstGeom prst="rect">
            <a:avLst/>
          </a:prstGeom>
          <a:gradFill>
            <a:gsLst>
              <a:gs pos="100000">
                <a:srgbClr val="123E69"/>
              </a:gs>
              <a:gs pos="49000">
                <a:srgbClr val="002060">
                  <a:alpha val="80000"/>
                </a:srgbClr>
              </a:gs>
              <a:gs pos="50000">
                <a:srgbClr val="002060">
                  <a:alpha val="80000"/>
                </a:srgbClr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180A1C5-575B-4289-A355-BA4F08CE07D1}"/>
              </a:ext>
            </a:extLst>
          </p:cNvPr>
          <p:cNvSpPr/>
          <p:nvPr userDrawn="1"/>
        </p:nvSpPr>
        <p:spPr>
          <a:xfrm>
            <a:off x="11172747" y="5862181"/>
            <a:ext cx="968188" cy="9225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013D6976-977C-C74A-BA45-DD68B7E4D3E8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2707" y="160339"/>
            <a:ext cx="10972800" cy="120351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660400" y="6400801"/>
            <a:ext cx="9770533" cy="3651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Prof. Salvatore Manfreda – Università degli Studi di Napoli Federico II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10485752" y="6401717"/>
            <a:ext cx="6509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EDEA40-E179-4FB8-82D3-F765CD53FBD2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pic>
        <p:nvPicPr>
          <p:cNvPr id="8" name="Immagine 6" descr="logo_federico_II.jpg">
            <a:extLst>
              <a:ext uri="{FF2B5EF4-FFF2-40B4-BE49-F238E27FC236}">
                <a16:creationId xmlns:a16="http://schemas.microsoft.com/office/drawing/2014/main" id="{039D4F39-5570-A847-BF71-8862E53A1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40000"/>
          </a:blip>
          <a:srcRect l="37953" r="38326" b="20913"/>
          <a:stretch>
            <a:fillRect/>
          </a:stretch>
        </p:blipFill>
        <p:spPr>
          <a:xfrm>
            <a:off x="11136717" y="5809564"/>
            <a:ext cx="1023007" cy="1048436"/>
          </a:xfrm>
          <a:prstGeom prst="rect">
            <a:avLst/>
          </a:prstGeom>
        </p:spPr>
      </p:pic>
      <p:sp>
        <p:nvSpPr>
          <p:cNvPr id="9" name="Freeform 11">
            <a:extLst>
              <a:ext uri="{FF2B5EF4-FFF2-40B4-BE49-F238E27FC236}">
                <a16:creationId xmlns:a16="http://schemas.microsoft.com/office/drawing/2014/main" id="{1CC9FCCD-73E2-9C4A-8DC7-261E4A01FEBB}"/>
              </a:ext>
            </a:extLst>
          </p:cNvPr>
          <p:cNvSpPr/>
          <p:nvPr userDrawn="1"/>
        </p:nvSpPr>
        <p:spPr bwMode="auto">
          <a:xfrm flipV="1">
            <a:off x="-4189" y="714374"/>
            <a:ext cx="956779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E1A2954-478F-1745-904B-CFB4FE483B64}"/>
              </a:ext>
            </a:extLst>
          </p:cNvPr>
          <p:cNvSpPr txBox="1">
            <a:spLocks/>
          </p:cNvSpPr>
          <p:nvPr userDrawn="1"/>
        </p:nvSpPr>
        <p:spPr>
          <a:xfrm>
            <a:off x="0" y="792159"/>
            <a:ext cx="562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23C7D69F-D390-164A-8DF6-FB975B26F79E}" type="slidenum">
              <a:rPr lang="it-IT" sz="1600" smtClean="0">
                <a:solidFill>
                  <a:schemeClr val="tx1"/>
                </a:solidFill>
              </a:rPr>
              <a:pPr/>
              <a:t>‹N›</a:t>
            </a:fld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49322"/>
      </p:ext>
    </p:extLst>
  </p:cSld>
  <p:clrMapOvr>
    <a:masterClrMapping/>
  </p:clrMapOvr>
  <p:transition spd="slow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4"/>
          <p:cNvSpPr/>
          <p:nvPr userDrawn="1"/>
        </p:nvSpPr>
        <p:spPr>
          <a:xfrm>
            <a:off x="0" y="6242539"/>
            <a:ext cx="12192000" cy="109845"/>
          </a:xfrm>
          <a:prstGeom prst="rect">
            <a:avLst/>
          </a:prstGeom>
          <a:gradFill flip="none" rotWithShape="1">
            <a:gsLst>
              <a:gs pos="50000">
                <a:srgbClr val="002060">
                  <a:alpha val="8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>
          <a:xfrm>
            <a:off x="190500" y="6408739"/>
            <a:ext cx="100330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Prof. Salvatore Manfreda – Università degli Studi di Napoli Federico II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10890251" y="6400801"/>
            <a:ext cx="103293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7DBC23-B725-49F6-A7C1-1443C46B5307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62515"/>
      </p:ext>
    </p:extLst>
  </p:cSld>
  <p:clrMapOvr>
    <a:masterClrMapping/>
  </p:clrMapOvr>
  <p:transition spd="slow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B34228-FDFB-4CAD-A7A2-7E3025EB5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FD15F8-7394-4991-84C8-56F7976F8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263198-E2E1-4705-860A-69F10D3EB8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C5EDF98-0DCF-4B95-B40D-0732D1C2F77B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4636027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48EAC1-95F8-4A8C-9DE6-BDCA45D4F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A2DCCF-E4E4-400A-876E-4F6350B6C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1C0E02-65F3-40B4-ABA5-03AF19A4F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73D42-2449-4EE0-B2E3-4CD7B1E6412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521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4F059-E483-488C-8D1A-87060B4B6F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C7A35-0663-47D4-82FE-0ABDD6642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CDB123-E6BE-4792-9409-932041CB6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4CD84-48C1-4BD5-B250-490C927A93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882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65767" y="1981200"/>
            <a:ext cx="50059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474885" y="1981200"/>
            <a:ext cx="5005916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174F79-22AE-4400-A434-48A422E5C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Corso di Idrologia</a:t>
            </a:r>
          </a:p>
        </p:txBody>
      </p:sp>
    </p:spTree>
    <p:extLst>
      <p:ext uri="{BB962C8B-B14F-4D97-AF65-F5344CB8AC3E}">
        <p14:creationId xmlns:p14="http://schemas.microsoft.com/office/powerpoint/2010/main" val="277497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1007435" y="548680"/>
            <a:ext cx="9985108" cy="7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 txBox="1">
            <a:spLocks noGrp="1"/>
          </p:cNvSpPr>
          <p:nvPr>
            <p:ph idx="1"/>
          </p:nvPr>
        </p:nvSpPr>
        <p:spPr>
          <a:xfrm>
            <a:off x="1055998" y="1304819"/>
            <a:ext cx="9929273" cy="47341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</p:spPr>
        <p:txBody>
          <a:bodyPr/>
          <a:lstStyle/>
          <a:p>
            <a:fld id="{A8306D99-51CE-404E-A880-73797D358319}" type="datetimeFigureOut">
              <a:rPr lang="it-IT" smtClean="0"/>
              <a:pPr/>
              <a:t>28/04/2025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18288"/>
            <a:ext cx="5486400" cy="329184"/>
          </a:xfrm>
        </p:spPr>
        <p:txBody>
          <a:bodyPr/>
          <a:lstStyle/>
          <a:p>
            <a:r>
              <a:rPr lang="it-IT" dirty="0"/>
              <a:t>Prof. S. Manfreda – Ordine Ingegneri Potenza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fld id="{EA635BF8-C6A1-452D-937D-6EE79AA437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94769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  <a:endParaRPr lang="en-US" altLang="en-US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42950" y="6356351"/>
            <a:ext cx="27114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Prof. Salvatore Manfreda – Università degli Studi di Napoli Federico II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5A7145-BAF1-4A5D-AD44-149A1139813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0" r:id="rId2"/>
    <p:sldLayoutId id="2147483685" r:id="rId3"/>
    <p:sldLayoutId id="2147483687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700" r:id="rId10"/>
  </p:sldLayoutIdLst>
  <p:transition spd="slow" advTm="1000"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5607A-0AC1-DEDA-A038-F2CBEB1C4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08DD601-8C22-95E1-BCF6-DFB92F8E7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32" y="7760"/>
            <a:ext cx="995960" cy="995960"/>
          </a:xfrm>
          <a:prstGeom prst="rect">
            <a:avLst/>
          </a:prstGeom>
          <a:effectLst>
            <a:glow rad="38100">
              <a:schemeClr val="bg1">
                <a:alpha val="95000"/>
              </a:schemeClr>
            </a:glow>
          </a:effec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77A8567-764D-6A47-1A33-F42CEFB7B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969" y="582939"/>
            <a:ext cx="10580766" cy="120351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IT" u="sng" dirty="0">
                <a:solidFill>
                  <a:srgbClr val="002060"/>
                </a:solidFill>
              </a:rPr>
              <a:t>Supplementary materials:</a:t>
            </a:r>
            <a:br>
              <a:rPr lang="en-US" altLang="en-IT" u="sng" dirty="0">
                <a:solidFill>
                  <a:srgbClr val="002060"/>
                </a:solidFill>
              </a:rPr>
            </a:br>
            <a:r>
              <a:rPr lang="en-US" altLang="en-IT" b="0" dirty="0">
                <a:solidFill>
                  <a:srgbClr val="002060"/>
                </a:solidFill>
              </a:rPr>
              <a:t>Comparability of different camera results</a:t>
            </a:r>
            <a:br>
              <a:rPr lang="en-US" altLang="en-IT" u="sng" dirty="0">
                <a:solidFill>
                  <a:srgbClr val="002060"/>
                </a:solidFill>
              </a:rPr>
            </a:br>
            <a:endParaRPr lang="en-US" altLang="en-IT" u="sng" dirty="0">
              <a:solidFill>
                <a:srgbClr val="002060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C595CE-C6D0-5D72-6266-BEDECDEC5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6" y="1549196"/>
            <a:ext cx="7634960" cy="3916204"/>
          </a:xfrm>
          <a:prstGeom prst="rect">
            <a:avLst/>
          </a:prstGeom>
          <a:noFill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D11388-2450-686C-6A4B-73FFC5B8F42C}"/>
              </a:ext>
            </a:extLst>
          </p:cNvPr>
          <p:cNvSpPr txBox="1"/>
          <p:nvPr/>
        </p:nvSpPr>
        <p:spPr>
          <a:xfrm>
            <a:off x="8120734" y="1585045"/>
            <a:ext cx="386715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tx2"/>
                </a:solidFill>
              </a:rPr>
              <a:t>Within the figure, the mean of all the </a:t>
            </a:r>
            <a:r>
              <a:rPr lang="en-US" b="1" dirty="0">
                <a:solidFill>
                  <a:schemeClr val="tx2"/>
                </a:solidFill>
              </a:rPr>
              <a:t>normalized camera red bands values </a:t>
            </a:r>
            <a:r>
              <a:rPr lang="en-US" dirty="0">
                <a:solidFill>
                  <a:schemeClr val="tx2"/>
                </a:solidFill>
              </a:rPr>
              <a:t>is also reported in red. The normalization made it easier to assess camera performances in relation to the measurements of turbidity. </a:t>
            </a:r>
          </a:p>
          <a:p>
            <a:pPr algn="just"/>
            <a:r>
              <a:rPr lang="en-US" dirty="0">
                <a:solidFill>
                  <a:schemeClr val="tx2"/>
                </a:solidFill>
              </a:rPr>
              <a:t>Additionally, it enables a consistent comparison among different camera types, </a:t>
            </a:r>
            <a:r>
              <a:rPr lang="en-US" b="1" dirty="0">
                <a:solidFill>
                  <a:schemeClr val="tx2"/>
                </a:solidFill>
              </a:rPr>
              <a:t>avoiding the issue of the Bayer pattern</a:t>
            </a:r>
            <a:r>
              <a:rPr lang="en-US" dirty="0">
                <a:solidFill>
                  <a:schemeClr val="tx2"/>
                </a:solidFill>
              </a:rPr>
              <a:t>, used in digital cameras, that provides us RGB values already interpolated, unlike the multispectral camera that measures pure bands.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2" name="Segnaposto piè di pagina 3">
            <a:extLst>
              <a:ext uri="{FF2B5EF4-FFF2-40B4-BE49-F238E27FC236}">
                <a16:creationId xmlns:a16="http://schemas.microsoft.com/office/drawing/2014/main" id="{45DBA046-10D0-D296-9C91-D60B8F145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0025" y="6400801"/>
            <a:ext cx="9770533" cy="365125"/>
          </a:xfr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</a:rPr>
              <a:t>Domenico Miglino – Università </a:t>
            </a:r>
            <a:r>
              <a:rPr lang="en-US" sz="1400" dirty="0" err="1">
                <a:solidFill>
                  <a:srgbClr val="002060"/>
                </a:solidFill>
              </a:rPr>
              <a:t>degli</a:t>
            </a:r>
            <a:r>
              <a:rPr lang="en-US" sz="1400" dirty="0">
                <a:solidFill>
                  <a:srgbClr val="002060"/>
                </a:solidFill>
              </a:rPr>
              <a:t> Studi di Napoli Federico II</a:t>
            </a:r>
          </a:p>
        </p:txBody>
      </p:sp>
      <p:pic>
        <p:nvPicPr>
          <p:cNvPr id="6" name="Picture 2" descr="EGU - Visual identity">
            <a:extLst>
              <a:ext uri="{FF2B5EF4-FFF2-40B4-BE49-F238E27FC236}">
                <a16:creationId xmlns:a16="http://schemas.microsoft.com/office/drawing/2014/main" id="{B81CB6C5-CC60-749A-7940-34F9A44B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693"/>
            <a:ext cx="16919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6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E9BFF-BA2A-3FB1-EE0A-C39CF5B13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41930017-2782-08D1-21D7-61FB95F39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32" y="7760"/>
            <a:ext cx="995960" cy="995960"/>
          </a:xfrm>
          <a:prstGeom prst="rect">
            <a:avLst/>
          </a:prstGeom>
          <a:effectLst>
            <a:glow rad="38100">
              <a:schemeClr val="bg1">
                <a:alpha val="95000"/>
              </a:schemeClr>
            </a:glo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66A139-CAE9-F0DE-B669-30A48394569F}"/>
              </a:ext>
            </a:extLst>
          </p:cNvPr>
          <p:cNvSpPr txBox="1"/>
          <p:nvPr/>
        </p:nvSpPr>
        <p:spPr>
          <a:xfrm>
            <a:off x="180712" y="1116033"/>
            <a:ext cx="3956282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Significant </a:t>
            </a:r>
            <a:r>
              <a:rPr lang="en-US" sz="1400" b="1" i="0" u="none" strike="noStrike" baseline="0" dirty="0">
                <a:solidFill>
                  <a:srgbClr val="002060"/>
                </a:solidFill>
                <a:latin typeface="+mn-lt"/>
              </a:rPr>
              <a:t>variations in illumination 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cause notable differences in spectral signatures across days and seasons. </a:t>
            </a:r>
          </a:p>
          <a:p>
            <a:endParaRPr lang="en-US" sz="140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Changing illumination direction and resulting </a:t>
            </a:r>
            <a:r>
              <a:rPr lang="en-US" sz="1400" b="1" i="0" u="none" strike="noStrike" baseline="0" dirty="0">
                <a:solidFill>
                  <a:srgbClr val="002060"/>
                </a:solidFill>
                <a:latin typeface="+mn-lt"/>
              </a:rPr>
              <a:t>shadows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 alter the scene during the day.</a:t>
            </a:r>
          </a:p>
          <a:p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i="0" u="none" strike="noStrike" baseline="0" dirty="0">
                <a:solidFill>
                  <a:srgbClr val="002060"/>
                </a:solidFill>
                <a:latin typeface="+mn-lt"/>
              </a:rPr>
              <a:t>Flow conditions and ripples 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may affect the </a:t>
            </a:r>
          </a:p>
          <a:p>
            <a:r>
              <a:rPr lang="en-US" sz="1400" dirty="0">
                <a:solidFill>
                  <a:srgbClr val="002060"/>
                </a:solidFill>
                <a:latin typeface="+mn-lt"/>
              </a:rPr>
              <a:t>         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spectral signature. </a:t>
            </a:r>
          </a:p>
          <a:p>
            <a:endParaRPr lang="en-US" sz="140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Suspended sediment </a:t>
            </a:r>
            <a:r>
              <a:rPr lang="en-US" sz="1400" b="0" i="0" u="none" strike="noStrike" baseline="0" dirty="0" err="1">
                <a:solidFill>
                  <a:srgbClr val="002060"/>
                </a:solidFill>
                <a:latin typeface="+mn-lt"/>
              </a:rPr>
              <a:t>colour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 variations can also impact the </a:t>
            </a:r>
            <a:r>
              <a:rPr lang="en-US" sz="1400" b="1" i="0" u="none" strike="noStrike" baseline="0" dirty="0">
                <a:solidFill>
                  <a:srgbClr val="002060"/>
                </a:solidFill>
                <a:latin typeface="+mn-lt"/>
              </a:rPr>
              <a:t>camera signal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. </a:t>
            </a:r>
          </a:p>
          <a:p>
            <a:endParaRPr lang="en-US" sz="140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Wind, human activity, or animal presence might disrupt </a:t>
            </a:r>
            <a:r>
              <a:rPr lang="en-US" sz="1400" b="1" i="0" u="none" strike="noStrike" baseline="0" dirty="0">
                <a:solidFill>
                  <a:srgbClr val="002060"/>
                </a:solidFill>
                <a:latin typeface="+mn-lt"/>
              </a:rPr>
              <a:t>camera positioning </a:t>
            </a:r>
            <a:r>
              <a:rPr lang="en-US" sz="1400" b="0" i="0" u="none" strike="noStrike" baseline="0" dirty="0">
                <a:solidFill>
                  <a:srgbClr val="002060"/>
                </a:solidFill>
                <a:latin typeface="+mn-lt"/>
              </a:rPr>
              <a:t>or even induce vibrations. </a:t>
            </a:r>
          </a:p>
          <a:p>
            <a:endParaRPr lang="en-US" sz="140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2060"/>
                </a:solidFill>
                <a:latin typeface="+mn-lt"/>
              </a:rPr>
              <a:t>Higher the turbidity, more reliable the procedure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, in the range investigated.</a:t>
            </a:r>
            <a:endParaRPr lang="en-US" sz="1400" b="1" i="0" u="none" strike="noStrike" baseline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BCEC1D9-A4FD-21A3-10B7-8A5EC3BBCA2B}"/>
              </a:ext>
            </a:extLst>
          </p:cNvPr>
          <p:cNvSpPr txBox="1"/>
          <p:nvPr/>
        </p:nvSpPr>
        <p:spPr>
          <a:xfrm>
            <a:off x="4325112" y="5083857"/>
            <a:ext cx="7799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Plots of results precision (A, D) and accuracy (E, F) for each camera (B), considering the entire turbidity event and only the peak time (C, D, E, F).</a:t>
            </a:r>
            <a:endParaRPr lang="it-IT" sz="1400" dirty="0">
              <a:solidFill>
                <a:srgbClr val="002060"/>
              </a:solidFill>
            </a:endParaRPr>
          </a:p>
        </p:txBody>
      </p:sp>
      <p:pic>
        <p:nvPicPr>
          <p:cNvPr id="13" name="Immagine 12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FC8B8658-343D-FB8F-B27D-B374FE301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01" y="1181980"/>
            <a:ext cx="8146499" cy="382893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52888A-B95C-036F-B2D5-BD287FA0AD09}"/>
              </a:ext>
            </a:extLst>
          </p:cNvPr>
          <p:cNvSpPr txBox="1"/>
          <p:nvPr/>
        </p:nvSpPr>
        <p:spPr>
          <a:xfrm>
            <a:off x="376453" y="814642"/>
            <a:ext cx="567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 / 42</a:t>
            </a:r>
          </a:p>
        </p:txBody>
      </p:sp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1A691033-8DC6-1943-C49A-B535DB427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0025" y="6400801"/>
            <a:ext cx="9770533" cy="365125"/>
          </a:xfr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</a:rPr>
              <a:t>Domenico Miglino – Università </a:t>
            </a:r>
            <a:r>
              <a:rPr lang="en-US" sz="1400" dirty="0" err="1">
                <a:solidFill>
                  <a:srgbClr val="002060"/>
                </a:solidFill>
              </a:rPr>
              <a:t>degli</a:t>
            </a:r>
            <a:r>
              <a:rPr lang="en-US" sz="1400" dirty="0">
                <a:solidFill>
                  <a:srgbClr val="002060"/>
                </a:solidFill>
              </a:rPr>
              <a:t> Studi di Napoli Federico II</a:t>
            </a:r>
          </a:p>
        </p:txBody>
      </p:sp>
      <p:pic>
        <p:nvPicPr>
          <p:cNvPr id="8" name="Picture 2" descr="EGU - Visual identity">
            <a:extLst>
              <a:ext uri="{FF2B5EF4-FFF2-40B4-BE49-F238E27FC236}">
                <a16:creationId xmlns:a16="http://schemas.microsoft.com/office/drawing/2014/main" id="{D1C8EC7F-E104-9B84-4879-267E7E58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693"/>
            <a:ext cx="16919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23631480-F803-B1B7-D74F-74314DC5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44" y="519916"/>
            <a:ext cx="10580766" cy="12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altLang="en-IT" u="sng" dirty="0">
                <a:solidFill>
                  <a:srgbClr val="002060"/>
                </a:solidFill>
              </a:rPr>
              <a:t>Supplementary materials:</a:t>
            </a:r>
            <a:br>
              <a:rPr lang="en-US" altLang="en-IT" u="sng" dirty="0">
                <a:solidFill>
                  <a:srgbClr val="002060"/>
                </a:solidFill>
              </a:rPr>
            </a:br>
            <a:r>
              <a:rPr lang="en-US" altLang="en-IT" b="0" dirty="0">
                <a:solidFill>
                  <a:srgbClr val="002060"/>
                </a:solidFill>
              </a:rPr>
              <a:t>Sensitivity analysis</a:t>
            </a:r>
            <a:br>
              <a:rPr lang="en-US" altLang="en-IT" b="0" dirty="0">
                <a:solidFill>
                  <a:srgbClr val="002060"/>
                </a:solidFill>
              </a:rPr>
            </a:br>
            <a:endParaRPr lang="en-US" altLang="en-IT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6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0634-6373-D171-7CEC-759E6FBBC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4018C82-369D-D220-B8A3-0A4E7A80D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32" y="7760"/>
            <a:ext cx="995960" cy="995960"/>
          </a:xfrm>
          <a:prstGeom prst="rect">
            <a:avLst/>
          </a:prstGeom>
          <a:effectLst>
            <a:glow rad="38100">
              <a:schemeClr val="bg1">
                <a:alpha val="95000"/>
              </a:schemeClr>
            </a:glo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E67C8915-DB0E-FEE6-5BC9-F1F85CC19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969" y="582939"/>
            <a:ext cx="10580766" cy="120351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IT" u="sng" dirty="0">
                <a:solidFill>
                  <a:srgbClr val="002060"/>
                </a:solidFill>
              </a:rPr>
              <a:t>Supplementary materials:</a:t>
            </a:r>
            <a:br>
              <a:rPr lang="en-US" altLang="en-IT" u="sng" dirty="0">
                <a:solidFill>
                  <a:srgbClr val="002060"/>
                </a:solidFill>
              </a:rPr>
            </a:br>
            <a:r>
              <a:rPr lang="en-US" altLang="en-IT" b="0" dirty="0">
                <a:solidFill>
                  <a:srgbClr val="002060"/>
                </a:solidFill>
              </a:rPr>
              <a:t>Range of applications</a:t>
            </a:r>
            <a:br>
              <a:rPr lang="en-US" altLang="en-IT" u="sng" dirty="0">
                <a:solidFill>
                  <a:srgbClr val="002060"/>
                </a:solidFill>
              </a:rPr>
            </a:br>
            <a:endParaRPr lang="en-US" altLang="en-IT" u="sng" dirty="0">
              <a:solidFill>
                <a:srgbClr val="002060"/>
              </a:solidFill>
            </a:endParaRPr>
          </a:p>
        </p:txBody>
      </p:sp>
      <p:pic>
        <p:nvPicPr>
          <p:cNvPr id="3" name="Immagine 2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3C14C2A5-4DEA-5704-591E-37704235C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6" y="1786451"/>
            <a:ext cx="5919646" cy="29760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429CF30-056A-CC81-A050-81AC90A885B5}"/>
              </a:ext>
            </a:extLst>
          </p:cNvPr>
          <p:cNvSpPr txBox="1"/>
          <p:nvPr/>
        </p:nvSpPr>
        <p:spPr>
          <a:xfrm>
            <a:off x="339706" y="4782733"/>
            <a:ext cx="59196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Figure.</a:t>
            </a:r>
            <a:r>
              <a:rPr lang="en-US" sz="1400" dirty="0">
                <a:solidFill>
                  <a:schemeClr val="tx2"/>
                </a:solidFill>
              </a:rPr>
              <a:t> Comparison of turbidimeter measurements and all the cameras’ data, in terms of red band values (A) and red band increments (B), starting from a clear water condition (Red0), during the first experiment of February 2023.</a:t>
            </a:r>
            <a:endParaRPr lang="it-IT" sz="1400" dirty="0">
              <a:solidFill>
                <a:schemeClr val="tx2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5B67DD-B630-4B0A-5E11-72C7C39B3E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56" y="582939"/>
            <a:ext cx="4897304" cy="42414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AE40E37-1B24-12B4-8E74-62A3B53D9E3D}"/>
              </a:ext>
            </a:extLst>
          </p:cNvPr>
          <p:cNvSpPr txBox="1"/>
          <p:nvPr/>
        </p:nvSpPr>
        <p:spPr>
          <a:xfrm>
            <a:off x="6304046" y="4762500"/>
            <a:ext cx="59196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Figure. </a:t>
            </a:r>
            <a:r>
              <a:rPr lang="en-US" sz="1400" dirty="0">
                <a:solidFill>
                  <a:schemeClr val="tx2"/>
                </a:solidFill>
              </a:rPr>
              <a:t>A) Comparison of turbidimeter measurements and the MSC red band data, considering the three consecutive turbidity events generated by different tracers (kaolin, dolomite and lava flours); B) Scatter plots of the three turbidity events, taken individually; C) Scatter plots of the turbidity events, separated by turbidity level increasing and decreasing curves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8BDEABA9-FC43-B4E9-80A9-C58A0198A2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0025" y="6400801"/>
            <a:ext cx="9770533" cy="365125"/>
          </a:xfr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</a:rPr>
              <a:t>Domenico Miglino – Università </a:t>
            </a:r>
            <a:r>
              <a:rPr lang="en-US" sz="1400" dirty="0" err="1">
                <a:solidFill>
                  <a:srgbClr val="002060"/>
                </a:solidFill>
              </a:rPr>
              <a:t>degli</a:t>
            </a:r>
            <a:r>
              <a:rPr lang="en-US" sz="1400" dirty="0">
                <a:solidFill>
                  <a:srgbClr val="002060"/>
                </a:solidFill>
              </a:rPr>
              <a:t> Studi di Napoli Federico II</a:t>
            </a:r>
          </a:p>
        </p:txBody>
      </p:sp>
      <p:pic>
        <p:nvPicPr>
          <p:cNvPr id="10" name="Picture 2" descr="EGU - Visual identity">
            <a:extLst>
              <a:ext uri="{FF2B5EF4-FFF2-40B4-BE49-F238E27FC236}">
                <a16:creationId xmlns:a16="http://schemas.microsoft.com/office/drawing/2014/main" id="{9A218E88-F389-A78B-1273-91CBFD40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693"/>
            <a:ext cx="16919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52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90539-D7A8-0F2A-7CF3-4BE145F8C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E213BE3A-2CA0-6705-4041-1F464205A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32" y="7760"/>
            <a:ext cx="995960" cy="995960"/>
          </a:xfrm>
          <a:prstGeom prst="rect">
            <a:avLst/>
          </a:prstGeom>
          <a:effectLst>
            <a:glow rad="38100">
              <a:schemeClr val="bg1">
                <a:alpha val="95000"/>
              </a:schemeClr>
            </a:glo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FC9395F-B4FF-87F0-9495-31F77596F6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969" y="582939"/>
            <a:ext cx="10580766" cy="120351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IT" u="sng" dirty="0">
                <a:solidFill>
                  <a:srgbClr val="002060"/>
                </a:solidFill>
              </a:rPr>
              <a:t>Supplementary materials:</a:t>
            </a:r>
            <a:br>
              <a:rPr lang="en-US" altLang="en-IT" u="sng" dirty="0">
                <a:solidFill>
                  <a:srgbClr val="002060"/>
                </a:solidFill>
              </a:rPr>
            </a:br>
            <a:r>
              <a:rPr lang="en-US" altLang="en-IT" b="0" dirty="0">
                <a:solidFill>
                  <a:srgbClr val="002060"/>
                </a:solidFill>
              </a:rPr>
              <a:t>Spatial variability and active pixel count within the region of interest</a:t>
            </a:r>
            <a:br>
              <a:rPr lang="en-US" altLang="en-IT" u="sng" dirty="0">
                <a:solidFill>
                  <a:srgbClr val="002060"/>
                </a:solidFill>
              </a:rPr>
            </a:br>
            <a:endParaRPr lang="en-US" altLang="en-IT" u="sng" dirty="0">
              <a:solidFill>
                <a:srgbClr val="002060"/>
              </a:solidFill>
            </a:endParaRPr>
          </a:p>
        </p:txBody>
      </p:sp>
      <p:pic>
        <p:nvPicPr>
          <p:cNvPr id="3" name="Immagine 2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1DAFF5FB-FB3B-8681-C5A4-909161C16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12" y="1574956"/>
            <a:ext cx="5404878" cy="3496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Immagine che contiene testo, mappa, diagramma, Carattere&#10;&#10;Descrizione generata automaticamente">
            <a:extLst>
              <a:ext uri="{FF2B5EF4-FFF2-40B4-BE49-F238E27FC236}">
                <a16:creationId xmlns:a16="http://schemas.microsoft.com/office/drawing/2014/main" id="{2E80C71B-7136-3196-32FA-85D6958C4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52" y="1574956"/>
            <a:ext cx="5569392" cy="34965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62415CF-B394-D150-3AE1-DDDF681B886F}"/>
              </a:ext>
            </a:extLst>
          </p:cNvPr>
          <p:cNvSpPr txBox="1"/>
          <p:nvPr/>
        </p:nvSpPr>
        <p:spPr>
          <a:xfrm>
            <a:off x="6327596" y="5072736"/>
            <a:ext cx="5569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Figure. </a:t>
            </a:r>
            <a:r>
              <a:rPr lang="en-US" sz="1400" dirty="0">
                <a:solidFill>
                  <a:schemeClr val="tx2"/>
                </a:solidFill>
              </a:rPr>
              <a:t>Comparison of turbidimeter measurements (in black) and the standard deviation of ROI pixels intensity in multispectral camera red band (in red), during the short-term experiment of February 2023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586C7A-982C-13E9-9F07-22F71742163E}"/>
              </a:ext>
            </a:extLst>
          </p:cNvPr>
          <p:cNvSpPr txBox="1"/>
          <p:nvPr/>
        </p:nvSpPr>
        <p:spPr>
          <a:xfrm>
            <a:off x="376106" y="5073481"/>
            <a:ext cx="51769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Figure. </a:t>
            </a:r>
            <a:r>
              <a:rPr lang="en-US" sz="1400" dirty="0">
                <a:solidFill>
                  <a:schemeClr val="tx2"/>
                </a:solidFill>
              </a:rPr>
              <a:t>Comparison of turbidimeter measurements (in black) and number of analyzed ROI pixels in MSC data (in red) during the short-term experiment of February 2023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507A85A7-593F-0C9E-4A42-4E994F4873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0025" y="6400801"/>
            <a:ext cx="9770533" cy="365125"/>
          </a:xfr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</a:rPr>
              <a:t>Domenico Miglino – Università </a:t>
            </a:r>
            <a:r>
              <a:rPr lang="en-US" sz="1400" dirty="0" err="1">
                <a:solidFill>
                  <a:srgbClr val="002060"/>
                </a:solidFill>
              </a:rPr>
              <a:t>degli</a:t>
            </a:r>
            <a:r>
              <a:rPr lang="en-US" sz="1400" dirty="0">
                <a:solidFill>
                  <a:srgbClr val="002060"/>
                </a:solidFill>
              </a:rPr>
              <a:t> Studi di Napoli Federico II</a:t>
            </a:r>
          </a:p>
        </p:txBody>
      </p:sp>
      <p:pic>
        <p:nvPicPr>
          <p:cNvPr id="8" name="Picture 2" descr="EGU - Visual identity">
            <a:extLst>
              <a:ext uri="{FF2B5EF4-FFF2-40B4-BE49-F238E27FC236}">
                <a16:creationId xmlns:a16="http://schemas.microsoft.com/office/drawing/2014/main" id="{AC0AEE54-D129-DF2A-9A81-FF7532F82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693"/>
            <a:ext cx="16919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0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1A393-C60D-F474-B206-43704EC1B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CF35239-54CB-B6A3-E556-B1CCAC05B6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732" y="7760"/>
            <a:ext cx="995960" cy="995960"/>
          </a:xfrm>
          <a:prstGeom prst="rect">
            <a:avLst/>
          </a:prstGeom>
          <a:effectLst>
            <a:glow rad="38100">
              <a:schemeClr val="bg1">
                <a:alpha val="95000"/>
              </a:schemeClr>
            </a:glow>
          </a:effec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17BF3C2-E603-2971-BF26-1B7D0E10D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969" y="582939"/>
            <a:ext cx="10580766" cy="120351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IT" u="sng" dirty="0">
                <a:solidFill>
                  <a:srgbClr val="002060"/>
                </a:solidFill>
              </a:rPr>
              <a:t>Supplementary materials:</a:t>
            </a:r>
            <a:br>
              <a:rPr lang="en-US" altLang="en-IT" u="sng" dirty="0">
                <a:solidFill>
                  <a:srgbClr val="002060"/>
                </a:solidFill>
              </a:rPr>
            </a:br>
            <a:r>
              <a:rPr lang="en-US" altLang="en-IT" b="0" dirty="0">
                <a:solidFill>
                  <a:srgbClr val="002060"/>
                </a:solidFill>
              </a:rPr>
              <a:t>Spatial variability and active pixel count within the region of interest</a:t>
            </a:r>
            <a:br>
              <a:rPr lang="en-US" altLang="en-IT" u="sng" dirty="0">
                <a:solidFill>
                  <a:srgbClr val="002060"/>
                </a:solidFill>
              </a:rPr>
            </a:br>
            <a:endParaRPr lang="en-US" altLang="en-IT" u="sng" dirty="0">
              <a:solidFill>
                <a:srgbClr val="00206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AB71C59-3CD7-688F-688D-606B0BA96B6D}"/>
              </a:ext>
            </a:extLst>
          </p:cNvPr>
          <p:cNvSpPr txBox="1"/>
          <p:nvPr/>
        </p:nvSpPr>
        <p:spPr>
          <a:xfrm>
            <a:off x="6327596" y="5072736"/>
            <a:ext cx="55693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Figure. </a:t>
            </a:r>
            <a:r>
              <a:rPr lang="en-US" sz="1400" dirty="0">
                <a:solidFill>
                  <a:schemeClr val="tx2"/>
                </a:solidFill>
              </a:rPr>
              <a:t>Comparison of turbidimeter measurements (in black) and the standard deviation of ROI pixels intensity in LRB trap camera red band (in red), during the short-term experiment of February 2023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153D084-27CE-DE3C-32FC-840F4998FB4A}"/>
              </a:ext>
            </a:extLst>
          </p:cNvPr>
          <p:cNvSpPr txBox="1"/>
          <p:nvPr/>
        </p:nvSpPr>
        <p:spPr>
          <a:xfrm>
            <a:off x="376106" y="5073481"/>
            <a:ext cx="54882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Figure. </a:t>
            </a:r>
            <a:r>
              <a:rPr lang="en-US" sz="1400" dirty="0">
                <a:solidFill>
                  <a:schemeClr val="tx2"/>
                </a:solidFill>
              </a:rPr>
              <a:t>Comparison of turbidimeter measurements (in black) and number of analyzed ROI pixels in LRB trap camera data (in red) during the short-term experiment of February 2023</a:t>
            </a:r>
            <a:endParaRPr lang="it-IT" sz="1400" dirty="0">
              <a:solidFill>
                <a:schemeClr val="tx2"/>
              </a:solidFill>
            </a:endParaRPr>
          </a:p>
        </p:txBody>
      </p:sp>
      <p:pic>
        <p:nvPicPr>
          <p:cNvPr id="6" name="Immagine 5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B337C91-2736-E9C7-49BB-65CC218EE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66" y="1877593"/>
            <a:ext cx="5942434" cy="3110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67A2FFA3-477A-21CC-2465-F45DD29C41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" y="1877593"/>
            <a:ext cx="5845433" cy="3110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piè di pagina 3">
            <a:extLst>
              <a:ext uri="{FF2B5EF4-FFF2-40B4-BE49-F238E27FC236}">
                <a16:creationId xmlns:a16="http://schemas.microsoft.com/office/drawing/2014/main" id="{792A5465-EDC7-FD34-1821-641F0A5221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0025" y="6400801"/>
            <a:ext cx="9770533" cy="365125"/>
          </a:xfrm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</a:rPr>
              <a:t>Domenico Miglino – Università </a:t>
            </a:r>
            <a:r>
              <a:rPr lang="en-US" sz="1400" dirty="0" err="1">
                <a:solidFill>
                  <a:srgbClr val="002060"/>
                </a:solidFill>
              </a:rPr>
              <a:t>degli</a:t>
            </a:r>
            <a:r>
              <a:rPr lang="en-US" sz="1400" dirty="0">
                <a:solidFill>
                  <a:srgbClr val="002060"/>
                </a:solidFill>
              </a:rPr>
              <a:t> Studi di Napoli Federico II</a:t>
            </a:r>
          </a:p>
        </p:txBody>
      </p:sp>
      <p:pic>
        <p:nvPicPr>
          <p:cNvPr id="5" name="Picture 2" descr="EGU - Visual identity">
            <a:extLst>
              <a:ext uri="{FF2B5EF4-FFF2-40B4-BE49-F238E27FC236}">
                <a16:creationId xmlns:a16="http://schemas.microsoft.com/office/drawing/2014/main" id="{27D71D7A-B053-5A1A-E683-E269ACF4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9693"/>
            <a:ext cx="169194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829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12546</TotalTime>
  <Words>552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Footlight MT Light</vt:lpstr>
      <vt:lpstr>Tema di Office</vt:lpstr>
      <vt:lpstr>Supplementary materials: Comparability of different camera results </vt:lpstr>
      <vt:lpstr>Presentazione standard di PowerPoint</vt:lpstr>
      <vt:lpstr>Supplementary materials: Range of applications </vt:lpstr>
      <vt:lpstr>Supplementary materials: Spatial variability and active pixel count within the region of interest </vt:lpstr>
      <vt:lpstr>Supplementary materials: Spatial variability and active pixel count within the region of interest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Antonio Strollo</dc:creator>
  <cp:lastModifiedBy>DOMENICO MIGLINO</cp:lastModifiedBy>
  <cp:revision>347</cp:revision>
  <cp:lastPrinted>2020-05-02T12:07:03Z</cp:lastPrinted>
  <dcterms:created xsi:type="dcterms:W3CDTF">2014-02-04T16:52:23Z</dcterms:created>
  <dcterms:modified xsi:type="dcterms:W3CDTF">2025-04-28T11:09:38Z</dcterms:modified>
</cp:coreProperties>
</file>