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61" r:id="rId3"/>
    <p:sldId id="257" r:id="rId4"/>
    <p:sldId id="258" r:id="rId5"/>
    <p:sldId id="259" r:id="rId6"/>
    <p:sldId id="264" r:id="rId7"/>
    <p:sldId id="262" r:id="rId8"/>
    <p:sldId id="263" r:id="rId9"/>
    <p:sldId id="267" r:id="rId10"/>
    <p:sldId id="260" r:id="rId11"/>
    <p:sldId id="265" r:id="rId12"/>
    <p:sldId id="26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97"/>
    <p:restoredTop sz="94682"/>
  </p:normalViewPr>
  <p:slideViewPr>
    <p:cSldViewPr snapToGrid="0">
      <p:cViewPr varScale="1">
        <p:scale>
          <a:sx n="49" d="100"/>
          <a:sy n="49" d="100"/>
        </p:scale>
        <p:origin x="208" y="1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98F40E-D4D2-B144-8A10-677B3B1F538C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7998E39-6F7D-D04C-99EA-EFA0DB8996DE}">
      <dgm:prSet phldrT="[Testo]"/>
      <dgm:spPr/>
      <dgm:t>
        <a:bodyPr/>
        <a:lstStyle/>
        <a:p>
          <a:pPr>
            <a:buNone/>
          </a:pPr>
          <a:r>
            <a:rPr lang="it-IT" dirty="0" err="1"/>
            <a:t>This</a:t>
          </a:r>
          <a:r>
            <a:rPr lang="it-IT" dirty="0"/>
            <a:t> </a:t>
          </a:r>
          <a:r>
            <a:rPr lang="it-IT" dirty="0" err="1"/>
            <a:t>research</a:t>
          </a:r>
          <a:r>
            <a:rPr lang="it-IT" dirty="0"/>
            <a:t> </a:t>
          </a:r>
          <a:r>
            <a:rPr lang="it-IT" dirty="0" err="1"/>
            <a:t>originates</a:t>
          </a:r>
          <a:r>
            <a:rPr lang="it-IT" dirty="0"/>
            <a:t> from the </a:t>
          </a:r>
          <a:r>
            <a:rPr lang="it-IT" dirty="0" err="1"/>
            <a:t>observation</a:t>
          </a:r>
          <a:r>
            <a:rPr lang="it-IT" dirty="0"/>
            <a:t> </a:t>
          </a:r>
          <a:r>
            <a:rPr lang="it-IT" dirty="0" err="1"/>
            <a:t>that</a:t>
          </a:r>
          <a:r>
            <a:rPr lang="it-IT" dirty="0"/>
            <a:t> the </a:t>
          </a:r>
          <a:r>
            <a:rPr lang="it-IT" dirty="0" err="1"/>
            <a:t>Italian</a:t>
          </a:r>
          <a:r>
            <a:rPr lang="it-IT" dirty="0"/>
            <a:t> </a:t>
          </a:r>
          <a:r>
            <a:rPr lang="it-IT" dirty="0" err="1"/>
            <a:t>territory</a:t>
          </a:r>
          <a:r>
            <a:rPr lang="it-IT" dirty="0"/>
            <a:t> </a:t>
          </a:r>
          <a:r>
            <a:rPr lang="it-IT" dirty="0" err="1"/>
            <a:t>is</a:t>
          </a:r>
          <a:r>
            <a:rPr lang="it-IT" dirty="0"/>
            <a:t> </a:t>
          </a:r>
          <a:r>
            <a:rPr lang="it-IT" dirty="0" err="1"/>
            <a:t>rich</a:t>
          </a:r>
          <a:r>
            <a:rPr lang="it-IT" dirty="0"/>
            <a:t> in </a:t>
          </a:r>
          <a:r>
            <a:rPr lang="it-IT" dirty="0" err="1"/>
            <a:t>active</a:t>
          </a:r>
          <a:r>
            <a:rPr lang="it-IT" dirty="0"/>
            <a:t> </a:t>
          </a:r>
          <a:r>
            <a:rPr lang="it-IT" dirty="0" err="1"/>
            <a:t>volcanoes</a:t>
          </a:r>
          <a:r>
            <a:rPr lang="it-IT" dirty="0"/>
            <a:t>. In </a:t>
          </a:r>
          <a:r>
            <a:rPr lang="it-IT" dirty="0" err="1"/>
            <a:t>fact</a:t>
          </a:r>
          <a:r>
            <a:rPr lang="it-IT" dirty="0"/>
            <a:t>, </a:t>
          </a:r>
          <a:r>
            <a:rPr lang="it-IT" dirty="0" err="1"/>
            <a:t>there</a:t>
          </a:r>
          <a:r>
            <a:rPr lang="it-IT" dirty="0"/>
            <a:t> are </a:t>
          </a:r>
          <a:r>
            <a:rPr lang="it-IT" dirty="0" err="1"/>
            <a:t>about</a:t>
          </a:r>
          <a:r>
            <a:rPr lang="it-IT" dirty="0"/>
            <a:t> 70 </a:t>
          </a:r>
          <a:r>
            <a:rPr lang="it-IT" dirty="0" err="1"/>
            <a:t>volcanoes</a:t>
          </a:r>
          <a:r>
            <a:rPr lang="it-IT" dirty="0"/>
            <a:t>, </a:t>
          </a:r>
          <a:r>
            <a:rPr lang="it-IT" dirty="0" err="1"/>
            <a:t>many</a:t>
          </a:r>
          <a:r>
            <a:rPr lang="it-IT" dirty="0"/>
            <a:t> of </a:t>
          </a:r>
          <a:r>
            <a:rPr lang="it-IT" dirty="0" err="1"/>
            <a:t>these</a:t>
          </a:r>
          <a:r>
            <a:rPr lang="it-IT" dirty="0"/>
            <a:t> are </a:t>
          </a:r>
          <a:r>
            <a:rPr lang="it-IT" dirty="0" err="1"/>
            <a:t>underwater</a:t>
          </a:r>
          <a:r>
            <a:rPr lang="it-IT" dirty="0"/>
            <a:t>. </a:t>
          </a:r>
        </a:p>
      </dgm:t>
    </dgm:pt>
    <dgm:pt modelId="{3F633D03-4977-4245-9A18-85D4B6F2985D}" type="parTrans" cxnId="{7DFD4713-10CE-EF4D-9822-33DC794F66D7}">
      <dgm:prSet/>
      <dgm:spPr/>
      <dgm:t>
        <a:bodyPr/>
        <a:lstStyle/>
        <a:p>
          <a:endParaRPr lang="it-IT"/>
        </a:p>
      </dgm:t>
    </dgm:pt>
    <dgm:pt modelId="{4D3CEEDD-0566-184B-BA62-8508FB55CE88}" type="sibTrans" cxnId="{7DFD4713-10CE-EF4D-9822-33DC794F66D7}">
      <dgm:prSet/>
      <dgm:spPr/>
      <dgm:t>
        <a:bodyPr/>
        <a:lstStyle/>
        <a:p>
          <a:endParaRPr lang="it-IT"/>
        </a:p>
      </dgm:t>
    </dgm:pt>
    <dgm:pt modelId="{BD7997A4-63C7-9148-B276-0F82B8D868F4}">
      <dgm:prSet phldrT="[Testo]"/>
      <dgm:spPr/>
      <dgm:t>
        <a:bodyPr/>
        <a:lstStyle/>
        <a:p>
          <a:r>
            <a:rPr lang="it-IT" dirty="0"/>
            <a:t>For </a:t>
          </a:r>
          <a:r>
            <a:rPr lang="it-IT" dirty="0" err="1"/>
            <a:t>this</a:t>
          </a:r>
          <a:r>
            <a:rPr lang="it-IT" dirty="0"/>
            <a:t> </a:t>
          </a:r>
          <a:r>
            <a:rPr lang="it-IT" dirty="0" err="1"/>
            <a:t>reason</a:t>
          </a:r>
          <a:r>
            <a:rPr lang="it-IT" dirty="0"/>
            <a:t>, the </a:t>
          </a:r>
          <a:r>
            <a:rPr lang="it-IT" dirty="0" err="1"/>
            <a:t>scientific</a:t>
          </a:r>
          <a:r>
            <a:rPr lang="it-IT" dirty="0"/>
            <a:t> community </a:t>
          </a:r>
          <a:r>
            <a:rPr lang="it-IT" dirty="0" err="1"/>
            <a:t>has</a:t>
          </a:r>
          <a:r>
            <a:rPr lang="it-IT" dirty="0"/>
            <a:t> long </a:t>
          </a:r>
          <a:r>
            <a:rPr lang="it-IT" dirty="0" err="1"/>
            <a:t>investigated</a:t>
          </a:r>
          <a:r>
            <a:rPr lang="it-IT" dirty="0"/>
            <a:t> </a:t>
          </a:r>
          <a:r>
            <a:rPr lang="it-IT" dirty="0" err="1"/>
            <a:t>how</a:t>
          </a:r>
          <a:r>
            <a:rPr lang="it-IT" dirty="0"/>
            <a:t> to </a:t>
          </a:r>
          <a:r>
            <a:rPr lang="it-IT" dirty="0" err="1"/>
            <a:t>manage</a:t>
          </a:r>
          <a:r>
            <a:rPr lang="it-IT" dirty="0"/>
            <a:t> </a:t>
          </a:r>
          <a:r>
            <a:rPr lang="it-IT" dirty="0" err="1"/>
            <a:t>volcanic</a:t>
          </a:r>
          <a:r>
            <a:rPr lang="it-IT" dirty="0"/>
            <a:t> risk.</a:t>
          </a:r>
        </a:p>
      </dgm:t>
    </dgm:pt>
    <dgm:pt modelId="{50FD0B4D-8260-224C-8388-AE5DB4CD1008}" type="parTrans" cxnId="{7DB5413E-1569-814D-91D3-3D85D4825C7D}">
      <dgm:prSet/>
      <dgm:spPr/>
      <dgm:t>
        <a:bodyPr/>
        <a:lstStyle/>
        <a:p>
          <a:endParaRPr lang="it-IT"/>
        </a:p>
      </dgm:t>
    </dgm:pt>
    <dgm:pt modelId="{9C2EA37B-E857-D042-B5ED-ED8B5BA6DEA4}" type="sibTrans" cxnId="{7DB5413E-1569-814D-91D3-3D85D4825C7D}">
      <dgm:prSet/>
      <dgm:spPr/>
      <dgm:t>
        <a:bodyPr/>
        <a:lstStyle/>
        <a:p>
          <a:endParaRPr lang="it-IT"/>
        </a:p>
      </dgm:t>
    </dgm:pt>
    <dgm:pt modelId="{B88F9136-499D-FF4C-B92C-C4B202EBF51A}" type="pres">
      <dgm:prSet presAssocID="{8C98F40E-D4D2-B144-8A10-677B3B1F538C}" presName="diagram" presStyleCnt="0">
        <dgm:presLayoutVars>
          <dgm:dir/>
          <dgm:resizeHandles val="exact"/>
        </dgm:presLayoutVars>
      </dgm:prSet>
      <dgm:spPr/>
    </dgm:pt>
    <dgm:pt modelId="{A1E3C535-1D7E-4146-A870-C074E49D16BE}" type="pres">
      <dgm:prSet presAssocID="{B7998E39-6F7D-D04C-99EA-EFA0DB8996DE}" presName="node" presStyleLbl="node1" presStyleIdx="0" presStyleCnt="2">
        <dgm:presLayoutVars>
          <dgm:bulletEnabled val="1"/>
        </dgm:presLayoutVars>
      </dgm:prSet>
      <dgm:spPr/>
    </dgm:pt>
    <dgm:pt modelId="{DABD5A89-AB49-3F4A-96D9-782542379049}" type="pres">
      <dgm:prSet presAssocID="{4D3CEEDD-0566-184B-BA62-8508FB55CE88}" presName="sibTrans" presStyleCnt="0"/>
      <dgm:spPr/>
    </dgm:pt>
    <dgm:pt modelId="{F0A02B6E-33BF-B840-88BE-AECE660D7E6B}" type="pres">
      <dgm:prSet presAssocID="{BD7997A4-63C7-9148-B276-0F82B8D868F4}" presName="node" presStyleLbl="node1" presStyleIdx="1" presStyleCnt="2">
        <dgm:presLayoutVars>
          <dgm:bulletEnabled val="1"/>
        </dgm:presLayoutVars>
      </dgm:prSet>
      <dgm:spPr/>
    </dgm:pt>
  </dgm:ptLst>
  <dgm:cxnLst>
    <dgm:cxn modelId="{7DFD4713-10CE-EF4D-9822-33DC794F66D7}" srcId="{8C98F40E-D4D2-B144-8A10-677B3B1F538C}" destId="{B7998E39-6F7D-D04C-99EA-EFA0DB8996DE}" srcOrd="0" destOrd="0" parTransId="{3F633D03-4977-4245-9A18-85D4B6F2985D}" sibTransId="{4D3CEEDD-0566-184B-BA62-8508FB55CE88}"/>
    <dgm:cxn modelId="{7DB5413E-1569-814D-91D3-3D85D4825C7D}" srcId="{8C98F40E-D4D2-B144-8A10-677B3B1F538C}" destId="{BD7997A4-63C7-9148-B276-0F82B8D868F4}" srcOrd="1" destOrd="0" parTransId="{50FD0B4D-8260-224C-8388-AE5DB4CD1008}" sibTransId="{9C2EA37B-E857-D042-B5ED-ED8B5BA6DEA4}"/>
    <dgm:cxn modelId="{B413D345-DDF9-4448-93C6-8302992333F1}" type="presOf" srcId="{B7998E39-6F7D-D04C-99EA-EFA0DB8996DE}" destId="{A1E3C535-1D7E-4146-A870-C074E49D16BE}" srcOrd="0" destOrd="0" presId="urn:microsoft.com/office/officeart/2005/8/layout/default"/>
    <dgm:cxn modelId="{7659D146-B0F1-1A44-9A2C-8624D094C006}" type="presOf" srcId="{BD7997A4-63C7-9148-B276-0F82B8D868F4}" destId="{F0A02B6E-33BF-B840-88BE-AECE660D7E6B}" srcOrd="0" destOrd="0" presId="urn:microsoft.com/office/officeart/2005/8/layout/default"/>
    <dgm:cxn modelId="{49B2246D-9EC7-3D4A-BACC-B17829A820A0}" type="presOf" srcId="{8C98F40E-D4D2-B144-8A10-677B3B1F538C}" destId="{B88F9136-499D-FF4C-B92C-C4B202EBF51A}" srcOrd="0" destOrd="0" presId="urn:microsoft.com/office/officeart/2005/8/layout/default"/>
    <dgm:cxn modelId="{5A64D219-3380-2249-89C0-F43F7AE64E76}" type="presParOf" srcId="{B88F9136-499D-FF4C-B92C-C4B202EBF51A}" destId="{A1E3C535-1D7E-4146-A870-C074E49D16BE}" srcOrd="0" destOrd="0" presId="urn:microsoft.com/office/officeart/2005/8/layout/default"/>
    <dgm:cxn modelId="{E4D825C4-CD33-E34B-AED3-F407CC0D3CF5}" type="presParOf" srcId="{B88F9136-499D-FF4C-B92C-C4B202EBF51A}" destId="{DABD5A89-AB49-3F4A-96D9-782542379049}" srcOrd="1" destOrd="0" presId="urn:microsoft.com/office/officeart/2005/8/layout/default"/>
    <dgm:cxn modelId="{1D0A07AB-1783-0649-AF25-0FC6F22125CC}" type="presParOf" srcId="{B88F9136-499D-FF4C-B92C-C4B202EBF51A}" destId="{F0A02B6E-33BF-B840-88BE-AECE660D7E6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96A003-B096-6843-94F0-0203DEDCA0B9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AE6FC7C1-6C7E-9E4E-A7AA-44CDE6A5A1C0}">
      <dgm:prSet phldrT="[Testo]"/>
      <dgm:spPr/>
      <dgm:t>
        <a:bodyPr/>
        <a:lstStyle/>
        <a:p>
          <a:pPr>
            <a:buNone/>
          </a:pPr>
          <a:r>
            <a:rPr lang="it-IT" dirty="0" err="1"/>
            <a:t>Volcanic</a:t>
          </a:r>
          <a:r>
            <a:rPr lang="it-IT" dirty="0"/>
            <a:t> risk </a:t>
          </a:r>
          <a:r>
            <a:rPr lang="it-IT" dirty="0" err="1"/>
            <a:t>is</a:t>
          </a:r>
          <a:r>
            <a:rPr lang="it-IT" dirty="0"/>
            <a:t> </a:t>
          </a:r>
          <a:r>
            <a:rPr lang="it-IT" dirty="0" err="1"/>
            <a:t>defined</a:t>
          </a:r>
          <a:r>
            <a:rPr lang="it-IT" dirty="0"/>
            <a:t> </a:t>
          </a:r>
          <a:r>
            <a:rPr lang="it-IT" dirty="0" err="1"/>
            <a:t>as</a:t>
          </a:r>
          <a:r>
            <a:rPr lang="it-IT" dirty="0"/>
            <a:t> "the product of the </a:t>
          </a:r>
          <a:r>
            <a:rPr lang="it-IT" dirty="0" err="1"/>
            <a:t>probability</a:t>
          </a:r>
          <a:r>
            <a:rPr lang="it-IT" dirty="0"/>
            <a:t> of an </a:t>
          </a:r>
          <a:r>
            <a:rPr lang="it-IT" dirty="0" err="1"/>
            <a:t>eruptive</a:t>
          </a:r>
          <a:r>
            <a:rPr lang="it-IT" dirty="0"/>
            <a:t> event and the </a:t>
          </a:r>
          <a:r>
            <a:rPr lang="it-IT" dirty="0" err="1"/>
            <a:t>damage</a:t>
          </a:r>
          <a:r>
            <a:rPr lang="it-IT" dirty="0"/>
            <a:t> </a:t>
          </a:r>
          <a:r>
            <a:rPr lang="it-IT" dirty="0" err="1"/>
            <a:t>that</a:t>
          </a:r>
          <a:r>
            <a:rPr lang="it-IT" dirty="0"/>
            <a:t> </a:t>
          </a:r>
          <a:r>
            <a:rPr lang="it-IT" dirty="0" err="1"/>
            <a:t>could</a:t>
          </a:r>
          <a:r>
            <a:rPr lang="it-IT" dirty="0"/>
            <a:t> follow" </a:t>
          </a:r>
        </a:p>
      </dgm:t>
    </dgm:pt>
    <dgm:pt modelId="{494C38D3-80FC-7643-9629-DAF5A32283F0}" type="parTrans" cxnId="{A24A382B-342A-214F-B638-B9D563AF2D94}">
      <dgm:prSet/>
      <dgm:spPr/>
      <dgm:t>
        <a:bodyPr/>
        <a:lstStyle/>
        <a:p>
          <a:endParaRPr lang="it-IT"/>
        </a:p>
      </dgm:t>
    </dgm:pt>
    <dgm:pt modelId="{8B852CBF-FE76-CB41-8FC4-7D98A338BA23}" type="sibTrans" cxnId="{A24A382B-342A-214F-B638-B9D563AF2D94}">
      <dgm:prSet/>
      <dgm:spPr/>
      <dgm:t>
        <a:bodyPr/>
        <a:lstStyle/>
        <a:p>
          <a:endParaRPr lang="it-IT"/>
        </a:p>
      </dgm:t>
    </dgm:pt>
    <dgm:pt modelId="{39F87A96-8111-754B-AEA9-5FEE4F722F54}">
      <dgm:prSet phldrT="[Testo]"/>
      <dgm:spPr/>
      <dgm:t>
        <a:bodyPr/>
        <a:lstStyle/>
        <a:p>
          <a:pPr>
            <a:buNone/>
          </a:pPr>
          <a:r>
            <a:rPr lang="it-IT" dirty="0" err="1"/>
            <a:t>Is</a:t>
          </a:r>
          <a:r>
            <a:rPr lang="it-IT" dirty="0"/>
            <a:t> </a:t>
          </a:r>
          <a:r>
            <a:rPr lang="it-IT" dirty="0" err="1"/>
            <a:t>expressed</a:t>
          </a:r>
          <a:r>
            <a:rPr lang="it-IT" dirty="0"/>
            <a:t> by the formula</a:t>
          </a:r>
        </a:p>
      </dgm:t>
    </dgm:pt>
    <dgm:pt modelId="{EBE78735-B12E-AC40-B13E-A264E3FB1ABA}" type="parTrans" cxnId="{92C8976D-0255-7843-9A3F-0B35EEE254E6}">
      <dgm:prSet/>
      <dgm:spPr/>
      <dgm:t>
        <a:bodyPr/>
        <a:lstStyle/>
        <a:p>
          <a:endParaRPr lang="it-IT"/>
        </a:p>
      </dgm:t>
    </dgm:pt>
    <dgm:pt modelId="{5E22F165-A9AB-0944-94E5-0F5B99773305}" type="sibTrans" cxnId="{92C8976D-0255-7843-9A3F-0B35EEE254E6}">
      <dgm:prSet/>
      <dgm:spPr/>
      <dgm:t>
        <a:bodyPr/>
        <a:lstStyle/>
        <a:p>
          <a:endParaRPr lang="it-IT"/>
        </a:p>
      </dgm:t>
    </dgm:pt>
    <dgm:pt modelId="{018CD890-2A2C-2E4C-8D28-93578703F13D}">
      <dgm:prSet phldrT="[Testo]"/>
      <dgm:spPr/>
      <dgm:t>
        <a:bodyPr/>
        <a:lstStyle/>
        <a:p>
          <a:r>
            <a:rPr lang="it-IT" b="1" dirty="0" err="1"/>
            <a:t>R</a:t>
          </a:r>
          <a:r>
            <a:rPr lang="it-IT" b="1" dirty="0"/>
            <a:t> = </a:t>
          </a:r>
          <a:r>
            <a:rPr lang="it-IT" b="1" dirty="0" err="1"/>
            <a:t>P</a:t>
          </a:r>
          <a:r>
            <a:rPr lang="it-IT" b="1" dirty="0"/>
            <a:t> × V × E</a:t>
          </a:r>
          <a:endParaRPr lang="it-IT" dirty="0"/>
        </a:p>
      </dgm:t>
    </dgm:pt>
    <dgm:pt modelId="{7273F475-1D85-564F-8A63-10B268374A62}" type="parTrans" cxnId="{E59DA76D-67A4-4D4D-B064-48126C84686C}">
      <dgm:prSet/>
      <dgm:spPr/>
      <dgm:t>
        <a:bodyPr/>
        <a:lstStyle/>
        <a:p>
          <a:endParaRPr lang="it-IT"/>
        </a:p>
      </dgm:t>
    </dgm:pt>
    <dgm:pt modelId="{C088D495-FAA9-8741-BB14-C499C27CD803}" type="sibTrans" cxnId="{E59DA76D-67A4-4D4D-B064-48126C84686C}">
      <dgm:prSet/>
      <dgm:spPr/>
      <dgm:t>
        <a:bodyPr/>
        <a:lstStyle/>
        <a:p>
          <a:endParaRPr lang="it-IT"/>
        </a:p>
      </dgm:t>
    </dgm:pt>
    <dgm:pt modelId="{F85AC4C8-8604-6948-8AE5-E559EE40F627}" type="pres">
      <dgm:prSet presAssocID="{9496A003-B096-6843-94F0-0203DEDCA0B9}" presName="Name0" presStyleCnt="0">
        <dgm:presLayoutVars>
          <dgm:dir/>
          <dgm:resizeHandles val="exact"/>
        </dgm:presLayoutVars>
      </dgm:prSet>
      <dgm:spPr/>
    </dgm:pt>
    <dgm:pt modelId="{E6D6CE2A-6F4E-7745-84B6-9313F8D43C45}" type="pres">
      <dgm:prSet presAssocID="{AE6FC7C1-6C7E-9E4E-A7AA-44CDE6A5A1C0}" presName="node" presStyleLbl="node1" presStyleIdx="0" presStyleCnt="3">
        <dgm:presLayoutVars>
          <dgm:bulletEnabled val="1"/>
        </dgm:presLayoutVars>
      </dgm:prSet>
      <dgm:spPr/>
    </dgm:pt>
    <dgm:pt modelId="{C3411E6B-FC89-D443-89D9-8E3AE4F54929}" type="pres">
      <dgm:prSet presAssocID="{8B852CBF-FE76-CB41-8FC4-7D98A338BA23}" presName="sibTrans" presStyleLbl="sibTrans2D1" presStyleIdx="0" presStyleCnt="2"/>
      <dgm:spPr/>
    </dgm:pt>
    <dgm:pt modelId="{7D4581B8-D955-304F-AE0F-E10687BCCAC6}" type="pres">
      <dgm:prSet presAssocID="{8B852CBF-FE76-CB41-8FC4-7D98A338BA23}" presName="connectorText" presStyleLbl="sibTrans2D1" presStyleIdx="0" presStyleCnt="2"/>
      <dgm:spPr/>
    </dgm:pt>
    <dgm:pt modelId="{D9A7B6D2-C920-C945-9E7B-28D149F27375}" type="pres">
      <dgm:prSet presAssocID="{39F87A96-8111-754B-AEA9-5FEE4F722F54}" presName="node" presStyleLbl="node1" presStyleIdx="1" presStyleCnt="3">
        <dgm:presLayoutVars>
          <dgm:bulletEnabled val="1"/>
        </dgm:presLayoutVars>
      </dgm:prSet>
      <dgm:spPr/>
    </dgm:pt>
    <dgm:pt modelId="{954B8A47-488D-EE45-A44F-C0B9978880C2}" type="pres">
      <dgm:prSet presAssocID="{5E22F165-A9AB-0944-94E5-0F5B99773305}" presName="sibTrans" presStyleLbl="sibTrans2D1" presStyleIdx="1" presStyleCnt="2"/>
      <dgm:spPr/>
    </dgm:pt>
    <dgm:pt modelId="{5C425360-2509-7F43-8C6E-3FF2D4EB9CBA}" type="pres">
      <dgm:prSet presAssocID="{5E22F165-A9AB-0944-94E5-0F5B99773305}" presName="connectorText" presStyleLbl="sibTrans2D1" presStyleIdx="1" presStyleCnt="2"/>
      <dgm:spPr/>
    </dgm:pt>
    <dgm:pt modelId="{3130424E-84E6-8140-A8D1-4AEFF1701B16}" type="pres">
      <dgm:prSet presAssocID="{018CD890-2A2C-2E4C-8D28-93578703F13D}" presName="node" presStyleLbl="node1" presStyleIdx="2" presStyleCnt="3">
        <dgm:presLayoutVars>
          <dgm:bulletEnabled val="1"/>
        </dgm:presLayoutVars>
      </dgm:prSet>
      <dgm:spPr/>
    </dgm:pt>
  </dgm:ptLst>
  <dgm:cxnLst>
    <dgm:cxn modelId="{9B731202-C402-B342-8A34-A91A42E2B6B8}" type="presOf" srcId="{5E22F165-A9AB-0944-94E5-0F5B99773305}" destId="{954B8A47-488D-EE45-A44F-C0B9978880C2}" srcOrd="0" destOrd="0" presId="urn:microsoft.com/office/officeart/2005/8/layout/process1"/>
    <dgm:cxn modelId="{E52CF013-C2BD-FD4E-8BDF-39F1F1AEFE61}" type="presOf" srcId="{9496A003-B096-6843-94F0-0203DEDCA0B9}" destId="{F85AC4C8-8604-6948-8AE5-E559EE40F627}" srcOrd="0" destOrd="0" presId="urn:microsoft.com/office/officeart/2005/8/layout/process1"/>
    <dgm:cxn modelId="{A24A382B-342A-214F-B638-B9D563AF2D94}" srcId="{9496A003-B096-6843-94F0-0203DEDCA0B9}" destId="{AE6FC7C1-6C7E-9E4E-A7AA-44CDE6A5A1C0}" srcOrd="0" destOrd="0" parTransId="{494C38D3-80FC-7643-9629-DAF5A32283F0}" sibTransId="{8B852CBF-FE76-CB41-8FC4-7D98A338BA23}"/>
    <dgm:cxn modelId="{E4EBB038-6B86-6F46-891E-C8D68C7ACCA1}" type="presOf" srcId="{AE6FC7C1-6C7E-9E4E-A7AA-44CDE6A5A1C0}" destId="{E6D6CE2A-6F4E-7745-84B6-9313F8D43C45}" srcOrd="0" destOrd="0" presId="urn:microsoft.com/office/officeart/2005/8/layout/process1"/>
    <dgm:cxn modelId="{48AE1F50-E6B3-7B40-A772-8139F239F254}" type="presOf" srcId="{018CD890-2A2C-2E4C-8D28-93578703F13D}" destId="{3130424E-84E6-8140-A8D1-4AEFF1701B16}" srcOrd="0" destOrd="0" presId="urn:microsoft.com/office/officeart/2005/8/layout/process1"/>
    <dgm:cxn modelId="{FC40845E-8C39-F34F-BF73-0CBF3BA6D209}" type="presOf" srcId="{39F87A96-8111-754B-AEA9-5FEE4F722F54}" destId="{D9A7B6D2-C920-C945-9E7B-28D149F27375}" srcOrd="0" destOrd="0" presId="urn:microsoft.com/office/officeart/2005/8/layout/process1"/>
    <dgm:cxn modelId="{92C8976D-0255-7843-9A3F-0B35EEE254E6}" srcId="{9496A003-B096-6843-94F0-0203DEDCA0B9}" destId="{39F87A96-8111-754B-AEA9-5FEE4F722F54}" srcOrd="1" destOrd="0" parTransId="{EBE78735-B12E-AC40-B13E-A264E3FB1ABA}" sibTransId="{5E22F165-A9AB-0944-94E5-0F5B99773305}"/>
    <dgm:cxn modelId="{E59DA76D-67A4-4D4D-B064-48126C84686C}" srcId="{9496A003-B096-6843-94F0-0203DEDCA0B9}" destId="{018CD890-2A2C-2E4C-8D28-93578703F13D}" srcOrd="2" destOrd="0" parTransId="{7273F475-1D85-564F-8A63-10B268374A62}" sibTransId="{C088D495-FAA9-8741-BB14-C499C27CD803}"/>
    <dgm:cxn modelId="{515C8571-B17C-9E44-96A5-5E81CB446F82}" type="presOf" srcId="{8B852CBF-FE76-CB41-8FC4-7D98A338BA23}" destId="{C3411E6B-FC89-D443-89D9-8E3AE4F54929}" srcOrd="0" destOrd="0" presId="urn:microsoft.com/office/officeart/2005/8/layout/process1"/>
    <dgm:cxn modelId="{E4C43A94-911D-2043-B20B-A03A98AA9AFF}" type="presOf" srcId="{5E22F165-A9AB-0944-94E5-0F5B99773305}" destId="{5C425360-2509-7F43-8C6E-3FF2D4EB9CBA}" srcOrd="1" destOrd="0" presId="urn:microsoft.com/office/officeart/2005/8/layout/process1"/>
    <dgm:cxn modelId="{61CA1BC6-160D-EE4B-96E1-E8A3D767F905}" type="presOf" srcId="{8B852CBF-FE76-CB41-8FC4-7D98A338BA23}" destId="{7D4581B8-D955-304F-AE0F-E10687BCCAC6}" srcOrd="1" destOrd="0" presId="urn:microsoft.com/office/officeart/2005/8/layout/process1"/>
    <dgm:cxn modelId="{D6ECEDC1-B0C7-8A4A-BE78-AA0C10BE030B}" type="presParOf" srcId="{F85AC4C8-8604-6948-8AE5-E559EE40F627}" destId="{E6D6CE2A-6F4E-7745-84B6-9313F8D43C45}" srcOrd="0" destOrd="0" presId="urn:microsoft.com/office/officeart/2005/8/layout/process1"/>
    <dgm:cxn modelId="{F07DFB8A-0AE1-9F42-A014-098B44BEF761}" type="presParOf" srcId="{F85AC4C8-8604-6948-8AE5-E559EE40F627}" destId="{C3411E6B-FC89-D443-89D9-8E3AE4F54929}" srcOrd="1" destOrd="0" presId="urn:microsoft.com/office/officeart/2005/8/layout/process1"/>
    <dgm:cxn modelId="{2D93067C-25E8-E64F-8E63-6A3ACEDCA044}" type="presParOf" srcId="{C3411E6B-FC89-D443-89D9-8E3AE4F54929}" destId="{7D4581B8-D955-304F-AE0F-E10687BCCAC6}" srcOrd="0" destOrd="0" presId="urn:microsoft.com/office/officeart/2005/8/layout/process1"/>
    <dgm:cxn modelId="{4AF6ACBD-1396-1843-B347-62CBD405AB7B}" type="presParOf" srcId="{F85AC4C8-8604-6948-8AE5-E559EE40F627}" destId="{D9A7B6D2-C920-C945-9E7B-28D149F27375}" srcOrd="2" destOrd="0" presId="urn:microsoft.com/office/officeart/2005/8/layout/process1"/>
    <dgm:cxn modelId="{830188FC-C83A-A04E-97DD-E559DDDDDB70}" type="presParOf" srcId="{F85AC4C8-8604-6948-8AE5-E559EE40F627}" destId="{954B8A47-488D-EE45-A44F-C0B9978880C2}" srcOrd="3" destOrd="0" presId="urn:microsoft.com/office/officeart/2005/8/layout/process1"/>
    <dgm:cxn modelId="{6D747425-FA6B-4E42-ACF5-3CF48E8FF042}" type="presParOf" srcId="{954B8A47-488D-EE45-A44F-C0B9978880C2}" destId="{5C425360-2509-7F43-8C6E-3FF2D4EB9CBA}" srcOrd="0" destOrd="0" presId="urn:microsoft.com/office/officeart/2005/8/layout/process1"/>
    <dgm:cxn modelId="{E6B22792-D296-EC43-8DA6-A69AB7BA093A}" type="presParOf" srcId="{F85AC4C8-8604-6948-8AE5-E559EE40F627}" destId="{3130424E-84E6-8140-A8D1-4AEFF1701B1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3C7856-C31D-7C4F-8CA0-0447E502D223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466FFFB1-EC46-DC40-9856-2CB685ED3F69}">
      <dgm:prSet phldrT="[Testo]"/>
      <dgm:spPr/>
      <dgm:t>
        <a:bodyPr/>
        <a:lstStyle/>
        <a:p>
          <a:pPr>
            <a:buSzPts val="1000"/>
            <a:buFont typeface="Symbol" pitchFamily="2" charset="2"/>
            <a:buChar char=""/>
          </a:pPr>
          <a:r>
            <a:rPr lang="it-IT" b="1" dirty="0" err="1"/>
            <a:t>P</a:t>
          </a:r>
          <a:r>
            <a:rPr lang="it-IT" dirty="0"/>
            <a:t> → </a:t>
          </a:r>
          <a:r>
            <a:rPr lang="it-IT" i="1" dirty="0"/>
            <a:t>Hazard</a:t>
          </a:r>
          <a:r>
            <a:rPr lang="it-IT" dirty="0"/>
            <a:t> (the </a:t>
          </a:r>
          <a:r>
            <a:rPr lang="it-IT" dirty="0" err="1"/>
            <a:t>probability</a:t>
          </a:r>
          <a:r>
            <a:rPr lang="it-IT" dirty="0"/>
            <a:t> of an </a:t>
          </a:r>
          <a:r>
            <a:rPr lang="it-IT" dirty="0" err="1"/>
            <a:t>eruption</a:t>
          </a:r>
          <a:r>
            <a:rPr lang="it-IT" dirty="0"/>
            <a:t> </a:t>
          </a:r>
          <a:r>
            <a:rPr lang="it-IT" dirty="0" err="1"/>
            <a:t>occurring</a:t>
          </a:r>
          <a:r>
            <a:rPr lang="it-IT" dirty="0"/>
            <a:t> </a:t>
          </a:r>
          <a:r>
            <a:rPr lang="it-IT" dirty="0" err="1"/>
            <a:t>within</a:t>
          </a:r>
          <a:r>
            <a:rPr lang="it-IT" dirty="0"/>
            <a:t> a </a:t>
          </a:r>
          <a:r>
            <a:rPr lang="it-IT" dirty="0" err="1"/>
            <a:t>certain</a:t>
          </a:r>
          <a:r>
            <a:rPr lang="it-IT" dirty="0"/>
            <a:t> time frame in a </a:t>
          </a:r>
          <a:r>
            <a:rPr lang="it-IT" dirty="0" err="1"/>
            <a:t>given</a:t>
          </a:r>
          <a:r>
            <a:rPr lang="it-IT" dirty="0"/>
            <a:t> area)</a:t>
          </a:r>
        </a:p>
      </dgm:t>
    </dgm:pt>
    <dgm:pt modelId="{67A25F2F-68D1-8844-8C7B-CAD19C8B8238}" type="parTrans" cxnId="{EDE72A9E-4C36-1747-95A4-989062435756}">
      <dgm:prSet/>
      <dgm:spPr/>
      <dgm:t>
        <a:bodyPr/>
        <a:lstStyle/>
        <a:p>
          <a:endParaRPr lang="it-IT"/>
        </a:p>
      </dgm:t>
    </dgm:pt>
    <dgm:pt modelId="{50A39A6C-2B3A-DC4E-8E02-A519738BA559}" type="sibTrans" cxnId="{EDE72A9E-4C36-1747-95A4-989062435756}">
      <dgm:prSet/>
      <dgm:spPr/>
      <dgm:t>
        <a:bodyPr/>
        <a:lstStyle/>
        <a:p>
          <a:endParaRPr lang="it-IT"/>
        </a:p>
      </dgm:t>
    </dgm:pt>
    <dgm:pt modelId="{8ACF3A41-9C45-5145-AB90-D2404DFFFA34}">
      <dgm:prSet phldrT="[Testo]"/>
      <dgm:spPr/>
      <dgm:t>
        <a:bodyPr/>
        <a:lstStyle/>
        <a:p>
          <a:pPr>
            <a:buSzPts val="1000"/>
            <a:buFont typeface="Symbol" pitchFamily="2" charset="2"/>
            <a:buChar char=""/>
          </a:pPr>
          <a:r>
            <a:rPr lang="it-IT" b="1" dirty="0"/>
            <a:t>V</a:t>
          </a:r>
          <a:r>
            <a:rPr lang="it-IT" dirty="0"/>
            <a:t> → </a:t>
          </a:r>
          <a:r>
            <a:rPr lang="it-IT" i="1" dirty="0" err="1"/>
            <a:t>Vulnerability</a:t>
          </a:r>
          <a:r>
            <a:rPr lang="it-IT" dirty="0"/>
            <a:t> (the </a:t>
          </a:r>
          <a:r>
            <a:rPr lang="it-IT" dirty="0" err="1"/>
            <a:t>susceptibility</a:t>
          </a:r>
          <a:r>
            <a:rPr lang="it-IT" dirty="0"/>
            <a:t> of people, </a:t>
          </a:r>
          <a:r>
            <a:rPr lang="it-IT" dirty="0" err="1"/>
            <a:t>infrastructure</a:t>
          </a:r>
          <a:r>
            <a:rPr lang="it-IT" dirty="0"/>
            <a:t>, and </a:t>
          </a:r>
          <a:r>
            <a:rPr lang="it-IT" dirty="0" err="1"/>
            <a:t>economic</a:t>
          </a:r>
          <a:r>
            <a:rPr lang="it-IT" dirty="0"/>
            <a:t> activities to </a:t>
          </a:r>
          <a:r>
            <a:rPr lang="it-IT" dirty="0" err="1"/>
            <a:t>damage</a:t>
          </a:r>
          <a:r>
            <a:rPr lang="it-IT" dirty="0"/>
            <a:t> from a </a:t>
          </a:r>
          <a:r>
            <a:rPr lang="it-IT" dirty="0" err="1"/>
            <a:t>volcanic</a:t>
          </a:r>
          <a:r>
            <a:rPr lang="it-IT" dirty="0"/>
            <a:t> </a:t>
          </a:r>
          <a:r>
            <a:rPr lang="it-IT" dirty="0" err="1"/>
            <a:t>eruption</a:t>
          </a:r>
          <a:r>
            <a:rPr lang="it-IT" dirty="0"/>
            <a:t>)</a:t>
          </a:r>
        </a:p>
      </dgm:t>
    </dgm:pt>
    <dgm:pt modelId="{EE69E709-4563-AB41-AEFB-4AF48A20A3E5}" type="parTrans" cxnId="{07368DC1-1DC4-A643-8B2F-43AE5028751C}">
      <dgm:prSet/>
      <dgm:spPr/>
      <dgm:t>
        <a:bodyPr/>
        <a:lstStyle/>
        <a:p>
          <a:endParaRPr lang="it-IT"/>
        </a:p>
      </dgm:t>
    </dgm:pt>
    <dgm:pt modelId="{D7188AA6-84FE-9345-84CB-8671754D3AA5}" type="sibTrans" cxnId="{07368DC1-1DC4-A643-8B2F-43AE5028751C}">
      <dgm:prSet/>
      <dgm:spPr/>
      <dgm:t>
        <a:bodyPr/>
        <a:lstStyle/>
        <a:p>
          <a:endParaRPr lang="it-IT"/>
        </a:p>
      </dgm:t>
    </dgm:pt>
    <dgm:pt modelId="{D0859A76-D229-0540-8982-922225080DFB}">
      <dgm:prSet/>
      <dgm:spPr/>
      <dgm:t>
        <a:bodyPr/>
        <a:lstStyle/>
        <a:p>
          <a:r>
            <a:rPr lang="it-IT" b="1"/>
            <a:t>R = P × V × E</a:t>
          </a:r>
          <a:endParaRPr lang="it-IT"/>
        </a:p>
      </dgm:t>
    </dgm:pt>
    <dgm:pt modelId="{8D3CF5C9-3BA5-754F-B9F2-2ED6992AB507}" type="parTrans" cxnId="{80B718F2-5E12-E740-9DAB-C39B45376E6A}">
      <dgm:prSet/>
      <dgm:spPr/>
      <dgm:t>
        <a:bodyPr/>
        <a:lstStyle/>
        <a:p>
          <a:endParaRPr lang="it-IT"/>
        </a:p>
      </dgm:t>
    </dgm:pt>
    <dgm:pt modelId="{11B4286D-4A8C-7042-B741-97C9CB4CFB95}" type="sibTrans" cxnId="{80B718F2-5E12-E740-9DAB-C39B45376E6A}">
      <dgm:prSet/>
      <dgm:spPr/>
      <dgm:t>
        <a:bodyPr/>
        <a:lstStyle/>
        <a:p>
          <a:endParaRPr lang="it-IT"/>
        </a:p>
      </dgm:t>
    </dgm:pt>
    <dgm:pt modelId="{ABC0B2E0-38A2-DB46-A922-35471CCFB9AD}">
      <dgm:prSet/>
      <dgm:spPr/>
      <dgm:t>
        <a:bodyPr/>
        <a:lstStyle/>
        <a:p>
          <a:pPr>
            <a:buSzPts val="1000"/>
            <a:buFont typeface="Symbol" pitchFamily="2" charset="2"/>
            <a:buChar char=""/>
          </a:pPr>
          <a:r>
            <a:rPr lang="it-IT" b="1"/>
            <a:t>E</a:t>
          </a:r>
          <a:r>
            <a:rPr lang="it-IT"/>
            <a:t> → </a:t>
          </a:r>
          <a:r>
            <a:rPr lang="it-IT" i="1"/>
            <a:t>Exposure</a:t>
          </a:r>
          <a:r>
            <a:rPr lang="it-IT"/>
            <a:t> or </a:t>
          </a:r>
          <a:r>
            <a:rPr lang="it-IT" i="1"/>
            <a:t>Exposed Value</a:t>
          </a:r>
          <a:r>
            <a:rPr lang="it-IT"/>
            <a:t> (the number or value of units at risk, such as people or buildings in a specific area)</a:t>
          </a:r>
        </a:p>
      </dgm:t>
    </dgm:pt>
    <dgm:pt modelId="{E81A98A8-8663-3742-A18E-1BF7243560BB}" type="parTrans" cxnId="{5E7B2B96-0E4B-CE4D-93A0-DC6D26AA2BAF}">
      <dgm:prSet/>
      <dgm:spPr/>
      <dgm:t>
        <a:bodyPr/>
        <a:lstStyle/>
        <a:p>
          <a:endParaRPr lang="it-IT"/>
        </a:p>
      </dgm:t>
    </dgm:pt>
    <dgm:pt modelId="{7CD23C64-5B7B-3047-87C2-3F44F96D0AD5}" type="sibTrans" cxnId="{5E7B2B96-0E4B-CE4D-93A0-DC6D26AA2BAF}">
      <dgm:prSet/>
      <dgm:spPr/>
      <dgm:t>
        <a:bodyPr/>
        <a:lstStyle/>
        <a:p>
          <a:endParaRPr lang="it-IT"/>
        </a:p>
      </dgm:t>
    </dgm:pt>
    <dgm:pt modelId="{C545CB7A-24D2-3A48-BC85-CACDEE0BB2DF}" type="pres">
      <dgm:prSet presAssocID="{3B3C7856-C31D-7C4F-8CA0-0447E502D223}" presName="Name0" presStyleCnt="0">
        <dgm:presLayoutVars>
          <dgm:dir/>
          <dgm:resizeHandles val="exact"/>
        </dgm:presLayoutVars>
      </dgm:prSet>
      <dgm:spPr/>
    </dgm:pt>
    <dgm:pt modelId="{47682EA8-28FC-1948-BE36-3FCD4297BA78}" type="pres">
      <dgm:prSet presAssocID="{D0859A76-D229-0540-8982-922225080DFB}" presName="node" presStyleLbl="node1" presStyleIdx="0" presStyleCnt="4" custScaleX="119741" custLinFactNeighborX="3225" custLinFactNeighborY="4301">
        <dgm:presLayoutVars>
          <dgm:bulletEnabled val="1"/>
        </dgm:presLayoutVars>
      </dgm:prSet>
      <dgm:spPr/>
    </dgm:pt>
    <dgm:pt modelId="{AA8CF042-48B6-F944-80F5-FB1564960E55}" type="pres">
      <dgm:prSet presAssocID="{11B4286D-4A8C-7042-B741-97C9CB4CFB95}" presName="sibTrans" presStyleLbl="sibTrans2D1" presStyleIdx="0" presStyleCnt="3"/>
      <dgm:spPr/>
    </dgm:pt>
    <dgm:pt modelId="{9219B69B-7866-204F-AAC1-EF125A39F5BB}" type="pres">
      <dgm:prSet presAssocID="{11B4286D-4A8C-7042-B741-97C9CB4CFB95}" presName="connectorText" presStyleLbl="sibTrans2D1" presStyleIdx="0" presStyleCnt="3"/>
      <dgm:spPr/>
    </dgm:pt>
    <dgm:pt modelId="{993C48B1-6C31-A349-912C-8EE756511578}" type="pres">
      <dgm:prSet presAssocID="{466FFFB1-EC46-DC40-9856-2CB685ED3F69}" presName="node" presStyleLbl="node1" presStyleIdx="1" presStyleCnt="4">
        <dgm:presLayoutVars>
          <dgm:bulletEnabled val="1"/>
        </dgm:presLayoutVars>
      </dgm:prSet>
      <dgm:spPr/>
    </dgm:pt>
    <dgm:pt modelId="{10B560F4-9ECC-2E42-BEA4-3B180C31B9DB}" type="pres">
      <dgm:prSet presAssocID="{50A39A6C-2B3A-DC4E-8E02-A519738BA559}" presName="sibTrans" presStyleLbl="sibTrans2D1" presStyleIdx="1" presStyleCnt="3"/>
      <dgm:spPr/>
    </dgm:pt>
    <dgm:pt modelId="{193604D4-9182-C048-BFBE-1D6DB228C90B}" type="pres">
      <dgm:prSet presAssocID="{50A39A6C-2B3A-DC4E-8E02-A519738BA559}" presName="connectorText" presStyleLbl="sibTrans2D1" presStyleIdx="1" presStyleCnt="3"/>
      <dgm:spPr/>
    </dgm:pt>
    <dgm:pt modelId="{B42D4C33-3E8E-5148-A263-6B942B8CD21E}" type="pres">
      <dgm:prSet presAssocID="{8ACF3A41-9C45-5145-AB90-D2404DFFFA34}" presName="node" presStyleLbl="node1" presStyleIdx="2" presStyleCnt="4">
        <dgm:presLayoutVars>
          <dgm:bulletEnabled val="1"/>
        </dgm:presLayoutVars>
      </dgm:prSet>
      <dgm:spPr/>
    </dgm:pt>
    <dgm:pt modelId="{89930848-D930-1E4C-84B2-23FFBD795682}" type="pres">
      <dgm:prSet presAssocID="{D7188AA6-84FE-9345-84CB-8671754D3AA5}" presName="sibTrans" presStyleLbl="sibTrans2D1" presStyleIdx="2" presStyleCnt="3"/>
      <dgm:spPr/>
    </dgm:pt>
    <dgm:pt modelId="{1046E50C-99F9-6347-AC4F-032A0ED719F1}" type="pres">
      <dgm:prSet presAssocID="{D7188AA6-84FE-9345-84CB-8671754D3AA5}" presName="connectorText" presStyleLbl="sibTrans2D1" presStyleIdx="2" presStyleCnt="3"/>
      <dgm:spPr/>
    </dgm:pt>
    <dgm:pt modelId="{9120649B-DBAA-0349-83A5-22BF2373AC67}" type="pres">
      <dgm:prSet presAssocID="{ABC0B2E0-38A2-DB46-A922-35471CCFB9AD}" presName="node" presStyleLbl="node1" presStyleIdx="3" presStyleCnt="4">
        <dgm:presLayoutVars>
          <dgm:bulletEnabled val="1"/>
        </dgm:presLayoutVars>
      </dgm:prSet>
      <dgm:spPr/>
    </dgm:pt>
  </dgm:ptLst>
  <dgm:cxnLst>
    <dgm:cxn modelId="{AAA89D25-59C7-0543-870A-CF2580AA1BA0}" type="presOf" srcId="{D7188AA6-84FE-9345-84CB-8671754D3AA5}" destId="{1046E50C-99F9-6347-AC4F-032A0ED719F1}" srcOrd="1" destOrd="0" presId="urn:microsoft.com/office/officeart/2005/8/layout/process1"/>
    <dgm:cxn modelId="{15553130-B806-8E4D-8052-7F36E1C911F2}" type="presOf" srcId="{8ACF3A41-9C45-5145-AB90-D2404DFFFA34}" destId="{B42D4C33-3E8E-5148-A263-6B942B8CD21E}" srcOrd="0" destOrd="0" presId="urn:microsoft.com/office/officeart/2005/8/layout/process1"/>
    <dgm:cxn modelId="{CE818541-CC57-2B47-8BE5-5337B01A7ED5}" type="presOf" srcId="{D0859A76-D229-0540-8982-922225080DFB}" destId="{47682EA8-28FC-1948-BE36-3FCD4297BA78}" srcOrd="0" destOrd="0" presId="urn:microsoft.com/office/officeart/2005/8/layout/process1"/>
    <dgm:cxn modelId="{E811A260-78D5-2344-A7B9-8C7D9858952C}" type="presOf" srcId="{ABC0B2E0-38A2-DB46-A922-35471CCFB9AD}" destId="{9120649B-DBAA-0349-83A5-22BF2373AC67}" srcOrd="0" destOrd="0" presId="urn:microsoft.com/office/officeart/2005/8/layout/process1"/>
    <dgm:cxn modelId="{49E54683-7489-F447-A004-15A1C5E2B69A}" type="presOf" srcId="{D7188AA6-84FE-9345-84CB-8671754D3AA5}" destId="{89930848-D930-1E4C-84B2-23FFBD795682}" srcOrd="0" destOrd="0" presId="urn:microsoft.com/office/officeart/2005/8/layout/process1"/>
    <dgm:cxn modelId="{10CE6895-9A24-1741-A028-AA6F3B4A1B2C}" type="presOf" srcId="{11B4286D-4A8C-7042-B741-97C9CB4CFB95}" destId="{AA8CF042-48B6-F944-80F5-FB1564960E55}" srcOrd="0" destOrd="0" presId="urn:microsoft.com/office/officeart/2005/8/layout/process1"/>
    <dgm:cxn modelId="{5E7B2B96-0E4B-CE4D-93A0-DC6D26AA2BAF}" srcId="{3B3C7856-C31D-7C4F-8CA0-0447E502D223}" destId="{ABC0B2E0-38A2-DB46-A922-35471CCFB9AD}" srcOrd="3" destOrd="0" parTransId="{E81A98A8-8663-3742-A18E-1BF7243560BB}" sibTransId="{7CD23C64-5B7B-3047-87C2-3F44F96D0AD5}"/>
    <dgm:cxn modelId="{EDE72A9E-4C36-1747-95A4-989062435756}" srcId="{3B3C7856-C31D-7C4F-8CA0-0447E502D223}" destId="{466FFFB1-EC46-DC40-9856-2CB685ED3F69}" srcOrd="1" destOrd="0" parTransId="{67A25F2F-68D1-8844-8C7B-CAD19C8B8238}" sibTransId="{50A39A6C-2B3A-DC4E-8E02-A519738BA559}"/>
    <dgm:cxn modelId="{A5AC08A2-77B8-F242-AFD2-1625A77C8C20}" type="presOf" srcId="{11B4286D-4A8C-7042-B741-97C9CB4CFB95}" destId="{9219B69B-7866-204F-AAC1-EF125A39F5BB}" srcOrd="1" destOrd="0" presId="urn:microsoft.com/office/officeart/2005/8/layout/process1"/>
    <dgm:cxn modelId="{6939B7B1-4969-E64D-9882-5D06703CAA13}" type="presOf" srcId="{3B3C7856-C31D-7C4F-8CA0-0447E502D223}" destId="{C545CB7A-24D2-3A48-BC85-CACDEE0BB2DF}" srcOrd="0" destOrd="0" presId="urn:microsoft.com/office/officeart/2005/8/layout/process1"/>
    <dgm:cxn modelId="{2D8175B5-EEBB-6D4F-B593-73F26FB45649}" type="presOf" srcId="{50A39A6C-2B3A-DC4E-8E02-A519738BA559}" destId="{193604D4-9182-C048-BFBE-1D6DB228C90B}" srcOrd="1" destOrd="0" presId="urn:microsoft.com/office/officeart/2005/8/layout/process1"/>
    <dgm:cxn modelId="{3CDF33BF-33E1-3646-815A-611BBE0D0C77}" type="presOf" srcId="{466FFFB1-EC46-DC40-9856-2CB685ED3F69}" destId="{993C48B1-6C31-A349-912C-8EE756511578}" srcOrd="0" destOrd="0" presId="urn:microsoft.com/office/officeart/2005/8/layout/process1"/>
    <dgm:cxn modelId="{07368DC1-1DC4-A643-8B2F-43AE5028751C}" srcId="{3B3C7856-C31D-7C4F-8CA0-0447E502D223}" destId="{8ACF3A41-9C45-5145-AB90-D2404DFFFA34}" srcOrd="2" destOrd="0" parTransId="{EE69E709-4563-AB41-AEFB-4AF48A20A3E5}" sibTransId="{D7188AA6-84FE-9345-84CB-8671754D3AA5}"/>
    <dgm:cxn modelId="{2CA79FE5-51DE-E746-8404-A6F11EE2E2A9}" type="presOf" srcId="{50A39A6C-2B3A-DC4E-8E02-A519738BA559}" destId="{10B560F4-9ECC-2E42-BEA4-3B180C31B9DB}" srcOrd="0" destOrd="0" presId="urn:microsoft.com/office/officeart/2005/8/layout/process1"/>
    <dgm:cxn modelId="{80B718F2-5E12-E740-9DAB-C39B45376E6A}" srcId="{3B3C7856-C31D-7C4F-8CA0-0447E502D223}" destId="{D0859A76-D229-0540-8982-922225080DFB}" srcOrd="0" destOrd="0" parTransId="{8D3CF5C9-3BA5-754F-B9F2-2ED6992AB507}" sibTransId="{11B4286D-4A8C-7042-B741-97C9CB4CFB95}"/>
    <dgm:cxn modelId="{E5F08BCA-40EA-CF44-9C6E-E8F19999D3CE}" type="presParOf" srcId="{C545CB7A-24D2-3A48-BC85-CACDEE0BB2DF}" destId="{47682EA8-28FC-1948-BE36-3FCD4297BA78}" srcOrd="0" destOrd="0" presId="urn:microsoft.com/office/officeart/2005/8/layout/process1"/>
    <dgm:cxn modelId="{824DD5D4-789C-844D-AA99-EFED288276D3}" type="presParOf" srcId="{C545CB7A-24D2-3A48-BC85-CACDEE0BB2DF}" destId="{AA8CF042-48B6-F944-80F5-FB1564960E55}" srcOrd="1" destOrd="0" presId="urn:microsoft.com/office/officeart/2005/8/layout/process1"/>
    <dgm:cxn modelId="{0149E8F5-82F4-5347-B100-8FB9C438573B}" type="presParOf" srcId="{AA8CF042-48B6-F944-80F5-FB1564960E55}" destId="{9219B69B-7866-204F-AAC1-EF125A39F5BB}" srcOrd="0" destOrd="0" presId="urn:microsoft.com/office/officeart/2005/8/layout/process1"/>
    <dgm:cxn modelId="{B31A4844-6882-6D4E-B084-75B4E4E65B5D}" type="presParOf" srcId="{C545CB7A-24D2-3A48-BC85-CACDEE0BB2DF}" destId="{993C48B1-6C31-A349-912C-8EE756511578}" srcOrd="2" destOrd="0" presId="urn:microsoft.com/office/officeart/2005/8/layout/process1"/>
    <dgm:cxn modelId="{B1720D0A-60AE-3843-92B1-3B5036ECBE81}" type="presParOf" srcId="{C545CB7A-24D2-3A48-BC85-CACDEE0BB2DF}" destId="{10B560F4-9ECC-2E42-BEA4-3B180C31B9DB}" srcOrd="3" destOrd="0" presId="urn:microsoft.com/office/officeart/2005/8/layout/process1"/>
    <dgm:cxn modelId="{AFEADA36-2108-634D-AD50-A8CE4B79DD58}" type="presParOf" srcId="{10B560F4-9ECC-2E42-BEA4-3B180C31B9DB}" destId="{193604D4-9182-C048-BFBE-1D6DB228C90B}" srcOrd="0" destOrd="0" presId="urn:microsoft.com/office/officeart/2005/8/layout/process1"/>
    <dgm:cxn modelId="{08520DCA-137B-0F4C-8BD1-1DB413FE5A4F}" type="presParOf" srcId="{C545CB7A-24D2-3A48-BC85-CACDEE0BB2DF}" destId="{B42D4C33-3E8E-5148-A263-6B942B8CD21E}" srcOrd="4" destOrd="0" presId="urn:microsoft.com/office/officeart/2005/8/layout/process1"/>
    <dgm:cxn modelId="{9E51CFD1-7EB1-884D-B402-1A671773A00A}" type="presParOf" srcId="{C545CB7A-24D2-3A48-BC85-CACDEE0BB2DF}" destId="{89930848-D930-1E4C-84B2-23FFBD795682}" srcOrd="5" destOrd="0" presId="urn:microsoft.com/office/officeart/2005/8/layout/process1"/>
    <dgm:cxn modelId="{B43E0ED0-89D1-1F43-B925-D4F157FC50B6}" type="presParOf" srcId="{89930848-D930-1E4C-84B2-23FFBD795682}" destId="{1046E50C-99F9-6347-AC4F-032A0ED719F1}" srcOrd="0" destOrd="0" presId="urn:microsoft.com/office/officeart/2005/8/layout/process1"/>
    <dgm:cxn modelId="{C46E712D-5EBE-0D43-AEF3-0073D9688706}" type="presParOf" srcId="{C545CB7A-24D2-3A48-BC85-CACDEE0BB2DF}" destId="{9120649B-DBAA-0349-83A5-22BF2373AC6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D39E97-4786-A44F-AA81-DC5CF31F3F5C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CA78F0E-6ABE-C548-B177-36519D47040B}">
      <dgm:prSet phldrT="[Testo]"/>
      <dgm:spPr/>
      <dgm:t>
        <a:bodyPr/>
        <a:lstStyle/>
        <a:p>
          <a:r>
            <a:rPr lang="it-IT" dirty="0"/>
            <a:t>An </a:t>
          </a:r>
          <a:r>
            <a:rPr lang="it-IT" dirty="0" err="1"/>
            <a:t>essential</a:t>
          </a:r>
          <a:r>
            <a:rPr lang="it-IT" dirty="0"/>
            <a:t> </a:t>
          </a:r>
          <a:r>
            <a:rPr lang="it-IT" dirty="0" err="1"/>
            <a:t>role</a:t>
          </a:r>
          <a:r>
            <a:rPr lang="it-IT" dirty="0"/>
            <a:t> in risk management </a:t>
          </a:r>
          <a:r>
            <a:rPr lang="it-IT" dirty="0" err="1"/>
            <a:t>is</a:t>
          </a:r>
          <a:r>
            <a:rPr lang="it-IT" dirty="0"/>
            <a:t> </a:t>
          </a:r>
          <a:r>
            <a:rPr lang="it-IT" dirty="0" err="1"/>
            <a:t>played</a:t>
          </a:r>
          <a:r>
            <a:rPr lang="it-IT" dirty="0"/>
            <a:t> by </a:t>
          </a:r>
          <a:r>
            <a:rPr lang="it-IT" b="1" dirty="0"/>
            <a:t>Public Administration</a:t>
          </a:r>
          <a:r>
            <a:rPr lang="it-IT" dirty="0"/>
            <a:t>. </a:t>
          </a:r>
          <a:r>
            <a:rPr lang="it-IT" dirty="0" err="1"/>
            <a:t>Specifically</a:t>
          </a:r>
          <a:r>
            <a:rPr lang="it-IT" dirty="0"/>
            <a:t>, the place in </a:t>
          </a:r>
          <a:r>
            <a:rPr lang="it-IT" dirty="0" err="1"/>
            <a:t>which</a:t>
          </a:r>
          <a:r>
            <a:rPr lang="it-IT" dirty="0"/>
            <a:t> </a:t>
          </a:r>
          <a:r>
            <a:rPr lang="it-IT" dirty="0" err="1"/>
            <a:t>volcanic</a:t>
          </a:r>
          <a:r>
            <a:rPr lang="it-IT" dirty="0"/>
            <a:t> risk can be </a:t>
          </a:r>
          <a:r>
            <a:rPr lang="it-IT" dirty="0" err="1"/>
            <a:t>concretely</a:t>
          </a:r>
          <a:r>
            <a:rPr lang="it-IT" dirty="0"/>
            <a:t> </a:t>
          </a:r>
          <a:r>
            <a:rPr lang="it-IT" dirty="0" err="1"/>
            <a:t>assessed</a:t>
          </a:r>
          <a:r>
            <a:rPr lang="it-IT" dirty="0"/>
            <a:t> </a:t>
          </a:r>
          <a:r>
            <a:rPr lang="it-IT" dirty="0" err="1"/>
            <a:t>is</a:t>
          </a:r>
          <a:r>
            <a:rPr lang="it-IT" dirty="0"/>
            <a:t> </a:t>
          </a:r>
          <a:r>
            <a:rPr lang="it-IT" dirty="0" err="1"/>
            <a:t>that</a:t>
          </a:r>
          <a:r>
            <a:rPr lang="it-IT" dirty="0"/>
            <a:t> of urban planning. </a:t>
          </a:r>
        </a:p>
      </dgm:t>
    </dgm:pt>
    <dgm:pt modelId="{8246A981-EAD1-F647-8695-1F4EFF2D1E51}" type="parTrans" cxnId="{D4BE53AD-F565-2B46-9D3D-A1805E6C4636}">
      <dgm:prSet/>
      <dgm:spPr/>
      <dgm:t>
        <a:bodyPr/>
        <a:lstStyle/>
        <a:p>
          <a:endParaRPr lang="it-IT"/>
        </a:p>
      </dgm:t>
    </dgm:pt>
    <dgm:pt modelId="{7ECF3F0C-D768-5A4C-B691-8ABE9FFA4136}" type="sibTrans" cxnId="{D4BE53AD-F565-2B46-9D3D-A1805E6C4636}">
      <dgm:prSet/>
      <dgm:spPr/>
      <dgm:t>
        <a:bodyPr/>
        <a:lstStyle/>
        <a:p>
          <a:endParaRPr lang="it-IT"/>
        </a:p>
      </dgm:t>
    </dgm:pt>
    <dgm:pt modelId="{EF61E8C7-D626-C840-AFDA-14AAB63BA262}">
      <dgm:prSet phldrT="[Testo]"/>
      <dgm:spPr/>
      <dgm:t>
        <a:bodyPr/>
        <a:lstStyle/>
        <a:p>
          <a:pPr>
            <a:buNone/>
          </a:pPr>
          <a:r>
            <a:rPr lang="it-IT" dirty="0"/>
            <a:t>The </a:t>
          </a:r>
          <a:r>
            <a:rPr lang="it-IT" dirty="0" err="1"/>
            <a:t>problem</a:t>
          </a:r>
          <a:r>
            <a:rPr lang="it-IT" dirty="0"/>
            <a:t> </a:t>
          </a:r>
          <a:r>
            <a:rPr lang="it-IT" dirty="0" err="1"/>
            <a:t>is</a:t>
          </a:r>
          <a:r>
            <a:rPr lang="it-IT" dirty="0"/>
            <a:t> </a:t>
          </a:r>
          <a:r>
            <a:rPr lang="it-IT" dirty="0" err="1"/>
            <a:t>that</a:t>
          </a:r>
          <a:r>
            <a:rPr lang="it-IT" dirty="0"/>
            <a:t> the </a:t>
          </a:r>
          <a:r>
            <a:rPr lang="it-IT" dirty="0" err="1"/>
            <a:t>structure</a:t>
          </a:r>
          <a:r>
            <a:rPr lang="it-IT" dirty="0"/>
            <a:t> of urban planning </a:t>
          </a:r>
          <a:r>
            <a:rPr lang="it-IT" dirty="0" err="1"/>
            <a:t>is</a:t>
          </a:r>
          <a:r>
            <a:rPr lang="it-IT" dirty="0"/>
            <a:t> </a:t>
          </a:r>
          <a:r>
            <a:rPr lang="it-IT" dirty="0" err="1"/>
            <a:t>rigid</a:t>
          </a:r>
          <a:r>
            <a:rPr lang="it-IT" dirty="0"/>
            <a:t> and, </a:t>
          </a:r>
          <a:r>
            <a:rPr lang="it-IT" dirty="0" err="1"/>
            <a:t>moreover</a:t>
          </a:r>
          <a:r>
            <a:rPr lang="it-IT" dirty="0"/>
            <a:t>, </a:t>
          </a:r>
          <a:r>
            <a:rPr lang="it-IT" dirty="0" err="1"/>
            <a:t>requires</a:t>
          </a:r>
          <a:r>
            <a:rPr lang="it-IT" dirty="0"/>
            <a:t> </a:t>
          </a:r>
          <a:r>
            <a:rPr lang="it-IT" dirty="0" err="1"/>
            <a:t>very</a:t>
          </a:r>
          <a:r>
            <a:rPr lang="it-IT" dirty="0"/>
            <a:t> long times for the </a:t>
          </a:r>
          <a:r>
            <a:rPr lang="it-IT" dirty="0" err="1"/>
            <a:t>formation</a:t>
          </a:r>
          <a:r>
            <a:rPr lang="it-IT" dirty="0"/>
            <a:t> of plans, by </a:t>
          </a:r>
          <a:r>
            <a:rPr lang="it-IT" dirty="0" err="1"/>
            <a:t>definition</a:t>
          </a:r>
          <a:r>
            <a:rPr lang="it-IT" dirty="0"/>
            <a:t> </a:t>
          </a:r>
          <a:r>
            <a:rPr lang="it-IT" dirty="0" err="1"/>
            <a:t>irreconcilable</a:t>
          </a:r>
          <a:r>
            <a:rPr lang="it-IT" dirty="0"/>
            <a:t> with the management of </a:t>
          </a:r>
          <a:r>
            <a:rPr lang="it-IT" dirty="0" err="1"/>
            <a:t>emergency</a:t>
          </a:r>
          <a:r>
            <a:rPr lang="it-IT" dirty="0"/>
            <a:t> situations. </a:t>
          </a:r>
        </a:p>
        <a:p>
          <a:pPr>
            <a:buNone/>
          </a:pPr>
          <a:endParaRPr lang="it-IT" dirty="0"/>
        </a:p>
      </dgm:t>
    </dgm:pt>
    <dgm:pt modelId="{227811E8-710C-944A-A26B-D80A9DD52FA3}" type="parTrans" cxnId="{CC217FD2-076D-F544-8A1E-455CC7AF1C09}">
      <dgm:prSet/>
      <dgm:spPr/>
      <dgm:t>
        <a:bodyPr/>
        <a:lstStyle/>
        <a:p>
          <a:endParaRPr lang="it-IT"/>
        </a:p>
      </dgm:t>
    </dgm:pt>
    <dgm:pt modelId="{B480A1A3-FF70-EF45-9894-77F6640E275C}" type="sibTrans" cxnId="{CC217FD2-076D-F544-8A1E-455CC7AF1C09}">
      <dgm:prSet/>
      <dgm:spPr/>
      <dgm:t>
        <a:bodyPr/>
        <a:lstStyle/>
        <a:p>
          <a:endParaRPr lang="it-IT"/>
        </a:p>
      </dgm:t>
    </dgm:pt>
    <dgm:pt modelId="{F7016E18-0176-4943-A118-DF89A8A414F4}" type="pres">
      <dgm:prSet presAssocID="{26D39E97-4786-A44F-AA81-DC5CF31F3F5C}" presName="diagram" presStyleCnt="0">
        <dgm:presLayoutVars>
          <dgm:dir/>
          <dgm:resizeHandles val="exact"/>
        </dgm:presLayoutVars>
      </dgm:prSet>
      <dgm:spPr/>
    </dgm:pt>
    <dgm:pt modelId="{9FF20648-A006-C547-B1BF-E7508329B5F8}" type="pres">
      <dgm:prSet presAssocID="{7CA78F0E-6ABE-C548-B177-36519D47040B}" presName="node" presStyleLbl="node1" presStyleIdx="0" presStyleCnt="2">
        <dgm:presLayoutVars>
          <dgm:bulletEnabled val="1"/>
        </dgm:presLayoutVars>
      </dgm:prSet>
      <dgm:spPr/>
    </dgm:pt>
    <dgm:pt modelId="{4A5A528D-1F5B-2943-8B83-7EABB828F29A}" type="pres">
      <dgm:prSet presAssocID="{7ECF3F0C-D768-5A4C-B691-8ABE9FFA4136}" presName="sibTrans" presStyleCnt="0"/>
      <dgm:spPr/>
    </dgm:pt>
    <dgm:pt modelId="{BFE73366-5DCA-CC45-8BF9-23AF32E42EA1}" type="pres">
      <dgm:prSet presAssocID="{EF61E8C7-D626-C840-AFDA-14AAB63BA262}" presName="node" presStyleLbl="node1" presStyleIdx="1" presStyleCnt="2">
        <dgm:presLayoutVars>
          <dgm:bulletEnabled val="1"/>
        </dgm:presLayoutVars>
      </dgm:prSet>
      <dgm:spPr/>
    </dgm:pt>
  </dgm:ptLst>
  <dgm:cxnLst>
    <dgm:cxn modelId="{3F275042-2E1D-C746-8BC2-ED11A1DF6673}" type="presOf" srcId="{EF61E8C7-D626-C840-AFDA-14AAB63BA262}" destId="{BFE73366-5DCA-CC45-8BF9-23AF32E42EA1}" srcOrd="0" destOrd="0" presId="urn:microsoft.com/office/officeart/2005/8/layout/default"/>
    <dgm:cxn modelId="{F126DE57-E372-C24A-B012-2772005595F7}" type="presOf" srcId="{7CA78F0E-6ABE-C548-B177-36519D47040B}" destId="{9FF20648-A006-C547-B1BF-E7508329B5F8}" srcOrd="0" destOrd="0" presId="urn:microsoft.com/office/officeart/2005/8/layout/default"/>
    <dgm:cxn modelId="{D4BE53AD-F565-2B46-9D3D-A1805E6C4636}" srcId="{26D39E97-4786-A44F-AA81-DC5CF31F3F5C}" destId="{7CA78F0E-6ABE-C548-B177-36519D47040B}" srcOrd="0" destOrd="0" parTransId="{8246A981-EAD1-F647-8695-1F4EFF2D1E51}" sibTransId="{7ECF3F0C-D768-5A4C-B691-8ABE9FFA4136}"/>
    <dgm:cxn modelId="{CC217FD2-076D-F544-8A1E-455CC7AF1C09}" srcId="{26D39E97-4786-A44F-AA81-DC5CF31F3F5C}" destId="{EF61E8C7-D626-C840-AFDA-14AAB63BA262}" srcOrd="1" destOrd="0" parTransId="{227811E8-710C-944A-A26B-D80A9DD52FA3}" sibTransId="{B480A1A3-FF70-EF45-9894-77F6640E275C}"/>
    <dgm:cxn modelId="{24BD12F5-8B32-9E47-8F40-E03402421F79}" type="presOf" srcId="{26D39E97-4786-A44F-AA81-DC5CF31F3F5C}" destId="{F7016E18-0176-4943-A118-DF89A8A414F4}" srcOrd="0" destOrd="0" presId="urn:microsoft.com/office/officeart/2005/8/layout/default"/>
    <dgm:cxn modelId="{B6C74225-C457-2649-93BB-4F20B656276B}" type="presParOf" srcId="{F7016E18-0176-4943-A118-DF89A8A414F4}" destId="{9FF20648-A006-C547-B1BF-E7508329B5F8}" srcOrd="0" destOrd="0" presId="urn:microsoft.com/office/officeart/2005/8/layout/default"/>
    <dgm:cxn modelId="{02E692B3-43E0-684C-8D5A-098282AB1A31}" type="presParOf" srcId="{F7016E18-0176-4943-A118-DF89A8A414F4}" destId="{4A5A528D-1F5B-2943-8B83-7EABB828F29A}" srcOrd="1" destOrd="0" presId="urn:microsoft.com/office/officeart/2005/8/layout/default"/>
    <dgm:cxn modelId="{376E8873-280B-5B45-AFF7-86039ED8AB3F}" type="presParOf" srcId="{F7016E18-0176-4943-A118-DF89A8A414F4}" destId="{BFE73366-5DCA-CC45-8BF9-23AF32E42EA1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486F5C-D73C-204D-881B-07EF8378925C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80A3C41-0B16-0B4C-A9FD-CDD726C09BBA}">
      <dgm:prSet phldrT="[Testo]"/>
      <dgm:spPr/>
      <dgm:t>
        <a:bodyPr/>
        <a:lstStyle/>
        <a:p>
          <a:r>
            <a:rPr lang="it-IT" dirty="0"/>
            <a:t>The </a:t>
          </a:r>
          <a:r>
            <a:rPr lang="it-IT" dirty="0" err="1"/>
            <a:t>research</a:t>
          </a:r>
          <a:r>
            <a:rPr lang="it-IT" dirty="0"/>
            <a:t> </a:t>
          </a:r>
          <a:r>
            <a:rPr lang="it-IT" dirty="0" err="1"/>
            <a:t>firstly</a:t>
          </a:r>
          <a:r>
            <a:rPr lang="it-IT" dirty="0"/>
            <a:t>,  </a:t>
          </a:r>
          <a:r>
            <a:rPr lang="it-IT" dirty="0" err="1"/>
            <a:t>analyzed</a:t>
          </a:r>
          <a:r>
            <a:rPr lang="it-IT" dirty="0"/>
            <a:t> the tools </a:t>
          </a:r>
          <a:r>
            <a:rPr lang="it-IT" dirty="0" err="1"/>
            <a:t>currently</a:t>
          </a:r>
          <a:r>
            <a:rPr lang="it-IT" dirty="0"/>
            <a:t> </a:t>
          </a:r>
          <a:r>
            <a:rPr lang="it-IT" dirty="0" err="1"/>
            <a:t>available</a:t>
          </a:r>
          <a:r>
            <a:rPr lang="it-IT" dirty="0"/>
            <a:t> for </a:t>
          </a:r>
          <a:r>
            <a:rPr lang="it-IT" dirty="0" err="1"/>
            <a:t>managing</a:t>
          </a:r>
          <a:r>
            <a:rPr lang="it-IT" dirty="0"/>
            <a:t> </a:t>
          </a:r>
          <a:r>
            <a:rPr lang="it-IT" dirty="0" err="1"/>
            <a:t>volcanic</a:t>
          </a:r>
          <a:r>
            <a:rPr lang="it-IT" dirty="0"/>
            <a:t> risk.</a:t>
          </a:r>
        </a:p>
      </dgm:t>
    </dgm:pt>
    <dgm:pt modelId="{524AA30C-D687-7B49-A117-03501A895EFC}" type="parTrans" cxnId="{681B06F3-DD4B-104B-B0C1-15E9DEEF3187}">
      <dgm:prSet/>
      <dgm:spPr/>
      <dgm:t>
        <a:bodyPr/>
        <a:lstStyle/>
        <a:p>
          <a:endParaRPr lang="it-IT"/>
        </a:p>
      </dgm:t>
    </dgm:pt>
    <dgm:pt modelId="{FF2A29F4-A48D-8648-A285-8D8E6EA3CDA6}" type="sibTrans" cxnId="{681B06F3-DD4B-104B-B0C1-15E9DEEF3187}">
      <dgm:prSet/>
      <dgm:spPr/>
      <dgm:t>
        <a:bodyPr/>
        <a:lstStyle/>
        <a:p>
          <a:endParaRPr lang="it-IT"/>
        </a:p>
      </dgm:t>
    </dgm:pt>
    <dgm:pt modelId="{136DC84D-7520-4E4D-995B-C49CAE9441BE}">
      <dgm:prSet phldrT="[Testo]"/>
      <dgm:spPr/>
      <dgm:t>
        <a:bodyPr/>
        <a:lstStyle/>
        <a:p>
          <a:pPr>
            <a:buNone/>
          </a:pPr>
          <a:r>
            <a:rPr lang="it-IT" dirty="0"/>
            <a:t>In </a:t>
          </a:r>
          <a:r>
            <a:rPr lang="it-IT" dirty="0" err="1"/>
            <a:t>this</a:t>
          </a:r>
          <a:r>
            <a:rPr lang="it-IT" dirty="0"/>
            <a:t> </a:t>
          </a:r>
          <a:r>
            <a:rPr lang="it-IT" dirty="0" err="1"/>
            <a:t>context</a:t>
          </a:r>
          <a:r>
            <a:rPr lang="it-IT" dirty="0"/>
            <a:t>, </a:t>
          </a:r>
          <a:r>
            <a:rPr lang="it-IT" dirty="0" err="1"/>
            <a:t>both</a:t>
          </a:r>
          <a:r>
            <a:rPr lang="it-IT" dirty="0"/>
            <a:t> </a:t>
          </a:r>
          <a:r>
            <a:rPr lang="it-IT" b="1" dirty="0"/>
            <a:t>urban planning</a:t>
          </a:r>
          <a:r>
            <a:rPr lang="it-IT" dirty="0"/>
            <a:t> and </a:t>
          </a:r>
          <a:r>
            <a:rPr lang="it-IT" b="1" dirty="0" err="1"/>
            <a:t>volcanic</a:t>
          </a:r>
          <a:r>
            <a:rPr lang="it-IT" b="1" dirty="0"/>
            <a:t> risk planning</a:t>
          </a:r>
          <a:r>
            <a:rPr lang="it-IT" dirty="0"/>
            <a:t> are </a:t>
          </a:r>
          <a:r>
            <a:rPr lang="it-IT" dirty="0" err="1"/>
            <a:t>crucial</a:t>
          </a:r>
          <a:r>
            <a:rPr lang="it-IT" dirty="0"/>
            <a:t>. </a:t>
          </a:r>
        </a:p>
      </dgm:t>
    </dgm:pt>
    <dgm:pt modelId="{C6605092-6EE2-0447-B404-3C5745A4A2A6}" type="parTrans" cxnId="{67A92649-B9D6-9A4C-AA4A-FAFF3E46653F}">
      <dgm:prSet/>
      <dgm:spPr/>
      <dgm:t>
        <a:bodyPr/>
        <a:lstStyle/>
        <a:p>
          <a:endParaRPr lang="it-IT"/>
        </a:p>
      </dgm:t>
    </dgm:pt>
    <dgm:pt modelId="{A192DB03-FAA0-654D-B481-4C42C62535C9}" type="sibTrans" cxnId="{67A92649-B9D6-9A4C-AA4A-FAFF3E46653F}">
      <dgm:prSet/>
      <dgm:spPr/>
      <dgm:t>
        <a:bodyPr/>
        <a:lstStyle/>
        <a:p>
          <a:endParaRPr lang="it-IT"/>
        </a:p>
      </dgm:t>
    </dgm:pt>
    <dgm:pt modelId="{FD2BA6A0-6460-C940-BBD8-0B3294E87F50}">
      <dgm:prSet phldrT="[Testo]"/>
      <dgm:spPr/>
      <dgm:t>
        <a:bodyPr/>
        <a:lstStyle/>
        <a:p>
          <a:pPr>
            <a:buNone/>
          </a:pPr>
          <a:r>
            <a:rPr lang="it-IT" dirty="0"/>
            <a:t>For </a:t>
          </a:r>
          <a:r>
            <a:rPr lang="it-IT" dirty="0" err="1"/>
            <a:t>example</a:t>
          </a:r>
          <a:r>
            <a:rPr lang="it-IT" dirty="0"/>
            <a:t>, the </a:t>
          </a:r>
          <a:r>
            <a:rPr lang="it-IT" b="1" dirty="0" err="1"/>
            <a:t>Vesuvius</a:t>
          </a:r>
          <a:r>
            <a:rPr lang="it-IT" b="1" dirty="0"/>
            <a:t> </a:t>
          </a:r>
          <a:r>
            <a:rPr lang="it-IT" b="1" dirty="0" err="1"/>
            <a:t>Volcanic</a:t>
          </a:r>
          <a:r>
            <a:rPr lang="it-IT" b="1" dirty="0"/>
            <a:t> Risk Plan</a:t>
          </a:r>
          <a:r>
            <a:rPr lang="it-IT" dirty="0"/>
            <a:t> </a:t>
          </a:r>
          <a:r>
            <a:rPr lang="it-IT" dirty="0" err="1"/>
            <a:t>outlines</a:t>
          </a:r>
          <a:r>
            <a:rPr lang="it-IT" dirty="0"/>
            <a:t> a </a:t>
          </a:r>
          <a:r>
            <a:rPr lang="it-IT" dirty="0" err="1"/>
            <a:t>complex</a:t>
          </a:r>
          <a:r>
            <a:rPr lang="it-IT" dirty="0"/>
            <a:t> system of </a:t>
          </a:r>
          <a:r>
            <a:rPr lang="it-IT" dirty="0" err="1"/>
            <a:t>roles</a:t>
          </a:r>
          <a:r>
            <a:rPr lang="it-IT" dirty="0"/>
            <a:t> </a:t>
          </a:r>
          <a:r>
            <a:rPr lang="it-IT" dirty="0" err="1"/>
            <a:t>coordinated</a:t>
          </a:r>
          <a:r>
            <a:rPr lang="it-IT" dirty="0"/>
            <a:t> </a:t>
          </a:r>
          <a:r>
            <a:rPr lang="it-IT" dirty="0" err="1"/>
            <a:t>at</a:t>
          </a:r>
          <a:r>
            <a:rPr lang="it-IT" dirty="0"/>
            <a:t> the national </a:t>
          </a:r>
          <a:r>
            <a:rPr lang="it-IT" dirty="0" err="1"/>
            <a:t>level</a:t>
          </a:r>
          <a:endParaRPr lang="it-IT" dirty="0"/>
        </a:p>
      </dgm:t>
    </dgm:pt>
    <dgm:pt modelId="{DA553D75-89DE-5645-B126-B71A0D1683C5}" type="parTrans" cxnId="{E4E26DFB-ECA3-804A-AE70-63142E52F3B5}">
      <dgm:prSet/>
      <dgm:spPr/>
      <dgm:t>
        <a:bodyPr/>
        <a:lstStyle/>
        <a:p>
          <a:endParaRPr lang="it-IT"/>
        </a:p>
      </dgm:t>
    </dgm:pt>
    <dgm:pt modelId="{6B9CB805-B919-CF45-8284-2A1157D82E1D}" type="sibTrans" cxnId="{E4E26DFB-ECA3-804A-AE70-63142E52F3B5}">
      <dgm:prSet/>
      <dgm:spPr/>
      <dgm:t>
        <a:bodyPr/>
        <a:lstStyle/>
        <a:p>
          <a:endParaRPr lang="it-IT"/>
        </a:p>
      </dgm:t>
    </dgm:pt>
    <dgm:pt modelId="{24972E46-4B30-FC4C-8164-AF5E8A2A1624}">
      <dgm:prSet phldrT="[Testo]"/>
      <dgm:spPr/>
      <dgm:t>
        <a:bodyPr/>
        <a:lstStyle/>
        <a:p>
          <a:pPr>
            <a:buNone/>
          </a:pPr>
          <a:r>
            <a:rPr lang="it-IT" dirty="0" err="1"/>
            <a:t>Municipalities</a:t>
          </a:r>
          <a:r>
            <a:rPr lang="it-IT" dirty="0"/>
            <a:t> are </a:t>
          </a:r>
          <a:r>
            <a:rPr lang="it-IT" dirty="0" err="1"/>
            <a:t>responsible</a:t>
          </a:r>
          <a:r>
            <a:rPr lang="it-IT" dirty="0"/>
            <a:t> for </a:t>
          </a:r>
          <a:r>
            <a:rPr lang="it-IT" dirty="0" err="1"/>
            <a:t>supporting</a:t>
          </a:r>
          <a:r>
            <a:rPr lang="it-IT" dirty="0"/>
            <a:t> </a:t>
          </a:r>
          <a:r>
            <a:rPr lang="it-IT" dirty="0" err="1"/>
            <a:t>evacuation</a:t>
          </a:r>
          <a:r>
            <a:rPr lang="it-IT" dirty="0"/>
            <a:t> </a:t>
          </a:r>
          <a:r>
            <a:rPr lang="it-IT" dirty="0" err="1"/>
            <a:t>efforts</a:t>
          </a:r>
          <a:r>
            <a:rPr lang="it-IT" dirty="0"/>
            <a:t>, </a:t>
          </a:r>
          <a:r>
            <a:rPr lang="it-IT" dirty="0" err="1"/>
            <a:t>which</a:t>
          </a:r>
          <a:r>
            <a:rPr lang="it-IT" dirty="0"/>
            <a:t> are </a:t>
          </a:r>
          <a:r>
            <a:rPr lang="it-IT" dirty="0" err="1"/>
            <a:t>managed</a:t>
          </a:r>
          <a:r>
            <a:rPr lang="it-IT" dirty="0"/>
            <a:t> </a:t>
          </a:r>
          <a:r>
            <a:rPr lang="it-IT" dirty="0" err="1"/>
            <a:t>through</a:t>
          </a:r>
          <a:r>
            <a:rPr lang="it-IT" dirty="0"/>
            <a:t> partnerships with </a:t>
          </a:r>
          <a:r>
            <a:rPr lang="it-IT" dirty="0" err="1"/>
            <a:t>other</a:t>
          </a:r>
          <a:r>
            <a:rPr lang="it-IT" dirty="0"/>
            <a:t> </a:t>
          </a:r>
          <a:r>
            <a:rPr lang="it-IT" dirty="0" err="1"/>
            <a:t>municipalities</a:t>
          </a:r>
          <a:r>
            <a:rPr lang="it-IT" dirty="0"/>
            <a:t>.</a:t>
          </a:r>
        </a:p>
      </dgm:t>
    </dgm:pt>
    <dgm:pt modelId="{91E3F646-ED6C-2142-A071-C53C6974AF66}" type="parTrans" cxnId="{F5489681-709D-3A45-8CEC-A046F1A09946}">
      <dgm:prSet/>
      <dgm:spPr/>
      <dgm:t>
        <a:bodyPr/>
        <a:lstStyle/>
        <a:p>
          <a:endParaRPr lang="it-IT"/>
        </a:p>
      </dgm:t>
    </dgm:pt>
    <dgm:pt modelId="{29BB82C9-1BD0-A44D-8E7F-E3EF849267E6}" type="sibTrans" cxnId="{F5489681-709D-3A45-8CEC-A046F1A09946}">
      <dgm:prSet/>
      <dgm:spPr/>
      <dgm:t>
        <a:bodyPr/>
        <a:lstStyle/>
        <a:p>
          <a:endParaRPr lang="it-IT"/>
        </a:p>
      </dgm:t>
    </dgm:pt>
    <dgm:pt modelId="{608F8985-EEEF-304F-B2E2-757975C3BEB0}" type="pres">
      <dgm:prSet presAssocID="{29486F5C-D73C-204D-881B-07EF8378925C}" presName="diagram" presStyleCnt="0">
        <dgm:presLayoutVars>
          <dgm:dir/>
          <dgm:resizeHandles val="exact"/>
        </dgm:presLayoutVars>
      </dgm:prSet>
      <dgm:spPr/>
    </dgm:pt>
    <dgm:pt modelId="{5C3B4B6C-01F8-6444-8A71-F287B202C056}" type="pres">
      <dgm:prSet presAssocID="{080A3C41-0B16-0B4C-A9FD-CDD726C09BBA}" presName="node" presStyleLbl="node1" presStyleIdx="0" presStyleCnt="4">
        <dgm:presLayoutVars>
          <dgm:bulletEnabled val="1"/>
        </dgm:presLayoutVars>
      </dgm:prSet>
      <dgm:spPr/>
    </dgm:pt>
    <dgm:pt modelId="{CCC779EC-522E-DA46-A1C2-736E42E27BCC}" type="pres">
      <dgm:prSet presAssocID="{FF2A29F4-A48D-8648-A285-8D8E6EA3CDA6}" presName="sibTrans" presStyleCnt="0"/>
      <dgm:spPr/>
    </dgm:pt>
    <dgm:pt modelId="{16CC24DF-BE53-554C-AFE5-50FB49DF2E6A}" type="pres">
      <dgm:prSet presAssocID="{136DC84D-7520-4E4D-995B-C49CAE9441BE}" presName="node" presStyleLbl="node1" presStyleIdx="1" presStyleCnt="4">
        <dgm:presLayoutVars>
          <dgm:bulletEnabled val="1"/>
        </dgm:presLayoutVars>
      </dgm:prSet>
      <dgm:spPr/>
    </dgm:pt>
    <dgm:pt modelId="{238C69F6-52DC-B245-A39F-E644B430CDA2}" type="pres">
      <dgm:prSet presAssocID="{A192DB03-FAA0-654D-B481-4C42C62535C9}" presName="sibTrans" presStyleCnt="0"/>
      <dgm:spPr/>
    </dgm:pt>
    <dgm:pt modelId="{9FDB248C-2F75-3F40-860F-803FAFADE6E3}" type="pres">
      <dgm:prSet presAssocID="{FD2BA6A0-6460-C940-BBD8-0B3294E87F50}" presName="node" presStyleLbl="node1" presStyleIdx="2" presStyleCnt="4">
        <dgm:presLayoutVars>
          <dgm:bulletEnabled val="1"/>
        </dgm:presLayoutVars>
      </dgm:prSet>
      <dgm:spPr/>
    </dgm:pt>
    <dgm:pt modelId="{80E4E5B4-20A9-9D48-92A3-84D39B3B8468}" type="pres">
      <dgm:prSet presAssocID="{6B9CB805-B919-CF45-8284-2A1157D82E1D}" presName="sibTrans" presStyleCnt="0"/>
      <dgm:spPr/>
    </dgm:pt>
    <dgm:pt modelId="{81ACF351-7255-1A4E-BD76-6C9C2914B8D6}" type="pres">
      <dgm:prSet presAssocID="{24972E46-4B30-FC4C-8164-AF5E8A2A1624}" presName="node" presStyleLbl="node1" presStyleIdx="3" presStyleCnt="4">
        <dgm:presLayoutVars>
          <dgm:bulletEnabled val="1"/>
        </dgm:presLayoutVars>
      </dgm:prSet>
      <dgm:spPr/>
    </dgm:pt>
  </dgm:ptLst>
  <dgm:cxnLst>
    <dgm:cxn modelId="{67A92649-B9D6-9A4C-AA4A-FAFF3E46653F}" srcId="{29486F5C-D73C-204D-881B-07EF8378925C}" destId="{136DC84D-7520-4E4D-995B-C49CAE9441BE}" srcOrd="1" destOrd="0" parTransId="{C6605092-6EE2-0447-B404-3C5745A4A2A6}" sibTransId="{A192DB03-FAA0-654D-B481-4C42C62535C9}"/>
    <dgm:cxn modelId="{E13DA85F-F7FB-6E43-9C8B-794009B67042}" type="presOf" srcId="{FD2BA6A0-6460-C940-BBD8-0B3294E87F50}" destId="{9FDB248C-2F75-3F40-860F-803FAFADE6E3}" srcOrd="0" destOrd="0" presId="urn:microsoft.com/office/officeart/2005/8/layout/default"/>
    <dgm:cxn modelId="{DD6E9A7F-F092-354F-8A6D-4DEBB0D889A4}" type="presOf" srcId="{080A3C41-0B16-0B4C-A9FD-CDD726C09BBA}" destId="{5C3B4B6C-01F8-6444-8A71-F287B202C056}" srcOrd="0" destOrd="0" presId="urn:microsoft.com/office/officeart/2005/8/layout/default"/>
    <dgm:cxn modelId="{F5489681-709D-3A45-8CEC-A046F1A09946}" srcId="{29486F5C-D73C-204D-881B-07EF8378925C}" destId="{24972E46-4B30-FC4C-8164-AF5E8A2A1624}" srcOrd="3" destOrd="0" parTransId="{91E3F646-ED6C-2142-A071-C53C6974AF66}" sibTransId="{29BB82C9-1BD0-A44D-8E7F-E3EF849267E6}"/>
    <dgm:cxn modelId="{9F0B9E8C-0B59-7D4F-B7DD-B0254AA9B324}" type="presOf" srcId="{29486F5C-D73C-204D-881B-07EF8378925C}" destId="{608F8985-EEEF-304F-B2E2-757975C3BEB0}" srcOrd="0" destOrd="0" presId="urn:microsoft.com/office/officeart/2005/8/layout/default"/>
    <dgm:cxn modelId="{B934B7C3-A270-A24E-A608-FA6AE6C31FB9}" type="presOf" srcId="{24972E46-4B30-FC4C-8164-AF5E8A2A1624}" destId="{81ACF351-7255-1A4E-BD76-6C9C2914B8D6}" srcOrd="0" destOrd="0" presId="urn:microsoft.com/office/officeart/2005/8/layout/default"/>
    <dgm:cxn modelId="{01FE76D8-95F8-9847-BBEB-D9A96AF048C1}" type="presOf" srcId="{136DC84D-7520-4E4D-995B-C49CAE9441BE}" destId="{16CC24DF-BE53-554C-AFE5-50FB49DF2E6A}" srcOrd="0" destOrd="0" presId="urn:microsoft.com/office/officeart/2005/8/layout/default"/>
    <dgm:cxn modelId="{681B06F3-DD4B-104B-B0C1-15E9DEEF3187}" srcId="{29486F5C-D73C-204D-881B-07EF8378925C}" destId="{080A3C41-0B16-0B4C-A9FD-CDD726C09BBA}" srcOrd="0" destOrd="0" parTransId="{524AA30C-D687-7B49-A117-03501A895EFC}" sibTransId="{FF2A29F4-A48D-8648-A285-8D8E6EA3CDA6}"/>
    <dgm:cxn modelId="{E4E26DFB-ECA3-804A-AE70-63142E52F3B5}" srcId="{29486F5C-D73C-204D-881B-07EF8378925C}" destId="{FD2BA6A0-6460-C940-BBD8-0B3294E87F50}" srcOrd="2" destOrd="0" parTransId="{DA553D75-89DE-5645-B126-B71A0D1683C5}" sibTransId="{6B9CB805-B919-CF45-8284-2A1157D82E1D}"/>
    <dgm:cxn modelId="{6C796509-5A16-7D4D-A048-358288F0A691}" type="presParOf" srcId="{608F8985-EEEF-304F-B2E2-757975C3BEB0}" destId="{5C3B4B6C-01F8-6444-8A71-F287B202C056}" srcOrd="0" destOrd="0" presId="urn:microsoft.com/office/officeart/2005/8/layout/default"/>
    <dgm:cxn modelId="{173F0B99-5D22-E247-8AD0-57E39824AF3B}" type="presParOf" srcId="{608F8985-EEEF-304F-B2E2-757975C3BEB0}" destId="{CCC779EC-522E-DA46-A1C2-736E42E27BCC}" srcOrd="1" destOrd="0" presId="urn:microsoft.com/office/officeart/2005/8/layout/default"/>
    <dgm:cxn modelId="{03022CB1-BF7A-9241-808D-41C7837355B2}" type="presParOf" srcId="{608F8985-EEEF-304F-B2E2-757975C3BEB0}" destId="{16CC24DF-BE53-554C-AFE5-50FB49DF2E6A}" srcOrd="2" destOrd="0" presId="urn:microsoft.com/office/officeart/2005/8/layout/default"/>
    <dgm:cxn modelId="{4F46D255-993C-3B4B-A3F6-E8348BA6F488}" type="presParOf" srcId="{608F8985-EEEF-304F-B2E2-757975C3BEB0}" destId="{238C69F6-52DC-B245-A39F-E644B430CDA2}" srcOrd="3" destOrd="0" presId="urn:microsoft.com/office/officeart/2005/8/layout/default"/>
    <dgm:cxn modelId="{7DCAD221-278B-C940-AE80-F949DE6680CC}" type="presParOf" srcId="{608F8985-EEEF-304F-B2E2-757975C3BEB0}" destId="{9FDB248C-2F75-3F40-860F-803FAFADE6E3}" srcOrd="4" destOrd="0" presId="urn:microsoft.com/office/officeart/2005/8/layout/default"/>
    <dgm:cxn modelId="{93B0CCA7-B58F-354C-8496-CEED531BD9DD}" type="presParOf" srcId="{608F8985-EEEF-304F-B2E2-757975C3BEB0}" destId="{80E4E5B4-20A9-9D48-92A3-84D39B3B8468}" srcOrd="5" destOrd="0" presId="urn:microsoft.com/office/officeart/2005/8/layout/default"/>
    <dgm:cxn modelId="{37244658-88DC-C44A-AB7D-CC5BDF3B6A53}" type="presParOf" srcId="{608F8985-EEEF-304F-B2E2-757975C3BEB0}" destId="{81ACF351-7255-1A4E-BD76-6C9C2914B8D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3C535-1D7E-4146-A870-C074E49D16BE}">
      <dsp:nvSpPr>
        <dsp:cNvPr id="0" name=""/>
        <dsp:cNvSpPr/>
      </dsp:nvSpPr>
      <dsp:spPr>
        <a:xfrm>
          <a:off x="1305" y="343046"/>
          <a:ext cx="5090096" cy="30540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 err="1"/>
            <a:t>This</a:t>
          </a:r>
          <a:r>
            <a:rPr lang="it-IT" sz="3000" kern="1200" dirty="0"/>
            <a:t> </a:t>
          </a:r>
          <a:r>
            <a:rPr lang="it-IT" sz="3000" kern="1200" dirty="0" err="1"/>
            <a:t>research</a:t>
          </a:r>
          <a:r>
            <a:rPr lang="it-IT" sz="3000" kern="1200" dirty="0"/>
            <a:t> </a:t>
          </a:r>
          <a:r>
            <a:rPr lang="it-IT" sz="3000" kern="1200" dirty="0" err="1"/>
            <a:t>originates</a:t>
          </a:r>
          <a:r>
            <a:rPr lang="it-IT" sz="3000" kern="1200" dirty="0"/>
            <a:t> from the </a:t>
          </a:r>
          <a:r>
            <a:rPr lang="it-IT" sz="3000" kern="1200" dirty="0" err="1"/>
            <a:t>observation</a:t>
          </a:r>
          <a:r>
            <a:rPr lang="it-IT" sz="3000" kern="1200" dirty="0"/>
            <a:t> </a:t>
          </a:r>
          <a:r>
            <a:rPr lang="it-IT" sz="3000" kern="1200" dirty="0" err="1"/>
            <a:t>that</a:t>
          </a:r>
          <a:r>
            <a:rPr lang="it-IT" sz="3000" kern="1200" dirty="0"/>
            <a:t> the </a:t>
          </a:r>
          <a:r>
            <a:rPr lang="it-IT" sz="3000" kern="1200" dirty="0" err="1"/>
            <a:t>Italian</a:t>
          </a:r>
          <a:r>
            <a:rPr lang="it-IT" sz="3000" kern="1200" dirty="0"/>
            <a:t> </a:t>
          </a:r>
          <a:r>
            <a:rPr lang="it-IT" sz="3000" kern="1200" dirty="0" err="1"/>
            <a:t>territory</a:t>
          </a:r>
          <a:r>
            <a:rPr lang="it-IT" sz="3000" kern="1200" dirty="0"/>
            <a:t> </a:t>
          </a:r>
          <a:r>
            <a:rPr lang="it-IT" sz="3000" kern="1200" dirty="0" err="1"/>
            <a:t>is</a:t>
          </a:r>
          <a:r>
            <a:rPr lang="it-IT" sz="3000" kern="1200" dirty="0"/>
            <a:t> </a:t>
          </a:r>
          <a:r>
            <a:rPr lang="it-IT" sz="3000" kern="1200" dirty="0" err="1"/>
            <a:t>rich</a:t>
          </a:r>
          <a:r>
            <a:rPr lang="it-IT" sz="3000" kern="1200" dirty="0"/>
            <a:t> in </a:t>
          </a:r>
          <a:r>
            <a:rPr lang="it-IT" sz="3000" kern="1200" dirty="0" err="1"/>
            <a:t>active</a:t>
          </a:r>
          <a:r>
            <a:rPr lang="it-IT" sz="3000" kern="1200" dirty="0"/>
            <a:t> </a:t>
          </a:r>
          <a:r>
            <a:rPr lang="it-IT" sz="3000" kern="1200" dirty="0" err="1"/>
            <a:t>volcanoes</a:t>
          </a:r>
          <a:r>
            <a:rPr lang="it-IT" sz="3000" kern="1200" dirty="0"/>
            <a:t>. In </a:t>
          </a:r>
          <a:r>
            <a:rPr lang="it-IT" sz="3000" kern="1200" dirty="0" err="1"/>
            <a:t>fact</a:t>
          </a:r>
          <a:r>
            <a:rPr lang="it-IT" sz="3000" kern="1200" dirty="0"/>
            <a:t>, </a:t>
          </a:r>
          <a:r>
            <a:rPr lang="it-IT" sz="3000" kern="1200" dirty="0" err="1"/>
            <a:t>there</a:t>
          </a:r>
          <a:r>
            <a:rPr lang="it-IT" sz="3000" kern="1200" dirty="0"/>
            <a:t> are </a:t>
          </a:r>
          <a:r>
            <a:rPr lang="it-IT" sz="3000" kern="1200" dirty="0" err="1"/>
            <a:t>about</a:t>
          </a:r>
          <a:r>
            <a:rPr lang="it-IT" sz="3000" kern="1200" dirty="0"/>
            <a:t> 70 </a:t>
          </a:r>
          <a:r>
            <a:rPr lang="it-IT" sz="3000" kern="1200" dirty="0" err="1"/>
            <a:t>volcanoes</a:t>
          </a:r>
          <a:r>
            <a:rPr lang="it-IT" sz="3000" kern="1200" dirty="0"/>
            <a:t>, </a:t>
          </a:r>
          <a:r>
            <a:rPr lang="it-IT" sz="3000" kern="1200" dirty="0" err="1"/>
            <a:t>many</a:t>
          </a:r>
          <a:r>
            <a:rPr lang="it-IT" sz="3000" kern="1200" dirty="0"/>
            <a:t> of </a:t>
          </a:r>
          <a:r>
            <a:rPr lang="it-IT" sz="3000" kern="1200" dirty="0" err="1"/>
            <a:t>these</a:t>
          </a:r>
          <a:r>
            <a:rPr lang="it-IT" sz="3000" kern="1200" dirty="0"/>
            <a:t> are </a:t>
          </a:r>
          <a:r>
            <a:rPr lang="it-IT" sz="3000" kern="1200" dirty="0" err="1"/>
            <a:t>underwater</a:t>
          </a:r>
          <a:r>
            <a:rPr lang="it-IT" sz="3000" kern="1200" dirty="0"/>
            <a:t>. </a:t>
          </a:r>
        </a:p>
      </dsp:txBody>
      <dsp:txXfrm>
        <a:off x="1305" y="343046"/>
        <a:ext cx="5090096" cy="3054057"/>
      </dsp:txXfrm>
    </dsp:sp>
    <dsp:sp modelId="{F0A02B6E-33BF-B840-88BE-AECE660D7E6B}">
      <dsp:nvSpPr>
        <dsp:cNvPr id="0" name=""/>
        <dsp:cNvSpPr/>
      </dsp:nvSpPr>
      <dsp:spPr>
        <a:xfrm>
          <a:off x="5600410" y="343046"/>
          <a:ext cx="5090096" cy="30540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For </a:t>
          </a:r>
          <a:r>
            <a:rPr lang="it-IT" sz="3000" kern="1200" dirty="0" err="1"/>
            <a:t>this</a:t>
          </a:r>
          <a:r>
            <a:rPr lang="it-IT" sz="3000" kern="1200" dirty="0"/>
            <a:t> </a:t>
          </a:r>
          <a:r>
            <a:rPr lang="it-IT" sz="3000" kern="1200" dirty="0" err="1"/>
            <a:t>reason</a:t>
          </a:r>
          <a:r>
            <a:rPr lang="it-IT" sz="3000" kern="1200" dirty="0"/>
            <a:t>, the </a:t>
          </a:r>
          <a:r>
            <a:rPr lang="it-IT" sz="3000" kern="1200" dirty="0" err="1"/>
            <a:t>scientific</a:t>
          </a:r>
          <a:r>
            <a:rPr lang="it-IT" sz="3000" kern="1200" dirty="0"/>
            <a:t> community </a:t>
          </a:r>
          <a:r>
            <a:rPr lang="it-IT" sz="3000" kern="1200" dirty="0" err="1"/>
            <a:t>has</a:t>
          </a:r>
          <a:r>
            <a:rPr lang="it-IT" sz="3000" kern="1200" dirty="0"/>
            <a:t> long </a:t>
          </a:r>
          <a:r>
            <a:rPr lang="it-IT" sz="3000" kern="1200" dirty="0" err="1"/>
            <a:t>investigated</a:t>
          </a:r>
          <a:r>
            <a:rPr lang="it-IT" sz="3000" kern="1200" dirty="0"/>
            <a:t> </a:t>
          </a:r>
          <a:r>
            <a:rPr lang="it-IT" sz="3000" kern="1200" dirty="0" err="1"/>
            <a:t>how</a:t>
          </a:r>
          <a:r>
            <a:rPr lang="it-IT" sz="3000" kern="1200" dirty="0"/>
            <a:t> to </a:t>
          </a:r>
          <a:r>
            <a:rPr lang="it-IT" sz="3000" kern="1200" dirty="0" err="1"/>
            <a:t>manage</a:t>
          </a:r>
          <a:r>
            <a:rPr lang="it-IT" sz="3000" kern="1200" dirty="0"/>
            <a:t> </a:t>
          </a:r>
          <a:r>
            <a:rPr lang="it-IT" sz="3000" kern="1200" dirty="0" err="1"/>
            <a:t>volcanic</a:t>
          </a:r>
          <a:r>
            <a:rPr lang="it-IT" sz="3000" kern="1200" dirty="0"/>
            <a:t> risk.</a:t>
          </a:r>
        </a:p>
      </dsp:txBody>
      <dsp:txXfrm>
        <a:off x="5600410" y="343046"/>
        <a:ext cx="5090096" cy="30540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6CE2A-6F4E-7745-84B6-9313F8D43C45}">
      <dsp:nvSpPr>
        <dsp:cNvPr id="0" name=""/>
        <dsp:cNvSpPr/>
      </dsp:nvSpPr>
      <dsp:spPr>
        <a:xfrm>
          <a:off x="9397" y="1027468"/>
          <a:ext cx="2808688" cy="1685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err="1"/>
            <a:t>Volcanic</a:t>
          </a:r>
          <a:r>
            <a:rPr lang="it-IT" sz="1800" kern="1200" dirty="0"/>
            <a:t> risk </a:t>
          </a:r>
          <a:r>
            <a:rPr lang="it-IT" sz="1800" kern="1200" dirty="0" err="1"/>
            <a:t>is</a:t>
          </a:r>
          <a:r>
            <a:rPr lang="it-IT" sz="1800" kern="1200" dirty="0"/>
            <a:t> </a:t>
          </a:r>
          <a:r>
            <a:rPr lang="it-IT" sz="1800" kern="1200" dirty="0" err="1"/>
            <a:t>defined</a:t>
          </a:r>
          <a:r>
            <a:rPr lang="it-IT" sz="1800" kern="1200" dirty="0"/>
            <a:t> </a:t>
          </a:r>
          <a:r>
            <a:rPr lang="it-IT" sz="1800" kern="1200" dirty="0" err="1"/>
            <a:t>as</a:t>
          </a:r>
          <a:r>
            <a:rPr lang="it-IT" sz="1800" kern="1200" dirty="0"/>
            <a:t> "the product of the </a:t>
          </a:r>
          <a:r>
            <a:rPr lang="it-IT" sz="1800" kern="1200" dirty="0" err="1"/>
            <a:t>probability</a:t>
          </a:r>
          <a:r>
            <a:rPr lang="it-IT" sz="1800" kern="1200" dirty="0"/>
            <a:t> of an </a:t>
          </a:r>
          <a:r>
            <a:rPr lang="it-IT" sz="1800" kern="1200" dirty="0" err="1"/>
            <a:t>eruptive</a:t>
          </a:r>
          <a:r>
            <a:rPr lang="it-IT" sz="1800" kern="1200" dirty="0"/>
            <a:t> event and the </a:t>
          </a:r>
          <a:r>
            <a:rPr lang="it-IT" sz="1800" kern="1200" dirty="0" err="1"/>
            <a:t>damage</a:t>
          </a:r>
          <a:r>
            <a:rPr lang="it-IT" sz="1800" kern="1200" dirty="0"/>
            <a:t> </a:t>
          </a:r>
          <a:r>
            <a:rPr lang="it-IT" sz="1800" kern="1200" dirty="0" err="1"/>
            <a:t>that</a:t>
          </a:r>
          <a:r>
            <a:rPr lang="it-IT" sz="1800" kern="1200" dirty="0"/>
            <a:t> </a:t>
          </a:r>
          <a:r>
            <a:rPr lang="it-IT" sz="1800" kern="1200" dirty="0" err="1"/>
            <a:t>could</a:t>
          </a:r>
          <a:r>
            <a:rPr lang="it-IT" sz="1800" kern="1200" dirty="0"/>
            <a:t> follow" </a:t>
          </a:r>
        </a:p>
      </dsp:txBody>
      <dsp:txXfrm>
        <a:off x="58755" y="1076826"/>
        <a:ext cx="2709972" cy="1586497"/>
      </dsp:txXfrm>
    </dsp:sp>
    <dsp:sp modelId="{C3411E6B-FC89-D443-89D9-8E3AE4F54929}">
      <dsp:nvSpPr>
        <dsp:cNvPr id="0" name=""/>
        <dsp:cNvSpPr/>
      </dsp:nvSpPr>
      <dsp:spPr>
        <a:xfrm>
          <a:off x="3098954" y="1521797"/>
          <a:ext cx="595442" cy="6965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3098954" y="1661108"/>
        <a:ext cx="416809" cy="417932"/>
      </dsp:txXfrm>
    </dsp:sp>
    <dsp:sp modelId="{D9A7B6D2-C920-C945-9E7B-28D149F27375}">
      <dsp:nvSpPr>
        <dsp:cNvPr id="0" name=""/>
        <dsp:cNvSpPr/>
      </dsp:nvSpPr>
      <dsp:spPr>
        <a:xfrm>
          <a:off x="3941561" y="1027468"/>
          <a:ext cx="2808688" cy="1685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err="1"/>
            <a:t>Is</a:t>
          </a:r>
          <a:r>
            <a:rPr lang="it-IT" sz="1800" kern="1200" dirty="0"/>
            <a:t> </a:t>
          </a:r>
          <a:r>
            <a:rPr lang="it-IT" sz="1800" kern="1200" dirty="0" err="1"/>
            <a:t>expressed</a:t>
          </a:r>
          <a:r>
            <a:rPr lang="it-IT" sz="1800" kern="1200" dirty="0"/>
            <a:t> by the formula</a:t>
          </a:r>
        </a:p>
      </dsp:txBody>
      <dsp:txXfrm>
        <a:off x="3990919" y="1076826"/>
        <a:ext cx="2709972" cy="1586497"/>
      </dsp:txXfrm>
    </dsp:sp>
    <dsp:sp modelId="{954B8A47-488D-EE45-A44F-C0B9978880C2}">
      <dsp:nvSpPr>
        <dsp:cNvPr id="0" name=""/>
        <dsp:cNvSpPr/>
      </dsp:nvSpPr>
      <dsp:spPr>
        <a:xfrm>
          <a:off x="7031119" y="1521797"/>
          <a:ext cx="595442" cy="6965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7031119" y="1661108"/>
        <a:ext cx="416809" cy="417932"/>
      </dsp:txXfrm>
    </dsp:sp>
    <dsp:sp modelId="{3130424E-84E6-8140-A8D1-4AEFF1701B16}">
      <dsp:nvSpPr>
        <dsp:cNvPr id="0" name=""/>
        <dsp:cNvSpPr/>
      </dsp:nvSpPr>
      <dsp:spPr>
        <a:xfrm>
          <a:off x="7873726" y="1027468"/>
          <a:ext cx="2808688" cy="16852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/>
            <a:t>R</a:t>
          </a:r>
          <a:r>
            <a:rPr lang="it-IT" sz="1800" b="1" kern="1200" dirty="0"/>
            <a:t> = </a:t>
          </a:r>
          <a:r>
            <a:rPr lang="it-IT" sz="1800" b="1" kern="1200" dirty="0" err="1"/>
            <a:t>P</a:t>
          </a:r>
          <a:r>
            <a:rPr lang="it-IT" sz="1800" b="1" kern="1200" dirty="0"/>
            <a:t> × V × E</a:t>
          </a:r>
          <a:endParaRPr lang="it-IT" sz="1800" kern="1200" dirty="0"/>
        </a:p>
      </dsp:txBody>
      <dsp:txXfrm>
        <a:off x="7923084" y="1076826"/>
        <a:ext cx="2709972" cy="15864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82EA8-28FC-1948-BE36-3FCD4297BA78}">
      <dsp:nvSpPr>
        <dsp:cNvPr id="0" name=""/>
        <dsp:cNvSpPr/>
      </dsp:nvSpPr>
      <dsp:spPr>
        <a:xfrm>
          <a:off x="36194" y="1406442"/>
          <a:ext cx="2701637" cy="14171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/>
            <a:t>R = P × V × E</a:t>
          </a:r>
          <a:endParaRPr lang="it-IT" sz="1500" kern="1200"/>
        </a:p>
      </dsp:txBody>
      <dsp:txXfrm>
        <a:off x="77702" y="1447950"/>
        <a:ext cx="2618621" cy="1334181"/>
      </dsp:txXfrm>
    </dsp:sp>
    <dsp:sp modelId="{AA8CF042-48B6-F944-80F5-FB1564960E55}">
      <dsp:nvSpPr>
        <dsp:cNvPr id="0" name=""/>
        <dsp:cNvSpPr/>
      </dsp:nvSpPr>
      <dsp:spPr>
        <a:xfrm rot="21537500">
          <a:off x="2956140" y="1802527"/>
          <a:ext cx="462972" cy="55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>
        <a:off x="2956151" y="1915698"/>
        <a:ext cx="324080" cy="335728"/>
      </dsp:txXfrm>
    </dsp:sp>
    <dsp:sp modelId="{993C48B1-6C31-A349-912C-8EE756511578}">
      <dsp:nvSpPr>
        <dsp:cNvPr id="0" name=""/>
        <dsp:cNvSpPr/>
      </dsp:nvSpPr>
      <dsp:spPr>
        <a:xfrm>
          <a:off x="3611220" y="1345488"/>
          <a:ext cx="2256234" cy="14171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itchFamily="2" charset="2"/>
            <a:buNone/>
          </a:pPr>
          <a:r>
            <a:rPr lang="it-IT" sz="1500" b="1" kern="1200" dirty="0" err="1"/>
            <a:t>P</a:t>
          </a:r>
          <a:r>
            <a:rPr lang="it-IT" sz="1500" kern="1200" dirty="0"/>
            <a:t> → </a:t>
          </a:r>
          <a:r>
            <a:rPr lang="it-IT" sz="1500" i="1" kern="1200" dirty="0"/>
            <a:t>Hazard</a:t>
          </a:r>
          <a:r>
            <a:rPr lang="it-IT" sz="1500" kern="1200" dirty="0"/>
            <a:t> (the </a:t>
          </a:r>
          <a:r>
            <a:rPr lang="it-IT" sz="1500" kern="1200" dirty="0" err="1"/>
            <a:t>probability</a:t>
          </a:r>
          <a:r>
            <a:rPr lang="it-IT" sz="1500" kern="1200" dirty="0"/>
            <a:t> of an </a:t>
          </a:r>
          <a:r>
            <a:rPr lang="it-IT" sz="1500" kern="1200" dirty="0" err="1"/>
            <a:t>eruption</a:t>
          </a:r>
          <a:r>
            <a:rPr lang="it-IT" sz="1500" kern="1200" dirty="0"/>
            <a:t> </a:t>
          </a:r>
          <a:r>
            <a:rPr lang="it-IT" sz="1500" kern="1200" dirty="0" err="1"/>
            <a:t>occurring</a:t>
          </a:r>
          <a:r>
            <a:rPr lang="it-IT" sz="1500" kern="1200" dirty="0"/>
            <a:t> </a:t>
          </a:r>
          <a:r>
            <a:rPr lang="it-IT" sz="1500" kern="1200" dirty="0" err="1"/>
            <a:t>within</a:t>
          </a:r>
          <a:r>
            <a:rPr lang="it-IT" sz="1500" kern="1200" dirty="0"/>
            <a:t> a </a:t>
          </a:r>
          <a:r>
            <a:rPr lang="it-IT" sz="1500" kern="1200" dirty="0" err="1"/>
            <a:t>certain</a:t>
          </a:r>
          <a:r>
            <a:rPr lang="it-IT" sz="1500" kern="1200" dirty="0"/>
            <a:t> time frame in a </a:t>
          </a:r>
          <a:r>
            <a:rPr lang="it-IT" sz="1500" kern="1200" dirty="0" err="1"/>
            <a:t>given</a:t>
          </a:r>
          <a:r>
            <a:rPr lang="it-IT" sz="1500" kern="1200" dirty="0"/>
            <a:t> area)</a:t>
          </a:r>
        </a:p>
      </dsp:txBody>
      <dsp:txXfrm>
        <a:off x="3652728" y="1386996"/>
        <a:ext cx="2173218" cy="1334181"/>
      </dsp:txXfrm>
    </dsp:sp>
    <dsp:sp modelId="{10B560F4-9ECC-2E42-BEA4-3B180C31B9DB}">
      <dsp:nvSpPr>
        <dsp:cNvPr id="0" name=""/>
        <dsp:cNvSpPr/>
      </dsp:nvSpPr>
      <dsp:spPr>
        <a:xfrm>
          <a:off x="6093078" y="1774313"/>
          <a:ext cx="478321" cy="55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>
        <a:off x="6093078" y="1886222"/>
        <a:ext cx="334825" cy="335728"/>
      </dsp:txXfrm>
    </dsp:sp>
    <dsp:sp modelId="{B42D4C33-3E8E-5148-A263-6B942B8CD21E}">
      <dsp:nvSpPr>
        <dsp:cNvPr id="0" name=""/>
        <dsp:cNvSpPr/>
      </dsp:nvSpPr>
      <dsp:spPr>
        <a:xfrm>
          <a:off x="6769948" y="1345488"/>
          <a:ext cx="2256234" cy="14171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itchFamily="2" charset="2"/>
            <a:buNone/>
          </a:pPr>
          <a:r>
            <a:rPr lang="it-IT" sz="1500" b="1" kern="1200" dirty="0"/>
            <a:t>V</a:t>
          </a:r>
          <a:r>
            <a:rPr lang="it-IT" sz="1500" kern="1200" dirty="0"/>
            <a:t> → </a:t>
          </a:r>
          <a:r>
            <a:rPr lang="it-IT" sz="1500" i="1" kern="1200" dirty="0" err="1"/>
            <a:t>Vulnerability</a:t>
          </a:r>
          <a:r>
            <a:rPr lang="it-IT" sz="1500" kern="1200" dirty="0"/>
            <a:t> (the </a:t>
          </a:r>
          <a:r>
            <a:rPr lang="it-IT" sz="1500" kern="1200" dirty="0" err="1"/>
            <a:t>susceptibility</a:t>
          </a:r>
          <a:r>
            <a:rPr lang="it-IT" sz="1500" kern="1200" dirty="0"/>
            <a:t> of people, </a:t>
          </a:r>
          <a:r>
            <a:rPr lang="it-IT" sz="1500" kern="1200" dirty="0" err="1"/>
            <a:t>infrastructure</a:t>
          </a:r>
          <a:r>
            <a:rPr lang="it-IT" sz="1500" kern="1200" dirty="0"/>
            <a:t>, and </a:t>
          </a:r>
          <a:r>
            <a:rPr lang="it-IT" sz="1500" kern="1200" dirty="0" err="1"/>
            <a:t>economic</a:t>
          </a:r>
          <a:r>
            <a:rPr lang="it-IT" sz="1500" kern="1200" dirty="0"/>
            <a:t> activities to </a:t>
          </a:r>
          <a:r>
            <a:rPr lang="it-IT" sz="1500" kern="1200" dirty="0" err="1"/>
            <a:t>damage</a:t>
          </a:r>
          <a:r>
            <a:rPr lang="it-IT" sz="1500" kern="1200" dirty="0"/>
            <a:t> from a </a:t>
          </a:r>
          <a:r>
            <a:rPr lang="it-IT" sz="1500" kern="1200" dirty="0" err="1"/>
            <a:t>volcanic</a:t>
          </a:r>
          <a:r>
            <a:rPr lang="it-IT" sz="1500" kern="1200" dirty="0"/>
            <a:t> </a:t>
          </a:r>
          <a:r>
            <a:rPr lang="it-IT" sz="1500" kern="1200" dirty="0" err="1"/>
            <a:t>eruption</a:t>
          </a:r>
          <a:r>
            <a:rPr lang="it-IT" sz="1500" kern="1200" dirty="0"/>
            <a:t>)</a:t>
          </a:r>
        </a:p>
      </dsp:txBody>
      <dsp:txXfrm>
        <a:off x="6811456" y="1386996"/>
        <a:ext cx="2173218" cy="1334181"/>
      </dsp:txXfrm>
    </dsp:sp>
    <dsp:sp modelId="{89930848-D930-1E4C-84B2-23FFBD795682}">
      <dsp:nvSpPr>
        <dsp:cNvPr id="0" name=""/>
        <dsp:cNvSpPr/>
      </dsp:nvSpPr>
      <dsp:spPr>
        <a:xfrm>
          <a:off x="9251806" y="1774313"/>
          <a:ext cx="478321" cy="55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>
        <a:off x="9251806" y="1886222"/>
        <a:ext cx="334825" cy="335728"/>
      </dsp:txXfrm>
    </dsp:sp>
    <dsp:sp modelId="{9120649B-DBAA-0349-83A5-22BF2373AC67}">
      <dsp:nvSpPr>
        <dsp:cNvPr id="0" name=""/>
        <dsp:cNvSpPr/>
      </dsp:nvSpPr>
      <dsp:spPr>
        <a:xfrm>
          <a:off x="9928676" y="1345488"/>
          <a:ext cx="2256234" cy="14171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itchFamily="2" charset="2"/>
            <a:buNone/>
          </a:pPr>
          <a:r>
            <a:rPr lang="it-IT" sz="1500" b="1" kern="1200"/>
            <a:t>E</a:t>
          </a:r>
          <a:r>
            <a:rPr lang="it-IT" sz="1500" kern="1200"/>
            <a:t> → </a:t>
          </a:r>
          <a:r>
            <a:rPr lang="it-IT" sz="1500" i="1" kern="1200"/>
            <a:t>Exposure</a:t>
          </a:r>
          <a:r>
            <a:rPr lang="it-IT" sz="1500" kern="1200"/>
            <a:t> or </a:t>
          </a:r>
          <a:r>
            <a:rPr lang="it-IT" sz="1500" i="1" kern="1200"/>
            <a:t>Exposed Value</a:t>
          </a:r>
          <a:r>
            <a:rPr lang="it-IT" sz="1500" kern="1200"/>
            <a:t> (the number or value of units at risk, such as people or buildings in a specific area)</a:t>
          </a:r>
        </a:p>
      </dsp:txBody>
      <dsp:txXfrm>
        <a:off x="9970184" y="1386996"/>
        <a:ext cx="2173218" cy="13341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20648-A006-C547-B1BF-E7508329B5F8}">
      <dsp:nvSpPr>
        <dsp:cNvPr id="0" name=""/>
        <dsp:cNvSpPr/>
      </dsp:nvSpPr>
      <dsp:spPr>
        <a:xfrm>
          <a:off x="1305" y="343046"/>
          <a:ext cx="5090096" cy="30540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An </a:t>
          </a:r>
          <a:r>
            <a:rPr lang="it-IT" sz="2500" kern="1200" dirty="0" err="1"/>
            <a:t>essential</a:t>
          </a:r>
          <a:r>
            <a:rPr lang="it-IT" sz="2500" kern="1200" dirty="0"/>
            <a:t> </a:t>
          </a:r>
          <a:r>
            <a:rPr lang="it-IT" sz="2500" kern="1200" dirty="0" err="1"/>
            <a:t>role</a:t>
          </a:r>
          <a:r>
            <a:rPr lang="it-IT" sz="2500" kern="1200" dirty="0"/>
            <a:t> in risk management </a:t>
          </a:r>
          <a:r>
            <a:rPr lang="it-IT" sz="2500" kern="1200" dirty="0" err="1"/>
            <a:t>is</a:t>
          </a:r>
          <a:r>
            <a:rPr lang="it-IT" sz="2500" kern="1200" dirty="0"/>
            <a:t> </a:t>
          </a:r>
          <a:r>
            <a:rPr lang="it-IT" sz="2500" kern="1200" dirty="0" err="1"/>
            <a:t>played</a:t>
          </a:r>
          <a:r>
            <a:rPr lang="it-IT" sz="2500" kern="1200" dirty="0"/>
            <a:t> by </a:t>
          </a:r>
          <a:r>
            <a:rPr lang="it-IT" sz="2500" b="1" kern="1200" dirty="0"/>
            <a:t>Public Administration</a:t>
          </a:r>
          <a:r>
            <a:rPr lang="it-IT" sz="2500" kern="1200" dirty="0"/>
            <a:t>. </a:t>
          </a:r>
          <a:r>
            <a:rPr lang="it-IT" sz="2500" kern="1200" dirty="0" err="1"/>
            <a:t>Specifically</a:t>
          </a:r>
          <a:r>
            <a:rPr lang="it-IT" sz="2500" kern="1200" dirty="0"/>
            <a:t>, the place in </a:t>
          </a:r>
          <a:r>
            <a:rPr lang="it-IT" sz="2500" kern="1200" dirty="0" err="1"/>
            <a:t>which</a:t>
          </a:r>
          <a:r>
            <a:rPr lang="it-IT" sz="2500" kern="1200" dirty="0"/>
            <a:t> </a:t>
          </a:r>
          <a:r>
            <a:rPr lang="it-IT" sz="2500" kern="1200" dirty="0" err="1"/>
            <a:t>volcanic</a:t>
          </a:r>
          <a:r>
            <a:rPr lang="it-IT" sz="2500" kern="1200" dirty="0"/>
            <a:t> risk can be </a:t>
          </a:r>
          <a:r>
            <a:rPr lang="it-IT" sz="2500" kern="1200" dirty="0" err="1"/>
            <a:t>concretely</a:t>
          </a:r>
          <a:r>
            <a:rPr lang="it-IT" sz="2500" kern="1200" dirty="0"/>
            <a:t> </a:t>
          </a:r>
          <a:r>
            <a:rPr lang="it-IT" sz="2500" kern="1200" dirty="0" err="1"/>
            <a:t>assessed</a:t>
          </a:r>
          <a:r>
            <a:rPr lang="it-IT" sz="2500" kern="1200" dirty="0"/>
            <a:t> </a:t>
          </a:r>
          <a:r>
            <a:rPr lang="it-IT" sz="2500" kern="1200" dirty="0" err="1"/>
            <a:t>is</a:t>
          </a:r>
          <a:r>
            <a:rPr lang="it-IT" sz="2500" kern="1200" dirty="0"/>
            <a:t> </a:t>
          </a:r>
          <a:r>
            <a:rPr lang="it-IT" sz="2500" kern="1200" dirty="0" err="1"/>
            <a:t>that</a:t>
          </a:r>
          <a:r>
            <a:rPr lang="it-IT" sz="2500" kern="1200" dirty="0"/>
            <a:t> of urban planning. </a:t>
          </a:r>
        </a:p>
      </dsp:txBody>
      <dsp:txXfrm>
        <a:off x="1305" y="343046"/>
        <a:ext cx="5090096" cy="3054057"/>
      </dsp:txXfrm>
    </dsp:sp>
    <dsp:sp modelId="{BFE73366-5DCA-CC45-8BF9-23AF32E42EA1}">
      <dsp:nvSpPr>
        <dsp:cNvPr id="0" name=""/>
        <dsp:cNvSpPr/>
      </dsp:nvSpPr>
      <dsp:spPr>
        <a:xfrm>
          <a:off x="5600410" y="343046"/>
          <a:ext cx="5090096" cy="30540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The </a:t>
          </a:r>
          <a:r>
            <a:rPr lang="it-IT" sz="2500" kern="1200" dirty="0" err="1"/>
            <a:t>problem</a:t>
          </a:r>
          <a:r>
            <a:rPr lang="it-IT" sz="2500" kern="1200" dirty="0"/>
            <a:t> </a:t>
          </a:r>
          <a:r>
            <a:rPr lang="it-IT" sz="2500" kern="1200" dirty="0" err="1"/>
            <a:t>is</a:t>
          </a:r>
          <a:r>
            <a:rPr lang="it-IT" sz="2500" kern="1200" dirty="0"/>
            <a:t> </a:t>
          </a:r>
          <a:r>
            <a:rPr lang="it-IT" sz="2500" kern="1200" dirty="0" err="1"/>
            <a:t>that</a:t>
          </a:r>
          <a:r>
            <a:rPr lang="it-IT" sz="2500" kern="1200" dirty="0"/>
            <a:t> the </a:t>
          </a:r>
          <a:r>
            <a:rPr lang="it-IT" sz="2500" kern="1200" dirty="0" err="1"/>
            <a:t>structure</a:t>
          </a:r>
          <a:r>
            <a:rPr lang="it-IT" sz="2500" kern="1200" dirty="0"/>
            <a:t> of urban planning </a:t>
          </a:r>
          <a:r>
            <a:rPr lang="it-IT" sz="2500" kern="1200" dirty="0" err="1"/>
            <a:t>is</a:t>
          </a:r>
          <a:r>
            <a:rPr lang="it-IT" sz="2500" kern="1200" dirty="0"/>
            <a:t> </a:t>
          </a:r>
          <a:r>
            <a:rPr lang="it-IT" sz="2500" kern="1200" dirty="0" err="1"/>
            <a:t>rigid</a:t>
          </a:r>
          <a:r>
            <a:rPr lang="it-IT" sz="2500" kern="1200" dirty="0"/>
            <a:t> and, </a:t>
          </a:r>
          <a:r>
            <a:rPr lang="it-IT" sz="2500" kern="1200" dirty="0" err="1"/>
            <a:t>moreover</a:t>
          </a:r>
          <a:r>
            <a:rPr lang="it-IT" sz="2500" kern="1200" dirty="0"/>
            <a:t>, </a:t>
          </a:r>
          <a:r>
            <a:rPr lang="it-IT" sz="2500" kern="1200" dirty="0" err="1"/>
            <a:t>requires</a:t>
          </a:r>
          <a:r>
            <a:rPr lang="it-IT" sz="2500" kern="1200" dirty="0"/>
            <a:t> </a:t>
          </a:r>
          <a:r>
            <a:rPr lang="it-IT" sz="2500" kern="1200" dirty="0" err="1"/>
            <a:t>very</a:t>
          </a:r>
          <a:r>
            <a:rPr lang="it-IT" sz="2500" kern="1200" dirty="0"/>
            <a:t> long times for the </a:t>
          </a:r>
          <a:r>
            <a:rPr lang="it-IT" sz="2500" kern="1200" dirty="0" err="1"/>
            <a:t>formation</a:t>
          </a:r>
          <a:r>
            <a:rPr lang="it-IT" sz="2500" kern="1200" dirty="0"/>
            <a:t> of plans, by </a:t>
          </a:r>
          <a:r>
            <a:rPr lang="it-IT" sz="2500" kern="1200" dirty="0" err="1"/>
            <a:t>definition</a:t>
          </a:r>
          <a:r>
            <a:rPr lang="it-IT" sz="2500" kern="1200" dirty="0"/>
            <a:t> </a:t>
          </a:r>
          <a:r>
            <a:rPr lang="it-IT" sz="2500" kern="1200" dirty="0" err="1"/>
            <a:t>irreconcilable</a:t>
          </a:r>
          <a:r>
            <a:rPr lang="it-IT" sz="2500" kern="1200" dirty="0"/>
            <a:t> with the management of </a:t>
          </a:r>
          <a:r>
            <a:rPr lang="it-IT" sz="2500" kern="1200" dirty="0" err="1"/>
            <a:t>emergency</a:t>
          </a:r>
          <a:r>
            <a:rPr lang="it-IT" sz="2500" kern="1200" dirty="0"/>
            <a:t> situations.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500" kern="1200" dirty="0"/>
        </a:p>
      </dsp:txBody>
      <dsp:txXfrm>
        <a:off x="5600410" y="343046"/>
        <a:ext cx="5090096" cy="30540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B4B6C-01F8-6444-8A71-F287B202C056}">
      <dsp:nvSpPr>
        <dsp:cNvPr id="0" name=""/>
        <dsp:cNvSpPr/>
      </dsp:nvSpPr>
      <dsp:spPr>
        <a:xfrm>
          <a:off x="743415" y="313"/>
          <a:ext cx="2876556" cy="1725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The </a:t>
          </a:r>
          <a:r>
            <a:rPr lang="it-IT" sz="1900" kern="1200" dirty="0" err="1"/>
            <a:t>research</a:t>
          </a:r>
          <a:r>
            <a:rPr lang="it-IT" sz="1900" kern="1200" dirty="0"/>
            <a:t> </a:t>
          </a:r>
          <a:r>
            <a:rPr lang="it-IT" sz="1900" kern="1200" dirty="0" err="1"/>
            <a:t>firstly</a:t>
          </a:r>
          <a:r>
            <a:rPr lang="it-IT" sz="1900" kern="1200" dirty="0"/>
            <a:t>,  </a:t>
          </a:r>
          <a:r>
            <a:rPr lang="it-IT" sz="1900" kern="1200" dirty="0" err="1"/>
            <a:t>analyzed</a:t>
          </a:r>
          <a:r>
            <a:rPr lang="it-IT" sz="1900" kern="1200" dirty="0"/>
            <a:t> the tools </a:t>
          </a:r>
          <a:r>
            <a:rPr lang="it-IT" sz="1900" kern="1200" dirty="0" err="1"/>
            <a:t>currently</a:t>
          </a:r>
          <a:r>
            <a:rPr lang="it-IT" sz="1900" kern="1200" dirty="0"/>
            <a:t> </a:t>
          </a:r>
          <a:r>
            <a:rPr lang="it-IT" sz="1900" kern="1200" dirty="0" err="1"/>
            <a:t>available</a:t>
          </a:r>
          <a:r>
            <a:rPr lang="it-IT" sz="1900" kern="1200" dirty="0"/>
            <a:t> for </a:t>
          </a:r>
          <a:r>
            <a:rPr lang="it-IT" sz="1900" kern="1200" dirty="0" err="1"/>
            <a:t>managing</a:t>
          </a:r>
          <a:r>
            <a:rPr lang="it-IT" sz="1900" kern="1200" dirty="0"/>
            <a:t> </a:t>
          </a:r>
          <a:r>
            <a:rPr lang="it-IT" sz="1900" kern="1200" dirty="0" err="1"/>
            <a:t>volcanic</a:t>
          </a:r>
          <a:r>
            <a:rPr lang="it-IT" sz="1900" kern="1200" dirty="0"/>
            <a:t> risk.</a:t>
          </a:r>
        </a:p>
      </dsp:txBody>
      <dsp:txXfrm>
        <a:off x="743415" y="313"/>
        <a:ext cx="2876556" cy="1725934"/>
      </dsp:txXfrm>
    </dsp:sp>
    <dsp:sp modelId="{16CC24DF-BE53-554C-AFE5-50FB49DF2E6A}">
      <dsp:nvSpPr>
        <dsp:cNvPr id="0" name=""/>
        <dsp:cNvSpPr/>
      </dsp:nvSpPr>
      <dsp:spPr>
        <a:xfrm>
          <a:off x="3907627" y="313"/>
          <a:ext cx="2876556" cy="1725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In </a:t>
          </a:r>
          <a:r>
            <a:rPr lang="it-IT" sz="1900" kern="1200" dirty="0" err="1"/>
            <a:t>this</a:t>
          </a:r>
          <a:r>
            <a:rPr lang="it-IT" sz="1900" kern="1200" dirty="0"/>
            <a:t> </a:t>
          </a:r>
          <a:r>
            <a:rPr lang="it-IT" sz="1900" kern="1200" dirty="0" err="1"/>
            <a:t>context</a:t>
          </a:r>
          <a:r>
            <a:rPr lang="it-IT" sz="1900" kern="1200" dirty="0"/>
            <a:t>, </a:t>
          </a:r>
          <a:r>
            <a:rPr lang="it-IT" sz="1900" kern="1200" dirty="0" err="1"/>
            <a:t>both</a:t>
          </a:r>
          <a:r>
            <a:rPr lang="it-IT" sz="1900" kern="1200" dirty="0"/>
            <a:t> </a:t>
          </a:r>
          <a:r>
            <a:rPr lang="it-IT" sz="1900" b="1" kern="1200" dirty="0"/>
            <a:t>urban planning</a:t>
          </a:r>
          <a:r>
            <a:rPr lang="it-IT" sz="1900" kern="1200" dirty="0"/>
            <a:t> and </a:t>
          </a:r>
          <a:r>
            <a:rPr lang="it-IT" sz="1900" b="1" kern="1200" dirty="0" err="1"/>
            <a:t>volcanic</a:t>
          </a:r>
          <a:r>
            <a:rPr lang="it-IT" sz="1900" b="1" kern="1200" dirty="0"/>
            <a:t> risk planning</a:t>
          </a:r>
          <a:r>
            <a:rPr lang="it-IT" sz="1900" kern="1200" dirty="0"/>
            <a:t> are </a:t>
          </a:r>
          <a:r>
            <a:rPr lang="it-IT" sz="1900" kern="1200" dirty="0" err="1"/>
            <a:t>crucial</a:t>
          </a:r>
          <a:r>
            <a:rPr lang="it-IT" sz="1900" kern="1200" dirty="0"/>
            <a:t>. </a:t>
          </a:r>
        </a:p>
      </dsp:txBody>
      <dsp:txXfrm>
        <a:off x="3907627" y="313"/>
        <a:ext cx="2876556" cy="1725934"/>
      </dsp:txXfrm>
    </dsp:sp>
    <dsp:sp modelId="{9FDB248C-2F75-3F40-860F-803FAFADE6E3}">
      <dsp:nvSpPr>
        <dsp:cNvPr id="0" name=""/>
        <dsp:cNvSpPr/>
      </dsp:nvSpPr>
      <dsp:spPr>
        <a:xfrm>
          <a:off x="7071840" y="313"/>
          <a:ext cx="2876556" cy="1725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For </a:t>
          </a:r>
          <a:r>
            <a:rPr lang="it-IT" sz="1900" kern="1200" dirty="0" err="1"/>
            <a:t>example</a:t>
          </a:r>
          <a:r>
            <a:rPr lang="it-IT" sz="1900" kern="1200" dirty="0"/>
            <a:t>, the </a:t>
          </a:r>
          <a:r>
            <a:rPr lang="it-IT" sz="1900" b="1" kern="1200" dirty="0" err="1"/>
            <a:t>Vesuvius</a:t>
          </a:r>
          <a:r>
            <a:rPr lang="it-IT" sz="1900" b="1" kern="1200" dirty="0"/>
            <a:t> </a:t>
          </a:r>
          <a:r>
            <a:rPr lang="it-IT" sz="1900" b="1" kern="1200" dirty="0" err="1"/>
            <a:t>Volcanic</a:t>
          </a:r>
          <a:r>
            <a:rPr lang="it-IT" sz="1900" b="1" kern="1200" dirty="0"/>
            <a:t> Risk Plan</a:t>
          </a:r>
          <a:r>
            <a:rPr lang="it-IT" sz="1900" kern="1200" dirty="0"/>
            <a:t> </a:t>
          </a:r>
          <a:r>
            <a:rPr lang="it-IT" sz="1900" kern="1200" dirty="0" err="1"/>
            <a:t>outlines</a:t>
          </a:r>
          <a:r>
            <a:rPr lang="it-IT" sz="1900" kern="1200" dirty="0"/>
            <a:t> a </a:t>
          </a:r>
          <a:r>
            <a:rPr lang="it-IT" sz="1900" kern="1200" dirty="0" err="1"/>
            <a:t>complex</a:t>
          </a:r>
          <a:r>
            <a:rPr lang="it-IT" sz="1900" kern="1200" dirty="0"/>
            <a:t> system of </a:t>
          </a:r>
          <a:r>
            <a:rPr lang="it-IT" sz="1900" kern="1200" dirty="0" err="1"/>
            <a:t>roles</a:t>
          </a:r>
          <a:r>
            <a:rPr lang="it-IT" sz="1900" kern="1200" dirty="0"/>
            <a:t> </a:t>
          </a:r>
          <a:r>
            <a:rPr lang="it-IT" sz="1900" kern="1200" dirty="0" err="1"/>
            <a:t>coordinated</a:t>
          </a:r>
          <a:r>
            <a:rPr lang="it-IT" sz="1900" kern="1200" dirty="0"/>
            <a:t> </a:t>
          </a:r>
          <a:r>
            <a:rPr lang="it-IT" sz="1900" kern="1200" dirty="0" err="1"/>
            <a:t>at</a:t>
          </a:r>
          <a:r>
            <a:rPr lang="it-IT" sz="1900" kern="1200" dirty="0"/>
            <a:t> the national </a:t>
          </a:r>
          <a:r>
            <a:rPr lang="it-IT" sz="1900" kern="1200" dirty="0" err="1"/>
            <a:t>level</a:t>
          </a:r>
          <a:endParaRPr lang="it-IT" sz="1900" kern="1200" dirty="0"/>
        </a:p>
      </dsp:txBody>
      <dsp:txXfrm>
        <a:off x="7071840" y="313"/>
        <a:ext cx="2876556" cy="1725934"/>
      </dsp:txXfrm>
    </dsp:sp>
    <dsp:sp modelId="{81ACF351-7255-1A4E-BD76-6C9C2914B8D6}">
      <dsp:nvSpPr>
        <dsp:cNvPr id="0" name=""/>
        <dsp:cNvSpPr/>
      </dsp:nvSpPr>
      <dsp:spPr>
        <a:xfrm>
          <a:off x="3907627" y="2013902"/>
          <a:ext cx="2876556" cy="1725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 err="1"/>
            <a:t>Municipalities</a:t>
          </a:r>
          <a:r>
            <a:rPr lang="it-IT" sz="1900" kern="1200" dirty="0"/>
            <a:t> are </a:t>
          </a:r>
          <a:r>
            <a:rPr lang="it-IT" sz="1900" kern="1200" dirty="0" err="1"/>
            <a:t>responsible</a:t>
          </a:r>
          <a:r>
            <a:rPr lang="it-IT" sz="1900" kern="1200" dirty="0"/>
            <a:t> for </a:t>
          </a:r>
          <a:r>
            <a:rPr lang="it-IT" sz="1900" kern="1200" dirty="0" err="1"/>
            <a:t>supporting</a:t>
          </a:r>
          <a:r>
            <a:rPr lang="it-IT" sz="1900" kern="1200" dirty="0"/>
            <a:t> </a:t>
          </a:r>
          <a:r>
            <a:rPr lang="it-IT" sz="1900" kern="1200" dirty="0" err="1"/>
            <a:t>evacuation</a:t>
          </a:r>
          <a:r>
            <a:rPr lang="it-IT" sz="1900" kern="1200" dirty="0"/>
            <a:t> </a:t>
          </a:r>
          <a:r>
            <a:rPr lang="it-IT" sz="1900" kern="1200" dirty="0" err="1"/>
            <a:t>efforts</a:t>
          </a:r>
          <a:r>
            <a:rPr lang="it-IT" sz="1900" kern="1200" dirty="0"/>
            <a:t>, </a:t>
          </a:r>
          <a:r>
            <a:rPr lang="it-IT" sz="1900" kern="1200" dirty="0" err="1"/>
            <a:t>which</a:t>
          </a:r>
          <a:r>
            <a:rPr lang="it-IT" sz="1900" kern="1200" dirty="0"/>
            <a:t> are </a:t>
          </a:r>
          <a:r>
            <a:rPr lang="it-IT" sz="1900" kern="1200" dirty="0" err="1"/>
            <a:t>managed</a:t>
          </a:r>
          <a:r>
            <a:rPr lang="it-IT" sz="1900" kern="1200" dirty="0"/>
            <a:t> </a:t>
          </a:r>
          <a:r>
            <a:rPr lang="it-IT" sz="1900" kern="1200" dirty="0" err="1"/>
            <a:t>through</a:t>
          </a:r>
          <a:r>
            <a:rPr lang="it-IT" sz="1900" kern="1200" dirty="0"/>
            <a:t> partnerships with </a:t>
          </a:r>
          <a:r>
            <a:rPr lang="it-IT" sz="1900" kern="1200" dirty="0" err="1"/>
            <a:t>other</a:t>
          </a:r>
          <a:r>
            <a:rPr lang="it-IT" sz="1900" kern="1200" dirty="0"/>
            <a:t> </a:t>
          </a:r>
          <a:r>
            <a:rPr lang="it-IT" sz="1900" kern="1200" dirty="0" err="1"/>
            <a:t>municipalities</a:t>
          </a:r>
          <a:r>
            <a:rPr lang="it-IT" sz="1900" kern="1200" dirty="0"/>
            <a:t>.</a:t>
          </a:r>
        </a:p>
      </dsp:txBody>
      <dsp:txXfrm>
        <a:off x="3907627" y="2013902"/>
        <a:ext cx="2876556" cy="1725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8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1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2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1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4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4/25/25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4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4/25/25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2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4/25/25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08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4/25/25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0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4/25/25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46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denapoli.it/vulcano-dei-campi-flegrei-la-camera-magmatica-e-le-previsioni-di-uneruzione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lanoattraverso.it/territorio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liebermann/10819368865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anielenchev/32131546393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feart.2018.00092/ful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nuti.ingv.it/stampa-e-urp/stampa/comunicati-stampa/campi-flegrei-un-modello-per-studiare-le-caldere-vulcanich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gv.it/it/etna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Aerofotogrammetria, Vista aerea, acqua, aereo&#10;&#10;Il contenuto generato dall'IA potrebbe non essere corretto.">
            <a:extLst>
              <a:ext uri="{FF2B5EF4-FFF2-40B4-BE49-F238E27FC236}">
                <a16:creationId xmlns:a16="http://schemas.microsoft.com/office/drawing/2014/main" id="{4372A5AD-ADAE-D1D1-8FCD-4D38DD124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949" b="493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31FEA5-4DBE-17D7-EFCC-BD9EA3103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541" y="990599"/>
            <a:ext cx="5619054" cy="4849091"/>
          </a:xfrm>
        </p:spPr>
        <p:txBody>
          <a:bodyPr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it-IT" sz="4600" b="1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4600" b="1" kern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it-IT" sz="4600" b="1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Urban Planning </a:t>
            </a:r>
            <a:r>
              <a:rPr lang="it-IT" sz="4600" b="1" kern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it-IT" sz="4600" b="1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4600" b="1" kern="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Volcanic</a:t>
            </a:r>
            <a:r>
              <a:rPr lang="it-IT" sz="4600" b="1" kern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Risk Management</a:t>
            </a:r>
            <a:br>
              <a:rPr lang="it-IT" sz="4600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sz="4600" dirty="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E331656-9445-3A75-96DE-40C59B7C2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2865" y="1447799"/>
            <a:ext cx="2368905" cy="4076699"/>
          </a:xfrm>
        </p:spPr>
        <p:txBody>
          <a:bodyPr anchor="ctr">
            <a:normAutofit/>
          </a:bodyPr>
          <a:lstStyle/>
          <a:p>
            <a:endParaRPr lang="it-IT">
              <a:solidFill>
                <a:srgbClr val="FFFFFF"/>
              </a:solidFill>
            </a:endParaRPr>
          </a:p>
          <a:p>
            <a:r>
              <a:rPr lang="it-IT">
                <a:solidFill>
                  <a:srgbClr val="FFFFFF"/>
                </a:solidFill>
              </a:rPr>
              <a:t>Dr. Marco Francesco Errico </a:t>
            </a:r>
          </a:p>
          <a:p>
            <a:r>
              <a:rPr lang="it-IT">
                <a:solidFill>
                  <a:srgbClr val="FFFFFF"/>
                </a:solidFill>
              </a:rPr>
              <a:t>PhD Student University of Campania L. Vanvitelli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07DE2F-7D3D-A6F1-506A-C9D86FD578D8}"/>
              </a:ext>
            </a:extLst>
          </p:cNvPr>
          <p:cNvSpPr txBox="1"/>
          <p:nvPr/>
        </p:nvSpPr>
        <p:spPr>
          <a:xfrm>
            <a:off x="9322306" y="6657944"/>
            <a:ext cx="286969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3" tooltip="https://grandenapoli.it/vulcano-dei-campi-flegrei-la-camera-magmatica-e-le-previsioni-di-uneruzion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it-IT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95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309702B-A637-5046-13C8-51FE74498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507" y="1358671"/>
            <a:ext cx="2843711" cy="149332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dirty="0"/>
              <a:t>The </a:t>
            </a:r>
            <a:r>
              <a:rPr lang="it-IT" sz="2800" dirty="0" err="1"/>
              <a:t>Role</a:t>
            </a:r>
            <a:r>
              <a:rPr lang="it-IT" sz="2800" dirty="0"/>
              <a:t> of Urban Planning </a:t>
            </a:r>
            <a:r>
              <a:rPr lang="it-IT" sz="2800" dirty="0" err="1"/>
              <a:t>Law</a:t>
            </a:r>
            <a:endParaRPr lang="it-IT" sz="2800" dirty="0"/>
          </a:p>
        </p:txBody>
      </p:sp>
      <p:pic>
        <p:nvPicPr>
          <p:cNvPr id="5" name="Segnaposto contenuto 4" descr="Immagine che contiene mappa, diagramma, testo&#10;&#10;Il contenuto generato dall'IA potrebbe non essere corretto.">
            <a:extLst>
              <a:ext uri="{FF2B5EF4-FFF2-40B4-BE49-F238E27FC236}">
                <a16:creationId xmlns:a16="http://schemas.microsoft.com/office/drawing/2014/main" id="{2363E287-0353-7BB1-AAC8-ABB0B80BF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33" r="16203" b="-1"/>
          <a:stretch/>
        </p:blipFill>
        <p:spPr>
          <a:xfrm>
            <a:off x="-1" y="10"/>
            <a:ext cx="8056345" cy="68579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41170" y="1172935"/>
            <a:ext cx="265331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41170" y="3105667"/>
            <a:ext cx="265331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349E0BA-E067-0929-B19E-2B74FFA6A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0087" y="3359337"/>
            <a:ext cx="3935896" cy="339927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Returning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however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to urban planning,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we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must start from a general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consideration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 the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current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system, urban planning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is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defined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as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</a:t>
            </a:r>
            <a:r>
              <a:rPr lang="it-IT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cascade</a:t>
            </a:r>
            <a:r>
              <a:rPr lang="it-IT" sz="1800" b="1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is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divided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into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several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interconnected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levels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It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is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therefore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matter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of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within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the planning system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what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would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be the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optimal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plan for </a:t>
            </a:r>
            <a:r>
              <a:rPr lang="it-IT" sz="180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volcanic</a:t>
            </a:r>
            <a:r>
              <a:rPr lang="it-IT" sz="180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risk management. 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86B1C1-5F73-383E-7C23-DA8EE832627F}"/>
              </a:ext>
            </a:extLst>
          </p:cNvPr>
          <p:cNvSpPr txBox="1"/>
          <p:nvPr/>
        </p:nvSpPr>
        <p:spPr>
          <a:xfrm>
            <a:off x="5013523" y="6657945"/>
            <a:ext cx="304282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3" tooltip="http://www.milanoattraverso.it/territori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it-IT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6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7F0D68C-0CF3-1DC9-3739-09557F770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300" dirty="0"/>
              <a:t>The </a:t>
            </a:r>
            <a:r>
              <a:rPr lang="it-IT" sz="3300" dirty="0" err="1"/>
              <a:t>Role</a:t>
            </a:r>
            <a:r>
              <a:rPr lang="it-IT" sz="3300" dirty="0"/>
              <a:t> of Urban Planning </a:t>
            </a:r>
            <a:r>
              <a:rPr lang="it-IT" sz="3300" dirty="0" err="1"/>
              <a:t>Law</a:t>
            </a:r>
            <a:endParaRPr lang="it-IT" sz="3300" dirty="0"/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C14A9A-891E-C87A-212B-E67994369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9" y="2387600"/>
            <a:ext cx="4740441" cy="3767328"/>
          </a:xfrm>
        </p:spPr>
        <p:txBody>
          <a:bodyPr>
            <a:normAutofit/>
          </a:bodyPr>
          <a:lstStyle/>
          <a:p>
            <a:pPr algn="just"/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case in point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 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Campania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Regional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no. 21 of 2003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introduced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long-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planning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measures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aimed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reducing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population’s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exposure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volcanic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risk. The 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Strategic and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Operational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Plan (PSO)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for the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Vesuvius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area, under provincial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jurisdiction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tools for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improving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reducing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promotes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 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conversion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residential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Segnaposto contenuto 4" descr="Immagine che contiene disegno, mappa, arte&#10;&#10;Il contenuto generato dall'IA potrebbe non essere corretto.">
            <a:extLst>
              <a:ext uri="{FF2B5EF4-FFF2-40B4-BE49-F238E27FC236}">
                <a16:creationId xmlns:a16="http://schemas.microsoft.com/office/drawing/2014/main" id="{5033266A-1218-DEA8-EDBD-1FA8C73B4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16" r="-1" b="-1"/>
          <a:stretch/>
        </p:blipFill>
        <p:spPr>
          <a:xfrm>
            <a:off x="4981575" y="735286"/>
            <a:ext cx="6495042" cy="54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30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DF904D-F403-A872-EDFF-B5920E89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/>
              <a:t>The </a:t>
            </a:r>
            <a:r>
              <a:rPr lang="it-IT" sz="4000" dirty="0" err="1"/>
              <a:t>Role</a:t>
            </a:r>
            <a:r>
              <a:rPr lang="it-IT" sz="4000" dirty="0"/>
              <a:t> of Urban Planning </a:t>
            </a:r>
            <a:r>
              <a:rPr lang="it-IT" sz="4000" dirty="0" err="1"/>
              <a:t>Law</a:t>
            </a:r>
            <a:endParaRPr lang="it-IT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5B12FFF6-1CDB-6699-A568-795B0D3BD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6904" y="2221992"/>
            <a:ext cx="4454461" cy="3740150"/>
          </a:xfr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3C86173-A8D6-765F-3545-5B6F311A0858}"/>
              </a:ext>
            </a:extLst>
          </p:cNvPr>
          <p:cNvSpPr txBox="1"/>
          <p:nvPr/>
        </p:nvSpPr>
        <p:spPr>
          <a:xfrm>
            <a:off x="132522" y="2652596"/>
            <a:ext cx="678424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Another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 </a:t>
            </a:r>
            <a:r>
              <a:rPr lang="it-IT" sz="4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Sicily</a:t>
            </a:r>
            <a:r>
              <a:rPr lang="it-IT" sz="4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volcanic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risk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addressed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 </a:t>
            </a:r>
            <a:r>
              <a:rPr lang="it-IT" sz="4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  <a:r>
              <a:rPr lang="it-IT" sz="4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planning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814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E0F65-656C-C6B5-8C6D-D5D6FF34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/>
              <a:t>The </a:t>
            </a:r>
            <a:r>
              <a:rPr lang="it-IT" sz="4000" dirty="0" err="1"/>
              <a:t>Role</a:t>
            </a:r>
            <a:r>
              <a:rPr lang="it-IT" sz="4000" dirty="0"/>
              <a:t> of Urban Planning </a:t>
            </a:r>
            <a:r>
              <a:rPr lang="it-IT" sz="4000" dirty="0" err="1"/>
              <a:t>Law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D1BC1D-E08D-61D6-39B1-74C5D725C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21992"/>
            <a:ext cx="10691265" cy="3847504"/>
          </a:xfrm>
        </p:spPr>
        <p:txBody>
          <a:bodyPr/>
          <a:lstStyle/>
          <a:p>
            <a:pPr algn="just">
              <a:buNone/>
            </a:pP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demonstrate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volcanic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risk must be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managed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primarily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first-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planning (i.e., provincial or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regional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for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reasons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sz="24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Volcanic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typically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span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multiple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municipalities</a:t>
            </a:r>
            <a:r>
              <a:rPr lang="it-IT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it-IT" sz="2400" b="1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Municipal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master plans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 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narrower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focus.</a:t>
            </a:r>
            <a:endParaRPr lang="it-IT" sz="2400" b="1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Nevertheless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municipal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planning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plays a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crucial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 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implementing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the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directives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prescriptions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issued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higher-level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plans, with special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specificity</a:t>
            </a:r>
            <a:r>
              <a:rPr lang="it-IT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4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0703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9903B95-74C0-7A4B-C9F5-F048504D5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507" y="1358671"/>
            <a:ext cx="2843711" cy="149332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br>
              <a:rPr lang="it-IT" sz="2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sz="2800"/>
          </a:p>
        </p:txBody>
      </p:sp>
      <p:pic>
        <p:nvPicPr>
          <p:cNvPr id="8" name="Immagine 7" descr="Immagine che contiene paesaggio, montagna, natura, cielo&#10;&#10;Il contenuto generato dall'IA potrebbe non essere corretto.">
            <a:extLst>
              <a:ext uri="{FF2B5EF4-FFF2-40B4-BE49-F238E27FC236}">
                <a16:creationId xmlns:a16="http://schemas.microsoft.com/office/drawing/2014/main" id="{9AE5A444-9ADA-E30B-6FD3-1E9AC8E13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075" r="16154" b="-1"/>
          <a:stretch/>
        </p:blipFill>
        <p:spPr>
          <a:xfrm>
            <a:off x="-1" y="10"/>
            <a:ext cx="8056345" cy="68579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41170" y="1172935"/>
            <a:ext cx="265331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41170" y="3105667"/>
            <a:ext cx="265331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FC9A7DAC-BB7D-7B5B-0FF0-EFF804810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6345" y="3359337"/>
            <a:ext cx="4135656" cy="32985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Given the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crucial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first-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planning,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vital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planning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processes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 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across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disciplines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—urban planning,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geology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science.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calls for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institutional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potentially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supported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 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technologies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GIS (Geographic Information Systems).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468E4CF-9E42-7777-F9CD-D9F849B31B01}"/>
              </a:ext>
            </a:extLst>
          </p:cNvPr>
          <p:cNvSpPr txBox="1"/>
          <p:nvPr/>
        </p:nvSpPr>
        <p:spPr>
          <a:xfrm>
            <a:off x="5042378" y="6657945"/>
            <a:ext cx="30139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3" tooltip="http://www.flickr.com/photos/liebermann/10819368865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it-IT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5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DE85A07-6E85-B65B-6EFE-2D4EE089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5195889" cy="1316736"/>
          </a:xfrm>
        </p:spPr>
        <p:txBody>
          <a:bodyPr>
            <a:normAutofit fontScale="90000"/>
          </a:bodyPr>
          <a:lstStyle/>
          <a:p>
            <a:pPr algn="just"/>
            <a:r>
              <a:rPr lang="it-IT" sz="53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b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B951FD-94F7-E138-3EC2-A66A551D9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EE0EEA9-4238-E871-F6FB-C127B564F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30" y="2231136"/>
            <a:ext cx="6163295" cy="39319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Ultimately</a:t>
            </a:r>
            <a:r>
              <a:rPr lang="it-IT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the establishment of a 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new,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interdisciplinary</a:t>
            </a:r>
            <a:r>
              <a:rPr lang="it-IT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regulatory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framework</a:t>
            </a:r>
            <a:r>
              <a:rPr lang="it-IT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needed</a:t>
            </a:r>
            <a:r>
              <a:rPr lang="it-IT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one </a:t>
            </a:r>
            <a:r>
              <a:rPr lang="it-IT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incorporates</a:t>
            </a:r>
            <a:r>
              <a:rPr lang="it-IT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risk management and </a:t>
            </a:r>
            <a:r>
              <a:rPr lang="it-IT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emergency</a:t>
            </a:r>
            <a:r>
              <a:rPr lang="it-IT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preparedness</a:t>
            </a:r>
            <a:r>
              <a:rPr lang="it-IT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it-IT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it-IT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ensure</a:t>
            </a:r>
            <a:r>
              <a:rPr lang="it-IT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more 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participatory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to </a:t>
            </a:r>
            <a:r>
              <a:rPr lang="it-IT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territorial</a:t>
            </a:r>
            <a:r>
              <a:rPr lang="it-IT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planning.</a:t>
            </a:r>
            <a:endParaRPr lang="it-IT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Segnaposto contenuto 4" descr="Immagine che contiene aria aperta, montagna, natura, paesaggio&#10;&#10;Il contenuto generato dall'IA potrebbe non essere corretto.">
            <a:extLst>
              <a:ext uri="{FF2B5EF4-FFF2-40B4-BE49-F238E27FC236}">
                <a16:creationId xmlns:a16="http://schemas.microsoft.com/office/drawing/2014/main" id="{F628E7DF-BF21-F25B-0416-7887B56CC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071" r="29756" b="-2"/>
          <a:stretch/>
        </p:blipFill>
        <p:spPr>
          <a:xfrm>
            <a:off x="6420752" y="-1"/>
            <a:ext cx="5771248" cy="68579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9E8CBD-B69E-503F-3A87-22D3BCEE5E16}"/>
              </a:ext>
            </a:extLst>
          </p:cNvPr>
          <p:cNvSpPr txBox="1"/>
          <p:nvPr/>
        </p:nvSpPr>
        <p:spPr>
          <a:xfrm>
            <a:off x="9485811" y="6657943"/>
            <a:ext cx="270618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3" tooltip="https://www.flickr.com/photos/danielenchev/32131546393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it-IT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3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404DA7-1627-4924-1218-C2241705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80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b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7097E20-8C4B-D561-852C-89F31F90E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7905485"/>
              </p:ext>
            </p:extLst>
          </p:nvPr>
        </p:nvGraphicFramePr>
        <p:xfrm>
          <a:off x="700088" y="2222500"/>
          <a:ext cx="10691812" cy="37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5753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F42642-77CC-B4DF-F5B6-FA0BD34A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it-IT" sz="66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Volcanic</a:t>
            </a:r>
            <a:r>
              <a:rPr lang="it-IT" sz="6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risk </a:t>
            </a:r>
            <a:endParaRPr lang="it-IT" sz="13800" b="1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562699D-4D0F-E5EF-D1A2-7E2DFA4A14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4074221"/>
              </p:ext>
            </p:extLst>
          </p:nvPr>
        </p:nvGraphicFramePr>
        <p:xfrm>
          <a:off x="700088" y="2222500"/>
          <a:ext cx="10691812" cy="37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1194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8B1E03-A099-FEDB-8318-2202A7979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t-IT" sz="5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it-IT" sz="5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Volcanic</a:t>
            </a:r>
            <a:r>
              <a:rPr lang="it-IT" sz="5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risk </a:t>
            </a:r>
            <a:endParaRPr lang="it-IT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C5BA11FF-5829-4CB4-24E8-CD39E9E6D2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5842866"/>
              </p:ext>
            </p:extLst>
          </p:nvPr>
        </p:nvGraphicFramePr>
        <p:xfrm>
          <a:off x="0" y="1987826"/>
          <a:ext cx="12192000" cy="4108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0147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92CC3F-3417-3DA5-CE2A-C2E671B05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Can </a:t>
            </a:r>
            <a:r>
              <a:rPr lang="it-IT" sz="4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Volcanic</a:t>
            </a:r>
            <a:r>
              <a:rPr lang="it-IT" sz="4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Risk Be </a:t>
            </a:r>
            <a:r>
              <a:rPr lang="it-IT" sz="4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Managed</a:t>
            </a:r>
            <a:r>
              <a:rPr lang="it-IT" sz="4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pic>
        <p:nvPicPr>
          <p:cNvPr id="5" name="Segnaposto contenuto 4" descr="Immagine che contiene linea, Diagramma, ricevuta&#10;&#10;Il contenuto generato dall'IA potrebbe non essere corretto.">
            <a:extLst>
              <a:ext uri="{FF2B5EF4-FFF2-40B4-BE49-F238E27FC236}">
                <a16:creationId xmlns:a16="http://schemas.microsoft.com/office/drawing/2014/main" id="{7886CA82-0FC9-A89C-75A8-6A185C37D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22574" y="2222500"/>
            <a:ext cx="6877878" cy="374015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3E744D1-E95E-83B1-FC5D-907453EA14D7}"/>
              </a:ext>
            </a:extLst>
          </p:cNvPr>
          <p:cNvSpPr txBox="1"/>
          <p:nvPr/>
        </p:nvSpPr>
        <p:spPr>
          <a:xfrm>
            <a:off x="5022574" y="5962650"/>
            <a:ext cx="6877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3" tooltip="https://www.frontiersin.org/articles/10.3389/feart.2018.00092/full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4" tooltip="https://creativecommons.org/licenses/by/3.0/"/>
              </a:rPr>
              <a:t>CC BY</a:t>
            </a:r>
            <a:endParaRPr lang="it-IT" sz="90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C2EACD-A88E-F72E-A945-4C5C2945E571}"/>
              </a:ext>
            </a:extLst>
          </p:cNvPr>
          <p:cNvSpPr txBox="1"/>
          <p:nvPr/>
        </p:nvSpPr>
        <p:spPr>
          <a:xfrm>
            <a:off x="291548" y="2970648"/>
            <a:ext cx="432020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definitive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widely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accepted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prevention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are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tools in </a:t>
            </a:r>
            <a:r>
              <a:rPr lang="it-IT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volcanic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risk management.</a:t>
            </a:r>
            <a:endParaRPr lang="it-IT" sz="2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640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48EEA7-EBCF-3B61-1B83-0A058F0C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role</a:t>
            </a:r>
            <a:r>
              <a:rPr lang="it-IT" dirty="0"/>
              <a:t> of Public </a:t>
            </a:r>
            <a:r>
              <a:rPr lang="it-IT" dirty="0" err="1"/>
              <a:t>administration</a:t>
            </a:r>
            <a:r>
              <a:rPr lang="it-IT" dirty="0"/>
              <a:t> 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84BBE69-16C0-690D-AA64-986368C780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103087"/>
              </p:ext>
            </p:extLst>
          </p:nvPr>
        </p:nvGraphicFramePr>
        <p:xfrm>
          <a:off x="700088" y="2222500"/>
          <a:ext cx="10691812" cy="37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4377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F848FA-C290-D345-678B-C3A710419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>
            <a:normAutofit/>
          </a:bodyPr>
          <a:lstStyle/>
          <a:p>
            <a:r>
              <a:rPr lang="it-IT" sz="3600" dirty="0"/>
              <a:t>…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DC67A50-F840-B7C4-748E-9CB8AF797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387600"/>
            <a:ext cx="3799763" cy="3767328"/>
          </a:xfrm>
        </p:spPr>
        <p:txBody>
          <a:bodyPr>
            <a:normAutofit fontScale="55000" lnSpcReduction="20000"/>
          </a:bodyPr>
          <a:lstStyle/>
          <a:p>
            <a:endParaRPr lang="it-IT" sz="18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8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structural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on the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hand, the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excessive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anthropization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territories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risk and the high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illegal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building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red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contributes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aggravating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it-IT" sz="4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Segnaposto contenuto 9" descr="Immagine che contiene montagna, aria aperta, cielo, Aerofotogrammetria&#10;&#10;Il contenuto generato dall'IA potrebbe non essere corretto.">
            <a:extLst>
              <a:ext uri="{FF2B5EF4-FFF2-40B4-BE49-F238E27FC236}">
                <a16:creationId xmlns:a16="http://schemas.microsoft.com/office/drawing/2014/main" id="{25A345AE-287E-ACCC-8C40-9722E21E8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7909" b="1"/>
          <a:stretch/>
        </p:blipFill>
        <p:spPr>
          <a:xfrm>
            <a:off x="4981575" y="735286"/>
            <a:ext cx="6495042" cy="541964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64108EC-F7EC-CCE8-2041-5E9492416687}"/>
              </a:ext>
            </a:extLst>
          </p:cNvPr>
          <p:cNvSpPr txBox="1"/>
          <p:nvPr/>
        </p:nvSpPr>
        <p:spPr>
          <a:xfrm>
            <a:off x="8770428" y="5954873"/>
            <a:ext cx="270618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3" tooltip="https://contenuti.ingv.it/stampa-e-urp/stampa/comunicati-stampa/campi-flegrei-un-modello-per-studiare-le-caldere-vulcanich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it-IT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D34D48C-A6A9-AA6B-2723-74EB016A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186" y="909637"/>
            <a:ext cx="4800600" cy="1307592"/>
          </a:xfrm>
        </p:spPr>
        <p:txBody>
          <a:bodyPr>
            <a:normAutofit/>
          </a:bodyPr>
          <a:lstStyle/>
          <a:p>
            <a:r>
              <a:rPr lang="it-IT" dirty="0"/>
              <a:t>…</a:t>
            </a:r>
          </a:p>
        </p:txBody>
      </p:sp>
      <p:pic>
        <p:nvPicPr>
          <p:cNvPr id="5" name="Segnaposto contenuto 4" descr="Immagine che contiene fuoco, calore, edificio, fumo&#10;&#10;Il contenuto generato dall'IA potrebbe non essere corretto.">
            <a:extLst>
              <a:ext uri="{FF2B5EF4-FFF2-40B4-BE49-F238E27FC236}">
                <a16:creationId xmlns:a16="http://schemas.microsoft.com/office/drawing/2014/main" id="{2FA43EC3-BBB3-5D13-1BED-66B6F37D9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162" r="26450" b="-1"/>
          <a:stretch/>
        </p:blipFill>
        <p:spPr>
          <a:xfrm>
            <a:off x="20" y="10"/>
            <a:ext cx="6044164" cy="68579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723900"/>
            <a:ext cx="461007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ACD2D2-6186-13C7-61FA-27522C186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186" y="1633539"/>
            <a:ext cx="4800600" cy="45005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another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perspective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 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lack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coordination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administrative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levels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For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instance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central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government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seeks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policies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aimed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reducing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exposure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red zones (e.g.,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incentives for relocation), 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municipalities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often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continue to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issue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building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permits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amnesties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high-risk zones.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contradiction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creates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 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systemic</a:t>
            </a:r>
            <a:r>
              <a:rPr lang="it-IT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failure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 the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management of </a:t>
            </a:r>
            <a:r>
              <a:rPr lang="it-IT" sz="1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volcanic</a:t>
            </a:r>
            <a:r>
              <a:rPr lang="it-IT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risk.</a:t>
            </a:r>
            <a:endParaRPr lang="it-I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6142781"/>
            <a:ext cx="4610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E60AD2-AA16-C819-DF05-32A96877FC95}"/>
              </a:ext>
            </a:extLst>
          </p:cNvPr>
          <p:cNvSpPr txBox="1"/>
          <p:nvPr/>
        </p:nvSpPr>
        <p:spPr>
          <a:xfrm>
            <a:off x="3337994" y="6657945"/>
            <a:ext cx="270619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3" tooltip="https://www.ingv.it/it/et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it-IT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8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EC1B59-1B4B-3632-2E6F-91B22B9B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89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89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b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7439EDB2-2AAB-C42F-4648-D59BDC19C4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720936"/>
              </p:ext>
            </p:extLst>
          </p:nvPr>
        </p:nvGraphicFramePr>
        <p:xfrm>
          <a:off x="700088" y="2222500"/>
          <a:ext cx="10691812" cy="37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24404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896</Words>
  <Application>Microsoft Macintosh PowerPoint</Application>
  <PresentationFormat>Widescreen</PresentationFormat>
  <Paragraphs>57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3" baseType="lpstr">
      <vt:lpstr>Aptos</vt:lpstr>
      <vt:lpstr>Arial</vt:lpstr>
      <vt:lpstr>Calisto MT</vt:lpstr>
      <vt:lpstr>Garamond</vt:lpstr>
      <vt:lpstr>Symbol</vt:lpstr>
      <vt:lpstr>Times New Roman</vt:lpstr>
      <vt:lpstr>Univers Condensed</vt:lpstr>
      <vt:lpstr>ChronicleVTI</vt:lpstr>
      <vt:lpstr>The Role of Urban Planning Law in Volcanic Risk Management </vt:lpstr>
      <vt:lpstr>Introduction </vt:lpstr>
      <vt:lpstr>The Volcanic risk </vt:lpstr>
      <vt:lpstr> The Volcanic risk </vt:lpstr>
      <vt:lpstr>How Can Volcanic Risk Be Managed? </vt:lpstr>
      <vt:lpstr>The role of Public administration </vt:lpstr>
      <vt:lpstr>…</vt:lpstr>
      <vt:lpstr>…</vt:lpstr>
      <vt:lpstr>The Research </vt:lpstr>
      <vt:lpstr>The Role of Urban Planning Law</vt:lpstr>
      <vt:lpstr>The Role of Urban Planning Law</vt:lpstr>
      <vt:lpstr>The Role of Urban Planning Law</vt:lpstr>
      <vt:lpstr>The Role of Urban Planning Law</vt:lpstr>
      <vt:lpstr>Conclusions </vt:lpstr>
      <vt:lpstr>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FRANCESCO ERRICO</dc:creator>
  <cp:lastModifiedBy>MARCO FRANCESCO ERRICO</cp:lastModifiedBy>
  <cp:revision>2</cp:revision>
  <dcterms:created xsi:type="dcterms:W3CDTF">2025-04-24T11:31:26Z</dcterms:created>
  <dcterms:modified xsi:type="dcterms:W3CDTF">2025-04-25T08:53:23Z</dcterms:modified>
</cp:coreProperties>
</file>