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2263B3-65B8-4A1C-A7F4-3E8E78729155}" v="102" dt="2025-04-29T10:10:39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 showGuides="1">
      <p:cViewPr>
        <p:scale>
          <a:sx n="65" d="100"/>
          <a:sy n="65" d="100"/>
        </p:scale>
        <p:origin x="804" y="41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509CF-A47A-91B9-331C-6ADD7EB2F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64008-B334-6013-7B47-D3D6770B4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4A815-AF5D-0518-7333-D89784F1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CEF5-D2E2-4E23-BF32-1DB3345B3B5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E9323-18E7-3556-3702-E4470C509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C9FC3-4E7B-10F1-7DE3-3E512E0DD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D633-FF0B-40AD-ACB5-E0376EE01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5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CA04C-48C2-9EB0-3C81-6A99FF6C0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AC4128-5877-8AAB-DC1F-DA2016A50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41A93-FFE3-8F54-472D-2CDB747DA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CEF5-D2E2-4E23-BF32-1DB3345B3B5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799A7-201C-3026-BD56-9F6B95D5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D87C1-CE12-C616-1D4D-D85DABA49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D633-FF0B-40AD-ACB5-E0376EE01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82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4E779D-E668-FBB0-1C3E-8D2DC86722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3F362-5CF0-93AB-C430-3C0847CD5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6EF28-0EEC-4EEF-D5B0-88FB4F99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CEF5-D2E2-4E23-BF32-1DB3345B3B5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89FB9-4C45-F7A2-E247-5FF65BFA8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1789A-33B9-84F1-CA41-83330CDD2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D633-FF0B-40AD-ACB5-E0376EE01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78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F405B-C8C3-74A7-D90E-EFA5BDB9C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3C4C2-E99E-2334-A1C4-CB3ED3580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18762-1919-4E14-F630-BEB5137B2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CEF5-D2E2-4E23-BF32-1DB3345B3B5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10D37-29D2-DDEC-1BD4-3449251D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45483-53D8-FD72-805A-DD6400A5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D633-FF0B-40AD-ACB5-E0376EE01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8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C7875-57FA-410D-A879-37E7EA811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1A165-C1FD-094F-9BB1-FE4A2F0FB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67711-4356-6AB6-75C8-2DD329124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CEF5-D2E2-4E23-BF32-1DB3345B3B5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55387-2739-9BAC-A08E-5BA75D59F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E26D3-A5C9-749B-DEA9-31D88E4A3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D633-FF0B-40AD-ACB5-E0376EE01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1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7AE39-4A06-4139-E48D-A23391E9F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F9C3C-E759-0BD7-575C-A1FAB0FEF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44036-21E9-3E1B-593A-C0A4DCF56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A57FE-E476-343F-2CFE-E7B8AF88D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CEF5-D2E2-4E23-BF32-1DB3345B3B5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2D8F4-541A-FE6E-1FE0-D16778269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2ABCEB-430E-E615-7980-92F335FAB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D633-FF0B-40AD-ACB5-E0376EE01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1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6882C-B604-CB14-4A93-4052CC501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3B1FE-2B1F-E8FE-4C51-5B753126E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96FFF-F8AA-DB47-7076-BBD90D1AC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0C5253-89D0-F7A9-38D9-60C22D264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082CD5-4F1B-6F52-CD81-2987CB65E2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CA1449-28C9-ED11-2E78-31A3E3EA3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CEF5-D2E2-4E23-BF32-1DB3345B3B5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CAA745-C493-E5AA-2B34-B6F26219F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57C948-AD6D-0A5F-B985-90DC721BA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D633-FF0B-40AD-ACB5-E0376EE01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7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8185F-5851-A5AF-4A79-3F009E80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A04766-CACB-979A-B416-DF476B499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CEF5-D2E2-4E23-BF32-1DB3345B3B5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6EE830-D370-681E-B4A5-407366C9D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0E366-6BBD-158F-2E19-65F3A331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D633-FF0B-40AD-ACB5-E0376EE01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42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6B0AD0-D8B9-2200-9EF2-6D0E0C510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CEF5-D2E2-4E23-BF32-1DB3345B3B5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70DCE6-F655-6FEC-A3CE-B7B7019BE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D3B96-F05D-D58C-6EEC-C974D755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D633-FF0B-40AD-ACB5-E0376EE01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9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5349D-4586-2029-3D66-39493AE1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BB906-0594-A4B6-8E2B-07ECF03E4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8FE721-6B26-A443-08AA-BD43D8BAA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8A11F-492D-6CFF-BD36-FD70E4DFE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CEF5-D2E2-4E23-BF32-1DB3345B3B5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22C67-D6AE-3081-10DB-4374A5A86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6C8E6-952C-CFCB-3946-5E23FDCDE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D633-FF0B-40AD-ACB5-E0376EE01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65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6DFF6-8848-9ED1-218B-0E02C8F3D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803675-585B-C62C-90E4-E15ACE88DB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BFEB2-0787-2564-075F-1BC8EA02D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FE937-815C-E408-EA55-5B3038B6F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CEF5-D2E2-4E23-BF32-1DB3345B3B5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F9CF9-985B-7141-46CE-ED8954B37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A9A71-022D-75A3-8803-428EFCEE6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D633-FF0B-40AD-ACB5-E0376EE01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4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72F23C-36B7-D1B3-41EC-592E47F3E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FA36E-7AD0-682F-9074-6B2C0A03B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676EA-F722-FBAE-D9F5-AEDF5AF8B7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28CEF5-D2E2-4E23-BF32-1DB3345B3B5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92F0D-F5BF-BFCB-E43F-8E8136F84A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BE93C-926E-3145-86AD-A15CB7938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31D633-FF0B-40AD-ACB5-E0376EE01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1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maddy.cicha@ru.n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3F846C-4B05-7CC0-842B-04BE4C624ED6}"/>
              </a:ext>
            </a:extLst>
          </p:cNvPr>
          <p:cNvSpPr/>
          <p:nvPr/>
        </p:nvSpPr>
        <p:spPr>
          <a:xfrm>
            <a:off x="0" y="0"/>
            <a:ext cx="12192000" cy="442640"/>
          </a:xfrm>
          <a:prstGeom prst="rect">
            <a:avLst/>
          </a:prstGeom>
          <a:solidFill>
            <a:srgbClr val="0737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>
              <a:buNone/>
            </a:pPr>
            <a:r>
              <a:rPr lang="en-US" sz="2000" b="1" i="0" u="none" strike="noStrike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Gray versus Green Coastal Infrastructure in Promoting Flood Resilience: A Literature Review</a:t>
            </a:r>
            <a:endParaRPr lang="en-US" sz="2000" b="0" dirty="0">
              <a:effectLst/>
            </a:endParaRPr>
          </a:p>
          <a:p>
            <a:pPr algn="ctr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25FCF-424B-4D35-EF9F-39913F15EEC8}"/>
              </a:ext>
            </a:extLst>
          </p:cNvPr>
          <p:cNvSpPr txBox="1"/>
          <p:nvPr/>
        </p:nvSpPr>
        <p:spPr>
          <a:xfrm>
            <a:off x="0" y="506704"/>
            <a:ext cx="12192000" cy="646331"/>
          </a:xfrm>
          <a:prstGeom prst="rect">
            <a:avLst/>
          </a:prstGeom>
          <a:noFill/>
          <a:ln>
            <a:solidFill>
              <a:srgbClr val="073763"/>
            </a:solidFill>
          </a:ln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Supplemental Materials</a:t>
            </a:r>
          </a:p>
          <a:p>
            <a:pPr algn="ctr" rtl="0">
              <a:buNone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Click on a box below for more information!</a:t>
            </a:r>
            <a:endParaRPr lang="en-US" dirty="0"/>
          </a:p>
        </p:txBody>
      </p:sp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A2FB8FD6-4C3B-C0B8-35A8-181B5DFDE5FF}"/>
              </a:ext>
            </a:extLst>
          </p:cNvPr>
          <p:cNvSpPr/>
          <p:nvPr/>
        </p:nvSpPr>
        <p:spPr>
          <a:xfrm>
            <a:off x="168900" y="1968292"/>
            <a:ext cx="3429158" cy="901599"/>
          </a:xfrm>
          <a:prstGeom prst="rect">
            <a:avLst/>
          </a:prstGeom>
          <a:solidFill>
            <a:srgbClr val="073763"/>
          </a:solidFill>
          <a:ln>
            <a:solidFill>
              <a:srgbClr val="0737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In-depth results table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09912E-9B8A-A718-70FB-A99B0D967732}"/>
              </a:ext>
            </a:extLst>
          </p:cNvPr>
          <p:cNvSpPr/>
          <p:nvPr/>
        </p:nvSpPr>
        <p:spPr>
          <a:xfrm>
            <a:off x="0" y="5427406"/>
            <a:ext cx="12192000" cy="126460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737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I’m seeking a PhD position in applied ecology or nature-based/green solutions!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 feel free to chat with me about your open positions or contact me at maddy.cicha@ru.nl .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E73E79AF-4D50-61C5-7730-31FC1DC63228}"/>
              </a:ext>
            </a:extLst>
          </p:cNvPr>
          <p:cNvSpPr/>
          <p:nvPr/>
        </p:nvSpPr>
        <p:spPr>
          <a:xfrm>
            <a:off x="168900" y="3570385"/>
            <a:ext cx="3429158" cy="901599"/>
          </a:xfrm>
          <a:prstGeom prst="rect">
            <a:avLst/>
          </a:prstGeom>
          <a:solidFill>
            <a:srgbClr val="073763"/>
          </a:solidFill>
          <a:ln>
            <a:solidFill>
              <a:srgbClr val="0737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References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733C2B66-638C-3C82-CFEB-334146F9AB88}"/>
              </a:ext>
            </a:extLst>
          </p:cNvPr>
          <p:cNvSpPr/>
          <p:nvPr/>
        </p:nvSpPr>
        <p:spPr>
          <a:xfrm>
            <a:off x="4381421" y="1968291"/>
            <a:ext cx="3429158" cy="901599"/>
          </a:xfrm>
          <a:prstGeom prst="rect">
            <a:avLst/>
          </a:prstGeom>
          <a:solidFill>
            <a:srgbClr val="073763"/>
          </a:solidFill>
          <a:ln>
            <a:solidFill>
              <a:srgbClr val="0737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Search strings used</a:t>
            </a:r>
          </a:p>
        </p:txBody>
      </p:sp>
      <p:sp>
        <p:nvSpPr>
          <p:cNvPr id="11" name="Rectangle 10">
            <a:hlinkClick r:id="rId5" action="ppaction://hlinksldjump"/>
            <a:extLst>
              <a:ext uri="{FF2B5EF4-FFF2-40B4-BE49-F238E27FC236}">
                <a16:creationId xmlns:a16="http://schemas.microsoft.com/office/drawing/2014/main" id="{40014B3F-1EB1-C376-8FBF-C7296F8F065D}"/>
              </a:ext>
            </a:extLst>
          </p:cNvPr>
          <p:cNvSpPr/>
          <p:nvPr/>
        </p:nvSpPr>
        <p:spPr>
          <a:xfrm>
            <a:off x="4381421" y="3570384"/>
            <a:ext cx="3429158" cy="901599"/>
          </a:xfrm>
          <a:prstGeom prst="rect">
            <a:avLst/>
          </a:prstGeom>
          <a:solidFill>
            <a:srgbClr val="073763"/>
          </a:solidFill>
          <a:ln>
            <a:solidFill>
              <a:srgbClr val="0737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Gray infrastructure examples</a:t>
            </a:r>
          </a:p>
        </p:txBody>
      </p:sp>
      <p:sp>
        <p:nvSpPr>
          <p:cNvPr id="12" name="Rectangle 11">
            <a:hlinkClick r:id="rId6" action="ppaction://hlinksldjump"/>
            <a:extLst>
              <a:ext uri="{FF2B5EF4-FFF2-40B4-BE49-F238E27FC236}">
                <a16:creationId xmlns:a16="http://schemas.microsoft.com/office/drawing/2014/main" id="{7762436F-85AF-A00B-662E-10C364233BE6}"/>
              </a:ext>
            </a:extLst>
          </p:cNvPr>
          <p:cNvSpPr/>
          <p:nvPr/>
        </p:nvSpPr>
        <p:spPr>
          <a:xfrm>
            <a:off x="8589576" y="1968290"/>
            <a:ext cx="3429158" cy="901599"/>
          </a:xfrm>
          <a:prstGeom prst="rect">
            <a:avLst/>
          </a:prstGeom>
          <a:solidFill>
            <a:srgbClr val="073763"/>
          </a:solidFill>
          <a:ln>
            <a:solidFill>
              <a:srgbClr val="0737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Green infrastructure examples</a:t>
            </a:r>
          </a:p>
        </p:txBody>
      </p:sp>
      <p:sp>
        <p:nvSpPr>
          <p:cNvPr id="13" name="Rectangle 12">
            <a:hlinkClick r:id="rId7" action="ppaction://hlinksldjump"/>
            <a:extLst>
              <a:ext uri="{FF2B5EF4-FFF2-40B4-BE49-F238E27FC236}">
                <a16:creationId xmlns:a16="http://schemas.microsoft.com/office/drawing/2014/main" id="{2D49273F-DD19-3D56-965C-45E32D1C99F5}"/>
              </a:ext>
            </a:extLst>
          </p:cNvPr>
          <p:cNvSpPr/>
          <p:nvPr/>
        </p:nvSpPr>
        <p:spPr>
          <a:xfrm>
            <a:off x="8589576" y="3570384"/>
            <a:ext cx="3429158" cy="901599"/>
          </a:xfrm>
          <a:prstGeom prst="rect">
            <a:avLst/>
          </a:prstGeom>
          <a:solidFill>
            <a:srgbClr val="073763"/>
          </a:solidFill>
          <a:ln>
            <a:solidFill>
              <a:srgbClr val="0737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Author information</a:t>
            </a:r>
          </a:p>
        </p:txBody>
      </p:sp>
    </p:spTree>
    <p:extLst>
      <p:ext uri="{BB962C8B-B14F-4D97-AF65-F5344CB8AC3E}">
        <p14:creationId xmlns:p14="http://schemas.microsoft.com/office/powerpoint/2010/main" val="2999123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92F86E9-F254-FCB9-0230-00BFC29D5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0"/>
            <a:ext cx="9461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2A0C14-E0D0-D510-D9D7-296CD75D28BD}"/>
              </a:ext>
            </a:extLst>
          </p:cNvPr>
          <p:cNvSpPr/>
          <p:nvPr/>
        </p:nvSpPr>
        <p:spPr>
          <a:xfrm>
            <a:off x="233057" y="5986493"/>
            <a:ext cx="925876" cy="693868"/>
          </a:xfrm>
          <a:prstGeom prst="rect">
            <a:avLst/>
          </a:prstGeom>
          <a:solidFill>
            <a:srgbClr val="073763"/>
          </a:solidFill>
          <a:ln>
            <a:solidFill>
              <a:srgbClr val="0737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4F7E72F-EB85-2870-7656-BC3C29EBF61A}"/>
              </a:ext>
            </a:extLst>
          </p:cNvPr>
          <p:cNvSpPr txBox="1"/>
          <p:nvPr/>
        </p:nvSpPr>
        <p:spPr>
          <a:xfrm>
            <a:off x="209675" y="6097227"/>
            <a:ext cx="972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return to home</a:t>
            </a:r>
            <a:endParaRPr lang="en-US" sz="1400" dirty="0"/>
          </a:p>
        </p:txBody>
      </p:sp>
      <p:sp>
        <p:nvSpPr>
          <p:cNvPr id="9" name="Isosceles Triangle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F17AB5D-FFBB-0892-DAC4-8F3C7FFF3A65}"/>
              </a:ext>
            </a:extLst>
          </p:cNvPr>
          <p:cNvSpPr/>
          <p:nvPr/>
        </p:nvSpPr>
        <p:spPr>
          <a:xfrm>
            <a:off x="233057" y="5509696"/>
            <a:ext cx="925876" cy="421429"/>
          </a:xfrm>
          <a:prstGeom prst="triangle">
            <a:avLst/>
          </a:prstGeom>
          <a:solidFill>
            <a:srgbClr val="073763"/>
          </a:solidFill>
          <a:ln>
            <a:solidFill>
              <a:srgbClr val="0737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34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162F5-7DF6-1BF9-BF79-A9457FD25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C681BCE-46CD-BB2D-A09C-47BF1EA05B7C}"/>
              </a:ext>
            </a:extLst>
          </p:cNvPr>
          <p:cNvSpPr/>
          <p:nvPr/>
        </p:nvSpPr>
        <p:spPr>
          <a:xfrm>
            <a:off x="233057" y="5986493"/>
            <a:ext cx="925876" cy="693868"/>
          </a:xfrm>
          <a:prstGeom prst="rect">
            <a:avLst/>
          </a:prstGeom>
          <a:solidFill>
            <a:srgbClr val="073763"/>
          </a:solidFill>
          <a:ln>
            <a:solidFill>
              <a:srgbClr val="0737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07871CB-91FF-2E9F-303B-4558D0BBB0D3}"/>
              </a:ext>
            </a:extLst>
          </p:cNvPr>
          <p:cNvSpPr txBox="1"/>
          <p:nvPr/>
        </p:nvSpPr>
        <p:spPr>
          <a:xfrm>
            <a:off x="209675" y="6097227"/>
            <a:ext cx="972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return to home</a:t>
            </a:r>
            <a:endParaRPr lang="en-US" sz="1400" dirty="0"/>
          </a:p>
        </p:txBody>
      </p:sp>
      <p:sp>
        <p:nvSpPr>
          <p:cNvPr id="9" name="Isosceles Triangle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26377C0-A868-98EF-B671-CCFCAC48EC7B}"/>
              </a:ext>
            </a:extLst>
          </p:cNvPr>
          <p:cNvSpPr/>
          <p:nvPr/>
        </p:nvSpPr>
        <p:spPr>
          <a:xfrm>
            <a:off x="233057" y="5509696"/>
            <a:ext cx="925876" cy="421429"/>
          </a:xfrm>
          <a:prstGeom prst="triangle">
            <a:avLst/>
          </a:prstGeom>
          <a:solidFill>
            <a:srgbClr val="073763"/>
          </a:solidFill>
          <a:ln>
            <a:solidFill>
              <a:srgbClr val="0737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0CEF94-E378-F866-F232-E118DBB30773}"/>
              </a:ext>
            </a:extLst>
          </p:cNvPr>
          <p:cNvSpPr txBox="1"/>
          <p:nvPr/>
        </p:nvSpPr>
        <p:spPr>
          <a:xfrm>
            <a:off x="261554" y="438777"/>
            <a:ext cx="11668891" cy="4662815"/>
          </a:xfrm>
          <a:prstGeom prst="rect">
            <a:avLst/>
          </a:prstGeom>
          <a:noFill/>
          <a:ln w="57150">
            <a:solidFill>
              <a:srgbClr val="073763"/>
            </a:solidFill>
          </a:ln>
        </p:spPr>
        <p:txBody>
          <a:bodyPr wrap="square" rtlCol="0">
            <a:spAutoFit/>
          </a:bodyPr>
          <a:lstStyle/>
          <a:p>
            <a:pPr algn="just" rtl="0" fontAlgn="base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We conducted two different searches of literature published in the Web of Science database. During both, the following search string was used:</a:t>
            </a:r>
          </a:p>
          <a:p>
            <a:pPr algn="just" rtl="0" fontAlgn="base"/>
            <a:endParaRPr lang="en-US" sz="2000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lvl="1" algn="just" rtl="0" fontAlgn="base"/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TS=(coast* OR shore* OR beach* OR dune* OR seacoast OR seaside) AND TS=("flood resilience" OR "flood protection" OR "flood resistance" OR "flood risk" OR "flooding risk" OR "flooding resilience" OR "flooding protection" OR "flooding") AND TS=(develop* OR implement* OR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creat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* OR engineer*)</a:t>
            </a:r>
          </a:p>
          <a:p>
            <a:pPr algn="just" rtl="0" fontAlgn="base"/>
            <a:endParaRPr lang="en-US" sz="2000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just" rtl="0" fontAlgn="base"/>
            <a:endParaRPr lang="en-US" sz="20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 rtl="0" fontAlgn="base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For each of the gray or green searches, one of the following search strings were also added, respectively:</a:t>
            </a:r>
          </a:p>
          <a:p>
            <a:pPr algn="just" rtl="0" fontAlgn="base"/>
            <a:endParaRPr lang="en-US" sz="2000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457200" algn="just" rtl="0" fontAlgn="base"/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AND TS=("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groyne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" OR "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groynes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" or groin or groins OR seawall OR seawalls OR breakwater OR breakwaters OR dam OR dams OR concrete OR levee OR levees OR gray OR grey)</a:t>
            </a:r>
          </a:p>
          <a:p>
            <a:pPr marL="457200" algn="just" rtl="0" fontAlgn="base"/>
            <a:endParaRPr lang="en-US" sz="1600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457200" algn="just" rtl="0" fontAlgn="base"/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AND TS=(salt marsh* OR oyster reef* OR coral reef* OR mangrove* OR coastal forest* OR nourishment* OR dike* OR dyke* OR “green infrastructure” OR “nature infrastructure” OR "nature based")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5849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8AC34-BAF9-3F99-CC6B-FD3C7B4A1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AA23278-80C2-CBD1-4F34-6ABF7A9C752F}"/>
              </a:ext>
            </a:extLst>
          </p:cNvPr>
          <p:cNvSpPr/>
          <p:nvPr/>
        </p:nvSpPr>
        <p:spPr>
          <a:xfrm>
            <a:off x="233057" y="5986493"/>
            <a:ext cx="925876" cy="693868"/>
          </a:xfrm>
          <a:prstGeom prst="rect">
            <a:avLst/>
          </a:prstGeom>
          <a:solidFill>
            <a:srgbClr val="073763"/>
          </a:solidFill>
          <a:ln>
            <a:solidFill>
              <a:srgbClr val="0737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BBB9AFB-6C07-3260-DC09-4E978194118C}"/>
              </a:ext>
            </a:extLst>
          </p:cNvPr>
          <p:cNvSpPr txBox="1"/>
          <p:nvPr/>
        </p:nvSpPr>
        <p:spPr>
          <a:xfrm>
            <a:off x="209675" y="6097227"/>
            <a:ext cx="972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return to home</a:t>
            </a:r>
            <a:endParaRPr lang="en-US" sz="1400" dirty="0"/>
          </a:p>
        </p:txBody>
      </p:sp>
      <p:sp>
        <p:nvSpPr>
          <p:cNvPr id="9" name="Isosceles Triangle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E9791E-9F5F-E2BA-417A-B04459749647}"/>
              </a:ext>
            </a:extLst>
          </p:cNvPr>
          <p:cNvSpPr/>
          <p:nvPr/>
        </p:nvSpPr>
        <p:spPr>
          <a:xfrm>
            <a:off x="233057" y="5509696"/>
            <a:ext cx="925876" cy="421429"/>
          </a:xfrm>
          <a:prstGeom prst="triangle">
            <a:avLst/>
          </a:prstGeom>
          <a:solidFill>
            <a:srgbClr val="073763"/>
          </a:solidFill>
          <a:ln>
            <a:solidFill>
              <a:srgbClr val="0737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75A9D2-A2D7-E55A-4E42-1DD846F0C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75" y="499208"/>
            <a:ext cx="2926080" cy="3672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ABC399-D943-C3A6-C1E6-2E2E813AF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755" y="645509"/>
            <a:ext cx="2926080" cy="37481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3BCF8F-D49D-FB83-D897-ED82E41CEBEC}"/>
              </a:ext>
            </a:extLst>
          </p:cNvPr>
          <p:cNvSpPr txBox="1"/>
          <p:nvPr/>
        </p:nvSpPr>
        <p:spPr>
          <a:xfrm>
            <a:off x="1529916" y="5958727"/>
            <a:ext cx="6190866" cy="400110"/>
          </a:xfrm>
          <a:prstGeom prst="rect">
            <a:avLst/>
          </a:prstGeom>
          <a:noFill/>
          <a:ln w="57150">
            <a:solidFill>
              <a:srgbClr val="073763"/>
            </a:solidFill>
          </a:ln>
        </p:spPr>
        <p:txBody>
          <a:bodyPr wrap="square" rtlCol="0" anchor="ctr">
            <a:spAutoFit/>
          </a:bodyPr>
          <a:lstStyle/>
          <a:p>
            <a:pPr algn="just" rtl="0" fontAlgn="base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Alternatively, download a PDF of my sources here: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3DC7FB1-695D-0A2C-19E1-AD24DB4C1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764" y="4716254"/>
            <a:ext cx="2055125" cy="205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D77CFB-12A6-BADC-ED4B-6205E5A6E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1835" y="645509"/>
            <a:ext cx="2926080" cy="38439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15EA5D-863B-2297-F864-A859FDE58B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5592" y="645509"/>
            <a:ext cx="2926080" cy="35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06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532C9-E48E-5C69-E18B-576C9774B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B8EB8CA-B12F-7EF1-8B69-2BD9D5449109}"/>
              </a:ext>
            </a:extLst>
          </p:cNvPr>
          <p:cNvSpPr/>
          <p:nvPr/>
        </p:nvSpPr>
        <p:spPr>
          <a:xfrm>
            <a:off x="233057" y="5986493"/>
            <a:ext cx="925876" cy="693868"/>
          </a:xfrm>
          <a:prstGeom prst="rect">
            <a:avLst/>
          </a:prstGeom>
          <a:solidFill>
            <a:srgbClr val="073763"/>
          </a:solidFill>
          <a:ln>
            <a:solidFill>
              <a:srgbClr val="0737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6C035F6-CE55-6E3F-4EFD-3362C5C9A61D}"/>
              </a:ext>
            </a:extLst>
          </p:cNvPr>
          <p:cNvSpPr txBox="1"/>
          <p:nvPr/>
        </p:nvSpPr>
        <p:spPr>
          <a:xfrm>
            <a:off x="209675" y="6097227"/>
            <a:ext cx="972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return to home</a:t>
            </a:r>
            <a:endParaRPr lang="en-US" sz="1400" dirty="0"/>
          </a:p>
        </p:txBody>
      </p:sp>
      <p:sp>
        <p:nvSpPr>
          <p:cNvPr id="9" name="Isosceles Triangle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23F360-816B-860D-7C7A-F5B468CFD71F}"/>
              </a:ext>
            </a:extLst>
          </p:cNvPr>
          <p:cNvSpPr/>
          <p:nvPr/>
        </p:nvSpPr>
        <p:spPr>
          <a:xfrm>
            <a:off x="233057" y="5509696"/>
            <a:ext cx="925876" cy="421429"/>
          </a:xfrm>
          <a:prstGeom prst="triangle">
            <a:avLst/>
          </a:prstGeom>
          <a:solidFill>
            <a:srgbClr val="073763"/>
          </a:solidFill>
          <a:ln>
            <a:solidFill>
              <a:srgbClr val="0737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7BAF15-0593-4737-5EB3-6835E3D32AFD}"/>
              </a:ext>
            </a:extLst>
          </p:cNvPr>
          <p:cNvGrpSpPr/>
          <p:nvPr/>
        </p:nvGrpSpPr>
        <p:grpSpPr>
          <a:xfrm>
            <a:off x="209675" y="177639"/>
            <a:ext cx="5014745" cy="3200400"/>
            <a:chOff x="233057" y="654030"/>
            <a:chExt cx="5667060" cy="3158428"/>
          </a:xfrm>
        </p:grpSpPr>
        <p:pic>
          <p:nvPicPr>
            <p:cNvPr id="4098" name="Picture 2" descr="Floodgates Videos: 4K and HD Video Clips for Download">
              <a:extLst>
                <a:ext uri="{FF2B5EF4-FFF2-40B4-BE49-F238E27FC236}">
                  <a16:creationId xmlns:a16="http://schemas.microsoft.com/office/drawing/2014/main" id="{0C6E8F1D-2352-9A80-73B2-FCE4598CC0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134" y="654030"/>
              <a:ext cx="5614983" cy="3158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0B492C1-3F01-F7AB-E41B-8DEE593026FD}"/>
                </a:ext>
              </a:extLst>
            </p:cNvPr>
            <p:cNvSpPr txBox="1"/>
            <p:nvPr/>
          </p:nvSpPr>
          <p:spPr>
            <a:xfrm>
              <a:off x="233057" y="3566237"/>
              <a:ext cx="19351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Arif </a:t>
              </a:r>
              <a:r>
                <a:rPr lang="en-US" sz="1000" b="0" i="0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Prabawa</a:t>
              </a:r>
              <a:r>
                <a:rPr lang="en-US" sz="1000" b="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via Shutterstock</a:t>
              </a:r>
              <a:endPara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049FF8E-611F-6CE5-0EA4-E181779032CD}"/>
              </a:ext>
            </a:extLst>
          </p:cNvPr>
          <p:cNvGrpSpPr/>
          <p:nvPr/>
        </p:nvGrpSpPr>
        <p:grpSpPr>
          <a:xfrm>
            <a:off x="3036504" y="3584429"/>
            <a:ext cx="6418490" cy="3095932"/>
            <a:chOff x="2914650" y="2123768"/>
            <a:chExt cx="6418490" cy="3095932"/>
          </a:xfrm>
        </p:grpSpPr>
        <p:pic>
          <p:nvPicPr>
            <p:cNvPr id="4100" name="Picture 4" descr="We would all be under water': $1.8 billion Sacramento levee project aims to  prevent disastrous flooding | Fox Weather">
              <a:extLst>
                <a:ext uri="{FF2B5EF4-FFF2-40B4-BE49-F238E27FC236}">
                  <a16:creationId xmlns:a16="http://schemas.microsoft.com/office/drawing/2014/main" id="{97BB29B9-CA87-6069-4A97-E0D99049A8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55"/>
            <a:stretch/>
          </p:blipFill>
          <p:spPr bwMode="auto">
            <a:xfrm>
              <a:off x="2914650" y="2123768"/>
              <a:ext cx="6362700" cy="3095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715DD6-C4D5-FC04-24F7-8A9094E9D871}"/>
                </a:ext>
              </a:extLst>
            </p:cNvPr>
            <p:cNvSpPr txBox="1"/>
            <p:nvPr/>
          </p:nvSpPr>
          <p:spPr>
            <a:xfrm>
              <a:off x="7474939" y="4969974"/>
              <a:ext cx="185820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 Army Corps of Engineers</a:t>
              </a:r>
              <a:endPara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555FB3-56E2-4153-B084-E8936E23F97E}"/>
              </a:ext>
            </a:extLst>
          </p:cNvPr>
          <p:cNvGrpSpPr/>
          <p:nvPr/>
        </p:nvGrpSpPr>
        <p:grpSpPr>
          <a:xfrm>
            <a:off x="5912015" y="175355"/>
            <a:ext cx="5537472" cy="3202684"/>
            <a:chOff x="5331542" y="0"/>
            <a:chExt cx="6001621" cy="3929525"/>
          </a:xfrm>
        </p:grpSpPr>
        <p:pic>
          <p:nvPicPr>
            <p:cNvPr id="4102" name="Picture 6" descr="Seawall Structural Engineering for Coastal Protection &amp; Durability">
              <a:extLst>
                <a:ext uri="{FF2B5EF4-FFF2-40B4-BE49-F238E27FC236}">
                  <a16:creationId xmlns:a16="http://schemas.microsoft.com/office/drawing/2014/main" id="{7BD39FDC-988C-1C26-472E-BFAE1001B4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1542" y="0"/>
              <a:ext cx="6001621" cy="392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44FFB8-C733-570A-044F-723AF749DC00}"/>
                </a:ext>
              </a:extLst>
            </p:cNvPr>
            <p:cNvSpPr txBox="1"/>
            <p:nvPr/>
          </p:nvSpPr>
          <p:spPr>
            <a:xfrm>
              <a:off x="10240236" y="3626496"/>
              <a:ext cx="10775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LB Engineering</a:t>
              </a:r>
              <a:endPara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25F5D48-E671-A544-177C-F1EEEB0FCEEC}"/>
              </a:ext>
            </a:extLst>
          </p:cNvPr>
          <p:cNvSpPr txBox="1"/>
          <p:nvPr/>
        </p:nvSpPr>
        <p:spPr>
          <a:xfrm>
            <a:off x="255758" y="175355"/>
            <a:ext cx="1840568" cy="523220"/>
          </a:xfrm>
          <a:prstGeom prst="rect">
            <a:avLst/>
          </a:prstGeom>
          <a:solidFill>
            <a:srgbClr val="073763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Floodgate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968971-BF5F-CC18-3607-ED108D867314}"/>
              </a:ext>
            </a:extLst>
          </p:cNvPr>
          <p:cNvSpPr txBox="1"/>
          <p:nvPr/>
        </p:nvSpPr>
        <p:spPr>
          <a:xfrm>
            <a:off x="5912015" y="181144"/>
            <a:ext cx="1446230" cy="523220"/>
          </a:xfrm>
          <a:prstGeom prst="rect">
            <a:avLst/>
          </a:prstGeom>
          <a:solidFill>
            <a:srgbClr val="073763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Seawall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E1CB63-FD7D-8DEA-1C63-43386733E7DA}"/>
              </a:ext>
            </a:extLst>
          </p:cNvPr>
          <p:cNvSpPr txBox="1"/>
          <p:nvPr/>
        </p:nvSpPr>
        <p:spPr>
          <a:xfrm>
            <a:off x="3036504" y="3584429"/>
            <a:ext cx="1148904" cy="523220"/>
          </a:xfrm>
          <a:prstGeom prst="rect">
            <a:avLst/>
          </a:prstGeom>
          <a:solidFill>
            <a:srgbClr val="073763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Levee</a:t>
            </a:r>
          </a:p>
        </p:txBody>
      </p:sp>
    </p:spTree>
    <p:extLst>
      <p:ext uri="{BB962C8B-B14F-4D97-AF65-F5344CB8AC3E}">
        <p14:creationId xmlns:p14="http://schemas.microsoft.com/office/powerpoint/2010/main" val="442243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A64F1-E8B1-B6C8-D8DC-7B359EF38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787F9A5-F9E4-C50D-09D1-9DC9DBCD8E3F}"/>
              </a:ext>
            </a:extLst>
          </p:cNvPr>
          <p:cNvSpPr/>
          <p:nvPr/>
        </p:nvSpPr>
        <p:spPr>
          <a:xfrm>
            <a:off x="233057" y="5986493"/>
            <a:ext cx="925876" cy="693868"/>
          </a:xfrm>
          <a:prstGeom prst="rect">
            <a:avLst/>
          </a:prstGeom>
          <a:solidFill>
            <a:srgbClr val="073763"/>
          </a:solidFill>
          <a:ln>
            <a:solidFill>
              <a:srgbClr val="0737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0DAFCF9-E987-0079-4118-1D456B6BFD1A}"/>
              </a:ext>
            </a:extLst>
          </p:cNvPr>
          <p:cNvSpPr txBox="1"/>
          <p:nvPr/>
        </p:nvSpPr>
        <p:spPr>
          <a:xfrm>
            <a:off x="209675" y="6097227"/>
            <a:ext cx="972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return to home</a:t>
            </a:r>
            <a:endParaRPr lang="en-US" sz="1400" dirty="0"/>
          </a:p>
        </p:txBody>
      </p:sp>
      <p:sp>
        <p:nvSpPr>
          <p:cNvPr id="9" name="Isosceles Triangle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FCBF6D1-F630-89CA-408B-5CC18788C7B0}"/>
              </a:ext>
            </a:extLst>
          </p:cNvPr>
          <p:cNvSpPr/>
          <p:nvPr/>
        </p:nvSpPr>
        <p:spPr>
          <a:xfrm>
            <a:off x="233057" y="5509696"/>
            <a:ext cx="925876" cy="421429"/>
          </a:xfrm>
          <a:prstGeom prst="triangle">
            <a:avLst/>
          </a:prstGeom>
          <a:solidFill>
            <a:srgbClr val="073763"/>
          </a:solidFill>
          <a:ln>
            <a:solidFill>
              <a:srgbClr val="0737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7034AC1-5DAB-8429-26BA-9CB83D86E45A}"/>
              </a:ext>
            </a:extLst>
          </p:cNvPr>
          <p:cNvGrpSpPr/>
          <p:nvPr/>
        </p:nvGrpSpPr>
        <p:grpSpPr>
          <a:xfrm>
            <a:off x="845115" y="177639"/>
            <a:ext cx="4983726" cy="3322997"/>
            <a:chOff x="233057" y="55042"/>
            <a:chExt cx="4983726" cy="3322997"/>
          </a:xfrm>
        </p:grpSpPr>
        <p:pic>
          <p:nvPicPr>
            <p:cNvPr id="5122" name="Picture 2" descr="Coastal dunes on the march – News">
              <a:extLst>
                <a:ext uri="{FF2B5EF4-FFF2-40B4-BE49-F238E27FC236}">
                  <a16:creationId xmlns:a16="http://schemas.microsoft.com/office/drawing/2014/main" id="{43D5BEA3-8A92-678B-22E1-7B73F8C1DC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057" y="55042"/>
              <a:ext cx="4983726" cy="3322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BBB3F68-6175-2980-1E6C-A5268D76E047}"/>
                </a:ext>
              </a:extLst>
            </p:cNvPr>
            <p:cNvSpPr txBox="1"/>
            <p:nvPr/>
          </p:nvSpPr>
          <p:spPr>
            <a:xfrm>
              <a:off x="3930854" y="3131818"/>
              <a:ext cx="12859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Flinders University</a:t>
              </a:r>
              <a:endPara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322C5F-43F6-2C95-F9F3-03BC586EB020}"/>
              </a:ext>
            </a:extLst>
          </p:cNvPr>
          <p:cNvGrpSpPr/>
          <p:nvPr/>
        </p:nvGrpSpPr>
        <p:grpSpPr>
          <a:xfrm>
            <a:off x="6039464" y="309203"/>
            <a:ext cx="5452602" cy="3068836"/>
            <a:chOff x="6039464" y="309203"/>
            <a:chExt cx="5452602" cy="3068836"/>
          </a:xfrm>
        </p:grpSpPr>
        <p:pic>
          <p:nvPicPr>
            <p:cNvPr id="5124" name="Picture 4" descr="Mangrove Conservation and Restoration: Protecting Indonesia's Climate  Guardians for People and the Planet">
              <a:extLst>
                <a:ext uri="{FF2B5EF4-FFF2-40B4-BE49-F238E27FC236}">
                  <a16:creationId xmlns:a16="http://schemas.microsoft.com/office/drawing/2014/main" id="{02282A17-069D-5DB3-BCEF-CC21C7EF82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464" y="309203"/>
              <a:ext cx="5452602" cy="3068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6D936AD-63AD-E52A-FA12-01C44F8CD162}"/>
                </a:ext>
              </a:extLst>
            </p:cNvPr>
            <p:cNvSpPr txBox="1"/>
            <p:nvPr/>
          </p:nvSpPr>
          <p:spPr>
            <a:xfrm>
              <a:off x="6039464" y="3131817"/>
              <a:ext cx="8771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World Bank</a:t>
              </a:r>
              <a:endPara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DD0939-5DDF-9E8D-CC92-8834D931513A}"/>
              </a:ext>
            </a:extLst>
          </p:cNvPr>
          <p:cNvGrpSpPr/>
          <p:nvPr/>
        </p:nvGrpSpPr>
        <p:grpSpPr>
          <a:xfrm>
            <a:off x="1418588" y="3765849"/>
            <a:ext cx="5482098" cy="2854598"/>
            <a:chOff x="1522771" y="3805164"/>
            <a:chExt cx="5482098" cy="2854598"/>
          </a:xfrm>
        </p:grpSpPr>
        <p:pic>
          <p:nvPicPr>
            <p:cNvPr id="5126" name="Picture 6" descr="Salt marshes help protect shorelines » Yale Climate Connections">
              <a:extLst>
                <a:ext uri="{FF2B5EF4-FFF2-40B4-BE49-F238E27FC236}">
                  <a16:creationId xmlns:a16="http://schemas.microsoft.com/office/drawing/2014/main" id="{257BA7F3-D59E-FDA6-B21C-C5B0507929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771" y="3805164"/>
              <a:ext cx="5452602" cy="285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4BE32A-5C7A-4812-A1CD-AA9787B045A6}"/>
                </a:ext>
              </a:extLst>
            </p:cNvPr>
            <p:cNvSpPr txBox="1"/>
            <p:nvPr/>
          </p:nvSpPr>
          <p:spPr>
            <a:xfrm>
              <a:off x="5314983" y="6383882"/>
              <a:ext cx="16898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Yale Climate Connections</a:t>
              </a:r>
              <a:endPara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3E65BFC-FEDD-C408-FB1F-4366C9A6322D}"/>
              </a:ext>
            </a:extLst>
          </p:cNvPr>
          <p:cNvGrpSpPr/>
          <p:nvPr/>
        </p:nvGrpSpPr>
        <p:grpSpPr>
          <a:xfrm>
            <a:off x="7160342" y="3580513"/>
            <a:ext cx="4732148" cy="3111333"/>
            <a:chOff x="7160342" y="3580513"/>
            <a:chExt cx="4732148" cy="3111333"/>
          </a:xfrm>
        </p:grpSpPr>
        <p:pic>
          <p:nvPicPr>
            <p:cNvPr id="5128" name="Picture 8" descr="Seagrass: ocean superheroes at risk | Marine Conservation Society">
              <a:extLst>
                <a:ext uri="{FF2B5EF4-FFF2-40B4-BE49-F238E27FC236}">
                  <a16:creationId xmlns:a16="http://schemas.microsoft.com/office/drawing/2014/main" id="{2A227041-DFC5-A831-B9D3-78741DFCB2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0342" y="3580513"/>
              <a:ext cx="4676168" cy="3111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415C61B-33A0-7424-D843-34282C11EFBA}"/>
                </a:ext>
              </a:extLst>
            </p:cNvPr>
            <p:cNvSpPr txBox="1"/>
            <p:nvPr/>
          </p:nvSpPr>
          <p:spPr>
            <a:xfrm>
              <a:off x="10008641" y="6408449"/>
              <a:ext cx="18838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Marine Conservation Society</a:t>
              </a:r>
              <a:endPara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2F4EE6B-2FC2-0193-DDF3-8EC3D090D460}"/>
              </a:ext>
            </a:extLst>
          </p:cNvPr>
          <p:cNvSpPr txBox="1"/>
          <p:nvPr/>
        </p:nvSpPr>
        <p:spPr>
          <a:xfrm>
            <a:off x="845115" y="177639"/>
            <a:ext cx="1258678" cy="523220"/>
          </a:xfrm>
          <a:prstGeom prst="rect">
            <a:avLst/>
          </a:prstGeom>
          <a:solidFill>
            <a:srgbClr val="073763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Dunes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53C7C6-7A59-E03A-01AC-778393B685A8}"/>
              </a:ext>
            </a:extLst>
          </p:cNvPr>
          <p:cNvSpPr txBox="1"/>
          <p:nvPr/>
        </p:nvSpPr>
        <p:spPr>
          <a:xfrm>
            <a:off x="6055743" y="309202"/>
            <a:ext cx="1855060" cy="523220"/>
          </a:xfrm>
          <a:prstGeom prst="rect">
            <a:avLst/>
          </a:prstGeom>
          <a:solidFill>
            <a:srgbClr val="073763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Mangrove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124D1E-25A9-1F65-D65F-D1402AB0F1B0}"/>
              </a:ext>
            </a:extLst>
          </p:cNvPr>
          <p:cNvSpPr txBox="1"/>
          <p:nvPr/>
        </p:nvSpPr>
        <p:spPr>
          <a:xfrm>
            <a:off x="1418588" y="3765849"/>
            <a:ext cx="1871025" cy="523220"/>
          </a:xfrm>
          <a:prstGeom prst="rect">
            <a:avLst/>
          </a:prstGeom>
          <a:solidFill>
            <a:srgbClr val="073763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Saltmarsh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0845BE-00D6-51BE-BE7F-A6856BC27B1B}"/>
              </a:ext>
            </a:extLst>
          </p:cNvPr>
          <p:cNvSpPr txBox="1"/>
          <p:nvPr/>
        </p:nvSpPr>
        <p:spPr>
          <a:xfrm>
            <a:off x="7160342" y="3580513"/>
            <a:ext cx="3199979" cy="523220"/>
          </a:xfrm>
          <a:prstGeom prst="rect">
            <a:avLst/>
          </a:prstGeom>
          <a:solidFill>
            <a:srgbClr val="073763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Seagrass meadow</a:t>
            </a:r>
          </a:p>
        </p:txBody>
      </p:sp>
    </p:spTree>
    <p:extLst>
      <p:ext uri="{BB962C8B-B14F-4D97-AF65-F5344CB8AC3E}">
        <p14:creationId xmlns:p14="http://schemas.microsoft.com/office/powerpoint/2010/main" val="268712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7CB1D-31DC-D301-8472-8777D9196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7BAEE2-5EE2-61A5-4AB5-3591F94A230A}"/>
              </a:ext>
            </a:extLst>
          </p:cNvPr>
          <p:cNvSpPr txBox="1"/>
          <p:nvPr/>
        </p:nvSpPr>
        <p:spPr>
          <a:xfrm>
            <a:off x="261554" y="1529168"/>
            <a:ext cx="11668891" cy="3748170"/>
          </a:xfrm>
          <a:prstGeom prst="rect">
            <a:avLst/>
          </a:prstGeom>
          <a:noFill/>
          <a:ln w="19050">
            <a:solidFill>
              <a:srgbClr val="07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Maddy Cicha</a:t>
            </a:r>
          </a:p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MSc Student of Biology</a:t>
            </a:r>
          </a:p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Specializing in Conservation and Restoration Ecology</a:t>
            </a:r>
          </a:p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maddy.cicha@ru.nl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Scan for my CV, LinkedIn, and other research information!</a:t>
            </a:r>
          </a:p>
        </p:txBody>
      </p:sp>
      <p:sp>
        <p:nvSpPr>
          <p:cNvPr id="7" name="Rectangl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4471B6-C237-92C3-8DAC-BAEA46F2EA11}"/>
              </a:ext>
            </a:extLst>
          </p:cNvPr>
          <p:cNvSpPr/>
          <p:nvPr/>
        </p:nvSpPr>
        <p:spPr>
          <a:xfrm>
            <a:off x="233057" y="5986493"/>
            <a:ext cx="925876" cy="693868"/>
          </a:xfrm>
          <a:prstGeom prst="rect">
            <a:avLst/>
          </a:prstGeom>
          <a:solidFill>
            <a:srgbClr val="073763"/>
          </a:solidFill>
          <a:ln>
            <a:solidFill>
              <a:srgbClr val="0737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BC2091A-5A84-1C25-E65D-ACFB824E3153}"/>
              </a:ext>
            </a:extLst>
          </p:cNvPr>
          <p:cNvSpPr txBox="1"/>
          <p:nvPr/>
        </p:nvSpPr>
        <p:spPr>
          <a:xfrm>
            <a:off x="209675" y="6097227"/>
            <a:ext cx="972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return to home</a:t>
            </a:r>
            <a:endParaRPr lang="en-US" sz="1400" dirty="0"/>
          </a:p>
        </p:txBody>
      </p:sp>
      <p:sp>
        <p:nvSpPr>
          <p:cNvPr id="9" name="Isosceles Triangle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114251-18CB-4676-3DB3-C67F8B94F368}"/>
              </a:ext>
            </a:extLst>
          </p:cNvPr>
          <p:cNvSpPr/>
          <p:nvPr/>
        </p:nvSpPr>
        <p:spPr>
          <a:xfrm>
            <a:off x="233057" y="5509696"/>
            <a:ext cx="925876" cy="421429"/>
          </a:xfrm>
          <a:prstGeom prst="triangle">
            <a:avLst/>
          </a:prstGeom>
          <a:solidFill>
            <a:srgbClr val="073763"/>
          </a:solidFill>
          <a:ln>
            <a:solidFill>
              <a:srgbClr val="0737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06F7BE6-3EC1-717F-2718-3C7D60C2F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30" y="2976790"/>
            <a:ext cx="1782739" cy="178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FD941B-6AFB-3304-0975-AE156D13DFC8}"/>
              </a:ext>
            </a:extLst>
          </p:cNvPr>
          <p:cNvSpPr txBox="1"/>
          <p:nvPr/>
        </p:nvSpPr>
        <p:spPr>
          <a:xfrm>
            <a:off x="3000567" y="215199"/>
            <a:ext cx="6190866" cy="707886"/>
          </a:xfrm>
          <a:prstGeom prst="rect">
            <a:avLst/>
          </a:prstGeom>
          <a:noFill/>
          <a:ln w="57150">
            <a:solidFill>
              <a:srgbClr val="073763"/>
            </a:solidFill>
          </a:ln>
        </p:spPr>
        <p:txBody>
          <a:bodyPr wrap="square" rtlCol="0" anchor="ctr">
            <a:spAutoFit/>
          </a:bodyPr>
          <a:lstStyle/>
          <a:p>
            <a:pPr algn="ctr" rtl="0" fontAlgn="base"/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Contact me!</a:t>
            </a:r>
          </a:p>
        </p:txBody>
      </p:sp>
    </p:spTree>
    <p:extLst>
      <p:ext uri="{BB962C8B-B14F-4D97-AF65-F5344CB8AC3E}">
        <p14:creationId xmlns:p14="http://schemas.microsoft.com/office/powerpoint/2010/main" val="3479239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7390D12D1EC24FA9349236FDE15E4C" ma:contentTypeVersion="9" ma:contentTypeDescription="Een nieuw document maken." ma:contentTypeScope="" ma:versionID="697735d67fd0f86775739f14789c7d81">
  <xsd:schema xmlns:xsd="http://www.w3.org/2001/XMLSchema" xmlns:xs="http://www.w3.org/2001/XMLSchema" xmlns:p="http://schemas.microsoft.com/office/2006/metadata/properties" xmlns:ns3="6b214972-e182-4c87-880f-016971af15a2" targetNamespace="http://schemas.microsoft.com/office/2006/metadata/properties" ma:root="true" ma:fieldsID="f5bbb380fb756f26ecb5bdb8f2627281" ns3:_="">
    <xsd:import namespace="6b214972-e182-4c87-880f-016971af15a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14972-e182-4c87-880f-016971af15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b214972-e182-4c87-880f-016971af15a2" xsi:nil="true"/>
  </documentManagement>
</p:properties>
</file>

<file path=customXml/itemProps1.xml><?xml version="1.0" encoding="utf-8"?>
<ds:datastoreItem xmlns:ds="http://schemas.openxmlformats.org/officeDocument/2006/customXml" ds:itemID="{9AF42679-F5BB-440F-8F20-7D8549A85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214972-e182-4c87-880f-016971af15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F2D58A-A589-4D06-AFD2-1C5B2DF254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79FB21-0F6D-48C3-BBE7-2653A7F6CC9B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6b214972-e182-4c87-880f-016971af15a2"/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367</Words>
  <Application>Microsoft Office PowerPoint</Application>
  <PresentationFormat>Widescreen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Cicha, M. (Maddy)</dc:creator>
  <cp:lastModifiedBy>Cicha, M. (Maddy)</cp:lastModifiedBy>
  <cp:revision>2</cp:revision>
  <dcterms:created xsi:type="dcterms:W3CDTF">2025-04-29T08:31:58Z</dcterms:created>
  <dcterms:modified xsi:type="dcterms:W3CDTF">2025-04-29T18:39:41Z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0x0101001F7390D12D1EC24FA9349236FDE15E4C</vt:lpwstr>
  </property>
</Properties>
</file>