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29.jpg" ContentType="image/jpeg"/>
  <Override PartName="/ppt/media/image3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394" r:id="rId3"/>
    <p:sldId id="397" r:id="rId4"/>
    <p:sldId id="398" r:id="rId5"/>
    <p:sldId id="396" r:id="rId6"/>
    <p:sldId id="395" r:id="rId7"/>
    <p:sldId id="399" r:id="rId8"/>
    <p:sldId id="401" r:id="rId9"/>
    <p:sldId id="390" r:id="rId10"/>
    <p:sldId id="400" r:id="rId11"/>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62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2" d="100"/>
          <a:sy n="112" d="100"/>
        </p:scale>
        <p:origin x="931" y="7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pic>
        <p:nvPicPr>
          <p:cNvPr id="7" name="bg object 16">
            <a:extLst>
              <a:ext uri="{FF2B5EF4-FFF2-40B4-BE49-F238E27FC236}">
                <a16:creationId xmlns:a16="http://schemas.microsoft.com/office/drawing/2014/main" id="{5821702A-1E69-20C2-588C-C47C0A8436DA}"/>
              </a:ext>
            </a:extLst>
          </p:cNvPr>
          <p:cNvPicPr/>
          <p:nvPr userDrawn="1"/>
        </p:nvPicPr>
        <p:blipFill>
          <a:blip r:embed="rId2" cstate="print"/>
          <a:stretch>
            <a:fillRect/>
          </a:stretch>
        </p:blipFill>
        <p:spPr>
          <a:xfrm>
            <a:off x="12900" y="0"/>
            <a:ext cx="9144000" cy="6858000"/>
          </a:xfrm>
          <a:prstGeom prst="rect">
            <a:avLst/>
          </a:prstGeom>
        </p:spPr>
      </p:pic>
      <p:sp>
        <p:nvSpPr>
          <p:cNvPr id="2" name="Holder 2"/>
          <p:cNvSpPr>
            <a:spLocks noGrp="1"/>
          </p:cNvSpPr>
          <p:nvPr>
            <p:ph type="ctrTitle"/>
          </p:nvPr>
        </p:nvSpPr>
        <p:spPr>
          <a:xfrm>
            <a:off x="547204" y="2125980"/>
            <a:ext cx="7910996" cy="369332"/>
          </a:xfrm>
          <a:prstGeom prst="rect">
            <a:avLst/>
          </a:prstGeom>
        </p:spPr>
        <p:txBody>
          <a:bodyPr wrap="square" lIns="0" tIns="0" rIns="0" bIns="0">
            <a:spAutoFit/>
          </a:bodyPr>
          <a:lstStyle>
            <a:lvl1pPr>
              <a:defRPr sz="2400" b="1" i="0">
                <a:solidFill>
                  <a:schemeClr val="tx1">
                    <a:lumMod val="75000"/>
                    <a:lumOff val="25000"/>
                  </a:schemeClr>
                </a:solidFill>
                <a:latin typeface="Open Sans SemiBold"/>
                <a:cs typeface="Open Sans SemiBold"/>
              </a:defRPr>
            </a:lvl1pPr>
          </a:lstStyle>
          <a:p>
            <a:endParaRPr dirty="0"/>
          </a:p>
        </p:txBody>
      </p:sp>
      <p:sp>
        <p:nvSpPr>
          <p:cNvPr id="3" name="Holder 3"/>
          <p:cNvSpPr>
            <a:spLocks noGrp="1"/>
          </p:cNvSpPr>
          <p:nvPr>
            <p:ph type="subTitle" idx="4"/>
          </p:nvPr>
        </p:nvSpPr>
        <p:spPr>
          <a:xfrm>
            <a:off x="547204" y="3840480"/>
            <a:ext cx="7225196" cy="246221"/>
          </a:xfrm>
          <a:prstGeom prst="rect">
            <a:avLst/>
          </a:prstGeom>
        </p:spPr>
        <p:txBody>
          <a:bodyPr wrap="square" lIns="0" tIns="0" rIns="0" bIns="0">
            <a:spAutoFit/>
          </a:bodyPr>
          <a:lstStyle>
            <a:lvl1pPr>
              <a:defRPr sz="1600" b="0" i="0">
                <a:solidFill>
                  <a:srgbClr val="D9625D"/>
                </a:solidFill>
                <a:latin typeface="Open Sans"/>
                <a:cs typeface="Open Sans"/>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grpSp>
        <p:nvGrpSpPr>
          <p:cNvPr id="13" name="object 4">
            <a:extLst>
              <a:ext uri="{FF2B5EF4-FFF2-40B4-BE49-F238E27FC236}">
                <a16:creationId xmlns:a16="http://schemas.microsoft.com/office/drawing/2014/main" id="{47F9942E-0CB4-12F9-E5FE-E02CE828019C}"/>
              </a:ext>
            </a:extLst>
          </p:cNvPr>
          <p:cNvGrpSpPr/>
          <p:nvPr userDrawn="1"/>
        </p:nvGrpSpPr>
        <p:grpSpPr>
          <a:xfrm>
            <a:off x="540004" y="5437797"/>
            <a:ext cx="6682105" cy="880744"/>
            <a:chOff x="540004" y="5437797"/>
            <a:chExt cx="6682105" cy="880744"/>
          </a:xfrm>
        </p:grpSpPr>
        <p:sp>
          <p:nvSpPr>
            <p:cNvPr id="14" name="object 5">
              <a:extLst>
                <a:ext uri="{FF2B5EF4-FFF2-40B4-BE49-F238E27FC236}">
                  <a16:creationId xmlns:a16="http://schemas.microsoft.com/office/drawing/2014/main" id="{ABAD726A-1C4E-C489-E66E-427EFC3F3B18}"/>
                </a:ext>
              </a:extLst>
            </p:cNvPr>
            <p:cNvSpPr/>
            <p:nvPr/>
          </p:nvSpPr>
          <p:spPr>
            <a:xfrm>
              <a:off x="540004" y="5437797"/>
              <a:ext cx="6682105" cy="880744"/>
            </a:xfrm>
            <a:custGeom>
              <a:avLst/>
              <a:gdLst/>
              <a:ahLst/>
              <a:cxnLst/>
              <a:rect l="l" t="t" r="r" b="b"/>
              <a:pathLst>
                <a:path w="6682105" h="880745">
                  <a:moveTo>
                    <a:pt x="6681597" y="0"/>
                  </a:moveTo>
                  <a:lnTo>
                    <a:pt x="0" y="0"/>
                  </a:lnTo>
                  <a:lnTo>
                    <a:pt x="0" y="880198"/>
                  </a:lnTo>
                  <a:lnTo>
                    <a:pt x="6681597" y="880198"/>
                  </a:lnTo>
                  <a:lnTo>
                    <a:pt x="6681597" y="0"/>
                  </a:lnTo>
                  <a:close/>
                </a:path>
              </a:pathLst>
            </a:custGeom>
            <a:solidFill>
              <a:srgbClr val="FFFFFF"/>
            </a:solidFill>
          </p:spPr>
          <p:txBody>
            <a:bodyPr wrap="square" lIns="0" tIns="0" rIns="0" bIns="0" rtlCol="0"/>
            <a:lstStyle/>
            <a:p>
              <a:endParaRPr/>
            </a:p>
          </p:txBody>
        </p:sp>
        <p:pic>
          <p:nvPicPr>
            <p:cNvPr id="15" name="object 6">
              <a:extLst>
                <a:ext uri="{FF2B5EF4-FFF2-40B4-BE49-F238E27FC236}">
                  <a16:creationId xmlns:a16="http://schemas.microsoft.com/office/drawing/2014/main" id="{06489F4B-608B-6FDC-F064-7B6D544844D9}"/>
                </a:ext>
              </a:extLst>
            </p:cNvPr>
            <p:cNvPicPr/>
            <p:nvPr/>
          </p:nvPicPr>
          <p:blipFill>
            <a:blip r:embed="rId3" cstate="print"/>
            <a:stretch>
              <a:fillRect/>
            </a:stretch>
          </p:blipFill>
          <p:spPr>
            <a:xfrm>
              <a:off x="578473" y="5437797"/>
              <a:ext cx="6567523" cy="880198"/>
            </a:xfrm>
            <a:prstGeom prst="rect">
              <a:avLst/>
            </a:prstGeom>
          </p:spPr>
        </p:pic>
      </p:grpSp>
      <p:pic>
        <p:nvPicPr>
          <p:cNvPr id="17" name="object 6">
            <a:extLst>
              <a:ext uri="{FF2B5EF4-FFF2-40B4-BE49-F238E27FC236}">
                <a16:creationId xmlns:a16="http://schemas.microsoft.com/office/drawing/2014/main" id="{1516497E-78B5-A1A8-56EB-357F43F3BAE5}"/>
              </a:ext>
            </a:extLst>
          </p:cNvPr>
          <p:cNvPicPr/>
          <p:nvPr/>
        </p:nvPicPr>
        <p:blipFill>
          <a:blip r:embed="rId4" cstate="print"/>
          <a:stretch>
            <a:fillRect/>
          </a:stretch>
        </p:blipFill>
        <p:spPr>
          <a:xfrm>
            <a:off x="547204" y="545401"/>
            <a:ext cx="3995991" cy="72409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7CAA60A1-593B-10B7-EA81-171EEFE35663}"/>
              </a:ext>
            </a:extLst>
          </p:cNvPr>
          <p:cNvPicPr/>
          <p:nvPr userDrawn="1"/>
        </p:nvPicPr>
        <p:blipFill>
          <a:blip r:embed="rId2" cstate="print"/>
          <a:stretch>
            <a:fillRect/>
          </a:stretch>
        </p:blipFill>
        <p:spPr>
          <a:xfrm>
            <a:off x="0" y="841247"/>
            <a:ext cx="9144000" cy="6016752"/>
          </a:xfrm>
          <a:prstGeom prst="rect">
            <a:avLst/>
          </a:prstGeom>
        </p:spPr>
      </p:pic>
      <p:sp>
        <p:nvSpPr>
          <p:cNvPr id="2" name="Holder 2"/>
          <p:cNvSpPr>
            <a:spLocks noGrp="1"/>
          </p:cNvSpPr>
          <p:nvPr>
            <p:ph type="title"/>
          </p:nvPr>
        </p:nvSpPr>
        <p:spPr/>
        <p:txBody>
          <a:bodyPr lIns="0" tIns="0" rIns="0" bIns="0"/>
          <a:lstStyle>
            <a:lvl1pPr>
              <a:defRPr sz="1600" b="1" i="0">
                <a:solidFill>
                  <a:srgbClr val="D9625D"/>
                </a:solidFill>
                <a:latin typeface="Open Sans SemiBold"/>
                <a:cs typeface="Open Sans SemiBold"/>
              </a:defRPr>
            </a:lvl1pPr>
          </a:lstStyle>
          <a:p>
            <a:endParaRPr/>
          </a:p>
        </p:txBody>
      </p:sp>
      <p:sp>
        <p:nvSpPr>
          <p:cNvPr id="3" name="Holder 3"/>
          <p:cNvSpPr>
            <a:spLocks noGrp="1"/>
          </p:cNvSpPr>
          <p:nvPr>
            <p:ph type="body" idx="1"/>
          </p:nvPr>
        </p:nvSpPr>
        <p:spPr/>
        <p:txBody>
          <a:bodyPr lIns="0" tIns="0" rIns="0" bIns="0"/>
          <a:lstStyle>
            <a:lvl1pPr>
              <a:defRPr sz="1000" b="0" i="0">
                <a:solidFill>
                  <a:srgbClr val="413A38"/>
                </a:solidFill>
                <a:latin typeface="Open Sans"/>
                <a:cs typeface="Open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2" name="object 6">
            <a:extLst>
              <a:ext uri="{FF2B5EF4-FFF2-40B4-BE49-F238E27FC236}">
                <a16:creationId xmlns:a16="http://schemas.microsoft.com/office/drawing/2014/main" id="{A00EC5BE-E226-749D-D261-22D9EBB1FDF2}"/>
              </a:ext>
            </a:extLst>
          </p:cNvPr>
          <p:cNvPicPr/>
          <p:nvPr/>
        </p:nvPicPr>
        <p:blipFill>
          <a:blip r:embed="rId3" cstate="print"/>
          <a:stretch>
            <a:fillRect/>
          </a:stretch>
        </p:blipFill>
        <p:spPr>
          <a:xfrm>
            <a:off x="547204" y="545401"/>
            <a:ext cx="3995991" cy="72409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D9625D"/>
                </a:solidFill>
                <a:latin typeface="Open Sans SemiBold"/>
                <a:cs typeface="Open Sans SemiBold"/>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6858000"/>
          </a:xfrm>
          <a:prstGeom prst="rect">
            <a:avLst/>
          </a:prstGeom>
        </p:spPr>
      </p:pic>
      <p:sp>
        <p:nvSpPr>
          <p:cNvPr id="2" name="Holder 2"/>
          <p:cNvSpPr>
            <a:spLocks noGrp="1"/>
          </p:cNvSpPr>
          <p:nvPr>
            <p:ph type="title"/>
          </p:nvPr>
        </p:nvSpPr>
        <p:spPr/>
        <p:txBody>
          <a:bodyPr lIns="0" tIns="0" rIns="0" bIns="0"/>
          <a:lstStyle>
            <a:lvl1pPr>
              <a:defRPr sz="1600" b="1" i="0">
                <a:solidFill>
                  <a:srgbClr val="D9625D"/>
                </a:solidFill>
                <a:latin typeface="Open Sans SemiBold"/>
                <a:cs typeface="Open Sans Semi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grpSp>
        <p:nvGrpSpPr>
          <p:cNvPr id="6" name="object 5">
            <a:extLst>
              <a:ext uri="{FF2B5EF4-FFF2-40B4-BE49-F238E27FC236}">
                <a16:creationId xmlns:a16="http://schemas.microsoft.com/office/drawing/2014/main" id="{4C4CA3F9-DF20-EC1F-A29D-E4F544180BBF}"/>
              </a:ext>
            </a:extLst>
          </p:cNvPr>
          <p:cNvGrpSpPr/>
          <p:nvPr userDrawn="1"/>
        </p:nvGrpSpPr>
        <p:grpSpPr>
          <a:xfrm>
            <a:off x="540004" y="545401"/>
            <a:ext cx="4003675" cy="5862955"/>
            <a:chOff x="540004" y="545401"/>
            <a:chExt cx="4003675" cy="5862955"/>
          </a:xfrm>
        </p:grpSpPr>
        <p:pic>
          <p:nvPicPr>
            <p:cNvPr id="7" name="object 6">
              <a:extLst>
                <a:ext uri="{FF2B5EF4-FFF2-40B4-BE49-F238E27FC236}">
                  <a16:creationId xmlns:a16="http://schemas.microsoft.com/office/drawing/2014/main" id="{1627A414-8DB7-215E-D2BD-230330510719}"/>
                </a:ext>
              </a:extLst>
            </p:cNvPr>
            <p:cNvPicPr/>
            <p:nvPr/>
          </p:nvPicPr>
          <p:blipFill>
            <a:blip r:embed="rId3" cstate="print"/>
            <a:stretch>
              <a:fillRect/>
            </a:stretch>
          </p:blipFill>
          <p:spPr>
            <a:xfrm>
              <a:off x="547204" y="545401"/>
              <a:ext cx="3995991" cy="724090"/>
            </a:xfrm>
            <a:prstGeom prst="rect">
              <a:avLst/>
            </a:prstGeom>
          </p:spPr>
        </p:pic>
        <p:pic>
          <p:nvPicPr>
            <p:cNvPr id="8" name="object 7">
              <a:extLst>
                <a:ext uri="{FF2B5EF4-FFF2-40B4-BE49-F238E27FC236}">
                  <a16:creationId xmlns:a16="http://schemas.microsoft.com/office/drawing/2014/main" id="{DF428900-5955-FABC-FF2C-A0EF1D7ABC6E}"/>
                </a:ext>
              </a:extLst>
            </p:cNvPr>
            <p:cNvPicPr/>
            <p:nvPr/>
          </p:nvPicPr>
          <p:blipFill>
            <a:blip r:embed="rId4" cstate="print"/>
            <a:stretch>
              <a:fillRect/>
            </a:stretch>
          </p:blipFill>
          <p:spPr>
            <a:xfrm>
              <a:off x="540004" y="5883008"/>
              <a:ext cx="3985196" cy="524992"/>
            </a:xfrm>
            <a:prstGeom prst="rect">
              <a:avLst/>
            </a:prstGeom>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7300" y="1558290"/>
            <a:ext cx="4583430" cy="269239"/>
          </a:xfrm>
          <a:prstGeom prst="rect">
            <a:avLst/>
          </a:prstGeom>
        </p:spPr>
        <p:txBody>
          <a:bodyPr wrap="square" lIns="0" tIns="0" rIns="0" bIns="0">
            <a:spAutoFit/>
          </a:bodyPr>
          <a:lstStyle>
            <a:lvl1pPr>
              <a:defRPr sz="1600" b="1" i="0">
                <a:solidFill>
                  <a:srgbClr val="D9625D"/>
                </a:solidFill>
                <a:latin typeface="Open Sans SemiBold"/>
                <a:cs typeface="Open Sans SemiBold"/>
              </a:defRPr>
            </a:lvl1pPr>
          </a:lstStyle>
          <a:p>
            <a:endParaRPr/>
          </a:p>
        </p:txBody>
      </p:sp>
      <p:sp>
        <p:nvSpPr>
          <p:cNvPr id="3" name="Holder 3"/>
          <p:cNvSpPr>
            <a:spLocks noGrp="1"/>
          </p:cNvSpPr>
          <p:nvPr>
            <p:ph type="body" idx="1"/>
          </p:nvPr>
        </p:nvSpPr>
        <p:spPr>
          <a:xfrm>
            <a:off x="527300" y="1858890"/>
            <a:ext cx="8093075" cy="4284345"/>
          </a:xfrm>
          <a:prstGeom prst="rect">
            <a:avLst/>
          </a:prstGeom>
        </p:spPr>
        <p:txBody>
          <a:bodyPr wrap="square" lIns="0" tIns="0" rIns="0" bIns="0">
            <a:spAutoFit/>
          </a:bodyPr>
          <a:lstStyle>
            <a:lvl1pPr>
              <a:defRPr sz="1000" b="0" i="0">
                <a:solidFill>
                  <a:srgbClr val="413A38"/>
                </a:solidFill>
                <a:latin typeface="Open Sans"/>
                <a:cs typeface="Open Sans"/>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4/24/2025</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1828800"/>
            <a:ext cx="6827605" cy="1373068"/>
          </a:xfrm>
          <a:prstGeom prst="rect">
            <a:avLst/>
          </a:prstGeom>
        </p:spPr>
        <p:txBody>
          <a:bodyPr vert="horz" wrap="square" lIns="0" tIns="5080" rIns="0" bIns="0" rtlCol="0">
            <a:spAutoFit/>
          </a:bodyPr>
          <a:lstStyle/>
          <a:p>
            <a:pPr marL="12700" marR="5080">
              <a:lnSpc>
                <a:spcPct val="102299"/>
              </a:lnSpc>
              <a:spcBef>
                <a:spcPts val="40"/>
              </a:spcBef>
            </a:pPr>
            <a:r>
              <a:rPr lang="en-GB" sz="2200" noProof="0" dirty="0">
                <a:solidFill>
                  <a:srgbClr val="413A38"/>
                </a:solidFill>
                <a:latin typeface="Open Sans"/>
                <a:cs typeface="Open Sans"/>
              </a:rPr>
              <a:t>Geology and landscape controls over Middle to Modern Age human frequentation in mountain environments: preliminary results from the Western European Alps</a:t>
            </a:r>
          </a:p>
        </p:txBody>
      </p:sp>
      <p:grpSp>
        <p:nvGrpSpPr>
          <p:cNvPr id="4" name="object 4"/>
          <p:cNvGrpSpPr/>
          <p:nvPr/>
        </p:nvGrpSpPr>
        <p:grpSpPr>
          <a:xfrm>
            <a:off x="540004" y="5562600"/>
            <a:ext cx="6682105" cy="880744"/>
            <a:chOff x="540004" y="5437797"/>
            <a:chExt cx="6682105" cy="880744"/>
          </a:xfrm>
        </p:grpSpPr>
        <p:sp>
          <p:nvSpPr>
            <p:cNvPr id="5" name="object 5"/>
            <p:cNvSpPr/>
            <p:nvPr/>
          </p:nvSpPr>
          <p:spPr>
            <a:xfrm>
              <a:off x="540004" y="5437797"/>
              <a:ext cx="6682105" cy="880744"/>
            </a:xfrm>
            <a:custGeom>
              <a:avLst/>
              <a:gdLst/>
              <a:ahLst/>
              <a:cxnLst/>
              <a:rect l="l" t="t" r="r" b="b"/>
              <a:pathLst>
                <a:path w="6682105" h="880745">
                  <a:moveTo>
                    <a:pt x="6681597" y="0"/>
                  </a:moveTo>
                  <a:lnTo>
                    <a:pt x="0" y="0"/>
                  </a:lnTo>
                  <a:lnTo>
                    <a:pt x="0" y="880198"/>
                  </a:lnTo>
                  <a:lnTo>
                    <a:pt x="6681597" y="880198"/>
                  </a:lnTo>
                  <a:lnTo>
                    <a:pt x="6681597" y="0"/>
                  </a:lnTo>
                  <a:close/>
                </a:path>
              </a:pathLst>
            </a:custGeom>
            <a:solidFill>
              <a:srgbClr val="FFFFFF"/>
            </a:solidFill>
          </p:spPr>
          <p:txBody>
            <a:bodyPr wrap="square" lIns="0" tIns="0" rIns="0" bIns="0" rtlCol="0"/>
            <a:lstStyle/>
            <a:p>
              <a:endParaRPr lang="en-GB" noProof="0" dirty="0"/>
            </a:p>
          </p:txBody>
        </p:sp>
        <p:pic>
          <p:nvPicPr>
            <p:cNvPr id="6" name="object 6"/>
            <p:cNvPicPr/>
            <p:nvPr/>
          </p:nvPicPr>
          <p:blipFill>
            <a:blip r:embed="rId2" cstate="print"/>
            <a:stretch>
              <a:fillRect/>
            </a:stretch>
          </p:blipFill>
          <p:spPr>
            <a:xfrm>
              <a:off x="578473" y="5437797"/>
              <a:ext cx="6567523" cy="880198"/>
            </a:xfrm>
            <a:prstGeom prst="rect">
              <a:avLst/>
            </a:prstGeom>
          </p:spPr>
        </p:pic>
      </p:grpSp>
      <p:sp>
        <p:nvSpPr>
          <p:cNvPr id="7" name="object 3"/>
          <p:cNvSpPr txBox="1">
            <a:spLocks/>
          </p:cNvSpPr>
          <p:nvPr/>
        </p:nvSpPr>
        <p:spPr>
          <a:xfrm>
            <a:off x="304800" y="3304733"/>
            <a:ext cx="6441950" cy="518091"/>
          </a:xfrm>
          <a:prstGeom prst="rect">
            <a:avLst/>
          </a:prstGeom>
        </p:spPr>
        <p:txBody>
          <a:bodyPr vert="horz" wrap="square" lIns="0" tIns="12700" rIns="0" bIns="0" rtlCol="0">
            <a:spAutoFit/>
          </a:bodyPr>
          <a:lstStyle>
            <a:lvl1pPr>
              <a:defRPr sz="1600" b="1" i="0">
                <a:solidFill>
                  <a:srgbClr val="D9625D"/>
                </a:solidFill>
                <a:latin typeface="Open Sans SemiBold"/>
                <a:ea typeface="+mj-ea"/>
                <a:cs typeface="Open Sans SemiBold"/>
              </a:defRPr>
            </a:lvl1pPr>
          </a:lstStyle>
          <a:p>
            <a:pPr marL="12700" algn="just">
              <a:spcBef>
                <a:spcPts val="100"/>
              </a:spcBef>
            </a:pPr>
            <a:r>
              <a:rPr lang="en-GB" noProof="0" dirty="0"/>
              <a:t>Mariani GS, Viani C, Pintaldi E, D’Amico ME, Garbarino M,</a:t>
            </a:r>
          </a:p>
          <a:p>
            <a:pPr marL="12700" algn="just">
              <a:spcBef>
                <a:spcPts val="100"/>
              </a:spcBef>
            </a:pPr>
            <a:r>
              <a:rPr lang="en-GB" noProof="0" dirty="0"/>
              <a:t>Domanico M, Druscovic N, Idone A, Sartorio G, Freppaz M.</a:t>
            </a:r>
            <a:endParaRPr lang="en-GB" spc="-10" noProof="0" dirty="0"/>
          </a:p>
        </p:txBody>
      </p:sp>
      <p:grpSp>
        <p:nvGrpSpPr>
          <p:cNvPr id="8" name="Group 7">
            <a:extLst>
              <a:ext uri="{FF2B5EF4-FFF2-40B4-BE49-F238E27FC236}">
                <a16:creationId xmlns:a16="http://schemas.microsoft.com/office/drawing/2014/main" id="{9F520467-FB87-EEDD-DCD8-A1624AC161D8}"/>
              </a:ext>
            </a:extLst>
          </p:cNvPr>
          <p:cNvGrpSpPr/>
          <p:nvPr/>
        </p:nvGrpSpPr>
        <p:grpSpPr>
          <a:xfrm>
            <a:off x="5105400" y="490856"/>
            <a:ext cx="3817657" cy="931025"/>
            <a:chOff x="5257800" y="440575"/>
            <a:chExt cx="3505200" cy="854825"/>
          </a:xfrm>
        </p:grpSpPr>
        <p:pic>
          <p:nvPicPr>
            <p:cNvPr id="13" name="Immagine 12" descr="Immagine che contiene testo, logo, Carattere, Elementi grafici&#10;&#10;Descrizione generata automaticamente">
              <a:extLst>
                <a:ext uri="{FF2B5EF4-FFF2-40B4-BE49-F238E27FC236}">
                  <a16:creationId xmlns:a16="http://schemas.microsoft.com/office/drawing/2014/main" id="{FD1E862A-5070-6A6F-B2F1-BEC422315B1B}"/>
                </a:ext>
              </a:extLst>
            </p:cNvPr>
            <p:cNvPicPr>
              <a:picLocks noChangeAspect="1"/>
            </p:cNvPicPr>
            <p:nvPr/>
          </p:nvPicPr>
          <p:blipFill>
            <a:blip r:embed="rId3" cstate="print">
              <a:extLst>
                <a:ext uri="{28A0092B-C50C-407E-A947-70E740481C1C}">
                  <a14:useLocalDpi xmlns:a14="http://schemas.microsoft.com/office/drawing/2010/main" val="0"/>
                </a:ext>
              </a:extLst>
            </a:blip>
            <a:srcRect l="17442" t="15988" r="19884" b="13209"/>
            <a:stretch/>
          </p:blipFill>
          <p:spPr>
            <a:xfrm>
              <a:off x="5257800" y="440575"/>
              <a:ext cx="732774" cy="854825"/>
            </a:xfrm>
            <a:prstGeom prst="rect">
              <a:avLst/>
            </a:prstGeom>
          </p:spPr>
        </p:pic>
        <p:pic>
          <p:nvPicPr>
            <p:cNvPr id="15" name="Immagine 14" descr="Immagine che contiene testo, grafica, Elementi grafici, poster&#10;&#10;Descrizione generata automaticamente">
              <a:extLst>
                <a:ext uri="{FF2B5EF4-FFF2-40B4-BE49-F238E27FC236}">
                  <a16:creationId xmlns:a16="http://schemas.microsoft.com/office/drawing/2014/main" id="{8BE7FB67-25DD-4C22-7D79-8679D655F1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3313" y="515747"/>
              <a:ext cx="716687" cy="704481"/>
            </a:xfrm>
            <a:prstGeom prst="rect">
              <a:avLst/>
            </a:prstGeom>
          </p:spPr>
        </p:pic>
        <p:pic>
          <p:nvPicPr>
            <p:cNvPr id="17" name="Immagine 16">
              <a:extLst>
                <a:ext uri="{FF2B5EF4-FFF2-40B4-BE49-F238E27FC236}">
                  <a16:creationId xmlns:a16="http://schemas.microsoft.com/office/drawing/2014/main" id="{28280838-8B4C-E1C5-213C-B67E0D8E993D}"/>
                </a:ext>
              </a:extLst>
            </p:cNvPr>
            <p:cNvPicPr>
              <a:picLocks noChangeAspect="1"/>
            </p:cNvPicPr>
            <p:nvPr/>
          </p:nvPicPr>
          <p:blipFill>
            <a:blip r:embed="rId5"/>
            <a:srcRect l="6991" r="8676"/>
            <a:stretch/>
          </p:blipFill>
          <p:spPr>
            <a:xfrm>
              <a:off x="7644410" y="525599"/>
              <a:ext cx="1118590" cy="684777"/>
            </a:xfrm>
            <a:prstGeom prst="rect">
              <a:avLst/>
            </a:prstGeom>
          </p:spPr>
        </p:pic>
        <p:pic>
          <p:nvPicPr>
            <p:cNvPr id="19" name="Immagine 18">
              <a:extLst>
                <a:ext uri="{FF2B5EF4-FFF2-40B4-BE49-F238E27FC236}">
                  <a16:creationId xmlns:a16="http://schemas.microsoft.com/office/drawing/2014/main" id="{D46C04F5-2A5A-3661-2289-6F4B65C861C7}"/>
                </a:ext>
              </a:extLst>
            </p:cNvPr>
            <p:cNvPicPr>
              <a:picLocks noChangeAspect="1"/>
            </p:cNvPicPr>
            <p:nvPr/>
          </p:nvPicPr>
          <p:blipFill>
            <a:blip r:embed="rId6"/>
            <a:stretch>
              <a:fillRect/>
            </a:stretch>
          </p:blipFill>
          <p:spPr>
            <a:xfrm>
              <a:off x="5968010" y="478404"/>
              <a:ext cx="863554" cy="779166"/>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CDE9-5B27-B3B0-F45E-62E64734047A}"/>
              </a:ext>
            </a:extLst>
          </p:cNvPr>
          <p:cNvSpPr>
            <a:spLocks noGrp="1"/>
          </p:cNvSpPr>
          <p:nvPr>
            <p:ph type="title"/>
          </p:nvPr>
        </p:nvSpPr>
        <p:spPr>
          <a:xfrm>
            <a:off x="527300" y="1558290"/>
            <a:ext cx="4583430" cy="246221"/>
          </a:xfrm>
        </p:spPr>
        <p:txBody>
          <a:bodyPr/>
          <a:lstStyle/>
          <a:p>
            <a:r>
              <a:rPr lang="en-GB" noProof="0" dirty="0"/>
              <a:t>Conclusions</a:t>
            </a:r>
          </a:p>
        </p:txBody>
      </p:sp>
      <p:sp>
        <p:nvSpPr>
          <p:cNvPr id="3" name="Text Placeholder 2">
            <a:extLst>
              <a:ext uri="{FF2B5EF4-FFF2-40B4-BE49-F238E27FC236}">
                <a16:creationId xmlns:a16="http://schemas.microsoft.com/office/drawing/2014/main" id="{0411FB5C-84D9-C750-DF92-8504527CE07C}"/>
              </a:ext>
            </a:extLst>
          </p:cNvPr>
          <p:cNvSpPr>
            <a:spLocks noGrp="1"/>
          </p:cNvSpPr>
          <p:nvPr>
            <p:ph type="body" idx="1"/>
          </p:nvPr>
        </p:nvSpPr>
        <p:spPr>
          <a:xfrm>
            <a:off x="527301" y="1858890"/>
            <a:ext cx="4730500" cy="2154436"/>
          </a:xfrm>
        </p:spPr>
        <p:txBody>
          <a:bodyPr/>
          <a:lstStyle/>
          <a:p>
            <a:r>
              <a:rPr lang="en-GB" noProof="0" dirty="0"/>
              <a:t>Preliminary results allow to draw a first contextualization of the available archaeological and paleoenvironmental evidence inside their geological and geomorphological context. </a:t>
            </a:r>
          </a:p>
          <a:p>
            <a:endParaRPr lang="en-GB" noProof="0" dirty="0"/>
          </a:p>
          <a:p>
            <a:r>
              <a:rPr lang="en-GB" noProof="0" dirty="0"/>
              <a:t>Medieval and modern communities were able to consume natural resources and deal with the many geological and landscape constraints on the territory, adapting settlement patterns, construction methods, and resource management accordingly. Above all, past glacial dynamics strongly dictated settlement choices, with most settlements located on moraine deposits and exploiting the soils in the less steep areas for cultivation and leaving deep modifications in their morphology and chemical properties. </a:t>
            </a:r>
          </a:p>
          <a:p>
            <a:endParaRPr lang="en-GB" noProof="0" dirty="0"/>
          </a:p>
          <a:p>
            <a:r>
              <a:rPr lang="en-GB" noProof="0" dirty="0"/>
              <a:t>Examples of land use are manifold and distributed throughout the valley, where only the steepest bare slopes were not utilized. Human impact also brought substantial land modifications through the centuries, especially on the higher slopes exploited for forestry, where the recent reactivation of slope processes hints at overexploitation-driven instability episodes.</a:t>
            </a:r>
          </a:p>
          <a:p>
            <a:endParaRPr lang="en-GB" noProof="0" dirty="0"/>
          </a:p>
          <a:p>
            <a:r>
              <a:rPr lang="en-GB" noProof="0" dirty="0"/>
              <a:t>This dynamic interaction offers insights into the resilience of medieval to modern alpine societies in responding to environmental challenges, with implications for cultural heritage preservation and sustainable development in similar landscapes.</a:t>
            </a:r>
          </a:p>
        </p:txBody>
      </p:sp>
      <p:pic>
        <p:nvPicPr>
          <p:cNvPr id="7" name="Picture 6" descr="A stream running through a forest&#10;&#10;AI-generated content may be incorrect.">
            <a:extLst>
              <a:ext uri="{FF2B5EF4-FFF2-40B4-BE49-F238E27FC236}">
                <a16:creationId xmlns:a16="http://schemas.microsoft.com/office/drawing/2014/main" id="{F84FB5E0-602C-B412-77A8-28879CE7A7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0"/>
            <a:ext cx="3086100" cy="6858000"/>
          </a:xfrm>
          <a:prstGeom prst="rect">
            <a:avLst/>
          </a:prstGeom>
        </p:spPr>
      </p:pic>
    </p:spTree>
    <p:extLst>
      <p:ext uri="{BB962C8B-B14F-4D97-AF65-F5344CB8AC3E}">
        <p14:creationId xmlns:p14="http://schemas.microsoft.com/office/powerpoint/2010/main" val="1691481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70DE-9A74-E592-2667-B37542752FAB}"/>
              </a:ext>
            </a:extLst>
          </p:cNvPr>
          <p:cNvSpPr>
            <a:spLocks noGrp="1"/>
          </p:cNvSpPr>
          <p:nvPr>
            <p:ph type="title"/>
          </p:nvPr>
        </p:nvSpPr>
        <p:spPr>
          <a:xfrm>
            <a:off x="527300" y="1558290"/>
            <a:ext cx="4583430" cy="246221"/>
          </a:xfrm>
        </p:spPr>
        <p:txBody>
          <a:bodyPr/>
          <a:lstStyle/>
          <a:p>
            <a:r>
              <a:rPr lang="en-GB" noProof="0" dirty="0"/>
              <a:t>DAHU Project</a:t>
            </a:r>
          </a:p>
        </p:txBody>
      </p:sp>
      <p:sp>
        <p:nvSpPr>
          <p:cNvPr id="3" name="Text Placeholder 2">
            <a:extLst>
              <a:ext uri="{FF2B5EF4-FFF2-40B4-BE49-F238E27FC236}">
                <a16:creationId xmlns:a16="http://schemas.microsoft.com/office/drawing/2014/main" id="{3E0BA92A-FBB9-C853-99A9-24F5378345E3}"/>
              </a:ext>
            </a:extLst>
          </p:cNvPr>
          <p:cNvSpPr>
            <a:spLocks noGrp="1"/>
          </p:cNvSpPr>
          <p:nvPr>
            <p:ph type="body" idx="1"/>
          </p:nvPr>
        </p:nvSpPr>
        <p:spPr>
          <a:xfrm>
            <a:off x="527300" y="1858890"/>
            <a:ext cx="8093075" cy="1077218"/>
          </a:xfrm>
        </p:spPr>
        <p:txBody>
          <a:bodyPr/>
          <a:lstStyle/>
          <a:p>
            <a:r>
              <a:rPr lang="en-GB" b="1" noProof="0" dirty="0"/>
              <a:t>Programme INTERREG VI-A France-Italia ALCOTRA 2021-2027, n. 20108</a:t>
            </a:r>
          </a:p>
          <a:p>
            <a:endParaRPr lang="en-GB" noProof="0" dirty="0"/>
          </a:p>
          <a:p>
            <a:r>
              <a:rPr lang="en-GB" noProof="0" dirty="0"/>
              <a:t>Mountains are one of the best environments for the observation of the interaction between geology, landscape, and human sustenance strategies.</a:t>
            </a:r>
          </a:p>
          <a:p>
            <a:r>
              <a:rPr lang="en-GB" noProof="0" dirty="0"/>
              <a:t>The project integrates geomorphological and soil surveys, paleoenvironmental reconstructions, and archaeological evidence to provide insights on how human frequentation throughout the Middle and Modern Age was influenced by landscape factors and the underlying geological setting. </a:t>
            </a:r>
          </a:p>
        </p:txBody>
      </p:sp>
      <p:pic>
        <p:nvPicPr>
          <p:cNvPr id="5" name="Immagine 4" descr="Immagine che contiene aria aperta, natura, montagna, area selvaggia&#10;&#10;Descrizione generata automaticamente">
            <a:extLst>
              <a:ext uri="{FF2B5EF4-FFF2-40B4-BE49-F238E27FC236}">
                <a16:creationId xmlns:a16="http://schemas.microsoft.com/office/drawing/2014/main" id="{912B5A5A-67BE-9C9D-8E29-8FC49E7B63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624" y="3063716"/>
            <a:ext cx="8093076" cy="3641884"/>
          </a:xfrm>
          <a:prstGeom prst="rect">
            <a:avLst/>
          </a:prstGeom>
        </p:spPr>
      </p:pic>
    </p:spTree>
    <p:extLst>
      <p:ext uri="{BB962C8B-B14F-4D97-AF65-F5344CB8AC3E}">
        <p14:creationId xmlns:p14="http://schemas.microsoft.com/office/powerpoint/2010/main" val="3699480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AAF25-6025-3009-2E30-9B5A1E81DB9F}"/>
              </a:ext>
            </a:extLst>
          </p:cNvPr>
          <p:cNvSpPr>
            <a:spLocks noGrp="1"/>
          </p:cNvSpPr>
          <p:nvPr>
            <p:ph type="title"/>
          </p:nvPr>
        </p:nvSpPr>
        <p:spPr>
          <a:xfrm>
            <a:off x="527300" y="1558290"/>
            <a:ext cx="4583430" cy="246221"/>
          </a:xfrm>
        </p:spPr>
        <p:txBody>
          <a:bodyPr/>
          <a:lstStyle/>
          <a:p>
            <a:r>
              <a:rPr lang="en-GB" noProof="0" dirty="0"/>
              <a:t>Archaeological context</a:t>
            </a:r>
          </a:p>
        </p:txBody>
      </p:sp>
      <p:sp>
        <p:nvSpPr>
          <p:cNvPr id="3" name="Text Placeholder 2">
            <a:extLst>
              <a:ext uri="{FF2B5EF4-FFF2-40B4-BE49-F238E27FC236}">
                <a16:creationId xmlns:a16="http://schemas.microsoft.com/office/drawing/2014/main" id="{4F5B09C4-37DB-2C29-1B4A-12BAC93762EC}"/>
              </a:ext>
            </a:extLst>
          </p:cNvPr>
          <p:cNvSpPr>
            <a:spLocks noGrp="1"/>
          </p:cNvSpPr>
          <p:nvPr>
            <p:ph type="body" idx="1"/>
          </p:nvPr>
        </p:nvSpPr>
        <p:spPr>
          <a:xfrm>
            <a:off x="527301" y="1858890"/>
            <a:ext cx="4197099" cy="1384995"/>
          </a:xfrm>
        </p:spPr>
        <p:txBody>
          <a:bodyPr/>
          <a:lstStyle/>
          <a:p>
            <a:r>
              <a:rPr lang="en-GB" noProof="0" dirty="0"/>
              <a:t>The complex alpine communities within the closed valley of the Vallone di San Grato (Valle d'Aosta region, NW Italian Alps) have been well established since the Middle Ages - at least since the colonisation of the Walser populations in the 13th-14th Centuries - and expanded over the centuries before their decline and disappearance, which became more and more evident from the 18th Century onwards. This frequentation left many traces in the form of built structures and settlements, as well as profound land modifications for cultivation, forestry, and pastoral activity.</a:t>
            </a:r>
          </a:p>
        </p:txBody>
      </p:sp>
      <p:pic>
        <p:nvPicPr>
          <p:cNvPr id="5" name="Picture 4" descr="A stone building with a door&#10;&#10;AI-generated content may be incorrect.">
            <a:extLst>
              <a:ext uri="{FF2B5EF4-FFF2-40B4-BE49-F238E27FC236}">
                <a16:creationId xmlns:a16="http://schemas.microsoft.com/office/drawing/2014/main" id="{4D97CF89-28E2-EC48-DCD7-9B226FBBF4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1219200"/>
            <a:ext cx="3739900" cy="2493266"/>
          </a:xfrm>
          <a:prstGeom prst="rect">
            <a:avLst/>
          </a:prstGeom>
        </p:spPr>
      </p:pic>
      <p:pic>
        <p:nvPicPr>
          <p:cNvPr id="7" name="Picture 6" descr="A stone house in the mountains&#10;&#10;AI-generated content may be incorrect.">
            <a:extLst>
              <a:ext uri="{FF2B5EF4-FFF2-40B4-BE49-F238E27FC236}">
                <a16:creationId xmlns:a16="http://schemas.microsoft.com/office/drawing/2014/main" id="{347CD2B3-5082-58C9-8DE9-21A5BA9DCE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799" y="3850703"/>
            <a:ext cx="3739901" cy="2493268"/>
          </a:xfrm>
          <a:prstGeom prst="rect">
            <a:avLst/>
          </a:prstGeom>
        </p:spPr>
      </p:pic>
      <p:pic>
        <p:nvPicPr>
          <p:cNvPr id="9" name="Picture 8" descr="A pile of rocks and a sign&#10;&#10;AI-generated content may be incorrect.">
            <a:extLst>
              <a:ext uri="{FF2B5EF4-FFF2-40B4-BE49-F238E27FC236}">
                <a16:creationId xmlns:a16="http://schemas.microsoft.com/office/drawing/2014/main" id="{D6469CB9-7D04-AC09-3069-75D542A3D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4700" y="3944620"/>
            <a:ext cx="2895600" cy="1930400"/>
          </a:xfrm>
          <a:prstGeom prst="rect">
            <a:avLst/>
          </a:prstGeom>
        </p:spPr>
      </p:pic>
      <p:pic>
        <p:nvPicPr>
          <p:cNvPr id="11" name="Picture 10" descr="A log cabin in the woods&#10;&#10;AI-generated content may be incorrect.">
            <a:extLst>
              <a:ext uri="{FF2B5EF4-FFF2-40B4-BE49-F238E27FC236}">
                <a16:creationId xmlns:a16="http://schemas.microsoft.com/office/drawing/2014/main" id="{C19BA3EB-1A0D-4A1B-041D-9611F9D28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0" y="3462019"/>
            <a:ext cx="2171700" cy="2895600"/>
          </a:xfrm>
          <a:prstGeom prst="rect">
            <a:avLst/>
          </a:prstGeom>
        </p:spPr>
      </p:pic>
    </p:spTree>
    <p:extLst>
      <p:ext uri="{BB962C8B-B14F-4D97-AF65-F5344CB8AC3E}">
        <p14:creationId xmlns:p14="http://schemas.microsoft.com/office/powerpoint/2010/main" val="2082508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A0FEE-E146-0FAC-7B9D-0D33B08144F4}"/>
              </a:ext>
            </a:extLst>
          </p:cNvPr>
          <p:cNvSpPr>
            <a:spLocks noGrp="1"/>
          </p:cNvSpPr>
          <p:nvPr>
            <p:ph type="title"/>
          </p:nvPr>
        </p:nvSpPr>
        <p:spPr>
          <a:xfrm>
            <a:off x="527300" y="1558290"/>
            <a:ext cx="4583430" cy="246221"/>
          </a:xfrm>
        </p:spPr>
        <p:txBody>
          <a:bodyPr/>
          <a:lstStyle/>
          <a:p>
            <a:r>
              <a:rPr lang="en-GB" noProof="0" dirty="0"/>
              <a:t>Quaternary deposits and stability</a:t>
            </a:r>
          </a:p>
        </p:txBody>
      </p:sp>
      <p:sp>
        <p:nvSpPr>
          <p:cNvPr id="3" name="Text Placeholder 2">
            <a:extLst>
              <a:ext uri="{FF2B5EF4-FFF2-40B4-BE49-F238E27FC236}">
                <a16:creationId xmlns:a16="http://schemas.microsoft.com/office/drawing/2014/main" id="{CEFB1A9C-99E5-EC78-A1E3-3F8FA24F20A9}"/>
              </a:ext>
            </a:extLst>
          </p:cNvPr>
          <p:cNvSpPr>
            <a:spLocks noGrp="1"/>
          </p:cNvSpPr>
          <p:nvPr>
            <p:ph type="body" idx="1"/>
          </p:nvPr>
        </p:nvSpPr>
        <p:spPr>
          <a:xfrm>
            <a:off x="527301" y="1858890"/>
            <a:ext cx="3892299" cy="615553"/>
          </a:xfrm>
        </p:spPr>
        <p:txBody>
          <a:bodyPr/>
          <a:lstStyle/>
          <a:p>
            <a:r>
              <a:rPr lang="en-GB" noProof="0" dirty="0"/>
              <a:t>The deposits in the area are mostly stable, but with a tendency for reactivation on both the northern and southern slopes of the valley. In contrast, the central portion and the moraine deposits are generally much more stable. In particular, the observation of aerial photos and the study of historical landslides compared with field observations clearly highlight the influence of slope stability in the choice of the most suitable positions for settlements. </a:t>
            </a:r>
          </a:p>
        </p:txBody>
      </p:sp>
      <p:pic>
        <p:nvPicPr>
          <p:cNvPr id="4" name="Picture 3" descr="A map of a pink and white land&#10;&#10;Description automatically generated with medium confidence">
            <a:extLst>
              <a:ext uri="{FF2B5EF4-FFF2-40B4-BE49-F238E27FC236}">
                <a16:creationId xmlns:a16="http://schemas.microsoft.com/office/drawing/2014/main" id="{AC90841D-7912-4E97-C382-FFDC215B30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799" y="1066800"/>
            <a:ext cx="3739900" cy="2449999"/>
          </a:xfrm>
          <a:prstGeom prst="rect">
            <a:avLst/>
          </a:prstGeom>
        </p:spPr>
      </p:pic>
      <p:pic>
        <p:nvPicPr>
          <p:cNvPr id="9" name="Picture 8" descr="A map of a city&#10;&#10;Description automatically generated with medium confidence">
            <a:extLst>
              <a:ext uri="{FF2B5EF4-FFF2-40B4-BE49-F238E27FC236}">
                <a16:creationId xmlns:a16="http://schemas.microsoft.com/office/drawing/2014/main" id="{E3D40FFA-D0E7-DEA8-B384-F52679E38D30}"/>
              </a:ext>
            </a:extLst>
          </p:cNvPr>
          <p:cNvPicPr>
            <a:picLocks noChangeAspect="1"/>
          </p:cNvPicPr>
          <p:nvPr/>
        </p:nvPicPr>
        <p:blipFill>
          <a:blip r:embed="rId3" cstate="print">
            <a:extLst>
              <a:ext uri="{28A0092B-C50C-407E-A947-70E740481C1C}">
                <a14:useLocalDpi xmlns:a14="http://schemas.microsoft.com/office/drawing/2010/main" val="0"/>
              </a:ext>
            </a:extLst>
          </a:blip>
          <a:srcRect r="8353"/>
          <a:stretch/>
        </p:blipFill>
        <p:spPr>
          <a:xfrm>
            <a:off x="527300" y="3657600"/>
            <a:ext cx="4007274" cy="2671516"/>
          </a:xfrm>
          <a:prstGeom prst="rect">
            <a:avLst/>
          </a:prstGeom>
        </p:spPr>
      </p:pic>
      <p:pic>
        <p:nvPicPr>
          <p:cNvPr id="6" name="Picture 5" descr="A mountain with trees and a valley&#10;&#10;AI-generated content may be incorrect.">
            <a:extLst>
              <a:ext uri="{FF2B5EF4-FFF2-40B4-BE49-F238E27FC236}">
                <a16:creationId xmlns:a16="http://schemas.microsoft.com/office/drawing/2014/main" id="{16F2E9CE-219C-4C7A-7E04-7B5196F27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7623" y="3657600"/>
            <a:ext cx="4007274" cy="2671516"/>
          </a:xfrm>
          <a:prstGeom prst="rect">
            <a:avLst/>
          </a:prstGeom>
        </p:spPr>
      </p:pic>
    </p:spTree>
    <p:extLst>
      <p:ext uri="{BB962C8B-B14F-4D97-AF65-F5344CB8AC3E}">
        <p14:creationId xmlns:p14="http://schemas.microsoft.com/office/powerpoint/2010/main" val="2209724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earth&#10;&#10;AI-generated content may be incorrect.">
            <a:extLst>
              <a:ext uri="{FF2B5EF4-FFF2-40B4-BE49-F238E27FC236}">
                <a16:creationId xmlns:a16="http://schemas.microsoft.com/office/drawing/2014/main" id="{BD345EAC-7143-21F6-748D-1188C9C513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304799"/>
            <a:ext cx="3358899" cy="2161540"/>
          </a:xfrm>
          <a:prstGeom prst="rect">
            <a:avLst/>
          </a:prstGeom>
        </p:spPr>
      </p:pic>
      <p:sp>
        <p:nvSpPr>
          <p:cNvPr id="2" name="Title 1">
            <a:extLst>
              <a:ext uri="{FF2B5EF4-FFF2-40B4-BE49-F238E27FC236}">
                <a16:creationId xmlns:a16="http://schemas.microsoft.com/office/drawing/2014/main" id="{D98DF6E9-683A-2CEA-2C70-837416258009}"/>
              </a:ext>
            </a:extLst>
          </p:cNvPr>
          <p:cNvSpPr>
            <a:spLocks noGrp="1"/>
          </p:cNvSpPr>
          <p:nvPr>
            <p:ph type="title"/>
          </p:nvPr>
        </p:nvSpPr>
        <p:spPr>
          <a:xfrm>
            <a:off x="527300" y="1558290"/>
            <a:ext cx="4583430" cy="246221"/>
          </a:xfrm>
        </p:spPr>
        <p:txBody>
          <a:bodyPr/>
          <a:lstStyle/>
          <a:p>
            <a:r>
              <a:rPr lang="en-GB" noProof="0" dirty="0"/>
              <a:t>Geomorphology and Hazards</a:t>
            </a:r>
          </a:p>
        </p:txBody>
      </p:sp>
      <p:sp>
        <p:nvSpPr>
          <p:cNvPr id="3" name="Text Placeholder 2">
            <a:extLst>
              <a:ext uri="{FF2B5EF4-FFF2-40B4-BE49-F238E27FC236}">
                <a16:creationId xmlns:a16="http://schemas.microsoft.com/office/drawing/2014/main" id="{D44B4119-DDD6-BC7D-4002-907BA1D3B059}"/>
              </a:ext>
            </a:extLst>
          </p:cNvPr>
          <p:cNvSpPr>
            <a:spLocks noGrp="1"/>
          </p:cNvSpPr>
          <p:nvPr>
            <p:ph type="body" idx="1"/>
          </p:nvPr>
        </p:nvSpPr>
        <p:spPr>
          <a:xfrm>
            <a:off x="527301" y="1858890"/>
            <a:ext cx="4425699" cy="1231106"/>
          </a:xfrm>
        </p:spPr>
        <p:txBody>
          <a:bodyPr/>
          <a:lstStyle/>
          <a:p>
            <a:r>
              <a:rPr lang="en-GB" noProof="0" dirty="0"/>
              <a:t>Surveys highlight how the valley is shaped by different processes which prevail in separate areas (glacial and periglacial at higher elevations, structural on the upper southern slope, gravitational on the northern and lower southern slope). The upper slopes are mainly stable and have not seen remarkable changes since glacial retreat.</a:t>
            </a:r>
          </a:p>
          <a:p>
            <a:endParaRPr lang="en-GB" noProof="0" dirty="0"/>
          </a:p>
          <a:p>
            <a:r>
              <a:rPr lang="en-GB" noProof="0" dirty="0"/>
              <a:t>In the areas free from glacial deposits, significant active runoff is noticeable, especially visible in the lower southern slope. The start of this instability phase is likely "recent", possibly in terms of centuries: comparisons with historical aerial photos suggest a reactivation in the last 70 years. It remains to be verified whether the causes are attributable to climatic-environmental agents (i.e., the Little Ice Age) or whether human activity may have played a role.</a:t>
            </a:r>
          </a:p>
        </p:txBody>
      </p:sp>
      <p:pic>
        <p:nvPicPr>
          <p:cNvPr id="8" name="Picture 7" descr="A map of a mountain with red and green lines&#10;&#10;Description automatically generated">
            <a:extLst>
              <a:ext uri="{FF2B5EF4-FFF2-40B4-BE49-F238E27FC236}">
                <a16:creationId xmlns:a16="http://schemas.microsoft.com/office/drawing/2014/main" id="{FFFC70D7-7116-74A4-C6DD-9EE86BF9B4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300" y="3914648"/>
            <a:ext cx="4425700" cy="2740930"/>
          </a:xfrm>
          <a:prstGeom prst="rect">
            <a:avLst/>
          </a:prstGeom>
        </p:spPr>
      </p:pic>
      <p:pic>
        <p:nvPicPr>
          <p:cNvPr id="5" name="Picture 4">
            <a:extLst>
              <a:ext uri="{FF2B5EF4-FFF2-40B4-BE49-F238E27FC236}">
                <a16:creationId xmlns:a16="http://schemas.microsoft.com/office/drawing/2014/main" id="{1B803AD9-EDE5-0C05-8323-8A852417997A}"/>
              </a:ext>
            </a:extLst>
          </p:cNvPr>
          <p:cNvPicPr>
            <a:picLocks noChangeAspect="1"/>
          </p:cNvPicPr>
          <p:nvPr/>
        </p:nvPicPr>
        <p:blipFill>
          <a:blip r:embed="rId4" cstate="print">
            <a:extLst>
              <a:ext uri="{28A0092B-C50C-407E-A947-70E740481C1C}">
                <a14:useLocalDpi xmlns:a14="http://schemas.microsoft.com/office/drawing/2010/main" val="0"/>
              </a:ext>
            </a:extLst>
          </a:blip>
          <a:srcRect r="2246"/>
          <a:stretch/>
        </p:blipFill>
        <p:spPr>
          <a:xfrm>
            <a:off x="5257177" y="4620209"/>
            <a:ext cx="3359521" cy="2035367"/>
          </a:xfrm>
          <a:prstGeom prst="rect">
            <a:avLst/>
          </a:prstGeom>
        </p:spPr>
      </p:pic>
      <p:pic>
        <p:nvPicPr>
          <p:cNvPr id="10" name="Picture 9" descr="A aerial view of a mountain&#10;&#10;AI-generated content may be incorrect.">
            <a:extLst>
              <a:ext uri="{FF2B5EF4-FFF2-40B4-BE49-F238E27FC236}">
                <a16:creationId xmlns:a16="http://schemas.microsoft.com/office/drawing/2014/main" id="{4E820897-511E-F333-22E1-F4DCDBF52A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799" y="2514600"/>
            <a:ext cx="3359521" cy="2055669"/>
          </a:xfrm>
          <a:prstGeom prst="rect">
            <a:avLst/>
          </a:prstGeom>
        </p:spPr>
      </p:pic>
    </p:spTree>
    <p:extLst>
      <p:ext uri="{BB962C8B-B14F-4D97-AF65-F5344CB8AC3E}">
        <p14:creationId xmlns:p14="http://schemas.microsoft.com/office/powerpoint/2010/main" val="3445889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8E7DD-7CF4-43A8-9474-B8618983F34B}"/>
              </a:ext>
            </a:extLst>
          </p:cNvPr>
          <p:cNvSpPr>
            <a:spLocks noGrp="1"/>
          </p:cNvSpPr>
          <p:nvPr>
            <p:ph type="title"/>
          </p:nvPr>
        </p:nvSpPr>
        <p:spPr>
          <a:xfrm>
            <a:off x="527300" y="1558291"/>
            <a:ext cx="5949700" cy="492443"/>
          </a:xfrm>
        </p:spPr>
        <p:txBody>
          <a:bodyPr/>
          <a:lstStyle/>
          <a:p>
            <a:r>
              <a:rPr lang="en-GB" noProof="0" dirty="0"/>
              <a:t>Geomorphology </a:t>
            </a:r>
            <a:br>
              <a:rPr lang="en-GB" noProof="0" dirty="0"/>
            </a:br>
            <a:r>
              <a:rPr lang="en-GB" noProof="0" dirty="0"/>
              <a:t>and Human-Landscape interactions</a:t>
            </a:r>
          </a:p>
        </p:txBody>
      </p:sp>
      <p:sp>
        <p:nvSpPr>
          <p:cNvPr id="3" name="Text Placeholder 2">
            <a:extLst>
              <a:ext uri="{FF2B5EF4-FFF2-40B4-BE49-F238E27FC236}">
                <a16:creationId xmlns:a16="http://schemas.microsoft.com/office/drawing/2014/main" id="{D4096F6E-75EF-D905-76FF-0792831205C4}"/>
              </a:ext>
            </a:extLst>
          </p:cNvPr>
          <p:cNvSpPr>
            <a:spLocks noGrp="1"/>
          </p:cNvSpPr>
          <p:nvPr>
            <p:ph type="body" idx="1"/>
          </p:nvPr>
        </p:nvSpPr>
        <p:spPr>
          <a:xfrm>
            <a:off x="527301" y="2133600"/>
            <a:ext cx="4959100" cy="648620"/>
          </a:xfrm>
        </p:spPr>
        <p:txBody>
          <a:bodyPr/>
          <a:lstStyle/>
          <a:p>
            <a:r>
              <a:rPr lang="en-GB" noProof="0" dirty="0"/>
              <a:t>The anthropogenic structures present in the area and observable from aerial photos are often distributed in correspondence with glacial and slope deposits, particularly on lateral moraines.</a:t>
            </a:r>
          </a:p>
          <a:p>
            <a:endParaRPr lang="en-GB" noProof="0" dirty="0"/>
          </a:p>
          <a:p>
            <a:r>
              <a:rPr lang="en-GB" noProof="0" dirty="0"/>
              <a:t>Slope shows how the structures do not concentrate in sub-plain areas but rather prefer positions with low to medium slope angle. In several settlement areas, the impact of land use on the surfaces is clearly visible, with the transformation of slopes and the development of clear traces on the landscape features, such as terraces and creeping.</a:t>
            </a:r>
          </a:p>
        </p:txBody>
      </p:sp>
      <p:pic>
        <p:nvPicPr>
          <p:cNvPr id="4" name="Picture 3" descr="A close up of a colorful background&#10;&#10;Description automatically generated">
            <a:extLst>
              <a:ext uri="{FF2B5EF4-FFF2-40B4-BE49-F238E27FC236}">
                <a16:creationId xmlns:a16="http://schemas.microsoft.com/office/drawing/2014/main" id="{5C8FD57E-B72A-83A4-22A7-CA5681CAB6A7}"/>
              </a:ext>
            </a:extLst>
          </p:cNvPr>
          <p:cNvPicPr>
            <a:picLocks noChangeAspect="1"/>
          </p:cNvPicPr>
          <p:nvPr/>
        </p:nvPicPr>
        <p:blipFill>
          <a:blip r:embed="rId2" cstate="print">
            <a:extLst>
              <a:ext uri="{28A0092B-C50C-407E-A947-70E740481C1C}">
                <a14:useLocalDpi xmlns:a14="http://schemas.microsoft.com/office/drawing/2010/main" val="0"/>
              </a:ext>
            </a:extLst>
          </a:blip>
          <a:srcRect b="9120"/>
          <a:stretch/>
        </p:blipFill>
        <p:spPr>
          <a:xfrm>
            <a:off x="523624" y="3585652"/>
            <a:ext cx="4967466" cy="3021812"/>
          </a:xfrm>
          <a:prstGeom prst="rect">
            <a:avLst/>
          </a:prstGeom>
        </p:spPr>
      </p:pic>
      <p:pic>
        <p:nvPicPr>
          <p:cNvPr id="5" name="Picture 4" descr="A aerial view of a village&#10;&#10;Description automatically generated">
            <a:extLst>
              <a:ext uri="{FF2B5EF4-FFF2-40B4-BE49-F238E27FC236}">
                <a16:creationId xmlns:a16="http://schemas.microsoft.com/office/drawing/2014/main" id="{B99E69B2-9B64-C373-CEBF-4755736DB0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6322" y="2643045"/>
            <a:ext cx="2974053" cy="1843676"/>
          </a:xfrm>
          <a:prstGeom prst="rect">
            <a:avLst/>
          </a:prstGeom>
        </p:spPr>
      </p:pic>
      <p:pic>
        <p:nvPicPr>
          <p:cNvPr id="6" name="Picture 5" descr="A map of a forest&#10;&#10;Description automatically generated">
            <a:extLst>
              <a:ext uri="{FF2B5EF4-FFF2-40B4-BE49-F238E27FC236}">
                <a16:creationId xmlns:a16="http://schemas.microsoft.com/office/drawing/2014/main" id="{75DA9A33-2940-7C94-0F42-9C61AF39FD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4926" y="4601718"/>
            <a:ext cx="2975450" cy="2005746"/>
          </a:xfrm>
          <a:prstGeom prst="rect">
            <a:avLst/>
          </a:prstGeom>
        </p:spPr>
      </p:pic>
      <p:sp>
        <p:nvSpPr>
          <p:cNvPr id="7" name="Rectangle 6">
            <a:extLst>
              <a:ext uri="{FF2B5EF4-FFF2-40B4-BE49-F238E27FC236}">
                <a16:creationId xmlns:a16="http://schemas.microsoft.com/office/drawing/2014/main" id="{886C65AC-515B-D413-EF3D-DF4689B8238D}"/>
              </a:ext>
            </a:extLst>
          </p:cNvPr>
          <p:cNvSpPr/>
          <p:nvPr/>
        </p:nvSpPr>
        <p:spPr>
          <a:xfrm>
            <a:off x="3481620" y="4449798"/>
            <a:ext cx="685800" cy="5334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8" name="Rectangle 7">
            <a:extLst>
              <a:ext uri="{FF2B5EF4-FFF2-40B4-BE49-F238E27FC236}">
                <a16:creationId xmlns:a16="http://schemas.microsoft.com/office/drawing/2014/main" id="{3C1B5933-0F36-1E49-7E54-BC3EF449BD0A}"/>
              </a:ext>
            </a:extLst>
          </p:cNvPr>
          <p:cNvSpPr/>
          <p:nvPr/>
        </p:nvSpPr>
        <p:spPr>
          <a:xfrm>
            <a:off x="4360178" y="4490288"/>
            <a:ext cx="950241" cy="72151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9" name="Picture 8" descr="A aerial view of a forest&#10;&#10;Description automatically generated">
            <a:extLst>
              <a:ext uri="{FF2B5EF4-FFF2-40B4-BE49-F238E27FC236}">
                <a16:creationId xmlns:a16="http://schemas.microsoft.com/office/drawing/2014/main" id="{B50DBDFE-8F7D-248D-CDE2-ADDE248AE7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9967" y="435574"/>
            <a:ext cx="3236732" cy="1926626"/>
          </a:xfrm>
          <a:prstGeom prst="rect">
            <a:avLst/>
          </a:prstGeom>
        </p:spPr>
      </p:pic>
    </p:spTree>
    <p:extLst>
      <p:ext uri="{BB962C8B-B14F-4D97-AF65-F5344CB8AC3E}">
        <p14:creationId xmlns:p14="http://schemas.microsoft.com/office/powerpoint/2010/main" val="2085140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246F1-3112-515E-ED8F-71789D4102AE}"/>
              </a:ext>
            </a:extLst>
          </p:cNvPr>
          <p:cNvSpPr>
            <a:spLocks noGrp="1"/>
          </p:cNvSpPr>
          <p:nvPr>
            <p:ph type="title"/>
          </p:nvPr>
        </p:nvSpPr>
        <p:spPr>
          <a:xfrm>
            <a:off x="527300" y="1558290"/>
            <a:ext cx="4583430" cy="246221"/>
          </a:xfrm>
        </p:spPr>
        <p:txBody>
          <a:bodyPr/>
          <a:lstStyle/>
          <a:p>
            <a:r>
              <a:rPr lang="en-GB" noProof="0" dirty="0"/>
              <a:t>Soil features and evolution</a:t>
            </a:r>
          </a:p>
        </p:txBody>
      </p:sp>
      <p:sp>
        <p:nvSpPr>
          <p:cNvPr id="3" name="Text Placeholder 2">
            <a:extLst>
              <a:ext uri="{FF2B5EF4-FFF2-40B4-BE49-F238E27FC236}">
                <a16:creationId xmlns:a16="http://schemas.microsoft.com/office/drawing/2014/main" id="{B75832F7-2A2A-D00A-8BC2-0B50597C7892}"/>
              </a:ext>
            </a:extLst>
          </p:cNvPr>
          <p:cNvSpPr>
            <a:spLocks noGrp="1"/>
          </p:cNvSpPr>
          <p:nvPr>
            <p:ph type="body" idx="1"/>
          </p:nvPr>
        </p:nvSpPr>
        <p:spPr>
          <a:xfrm>
            <a:off x="527300" y="1858890"/>
            <a:ext cx="8093075" cy="1077218"/>
          </a:xfrm>
        </p:spPr>
        <p:txBody>
          <a:bodyPr/>
          <a:lstStyle/>
          <a:p>
            <a:r>
              <a:rPr lang="en-GB" noProof="0" dirty="0"/>
              <a:t>Investigated soil profiles show the occurrence of different soil types throughout the area. At higher quotas, most soils relate to grasslands and to a land use likely influenced by pastures. Down along the bottom of the valley, appear podzols oftentimes associated to moraine deposits, as well as many </a:t>
            </a:r>
            <a:r>
              <a:rPr lang="en-GB" noProof="0" dirty="0" err="1"/>
              <a:t>polysequences</a:t>
            </a:r>
            <a:r>
              <a:rPr lang="en-GB" dirty="0"/>
              <a:t> showing evidence of land use change. Oftentimes, redder and more developed </a:t>
            </a:r>
            <a:r>
              <a:rPr lang="en-GB" dirty="0" err="1"/>
              <a:t>paleosols</a:t>
            </a:r>
            <a:r>
              <a:rPr lang="en-GB" dirty="0"/>
              <a:t> are buried under a shallower layer of darker and humifies soil material, possibly colluvial in origin, suggesting phases of abandonment and instability as well as a change in vegetation, all possibly climate-driven.</a:t>
            </a:r>
          </a:p>
          <a:p>
            <a:r>
              <a:rPr lang="en-GB" dirty="0"/>
              <a:t>Many of the investigated soil profiles, especially the buried layers, also bear anthropogenic materials such as bone and charcoal, which are being dated to provide a suitable timeframe for the changes in soil diversity and in landscape dynamics.</a:t>
            </a:r>
            <a:endParaRPr lang="en-GB" noProof="0" dirty="0"/>
          </a:p>
        </p:txBody>
      </p:sp>
      <p:pic>
        <p:nvPicPr>
          <p:cNvPr id="4" name="Immagine 9" descr="Immagine che contiene aria aperta, erba, terreno, suolo&#10;&#10;Descrizione generata automaticamente">
            <a:extLst>
              <a:ext uri="{FF2B5EF4-FFF2-40B4-BE49-F238E27FC236}">
                <a16:creationId xmlns:a16="http://schemas.microsoft.com/office/drawing/2014/main" id="{C5665E14-3CDC-0397-90C2-B0E4D1B9B3C7}"/>
              </a:ext>
            </a:extLst>
          </p:cNvPr>
          <p:cNvPicPr>
            <a:picLocks noChangeAspect="1"/>
          </p:cNvPicPr>
          <p:nvPr/>
        </p:nvPicPr>
        <p:blipFill>
          <a:blip r:embed="rId2" cstate="print">
            <a:extLst>
              <a:ext uri="{28A0092B-C50C-407E-A947-70E740481C1C}">
                <a14:useLocalDpi xmlns:a14="http://schemas.microsoft.com/office/drawing/2010/main" val="0"/>
              </a:ext>
            </a:extLst>
          </a:blip>
          <a:srcRect l="12489" r="11908"/>
          <a:stretch/>
        </p:blipFill>
        <p:spPr>
          <a:xfrm>
            <a:off x="530713" y="3124200"/>
            <a:ext cx="3491358" cy="3156310"/>
          </a:xfrm>
          <a:prstGeom prst="rect">
            <a:avLst/>
          </a:prstGeom>
        </p:spPr>
      </p:pic>
      <p:pic>
        <p:nvPicPr>
          <p:cNvPr id="5" name="Immagine 11" descr="Immagine che contiene aria aperta, pianta, terreno, erba&#10;&#10;Descrizione generata automaticamente">
            <a:extLst>
              <a:ext uri="{FF2B5EF4-FFF2-40B4-BE49-F238E27FC236}">
                <a16:creationId xmlns:a16="http://schemas.microsoft.com/office/drawing/2014/main" id="{196A7961-48D1-CFB5-0B42-8528AC4BCE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6839" y="3124200"/>
            <a:ext cx="2083759" cy="3156310"/>
          </a:xfrm>
          <a:prstGeom prst="rect">
            <a:avLst/>
          </a:prstGeom>
        </p:spPr>
      </p:pic>
      <p:pic>
        <p:nvPicPr>
          <p:cNvPr id="6" name="Immagine 4" descr="Immagine che contiene aria aperta, suolo, pianta, terreno&#10;&#10;Il contenuto generato dall'IA potrebbe non essere corretto.">
            <a:extLst>
              <a:ext uri="{FF2B5EF4-FFF2-40B4-BE49-F238E27FC236}">
                <a16:creationId xmlns:a16="http://schemas.microsoft.com/office/drawing/2014/main" id="{5079A685-490A-DDFC-8D27-7AF366B8A599}"/>
              </a:ext>
            </a:extLst>
          </p:cNvPr>
          <p:cNvPicPr>
            <a:picLocks noChangeAspect="1"/>
          </p:cNvPicPr>
          <p:nvPr/>
        </p:nvPicPr>
        <p:blipFill>
          <a:blip r:embed="rId4" cstate="print">
            <a:extLst>
              <a:ext uri="{28A0092B-C50C-407E-A947-70E740481C1C}">
                <a14:useLocalDpi xmlns:a14="http://schemas.microsoft.com/office/drawing/2010/main" val="0"/>
              </a:ext>
            </a:extLst>
          </a:blip>
          <a:srcRect t="15153" b="10552"/>
          <a:stretch/>
        </p:blipFill>
        <p:spPr>
          <a:xfrm rot="5400000">
            <a:off x="5869717" y="3529853"/>
            <a:ext cx="3156309" cy="2345008"/>
          </a:xfrm>
          <a:prstGeom prst="rect">
            <a:avLst/>
          </a:prstGeom>
        </p:spPr>
      </p:pic>
    </p:spTree>
    <p:extLst>
      <p:ext uri="{BB962C8B-B14F-4D97-AF65-F5344CB8AC3E}">
        <p14:creationId xmlns:p14="http://schemas.microsoft.com/office/powerpoint/2010/main" val="3427546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5D5F2-E4B9-9604-9C3E-6C6650CD3C36}"/>
              </a:ext>
            </a:extLst>
          </p:cNvPr>
          <p:cNvSpPr>
            <a:spLocks noGrp="1"/>
          </p:cNvSpPr>
          <p:nvPr>
            <p:ph type="title"/>
          </p:nvPr>
        </p:nvSpPr>
        <p:spPr>
          <a:xfrm>
            <a:off x="527300" y="1558290"/>
            <a:ext cx="4583430" cy="246221"/>
          </a:xfrm>
        </p:spPr>
        <p:txBody>
          <a:bodyPr/>
          <a:lstStyle/>
          <a:p>
            <a:r>
              <a:rPr lang="en-GB" noProof="0" dirty="0"/>
              <a:t>Soil features and evolution</a:t>
            </a:r>
            <a:endParaRPr lang="en-GB" dirty="0"/>
          </a:p>
        </p:txBody>
      </p:sp>
      <p:pic>
        <p:nvPicPr>
          <p:cNvPr id="5" name="Immagine 6" descr="Immagine che contiene aria aperta, pianta, testo, erba&#10;&#10;Il contenuto generato dall'IA potrebbe non essere corretto.">
            <a:extLst>
              <a:ext uri="{FF2B5EF4-FFF2-40B4-BE49-F238E27FC236}">
                <a16:creationId xmlns:a16="http://schemas.microsoft.com/office/drawing/2014/main" id="{E7EAE04A-8DFC-DE53-A617-E018751D6C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6565" y="1857753"/>
            <a:ext cx="3350135" cy="4466847"/>
          </a:xfrm>
          <a:prstGeom prst="rect">
            <a:avLst/>
          </a:prstGeom>
        </p:spPr>
      </p:pic>
      <p:pic>
        <p:nvPicPr>
          <p:cNvPr id="6" name="Immagine 6" descr="Immagine che contiene terreno, aria aperta, suolo, Attrezzo da giardino&#10;&#10;Il contenuto generato dall'IA potrebbe non essere corretto.">
            <a:extLst>
              <a:ext uri="{FF2B5EF4-FFF2-40B4-BE49-F238E27FC236}">
                <a16:creationId xmlns:a16="http://schemas.microsoft.com/office/drawing/2014/main" id="{0469EE6A-1948-3538-293C-3319FF8F98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625" y="1857753"/>
            <a:ext cx="3002641" cy="4466847"/>
          </a:xfrm>
          <a:prstGeom prst="rect">
            <a:avLst/>
          </a:prstGeom>
        </p:spPr>
      </p:pic>
    </p:spTree>
    <p:extLst>
      <p:ext uri="{BB962C8B-B14F-4D97-AF65-F5344CB8AC3E}">
        <p14:creationId xmlns:p14="http://schemas.microsoft.com/office/powerpoint/2010/main" val="726820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B5E3C-0310-0424-6480-E13C889D24D4}"/>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D4D20488-9FAF-4EF4-DF07-F7FDEDB3C1AD}"/>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GB" noProof="0" dirty="0"/>
              <a:t>Forest dynamics</a:t>
            </a:r>
            <a:endParaRPr lang="en-GB" spc="-10" noProof="0" dirty="0"/>
          </a:p>
        </p:txBody>
      </p:sp>
      <p:sp>
        <p:nvSpPr>
          <p:cNvPr id="4" name="object 4">
            <a:extLst>
              <a:ext uri="{FF2B5EF4-FFF2-40B4-BE49-F238E27FC236}">
                <a16:creationId xmlns:a16="http://schemas.microsoft.com/office/drawing/2014/main" id="{D06FE8A3-2101-070B-4124-365245EC07F3}"/>
              </a:ext>
            </a:extLst>
          </p:cNvPr>
          <p:cNvSpPr txBox="1">
            <a:spLocks noGrp="1"/>
          </p:cNvSpPr>
          <p:nvPr>
            <p:ph type="body" idx="1"/>
          </p:nvPr>
        </p:nvSpPr>
        <p:spPr>
          <a:xfrm>
            <a:off x="527301" y="1858890"/>
            <a:ext cx="8083299" cy="1014380"/>
          </a:xfrm>
          <a:prstGeom prst="rect">
            <a:avLst/>
          </a:prstGeom>
        </p:spPr>
        <p:txBody>
          <a:bodyPr vert="horz" wrap="square" lIns="0" tIns="12700" rIns="0" bIns="0" rtlCol="0">
            <a:spAutoFit/>
          </a:bodyPr>
          <a:lstStyle/>
          <a:p>
            <a:pPr marL="12700" marR="5080" algn="just">
              <a:lnSpc>
                <a:spcPct val="108300"/>
              </a:lnSpc>
              <a:spcBef>
                <a:spcPts val="100"/>
              </a:spcBef>
            </a:pPr>
            <a:r>
              <a:rPr lang="en-GB" noProof="0" dirty="0"/>
              <a:t>The main dynamics of forest expansion in the valley is being investigated through the comparison with cadastral maps and historical imagery. Preliminary results show a progressive expansion of wooded areas at least since 1750 (Map of the Grand Duchy of </a:t>
            </a:r>
            <a:r>
              <a:rPr lang="en-GB" noProof="0" dirty="0" err="1"/>
              <a:t>Aosta</a:t>
            </a:r>
            <a:r>
              <a:rPr lang="en-GB" noProof="0" dirty="0"/>
              <a:t>, circa 1755), with periods of faster and slower spread of trees. The distribution of woodlands through time is also not random. In the Eighteenth Century, forested space was limited to the least favourable terrain in the southern slope, where high slope angles and lack of suitable soils would have impeded agriculture and impaired pasture exploitation.</a:t>
            </a:r>
          </a:p>
          <a:p>
            <a:pPr marL="12700" marR="5080" algn="just">
              <a:lnSpc>
                <a:spcPct val="108300"/>
              </a:lnSpc>
              <a:spcBef>
                <a:spcPts val="100"/>
              </a:spcBef>
            </a:pPr>
            <a:r>
              <a:rPr lang="en-GB" noProof="0" dirty="0"/>
              <a:t>Pastures are also decreasing since the beginning of the Twentieth Century, with a clear acceleration starting in post-war times.</a:t>
            </a:r>
          </a:p>
        </p:txBody>
      </p:sp>
      <p:pic>
        <p:nvPicPr>
          <p:cNvPr id="8" name="Picture 7" descr="A map of a mountain range&#10;&#10;AI-generated content may be incorrect.">
            <a:extLst>
              <a:ext uri="{FF2B5EF4-FFF2-40B4-BE49-F238E27FC236}">
                <a16:creationId xmlns:a16="http://schemas.microsoft.com/office/drawing/2014/main" id="{2F1759A8-487B-A0E7-2807-C494B6152E15}"/>
              </a:ext>
            </a:extLst>
          </p:cNvPr>
          <p:cNvPicPr>
            <a:picLocks noChangeAspect="1"/>
          </p:cNvPicPr>
          <p:nvPr/>
        </p:nvPicPr>
        <p:blipFill>
          <a:blip r:embed="rId2" cstate="print">
            <a:extLst>
              <a:ext uri="{28A0092B-C50C-407E-A947-70E740481C1C}">
                <a14:useLocalDpi xmlns:a14="http://schemas.microsoft.com/office/drawing/2010/main" val="0"/>
              </a:ext>
            </a:extLst>
          </a:blip>
          <a:srcRect b="1766"/>
          <a:stretch/>
        </p:blipFill>
        <p:spPr>
          <a:xfrm>
            <a:off x="527300" y="3140798"/>
            <a:ext cx="4994052" cy="3527503"/>
          </a:xfrm>
          <a:prstGeom prst="rect">
            <a:avLst/>
          </a:prstGeom>
        </p:spPr>
      </p:pic>
      <p:pic>
        <p:nvPicPr>
          <p:cNvPr id="10" name="Picture 9" descr="A graph with a line and numbers&#10;&#10;AI-generated content may be incorrect.">
            <a:extLst>
              <a:ext uri="{FF2B5EF4-FFF2-40B4-BE49-F238E27FC236}">
                <a16:creationId xmlns:a16="http://schemas.microsoft.com/office/drawing/2014/main" id="{45B24638-F2C7-6B69-A688-9FA275CD0265}"/>
              </a:ext>
            </a:extLst>
          </p:cNvPr>
          <p:cNvPicPr>
            <a:picLocks noChangeAspect="1"/>
          </p:cNvPicPr>
          <p:nvPr/>
        </p:nvPicPr>
        <p:blipFill>
          <a:blip r:embed="rId3">
            <a:extLst>
              <a:ext uri="{28A0092B-C50C-407E-A947-70E740481C1C}">
                <a14:useLocalDpi xmlns:a14="http://schemas.microsoft.com/office/drawing/2010/main" val="0"/>
              </a:ext>
            </a:extLst>
          </a:blip>
          <a:srcRect t="27231"/>
          <a:stretch/>
        </p:blipFill>
        <p:spPr>
          <a:xfrm>
            <a:off x="6113417" y="3105049"/>
            <a:ext cx="2497183" cy="1767978"/>
          </a:xfrm>
          <a:prstGeom prst="rect">
            <a:avLst/>
          </a:prstGeom>
          <a:ln w="3175">
            <a:solidFill>
              <a:schemeClr val="tx1"/>
            </a:solidFill>
          </a:ln>
        </p:spPr>
      </p:pic>
      <p:pic>
        <p:nvPicPr>
          <p:cNvPr id="11" name="Picture 10" descr="A graph with a line and numbers&#10;&#10;AI-generated content may be incorrect.">
            <a:extLst>
              <a:ext uri="{FF2B5EF4-FFF2-40B4-BE49-F238E27FC236}">
                <a16:creationId xmlns:a16="http://schemas.microsoft.com/office/drawing/2014/main" id="{5D500B7C-9FF9-D3E9-30FB-5AC6BEDEF5C7}"/>
              </a:ext>
            </a:extLst>
          </p:cNvPr>
          <p:cNvPicPr>
            <a:picLocks noChangeAspect="1"/>
          </p:cNvPicPr>
          <p:nvPr/>
        </p:nvPicPr>
        <p:blipFill>
          <a:blip r:embed="rId4">
            <a:extLst>
              <a:ext uri="{28A0092B-C50C-407E-A947-70E740481C1C}">
                <a14:useLocalDpi xmlns:a14="http://schemas.microsoft.com/office/drawing/2010/main" val="0"/>
              </a:ext>
            </a:extLst>
          </a:blip>
          <a:srcRect t="27231"/>
          <a:stretch/>
        </p:blipFill>
        <p:spPr>
          <a:xfrm>
            <a:off x="6113417" y="4900323"/>
            <a:ext cx="2497183" cy="1767978"/>
          </a:xfrm>
          <a:prstGeom prst="rect">
            <a:avLst/>
          </a:prstGeom>
          <a:ln w="3175">
            <a:solidFill>
              <a:schemeClr val="tx1"/>
            </a:solidFill>
          </a:ln>
        </p:spPr>
      </p:pic>
    </p:spTree>
    <p:extLst>
      <p:ext uri="{BB962C8B-B14F-4D97-AF65-F5344CB8AC3E}">
        <p14:creationId xmlns:p14="http://schemas.microsoft.com/office/powerpoint/2010/main" val="939851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1013</Words>
  <Application>Microsoft Office PowerPoint</Application>
  <PresentationFormat>On-screen Show (4:3)</PresentationFormat>
  <Paragraphs>35</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Open Sans</vt:lpstr>
      <vt:lpstr>Open Sans SemiBold</vt:lpstr>
      <vt:lpstr>Office Theme</vt:lpstr>
      <vt:lpstr>Geology and landscape controls over Middle to Modern Age human frequentation in mountain environments: preliminary results from the Western European Alps</vt:lpstr>
      <vt:lpstr>DAHU Project</vt:lpstr>
      <vt:lpstr>Archaeological context</vt:lpstr>
      <vt:lpstr>Quaternary deposits and stability</vt:lpstr>
      <vt:lpstr>Geomorphology and Hazards</vt:lpstr>
      <vt:lpstr>Geomorphology  and Human-Landscape interactions</vt:lpstr>
      <vt:lpstr>Soil features and evolution</vt:lpstr>
      <vt:lpstr>Soil features and evolution</vt:lpstr>
      <vt:lpstr>Forest dynamics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Guido Stefano Mariani</cp:lastModifiedBy>
  <cp:revision>13</cp:revision>
  <dcterms:created xsi:type="dcterms:W3CDTF">2024-01-08T09:28:53Z</dcterms:created>
  <dcterms:modified xsi:type="dcterms:W3CDTF">2025-04-26T20:57:45Z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2024-01-08T00:00:00Z</vt:filetime>
  </property>
  <property fmtid="{D5CDD505-2E9C-101B-9397-08002B2CF9AE}" pid="3" name="Creator">
    <vt:lpwstr>Adobe InDesign 19.0 (Macintosh)</vt:lpwstr>
  </property>
  <property fmtid="{D5CDD505-2E9C-101B-9397-08002B2CF9AE}" pid="4" name="LastSaved">
    <vt:filetime>2024-01-08T00:00:00Z</vt:filetime>
  </property>
  <property fmtid="{D5CDD505-2E9C-101B-9397-08002B2CF9AE}" pid="5" name="Producer">
    <vt:lpwstr>Adobe PDF Library 17.0</vt:lpwstr>
  </property>
</Properties>
</file>