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1340" r:id="rId2"/>
    <p:sldId id="301" r:id="rId3"/>
    <p:sldId id="1341" r:id="rId4"/>
    <p:sldId id="1335" r:id="rId5"/>
    <p:sldId id="1281" r:id="rId6"/>
    <p:sldId id="264" r:id="rId7"/>
    <p:sldId id="299" r:id="rId8"/>
    <p:sldId id="300" r:id="rId9"/>
    <p:sldId id="298" r:id="rId10"/>
    <p:sldId id="1289" r:id="rId11"/>
    <p:sldId id="265" r:id="rId12"/>
    <p:sldId id="1336" r:id="rId13"/>
    <p:sldId id="1304" r:id="rId14"/>
    <p:sldId id="266" r:id="rId15"/>
    <p:sldId id="1343" r:id="rId16"/>
    <p:sldId id="1294" r:id="rId17"/>
    <p:sldId id="1339" r:id="rId18"/>
    <p:sldId id="1321"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22"/>
    </inkml:context>
    <inkml:brush xml:id="br0">
      <inkml:brushProperty name="width" value="0.05" units="cm"/>
      <inkml:brushProperty name="height" value="0.05" units="cm"/>
      <inkml:brushProperty name="color" value="#00FF00"/>
    </inkml:brush>
  </inkml:definitions>
  <inkml:trace contextRef="#ctx0" brushRef="#br0">140 149 24575,'-2'-2'0,"2"-2"0,0 2 0,-2-1 0,-1 1 0,3-2 0,-2 2 0,0-2 0,0 3 0,0-1 0,2-2 0,-2 2 0,0 0 0,0 0 0,-1 1 0,-1-1 0,2 0 0,0 0 0,0 0 0,-7-2 0,-52-23 0,61 27 0,21 13 0,30 14 0,-51-27 0,0 0 0,0 0 0,-2 0 0,2 0 0,0 0 0,0 0 0,0 0 0,0 2 0,0-2 0,0 0 0,0 0 0,0 0 0,0 0 0,0 0 0,0 0 0,0 0 0,0 0 0,0 0 0,0 0 0,0 0 0,0 0 0,0 2 0,0-2 0,0 0 0,0 0 0,-42-18 0,50 16 0,13-6 0,-21 1 0,-15-4 0,-2 3 0,-25-10 0,42 18 0,-2 0 0,2 0 0,-2-2 0,2 2 0,-2 0 0,0-2 0,2 2 0,0-2 0,-3 2 0,3-2 0,0 0 0,-2 2 0,0 0 0,2-2 0,0 2 0,0-1 0,-2-1 0,2 2 0,0-2 0,0 0 0,0 2 0,0-2 0,-2 2 0,2-4 0,2 3 0,-2-1 0,0 2 0,2-2 0,-2 2 0,0-2 0,2 0 0,0 2 0,-2-2 0,3 0 0,-3 2 0,2 0 0,0-1 0,-2 1 0,2 0 0,-2-2 0,2 2 0,0-2 0,0 2 0,-2 0 0,2 0 0,1 0 0,-1 0 0,-2 0 0,2-2 0,0 2 0,0 2 0,0-2 0,49 0 0,-4 4 0,-35-4 0,1 0 0,0 0 0,-1 1 0,1 1 0,0 0 0,-3 2 0,3-2 0,-2 1 0,1 1 0,-1 2 0,0-1 0,1 1 0,9 7 0,115 87-1365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31"/>
    </inkml:context>
    <inkml:brush xml:id="br0">
      <inkml:brushProperty name="width" value="0.05" units="cm"/>
      <inkml:brushProperty name="height" value="0.05" units="cm"/>
      <inkml:brushProperty name="color" value="#00FF00"/>
    </inkml:brush>
  </inkml:definitions>
  <inkml:trace contextRef="#ctx0" brushRef="#br0">1 1 24575,'13'0'0,"6"0"0,0 0 0,0 0 0,0 2 0,0 2 0,32 5 0,91 39-1365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32"/>
    </inkml:context>
    <inkml:brush xml:id="br0">
      <inkml:brushProperty name="width" value="0.05" units="cm"/>
      <inkml:brushProperty name="height" value="0.05" units="cm"/>
      <inkml:brushProperty name="color" value="#00FF00"/>
    </inkml:brush>
  </inkml:definitions>
  <inkml:trace contextRef="#ctx0" brushRef="#br0">666 154 24575,'-25'21'0,"-9"-3"0,-2-1 0,2-2 0,-45 9 0,39-11 0,25-9 0,3-2 0,-3-2 0,2 2 0,-2 0 0,3-2 0,-26-4 0,-11 2 0,40 2 0,1-2 0,-3 0 0,3 0 0,-1 1 0,1-3 0,-1 2 0,1-2 0,-1 0 0,1-1 0,2 3 0,-11-11 0,-11-4 0,-40-38 0,64 49 0,2 2 0,-2-1 0,0-1 0,1 2 0,-1-1 0,2-1 0,0 1 0,0-1 0,0 0 0,-3-10 0,-3-62 0,8 72-1365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33"/>
    </inkml:context>
    <inkml:brush xml:id="br0">
      <inkml:brushProperty name="width" value="0.05" units="cm"/>
      <inkml:brushProperty name="height" value="0.05" units="cm"/>
      <inkml:brushProperty name="color" value="#00FF00"/>
    </inkml:brush>
  </inkml:definitions>
  <inkml:trace contextRef="#ctx0" brushRef="#br0">1 1 24575,'0'15'0,"0"-2"0,2 2 0,0 0 0,0-2 0,3 2 0,-1-2 0,11 24 0,-9-22-118,0 3-194,3 1 1,-1-1-1,22 29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34"/>
    </inkml:context>
    <inkml:brush xml:id="br0">
      <inkml:brushProperty name="width" value="0.05" units="cm"/>
      <inkml:brushProperty name="height" value="0.05" units="cm"/>
      <inkml:brushProperty name="color" value="#00FF00"/>
    </inkml:brush>
  </inkml:definitions>
  <inkml:trace contextRef="#ctx0" brushRef="#br0">86 34 24575,'-2'0'0,"-1"0"0,-1-1 0,2-1 0,0 2 0,0-2 0,-2 0 0,2 2 0,-1-2 0,1 0 0,-4-3 0,6 5 0,-2-2 0,0 0 0,2 0 0,-2 2 0,-1-2 0,3 0 0,-2 2 0,0-1 0,0 1 0,0 0 0,2-2 0,-4 0 0,4 2 0,-2 0 0,0 0 0,-1 0 0,1-2 0,0 2 0,0 0 0,0 0 0,0 0 0,0 0 0,0 0 0,-3 2 0,5-2 0,-2 0 0,2 0 0,0 2 0,0-2 0,0 2 0,-2-2 0,2 0 0,0 0 0,0 1 0,0-1 0,0 0 0,0 2 0,-2-2 0,2 2 0,0-2 0,0 0 0,0 2 0,0-2 0,0 2 0,0-2 0,0 0 0,0 2 0,0-2 0,0 0 0,0 2 0,0-1 0,2-1 0,-2 0 0,0 0 0,0 2 0,0 0 0,0-2 0,0 0 0,2 0 0,-2 2 0,0-2 0,0 0 0,0 0 0,2 2 0,-2-2 0,2 0 0,-2 2 0,0-2 0,0 0 0,3 0 0,-3 0 0,0 0 0,4 2 0,32 16 0,99 12 0,-107-28 0,-3 2 0,3-4 0,-1 0 0,1 0 0,33-6 0,58-3 0,-36 9 0,-77 0 0,-8 0 0,-45 0 0,-59 0 0,-110 0 0,216 0 0,0 0 0,0 0 0,0 0 0,0 0 0,0 0 0,0 0 0,-2 0 0,2 0 0,0 0 0,0 0 0,0 0 0,0 0 0,0 0 0,0 0 0,-2 0 0,2 0 0,0 0 0,0 0 0,0 0 0,-2 0 0,2 0 0,0 0 0,0 0 0,0 0 0,0 0 0,0 0 0,0 0 0,0 2 0,-2-2 0,2 0 0,0 0 0,0 0 0,0 0 0,0 0 0,0 0 0,0 0 0,0 0 0,0 0 0,0 1 0,0-1 0,0 0 0,0 0 0,0 2 0,0-2 0,0 0 0,-2 0 0,2 0 0,0 0 0,0 0 0,0 0 0,0 2 0,17 9 0,31 8 0,-14-12 0,0 1 0,0-3 0,0 3 0,44-3 0,140-7 0,-213 2 0,-109-1 0,49-1 0,-81 4 0,221-14-1365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35"/>
    </inkml:context>
    <inkml:brush xml:id="br0">
      <inkml:brushProperty name="width" value="0.05" units="cm"/>
      <inkml:brushProperty name="height" value="0.05" units="cm"/>
      <inkml:brushProperty name="color" value="#00FF00"/>
    </inkml:brush>
  </inkml:definitions>
  <inkml:trace contextRef="#ctx0" brushRef="#br0">3 486 24575,'0'-33'0,"-2"18"0,2 2 0,2-28 0,0 37 0,-2-1 0,0 1 0,2 0 0,0 1 0,-2-1 0,3 0 0,-1 0 0,0 1 0,0-1 0,0 0 0,2 1 0,-2 1 0,1-2 0,5-3 0,-2 3 0,1-2 0,-3 1 0,0-1 0,3-1 0,-3 1 0,0-1 0,0 1 0,-2-1 0,3-1 0,-3 3 0,2-5 0,-2 3 0,-2 1 0,2-3 0,0 3 0,-2-3 0,2-11 0,3-12 0,-3 28 0,-2 3 0,2-3 0,-2 0 0,0 0 0,0 1 0,0 1 0,0-2 0,0 0 0,0 2 0,0-1 0,0-1 0,0 0 0,-2 1 0,2-1 0,0 2 0,-2-2 0,0 1 0,-1 1 0,3-2 0,-4 0 0,0-3 0,-21-21-4,-20-26-1357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36"/>
    </inkml:context>
    <inkml:brush xml:id="br0">
      <inkml:brushProperty name="width" value="0.05" units="cm"/>
      <inkml:brushProperty name="height" value="0.05" units="cm"/>
      <inkml:brushProperty name="color" value="#00FF00"/>
    </inkml:brush>
  </inkml:definitions>
  <inkml:trace contextRef="#ctx0" brushRef="#br0">7 1 24575,'2'7'0,"-2"3"0,3-1 0,-3 0 0,8 16 0,-4-16 0,-2-2 0,1 3 0,-1-1 0,0 0 0,0 10 0,-2-14-97,-2 3-1,2-3 1,0 1-1,-2 1 1,2-1-1,-2 0 1,-1 1-1,1-1 1,-2-1-1,2 1 1,0-1-1,-2 1 0,-7 9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37"/>
    </inkml:context>
    <inkml:brush xml:id="br0">
      <inkml:brushProperty name="width" value="0.05" units="cm"/>
      <inkml:brushProperty name="height" value="0.05" units="cm"/>
      <inkml:brushProperty name="color" value="#00FF00"/>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38"/>
    </inkml:context>
    <inkml:brush xml:id="br0">
      <inkml:brushProperty name="width" value="0.05" units="cm"/>
      <inkml:brushProperty name="height" value="0.05" units="cm"/>
      <inkml:brushProperty name="color" value="#00FF00"/>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23"/>
    </inkml:context>
    <inkml:brush xml:id="br0">
      <inkml:brushProperty name="width" value="0.05" units="cm"/>
      <inkml:brushProperty name="height" value="0.05" units="cm"/>
      <inkml:brushProperty name="color" value="#00FF00"/>
    </inkml:brush>
  </inkml:definitions>
  <inkml:trace contextRef="#ctx0" brushRef="#br0">1 0 24575,'34'17'0,"0"-1"0,-2 5 0,35 24 0,-60-40 0,-1 1 0,-2 1 0,3 1 0,-3-1 0,0 0 0,-2 1 0,2-1 0,1 1 0,-3-1 0,0 3 0,2-3 0,-2 0 0,-2 3 0,2 8 0,1-5 0,-1 2 0,2-2 0,0 0 0,7 15 0,-9-22 0,-2-1 0,2-1 0,0 2 0,-2-1 0,0 1 0,0-1 0,0-1 0,0 2 0,0-1 0,0 1 0,-2-2 0,0 1 0,2 1 0,-2-3 0,0 3 0,-5 7 0,3-2 0,-2 0 0,-1 0 0,-1-1 0,1 1 0,-1-2 0,-9 10 0,15-15-70,0-3-74,0 1 1,-3 0-1,3 2 0,0-2 0,-2-2 0,2 3 0,0-1 0,-9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24"/>
    </inkml:context>
    <inkml:brush xml:id="br0">
      <inkml:brushProperty name="width" value="0.05" units="cm"/>
      <inkml:brushProperty name="height" value="0.05" units="cm"/>
      <inkml:brushProperty name="color" value="#00FF00"/>
    </inkml:brush>
  </inkml:definitions>
  <inkml:trace contextRef="#ctx0" brushRef="#br0">1007 587 24575,'0'0'0,"0"2"0,-2 0 0,2-1 0,0-1 0,-2 2 0,2 0 0,0 0 0,-2-2 0,0 2 0,2 0 0,0-2 0,-3 2 0,3-1 0,-2-1 0,0 2 0,0-2 0,2 0 0,-2 2 0,0 0 0,2-2 0,-4 2 0,-43 15 0,36-16 0,-88 24 0,42-14 0,-104 17 0,144-26 0,0-1 0,0 1 0,-2-2 0,2 0 0,-2 0 0,2-2 0,-2 1 0,4-1 0,-4-2 0,2-2 0,-17-3 0,-118-52 0,103 44 0,13 6 0,25 7 0,3 2 0,-3-1 0,1-1 0,-1 0 0,3-1 0,-16-7 0,18 5 0,2-2 0,-3 1 0,1 1 0,0-3 0,1 1 0,1 0 0,0 0 0,2-1 0,-2 1 0,1 0 0,-1-17 0,2 7 0,0 2 0,2-1 0,0 1 0,4-28 0,-2 38 0,0-1 0,1-1 0,-1 2 0,2-1 0,-2-1 0,2 2 0,1-1 0,-1 1 0,2-1 0,-2 1 0,9-6 0,4-2 0,0 2 0,32-24 0,-9 11 0,-10 5 0,46-27 0,-53 37 0,0 1 0,1 1 0,-1 2 0,51-10 0,0 15-1365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25"/>
    </inkml:context>
    <inkml:brush xml:id="br0">
      <inkml:brushProperty name="width" value="0.05" units="cm"/>
      <inkml:brushProperty name="height" value="0.05" units="cm"/>
      <inkml:brushProperty name="color" value="#00FF00"/>
    </inkml:brush>
  </inkml:definitions>
  <inkml:trace contextRef="#ctx0" brushRef="#br0">0 0 24575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26"/>
    </inkml:context>
    <inkml:brush xml:id="br0">
      <inkml:brushProperty name="width" value="0.05" units="cm"/>
      <inkml:brushProperty name="height" value="0.05" units="cm"/>
      <inkml:brushProperty name="color" value="#00FF00"/>
    </inkml:brush>
  </inkml:definitions>
  <inkml:trace contextRef="#ctx0" brushRef="#br0">1 52 24575,'2'11'0,"-2"2"0,2 0 0,2-2 0,7 21 0,2 11 0,-3 13 0,-10-40 0,2-1 0,3 0 0,-3 0 0,8 17 0,-5-81 0,-5-14 0,0 54 0,0 44 0,0 12 0,-2-21 0,2 0 0,4 31 0,11-111 0,-11-113 0,17 239 0,-4 21 0,-19-126 0,4-54 0,-2 20 0,0 26 0,0 17 0,0 48 0,0 80 0,0-121 0,0-1 0,-2-1 0,-2 2 0,-1 0 0,1-1 0,-2 1 0,-9-22 0,15 43 0,0 1 0,2-3 0,-2 4 0,0-2 0,2-1 0,-2 3 0,2-2 0,0-1 0,1 3 0,-1-2 0,4 5 0,-21-56 0,-14-14 0,103 128 0,-45-34 0,-27-23 0,-23-20 0,-38-27 0,116 82 0,-38-27 0,49 29 0,-68-45 0,0-2 0,0 0 0,2 0 0,-2 0 0,0 0 0,0 2 0,0-2 0,2 0 0,-2 0 0,2 2 0,-2-2 0,0 0 0,0 0 0,2 0 0,-2 0 0,0 0 0,3 0 0,-3 0 0,2 0 0,-2 0 0,0 0 0,0 0 0,2 0 0,-2 0 0,0 0 0,0 0 0,2 0 0,-2-2 0,2 2 0,-2 0 0,0 0 0,0-2 0,2 2 0,-2 0 0,0-2 0,2 2 0,-2-4 0,2 4 0,-2-2 0,0 1 0,0-1 0,0 0 0,0 0 0,3 0 0,-3 0 0,0 0 0,-3-1 0,-7-59 0,10 59 0,-2-3 0,2 12 0,2 27 0,8 45 0,-14-85 0,2-1 0,-2 1 0,2-1 0,-5 1 0,3 1 0,-11-14 0,-40-41 0,55 62 0,0-1 0,0 0 0,0 0 0,0 0 0,0 0 0,0 0 0,0 0 0,0 0 0,0 0 0,0 0 0,0 0 0,0 2 0,0-2 0,0 0 0,0 0 0,-2 0 0,2 0 0,0 0 0,0 0 0,0 0 0,0 0 0,0 0 0,0 0 0,0 0 0,0 0 0,0 0 0,0 0 0,0 0 0,0 0 0,-2 0 0,2 0 0,0 0 0,0 0 0,0 0 0,0 0 0,0 0 0,0 0 0,0 0 0,0 0 0,0 0 0,0 0 0,0 0 0,0 0 0,0 0 0,0 0 0,0 0 0,0 0 0,0 0 0,0 0 0,0 0 0,0 0 0,0 0 0,0 0 0,-2 0 0,8 19 0,9 22 0,-9-24 0,-1-8 0,-3 2 0,4-2 0,-4 1 0,5-1 0,-1 0 0,0-1 0,1 1 0,7 8 0,-14-17 0,0 0 0,0 0 0,0 0 0,3 0 0,-3 0 0,0 0 0,2 0 0,-2 0 0,0 0 0,0 0 0,0 0 0,2 0 0,-2 0 0,0 0 0,0 0 0,0 0 0,0 0 0,2 0 0,-2 0 0,2 0 0,-2 0 0,0 0 0,0 0 0,0 0 0,0 0 0,2 0 0,-2-2 0,0 2 0,0 0 0,0 0 0,0-2 0,0 2 0,0 0 0,2 0 0,-2 0 0,0 0 0,0 0 0,0-2 0,2 2 0,-2 0 0,0 0 0,0 0 0,0-2 0,0 2 0,0 0 0,0-2 0,0 2 0,0 0 0,0 0 0,0 0 0,0-2 0,0 2 0,0-1 0,3-29 0,-3 26 0,2-16 0,-2-1 0,2 3 0,0-3 0,6-23 0,-8 44 0,0-2 0,0 2 0,0 0 0,0 0 0,0 0 0,0 0 0,0-2 0,0 2 0,0 0 0,0-2 0,0 2 0,0 0 0,0 0 0,0 0 0,0 0 0,2 0 0,-2-2 0,0 2 0,0 0 0,0 0 0,0-2 0,3 2 0,-3 0 0,0 0 0,0 0 0,0 0 0,0 0 0,0 0 0,0 0 0,2 0 0,-2-2 0,0 2 0,0 0 0,0 0 0,0 0 0,0 0 0,2 0 0,-2 0 0,0 0 0,2 0 0,-2 0 0,0 0 0,0 0 0,0 0 0,0 0 0,2 0 0,-2 0 0,13 21 0,2 29 0,-3 8 0,1 63 0,-15-160 0,0 12 0,2 1 0,4-37 0,-4 63 0,0 0 0,0 0 0,0 0 0,0 0 0,0 0 0,0 0 0,0 2 0,0-2 0,0 0 0,0 0 0,0 0 0,0 0 0,0 0 0,0 0 0,0 0 0,0 0 0,0 0 0,0 0 0,0 2 0,0-2 0,0 0 0,0 0 0,0 0 0,0 0 0,0 0 0,0 0 0,0 0 0,0 0 0,0 0 0,0 0 0,0 0 0,0 0 0,0 0 0,0 0 0,0 0 0,0 0 0,0 0 0,2 0 0,-2 0 0,0 0 0,0 0 0,0 0 0,0 0 0,0 0 0,0 0 0,0 0 0,0 0 0,0 0 0,0 0 0,0 0 0,0 0 0,0 0 0,0 0 0,0 0 0,0 0 0,0 0 0,0 0 0,9 19 0,5 21 0,-9-12 0,-3-20 0,-2-1 0,2 3 0,0-3 0,0 0 0,9 16 0,-9-72 0,-2 1 0,0 42 0,0 34 0,0 62 0,0-55 0,0-29 0,0-14 0,2-22 0,-2 21 0,0-2 0,0 0 0,0 0 0,0 1 0,-4-3 0,-1-11 0,-1 71 0,4-33 0,2-1 0,0 2 0,4 28 0,13-101 0,-6 10 0,-7 24 0,13-49 0,-17 140 0,-19 95 0,21-197 0,-2-2 0,-4 66 0,2-19 0,0 14 0,-1 0 0,-3-2 0,2 3 0,-15 38 0,19-63 0,0 0 0,0 0 0,0 0 0,0 0 0,0 2 0,-2-2 0,2 0 0,0 0 0,0 0 0,0 0 0,0 0 0,0 0 0,-2 0 0,2 0 0,0 0 0,0 0 0,0 1 0,0-1 0,0 0 0,0 0 0,0 0 0,0 0 0,0 0 0,-3 0 0,3 0 0,0 0 0,0 0 0,0 2 0,0-2 0,0 0 0,0 0 0,-2 0 0,2 0 0,0 0 0,0-2 0,0 2 0,-2 0 0,-6-7 0,-11-25 0,17 31 0,-9-18 0,9 13 0,-2-1 0,1 1 0,-1 1 0,2-1 0,-2 1 0,0-1 0,-1 2 0,1-1 0,-11-8 0,13 13 0,2 0 0,0 0 0,0 0 0,0 0 0,-2 0 0,2 0 0,0 0 0,-2 0 0,2 0 0,0 0 0,0 0 0,0 0 0,-2 0 0,2 0 0,0 0 0,0 0 0,0 0 0,-2 2 0,2-2 0,0 0 0,0 1 0,0-1 0,0 0 0,0 0 0,-2 0 0,2 0 0,0 2 0,0-2 0,0 0 0,-2 0 0,2 0 0,0 2 0,0-2 0,0 0 0,0 2 0,0-2 0,0 0 0,0 0 0,0 0 0,0 2 0,0 0 0,-5 29 0,3-19 0,-6-63 0,8-62 0,-2 148 0,-3 1 0,1-3 0,-2 2 0,-13 34 0,14-145 0,5 41 0,3-68 0,-3 146 0,0-13 0,-7 46 0,5-65 0,0 2 0,0 0 0,-2 0 0,-1 0 0,-9 21 0,14-34 0,0 0 0,0 0 0,0 0 0,0 2 0,0-2 0,0 0 0,0 0 0,0 0 0,0 0 0,0 0 0,-3 0 0,3 0 0,0 0 0,0 0 0,0 0 0,0 0 0,0 0 0,0 0 0,-2 0 0,2 0 0,0 0 0,0 0 0,0 1 0,0-1 0,0 0 0,0 0 0,0 0 0,0 0 0,0 0 0,0 0 0,0 0 0,-2 0 0,2 0 0,0 0 0,0 0 0,0 0 0,0 0 0,0 0 0,0-1 0,0 1 0,0 0 0,0 0 0,0 0 0,0 0 0,0 0 0,-2 0 0,2 0 0,0 0 0,0 0 0,0 0 0,0 0 0,0 0 0,0 0 0,0 0 0,0 0 0,-2-2 0,-4-15 0,-3-22 0,-12-115 0,21 168 0,0 0 0,-2 0 0,0 1 0,-3 0 0,3-2 0,-2 2 0,-2-2 0,2 0 0,-3 0 0,-8 13 0,15-24 0,0-2 0,0 0 0,0 0 0,0 0 0,0 0 0,0 0 0,0 2 0,0-2 0,-2 0 0,2 0 0,0 0 0,0 0 0,0 0 0,0 0 0,0 0 0,0 0 0,0 0 0,0 0 0,0 0 0,0 0 0,0 0 0,0 0 0,0 0 0,-2 0 0,2 0 0,0 0 0,0 0 0,0 0 0,0 0 0,-2 0 0,2 0 0,0 0 0,0 0 0,0 0 0,0 0 0,0 0 0,0 0 0,0 0 0,0 0 0,0 0 0,0 0 0,-2 0 0,2 0 0,0 0 0,-4-11 0,4-15 0,0 26 0,8-64 0,-6 59 0,-2 1 0,2-1 0,-2 1 0,2 0 0,1-1 0,-1 1 0,2 2 0,-2-4 0,0 3 0,0-1 0,3 0 0,1-1 0,-6 5 0,0-2 0,0 2 0,0 0 0,2 0 0,-2-2 0,0 2 0,0 0 0,2 0 0,-2 0 0,0 0 0,0 0 0,0 0 0,0 0 0,0 0 0,2 0 0,-2 0 0,0 0 0,0 0 0,0 0 0,0 0 0,2 0 0,-2 0 0,0 0 0,0 0 0,2 0 0,-2 0 0,0 0 0,0 0 0,0 0 0,0 0 0,3 0 0,-3 0 0,0 0 0,0 0 0,0 0 0,0 0 0,0 0 0,2 2 0,2 15 0,-4 22 0,-32 117 0,43-205 0,10-47 0,2 32 0,34-64 0,-57 126 0,0 2 0,0-2 0,0 2 0,0 0 0,0 0 0,0-1 0,0 1 0,3-2 0,-3 2 0,0 0 0,0 0 0,0-2 0,0 2 0,0 0 0,2 0 0,-2 0 0,0 0 0,2-2 0,-2 2 0,0 0 0,0-2 0,0 2 0,2 0 0,-2 0 0,0 0 0,0 0 0,2 0 0,0 0 0,2 15 0,-4 39 0,0-47 0,0 34 0,3-24 0,-3 0 0,0 0 0,-7 25 0,7-42 0,0 0 0,0 2 0,0-2 0,0 0 0,0 0 0,0 0 0,0 0 0,0 0 0,0 0 0,0 0 0,0 0 0,0 2 0,0-2 0,0 0 0,0 0 0,0 0 0,0 0 0,0 0 0,0 0 0,0 0 0,0 0 0,-2 0 0,2 0 0,0 0 0,0 0 0,0 0 0,0 0 0,0 0 0,0 0 0,0 0 0,0 0 0,0 0 0,-2 0 0,2 0 0,0 0 0,0 0 0,0 0 0,0 0 0,0 0 0,0 0 0,0 0 0,0 0 0,0 0 0,0 0 0,0 0 0,0 0 0,0 0 0,0 0 0,0 0 0,0 0 0,0 0 0,0 0 0,-2 0 0,2 0 0,0 0 0,0 0 0,0 0 0,-9-9 0,-3-15 0,3 11 0,3-2 0,-1 2 0,3-2 0,-9-28 0,58 91 0,-39-35 0,-1-7 0,-3 0 0,2 1 0,0-3 0,-2 1 0,3 1 0,-1-2 0,0 1 0,11 6 0,-15-11 0,0 0 0,2 0 0,0 0 0,-2-2 0,0 2 0,0 0 0,2 0 0,-2 0 0,0 0 0,0-1 0,2 1 0,-2 0 0,0-2 0,2 2 0,-2 0 0,0 0 0,0-2 0,0 2 0,0 0 0,3 0 0,-3-2 0,0 2 0,0-2 0,0 2 0,0 0 0,0-2 0,0 2 0,0-2 0,0 2 0,0 0 0,0-1 0,0 1 0,4-28 0,-2 15-1365,-2 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27"/>
    </inkml:context>
    <inkml:brush xml:id="br0">
      <inkml:brushProperty name="width" value="0.05" units="cm"/>
      <inkml:brushProperty name="height" value="0.05" units="cm"/>
      <inkml:brushProperty name="color" value="#00FF00"/>
    </inkml:brush>
  </inkml:definitions>
  <inkml:trace contextRef="#ctx0" brushRef="#br0">34 0 24575,'2'4'0,"0"-1"0,0 1 0,0 2 0,0-3 0,1 3 0,-1-2 0,-2-1 0,2 7 0,2 7 0,32 83 0,-36-100 0,0 0 0,0 0 0,0 0 0,0 0 0,0 0 0,0 0 0,0 0 0,0 0 0,0-2 0,0 2 0,0 0 0,0 0 0,0 0 0,0 0 0,0 0 0,0 0 0,0 0 0,0-2 0,0 2 0,0 0 0,0 0 0,0 0 0,0 0 0,0 0 0,0 0 0,0 0 0,2 0 0,-2 0 0,0 0 0,0 0 0,0 0 0,0 0 0,0 0 0,0 0 0,0 0 0,0 0 0,0 0 0,0 0 0,0 0 0,0 0 0,0 0 0,0 0 0,0 0 0,0 0 0,0 0 0,0 0 0,0 0 0,2 0 0,-2 0 0,0 0 0,0 0 0,0 0 0,0 0 0,0 0 0,0 0 0,0 0 0,0 0 0,2 0 0,-2 0 0,0 0 0,0 0 0,0 0 0,0 0 0,0 0 0,5-20 0,1-30 0,-6 50 0,4-26 0,-4 20 0,0 19 0,-4 13 0,0-2 0,-3 2 0,1-2 0,-2 1 0,-3-1 0,-17 35 0,26-57 0,2 0 0,0 0 0,0-2 0,-2 2 0,0 0 0,2-2 0,-2 1 0,2-1 0,0 2 0,-2 0 0,0-2 0,2 2 0,-2-2 0,0 2 0,-3 0 0,5-2 0,0 0 0,-2 0 0,2 0 0,-2 0 0,2 0 0,0 0 0,0 0 0,0 0 0,-2 0 0,2 0 0,0-2 0,0 2 0,-2 0 0,2 0 0,0 0 0,0 0 0,0 0 0,-2 0 0,2-2 0,0 2 0,-2 0 0,2-2 0,0 2 0,0 0 0,0 0 0,0 0 0,0-2 0,-3 0 0,3 1 0,-2-1 0,0-2 0,2 0 0,-2 2 0,2-1 0,0 1 0,0-2 0,0 0 0,-2 3 0,2-3 0,0 0 0,2 2 0,-2-7 0,9-10 120,-3 14-321,-6 14-1083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28"/>
    </inkml:context>
    <inkml:brush xml:id="br0">
      <inkml:brushProperty name="width" value="0.05" units="cm"/>
      <inkml:brushProperty name="height" value="0.05" units="cm"/>
      <inkml:brushProperty name="color" value="#00FF00"/>
    </inkml:brush>
  </inkml:definitions>
  <inkml:trace contextRef="#ctx0" brushRef="#br0">809 63 24575,'-4'2'0,"2"0"0,-3-2 0,3 2 0,-2 0 0,0-2 0,2 2 0,-2-2 0,1 0 0,-1 0 0,2 0 0,-2 0 0,-7 0 0,7 0 0,-2 0 0,4 0 0,-5 1 0,3-1 0,0 2 0,-9 2 0,-6 2 0,2 1 0,-2-1 0,0-1 0,0 1 0,0-3 0,-32 3 0,-123-6 0,90 0 0,73-2 0,0 2 0,1-4 0,-1 3 0,-2-1 0,5-2 0,-3 0 0,-16-9 0,12 8 0,2-1 0,-2 1 0,-18-5 0,20 8-136,2-3 0,1 1 0,-3 0 0,5-1 0,-5-1 0,4 1-1,-1-3 1,-1 1 0,-10-10 0,21 17 132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29"/>
    </inkml:context>
    <inkml:brush xml:id="br0">
      <inkml:brushProperty name="width" value="0.05" units="cm"/>
      <inkml:brushProperty name="height" value="0.05" units="cm"/>
      <inkml:brushProperty name="color" value="#00FF00"/>
    </inkml:brush>
  </inkml:definitions>
  <inkml:trace contextRef="#ctx0" brushRef="#br0">78 155 24575,'-2'-5'0,"2"1"0,-2-2 0,0 1 0,0-1 0,-2 3 0,2-3 0,-3 2 0,-3-7 0,-5-11 0,11 18-77,-9-13-353,5 2 1,-13-31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3:31:31.330"/>
    </inkml:context>
    <inkml:brush xml:id="br0">
      <inkml:brushProperty name="width" value="0.05" units="cm"/>
      <inkml:brushProperty name="height" value="0.05" units="cm"/>
      <inkml:brushProperty name="color" value="#00FF00"/>
    </inkml:brush>
  </inkml:definitions>
  <inkml:trace contextRef="#ctx0" brushRef="#br0">32 471 24575,'0'0'0,"0"0"0,0 0 0,0-2 0,2 2 0,-2 0 0,0 0 0,0-2 0,2 2 0,-2 0 0,0 0 0,0 0 0,0 0 0,0-2 0,0 2 0,0 0 0,0 0 0,0 0 0,2-2 0,-2 2 0,0 0 0,0-2 0,0 2 0,0 0 0,0 0 0,0 0 0,0-2 0,0 2 0,0-1 0,0 1 0,0 0 0,0 0 0,-2 0 0,2-2 0,0 2 0,0 0 0,0 0 0,0 0 0,0-2 0,-11-24 0,9 22 0,-4-20 0,0-2 0,3 2 0,-1-2 0,2 0 0,0 0 0,4-1 0,0-25 0,0 49 0,-2-3 0,2 4 0,1-1 0,-3-1 0,2 0 0,0 0 0,0 1 0,0 1 0,0-2 0,0 0 0,0 3 0,3-3 0,-3 2 0,2 0 0,-2-2 0,9-1 0,67-38 0,-46 26 0,12-7-682,69-28-1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5C9D0-F833-48A2-AC27-B29D9BE9FA35}" type="datetimeFigureOut">
              <a:rPr lang="en-GB" smtClean="0"/>
              <a:t>01/05/2025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AC7B4-3D30-498B-BBE7-330CA556FA86}" type="slidenum">
              <a:rPr lang="en-GB" smtClean="0"/>
              <a:t>‹N°›</a:t>
            </a:fld>
            <a:endParaRPr lang="en-GB"/>
          </a:p>
        </p:txBody>
      </p:sp>
    </p:spTree>
    <p:extLst>
      <p:ext uri="{BB962C8B-B14F-4D97-AF65-F5344CB8AC3E}">
        <p14:creationId xmlns:p14="http://schemas.microsoft.com/office/powerpoint/2010/main" val="265825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df964bf03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85750" indent="-285750">
              <a:buFont typeface="Arial" panose="020B0604020202020204" pitchFamily="34" charset="0"/>
              <a:buChar char="•"/>
            </a:pPr>
            <a:r>
              <a:rPr lang="fr-CH" dirty="0"/>
              <a:t>In </a:t>
            </a:r>
            <a:r>
              <a:rPr lang="fr-CH" dirty="0" err="1"/>
              <a:t>parallel</a:t>
            </a:r>
            <a:r>
              <a:rPr lang="fr-CH" dirty="0"/>
              <a:t> Marseille </a:t>
            </a:r>
            <a:r>
              <a:rPr lang="fr-CH" dirty="0" err="1"/>
              <a:t>campaign</a:t>
            </a:r>
            <a:r>
              <a:rPr lang="en-GB" noProof="0" dirty="0">
                <a:latin typeface="Calibri" panose="020F0502020204030204" pitchFamily="34" charset="0"/>
                <a:ea typeface="Calibri" panose="020F0502020204030204" pitchFamily="34" charset="0"/>
                <a:cs typeface="Calibri" panose="020F0502020204030204" pitchFamily="34" charset="0"/>
              </a:rPr>
              <a:t>Different air masses pass by (continental, marine, and dust)</a:t>
            </a:r>
          </a:p>
          <a:p>
            <a:pPr marL="285750" indent="-285750">
              <a:buFont typeface="Arial" panose="020B0604020202020204" pitchFamily="34" charset="0"/>
              <a:buChar char="•"/>
            </a:pPr>
            <a:r>
              <a:rPr lang="en-GB" noProof="0" dirty="0">
                <a:latin typeface="Calibri" panose="020F0502020204030204" pitchFamily="34" charset="0"/>
                <a:ea typeface="Calibri" panose="020F0502020204030204" pitchFamily="34" charset="0"/>
                <a:cs typeface="Calibri" panose="020F0502020204030204" pitchFamily="34" charset="0"/>
              </a:rPr>
              <a:t>In the FT depending on the day and season (capture of long range transported bioaerosols)</a:t>
            </a:r>
          </a:p>
          <a:p>
            <a:pPr algn="l"/>
            <a:endParaRPr dirty="0"/>
          </a:p>
        </p:txBody>
      </p:sp>
      <p:sp>
        <p:nvSpPr>
          <p:cNvPr id="171" name="Google Shape;171;g2df964bf03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D54DF-0025-FEEE-6C14-FAFD2CFC44E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1262AAF-ADCE-5844-AC14-A03D58CD9B4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975F7B5-188C-B13D-A16C-861B8661E313}"/>
              </a:ext>
            </a:extLst>
          </p:cNvPr>
          <p:cNvSpPr>
            <a:spLocks noGrp="1"/>
          </p:cNvSpPr>
          <p:nvPr>
            <p:ph type="body" idx="1"/>
          </p:nvPr>
        </p:nvSpPr>
        <p:spPr/>
        <p:txBody>
          <a:bodyPr/>
          <a:lstStyle/>
          <a:p>
            <a:r>
              <a:rPr lang="en-US" dirty="0"/>
              <a:t>Based on… 3 algorithm are suitable for processing FCM data. Pros of FlowSOM: fastest of all the algorithm and suitable for high dimensional data</a:t>
            </a:r>
          </a:p>
          <a:p>
            <a:r>
              <a:rPr lang="en-US" dirty="0"/>
              <a:t>PhenoGraph: no dimension reduction but is depending (sensitive) of the value of K mean which must be optimized for every sample, is computationally intensive</a:t>
            </a:r>
          </a:p>
          <a:p>
            <a:r>
              <a:rPr lang="en-US" dirty="0" err="1"/>
              <a:t>Xshift</a:t>
            </a:r>
            <a:r>
              <a:rPr lang="en-US" dirty="0"/>
              <a:t>:  reduce dimension into t-SNE and depend on the K mean value entered</a:t>
            </a:r>
          </a:p>
        </p:txBody>
      </p:sp>
      <p:sp>
        <p:nvSpPr>
          <p:cNvPr id="4" name="Espace réservé du numéro de diapositive 3">
            <a:extLst>
              <a:ext uri="{FF2B5EF4-FFF2-40B4-BE49-F238E27FC236}">
                <a16:creationId xmlns:a16="http://schemas.microsoft.com/office/drawing/2014/main" id="{D3859822-95FE-42AE-BCDF-465B69F56B9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Arial"/>
                <a:ea typeface="Arial"/>
                <a:cs typeface="Arial"/>
                <a:sym typeface="Arial"/>
              </a:rPr>
              <a:t>4</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22776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Applied the three algo on all the samples from Payerne (6 dimensions) and followed the recommendation of Weber et al., 2016. Number of output cluster for FlowSOM is 40 (optimal to discrimination between all the population), keep the automatic value of PhenoGraph and </a:t>
            </a:r>
            <a:r>
              <a:rPr lang="en-US" dirty="0" err="1"/>
              <a:t>Xshift</a:t>
            </a:r>
            <a:r>
              <a:rPr lang="en-US" dirty="0"/>
              <a:t> for the K mean.</a:t>
            </a:r>
          </a:p>
          <a:p>
            <a:endParaRPr lang="en-US" dirty="0"/>
          </a:p>
          <a:p>
            <a:r>
              <a:rPr lang="en-US" dirty="0"/>
              <a:t>Problems with K mean: needs optimization and for </a:t>
            </a:r>
            <a:r>
              <a:rPr lang="en-US" dirty="0" err="1"/>
              <a:t>Xshift</a:t>
            </a:r>
            <a:r>
              <a:rPr lang="en-US" dirty="0"/>
              <a:t>, it does not more than 280. So we have decided to keep </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Arial"/>
                <a:ea typeface="Arial"/>
                <a:cs typeface="Arial"/>
                <a:sym typeface="Arial"/>
              </a:rPr>
              <a:t>5</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9979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Shapiro-Wilk use for a population of less than 50 samples</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Arial"/>
                <a:ea typeface="Arial"/>
                <a:cs typeface="Arial"/>
                <a:sym typeface="Arial"/>
              </a:rPr>
              <a:t>9</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1075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3DEFD-5EBC-FCC9-27E3-F94DCC3388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9E60BB8-6E9E-B598-7882-0266EB1F7FD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9FFE3C6-8408-92AB-2FEE-A0A528D317FB}"/>
              </a:ext>
            </a:extLst>
          </p:cNvPr>
          <p:cNvSpPr>
            <a:spLocks noGrp="1"/>
          </p:cNvSpPr>
          <p:nvPr>
            <p:ph type="body" idx="1"/>
          </p:nvPr>
        </p:nvSpPr>
        <p:spPr/>
        <p:txBody>
          <a:bodyPr/>
          <a:lstStyle/>
          <a:p>
            <a:r>
              <a:rPr lang="en-GB" dirty="0"/>
              <a:t>A part of the liquid collected from the wet cyclone was preserved at -80° and the DNA was extracted from.  qPCR is a way of amplifying DNA in vitro and quantify the amount of DNA amplified. This amount is representative of the population present. To cover the majority of the Kingdoms present, we want a gene conserved across evolution (16S in prokaryotes and 18S in eukaryotes), a component of an organelle called ribosome, which “makes” proteins. To amplify this genes, we try to design small fragments of DNA called primers that are specific for every Kingdom. For </a:t>
            </a:r>
            <a:r>
              <a:rPr lang="en-GB" dirty="0" err="1"/>
              <a:t>exemple</a:t>
            </a:r>
            <a:r>
              <a:rPr lang="en-GB" dirty="0"/>
              <a:t>, bacteria and archaea primers are well known in the literature, which is not the case for eukaryotes because of their diversity</a:t>
            </a:r>
          </a:p>
        </p:txBody>
      </p:sp>
      <p:sp>
        <p:nvSpPr>
          <p:cNvPr id="4" name="Espace réservé du numéro de diapositive 3">
            <a:extLst>
              <a:ext uri="{FF2B5EF4-FFF2-40B4-BE49-F238E27FC236}">
                <a16:creationId xmlns:a16="http://schemas.microsoft.com/office/drawing/2014/main" id="{526E5017-9BFF-AE30-33EF-0AD8D28A59A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Arial"/>
                <a:ea typeface="Arial"/>
                <a:cs typeface="Arial"/>
                <a:sym typeface="Arial"/>
              </a:rPr>
              <a:t>13</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02942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26,3% of Coriolis samples collected more pollen than the Hirst</a:t>
            </a:r>
          </a:p>
          <a:p>
            <a:r>
              <a:rPr lang="en-GB" dirty="0"/>
              <a:t>No statistical difference p </a:t>
            </a:r>
            <a:r>
              <a:rPr lang="en-GB" dirty="0" err="1"/>
              <a:t>val</a:t>
            </a:r>
            <a:r>
              <a:rPr lang="en-GB" dirty="0"/>
              <a:t> = </a:t>
            </a:r>
            <a:r>
              <a:rPr lang="fr-CH" dirty="0">
                <a:effectLst/>
              </a:rPr>
              <a:t>0.03315</a:t>
            </a:r>
            <a:r>
              <a:rPr lang="en-GB" dirty="0"/>
              <a:t>. Mean of collected pollen by Coriolis is 600 and by Hirst is 840</a:t>
            </a:r>
          </a:p>
          <a:p>
            <a:r>
              <a:rPr lang="en-GB" dirty="0"/>
              <a:t>This is a bit tricky because it confirms a study published in 2008 where the authors stated that Coriolis is more </a:t>
            </a:r>
            <a:r>
              <a:rPr lang="en-GB" dirty="0" err="1"/>
              <a:t>efficience</a:t>
            </a:r>
            <a:r>
              <a:rPr lang="en-GB" dirty="0"/>
              <a:t> to capture pollen compare to the Hirst while in 2009 another study proved the opposite. This difference can be explained by the type of pollen present and their collection efficiency by every machine, which is not established in the </a:t>
            </a:r>
            <a:r>
              <a:rPr lang="en-GB" dirty="0" err="1"/>
              <a:t>litterature</a:t>
            </a:r>
            <a:endParaRPr lang="en-GB"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Arial"/>
                <a:ea typeface="Arial"/>
                <a:cs typeface="Arial"/>
                <a:sym typeface="Arial"/>
              </a:rPr>
              <a:t>16</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4213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BD9E4-C289-A055-0F68-8B38D8CD614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BB2BB6A-F58A-0D5A-5847-F297A88A39F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8621439-51B8-7408-91F5-CBF4FA27819E}"/>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F2961FD9-4EC6-EABA-89F7-778D8A1B15FE}"/>
              </a:ext>
            </a:extLst>
          </p:cNvPr>
          <p:cNvSpPr>
            <a:spLocks noGrp="1"/>
          </p:cNvSpPr>
          <p:nvPr>
            <p:ph type="sldNum" sz="quarter" idx="5"/>
          </p:nvPr>
        </p:nvSpPr>
        <p:spPr/>
        <p:txBody>
          <a:bodyPr/>
          <a:lstStyle/>
          <a:p>
            <a:fld id="{A235B690-21DF-446F-8FC7-D93EAF82F96E}" type="slidenum">
              <a:rPr lang="en-US" smtClean="0"/>
              <a:t>18</a:t>
            </a:fld>
            <a:endParaRPr lang="en-US"/>
          </a:p>
        </p:txBody>
      </p:sp>
    </p:spTree>
    <p:extLst>
      <p:ext uri="{BB962C8B-B14F-4D97-AF65-F5344CB8AC3E}">
        <p14:creationId xmlns:p14="http://schemas.microsoft.com/office/powerpoint/2010/main" val="9086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8A8D08-AD50-AEAB-C5E7-6F42C3111AF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B690696B-5F06-9712-12E9-139D50451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23F39412-95E1-C56D-C325-9AC359E829AF}"/>
              </a:ext>
            </a:extLst>
          </p:cNvPr>
          <p:cNvSpPr>
            <a:spLocks noGrp="1"/>
          </p:cNvSpPr>
          <p:nvPr>
            <p:ph type="dt" sz="half" idx="10"/>
          </p:nvPr>
        </p:nvSpPr>
        <p:spPr/>
        <p:txBody>
          <a:bodyPr/>
          <a:lstStyle/>
          <a:p>
            <a:fld id="{109AC3D0-1866-45CC-9039-EA43380EB711}" type="datetimeFigureOut">
              <a:rPr lang="en-GB" smtClean="0"/>
              <a:t>01/05/2025</a:t>
            </a:fld>
            <a:endParaRPr lang="en-GB"/>
          </a:p>
        </p:txBody>
      </p:sp>
      <p:sp>
        <p:nvSpPr>
          <p:cNvPr id="5" name="Espace réservé du pied de page 4">
            <a:extLst>
              <a:ext uri="{FF2B5EF4-FFF2-40B4-BE49-F238E27FC236}">
                <a16:creationId xmlns:a16="http://schemas.microsoft.com/office/drawing/2014/main" id="{C56DD50A-6DA9-3488-8C36-F55AAA9E3A83}"/>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0BDF6195-FFC4-4102-4BB4-EE615117C5DA}"/>
              </a:ext>
            </a:extLst>
          </p:cNvPr>
          <p:cNvSpPr>
            <a:spLocks noGrp="1"/>
          </p:cNvSpPr>
          <p:nvPr>
            <p:ph type="sldNum" sz="quarter" idx="12"/>
          </p:nvPr>
        </p:nvSpPr>
        <p:spPr/>
        <p:txBody>
          <a:bodyPr/>
          <a:lstStyle/>
          <a:p>
            <a:fld id="{E8CDD1A9-7ED1-4883-96B8-ED77CE8D1689}" type="slidenum">
              <a:rPr lang="en-GB" smtClean="0"/>
              <a:t>‹N°›</a:t>
            </a:fld>
            <a:endParaRPr lang="en-GB"/>
          </a:p>
        </p:txBody>
      </p:sp>
    </p:spTree>
    <p:extLst>
      <p:ext uri="{BB962C8B-B14F-4D97-AF65-F5344CB8AC3E}">
        <p14:creationId xmlns:p14="http://schemas.microsoft.com/office/powerpoint/2010/main" val="322567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A18A5D-2E89-1A85-1F59-CE6AFFCBF621}"/>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B3917DE4-8510-A584-15A9-177E1DDE714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0F9DFC59-75A8-0B05-B087-A806007D7BB6}"/>
              </a:ext>
            </a:extLst>
          </p:cNvPr>
          <p:cNvSpPr>
            <a:spLocks noGrp="1"/>
          </p:cNvSpPr>
          <p:nvPr>
            <p:ph type="dt" sz="half" idx="10"/>
          </p:nvPr>
        </p:nvSpPr>
        <p:spPr/>
        <p:txBody>
          <a:bodyPr/>
          <a:lstStyle/>
          <a:p>
            <a:fld id="{109AC3D0-1866-45CC-9039-EA43380EB711}" type="datetimeFigureOut">
              <a:rPr lang="en-GB" smtClean="0"/>
              <a:t>01/05/2025</a:t>
            </a:fld>
            <a:endParaRPr lang="en-GB"/>
          </a:p>
        </p:txBody>
      </p:sp>
      <p:sp>
        <p:nvSpPr>
          <p:cNvPr id="5" name="Espace réservé du pied de page 4">
            <a:extLst>
              <a:ext uri="{FF2B5EF4-FFF2-40B4-BE49-F238E27FC236}">
                <a16:creationId xmlns:a16="http://schemas.microsoft.com/office/drawing/2014/main" id="{86E8C902-5242-C292-3C65-FE394A23639D}"/>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71BDA72B-E3CD-E8CD-397F-BEE5DB6E27B1}"/>
              </a:ext>
            </a:extLst>
          </p:cNvPr>
          <p:cNvSpPr>
            <a:spLocks noGrp="1"/>
          </p:cNvSpPr>
          <p:nvPr>
            <p:ph type="sldNum" sz="quarter" idx="12"/>
          </p:nvPr>
        </p:nvSpPr>
        <p:spPr/>
        <p:txBody>
          <a:bodyPr/>
          <a:lstStyle/>
          <a:p>
            <a:fld id="{E8CDD1A9-7ED1-4883-96B8-ED77CE8D1689}" type="slidenum">
              <a:rPr lang="en-GB" smtClean="0"/>
              <a:t>‹N°›</a:t>
            </a:fld>
            <a:endParaRPr lang="en-GB"/>
          </a:p>
        </p:txBody>
      </p:sp>
    </p:spTree>
    <p:extLst>
      <p:ext uri="{BB962C8B-B14F-4D97-AF65-F5344CB8AC3E}">
        <p14:creationId xmlns:p14="http://schemas.microsoft.com/office/powerpoint/2010/main" val="2367052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259D14B-0AB9-67DE-59DE-5B2D06BC02B2}"/>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F80152A7-1C93-6A2C-4C09-FD26434EBC3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C78D39D6-A7E2-41CA-4171-F127A16B2486}"/>
              </a:ext>
            </a:extLst>
          </p:cNvPr>
          <p:cNvSpPr>
            <a:spLocks noGrp="1"/>
          </p:cNvSpPr>
          <p:nvPr>
            <p:ph type="dt" sz="half" idx="10"/>
          </p:nvPr>
        </p:nvSpPr>
        <p:spPr/>
        <p:txBody>
          <a:bodyPr/>
          <a:lstStyle/>
          <a:p>
            <a:fld id="{109AC3D0-1866-45CC-9039-EA43380EB711}" type="datetimeFigureOut">
              <a:rPr lang="en-GB" smtClean="0"/>
              <a:t>01/05/2025</a:t>
            </a:fld>
            <a:endParaRPr lang="en-GB"/>
          </a:p>
        </p:txBody>
      </p:sp>
      <p:sp>
        <p:nvSpPr>
          <p:cNvPr id="5" name="Espace réservé du pied de page 4">
            <a:extLst>
              <a:ext uri="{FF2B5EF4-FFF2-40B4-BE49-F238E27FC236}">
                <a16:creationId xmlns:a16="http://schemas.microsoft.com/office/drawing/2014/main" id="{6F36156D-373B-B249-71C3-22E34EDADDED}"/>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17479157-DDE0-6778-8743-629FFA29AB06}"/>
              </a:ext>
            </a:extLst>
          </p:cNvPr>
          <p:cNvSpPr>
            <a:spLocks noGrp="1"/>
          </p:cNvSpPr>
          <p:nvPr>
            <p:ph type="sldNum" sz="quarter" idx="12"/>
          </p:nvPr>
        </p:nvSpPr>
        <p:spPr/>
        <p:txBody>
          <a:bodyPr/>
          <a:lstStyle/>
          <a:p>
            <a:fld id="{E8CDD1A9-7ED1-4883-96B8-ED77CE8D1689}" type="slidenum">
              <a:rPr lang="en-GB" smtClean="0"/>
              <a:t>‹N°›</a:t>
            </a:fld>
            <a:endParaRPr lang="en-GB"/>
          </a:p>
        </p:txBody>
      </p:sp>
    </p:spTree>
    <p:extLst>
      <p:ext uri="{BB962C8B-B14F-4D97-AF65-F5344CB8AC3E}">
        <p14:creationId xmlns:p14="http://schemas.microsoft.com/office/powerpoint/2010/main" val="736069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p:cSld name="1_Titre et contenu">
    <p:spTree>
      <p:nvGrpSpPr>
        <p:cNvPr id="1" name="Shape 48"/>
        <p:cNvGrpSpPr/>
        <p:nvPr/>
      </p:nvGrpSpPr>
      <p:grpSpPr>
        <a:xfrm>
          <a:off x="0" y="0"/>
          <a:ext cx="0" cy="0"/>
          <a:chOff x="0" y="0"/>
          <a:chExt cx="0" cy="0"/>
        </a:xfrm>
      </p:grpSpPr>
      <p:sp>
        <p:nvSpPr>
          <p:cNvPr id="49" name="Google Shape;49;p21"/>
          <p:cNvSpPr txBox="1">
            <a:spLocks noGrp="1"/>
          </p:cNvSpPr>
          <p:nvPr>
            <p:ph type="body" idx="1"/>
          </p:nvPr>
        </p:nvSpPr>
        <p:spPr>
          <a:xfrm>
            <a:off x="1206504" y="2084917"/>
            <a:ext cx="10301817" cy="4515696"/>
          </a:xfrm>
          <a:prstGeom prst="rect">
            <a:avLst/>
          </a:prstGeom>
          <a:noFill/>
          <a:ln>
            <a:noFill/>
          </a:ln>
        </p:spPr>
        <p:txBody>
          <a:bodyPr spcFirstLastPara="1" wrap="square" lIns="180000" tIns="45700" rIns="91425" bIns="45700" anchor="t" anchorCtr="0">
            <a:normAutofit/>
          </a:bodyPr>
          <a:lstStyle>
            <a:lvl1pPr marL="609555" lvl="0" indent="-441928" algn="l">
              <a:lnSpc>
                <a:spcPct val="90000"/>
              </a:lnSpc>
              <a:spcBef>
                <a:spcPts val="10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1219110" lvl="1" indent="-457167" algn="l">
              <a:lnSpc>
                <a:spcPct val="90000"/>
              </a:lnSpc>
              <a:spcBef>
                <a:spcPts val="500"/>
              </a:spcBef>
              <a:spcAft>
                <a:spcPts val="0"/>
              </a:spcAft>
              <a:buSzPts val="1800"/>
              <a:buChar char="•"/>
              <a:defRPr/>
            </a:lvl2pPr>
            <a:lvl3pPr marL="1828664" lvl="2" indent="-441926" algn="l">
              <a:lnSpc>
                <a:spcPct val="90000"/>
              </a:lnSpc>
              <a:spcBef>
                <a:spcPts val="500"/>
              </a:spcBef>
              <a:spcAft>
                <a:spcPts val="0"/>
              </a:spcAft>
              <a:buClr>
                <a:schemeClr val="dk1"/>
              </a:buClr>
              <a:buSzPts val="1620"/>
              <a:buChar char="▪"/>
              <a:defRPr/>
            </a:lvl3pPr>
            <a:lvl4pPr marL="2438218" lvl="3" indent="-457167" algn="l">
              <a:lnSpc>
                <a:spcPct val="90000"/>
              </a:lnSpc>
              <a:spcBef>
                <a:spcPts val="500"/>
              </a:spcBef>
              <a:spcAft>
                <a:spcPts val="0"/>
              </a:spcAft>
              <a:buClr>
                <a:schemeClr val="dk1"/>
              </a:buClr>
              <a:buSzPts val="1800"/>
              <a:buChar char="•"/>
              <a:defRPr/>
            </a:lvl4pPr>
            <a:lvl5pPr marL="3047772" lvl="4" indent="-457167" algn="l">
              <a:lnSpc>
                <a:spcPct val="90000"/>
              </a:lnSpc>
              <a:spcBef>
                <a:spcPts val="500"/>
              </a:spcBef>
              <a:spcAft>
                <a:spcPts val="0"/>
              </a:spcAft>
              <a:buClr>
                <a:schemeClr val="dk1"/>
              </a:buClr>
              <a:buSzPts val="1800"/>
              <a:buChar char="•"/>
              <a:defRPr/>
            </a:lvl5pPr>
            <a:lvl6pPr marL="3657327" lvl="5" indent="-457167" algn="l">
              <a:lnSpc>
                <a:spcPct val="90000"/>
              </a:lnSpc>
              <a:spcBef>
                <a:spcPts val="500"/>
              </a:spcBef>
              <a:spcAft>
                <a:spcPts val="0"/>
              </a:spcAft>
              <a:buClr>
                <a:schemeClr val="dk1"/>
              </a:buClr>
              <a:buSzPts val="1800"/>
              <a:buChar char="•"/>
              <a:defRPr/>
            </a:lvl6pPr>
            <a:lvl7pPr marL="4266880" lvl="6" indent="-457167" algn="l">
              <a:lnSpc>
                <a:spcPct val="90000"/>
              </a:lnSpc>
              <a:spcBef>
                <a:spcPts val="500"/>
              </a:spcBef>
              <a:spcAft>
                <a:spcPts val="0"/>
              </a:spcAft>
              <a:buClr>
                <a:schemeClr val="dk1"/>
              </a:buClr>
              <a:buSzPts val="1800"/>
              <a:buChar char="•"/>
              <a:defRPr/>
            </a:lvl7pPr>
            <a:lvl8pPr marL="4876435" lvl="7" indent="-457167" algn="l">
              <a:lnSpc>
                <a:spcPct val="90000"/>
              </a:lnSpc>
              <a:spcBef>
                <a:spcPts val="500"/>
              </a:spcBef>
              <a:spcAft>
                <a:spcPts val="0"/>
              </a:spcAft>
              <a:buClr>
                <a:schemeClr val="dk1"/>
              </a:buClr>
              <a:buSzPts val="1800"/>
              <a:buChar char="•"/>
              <a:defRPr/>
            </a:lvl8pPr>
            <a:lvl9pPr marL="5485990" lvl="8" indent="-457167"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title"/>
          </p:nvPr>
        </p:nvSpPr>
        <p:spPr>
          <a:xfrm>
            <a:off x="1206503" y="174713"/>
            <a:ext cx="4889500"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sz="3733">
                <a:latin typeface="Calibri" panose="020F0502020204030204" pitchFamily="34" charset="0"/>
                <a:ea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dt" idx="10"/>
          </p:nvPr>
        </p:nvSpPr>
        <p:spPr>
          <a:xfrm rot="-5400000">
            <a:off x="-1628551" y="3704604"/>
            <a:ext cx="4454736" cy="12153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fr-CH" dirty="0"/>
          </a:p>
        </p:txBody>
      </p:sp>
      <p:sp>
        <p:nvSpPr>
          <p:cNvPr id="52" name="Google Shape;52;p21"/>
          <p:cNvSpPr txBox="1">
            <a:spLocks noGrp="1"/>
          </p:cNvSpPr>
          <p:nvPr>
            <p:ph type="ftr" idx="11"/>
          </p:nvPr>
        </p:nvSpPr>
        <p:spPr>
          <a:xfrm rot="-5400000">
            <a:off x="9487985" y="2498753"/>
            <a:ext cx="4724347" cy="68368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11508317" y="260352"/>
            <a:ext cx="683683" cy="218069"/>
          </a:xfrm>
          <a:prstGeom prst="rect">
            <a:avLst/>
          </a:prstGeom>
          <a:noFill/>
          <a:ln>
            <a:noFill/>
          </a:ln>
        </p:spPr>
        <p:txBody>
          <a:bodyPr spcFirstLastPara="1" wrap="square" lIns="90000" tIns="0" rIns="9000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2702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seul">
  <p:cSld name="1_Titre seul">
    <p:spTree>
      <p:nvGrpSpPr>
        <p:cNvPr id="1" name="Shape 89"/>
        <p:cNvGrpSpPr/>
        <p:nvPr/>
      </p:nvGrpSpPr>
      <p:grpSpPr>
        <a:xfrm>
          <a:off x="0" y="0"/>
          <a:ext cx="0" cy="0"/>
          <a:chOff x="0" y="0"/>
          <a:chExt cx="0" cy="0"/>
        </a:xfrm>
      </p:grpSpPr>
      <p:sp>
        <p:nvSpPr>
          <p:cNvPr id="90" name="Google Shape;90;p27"/>
          <p:cNvSpPr txBox="1">
            <a:spLocks noGrp="1"/>
          </p:cNvSpPr>
          <p:nvPr>
            <p:ph type="title"/>
          </p:nvPr>
        </p:nvSpPr>
        <p:spPr>
          <a:xfrm>
            <a:off x="1206503" y="174713"/>
            <a:ext cx="4889500"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7"/>
          <p:cNvSpPr txBox="1">
            <a:spLocks noGrp="1"/>
          </p:cNvSpPr>
          <p:nvPr>
            <p:ph type="dt" idx="10"/>
          </p:nvPr>
        </p:nvSpPr>
        <p:spPr>
          <a:xfrm rot="-5400000">
            <a:off x="-1628551" y="3704604"/>
            <a:ext cx="4454736" cy="12153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7"/>
          <p:cNvSpPr txBox="1">
            <a:spLocks noGrp="1"/>
          </p:cNvSpPr>
          <p:nvPr>
            <p:ph type="ftr" idx="11"/>
          </p:nvPr>
        </p:nvSpPr>
        <p:spPr>
          <a:xfrm rot="-5400000">
            <a:off x="9487985" y="2498753"/>
            <a:ext cx="4724347" cy="68368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11508317" y="260352"/>
            <a:ext cx="683683" cy="218069"/>
          </a:xfrm>
          <a:prstGeom prst="rect">
            <a:avLst/>
          </a:prstGeom>
          <a:noFill/>
          <a:ln>
            <a:noFill/>
          </a:ln>
        </p:spPr>
        <p:txBody>
          <a:bodyPr spcFirstLastPara="1" wrap="square" lIns="90000" tIns="0" rIns="9000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53209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7B701-91D9-9E71-C9D3-C981D5548551}"/>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6DB47F89-CE63-0BFC-CC06-58680D14A00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A7BE0EFF-4DE7-C051-98FD-0FCD13709537}"/>
              </a:ext>
            </a:extLst>
          </p:cNvPr>
          <p:cNvSpPr>
            <a:spLocks noGrp="1"/>
          </p:cNvSpPr>
          <p:nvPr>
            <p:ph type="dt" sz="half" idx="10"/>
          </p:nvPr>
        </p:nvSpPr>
        <p:spPr/>
        <p:txBody>
          <a:bodyPr/>
          <a:lstStyle/>
          <a:p>
            <a:fld id="{109AC3D0-1866-45CC-9039-EA43380EB711}" type="datetimeFigureOut">
              <a:rPr lang="en-GB" smtClean="0"/>
              <a:t>01/05/2025</a:t>
            </a:fld>
            <a:endParaRPr lang="en-GB"/>
          </a:p>
        </p:txBody>
      </p:sp>
      <p:sp>
        <p:nvSpPr>
          <p:cNvPr id="5" name="Espace réservé du pied de page 4">
            <a:extLst>
              <a:ext uri="{FF2B5EF4-FFF2-40B4-BE49-F238E27FC236}">
                <a16:creationId xmlns:a16="http://schemas.microsoft.com/office/drawing/2014/main" id="{FD4A5BE9-62DA-450B-54F5-916FA89A3B90}"/>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7537E3F2-6F17-FD93-1E08-CE685E218A2C}"/>
              </a:ext>
            </a:extLst>
          </p:cNvPr>
          <p:cNvSpPr>
            <a:spLocks noGrp="1"/>
          </p:cNvSpPr>
          <p:nvPr>
            <p:ph type="sldNum" sz="quarter" idx="12"/>
          </p:nvPr>
        </p:nvSpPr>
        <p:spPr/>
        <p:txBody>
          <a:bodyPr/>
          <a:lstStyle/>
          <a:p>
            <a:fld id="{E8CDD1A9-7ED1-4883-96B8-ED77CE8D1689}" type="slidenum">
              <a:rPr lang="en-GB" smtClean="0"/>
              <a:t>‹N°›</a:t>
            </a:fld>
            <a:endParaRPr lang="en-GB"/>
          </a:p>
        </p:txBody>
      </p:sp>
    </p:spTree>
    <p:extLst>
      <p:ext uri="{BB962C8B-B14F-4D97-AF65-F5344CB8AC3E}">
        <p14:creationId xmlns:p14="http://schemas.microsoft.com/office/powerpoint/2010/main" val="353866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8FF0A4-D47A-C41B-0408-9209AEBB33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C0978112-FF21-DE6A-5950-1EDA9972AC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E4ED216-F4EF-7B65-D8BA-1D226BD803F9}"/>
              </a:ext>
            </a:extLst>
          </p:cNvPr>
          <p:cNvSpPr>
            <a:spLocks noGrp="1"/>
          </p:cNvSpPr>
          <p:nvPr>
            <p:ph type="dt" sz="half" idx="10"/>
          </p:nvPr>
        </p:nvSpPr>
        <p:spPr/>
        <p:txBody>
          <a:bodyPr/>
          <a:lstStyle/>
          <a:p>
            <a:fld id="{109AC3D0-1866-45CC-9039-EA43380EB711}" type="datetimeFigureOut">
              <a:rPr lang="en-GB" smtClean="0"/>
              <a:t>01/05/2025</a:t>
            </a:fld>
            <a:endParaRPr lang="en-GB"/>
          </a:p>
        </p:txBody>
      </p:sp>
      <p:sp>
        <p:nvSpPr>
          <p:cNvPr id="5" name="Espace réservé du pied de page 4">
            <a:extLst>
              <a:ext uri="{FF2B5EF4-FFF2-40B4-BE49-F238E27FC236}">
                <a16:creationId xmlns:a16="http://schemas.microsoft.com/office/drawing/2014/main" id="{4158F6DE-1E40-2DF9-0D92-458872C472AB}"/>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71EEFDD2-FCED-4067-0BFF-9D29ADFFD9E0}"/>
              </a:ext>
            </a:extLst>
          </p:cNvPr>
          <p:cNvSpPr>
            <a:spLocks noGrp="1"/>
          </p:cNvSpPr>
          <p:nvPr>
            <p:ph type="sldNum" sz="quarter" idx="12"/>
          </p:nvPr>
        </p:nvSpPr>
        <p:spPr/>
        <p:txBody>
          <a:bodyPr/>
          <a:lstStyle/>
          <a:p>
            <a:fld id="{E8CDD1A9-7ED1-4883-96B8-ED77CE8D1689}" type="slidenum">
              <a:rPr lang="en-GB" smtClean="0"/>
              <a:t>‹N°›</a:t>
            </a:fld>
            <a:endParaRPr lang="en-GB"/>
          </a:p>
        </p:txBody>
      </p:sp>
    </p:spTree>
    <p:extLst>
      <p:ext uri="{BB962C8B-B14F-4D97-AF65-F5344CB8AC3E}">
        <p14:creationId xmlns:p14="http://schemas.microsoft.com/office/powerpoint/2010/main" val="177082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70F797-4559-3ACE-1B66-A1B037FC0219}"/>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5D8E528B-B51E-5B0E-8A57-3AA8C41BCFE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4A258963-CF03-3E9B-3BA8-222C00BCD41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71927608-8ED1-32A9-B8DD-332F7F2D65AC}"/>
              </a:ext>
            </a:extLst>
          </p:cNvPr>
          <p:cNvSpPr>
            <a:spLocks noGrp="1"/>
          </p:cNvSpPr>
          <p:nvPr>
            <p:ph type="dt" sz="half" idx="10"/>
          </p:nvPr>
        </p:nvSpPr>
        <p:spPr/>
        <p:txBody>
          <a:bodyPr/>
          <a:lstStyle/>
          <a:p>
            <a:fld id="{109AC3D0-1866-45CC-9039-EA43380EB711}" type="datetimeFigureOut">
              <a:rPr lang="en-GB" smtClean="0"/>
              <a:t>01/05/2025</a:t>
            </a:fld>
            <a:endParaRPr lang="en-GB"/>
          </a:p>
        </p:txBody>
      </p:sp>
      <p:sp>
        <p:nvSpPr>
          <p:cNvPr id="6" name="Espace réservé du pied de page 5">
            <a:extLst>
              <a:ext uri="{FF2B5EF4-FFF2-40B4-BE49-F238E27FC236}">
                <a16:creationId xmlns:a16="http://schemas.microsoft.com/office/drawing/2014/main" id="{6F8BEFBB-348A-CCD7-9D61-93A83D094DE1}"/>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208D69D6-734D-3B8B-A79F-EF7CCCCBE20C}"/>
              </a:ext>
            </a:extLst>
          </p:cNvPr>
          <p:cNvSpPr>
            <a:spLocks noGrp="1"/>
          </p:cNvSpPr>
          <p:nvPr>
            <p:ph type="sldNum" sz="quarter" idx="12"/>
          </p:nvPr>
        </p:nvSpPr>
        <p:spPr/>
        <p:txBody>
          <a:bodyPr/>
          <a:lstStyle/>
          <a:p>
            <a:fld id="{E8CDD1A9-7ED1-4883-96B8-ED77CE8D1689}" type="slidenum">
              <a:rPr lang="en-GB" smtClean="0"/>
              <a:t>‹N°›</a:t>
            </a:fld>
            <a:endParaRPr lang="en-GB"/>
          </a:p>
        </p:txBody>
      </p:sp>
    </p:spTree>
    <p:extLst>
      <p:ext uri="{BB962C8B-B14F-4D97-AF65-F5344CB8AC3E}">
        <p14:creationId xmlns:p14="http://schemas.microsoft.com/office/powerpoint/2010/main" val="286380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BA2BF-32F2-2250-9325-76C14E228662}"/>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5B7DF6CD-8778-14FA-F88B-EA340E1180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B11EB23-EAE8-D117-BFD3-01EE4887119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66617B30-13F0-5075-CEB0-09C537E390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485E3C2-FC14-B232-2573-51351798488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9FEF4066-78A7-54A2-7680-DE4E02D5F184}"/>
              </a:ext>
            </a:extLst>
          </p:cNvPr>
          <p:cNvSpPr>
            <a:spLocks noGrp="1"/>
          </p:cNvSpPr>
          <p:nvPr>
            <p:ph type="dt" sz="half" idx="10"/>
          </p:nvPr>
        </p:nvSpPr>
        <p:spPr/>
        <p:txBody>
          <a:bodyPr/>
          <a:lstStyle/>
          <a:p>
            <a:fld id="{109AC3D0-1866-45CC-9039-EA43380EB711}" type="datetimeFigureOut">
              <a:rPr lang="en-GB" smtClean="0"/>
              <a:t>01/05/2025</a:t>
            </a:fld>
            <a:endParaRPr lang="en-GB"/>
          </a:p>
        </p:txBody>
      </p:sp>
      <p:sp>
        <p:nvSpPr>
          <p:cNvPr id="8" name="Espace réservé du pied de page 7">
            <a:extLst>
              <a:ext uri="{FF2B5EF4-FFF2-40B4-BE49-F238E27FC236}">
                <a16:creationId xmlns:a16="http://schemas.microsoft.com/office/drawing/2014/main" id="{0C9BF9B3-0458-145B-2D7B-2592C7165573}"/>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259E22D5-A040-29E5-FC25-FD4B71927A07}"/>
              </a:ext>
            </a:extLst>
          </p:cNvPr>
          <p:cNvSpPr>
            <a:spLocks noGrp="1"/>
          </p:cNvSpPr>
          <p:nvPr>
            <p:ph type="sldNum" sz="quarter" idx="12"/>
          </p:nvPr>
        </p:nvSpPr>
        <p:spPr/>
        <p:txBody>
          <a:bodyPr/>
          <a:lstStyle/>
          <a:p>
            <a:fld id="{E8CDD1A9-7ED1-4883-96B8-ED77CE8D1689}" type="slidenum">
              <a:rPr lang="en-GB" smtClean="0"/>
              <a:t>‹N°›</a:t>
            </a:fld>
            <a:endParaRPr lang="en-GB"/>
          </a:p>
        </p:txBody>
      </p:sp>
    </p:spTree>
    <p:extLst>
      <p:ext uri="{BB962C8B-B14F-4D97-AF65-F5344CB8AC3E}">
        <p14:creationId xmlns:p14="http://schemas.microsoft.com/office/powerpoint/2010/main" val="2990337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1E7A5-0A40-4F5B-089E-E7CAC0366544}"/>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2F667BA5-1E32-57E8-C36A-798663273D8C}"/>
              </a:ext>
            </a:extLst>
          </p:cNvPr>
          <p:cNvSpPr>
            <a:spLocks noGrp="1"/>
          </p:cNvSpPr>
          <p:nvPr>
            <p:ph type="dt" sz="half" idx="10"/>
          </p:nvPr>
        </p:nvSpPr>
        <p:spPr/>
        <p:txBody>
          <a:bodyPr/>
          <a:lstStyle/>
          <a:p>
            <a:fld id="{109AC3D0-1866-45CC-9039-EA43380EB711}" type="datetimeFigureOut">
              <a:rPr lang="en-GB" smtClean="0"/>
              <a:t>01/05/2025</a:t>
            </a:fld>
            <a:endParaRPr lang="en-GB"/>
          </a:p>
        </p:txBody>
      </p:sp>
      <p:sp>
        <p:nvSpPr>
          <p:cNvPr id="4" name="Espace réservé du pied de page 3">
            <a:extLst>
              <a:ext uri="{FF2B5EF4-FFF2-40B4-BE49-F238E27FC236}">
                <a16:creationId xmlns:a16="http://schemas.microsoft.com/office/drawing/2014/main" id="{EA38D3DB-CB36-F4CD-9F5F-FD65DB9F5196}"/>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55976948-9548-EF6C-9015-0E4A2DFE819A}"/>
              </a:ext>
            </a:extLst>
          </p:cNvPr>
          <p:cNvSpPr>
            <a:spLocks noGrp="1"/>
          </p:cNvSpPr>
          <p:nvPr>
            <p:ph type="sldNum" sz="quarter" idx="12"/>
          </p:nvPr>
        </p:nvSpPr>
        <p:spPr/>
        <p:txBody>
          <a:bodyPr/>
          <a:lstStyle/>
          <a:p>
            <a:fld id="{E8CDD1A9-7ED1-4883-96B8-ED77CE8D1689}" type="slidenum">
              <a:rPr lang="en-GB" smtClean="0"/>
              <a:t>‹N°›</a:t>
            </a:fld>
            <a:endParaRPr lang="en-GB"/>
          </a:p>
        </p:txBody>
      </p:sp>
    </p:spTree>
    <p:extLst>
      <p:ext uri="{BB962C8B-B14F-4D97-AF65-F5344CB8AC3E}">
        <p14:creationId xmlns:p14="http://schemas.microsoft.com/office/powerpoint/2010/main" val="170341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E31ED8C-5BEF-13B9-9E8D-E903C0B72CEF}"/>
              </a:ext>
            </a:extLst>
          </p:cNvPr>
          <p:cNvSpPr>
            <a:spLocks noGrp="1"/>
          </p:cNvSpPr>
          <p:nvPr>
            <p:ph type="dt" sz="half" idx="10"/>
          </p:nvPr>
        </p:nvSpPr>
        <p:spPr/>
        <p:txBody>
          <a:bodyPr/>
          <a:lstStyle/>
          <a:p>
            <a:fld id="{109AC3D0-1866-45CC-9039-EA43380EB711}" type="datetimeFigureOut">
              <a:rPr lang="en-GB" smtClean="0"/>
              <a:t>01/05/2025</a:t>
            </a:fld>
            <a:endParaRPr lang="en-GB"/>
          </a:p>
        </p:txBody>
      </p:sp>
      <p:sp>
        <p:nvSpPr>
          <p:cNvPr id="3" name="Espace réservé du pied de page 2">
            <a:extLst>
              <a:ext uri="{FF2B5EF4-FFF2-40B4-BE49-F238E27FC236}">
                <a16:creationId xmlns:a16="http://schemas.microsoft.com/office/drawing/2014/main" id="{9228B1BC-0F90-E028-9DC2-6FD5EF2482DA}"/>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59F86413-04A8-05A8-43B3-19386983BDF5}"/>
              </a:ext>
            </a:extLst>
          </p:cNvPr>
          <p:cNvSpPr>
            <a:spLocks noGrp="1"/>
          </p:cNvSpPr>
          <p:nvPr>
            <p:ph type="sldNum" sz="quarter" idx="12"/>
          </p:nvPr>
        </p:nvSpPr>
        <p:spPr/>
        <p:txBody>
          <a:bodyPr/>
          <a:lstStyle/>
          <a:p>
            <a:fld id="{E8CDD1A9-7ED1-4883-96B8-ED77CE8D1689}" type="slidenum">
              <a:rPr lang="en-GB" smtClean="0"/>
              <a:t>‹N°›</a:t>
            </a:fld>
            <a:endParaRPr lang="en-GB"/>
          </a:p>
        </p:txBody>
      </p:sp>
    </p:spTree>
    <p:extLst>
      <p:ext uri="{BB962C8B-B14F-4D97-AF65-F5344CB8AC3E}">
        <p14:creationId xmlns:p14="http://schemas.microsoft.com/office/powerpoint/2010/main" val="394006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7398FB-66BA-4CE0-5355-8F8C41381E0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9F6BDD48-DC2F-4E33-88B6-085ACA4AD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38DF4802-7FA4-A671-3883-1C039EA11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B2F128B-58BD-2DFD-1A41-B4AD9FB034F4}"/>
              </a:ext>
            </a:extLst>
          </p:cNvPr>
          <p:cNvSpPr>
            <a:spLocks noGrp="1"/>
          </p:cNvSpPr>
          <p:nvPr>
            <p:ph type="dt" sz="half" idx="10"/>
          </p:nvPr>
        </p:nvSpPr>
        <p:spPr/>
        <p:txBody>
          <a:bodyPr/>
          <a:lstStyle/>
          <a:p>
            <a:fld id="{109AC3D0-1866-45CC-9039-EA43380EB711}" type="datetimeFigureOut">
              <a:rPr lang="en-GB" smtClean="0"/>
              <a:t>01/05/2025</a:t>
            </a:fld>
            <a:endParaRPr lang="en-GB"/>
          </a:p>
        </p:txBody>
      </p:sp>
      <p:sp>
        <p:nvSpPr>
          <p:cNvPr id="6" name="Espace réservé du pied de page 5">
            <a:extLst>
              <a:ext uri="{FF2B5EF4-FFF2-40B4-BE49-F238E27FC236}">
                <a16:creationId xmlns:a16="http://schemas.microsoft.com/office/drawing/2014/main" id="{1C912F2D-6ED5-CE7C-AF8D-B811FC6735A3}"/>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E8849159-6F56-12F5-7233-945AE841EE39}"/>
              </a:ext>
            </a:extLst>
          </p:cNvPr>
          <p:cNvSpPr>
            <a:spLocks noGrp="1"/>
          </p:cNvSpPr>
          <p:nvPr>
            <p:ph type="sldNum" sz="quarter" idx="12"/>
          </p:nvPr>
        </p:nvSpPr>
        <p:spPr/>
        <p:txBody>
          <a:bodyPr/>
          <a:lstStyle/>
          <a:p>
            <a:fld id="{E8CDD1A9-7ED1-4883-96B8-ED77CE8D1689}" type="slidenum">
              <a:rPr lang="en-GB" smtClean="0"/>
              <a:t>‹N°›</a:t>
            </a:fld>
            <a:endParaRPr lang="en-GB"/>
          </a:p>
        </p:txBody>
      </p:sp>
    </p:spTree>
    <p:extLst>
      <p:ext uri="{BB962C8B-B14F-4D97-AF65-F5344CB8AC3E}">
        <p14:creationId xmlns:p14="http://schemas.microsoft.com/office/powerpoint/2010/main" val="198211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14642-29FF-1220-5D0E-47E92550CA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E5B3C432-E6B0-3018-5E6E-FB31DEDDA5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DDB7DD07-77E9-3793-EFDD-1E6FFBC7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B9EE83-D866-1E74-377E-EC4964697F32}"/>
              </a:ext>
            </a:extLst>
          </p:cNvPr>
          <p:cNvSpPr>
            <a:spLocks noGrp="1"/>
          </p:cNvSpPr>
          <p:nvPr>
            <p:ph type="dt" sz="half" idx="10"/>
          </p:nvPr>
        </p:nvSpPr>
        <p:spPr/>
        <p:txBody>
          <a:bodyPr/>
          <a:lstStyle/>
          <a:p>
            <a:fld id="{109AC3D0-1866-45CC-9039-EA43380EB711}" type="datetimeFigureOut">
              <a:rPr lang="en-GB" smtClean="0"/>
              <a:t>01/05/2025</a:t>
            </a:fld>
            <a:endParaRPr lang="en-GB"/>
          </a:p>
        </p:txBody>
      </p:sp>
      <p:sp>
        <p:nvSpPr>
          <p:cNvPr id="6" name="Espace réservé du pied de page 5">
            <a:extLst>
              <a:ext uri="{FF2B5EF4-FFF2-40B4-BE49-F238E27FC236}">
                <a16:creationId xmlns:a16="http://schemas.microsoft.com/office/drawing/2014/main" id="{018E0B64-3361-5974-6FFE-5B783B1A2729}"/>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56E02A23-DAB0-7DBF-F30A-E38566C2BE46}"/>
              </a:ext>
            </a:extLst>
          </p:cNvPr>
          <p:cNvSpPr>
            <a:spLocks noGrp="1"/>
          </p:cNvSpPr>
          <p:nvPr>
            <p:ph type="sldNum" sz="quarter" idx="12"/>
          </p:nvPr>
        </p:nvSpPr>
        <p:spPr/>
        <p:txBody>
          <a:bodyPr/>
          <a:lstStyle/>
          <a:p>
            <a:fld id="{E8CDD1A9-7ED1-4883-96B8-ED77CE8D1689}" type="slidenum">
              <a:rPr lang="en-GB" smtClean="0"/>
              <a:t>‹N°›</a:t>
            </a:fld>
            <a:endParaRPr lang="en-GB"/>
          </a:p>
        </p:txBody>
      </p:sp>
    </p:spTree>
    <p:extLst>
      <p:ext uri="{BB962C8B-B14F-4D97-AF65-F5344CB8AC3E}">
        <p14:creationId xmlns:p14="http://schemas.microsoft.com/office/powerpoint/2010/main" val="164140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9A0F216-2532-8B7D-3277-D49823202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FB3D2DA2-0428-A63B-0E59-7E15C32ED1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13B0D837-CAEF-FB97-8F87-911F2B93F2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AC3D0-1866-45CC-9039-EA43380EB711}" type="datetimeFigureOut">
              <a:rPr lang="en-GB" smtClean="0"/>
              <a:t>01/05/2025</a:t>
            </a:fld>
            <a:endParaRPr lang="en-GB"/>
          </a:p>
        </p:txBody>
      </p:sp>
      <p:sp>
        <p:nvSpPr>
          <p:cNvPr id="5" name="Espace réservé du pied de page 4">
            <a:extLst>
              <a:ext uri="{FF2B5EF4-FFF2-40B4-BE49-F238E27FC236}">
                <a16:creationId xmlns:a16="http://schemas.microsoft.com/office/drawing/2014/main" id="{97A2CD0B-9A9A-909D-98D8-5A71DD192A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6F00D7C5-5134-E2F0-DB8D-0573AF40A5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DD1A9-7ED1-4883-96B8-ED77CE8D1689}" type="slidenum">
              <a:rPr lang="en-GB" smtClean="0"/>
              <a:t>‹N°›</a:t>
            </a:fld>
            <a:endParaRPr lang="en-GB"/>
          </a:p>
        </p:txBody>
      </p:sp>
    </p:spTree>
    <p:extLst>
      <p:ext uri="{BB962C8B-B14F-4D97-AF65-F5344CB8AC3E}">
        <p14:creationId xmlns:p14="http://schemas.microsoft.com/office/powerpoint/2010/main" val="1222162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5.jpeg"/><Relationship Id="rId11" Type="http://schemas.openxmlformats.org/officeDocument/2006/relationships/image" Target="../media/image4.png"/><Relationship Id="rId5" Type="http://schemas.openxmlformats.org/officeDocument/2006/relationships/image" Target="../media/image34.jpeg"/><Relationship Id="rId10" Type="http://schemas.openxmlformats.org/officeDocument/2006/relationships/image" Target="../media/image3.png"/><Relationship Id="rId4" Type="http://schemas.openxmlformats.org/officeDocument/2006/relationships/image" Target="../media/image33.jpeg"/><Relationship Id="rId9" Type="http://schemas.openxmlformats.org/officeDocument/2006/relationships/image" Target="../media/image2.sv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13" Type="http://schemas.openxmlformats.org/officeDocument/2006/relationships/image" Target="../media/image1440.png"/><Relationship Id="rId18" Type="http://schemas.openxmlformats.org/officeDocument/2006/relationships/customXml" Target="../ink/ink4.xml"/><Relationship Id="rId26" Type="http://schemas.openxmlformats.org/officeDocument/2006/relationships/customXml" Target="../ink/ink8.xml"/><Relationship Id="rId39" Type="http://schemas.openxmlformats.org/officeDocument/2006/relationships/image" Target="../media/image270.png"/><Relationship Id="rId21" Type="http://schemas.openxmlformats.org/officeDocument/2006/relationships/image" Target="../media/image1860.png"/><Relationship Id="rId34" Type="http://schemas.openxmlformats.org/officeDocument/2006/relationships/customXml" Target="../ink/ink12.xml"/><Relationship Id="rId42" Type="http://schemas.openxmlformats.org/officeDocument/2006/relationships/customXml" Target="../ink/ink16.xml"/><Relationship Id="rId7" Type="http://schemas.openxmlformats.org/officeDocument/2006/relationships/customXml" Target="../ink/ink1.xml"/><Relationship Id="rId17" Type="http://schemas.openxmlformats.org/officeDocument/2006/relationships/image" Target="../media/image1600.png"/><Relationship Id="rId25" Type="http://schemas.openxmlformats.org/officeDocument/2006/relationships/image" Target="../media/image2040.png"/><Relationship Id="rId33" Type="http://schemas.openxmlformats.org/officeDocument/2006/relationships/image" Target="../media/image240.png"/><Relationship Id="rId38" Type="http://schemas.openxmlformats.org/officeDocument/2006/relationships/customXml" Target="../ink/ink14.xml"/><Relationship Id="rId2" Type="http://schemas.openxmlformats.org/officeDocument/2006/relationships/image" Target="../media/image7.png"/><Relationship Id="rId16" Type="http://schemas.openxmlformats.org/officeDocument/2006/relationships/customXml" Target="../ink/ink3.xml"/><Relationship Id="rId20" Type="http://schemas.openxmlformats.org/officeDocument/2006/relationships/customXml" Target="../ink/ink5.xml"/><Relationship Id="rId29" Type="http://schemas.openxmlformats.org/officeDocument/2006/relationships/image" Target="../media/image220.png"/><Relationship Id="rId41" Type="http://schemas.openxmlformats.org/officeDocument/2006/relationships/image" Target="../media/image281.png"/><Relationship Id="rId1" Type="http://schemas.openxmlformats.org/officeDocument/2006/relationships/slideLayout" Target="../slideLayouts/slideLayout7.xml"/><Relationship Id="rId6" Type="http://schemas.openxmlformats.org/officeDocument/2006/relationships/image" Target="../media/image11.png"/><Relationship Id="rId24" Type="http://schemas.openxmlformats.org/officeDocument/2006/relationships/customXml" Target="../ink/ink7.xml"/><Relationship Id="rId32" Type="http://schemas.openxmlformats.org/officeDocument/2006/relationships/customXml" Target="../ink/ink11.xml"/><Relationship Id="rId37" Type="http://schemas.openxmlformats.org/officeDocument/2006/relationships/image" Target="../media/image26.png"/><Relationship Id="rId40" Type="http://schemas.openxmlformats.org/officeDocument/2006/relationships/customXml" Target="../ink/ink15.xml"/><Relationship Id="rId5" Type="http://schemas.openxmlformats.org/officeDocument/2006/relationships/image" Target="../media/image10.png"/><Relationship Id="rId15" Type="http://schemas.openxmlformats.org/officeDocument/2006/relationships/image" Target="../media/image1520.png"/><Relationship Id="rId23" Type="http://schemas.openxmlformats.org/officeDocument/2006/relationships/image" Target="../media/image192.png"/><Relationship Id="rId28" Type="http://schemas.openxmlformats.org/officeDocument/2006/relationships/customXml" Target="../ink/ink9.xml"/><Relationship Id="rId36" Type="http://schemas.openxmlformats.org/officeDocument/2006/relationships/customXml" Target="../ink/ink13.xml"/><Relationship Id="rId19" Type="http://schemas.openxmlformats.org/officeDocument/2006/relationships/image" Target="../media/image170.png"/><Relationship Id="rId31" Type="http://schemas.openxmlformats.org/officeDocument/2006/relationships/image" Target="../media/image230.png"/><Relationship Id="rId4" Type="http://schemas.openxmlformats.org/officeDocument/2006/relationships/image" Target="../media/image9.png"/><Relationship Id="rId14" Type="http://schemas.openxmlformats.org/officeDocument/2006/relationships/customXml" Target="../ink/ink2.xml"/><Relationship Id="rId22" Type="http://schemas.openxmlformats.org/officeDocument/2006/relationships/customXml" Target="../ink/ink6.xml"/><Relationship Id="rId27" Type="http://schemas.openxmlformats.org/officeDocument/2006/relationships/image" Target="../media/image211.png"/><Relationship Id="rId30" Type="http://schemas.openxmlformats.org/officeDocument/2006/relationships/customXml" Target="../ink/ink10.xml"/><Relationship Id="rId35" Type="http://schemas.openxmlformats.org/officeDocument/2006/relationships/image" Target="../media/image25.png"/><Relationship Id="rId43" Type="http://schemas.openxmlformats.org/officeDocument/2006/relationships/customXml" Target="../ink/ink17.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11DE4-5889-75D7-C0BE-694547D7B425}"/>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CA4D37F0-A7F2-E100-2074-315F299306B5}"/>
              </a:ext>
            </a:extLst>
          </p:cNvPr>
          <p:cNvSpPr txBox="1"/>
          <p:nvPr/>
        </p:nvSpPr>
        <p:spPr>
          <a:xfrm>
            <a:off x="415320" y="489890"/>
            <a:ext cx="11361360" cy="1200329"/>
          </a:xfrm>
          <a:prstGeom prst="rect">
            <a:avLst/>
          </a:prstGeom>
          <a:noFill/>
        </p:spPr>
        <p:txBody>
          <a:bodyPr wrap="square" rtlCol="0">
            <a:spAutoFit/>
          </a:bodyPr>
          <a:lstStyle/>
          <a:p>
            <a:pPr algn="ctr"/>
            <a:r>
              <a:rPr lang="en-GB" sz="3600" dirty="0"/>
              <a:t>Characterization of the Atmospheric Microbiome in a Semi-Rural Area of Central Europe Using Flow Cytometry</a:t>
            </a:r>
          </a:p>
        </p:txBody>
      </p:sp>
      <p:sp>
        <p:nvSpPr>
          <p:cNvPr id="6" name="ZoneTexte 5">
            <a:extLst>
              <a:ext uri="{FF2B5EF4-FFF2-40B4-BE49-F238E27FC236}">
                <a16:creationId xmlns:a16="http://schemas.microsoft.com/office/drawing/2014/main" id="{7BD68D39-319A-4244-A8A6-250A9E26FCAB}"/>
              </a:ext>
            </a:extLst>
          </p:cNvPr>
          <p:cNvSpPr txBox="1"/>
          <p:nvPr/>
        </p:nvSpPr>
        <p:spPr>
          <a:xfrm>
            <a:off x="911528" y="1841404"/>
            <a:ext cx="10621653" cy="461665"/>
          </a:xfrm>
          <a:prstGeom prst="rect">
            <a:avLst/>
          </a:prstGeom>
          <a:noFill/>
        </p:spPr>
        <p:txBody>
          <a:bodyPr wrap="square">
            <a:spAutoFit/>
          </a:bodyPr>
          <a:lstStyle/>
          <a:p>
            <a:r>
              <a:rPr lang="fr-CH" sz="2400" b="1" i="0" u="none" strike="noStrike" dirty="0">
                <a:solidFill>
                  <a:srgbClr val="000000"/>
                </a:solidFill>
                <a:effectLst/>
                <a:latin typeface="Calibri" panose="020F0502020204030204" pitchFamily="34" charset="0"/>
              </a:rPr>
              <a:t>Ernest Abboud</a:t>
            </a:r>
            <a:r>
              <a:rPr lang="fr-CH" sz="2400" b="1" i="0" u="none" strike="noStrike" baseline="30000" dirty="0">
                <a:solidFill>
                  <a:srgbClr val="000000"/>
                </a:solidFill>
                <a:effectLst/>
                <a:latin typeface="Calibri" panose="020F0502020204030204" pitchFamily="34" charset="0"/>
              </a:rPr>
              <a:t>1</a:t>
            </a:r>
            <a:r>
              <a:rPr lang="fr-CH" sz="2400" b="0" i="0" u="none" strike="noStrike" dirty="0">
                <a:solidFill>
                  <a:srgbClr val="000000"/>
                </a:solidFill>
                <a:effectLst/>
                <a:latin typeface="Calibri" panose="020F0502020204030204" pitchFamily="34" charset="0"/>
              </a:rPr>
              <a:t>, Pierre Rossi</a:t>
            </a:r>
            <a:r>
              <a:rPr lang="fr-CH" sz="2400" b="0" i="0" u="none" strike="noStrike" baseline="30000" dirty="0">
                <a:solidFill>
                  <a:srgbClr val="000000"/>
                </a:solidFill>
                <a:effectLst/>
                <a:latin typeface="Calibri" panose="020F0502020204030204" pitchFamily="34" charset="0"/>
              </a:rPr>
              <a:t>2</a:t>
            </a:r>
            <a:r>
              <a:rPr lang="fr-CH" sz="2400" b="0" i="0" u="none" strike="noStrike" dirty="0">
                <a:solidFill>
                  <a:srgbClr val="000000"/>
                </a:solidFill>
                <a:effectLst/>
                <a:latin typeface="Calibri" panose="020F0502020204030204" pitchFamily="34" charset="0"/>
              </a:rPr>
              <a:t>, Benoit Crouzy</a:t>
            </a:r>
            <a:r>
              <a:rPr lang="fr-CH" sz="2400" b="0" i="0" u="none" strike="noStrike" baseline="30000" dirty="0">
                <a:solidFill>
                  <a:srgbClr val="000000"/>
                </a:solidFill>
                <a:effectLst/>
                <a:latin typeface="Calibri" panose="020F0502020204030204" pitchFamily="34" charset="0"/>
              </a:rPr>
              <a:t>3</a:t>
            </a:r>
            <a:r>
              <a:rPr lang="fr-CH" sz="2400" b="0" i="0" u="none" strike="noStrike" dirty="0">
                <a:solidFill>
                  <a:srgbClr val="000000"/>
                </a:solidFill>
                <a:effectLst/>
                <a:latin typeface="Calibri" panose="020F0502020204030204" pitchFamily="34" charset="0"/>
              </a:rPr>
              <a:t>, Athanasios Nenes</a:t>
            </a:r>
            <a:r>
              <a:rPr lang="fr-CH" sz="2400" b="0" i="0" u="none" strike="noStrike" baseline="30000" dirty="0">
                <a:solidFill>
                  <a:srgbClr val="000000"/>
                </a:solidFill>
                <a:effectLst/>
                <a:latin typeface="Calibri" panose="020F0502020204030204" pitchFamily="34" charset="0"/>
              </a:rPr>
              <a:t>1,4</a:t>
            </a:r>
            <a:r>
              <a:rPr lang="fr-CH" sz="2400" b="0" i="0" u="none" strike="noStrike" dirty="0">
                <a:solidFill>
                  <a:srgbClr val="000000"/>
                </a:solidFill>
                <a:effectLst/>
                <a:latin typeface="Calibri" panose="020F0502020204030204" pitchFamily="34" charset="0"/>
              </a:rPr>
              <a:t>, Kalliopi Violaki</a:t>
            </a:r>
            <a:r>
              <a:rPr lang="fr-CH" sz="2400" b="0" i="0" u="none" strike="noStrike" baseline="30000" dirty="0">
                <a:solidFill>
                  <a:srgbClr val="000000"/>
                </a:solidFill>
                <a:effectLst/>
                <a:latin typeface="Calibri" panose="020F0502020204030204" pitchFamily="34" charset="0"/>
              </a:rPr>
              <a:t>1</a:t>
            </a:r>
            <a:endParaRPr lang="en-GB" sz="2400" dirty="0"/>
          </a:p>
        </p:txBody>
      </p:sp>
      <p:pic>
        <p:nvPicPr>
          <p:cNvPr id="7" name="Graphic 9">
            <a:extLst>
              <a:ext uri="{FF2B5EF4-FFF2-40B4-BE49-F238E27FC236}">
                <a16:creationId xmlns:a16="http://schemas.microsoft.com/office/drawing/2014/main" id="{2EE09797-66B8-90C2-FF10-D24AA24DF8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1907" y="5994038"/>
            <a:ext cx="930968" cy="271106"/>
          </a:xfrm>
          <a:prstGeom prst="rect">
            <a:avLst/>
          </a:prstGeom>
        </p:spPr>
      </p:pic>
      <p:pic>
        <p:nvPicPr>
          <p:cNvPr id="9" name="Picture 7" descr="A close-up of a logo&#10;&#10;AI-generated content may be incorrect.">
            <a:extLst>
              <a:ext uri="{FF2B5EF4-FFF2-40B4-BE49-F238E27FC236}">
                <a16:creationId xmlns:a16="http://schemas.microsoft.com/office/drawing/2014/main" id="{EA980B56-80A4-AB24-599A-A313779B4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95" y="6431199"/>
            <a:ext cx="1062193" cy="358849"/>
          </a:xfrm>
          <a:prstGeom prst="rect">
            <a:avLst/>
          </a:prstGeom>
        </p:spPr>
      </p:pic>
      <p:pic>
        <p:nvPicPr>
          <p:cNvPr id="10" name="Picture 6">
            <a:extLst>
              <a:ext uri="{FF2B5EF4-FFF2-40B4-BE49-F238E27FC236}">
                <a16:creationId xmlns:a16="http://schemas.microsoft.com/office/drawing/2014/main" id="{4B7AD1EF-9483-5BDB-95E2-AAA2B57020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73664" y="5882555"/>
            <a:ext cx="1603387" cy="975445"/>
          </a:xfrm>
          <a:prstGeom prst="rect">
            <a:avLst/>
          </a:prstGeom>
        </p:spPr>
      </p:pic>
      <p:sp>
        <p:nvSpPr>
          <p:cNvPr id="11" name="ZoneTexte 10">
            <a:extLst>
              <a:ext uri="{FF2B5EF4-FFF2-40B4-BE49-F238E27FC236}">
                <a16:creationId xmlns:a16="http://schemas.microsoft.com/office/drawing/2014/main" id="{F2AC9556-6F3C-A533-E95E-7AE72C856B93}"/>
              </a:ext>
            </a:extLst>
          </p:cNvPr>
          <p:cNvSpPr txBox="1"/>
          <p:nvPr/>
        </p:nvSpPr>
        <p:spPr>
          <a:xfrm>
            <a:off x="196522" y="3153643"/>
            <a:ext cx="11580158" cy="2031325"/>
          </a:xfrm>
          <a:prstGeom prst="rect">
            <a:avLst/>
          </a:prstGeom>
          <a:noFill/>
        </p:spPr>
        <p:txBody>
          <a:bodyPr wrap="square">
            <a:spAutoFit/>
          </a:bodyPr>
          <a:lstStyle/>
          <a:p>
            <a:pPr algn="just" rtl="0">
              <a:buNone/>
            </a:pPr>
            <a:r>
              <a:rPr lang="fr-CH" sz="1800" b="0" i="0" u="none" strike="noStrike" baseline="30000" dirty="0">
                <a:solidFill>
                  <a:srgbClr val="000000"/>
                </a:solidFill>
                <a:effectLst/>
                <a:latin typeface="Calibri" panose="020F0502020204030204" pitchFamily="34" charset="0"/>
              </a:rPr>
              <a:t>1</a:t>
            </a:r>
            <a:r>
              <a:rPr lang="fr-CH" sz="1800" b="0" i="0" u="none" strike="noStrike" dirty="0">
                <a:solidFill>
                  <a:srgbClr val="000000"/>
                </a:solidFill>
                <a:effectLst/>
                <a:latin typeface="Calibri" panose="020F0502020204030204" pitchFamily="34" charset="0"/>
              </a:rPr>
              <a:t>Laboratory of </a:t>
            </a:r>
            <a:r>
              <a:rPr lang="fr-CH" sz="1800" b="0" i="0" u="none" strike="noStrike" dirty="0" err="1">
                <a:solidFill>
                  <a:srgbClr val="000000"/>
                </a:solidFill>
                <a:effectLst/>
                <a:latin typeface="Calibri" panose="020F0502020204030204" pitchFamily="34" charset="0"/>
              </a:rPr>
              <a:t>Atmospheric</a:t>
            </a:r>
            <a:r>
              <a:rPr lang="fr-CH" sz="1800" b="0" i="0" u="none" strike="noStrike" dirty="0">
                <a:solidFill>
                  <a:srgbClr val="000000"/>
                </a:solidFill>
                <a:effectLst/>
                <a:latin typeface="Calibri" panose="020F0502020204030204" pitchFamily="34" charset="0"/>
              </a:rPr>
              <a:t> </a:t>
            </a:r>
            <a:r>
              <a:rPr lang="fr-CH" sz="1800" b="0" i="0" u="none" strike="noStrike" dirty="0" err="1">
                <a:solidFill>
                  <a:srgbClr val="000000"/>
                </a:solidFill>
                <a:effectLst/>
                <a:latin typeface="Calibri" panose="020F0502020204030204" pitchFamily="34" charset="0"/>
              </a:rPr>
              <a:t>Processes</a:t>
            </a:r>
            <a:r>
              <a:rPr lang="fr-CH" sz="1800" b="0" i="0" u="none" strike="noStrike" dirty="0">
                <a:solidFill>
                  <a:srgbClr val="000000"/>
                </a:solidFill>
                <a:effectLst/>
                <a:latin typeface="Calibri" panose="020F0502020204030204" pitchFamily="34" charset="0"/>
              </a:rPr>
              <a:t> and </a:t>
            </a:r>
            <a:r>
              <a:rPr lang="fr-CH" sz="1800" b="0" i="0" u="none" strike="noStrike" dirty="0" err="1">
                <a:solidFill>
                  <a:srgbClr val="000000"/>
                </a:solidFill>
                <a:effectLst/>
                <a:latin typeface="Calibri" panose="020F0502020204030204" pitchFamily="34" charset="0"/>
              </a:rPr>
              <a:t>their</a:t>
            </a:r>
            <a:r>
              <a:rPr lang="fr-CH" sz="1800" b="0" i="0" u="none" strike="noStrike" dirty="0">
                <a:solidFill>
                  <a:srgbClr val="000000"/>
                </a:solidFill>
                <a:effectLst/>
                <a:latin typeface="Calibri" panose="020F0502020204030204" pitchFamily="34" charset="0"/>
              </a:rPr>
              <a:t> Impacts, </a:t>
            </a:r>
            <a:r>
              <a:rPr lang="fr-CH" sz="1800" b="0" i="0" u="none" strike="noStrike" dirty="0" err="1">
                <a:solidFill>
                  <a:srgbClr val="000000"/>
                </a:solidFill>
                <a:effectLst/>
                <a:latin typeface="Calibri" panose="020F0502020204030204" pitchFamily="34" charset="0"/>
              </a:rPr>
              <a:t>School</a:t>
            </a:r>
            <a:r>
              <a:rPr lang="fr-CH" sz="1800" b="0" i="0" u="none" strike="noStrike" dirty="0">
                <a:solidFill>
                  <a:srgbClr val="000000"/>
                </a:solidFill>
                <a:effectLst/>
                <a:latin typeface="Calibri" panose="020F0502020204030204" pitchFamily="34" charset="0"/>
              </a:rPr>
              <a:t> of Architecture, Civil &amp; </a:t>
            </a:r>
            <a:r>
              <a:rPr lang="fr-CH" sz="1800" b="0" i="0" u="none" strike="noStrike" dirty="0" err="1">
                <a:solidFill>
                  <a:srgbClr val="000000"/>
                </a:solidFill>
                <a:effectLst/>
                <a:latin typeface="Calibri" panose="020F0502020204030204" pitchFamily="34" charset="0"/>
              </a:rPr>
              <a:t>Environmental</a:t>
            </a:r>
            <a:r>
              <a:rPr lang="fr-CH" sz="1800" b="0" i="0" u="none" strike="noStrike" dirty="0">
                <a:solidFill>
                  <a:srgbClr val="000000"/>
                </a:solidFill>
                <a:effectLst/>
                <a:latin typeface="Calibri" panose="020F0502020204030204" pitchFamily="34" charset="0"/>
              </a:rPr>
              <a:t> Engineering, École Polytechnique Fédérale de Lausanne, Lausanne 1015, Switzerland</a:t>
            </a:r>
            <a:endParaRPr lang="fr-CH" b="0" dirty="0">
              <a:effectLst/>
            </a:endParaRPr>
          </a:p>
          <a:p>
            <a:pPr algn="just" rtl="0">
              <a:buNone/>
            </a:pPr>
            <a:r>
              <a:rPr lang="fr-CH" sz="1800" b="0" i="0" u="none" strike="noStrike" baseline="30000" dirty="0">
                <a:solidFill>
                  <a:srgbClr val="000000"/>
                </a:solidFill>
                <a:effectLst/>
                <a:latin typeface="Calibri" panose="020F0502020204030204" pitchFamily="34" charset="0"/>
              </a:rPr>
              <a:t>2</a:t>
            </a:r>
            <a:r>
              <a:rPr lang="fr-CH" sz="1800" b="0" i="0" u="none" strike="noStrike" dirty="0">
                <a:solidFill>
                  <a:srgbClr val="000000"/>
                </a:solidFill>
                <a:effectLst/>
                <a:latin typeface="Calibri" panose="020F0502020204030204" pitchFamily="34" charset="0"/>
              </a:rPr>
              <a:t>Central </a:t>
            </a:r>
            <a:r>
              <a:rPr lang="fr-CH" sz="1800" b="0" i="0" u="none" strike="noStrike" dirty="0" err="1">
                <a:solidFill>
                  <a:srgbClr val="000000"/>
                </a:solidFill>
                <a:effectLst/>
                <a:latin typeface="Calibri" panose="020F0502020204030204" pitchFamily="34" charset="0"/>
              </a:rPr>
              <a:t>Environmental</a:t>
            </a:r>
            <a:r>
              <a:rPr lang="fr-CH" sz="1800" b="0" i="0" u="none" strike="noStrike" dirty="0">
                <a:solidFill>
                  <a:srgbClr val="000000"/>
                </a:solidFill>
                <a:effectLst/>
                <a:latin typeface="Calibri" panose="020F0502020204030204" pitchFamily="34" charset="0"/>
              </a:rPr>
              <a:t> </a:t>
            </a:r>
            <a:r>
              <a:rPr lang="fr-CH" sz="1800" b="0" i="0" u="none" strike="noStrike" dirty="0" err="1">
                <a:solidFill>
                  <a:srgbClr val="000000"/>
                </a:solidFill>
                <a:effectLst/>
                <a:latin typeface="Calibri" panose="020F0502020204030204" pitchFamily="34" charset="0"/>
              </a:rPr>
              <a:t>Laboratory</a:t>
            </a:r>
            <a:r>
              <a:rPr lang="fr-CH" sz="1800" b="0" i="0" u="none" strike="noStrike" dirty="0">
                <a:solidFill>
                  <a:srgbClr val="000000"/>
                </a:solidFill>
                <a:effectLst/>
                <a:latin typeface="Calibri" panose="020F0502020204030204" pitchFamily="34" charset="0"/>
              </a:rPr>
              <a:t>, </a:t>
            </a:r>
            <a:r>
              <a:rPr lang="fr-CH" sz="1800" b="0" i="0" u="none" strike="noStrike" dirty="0" err="1">
                <a:solidFill>
                  <a:srgbClr val="000000"/>
                </a:solidFill>
                <a:effectLst/>
                <a:latin typeface="Calibri" panose="020F0502020204030204" pitchFamily="34" charset="0"/>
              </a:rPr>
              <a:t>School</a:t>
            </a:r>
            <a:r>
              <a:rPr lang="fr-CH" sz="1800" b="0" i="0" u="none" strike="noStrike" dirty="0">
                <a:solidFill>
                  <a:srgbClr val="000000"/>
                </a:solidFill>
                <a:effectLst/>
                <a:latin typeface="Calibri" panose="020F0502020204030204" pitchFamily="34" charset="0"/>
              </a:rPr>
              <a:t> of Architecture, Civil &amp; </a:t>
            </a:r>
            <a:r>
              <a:rPr lang="fr-CH" sz="1800" b="0" i="0" u="none" strike="noStrike" dirty="0" err="1">
                <a:solidFill>
                  <a:srgbClr val="000000"/>
                </a:solidFill>
                <a:effectLst/>
                <a:latin typeface="Calibri" panose="020F0502020204030204" pitchFamily="34" charset="0"/>
              </a:rPr>
              <a:t>Environmental</a:t>
            </a:r>
            <a:r>
              <a:rPr lang="fr-CH" sz="1800" b="0" i="0" u="none" strike="noStrike" dirty="0">
                <a:solidFill>
                  <a:srgbClr val="000000"/>
                </a:solidFill>
                <a:effectLst/>
                <a:latin typeface="Calibri" panose="020F0502020204030204" pitchFamily="34" charset="0"/>
              </a:rPr>
              <a:t> Engineering, École Polytechnique Fédérale de Lausanne, Lausanne, 1015, Switzerland</a:t>
            </a:r>
            <a:endParaRPr lang="fr-CH" b="0" dirty="0">
              <a:effectLst/>
            </a:endParaRPr>
          </a:p>
          <a:p>
            <a:pPr algn="just" rtl="0">
              <a:buNone/>
            </a:pPr>
            <a:r>
              <a:rPr lang="fr-CH" sz="1800" b="0" i="0" u="none" strike="noStrike" baseline="30000" dirty="0">
                <a:solidFill>
                  <a:srgbClr val="000000"/>
                </a:solidFill>
                <a:effectLst/>
                <a:latin typeface="Calibri" panose="020F0502020204030204" pitchFamily="34" charset="0"/>
              </a:rPr>
              <a:t>3</a:t>
            </a:r>
            <a:r>
              <a:rPr lang="fr-CH" sz="1800" b="0" i="0" u="none" strike="noStrike" dirty="0">
                <a:solidFill>
                  <a:srgbClr val="000000"/>
                </a:solidFill>
                <a:effectLst/>
                <a:latin typeface="Calibri" panose="020F0502020204030204" pitchFamily="34" charset="0"/>
              </a:rPr>
              <a:t>Federal Office of </a:t>
            </a:r>
            <a:r>
              <a:rPr lang="fr-CH" sz="1800" b="0" i="0" u="none" strike="noStrike" dirty="0" err="1">
                <a:solidFill>
                  <a:srgbClr val="000000"/>
                </a:solidFill>
                <a:effectLst/>
                <a:latin typeface="Calibri" panose="020F0502020204030204" pitchFamily="34" charset="0"/>
              </a:rPr>
              <a:t>Meteorology</a:t>
            </a:r>
            <a:r>
              <a:rPr lang="fr-CH" sz="1800" b="0" i="0" u="none" strike="noStrike" dirty="0">
                <a:solidFill>
                  <a:srgbClr val="000000"/>
                </a:solidFill>
                <a:effectLst/>
                <a:latin typeface="Calibri" panose="020F0502020204030204" pitchFamily="34" charset="0"/>
              </a:rPr>
              <a:t> and </a:t>
            </a:r>
            <a:r>
              <a:rPr lang="fr-CH" sz="1800" b="0" i="0" u="none" strike="noStrike" dirty="0" err="1">
                <a:solidFill>
                  <a:srgbClr val="000000"/>
                </a:solidFill>
                <a:effectLst/>
                <a:latin typeface="Calibri" panose="020F0502020204030204" pitchFamily="34" charset="0"/>
              </a:rPr>
              <a:t>Climatology</a:t>
            </a:r>
            <a:r>
              <a:rPr lang="fr-CH" sz="1800" b="0" i="0" u="none" strike="noStrike" dirty="0">
                <a:solidFill>
                  <a:srgbClr val="000000"/>
                </a:solidFill>
                <a:effectLst/>
                <a:latin typeface="Calibri" panose="020F0502020204030204" pitchFamily="34" charset="0"/>
              </a:rPr>
              <a:t> MeteoSwiss, Chemin de l’Aérologie, CH-1530, Payerne, Switzerland</a:t>
            </a:r>
            <a:endParaRPr lang="fr-CH" b="0" dirty="0">
              <a:effectLst/>
            </a:endParaRPr>
          </a:p>
          <a:p>
            <a:pPr>
              <a:buNone/>
            </a:pPr>
            <a:r>
              <a:rPr lang="fr-CH" sz="1800" b="0" i="0" u="none" strike="noStrike" baseline="30000" dirty="0">
                <a:solidFill>
                  <a:srgbClr val="000000"/>
                </a:solidFill>
                <a:effectLst/>
                <a:latin typeface="Calibri" panose="020F0502020204030204" pitchFamily="34" charset="0"/>
              </a:rPr>
              <a:t>4</a:t>
            </a:r>
            <a:r>
              <a:rPr lang="fr-CH" sz="1800" b="0" i="0" u="none" strike="noStrike" dirty="0">
                <a:solidFill>
                  <a:srgbClr val="000000"/>
                </a:solidFill>
                <a:effectLst/>
                <a:latin typeface="Calibri" panose="020F0502020204030204" pitchFamily="34" charset="0"/>
              </a:rPr>
              <a:t>Center of </a:t>
            </a:r>
            <a:r>
              <a:rPr lang="fr-CH" sz="1800" b="0" i="0" u="none" strike="noStrike" dirty="0" err="1">
                <a:solidFill>
                  <a:srgbClr val="000000"/>
                </a:solidFill>
                <a:effectLst/>
                <a:latin typeface="Calibri" panose="020F0502020204030204" pitchFamily="34" charset="0"/>
              </a:rPr>
              <a:t>Studies</a:t>
            </a:r>
            <a:r>
              <a:rPr lang="fr-CH" sz="1800" b="0" i="0" u="none" strike="noStrike" dirty="0">
                <a:solidFill>
                  <a:srgbClr val="000000"/>
                </a:solidFill>
                <a:effectLst/>
                <a:latin typeface="Calibri" panose="020F0502020204030204" pitchFamily="34" charset="0"/>
              </a:rPr>
              <a:t> on Air </a:t>
            </a:r>
            <a:r>
              <a:rPr lang="fr-CH" sz="1800" b="0" i="0" u="none" strike="noStrike" dirty="0" err="1">
                <a:solidFill>
                  <a:srgbClr val="000000"/>
                </a:solidFill>
                <a:effectLst/>
                <a:latin typeface="Calibri" panose="020F0502020204030204" pitchFamily="34" charset="0"/>
              </a:rPr>
              <a:t>Quality</a:t>
            </a:r>
            <a:r>
              <a:rPr lang="fr-CH" sz="1800" b="0" i="0" u="none" strike="noStrike" dirty="0">
                <a:solidFill>
                  <a:srgbClr val="000000"/>
                </a:solidFill>
                <a:effectLst/>
                <a:latin typeface="Calibri" panose="020F0502020204030204" pitchFamily="34" charset="0"/>
              </a:rPr>
              <a:t> and </a:t>
            </a:r>
            <a:r>
              <a:rPr lang="fr-CH" sz="1800" b="0" i="0" u="none" strike="noStrike" dirty="0" err="1">
                <a:solidFill>
                  <a:srgbClr val="000000"/>
                </a:solidFill>
                <a:effectLst/>
                <a:latin typeface="Calibri" panose="020F0502020204030204" pitchFamily="34" charset="0"/>
              </a:rPr>
              <a:t>Climate</a:t>
            </a:r>
            <a:r>
              <a:rPr lang="fr-CH" sz="1800" b="0" i="0" u="none" strike="noStrike" dirty="0">
                <a:solidFill>
                  <a:srgbClr val="000000"/>
                </a:solidFill>
                <a:effectLst/>
                <a:latin typeface="Calibri" panose="020F0502020204030204" pitchFamily="34" charset="0"/>
              </a:rPr>
              <a:t> Change (C-STACC), Institute of Chemical Engineering Sciences, </a:t>
            </a:r>
            <a:r>
              <a:rPr lang="fr-CH" sz="1800" b="0" i="0" u="none" strike="noStrike" dirty="0" err="1">
                <a:solidFill>
                  <a:srgbClr val="000000"/>
                </a:solidFill>
                <a:effectLst/>
                <a:latin typeface="Calibri" panose="020F0502020204030204" pitchFamily="34" charset="0"/>
              </a:rPr>
              <a:t>Foundation</a:t>
            </a:r>
            <a:r>
              <a:rPr lang="fr-CH" sz="1800" b="0" i="0" u="none" strike="noStrike" dirty="0">
                <a:solidFill>
                  <a:srgbClr val="000000"/>
                </a:solidFill>
                <a:effectLst/>
                <a:latin typeface="Calibri" panose="020F0502020204030204" pitchFamily="34" charset="0"/>
              </a:rPr>
              <a:t> for </a:t>
            </a:r>
            <a:r>
              <a:rPr lang="fr-CH" sz="1800" b="0" i="0" u="none" strike="noStrike" dirty="0" err="1">
                <a:solidFill>
                  <a:srgbClr val="000000"/>
                </a:solidFill>
                <a:effectLst/>
                <a:latin typeface="Calibri" panose="020F0502020204030204" pitchFamily="34" charset="0"/>
              </a:rPr>
              <a:t>Research</a:t>
            </a:r>
            <a:r>
              <a:rPr lang="fr-CH" sz="1800" b="0" i="0" u="none" strike="noStrike" dirty="0">
                <a:solidFill>
                  <a:srgbClr val="000000"/>
                </a:solidFill>
                <a:effectLst/>
                <a:latin typeface="Calibri" panose="020F0502020204030204" pitchFamily="34" charset="0"/>
              </a:rPr>
              <a:t> and </a:t>
            </a:r>
            <a:r>
              <a:rPr lang="fr-CH" sz="1800" b="0" i="0" u="none" strike="noStrike" dirty="0" err="1">
                <a:solidFill>
                  <a:srgbClr val="000000"/>
                </a:solidFill>
                <a:effectLst/>
                <a:latin typeface="Calibri" panose="020F0502020204030204" pitchFamily="34" charset="0"/>
              </a:rPr>
              <a:t>Technology</a:t>
            </a:r>
            <a:r>
              <a:rPr lang="fr-CH" sz="1800" b="0" i="0" u="none" strike="noStrike" dirty="0">
                <a:solidFill>
                  <a:srgbClr val="000000"/>
                </a:solidFill>
                <a:effectLst/>
                <a:latin typeface="Calibri" panose="020F0502020204030204" pitchFamily="34" charset="0"/>
              </a:rPr>
              <a:t>, </a:t>
            </a:r>
            <a:r>
              <a:rPr lang="fr-CH" sz="1800" b="0" i="0" u="none" strike="noStrike" dirty="0" err="1">
                <a:solidFill>
                  <a:srgbClr val="000000"/>
                </a:solidFill>
                <a:effectLst/>
                <a:latin typeface="Calibri" panose="020F0502020204030204" pitchFamily="34" charset="0"/>
              </a:rPr>
              <a:t>Hellas</a:t>
            </a:r>
            <a:r>
              <a:rPr lang="fr-CH" sz="1800" b="0" i="0" u="none" strike="noStrike" dirty="0">
                <a:solidFill>
                  <a:srgbClr val="000000"/>
                </a:solidFill>
                <a:effectLst/>
                <a:latin typeface="Calibri" panose="020F0502020204030204" pitchFamily="34" charset="0"/>
              </a:rPr>
              <a:t>, Patras, </a:t>
            </a:r>
            <a:r>
              <a:rPr lang="fr-CH" sz="1800" b="0" i="0" u="none" strike="noStrike" dirty="0" err="1">
                <a:solidFill>
                  <a:srgbClr val="000000"/>
                </a:solidFill>
                <a:effectLst/>
                <a:latin typeface="Calibri" panose="020F0502020204030204" pitchFamily="34" charset="0"/>
              </a:rPr>
              <a:t>Greece</a:t>
            </a:r>
            <a:endParaRPr lang="en-GB" dirty="0"/>
          </a:p>
        </p:txBody>
      </p:sp>
      <p:pic>
        <p:nvPicPr>
          <p:cNvPr id="1026" name="Picture 2" descr="EGU General Assembly 2025">
            <a:extLst>
              <a:ext uri="{FF2B5EF4-FFF2-40B4-BE49-F238E27FC236}">
                <a16:creationId xmlns:a16="http://schemas.microsoft.com/office/drawing/2014/main" id="{A8B1A693-5940-7FED-03C1-DA0BE93DB2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2922" y="5846932"/>
            <a:ext cx="1766395" cy="101106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2DC7D8F0-8809-C1AC-AA8B-22379ED4D6AD}"/>
              </a:ext>
            </a:extLst>
          </p:cNvPr>
          <p:cNvPicPr>
            <a:picLocks noChangeAspect="1"/>
          </p:cNvPicPr>
          <p:nvPr/>
        </p:nvPicPr>
        <p:blipFill>
          <a:blip r:embed="rId7"/>
          <a:srcRect r="5600"/>
          <a:stretch/>
        </p:blipFill>
        <p:spPr>
          <a:xfrm>
            <a:off x="1277222" y="5846809"/>
            <a:ext cx="2161353" cy="866210"/>
          </a:xfrm>
          <a:prstGeom prst="rect">
            <a:avLst/>
          </a:prstGeom>
        </p:spPr>
      </p:pic>
      <p:sp>
        <p:nvSpPr>
          <p:cNvPr id="17" name="ZoneTexte 16">
            <a:extLst>
              <a:ext uri="{FF2B5EF4-FFF2-40B4-BE49-F238E27FC236}">
                <a16:creationId xmlns:a16="http://schemas.microsoft.com/office/drawing/2014/main" id="{B3E6106F-CBCF-CD14-09BC-3C1C8D8D0392}"/>
              </a:ext>
            </a:extLst>
          </p:cNvPr>
          <p:cNvSpPr txBox="1"/>
          <p:nvPr/>
        </p:nvSpPr>
        <p:spPr>
          <a:xfrm>
            <a:off x="866123" y="2352009"/>
            <a:ext cx="3345596" cy="400110"/>
          </a:xfrm>
          <a:prstGeom prst="rect">
            <a:avLst/>
          </a:prstGeom>
          <a:noFill/>
        </p:spPr>
        <p:txBody>
          <a:bodyPr wrap="none" rtlCol="0">
            <a:spAutoFit/>
          </a:bodyPr>
          <a:lstStyle/>
          <a:p>
            <a:r>
              <a:rPr lang="en-GB" sz="2000" dirty="0"/>
              <a:t>Email: ernest.abboud@epfl.ch</a:t>
            </a:r>
          </a:p>
        </p:txBody>
      </p:sp>
    </p:spTree>
    <p:extLst>
      <p:ext uri="{BB962C8B-B14F-4D97-AF65-F5344CB8AC3E}">
        <p14:creationId xmlns:p14="http://schemas.microsoft.com/office/powerpoint/2010/main" val="1906603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9B49FE7-B24F-A772-1A73-B349639410CF}"/>
              </a:ext>
            </a:extLst>
          </p:cNvPr>
          <p:cNvSpPr>
            <a:spLocks noGrp="1"/>
          </p:cNvSpPr>
          <p:nvPr>
            <p:ph type="title"/>
          </p:nvPr>
        </p:nvSpPr>
        <p:spPr>
          <a:xfrm>
            <a:off x="381965" y="174714"/>
            <a:ext cx="11326559" cy="1212652"/>
          </a:xfrm>
        </p:spPr>
        <p:txBody>
          <a:bodyPr>
            <a:normAutofit/>
          </a:bodyPr>
          <a:lstStyle/>
          <a:p>
            <a:r>
              <a:rPr lang="en-GB" sz="3200" dirty="0">
                <a:solidFill>
                  <a:schemeClr val="tx1">
                    <a:lumMod val="50000"/>
                  </a:schemeClr>
                </a:solidFill>
              </a:rPr>
              <a:t>The HNA and intact populations are characterized by a narrower size distribution in Payerne</a:t>
            </a:r>
          </a:p>
        </p:txBody>
      </p:sp>
      <p:sp>
        <p:nvSpPr>
          <p:cNvPr id="7" name="ZoneTexte 6">
            <a:extLst>
              <a:ext uri="{FF2B5EF4-FFF2-40B4-BE49-F238E27FC236}">
                <a16:creationId xmlns:a16="http://schemas.microsoft.com/office/drawing/2014/main" id="{D2AEC963-126C-A497-CF76-A99F73796C81}"/>
              </a:ext>
            </a:extLst>
          </p:cNvPr>
          <p:cNvSpPr txBox="1"/>
          <p:nvPr/>
        </p:nvSpPr>
        <p:spPr>
          <a:xfrm>
            <a:off x="173914" y="1356411"/>
            <a:ext cx="5626092" cy="707886"/>
          </a:xfrm>
          <a:prstGeom prst="rect">
            <a:avLst/>
          </a:prstGeom>
          <a:noFill/>
        </p:spPr>
        <p:txBody>
          <a:bodyPr wrap="none" rtlCol="0">
            <a:spAutoFit/>
          </a:bodyPr>
          <a:lstStyle/>
          <a:p>
            <a:pPr marL="380990" indent="-380990" algn="just">
              <a:buFont typeface="Arial" panose="020B0604020202020204" pitchFamily="34" charset="0"/>
              <a:buChar char="•"/>
            </a:pPr>
            <a:r>
              <a:rPr lang="en-GB" sz="2000" dirty="0"/>
              <a:t>HNA population dominated by particles 2-5 µm</a:t>
            </a:r>
          </a:p>
          <a:p>
            <a:pPr marL="380990" indent="-380990" algn="just">
              <a:buFont typeface="Arial" panose="020B0604020202020204" pitchFamily="34" charset="0"/>
              <a:buChar char="•"/>
            </a:pPr>
            <a:r>
              <a:rPr lang="en-GB" sz="2000" dirty="0"/>
              <a:t>LNA population dominated by particles 1.5-3 µm</a:t>
            </a:r>
          </a:p>
        </p:txBody>
      </p:sp>
      <p:sp>
        <p:nvSpPr>
          <p:cNvPr id="8" name="Rectangle 7">
            <a:extLst>
              <a:ext uri="{FF2B5EF4-FFF2-40B4-BE49-F238E27FC236}">
                <a16:creationId xmlns:a16="http://schemas.microsoft.com/office/drawing/2014/main" id="{5FF0032D-0E69-4679-DC44-8A51E3759E59}"/>
              </a:ext>
            </a:extLst>
          </p:cNvPr>
          <p:cNvSpPr/>
          <p:nvPr/>
        </p:nvSpPr>
        <p:spPr>
          <a:xfrm>
            <a:off x="199695" y="2101229"/>
            <a:ext cx="406400" cy="2648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9" name="Rectangle 8">
            <a:extLst>
              <a:ext uri="{FF2B5EF4-FFF2-40B4-BE49-F238E27FC236}">
                <a16:creationId xmlns:a16="http://schemas.microsoft.com/office/drawing/2014/main" id="{528100B0-51F3-3EE2-DBC8-5738A794EF53}"/>
              </a:ext>
            </a:extLst>
          </p:cNvPr>
          <p:cNvSpPr/>
          <p:nvPr/>
        </p:nvSpPr>
        <p:spPr>
          <a:xfrm>
            <a:off x="6169248" y="2028077"/>
            <a:ext cx="406400" cy="2648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0" name="ZoneTexte 9">
            <a:extLst>
              <a:ext uri="{FF2B5EF4-FFF2-40B4-BE49-F238E27FC236}">
                <a16:creationId xmlns:a16="http://schemas.microsoft.com/office/drawing/2014/main" id="{7451B17F-29EA-A48A-2AE3-7F7BFFF872AC}"/>
              </a:ext>
            </a:extLst>
          </p:cNvPr>
          <p:cNvSpPr txBox="1"/>
          <p:nvPr/>
        </p:nvSpPr>
        <p:spPr>
          <a:xfrm>
            <a:off x="6070214" y="1387958"/>
            <a:ext cx="5903411" cy="707886"/>
          </a:xfrm>
          <a:prstGeom prst="rect">
            <a:avLst/>
          </a:prstGeom>
          <a:noFill/>
        </p:spPr>
        <p:txBody>
          <a:bodyPr wrap="none" rtlCol="0">
            <a:spAutoFit/>
          </a:bodyPr>
          <a:lstStyle/>
          <a:p>
            <a:pPr marL="342900" indent="-342900" algn="just">
              <a:buFont typeface="Arial" panose="020B0604020202020204" pitchFamily="34" charset="0"/>
              <a:buChar char="•"/>
            </a:pPr>
            <a:r>
              <a:rPr lang="en-GB" sz="2000" dirty="0"/>
              <a:t>Intact population dominated by particles 2-5 µm</a:t>
            </a:r>
          </a:p>
          <a:p>
            <a:pPr marL="342900" indent="-342900" algn="just">
              <a:buFont typeface="Arial" panose="020B0604020202020204" pitchFamily="34" charset="0"/>
              <a:buChar char="•"/>
            </a:pPr>
            <a:r>
              <a:rPr lang="en-GB" sz="2000" dirty="0"/>
              <a:t>Dead population dominated by particles 1.5-2.5 µm</a:t>
            </a:r>
          </a:p>
        </p:txBody>
      </p:sp>
      <p:sp>
        <p:nvSpPr>
          <p:cNvPr id="5" name="ZoneTexte 4">
            <a:extLst>
              <a:ext uri="{FF2B5EF4-FFF2-40B4-BE49-F238E27FC236}">
                <a16:creationId xmlns:a16="http://schemas.microsoft.com/office/drawing/2014/main" id="{C7054C32-A713-409E-6C7D-F5237628ABB3}"/>
              </a:ext>
            </a:extLst>
          </p:cNvPr>
          <p:cNvSpPr txBox="1"/>
          <p:nvPr/>
        </p:nvSpPr>
        <p:spPr>
          <a:xfrm>
            <a:off x="1206503" y="5665714"/>
            <a:ext cx="9210826" cy="913199"/>
          </a:xfrm>
          <a:prstGeom prst="rect">
            <a:avLst/>
          </a:prstGeom>
          <a:noFill/>
        </p:spPr>
        <p:txBody>
          <a:bodyPr wrap="square" rtlCol="0">
            <a:spAutoFit/>
          </a:bodyPr>
          <a:lstStyle/>
          <a:p>
            <a:r>
              <a:rPr lang="en-GB" sz="2667" dirty="0">
                <a:latin typeface="Calibri" panose="020F0502020204030204" pitchFamily="34" charset="0"/>
                <a:ea typeface="Calibri" panose="020F0502020204030204" pitchFamily="34" charset="0"/>
                <a:cs typeface="Calibri" panose="020F0502020204030204" pitchFamily="34" charset="0"/>
              </a:rPr>
              <a:t>The LNA and dead populations are sharing the same particles size distributions</a:t>
            </a:r>
          </a:p>
        </p:txBody>
      </p:sp>
      <p:pic>
        <p:nvPicPr>
          <p:cNvPr id="18434" name="Picture 2">
            <a:extLst>
              <a:ext uri="{FF2B5EF4-FFF2-40B4-BE49-F238E27FC236}">
                <a16:creationId xmlns:a16="http://schemas.microsoft.com/office/drawing/2014/main" id="{09E00418-22AD-2C62-B43B-C214FEDA03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46" t="6556" r="30112" b="74055"/>
          <a:stretch/>
        </p:blipFill>
        <p:spPr bwMode="auto">
          <a:xfrm>
            <a:off x="2" y="2452139"/>
            <a:ext cx="5973917" cy="270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DB4BFCFA-739F-7EEB-ADAF-08D8C24FF1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28" t="45509" r="29930" b="35102"/>
          <a:stretch/>
        </p:blipFill>
        <p:spPr bwMode="auto">
          <a:xfrm>
            <a:off x="6034961" y="2452139"/>
            <a:ext cx="5973917" cy="2700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15A5B59-E246-E18D-8711-E43EB2369E17}"/>
              </a:ext>
            </a:extLst>
          </p:cNvPr>
          <p:cNvSpPr/>
          <p:nvPr/>
        </p:nvSpPr>
        <p:spPr>
          <a:xfrm>
            <a:off x="5973919" y="1356411"/>
            <a:ext cx="6218079" cy="39530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682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AE93658-05D7-EB9B-3A11-2B9E1D66473B}"/>
              </a:ext>
            </a:extLst>
          </p:cNvPr>
          <p:cNvPicPr>
            <a:picLocks noChangeAspect="1"/>
          </p:cNvPicPr>
          <p:nvPr/>
        </p:nvPicPr>
        <p:blipFill>
          <a:blip r:embed="rId2">
            <a:extLst>
              <a:ext uri="{28A0092B-C50C-407E-A947-70E740481C1C}">
                <a14:useLocalDpi xmlns:a14="http://schemas.microsoft.com/office/drawing/2010/main" val="0"/>
              </a:ext>
            </a:extLst>
          </a:blip>
          <a:srcRect l="13152" r="18851" b="73333"/>
          <a:stretch/>
        </p:blipFill>
        <p:spPr>
          <a:xfrm>
            <a:off x="900323" y="668999"/>
            <a:ext cx="10391354" cy="5759778"/>
          </a:xfrm>
          <a:prstGeom prst="rect">
            <a:avLst/>
          </a:prstGeom>
        </p:spPr>
      </p:pic>
      <p:sp>
        <p:nvSpPr>
          <p:cNvPr id="7" name="ZoneTexte 6">
            <a:extLst>
              <a:ext uri="{FF2B5EF4-FFF2-40B4-BE49-F238E27FC236}">
                <a16:creationId xmlns:a16="http://schemas.microsoft.com/office/drawing/2014/main" id="{747475F7-B022-676B-653F-ED57B21D2008}"/>
              </a:ext>
            </a:extLst>
          </p:cNvPr>
          <p:cNvSpPr txBox="1"/>
          <p:nvPr/>
        </p:nvSpPr>
        <p:spPr>
          <a:xfrm>
            <a:off x="0" y="57316"/>
            <a:ext cx="11899780" cy="1077218"/>
          </a:xfrm>
          <a:prstGeom prst="rect">
            <a:avLst/>
          </a:prstGeom>
          <a:noFill/>
        </p:spPr>
        <p:txBody>
          <a:bodyPr wrap="square" rtlCol="0">
            <a:spAutoFit/>
          </a:bodyPr>
          <a:lstStyle/>
          <a:p>
            <a:r>
              <a:rPr lang="en-GB" sz="3200" dirty="0"/>
              <a:t>Pearson correlation matrix between the different populations and the atmospheric pollutants and variables</a:t>
            </a:r>
          </a:p>
        </p:txBody>
      </p:sp>
      <p:sp>
        <p:nvSpPr>
          <p:cNvPr id="8" name="Rectangle 7">
            <a:extLst>
              <a:ext uri="{FF2B5EF4-FFF2-40B4-BE49-F238E27FC236}">
                <a16:creationId xmlns:a16="http://schemas.microsoft.com/office/drawing/2014/main" id="{E6BE2CCF-BA16-E724-2E60-511746B10C2B}"/>
              </a:ext>
            </a:extLst>
          </p:cNvPr>
          <p:cNvSpPr/>
          <p:nvPr/>
        </p:nvSpPr>
        <p:spPr>
          <a:xfrm>
            <a:off x="1133542" y="1329368"/>
            <a:ext cx="2439217" cy="857651"/>
          </a:xfrm>
          <a:prstGeom prst="rect">
            <a:avLst/>
          </a:prstGeom>
          <a:noFill/>
          <a:ln w="38100">
            <a:solidFill>
              <a:srgbClr val="56FF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ZoneTexte 4">
            <a:extLst>
              <a:ext uri="{FF2B5EF4-FFF2-40B4-BE49-F238E27FC236}">
                <a16:creationId xmlns:a16="http://schemas.microsoft.com/office/drawing/2014/main" id="{6275D358-8F2C-4B9D-4E09-F2A1AE7E6B01}"/>
              </a:ext>
            </a:extLst>
          </p:cNvPr>
          <p:cNvSpPr txBox="1"/>
          <p:nvPr/>
        </p:nvSpPr>
        <p:spPr>
          <a:xfrm>
            <a:off x="2353150" y="6228722"/>
            <a:ext cx="7939353" cy="461665"/>
          </a:xfrm>
          <a:prstGeom prst="rect">
            <a:avLst/>
          </a:prstGeom>
          <a:noFill/>
        </p:spPr>
        <p:txBody>
          <a:bodyPr wrap="none" rtlCol="0">
            <a:spAutoFit/>
          </a:bodyPr>
          <a:lstStyle/>
          <a:p>
            <a:r>
              <a:rPr lang="en-GB" sz="2400" dirty="0"/>
              <a:t>The dead population is a subpopulation of the LNA population</a:t>
            </a:r>
          </a:p>
        </p:txBody>
      </p:sp>
    </p:spTree>
    <p:extLst>
      <p:ext uri="{BB962C8B-B14F-4D97-AF65-F5344CB8AC3E}">
        <p14:creationId xmlns:p14="http://schemas.microsoft.com/office/powerpoint/2010/main" val="128735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8FF2C409-86E8-F708-9D02-85EF7106AD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63" t="4388" r="8271" b="59494"/>
          <a:stretch/>
        </p:blipFill>
        <p:spPr bwMode="auto">
          <a:xfrm>
            <a:off x="369450" y="1299258"/>
            <a:ext cx="7138661" cy="523175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994EB888-DA1B-33AE-9926-685B65FCDFEF}"/>
              </a:ext>
            </a:extLst>
          </p:cNvPr>
          <p:cNvSpPr txBox="1"/>
          <p:nvPr/>
        </p:nvSpPr>
        <p:spPr>
          <a:xfrm>
            <a:off x="7509050" y="2679951"/>
            <a:ext cx="4313500" cy="2308324"/>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t>Low contribution of the different population to PM</a:t>
            </a:r>
            <a:r>
              <a:rPr lang="en-GB" sz="2400" baseline="-25000" dirty="0"/>
              <a:t>2.5</a:t>
            </a:r>
            <a:r>
              <a:rPr lang="en-GB" sz="2400" dirty="0"/>
              <a:t> and PM</a:t>
            </a:r>
            <a:r>
              <a:rPr lang="en-GB" sz="2400" baseline="-25000" dirty="0"/>
              <a:t>10</a:t>
            </a:r>
            <a:r>
              <a:rPr lang="en-GB" sz="2400" dirty="0"/>
              <a:t>. </a:t>
            </a:r>
          </a:p>
          <a:p>
            <a:pPr marL="342900" indent="-342900" algn="just">
              <a:buFont typeface="Arial" panose="020B0604020202020204" pitchFamily="34" charset="0"/>
              <a:buChar char="•"/>
            </a:pPr>
            <a:r>
              <a:rPr lang="en-GB" sz="2400" dirty="0"/>
              <a:t>The bioaerosols fraction is not dominant in the atmosphere of Payerne</a:t>
            </a:r>
          </a:p>
        </p:txBody>
      </p:sp>
      <p:sp>
        <p:nvSpPr>
          <p:cNvPr id="3" name="Titre 2">
            <a:extLst>
              <a:ext uri="{FF2B5EF4-FFF2-40B4-BE49-F238E27FC236}">
                <a16:creationId xmlns:a16="http://schemas.microsoft.com/office/drawing/2014/main" id="{15764D77-EF19-56C9-A6CC-71A1FFED2EB6}"/>
              </a:ext>
            </a:extLst>
          </p:cNvPr>
          <p:cNvSpPr txBox="1">
            <a:spLocks/>
          </p:cNvSpPr>
          <p:nvPr/>
        </p:nvSpPr>
        <p:spPr>
          <a:xfrm>
            <a:off x="381965" y="174714"/>
            <a:ext cx="11326559" cy="12126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tx1">
                    <a:lumMod val="50000"/>
                  </a:schemeClr>
                </a:solidFill>
                <a:latin typeface="+mn-lt"/>
              </a:rPr>
              <a:t>Fraction contribution of bioaerosols to </a:t>
            </a:r>
            <a:r>
              <a:rPr lang="en-GB" sz="3200" dirty="0">
                <a:latin typeface="+mn-lt"/>
              </a:rPr>
              <a:t>PM</a:t>
            </a:r>
            <a:r>
              <a:rPr lang="en-GB" sz="3200" baseline="-25000" dirty="0">
                <a:latin typeface="+mn-lt"/>
              </a:rPr>
              <a:t>2.5</a:t>
            </a:r>
            <a:r>
              <a:rPr lang="en-GB" sz="3200" dirty="0">
                <a:latin typeface="+mn-lt"/>
              </a:rPr>
              <a:t> and PM</a:t>
            </a:r>
            <a:r>
              <a:rPr lang="en-GB" sz="3200" baseline="-25000" dirty="0">
                <a:latin typeface="+mn-lt"/>
              </a:rPr>
              <a:t>10</a:t>
            </a:r>
            <a:endParaRPr lang="en-GB" sz="3200" dirty="0">
              <a:solidFill>
                <a:schemeClr val="tx1">
                  <a:lumMod val="50000"/>
                </a:schemeClr>
              </a:solidFill>
              <a:latin typeface="+mn-lt"/>
            </a:endParaRPr>
          </a:p>
        </p:txBody>
      </p:sp>
    </p:spTree>
    <p:extLst>
      <p:ext uri="{BB962C8B-B14F-4D97-AF65-F5344CB8AC3E}">
        <p14:creationId xmlns:p14="http://schemas.microsoft.com/office/powerpoint/2010/main" val="2617787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AAA8F-E13D-4A5C-675E-4255D5B33545}"/>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9A5BB814-A296-AD90-B2A7-9D9036E2B84B}"/>
              </a:ext>
            </a:extLst>
          </p:cNvPr>
          <p:cNvSpPr>
            <a:spLocks noGrp="1"/>
          </p:cNvSpPr>
          <p:nvPr>
            <p:ph type="title"/>
          </p:nvPr>
        </p:nvSpPr>
        <p:spPr>
          <a:xfrm>
            <a:off x="384669" y="221159"/>
            <a:ext cx="10721337" cy="1044488"/>
          </a:xfrm>
        </p:spPr>
        <p:txBody>
          <a:bodyPr>
            <a:noAutofit/>
          </a:bodyPr>
          <a:lstStyle/>
          <a:p>
            <a:r>
              <a:rPr lang="en-GB" sz="3200" dirty="0">
                <a:solidFill>
                  <a:schemeClr val="tx1">
                    <a:lumMod val="50000"/>
                  </a:schemeClr>
                </a:solidFill>
              </a:rPr>
              <a:t>qPCR principle</a:t>
            </a:r>
          </a:p>
        </p:txBody>
      </p:sp>
      <p:sp>
        <p:nvSpPr>
          <p:cNvPr id="4" name="Espace réservé du numéro de diapositive 3">
            <a:extLst>
              <a:ext uri="{FF2B5EF4-FFF2-40B4-BE49-F238E27FC236}">
                <a16:creationId xmlns:a16="http://schemas.microsoft.com/office/drawing/2014/main" id="{4B3A48C5-99B8-6499-F7CF-F5B889863A42}"/>
              </a:ext>
            </a:extLst>
          </p:cNvPr>
          <p:cNvSpPr>
            <a:spLocks noGrp="1"/>
          </p:cNvSpPr>
          <p:nvPr>
            <p:ph type="sldNum" idx="12"/>
          </p:nvPr>
        </p:nvSpPr>
        <p:spPr/>
        <p:txBody>
          <a:bodyPr/>
          <a:lstStyle/>
          <a:p>
            <a:fld id="{00000000-1234-1234-1234-123412341234}" type="slidenum">
              <a:rPr lang="fr-FR" smtClean="0"/>
              <a:pPr/>
              <a:t>13</a:t>
            </a:fld>
            <a:endParaRPr lang="fr-FR"/>
          </a:p>
        </p:txBody>
      </p:sp>
      <p:sp>
        <p:nvSpPr>
          <p:cNvPr id="2" name="ZoneTexte 1">
            <a:extLst>
              <a:ext uri="{FF2B5EF4-FFF2-40B4-BE49-F238E27FC236}">
                <a16:creationId xmlns:a16="http://schemas.microsoft.com/office/drawing/2014/main" id="{2ADF3873-0679-A0C8-1145-D3EF27BAC889}"/>
              </a:ext>
            </a:extLst>
          </p:cNvPr>
          <p:cNvSpPr txBox="1"/>
          <p:nvPr/>
        </p:nvSpPr>
        <p:spPr>
          <a:xfrm>
            <a:off x="3014815" y="1523140"/>
            <a:ext cx="5461047" cy="420564"/>
          </a:xfrm>
          <a:prstGeom prst="rect">
            <a:avLst/>
          </a:prstGeom>
          <a:noFill/>
        </p:spPr>
        <p:txBody>
          <a:bodyPr wrap="none" rtlCol="0">
            <a:spAutoFit/>
          </a:bodyPr>
          <a:lstStyle/>
          <a:p>
            <a:r>
              <a:rPr lang="en-GB" sz="2133" dirty="0"/>
              <a:t>qPCR = </a:t>
            </a:r>
            <a:r>
              <a:rPr lang="en-GB" sz="2133" b="1" dirty="0"/>
              <a:t>q</a:t>
            </a:r>
            <a:r>
              <a:rPr lang="en-GB" sz="2133" dirty="0"/>
              <a:t>uantitative </a:t>
            </a:r>
            <a:r>
              <a:rPr lang="en-GB" sz="2133" b="1" dirty="0"/>
              <a:t>P</a:t>
            </a:r>
            <a:r>
              <a:rPr lang="en-GB" sz="2133" dirty="0"/>
              <a:t>olymerase </a:t>
            </a:r>
            <a:r>
              <a:rPr lang="en-GB" sz="2133" b="1" dirty="0"/>
              <a:t>C</a:t>
            </a:r>
            <a:r>
              <a:rPr lang="en-GB" sz="2133" dirty="0"/>
              <a:t>hain </a:t>
            </a:r>
            <a:r>
              <a:rPr lang="en-GB" sz="2133" b="1" dirty="0"/>
              <a:t>R</a:t>
            </a:r>
            <a:r>
              <a:rPr lang="en-GB" sz="2133" dirty="0"/>
              <a:t>eaction</a:t>
            </a:r>
          </a:p>
        </p:txBody>
      </p:sp>
      <p:grpSp>
        <p:nvGrpSpPr>
          <p:cNvPr id="11" name="Groupe 10">
            <a:extLst>
              <a:ext uri="{FF2B5EF4-FFF2-40B4-BE49-F238E27FC236}">
                <a16:creationId xmlns:a16="http://schemas.microsoft.com/office/drawing/2014/main" id="{0E478A03-A8E0-9DA2-5C29-507CD0ACAAFB}"/>
              </a:ext>
            </a:extLst>
          </p:cNvPr>
          <p:cNvGrpSpPr/>
          <p:nvPr/>
        </p:nvGrpSpPr>
        <p:grpSpPr>
          <a:xfrm>
            <a:off x="1761648" y="2571429"/>
            <a:ext cx="7507786" cy="1622107"/>
            <a:chOff x="229628" y="2426306"/>
            <a:chExt cx="5630840" cy="1216580"/>
          </a:xfrm>
        </p:grpSpPr>
        <p:grpSp>
          <p:nvGrpSpPr>
            <p:cNvPr id="12" name="Groupe 11">
              <a:extLst>
                <a:ext uri="{FF2B5EF4-FFF2-40B4-BE49-F238E27FC236}">
                  <a16:creationId xmlns:a16="http://schemas.microsoft.com/office/drawing/2014/main" id="{DDA5B2EA-ADB6-7FDE-A981-7F59C81C7F2A}"/>
                </a:ext>
              </a:extLst>
            </p:cNvPr>
            <p:cNvGrpSpPr/>
            <p:nvPr/>
          </p:nvGrpSpPr>
          <p:grpSpPr>
            <a:xfrm>
              <a:off x="1244000" y="2496227"/>
              <a:ext cx="4616468" cy="1146659"/>
              <a:chOff x="1244000" y="2496227"/>
              <a:chExt cx="4616468" cy="1146659"/>
            </a:xfrm>
          </p:grpSpPr>
          <p:grpSp>
            <p:nvGrpSpPr>
              <p:cNvPr id="14" name="Groupe 13">
                <a:extLst>
                  <a:ext uri="{FF2B5EF4-FFF2-40B4-BE49-F238E27FC236}">
                    <a16:creationId xmlns:a16="http://schemas.microsoft.com/office/drawing/2014/main" id="{F806AD27-1301-4B15-8929-C81015A7C9E4}"/>
                  </a:ext>
                </a:extLst>
              </p:cNvPr>
              <p:cNvGrpSpPr/>
              <p:nvPr/>
            </p:nvGrpSpPr>
            <p:grpSpPr>
              <a:xfrm>
                <a:off x="1244000" y="2496227"/>
                <a:ext cx="4616468" cy="1146659"/>
                <a:chOff x="4255766" y="853440"/>
                <a:chExt cx="4616468" cy="1146659"/>
              </a:xfrm>
            </p:grpSpPr>
            <p:pic>
              <p:nvPicPr>
                <p:cNvPr id="16" name="Picture 6" descr="The schema of ribosome complex and 16S rRNA gene. The white and grey... |  Download Scientific Diagram">
                  <a:extLst>
                    <a:ext uri="{FF2B5EF4-FFF2-40B4-BE49-F238E27FC236}">
                      <a16:creationId xmlns:a16="http://schemas.microsoft.com/office/drawing/2014/main" id="{835EF009-45DF-33B2-8B45-C453B01552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58" t="43916" r="13356" b="15826"/>
                <a:stretch/>
              </p:blipFill>
              <p:spPr bwMode="auto">
                <a:xfrm>
                  <a:off x="4255766" y="853440"/>
                  <a:ext cx="4552846" cy="1007794"/>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A2D74FD1-A840-96E4-4697-56E19A040821}"/>
                    </a:ext>
                  </a:extLst>
                </p:cNvPr>
                <p:cNvSpPr txBox="1"/>
                <p:nvPr/>
              </p:nvSpPr>
              <p:spPr>
                <a:xfrm>
                  <a:off x="7138682" y="1792350"/>
                  <a:ext cx="1733552" cy="20774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Modified from Fukuda et al., 2016</a:t>
                  </a:r>
                </a:p>
              </p:txBody>
            </p:sp>
          </p:grpSp>
          <p:sp>
            <p:nvSpPr>
              <p:cNvPr id="15" name="Rectangle 14">
                <a:extLst>
                  <a:ext uri="{FF2B5EF4-FFF2-40B4-BE49-F238E27FC236}">
                    <a16:creationId xmlns:a16="http://schemas.microsoft.com/office/drawing/2014/main" id="{F1531BFF-A9D4-668C-E34C-562BCBA8F1C5}"/>
                  </a:ext>
                </a:extLst>
              </p:cNvPr>
              <p:cNvSpPr/>
              <p:nvPr/>
            </p:nvSpPr>
            <p:spPr>
              <a:xfrm>
                <a:off x="1274064" y="2550076"/>
                <a:ext cx="896112" cy="2288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89"/>
              </a:p>
            </p:txBody>
          </p:sp>
        </p:grpSp>
        <p:sp>
          <p:nvSpPr>
            <p:cNvPr id="13" name="ZoneTexte 12">
              <a:extLst>
                <a:ext uri="{FF2B5EF4-FFF2-40B4-BE49-F238E27FC236}">
                  <a16:creationId xmlns:a16="http://schemas.microsoft.com/office/drawing/2014/main" id="{6D2EBC56-6689-8418-B7BB-33C91C77A4CB}"/>
                </a:ext>
              </a:extLst>
            </p:cNvPr>
            <p:cNvSpPr txBox="1"/>
            <p:nvPr/>
          </p:nvSpPr>
          <p:spPr>
            <a:xfrm>
              <a:off x="229628" y="2426306"/>
              <a:ext cx="1806937" cy="315423"/>
            </a:xfrm>
            <a:prstGeom prst="rect">
              <a:avLst/>
            </a:prstGeom>
            <a:noFill/>
          </p:spPr>
          <p:txBody>
            <a:bodyPr wrap="none" rtlCol="0">
              <a:spAutoFit/>
            </a:bodyPr>
            <a:lstStyle/>
            <a:p>
              <a:r>
                <a:rPr lang="en-US" sz="2133" dirty="0">
                  <a:latin typeface="Calibri" panose="020F0502020204030204" pitchFamily="34" charset="0"/>
                  <a:ea typeface="Calibri" panose="020F0502020204030204" pitchFamily="34" charset="0"/>
                  <a:cs typeface="Calibri" panose="020F0502020204030204" pitchFamily="34" charset="0"/>
                </a:rPr>
                <a:t>Prokaryotic genome</a:t>
              </a:r>
            </a:p>
          </p:txBody>
        </p:sp>
      </p:grpSp>
      <p:grpSp>
        <p:nvGrpSpPr>
          <p:cNvPr id="18" name="Groupe 17">
            <a:extLst>
              <a:ext uri="{FF2B5EF4-FFF2-40B4-BE49-F238E27FC236}">
                <a16:creationId xmlns:a16="http://schemas.microsoft.com/office/drawing/2014/main" id="{254CA7D8-D4F9-9AED-5A7E-3F03D5134098}"/>
              </a:ext>
            </a:extLst>
          </p:cNvPr>
          <p:cNvGrpSpPr/>
          <p:nvPr/>
        </p:nvGrpSpPr>
        <p:grpSpPr>
          <a:xfrm>
            <a:off x="1128416" y="4422171"/>
            <a:ext cx="9325176" cy="654182"/>
            <a:chOff x="624164" y="4145414"/>
            <a:chExt cx="6993882" cy="490636"/>
          </a:xfrm>
        </p:grpSpPr>
        <p:pic>
          <p:nvPicPr>
            <p:cNvPr id="19" name="Picture 8" descr="Schematic representation of the fungal ribosomal 18S rRNA gene and ITS... |  Download Scientific Diagram">
              <a:extLst>
                <a:ext uri="{FF2B5EF4-FFF2-40B4-BE49-F238E27FC236}">
                  <a16:creationId xmlns:a16="http://schemas.microsoft.com/office/drawing/2014/main" id="{6016DED8-01AF-185F-8F14-FF928E9EAC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343376" y="4206072"/>
              <a:ext cx="5274670" cy="236859"/>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296A366D-C902-F0CD-0438-3CA57ED32261}"/>
                </a:ext>
              </a:extLst>
            </p:cNvPr>
            <p:cNvSpPr txBox="1"/>
            <p:nvPr/>
          </p:nvSpPr>
          <p:spPr>
            <a:xfrm>
              <a:off x="624164" y="4145414"/>
              <a:ext cx="1733311" cy="315423"/>
            </a:xfrm>
            <a:prstGeom prst="rect">
              <a:avLst/>
            </a:prstGeom>
            <a:noFill/>
          </p:spPr>
          <p:txBody>
            <a:bodyPr wrap="none" rtlCol="0">
              <a:spAutoFit/>
            </a:bodyPr>
            <a:lstStyle/>
            <a:p>
              <a:r>
                <a:rPr lang="en-US" sz="2133" dirty="0">
                  <a:latin typeface="Calibri" panose="020F0502020204030204" pitchFamily="34" charset="0"/>
                  <a:ea typeface="Calibri" panose="020F0502020204030204" pitchFamily="34" charset="0"/>
                  <a:cs typeface="Calibri" panose="020F0502020204030204" pitchFamily="34" charset="0"/>
                </a:rPr>
                <a:t>Eukaryotic genome</a:t>
              </a:r>
            </a:p>
          </p:txBody>
        </p:sp>
        <p:sp>
          <p:nvSpPr>
            <p:cNvPr id="21" name="ZoneTexte 20">
              <a:extLst>
                <a:ext uri="{FF2B5EF4-FFF2-40B4-BE49-F238E27FC236}">
                  <a16:creationId xmlns:a16="http://schemas.microsoft.com/office/drawing/2014/main" id="{A96D2A2B-9443-9A72-9020-61625C2F951A}"/>
                </a:ext>
              </a:extLst>
            </p:cNvPr>
            <p:cNvSpPr txBox="1"/>
            <p:nvPr/>
          </p:nvSpPr>
          <p:spPr>
            <a:xfrm>
              <a:off x="5700533" y="4428301"/>
              <a:ext cx="1869695" cy="20774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Modified from Rajendran et al., 2013</a:t>
              </a:r>
            </a:p>
          </p:txBody>
        </p:sp>
      </p:grpSp>
    </p:spTree>
    <p:extLst>
      <p:ext uri="{BB962C8B-B14F-4D97-AF65-F5344CB8AC3E}">
        <p14:creationId xmlns:p14="http://schemas.microsoft.com/office/powerpoint/2010/main" val="611680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4AB87-21C8-C7B3-7ADD-C28EA08128CC}"/>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351F9B61-685A-5677-A0C3-0C0839DB3EE9}"/>
              </a:ext>
            </a:extLst>
          </p:cNvPr>
          <p:cNvPicPr>
            <a:picLocks noChangeAspect="1"/>
          </p:cNvPicPr>
          <p:nvPr/>
        </p:nvPicPr>
        <p:blipFill>
          <a:blip r:embed="rId2">
            <a:extLst>
              <a:ext uri="{28A0092B-C50C-407E-A947-70E740481C1C}">
                <a14:useLocalDpi xmlns:a14="http://schemas.microsoft.com/office/drawing/2010/main" val="0"/>
              </a:ext>
            </a:extLst>
          </a:blip>
          <a:srcRect l="1620" t="3792" r="50183" b="77870"/>
          <a:stretch/>
        </p:blipFill>
        <p:spPr>
          <a:xfrm>
            <a:off x="1474722" y="974497"/>
            <a:ext cx="8461093" cy="4550170"/>
          </a:xfrm>
          <a:prstGeom prst="rect">
            <a:avLst/>
          </a:prstGeom>
        </p:spPr>
      </p:pic>
      <p:sp>
        <p:nvSpPr>
          <p:cNvPr id="8" name="ZoneTexte 7">
            <a:extLst>
              <a:ext uri="{FF2B5EF4-FFF2-40B4-BE49-F238E27FC236}">
                <a16:creationId xmlns:a16="http://schemas.microsoft.com/office/drawing/2014/main" id="{17E78BFD-94E2-7B45-0805-D4E7A1963FE7}"/>
              </a:ext>
            </a:extLst>
          </p:cNvPr>
          <p:cNvSpPr txBox="1"/>
          <p:nvPr/>
        </p:nvSpPr>
        <p:spPr>
          <a:xfrm>
            <a:off x="217591" y="130697"/>
            <a:ext cx="11557323" cy="584775"/>
          </a:xfrm>
          <a:prstGeom prst="rect">
            <a:avLst/>
          </a:prstGeom>
          <a:noFill/>
        </p:spPr>
        <p:txBody>
          <a:bodyPr wrap="square">
            <a:spAutoFit/>
          </a:bodyPr>
          <a:lstStyle/>
          <a:p>
            <a:r>
              <a:rPr lang="en-US" sz="3200" b="0" i="0" u="none" strike="noStrike" dirty="0">
                <a:solidFill>
                  <a:srgbClr val="000000"/>
                </a:solidFill>
                <a:effectLst/>
                <a:latin typeface="Calibri" panose="020F0502020204030204" pitchFamily="34" charset="0"/>
              </a:rPr>
              <a:t>Quantification of the rRNA region by qPCR in the different Kingdoms</a:t>
            </a:r>
            <a:endParaRPr lang="en-GB" sz="3200" dirty="0"/>
          </a:p>
        </p:txBody>
      </p:sp>
      <p:sp>
        <p:nvSpPr>
          <p:cNvPr id="9" name="ZoneTexte 8">
            <a:extLst>
              <a:ext uri="{FF2B5EF4-FFF2-40B4-BE49-F238E27FC236}">
                <a16:creationId xmlns:a16="http://schemas.microsoft.com/office/drawing/2014/main" id="{AAE52DAB-750B-3163-9AAC-5DB1A779829D}"/>
              </a:ext>
            </a:extLst>
          </p:cNvPr>
          <p:cNvSpPr txBox="1"/>
          <p:nvPr/>
        </p:nvSpPr>
        <p:spPr>
          <a:xfrm>
            <a:off x="995422" y="5883503"/>
            <a:ext cx="9419695" cy="461665"/>
          </a:xfrm>
          <a:prstGeom prst="rect">
            <a:avLst/>
          </a:prstGeom>
          <a:noFill/>
        </p:spPr>
        <p:txBody>
          <a:bodyPr wrap="none" rtlCol="0">
            <a:spAutoFit/>
          </a:bodyPr>
          <a:lstStyle/>
          <a:p>
            <a:r>
              <a:rPr lang="en-GB" sz="2400" dirty="0"/>
              <a:t>Bacteria, protists, and fungi are the most abundant bioaerosols in Payerne</a:t>
            </a:r>
          </a:p>
        </p:txBody>
      </p:sp>
    </p:spTree>
    <p:extLst>
      <p:ext uri="{BB962C8B-B14F-4D97-AF65-F5344CB8AC3E}">
        <p14:creationId xmlns:p14="http://schemas.microsoft.com/office/powerpoint/2010/main" val="2596469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84389-6C2E-5A91-1BA7-6BD887FD5A29}"/>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BAB0EB1-CD8D-38BF-20F9-B01B2B41A589}"/>
              </a:ext>
            </a:extLst>
          </p:cNvPr>
          <p:cNvPicPr>
            <a:picLocks noChangeAspect="1"/>
          </p:cNvPicPr>
          <p:nvPr/>
        </p:nvPicPr>
        <p:blipFill>
          <a:blip r:embed="rId2">
            <a:extLst>
              <a:ext uri="{28A0092B-C50C-407E-A947-70E740481C1C}">
                <a14:useLocalDpi xmlns:a14="http://schemas.microsoft.com/office/drawing/2010/main" val="0"/>
              </a:ext>
            </a:extLst>
          </a:blip>
          <a:srcRect l="13152" r="18851" b="73333"/>
          <a:stretch/>
        </p:blipFill>
        <p:spPr>
          <a:xfrm>
            <a:off x="900323" y="668999"/>
            <a:ext cx="10391354" cy="5759778"/>
          </a:xfrm>
          <a:prstGeom prst="rect">
            <a:avLst/>
          </a:prstGeom>
        </p:spPr>
      </p:pic>
      <p:sp>
        <p:nvSpPr>
          <p:cNvPr id="7" name="ZoneTexte 6">
            <a:extLst>
              <a:ext uri="{FF2B5EF4-FFF2-40B4-BE49-F238E27FC236}">
                <a16:creationId xmlns:a16="http://schemas.microsoft.com/office/drawing/2014/main" id="{099AB3F3-F9CA-5187-B66C-50C25378B9C9}"/>
              </a:ext>
            </a:extLst>
          </p:cNvPr>
          <p:cNvSpPr txBox="1"/>
          <p:nvPr/>
        </p:nvSpPr>
        <p:spPr>
          <a:xfrm>
            <a:off x="0" y="57316"/>
            <a:ext cx="11899780" cy="1077218"/>
          </a:xfrm>
          <a:prstGeom prst="rect">
            <a:avLst/>
          </a:prstGeom>
          <a:noFill/>
        </p:spPr>
        <p:txBody>
          <a:bodyPr wrap="square" rtlCol="0">
            <a:spAutoFit/>
          </a:bodyPr>
          <a:lstStyle/>
          <a:p>
            <a:r>
              <a:rPr lang="en-GB" sz="3200" dirty="0"/>
              <a:t>Pearson correlation matrix between the different populations, the qPCRs amplicons, and the atmospheric pollutants and variables</a:t>
            </a:r>
          </a:p>
        </p:txBody>
      </p:sp>
      <p:sp>
        <p:nvSpPr>
          <p:cNvPr id="8" name="Rectangle 7">
            <a:extLst>
              <a:ext uri="{FF2B5EF4-FFF2-40B4-BE49-F238E27FC236}">
                <a16:creationId xmlns:a16="http://schemas.microsoft.com/office/drawing/2014/main" id="{0402CF59-F4AB-1B07-C277-D93B6BDDA75E}"/>
              </a:ext>
            </a:extLst>
          </p:cNvPr>
          <p:cNvSpPr/>
          <p:nvPr/>
        </p:nvSpPr>
        <p:spPr>
          <a:xfrm>
            <a:off x="1338606" y="1329368"/>
            <a:ext cx="4308050" cy="1668356"/>
          </a:xfrm>
          <a:prstGeom prst="rect">
            <a:avLst/>
          </a:prstGeom>
          <a:noFill/>
          <a:ln w="38100">
            <a:solidFill>
              <a:srgbClr val="56FF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ZoneTexte 4">
            <a:extLst>
              <a:ext uri="{FF2B5EF4-FFF2-40B4-BE49-F238E27FC236}">
                <a16:creationId xmlns:a16="http://schemas.microsoft.com/office/drawing/2014/main" id="{0089F513-7D41-EDC1-AB14-99039BBF1B7D}"/>
              </a:ext>
            </a:extLst>
          </p:cNvPr>
          <p:cNvSpPr txBox="1"/>
          <p:nvPr/>
        </p:nvSpPr>
        <p:spPr>
          <a:xfrm>
            <a:off x="2353150" y="6228722"/>
            <a:ext cx="7939353" cy="461665"/>
          </a:xfrm>
          <a:prstGeom prst="rect">
            <a:avLst/>
          </a:prstGeom>
          <a:noFill/>
        </p:spPr>
        <p:txBody>
          <a:bodyPr wrap="none" rtlCol="0">
            <a:spAutoFit/>
          </a:bodyPr>
          <a:lstStyle/>
          <a:p>
            <a:r>
              <a:rPr lang="en-GB" sz="2400" dirty="0"/>
              <a:t>The dead population is a subpopulation of the LNA population</a:t>
            </a:r>
          </a:p>
        </p:txBody>
      </p:sp>
    </p:spTree>
    <p:extLst>
      <p:ext uri="{BB962C8B-B14F-4D97-AF65-F5344CB8AC3E}">
        <p14:creationId xmlns:p14="http://schemas.microsoft.com/office/powerpoint/2010/main" val="402777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308CFFA-D6C2-29EB-FCF7-2F8850BAA068}"/>
              </a:ext>
            </a:extLst>
          </p:cNvPr>
          <p:cNvSpPr>
            <a:spLocks noGrp="1"/>
          </p:cNvSpPr>
          <p:nvPr>
            <p:ph type="title"/>
          </p:nvPr>
        </p:nvSpPr>
        <p:spPr>
          <a:xfrm>
            <a:off x="81023" y="174713"/>
            <a:ext cx="11564440" cy="963208"/>
          </a:xfrm>
        </p:spPr>
        <p:txBody>
          <a:bodyPr>
            <a:noAutofit/>
          </a:bodyPr>
          <a:lstStyle/>
          <a:p>
            <a:r>
              <a:rPr lang="en-GB" sz="32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Statistical difference for pollen identified between Coriolis and the Hirst samplers</a:t>
            </a:r>
          </a:p>
        </p:txBody>
      </p:sp>
      <p:grpSp>
        <p:nvGrpSpPr>
          <p:cNvPr id="7" name="Groupe 6">
            <a:extLst>
              <a:ext uri="{FF2B5EF4-FFF2-40B4-BE49-F238E27FC236}">
                <a16:creationId xmlns:a16="http://schemas.microsoft.com/office/drawing/2014/main" id="{1D5E8402-2C29-CC8C-8700-AC6F7846C797}"/>
              </a:ext>
            </a:extLst>
          </p:cNvPr>
          <p:cNvGrpSpPr/>
          <p:nvPr/>
        </p:nvGrpSpPr>
        <p:grpSpPr>
          <a:xfrm>
            <a:off x="1382610" y="1206715"/>
            <a:ext cx="8790937" cy="4252067"/>
            <a:chOff x="887734" y="1055793"/>
            <a:chExt cx="6593203" cy="3189050"/>
          </a:xfrm>
        </p:grpSpPr>
        <p:pic>
          <p:nvPicPr>
            <p:cNvPr id="9" name="Image 8">
              <a:extLst>
                <a:ext uri="{FF2B5EF4-FFF2-40B4-BE49-F238E27FC236}">
                  <a16:creationId xmlns:a16="http://schemas.microsoft.com/office/drawing/2014/main" id="{A73D14CE-B3CE-4B4F-D7BA-4D77D8B29E29}"/>
                </a:ext>
              </a:extLst>
            </p:cNvPr>
            <p:cNvPicPr>
              <a:picLocks noChangeAspect="1"/>
            </p:cNvPicPr>
            <p:nvPr/>
          </p:nvPicPr>
          <p:blipFill>
            <a:blip r:embed="rId3"/>
            <a:srcRect b="6004"/>
            <a:stretch/>
          </p:blipFill>
          <p:spPr>
            <a:xfrm>
              <a:off x="887734" y="1055794"/>
              <a:ext cx="6593203" cy="3189049"/>
            </a:xfrm>
            <a:prstGeom prst="rect">
              <a:avLst/>
            </a:prstGeom>
          </p:spPr>
        </p:pic>
        <p:sp>
          <p:nvSpPr>
            <p:cNvPr id="2" name="ZoneTexte 1">
              <a:extLst>
                <a:ext uri="{FF2B5EF4-FFF2-40B4-BE49-F238E27FC236}">
                  <a16:creationId xmlns:a16="http://schemas.microsoft.com/office/drawing/2014/main" id="{E90860BE-9533-732C-F986-B4EA12ECAEC0}"/>
                </a:ext>
              </a:extLst>
            </p:cNvPr>
            <p:cNvSpPr txBox="1"/>
            <p:nvPr/>
          </p:nvSpPr>
          <p:spPr>
            <a:xfrm>
              <a:off x="1310640" y="1055793"/>
              <a:ext cx="1458813" cy="346249"/>
            </a:xfrm>
            <a:prstGeom prst="rect">
              <a:avLst/>
            </a:prstGeom>
            <a:noFill/>
            <a:ln w="28575">
              <a:solidFill>
                <a:srgbClr val="FF0000"/>
              </a:solidFill>
            </a:ln>
          </p:spPr>
          <p:txBody>
            <a:bodyPr wrap="none" rtlCol="0">
              <a:spAutoFit/>
            </a:bodyPr>
            <a:lstStyle/>
            <a:p>
              <a:r>
                <a:rPr lang="en-GB" sz="2400" dirty="0"/>
                <a:t>p-value = 0.03</a:t>
              </a:r>
            </a:p>
          </p:txBody>
        </p:sp>
      </p:grpSp>
      <p:sp>
        <p:nvSpPr>
          <p:cNvPr id="6" name="ZoneTexte 5">
            <a:extLst>
              <a:ext uri="{FF2B5EF4-FFF2-40B4-BE49-F238E27FC236}">
                <a16:creationId xmlns:a16="http://schemas.microsoft.com/office/drawing/2014/main" id="{8BB0AB20-0D92-E0D6-27EE-EFFFAE5DF524}"/>
              </a:ext>
            </a:extLst>
          </p:cNvPr>
          <p:cNvSpPr txBox="1"/>
          <p:nvPr/>
        </p:nvSpPr>
        <p:spPr>
          <a:xfrm>
            <a:off x="253696" y="5358594"/>
            <a:ext cx="10429878" cy="1405256"/>
          </a:xfrm>
          <a:prstGeom prst="rect">
            <a:avLst/>
          </a:prstGeom>
          <a:noFill/>
        </p:spPr>
        <p:txBody>
          <a:bodyPr wrap="square" rtlCol="0">
            <a:spAutoFit/>
          </a:bodyPr>
          <a:lstStyle/>
          <a:p>
            <a:pPr marL="380990" indent="-380990">
              <a:buFont typeface="Arial" panose="020B0604020202020204" pitchFamily="34" charset="0"/>
              <a:buChar char="•"/>
            </a:pPr>
            <a:r>
              <a:rPr lang="en-GB" sz="2133" dirty="0">
                <a:latin typeface="Calibri" panose="020F0502020204030204" pitchFamily="34" charset="0"/>
                <a:ea typeface="Calibri" panose="020F0502020204030204" pitchFamily="34" charset="0"/>
                <a:cs typeface="Calibri" panose="020F0502020204030204" pitchFamily="34" charset="0"/>
              </a:rPr>
              <a:t>Only the pollen cluster was taken into consideration</a:t>
            </a:r>
          </a:p>
          <a:p>
            <a:pPr marL="380990" indent="-380990">
              <a:buFont typeface="Arial" panose="020B0604020202020204" pitchFamily="34" charset="0"/>
              <a:buChar char="•"/>
            </a:pPr>
            <a:r>
              <a:rPr lang="en-GB" sz="2133" dirty="0">
                <a:latin typeface="Calibri" panose="020F0502020204030204" pitchFamily="34" charset="0"/>
                <a:ea typeface="Calibri" panose="020F0502020204030204" pitchFamily="34" charset="0"/>
                <a:cs typeface="Calibri" panose="020F0502020204030204" pitchFamily="34" charset="0"/>
              </a:rPr>
              <a:t>Bursted pollen may cause a decrease in to quantification of the total pollen collected</a:t>
            </a:r>
          </a:p>
          <a:p>
            <a:pPr marL="380990" indent="-380990">
              <a:buFont typeface="Arial" panose="020B0604020202020204" pitchFamily="34" charset="0"/>
              <a:buChar char="•"/>
            </a:pPr>
            <a:r>
              <a:rPr lang="en-GB" sz="2133" dirty="0">
                <a:latin typeface="Calibri" panose="020F0502020204030204" pitchFamily="34" charset="0"/>
                <a:ea typeface="Calibri" panose="020F0502020204030204" pitchFamily="34" charset="0"/>
                <a:cs typeface="Calibri" panose="020F0502020204030204" pitchFamily="34" charset="0"/>
              </a:rPr>
              <a:t>In agreement with Gómez-Domenech et al., (2010) and in contradiction with Carvalho et al., (2008) (both studies compared Coriolis with Hirst)</a:t>
            </a:r>
          </a:p>
        </p:txBody>
      </p:sp>
      <p:sp>
        <p:nvSpPr>
          <p:cNvPr id="3" name="ZoneTexte 2">
            <a:extLst>
              <a:ext uri="{FF2B5EF4-FFF2-40B4-BE49-F238E27FC236}">
                <a16:creationId xmlns:a16="http://schemas.microsoft.com/office/drawing/2014/main" id="{04F44B69-ED85-30B5-17EA-4961A6EB5541}"/>
              </a:ext>
            </a:extLst>
          </p:cNvPr>
          <p:cNvSpPr txBox="1"/>
          <p:nvPr/>
        </p:nvSpPr>
        <p:spPr>
          <a:xfrm>
            <a:off x="5749964" y="6633410"/>
            <a:ext cx="5135380" cy="276999"/>
          </a:xfrm>
          <a:prstGeom prst="rect">
            <a:avLst/>
          </a:prstGeom>
          <a:noFill/>
        </p:spPr>
        <p:txBody>
          <a:bodyPr wrap="none" rtlCol="0">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Gómez-Domenech et al., 2010 </a:t>
            </a:r>
            <a:r>
              <a:rPr lang="en-GB" sz="1200" dirty="0" err="1">
                <a:latin typeface="Calibri" panose="020F0502020204030204" pitchFamily="34" charset="0"/>
                <a:ea typeface="Calibri" panose="020F0502020204030204" pitchFamily="34" charset="0"/>
                <a:cs typeface="Calibri" panose="020F0502020204030204" pitchFamily="34" charset="0"/>
              </a:rPr>
              <a:t>Aerobiologia</a:t>
            </a:r>
            <a:r>
              <a:rPr lang="en-GB" sz="1200" dirty="0">
                <a:latin typeface="Calibri" panose="020F0502020204030204" pitchFamily="34" charset="0"/>
                <a:ea typeface="Calibri" panose="020F0502020204030204" pitchFamily="34" charset="0"/>
                <a:cs typeface="Calibri" panose="020F0502020204030204" pitchFamily="34" charset="0"/>
              </a:rPr>
              <a:t>; Carvalho et al., 2008 </a:t>
            </a:r>
            <a:r>
              <a:rPr lang="en-GB" sz="1200" dirty="0" err="1">
                <a:latin typeface="Calibri" panose="020F0502020204030204" pitchFamily="34" charset="0"/>
                <a:ea typeface="Calibri" panose="020F0502020204030204" pitchFamily="34" charset="0"/>
                <a:cs typeface="Calibri" panose="020F0502020204030204" pitchFamily="34" charset="0"/>
              </a:rPr>
              <a:t>Aerobiologia</a:t>
            </a:r>
            <a:r>
              <a:rPr lang="en-GB" sz="1200" dirty="0">
                <a:latin typeface="Calibri" panose="020F0502020204030204" pitchFamily="34" charset="0"/>
                <a:ea typeface="Calibri" panose="020F0502020204030204" pitchFamily="34" charset="0"/>
                <a:cs typeface="Calibri" panose="020F0502020204030204" pitchFamily="34" charset="0"/>
              </a:rPr>
              <a:t> </a:t>
            </a:r>
            <a:endParaRPr lang="en-GB" sz="1200" dirty="0"/>
          </a:p>
        </p:txBody>
      </p:sp>
      <p:pic>
        <p:nvPicPr>
          <p:cNvPr id="10" name="Image 9">
            <a:extLst>
              <a:ext uri="{FF2B5EF4-FFF2-40B4-BE49-F238E27FC236}">
                <a16:creationId xmlns:a16="http://schemas.microsoft.com/office/drawing/2014/main" id="{587F8358-38DB-7CAF-2FE7-0D93A64B2389}"/>
              </a:ext>
            </a:extLst>
          </p:cNvPr>
          <p:cNvPicPr>
            <a:picLocks noChangeAspect="1"/>
          </p:cNvPicPr>
          <p:nvPr/>
        </p:nvPicPr>
        <p:blipFill>
          <a:blip r:embed="rId4"/>
          <a:srcRect l="36568"/>
          <a:stretch/>
        </p:blipFill>
        <p:spPr>
          <a:xfrm>
            <a:off x="8317654" y="1226379"/>
            <a:ext cx="2127060" cy="457264"/>
          </a:xfrm>
          <a:prstGeom prst="rect">
            <a:avLst/>
          </a:prstGeom>
        </p:spPr>
      </p:pic>
      <p:sp>
        <p:nvSpPr>
          <p:cNvPr id="8" name="Rectangle 7">
            <a:extLst>
              <a:ext uri="{FF2B5EF4-FFF2-40B4-BE49-F238E27FC236}">
                <a16:creationId xmlns:a16="http://schemas.microsoft.com/office/drawing/2014/main" id="{CAD8441D-EB2A-C512-7409-36EF110853D2}"/>
              </a:ext>
            </a:extLst>
          </p:cNvPr>
          <p:cNvSpPr/>
          <p:nvPr/>
        </p:nvSpPr>
        <p:spPr>
          <a:xfrm>
            <a:off x="501446" y="6530561"/>
            <a:ext cx="206477" cy="12587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1679805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06BB8-15B1-3E7E-1960-2EED6067E5BB}"/>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32A4FDD4-3966-A8A9-F1B5-551ACD597126}"/>
              </a:ext>
            </a:extLst>
          </p:cNvPr>
          <p:cNvSpPr>
            <a:spLocks noGrp="1"/>
          </p:cNvSpPr>
          <p:nvPr>
            <p:ph type="title"/>
          </p:nvPr>
        </p:nvSpPr>
        <p:spPr>
          <a:xfrm>
            <a:off x="222656" y="260352"/>
            <a:ext cx="9939017" cy="715168"/>
          </a:xfrm>
        </p:spPr>
        <p:txBody>
          <a:bodyPr>
            <a:normAutofit/>
          </a:bodyPr>
          <a:lstStyle/>
          <a:p>
            <a:r>
              <a:rPr lang="en-GB" sz="3200" dirty="0"/>
              <a:t>Take home messages</a:t>
            </a:r>
          </a:p>
        </p:txBody>
      </p:sp>
      <p:sp>
        <p:nvSpPr>
          <p:cNvPr id="5" name="ZoneTexte 4">
            <a:extLst>
              <a:ext uri="{FF2B5EF4-FFF2-40B4-BE49-F238E27FC236}">
                <a16:creationId xmlns:a16="http://schemas.microsoft.com/office/drawing/2014/main" id="{D8C27222-683E-34AA-5D41-349ECB62B4B0}"/>
              </a:ext>
            </a:extLst>
          </p:cNvPr>
          <p:cNvSpPr txBox="1"/>
          <p:nvPr/>
        </p:nvSpPr>
        <p:spPr>
          <a:xfrm>
            <a:off x="0" y="975520"/>
            <a:ext cx="11905517" cy="5016758"/>
          </a:xfrm>
          <a:prstGeom prst="rect">
            <a:avLst/>
          </a:prstGeom>
          <a:noFill/>
        </p:spPr>
        <p:txBody>
          <a:bodyPr wrap="square" rtlCol="0">
            <a:spAutoFit/>
          </a:bodyPr>
          <a:lstStyle/>
          <a:p>
            <a:pPr marL="380990" indent="-380990" algn="just">
              <a:buFont typeface="Arial" panose="020B0604020202020204" pitchFamily="34" charset="0"/>
              <a:buChar char="•"/>
            </a:pPr>
            <a:r>
              <a:rPr lang="en-GB" sz="3200" dirty="0">
                <a:latin typeface="Calibri" panose="020F0502020204030204" pitchFamily="34" charset="0"/>
                <a:ea typeface="Calibri" panose="020F0502020204030204" pitchFamily="34" charset="0"/>
                <a:cs typeface="Calibri" panose="020F0502020204030204" pitchFamily="34" charset="0"/>
              </a:rPr>
              <a:t>Flow cytometry allows a fast characterization and quantification of bioaerosols</a:t>
            </a:r>
          </a:p>
          <a:p>
            <a:pPr marL="380990" indent="-380990" algn="just">
              <a:buFont typeface="Arial" panose="020B0604020202020204" pitchFamily="34" charset="0"/>
              <a:buChar char="•"/>
            </a:pPr>
            <a:r>
              <a:rPr lang="en-GB" sz="3200" dirty="0">
                <a:latin typeface="Calibri" panose="020F0502020204030204" pitchFamily="34" charset="0"/>
                <a:ea typeface="Calibri" panose="020F0502020204030204" pitchFamily="34" charset="0"/>
                <a:cs typeface="Calibri" panose="020F0502020204030204" pitchFamily="34" charset="0"/>
              </a:rPr>
              <a:t>The flow cytometry workflow established identified correctly the different populations targeted, supported by the different pictures taken by the integrated camera</a:t>
            </a:r>
          </a:p>
          <a:p>
            <a:pPr marL="380990" indent="-380990" algn="just">
              <a:buFont typeface="Arial" panose="020B0604020202020204" pitchFamily="34" charset="0"/>
              <a:buChar char="•"/>
            </a:pPr>
            <a:r>
              <a:rPr lang="en-GB" sz="3200" dirty="0">
                <a:latin typeface="Calibri" panose="020F0502020204030204" pitchFamily="34" charset="0"/>
                <a:ea typeface="Calibri" panose="020F0502020204030204" pitchFamily="34" charset="0"/>
                <a:cs typeface="Calibri" panose="020F0502020204030204" pitchFamily="34" charset="0"/>
              </a:rPr>
              <a:t>The HNA population is dominant in Payerne, is composed of all the Kingdoms, and mainly fungi and protists as suggested by the qPCRs results</a:t>
            </a:r>
          </a:p>
          <a:p>
            <a:pPr marL="380990" indent="-380990" algn="just">
              <a:buFont typeface="Arial" panose="020B0604020202020204" pitchFamily="34" charset="0"/>
              <a:buChar char="•"/>
            </a:pPr>
            <a:r>
              <a:rPr lang="en-GB" sz="3200" dirty="0">
                <a:latin typeface="Calibri" panose="020F0502020204030204" pitchFamily="34" charset="0"/>
                <a:ea typeface="Calibri" panose="020F0502020204030204" pitchFamily="34" charset="0"/>
                <a:cs typeface="Calibri" panose="020F0502020204030204" pitchFamily="34" charset="0"/>
              </a:rPr>
              <a:t>The dead population is a subset of the LNA population leading </a:t>
            </a:r>
          </a:p>
          <a:p>
            <a:pPr algn="just"/>
            <a:r>
              <a:rPr lang="en-GB" sz="3200" dirty="0">
                <a:latin typeface="Calibri" panose="020F0502020204030204" pitchFamily="34" charset="0"/>
                <a:ea typeface="Calibri" panose="020F0502020204030204" pitchFamily="34" charset="0"/>
                <a:cs typeface="Calibri" panose="020F0502020204030204" pitchFamily="34" charset="0"/>
              </a:rPr>
              <a:t>    to its increase when precipitation is absent</a:t>
            </a:r>
          </a:p>
        </p:txBody>
      </p:sp>
    </p:spTree>
    <p:extLst>
      <p:ext uri="{BB962C8B-B14F-4D97-AF65-F5344CB8AC3E}">
        <p14:creationId xmlns:p14="http://schemas.microsoft.com/office/powerpoint/2010/main" val="343138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49889-5ED2-AC25-1C78-DAE688EFFE25}"/>
            </a:ext>
          </a:extLst>
        </p:cNvPr>
        <p:cNvGrpSpPr/>
        <p:nvPr/>
      </p:nvGrpSpPr>
      <p:grpSpPr>
        <a:xfrm>
          <a:off x="0" y="0"/>
          <a:ext cx="0" cy="0"/>
          <a:chOff x="0" y="0"/>
          <a:chExt cx="0" cy="0"/>
        </a:xfrm>
      </p:grpSpPr>
      <p:grpSp>
        <p:nvGrpSpPr>
          <p:cNvPr id="23" name="Groupe 22">
            <a:extLst>
              <a:ext uri="{FF2B5EF4-FFF2-40B4-BE49-F238E27FC236}">
                <a16:creationId xmlns:a16="http://schemas.microsoft.com/office/drawing/2014/main" id="{63A679AA-2928-7C37-22FB-F8410EA5AA7E}"/>
              </a:ext>
            </a:extLst>
          </p:cNvPr>
          <p:cNvGrpSpPr/>
          <p:nvPr/>
        </p:nvGrpSpPr>
        <p:grpSpPr>
          <a:xfrm>
            <a:off x="2867941" y="3270594"/>
            <a:ext cx="2365093" cy="2396311"/>
            <a:chOff x="9624772" y="2994738"/>
            <a:chExt cx="2365093" cy="2396310"/>
          </a:xfrm>
        </p:grpSpPr>
        <p:pic>
          <p:nvPicPr>
            <p:cNvPr id="5132" name="Picture 12" descr="Francesco Palumbo – Flow Cytometriy Specialist – Ecole ...">
              <a:extLst>
                <a:ext uri="{FF2B5EF4-FFF2-40B4-BE49-F238E27FC236}">
                  <a16:creationId xmlns:a16="http://schemas.microsoft.com/office/drawing/2014/main" id="{16698769-E5C2-B62C-661E-41F819423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1519" y="2994738"/>
              <a:ext cx="1911600" cy="1911601"/>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03A74A43-C0B4-5B92-7215-00B24365E58A}"/>
                </a:ext>
              </a:extLst>
            </p:cNvPr>
            <p:cNvSpPr txBox="1"/>
            <p:nvPr/>
          </p:nvSpPr>
          <p:spPr>
            <a:xfrm>
              <a:off x="9624772" y="4867828"/>
              <a:ext cx="2365093" cy="523220"/>
            </a:xfrm>
            <a:prstGeom prst="rect">
              <a:avLst/>
            </a:prstGeom>
            <a:noFill/>
          </p:spPr>
          <p:txBody>
            <a:bodyPr wrap="square" rtlCol="0">
              <a:spAutoFit/>
            </a:bodyPr>
            <a:lstStyle/>
            <a:p>
              <a:r>
                <a:rPr lang="en-GB" sz="1400" dirty="0"/>
                <a:t>Dr. Francesco Palumbo – Flow cytometry platform</a:t>
              </a:r>
            </a:p>
          </p:txBody>
        </p:sp>
      </p:grpSp>
      <p:grpSp>
        <p:nvGrpSpPr>
          <p:cNvPr id="25" name="Groupe 24">
            <a:extLst>
              <a:ext uri="{FF2B5EF4-FFF2-40B4-BE49-F238E27FC236}">
                <a16:creationId xmlns:a16="http://schemas.microsoft.com/office/drawing/2014/main" id="{9F602D15-6110-C1E1-A299-D2513D0E9CD0}"/>
              </a:ext>
            </a:extLst>
          </p:cNvPr>
          <p:cNvGrpSpPr/>
          <p:nvPr/>
        </p:nvGrpSpPr>
        <p:grpSpPr>
          <a:xfrm>
            <a:off x="403060" y="1029374"/>
            <a:ext cx="1629591" cy="2165403"/>
            <a:chOff x="740196" y="4096135"/>
            <a:chExt cx="1629591" cy="2165402"/>
          </a:xfrm>
        </p:grpSpPr>
        <p:pic>
          <p:nvPicPr>
            <p:cNvPr id="5138" name="Picture 18" descr="Kalliopi Violaki">
              <a:extLst>
                <a:ext uri="{FF2B5EF4-FFF2-40B4-BE49-F238E27FC236}">
                  <a16:creationId xmlns:a16="http://schemas.microsoft.com/office/drawing/2014/main" id="{899A3CFB-7F7A-3691-DE03-6385B7AFAE7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33035" y="4096135"/>
              <a:ext cx="1436752" cy="1912717"/>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F70C26D3-4A1E-954A-7F36-1A4866170713}"/>
                </a:ext>
              </a:extLst>
            </p:cNvPr>
            <p:cNvSpPr txBox="1"/>
            <p:nvPr/>
          </p:nvSpPr>
          <p:spPr>
            <a:xfrm>
              <a:off x="740196" y="5953760"/>
              <a:ext cx="1487715" cy="307777"/>
            </a:xfrm>
            <a:prstGeom prst="rect">
              <a:avLst/>
            </a:prstGeom>
            <a:noFill/>
          </p:spPr>
          <p:txBody>
            <a:bodyPr wrap="none" rtlCol="0">
              <a:spAutoFit/>
            </a:bodyPr>
            <a:lstStyle/>
            <a:p>
              <a:r>
                <a:rPr lang="en-GB" sz="1400" dirty="0"/>
                <a:t>Dr. Kalliopi Violaki</a:t>
              </a:r>
            </a:p>
          </p:txBody>
        </p:sp>
      </p:grpSp>
      <p:grpSp>
        <p:nvGrpSpPr>
          <p:cNvPr id="27" name="Groupe 26">
            <a:extLst>
              <a:ext uri="{FF2B5EF4-FFF2-40B4-BE49-F238E27FC236}">
                <a16:creationId xmlns:a16="http://schemas.microsoft.com/office/drawing/2014/main" id="{2313A07F-5063-A276-BAD2-A6F3BD237670}"/>
              </a:ext>
            </a:extLst>
          </p:cNvPr>
          <p:cNvGrpSpPr/>
          <p:nvPr/>
        </p:nvGrpSpPr>
        <p:grpSpPr>
          <a:xfrm>
            <a:off x="3039604" y="1021819"/>
            <a:ext cx="2021767" cy="2180512"/>
            <a:chOff x="3942080" y="4233426"/>
            <a:chExt cx="2021767" cy="2180511"/>
          </a:xfrm>
        </p:grpSpPr>
        <p:pic>
          <p:nvPicPr>
            <p:cNvPr id="5136" name="Picture 16">
              <a:extLst>
                <a:ext uri="{FF2B5EF4-FFF2-40B4-BE49-F238E27FC236}">
                  <a16:creationId xmlns:a16="http://schemas.microsoft.com/office/drawing/2014/main" id="{8BD2DFD3-8877-0763-F1AD-36D7BBEC89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8847" y="4233426"/>
              <a:ext cx="1905000" cy="190500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8" name="ZoneTexte 27">
              <a:extLst>
                <a:ext uri="{FF2B5EF4-FFF2-40B4-BE49-F238E27FC236}">
                  <a16:creationId xmlns:a16="http://schemas.microsoft.com/office/drawing/2014/main" id="{CB980DFE-FF7E-114D-9194-DD97417DE25B}"/>
                </a:ext>
              </a:extLst>
            </p:cNvPr>
            <p:cNvSpPr txBox="1"/>
            <p:nvPr/>
          </p:nvSpPr>
          <p:spPr>
            <a:xfrm>
              <a:off x="3942080" y="6106160"/>
              <a:ext cx="1707327" cy="307777"/>
            </a:xfrm>
            <a:prstGeom prst="rect">
              <a:avLst/>
            </a:prstGeom>
            <a:noFill/>
          </p:spPr>
          <p:txBody>
            <a:bodyPr wrap="none" rtlCol="0">
              <a:spAutoFit/>
            </a:bodyPr>
            <a:lstStyle/>
            <a:p>
              <a:r>
                <a:rPr lang="en-GB" sz="1400" dirty="0"/>
                <a:t>Pr. Athanasios Nenes</a:t>
              </a:r>
            </a:p>
          </p:txBody>
        </p:sp>
      </p:grpSp>
      <p:sp>
        <p:nvSpPr>
          <p:cNvPr id="30" name="Title 1">
            <a:extLst>
              <a:ext uri="{FF2B5EF4-FFF2-40B4-BE49-F238E27FC236}">
                <a16:creationId xmlns:a16="http://schemas.microsoft.com/office/drawing/2014/main" id="{627D0A30-30E9-3940-233D-E891ABD7B126}"/>
              </a:ext>
            </a:extLst>
          </p:cNvPr>
          <p:cNvSpPr txBox="1">
            <a:spLocks/>
          </p:cNvSpPr>
          <p:nvPr/>
        </p:nvSpPr>
        <p:spPr>
          <a:xfrm>
            <a:off x="8948304" y="4733577"/>
            <a:ext cx="3197777" cy="178899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just" defTabSz="914377">
              <a:defRPr/>
            </a:pPr>
            <a:r>
              <a:rPr lang="en-GB" sz="1467" b="1" spc="-51" dirty="0">
                <a:solidFill>
                  <a:srgbClr val="000000"/>
                </a:solidFill>
                <a:latin typeface="Calibri" panose="020F0502020204030204" pitchFamily="34" charset="0"/>
                <a:ea typeface="Calibri" panose="020F0502020204030204" pitchFamily="34" charset="0"/>
                <a:cs typeface="Calibri" panose="020F0502020204030204" pitchFamily="34" charset="0"/>
              </a:rPr>
              <a:t>Acknowledgment: This work was supported by the SNSF project LIPIC-Air (No 215416) </a:t>
            </a:r>
            <a:r>
              <a:rPr lang="en-US" sz="1467" b="1" dirty="0">
                <a:solidFill>
                  <a:srgbClr val="000000"/>
                </a:solidFill>
                <a:latin typeface="Calibri" panose="020F0502020204030204" pitchFamily="34" charset="0"/>
                <a:ea typeface="Calibri" panose="020F0502020204030204" pitchFamily="34" charset="0"/>
                <a:cs typeface="Calibri" panose="020F0502020204030204" pitchFamily="34" charset="0"/>
              </a:rPr>
              <a:t>and the </a:t>
            </a:r>
            <a:r>
              <a:rPr lang="en-US" sz="1467" b="1" dirty="0" err="1">
                <a:solidFill>
                  <a:srgbClr val="000000"/>
                </a:solidFill>
                <a:latin typeface="Calibri" panose="020F0502020204030204" pitchFamily="34" charset="0"/>
                <a:ea typeface="Calibri" panose="020F0502020204030204" pitchFamily="34" charset="0"/>
                <a:cs typeface="Calibri" panose="020F0502020204030204" pitchFamily="34" charset="0"/>
              </a:rPr>
              <a:t>CleanCloud</a:t>
            </a:r>
            <a:r>
              <a:rPr lang="en-US" sz="1467" b="1" dirty="0">
                <a:solidFill>
                  <a:srgbClr val="000000"/>
                </a:solidFill>
                <a:latin typeface="Calibri" panose="020F0502020204030204" pitchFamily="34" charset="0"/>
                <a:ea typeface="Calibri" panose="020F0502020204030204" pitchFamily="34" charset="0"/>
                <a:cs typeface="Calibri" panose="020F0502020204030204" pitchFamily="34" charset="0"/>
              </a:rPr>
              <a:t> project funded by the EC Horizon Europe Call “Improved knowledge in cloud-aerosol interaction” (HORIZON-CL5-2023-D1-01-04)</a:t>
            </a:r>
            <a:endParaRPr lang="en-GB" sz="1467" b="1" spc="-5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Groupe 6">
            <a:extLst>
              <a:ext uri="{FF2B5EF4-FFF2-40B4-BE49-F238E27FC236}">
                <a16:creationId xmlns:a16="http://schemas.microsoft.com/office/drawing/2014/main" id="{A9025971-4FBC-2EBB-72A2-67B872F9598B}"/>
              </a:ext>
            </a:extLst>
          </p:cNvPr>
          <p:cNvGrpSpPr/>
          <p:nvPr/>
        </p:nvGrpSpPr>
        <p:grpSpPr>
          <a:xfrm>
            <a:off x="171974" y="3225686"/>
            <a:ext cx="2091763" cy="2486126"/>
            <a:chOff x="2750397" y="2985544"/>
            <a:chExt cx="1568822" cy="1864595"/>
          </a:xfrm>
        </p:grpSpPr>
        <p:pic>
          <p:nvPicPr>
            <p:cNvPr id="8" name="Picture 2" descr="Pierre">
              <a:extLst>
                <a:ext uri="{FF2B5EF4-FFF2-40B4-BE49-F238E27FC236}">
                  <a16:creationId xmlns:a16="http://schemas.microsoft.com/office/drawing/2014/main" id="{5A5BE43A-F498-574B-DC84-3BE9F39F339A}"/>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66383" y="2985544"/>
              <a:ext cx="1136850" cy="147218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B69E6570-8A56-48A8-5808-A7F42583FCE8}"/>
                </a:ext>
              </a:extLst>
            </p:cNvPr>
            <p:cNvSpPr txBox="1"/>
            <p:nvPr/>
          </p:nvSpPr>
          <p:spPr>
            <a:xfrm>
              <a:off x="2750397" y="4457724"/>
              <a:ext cx="1568822" cy="392415"/>
            </a:xfrm>
            <a:prstGeom prst="rect">
              <a:avLst/>
            </a:prstGeom>
            <a:noFill/>
          </p:spPr>
          <p:txBody>
            <a:bodyPr wrap="square" rtlCol="0">
              <a:spAutoFit/>
            </a:bodyPr>
            <a:lstStyle/>
            <a:p>
              <a:r>
                <a:rPr lang="en-GB" sz="1400" dirty="0"/>
                <a:t>Dr. Pierre Rossi – CEMBL EPFL platform</a:t>
              </a:r>
            </a:p>
          </p:txBody>
        </p:sp>
      </p:grpSp>
      <p:sp>
        <p:nvSpPr>
          <p:cNvPr id="17" name="Titre 2">
            <a:extLst>
              <a:ext uri="{FF2B5EF4-FFF2-40B4-BE49-F238E27FC236}">
                <a16:creationId xmlns:a16="http://schemas.microsoft.com/office/drawing/2014/main" id="{C121E402-3C19-4DDC-5857-F830BBC64B20}"/>
              </a:ext>
            </a:extLst>
          </p:cNvPr>
          <p:cNvSpPr txBox="1">
            <a:spLocks/>
          </p:cNvSpPr>
          <p:nvPr/>
        </p:nvSpPr>
        <p:spPr>
          <a:xfrm>
            <a:off x="187472" y="56487"/>
            <a:ext cx="3813332" cy="599013"/>
          </a:xfrm>
          <a:prstGeom prst="rect">
            <a:avLst/>
          </a:prstGeom>
          <a:noFill/>
          <a:ln>
            <a:noFill/>
          </a:ln>
        </p:spPr>
        <p:txBody>
          <a:bodyPr spcFirstLastPara="1" wrap="square" lIns="240000" tIns="0" rIns="96000" bIns="624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200"/>
              <a:buFont typeface="Libre Franklin"/>
              <a:buNone/>
              <a:defRPr sz="4500" b="1"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GB" sz="3200" b="0" dirty="0">
                <a:latin typeface="+mn-lt"/>
              </a:rPr>
              <a:t>Acknowledgments</a:t>
            </a:r>
          </a:p>
        </p:txBody>
      </p:sp>
      <p:grpSp>
        <p:nvGrpSpPr>
          <p:cNvPr id="21" name="Groupe 20">
            <a:extLst>
              <a:ext uri="{FF2B5EF4-FFF2-40B4-BE49-F238E27FC236}">
                <a16:creationId xmlns:a16="http://schemas.microsoft.com/office/drawing/2014/main" id="{0927D210-2D34-9700-F511-340493056622}"/>
              </a:ext>
            </a:extLst>
          </p:cNvPr>
          <p:cNvGrpSpPr/>
          <p:nvPr/>
        </p:nvGrpSpPr>
        <p:grpSpPr>
          <a:xfrm>
            <a:off x="6039716" y="899800"/>
            <a:ext cx="1905600" cy="2424551"/>
            <a:chOff x="3062915" y="1994254"/>
            <a:chExt cx="1429200" cy="1818413"/>
          </a:xfrm>
        </p:grpSpPr>
        <p:pic>
          <p:nvPicPr>
            <p:cNvPr id="2052" name="Picture 4" descr="Benoît Crouzy – Lecturer – EPFL (École polytechnique fédérale de Lausanne)  | LinkedIn">
              <a:extLst>
                <a:ext uri="{FF2B5EF4-FFF2-40B4-BE49-F238E27FC236}">
                  <a16:creationId xmlns:a16="http://schemas.microsoft.com/office/drawing/2014/main" id="{54E7839F-7FA0-F49D-A220-751AF68928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915" y="1994254"/>
              <a:ext cx="1429200" cy="1429200"/>
            </a:xfrm>
            <a:prstGeom prst="ellipse">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D7B82C38-834A-2FDB-ECF1-8AA5A6568222}"/>
                </a:ext>
              </a:extLst>
            </p:cNvPr>
            <p:cNvSpPr txBox="1"/>
            <p:nvPr/>
          </p:nvSpPr>
          <p:spPr>
            <a:xfrm>
              <a:off x="3176245" y="3420252"/>
              <a:ext cx="1202541" cy="392415"/>
            </a:xfrm>
            <a:prstGeom prst="rect">
              <a:avLst/>
            </a:prstGeom>
            <a:noFill/>
          </p:spPr>
          <p:txBody>
            <a:bodyPr wrap="square" rtlCol="0">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Dr. Benoit </a:t>
              </a:r>
              <a:r>
                <a:rPr lang="en-GB" sz="1400" dirty="0" err="1">
                  <a:latin typeface="Calibri" panose="020F0502020204030204" pitchFamily="34" charset="0"/>
                  <a:ea typeface="Calibri" panose="020F0502020204030204" pitchFamily="34" charset="0"/>
                  <a:cs typeface="Calibri" panose="020F0502020204030204" pitchFamily="34" charset="0"/>
                </a:rPr>
                <a:t>Crouzy</a:t>
              </a:r>
              <a:r>
                <a:rPr lang="en-GB" sz="1400" dirty="0">
                  <a:latin typeface="Calibri" panose="020F0502020204030204" pitchFamily="34" charset="0"/>
                  <a:ea typeface="Calibri" panose="020F0502020204030204" pitchFamily="34" charset="0"/>
                  <a:cs typeface="Calibri" panose="020F0502020204030204" pitchFamily="34" charset="0"/>
                </a:rPr>
                <a:t> - </a:t>
              </a:r>
              <a:r>
                <a:rPr lang="en-GB" sz="1400" dirty="0" err="1">
                  <a:latin typeface="Calibri" panose="020F0502020204030204" pitchFamily="34" charset="0"/>
                  <a:ea typeface="Calibri" panose="020F0502020204030204" pitchFamily="34" charset="0"/>
                  <a:cs typeface="Calibri" panose="020F0502020204030204" pitchFamily="34" charset="0"/>
                </a:rPr>
                <a:t>MétéoSuisse</a:t>
              </a:r>
              <a:endParaRPr lang="en-GB" sz="1400" dirty="0">
                <a:latin typeface="Calibri" panose="020F0502020204030204" pitchFamily="34" charset="0"/>
                <a:ea typeface="Calibri" panose="020F0502020204030204" pitchFamily="34" charset="0"/>
                <a:cs typeface="Calibri" panose="020F0502020204030204" pitchFamily="34" charset="0"/>
              </a:endParaRPr>
            </a:p>
          </p:txBody>
        </p:sp>
      </p:grpSp>
      <p:sp>
        <p:nvSpPr>
          <p:cNvPr id="34" name="ZoneTexte 33">
            <a:extLst>
              <a:ext uri="{FF2B5EF4-FFF2-40B4-BE49-F238E27FC236}">
                <a16:creationId xmlns:a16="http://schemas.microsoft.com/office/drawing/2014/main" id="{0576D50A-547C-D4B3-A477-1D2B82CD32ED}"/>
              </a:ext>
            </a:extLst>
          </p:cNvPr>
          <p:cNvSpPr txBox="1"/>
          <p:nvPr/>
        </p:nvSpPr>
        <p:spPr>
          <a:xfrm>
            <a:off x="8948304" y="4146763"/>
            <a:ext cx="2974404" cy="830997"/>
          </a:xfrm>
          <a:prstGeom prst="rect">
            <a:avLst/>
          </a:prstGeom>
          <a:noFill/>
        </p:spPr>
        <p:txBody>
          <a:bodyPr wrap="non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LAPI members</a:t>
            </a:r>
          </a:p>
          <a:p>
            <a:r>
              <a:rPr lang="en-GB" sz="2400" b="1" dirty="0" err="1">
                <a:latin typeface="Calibri" panose="020F0502020204030204" pitchFamily="34" charset="0"/>
                <a:ea typeface="Calibri" panose="020F0502020204030204" pitchFamily="34" charset="0"/>
                <a:cs typeface="Calibri" panose="020F0502020204030204" pitchFamily="34" charset="0"/>
              </a:rPr>
              <a:t>MétéoSuisse</a:t>
            </a:r>
            <a:r>
              <a:rPr lang="en-GB" sz="2400" b="1" dirty="0">
                <a:latin typeface="Calibri" panose="020F0502020204030204" pitchFamily="34" charset="0"/>
                <a:ea typeface="Calibri" panose="020F0502020204030204" pitchFamily="34" charset="0"/>
                <a:cs typeface="Calibri" panose="020F0502020204030204" pitchFamily="34" charset="0"/>
              </a:rPr>
              <a:t> member</a:t>
            </a:r>
          </a:p>
        </p:txBody>
      </p:sp>
      <p:pic>
        <p:nvPicPr>
          <p:cNvPr id="13" name="Graphic 9">
            <a:extLst>
              <a:ext uri="{FF2B5EF4-FFF2-40B4-BE49-F238E27FC236}">
                <a16:creationId xmlns:a16="http://schemas.microsoft.com/office/drawing/2014/main" id="{B2A00C8B-AB65-D457-3F65-CA3C38425DB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1907" y="5994038"/>
            <a:ext cx="930968" cy="271106"/>
          </a:xfrm>
          <a:prstGeom prst="rect">
            <a:avLst/>
          </a:prstGeom>
        </p:spPr>
      </p:pic>
      <p:pic>
        <p:nvPicPr>
          <p:cNvPr id="22" name="Picture 7" descr="A close-up of a logo&#10;&#10;AI-generated content may be incorrect.">
            <a:extLst>
              <a:ext uri="{FF2B5EF4-FFF2-40B4-BE49-F238E27FC236}">
                <a16:creationId xmlns:a16="http://schemas.microsoft.com/office/drawing/2014/main" id="{F2EB7BFB-1F26-A3B5-45AD-65198ADEF5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295" y="6431199"/>
            <a:ext cx="1062193" cy="358849"/>
          </a:xfrm>
          <a:prstGeom prst="rect">
            <a:avLst/>
          </a:prstGeom>
        </p:spPr>
      </p:pic>
      <p:pic>
        <p:nvPicPr>
          <p:cNvPr id="29" name="Picture 6">
            <a:extLst>
              <a:ext uri="{FF2B5EF4-FFF2-40B4-BE49-F238E27FC236}">
                <a16:creationId xmlns:a16="http://schemas.microsoft.com/office/drawing/2014/main" id="{4BB02E13-D060-B849-0F0D-39663D4A90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73664" y="5882555"/>
            <a:ext cx="1603387" cy="975445"/>
          </a:xfrm>
          <a:prstGeom prst="rect">
            <a:avLst/>
          </a:prstGeom>
        </p:spPr>
      </p:pic>
      <p:pic>
        <p:nvPicPr>
          <p:cNvPr id="35" name="Picture 2" descr="EGU General Assembly 2025">
            <a:extLst>
              <a:ext uri="{FF2B5EF4-FFF2-40B4-BE49-F238E27FC236}">
                <a16:creationId xmlns:a16="http://schemas.microsoft.com/office/drawing/2014/main" id="{2B8FBF99-5939-4371-0441-C9D70A374C9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7744" y="5862576"/>
            <a:ext cx="1766395" cy="1011068"/>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 35">
            <a:extLst>
              <a:ext uri="{FF2B5EF4-FFF2-40B4-BE49-F238E27FC236}">
                <a16:creationId xmlns:a16="http://schemas.microsoft.com/office/drawing/2014/main" id="{3994EE64-B588-D20E-1918-52C28D5BCD8A}"/>
              </a:ext>
            </a:extLst>
          </p:cNvPr>
          <p:cNvPicPr>
            <a:picLocks noChangeAspect="1"/>
          </p:cNvPicPr>
          <p:nvPr/>
        </p:nvPicPr>
        <p:blipFill>
          <a:blip r:embed="rId13"/>
          <a:srcRect r="5600"/>
          <a:stretch/>
        </p:blipFill>
        <p:spPr>
          <a:xfrm>
            <a:off x="1302400" y="5923838"/>
            <a:ext cx="2161353" cy="866210"/>
          </a:xfrm>
          <a:prstGeom prst="rect">
            <a:avLst/>
          </a:prstGeom>
        </p:spPr>
      </p:pic>
      <p:pic>
        <p:nvPicPr>
          <p:cNvPr id="37" name="Picture 4" descr="snf – Bentires-Alj lab">
            <a:extLst>
              <a:ext uri="{FF2B5EF4-FFF2-40B4-BE49-F238E27FC236}">
                <a16:creationId xmlns:a16="http://schemas.microsoft.com/office/drawing/2014/main" id="{7D475884-4FB8-B114-31F4-DFE5D41691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86618" y="6431199"/>
            <a:ext cx="1377381" cy="37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91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036049F2-AC75-9751-297D-3F7BBAC9FA65}"/>
              </a:ext>
            </a:extLst>
          </p:cNvPr>
          <p:cNvGrpSpPr/>
          <p:nvPr/>
        </p:nvGrpSpPr>
        <p:grpSpPr>
          <a:xfrm>
            <a:off x="324092" y="1425111"/>
            <a:ext cx="7444984" cy="4269633"/>
            <a:chOff x="3030404" y="1037877"/>
            <a:chExt cx="7423300" cy="3445113"/>
          </a:xfrm>
        </p:grpSpPr>
        <p:pic>
          <p:nvPicPr>
            <p:cNvPr id="10" name="Image 9">
              <a:extLst>
                <a:ext uri="{FF2B5EF4-FFF2-40B4-BE49-F238E27FC236}">
                  <a16:creationId xmlns:a16="http://schemas.microsoft.com/office/drawing/2014/main" id="{06BB8763-7429-E54F-036B-153E9D609F4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030404" y="1345654"/>
              <a:ext cx="3585527" cy="3137336"/>
            </a:xfrm>
            <a:prstGeom prst="rect">
              <a:avLst/>
            </a:prstGeom>
            <a:ln w="28575">
              <a:noFill/>
            </a:ln>
          </p:spPr>
        </p:pic>
        <p:sp>
          <p:nvSpPr>
            <p:cNvPr id="11" name="ZoneTexte 10">
              <a:extLst>
                <a:ext uri="{FF2B5EF4-FFF2-40B4-BE49-F238E27FC236}">
                  <a16:creationId xmlns:a16="http://schemas.microsoft.com/office/drawing/2014/main" id="{1612D848-523B-18DD-5D93-96A93BE2CE79}"/>
                </a:ext>
              </a:extLst>
            </p:cNvPr>
            <p:cNvSpPr txBox="1"/>
            <p:nvPr/>
          </p:nvSpPr>
          <p:spPr>
            <a:xfrm>
              <a:off x="3746614" y="1037877"/>
              <a:ext cx="2343434" cy="369332"/>
            </a:xfrm>
            <a:prstGeom prst="rect">
              <a:avLst/>
            </a:prstGeom>
            <a:noFill/>
          </p:spPr>
          <p:txBody>
            <a:bodyPr wrap="square" rtlCol="0">
              <a:spAutoFit/>
            </a:bodyPr>
            <a:lstStyle/>
            <a:p>
              <a:r>
                <a:rPr lang="en-GB" noProof="0" dirty="0"/>
                <a:t>Flow cytometry (FCM)</a:t>
              </a:r>
            </a:p>
          </p:txBody>
        </p:sp>
        <p:sp>
          <p:nvSpPr>
            <p:cNvPr id="12" name="ZoneTexte 11">
              <a:extLst>
                <a:ext uri="{FF2B5EF4-FFF2-40B4-BE49-F238E27FC236}">
                  <a16:creationId xmlns:a16="http://schemas.microsoft.com/office/drawing/2014/main" id="{FB67B2A8-A212-CD91-1556-118F97D80F45}"/>
                </a:ext>
              </a:extLst>
            </p:cNvPr>
            <p:cNvSpPr txBox="1"/>
            <p:nvPr/>
          </p:nvSpPr>
          <p:spPr>
            <a:xfrm>
              <a:off x="6615932" y="1785129"/>
              <a:ext cx="3837772" cy="1631216"/>
            </a:xfrm>
            <a:prstGeom prst="rect">
              <a:avLst/>
            </a:prstGeom>
            <a:noFill/>
          </p:spPr>
          <p:txBody>
            <a:bodyPr wrap="square" rtlCol="0">
              <a:spAutoFit/>
            </a:bodyPr>
            <a:lstStyle/>
            <a:p>
              <a:pPr marL="342900" indent="-342900" algn="just">
                <a:buClr>
                  <a:srgbClr val="FF0000"/>
                </a:buClr>
                <a:buSzPct val="135000"/>
                <a:buFont typeface="Arial" panose="020B0604020202020204" pitchFamily="34" charset="0"/>
                <a:buChar char="•"/>
              </a:pPr>
              <a:r>
                <a:rPr lang="en-GB" sz="2000" noProof="0" dirty="0">
                  <a:latin typeface="+mn-lt"/>
                  <a:ea typeface="Calibri" panose="020F0502020204030204" pitchFamily="34" charset="0"/>
                  <a:cs typeface="Calibri" panose="020F0502020204030204" pitchFamily="34" charset="0"/>
                </a:rPr>
                <a:t>FSC for particle size</a:t>
              </a:r>
            </a:p>
            <a:p>
              <a:pPr marL="342900" indent="-342900" algn="just">
                <a:buClr>
                  <a:srgbClr val="FF0000"/>
                </a:buClr>
                <a:buSzPct val="135000"/>
                <a:buFont typeface="Arial" panose="020B0604020202020204" pitchFamily="34" charset="0"/>
                <a:buChar char="•"/>
              </a:pPr>
              <a:r>
                <a:rPr lang="en-GB" sz="2000" noProof="0" dirty="0">
                  <a:latin typeface="+mn-lt"/>
                  <a:ea typeface="Calibri" panose="020F0502020204030204" pitchFamily="34" charset="0"/>
                  <a:cs typeface="Calibri" panose="020F0502020204030204" pitchFamily="34" charset="0"/>
                </a:rPr>
                <a:t>SSC for particle complexity</a:t>
              </a:r>
            </a:p>
            <a:p>
              <a:pPr marL="342900" indent="-342900" algn="just">
                <a:buClr>
                  <a:srgbClr val="FF0000"/>
                </a:buClr>
                <a:buSzPct val="135000"/>
                <a:buFont typeface="Arial" panose="020B0604020202020204" pitchFamily="34" charset="0"/>
                <a:buChar char="•"/>
              </a:pPr>
              <a:r>
                <a:rPr lang="en-GB" sz="2000" noProof="0" dirty="0">
                  <a:latin typeface="+mn-lt"/>
                  <a:ea typeface="Calibri" panose="020F0502020204030204" pitchFamily="34" charset="0"/>
                  <a:cs typeface="Calibri" panose="020F0502020204030204" pitchFamily="34" charset="0"/>
                </a:rPr>
                <a:t>Fluorescence detected by either particle autofluorescence or/and by fluorescence dyes</a:t>
              </a:r>
            </a:p>
          </p:txBody>
        </p:sp>
      </p:grpSp>
      <p:sp>
        <p:nvSpPr>
          <p:cNvPr id="13" name="Title 2">
            <a:extLst>
              <a:ext uri="{FF2B5EF4-FFF2-40B4-BE49-F238E27FC236}">
                <a16:creationId xmlns:a16="http://schemas.microsoft.com/office/drawing/2014/main" id="{CD6F4419-D3E4-0817-992D-C91D60F2A5DE}"/>
              </a:ext>
            </a:extLst>
          </p:cNvPr>
          <p:cNvSpPr txBox="1">
            <a:spLocks/>
          </p:cNvSpPr>
          <p:nvPr/>
        </p:nvSpPr>
        <p:spPr>
          <a:xfrm>
            <a:off x="312344" y="163797"/>
            <a:ext cx="10763549" cy="8079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noProof="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Flow cytometry: a promising tool to characterize and quantify bioaerosols rapidly</a:t>
            </a:r>
          </a:p>
        </p:txBody>
      </p:sp>
      <p:grpSp>
        <p:nvGrpSpPr>
          <p:cNvPr id="47" name="Groupe 46">
            <a:extLst>
              <a:ext uri="{FF2B5EF4-FFF2-40B4-BE49-F238E27FC236}">
                <a16:creationId xmlns:a16="http://schemas.microsoft.com/office/drawing/2014/main" id="{2EDB0738-5889-8204-84E8-817EC133BEF2}"/>
              </a:ext>
            </a:extLst>
          </p:cNvPr>
          <p:cNvGrpSpPr/>
          <p:nvPr/>
        </p:nvGrpSpPr>
        <p:grpSpPr>
          <a:xfrm>
            <a:off x="8163142" y="1907645"/>
            <a:ext cx="3677802" cy="3153901"/>
            <a:chOff x="8163142" y="1907645"/>
            <a:chExt cx="3677802" cy="3153901"/>
          </a:xfrm>
        </p:grpSpPr>
        <p:grpSp>
          <p:nvGrpSpPr>
            <p:cNvPr id="14" name="Groupe 19">
              <a:extLst>
                <a:ext uri="{FF2B5EF4-FFF2-40B4-BE49-F238E27FC236}">
                  <a16:creationId xmlns:a16="http://schemas.microsoft.com/office/drawing/2014/main" id="{98469D2B-4CE5-E65F-EA2C-A55FE40C14E1}"/>
                </a:ext>
              </a:extLst>
            </p:cNvPr>
            <p:cNvGrpSpPr/>
            <p:nvPr/>
          </p:nvGrpSpPr>
          <p:grpSpPr>
            <a:xfrm>
              <a:off x="8308202" y="2439746"/>
              <a:ext cx="3387683" cy="2621800"/>
              <a:chOff x="975401" y="3082727"/>
              <a:chExt cx="2697301" cy="2254345"/>
            </a:xfrm>
          </p:grpSpPr>
          <p:grpSp>
            <p:nvGrpSpPr>
              <p:cNvPr id="15" name="Groupe 20">
                <a:extLst>
                  <a:ext uri="{FF2B5EF4-FFF2-40B4-BE49-F238E27FC236}">
                    <a16:creationId xmlns:a16="http://schemas.microsoft.com/office/drawing/2014/main" id="{4168637D-A00B-6A65-7442-BC5D0E91173A}"/>
                  </a:ext>
                </a:extLst>
              </p:cNvPr>
              <p:cNvGrpSpPr/>
              <p:nvPr/>
            </p:nvGrpSpPr>
            <p:grpSpPr>
              <a:xfrm>
                <a:off x="975401" y="3082727"/>
                <a:ext cx="2697301" cy="2254345"/>
                <a:chOff x="1077152" y="3164010"/>
                <a:chExt cx="2697302" cy="2254347"/>
              </a:xfrm>
            </p:grpSpPr>
            <p:grpSp>
              <p:nvGrpSpPr>
                <p:cNvPr id="18" name="Groupe 23">
                  <a:extLst>
                    <a:ext uri="{FF2B5EF4-FFF2-40B4-BE49-F238E27FC236}">
                      <a16:creationId xmlns:a16="http://schemas.microsoft.com/office/drawing/2014/main" id="{B5347DF4-2DD0-42C8-F089-558B359593F0}"/>
                    </a:ext>
                  </a:extLst>
                </p:cNvPr>
                <p:cNvGrpSpPr/>
                <p:nvPr/>
              </p:nvGrpSpPr>
              <p:grpSpPr>
                <a:xfrm>
                  <a:off x="1077152" y="3376484"/>
                  <a:ext cx="2697302" cy="2041873"/>
                  <a:chOff x="6065544" y="2677902"/>
                  <a:chExt cx="2697302" cy="2041873"/>
                </a:xfrm>
              </p:grpSpPr>
              <p:grpSp>
                <p:nvGrpSpPr>
                  <p:cNvPr id="39" name="Groupe 44">
                    <a:extLst>
                      <a:ext uri="{FF2B5EF4-FFF2-40B4-BE49-F238E27FC236}">
                        <a16:creationId xmlns:a16="http://schemas.microsoft.com/office/drawing/2014/main" id="{295FDD10-7AE6-B5DE-0238-0F120CA96EF5}"/>
                      </a:ext>
                    </a:extLst>
                  </p:cNvPr>
                  <p:cNvGrpSpPr/>
                  <p:nvPr/>
                </p:nvGrpSpPr>
                <p:grpSpPr>
                  <a:xfrm>
                    <a:off x="6065544" y="2677902"/>
                    <a:ext cx="1362855" cy="1386000"/>
                    <a:chOff x="7961765" y="347914"/>
                    <a:chExt cx="1362855" cy="1386000"/>
                  </a:xfrm>
                </p:grpSpPr>
                <p:pic>
                  <p:nvPicPr>
                    <p:cNvPr id="44" name="Image 49">
                      <a:extLst>
                        <a:ext uri="{FF2B5EF4-FFF2-40B4-BE49-F238E27FC236}">
                          <a16:creationId xmlns:a16="http://schemas.microsoft.com/office/drawing/2014/main" id="{E9B576EB-8063-B181-F109-BD87C033A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125" y="347914"/>
                      <a:ext cx="1085495" cy="1386000"/>
                    </a:xfrm>
                    <a:prstGeom prst="rect">
                      <a:avLst/>
                    </a:prstGeom>
                  </p:spPr>
                </p:pic>
                <p:pic>
                  <p:nvPicPr>
                    <p:cNvPr id="45" name="Image 50">
                      <a:extLst>
                        <a:ext uri="{FF2B5EF4-FFF2-40B4-BE49-F238E27FC236}">
                          <a16:creationId xmlns:a16="http://schemas.microsoft.com/office/drawing/2014/main" id="{6E89B9C1-A17F-703E-6E7C-B1448BD48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1765" y="542314"/>
                      <a:ext cx="293696" cy="997200"/>
                    </a:xfrm>
                    <a:prstGeom prst="rect">
                      <a:avLst/>
                    </a:prstGeom>
                  </p:spPr>
                </p:pic>
              </p:grpSp>
              <p:grpSp>
                <p:nvGrpSpPr>
                  <p:cNvPr id="40" name="Groupe 45">
                    <a:extLst>
                      <a:ext uri="{FF2B5EF4-FFF2-40B4-BE49-F238E27FC236}">
                        <a16:creationId xmlns:a16="http://schemas.microsoft.com/office/drawing/2014/main" id="{DFC00B04-5BC4-44CD-CF39-3EEF5DF31633}"/>
                      </a:ext>
                    </a:extLst>
                  </p:cNvPr>
                  <p:cNvGrpSpPr/>
                  <p:nvPr/>
                </p:nvGrpSpPr>
                <p:grpSpPr>
                  <a:xfrm>
                    <a:off x="7438168" y="2684884"/>
                    <a:ext cx="1311838" cy="1386500"/>
                    <a:chOff x="10324474" y="487027"/>
                    <a:chExt cx="1311838" cy="1386500"/>
                  </a:xfrm>
                </p:grpSpPr>
                <p:pic>
                  <p:nvPicPr>
                    <p:cNvPr id="42" name="Image 48">
                      <a:extLst>
                        <a:ext uri="{FF2B5EF4-FFF2-40B4-BE49-F238E27FC236}">
                          <a16:creationId xmlns:a16="http://schemas.microsoft.com/office/drawing/2014/main" id="{F102E231-49D0-CB15-F4B4-64CF74C6F3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4707" y="487027"/>
                      <a:ext cx="961605" cy="1386500"/>
                    </a:xfrm>
                    <a:prstGeom prst="rect">
                      <a:avLst/>
                    </a:prstGeom>
                  </p:spPr>
                </p:pic>
                <p:pic>
                  <p:nvPicPr>
                    <p:cNvPr id="43" name="Image 47">
                      <a:extLst>
                        <a:ext uri="{FF2B5EF4-FFF2-40B4-BE49-F238E27FC236}">
                          <a16:creationId xmlns:a16="http://schemas.microsoft.com/office/drawing/2014/main" id="{8A0A6A19-4F96-B318-6DD4-35D8545E70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4474" y="674178"/>
                      <a:ext cx="269963" cy="998235"/>
                    </a:xfrm>
                    <a:prstGeom prst="rect">
                      <a:avLst/>
                    </a:prstGeom>
                  </p:spPr>
                </p:pic>
              </p:grpSp>
              <p:sp>
                <p:nvSpPr>
                  <p:cNvPr id="41" name="ZoneTexte 46">
                    <a:extLst>
                      <a:ext uri="{FF2B5EF4-FFF2-40B4-BE49-F238E27FC236}">
                        <a16:creationId xmlns:a16="http://schemas.microsoft.com/office/drawing/2014/main" id="{76DF0C4B-3750-CD36-0D1A-FE3870E5C4C1}"/>
                      </a:ext>
                    </a:extLst>
                  </p:cNvPr>
                  <p:cNvSpPr txBox="1"/>
                  <p:nvPr/>
                </p:nvSpPr>
                <p:spPr>
                  <a:xfrm>
                    <a:off x="6383453" y="4246131"/>
                    <a:ext cx="2379393" cy="47364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Modified from Gonzalez et 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FCM platform from Melbourne, AU</a:t>
                    </a:r>
                  </a:p>
                </p:txBody>
              </p:sp>
            </p:grpSp>
            <p:grpSp>
              <p:nvGrpSpPr>
                <p:cNvPr id="19" name="Groupe 25">
                  <a:extLst>
                    <a:ext uri="{FF2B5EF4-FFF2-40B4-BE49-F238E27FC236}">
                      <a16:creationId xmlns:a16="http://schemas.microsoft.com/office/drawing/2014/main" id="{AD70D9CD-83F9-B617-BE85-CF4B25F73C88}"/>
                    </a:ext>
                  </a:extLst>
                </p:cNvPr>
                <p:cNvGrpSpPr/>
                <p:nvPr/>
              </p:nvGrpSpPr>
              <p:grpSpPr>
                <a:xfrm>
                  <a:off x="1716975" y="3899265"/>
                  <a:ext cx="338760" cy="223920"/>
                  <a:chOff x="1716975" y="3899265"/>
                  <a:chExt cx="338760" cy="223920"/>
                </a:xfrm>
              </p:grpSpPr>
              <mc:AlternateContent xmlns:mc="http://schemas.openxmlformats.org/markup-compatibility/2006" xmlns:p14="http://schemas.microsoft.com/office/powerpoint/2010/main">
                <mc:Choice Requires="p14">
                  <p:contentPart p14:bwMode="auto" r:id="rId7">
                    <p14:nvContentPartPr>
                      <p14:cNvPr id="22" name="Encre 27">
                        <a:extLst>
                          <a:ext uri="{FF2B5EF4-FFF2-40B4-BE49-F238E27FC236}">
                            <a16:creationId xmlns:a16="http://schemas.microsoft.com/office/drawing/2014/main" id="{C004141C-F3FE-DDC1-60A6-1EE559EE7B20}"/>
                          </a:ext>
                        </a:extLst>
                      </p14:cNvPr>
                      <p14:cNvContentPartPr/>
                      <p14:nvPr/>
                    </p14:nvContentPartPr>
                    <p14:xfrm>
                      <a:off x="1880415" y="3902865"/>
                      <a:ext cx="128880" cy="47520"/>
                    </p14:xfrm>
                  </p:contentPart>
                </mc:Choice>
                <mc:Fallback xmlns="">
                  <p:pic>
                    <p:nvPicPr>
                      <p:cNvPr id="32" name="Encre 27">
                        <a:extLst>
                          <a:ext uri="{FF2B5EF4-FFF2-40B4-BE49-F238E27FC236}">
                            <a16:creationId xmlns:a16="http://schemas.microsoft.com/office/drawing/2014/main" id="{4D787014-4434-80A2-AF78-469D4EFCA637}"/>
                          </a:ext>
                        </a:extLst>
                      </p:cNvPr>
                      <p:cNvPicPr/>
                      <p:nvPr/>
                    </p:nvPicPr>
                    <p:blipFill>
                      <a:blip r:embed="rId13"/>
                      <a:stretch>
                        <a:fillRect/>
                      </a:stretch>
                    </p:blipFill>
                    <p:spPr>
                      <a:xfrm>
                        <a:off x="1865288" y="3888722"/>
                        <a:ext cx="158528"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Encre 28">
                        <a:extLst>
                          <a:ext uri="{FF2B5EF4-FFF2-40B4-BE49-F238E27FC236}">
                            <a16:creationId xmlns:a16="http://schemas.microsoft.com/office/drawing/2014/main" id="{9EE2D428-6D12-58FE-FFB0-CDDB9B43CFE5}"/>
                          </a:ext>
                        </a:extLst>
                      </p14:cNvPr>
                      <p14:cNvContentPartPr/>
                      <p14:nvPr/>
                    </p14:nvContentPartPr>
                    <p14:xfrm>
                      <a:off x="1979055" y="3922305"/>
                      <a:ext cx="73080" cy="156240"/>
                    </p14:xfrm>
                  </p:contentPart>
                </mc:Choice>
                <mc:Fallback xmlns="">
                  <p:pic>
                    <p:nvPicPr>
                      <p:cNvPr id="33" name="Encre 28">
                        <a:extLst>
                          <a:ext uri="{FF2B5EF4-FFF2-40B4-BE49-F238E27FC236}">
                            <a16:creationId xmlns:a16="http://schemas.microsoft.com/office/drawing/2014/main" id="{04551051-16F9-2BAD-5ED2-FF3F204C3F5F}"/>
                          </a:ext>
                        </a:extLst>
                      </p:cNvPr>
                      <p:cNvPicPr/>
                      <p:nvPr/>
                    </p:nvPicPr>
                    <p:blipFill>
                      <a:blip r:embed="rId15"/>
                      <a:stretch>
                        <a:fillRect/>
                      </a:stretch>
                    </p:blipFill>
                    <p:spPr>
                      <a:xfrm>
                        <a:off x="1963830" y="3907945"/>
                        <a:ext cx="102921" cy="18438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Encre 29">
                        <a:extLst>
                          <a:ext uri="{FF2B5EF4-FFF2-40B4-BE49-F238E27FC236}">
                            <a16:creationId xmlns:a16="http://schemas.microsoft.com/office/drawing/2014/main" id="{80963B09-9A83-8225-5822-E5AFF9B24184}"/>
                          </a:ext>
                        </a:extLst>
                      </p14:cNvPr>
                      <p14:cNvContentPartPr/>
                      <p14:nvPr/>
                    </p14:nvContentPartPr>
                    <p14:xfrm>
                      <a:off x="1726695" y="3899265"/>
                      <a:ext cx="289080" cy="217080"/>
                    </p14:xfrm>
                  </p:contentPart>
                </mc:Choice>
                <mc:Fallback xmlns="">
                  <p:pic>
                    <p:nvPicPr>
                      <p:cNvPr id="34" name="Encre 29">
                        <a:extLst>
                          <a:ext uri="{FF2B5EF4-FFF2-40B4-BE49-F238E27FC236}">
                            <a16:creationId xmlns:a16="http://schemas.microsoft.com/office/drawing/2014/main" id="{2F4364F3-C0C3-F308-F80C-D77E84440695}"/>
                          </a:ext>
                        </a:extLst>
                      </p:cNvPr>
                      <p:cNvPicPr/>
                      <p:nvPr/>
                    </p:nvPicPr>
                    <p:blipFill>
                      <a:blip r:embed="rId17"/>
                      <a:stretch>
                        <a:fillRect/>
                      </a:stretch>
                    </p:blipFill>
                    <p:spPr>
                      <a:xfrm>
                        <a:off x="1711512" y="3884870"/>
                        <a:ext cx="318838" cy="24529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Encre 30">
                        <a:extLst>
                          <a:ext uri="{FF2B5EF4-FFF2-40B4-BE49-F238E27FC236}">
                            <a16:creationId xmlns:a16="http://schemas.microsoft.com/office/drawing/2014/main" id="{616F2FD7-4318-1C52-5227-4590D86A4445}"/>
                          </a:ext>
                        </a:extLst>
                      </p14:cNvPr>
                      <p14:cNvContentPartPr/>
                      <p14:nvPr/>
                    </p14:nvContentPartPr>
                    <p14:xfrm>
                      <a:off x="1885815" y="3903225"/>
                      <a:ext cx="360" cy="360"/>
                    </p14:xfrm>
                  </p:contentPart>
                </mc:Choice>
                <mc:Fallback xmlns="">
                  <p:pic>
                    <p:nvPicPr>
                      <p:cNvPr id="35" name="Encre 30">
                        <a:extLst>
                          <a:ext uri="{FF2B5EF4-FFF2-40B4-BE49-F238E27FC236}">
                            <a16:creationId xmlns:a16="http://schemas.microsoft.com/office/drawing/2014/main" id="{1EE153C8-CD6C-2FDC-1074-058F9C89A20F}"/>
                          </a:ext>
                        </a:extLst>
                      </p:cNvPr>
                      <p:cNvPicPr/>
                      <p:nvPr/>
                    </p:nvPicPr>
                    <p:blipFill>
                      <a:blip r:embed="rId19"/>
                      <a:stretch>
                        <a:fillRect/>
                      </a:stretch>
                    </p:blipFill>
                    <p:spPr>
                      <a:xfrm>
                        <a:off x="1876815" y="38942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Encre 31">
                        <a:extLst>
                          <a:ext uri="{FF2B5EF4-FFF2-40B4-BE49-F238E27FC236}">
                            <a16:creationId xmlns:a16="http://schemas.microsoft.com/office/drawing/2014/main" id="{839F0704-4951-7D1A-44A9-5F0D4C7254C0}"/>
                          </a:ext>
                        </a:extLst>
                      </p14:cNvPr>
                      <p14:cNvContentPartPr/>
                      <p14:nvPr/>
                    </p14:nvContentPartPr>
                    <p14:xfrm>
                      <a:off x="1908495" y="3916185"/>
                      <a:ext cx="124200" cy="169200"/>
                    </p14:xfrm>
                  </p:contentPart>
                </mc:Choice>
                <mc:Fallback xmlns="">
                  <p:pic>
                    <p:nvPicPr>
                      <p:cNvPr id="36" name="Encre 31">
                        <a:extLst>
                          <a:ext uri="{FF2B5EF4-FFF2-40B4-BE49-F238E27FC236}">
                            <a16:creationId xmlns:a16="http://schemas.microsoft.com/office/drawing/2014/main" id="{6E5F8A14-7264-A7EC-5E75-2E5E120E6F7A}"/>
                          </a:ext>
                        </a:extLst>
                      </p:cNvPr>
                      <p:cNvPicPr/>
                      <p:nvPr/>
                    </p:nvPicPr>
                    <p:blipFill>
                      <a:blip r:embed="rId21"/>
                      <a:stretch>
                        <a:fillRect/>
                      </a:stretch>
                    </p:blipFill>
                    <p:spPr>
                      <a:xfrm>
                        <a:off x="1893274" y="3901846"/>
                        <a:ext cx="154032" cy="19730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Encre 32">
                        <a:extLst>
                          <a:ext uri="{FF2B5EF4-FFF2-40B4-BE49-F238E27FC236}">
                            <a16:creationId xmlns:a16="http://schemas.microsoft.com/office/drawing/2014/main" id="{23AF93F1-455A-6C44-127F-D854E1B9A362}"/>
                          </a:ext>
                        </a:extLst>
                      </p14:cNvPr>
                      <p14:cNvContentPartPr/>
                      <p14:nvPr/>
                    </p14:nvContentPartPr>
                    <p14:xfrm>
                      <a:off x="1975455" y="4006185"/>
                      <a:ext cx="32400" cy="91800"/>
                    </p14:xfrm>
                  </p:contentPart>
                </mc:Choice>
                <mc:Fallback xmlns="">
                  <p:pic>
                    <p:nvPicPr>
                      <p:cNvPr id="37" name="Encre 32">
                        <a:extLst>
                          <a:ext uri="{FF2B5EF4-FFF2-40B4-BE49-F238E27FC236}">
                            <a16:creationId xmlns:a16="http://schemas.microsoft.com/office/drawing/2014/main" id="{2176212E-6295-546C-7571-17C2A04DFF5C}"/>
                          </a:ext>
                        </a:extLst>
                      </p:cNvPr>
                      <p:cNvPicPr/>
                      <p:nvPr/>
                    </p:nvPicPr>
                    <p:blipFill>
                      <a:blip r:embed="rId23"/>
                      <a:stretch>
                        <a:fillRect/>
                      </a:stretch>
                    </p:blipFill>
                    <p:spPr>
                      <a:xfrm>
                        <a:off x="1960455" y="3991841"/>
                        <a:ext cx="61800" cy="11991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Encre 33">
                        <a:extLst>
                          <a:ext uri="{FF2B5EF4-FFF2-40B4-BE49-F238E27FC236}">
                            <a16:creationId xmlns:a16="http://schemas.microsoft.com/office/drawing/2014/main" id="{C7EB7BE7-13E4-EABF-E0AA-0557F757FA35}"/>
                          </a:ext>
                        </a:extLst>
                      </p14:cNvPr>
                      <p14:cNvContentPartPr/>
                      <p14:nvPr/>
                    </p14:nvContentPartPr>
                    <p14:xfrm>
                      <a:off x="1747575" y="4085745"/>
                      <a:ext cx="231840" cy="37440"/>
                    </p14:xfrm>
                  </p:contentPart>
                </mc:Choice>
                <mc:Fallback xmlns="">
                  <p:pic>
                    <p:nvPicPr>
                      <p:cNvPr id="38" name="Encre 33">
                        <a:extLst>
                          <a:ext uri="{FF2B5EF4-FFF2-40B4-BE49-F238E27FC236}">
                            <a16:creationId xmlns:a16="http://schemas.microsoft.com/office/drawing/2014/main" id="{E1D3B586-0C91-152C-5477-74AD2C3AF2DC}"/>
                          </a:ext>
                        </a:extLst>
                      </p:cNvPr>
                      <p:cNvPicPr/>
                      <p:nvPr/>
                    </p:nvPicPr>
                    <p:blipFill>
                      <a:blip r:embed="rId25"/>
                      <a:stretch>
                        <a:fillRect/>
                      </a:stretch>
                    </p:blipFill>
                    <p:spPr>
                      <a:xfrm>
                        <a:off x="1732442" y="4071345"/>
                        <a:ext cx="261501" cy="6566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Encre 34">
                        <a:extLst>
                          <a:ext uri="{FF2B5EF4-FFF2-40B4-BE49-F238E27FC236}">
                            <a16:creationId xmlns:a16="http://schemas.microsoft.com/office/drawing/2014/main" id="{48BCF9AD-4543-6C43-0886-E35397FCD9D2}"/>
                          </a:ext>
                        </a:extLst>
                      </p14:cNvPr>
                      <p14:cNvContentPartPr/>
                      <p14:nvPr/>
                    </p14:nvContentPartPr>
                    <p14:xfrm>
                      <a:off x="1720575" y="4034265"/>
                      <a:ext cx="22680" cy="48240"/>
                    </p14:xfrm>
                  </p:contentPart>
                </mc:Choice>
                <mc:Fallback xmlns="">
                  <p:pic>
                    <p:nvPicPr>
                      <p:cNvPr id="39" name="Encre 34">
                        <a:extLst>
                          <a:ext uri="{FF2B5EF4-FFF2-40B4-BE49-F238E27FC236}">
                            <a16:creationId xmlns:a16="http://schemas.microsoft.com/office/drawing/2014/main" id="{34917CA6-EA08-FF56-8149-C8AF2C00D810}"/>
                          </a:ext>
                        </a:extLst>
                      </p:cNvPr>
                      <p:cNvPicPr/>
                      <p:nvPr/>
                    </p:nvPicPr>
                    <p:blipFill>
                      <a:blip r:embed="rId27"/>
                      <a:stretch>
                        <a:fillRect/>
                      </a:stretch>
                    </p:blipFill>
                    <p:spPr>
                      <a:xfrm>
                        <a:off x="1705654" y="4019908"/>
                        <a:ext cx="51925" cy="763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Encre 35">
                        <a:extLst>
                          <a:ext uri="{FF2B5EF4-FFF2-40B4-BE49-F238E27FC236}">
                            <a16:creationId xmlns:a16="http://schemas.microsoft.com/office/drawing/2014/main" id="{12195993-B5FD-9BA1-E221-6EF3A7A687A8}"/>
                          </a:ext>
                        </a:extLst>
                      </p14:cNvPr>
                      <p14:cNvContentPartPr/>
                      <p14:nvPr/>
                    </p14:nvContentPartPr>
                    <p14:xfrm>
                      <a:off x="1716975" y="3914025"/>
                      <a:ext cx="91080" cy="145800"/>
                    </p14:xfrm>
                  </p:contentPart>
                </mc:Choice>
                <mc:Fallback xmlns="">
                  <p:pic>
                    <p:nvPicPr>
                      <p:cNvPr id="40" name="Encre 35">
                        <a:extLst>
                          <a:ext uri="{FF2B5EF4-FFF2-40B4-BE49-F238E27FC236}">
                            <a16:creationId xmlns:a16="http://schemas.microsoft.com/office/drawing/2014/main" id="{7B4C90E3-5790-1339-25E2-7F1C7A49D773}"/>
                          </a:ext>
                        </a:extLst>
                      </p:cNvPr>
                      <p:cNvPicPr/>
                      <p:nvPr/>
                    </p:nvPicPr>
                    <p:blipFill>
                      <a:blip r:embed="rId29"/>
                      <a:stretch>
                        <a:fillRect/>
                      </a:stretch>
                    </p:blipFill>
                    <p:spPr>
                      <a:xfrm>
                        <a:off x="1701795" y="3899675"/>
                        <a:ext cx="120833" cy="17392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Encre 36">
                        <a:extLst>
                          <a:ext uri="{FF2B5EF4-FFF2-40B4-BE49-F238E27FC236}">
                            <a16:creationId xmlns:a16="http://schemas.microsoft.com/office/drawing/2014/main" id="{0FE57AB3-1795-6EBC-D3A6-6E8BEB38F3CC}"/>
                          </a:ext>
                        </a:extLst>
                      </p14:cNvPr>
                      <p14:cNvContentPartPr/>
                      <p14:nvPr/>
                    </p14:nvContentPartPr>
                    <p14:xfrm>
                      <a:off x="1817055" y="3920145"/>
                      <a:ext cx="86400" cy="20520"/>
                    </p14:xfrm>
                  </p:contentPart>
                </mc:Choice>
                <mc:Fallback xmlns="">
                  <p:pic>
                    <p:nvPicPr>
                      <p:cNvPr id="41" name="Encre 36">
                        <a:extLst>
                          <a:ext uri="{FF2B5EF4-FFF2-40B4-BE49-F238E27FC236}">
                            <a16:creationId xmlns:a16="http://schemas.microsoft.com/office/drawing/2014/main" id="{4D0DA32F-399F-9682-D877-BEF05ECD1E26}"/>
                          </a:ext>
                        </a:extLst>
                      </p:cNvPr>
                      <p:cNvPicPr/>
                      <p:nvPr/>
                    </p:nvPicPr>
                    <p:blipFill>
                      <a:blip r:embed="rId31"/>
                      <a:stretch>
                        <a:fillRect/>
                      </a:stretch>
                    </p:blipFill>
                    <p:spPr>
                      <a:xfrm>
                        <a:off x="1801950" y="3905488"/>
                        <a:ext cx="116006" cy="4924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Encre 37">
                        <a:extLst>
                          <a:ext uri="{FF2B5EF4-FFF2-40B4-BE49-F238E27FC236}">
                            <a16:creationId xmlns:a16="http://schemas.microsoft.com/office/drawing/2014/main" id="{54D94A7E-C23E-B879-92FF-6E5C66C38BED}"/>
                          </a:ext>
                        </a:extLst>
                      </p14:cNvPr>
                      <p14:cNvContentPartPr/>
                      <p14:nvPr/>
                    </p14:nvContentPartPr>
                    <p14:xfrm>
                      <a:off x="1738935" y="3990705"/>
                      <a:ext cx="190800" cy="84240"/>
                    </p14:xfrm>
                  </p:contentPart>
                </mc:Choice>
                <mc:Fallback xmlns="">
                  <p:pic>
                    <p:nvPicPr>
                      <p:cNvPr id="42" name="Encre 37">
                        <a:extLst>
                          <a:ext uri="{FF2B5EF4-FFF2-40B4-BE49-F238E27FC236}">
                            <a16:creationId xmlns:a16="http://schemas.microsoft.com/office/drawing/2014/main" id="{E2A27407-9034-9E19-8B8F-CA8A7FB05B6B}"/>
                          </a:ext>
                        </a:extLst>
                      </p:cNvPr>
                      <p:cNvPicPr/>
                      <p:nvPr/>
                    </p:nvPicPr>
                    <p:blipFill>
                      <a:blip r:embed="rId33"/>
                      <a:stretch>
                        <a:fillRect/>
                      </a:stretch>
                    </p:blipFill>
                    <p:spPr>
                      <a:xfrm>
                        <a:off x="1723792" y="3976378"/>
                        <a:ext cx="220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Encre 38">
                        <a:extLst>
                          <a:ext uri="{FF2B5EF4-FFF2-40B4-BE49-F238E27FC236}">
                            <a16:creationId xmlns:a16="http://schemas.microsoft.com/office/drawing/2014/main" id="{D1657535-8330-7065-F28C-B701B75BF22F}"/>
                          </a:ext>
                        </a:extLst>
                      </p14:cNvPr>
                      <p14:cNvContentPartPr/>
                      <p14:nvPr/>
                    </p14:nvContentPartPr>
                    <p14:xfrm>
                      <a:off x="1744695" y="3977385"/>
                      <a:ext cx="25560" cy="78480"/>
                    </p14:xfrm>
                  </p:contentPart>
                </mc:Choice>
                <mc:Fallback xmlns="">
                  <p:pic>
                    <p:nvPicPr>
                      <p:cNvPr id="43" name="Encre 38">
                        <a:extLst>
                          <a:ext uri="{FF2B5EF4-FFF2-40B4-BE49-F238E27FC236}">
                            <a16:creationId xmlns:a16="http://schemas.microsoft.com/office/drawing/2014/main" id="{39EB1AD6-02B4-2550-8406-5E325C8990D1}"/>
                          </a:ext>
                        </a:extLst>
                      </p:cNvPr>
                      <p:cNvPicPr/>
                      <p:nvPr/>
                    </p:nvPicPr>
                    <p:blipFill>
                      <a:blip r:embed="rId35"/>
                      <a:stretch>
                        <a:fillRect/>
                      </a:stretch>
                    </p:blipFill>
                    <p:spPr>
                      <a:xfrm>
                        <a:off x="1729835" y="3963064"/>
                        <a:ext cx="54687" cy="10654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Encre 39">
                        <a:extLst>
                          <a:ext uri="{FF2B5EF4-FFF2-40B4-BE49-F238E27FC236}">
                            <a16:creationId xmlns:a16="http://schemas.microsoft.com/office/drawing/2014/main" id="{4F2EE5AF-1E04-6A02-86E2-33C791332115}"/>
                          </a:ext>
                        </a:extLst>
                      </p14:cNvPr>
                      <p14:cNvContentPartPr/>
                      <p14:nvPr/>
                    </p14:nvContentPartPr>
                    <p14:xfrm>
                      <a:off x="1748655" y="4056225"/>
                      <a:ext cx="204480" cy="43920"/>
                    </p14:xfrm>
                  </p:contentPart>
                </mc:Choice>
                <mc:Fallback xmlns="">
                  <p:pic>
                    <p:nvPicPr>
                      <p:cNvPr id="44" name="Encre 39">
                        <a:extLst>
                          <a:ext uri="{FF2B5EF4-FFF2-40B4-BE49-F238E27FC236}">
                            <a16:creationId xmlns:a16="http://schemas.microsoft.com/office/drawing/2014/main" id="{CFFE4C66-9DDC-926E-FAE7-922B830464CE}"/>
                          </a:ext>
                        </a:extLst>
                      </p:cNvPr>
                      <p:cNvPicPr/>
                      <p:nvPr/>
                    </p:nvPicPr>
                    <p:blipFill>
                      <a:blip r:embed="rId37"/>
                      <a:stretch>
                        <a:fillRect/>
                      </a:stretch>
                    </p:blipFill>
                    <p:spPr>
                      <a:xfrm>
                        <a:off x="1733486" y="4041965"/>
                        <a:ext cx="234212" cy="7186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Encre 40">
                        <a:extLst>
                          <a:ext uri="{FF2B5EF4-FFF2-40B4-BE49-F238E27FC236}">
                            <a16:creationId xmlns:a16="http://schemas.microsoft.com/office/drawing/2014/main" id="{EB3C37D2-3F09-8455-C026-945218B876A0}"/>
                          </a:ext>
                        </a:extLst>
                      </p14:cNvPr>
                      <p14:cNvContentPartPr/>
                      <p14:nvPr/>
                    </p14:nvContentPartPr>
                    <p14:xfrm>
                      <a:off x="1896255" y="3935625"/>
                      <a:ext cx="30960" cy="150480"/>
                    </p14:xfrm>
                  </p:contentPart>
                </mc:Choice>
                <mc:Fallback xmlns="">
                  <p:pic>
                    <p:nvPicPr>
                      <p:cNvPr id="45" name="Encre 40">
                        <a:extLst>
                          <a:ext uri="{FF2B5EF4-FFF2-40B4-BE49-F238E27FC236}">
                            <a16:creationId xmlns:a16="http://schemas.microsoft.com/office/drawing/2014/main" id="{F25E7056-CAD4-E43F-882A-58D17D768588}"/>
                          </a:ext>
                        </a:extLst>
                      </p:cNvPr>
                      <p:cNvPicPr/>
                      <p:nvPr/>
                    </p:nvPicPr>
                    <p:blipFill>
                      <a:blip r:embed="rId39"/>
                      <a:stretch>
                        <a:fillRect/>
                      </a:stretch>
                    </p:blipFill>
                    <p:spPr>
                      <a:xfrm>
                        <a:off x="1881079" y="3921266"/>
                        <a:ext cx="60706" cy="17862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Encre 41">
                        <a:extLst>
                          <a:ext uri="{FF2B5EF4-FFF2-40B4-BE49-F238E27FC236}">
                            <a16:creationId xmlns:a16="http://schemas.microsoft.com/office/drawing/2014/main" id="{5E66AAC0-A7DF-8A3C-4666-A0DF8321BDFD}"/>
                          </a:ext>
                        </a:extLst>
                      </p14:cNvPr>
                      <p14:cNvContentPartPr/>
                      <p14:nvPr/>
                    </p14:nvContentPartPr>
                    <p14:xfrm>
                      <a:off x="2045655" y="3977385"/>
                      <a:ext cx="10080" cy="67320"/>
                    </p14:xfrm>
                  </p:contentPart>
                </mc:Choice>
                <mc:Fallback xmlns="">
                  <p:pic>
                    <p:nvPicPr>
                      <p:cNvPr id="46" name="Encre 41">
                        <a:extLst>
                          <a:ext uri="{FF2B5EF4-FFF2-40B4-BE49-F238E27FC236}">
                            <a16:creationId xmlns:a16="http://schemas.microsoft.com/office/drawing/2014/main" id="{C15C2AC4-D6B7-BDFF-7509-FC9052D0B72D}"/>
                          </a:ext>
                        </a:extLst>
                      </p:cNvPr>
                      <p:cNvPicPr/>
                      <p:nvPr/>
                    </p:nvPicPr>
                    <p:blipFill>
                      <a:blip r:embed="rId41"/>
                      <a:stretch>
                        <a:fillRect/>
                      </a:stretch>
                    </p:blipFill>
                    <p:spPr>
                      <a:xfrm>
                        <a:off x="2030831" y="3963000"/>
                        <a:ext cx="39134" cy="95514"/>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Encre 42">
                        <a:extLst>
                          <a:ext uri="{FF2B5EF4-FFF2-40B4-BE49-F238E27FC236}">
                            <a16:creationId xmlns:a16="http://schemas.microsoft.com/office/drawing/2014/main" id="{B5138E6A-915F-9774-3FC8-59ABD3468E20}"/>
                          </a:ext>
                        </a:extLst>
                      </p14:cNvPr>
                      <p14:cNvContentPartPr/>
                      <p14:nvPr/>
                    </p14:nvContentPartPr>
                    <p14:xfrm>
                      <a:off x="1962135" y="4110945"/>
                      <a:ext cx="360" cy="360"/>
                    </p14:xfrm>
                  </p:contentPart>
                </mc:Choice>
                <mc:Fallback xmlns="">
                  <p:pic>
                    <p:nvPicPr>
                      <p:cNvPr id="47" name="Encre 42">
                        <a:extLst>
                          <a:ext uri="{FF2B5EF4-FFF2-40B4-BE49-F238E27FC236}">
                            <a16:creationId xmlns:a16="http://schemas.microsoft.com/office/drawing/2014/main" id="{2EF016C1-AE6F-DE93-6169-B6CCD8908F48}"/>
                          </a:ext>
                        </a:extLst>
                      </p:cNvPr>
                      <p:cNvPicPr/>
                      <p:nvPr/>
                    </p:nvPicPr>
                    <p:blipFill>
                      <a:blip r:embed="rId19"/>
                      <a:stretch>
                        <a:fillRect/>
                      </a:stretch>
                    </p:blipFill>
                    <p:spPr>
                      <a:xfrm>
                        <a:off x="1953135" y="41019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Encre 43">
                        <a:extLst>
                          <a:ext uri="{FF2B5EF4-FFF2-40B4-BE49-F238E27FC236}">
                            <a16:creationId xmlns:a16="http://schemas.microsoft.com/office/drawing/2014/main" id="{DE4C9C70-3625-CEA8-4788-DD8AB28A16E0}"/>
                          </a:ext>
                        </a:extLst>
                      </p14:cNvPr>
                      <p14:cNvContentPartPr/>
                      <p14:nvPr/>
                    </p14:nvContentPartPr>
                    <p14:xfrm>
                      <a:off x="1988775" y="4095465"/>
                      <a:ext cx="360" cy="360"/>
                    </p14:xfrm>
                  </p:contentPart>
                </mc:Choice>
                <mc:Fallback xmlns="">
                  <p:pic>
                    <p:nvPicPr>
                      <p:cNvPr id="48" name="Encre 43">
                        <a:extLst>
                          <a:ext uri="{FF2B5EF4-FFF2-40B4-BE49-F238E27FC236}">
                            <a16:creationId xmlns:a16="http://schemas.microsoft.com/office/drawing/2014/main" id="{595E49C8-FD10-7476-D066-682E75873C82}"/>
                          </a:ext>
                        </a:extLst>
                      </p:cNvPr>
                      <p:cNvPicPr/>
                      <p:nvPr/>
                    </p:nvPicPr>
                    <p:blipFill>
                      <a:blip r:embed="rId19"/>
                      <a:stretch>
                        <a:fillRect/>
                      </a:stretch>
                    </p:blipFill>
                    <p:spPr>
                      <a:xfrm>
                        <a:off x="1979775" y="4086465"/>
                        <a:ext cx="18000" cy="18000"/>
                      </a:xfrm>
                      <a:prstGeom prst="rect">
                        <a:avLst/>
                      </a:prstGeom>
                    </p:spPr>
                  </p:pic>
                </mc:Fallback>
              </mc:AlternateContent>
            </p:grpSp>
            <p:cxnSp>
              <p:nvCxnSpPr>
                <p:cNvPr id="20" name="Connecteur droit avec flèche 26">
                  <a:extLst>
                    <a:ext uri="{FF2B5EF4-FFF2-40B4-BE49-F238E27FC236}">
                      <a16:creationId xmlns:a16="http://schemas.microsoft.com/office/drawing/2014/main" id="{33BFE374-78E0-7D6D-84F8-1A92E017D7D2}"/>
                    </a:ext>
                  </a:extLst>
                </p:cNvPr>
                <p:cNvCxnSpPr>
                  <a:cxnSpLocks/>
                </p:cNvCxnSpPr>
                <p:nvPr/>
              </p:nvCxnSpPr>
              <p:spPr>
                <a:xfrm flipH="1">
                  <a:off x="2079560" y="3473878"/>
                  <a:ext cx="486447" cy="49624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225E50F-FC74-CB10-1FBF-201AC29DC15F}"/>
                    </a:ext>
                  </a:extLst>
                </p:cNvPr>
                <p:cNvSpPr/>
                <p:nvPr/>
              </p:nvSpPr>
              <p:spPr>
                <a:xfrm>
                  <a:off x="1786338" y="3164010"/>
                  <a:ext cx="1160888" cy="2629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FF33"/>
                      </a:solidFill>
                      <a:effectLst/>
                      <a:uLnTx/>
                      <a:uFillTx/>
                      <a:latin typeface="Calibri" panose="020F0502020204030204" pitchFamily="34" charset="0"/>
                      <a:ea typeface="Calibri" panose="020F0502020204030204" pitchFamily="34" charset="0"/>
                      <a:cs typeface="Calibri" panose="020F0502020204030204" pitchFamily="34" charset="0"/>
                    </a:rPr>
                    <a:t>Syto13</a:t>
                  </a:r>
                </a:p>
              </p:txBody>
            </p:sp>
          </p:grpSp>
          <p:sp>
            <p:nvSpPr>
              <p:cNvPr id="16" name="Rectangle 15">
                <a:extLst>
                  <a:ext uri="{FF2B5EF4-FFF2-40B4-BE49-F238E27FC236}">
                    <a16:creationId xmlns:a16="http://schemas.microsoft.com/office/drawing/2014/main" id="{9D15C777-B025-866B-439C-DAE3623EC3D3}"/>
                  </a:ext>
                </a:extLst>
              </p:cNvPr>
              <p:cNvSpPr/>
              <p:nvPr/>
            </p:nvSpPr>
            <p:spPr>
              <a:xfrm>
                <a:off x="1266491" y="3325766"/>
                <a:ext cx="525425" cy="1799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PI</a:t>
                </a:r>
              </a:p>
            </p:txBody>
          </p:sp>
          <p:sp>
            <p:nvSpPr>
              <p:cNvPr id="17" name="Rectangle 16">
                <a:extLst>
                  <a:ext uri="{FF2B5EF4-FFF2-40B4-BE49-F238E27FC236}">
                    <a16:creationId xmlns:a16="http://schemas.microsoft.com/office/drawing/2014/main" id="{361D1293-0F3E-C661-AEDE-2C3F5D234B07}"/>
                  </a:ext>
                </a:extLst>
              </p:cNvPr>
              <p:cNvSpPr/>
              <p:nvPr/>
            </p:nvSpPr>
            <p:spPr>
              <a:xfrm>
                <a:off x="2627759" y="3192717"/>
                <a:ext cx="712349" cy="3657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PI</a:t>
                </a:r>
              </a:p>
            </p:txBody>
          </p:sp>
        </p:grpSp>
        <p:sp>
          <p:nvSpPr>
            <p:cNvPr id="46" name="ZoneTexte 45">
              <a:extLst>
                <a:ext uri="{FF2B5EF4-FFF2-40B4-BE49-F238E27FC236}">
                  <a16:creationId xmlns:a16="http://schemas.microsoft.com/office/drawing/2014/main" id="{ECB54418-7DCA-D6FD-50AE-58961209510B}"/>
                </a:ext>
              </a:extLst>
            </p:cNvPr>
            <p:cNvSpPr txBox="1"/>
            <p:nvPr/>
          </p:nvSpPr>
          <p:spPr>
            <a:xfrm>
              <a:off x="8163142" y="1907645"/>
              <a:ext cx="3677802" cy="369332"/>
            </a:xfrm>
            <a:prstGeom prst="rect">
              <a:avLst/>
            </a:prstGeom>
            <a:noFill/>
          </p:spPr>
          <p:txBody>
            <a:bodyPr wrap="none" rtlCol="0">
              <a:spAutoFit/>
            </a:bodyPr>
            <a:lstStyle/>
            <a:p>
              <a:r>
                <a:rPr lang="en-GB" dirty="0"/>
                <a:t>Principle of the live/dead experiment</a:t>
              </a:r>
            </a:p>
          </p:txBody>
        </p:sp>
      </p:grpSp>
    </p:spTree>
    <p:extLst>
      <p:ext uri="{BB962C8B-B14F-4D97-AF65-F5344CB8AC3E}">
        <p14:creationId xmlns:p14="http://schemas.microsoft.com/office/powerpoint/2010/main" val="100448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g2df964bf034_0_0"/>
          <p:cNvSpPr txBox="1">
            <a:spLocks noGrp="1"/>
          </p:cNvSpPr>
          <p:nvPr>
            <p:ph type="title"/>
          </p:nvPr>
        </p:nvSpPr>
        <p:spPr>
          <a:xfrm>
            <a:off x="233025" y="148765"/>
            <a:ext cx="6553365" cy="757047"/>
          </a:xfrm>
          <a:prstGeom prst="rect">
            <a:avLst/>
          </a:prstGeom>
          <a:noFill/>
          <a:ln>
            <a:noFill/>
          </a:ln>
        </p:spPr>
        <p:txBody>
          <a:bodyPr spcFirstLastPara="1" vert="horz" wrap="square" lIns="240000" tIns="0" rIns="96000" bIns="62400" rtlCol="0" anchor="t" anchorCtr="0">
            <a:normAutofit/>
          </a:bodyPr>
          <a:lstStyle/>
          <a:p>
            <a:pPr>
              <a:buSzPts val="3200"/>
            </a:pPr>
            <a:r>
              <a:rPr lang="en-GB" sz="3200" dirty="0">
                <a:solidFill>
                  <a:srgbClr val="000000"/>
                </a:solidFill>
              </a:rPr>
              <a:t>Payerne field campaign</a:t>
            </a:r>
          </a:p>
        </p:txBody>
      </p:sp>
      <p:sp>
        <p:nvSpPr>
          <p:cNvPr id="48" name="Google Shape;173;g2df964bf034_0_0">
            <a:extLst>
              <a:ext uri="{FF2B5EF4-FFF2-40B4-BE49-F238E27FC236}">
                <a16:creationId xmlns:a16="http://schemas.microsoft.com/office/drawing/2014/main" id="{C9C65E73-8870-CB65-5519-D60E0C1BDF87}"/>
              </a:ext>
            </a:extLst>
          </p:cNvPr>
          <p:cNvSpPr txBox="1">
            <a:spLocks/>
          </p:cNvSpPr>
          <p:nvPr/>
        </p:nvSpPr>
        <p:spPr>
          <a:xfrm>
            <a:off x="3330969" y="2348898"/>
            <a:ext cx="5690799" cy="984189"/>
          </a:xfrm>
          <a:prstGeom prst="rect">
            <a:avLst/>
          </a:prstGeom>
          <a:noFill/>
          <a:ln>
            <a:noFill/>
          </a:ln>
        </p:spPr>
        <p:txBody>
          <a:bodyPr spcFirstLastPara="1" wrap="square" lIns="240000" tIns="60933" rIns="121900" bIns="60933" anchor="t" anchorCtr="0">
            <a:normAutofit/>
          </a:bodyPr>
          <a:lstStyle>
            <a:defPPr marR="0" lvl="0" algn="l" rtl="0">
              <a:lnSpc>
                <a:spcPct val="100000"/>
              </a:lnSpc>
              <a:spcBef>
                <a:spcPts val="0"/>
              </a:spcBef>
              <a:spcAft>
                <a:spcPts val="0"/>
              </a:spcAft>
            </a:defPPr>
            <a:lvl1pPr marL="457200" marR="0" lvl="0" indent="-331470" algn="l" rtl="0">
              <a:lnSpc>
                <a:spcPct val="90000"/>
              </a:lnSpc>
              <a:spcBef>
                <a:spcPts val="750"/>
              </a:spcBef>
              <a:spcAft>
                <a:spcPts val="0"/>
              </a:spcAft>
              <a:buClr>
                <a:schemeClr val="accent1"/>
              </a:buClr>
              <a:buSzPts val="1620"/>
              <a:buFont typeface="Noto Sans Symbols"/>
              <a:buChar char="▪"/>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accent1"/>
              </a:buClr>
              <a:buSzPts val="1800"/>
              <a:buFont typeface="Arial"/>
              <a:buChar char="•"/>
              <a:defRPr sz="1600" b="0" i="0" u="none" strike="noStrike" cap="none">
                <a:solidFill>
                  <a:schemeClr val="dk1"/>
                </a:solidFill>
                <a:latin typeface="Arial"/>
                <a:ea typeface="Arial"/>
                <a:cs typeface="Arial"/>
                <a:sym typeface="Arial"/>
              </a:defRPr>
            </a:lvl2pPr>
            <a:lvl3pPr marL="1371600" marR="0" lvl="2" indent="-331469" algn="l" rtl="0">
              <a:lnSpc>
                <a:spcPct val="90000"/>
              </a:lnSpc>
              <a:spcBef>
                <a:spcPts val="375"/>
              </a:spcBef>
              <a:spcAft>
                <a:spcPts val="0"/>
              </a:spcAft>
              <a:buClr>
                <a:schemeClr val="dk1"/>
              </a:buClr>
              <a:buSzPts val="1620"/>
              <a:buFont typeface="Noto Sans Symbols"/>
              <a:buChar char="▪"/>
              <a:defRPr sz="1500" b="0" i="0" u="none" strike="noStrike" cap="none">
                <a:solidFill>
                  <a:schemeClr val="dk1"/>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marL="228584" indent="-91432">
              <a:spcBef>
                <a:spcPts val="0"/>
              </a:spcBef>
              <a:buNone/>
            </a:pPr>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rPr>
              <a:t>March 25</a:t>
            </a:r>
            <a:r>
              <a:rPr lang="en-GB"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th</a:t>
            </a:r>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rPr>
              <a:t>, 2024 to August 26</a:t>
            </a:r>
            <a:r>
              <a:rPr lang="en-GB"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th</a:t>
            </a:r>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rPr>
              <a:t>, 2024: 2 samples per week (n = 41)</a:t>
            </a:r>
          </a:p>
        </p:txBody>
      </p:sp>
      <p:sp>
        <p:nvSpPr>
          <p:cNvPr id="54" name="ZoneTexte 53">
            <a:extLst>
              <a:ext uri="{FF2B5EF4-FFF2-40B4-BE49-F238E27FC236}">
                <a16:creationId xmlns:a16="http://schemas.microsoft.com/office/drawing/2014/main" id="{9AC3B2A5-EE7E-D23E-8F1F-30BFA707626A}"/>
              </a:ext>
            </a:extLst>
          </p:cNvPr>
          <p:cNvSpPr txBox="1"/>
          <p:nvPr/>
        </p:nvSpPr>
        <p:spPr>
          <a:xfrm>
            <a:off x="2573728" y="1130983"/>
            <a:ext cx="4533421" cy="830997"/>
          </a:xfrm>
          <a:prstGeom prst="rect">
            <a:avLst/>
          </a:prstGeom>
          <a:noFill/>
        </p:spPr>
        <p:txBody>
          <a:bodyPr wrap="none" rtlCol="0">
            <a:spAutoFit/>
          </a:bodyPr>
          <a:lstStyle/>
          <a:p>
            <a:pPr marL="380990" indent="-38099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Typical city of central European </a:t>
            </a:r>
          </a:p>
          <a:p>
            <a:pPr marL="380990" indent="-38099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Semi-rural site</a:t>
            </a:r>
          </a:p>
        </p:txBody>
      </p:sp>
      <p:sp>
        <p:nvSpPr>
          <p:cNvPr id="2" name="ZoneTexte 1">
            <a:extLst>
              <a:ext uri="{FF2B5EF4-FFF2-40B4-BE49-F238E27FC236}">
                <a16:creationId xmlns:a16="http://schemas.microsoft.com/office/drawing/2014/main" id="{1DA44EB9-332D-3250-07CC-440D08A056D4}"/>
              </a:ext>
            </a:extLst>
          </p:cNvPr>
          <p:cNvSpPr txBox="1"/>
          <p:nvPr/>
        </p:nvSpPr>
        <p:spPr>
          <a:xfrm>
            <a:off x="233025" y="5323115"/>
            <a:ext cx="2893741" cy="1200329"/>
          </a:xfrm>
          <a:prstGeom prst="rect">
            <a:avLst/>
          </a:prstGeom>
          <a:noFill/>
        </p:spPr>
        <p:txBody>
          <a:bodyPr wrap="non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Flow rate (L min</a:t>
            </a:r>
            <a:r>
              <a:rPr lang="en-GB" sz="2400" b="1" baseline="30000" dirty="0">
                <a:latin typeface="Calibri" panose="020F0502020204030204" pitchFamily="34" charset="0"/>
                <a:ea typeface="Calibri" panose="020F0502020204030204" pitchFamily="34" charset="0"/>
                <a:cs typeface="Calibri" panose="020F0502020204030204" pitchFamily="34" charset="0"/>
              </a:rPr>
              <a:t>-1</a:t>
            </a:r>
            <a:r>
              <a:rPr lang="en-GB" sz="2400" b="1" dirty="0">
                <a:latin typeface="Calibri" panose="020F0502020204030204" pitchFamily="34" charset="0"/>
                <a:ea typeface="Calibri" panose="020F0502020204030204" pitchFamily="34" charset="0"/>
                <a:cs typeface="Calibri" panose="020F0502020204030204" pitchFamily="34" charset="0"/>
              </a:rPr>
              <a:t>): </a:t>
            </a:r>
          </a:p>
          <a:p>
            <a:pPr marL="380990" indent="-380990">
              <a:buFont typeface="Arial" panose="020B0604020202020204" pitchFamily="34" charset="0"/>
              <a:buChar char="•"/>
            </a:pPr>
            <a:r>
              <a:rPr lang="en-GB" sz="2400" b="1" dirty="0">
                <a:latin typeface="Calibri" panose="020F0502020204030204" pitchFamily="34" charset="0"/>
                <a:ea typeface="Calibri" panose="020F0502020204030204" pitchFamily="34" charset="0"/>
                <a:cs typeface="Calibri" panose="020F0502020204030204" pitchFamily="34" charset="0"/>
              </a:rPr>
              <a:t>300</a:t>
            </a:r>
            <a:r>
              <a:rPr lang="en-GB" sz="2400" dirty="0">
                <a:latin typeface="Calibri" panose="020F0502020204030204" pitchFamily="34" charset="0"/>
                <a:ea typeface="Calibri" panose="020F0502020204030204" pitchFamily="34" charset="0"/>
                <a:cs typeface="Calibri" panose="020F0502020204030204" pitchFamily="34" charset="0"/>
              </a:rPr>
              <a:t> with Coriolis µ</a:t>
            </a:r>
          </a:p>
          <a:p>
            <a:pPr marL="380990" indent="-380990">
              <a:buFont typeface="Arial" panose="020B0604020202020204" pitchFamily="34" charset="0"/>
              <a:buChar char="•"/>
            </a:pPr>
            <a:r>
              <a:rPr lang="en-GB" sz="2400" b="1" dirty="0">
                <a:latin typeface="Calibri" panose="020F0502020204030204" pitchFamily="34" charset="0"/>
                <a:ea typeface="Calibri" panose="020F0502020204030204" pitchFamily="34" charset="0"/>
                <a:cs typeface="Calibri" panose="020F0502020204030204" pitchFamily="34" charset="0"/>
              </a:rPr>
              <a:t>10</a:t>
            </a:r>
            <a:r>
              <a:rPr lang="en-GB" sz="2400" dirty="0">
                <a:latin typeface="Calibri" panose="020F0502020204030204" pitchFamily="34" charset="0"/>
                <a:ea typeface="Calibri" panose="020F0502020204030204" pitchFamily="34" charset="0"/>
                <a:cs typeface="Calibri" panose="020F0502020204030204" pitchFamily="34" charset="0"/>
              </a:rPr>
              <a:t> with the Hirst</a:t>
            </a:r>
          </a:p>
        </p:txBody>
      </p:sp>
      <p:sp>
        <p:nvSpPr>
          <p:cNvPr id="8" name="ZoneTexte 7">
            <a:extLst>
              <a:ext uri="{FF2B5EF4-FFF2-40B4-BE49-F238E27FC236}">
                <a16:creationId xmlns:a16="http://schemas.microsoft.com/office/drawing/2014/main" id="{480493C5-A041-FB46-D734-2C379C13339F}"/>
              </a:ext>
            </a:extLst>
          </p:cNvPr>
          <p:cNvSpPr txBox="1"/>
          <p:nvPr/>
        </p:nvSpPr>
        <p:spPr>
          <a:xfrm>
            <a:off x="4897319" y="5323115"/>
            <a:ext cx="5472952" cy="1200329"/>
          </a:xfrm>
          <a:prstGeom prst="rect">
            <a:avLst/>
          </a:prstGeom>
          <a:noFill/>
        </p:spPr>
        <p:txBody>
          <a:bodyPr wrap="square">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Coriolis efficiency:</a:t>
            </a:r>
          </a:p>
          <a:p>
            <a:pPr marL="380990" indent="-38099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Coriolis: 0.8 μm: 7 ± 0.3%, 1 μm: 50 ± 2%, and 3 μm:  91 ± 11%</a:t>
            </a:r>
          </a:p>
        </p:txBody>
      </p:sp>
      <p:sp>
        <p:nvSpPr>
          <p:cNvPr id="10" name="ZoneTexte 9">
            <a:extLst>
              <a:ext uri="{FF2B5EF4-FFF2-40B4-BE49-F238E27FC236}">
                <a16:creationId xmlns:a16="http://schemas.microsoft.com/office/drawing/2014/main" id="{C922C69F-8297-DDDC-EF34-28FCC093B1B0}"/>
              </a:ext>
            </a:extLst>
          </p:cNvPr>
          <p:cNvSpPr txBox="1"/>
          <p:nvPr/>
        </p:nvSpPr>
        <p:spPr>
          <a:xfrm>
            <a:off x="8178357" y="6550500"/>
            <a:ext cx="4383828" cy="276999"/>
          </a:xfrm>
          <a:prstGeom prst="rect">
            <a:avLst/>
          </a:prstGeom>
          <a:noFill/>
        </p:spPr>
        <p:txBody>
          <a:bodyPr wrap="square">
            <a:spAutoFit/>
          </a:bodyPr>
          <a:lstStyle/>
          <a:p>
            <a:r>
              <a:rPr lang="en-GB" sz="1200" dirty="0" err="1">
                <a:latin typeface="Calibri" panose="020F0502020204030204" pitchFamily="34" charset="0"/>
                <a:ea typeface="Calibri" panose="020F0502020204030204" pitchFamily="34" charset="0"/>
                <a:cs typeface="Calibri" panose="020F0502020204030204" pitchFamily="34" charset="0"/>
              </a:rPr>
              <a:t>Bøifot</a:t>
            </a:r>
            <a:r>
              <a:rPr lang="en-GB" sz="1200" dirty="0">
                <a:latin typeface="Calibri" panose="020F0502020204030204" pitchFamily="34" charset="0"/>
                <a:ea typeface="Calibri" panose="020F0502020204030204" pitchFamily="34" charset="0"/>
                <a:cs typeface="Calibri" panose="020F0502020204030204" pitchFamily="34" charset="0"/>
              </a:rPr>
              <a:t> et al., 2024 Environmental Monitoring and Assessment</a:t>
            </a:r>
          </a:p>
        </p:txBody>
      </p:sp>
      <p:grpSp>
        <p:nvGrpSpPr>
          <p:cNvPr id="9" name="Groupe 8">
            <a:extLst>
              <a:ext uri="{FF2B5EF4-FFF2-40B4-BE49-F238E27FC236}">
                <a16:creationId xmlns:a16="http://schemas.microsoft.com/office/drawing/2014/main" id="{68A806B4-F730-A0B6-8BEE-A88EA579A020}"/>
              </a:ext>
            </a:extLst>
          </p:cNvPr>
          <p:cNvGrpSpPr/>
          <p:nvPr/>
        </p:nvGrpSpPr>
        <p:grpSpPr>
          <a:xfrm>
            <a:off x="519396" y="3583879"/>
            <a:ext cx="10891149" cy="1478854"/>
            <a:chOff x="-108683" y="2609683"/>
            <a:chExt cx="8168362" cy="1109140"/>
          </a:xfrm>
        </p:grpSpPr>
        <p:grpSp>
          <p:nvGrpSpPr>
            <p:cNvPr id="3" name="Groupe 2">
              <a:extLst>
                <a:ext uri="{FF2B5EF4-FFF2-40B4-BE49-F238E27FC236}">
                  <a16:creationId xmlns:a16="http://schemas.microsoft.com/office/drawing/2014/main" id="{0F295CBE-EE5D-26EC-5F7D-9AD0F083BF1F}"/>
                </a:ext>
              </a:extLst>
            </p:cNvPr>
            <p:cNvGrpSpPr/>
            <p:nvPr/>
          </p:nvGrpSpPr>
          <p:grpSpPr>
            <a:xfrm>
              <a:off x="1258457" y="2879892"/>
              <a:ext cx="2577049" cy="769041"/>
              <a:chOff x="1258457" y="2860718"/>
              <a:chExt cx="2577049" cy="769041"/>
            </a:xfrm>
          </p:grpSpPr>
          <p:sp>
            <p:nvSpPr>
              <p:cNvPr id="50" name="ZoneTexte 49">
                <a:extLst>
                  <a:ext uri="{FF2B5EF4-FFF2-40B4-BE49-F238E27FC236}">
                    <a16:creationId xmlns:a16="http://schemas.microsoft.com/office/drawing/2014/main" id="{A5E410AC-68D8-CECA-9674-F9B55DE7B92C}"/>
                  </a:ext>
                </a:extLst>
              </p:cNvPr>
              <p:cNvSpPr txBox="1"/>
              <p:nvPr/>
            </p:nvSpPr>
            <p:spPr>
              <a:xfrm>
                <a:off x="1258457" y="3075961"/>
                <a:ext cx="1634102" cy="315423"/>
              </a:xfrm>
              <a:prstGeom prst="rect">
                <a:avLst/>
              </a:prstGeom>
              <a:noFill/>
            </p:spPr>
            <p:txBody>
              <a:bodyPr wrap="none" rtlCol="0">
                <a:spAutoFit/>
              </a:bodyPr>
              <a:lstStyle/>
              <a:p>
                <a:r>
                  <a:rPr lang="en-GB" sz="2133" dirty="0">
                    <a:latin typeface="Calibri" panose="020F0502020204030204" pitchFamily="34" charset="0"/>
                    <a:ea typeface="Calibri" panose="020F0502020204030204" pitchFamily="34" charset="0"/>
                    <a:cs typeface="Calibri" panose="020F0502020204030204" pitchFamily="34" charset="0"/>
                  </a:rPr>
                  <a:t>Coriolis µ sampler</a:t>
                </a:r>
              </a:p>
            </p:txBody>
          </p:sp>
          <p:pic>
            <p:nvPicPr>
              <p:cNvPr id="51" name="Picture 4" descr="Air sampler, Coriolis®">
                <a:extLst>
                  <a:ext uri="{FF2B5EF4-FFF2-40B4-BE49-F238E27FC236}">
                    <a16:creationId xmlns:a16="http://schemas.microsoft.com/office/drawing/2014/main" id="{9B2D3D5B-C203-90F1-7C6D-9E84E40C34A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4000" b="80667" l="8586" r="93939">
                            <a14:foregroundMark x1="86364" y1="38000" x2="84343" y2="69000"/>
                            <a14:foregroundMark x1="58089" y1="29802" x2="57576" y2="29667"/>
                            <a14:foregroundMark x1="87879" y1="37667" x2="78950" y2="35310"/>
                            <a14:foregroundMark x1="68687" y1="24333" x2="68687" y2="24333"/>
                            <a14:foregroundMark x1="53150" y1="36777" x2="52020" y2="57667"/>
                            <a14:foregroundMark x1="53325" y1="33550" x2="53308" y2="33860"/>
                            <a14:foregroundMark x1="53445" y1="31333" x2="53385" y2="32441"/>
                            <a14:foregroundMark x1="53517" y1="30000" x2="53445" y2="31333"/>
                            <a14:foregroundMark x1="53535" y1="29667" x2="53517" y2="30000"/>
                            <a14:foregroundMark x1="55051" y1="62000" x2="70202" y2="75000"/>
                            <a14:foregroundMark x1="70707" y1="76333" x2="62626" y2="64333"/>
                            <a14:foregroundMark x1="9091" y1="74333" x2="9091" y2="74333"/>
                            <a14:foregroundMark x1="8586" y1="72333" x2="8586" y2="72333"/>
                            <a14:foregroundMark x1="24747" y1="80667" x2="57576" y2="80333"/>
                            <a14:foregroundMark x1="69192" y1="76333" x2="62626" y2="63667"/>
                            <a14:foregroundMark x1="64141" y1="66333" x2="64646" y2="65667"/>
                            <a14:foregroundMark x1="67172" y1="65333" x2="67172" y2="65333"/>
                            <a14:foregroundMark x1="67172" y1="65333" x2="67172" y2="65333"/>
                            <a14:foregroundMark x1="68687" y1="68667" x2="68687" y2="68667"/>
                            <a14:foregroundMark x1="68687" y1="68667" x2="69697" y2="69000"/>
                            <a14:foregroundMark x1="70707" y1="69667" x2="70707" y2="69667"/>
                            <a14:foregroundMark x1="71212" y1="70667" x2="71212" y2="70667"/>
                            <a14:foregroundMark x1="71717" y1="72333" x2="71717" y2="72333"/>
                            <a14:foregroundMark x1="72727" y1="74333" x2="72727" y2="74333"/>
                            <a14:foregroundMark x1="73232" y1="75000" x2="73232" y2="75000"/>
                            <a14:foregroundMark x1="73232" y1="75333" x2="73232" y2="75333"/>
                            <a14:foregroundMark x1="73737" y1="74333" x2="73232" y2="73667"/>
                            <a14:foregroundMark x1="73232" y1="73000" x2="72727" y2="71667"/>
                            <a14:foregroundMark x1="72727" y1="71000" x2="72727" y2="70000"/>
                            <a14:foregroundMark x1="72222" y1="69667" x2="71717" y2="68333"/>
                            <a14:foregroundMark x1="71717" y1="68333" x2="71212" y2="67333"/>
                            <a14:foregroundMark x1="70707" y1="67000" x2="69697" y2="66000"/>
                            <a14:foregroundMark x1="69697" y1="66000" x2="69192" y2="65000"/>
                            <a14:foregroundMark x1="68182" y1="65000" x2="67677" y2="64667"/>
                            <a14:foregroundMark x1="64141" y1="64000" x2="64141" y2="64000"/>
                            <a14:foregroundMark x1="61616" y1="63667" x2="61616" y2="63667"/>
                            <a14:foregroundMark x1="57071" y1="62333" x2="57071" y2="62333"/>
                            <a14:foregroundMark x1="57576" y1="61667" x2="57576" y2="61667"/>
                            <a14:foregroundMark x1="59091" y1="61333" x2="59091" y2="61333"/>
                            <a14:foregroundMark x1="93939" y1="49333" x2="93939" y2="49333"/>
                            <a14:foregroundMark x1="52525" y1="31333" x2="52525" y2="31333"/>
                            <a14:foregroundMark x1="51010" y1="32000" x2="51010" y2="32000"/>
                            <a14:foregroundMark x1="51515" y1="33667" x2="51010" y2="34333"/>
                            <a14:foregroundMark x1="50584" y1="36281" x2="50505" y2="36333"/>
                            <a14:foregroundMark x1="50505" y1="37000" x2="50505" y2="37000"/>
                            <a14:foregroundMark x1="50505" y1="41000" x2="50505" y2="41000"/>
                            <a14:foregroundMark x1="50505" y1="38333" x2="50505" y2="38333"/>
                            <a14:foregroundMark x1="50505" y1="41667" x2="50505" y2="41667"/>
                            <a14:foregroundMark x1="50505" y1="43000" x2="50505" y2="43000"/>
                            <a14:foregroundMark x1="50000" y1="44000" x2="50000" y2="44333"/>
                            <a14:foregroundMark x1="50000" y1="45667" x2="50000" y2="46667"/>
                            <a14:foregroundMark x1="50000" y1="47000" x2="50000" y2="47667"/>
                            <a14:foregroundMark x1="50000" y1="48667" x2="50000" y2="49000"/>
                            <a14:foregroundMark x1="50000" y1="50333" x2="50000" y2="50333"/>
                            <a14:foregroundMark x1="55556" y1="29333" x2="55556" y2="29333"/>
                            <a14:foregroundMark x1="57071" y1="29667" x2="57071" y2="29667"/>
                            <a14:foregroundMark x1="56061" y1="31000" x2="55556" y2="30333"/>
                            <a14:foregroundMark x1="55556" y1="30000" x2="57576" y2="29333"/>
                            <a14:foregroundMark x1="84343" y1="69333" x2="84343" y2="69333"/>
                            <a14:foregroundMark x1="85859" y1="69333" x2="85859" y2="69333"/>
                            <a14:foregroundMark x1="86364" y1="69333" x2="86364" y2="69333"/>
                            <a14:foregroundMark x1="86869" y1="69333" x2="86869" y2="69333"/>
                            <a14:foregroundMark x1="87374" y1="69667" x2="87374" y2="69667"/>
                            <a14:foregroundMark x1="87879" y1="70000" x2="87879" y2="70000"/>
                            <a14:foregroundMark x1="82323" y1="70000" x2="82323" y2="70000"/>
                            <a14:foregroundMark x1="82323" y1="70000" x2="82323" y2="70000"/>
                            <a14:foregroundMark x1="82323" y1="70000" x2="82323" y2="70000"/>
                            <a14:backgroundMark x1="75758" y1="32000" x2="75758" y2="32000"/>
                            <a14:backgroundMark x1="75758" y1="32000" x2="74242" y2="32000"/>
                            <a14:backgroundMark x1="71212" y1="31667" x2="68687" y2="31000"/>
                            <a14:backgroundMark x1="68182" y1="30667" x2="68182" y2="30667"/>
                            <a14:backgroundMark x1="66162" y1="31000" x2="66162" y2="31000"/>
                            <a14:backgroundMark x1="65152" y1="31000" x2="63636" y2="31333"/>
                            <a14:backgroundMark x1="62626" y1="31333" x2="62626" y2="31333"/>
                            <a14:backgroundMark x1="62626" y1="31333" x2="62626" y2="31333"/>
                            <a14:backgroundMark x1="57071" y1="30667" x2="77778" y2="34667"/>
                            <a14:backgroundMark x1="80303" y1="33667" x2="80303" y2="33667"/>
                            <a14:backgroundMark x1="80808" y1="34000" x2="80808" y2="34000"/>
                            <a14:backgroundMark x1="80808" y1="33667" x2="80808" y2="33667"/>
                            <a14:backgroundMark x1="81313" y1="33000" x2="81313" y2="33000"/>
                            <a14:backgroundMark x1="80808" y1="32000" x2="80808" y2="32000"/>
                            <a14:backgroundMark x1="80808" y1="32000" x2="80303" y2="35333"/>
                            <a14:backgroundMark x1="59596" y1="30000" x2="59596" y2="30000"/>
                          </a14:backgroundRemoval>
                        </a14:imgEffect>
                      </a14:imgLayer>
                    </a14:imgProps>
                  </a:ext>
                  <a:ext uri="{28A0092B-C50C-407E-A947-70E740481C1C}">
                    <a14:useLocalDpi xmlns:a14="http://schemas.microsoft.com/office/drawing/2010/main" val="0"/>
                  </a:ext>
                </a:extLst>
              </a:blip>
              <a:srcRect t="19756" b="12341"/>
              <a:stretch/>
            </p:blipFill>
            <p:spPr bwMode="auto">
              <a:xfrm>
                <a:off x="3088011" y="2860718"/>
                <a:ext cx="747495" cy="7690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e 5">
              <a:extLst>
                <a:ext uri="{FF2B5EF4-FFF2-40B4-BE49-F238E27FC236}">
                  <a16:creationId xmlns:a16="http://schemas.microsoft.com/office/drawing/2014/main" id="{7EB99DC2-BBC6-D2BE-9238-3051490D1F5D}"/>
                </a:ext>
              </a:extLst>
            </p:cNvPr>
            <p:cNvGrpSpPr/>
            <p:nvPr/>
          </p:nvGrpSpPr>
          <p:grpSpPr>
            <a:xfrm>
              <a:off x="4591563" y="2749481"/>
              <a:ext cx="3468116" cy="969342"/>
              <a:chOff x="4591563" y="2749481"/>
              <a:chExt cx="3468116" cy="969342"/>
            </a:xfrm>
          </p:grpSpPr>
          <p:pic>
            <p:nvPicPr>
              <p:cNvPr id="8196" name="Picture 4" descr="Hirst-type (Burkard) spore trap. Currently this impaction sampler is... |  Download Scientific Diagram">
                <a:extLst>
                  <a:ext uri="{FF2B5EF4-FFF2-40B4-BE49-F238E27FC236}">
                    <a16:creationId xmlns:a16="http://schemas.microsoft.com/office/drawing/2014/main" id="{75BA445A-50F7-A1D3-D33D-AAB496CEDF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6325" y="2749481"/>
                <a:ext cx="1293354" cy="96934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D332885-8560-5FB9-A74E-E14C5463F423}"/>
                  </a:ext>
                </a:extLst>
              </p:cNvPr>
              <p:cNvSpPr txBox="1"/>
              <p:nvPr/>
            </p:nvSpPr>
            <p:spPr>
              <a:xfrm>
                <a:off x="4591563" y="2948986"/>
                <a:ext cx="1916884" cy="561596"/>
              </a:xfrm>
              <a:prstGeom prst="rect">
                <a:avLst/>
              </a:prstGeom>
              <a:noFill/>
            </p:spPr>
            <p:txBody>
              <a:bodyPr wrap="square" rtlCol="0">
                <a:spAutoFit/>
              </a:bodyPr>
              <a:lstStyle/>
              <a:p>
                <a:r>
                  <a:rPr lang="en-GB" sz="2133" dirty="0">
                    <a:latin typeface="Calibri" panose="020F0502020204030204" pitchFamily="34" charset="0"/>
                    <a:ea typeface="Calibri" panose="020F0502020204030204" pitchFamily="34" charset="0"/>
                    <a:cs typeface="Calibri" panose="020F0502020204030204" pitchFamily="34" charset="0"/>
                  </a:rPr>
                  <a:t>Hirst (only for </a:t>
                </a:r>
                <a:r>
                  <a:rPr lang="en-GB" sz="2133" b="1" dirty="0">
                    <a:latin typeface="Calibri" panose="020F0502020204030204" pitchFamily="34" charset="0"/>
                    <a:ea typeface="Calibri" panose="020F0502020204030204" pitchFamily="34" charset="0"/>
                    <a:cs typeface="Calibri" panose="020F0502020204030204" pitchFamily="34" charset="0"/>
                  </a:rPr>
                  <a:t>pollen</a:t>
                </a:r>
                <a:r>
                  <a:rPr lang="en-GB" sz="2133" dirty="0">
                    <a:latin typeface="Calibri" panose="020F0502020204030204" pitchFamily="34" charset="0"/>
                    <a:ea typeface="Calibri" panose="020F0502020204030204" pitchFamily="34" charset="0"/>
                    <a:cs typeface="Calibri" panose="020F0502020204030204" pitchFamily="34" charset="0"/>
                  </a:rPr>
                  <a:t> quantification)</a:t>
                </a:r>
              </a:p>
            </p:txBody>
          </p:sp>
        </p:grpSp>
        <p:sp>
          <p:nvSpPr>
            <p:cNvPr id="7" name="ZoneTexte 6">
              <a:extLst>
                <a:ext uri="{FF2B5EF4-FFF2-40B4-BE49-F238E27FC236}">
                  <a16:creationId xmlns:a16="http://schemas.microsoft.com/office/drawing/2014/main" id="{0EA8F5C7-5291-BCEF-20D2-F794B4CAEE3C}"/>
                </a:ext>
              </a:extLst>
            </p:cNvPr>
            <p:cNvSpPr txBox="1"/>
            <p:nvPr/>
          </p:nvSpPr>
          <p:spPr>
            <a:xfrm>
              <a:off x="-108683" y="2609683"/>
              <a:ext cx="1590388" cy="346249"/>
            </a:xfrm>
            <a:prstGeom prst="rect">
              <a:avLst/>
            </a:prstGeom>
            <a:noFill/>
          </p:spPr>
          <p:txBody>
            <a:bodyPr wrap="none" rtlCol="0">
              <a:spAutoFit/>
            </a:bodyPr>
            <a:lstStyle/>
            <a:p>
              <a:r>
                <a:rPr lang="en-GB" sz="2400" b="1" dirty="0"/>
                <a:t>Samplers used:</a:t>
              </a:r>
            </a:p>
          </p:txBody>
        </p:sp>
      </p:grpSp>
      <p:pic>
        <p:nvPicPr>
          <p:cNvPr id="4" name="Picture 2" descr="GRUAN Homepage: Payerne">
            <a:extLst>
              <a:ext uri="{FF2B5EF4-FFF2-40B4-BE49-F238E27FC236}">
                <a16:creationId xmlns:a16="http://schemas.microsoft.com/office/drawing/2014/main" id="{288B14D5-00B9-C6C3-BC2D-110689D480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680" y="988226"/>
            <a:ext cx="2230048" cy="12530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67CB6-CB25-1F44-4C5D-F216A001F2D9}"/>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F3C8D08F-B309-3321-2D65-25AE0C94CF9A}"/>
              </a:ext>
            </a:extLst>
          </p:cNvPr>
          <p:cNvSpPr>
            <a:spLocks noGrp="1"/>
          </p:cNvSpPr>
          <p:nvPr>
            <p:ph type="title"/>
          </p:nvPr>
        </p:nvSpPr>
        <p:spPr>
          <a:xfrm>
            <a:off x="174800" y="194178"/>
            <a:ext cx="10109891" cy="568486"/>
          </a:xfrm>
        </p:spPr>
        <p:txBody>
          <a:bodyPr>
            <a:noAutofit/>
          </a:bodyPr>
          <a:lstStyle/>
          <a:p>
            <a:r>
              <a:rPr lang="en-GB" sz="3200" dirty="0"/>
              <a:t>Clustering algorithm used in flow cytometry</a:t>
            </a:r>
          </a:p>
        </p:txBody>
      </p:sp>
      <p:sp>
        <p:nvSpPr>
          <p:cNvPr id="15" name="ZoneTexte 14">
            <a:extLst>
              <a:ext uri="{FF2B5EF4-FFF2-40B4-BE49-F238E27FC236}">
                <a16:creationId xmlns:a16="http://schemas.microsoft.com/office/drawing/2014/main" id="{E0ADD2A1-7E18-86F6-40BD-0E4EA3AEB23B}"/>
              </a:ext>
            </a:extLst>
          </p:cNvPr>
          <p:cNvSpPr txBox="1"/>
          <p:nvPr/>
        </p:nvSpPr>
        <p:spPr>
          <a:xfrm>
            <a:off x="362631" y="975359"/>
            <a:ext cx="11466739" cy="1077026"/>
          </a:xfrm>
          <a:prstGeom prst="rect">
            <a:avLst/>
          </a:prstGeom>
          <a:noFill/>
        </p:spPr>
        <p:txBody>
          <a:bodyPr wrap="square" rtlCol="0">
            <a:spAutoFit/>
          </a:bodyPr>
          <a:lstStyle/>
          <a:p>
            <a:r>
              <a:rPr lang="en-GB" sz="2133" dirty="0"/>
              <a:t>Weber et al., 2016 identified 3 clustering algorithms producing results similar to manual clustering (i.e. reproducible) and are computing fast</a:t>
            </a:r>
          </a:p>
          <a:p>
            <a:endParaRPr lang="en-GB" sz="2133" dirty="0"/>
          </a:p>
        </p:txBody>
      </p:sp>
      <p:grpSp>
        <p:nvGrpSpPr>
          <p:cNvPr id="25" name="Groupe 24">
            <a:extLst>
              <a:ext uri="{FF2B5EF4-FFF2-40B4-BE49-F238E27FC236}">
                <a16:creationId xmlns:a16="http://schemas.microsoft.com/office/drawing/2014/main" id="{52173FD0-6AB2-BC73-5035-0AB90F1AE492}"/>
              </a:ext>
            </a:extLst>
          </p:cNvPr>
          <p:cNvGrpSpPr/>
          <p:nvPr/>
        </p:nvGrpSpPr>
        <p:grpSpPr>
          <a:xfrm>
            <a:off x="4724598" y="1979645"/>
            <a:ext cx="3585611" cy="3813178"/>
            <a:chOff x="3564489" y="1644431"/>
            <a:chExt cx="2689208" cy="2859883"/>
          </a:xfrm>
        </p:grpSpPr>
        <p:sp>
          <p:nvSpPr>
            <p:cNvPr id="18" name="ZoneTexte 17">
              <a:extLst>
                <a:ext uri="{FF2B5EF4-FFF2-40B4-BE49-F238E27FC236}">
                  <a16:creationId xmlns:a16="http://schemas.microsoft.com/office/drawing/2014/main" id="{3F398545-C387-484D-E408-98471DA8BE96}"/>
                </a:ext>
              </a:extLst>
            </p:cNvPr>
            <p:cNvSpPr txBox="1"/>
            <p:nvPr/>
          </p:nvSpPr>
          <p:spPr>
            <a:xfrm flipH="1">
              <a:off x="4237394" y="1644431"/>
              <a:ext cx="1409008" cy="346249"/>
            </a:xfrm>
            <a:prstGeom prst="rect">
              <a:avLst/>
            </a:prstGeom>
            <a:noFill/>
          </p:spPr>
          <p:txBody>
            <a:bodyPr wrap="square" rtlCol="0">
              <a:spAutoFit/>
            </a:bodyPr>
            <a:lstStyle/>
            <a:p>
              <a:r>
                <a:rPr lang="en-GB" sz="2400" b="1" dirty="0"/>
                <a:t>PhenoGraph</a:t>
              </a:r>
            </a:p>
          </p:txBody>
        </p:sp>
        <p:sp>
          <p:nvSpPr>
            <p:cNvPr id="19" name="ZoneTexte 18">
              <a:extLst>
                <a:ext uri="{FF2B5EF4-FFF2-40B4-BE49-F238E27FC236}">
                  <a16:creationId xmlns:a16="http://schemas.microsoft.com/office/drawing/2014/main" id="{1D205EE4-9D91-6A50-C9FD-25C744FB00E9}"/>
                </a:ext>
              </a:extLst>
            </p:cNvPr>
            <p:cNvSpPr txBox="1"/>
            <p:nvPr/>
          </p:nvSpPr>
          <p:spPr>
            <a:xfrm>
              <a:off x="3639784" y="2030530"/>
              <a:ext cx="2357493" cy="1177245"/>
            </a:xfrm>
            <a:prstGeom prst="rect">
              <a:avLst/>
            </a:prstGeom>
            <a:noFill/>
          </p:spPr>
          <p:txBody>
            <a:bodyPr wrap="square" rtlCol="0">
              <a:spAutoFit/>
            </a:bodyPr>
            <a:lstStyle/>
            <a:p>
              <a:pPr marL="380990" indent="-380990" algn="just">
                <a:buFont typeface="Arial" panose="020B0604020202020204" pitchFamily="34" charset="0"/>
                <a:buChar char="•"/>
              </a:pPr>
              <a:r>
                <a:rPr lang="en-GB" sz="2400" dirty="0"/>
                <a:t>Construct cluster via the number of nearest-</a:t>
              </a:r>
              <a:r>
                <a:rPr lang="en-GB" sz="2400" dirty="0" err="1"/>
                <a:t>neighbor</a:t>
              </a:r>
              <a:r>
                <a:rPr lang="en-GB" sz="2400" dirty="0"/>
                <a:t> or K mean </a:t>
              </a:r>
            </a:p>
          </p:txBody>
        </p:sp>
        <p:grpSp>
          <p:nvGrpSpPr>
            <p:cNvPr id="7" name="Groupe 6">
              <a:extLst>
                <a:ext uri="{FF2B5EF4-FFF2-40B4-BE49-F238E27FC236}">
                  <a16:creationId xmlns:a16="http://schemas.microsoft.com/office/drawing/2014/main" id="{7A583656-4D7C-AB9D-3F7C-BC5D25F7ECBE}"/>
                </a:ext>
              </a:extLst>
            </p:cNvPr>
            <p:cNvGrpSpPr/>
            <p:nvPr/>
          </p:nvGrpSpPr>
          <p:grpSpPr>
            <a:xfrm>
              <a:off x="3564489" y="2940462"/>
              <a:ext cx="2689208" cy="1563852"/>
              <a:chOff x="3564489" y="2940462"/>
              <a:chExt cx="2689208" cy="1563852"/>
            </a:xfrm>
          </p:grpSpPr>
          <p:pic>
            <p:nvPicPr>
              <p:cNvPr id="7170" name="Picture 2" descr="Single Cell Analysis and Visualization">
                <a:extLst>
                  <a:ext uri="{FF2B5EF4-FFF2-40B4-BE49-F238E27FC236}">
                    <a16:creationId xmlns:a16="http://schemas.microsoft.com/office/drawing/2014/main" id="{5F4454CF-6F14-CE89-E14D-53EC3B7928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32" t="53014" r="9954"/>
              <a:stretch/>
            </p:blipFill>
            <p:spPr bwMode="auto">
              <a:xfrm>
                <a:off x="3564489" y="2941320"/>
                <a:ext cx="2644982" cy="138887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FEE6490-B526-0F9A-0275-44BB4F12BEA0}"/>
                  </a:ext>
                </a:extLst>
              </p:cNvPr>
              <p:cNvSpPr txBox="1"/>
              <p:nvPr/>
            </p:nvSpPr>
            <p:spPr>
              <a:xfrm>
                <a:off x="4743235" y="4296565"/>
                <a:ext cx="1510462" cy="207749"/>
              </a:xfrm>
              <a:prstGeom prst="rect">
                <a:avLst/>
              </a:prstGeom>
              <a:noFill/>
            </p:spPr>
            <p:txBody>
              <a:bodyPr wrap="none" rtlCol="0">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systemsbiology.columbia.edu</a:t>
                </a:r>
              </a:p>
            </p:txBody>
          </p:sp>
          <p:sp>
            <p:nvSpPr>
              <p:cNvPr id="5" name="Rectangle 4">
                <a:extLst>
                  <a:ext uri="{FF2B5EF4-FFF2-40B4-BE49-F238E27FC236}">
                    <a16:creationId xmlns:a16="http://schemas.microsoft.com/office/drawing/2014/main" id="{776D5079-7E05-1D51-FBA6-1DCFD6A0C92F}"/>
                  </a:ext>
                </a:extLst>
              </p:cNvPr>
              <p:cNvSpPr/>
              <p:nvPr/>
            </p:nvSpPr>
            <p:spPr>
              <a:xfrm>
                <a:off x="3634740" y="2941320"/>
                <a:ext cx="308610" cy="28814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Rectangle 5">
                <a:extLst>
                  <a:ext uri="{FF2B5EF4-FFF2-40B4-BE49-F238E27FC236}">
                    <a16:creationId xmlns:a16="http://schemas.microsoft.com/office/drawing/2014/main" id="{23D7EA17-85E7-24BA-6878-12C71B8A664C}"/>
                  </a:ext>
                </a:extLst>
              </p:cNvPr>
              <p:cNvSpPr/>
              <p:nvPr/>
            </p:nvSpPr>
            <p:spPr>
              <a:xfrm>
                <a:off x="5732780" y="2940462"/>
                <a:ext cx="378349" cy="32343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grpSp>
      </p:grpSp>
      <p:sp>
        <p:nvSpPr>
          <p:cNvPr id="8" name="ZoneTexte 7">
            <a:extLst>
              <a:ext uri="{FF2B5EF4-FFF2-40B4-BE49-F238E27FC236}">
                <a16:creationId xmlns:a16="http://schemas.microsoft.com/office/drawing/2014/main" id="{50F34822-E84E-CCE4-938E-612E3313D1D6}"/>
              </a:ext>
            </a:extLst>
          </p:cNvPr>
          <p:cNvSpPr txBox="1"/>
          <p:nvPr/>
        </p:nvSpPr>
        <p:spPr>
          <a:xfrm>
            <a:off x="5792385" y="6577238"/>
            <a:ext cx="6250557" cy="276999"/>
          </a:xfrm>
          <a:prstGeom prst="rect">
            <a:avLst/>
          </a:prstGeom>
          <a:noFill/>
        </p:spPr>
        <p:txBody>
          <a:bodyPr wrap="none" rtlCol="0">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Van Gassen et al., 2015 Journal of Quantitative Cell Science; </a:t>
            </a:r>
            <a:r>
              <a:rPr lang="en-GB" sz="1200" dirty="0" err="1">
                <a:latin typeface="Calibri" panose="020F0502020204030204" pitchFamily="34" charset="0"/>
                <a:ea typeface="Calibri" panose="020F0502020204030204" pitchFamily="34" charset="0"/>
                <a:cs typeface="Calibri" panose="020F0502020204030204" pitchFamily="34" charset="0"/>
              </a:rPr>
              <a:t>Samusik</a:t>
            </a:r>
            <a:r>
              <a:rPr lang="en-GB" sz="1200" dirty="0">
                <a:latin typeface="Calibri" panose="020F0502020204030204" pitchFamily="34" charset="0"/>
                <a:ea typeface="Calibri" panose="020F0502020204030204" pitchFamily="34" charset="0"/>
                <a:cs typeface="Calibri" panose="020F0502020204030204" pitchFamily="34" charset="0"/>
              </a:rPr>
              <a:t> et al., 2016 Nature methods</a:t>
            </a:r>
          </a:p>
        </p:txBody>
      </p:sp>
      <p:grpSp>
        <p:nvGrpSpPr>
          <p:cNvPr id="26" name="Groupe 25">
            <a:extLst>
              <a:ext uri="{FF2B5EF4-FFF2-40B4-BE49-F238E27FC236}">
                <a16:creationId xmlns:a16="http://schemas.microsoft.com/office/drawing/2014/main" id="{01867AE2-7345-8427-4518-889284B551F5}"/>
              </a:ext>
            </a:extLst>
          </p:cNvPr>
          <p:cNvGrpSpPr/>
          <p:nvPr/>
        </p:nvGrpSpPr>
        <p:grpSpPr>
          <a:xfrm>
            <a:off x="4755949" y="1979645"/>
            <a:ext cx="7141025" cy="4582532"/>
            <a:chOff x="3566962" y="1300250"/>
            <a:chExt cx="5355769" cy="3436899"/>
          </a:xfrm>
        </p:grpSpPr>
        <p:sp>
          <p:nvSpPr>
            <p:cNvPr id="20" name="ZoneTexte 19">
              <a:extLst>
                <a:ext uri="{FF2B5EF4-FFF2-40B4-BE49-F238E27FC236}">
                  <a16:creationId xmlns:a16="http://schemas.microsoft.com/office/drawing/2014/main" id="{CF10A6A2-F0B9-9E7A-6A40-97FFAD6D3CBC}"/>
                </a:ext>
              </a:extLst>
            </p:cNvPr>
            <p:cNvSpPr txBox="1"/>
            <p:nvPr/>
          </p:nvSpPr>
          <p:spPr>
            <a:xfrm flipH="1">
              <a:off x="7087487" y="1300250"/>
              <a:ext cx="858439" cy="346249"/>
            </a:xfrm>
            <a:prstGeom prst="rect">
              <a:avLst/>
            </a:prstGeom>
            <a:noFill/>
          </p:spPr>
          <p:txBody>
            <a:bodyPr wrap="square" rtlCol="0">
              <a:spAutoFit/>
            </a:bodyPr>
            <a:lstStyle/>
            <a:p>
              <a:r>
                <a:rPr lang="en-GB" sz="2400" b="1" dirty="0"/>
                <a:t>XShift</a:t>
              </a:r>
            </a:p>
          </p:txBody>
        </p:sp>
        <p:sp>
          <p:nvSpPr>
            <p:cNvPr id="21" name="ZoneTexte 20">
              <a:extLst>
                <a:ext uri="{FF2B5EF4-FFF2-40B4-BE49-F238E27FC236}">
                  <a16:creationId xmlns:a16="http://schemas.microsoft.com/office/drawing/2014/main" id="{74794BA0-8E78-81BE-2DEA-F12E4E7645F2}"/>
                </a:ext>
              </a:extLst>
            </p:cNvPr>
            <p:cNvSpPr txBox="1"/>
            <p:nvPr/>
          </p:nvSpPr>
          <p:spPr>
            <a:xfrm>
              <a:off x="6110682" y="1682477"/>
              <a:ext cx="2812049" cy="1177245"/>
            </a:xfrm>
            <a:prstGeom prst="rect">
              <a:avLst/>
            </a:prstGeom>
            <a:noFill/>
          </p:spPr>
          <p:txBody>
            <a:bodyPr wrap="square" rtlCol="0">
              <a:spAutoFit/>
            </a:bodyPr>
            <a:lstStyle/>
            <a:p>
              <a:pPr marL="380990" indent="-380990" algn="just">
                <a:buFont typeface="Arial" panose="020B0604020202020204" pitchFamily="34" charset="0"/>
                <a:buChar char="•"/>
              </a:pPr>
              <a:r>
                <a:rPr lang="en-GB" sz="2400" dirty="0"/>
                <a:t>K mean coupled with the detection the particle autofluorescence within the population </a:t>
              </a:r>
            </a:p>
          </p:txBody>
        </p:sp>
        <p:grpSp>
          <p:nvGrpSpPr>
            <p:cNvPr id="24" name="Groupe 23">
              <a:extLst>
                <a:ext uri="{FF2B5EF4-FFF2-40B4-BE49-F238E27FC236}">
                  <a16:creationId xmlns:a16="http://schemas.microsoft.com/office/drawing/2014/main" id="{ACF9DABD-031C-6E4F-6B03-6CBD6E54F40A}"/>
                </a:ext>
              </a:extLst>
            </p:cNvPr>
            <p:cNvGrpSpPr/>
            <p:nvPr/>
          </p:nvGrpSpPr>
          <p:grpSpPr>
            <a:xfrm>
              <a:off x="3566962" y="2998861"/>
              <a:ext cx="5337282" cy="1738288"/>
              <a:chOff x="526035" y="3119255"/>
              <a:chExt cx="5337282" cy="1738288"/>
            </a:xfrm>
          </p:grpSpPr>
          <p:pic>
            <p:nvPicPr>
              <p:cNvPr id="13" name="Image 12">
                <a:extLst>
                  <a:ext uri="{FF2B5EF4-FFF2-40B4-BE49-F238E27FC236}">
                    <a16:creationId xmlns:a16="http://schemas.microsoft.com/office/drawing/2014/main" id="{503451FD-92FC-9C62-51EC-4B9BCF1A68B7}"/>
                  </a:ext>
                </a:extLst>
              </p:cNvPr>
              <p:cNvPicPr>
                <a:picLocks noChangeAspect="1"/>
              </p:cNvPicPr>
              <p:nvPr/>
            </p:nvPicPr>
            <p:blipFill>
              <a:blip r:embed="rId4"/>
              <a:srcRect l="1" t="49711" r="-1870"/>
              <a:stretch/>
            </p:blipFill>
            <p:spPr>
              <a:xfrm>
                <a:off x="526035" y="3119255"/>
                <a:ext cx="5337282" cy="1613421"/>
              </a:xfrm>
              <a:prstGeom prst="rect">
                <a:avLst/>
              </a:prstGeom>
              <a:solidFill>
                <a:schemeClr val="bg1"/>
              </a:solidFill>
            </p:spPr>
          </p:pic>
          <p:sp>
            <p:nvSpPr>
              <p:cNvPr id="23" name="ZoneTexte 22">
                <a:extLst>
                  <a:ext uri="{FF2B5EF4-FFF2-40B4-BE49-F238E27FC236}">
                    <a16:creationId xmlns:a16="http://schemas.microsoft.com/office/drawing/2014/main" id="{05C71144-FB7C-5A49-57CB-4A6D2B299007}"/>
                  </a:ext>
                </a:extLst>
              </p:cNvPr>
              <p:cNvSpPr txBox="1"/>
              <p:nvPr/>
            </p:nvSpPr>
            <p:spPr>
              <a:xfrm>
                <a:off x="4650945" y="4649794"/>
                <a:ext cx="1074429" cy="207749"/>
              </a:xfrm>
              <a:prstGeom prst="rect">
                <a:avLst/>
              </a:prstGeom>
              <a:noFill/>
            </p:spPr>
            <p:txBody>
              <a:bodyPr wrap="none" rtlCol="0">
                <a:spAutoFit/>
              </a:bodyPr>
              <a:lstStyle/>
              <a:p>
                <a:r>
                  <a:rPr lang="en-GB" sz="1200" dirty="0" err="1">
                    <a:latin typeface="Calibri" panose="020F0502020204030204" pitchFamily="34" charset="0"/>
                    <a:ea typeface="Calibri" panose="020F0502020204030204" pitchFamily="34" charset="0"/>
                    <a:cs typeface="Calibri" panose="020F0502020204030204" pitchFamily="34" charset="0"/>
                  </a:rPr>
                  <a:t>Samusik</a:t>
                </a:r>
                <a:r>
                  <a:rPr lang="en-GB" sz="1200" dirty="0">
                    <a:latin typeface="Calibri" panose="020F0502020204030204" pitchFamily="34" charset="0"/>
                    <a:ea typeface="Calibri" panose="020F0502020204030204" pitchFamily="34" charset="0"/>
                    <a:cs typeface="Calibri" panose="020F0502020204030204" pitchFamily="34" charset="0"/>
                  </a:rPr>
                  <a:t> et al., 2016</a:t>
                </a:r>
              </a:p>
            </p:txBody>
          </p:sp>
        </p:grpSp>
      </p:grpSp>
      <p:grpSp>
        <p:nvGrpSpPr>
          <p:cNvPr id="12" name="Groupe 11">
            <a:extLst>
              <a:ext uri="{FF2B5EF4-FFF2-40B4-BE49-F238E27FC236}">
                <a16:creationId xmlns:a16="http://schemas.microsoft.com/office/drawing/2014/main" id="{BD38ABF6-3266-9DE5-3853-2516E7EFC2FA}"/>
              </a:ext>
            </a:extLst>
          </p:cNvPr>
          <p:cNvGrpSpPr/>
          <p:nvPr/>
        </p:nvGrpSpPr>
        <p:grpSpPr>
          <a:xfrm>
            <a:off x="280718" y="1979645"/>
            <a:ext cx="4878964" cy="4736092"/>
            <a:chOff x="271973" y="1644431"/>
            <a:chExt cx="3659223" cy="3552069"/>
          </a:xfrm>
        </p:grpSpPr>
        <p:sp>
          <p:nvSpPr>
            <p:cNvPr id="16" name="ZoneTexte 15">
              <a:extLst>
                <a:ext uri="{FF2B5EF4-FFF2-40B4-BE49-F238E27FC236}">
                  <a16:creationId xmlns:a16="http://schemas.microsoft.com/office/drawing/2014/main" id="{02BED113-41A5-DF61-BB9A-3A6E42F4BE16}"/>
                </a:ext>
              </a:extLst>
            </p:cNvPr>
            <p:cNvSpPr txBox="1"/>
            <p:nvPr/>
          </p:nvSpPr>
          <p:spPr>
            <a:xfrm>
              <a:off x="271973" y="1644431"/>
              <a:ext cx="3659223" cy="346249"/>
            </a:xfrm>
            <a:prstGeom prst="rect">
              <a:avLst/>
            </a:prstGeom>
            <a:noFill/>
          </p:spPr>
          <p:txBody>
            <a:bodyPr wrap="none" rtlCol="0">
              <a:spAutoFit/>
            </a:bodyPr>
            <a:lstStyle/>
            <a:p>
              <a:r>
                <a:rPr lang="en-GB" sz="2400" b="1" dirty="0"/>
                <a:t>Flow</a:t>
              </a:r>
              <a:r>
                <a:rPr lang="en-GB" sz="2400" dirty="0"/>
                <a:t> </a:t>
              </a:r>
              <a:r>
                <a:rPr lang="en-GB" sz="2400" b="1" dirty="0"/>
                <a:t>S</a:t>
              </a:r>
              <a:r>
                <a:rPr lang="en-GB" sz="2400" dirty="0"/>
                <a:t>elf </a:t>
              </a:r>
              <a:r>
                <a:rPr lang="en-GB" sz="2400" b="1" dirty="0"/>
                <a:t>O</a:t>
              </a:r>
              <a:r>
                <a:rPr lang="en-GB" sz="2400" dirty="0"/>
                <a:t>rganized </a:t>
              </a:r>
              <a:r>
                <a:rPr lang="en-GB" sz="2400" b="1" dirty="0"/>
                <a:t>M</a:t>
              </a:r>
              <a:r>
                <a:rPr lang="en-GB" sz="2400" dirty="0"/>
                <a:t>aps (FlowSOM)</a:t>
              </a:r>
            </a:p>
          </p:txBody>
        </p:sp>
        <p:sp>
          <p:nvSpPr>
            <p:cNvPr id="17" name="ZoneTexte 16">
              <a:extLst>
                <a:ext uri="{FF2B5EF4-FFF2-40B4-BE49-F238E27FC236}">
                  <a16:creationId xmlns:a16="http://schemas.microsoft.com/office/drawing/2014/main" id="{F34EF751-7FB2-C4EC-E1D6-ECBAD26D16CF}"/>
                </a:ext>
              </a:extLst>
            </p:cNvPr>
            <p:cNvSpPr txBox="1"/>
            <p:nvPr/>
          </p:nvSpPr>
          <p:spPr>
            <a:xfrm>
              <a:off x="431372" y="2026658"/>
              <a:ext cx="2950047" cy="1177245"/>
            </a:xfrm>
            <a:prstGeom prst="rect">
              <a:avLst/>
            </a:prstGeom>
            <a:noFill/>
          </p:spPr>
          <p:txBody>
            <a:bodyPr wrap="square" rtlCol="0">
              <a:spAutoFit/>
            </a:bodyPr>
            <a:lstStyle/>
            <a:p>
              <a:pPr marL="380990" indent="-380990" algn="just">
                <a:buFont typeface="Arial" panose="020B0604020202020204" pitchFamily="34" charset="0"/>
                <a:buChar char="•"/>
              </a:pPr>
              <a:r>
                <a:rPr lang="en-GB" sz="2400" dirty="0"/>
                <a:t>Self organizing map (i.e. neural network) to reduce dimension based on the particle’s fluorescence</a:t>
              </a:r>
            </a:p>
          </p:txBody>
        </p:sp>
        <p:grpSp>
          <p:nvGrpSpPr>
            <p:cNvPr id="9" name="Groupe 8">
              <a:extLst>
                <a:ext uri="{FF2B5EF4-FFF2-40B4-BE49-F238E27FC236}">
                  <a16:creationId xmlns:a16="http://schemas.microsoft.com/office/drawing/2014/main" id="{2B0ECA97-4920-9A72-31D3-B5348825E0C0}"/>
                </a:ext>
              </a:extLst>
            </p:cNvPr>
            <p:cNvGrpSpPr/>
            <p:nvPr/>
          </p:nvGrpSpPr>
          <p:grpSpPr>
            <a:xfrm>
              <a:off x="798591" y="3149181"/>
              <a:ext cx="2125148" cy="2047319"/>
              <a:chOff x="-62899" y="3094328"/>
              <a:chExt cx="2125148" cy="2047319"/>
            </a:xfrm>
          </p:grpSpPr>
          <p:sp>
            <p:nvSpPr>
              <p:cNvPr id="10" name="ZoneTexte 9">
                <a:extLst>
                  <a:ext uri="{FF2B5EF4-FFF2-40B4-BE49-F238E27FC236}">
                    <a16:creationId xmlns:a16="http://schemas.microsoft.com/office/drawing/2014/main" id="{B096820A-ED5F-0090-AAED-21DFF961A2E7}"/>
                  </a:ext>
                </a:extLst>
              </p:cNvPr>
              <p:cNvSpPr txBox="1"/>
              <p:nvPr/>
            </p:nvSpPr>
            <p:spPr>
              <a:xfrm>
                <a:off x="1084128" y="4817512"/>
                <a:ext cx="978121" cy="207749"/>
              </a:xfrm>
              <a:prstGeom prst="rect">
                <a:avLst/>
              </a:prstGeom>
              <a:noFill/>
            </p:spPr>
            <p:txBody>
              <a:bodyPr wrap="square">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biosurf.org</a:t>
                </a:r>
                <a:endParaRPr lang="en-GB" sz="1200" dirty="0"/>
              </a:p>
            </p:txBody>
          </p:sp>
          <p:pic>
            <p:nvPicPr>
              <p:cNvPr id="3074" name="Picture 2" descr="Cytometrist's primer to mass cytometry data analysis">
                <a:extLst>
                  <a:ext uri="{FF2B5EF4-FFF2-40B4-BE49-F238E27FC236}">
                    <a16:creationId xmlns:a16="http://schemas.microsoft.com/office/drawing/2014/main" id="{DE6A999F-7D4A-A40A-216F-83659A0BFB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99" y="3094328"/>
                <a:ext cx="1910831" cy="2047319"/>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90247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id="{19F34D67-5BE3-D17D-9229-05C0165E3358}"/>
              </a:ext>
            </a:extLst>
          </p:cNvPr>
          <p:cNvGrpSpPr/>
          <p:nvPr/>
        </p:nvGrpSpPr>
        <p:grpSpPr>
          <a:xfrm>
            <a:off x="451777" y="1539933"/>
            <a:ext cx="7488139" cy="4674865"/>
            <a:chOff x="166256" y="1283330"/>
            <a:chExt cx="5142415" cy="3163979"/>
          </a:xfrm>
        </p:grpSpPr>
        <p:pic>
          <p:nvPicPr>
            <p:cNvPr id="8" name="Image 7">
              <a:extLst>
                <a:ext uri="{FF2B5EF4-FFF2-40B4-BE49-F238E27FC236}">
                  <a16:creationId xmlns:a16="http://schemas.microsoft.com/office/drawing/2014/main" id="{4126E6AF-F009-67D0-83CD-B54D4EC87349}"/>
                </a:ext>
              </a:extLst>
            </p:cNvPr>
            <p:cNvPicPr>
              <a:picLocks noChangeAspect="1"/>
            </p:cNvPicPr>
            <p:nvPr/>
          </p:nvPicPr>
          <p:blipFill>
            <a:blip r:embed="rId3"/>
            <a:srcRect r="12672"/>
            <a:stretch/>
          </p:blipFill>
          <p:spPr>
            <a:xfrm>
              <a:off x="166256" y="1404850"/>
              <a:ext cx="5142415" cy="3042459"/>
            </a:xfrm>
            <a:prstGeom prst="rect">
              <a:avLst/>
            </a:prstGeom>
          </p:spPr>
        </p:pic>
        <p:sp>
          <p:nvSpPr>
            <p:cNvPr id="9" name="ZoneTexte 8">
              <a:extLst>
                <a:ext uri="{FF2B5EF4-FFF2-40B4-BE49-F238E27FC236}">
                  <a16:creationId xmlns:a16="http://schemas.microsoft.com/office/drawing/2014/main" id="{D5F3157D-852D-F54A-2E70-C04FF83349D4}"/>
                </a:ext>
              </a:extLst>
            </p:cNvPr>
            <p:cNvSpPr txBox="1"/>
            <p:nvPr/>
          </p:nvSpPr>
          <p:spPr>
            <a:xfrm>
              <a:off x="859465" y="1283330"/>
              <a:ext cx="340383" cy="312458"/>
            </a:xfrm>
            <a:prstGeom prst="rect">
              <a:avLst/>
            </a:prstGeom>
            <a:noFill/>
          </p:spPr>
          <p:txBody>
            <a:bodyPr wrap="none" rtlCol="0">
              <a:spAutoFit/>
            </a:bodyPr>
            <a:lstStyle/>
            <a:p>
              <a:r>
                <a:rPr lang="en-GB" sz="2400" dirty="0"/>
                <a:t>41</a:t>
              </a:r>
            </a:p>
          </p:txBody>
        </p:sp>
        <p:sp>
          <p:nvSpPr>
            <p:cNvPr id="10" name="ZoneTexte 9">
              <a:extLst>
                <a:ext uri="{FF2B5EF4-FFF2-40B4-BE49-F238E27FC236}">
                  <a16:creationId xmlns:a16="http://schemas.microsoft.com/office/drawing/2014/main" id="{FC633265-F366-09F2-3A0C-58840978EBEC}"/>
                </a:ext>
              </a:extLst>
            </p:cNvPr>
            <p:cNvSpPr txBox="1"/>
            <p:nvPr/>
          </p:nvSpPr>
          <p:spPr>
            <a:xfrm>
              <a:off x="2352064" y="1480427"/>
              <a:ext cx="340383" cy="312458"/>
            </a:xfrm>
            <a:prstGeom prst="rect">
              <a:avLst/>
            </a:prstGeom>
            <a:noFill/>
          </p:spPr>
          <p:txBody>
            <a:bodyPr wrap="none" rtlCol="0">
              <a:spAutoFit/>
            </a:bodyPr>
            <a:lstStyle/>
            <a:p>
              <a:r>
                <a:rPr lang="en-GB" sz="2400" dirty="0"/>
                <a:t>37</a:t>
              </a:r>
            </a:p>
          </p:txBody>
        </p:sp>
        <p:sp>
          <p:nvSpPr>
            <p:cNvPr id="11" name="ZoneTexte 10">
              <a:extLst>
                <a:ext uri="{FF2B5EF4-FFF2-40B4-BE49-F238E27FC236}">
                  <a16:creationId xmlns:a16="http://schemas.microsoft.com/office/drawing/2014/main" id="{9085BFB8-0CE4-958F-FFC6-9D1A78F0A7AD}"/>
                </a:ext>
              </a:extLst>
            </p:cNvPr>
            <p:cNvSpPr txBox="1"/>
            <p:nvPr/>
          </p:nvSpPr>
          <p:spPr>
            <a:xfrm>
              <a:off x="3844664" y="1326539"/>
              <a:ext cx="340383" cy="312458"/>
            </a:xfrm>
            <a:prstGeom prst="rect">
              <a:avLst/>
            </a:prstGeom>
            <a:noFill/>
          </p:spPr>
          <p:txBody>
            <a:bodyPr wrap="none" rtlCol="0">
              <a:spAutoFit/>
            </a:bodyPr>
            <a:lstStyle/>
            <a:p>
              <a:r>
                <a:rPr lang="en-GB" sz="2400" dirty="0"/>
                <a:t>40</a:t>
              </a:r>
            </a:p>
          </p:txBody>
        </p:sp>
        <p:sp>
          <p:nvSpPr>
            <p:cNvPr id="12" name="ZoneTexte 11">
              <a:extLst>
                <a:ext uri="{FF2B5EF4-FFF2-40B4-BE49-F238E27FC236}">
                  <a16:creationId xmlns:a16="http://schemas.microsoft.com/office/drawing/2014/main" id="{79869AE6-8FB5-6574-DF0F-6F6888E6C4AC}"/>
                </a:ext>
              </a:extLst>
            </p:cNvPr>
            <p:cNvSpPr txBox="1"/>
            <p:nvPr/>
          </p:nvSpPr>
          <p:spPr>
            <a:xfrm>
              <a:off x="4504425" y="3689361"/>
              <a:ext cx="233601" cy="312458"/>
            </a:xfrm>
            <a:prstGeom prst="rect">
              <a:avLst/>
            </a:prstGeom>
            <a:noFill/>
          </p:spPr>
          <p:txBody>
            <a:bodyPr wrap="none" rtlCol="0">
              <a:spAutoFit/>
            </a:bodyPr>
            <a:lstStyle/>
            <a:p>
              <a:r>
                <a:rPr lang="en-GB" sz="2400" dirty="0"/>
                <a:t>1</a:t>
              </a:r>
            </a:p>
          </p:txBody>
        </p:sp>
        <p:sp>
          <p:nvSpPr>
            <p:cNvPr id="13" name="ZoneTexte 12">
              <a:extLst>
                <a:ext uri="{FF2B5EF4-FFF2-40B4-BE49-F238E27FC236}">
                  <a16:creationId xmlns:a16="http://schemas.microsoft.com/office/drawing/2014/main" id="{83F57152-D82D-1D5C-3BA4-261BC1698662}"/>
                </a:ext>
              </a:extLst>
            </p:cNvPr>
            <p:cNvSpPr txBox="1"/>
            <p:nvPr/>
          </p:nvSpPr>
          <p:spPr>
            <a:xfrm>
              <a:off x="3027410" y="3535472"/>
              <a:ext cx="233601" cy="312458"/>
            </a:xfrm>
            <a:prstGeom prst="rect">
              <a:avLst/>
            </a:prstGeom>
            <a:noFill/>
          </p:spPr>
          <p:txBody>
            <a:bodyPr wrap="none" rtlCol="0">
              <a:spAutoFit/>
            </a:bodyPr>
            <a:lstStyle/>
            <a:p>
              <a:r>
                <a:rPr lang="en-GB" sz="2400" dirty="0"/>
                <a:t>4</a:t>
              </a:r>
            </a:p>
          </p:txBody>
        </p:sp>
        <p:sp>
          <p:nvSpPr>
            <p:cNvPr id="14" name="ZoneTexte 13">
              <a:extLst>
                <a:ext uri="{FF2B5EF4-FFF2-40B4-BE49-F238E27FC236}">
                  <a16:creationId xmlns:a16="http://schemas.microsoft.com/office/drawing/2014/main" id="{4419AD73-8260-CBA5-5794-EEC28C1876B0}"/>
                </a:ext>
              </a:extLst>
            </p:cNvPr>
            <p:cNvSpPr txBox="1"/>
            <p:nvPr/>
          </p:nvSpPr>
          <p:spPr>
            <a:xfrm>
              <a:off x="1476949" y="3694210"/>
              <a:ext cx="233601" cy="312458"/>
            </a:xfrm>
            <a:prstGeom prst="rect">
              <a:avLst/>
            </a:prstGeom>
            <a:noFill/>
          </p:spPr>
          <p:txBody>
            <a:bodyPr wrap="none" rtlCol="0">
              <a:spAutoFit/>
            </a:bodyPr>
            <a:lstStyle/>
            <a:p>
              <a:r>
                <a:rPr lang="en-GB" sz="2400" dirty="0"/>
                <a:t>0</a:t>
              </a:r>
            </a:p>
          </p:txBody>
        </p:sp>
      </p:grpSp>
      <p:sp>
        <p:nvSpPr>
          <p:cNvPr id="2" name="ZoneTexte 1">
            <a:extLst>
              <a:ext uri="{FF2B5EF4-FFF2-40B4-BE49-F238E27FC236}">
                <a16:creationId xmlns:a16="http://schemas.microsoft.com/office/drawing/2014/main" id="{3D1169D1-B14C-FF07-57C4-CB97D27F522A}"/>
              </a:ext>
            </a:extLst>
          </p:cNvPr>
          <p:cNvSpPr txBox="1"/>
          <p:nvPr/>
        </p:nvSpPr>
        <p:spPr>
          <a:xfrm>
            <a:off x="1026023" y="1047490"/>
            <a:ext cx="10020885" cy="461665"/>
          </a:xfrm>
          <a:prstGeom prst="rect">
            <a:avLst/>
          </a:prstGeom>
          <a:noFill/>
        </p:spPr>
        <p:txBody>
          <a:bodyPr wrap="non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Application of FlowSOM (6 dimensions) on the 41 samples collected in Payerne</a:t>
            </a:r>
          </a:p>
        </p:txBody>
      </p:sp>
      <p:sp>
        <p:nvSpPr>
          <p:cNvPr id="16" name="Titre 2">
            <a:extLst>
              <a:ext uri="{FF2B5EF4-FFF2-40B4-BE49-F238E27FC236}">
                <a16:creationId xmlns:a16="http://schemas.microsoft.com/office/drawing/2014/main" id="{C492BE1E-2468-5A89-935F-7CBFF7A88BE4}"/>
              </a:ext>
            </a:extLst>
          </p:cNvPr>
          <p:cNvSpPr txBox="1">
            <a:spLocks/>
          </p:cNvSpPr>
          <p:nvPr/>
        </p:nvSpPr>
        <p:spPr>
          <a:xfrm>
            <a:off x="-135501" y="104080"/>
            <a:ext cx="11887199" cy="1080011"/>
          </a:xfrm>
          <a:prstGeom prst="rect">
            <a:avLst/>
          </a:prstGeom>
          <a:noFill/>
          <a:ln>
            <a:noFill/>
          </a:ln>
        </p:spPr>
        <p:txBody>
          <a:bodyPr spcFirstLastPara="1" wrap="square" lIns="240000" tIns="0" rIns="96000" bIns="624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Libre Franklin"/>
              <a:buNone/>
              <a:defRPr sz="2800" b="1"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3200" b="0" dirty="0"/>
              <a:t>FlowSOM is the unique algorithm that did not fail to return clusters for all the samples</a:t>
            </a:r>
          </a:p>
        </p:txBody>
      </p:sp>
      <p:sp>
        <p:nvSpPr>
          <p:cNvPr id="17" name="ZoneTexte 16">
            <a:extLst>
              <a:ext uri="{FF2B5EF4-FFF2-40B4-BE49-F238E27FC236}">
                <a16:creationId xmlns:a16="http://schemas.microsoft.com/office/drawing/2014/main" id="{EDD99422-FC6C-90D8-4003-D09311807511}"/>
              </a:ext>
            </a:extLst>
          </p:cNvPr>
          <p:cNvSpPr txBox="1"/>
          <p:nvPr/>
        </p:nvSpPr>
        <p:spPr>
          <a:xfrm>
            <a:off x="7939915" y="2501348"/>
            <a:ext cx="4166276" cy="2061718"/>
          </a:xfrm>
          <a:prstGeom prst="rect">
            <a:avLst/>
          </a:prstGeom>
          <a:noFill/>
        </p:spPr>
        <p:txBody>
          <a:bodyPr wrap="square" rtlCol="0">
            <a:spAutoFit/>
          </a:bodyPr>
          <a:lstStyle/>
          <a:p>
            <a:pPr marL="380990" indent="-380990">
              <a:buFont typeface="Arial" panose="020B0604020202020204" pitchFamily="34" charset="0"/>
              <a:buChar char="•"/>
            </a:pPr>
            <a:r>
              <a:rPr lang="en-GB" sz="2133" dirty="0" err="1"/>
              <a:t>Phenograph</a:t>
            </a:r>
            <a:r>
              <a:rPr lang="en-GB" sz="2133" dirty="0"/>
              <a:t> did not give results with the samples having more than </a:t>
            </a:r>
            <a:r>
              <a:rPr lang="en-GB" sz="2133" b="1" dirty="0"/>
              <a:t>150 000</a:t>
            </a:r>
            <a:r>
              <a:rPr lang="en-GB" sz="2133" dirty="0"/>
              <a:t> cells</a:t>
            </a:r>
          </a:p>
          <a:p>
            <a:pPr marL="380990" indent="-380990">
              <a:buFont typeface="Arial" panose="020B0604020202020204" pitchFamily="34" charset="0"/>
              <a:buChar char="•"/>
            </a:pPr>
            <a:r>
              <a:rPr lang="en-GB" sz="2133" dirty="0" err="1"/>
              <a:t>Xshift</a:t>
            </a:r>
            <a:r>
              <a:rPr lang="en-GB" sz="2133" dirty="0"/>
              <a:t> did not give results with the sample having more than </a:t>
            </a:r>
            <a:r>
              <a:rPr lang="en-GB" sz="2133" b="1" dirty="0"/>
              <a:t>200 000</a:t>
            </a:r>
            <a:r>
              <a:rPr lang="en-GB" sz="2133" dirty="0"/>
              <a:t> cells</a:t>
            </a:r>
          </a:p>
        </p:txBody>
      </p:sp>
      <p:grpSp>
        <p:nvGrpSpPr>
          <p:cNvPr id="23" name="Groupe 22">
            <a:extLst>
              <a:ext uri="{FF2B5EF4-FFF2-40B4-BE49-F238E27FC236}">
                <a16:creationId xmlns:a16="http://schemas.microsoft.com/office/drawing/2014/main" id="{5CC41495-28C4-C471-3C69-D4CF06699E2F}"/>
              </a:ext>
            </a:extLst>
          </p:cNvPr>
          <p:cNvGrpSpPr/>
          <p:nvPr/>
        </p:nvGrpSpPr>
        <p:grpSpPr>
          <a:xfrm>
            <a:off x="2948833" y="6170559"/>
            <a:ext cx="2816505" cy="587111"/>
            <a:chOff x="893656" y="4583152"/>
            <a:chExt cx="2112379" cy="440333"/>
          </a:xfrm>
        </p:grpSpPr>
        <p:pic>
          <p:nvPicPr>
            <p:cNvPr id="19" name="Image 18">
              <a:extLst>
                <a:ext uri="{FF2B5EF4-FFF2-40B4-BE49-F238E27FC236}">
                  <a16:creationId xmlns:a16="http://schemas.microsoft.com/office/drawing/2014/main" id="{453DF60C-B8CD-F31E-84DD-6EC2C18B321D}"/>
                </a:ext>
              </a:extLst>
            </p:cNvPr>
            <p:cNvPicPr>
              <a:picLocks noChangeAspect="1"/>
            </p:cNvPicPr>
            <p:nvPr/>
          </p:nvPicPr>
          <p:blipFill>
            <a:blip r:embed="rId4"/>
            <a:srcRect b="26826"/>
            <a:stretch/>
          </p:blipFill>
          <p:spPr>
            <a:xfrm>
              <a:off x="893656" y="4583152"/>
              <a:ext cx="1038370" cy="425215"/>
            </a:xfrm>
            <a:prstGeom prst="rect">
              <a:avLst/>
            </a:prstGeom>
          </p:spPr>
        </p:pic>
        <p:pic>
          <p:nvPicPr>
            <p:cNvPr id="21" name="Image 20">
              <a:extLst>
                <a:ext uri="{FF2B5EF4-FFF2-40B4-BE49-F238E27FC236}">
                  <a16:creationId xmlns:a16="http://schemas.microsoft.com/office/drawing/2014/main" id="{7EC02889-8FEF-FB6B-6FE1-E58C8F520711}"/>
                </a:ext>
              </a:extLst>
            </p:cNvPr>
            <p:cNvPicPr>
              <a:picLocks noChangeAspect="1"/>
            </p:cNvPicPr>
            <p:nvPr/>
          </p:nvPicPr>
          <p:blipFill>
            <a:blip r:embed="rId4"/>
            <a:srcRect t="71952"/>
            <a:stretch/>
          </p:blipFill>
          <p:spPr>
            <a:xfrm>
              <a:off x="1967665" y="4845376"/>
              <a:ext cx="1038370" cy="162991"/>
            </a:xfrm>
            <a:prstGeom prst="rect">
              <a:avLst/>
            </a:prstGeom>
          </p:spPr>
        </p:pic>
        <p:sp>
          <p:nvSpPr>
            <p:cNvPr id="22" name="Rectangle 21">
              <a:extLst>
                <a:ext uri="{FF2B5EF4-FFF2-40B4-BE49-F238E27FC236}">
                  <a16:creationId xmlns:a16="http://schemas.microsoft.com/office/drawing/2014/main" id="{B6A959DE-35E1-3ED5-832B-6BEE0509CEBE}"/>
                </a:ext>
              </a:extLst>
            </p:cNvPr>
            <p:cNvSpPr/>
            <p:nvPr/>
          </p:nvSpPr>
          <p:spPr>
            <a:xfrm>
              <a:off x="952500" y="4977766"/>
              <a:ext cx="143396"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Tree>
    <p:extLst>
      <p:ext uri="{BB962C8B-B14F-4D97-AF65-F5344CB8AC3E}">
        <p14:creationId xmlns:p14="http://schemas.microsoft.com/office/powerpoint/2010/main" val="1390083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2A1D23A2-F6DE-880E-ADB3-BE1CBCEE88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78" t="3303" r="24518" b="74253"/>
          <a:stretch/>
        </p:blipFill>
        <p:spPr bwMode="auto">
          <a:xfrm>
            <a:off x="180521" y="1644199"/>
            <a:ext cx="11830958" cy="3672297"/>
          </a:xfrm>
          <a:prstGeom prst="rect">
            <a:avLst/>
          </a:prstGeom>
          <a:noFill/>
          <a:extLst>
            <a:ext uri="{909E8E84-426E-40DD-AFC4-6F175D3DCCD1}">
              <a14:hiddenFill xmlns:a14="http://schemas.microsoft.com/office/drawing/2010/main">
                <a:solidFill>
                  <a:srgbClr val="FFFFFF"/>
                </a:solidFill>
              </a14:hiddenFill>
            </a:ext>
          </a:extLst>
        </p:spPr>
      </p:pic>
      <p:sp>
        <p:nvSpPr>
          <p:cNvPr id="6" name="Titre 2">
            <a:extLst>
              <a:ext uri="{FF2B5EF4-FFF2-40B4-BE49-F238E27FC236}">
                <a16:creationId xmlns:a16="http://schemas.microsoft.com/office/drawing/2014/main" id="{FA6D74C7-2239-517E-580A-A08DCA4FED96}"/>
              </a:ext>
            </a:extLst>
          </p:cNvPr>
          <p:cNvSpPr txBox="1">
            <a:spLocks/>
          </p:cNvSpPr>
          <p:nvPr/>
        </p:nvSpPr>
        <p:spPr>
          <a:xfrm>
            <a:off x="252264" y="117820"/>
            <a:ext cx="11185523" cy="7224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LNA and HNA populations identification within a bacterial and fungal mixture</a:t>
            </a:r>
          </a:p>
        </p:txBody>
      </p:sp>
      <p:sp>
        <p:nvSpPr>
          <p:cNvPr id="7" name="ZoneTexte 6">
            <a:extLst>
              <a:ext uri="{FF2B5EF4-FFF2-40B4-BE49-F238E27FC236}">
                <a16:creationId xmlns:a16="http://schemas.microsoft.com/office/drawing/2014/main" id="{6B94C8AD-8C2D-2307-9190-162C6A380103}"/>
              </a:ext>
            </a:extLst>
          </p:cNvPr>
          <p:cNvSpPr txBox="1"/>
          <p:nvPr/>
        </p:nvSpPr>
        <p:spPr>
          <a:xfrm>
            <a:off x="2613467" y="918747"/>
            <a:ext cx="919867" cy="461665"/>
          </a:xfrm>
          <a:prstGeom prst="rect">
            <a:avLst/>
          </a:prstGeom>
          <a:noFill/>
        </p:spPr>
        <p:txBody>
          <a:bodyPr wrap="none" rtlCol="0">
            <a:spAutoFit/>
          </a:bodyPr>
          <a:lstStyle/>
          <a:p>
            <a:r>
              <a:rPr lang="en-GB" sz="2400" dirty="0"/>
              <a:t>- dyes</a:t>
            </a:r>
          </a:p>
        </p:txBody>
      </p:sp>
      <p:sp>
        <p:nvSpPr>
          <p:cNvPr id="8" name="ZoneTexte 7">
            <a:extLst>
              <a:ext uri="{FF2B5EF4-FFF2-40B4-BE49-F238E27FC236}">
                <a16:creationId xmlns:a16="http://schemas.microsoft.com/office/drawing/2014/main" id="{376CF0A1-0DD6-A38D-1B96-4272B399C0D4}"/>
              </a:ext>
            </a:extLst>
          </p:cNvPr>
          <p:cNvSpPr txBox="1"/>
          <p:nvPr/>
        </p:nvSpPr>
        <p:spPr>
          <a:xfrm>
            <a:off x="8564811" y="918747"/>
            <a:ext cx="979179" cy="461665"/>
          </a:xfrm>
          <a:prstGeom prst="rect">
            <a:avLst/>
          </a:prstGeom>
          <a:noFill/>
        </p:spPr>
        <p:txBody>
          <a:bodyPr wrap="none" rtlCol="0">
            <a:spAutoFit/>
          </a:bodyPr>
          <a:lstStyle/>
          <a:p>
            <a:r>
              <a:rPr lang="en-GB" sz="2400" dirty="0"/>
              <a:t>+ dyes</a:t>
            </a:r>
          </a:p>
        </p:txBody>
      </p:sp>
      <p:sp>
        <p:nvSpPr>
          <p:cNvPr id="9" name="Rectangle 8">
            <a:extLst>
              <a:ext uri="{FF2B5EF4-FFF2-40B4-BE49-F238E27FC236}">
                <a16:creationId xmlns:a16="http://schemas.microsoft.com/office/drawing/2014/main" id="{0D491434-BDC6-E9D4-11FB-9E2C8381CD8F}"/>
              </a:ext>
            </a:extLst>
          </p:cNvPr>
          <p:cNvSpPr/>
          <p:nvPr/>
        </p:nvSpPr>
        <p:spPr>
          <a:xfrm>
            <a:off x="457200" y="1504008"/>
            <a:ext cx="5232400" cy="508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652474C-D120-5DD2-9DD4-034B5F425C4F}"/>
              </a:ext>
            </a:extLst>
          </p:cNvPr>
          <p:cNvSpPr/>
          <p:nvPr/>
        </p:nvSpPr>
        <p:spPr>
          <a:xfrm>
            <a:off x="5994400" y="1495846"/>
            <a:ext cx="6120000" cy="508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253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0DFFB-70BE-D14A-A70E-60724854C5B3}"/>
            </a:ext>
          </a:extLst>
        </p:cNvPr>
        <p:cNvGrpSpPr/>
        <p:nvPr/>
      </p:nvGrpSpPr>
      <p:grpSpPr>
        <a:xfrm>
          <a:off x="0" y="0"/>
          <a:ext cx="0" cy="0"/>
          <a:chOff x="0" y="0"/>
          <a:chExt cx="0" cy="0"/>
        </a:xfrm>
      </p:grpSpPr>
      <p:pic>
        <p:nvPicPr>
          <p:cNvPr id="16386" name="Picture 2">
            <a:extLst>
              <a:ext uri="{FF2B5EF4-FFF2-40B4-BE49-F238E27FC236}">
                <a16:creationId xmlns:a16="http://schemas.microsoft.com/office/drawing/2014/main" id="{C2FF8D65-68BD-9C68-5EE8-EAB36540E0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51" t="26862" r="24145" b="51020"/>
          <a:stretch/>
        </p:blipFill>
        <p:spPr bwMode="auto">
          <a:xfrm>
            <a:off x="180521" y="1471151"/>
            <a:ext cx="11830958" cy="3619009"/>
          </a:xfrm>
          <a:prstGeom prst="rect">
            <a:avLst/>
          </a:prstGeom>
          <a:noFill/>
          <a:extLst>
            <a:ext uri="{909E8E84-426E-40DD-AFC4-6F175D3DCCD1}">
              <a14:hiddenFill xmlns:a14="http://schemas.microsoft.com/office/drawing/2010/main">
                <a:solidFill>
                  <a:srgbClr val="FFFFFF"/>
                </a:solidFill>
              </a14:hiddenFill>
            </a:ext>
          </a:extLst>
        </p:spPr>
      </p:pic>
      <p:sp>
        <p:nvSpPr>
          <p:cNvPr id="6" name="Titre 2">
            <a:extLst>
              <a:ext uri="{FF2B5EF4-FFF2-40B4-BE49-F238E27FC236}">
                <a16:creationId xmlns:a16="http://schemas.microsoft.com/office/drawing/2014/main" id="{F820EA35-8B84-0DD4-10F5-99843911EB26}"/>
              </a:ext>
            </a:extLst>
          </p:cNvPr>
          <p:cNvSpPr txBox="1">
            <a:spLocks/>
          </p:cNvSpPr>
          <p:nvPr/>
        </p:nvSpPr>
        <p:spPr>
          <a:xfrm>
            <a:off x="252264" y="117820"/>
            <a:ext cx="11185523" cy="7224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Pollen population identification</a:t>
            </a:r>
          </a:p>
        </p:txBody>
      </p:sp>
      <p:sp>
        <p:nvSpPr>
          <p:cNvPr id="7" name="ZoneTexte 6">
            <a:extLst>
              <a:ext uri="{FF2B5EF4-FFF2-40B4-BE49-F238E27FC236}">
                <a16:creationId xmlns:a16="http://schemas.microsoft.com/office/drawing/2014/main" id="{7520EA34-B205-5AE1-E750-37877B7049A2}"/>
              </a:ext>
            </a:extLst>
          </p:cNvPr>
          <p:cNvSpPr txBox="1"/>
          <p:nvPr/>
        </p:nvSpPr>
        <p:spPr>
          <a:xfrm>
            <a:off x="2613467" y="776179"/>
            <a:ext cx="919867" cy="461665"/>
          </a:xfrm>
          <a:prstGeom prst="rect">
            <a:avLst/>
          </a:prstGeom>
          <a:noFill/>
        </p:spPr>
        <p:txBody>
          <a:bodyPr wrap="none" rtlCol="0">
            <a:spAutoFit/>
          </a:bodyPr>
          <a:lstStyle/>
          <a:p>
            <a:r>
              <a:rPr lang="en-GB" sz="2400" dirty="0"/>
              <a:t>- dyes</a:t>
            </a:r>
          </a:p>
        </p:txBody>
      </p:sp>
      <p:sp>
        <p:nvSpPr>
          <p:cNvPr id="8" name="ZoneTexte 7">
            <a:extLst>
              <a:ext uri="{FF2B5EF4-FFF2-40B4-BE49-F238E27FC236}">
                <a16:creationId xmlns:a16="http://schemas.microsoft.com/office/drawing/2014/main" id="{633FB45C-7110-6A63-C3E9-AD0775631FFD}"/>
              </a:ext>
            </a:extLst>
          </p:cNvPr>
          <p:cNvSpPr txBox="1"/>
          <p:nvPr/>
        </p:nvSpPr>
        <p:spPr>
          <a:xfrm>
            <a:off x="8564811" y="776179"/>
            <a:ext cx="979179" cy="461665"/>
          </a:xfrm>
          <a:prstGeom prst="rect">
            <a:avLst/>
          </a:prstGeom>
          <a:noFill/>
        </p:spPr>
        <p:txBody>
          <a:bodyPr wrap="none" rtlCol="0">
            <a:spAutoFit/>
          </a:bodyPr>
          <a:lstStyle/>
          <a:p>
            <a:r>
              <a:rPr lang="en-GB" sz="2400" dirty="0"/>
              <a:t>+ dyes</a:t>
            </a:r>
          </a:p>
        </p:txBody>
      </p:sp>
      <p:sp>
        <p:nvSpPr>
          <p:cNvPr id="9" name="Rectangle 8">
            <a:extLst>
              <a:ext uri="{FF2B5EF4-FFF2-40B4-BE49-F238E27FC236}">
                <a16:creationId xmlns:a16="http://schemas.microsoft.com/office/drawing/2014/main" id="{B2A977DA-2DE2-76B5-853D-241E519BFCCC}"/>
              </a:ext>
            </a:extLst>
          </p:cNvPr>
          <p:cNvSpPr/>
          <p:nvPr/>
        </p:nvSpPr>
        <p:spPr>
          <a:xfrm>
            <a:off x="457200" y="1361440"/>
            <a:ext cx="5232400" cy="508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015014B-2B6B-3544-F682-EFF00B0C6D82}"/>
              </a:ext>
            </a:extLst>
          </p:cNvPr>
          <p:cNvSpPr/>
          <p:nvPr/>
        </p:nvSpPr>
        <p:spPr>
          <a:xfrm>
            <a:off x="5994400" y="1353278"/>
            <a:ext cx="6120000" cy="508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7310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95595-1A2A-1269-E50D-5317FE274938}"/>
            </a:ext>
          </a:extLst>
        </p:cNvPr>
        <p:cNvGrpSpPr/>
        <p:nvPr/>
      </p:nvGrpSpPr>
      <p:grpSpPr>
        <a:xfrm>
          <a:off x="0" y="0"/>
          <a:ext cx="0" cy="0"/>
          <a:chOff x="0" y="0"/>
          <a:chExt cx="0" cy="0"/>
        </a:xfrm>
      </p:grpSpPr>
      <p:pic>
        <p:nvPicPr>
          <p:cNvPr id="16386" name="Picture 2">
            <a:extLst>
              <a:ext uri="{FF2B5EF4-FFF2-40B4-BE49-F238E27FC236}">
                <a16:creationId xmlns:a16="http://schemas.microsoft.com/office/drawing/2014/main" id="{A6ECC052-3EA0-F35F-D1C5-AEDEC1D634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88" t="49278" r="24208" b="27835"/>
          <a:stretch/>
        </p:blipFill>
        <p:spPr bwMode="auto">
          <a:xfrm>
            <a:off x="180521" y="1660172"/>
            <a:ext cx="11830958" cy="3744948"/>
          </a:xfrm>
          <a:prstGeom prst="rect">
            <a:avLst/>
          </a:prstGeom>
          <a:noFill/>
          <a:extLst>
            <a:ext uri="{909E8E84-426E-40DD-AFC4-6F175D3DCCD1}">
              <a14:hiddenFill xmlns:a14="http://schemas.microsoft.com/office/drawing/2010/main">
                <a:solidFill>
                  <a:srgbClr val="FFFFFF"/>
                </a:solidFill>
              </a14:hiddenFill>
            </a:ext>
          </a:extLst>
        </p:spPr>
      </p:pic>
      <p:sp>
        <p:nvSpPr>
          <p:cNvPr id="6" name="Titre 2">
            <a:extLst>
              <a:ext uri="{FF2B5EF4-FFF2-40B4-BE49-F238E27FC236}">
                <a16:creationId xmlns:a16="http://schemas.microsoft.com/office/drawing/2014/main" id="{0D0370A6-536D-DA98-59F4-78FC543C214A}"/>
              </a:ext>
            </a:extLst>
          </p:cNvPr>
          <p:cNvSpPr txBox="1">
            <a:spLocks/>
          </p:cNvSpPr>
          <p:nvPr/>
        </p:nvSpPr>
        <p:spPr>
          <a:xfrm>
            <a:off x="252264" y="117820"/>
            <a:ext cx="11185523" cy="8473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LNA, HNA, and pollen populations identification containing different airborne microorganisms</a:t>
            </a:r>
          </a:p>
        </p:txBody>
      </p:sp>
      <p:sp>
        <p:nvSpPr>
          <p:cNvPr id="7" name="ZoneTexte 6">
            <a:extLst>
              <a:ext uri="{FF2B5EF4-FFF2-40B4-BE49-F238E27FC236}">
                <a16:creationId xmlns:a16="http://schemas.microsoft.com/office/drawing/2014/main" id="{FF54653F-ED2F-0C29-913F-715ABD8DF668}"/>
              </a:ext>
            </a:extLst>
          </p:cNvPr>
          <p:cNvSpPr txBox="1"/>
          <p:nvPr/>
        </p:nvSpPr>
        <p:spPr>
          <a:xfrm>
            <a:off x="2613467" y="965200"/>
            <a:ext cx="919867" cy="461665"/>
          </a:xfrm>
          <a:prstGeom prst="rect">
            <a:avLst/>
          </a:prstGeom>
          <a:noFill/>
        </p:spPr>
        <p:txBody>
          <a:bodyPr wrap="none" rtlCol="0">
            <a:spAutoFit/>
          </a:bodyPr>
          <a:lstStyle/>
          <a:p>
            <a:r>
              <a:rPr lang="en-GB" sz="2400" dirty="0"/>
              <a:t>- dyes</a:t>
            </a:r>
          </a:p>
        </p:txBody>
      </p:sp>
      <p:sp>
        <p:nvSpPr>
          <p:cNvPr id="8" name="ZoneTexte 7">
            <a:extLst>
              <a:ext uri="{FF2B5EF4-FFF2-40B4-BE49-F238E27FC236}">
                <a16:creationId xmlns:a16="http://schemas.microsoft.com/office/drawing/2014/main" id="{305434FA-4906-61B1-BCF2-6DC2D95BA87F}"/>
              </a:ext>
            </a:extLst>
          </p:cNvPr>
          <p:cNvSpPr txBox="1"/>
          <p:nvPr/>
        </p:nvSpPr>
        <p:spPr>
          <a:xfrm>
            <a:off x="8564811" y="965200"/>
            <a:ext cx="979179" cy="461665"/>
          </a:xfrm>
          <a:prstGeom prst="rect">
            <a:avLst/>
          </a:prstGeom>
          <a:noFill/>
        </p:spPr>
        <p:txBody>
          <a:bodyPr wrap="none" rtlCol="0">
            <a:spAutoFit/>
          </a:bodyPr>
          <a:lstStyle/>
          <a:p>
            <a:r>
              <a:rPr lang="en-GB" sz="2400" dirty="0"/>
              <a:t>+ dyes</a:t>
            </a:r>
          </a:p>
        </p:txBody>
      </p:sp>
      <p:sp>
        <p:nvSpPr>
          <p:cNvPr id="9" name="Rectangle 8">
            <a:extLst>
              <a:ext uri="{FF2B5EF4-FFF2-40B4-BE49-F238E27FC236}">
                <a16:creationId xmlns:a16="http://schemas.microsoft.com/office/drawing/2014/main" id="{E0892D10-BD69-7B35-3C9B-1461C121AB81}"/>
              </a:ext>
            </a:extLst>
          </p:cNvPr>
          <p:cNvSpPr/>
          <p:nvPr/>
        </p:nvSpPr>
        <p:spPr>
          <a:xfrm>
            <a:off x="457200" y="1550461"/>
            <a:ext cx="5232400" cy="508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14EE0DC-EBBF-33A3-E5B5-26E7165CD38E}"/>
              </a:ext>
            </a:extLst>
          </p:cNvPr>
          <p:cNvSpPr/>
          <p:nvPr/>
        </p:nvSpPr>
        <p:spPr>
          <a:xfrm>
            <a:off x="5994400" y="1542299"/>
            <a:ext cx="6120000" cy="508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EC856C4-CAAE-85F3-1CA9-89BD4F33C724}"/>
              </a:ext>
            </a:extLst>
          </p:cNvPr>
          <p:cNvSpPr/>
          <p:nvPr/>
        </p:nvSpPr>
        <p:spPr>
          <a:xfrm>
            <a:off x="128016" y="1601261"/>
            <a:ext cx="124248" cy="1909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6BFFF63-FCDB-00F7-7928-AA2913E4F189}"/>
              </a:ext>
            </a:extLst>
          </p:cNvPr>
          <p:cNvSpPr/>
          <p:nvPr/>
        </p:nvSpPr>
        <p:spPr>
          <a:xfrm>
            <a:off x="3621024" y="1658179"/>
            <a:ext cx="124248" cy="1909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1708346-F528-33E1-9CC1-0A7EA4278919}"/>
              </a:ext>
            </a:extLst>
          </p:cNvPr>
          <p:cNvSpPr/>
          <p:nvPr/>
        </p:nvSpPr>
        <p:spPr>
          <a:xfrm>
            <a:off x="5808418" y="1572852"/>
            <a:ext cx="124248" cy="1909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B6440B5-344C-F9FE-F320-67045396400F}"/>
              </a:ext>
            </a:extLst>
          </p:cNvPr>
          <p:cNvSpPr/>
          <p:nvPr/>
        </p:nvSpPr>
        <p:spPr>
          <a:xfrm>
            <a:off x="9543990" y="1640777"/>
            <a:ext cx="124248" cy="1909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1287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FCB1B05-2101-0292-5746-696FCF80F215}"/>
              </a:ext>
            </a:extLst>
          </p:cNvPr>
          <p:cNvSpPr>
            <a:spLocks noGrp="1"/>
          </p:cNvSpPr>
          <p:nvPr>
            <p:ph type="title"/>
          </p:nvPr>
        </p:nvSpPr>
        <p:spPr>
          <a:xfrm>
            <a:off x="306288" y="100476"/>
            <a:ext cx="10497817" cy="587289"/>
          </a:xfrm>
        </p:spPr>
        <p:txBody>
          <a:bodyPr>
            <a:normAutofit/>
          </a:bodyPr>
          <a:lstStyle/>
          <a:p>
            <a:r>
              <a:rPr lang="en-GB" sz="3200" dirty="0">
                <a:solidFill>
                  <a:schemeClr val="tx1">
                    <a:lumMod val="50000"/>
                  </a:schemeClr>
                </a:solidFill>
              </a:rPr>
              <a:t>Confirmation of the workflow on atmospheric samples</a:t>
            </a:r>
          </a:p>
        </p:txBody>
      </p:sp>
      <p:sp>
        <p:nvSpPr>
          <p:cNvPr id="4" name="Espace réservé du numéro de diapositive 3">
            <a:extLst>
              <a:ext uri="{FF2B5EF4-FFF2-40B4-BE49-F238E27FC236}">
                <a16:creationId xmlns:a16="http://schemas.microsoft.com/office/drawing/2014/main" id="{1A5E529F-3C3D-130B-143D-1BF31A1436A2}"/>
              </a:ext>
            </a:extLst>
          </p:cNvPr>
          <p:cNvSpPr>
            <a:spLocks noGrp="1"/>
          </p:cNvSpPr>
          <p:nvPr>
            <p:ph type="sldNum" idx="12"/>
          </p:nvPr>
        </p:nvSpPr>
        <p:spPr/>
        <p:txBody>
          <a:bodyPr/>
          <a:lstStyle/>
          <a:p>
            <a:fld id="{00000000-1234-1234-1234-123412341234}" type="slidenum">
              <a:rPr lang="en-GB" noProof="0" smtClean="0"/>
              <a:pPr/>
              <a:t>9</a:t>
            </a:fld>
            <a:endParaRPr lang="en-GB" noProof="0" dirty="0"/>
          </a:p>
        </p:txBody>
      </p:sp>
      <p:sp>
        <p:nvSpPr>
          <p:cNvPr id="46" name="ZoneTexte 45">
            <a:extLst>
              <a:ext uri="{FF2B5EF4-FFF2-40B4-BE49-F238E27FC236}">
                <a16:creationId xmlns:a16="http://schemas.microsoft.com/office/drawing/2014/main" id="{C4127375-6ABD-FF6D-B3ED-576B3C2D65BC}"/>
              </a:ext>
            </a:extLst>
          </p:cNvPr>
          <p:cNvSpPr txBox="1"/>
          <p:nvPr/>
        </p:nvSpPr>
        <p:spPr>
          <a:xfrm>
            <a:off x="1124950" y="5822143"/>
            <a:ext cx="9743731" cy="830997"/>
          </a:xfrm>
          <a:prstGeom prst="rect">
            <a:avLst/>
          </a:prstGeom>
          <a:noFill/>
        </p:spPr>
        <p:txBody>
          <a:bodyPr wrap="square" rtlCol="0">
            <a:spAutoFit/>
          </a:bodyPr>
          <a:lstStyle/>
          <a:p>
            <a:pPr algn="just">
              <a:buClr>
                <a:srgbClr val="FF0000"/>
              </a:buClr>
              <a:buSzPct val="135000"/>
            </a:pPr>
            <a:r>
              <a:rPr lang="en-GB" sz="2400" dirty="0">
                <a:latin typeface="Calibri" panose="020F0502020204030204" pitchFamily="34" charset="0"/>
                <a:ea typeface="Calibri" panose="020F0502020204030204" pitchFamily="34" charset="0"/>
                <a:cs typeface="Calibri" panose="020F0502020204030204" pitchFamily="34" charset="0"/>
              </a:rPr>
              <a:t>The centroids of the different population are normally distributed among all parameters</a:t>
            </a:r>
          </a:p>
        </p:txBody>
      </p:sp>
      <p:sp>
        <p:nvSpPr>
          <p:cNvPr id="6" name="ZoneTexte 5">
            <a:extLst>
              <a:ext uri="{FF2B5EF4-FFF2-40B4-BE49-F238E27FC236}">
                <a16:creationId xmlns:a16="http://schemas.microsoft.com/office/drawing/2014/main" id="{93C876A2-5262-0CA6-2FC5-734CFE5FC5D7}"/>
              </a:ext>
            </a:extLst>
          </p:cNvPr>
          <p:cNvSpPr txBox="1"/>
          <p:nvPr/>
        </p:nvSpPr>
        <p:spPr>
          <a:xfrm>
            <a:off x="2978447" y="582224"/>
            <a:ext cx="7246214" cy="461665"/>
          </a:xfrm>
          <a:prstGeom prst="rect">
            <a:avLst/>
          </a:prstGeom>
          <a:noFill/>
        </p:spPr>
        <p:txBody>
          <a:bodyPr wrap="non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Geometrical mean of 10 samples consecutively collected</a:t>
            </a:r>
          </a:p>
        </p:txBody>
      </p:sp>
      <p:grpSp>
        <p:nvGrpSpPr>
          <p:cNvPr id="24" name="Groupe 23">
            <a:extLst>
              <a:ext uri="{FF2B5EF4-FFF2-40B4-BE49-F238E27FC236}">
                <a16:creationId xmlns:a16="http://schemas.microsoft.com/office/drawing/2014/main" id="{ADACF31E-F588-D7AF-BC3B-503FD7A6DA9E}"/>
              </a:ext>
            </a:extLst>
          </p:cNvPr>
          <p:cNvGrpSpPr/>
          <p:nvPr/>
        </p:nvGrpSpPr>
        <p:grpSpPr>
          <a:xfrm>
            <a:off x="21292" y="946481"/>
            <a:ext cx="12170709" cy="1617144"/>
            <a:chOff x="15968" y="709861"/>
            <a:chExt cx="9128032" cy="1212858"/>
          </a:xfrm>
        </p:grpSpPr>
        <p:pic>
          <p:nvPicPr>
            <p:cNvPr id="23" name="Image 22">
              <a:extLst>
                <a:ext uri="{FF2B5EF4-FFF2-40B4-BE49-F238E27FC236}">
                  <a16:creationId xmlns:a16="http://schemas.microsoft.com/office/drawing/2014/main" id="{429EC708-20DD-CF7B-4C42-BEE786ACE125}"/>
                </a:ext>
              </a:extLst>
            </p:cNvPr>
            <p:cNvPicPr>
              <a:picLocks noChangeAspect="1"/>
            </p:cNvPicPr>
            <p:nvPr/>
          </p:nvPicPr>
          <p:blipFill>
            <a:blip r:embed="rId3"/>
            <a:srcRect l="175" t="7628" r="-1" b="38918"/>
            <a:stretch/>
          </p:blipFill>
          <p:spPr>
            <a:xfrm>
              <a:off x="15968" y="709861"/>
              <a:ext cx="9128032" cy="998095"/>
            </a:xfrm>
            <a:prstGeom prst="rect">
              <a:avLst/>
            </a:prstGeom>
          </p:spPr>
        </p:pic>
        <p:sp>
          <p:nvSpPr>
            <p:cNvPr id="2" name="ZoneTexte 1">
              <a:extLst>
                <a:ext uri="{FF2B5EF4-FFF2-40B4-BE49-F238E27FC236}">
                  <a16:creationId xmlns:a16="http://schemas.microsoft.com/office/drawing/2014/main" id="{EC8E0525-419C-A675-034A-B690B0D0ACDD}"/>
                </a:ext>
              </a:extLst>
            </p:cNvPr>
            <p:cNvSpPr txBox="1"/>
            <p:nvPr/>
          </p:nvSpPr>
          <p:spPr>
            <a:xfrm>
              <a:off x="8524627" y="1235651"/>
              <a:ext cx="553713" cy="223091"/>
            </a:xfrm>
            <a:prstGeom prst="rect">
              <a:avLst/>
            </a:prstGeom>
            <a:solidFill>
              <a:schemeClr val="bg1"/>
            </a:solidFill>
          </p:spPr>
          <p:txBody>
            <a:bodyPr wrap="square" rtlCol="0">
              <a:spAutoFit/>
            </a:bodyPr>
            <a:lstStyle/>
            <a:p>
              <a:r>
                <a:rPr lang="en-GB" sz="1333" dirty="0">
                  <a:solidFill>
                    <a:srgbClr val="00FF00"/>
                  </a:solidFill>
                </a:rPr>
                <a:t>Syto13</a:t>
              </a:r>
            </a:p>
          </p:txBody>
        </p:sp>
        <p:sp>
          <p:nvSpPr>
            <p:cNvPr id="5" name="ZoneTexte 4">
              <a:extLst>
                <a:ext uri="{FF2B5EF4-FFF2-40B4-BE49-F238E27FC236}">
                  <a16:creationId xmlns:a16="http://schemas.microsoft.com/office/drawing/2014/main" id="{6FAB47D9-C4B5-DE9B-B22D-9281E562BD4F}"/>
                </a:ext>
              </a:extLst>
            </p:cNvPr>
            <p:cNvSpPr txBox="1"/>
            <p:nvPr/>
          </p:nvSpPr>
          <p:spPr>
            <a:xfrm>
              <a:off x="8547807" y="1420976"/>
              <a:ext cx="253676" cy="223091"/>
            </a:xfrm>
            <a:prstGeom prst="rect">
              <a:avLst/>
            </a:prstGeom>
            <a:solidFill>
              <a:schemeClr val="bg1"/>
            </a:solidFill>
          </p:spPr>
          <p:txBody>
            <a:bodyPr wrap="square" rtlCol="0">
              <a:spAutoFit/>
            </a:bodyPr>
            <a:lstStyle/>
            <a:p>
              <a:r>
                <a:rPr lang="en-GB" sz="1333" dirty="0">
                  <a:solidFill>
                    <a:srgbClr val="FFA500"/>
                  </a:solidFill>
                </a:rPr>
                <a:t>PI</a:t>
              </a:r>
            </a:p>
          </p:txBody>
        </p:sp>
        <p:sp>
          <p:nvSpPr>
            <p:cNvPr id="22" name="Rectangle 21">
              <a:extLst>
                <a:ext uri="{FF2B5EF4-FFF2-40B4-BE49-F238E27FC236}">
                  <a16:creationId xmlns:a16="http://schemas.microsoft.com/office/drawing/2014/main" id="{F812EB22-3FED-1283-1775-501B67A871B2}"/>
                </a:ext>
              </a:extLst>
            </p:cNvPr>
            <p:cNvSpPr/>
            <p:nvPr/>
          </p:nvSpPr>
          <p:spPr>
            <a:xfrm>
              <a:off x="429864" y="1670844"/>
              <a:ext cx="8272978" cy="80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ZoneTexte 6">
              <a:extLst>
                <a:ext uri="{FF2B5EF4-FFF2-40B4-BE49-F238E27FC236}">
                  <a16:creationId xmlns:a16="http://schemas.microsoft.com/office/drawing/2014/main" id="{193AC275-B390-E671-22B3-59F63F7CE313}"/>
                </a:ext>
              </a:extLst>
            </p:cNvPr>
            <p:cNvSpPr txBox="1"/>
            <p:nvPr/>
          </p:nvSpPr>
          <p:spPr>
            <a:xfrm>
              <a:off x="150728" y="1548209"/>
              <a:ext cx="454692" cy="346249"/>
            </a:xfrm>
            <a:prstGeom prst="rect">
              <a:avLst/>
            </a:prstGeom>
            <a:noFill/>
          </p:spPr>
          <p:txBody>
            <a:bodyPr wrap="none" rtlCol="0">
              <a:spAutoFit/>
            </a:bodyPr>
            <a:lstStyle/>
            <a:p>
              <a:r>
                <a:rPr lang="en-GB" sz="2400" dirty="0"/>
                <a:t>Jun</a:t>
              </a:r>
            </a:p>
          </p:txBody>
        </p:sp>
        <p:sp>
          <p:nvSpPr>
            <p:cNvPr id="8" name="ZoneTexte 7">
              <a:extLst>
                <a:ext uri="{FF2B5EF4-FFF2-40B4-BE49-F238E27FC236}">
                  <a16:creationId xmlns:a16="http://schemas.microsoft.com/office/drawing/2014/main" id="{08E45163-EDF2-8439-D42C-1F60F71DB608}"/>
                </a:ext>
              </a:extLst>
            </p:cNvPr>
            <p:cNvSpPr txBox="1"/>
            <p:nvPr/>
          </p:nvSpPr>
          <p:spPr>
            <a:xfrm>
              <a:off x="774661" y="1552813"/>
              <a:ext cx="386164" cy="346249"/>
            </a:xfrm>
            <a:prstGeom prst="rect">
              <a:avLst/>
            </a:prstGeom>
            <a:noFill/>
          </p:spPr>
          <p:txBody>
            <a:bodyPr wrap="none" rtlCol="0">
              <a:spAutoFit/>
            </a:bodyPr>
            <a:lstStyle/>
            <a:p>
              <a:r>
                <a:rPr lang="en-GB" sz="2400" dirty="0"/>
                <a:t>Jul</a:t>
              </a:r>
            </a:p>
          </p:txBody>
        </p:sp>
        <p:sp>
          <p:nvSpPr>
            <p:cNvPr id="9" name="ZoneTexte 8">
              <a:extLst>
                <a:ext uri="{FF2B5EF4-FFF2-40B4-BE49-F238E27FC236}">
                  <a16:creationId xmlns:a16="http://schemas.microsoft.com/office/drawing/2014/main" id="{D7F3FC11-3C29-BF15-9AFB-3ECF9A562430}"/>
                </a:ext>
              </a:extLst>
            </p:cNvPr>
            <p:cNvSpPr txBox="1"/>
            <p:nvPr/>
          </p:nvSpPr>
          <p:spPr>
            <a:xfrm>
              <a:off x="1824588" y="1571866"/>
              <a:ext cx="454692" cy="346249"/>
            </a:xfrm>
            <a:prstGeom prst="rect">
              <a:avLst/>
            </a:prstGeom>
            <a:noFill/>
          </p:spPr>
          <p:txBody>
            <a:bodyPr wrap="none" rtlCol="0">
              <a:spAutoFit/>
            </a:bodyPr>
            <a:lstStyle/>
            <a:p>
              <a:r>
                <a:rPr lang="en-GB" sz="2400" dirty="0"/>
                <a:t>Jun</a:t>
              </a:r>
            </a:p>
          </p:txBody>
        </p:sp>
        <p:sp>
          <p:nvSpPr>
            <p:cNvPr id="10" name="ZoneTexte 9">
              <a:extLst>
                <a:ext uri="{FF2B5EF4-FFF2-40B4-BE49-F238E27FC236}">
                  <a16:creationId xmlns:a16="http://schemas.microsoft.com/office/drawing/2014/main" id="{089DBEF0-82E8-9BF4-5C06-FA856683AC58}"/>
                </a:ext>
              </a:extLst>
            </p:cNvPr>
            <p:cNvSpPr txBox="1"/>
            <p:nvPr/>
          </p:nvSpPr>
          <p:spPr>
            <a:xfrm>
              <a:off x="2448521" y="1576470"/>
              <a:ext cx="386164" cy="346249"/>
            </a:xfrm>
            <a:prstGeom prst="rect">
              <a:avLst/>
            </a:prstGeom>
            <a:noFill/>
          </p:spPr>
          <p:txBody>
            <a:bodyPr wrap="none" rtlCol="0">
              <a:spAutoFit/>
            </a:bodyPr>
            <a:lstStyle/>
            <a:p>
              <a:r>
                <a:rPr lang="en-GB" sz="2400" dirty="0"/>
                <a:t>Jul</a:t>
              </a:r>
            </a:p>
          </p:txBody>
        </p:sp>
        <p:sp>
          <p:nvSpPr>
            <p:cNvPr id="11" name="ZoneTexte 10">
              <a:extLst>
                <a:ext uri="{FF2B5EF4-FFF2-40B4-BE49-F238E27FC236}">
                  <a16:creationId xmlns:a16="http://schemas.microsoft.com/office/drawing/2014/main" id="{EFD225C8-488F-70D3-8B9F-184D456EF1F8}"/>
                </a:ext>
              </a:extLst>
            </p:cNvPr>
            <p:cNvSpPr txBox="1"/>
            <p:nvPr/>
          </p:nvSpPr>
          <p:spPr>
            <a:xfrm>
              <a:off x="3664299" y="1562277"/>
              <a:ext cx="454692" cy="346249"/>
            </a:xfrm>
            <a:prstGeom prst="rect">
              <a:avLst/>
            </a:prstGeom>
            <a:noFill/>
          </p:spPr>
          <p:txBody>
            <a:bodyPr wrap="none" rtlCol="0">
              <a:spAutoFit/>
            </a:bodyPr>
            <a:lstStyle/>
            <a:p>
              <a:r>
                <a:rPr lang="en-GB" sz="2400" dirty="0"/>
                <a:t>Jun</a:t>
              </a:r>
            </a:p>
          </p:txBody>
        </p:sp>
        <p:sp>
          <p:nvSpPr>
            <p:cNvPr id="12" name="ZoneTexte 11">
              <a:extLst>
                <a:ext uri="{FF2B5EF4-FFF2-40B4-BE49-F238E27FC236}">
                  <a16:creationId xmlns:a16="http://schemas.microsoft.com/office/drawing/2014/main" id="{F94C056F-8582-C888-510C-E19B3DF8CE46}"/>
                </a:ext>
              </a:extLst>
            </p:cNvPr>
            <p:cNvSpPr txBox="1"/>
            <p:nvPr/>
          </p:nvSpPr>
          <p:spPr>
            <a:xfrm>
              <a:off x="4288232" y="1566881"/>
              <a:ext cx="386164" cy="346249"/>
            </a:xfrm>
            <a:prstGeom prst="rect">
              <a:avLst/>
            </a:prstGeom>
            <a:noFill/>
          </p:spPr>
          <p:txBody>
            <a:bodyPr wrap="none" rtlCol="0">
              <a:spAutoFit/>
            </a:bodyPr>
            <a:lstStyle/>
            <a:p>
              <a:r>
                <a:rPr lang="en-GB" sz="2400" dirty="0"/>
                <a:t>Jul</a:t>
              </a:r>
            </a:p>
          </p:txBody>
        </p:sp>
        <p:sp>
          <p:nvSpPr>
            <p:cNvPr id="13" name="ZoneTexte 12">
              <a:extLst>
                <a:ext uri="{FF2B5EF4-FFF2-40B4-BE49-F238E27FC236}">
                  <a16:creationId xmlns:a16="http://schemas.microsoft.com/office/drawing/2014/main" id="{8F5D8354-00F0-2AC4-D2F3-0D7B895E019E}"/>
                </a:ext>
              </a:extLst>
            </p:cNvPr>
            <p:cNvSpPr txBox="1"/>
            <p:nvPr/>
          </p:nvSpPr>
          <p:spPr>
            <a:xfrm>
              <a:off x="5331415" y="1568068"/>
              <a:ext cx="454692" cy="346249"/>
            </a:xfrm>
            <a:prstGeom prst="rect">
              <a:avLst/>
            </a:prstGeom>
            <a:noFill/>
          </p:spPr>
          <p:txBody>
            <a:bodyPr wrap="none" rtlCol="0">
              <a:spAutoFit/>
            </a:bodyPr>
            <a:lstStyle/>
            <a:p>
              <a:r>
                <a:rPr lang="en-GB" sz="2400" dirty="0"/>
                <a:t>Jun</a:t>
              </a:r>
            </a:p>
          </p:txBody>
        </p:sp>
        <p:sp>
          <p:nvSpPr>
            <p:cNvPr id="14" name="ZoneTexte 13">
              <a:extLst>
                <a:ext uri="{FF2B5EF4-FFF2-40B4-BE49-F238E27FC236}">
                  <a16:creationId xmlns:a16="http://schemas.microsoft.com/office/drawing/2014/main" id="{E29CF094-9BDE-F444-A8C2-9CD490009306}"/>
                </a:ext>
              </a:extLst>
            </p:cNvPr>
            <p:cNvSpPr txBox="1"/>
            <p:nvPr/>
          </p:nvSpPr>
          <p:spPr>
            <a:xfrm>
              <a:off x="5955348" y="1572672"/>
              <a:ext cx="386164" cy="346249"/>
            </a:xfrm>
            <a:prstGeom prst="rect">
              <a:avLst/>
            </a:prstGeom>
            <a:noFill/>
          </p:spPr>
          <p:txBody>
            <a:bodyPr wrap="none" rtlCol="0">
              <a:spAutoFit/>
            </a:bodyPr>
            <a:lstStyle/>
            <a:p>
              <a:r>
                <a:rPr lang="en-GB" sz="2400" dirty="0"/>
                <a:t>Jul</a:t>
              </a:r>
            </a:p>
          </p:txBody>
        </p:sp>
        <p:sp>
          <p:nvSpPr>
            <p:cNvPr id="20" name="ZoneTexte 19">
              <a:extLst>
                <a:ext uri="{FF2B5EF4-FFF2-40B4-BE49-F238E27FC236}">
                  <a16:creationId xmlns:a16="http://schemas.microsoft.com/office/drawing/2014/main" id="{CEC3C87E-A3C3-16DF-17E1-155823BDB159}"/>
                </a:ext>
              </a:extLst>
            </p:cNvPr>
            <p:cNvSpPr txBox="1"/>
            <p:nvPr/>
          </p:nvSpPr>
          <p:spPr>
            <a:xfrm>
              <a:off x="6895383" y="1543605"/>
              <a:ext cx="454692" cy="346249"/>
            </a:xfrm>
            <a:prstGeom prst="rect">
              <a:avLst/>
            </a:prstGeom>
            <a:noFill/>
          </p:spPr>
          <p:txBody>
            <a:bodyPr wrap="none" rtlCol="0">
              <a:spAutoFit/>
            </a:bodyPr>
            <a:lstStyle/>
            <a:p>
              <a:r>
                <a:rPr lang="en-GB" sz="2400" dirty="0"/>
                <a:t>Jun</a:t>
              </a:r>
            </a:p>
          </p:txBody>
        </p:sp>
        <p:sp>
          <p:nvSpPr>
            <p:cNvPr id="21" name="ZoneTexte 20">
              <a:extLst>
                <a:ext uri="{FF2B5EF4-FFF2-40B4-BE49-F238E27FC236}">
                  <a16:creationId xmlns:a16="http://schemas.microsoft.com/office/drawing/2014/main" id="{CCFF05B2-C37E-C25F-8B10-E3B292A2781D}"/>
                </a:ext>
              </a:extLst>
            </p:cNvPr>
            <p:cNvSpPr txBox="1"/>
            <p:nvPr/>
          </p:nvSpPr>
          <p:spPr>
            <a:xfrm>
              <a:off x="7519316" y="1548209"/>
              <a:ext cx="386164" cy="346249"/>
            </a:xfrm>
            <a:prstGeom prst="rect">
              <a:avLst/>
            </a:prstGeom>
            <a:noFill/>
          </p:spPr>
          <p:txBody>
            <a:bodyPr wrap="none" rtlCol="0">
              <a:spAutoFit/>
            </a:bodyPr>
            <a:lstStyle/>
            <a:p>
              <a:r>
                <a:rPr lang="en-GB" sz="2400" dirty="0"/>
                <a:t>Jul</a:t>
              </a:r>
            </a:p>
          </p:txBody>
        </p:sp>
      </p:grpSp>
      <p:grpSp>
        <p:nvGrpSpPr>
          <p:cNvPr id="52" name="Groupe 51">
            <a:extLst>
              <a:ext uri="{FF2B5EF4-FFF2-40B4-BE49-F238E27FC236}">
                <a16:creationId xmlns:a16="http://schemas.microsoft.com/office/drawing/2014/main" id="{1EABC80F-6B3A-DE27-57A5-1FE815AD694B}"/>
              </a:ext>
            </a:extLst>
          </p:cNvPr>
          <p:cNvGrpSpPr/>
          <p:nvPr/>
        </p:nvGrpSpPr>
        <p:grpSpPr>
          <a:xfrm>
            <a:off x="458819" y="2583279"/>
            <a:ext cx="1646333" cy="2580159"/>
            <a:chOff x="344114" y="1937459"/>
            <a:chExt cx="1234750" cy="1935119"/>
          </a:xfrm>
        </p:grpSpPr>
        <p:pic>
          <p:nvPicPr>
            <p:cNvPr id="15" name="Image 14">
              <a:extLst>
                <a:ext uri="{FF2B5EF4-FFF2-40B4-BE49-F238E27FC236}">
                  <a16:creationId xmlns:a16="http://schemas.microsoft.com/office/drawing/2014/main" id="{8FEBE667-234F-E81A-8C1A-375022A27553}"/>
                </a:ext>
              </a:extLst>
            </p:cNvPr>
            <p:cNvPicPr>
              <a:picLocks noChangeAspect="1"/>
            </p:cNvPicPr>
            <p:nvPr/>
          </p:nvPicPr>
          <p:blipFill>
            <a:blip r:embed="rId4"/>
            <a:srcRect t="8877" r="76418" b="7537"/>
            <a:stretch/>
          </p:blipFill>
          <p:spPr>
            <a:xfrm>
              <a:off x="344114" y="1937459"/>
              <a:ext cx="1169784" cy="1884733"/>
            </a:xfrm>
            <a:prstGeom prst="rect">
              <a:avLst/>
            </a:prstGeom>
          </p:spPr>
        </p:pic>
        <p:sp>
          <p:nvSpPr>
            <p:cNvPr id="29" name="Rectangle 28">
              <a:extLst>
                <a:ext uri="{FF2B5EF4-FFF2-40B4-BE49-F238E27FC236}">
                  <a16:creationId xmlns:a16="http://schemas.microsoft.com/office/drawing/2014/main" id="{763E8BDF-1267-9F1A-A8CF-B88302050D8E}"/>
                </a:ext>
              </a:extLst>
            </p:cNvPr>
            <p:cNvSpPr/>
            <p:nvPr/>
          </p:nvSpPr>
          <p:spPr>
            <a:xfrm>
              <a:off x="623934" y="3468624"/>
              <a:ext cx="954930" cy="353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0" name="ZoneTexte 29">
              <a:extLst>
                <a:ext uri="{FF2B5EF4-FFF2-40B4-BE49-F238E27FC236}">
                  <a16:creationId xmlns:a16="http://schemas.microsoft.com/office/drawing/2014/main" id="{7E30A210-A4B3-D003-6189-99836E3B0A10}"/>
                </a:ext>
              </a:extLst>
            </p:cNvPr>
            <p:cNvSpPr txBox="1"/>
            <p:nvPr/>
          </p:nvSpPr>
          <p:spPr>
            <a:xfrm rot="16200000">
              <a:off x="691962" y="3404341"/>
              <a:ext cx="357743" cy="238575"/>
            </a:xfrm>
            <a:prstGeom prst="rect">
              <a:avLst/>
            </a:prstGeom>
            <a:noFill/>
          </p:spPr>
          <p:txBody>
            <a:bodyPr wrap="none" rtlCol="0">
              <a:spAutoFit/>
            </a:bodyPr>
            <a:lstStyle/>
            <a:p>
              <a:r>
                <a:rPr lang="en-GB" sz="1467" dirty="0"/>
                <a:t>Size</a:t>
              </a:r>
            </a:p>
          </p:txBody>
        </p:sp>
        <p:sp>
          <p:nvSpPr>
            <p:cNvPr id="31" name="ZoneTexte 30">
              <a:extLst>
                <a:ext uri="{FF2B5EF4-FFF2-40B4-BE49-F238E27FC236}">
                  <a16:creationId xmlns:a16="http://schemas.microsoft.com/office/drawing/2014/main" id="{7CAF835B-9B1C-4EC7-81C0-9F8850A8337F}"/>
                </a:ext>
              </a:extLst>
            </p:cNvPr>
            <p:cNvSpPr txBox="1"/>
            <p:nvPr/>
          </p:nvSpPr>
          <p:spPr>
            <a:xfrm rot="16200000">
              <a:off x="897866" y="3348236"/>
              <a:ext cx="250310" cy="238575"/>
            </a:xfrm>
            <a:prstGeom prst="rect">
              <a:avLst/>
            </a:prstGeom>
            <a:noFill/>
          </p:spPr>
          <p:txBody>
            <a:bodyPr wrap="none" rtlCol="0">
              <a:spAutoFit/>
            </a:bodyPr>
            <a:lstStyle/>
            <a:p>
              <a:r>
                <a:rPr lang="en-GB" sz="1467" dirty="0"/>
                <a:t>IC</a:t>
              </a:r>
            </a:p>
          </p:txBody>
        </p:sp>
        <p:sp>
          <p:nvSpPr>
            <p:cNvPr id="32" name="ZoneTexte 31">
              <a:extLst>
                <a:ext uri="{FF2B5EF4-FFF2-40B4-BE49-F238E27FC236}">
                  <a16:creationId xmlns:a16="http://schemas.microsoft.com/office/drawing/2014/main" id="{3A0EDC2A-B123-62DE-9BCF-4CA49D8A6827}"/>
                </a:ext>
              </a:extLst>
            </p:cNvPr>
            <p:cNvSpPr txBox="1"/>
            <p:nvPr/>
          </p:nvSpPr>
          <p:spPr>
            <a:xfrm rot="16200000">
              <a:off x="948870" y="3489300"/>
              <a:ext cx="527981" cy="238575"/>
            </a:xfrm>
            <a:prstGeom prst="rect">
              <a:avLst/>
            </a:prstGeom>
            <a:noFill/>
          </p:spPr>
          <p:txBody>
            <a:bodyPr wrap="none" rtlCol="0">
              <a:spAutoFit/>
            </a:bodyPr>
            <a:lstStyle/>
            <a:p>
              <a:r>
                <a:rPr lang="en-GB" sz="1467" dirty="0"/>
                <a:t>Syto13</a:t>
              </a:r>
            </a:p>
          </p:txBody>
        </p:sp>
        <p:sp>
          <p:nvSpPr>
            <p:cNvPr id="33" name="ZoneTexte 32">
              <a:extLst>
                <a:ext uri="{FF2B5EF4-FFF2-40B4-BE49-F238E27FC236}">
                  <a16:creationId xmlns:a16="http://schemas.microsoft.com/office/drawing/2014/main" id="{002C4FD8-72CA-60AB-D878-EFEA2746CED5}"/>
                </a:ext>
              </a:extLst>
            </p:cNvPr>
            <p:cNvSpPr txBox="1"/>
            <p:nvPr/>
          </p:nvSpPr>
          <p:spPr>
            <a:xfrm rot="16200000">
              <a:off x="1278418" y="3346633"/>
              <a:ext cx="247905" cy="238575"/>
            </a:xfrm>
            <a:prstGeom prst="rect">
              <a:avLst/>
            </a:prstGeom>
            <a:noFill/>
          </p:spPr>
          <p:txBody>
            <a:bodyPr wrap="none" rtlCol="0">
              <a:spAutoFit/>
            </a:bodyPr>
            <a:lstStyle/>
            <a:p>
              <a:r>
                <a:rPr lang="en-GB" sz="1467" dirty="0"/>
                <a:t>PI</a:t>
              </a:r>
            </a:p>
          </p:txBody>
        </p:sp>
      </p:grpSp>
      <p:grpSp>
        <p:nvGrpSpPr>
          <p:cNvPr id="53" name="Groupe 52">
            <a:extLst>
              <a:ext uri="{FF2B5EF4-FFF2-40B4-BE49-F238E27FC236}">
                <a16:creationId xmlns:a16="http://schemas.microsoft.com/office/drawing/2014/main" id="{41607E86-0CFA-5BB3-93CF-DD6AA4485B5A}"/>
              </a:ext>
            </a:extLst>
          </p:cNvPr>
          <p:cNvGrpSpPr/>
          <p:nvPr/>
        </p:nvGrpSpPr>
        <p:grpSpPr>
          <a:xfrm>
            <a:off x="3012211" y="2583279"/>
            <a:ext cx="1259438" cy="2625314"/>
            <a:chOff x="2259157" y="1937459"/>
            <a:chExt cx="944578" cy="1968985"/>
          </a:xfrm>
        </p:grpSpPr>
        <p:pic>
          <p:nvPicPr>
            <p:cNvPr id="16" name="Image 15">
              <a:extLst>
                <a:ext uri="{FF2B5EF4-FFF2-40B4-BE49-F238E27FC236}">
                  <a16:creationId xmlns:a16="http://schemas.microsoft.com/office/drawing/2014/main" id="{23F67C34-596C-8261-A4E8-66B8AB9D7B9F}"/>
                </a:ext>
              </a:extLst>
            </p:cNvPr>
            <p:cNvPicPr>
              <a:picLocks noChangeAspect="1"/>
            </p:cNvPicPr>
            <p:nvPr/>
          </p:nvPicPr>
          <p:blipFill>
            <a:blip r:embed="rId4"/>
            <a:srcRect l="23529" t="8877" r="57567" b="23216"/>
            <a:stretch/>
          </p:blipFill>
          <p:spPr>
            <a:xfrm>
              <a:off x="2259157" y="1937459"/>
              <a:ext cx="937759" cy="1531165"/>
            </a:xfrm>
            <a:prstGeom prst="rect">
              <a:avLst/>
            </a:prstGeom>
          </p:spPr>
        </p:pic>
        <p:sp>
          <p:nvSpPr>
            <p:cNvPr id="34" name="ZoneTexte 33">
              <a:extLst>
                <a:ext uri="{FF2B5EF4-FFF2-40B4-BE49-F238E27FC236}">
                  <a16:creationId xmlns:a16="http://schemas.microsoft.com/office/drawing/2014/main" id="{0D72642C-505A-6F4D-BBDE-0FF0ECD7C33E}"/>
                </a:ext>
              </a:extLst>
            </p:cNvPr>
            <p:cNvSpPr txBox="1"/>
            <p:nvPr/>
          </p:nvSpPr>
          <p:spPr>
            <a:xfrm rot="16200000">
              <a:off x="2374038" y="3438207"/>
              <a:ext cx="357742" cy="238575"/>
            </a:xfrm>
            <a:prstGeom prst="rect">
              <a:avLst/>
            </a:prstGeom>
            <a:noFill/>
          </p:spPr>
          <p:txBody>
            <a:bodyPr wrap="none" rtlCol="0">
              <a:spAutoFit/>
            </a:bodyPr>
            <a:lstStyle/>
            <a:p>
              <a:r>
                <a:rPr lang="en-GB" sz="1467" dirty="0"/>
                <a:t>Size</a:t>
              </a:r>
            </a:p>
          </p:txBody>
        </p:sp>
        <p:sp>
          <p:nvSpPr>
            <p:cNvPr id="35" name="ZoneTexte 34">
              <a:extLst>
                <a:ext uri="{FF2B5EF4-FFF2-40B4-BE49-F238E27FC236}">
                  <a16:creationId xmlns:a16="http://schemas.microsoft.com/office/drawing/2014/main" id="{AE93F18B-4401-AB95-C3C5-D1F20298046E}"/>
                </a:ext>
              </a:extLst>
            </p:cNvPr>
            <p:cNvSpPr txBox="1"/>
            <p:nvPr/>
          </p:nvSpPr>
          <p:spPr>
            <a:xfrm rot="16200000">
              <a:off x="2617266" y="3382102"/>
              <a:ext cx="250309" cy="238575"/>
            </a:xfrm>
            <a:prstGeom prst="rect">
              <a:avLst/>
            </a:prstGeom>
            <a:noFill/>
          </p:spPr>
          <p:txBody>
            <a:bodyPr wrap="none" rtlCol="0">
              <a:spAutoFit/>
            </a:bodyPr>
            <a:lstStyle/>
            <a:p>
              <a:r>
                <a:rPr lang="en-GB" sz="1467" dirty="0"/>
                <a:t>IC</a:t>
              </a:r>
            </a:p>
          </p:txBody>
        </p:sp>
        <p:sp>
          <p:nvSpPr>
            <p:cNvPr id="36" name="ZoneTexte 35">
              <a:extLst>
                <a:ext uri="{FF2B5EF4-FFF2-40B4-BE49-F238E27FC236}">
                  <a16:creationId xmlns:a16="http://schemas.microsoft.com/office/drawing/2014/main" id="{AB4E2035-2756-CE79-5C7C-90878E8A3435}"/>
                </a:ext>
              </a:extLst>
            </p:cNvPr>
            <p:cNvSpPr txBox="1"/>
            <p:nvPr/>
          </p:nvSpPr>
          <p:spPr>
            <a:xfrm rot="16200000">
              <a:off x="2630947" y="3523166"/>
              <a:ext cx="527981" cy="238575"/>
            </a:xfrm>
            <a:prstGeom prst="rect">
              <a:avLst/>
            </a:prstGeom>
            <a:noFill/>
          </p:spPr>
          <p:txBody>
            <a:bodyPr wrap="none" rtlCol="0">
              <a:spAutoFit/>
            </a:bodyPr>
            <a:lstStyle/>
            <a:p>
              <a:r>
                <a:rPr lang="en-GB" sz="1467" dirty="0"/>
                <a:t>Syto13</a:t>
              </a:r>
            </a:p>
          </p:txBody>
        </p:sp>
        <p:sp>
          <p:nvSpPr>
            <p:cNvPr id="37" name="ZoneTexte 36">
              <a:extLst>
                <a:ext uri="{FF2B5EF4-FFF2-40B4-BE49-F238E27FC236}">
                  <a16:creationId xmlns:a16="http://schemas.microsoft.com/office/drawing/2014/main" id="{DF255CEA-8BF9-4449-0466-27BD5C680F82}"/>
                </a:ext>
              </a:extLst>
            </p:cNvPr>
            <p:cNvSpPr txBox="1"/>
            <p:nvPr/>
          </p:nvSpPr>
          <p:spPr>
            <a:xfrm rot="16200000">
              <a:off x="2960495" y="3380499"/>
              <a:ext cx="247905" cy="238575"/>
            </a:xfrm>
            <a:prstGeom prst="rect">
              <a:avLst/>
            </a:prstGeom>
            <a:noFill/>
          </p:spPr>
          <p:txBody>
            <a:bodyPr wrap="none" rtlCol="0">
              <a:spAutoFit/>
            </a:bodyPr>
            <a:lstStyle/>
            <a:p>
              <a:r>
                <a:rPr lang="en-GB" sz="1467" dirty="0"/>
                <a:t>PI</a:t>
              </a:r>
            </a:p>
          </p:txBody>
        </p:sp>
      </p:grpSp>
      <p:grpSp>
        <p:nvGrpSpPr>
          <p:cNvPr id="54" name="Groupe 53">
            <a:extLst>
              <a:ext uri="{FF2B5EF4-FFF2-40B4-BE49-F238E27FC236}">
                <a16:creationId xmlns:a16="http://schemas.microsoft.com/office/drawing/2014/main" id="{85092F09-FE2E-A223-EED9-440E61018FC5}"/>
              </a:ext>
            </a:extLst>
          </p:cNvPr>
          <p:cNvGrpSpPr/>
          <p:nvPr/>
        </p:nvGrpSpPr>
        <p:grpSpPr>
          <a:xfrm>
            <a:off x="5485249" y="2682988"/>
            <a:ext cx="1257402" cy="2613866"/>
            <a:chOff x="4113935" y="2012241"/>
            <a:chExt cx="943051" cy="1960399"/>
          </a:xfrm>
        </p:grpSpPr>
        <p:pic>
          <p:nvPicPr>
            <p:cNvPr id="17" name="Image 16">
              <a:extLst>
                <a:ext uri="{FF2B5EF4-FFF2-40B4-BE49-F238E27FC236}">
                  <a16:creationId xmlns:a16="http://schemas.microsoft.com/office/drawing/2014/main" id="{D8A45A7D-AD55-49B9-3CEB-BE17B8AA06C2}"/>
                </a:ext>
              </a:extLst>
            </p:cNvPr>
            <p:cNvPicPr>
              <a:picLocks noChangeAspect="1"/>
            </p:cNvPicPr>
            <p:nvPr/>
          </p:nvPicPr>
          <p:blipFill>
            <a:blip r:embed="rId4"/>
            <a:srcRect l="42868" t="8877" r="38228" b="23216"/>
            <a:stretch/>
          </p:blipFill>
          <p:spPr>
            <a:xfrm>
              <a:off x="4113935" y="2012241"/>
              <a:ext cx="937760" cy="1531165"/>
            </a:xfrm>
            <a:prstGeom prst="rect">
              <a:avLst/>
            </a:prstGeom>
          </p:spPr>
        </p:pic>
        <p:sp>
          <p:nvSpPr>
            <p:cNvPr id="38" name="ZoneTexte 37">
              <a:extLst>
                <a:ext uri="{FF2B5EF4-FFF2-40B4-BE49-F238E27FC236}">
                  <a16:creationId xmlns:a16="http://schemas.microsoft.com/office/drawing/2014/main" id="{382DF2CF-8A80-5705-3963-DD4536301737}"/>
                </a:ext>
              </a:extLst>
            </p:cNvPr>
            <p:cNvSpPr txBox="1"/>
            <p:nvPr/>
          </p:nvSpPr>
          <p:spPr>
            <a:xfrm rot="16200000">
              <a:off x="4227289" y="3504402"/>
              <a:ext cx="357742" cy="238575"/>
            </a:xfrm>
            <a:prstGeom prst="rect">
              <a:avLst/>
            </a:prstGeom>
            <a:noFill/>
          </p:spPr>
          <p:txBody>
            <a:bodyPr wrap="none" rtlCol="0">
              <a:spAutoFit/>
            </a:bodyPr>
            <a:lstStyle/>
            <a:p>
              <a:r>
                <a:rPr lang="en-GB" sz="1467" dirty="0"/>
                <a:t>Size</a:t>
              </a:r>
            </a:p>
          </p:txBody>
        </p:sp>
        <p:sp>
          <p:nvSpPr>
            <p:cNvPr id="39" name="ZoneTexte 38">
              <a:extLst>
                <a:ext uri="{FF2B5EF4-FFF2-40B4-BE49-F238E27FC236}">
                  <a16:creationId xmlns:a16="http://schemas.microsoft.com/office/drawing/2014/main" id="{AF5400FC-3142-CDCF-2C41-A3347E2D97D4}"/>
                </a:ext>
              </a:extLst>
            </p:cNvPr>
            <p:cNvSpPr txBox="1"/>
            <p:nvPr/>
          </p:nvSpPr>
          <p:spPr>
            <a:xfrm rot="16200000">
              <a:off x="4455648" y="3448297"/>
              <a:ext cx="250309" cy="238575"/>
            </a:xfrm>
            <a:prstGeom prst="rect">
              <a:avLst/>
            </a:prstGeom>
            <a:noFill/>
          </p:spPr>
          <p:txBody>
            <a:bodyPr wrap="none" rtlCol="0">
              <a:spAutoFit/>
            </a:bodyPr>
            <a:lstStyle/>
            <a:p>
              <a:r>
                <a:rPr lang="en-GB" sz="1467" dirty="0"/>
                <a:t>IC</a:t>
              </a:r>
            </a:p>
          </p:txBody>
        </p:sp>
        <p:sp>
          <p:nvSpPr>
            <p:cNvPr id="40" name="ZoneTexte 39">
              <a:extLst>
                <a:ext uri="{FF2B5EF4-FFF2-40B4-BE49-F238E27FC236}">
                  <a16:creationId xmlns:a16="http://schemas.microsoft.com/office/drawing/2014/main" id="{A88F2CEC-BFDD-D7BE-0026-E3C2450F7216}"/>
                </a:ext>
              </a:extLst>
            </p:cNvPr>
            <p:cNvSpPr txBox="1"/>
            <p:nvPr/>
          </p:nvSpPr>
          <p:spPr>
            <a:xfrm rot="16200000">
              <a:off x="4484198" y="3589362"/>
              <a:ext cx="527981" cy="238575"/>
            </a:xfrm>
            <a:prstGeom prst="rect">
              <a:avLst/>
            </a:prstGeom>
            <a:noFill/>
          </p:spPr>
          <p:txBody>
            <a:bodyPr wrap="none" rtlCol="0">
              <a:spAutoFit/>
            </a:bodyPr>
            <a:lstStyle/>
            <a:p>
              <a:r>
                <a:rPr lang="en-GB" sz="1467" dirty="0"/>
                <a:t>Syto13</a:t>
              </a:r>
            </a:p>
          </p:txBody>
        </p:sp>
        <p:sp>
          <p:nvSpPr>
            <p:cNvPr id="41" name="ZoneTexte 40">
              <a:extLst>
                <a:ext uri="{FF2B5EF4-FFF2-40B4-BE49-F238E27FC236}">
                  <a16:creationId xmlns:a16="http://schemas.microsoft.com/office/drawing/2014/main" id="{6624290C-6345-A9C2-D035-ABCAD06D7003}"/>
                </a:ext>
              </a:extLst>
            </p:cNvPr>
            <p:cNvSpPr txBox="1"/>
            <p:nvPr/>
          </p:nvSpPr>
          <p:spPr>
            <a:xfrm rot="16200000">
              <a:off x="4813746" y="3446695"/>
              <a:ext cx="247905" cy="238575"/>
            </a:xfrm>
            <a:prstGeom prst="rect">
              <a:avLst/>
            </a:prstGeom>
            <a:noFill/>
          </p:spPr>
          <p:txBody>
            <a:bodyPr wrap="none" rtlCol="0">
              <a:spAutoFit/>
            </a:bodyPr>
            <a:lstStyle/>
            <a:p>
              <a:r>
                <a:rPr lang="en-GB" sz="1467" dirty="0"/>
                <a:t>PI</a:t>
              </a:r>
            </a:p>
          </p:txBody>
        </p:sp>
      </p:grpSp>
      <p:grpSp>
        <p:nvGrpSpPr>
          <p:cNvPr id="55" name="Groupe 54">
            <a:extLst>
              <a:ext uri="{FF2B5EF4-FFF2-40B4-BE49-F238E27FC236}">
                <a16:creationId xmlns:a16="http://schemas.microsoft.com/office/drawing/2014/main" id="{CCA87474-D059-AB1D-D630-091480D15103}"/>
              </a:ext>
            </a:extLst>
          </p:cNvPr>
          <p:cNvGrpSpPr/>
          <p:nvPr/>
        </p:nvGrpSpPr>
        <p:grpSpPr>
          <a:xfrm>
            <a:off x="7714400" y="2583279"/>
            <a:ext cx="1326323" cy="2644164"/>
            <a:chOff x="5785798" y="1937459"/>
            <a:chExt cx="994742" cy="1983123"/>
          </a:xfrm>
        </p:grpSpPr>
        <p:pic>
          <p:nvPicPr>
            <p:cNvPr id="19" name="Image 18">
              <a:extLst>
                <a:ext uri="{FF2B5EF4-FFF2-40B4-BE49-F238E27FC236}">
                  <a16:creationId xmlns:a16="http://schemas.microsoft.com/office/drawing/2014/main" id="{D0F357F3-1B23-CBD6-3498-F220604572C5}"/>
                </a:ext>
              </a:extLst>
            </p:cNvPr>
            <p:cNvPicPr>
              <a:picLocks noChangeAspect="1"/>
            </p:cNvPicPr>
            <p:nvPr/>
          </p:nvPicPr>
          <p:blipFill>
            <a:blip r:embed="rId4"/>
            <a:srcRect l="61136" t="8877" r="19960" b="23216"/>
            <a:stretch/>
          </p:blipFill>
          <p:spPr>
            <a:xfrm>
              <a:off x="5785798" y="1937459"/>
              <a:ext cx="937760" cy="1531165"/>
            </a:xfrm>
            <a:prstGeom prst="rect">
              <a:avLst/>
            </a:prstGeom>
          </p:spPr>
        </p:pic>
        <p:sp>
          <p:nvSpPr>
            <p:cNvPr id="42" name="ZoneTexte 41">
              <a:extLst>
                <a:ext uri="{FF2B5EF4-FFF2-40B4-BE49-F238E27FC236}">
                  <a16:creationId xmlns:a16="http://schemas.microsoft.com/office/drawing/2014/main" id="{0160D140-BF31-4C2A-6A58-19A47F08B0F0}"/>
                </a:ext>
              </a:extLst>
            </p:cNvPr>
            <p:cNvSpPr txBox="1"/>
            <p:nvPr/>
          </p:nvSpPr>
          <p:spPr>
            <a:xfrm rot="16200000">
              <a:off x="5950844" y="3452345"/>
              <a:ext cx="357743" cy="238575"/>
            </a:xfrm>
            <a:prstGeom prst="rect">
              <a:avLst/>
            </a:prstGeom>
            <a:noFill/>
          </p:spPr>
          <p:txBody>
            <a:bodyPr wrap="none" rtlCol="0">
              <a:spAutoFit/>
            </a:bodyPr>
            <a:lstStyle/>
            <a:p>
              <a:r>
                <a:rPr lang="en-GB" sz="1467" dirty="0"/>
                <a:t>Size</a:t>
              </a:r>
            </a:p>
          </p:txBody>
        </p:sp>
        <p:sp>
          <p:nvSpPr>
            <p:cNvPr id="44" name="ZoneTexte 43">
              <a:extLst>
                <a:ext uri="{FF2B5EF4-FFF2-40B4-BE49-F238E27FC236}">
                  <a16:creationId xmlns:a16="http://schemas.microsoft.com/office/drawing/2014/main" id="{2B22FF2D-A271-C2E8-C943-692804956160}"/>
                </a:ext>
              </a:extLst>
            </p:cNvPr>
            <p:cNvSpPr txBox="1"/>
            <p:nvPr/>
          </p:nvSpPr>
          <p:spPr>
            <a:xfrm rot="16200000">
              <a:off x="6164511" y="3396240"/>
              <a:ext cx="250310" cy="238575"/>
            </a:xfrm>
            <a:prstGeom prst="rect">
              <a:avLst/>
            </a:prstGeom>
            <a:noFill/>
          </p:spPr>
          <p:txBody>
            <a:bodyPr wrap="none" rtlCol="0">
              <a:spAutoFit/>
            </a:bodyPr>
            <a:lstStyle/>
            <a:p>
              <a:r>
                <a:rPr lang="en-GB" sz="1467" dirty="0"/>
                <a:t>IC</a:t>
              </a:r>
            </a:p>
          </p:txBody>
        </p:sp>
        <p:sp>
          <p:nvSpPr>
            <p:cNvPr id="45" name="ZoneTexte 44">
              <a:extLst>
                <a:ext uri="{FF2B5EF4-FFF2-40B4-BE49-F238E27FC236}">
                  <a16:creationId xmlns:a16="http://schemas.microsoft.com/office/drawing/2014/main" id="{19BAFE2A-9EA4-FB61-7EB4-F2B5F058D9EF}"/>
                </a:ext>
              </a:extLst>
            </p:cNvPr>
            <p:cNvSpPr txBox="1"/>
            <p:nvPr/>
          </p:nvSpPr>
          <p:spPr>
            <a:xfrm rot="16200000">
              <a:off x="6207752" y="3537304"/>
              <a:ext cx="527981" cy="238575"/>
            </a:xfrm>
            <a:prstGeom prst="rect">
              <a:avLst/>
            </a:prstGeom>
            <a:noFill/>
          </p:spPr>
          <p:txBody>
            <a:bodyPr wrap="none" rtlCol="0">
              <a:spAutoFit/>
            </a:bodyPr>
            <a:lstStyle/>
            <a:p>
              <a:r>
                <a:rPr lang="en-GB" sz="1467" dirty="0"/>
                <a:t>Syto13</a:t>
              </a:r>
            </a:p>
          </p:txBody>
        </p:sp>
        <p:sp>
          <p:nvSpPr>
            <p:cNvPr id="47" name="ZoneTexte 46">
              <a:extLst>
                <a:ext uri="{FF2B5EF4-FFF2-40B4-BE49-F238E27FC236}">
                  <a16:creationId xmlns:a16="http://schemas.microsoft.com/office/drawing/2014/main" id="{4093C6C9-FC94-3CD8-1A0F-7615DF1E0D34}"/>
                </a:ext>
              </a:extLst>
            </p:cNvPr>
            <p:cNvSpPr txBox="1"/>
            <p:nvPr/>
          </p:nvSpPr>
          <p:spPr>
            <a:xfrm rot="16200000">
              <a:off x="6537300" y="3394637"/>
              <a:ext cx="247905" cy="238575"/>
            </a:xfrm>
            <a:prstGeom prst="rect">
              <a:avLst/>
            </a:prstGeom>
            <a:noFill/>
          </p:spPr>
          <p:txBody>
            <a:bodyPr wrap="none" rtlCol="0">
              <a:spAutoFit/>
            </a:bodyPr>
            <a:lstStyle/>
            <a:p>
              <a:r>
                <a:rPr lang="en-GB" sz="1467" dirty="0"/>
                <a:t>PI</a:t>
              </a:r>
            </a:p>
          </p:txBody>
        </p:sp>
      </p:grpSp>
      <p:grpSp>
        <p:nvGrpSpPr>
          <p:cNvPr id="56" name="Groupe 55">
            <a:extLst>
              <a:ext uri="{FF2B5EF4-FFF2-40B4-BE49-F238E27FC236}">
                <a16:creationId xmlns:a16="http://schemas.microsoft.com/office/drawing/2014/main" id="{7F3224FE-2238-8A93-A708-3916B9E90130}"/>
              </a:ext>
            </a:extLst>
          </p:cNvPr>
          <p:cNvGrpSpPr/>
          <p:nvPr/>
        </p:nvGrpSpPr>
        <p:grpSpPr>
          <a:xfrm>
            <a:off x="9911461" y="2583279"/>
            <a:ext cx="1261241" cy="2631950"/>
            <a:chOff x="7433598" y="1937459"/>
            <a:chExt cx="945931" cy="1973962"/>
          </a:xfrm>
        </p:grpSpPr>
        <p:pic>
          <p:nvPicPr>
            <p:cNvPr id="18" name="Image 17">
              <a:extLst>
                <a:ext uri="{FF2B5EF4-FFF2-40B4-BE49-F238E27FC236}">
                  <a16:creationId xmlns:a16="http://schemas.microsoft.com/office/drawing/2014/main" id="{5C77C697-9AE6-8483-4C22-E1938DBBE18A}"/>
                </a:ext>
              </a:extLst>
            </p:cNvPr>
            <p:cNvPicPr>
              <a:picLocks noChangeAspect="1"/>
            </p:cNvPicPr>
            <p:nvPr/>
          </p:nvPicPr>
          <p:blipFill>
            <a:blip r:embed="rId4"/>
            <a:srcRect l="80931" t="8877" b="23216"/>
            <a:stretch/>
          </p:blipFill>
          <p:spPr>
            <a:xfrm>
              <a:off x="7433598" y="1937459"/>
              <a:ext cx="945931" cy="1531165"/>
            </a:xfrm>
            <a:prstGeom prst="rect">
              <a:avLst/>
            </a:prstGeom>
          </p:spPr>
        </p:pic>
        <p:sp>
          <p:nvSpPr>
            <p:cNvPr id="48" name="ZoneTexte 47">
              <a:extLst>
                <a:ext uri="{FF2B5EF4-FFF2-40B4-BE49-F238E27FC236}">
                  <a16:creationId xmlns:a16="http://schemas.microsoft.com/office/drawing/2014/main" id="{47D4BCE7-CF4C-6237-51EF-55AAC533BB31}"/>
                </a:ext>
              </a:extLst>
            </p:cNvPr>
            <p:cNvSpPr txBox="1"/>
            <p:nvPr/>
          </p:nvSpPr>
          <p:spPr>
            <a:xfrm rot="16200000">
              <a:off x="7533799" y="3443184"/>
              <a:ext cx="357742" cy="238575"/>
            </a:xfrm>
            <a:prstGeom prst="rect">
              <a:avLst/>
            </a:prstGeom>
            <a:noFill/>
          </p:spPr>
          <p:txBody>
            <a:bodyPr wrap="none" rtlCol="0">
              <a:spAutoFit/>
            </a:bodyPr>
            <a:lstStyle/>
            <a:p>
              <a:r>
                <a:rPr lang="en-GB" sz="1467" dirty="0"/>
                <a:t>Size</a:t>
              </a:r>
            </a:p>
          </p:txBody>
        </p:sp>
        <p:sp>
          <p:nvSpPr>
            <p:cNvPr id="49" name="ZoneTexte 48">
              <a:extLst>
                <a:ext uri="{FF2B5EF4-FFF2-40B4-BE49-F238E27FC236}">
                  <a16:creationId xmlns:a16="http://schemas.microsoft.com/office/drawing/2014/main" id="{987A35ED-5231-E76B-C9FF-700EB6205B1C}"/>
                </a:ext>
              </a:extLst>
            </p:cNvPr>
            <p:cNvSpPr txBox="1"/>
            <p:nvPr/>
          </p:nvSpPr>
          <p:spPr>
            <a:xfrm rot="16200000">
              <a:off x="7774336" y="3387079"/>
              <a:ext cx="250309" cy="238575"/>
            </a:xfrm>
            <a:prstGeom prst="rect">
              <a:avLst/>
            </a:prstGeom>
            <a:noFill/>
          </p:spPr>
          <p:txBody>
            <a:bodyPr wrap="none" rtlCol="0">
              <a:spAutoFit/>
            </a:bodyPr>
            <a:lstStyle/>
            <a:p>
              <a:r>
                <a:rPr lang="en-GB" sz="1467" dirty="0"/>
                <a:t>IC</a:t>
              </a:r>
            </a:p>
          </p:txBody>
        </p:sp>
        <p:sp>
          <p:nvSpPr>
            <p:cNvPr id="50" name="ZoneTexte 49">
              <a:extLst>
                <a:ext uri="{FF2B5EF4-FFF2-40B4-BE49-F238E27FC236}">
                  <a16:creationId xmlns:a16="http://schemas.microsoft.com/office/drawing/2014/main" id="{8CAE2D53-39E1-D4E9-D41F-B68160A06DD2}"/>
                </a:ext>
              </a:extLst>
            </p:cNvPr>
            <p:cNvSpPr txBox="1"/>
            <p:nvPr/>
          </p:nvSpPr>
          <p:spPr>
            <a:xfrm rot="16200000">
              <a:off x="7790707" y="3528143"/>
              <a:ext cx="527981" cy="238575"/>
            </a:xfrm>
            <a:prstGeom prst="rect">
              <a:avLst/>
            </a:prstGeom>
            <a:noFill/>
          </p:spPr>
          <p:txBody>
            <a:bodyPr wrap="none" rtlCol="0">
              <a:spAutoFit/>
            </a:bodyPr>
            <a:lstStyle/>
            <a:p>
              <a:r>
                <a:rPr lang="en-GB" sz="1467" dirty="0"/>
                <a:t>Syto13</a:t>
              </a:r>
            </a:p>
          </p:txBody>
        </p:sp>
        <p:sp>
          <p:nvSpPr>
            <p:cNvPr id="51" name="ZoneTexte 50">
              <a:extLst>
                <a:ext uri="{FF2B5EF4-FFF2-40B4-BE49-F238E27FC236}">
                  <a16:creationId xmlns:a16="http://schemas.microsoft.com/office/drawing/2014/main" id="{96C64087-27D1-F31D-F8D5-6401AEDFBD23}"/>
                </a:ext>
              </a:extLst>
            </p:cNvPr>
            <p:cNvSpPr txBox="1"/>
            <p:nvPr/>
          </p:nvSpPr>
          <p:spPr>
            <a:xfrm rot="16200000">
              <a:off x="8120255" y="3385475"/>
              <a:ext cx="247905" cy="238575"/>
            </a:xfrm>
            <a:prstGeom prst="rect">
              <a:avLst/>
            </a:prstGeom>
            <a:noFill/>
          </p:spPr>
          <p:txBody>
            <a:bodyPr wrap="none" rtlCol="0">
              <a:spAutoFit/>
            </a:bodyPr>
            <a:lstStyle/>
            <a:p>
              <a:r>
                <a:rPr lang="en-GB" sz="1467" dirty="0"/>
                <a:t>PI</a:t>
              </a:r>
            </a:p>
          </p:txBody>
        </p:sp>
      </p:grpSp>
      <p:sp>
        <p:nvSpPr>
          <p:cNvPr id="57" name="ZoneTexte 56">
            <a:extLst>
              <a:ext uri="{FF2B5EF4-FFF2-40B4-BE49-F238E27FC236}">
                <a16:creationId xmlns:a16="http://schemas.microsoft.com/office/drawing/2014/main" id="{90509A75-93A2-9E64-1EFB-148E68ED21A0}"/>
              </a:ext>
            </a:extLst>
          </p:cNvPr>
          <p:cNvSpPr txBox="1"/>
          <p:nvPr/>
        </p:nvSpPr>
        <p:spPr>
          <a:xfrm>
            <a:off x="4593403" y="5268512"/>
            <a:ext cx="3164969" cy="461665"/>
          </a:xfrm>
          <a:prstGeom prst="rect">
            <a:avLst/>
          </a:prstGeom>
          <a:noFill/>
        </p:spPr>
        <p:txBody>
          <a:bodyPr wrap="none" rtlCol="0">
            <a:spAutoFit/>
          </a:bodyPr>
          <a:lstStyle/>
          <a:p>
            <a:r>
              <a:rPr lang="en-GB" sz="2400" dirty="0"/>
              <a:t>IC = </a:t>
            </a:r>
            <a:r>
              <a:rPr lang="en-GB" sz="2400" b="1" dirty="0"/>
              <a:t>I</a:t>
            </a:r>
            <a:r>
              <a:rPr lang="en-GB" sz="2400" dirty="0"/>
              <a:t>nternal </a:t>
            </a:r>
            <a:r>
              <a:rPr lang="en-GB" sz="2400" b="1" dirty="0"/>
              <a:t>C</a:t>
            </a:r>
            <a:r>
              <a:rPr lang="en-GB" sz="2400" dirty="0"/>
              <a:t>omplexity</a:t>
            </a:r>
          </a:p>
        </p:txBody>
      </p:sp>
    </p:spTree>
    <p:extLst>
      <p:ext uri="{BB962C8B-B14F-4D97-AF65-F5344CB8AC3E}">
        <p14:creationId xmlns:p14="http://schemas.microsoft.com/office/powerpoint/2010/main" val="131438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7"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1409</Words>
  <Application>Microsoft Office PowerPoint</Application>
  <PresentationFormat>Grand écran</PresentationFormat>
  <Paragraphs>161</Paragraphs>
  <Slides>18</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Calibri Light</vt:lpstr>
      <vt:lpstr>Thème Office</vt:lpstr>
      <vt:lpstr>Présentation PowerPoint</vt:lpstr>
      <vt:lpstr>Présentation PowerPoint</vt:lpstr>
      <vt:lpstr>Payerne field campaign</vt:lpstr>
      <vt:lpstr>Clustering algorithm used in flow cytometry</vt:lpstr>
      <vt:lpstr>Présentation PowerPoint</vt:lpstr>
      <vt:lpstr>Présentation PowerPoint</vt:lpstr>
      <vt:lpstr>Présentation PowerPoint</vt:lpstr>
      <vt:lpstr>Présentation PowerPoint</vt:lpstr>
      <vt:lpstr>Confirmation of the workflow on atmospheric samples</vt:lpstr>
      <vt:lpstr>The HNA and intact populations are characterized by a narrower size distribution in Payerne</vt:lpstr>
      <vt:lpstr>Présentation PowerPoint</vt:lpstr>
      <vt:lpstr>Présentation PowerPoint</vt:lpstr>
      <vt:lpstr>qPCR principle</vt:lpstr>
      <vt:lpstr>Présentation PowerPoint</vt:lpstr>
      <vt:lpstr>Présentation PowerPoint</vt:lpstr>
      <vt:lpstr>Statistical difference for pollen identified between Coriolis and the Hirst samplers</vt:lpstr>
      <vt:lpstr>Take home messages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ernest abboud</dc:creator>
  <cp:lastModifiedBy>ernest abboud</cp:lastModifiedBy>
  <cp:revision>1</cp:revision>
  <dcterms:created xsi:type="dcterms:W3CDTF">2025-05-01T05:45:42Z</dcterms:created>
  <dcterms:modified xsi:type="dcterms:W3CDTF">2025-05-01T05:46:08Z</dcterms:modified>
</cp:coreProperties>
</file>