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0.png"/><Relationship Id="rId5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54;p13"/>
          <p:cNvSpPr txBox="1"/>
          <p:nvPr>
            <p:ph type="ctrTitle"/>
          </p:nvPr>
        </p:nvSpPr>
        <p:spPr>
          <a:xfrm>
            <a:off x="311699" y="268474"/>
            <a:ext cx="8520602" cy="623701"/>
          </a:xfrm>
          <a:prstGeom prst="rect">
            <a:avLst/>
          </a:prstGeom>
        </p:spPr>
        <p:txBody>
          <a:bodyPr/>
          <a:lstStyle>
            <a:lvl1pPr defTabSz="795527">
              <a:lnSpc>
                <a:spcPct val="115000"/>
              </a:lnSpc>
              <a:defRPr b="1" sz="3045"/>
            </a:lvl1pPr>
          </a:lstStyle>
          <a:p>
            <a:pPr/>
            <a:r>
              <a:t>On emulating sea ice in FESOM</a:t>
            </a:r>
          </a:p>
        </p:txBody>
      </p:sp>
      <p:sp>
        <p:nvSpPr>
          <p:cNvPr id="110" name="Google Shape;55;p13"/>
          <p:cNvSpPr txBox="1"/>
          <p:nvPr/>
        </p:nvSpPr>
        <p:spPr>
          <a:xfrm>
            <a:off x="4114994" y="1592913"/>
            <a:ext cx="4962013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1600">
                <a:solidFill>
                  <a:srgbClr val="00004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Florent Birrien, Nils Hutter and Nikolay Koldunov</a:t>
            </a:r>
          </a:p>
        </p:txBody>
      </p:sp>
      <p:pic>
        <p:nvPicPr>
          <p:cNvPr id="111" name="Google Shape;56;p13" descr="Google Shape;56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7200" y="4336024"/>
            <a:ext cx="3733801" cy="632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SIT_prediction_sequence10_leadtime7.pngGoogle Shape;57;p13" descr="SIT_prediction_sequence10_leadtime7.pngGoogle Shape;57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044575"/>
            <a:ext cx="3946527" cy="3946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3571" y="2181292"/>
            <a:ext cx="2824661" cy="763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61000" y="3003256"/>
            <a:ext cx="12700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Google Shape;55;p13"/>
          <p:cNvSpPr txBox="1"/>
          <p:nvPr/>
        </p:nvSpPr>
        <p:spPr>
          <a:xfrm>
            <a:off x="4114994" y="919813"/>
            <a:ext cx="4962013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800">
                <a:solidFill>
                  <a:srgbClr val="00004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Animations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98;p19"/>
          <p:cNvSpPr txBox="1"/>
          <p:nvPr/>
        </p:nvSpPr>
        <p:spPr>
          <a:xfrm>
            <a:off x="1257300" y="177800"/>
            <a:ext cx="7055550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/>
            </a:lvl1pPr>
          </a:lstStyle>
          <a:p>
            <a:pPr/>
            <a:r>
              <a:t>Sea ice thickness prediction with a 100-days rollout: January 13th → April 23rd</a:t>
            </a:r>
          </a:p>
        </p:txBody>
      </p:sp>
      <p:pic>
        <p:nvPicPr>
          <p:cNvPr id="118" name="Colorbar_thickness.pngGoogle Shape;100;p19" descr="Colorbar_thickness.pngGoogle Shape;100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6949" y="4522449"/>
            <a:ext cx="3536251" cy="53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thickness_10(1).mp4" descr="thickness_10(1)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90550"/>
            <a:ext cx="9144000" cy="342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06;p20"/>
          <p:cNvSpPr txBox="1"/>
          <p:nvPr/>
        </p:nvSpPr>
        <p:spPr>
          <a:xfrm>
            <a:off x="1524000" y="177800"/>
            <a:ext cx="6731059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/>
            </a:lvl1pPr>
          </a:lstStyle>
          <a:p>
            <a:pPr/>
            <a:r>
              <a:t>Sea ice drift prediction with a 100-days rollout: January 13th → April 23rd</a:t>
            </a:r>
          </a:p>
        </p:txBody>
      </p:sp>
      <p:pic>
        <p:nvPicPr>
          <p:cNvPr id="122" name="colorbar_drift.pngGoogle Shape;108;p20" descr="colorbar_drift.pngGoogle Shape;108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2750" y="4491225"/>
            <a:ext cx="3680460" cy="57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udrift_10(1).mp4" descr="udrift_10(1)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90550"/>
            <a:ext cx="9144000" cy="342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2;p22"/>
          <p:cNvSpPr txBox="1"/>
          <p:nvPr/>
        </p:nvSpPr>
        <p:spPr>
          <a:xfrm>
            <a:off x="952500" y="190500"/>
            <a:ext cx="7665150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/>
            </a:lvl1pPr>
          </a:lstStyle>
          <a:p>
            <a:pPr/>
            <a:r>
              <a:t>Sea ice thickness prediction with a 100-days rollout: September 20th → December 29th</a:t>
            </a:r>
          </a:p>
        </p:txBody>
      </p:sp>
      <p:pic>
        <p:nvPicPr>
          <p:cNvPr id="126" name="Colorbar_thickness.pngGoogle Shape;124;p22" descr="Colorbar_thickness.pngGoogle Shape;124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6949" y="4522449"/>
            <a:ext cx="3536251" cy="530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thickness_260.mp4" descr="thickness_260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03250"/>
            <a:ext cx="9144000" cy="342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thickness_5.mov" descr="thickness_5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28650"/>
            <a:ext cx="9144000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Colorbar_thickness.pngGoogle Shape;100;p19" descr="Colorbar_thickness.pngGoogle Shape;100;p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16949" y="4522449"/>
            <a:ext cx="3536251" cy="53011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Google Shape;122;p22"/>
          <p:cNvSpPr txBox="1"/>
          <p:nvPr/>
        </p:nvSpPr>
        <p:spPr>
          <a:xfrm>
            <a:off x="952500" y="203200"/>
            <a:ext cx="7515429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/>
            </a:lvl1pPr>
          </a:lstStyle>
          <a:p>
            <a:pPr/>
            <a:r>
              <a:t>Sea ice thickness prediction with a 350-days rollout: January 8th → December 24th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9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