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8" r:id="rId3"/>
    <p:sldId id="257" r:id="rId4"/>
    <p:sldId id="267" r:id="rId5"/>
    <p:sldId id="263" r:id="rId6"/>
    <p:sldId id="272" r:id="rId7"/>
    <p:sldId id="274" r:id="rId8"/>
    <p:sldId id="269" r:id="rId9"/>
    <p:sldId id="264" r:id="rId10"/>
    <p:sldId id="266" r:id="rId11"/>
    <p:sldId id="265" r:id="rId12"/>
    <p:sldId id="260" r:id="rId1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A4E5"/>
    <a:srgbClr val="E68D8D"/>
    <a:srgbClr val="DD5555"/>
    <a:srgbClr val="B6B493"/>
    <a:srgbClr val="FF4848"/>
    <a:srgbClr val="292929"/>
    <a:srgbClr val="D9D9D9"/>
    <a:srgbClr val="E76262"/>
    <a:srgbClr val="E03838"/>
    <a:srgbClr val="DB1E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753" autoAdjust="0"/>
  </p:normalViewPr>
  <p:slideViewPr>
    <p:cSldViewPr snapToGrid="0">
      <p:cViewPr>
        <p:scale>
          <a:sx n="100" d="100"/>
          <a:sy n="100" d="100"/>
        </p:scale>
        <p:origin x="420" y="978"/>
      </p:cViewPr>
      <p:guideLst>
        <p:guide orient="horz" pos="225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4:08:18.535"/>
    </inkml:context>
    <inkml:brush xml:id="br0">
      <inkml:brushProperty name="width" value="0.035" units="cm"/>
      <inkml:brushProperty name="height" value="0.035" units="cm"/>
    </inkml:brush>
  </inkml:definitions>
  <inkml:trace contextRef="#ctx0" brushRef="#br0">162 0 24575,'-9'175'0,"-53"305"0,11-142 0,24-42 0,15 402 0,17-590 0,4-1 0,6 0 0,4 0 0,5-2 0,4-1 0,49 117 0,181 341 0,-181-423 0,178 242 0,-227-347 0,1-1 0,2-1 0,1-2 0,1-2 0,1 0 0,49 28 0,-59-40 0,-1 1 0,0 1 0,-1 1 0,22 25 0,-33-34 0,1 0 0,0-2 0,0 1 0,1-1 0,21 9 0,13 9 0,-32-18-1365,-2-1-5461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4:08:26.406"/>
    </inkml:context>
    <inkml:brush xml:id="br0">
      <inkml:brushProperty name="width" value="0.035" units="cm"/>
      <inkml:brushProperty name="height" value="0.035" units="cm"/>
    </inkml:brush>
  </inkml:definitions>
  <inkml:trace contextRef="#ctx0" brushRef="#br0">0 310 24512,'367'23'0,"-537"-356"0,-27 643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1DA66-E304-4F10-85BA-A79606C6FB89}" type="datetimeFigureOut">
              <a:rPr lang="en-CH" smtClean="0"/>
              <a:t>01.05.2025</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196684-EF27-423C-9081-BC3F3B5E3C11}" type="slidenum">
              <a:rPr lang="en-CH" smtClean="0"/>
              <a:t>‹#›</a:t>
            </a:fld>
            <a:endParaRPr lang="en-CH"/>
          </a:p>
        </p:txBody>
      </p:sp>
    </p:spTree>
    <p:extLst>
      <p:ext uri="{BB962C8B-B14F-4D97-AF65-F5344CB8AC3E}">
        <p14:creationId xmlns:p14="http://schemas.microsoft.com/office/powerpoint/2010/main" val="644573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Agricultural management can be adapted to increase resilience towards the increasing droughts, organic amendment, cover cropping or conservational tillage can lead to changes in soil hydraulic properties that can increase water retention to make more water longer available for crops. Given that such measures would be taken up on a large scale, we wanted to investigate the impacts on catchment scale hydrological processes. </a:t>
            </a:r>
            <a:endParaRPr lang="en-CH" dirty="0"/>
          </a:p>
        </p:txBody>
      </p:sp>
      <p:sp>
        <p:nvSpPr>
          <p:cNvPr id="4" name="Slide Number Placeholder 3"/>
          <p:cNvSpPr>
            <a:spLocks noGrp="1"/>
          </p:cNvSpPr>
          <p:nvPr>
            <p:ph type="sldNum" sz="quarter" idx="5"/>
          </p:nvPr>
        </p:nvSpPr>
        <p:spPr/>
        <p:txBody>
          <a:bodyPr/>
          <a:lstStyle/>
          <a:p>
            <a:fld id="{EB196684-EF27-423C-9081-BC3F3B5E3C11}" type="slidenum">
              <a:rPr lang="en-CH" smtClean="0"/>
              <a:t>1</a:t>
            </a:fld>
            <a:endParaRPr lang="en-CH"/>
          </a:p>
        </p:txBody>
      </p:sp>
    </p:spTree>
    <p:extLst>
      <p:ext uri="{BB962C8B-B14F-4D97-AF65-F5344CB8AC3E}">
        <p14:creationId xmlns:p14="http://schemas.microsoft.com/office/powerpoint/2010/main" val="206053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therefore implemented the changes in the mesoscale hydrologic model and first results indicate, that water retention is increased, also actual Evapotranspiration is, and that percolation, groundwater recharge and overall total runoff are decreased, leading to a generally mildly decreased discharge aner therefore affected peak and low flows. Please come to Pico spot A13 to discuss further.</a:t>
            </a:r>
            <a:endParaRPr lang="en-CH"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EB196684-EF27-423C-9081-BC3F3B5E3C11}" type="slidenum">
              <a:rPr lang="en-CH" smtClean="0"/>
              <a:t>2</a:t>
            </a:fld>
            <a:endParaRPr lang="en-CH"/>
          </a:p>
        </p:txBody>
      </p:sp>
    </p:spTree>
    <p:extLst>
      <p:ext uri="{BB962C8B-B14F-4D97-AF65-F5344CB8AC3E}">
        <p14:creationId xmlns:p14="http://schemas.microsoft.com/office/powerpoint/2010/main" val="165621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EB196684-EF27-423C-9081-BC3F3B5E3C11}" type="slidenum">
              <a:rPr lang="en-CH" smtClean="0"/>
              <a:t>5</a:t>
            </a:fld>
            <a:endParaRPr lang="en-CH"/>
          </a:p>
        </p:txBody>
      </p:sp>
    </p:spTree>
    <p:extLst>
      <p:ext uri="{BB962C8B-B14F-4D97-AF65-F5344CB8AC3E}">
        <p14:creationId xmlns:p14="http://schemas.microsoft.com/office/powerpoint/2010/main" val="3467144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Overall: seasonal differences: in winter soils are anyway more saturated and there is less ET, less room for differences. </a:t>
            </a:r>
          </a:p>
          <a:p>
            <a:r>
              <a:rPr lang="de-DE" dirty="0"/>
              <a:t>Increased water content at layer 1= wegen soil conditions. Overall soil water storage: eher increased, aber auch limited wegen aET, im winter teilweise decreased: higher ksat : more percolation = infiltration from last layer ? Overall groundwater is reduced, but in summer the difference is almost 0, because there is a bit more percolation</a:t>
            </a:r>
            <a:endParaRPr lang="en-CH" dirty="0"/>
          </a:p>
        </p:txBody>
      </p:sp>
      <p:sp>
        <p:nvSpPr>
          <p:cNvPr id="4" name="Slide Number Placeholder 3"/>
          <p:cNvSpPr>
            <a:spLocks noGrp="1"/>
          </p:cNvSpPr>
          <p:nvPr>
            <p:ph type="sldNum" sz="quarter" idx="5"/>
          </p:nvPr>
        </p:nvSpPr>
        <p:spPr/>
        <p:txBody>
          <a:bodyPr/>
          <a:lstStyle/>
          <a:p>
            <a:fld id="{EB196684-EF27-423C-9081-BC3F3B5E3C11}" type="slidenum">
              <a:rPr lang="en-CH" smtClean="0"/>
              <a:t>8</a:t>
            </a:fld>
            <a:endParaRPr lang="en-CH"/>
          </a:p>
        </p:txBody>
      </p:sp>
    </p:spTree>
    <p:extLst>
      <p:ext uri="{BB962C8B-B14F-4D97-AF65-F5344CB8AC3E}">
        <p14:creationId xmlns:p14="http://schemas.microsoft.com/office/powerpoint/2010/main" val="165512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4ACEB-E7A1-FE30-2BB4-784F27950E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473E4D57-28E8-78EF-C1D8-8F750CF9C4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0E118D42-E52D-4B7D-13DA-840BB9AF5F82}"/>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5" name="Footer Placeholder 4">
            <a:extLst>
              <a:ext uri="{FF2B5EF4-FFF2-40B4-BE49-F238E27FC236}">
                <a16:creationId xmlns:a16="http://schemas.microsoft.com/office/drawing/2014/main" id="{08387417-7A1E-37B8-7B5D-63F6FBD1C80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2200226-5FC5-ABEE-3750-19D4B33F2F26}"/>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2854911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5CB5-14B2-5085-CCD1-328CDCA568F6}"/>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C01C81BF-4EC6-CFDB-A307-B687677B6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1A5AB425-B99E-F20C-6A3A-FE8560E5056D}"/>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5" name="Footer Placeholder 4">
            <a:extLst>
              <a:ext uri="{FF2B5EF4-FFF2-40B4-BE49-F238E27FC236}">
                <a16:creationId xmlns:a16="http://schemas.microsoft.com/office/drawing/2014/main" id="{0AC28ECB-A7B5-DFD1-3717-15AC399E00A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59C5130-EBC6-113E-2F77-A232C1AA516E}"/>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311727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9B5107-7EFA-D4CF-76F1-3F271B71D3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E29A7F4A-E5B8-531B-73CA-03035E088E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4D5D131E-08D2-4378-B360-2FF85F5A443A}"/>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5" name="Footer Placeholder 4">
            <a:extLst>
              <a:ext uri="{FF2B5EF4-FFF2-40B4-BE49-F238E27FC236}">
                <a16:creationId xmlns:a16="http://schemas.microsoft.com/office/drawing/2014/main" id="{33DF72D4-4AFA-EBBA-3B15-7FD42A0B6E1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B424F8E-8DD7-489D-14EB-06C1810A7AD2}"/>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266510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C294-6EE0-9FD6-68CD-39E1D187A59A}"/>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C3E2C4D9-14F0-C4D4-F4B4-FA3A1307A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986CC9C-BBB6-AFAF-C272-1456BE1E0DB1}"/>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5" name="Footer Placeholder 4">
            <a:extLst>
              <a:ext uri="{FF2B5EF4-FFF2-40B4-BE49-F238E27FC236}">
                <a16:creationId xmlns:a16="http://schemas.microsoft.com/office/drawing/2014/main" id="{9B7F4A74-B8C6-6AE1-34E4-185F93253D3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80E214D-1ECB-BE5E-BB96-DFC8F4C3C76F}"/>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1759802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440F6-0697-CC7E-F59E-4BB4F7D189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3495266D-6FB2-EDF1-5DF5-86800983D2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B05CFF-0319-35D1-71FE-5E37D6D1E5E3}"/>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5" name="Footer Placeholder 4">
            <a:extLst>
              <a:ext uri="{FF2B5EF4-FFF2-40B4-BE49-F238E27FC236}">
                <a16:creationId xmlns:a16="http://schemas.microsoft.com/office/drawing/2014/main" id="{649B913E-B828-B666-AAC1-F23345E2548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B19E475-16DD-5278-1729-0E3BFF3E22BA}"/>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35184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BD97D-0767-5DFF-34A2-E2068076188A}"/>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6FC60179-8B2C-ECE1-FEE0-183D95C8F7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1AE1A683-529E-0421-1EA4-66E90C760D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F192AF79-414F-7C22-0F06-D63E60A15ECD}"/>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6" name="Footer Placeholder 5">
            <a:extLst>
              <a:ext uri="{FF2B5EF4-FFF2-40B4-BE49-F238E27FC236}">
                <a16:creationId xmlns:a16="http://schemas.microsoft.com/office/drawing/2014/main" id="{99C2DC92-CEE2-3B0F-C215-733B46DD8D0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3E47921-A2D2-89BF-81CF-68EFE7C34009}"/>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3167092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28A5-F0BD-598C-F5C9-349993685651}"/>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DF914A2B-FDB1-1069-54BE-F51F4CACAE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7F7003-ECCE-DA61-FB74-3B211218B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B3713406-3FB0-8D5D-EB66-E374F42248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7EBFB-3452-129C-D732-4DAA419AEA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5C2B57F1-9378-3DAB-9764-3D75B5D375C2}"/>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8" name="Footer Placeholder 7">
            <a:extLst>
              <a:ext uri="{FF2B5EF4-FFF2-40B4-BE49-F238E27FC236}">
                <a16:creationId xmlns:a16="http://schemas.microsoft.com/office/drawing/2014/main" id="{C86DEB0A-07C9-02FB-E19C-6BE86713315B}"/>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922AC2EB-A91B-0D02-6ACA-976AEDCF2F14}"/>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1200581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2548-BB97-DE16-9119-A22009FA4ED8}"/>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1CB6F53E-AE28-5A71-145E-75BB85734A9C}"/>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4" name="Footer Placeholder 3">
            <a:extLst>
              <a:ext uri="{FF2B5EF4-FFF2-40B4-BE49-F238E27FC236}">
                <a16:creationId xmlns:a16="http://schemas.microsoft.com/office/drawing/2014/main" id="{5C73E13F-06BB-6B31-C690-C7FAA269345B}"/>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EA272844-AB9B-DEFC-8891-00A36C26B1E9}"/>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3560245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51FFD5-CA3D-B15B-BBE2-6F01CC763444}"/>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3" name="Footer Placeholder 2">
            <a:extLst>
              <a:ext uri="{FF2B5EF4-FFF2-40B4-BE49-F238E27FC236}">
                <a16:creationId xmlns:a16="http://schemas.microsoft.com/office/drawing/2014/main" id="{EDD19BBB-2CA9-1A4D-0761-C171B4FC5BC7}"/>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C673161A-F12A-8DF6-A50B-E71EB5C131CB}"/>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442180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7D9C-84CB-887B-7002-A43D2506E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3D0C990D-022F-76A7-8F57-E25B8A1A0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037D32F8-C7CE-C8DC-532F-8374135F2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BE5498-4F3C-CAEB-CA1C-2C78E6709D10}"/>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6" name="Footer Placeholder 5">
            <a:extLst>
              <a:ext uri="{FF2B5EF4-FFF2-40B4-BE49-F238E27FC236}">
                <a16:creationId xmlns:a16="http://schemas.microsoft.com/office/drawing/2014/main" id="{411E7287-B553-02F0-F1FF-243EC1202343}"/>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656796B-2223-0ABC-9E1F-1A0CD794BF19}"/>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78412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DB63-9D91-5760-0839-C42C032FD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FB25664B-B774-DD54-0586-28E47E5FC9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13A6A045-4562-AD57-095E-1CF054148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9C76A-5473-BA3B-656E-2D46AD632845}"/>
              </a:ext>
            </a:extLst>
          </p:cNvPr>
          <p:cNvSpPr>
            <a:spLocks noGrp="1"/>
          </p:cNvSpPr>
          <p:nvPr>
            <p:ph type="dt" sz="half" idx="10"/>
          </p:nvPr>
        </p:nvSpPr>
        <p:spPr/>
        <p:txBody>
          <a:bodyPr/>
          <a:lstStyle/>
          <a:p>
            <a:fld id="{4097F978-C819-41AF-91B2-6AEA8DEE828D}" type="datetimeFigureOut">
              <a:rPr lang="en-CH" smtClean="0"/>
              <a:t>01.05.2025</a:t>
            </a:fld>
            <a:endParaRPr lang="en-CH"/>
          </a:p>
        </p:txBody>
      </p:sp>
      <p:sp>
        <p:nvSpPr>
          <p:cNvPr id="6" name="Footer Placeholder 5">
            <a:extLst>
              <a:ext uri="{FF2B5EF4-FFF2-40B4-BE49-F238E27FC236}">
                <a16:creationId xmlns:a16="http://schemas.microsoft.com/office/drawing/2014/main" id="{309F399E-4359-14A0-7C5B-0E3FC017C302}"/>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104BD4C6-3BAF-D816-79EF-FD4DEFDBE77F}"/>
              </a:ext>
            </a:extLst>
          </p:cNvPr>
          <p:cNvSpPr>
            <a:spLocks noGrp="1"/>
          </p:cNvSpPr>
          <p:nvPr>
            <p:ph type="sldNum" sz="quarter" idx="12"/>
          </p:nvPr>
        </p:nvSpPr>
        <p:spPr/>
        <p:txBody>
          <a:bodyPr/>
          <a:lstStyle/>
          <a:p>
            <a:fld id="{61A8C7A8-6383-439F-9E2E-67C21EE36CE3}" type="slidenum">
              <a:rPr lang="en-CH" smtClean="0"/>
              <a:t>‹#›</a:t>
            </a:fld>
            <a:endParaRPr lang="en-CH"/>
          </a:p>
        </p:txBody>
      </p:sp>
    </p:spTree>
    <p:extLst>
      <p:ext uri="{BB962C8B-B14F-4D97-AF65-F5344CB8AC3E}">
        <p14:creationId xmlns:p14="http://schemas.microsoft.com/office/powerpoint/2010/main" val="128907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90262-A94F-3B66-6F1B-7F1470ED1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504808F6-6C56-A042-7E30-4DA47ED2A2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0FE83F30-8D42-0709-BCE5-1B1A6EEEE4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97F978-C819-41AF-91B2-6AEA8DEE828D}" type="datetimeFigureOut">
              <a:rPr lang="en-CH" smtClean="0"/>
              <a:t>01.05.2025</a:t>
            </a:fld>
            <a:endParaRPr lang="en-CH"/>
          </a:p>
        </p:txBody>
      </p:sp>
      <p:sp>
        <p:nvSpPr>
          <p:cNvPr id="5" name="Footer Placeholder 4">
            <a:extLst>
              <a:ext uri="{FF2B5EF4-FFF2-40B4-BE49-F238E27FC236}">
                <a16:creationId xmlns:a16="http://schemas.microsoft.com/office/drawing/2014/main" id="{52886273-6699-7FCE-F0C4-2349BEF27B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1C5FFB5B-7ED2-8B27-574F-3A4AB1F7B1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A8C7A8-6383-439F-9E2E-67C21EE36CE3}" type="slidenum">
              <a:rPr lang="en-CH" smtClean="0"/>
              <a:t>‹#›</a:t>
            </a:fld>
            <a:endParaRPr lang="en-CH"/>
          </a:p>
        </p:txBody>
      </p:sp>
    </p:spTree>
    <p:extLst>
      <p:ext uri="{BB962C8B-B14F-4D97-AF65-F5344CB8AC3E}">
        <p14:creationId xmlns:p14="http://schemas.microsoft.com/office/powerpoint/2010/main" val="3803196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customXml" Target="../ink/ink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929B439E-A797-1BEB-CE0C-4DA21138FE33}"/>
              </a:ext>
            </a:extLst>
          </p:cNvPr>
          <p:cNvSpPr/>
          <p:nvPr/>
        </p:nvSpPr>
        <p:spPr>
          <a:xfrm>
            <a:off x="63500" y="6177930"/>
            <a:ext cx="12065000" cy="605894"/>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Welle 85">
            <a:extLst>
              <a:ext uri="{FF2B5EF4-FFF2-40B4-BE49-F238E27FC236}">
                <a16:creationId xmlns:a16="http://schemas.microsoft.com/office/drawing/2014/main" id="{F23D2A0A-87E7-D468-0AB6-274080CB2B4A}"/>
              </a:ext>
            </a:extLst>
          </p:cNvPr>
          <p:cNvSpPr/>
          <p:nvPr/>
        </p:nvSpPr>
        <p:spPr>
          <a:xfrm>
            <a:off x="10799" y="-240709"/>
            <a:ext cx="12191998" cy="1957523"/>
          </a:xfrm>
          <a:prstGeom prst="wave">
            <a:avLst>
              <a:gd name="adj1" fmla="val 5540"/>
              <a:gd name="adj2" fmla="val 95"/>
            </a:avLst>
          </a:prstGeom>
          <a:solidFill>
            <a:srgbClr val="E9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8" descr="Ein Bild, das Text enthält.&#10;&#10;Automatisch generierte Beschreibung">
            <a:extLst>
              <a:ext uri="{FF2B5EF4-FFF2-40B4-BE49-F238E27FC236}">
                <a16:creationId xmlns:a16="http://schemas.microsoft.com/office/drawing/2014/main" id="{05EB7543-4653-9833-974A-EF97D3E0A619}"/>
              </a:ext>
            </a:extLst>
          </p:cNvPr>
          <p:cNvPicPr>
            <a:picLocks noChangeAspect="1"/>
          </p:cNvPicPr>
          <p:nvPr/>
        </p:nvPicPr>
        <p:blipFill>
          <a:blip r:embed="rId3"/>
          <a:stretch>
            <a:fillRect/>
          </a:stretch>
        </p:blipFill>
        <p:spPr>
          <a:xfrm>
            <a:off x="9760967" y="6210653"/>
            <a:ext cx="1158214" cy="587523"/>
          </a:xfrm>
          <a:prstGeom prst="rect">
            <a:avLst/>
          </a:prstGeom>
        </p:spPr>
      </p:pic>
      <p:pic>
        <p:nvPicPr>
          <p:cNvPr id="9" name="Picture 2" descr="https://egu23.eu/EGU22-sharing-is-encouraged.png">
            <a:extLst>
              <a:ext uri="{FF2B5EF4-FFF2-40B4-BE49-F238E27FC236}">
                <a16:creationId xmlns:a16="http://schemas.microsoft.com/office/drawing/2014/main" id="{EFD57C55-A19A-C253-9155-F0024FE1A0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658" y="6209288"/>
            <a:ext cx="416326" cy="6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ahmen 9">
            <a:extLst>
              <a:ext uri="{FF2B5EF4-FFF2-40B4-BE49-F238E27FC236}">
                <a16:creationId xmlns:a16="http://schemas.microsoft.com/office/drawing/2014/main" id="{1DB92587-CEFD-FAA9-E292-1C32303F8E47}"/>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fik 11">
            <a:extLst>
              <a:ext uri="{FF2B5EF4-FFF2-40B4-BE49-F238E27FC236}">
                <a16:creationId xmlns:a16="http://schemas.microsoft.com/office/drawing/2014/main" id="{18D8AA93-FC29-312F-FA5A-3CE846D11421}"/>
              </a:ext>
            </a:extLst>
          </p:cNvPr>
          <p:cNvPicPr>
            <a:picLocks noChangeAspect="1"/>
          </p:cNvPicPr>
          <p:nvPr/>
        </p:nvPicPr>
        <p:blipFill>
          <a:blip r:embed="rId5"/>
          <a:stretch>
            <a:fillRect/>
          </a:stretch>
        </p:blipFill>
        <p:spPr>
          <a:xfrm>
            <a:off x="9012883" y="6186663"/>
            <a:ext cx="588428" cy="588428"/>
          </a:xfrm>
          <a:prstGeom prst="rect">
            <a:avLst/>
          </a:prstGeom>
        </p:spPr>
      </p:pic>
      <p:sp>
        <p:nvSpPr>
          <p:cNvPr id="13" name="Textfeld 28">
            <a:extLst>
              <a:ext uri="{FF2B5EF4-FFF2-40B4-BE49-F238E27FC236}">
                <a16:creationId xmlns:a16="http://schemas.microsoft.com/office/drawing/2014/main" id="{CB3B3F4F-CC5C-9D15-7502-22219D6073CA}"/>
              </a:ext>
            </a:extLst>
          </p:cNvPr>
          <p:cNvSpPr txBox="1"/>
          <p:nvPr/>
        </p:nvSpPr>
        <p:spPr>
          <a:xfrm>
            <a:off x="718222" y="6230718"/>
            <a:ext cx="4775856" cy="584775"/>
          </a:xfrm>
          <a:prstGeom prst="rect">
            <a:avLst/>
          </a:prstGeom>
          <a:noFill/>
        </p:spPr>
        <p:txBody>
          <a:bodyPr wrap="square" rtlCol="0">
            <a:spAutoFit/>
          </a:bodyPr>
          <a:lstStyle/>
          <a:p>
            <a:r>
              <a:rPr lang="de-DE" sz="800" b="1" dirty="0">
                <a:latin typeface="+mj-lt"/>
              </a:rPr>
              <a:t>1</a:t>
            </a:r>
            <a:r>
              <a:rPr lang="de-DE" sz="800" dirty="0">
                <a:solidFill>
                  <a:schemeClr val="tx1">
                    <a:lumMod val="75000"/>
                    <a:lumOff val="25000"/>
                  </a:schemeClr>
                </a:solidFill>
                <a:latin typeface="+mj-lt"/>
              </a:rPr>
              <a:t> Agroscope Reckenholz, Water Protection and Substance Flows , Zürich, Switzerland </a:t>
            </a:r>
          </a:p>
          <a:p>
            <a:r>
              <a:rPr lang="de-DE" sz="800" b="1" dirty="0">
                <a:latin typeface="+mj-lt"/>
              </a:rPr>
              <a:t>2</a:t>
            </a:r>
            <a:r>
              <a:rPr lang="de-DE" sz="800" dirty="0">
                <a:solidFill>
                  <a:schemeClr val="tx1">
                    <a:lumMod val="75000"/>
                    <a:lumOff val="25000"/>
                  </a:schemeClr>
                </a:solidFill>
                <a:latin typeface="+mj-lt"/>
              </a:rPr>
              <a:t> Oeschger Centre for Climate Change Research , University of Bern, Switzerland</a:t>
            </a:r>
          </a:p>
          <a:p>
            <a:r>
              <a:rPr lang="de-DE" sz="800" b="1" dirty="0">
                <a:latin typeface="+mj-lt"/>
              </a:rPr>
              <a:t>3</a:t>
            </a:r>
            <a:r>
              <a:rPr lang="de-DE" sz="800" dirty="0">
                <a:solidFill>
                  <a:schemeClr val="tx1">
                    <a:lumMod val="75000"/>
                    <a:lumOff val="25000"/>
                  </a:schemeClr>
                </a:solidFill>
                <a:latin typeface="+mj-lt"/>
              </a:rPr>
              <a:t> Institute of Geography, University of Bern, Switzerland</a:t>
            </a:r>
          </a:p>
          <a:p>
            <a:r>
              <a:rPr lang="de-DE" sz="800" b="1" dirty="0">
                <a:solidFill>
                  <a:schemeClr val="tx1">
                    <a:lumMod val="75000"/>
                    <a:lumOff val="25000"/>
                  </a:schemeClr>
                </a:solidFill>
                <a:latin typeface="+mj-lt"/>
              </a:rPr>
              <a:t>4</a:t>
            </a:r>
            <a:r>
              <a:rPr lang="de-DE" sz="800" dirty="0">
                <a:solidFill>
                  <a:schemeClr val="tx1">
                    <a:lumMod val="75000"/>
                    <a:lumOff val="25000"/>
                  </a:schemeClr>
                </a:solidFill>
                <a:latin typeface="+mj-lt"/>
              </a:rPr>
              <a:t>  Hydrosystem modeling, UFZ Helmholtz-Centre for Environmental Research Leipzig, Germany</a:t>
            </a:r>
          </a:p>
        </p:txBody>
      </p:sp>
      <p:sp>
        <p:nvSpPr>
          <p:cNvPr id="14" name="Ellipse 5">
            <a:extLst>
              <a:ext uri="{FF2B5EF4-FFF2-40B4-BE49-F238E27FC236}">
                <a16:creationId xmlns:a16="http://schemas.microsoft.com/office/drawing/2014/main" id="{58374261-C678-DF2F-3A05-F39AC1774459}"/>
              </a:ext>
            </a:extLst>
          </p:cNvPr>
          <p:cNvSpPr/>
          <p:nvPr/>
        </p:nvSpPr>
        <p:spPr>
          <a:xfrm>
            <a:off x="5722376" y="6159461"/>
            <a:ext cx="656071" cy="652971"/>
          </a:xfrm>
          <a:prstGeom prst="ellipse">
            <a:avLst/>
          </a:prstGeom>
          <a:solidFill>
            <a:srgbClr val="0F7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rgbClr val="FFE000"/>
              </a:solidFill>
            </a:endParaRPr>
          </a:p>
        </p:txBody>
      </p:sp>
      <p:sp>
        <p:nvSpPr>
          <p:cNvPr id="22" name="Textfeld 28">
            <a:extLst>
              <a:ext uri="{FF2B5EF4-FFF2-40B4-BE49-F238E27FC236}">
                <a16:creationId xmlns:a16="http://schemas.microsoft.com/office/drawing/2014/main" id="{BFD373D9-7678-9104-6557-CAB85769D564}"/>
              </a:ext>
            </a:extLst>
          </p:cNvPr>
          <p:cNvSpPr txBox="1"/>
          <p:nvPr/>
        </p:nvSpPr>
        <p:spPr>
          <a:xfrm>
            <a:off x="822129" y="186286"/>
            <a:ext cx="10032141" cy="1270861"/>
          </a:xfrm>
          <a:prstGeom prst="rect">
            <a:avLst/>
          </a:prstGeom>
          <a:noFill/>
        </p:spPr>
        <p:txBody>
          <a:bodyPr wrap="square" rtlCol="0">
            <a:spAutoFit/>
          </a:bodyPr>
          <a:lstStyle/>
          <a:p>
            <a:pPr algn="ctr">
              <a:lnSpc>
                <a:spcPct val="107000"/>
              </a:lnSpc>
              <a:spcAft>
                <a:spcPts val="800"/>
              </a:spcAft>
            </a:pPr>
            <a:r>
              <a:rPr lang="en-US" sz="2800" b="1" dirty="0">
                <a:solidFill>
                  <a:srgbClr val="4DA4E5"/>
                </a:solidFill>
                <a:latin typeface="Avenir Next LT Pro" panose="020B0504020202020204" pitchFamily="34" charset="0"/>
                <a:cs typeface="Arial" panose="020B0604020202020204" pitchFamily="34" charset="0"/>
              </a:rPr>
              <a:t>From Field to Catchment: Evaluating the Hydrological Effects of Soil Organic Carbon Increases</a:t>
            </a:r>
            <a:endParaRPr lang="de-DE" sz="2800" b="1" dirty="0">
              <a:solidFill>
                <a:srgbClr val="4DA4E5"/>
              </a:solidFill>
              <a:latin typeface="Avenir Next LT Pro" panose="020B0504020202020204" pitchFamily="34" charset="0"/>
              <a:cs typeface="Arial" panose="020B0604020202020204" pitchFamily="34" charset="0"/>
            </a:endParaRPr>
          </a:p>
          <a:p>
            <a:endParaRPr lang="de-DE" sz="10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27" name="Textfeld 89">
                <a:extLst>
                  <a:ext uri="{FF2B5EF4-FFF2-40B4-BE49-F238E27FC236}">
                    <a16:creationId xmlns:a16="http://schemas.microsoft.com/office/drawing/2014/main" id="{F8D624D7-F965-FE7F-3985-BC6950BCD2D5}"/>
                  </a:ext>
                </a:extLst>
              </p:cNvPr>
              <p:cNvSpPr txBox="1"/>
              <p:nvPr/>
            </p:nvSpPr>
            <p:spPr>
              <a:xfrm>
                <a:off x="1793718" y="1158830"/>
                <a:ext cx="8994742" cy="312586"/>
              </a:xfrm>
              <a:prstGeom prst="rect">
                <a:avLst/>
              </a:prstGeom>
              <a:noFill/>
            </p:spPr>
            <p:txBody>
              <a:bodyPr wrap="square" rtlCol="0">
                <a:spAutoFit/>
              </a:bodyPr>
              <a:lstStyle/>
              <a:p>
                <a14:m>
                  <m:oMath xmlns:m="http://schemas.openxmlformats.org/officeDocument/2006/math">
                    <m:sSup>
                      <m:sSupPr>
                        <m:ctrlPr>
                          <a:rPr lang="de-DE" sz="1400" i="1" smtClean="0">
                            <a:solidFill>
                              <a:srgbClr val="54A7E6"/>
                            </a:solidFill>
                            <a:latin typeface="Cambria Math" panose="02040503050406030204" pitchFamily="18" charset="0"/>
                          </a:rPr>
                        </m:ctrlPr>
                      </m:sSupPr>
                      <m:e>
                        <m:r>
                          <m:rPr>
                            <m:nor/>
                          </m:rPr>
                          <a:rPr lang="de-DE" sz="1400" b="1" dirty="0">
                            <a:solidFill>
                              <a:srgbClr val="54A7E6"/>
                            </a:solidFill>
                            <a:latin typeface="Calibri" panose="020F0502020204030204" pitchFamily="34" charset="0"/>
                            <a:ea typeface="Calibri" panose="020F0502020204030204" pitchFamily="34" charset="0"/>
                            <a:cs typeface="Calibri" panose="020F0502020204030204" pitchFamily="34" charset="0"/>
                          </a:rPr>
                          <m:t>Malve</m:t>
                        </m:r>
                        <m:r>
                          <m:rPr>
                            <m:nor/>
                          </m:rPr>
                          <a:rPr lang="de-DE" sz="1400" b="1"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DE" sz="1400" b="1" dirty="0">
                            <a:solidFill>
                              <a:srgbClr val="54A7E6"/>
                            </a:solidFill>
                            <a:latin typeface="Calibri" panose="020F0502020204030204" pitchFamily="34" charset="0"/>
                            <a:ea typeface="Calibri" panose="020F0502020204030204" pitchFamily="34" charset="0"/>
                            <a:cs typeface="Calibri" panose="020F0502020204030204" pitchFamily="34" charset="0"/>
                          </a:rPr>
                          <m:t>Heinz</m:t>
                        </m:r>
                      </m:e>
                      <m:sup>
                        <m:r>
                          <a:rPr lang="de-CH" sz="1400" i="0">
                            <a:solidFill>
                              <a:srgbClr val="54A7E6"/>
                            </a:solidFill>
                            <a:latin typeface="Cambria Math" panose="02040503050406030204" pitchFamily="18" charset="0"/>
                          </a:rPr>
                          <m:t>1,2,3</m:t>
                        </m:r>
                      </m:sup>
                    </m:sSup>
                  </m:oMath>
                </a14:m>
                <a:r>
                  <a:rPr lang="de-DE" sz="1400" dirty="0">
                    <a:solidFill>
                      <a:srgbClr val="54A7E6"/>
                    </a:solidFill>
                  </a:rPr>
                  <a:t>, </a:t>
                </a:r>
                <a14:m>
                  <m:oMath xmlns:m="http://schemas.openxmlformats.org/officeDocument/2006/math">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nor/>
                          </m:rPr>
                          <a:rPr lang="de-CH" sz="140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Annelie</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Holzk</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ä</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mper</m:t>
                        </m:r>
                      </m:e>
                      <m:sup>
                        <m:r>
                          <a:rPr lang="de-CH" sz="1400" b="0">
                            <a:solidFill>
                              <a:srgbClr val="54A7E6"/>
                            </a:solidFill>
                            <a:latin typeface="Cambria Math" panose="02040503050406030204" pitchFamily="18" charset="0"/>
                            <a:ea typeface="Calibri" panose="020F0502020204030204" pitchFamily="34" charset="0"/>
                            <a:cs typeface="Calibri" panose="020F0502020204030204" pitchFamily="34" charset="0"/>
                          </a:rPr>
                          <m:t>1,2</m:t>
                        </m:r>
                      </m:sup>
                    </m:sSup>
                  </m:oMath>
                </a14:m>
                <a: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nor/>
                          </m:rPr>
                          <a:rPr lang="de-CH" sz="140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S</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é</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l</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è</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ne</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Ledain</m:t>
                        </m:r>
                      </m:e>
                      <m:sup>
                        <m:r>
                          <a:rPr lang="de-CH" sz="1400" dirty="0">
                            <a:solidFill>
                              <a:srgbClr val="54A7E6"/>
                            </a:solidFill>
                            <a:latin typeface="Cambria Math" panose="02040503050406030204" pitchFamily="18" charset="0"/>
                            <a:ea typeface="Calibri" panose="020F0502020204030204" pitchFamily="34" charset="0"/>
                            <a:cs typeface="Calibri" panose="020F0502020204030204" pitchFamily="34" charset="0"/>
                          </a:rPr>
                          <m:t>1</m:t>
                        </m:r>
                      </m:sup>
                    </m:sSup>
                    <m:r>
                      <a:rPr lang="de-DE" sz="1400" dirty="0">
                        <a:solidFill>
                          <a:srgbClr val="54A7E6"/>
                        </a:solidFill>
                        <a:latin typeface="Cambria Math" panose="02040503050406030204" pitchFamily="18" charset="0"/>
                        <a:ea typeface="Calibri" panose="020F0502020204030204" pitchFamily="34" charset="0"/>
                        <a:cs typeface="Calibri" panose="020F0502020204030204" pitchFamily="34" charset="0"/>
                      </a:rPr>
                      <m:t>,</m:t>
                    </m:r>
                    <m:r>
                      <a:rPr lang="de-CH" sz="1400" dirty="0">
                        <a:solidFill>
                          <a:srgbClr val="54A7E6"/>
                        </a:solidFill>
                        <a:latin typeface="Cambria Math" panose="02040503050406030204" pitchFamily="18" charset="0"/>
                        <a:ea typeface="Calibri" panose="020F0502020204030204" pitchFamily="34" charset="0"/>
                        <a:cs typeface="Calibri" panose="020F0502020204030204" pitchFamily="34" charset="0"/>
                      </a:rPr>
                      <m:t> </m:t>
                    </m:r>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Pascal</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Horton</m:t>
                        </m:r>
                      </m:e>
                      <m:sup>
                        <m:r>
                          <a:rPr lang="de-CH" sz="1400">
                            <a:solidFill>
                              <a:srgbClr val="54A7E6"/>
                            </a:solidFill>
                            <a:latin typeface="Cambria Math" panose="02040503050406030204" pitchFamily="18" charset="0"/>
                            <a:ea typeface="Calibri" panose="020F0502020204030204" pitchFamily="34" charset="0"/>
                            <a:cs typeface="Calibri" panose="020F0502020204030204" pitchFamily="34" charset="0"/>
                          </a:rPr>
                          <m:t>2,3</m:t>
                        </m:r>
                      </m:sup>
                    </m:sSup>
                    <m:r>
                      <a:rPr lang="de-CH" sz="1400">
                        <a:solidFill>
                          <a:srgbClr val="54A7E6"/>
                        </a:solidFill>
                        <a:latin typeface="Cambria Math" panose="02040503050406030204" pitchFamily="18" charset="0"/>
                        <a:ea typeface="Calibri" panose="020F0502020204030204" pitchFamily="34" charset="0"/>
                        <a:cs typeface="Calibri" panose="020F0502020204030204" pitchFamily="34" charset="0"/>
                      </a:rPr>
                      <m:t>,</m:t>
                    </m:r>
                    <m: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  </m:t>
                    </m:r>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sty m:val="p"/>
                          </m:rP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Rohini</m:t>
                        </m:r>
                        <m: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 </m:t>
                        </m:r>
                        <m:r>
                          <m:rPr>
                            <m:sty m:val="p"/>
                          </m:rP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Kumar</m:t>
                        </m:r>
                      </m:e>
                      <m:sup>
                        <m: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4</m:t>
                        </m:r>
                      </m:sup>
                    </m:sSup>
                  </m:oMath>
                </a14:m>
                <a: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Bettina</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Schaefli</m:t>
                        </m:r>
                      </m:e>
                      <m:sup>
                        <m:r>
                          <a:rPr lang="de-CH" sz="1400">
                            <a:solidFill>
                              <a:srgbClr val="54A7E6"/>
                            </a:solidFill>
                            <a:latin typeface="Cambria Math" panose="02040503050406030204" pitchFamily="18" charset="0"/>
                            <a:ea typeface="Calibri" panose="020F0502020204030204" pitchFamily="34" charset="0"/>
                            <a:cs typeface="Calibri" panose="020F0502020204030204" pitchFamily="34" charset="0"/>
                          </a:rPr>
                          <m:t>2,3</m:t>
                        </m:r>
                      </m:sup>
                    </m:sSup>
                  </m:oMath>
                </a14:m>
                <a:r>
                  <a:rPr lang="de-DE" sz="1400" dirty="0">
                    <a:solidFill>
                      <a:srgbClr val="54A7E6"/>
                    </a:solidFill>
                  </a:rPr>
                  <a:t> </a:t>
                </a:r>
              </a:p>
            </p:txBody>
          </p:sp>
        </mc:Choice>
        <mc:Fallback xmlns="">
          <p:sp>
            <p:nvSpPr>
              <p:cNvPr id="27" name="Textfeld 89">
                <a:extLst>
                  <a:ext uri="{FF2B5EF4-FFF2-40B4-BE49-F238E27FC236}">
                    <a16:creationId xmlns:a16="http://schemas.microsoft.com/office/drawing/2014/main" id="{F8D624D7-F965-FE7F-3985-BC6950BCD2D5}"/>
                  </a:ext>
                </a:extLst>
              </p:cNvPr>
              <p:cNvSpPr txBox="1">
                <a:spLocks noRot="1" noChangeAspect="1" noMove="1" noResize="1" noEditPoints="1" noAdjustHandles="1" noChangeArrowheads="1" noChangeShapeType="1" noTextEdit="1"/>
              </p:cNvSpPr>
              <p:nvPr/>
            </p:nvSpPr>
            <p:spPr>
              <a:xfrm>
                <a:off x="1793718" y="1158830"/>
                <a:ext cx="8994742" cy="312586"/>
              </a:xfrm>
              <a:prstGeom prst="rect">
                <a:avLst/>
              </a:prstGeom>
              <a:blipFill>
                <a:blip r:embed="rId6"/>
                <a:stretch>
                  <a:fillRect t="-1961" b="-21569"/>
                </a:stretch>
              </a:blipFill>
            </p:spPr>
            <p:txBody>
              <a:bodyPr/>
              <a:lstStyle/>
              <a:p>
                <a:r>
                  <a:rPr lang="en-CH">
                    <a:noFill/>
                  </a:rPr>
                  <a:t> </a:t>
                </a:r>
              </a:p>
            </p:txBody>
          </p:sp>
        </mc:Fallback>
      </mc:AlternateContent>
      <p:sp>
        <p:nvSpPr>
          <p:cNvPr id="31" name="Interaktive Schaltfläche: Nächste(r) oder Weiter 16">
            <a:hlinkClick r:id="" action="ppaction://hlinkshowjump?jump=nextslide" highlightClick="1"/>
            <a:extLst>
              <a:ext uri="{FF2B5EF4-FFF2-40B4-BE49-F238E27FC236}">
                <a16:creationId xmlns:a16="http://schemas.microsoft.com/office/drawing/2014/main" id="{DD72C34A-1873-EB17-9527-A944C3F09B33}"/>
              </a:ext>
            </a:extLst>
          </p:cNvPr>
          <p:cNvSpPr/>
          <p:nvPr/>
        </p:nvSpPr>
        <p:spPr>
          <a:xfrm>
            <a:off x="11394194" y="63371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diagram of a land with a cross section&#10;&#10;AI-generated content may be incorrect.">
            <a:extLst>
              <a:ext uri="{FF2B5EF4-FFF2-40B4-BE49-F238E27FC236}">
                <a16:creationId xmlns:a16="http://schemas.microsoft.com/office/drawing/2014/main" id="{ABFA3BBD-4E17-2F31-73BF-3C3634A5D46B}"/>
              </a:ext>
            </a:extLst>
          </p:cNvPr>
          <p:cNvPicPr>
            <a:picLocks noChangeAspect="1"/>
          </p:cNvPicPr>
          <p:nvPr/>
        </p:nvPicPr>
        <p:blipFill>
          <a:blip r:embed="rId7">
            <a:extLst>
              <a:ext uri="{28A0092B-C50C-407E-A947-70E740481C1C}">
                <a14:useLocalDpi xmlns:a14="http://schemas.microsoft.com/office/drawing/2010/main" val="0"/>
              </a:ext>
            </a:extLst>
          </a:blip>
          <a:srcRect l="4063" t="16500" r="68716" b="17187"/>
          <a:stretch/>
        </p:blipFill>
        <p:spPr>
          <a:xfrm>
            <a:off x="3966097" y="2416884"/>
            <a:ext cx="2960922" cy="3546433"/>
          </a:xfrm>
          <a:prstGeom prst="rect">
            <a:avLst/>
          </a:prstGeom>
        </p:spPr>
      </p:pic>
      <p:pic>
        <p:nvPicPr>
          <p:cNvPr id="37" name="Picture 36" descr="A diagram of a land with a cross section&#10;&#10;AI-generated content may be incorrect.">
            <a:extLst>
              <a:ext uri="{FF2B5EF4-FFF2-40B4-BE49-F238E27FC236}">
                <a16:creationId xmlns:a16="http://schemas.microsoft.com/office/drawing/2014/main" id="{75A88B7C-9E8D-010C-D569-E5CEB80D298F}"/>
              </a:ext>
            </a:extLst>
          </p:cNvPr>
          <p:cNvPicPr>
            <a:picLocks noChangeAspect="1"/>
          </p:cNvPicPr>
          <p:nvPr/>
        </p:nvPicPr>
        <p:blipFill>
          <a:blip r:embed="rId7">
            <a:extLst>
              <a:ext uri="{28A0092B-C50C-407E-A947-70E740481C1C}">
                <a14:useLocalDpi xmlns:a14="http://schemas.microsoft.com/office/drawing/2010/main" val="0"/>
              </a:ext>
            </a:extLst>
          </a:blip>
          <a:srcRect l="48316" t="16500" r="26562" b="31757"/>
          <a:stretch/>
        </p:blipFill>
        <p:spPr>
          <a:xfrm>
            <a:off x="7725527" y="2766244"/>
            <a:ext cx="3062933" cy="3101728"/>
          </a:xfrm>
          <a:prstGeom prst="rect">
            <a:avLst/>
          </a:prstGeom>
        </p:spPr>
      </p:pic>
      <p:cxnSp>
        <p:nvCxnSpPr>
          <p:cNvPr id="43" name="Straight Connector 42">
            <a:extLst>
              <a:ext uri="{FF2B5EF4-FFF2-40B4-BE49-F238E27FC236}">
                <a16:creationId xmlns:a16="http://schemas.microsoft.com/office/drawing/2014/main" id="{CF0174DE-31E8-C715-6BFF-78B1A2E29726}"/>
              </a:ext>
            </a:extLst>
          </p:cNvPr>
          <p:cNvCxnSpPr>
            <a:cxnSpLocks/>
          </p:cNvCxnSpPr>
          <p:nvPr/>
        </p:nvCxnSpPr>
        <p:spPr>
          <a:xfrm>
            <a:off x="6007100" y="3622675"/>
            <a:ext cx="2076450" cy="567426"/>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A1333119-9410-D925-1847-3D7D2E13620B}"/>
              </a:ext>
            </a:extLst>
          </p:cNvPr>
          <p:cNvCxnSpPr>
            <a:cxnSpLocks/>
          </p:cNvCxnSpPr>
          <p:nvPr/>
        </p:nvCxnSpPr>
        <p:spPr>
          <a:xfrm>
            <a:off x="6186488" y="3545681"/>
            <a:ext cx="2360612" cy="45785"/>
          </a:xfrm>
          <a:prstGeom prst="line">
            <a:avLst/>
          </a:prstGeom>
        </p:spPr>
        <p:style>
          <a:lnRef idx="2">
            <a:schemeClr val="dk1"/>
          </a:lnRef>
          <a:fillRef idx="0">
            <a:schemeClr val="dk1"/>
          </a:fillRef>
          <a:effectRef idx="1">
            <a:schemeClr val="dk1"/>
          </a:effectRef>
          <a:fontRef idx="minor">
            <a:schemeClr val="tx1"/>
          </a:fontRef>
        </p:style>
      </p:cxnSp>
      <p:sp>
        <p:nvSpPr>
          <p:cNvPr id="69" name="TextBox 68">
            <a:extLst>
              <a:ext uri="{FF2B5EF4-FFF2-40B4-BE49-F238E27FC236}">
                <a16:creationId xmlns:a16="http://schemas.microsoft.com/office/drawing/2014/main" id="{BDC72A29-3886-E7E5-6C2F-FB516C8F97D2}"/>
              </a:ext>
            </a:extLst>
          </p:cNvPr>
          <p:cNvSpPr txBox="1"/>
          <p:nvPr/>
        </p:nvSpPr>
        <p:spPr>
          <a:xfrm>
            <a:off x="5653734" y="6214358"/>
            <a:ext cx="790485" cy="523220"/>
          </a:xfrm>
          <a:prstGeom prst="rect">
            <a:avLst/>
          </a:prstGeom>
          <a:noFill/>
        </p:spPr>
        <p:txBody>
          <a:bodyPr wrap="square" rtlCol="0">
            <a:spAutoFit/>
          </a:bodyPr>
          <a:lstStyle/>
          <a:p>
            <a:pPr algn="ctr"/>
            <a:r>
              <a:rPr lang="de-DE" sz="1400" b="1" dirty="0">
                <a:solidFill>
                  <a:srgbClr val="FFE000"/>
                </a:solidFill>
                <a:latin typeface="Avenir Next LT Pro" panose="020B0504020202020204" pitchFamily="34" charset="0"/>
              </a:rPr>
              <a:t>PICO</a:t>
            </a:r>
          </a:p>
          <a:p>
            <a:pPr algn="ctr"/>
            <a:r>
              <a:rPr lang="de-DE" sz="1400" b="1" dirty="0">
                <a:solidFill>
                  <a:srgbClr val="FFE000"/>
                </a:solidFill>
                <a:latin typeface="Avenir Next LT Pro" panose="020B0504020202020204" pitchFamily="34" charset="0"/>
              </a:rPr>
              <a:t>A.13</a:t>
            </a:r>
            <a:endParaRPr lang="en-CH" sz="1400" b="1" dirty="0">
              <a:solidFill>
                <a:srgbClr val="FFE000"/>
              </a:solidFill>
              <a:latin typeface="Avenir Next LT Pro" panose="020B0504020202020204" pitchFamily="34" charset="0"/>
            </a:endParaRPr>
          </a:p>
        </p:txBody>
      </p:sp>
      <p:pic>
        <p:nvPicPr>
          <p:cNvPr id="70" name="Picture 69" descr="A diagram of a land with a cross section&#10;&#10;AI-generated content may be incorrect.">
            <a:extLst>
              <a:ext uri="{FF2B5EF4-FFF2-40B4-BE49-F238E27FC236}">
                <a16:creationId xmlns:a16="http://schemas.microsoft.com/office/drawing/2014/main" id="{FFA25E41-6645-892C-9802-357CCE00B2B5}"/>
              </a:ext>
            </a:extLst>
          </p:cNvPr>
          <p:cNvPicPr>
            <a:picLocks noChangeAspect="1"/>
          </p:cNvPicPr>
          <p:nvPr/>
        </p:nvPicPr>
        <p:blipFill>
          <a:blip r:embed="rId7">
            <a:extLst>
              <a:ext uri="{28A0092B-C50C-407E-A947-70E740481C1C}">
                <a14:useLocalDpi xmlns:a14="http://schemas.microsoft.com/office/drawing/2010/main" val="0"/>
              </a:ext>
            </a:extLst>
          </a:blip>
          <a:srcRect l="67102" t="46544" r="26562" b="49431"/>
          <a:stretch/>
        </p:blipFill>
        <p:spPr>
          <a:xfrm>
            <a:off x="9905783" y="5624011"/>
            <a:ext cx="772538" cy="241300"/>
          </a:xfrm>
          <a:prstGeom prst="rect">
            <a:avLst/>
          </a:prstGeom>
        </p:spPr>
      </p:pic>
      <p:sp>
        <p:nvSpPr>
          <p:cNvPr id="93" name="Rectangle: Rounded Corners 92">
            <a:extLst>
              <a:ext uri="{FF2B5EF4-FFF2-40B4-BE49-F238E27FC236}">
                <a16:creationId xmlns:a16="http://schemas.microsoft.com/office/drawing/2014/main" id="{4FEFF41A-1FC6-3450-3DFB-32FDFF8A2517}"/>
              </a:ext>
            </a:extLst>
          </p:cNvPr>
          <p:cNvSpPr/>
          <p:nvPr/>
        </p:nvSpPr>
        <p:spPr>
          <a:xfrm>
            <a:off x="7414023" y="1950036"/>
            <a:ext cx="4410156" cy="640760"/>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4" name="TextBox 93">
            <a:extLst>
              <a:ext uri="{FF2B5EF4-FFF2-40B4-BE49-F238E27FC236}">
                <a16:creationId xmlns:a16="http://schemas.microsoft.com/office/drawing/2014/main" id="{B1569B0F-4CBE-19E8-E870-F7F95EA49973}"/>
              </a:ext>
            </a:extLst>
          </p:cNvPr>
          <p:cNvSpPr txBox="1"/>
          <p:nvPr/>
        </p:nvSpPr>
        <p:spPr>
          <a:xfrm>
            <a:off x="7219854" y="1954782"/>
            <a:ext cx="4798493" cy="646331"/>
          </a:xfrm>
          <a:prstGeom prst="rect">
            <a:avLst/>
          </a:prstGeom>
          <a:noFill/>
        </p:spPr>
        <p:txBody>
          <a:bodyPr wrap="square" rtlCol="0">
            <a:spAutoFit/>
          </a:bodyPr>
          <a:lstStyle/>
          <a:p>
            <a:pPr algn="ctr"/>
            <a:r>
              <a:rPr lang="de-DE" b="1" dirty="0">
                <a:solidFill>
                  <a:srgbClr val="4DA4E5"/>
                </a:solidFill>
              </a:rPr>
              <a:t>Expectation: Impact on states, fluxes, discharge and water balance</a:t>
            </a:r>
            <a:endParaRPr lang="en-CH" b="1" dirty="0">
              <a:solidFill>
                <a:srgbClr val="4DA4E5"/>
              </a:solidFill>
            </a:endParaRPr>
          </a:p>
        </p:txBody>
      </p:sp>
      <p:sp>
        <p:nvSpPr>
          <p:cNvPr id="95" name="Rectangle: Rounded Corners 94">
            <a:extLst>
              <a:ext uri="{FF2B5EF4-FFF2-40B4-BE49-F238E27FC236}">
                <a16:creationId xmlns:a16="http://schemas.microsoft.com/office/drawing/2014/main" id="{ADF182ED-263F-56E5-E32D-AE8E65FACBE0}"/>
              </a:ext>
            </a:extLst>
          </p:cNvPr>
          <p:cNvSpPr/>
          <p:nvPr/>
        </p:nvSpPr>
        <p:spPr>
          <a:xfrm>
            <a:off x="339779" y="1949900"/>
            <a:ext cx="4774036" cy="651809"/>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6" name="TextBox 95">
            <a:extLst>
              <a:ext uri="{FF2B5EF4-FFF2-40B4-BE49-F238E27FC236}">
                <a16:creationId xmlns:a16="http://schemas.microsoft.com/office/drawing/2014/main" id="{BEDEF62B-4CD9-BCDF-7495-12D09317CBA8}"/>
              </a:ext>
            </a:extLst>
          </p:cNvPr>
          <p:cNvSpPr txBox="1"/>
          <p:nvPr/>
        </p:nvSpPr>
        <p:spPr>
          <a:xfrm>
            <a:off x="367821" y="1961015"/>
            <a:ext cx="4774036" cy="646331"/>
          </a:xfrm>
          <a:prstGeom prst="rect">
            <a:avLst/>
          </a:prstGeom>
          <a:noFill/>
        </p:spPr>
        <p:txBody>
          <a:bodyPr wrap="square">
            <a:spAutoFit/>
          </a:bodyPr>
          <a:lstStyle/>
          <a:p>
            <a:pPr algn="ctr"/>
            <a:r>
              <a:rPr lang="de-DE" b="1" dirty="0">
                <a:solidFill>
                  <a:srgbClr val="4DA4E5"/>
                </a:solidFill>
              </a:rPr>
              <a:t>Assumption: Management adaptation leads to change in soil hydraulic properties</a:t>
            </a:r>
          </a:p>
        </p:txBody>
      </p:sp>
      <p:sp>
        <p:nvSpPr>
          <p:cNvPr id="97" name="Arrow: Down 96">
            <a:extLst>
              <a:ext uri="{FF2B5EF4-FFF2-40B4-BE49-F238E27FC236}">
                <a16:creationId xmlns:a16="http://schemas.microsoft.com/office/drawing/2014/main" id="{F617CC85-20C1-D0FE-92DE-751BB33D1487}"/>
              </a:ext>
            </a:extLst>
          </p:cNvPr>
          <p:cNvSpPr/>
          <p:nvPr/>
        </p:nvSpPr>
        <p:spPr>
          <a:xfrm rot="16200000">
            <a:off x="6081881" y="1720783"/>
            <a:ext cx="277091" cy="1000664"/>
          </a:xfrm>
          <a:prstGeom prst="downArrow">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 name="TextBox 97">
            <a:extLst>
              <a:ext uri="{FF2B5EF4-FFF2-40B4-BE49-F238E27FC236}">
                <a16:creationId xmlns:a16="http://schemas.microsoft.com/office/drawing/2014/main" id="{A78E4F9E-46E7-65BF-C2C6-957CF4A9F7FA}"/>
              </a:ext>
            </a:extLst>
          </p:cNvPr>
          <p:cNvSpPr txBox="1"/>
          <p:nvPr/>
        </p:nvSpPr>
        <p:spPr>
          <a:xfrm>
            <a:off x="765820" y="3139286"/>
            <a:ext cx="3355161" cy="1534203"/>
          </a:xfrm>
          <a:prstGeom prst="rect">
            <a:avLst/>
          </a:prstGeom>
          <a:noFill/>
        </p:spPr>
        <p:txBody>
          <a:bodyPr wrap="square" rtlCol="0">
            <a:spAutoFit/>
          </a:bodyPr>
          <a:lstStyle/>
          <a:p>
            <a:pPr>
              <a:lnSpc>
                <a:spcPct val="150000"/>
              </a:lnSpc>
            </a:pPr>
            <a:r>
              <a:rPr lang="de-DE" sz="1600" b="1" dirty="0"/>
              <a:t>Soil organic carbon  </a:t>
            </a:r>
          </a:p>
          <a:p>
            <a:pPr>
              <a:lnSpc>
                <a:spcPct val="150000"/>
              </a:lnSpc>
            </a:pPr>
            <a:r>
              <a:rPr lang="de-DE" sz="1600" b="1" dirty="0"/>
              <a:t>Bulk density</a:t>
            </a:r>
          </a:p>
          <a:p>
            <a:pPr>
              <a:lnSpc>
                <a:spcPct val="150000"/>
              </a:lnSpc>
            </a:pPr>
            <a:r>
              <a:rPr lang="de-DE" sz="1600" b="1" dirty="0"/>
              <a:t>Sat. hydraulic conductivity</a:t>
            </a:r>
          </a:p>
          <a:p>
            <a:pPr>
              <a:lnSpc>
                <a:spcPct val="150000"/>
              </a:lnSpc>
            </a:pPr>
            <a:r>
              <a:rPr lang="de-DE" sz="1600" b="1" dirty="0"/>
              <a:t>Plant available water</a:t>
            </a:r>
            <a:endParaRPr lang="en-CH" sz="1600" b="1" dirty="0"/>
          </a:p>
        </p:txBody>
      </p:sp>
      <p:sp>
        <p:nvSpPr>
          <p:cNvPr id="99" name="Plus Sign 98">
            <a:extLst>
              <a:ext uri="{FF2B5EF4-FFF2-40B4-BE49-F238E27FC236}">
                <a16:creationId xmlns:a16="http://schemas.microsoft.com/office/drawing/2014/main" id="{C329D471-988E-33C7-280C-F78C5FBD90E1}"/>
              </a:ext>
            </a:extLst>
          </p:cNvPr>
          <p:cNvSpPr/>
          <p:nvPr/>
        </p:nvSpPr>
        <p:spPr>
          <a:xfrm>
            <a:off x="534259" y="3271834"/>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0" name="Minus Sign 99">
            <a:extLst>
              <a:ext uri="{FF2B5EF4-FFF2-40B4-BE49-F238E27FC236}">
                <a16:creationId xmlns:a16="http://schemas.microsoft.com/office/drawing/2014/main" id="{1932D621-1A81-768F-D091-8FF5D920363E}"/>
              </a:ext>
            </a:extLst>
          </p:cNvPr>
          <p:cNvSpPr/>
          <p:nvPr/>
        </p:nvSpPr>
        <p:spPr>
          <a:xfrm>
            <a:off x="534258" y="3655886"/>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1" name="Plus Sign 100">
            <a:extLst>
              <a:ext uri="{FF2B5EF4-FFF2-40B4-BE49-F238E27FC236}">
                <a16:creationId xmlns:a16="http://schemas.microsoft.com/office/drawing/2014/main" id="{5A92480F-6AF3-6668-F0F4-3BF2D56FD6CB}"/>
              </a:ext>
            </a:extLst>
          </p:cNvPr>
          <p:cNvSpPr/>
          <p:nvPr/>
        </p:nvSpPr>
        <p:spPr>
          <a:xfrm>
            <a:off x="526949" y="4025213"/>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2" name="Plus Sign 101">
            <a:extLst>
              <a:ext uri="{FF2B5EF4-FFF2-40B4-BE49-F238E27FC236}">
                <a16:creationId xmlns:a16="http://schemas.microsoft.com/office/drawing/2014/main" id="{B6352184-5810-9035-188D-19786EAF367B}"/>
              </a:ext>
            </a:extLst>
          </p:cNvPr>
          <p:cNvSpPr/>
          <p:nvPr/>
        </p:nvSpPr>
        <p:spPr>
          <a:xfrm>
            <a:off x="534259" y="4371077"/>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1826471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E3FB5-9F3C-DE2F-BDB8-B7CB0E7CA7ED}"/>
            </a:ext>
          </a:extLst>
        </p:cNvPr>
        <p:cNvGrpSpPr/>
        <p:nvPr/>
      </p:nvGrpSpPr>
      <p:grpSpPr>
        <a:xfrm>
          <a:off x="0" y="0"/>
          <a:ext cx="0" cy="0"/>
          <a:chOff x="0" y="0"/>
          <a:chExt cx="0" cy="0"/>
        </a:xfrm>
      </p:grpSpPr>
      <p:pic>
        <p:nvPicPr>
          <p:cNvPr id="52" name="Picture 51" descr="A graph of different types of lines&#10;&#10;AI-generated content may be incorrect.">
            <a:extLst>
              <a:ext uri="{FF2B5EF4-FFF2-40B4-BE49-F238E27FC236}">
                <a16:creationId xmlns:a16="http://schemas.microsoft.com/office/drawing/2014/main" id="{BAD509FB-A575-0393-5D89-2015021A19D8}"/>
              </a:ext>
            </a:extLst>
          </p:cNvPr>
          <p:cNvPicPr>
            <a:picLocks noChangeAspect="1"/>
          </p:cNvPicPr>
          <p:nvPr/>
        </p:nvPicPr>
        <p:blipFill>
          <a:blip r:embed="rId2">
            <a:extLst>
              <a:ext uri="{28A0092B-C50C-407E-A947-70E740481C1C}">
                <a14:useLocalDpi xmlns:a14="http://schemas.microsoft.com/office/drawing/2010/main" val="0"/>
              </a:ext>
            </a:extLst>
          </a:blip>
          <a:srcRect t="13757" b="4577"/>
          <a:stretch/>
        </p:blipFill>
        <p:spPr>
          <a:xfrm>
            <a:off x="484494" y="1823653"/>
            <a:ext cx="3691436" cy="2260997"/>
          </a:xfrm>
          <a:prstGeom prst="rect">
            <a:avLst/>
          </a:prstGeom>
        </p:spPr>
      </p:pic>
      <p:sp>
        <p:nvSpPr>
          <p:cNvPr id="7" name="Rectangle: Rounded Corners 6">
            <a:extLst>
              <a:ext uri="{FF2B5EF4-FFF2-40B4-BE49-F238E27FC236}">
                <a16:creationId xmlns:a16="http://schemas.microsoft.com/office/drawing/2014/main" id="{6F80E536-CE71-CE53-B53E-C74C4D8C36A8}"/>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C8CE733C-8EDD-65F2-FD6D-DA8EF1188FB4}"/>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0BDD5F66-D319-3716-ECD2-5A2CEBCC6612}"/>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E76C56B5-EA6B-CC2A-9B2E-264F6F14CA0E}"/>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Rounded Corners 1">
            <a:extLst>
              <a:ext uri="{FF2B5EF4-FFF2-40B4-BE49-F238E27FC236}">
                <a16:creationId xmlns:a16="http://schemas.microsoft.com/office/drawing/2014/main" id="{08C9E149-020E-D73A-A618-0589BDE8F04F}"/>
              </a:ext>
            </a:extLst>
          </p:cNvPr>
          <p:cNvSpPr/>
          <p:nvPr/>
        </p:nvSpPr>
        <p:spPr>
          <a:xfrm>
            <a:off x="415684" y="331225"/>
            <a:ext cx="3829057" cy="500763"/>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Impact on peak and low flows</a:t>
            </a:r>
            <a:endParaRPr lang="en-CH" sz="2000" b="1" dirty="0">
              <a:solidFill>
                <a:srgbClr val="4DA4E5"/>
              </a:solidFill>
            </a:endParaRPr>
          </a:p>
        </p:txBody>
      </p:sp>
      <p:pic>
        <p:nvPicPr>
          <p:cNvPr id="12" name="Picture 11" descr="A graph with blue and pink lines&#10;&#10;AI-generated content may be incorrect.">
            <a:extLst>
              <a:ext uri="{FF2B5EF4-FFF2-40B4-BE49-F238E27FC236}">
                <a16:creationId xmlns:a16="http://schemas.microsoft.com/office/drawing/2014/main" id="{7E049D56-4FE5-3F1D-ACE7-5BA837757AB4}"/>
              </a:ext>
            </a:extLst>
          </p:cNvPr>
          <p:cNvPicPr>
            <a:picLocks noChangeAspect="1"/>
          </p:cNvPicPr>
          <p:nvPr/>
        </p:nvPicPr>
        <p:blipFill>
          <a:blip r:embed="rId3">
            <a:extLst>
              <a:ext uri="{28A0092B-C50C-407E-A947-70E740481C1C}">
                <a14:useLocalDpi xmlns:a14="http://schemas.microsoft.com/office/drawing/2010/main" val="0"/>
              </a:ext>
            </a:extLst>
          </a:blip>
          <a:srcRect b="19196"/>
          <a:stretch/>
        </p:blipFill>
        <p:spPr>
          <a:xfrm>
            <a:off x="8005674" y="1953924"/>
            <a:ext cx="4000712" cy="2155165"/>
          </a:xfrm>
          <a:prstGeom prst="rect">
            <a:avLst/>
          </a:prstGeom>
        </p:spPr>
      </p:pic>
      <p:pic>
        <p:nvPicPr>
          <p:cNvPr id="20" name="Picture 19">
            <a:extLst>
              <a:ext uri="{FF2B5EF4-FFF2-40B4-BE49-F238E27FC236}">
                <a16:creationId xmlns:a16="http://schemas.microsoft.com/office/drawing/2014/main" id="{DD7A6B0C-187D-3180-1961-4474B03F92F7}"/>
              </a:ext>
            </a:extLst>
          </p:cNvPr>
          <p:cNvPicPr>
            <a:picLocks noChangeAspect="1"/>
          </p:cNvPicPr>
          <p:nvPr/>
        </p:nvPicPr>
        <p:blipFill>
          <a:blip r:embed="rId4">
            <a:extLst>
              <a:ext uri="{28A0092B-C50C-407E-A947-70E740481C1C}">
                <a14:useLocalDpi xmlns:a14="http://schemas.microsoft.com/office/drawing/2010/main" val="0"/>
              </a:ext>
            </a:extLst>
          </a:blip>
          <a:srcRect t="13567" b="16679"/>
          <a:stretch/>
        </p:blipFill>
        <p:spPr>
          <a:xfrm>
            <a:off x="6259012" y="4242549"/>
            <a:ext cx="5785447" cy="2017812"/>
          </a:xfrm>
          <a:prstGeom prst="rect">
            <a:avLst/>
          </a:prstGeom>
        </p:spPr>
      </p:pic>
      <p:sp>
        <p:nvSpPr>
          <p:cNvPr id="24" name="Rectangle: Rounded Corners 23">
            <a:extLst>
              <a:ext uri="{FF2B5EF4-FFF2-40B4-BE49-F238E27FC236}">
                <a16:creationId xmlns:a16="http://schemas.microsoft.com/office/drawing/2014/main" id="{FCFCFA5B-01E2-BAB7-FD91-51A74F1CFDFF}"/>
              </a:ext>
            </a:extLst>
          </p:cNvPr>
          <p:cNvSpPr/>
          <p:nvPr/>
        </p:nvSpPr>
        <p:spPr>
          <a:xfrm>
            <a:off x="403915" y="1160110"/>
            <a:ext cx="1397362" cy="462556"/>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dirty="0">
                <a:solidFill>
                  <a:schemeClr val="bg1"/>
                </a:solidFill>
                <a:latin typeface="Calibri" panose="020F0502020204030204" pitchFamily="34" charset="0"/>
                <a:ea typeface="Calibri" panose="020F0502020204030204" pitchFamily="34" charset="0"/>
                <a:cs typeface="Calibri" panose="020F0502020204030204" pitchFamily="34" charset="0"/>
              </a:rPr>
              <a:t>Low flows</a:t>
            </a:r>
            <a:endParaRPr lang="de-CH"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5E32DD9-F574-BFCE-3B15-6649DB40D5DE}"/>
              </a:ext>
            </a:extLst>
          </p:cNvPr>
          <p:cNvSpPr/>
          <p:nvPr/>
        </p:nvSpPr>
        <p:spPr>
          <a:xfrm>
            <a:off x="6259012" y="1153840"/>
            <a:ext cx="1397362" cy="462556"/>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dirty="0">
                <a:solidFill>
                  <a:schemeClr val="bg1"/>
                </a:solidFill>
                <a:latin typeface="Calibri" panose="020F0502020204030204" pitchFamily="34" charset="0"/>
                <a:ea typeface="Calibri" panose="020F0502020204030204" pitchFamily="34" charset="0"/>
                <a:cs typeface="Calibri" panose="020F0502020204030204" pitchFamily="34" charset="0"/>
              </a:rPr>
              <a:t>Peak flows</a:t>
            </a:r>
            <a:endParaRPr lang="de-CH"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E5D3D35-5014-F68C-D65B-FE96E2288C83}"/>
                  </a:ext>
                </a:extLst>
              </p:cNvPr>
              <p:cNvSpPr txBox="1"/>
              <p:nvPr/>
            </p:nvSpPr>
            <p:spPr>
              <a:xfrm>
                <a:off x="1982653" y="1112127"/>
                <a:ext cx="3934966" cy="589200"/>
              </a:xfrm>
              <a:prstGeom prst="rect">
                <a:avLst/>
              </a:prstGeom>
              <a:noFill/>
            </p:spPr>
            <p:txBody>
              <a:bodyPr wrap="square" rtlCol="0">
                <a:spAutoFit/>
              </a:bodyPr>
              <a:lstStyle/>
              <a:p>
                <a:r>
                  <a:rPr lang="de-DE" sz="1600" kern="100" dirty="0">
                    <a:latin typeface="Calibri" panose="020F0502020204030204" pitchFamily="34" charset="0"/>
                    <a:ea typeface="Calibri" panose="020F0502020204030204" pitchFamily="34" charset="0"/>
                    <a:cs typeface="Calibri" panose="020F0502020204030204" pitchFamily="34" charset="0"/>
                  </a:rPr>
                  <a:t>Days with flow &lt; </a:t>
                </a:r>
                <a14:m>
                  <m:oMath xmlns:m="http://schemas.openxmlformats.org/officeDocument/2006/math">
                    <m:sSup>
                      <m:sSupPr>
                        <m:ctrlPr>
                          <a:rPr lang="de-DE" sz="1600" i="1" kern="100" smtClean="0">
                            <a:latin typeface="Cambria Math" panose="02040503050406030204" pitchFamily="18" charset="0"/>
                            <a:ea typeface="Calibri" panose="020F0502020204030204" pitchFamily="34" charset="0"/>
                            <a:cs typeface="Calibri" panose="020F0502020204030204" pitchFamily="34" charset="0"/>
                          </a:rPr>
                        </m:ctrlPr>
                      </m:sSupPr>
                      <m:e>
                        <m:r>
                          <a:rPr lang="de-DE" sz="1600" b="0" i="1" kern="100" smtClean="0">
                            <a:latin typeface="Cambria Math" panose="02040503050406030204" pitchFamily="18" charset="0"/>
                            <a:ea typeface="Calibri" panose="020F0502020204030204" pitchFamily="34" charset="0"/>
                            <a:cs typeface="Calibri" panose="020F0502020204030204" pitchFamily="34" charset="0"/>
                          </a:rPr>
                          <m:t>95</m:t>
                        </m:r>
                      </m:e>
                      <m:sup>
                        <m:r>
                          <a:rPr lang="de-DE" sz="1600" b="0" i="1" kern="100" smtClean="0">
                            <a:latin typeface="Cambria Math" panose="02040503050406030204" pitchFamily="18" charset="0"/>
                            <a:ea typeface="Calibri" panose="020F0502020204030204" pitchFamily="34" charset="0"/>
                            <a:cs typeface="Calibri" panose="020F0502020204030204" pitchFamily="34" charset="0"/>
                          </a:rPr>
                          <m:t>𝑡h</m:t>
                        </m:r>
                      </m:sup>
                    </m:sSup>
                  </m:oMath>
                </a14:m>
                <a:r>
                  <a:rPr lang="de-DE" sz="1600" kern="100" dirty="0">
                    <a:latin typeface="Calibri" panose="020F0502020204030204" pitchFamily="34" charset="0"/>
                    <a:ea typeface="Calibri" panose="020F0502020204030204" pitchFamily="34" charset="0"/>
                    <a:cs typeface="Calibri" panose="020F0502020204030204" pitchFamily="34" charset="0"/>
                  </a:rPr>
                  <a:t> percentile are mostly </a:t>
                </a:r>
                <a:r>
                  <a:rPr lang="de-DE" sz="1600" b="1" kern="100" dirty="0">
                    <a:latin typeface="Calibri" panose="020F0502020204030204" pitchFamily="34" charset="0"/>
                    <a:ea typeface="Calibri" panose="020F0502020204030204" pitchFamily="34" charset="0"/>
                    <a:cs typeface="Calibri" panose="020F0502020204030204" pitchFamily="34" charset="0"/>
                  </a:rPr>
                  <a:t>increasing</a:t>
                </a:r>
                <a:r>
                  <a:rPr lang="de-DE" sz="1600" kern="100" dirty="0">
                    <a:latin typeface="Calibri" panose="020F0502020204030204" pitchFamily="34" charset="0"/>
                    <a:ea typeface="Calibri" panose="020F0502020204030204" pitchFamily="34" charset="0"/>
                    <a:cs typeface="Calibri" panose="020F0502020204030204" pitchFamily="34" charset="0"/>
                  </a:rPr>
                  <a:t> under the management scenario</a:t>
                </a:r>
              </a:p>
            </p:txBody>
          </p:sp>
        </mc:Choice>
        <mc:Fallback xmlns="">
          <p:sp>
            <p:nvSpPr>
              <p:cNvPr id="26" name="TextBox 25">
                <a:extLst>
                  <a:ext uri="{FF2B5EF4-FFF2-40B4-BE49-F238E27FC236}">
                    <a16:creationId xmlns:a16="http://schemas.microsoft.com/office/drawing/2014/main" id="{9E5D3D35-5014-F68C-D65B-FE96E2288C83}"/>
                  </a:ext>
                </a:extLst>
              </p:cNvPr>
              <p:cNvSpPr txBox="1">
                <a:spLocks noRot="1" noChangeAspect="1" noMove="1" noResize="1" noEditPoints="1" noAdjustHandles="1" noChangeArrowheads="1" noChangeShapeType="1" noTextEdit="1"/>
              </p:cNvSpPr>
              <p:nvPr/>
            </p:nvSpPr>
            <p:spPr>
              <a:xfrm>
                <a:off x="1982653" y="1112127"/>
                <a:ext cx="3934966" cy="589200"/>
              </a:xfrm>
              <a:prstGeom prst="rect">
                <a:avLst/>
              </a:prstGeom>
              <a:blipFill>
                <a:blip r:embed="rId5"/>
                <a:stretch>
                  <a:fillRect l="-774" t="-2062" b="-123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41FF416-38C3-713B-C492-BA173B3860D0}"/>
                  </a:ext>
                </a:extLst>
              </p:cNvPr>
              <p:cNvSpPr txBox="1"/>
              <p:nvPr/>
            </p:nvSpPr>
            <p:spPr>
              <a:xfrm>
                <a:off x="7791589" y="857805"/>
                <a:ext cx="3802848" cy="830997"/>
              </a:xfrm>
              <a:prstGeom prst="rect">
                <a:avLst/>
              </a:prstGeom>
              <a:noFill/>
            </p:spPr>
            <p:txBody>
              <a:bodyPr wrap="square" rtlCol="0">
                <a:spAutoFit/>
              </a:bodyPr>
              <a:lstStyle/>
              <a:p>
                <a:endParaRPr lang="de-DE" sz="1600" kern="100" dirty="0">
                  <a:latin typeface="Calibri" panose="020F0502020204030204" pitchFamily="34" charset="0"/>
                  <a:ea typeface="Calibri" panose="020F0502020204030204" pitchFamily="34" charset="0"/>
                  <a:cs typeface="Calibri" panose="020F0502020204030204" pitchFamily="34" charset="0"/>
                </a:endParaRPr>
              </a:p>
              <a:p>
                <a:r>
                  <a:rPr lang="de-DE" sz="1600" kern="100" dirty="0">
                    <a:latin typeface="Calibri" panose="020F0502020204030204" pitchFamily="34" charset="0"/>
                    <a:ea typeface="Calibri" panose="020F0502020204030204" pitchFamily="34" charset="0"/>
                    <a:cs typeface="Calibri" panose="020F0502020204030204" pitchFamily="34" charset="0"/>
                  </a:rPr>
                  <a:t>Yearly</a:t>
                </a:r>
                <a14:m>
                  <m:oMath xmlns:m="http://schemas.openxmlformats.org/officeDocument/2006/math">
                    <m:sSub>
                      <m:sSubPr>
                        <m:ctrlPr>
                          <a:rPr lang="de-DE" sz="1600" i="1" kern="100" smtClean="0">
                            <a:latin typeface="Cambria Math" panose="02040503050406030204" pitchFamily="18" charset="0"/>
                            <a:ea typeface="Calibri" panose="020F0502020204030204" pitchFamily="34" charset="0"/>
                            <a:cs typeface="Calibri" panose="020F0502020204030204" pitchFamily="34" charset="0"/>
                          </a:rPr>
                        </m:ctrlPr>
                      </m:sSubPr>
                      <m:e>
                        <m:r>
                          <a:rPr lang="de-DE" sz="1600" kern="100">
                            <a:latin typeface="Cambria Math" panose="02040503050406030204" pitchFamily="18" charset="0"/>
                            <a:ea typeface="Calibri" panose="020F0502020204030204" pitchFamily="34" charset="0"/>
                            <a:cs typeface="Calibri" panose="020F0502020204030204" pitchFamily="34" charset="0"/>
                          </a:rPr>
                          <m:t> </m:t>
                        </m:r>
                        <m:r>
                          <a:rPr lang="de-DE" sz="1600" kern="100">
                            <a:latin typeface="Cambria Math" panose="02040503050406030204" pitchFamily="18" charset="0"/>
                            <a:ea typeface="Calibri" panose="020F0502020204030204" pitchFamily="34" charset="0"/>
                            <a:cs typeface="Calibri" panose="020F0502020204030204" pitchFamily="34" charset="0"/>
                          </a:rPr>
                          <m:t>𝑄</m:t>
                        </m:r>
                      </m:e>
                      <m:sub>
                        <m:r>
                          <a:rPr lang="de-DE" sz="1600" kern="100">
                            <a:latin typeface="Cambria Math" panose="02040503050406030204" pitchFamily="18" charset="0"/>
                            <a:ea typeface="Calibri" panose="020F0502020204030204" pitchFamily="34" charset="0"/>
                            <a:cs typeface="Calibri" panose="020F0502020204030204" pitchFamily="34" charset="0"/>
                          </a:rPr>
                          <m:t>𝑚𝑎𝑥</m:t>
                        </m:r>
                      </m:sub>
                    </m:sSub>
                  </m:oMath>
                </a14:m>
                <a:r>
                  <a:rPr lang="de-DE" sz="1600" kern="100" dirty="0">
                    <a:latin typeface="Calibri" panose="020F0502020204030204" pitchFamily="34" charset="0"/>
                    <a:ea typeface="Calibri" panose="020F0502020204030204" pitchFamily="34" charset="0"/>
                    <a:cs typeface="Calibri" panose="020F0502020204030204" pitchFamily="34" charset="0"/>
                  </a:rPr>
                  <a:t> and peak flows are mostly</a:t>
                </a:r>
                <a:r>
                  <a:rPr lang="de-DE" sz="1600" b="1" kern="100" dirty="0">
                    <a:latin typeface="Calibri" panose="020F0502020204030204" pitchFamily="34" charset="0"/>
                    <a:ea typeface="Calibri" panose="020F0502020204030204" pitchFamily="34" charset="0"/>
                    <a:cs typeface="Calibri" panose="020F0502020204030204" pitchFamily="34" charset="0"/>
                  </a:rPr>
                  <a:t> reduced </a:t>
                </a:r>
                <a:r>
                  <a:rPr lang="de-DE" sz="1600" kern="100" dirty="0">
                    <a:latin typeface="Calibri" panose="020F0502020204030204" pitchFamily="34" charset="0"/>
                    <a:ea typeface="Calibri" panose="020F0502020204030204" pitchFamily="34" charset="0"/>
                    <a:cs typeface="Calibri" panose="020F0502020204030204" pitchFamily="34" charset="0"/>
                  </a:rPr>
                  <a:t>under management scenario </a:t>
                </a:r>
              </a:p>
            </p:txBody>
          </p:sp>
        </mc:Choice>
        <mc:Fallback xmlns="">
          <p:sp>
            <p:nvSpPr>
              <p:cNvPr id="27" name="TextBox 26">
                <a:extLst>
                  <a:ext uri="{FF2B5EF4-FFF2-40B4-BE49-F238E27FC236}">
                    <a16:creationId xmlns:a16="http://schemas.microsoft.com/office/drawing/2014/main" id="{541FF416-38C3-713B-C492-BA173B3860D0}"/>
                  </a:ext>
                </a:extLst>
              </p:cNvPr>
              <p:cNvSpPr txBox="1">
                <a:spLocks noRot="1" noChangeAspect="1" noMove="1" noResize="1" noEditPoints="1" noAdjustHandles="1" noChangeArrowheads="1" noChangeShapeType="1" noTextEdit="1"/>
              </p:cNvSpPr>
              <p:nvPr/>
            </p:nvSpPr>
            <p:spPr>
              <a:xfrm>
                <a:off x="7791589" y="857805"/>
                <a:ext cx="3802848" cy="830997"/>
              </a:xfrm>
              <a:prstGeom prst="rect">
                <a:avLst/>
              </a:prstGeom>
              <a:blipFill>
                <a:blip r:embed="rId6"/>
                <a:stretch>
                  <a:fillRect l="-801" b="-8824"/>
                </a:stretch>
              </a:blipFill>
            </p:spPr>
            <p:txBody>
              <a:bodyPr/>
              <a:lstStyle/>
              <a:p>
                <a:r>
                  <a:rPr lang="en-CH">
                    <a:noFill/>
                  </a:rPr>
                  <a:t> </a:t>
                </a:r>
              </a:p>
            </p:txBody>
          </p:sp>
        </mc:Fallback>
      </mc:AlternateContent>
      <p:cxnSp>
        <p:nvCxnSpPr>
          <p:cNvPr id="30" name="Straight Connector 29">
            <a:extLst>
              <a:ext uri="{FF2B5EF4-FFF2-40B4-BE49-F238E27FC236}">
                <a16:creationId xmlns:a16="http://schemas.microsoft.com/office/drawing/2014/main" id="{4927315A-C148-41AE-8F54-B65FEBB77015}"/>
              </a:ext>
            </a:extLst>
          </p:cNvPr>
          <p:cNvCxnSpPr>
            <a:cxnSpLocks/>
          </p:cNvCxnSpPr>
          <p:nvPr/>
        </p:nvCxnSpPr>
        <p:spPr>
          <a:xfrm>
            <a:off x="5234109" y="3054202"/>
            <a:ext cx="291216" cy="0"/>
          </a:xfrm>
          <a:prstGeom prst="line">
            <a:avLst/>
          </a:prstGeom>
          <a:ln w="38100">
            <a:solidFill>
              <a:srgbClr val="FF5BB4"/>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68DEA87-15DD-8CAE-DCE7-52807A22EA72}"/>
              </a:ext>
            </a:extLst>
          </p:cNvPr>
          <p:cNvCxnSpPr>
            <a:cxnSpLocks/>
          </p:cNvCxnSpPr>
          <p:nvPr/>
        </p:nvCxnSpPr>
        <p:spPr>
          <a:xfrm>
            <a:off x="5234109" y="3342256"/>
            <a:ext cx="291216" cy="0"/>
          </a:xfrm>
          <a:prstGeom prst="line">
            <a:avLst/>
          </a:prstGeom>
          <a:ln w="38100">
            <a:solidFill>
              <a:srgbClr val="4CD2D6"/>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5207B8D-DB78-1AF6-31B5-0EC1CAB56028}"/>
              </a:ext>
            </a:extLst>
          </p:cNvPr>
          <p:cNvCxnSpPr>
            <a:cxnSpLocks/>
          </p:cNvCxnSpPr>
          <p:nvPr/>
        </p:nvCxnSpPr>
        <p:spPr>
          <a:xfrm>
            <a:off x="5234109" y="2784412"/>
            <a:ext cx="291216"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B3F3AA35-53C4-EFDF-85E8-6545A0F02C61}"/>
              </a:ext>
            </a:extLst>
          </p:cNvPr>
          <p:cNvSpPr txBox="1"/>
          <p:nvPr/>
        </p:nvSpPr>
        <p:spPr>
          <a:xfrm>
            <a:off x="5550142" y="2601563"/>
            <a:ext cx="2052057" cy="307777"/>
          </a:xfrm>
          <a:prstGeom prst="rect">
            <a:avLst/>
          </a:prstGeom>
          <a:noFill/>
        </p:spPr>
        <p:txBody>
          <a:bodyPr wrap="square" rtlCol="0">
            <a:spAutoFit/>
          </a:bodyPr>
          <a:lstStyle/>
          <a:p>
            <a:r>
              <a:rPr lang="de-DE" sz="1400" kern="100" dirty="0">
                <a:latin typeface="Calibri" panose="020F0502020204030204" pitchFamily="34" charset="0"/>
                <a:ea typeface="Calibri" panose="020F0502020204030204" pitchFamily="34" charset="0"/>
                <a:cs typeface="Calibri" panose="020F0502020204030204" pitchFamily="34" charset="0"/>
              </a:rPr>
              <a:t>observed</a:t>
            </a:r>
          </a:p>
        </p:txBody>
      </p:sp>
      <p:sp>
        <p:nvSpPr>
          <p:cNvPr id="35" name="TextBox 34">
            <a:extLst>
              <a:ext uri="{FF2B5EF4-FFF2-40B4-BE49-F238E27FC236}">
                <a16:creationId xmlns:a16="http://schemas.microsoft.com/office/drawing/2014/main" id="{7DF5773E-9715-597D-D5A1-9431D089A048}"/>
              </a:ext>
            </a:extLst>
          </p:cNvPr>
          <p:cNvSpPr txBox="1"/>
          <p:nvPr/>
        </p:nvSpPr>
        <p:spPr>
          <a:xfrm>
            <a:off x="5545555" y="2882792"/>
            <a:ext cx="2052057" cy="307777"/>
          </a:xfrm>
          <a:prstGeom prst="rect">
            <a:avLst/>
          </a:prstGeom>
          <a:noFill/>
        </p:spPr>
        <p:txBody>
          <a:bodyPr wrap="square" rtlCol="0">
            <a:spAutoFit/>
          </a:bodyPr>
          <a:lstStyle/>
          <a:p>
            <a:r>
              <a:rPr lang="de-DE" sz="1400" kern="100" dirty="0">
                <a:latin typeface="Calibri" panose="020F0502020204030204" pitchFamily="34" charset="0"/>
                <a:ea typeface="Calibri" panose="020F0502020204030204" pitchFamily="34" charset="0"/>
                <a:cs typeface="Calibri" panose="020F0502020204030204" pitchFamily="34" charset="0"/>
              </a:rPr>
              <a:t>simulated (default)</a:t>
            </a:r>
          </a:p>
        </p:txBody>
      </p:sp>
      <p:sp>
        <p:nvSpPr>
          <p:cNvPr id="36" name="TextBox 35">
            <a:extLst>
              <a:ext uri="{FF2B5EF4-FFF2-40B4-BE49-F238E27FC236}">
                <a16:creationId xmlns:a16="http://schemas.microsoft.com/office/drawing/2014/main" id="{696090AD-3A77-C063-8245-618D6FB9E366}"/>
              </a:ext>
            </a:extLst>
          </p:cNvPr>
          <p:cNvSpPr txBox="1"/>
          <p:nvPr/>
        </p:nvSpPr>
        <p:spPr>
          <a:xfrm>
            <a:off x="5533208" y="3150406"/>
            <a:ext cx="2052057" cy="307777"/>
          </a:xfrm>
          <a:prstGeom prst="rect">
            <a:avLst/>
          </a:prstGeom>
          <a:noFill/>
        </p:spPr>
        <p:txBody>
          <a:bodyPr wrap="square" rtlCol="0">
            <a:spAutoFit/>
          </a:bodyPr>
          <a:lstStyle/>
          <a:p>
            <a:r>
              <a:rPr lang="de-DE" sz="1400" kern="100" dirty="0">
                <a:latin typeface="Calibri" panose="020F0502020204030204" pitchFamily="34" charset="0"/>
                <a:ea typeface="Calibri" panose="020F0502020204030204" pitchFamily="34" charset="0"/>
                <a:cs typeface="Calibri" panose="020F0502020204030204" pitchFamily="34" charset="0"/>
              </a:rPr>
              <a:t>simulated (scenario)</a:t>
            </a:r>
          </a:p>
        </p:txBody>
      </p:sp>
      <p:pic>
        <p:nvPicPr>
          <p:cNvPr id="37" name="Picture 36" descr="A graph with blue and pink lines&#10;&#10;AI-generated content may be incorrect.">
            <a:extLst>
              <a:ext uri="{FF2B5EF4-FFF2-40B4-BE49-F238E27FC236}">
                <a16:creationId xmlns:a16="http://schemas.microsoft.com/office/drawing/2014/main" id="{5312071F-52E2-EE96-357F-D10F2FF4F793}"/>
              </a:ext>
            </a:extLst>
          </p:cNvPr>
          <p:cNvPicPr>
            <a:picLocks noChangeAspect="1"/>
          </p:cNvPicPr>
          <p:nvPr/>
        </p:nvPicPr>
        <p:blipFill>
          <a:blip r:embed="rId3">
            <a:extLst>
              <a:ext uri="{28A0092B-C50C-407E-A947-70E740481C1C}">
                <a14:useLocalDpi xmlns:a14="http://schemas.microsoft.com/office/drawing/2010/main" val="0"/>
              </a:ext>
            </a:extLst>
          </a:blip>
          <a:srcRect l="-640" t="24061" r="95481" b="42022"/>
          <a:stretch/>
        </p:blipFill>
        <p:spPr>
          <a:xfrm>
            <a:off x="7863131" y="2272264"/>
            <a:ext cx="294218" cy="1289665"/>
          </a:xfrm>
          <a:prstGeom prst="rect">
            <a:avLst/>
          </a:prstGeom>
        </p:spPr>
      </p:pic>
      <p:pic>
        <p:nvPicPr>
          <p:cNvPr id="38" name="Picture 37">
            <a:extLst>
              <a:ext uri="{FF2B5EF4-FFF2-40B4-BE49-F238E27FC236}">
                <a16:creationId xmlns:a16="http://schemas.microsoft.com/office/drawing/2014/main" id="{91E8A237-FC79-791E-0CED-8ECB7FC2AC19}"/>
              </a:ext>
            </a:extLst>
          </p:cNvPr>
          <p:cNvPicPr>
            <a:picLocks noChangeAspect="1"/>
          </p:cNvPicPr>
          <p:nvPr/>
        </p:nvPicPr>
        <p:blipFill>
          <a:blip r:embed="rId4">
            <a:extLst>
              <a:ext uri="{28A0092B-C50C-407E-A947-70E740481C1C}">
                <a14:useLocalDpi xmlns:a14="http://schemas.microsoft.com/office/drawing/2010/main" val="0"/>
              </a:ext>
            </a:extLst>
          </a:blip>
          <a:srcRect l="-1870" t="24217" r="97127" b="34307"/>
          <a:stretch/>
        </p:blipFill>
        <p:spPr>
          <a:xfrm>
            <a:off x="6064409" y="4342950"/>
            <a:ext cx="336129" cy="1469982"/>
          </a:xfrm>
          <a:prstGeom prst="rect">
            <a:avLst/>
          </a:prstGeom>
        </p:spPr>
      </p:pic>
      <p:pic>
        <p:nvPicPr>
          <p:cNvPr id="39" name="Picture 38" descr="A graph of a graph&#10;&#10;AI-generated content may be incorrect.">
            <a:extLst>
              <a:ext uri="{FF2B5EF4-FFF2-40B4-BE49-F238E27FC236}">
                <a16:creationId xmlns:a16="http://schemas.microsoft.com/office/drawing/2014/main" id="{E1D6125B-153E-B840-5979-F4EFB231EACD}"/>
              </a:ext>
            </a:extLst>
          </p:cNvPr>
          <p:cNvPicPr>
            <a:picLocks noChangeAspect="1"/>
          </p:cNvPicPr>
          <p:nvPr/>
        </p:nvPicPr>
        <p:blipFill>
          <a:blip r:embed="rId7">
            <a:extLst>
              <a:ext uri="{28A0092B-C50C-407E-A947-70E740481C1C}">
                <a14:useLocalDpi xmlns:a14="http://schemas.microsoft.com/office/drawing/2010/main" val="0"/>
              </a:ext>
            </a:extLst>
          </a:blip>
          <a:srcRect l="-175" t="31822" r="96624" b="44868"/>
          <a:stretch/>
        </p:blipFill>
        <p:spPr>
          <a:xfrm>
            <a:off x="314463" y="4428162"/>
            <a:ext cx="235690" cy="1160513"/>
          </a:xfrm>
          <a:prstGeom prst="rect">
            <a:avLst/>
          </a:prstGeom>
        </p:spPr>
      </p:pic>
      <p:pic>
        <p:nvPicPr>
          <p:cNvPr id="40" name="Picture 39" descr="A graph of a number of points&#10;&#10;AI-generated content may be incorrect.">
            <a:extLst>
              <a:ext uri="{FF2B5EF4-FFF2-40B4-BE49-F238E27FC236}">
                <a16:creationId xmlns:a16="http://schemas.microsoft.com/office/drawing/2014/main" id="{28673786-622F-C7D2-7761-78E60A319C30}"/>
              </a:ext>
            </a:extLst>
          </p:cNvPr>
          <p:cNvPicPr>
            <a:picLocks noChangeAspect="1"/>
          </p:cNvPicPr>
          <p:nvPr/>
        </p:nvPicPr>
        <p:blipFill>
          <a:blip r:embed="rId8">
            <a:extLst>
              <a:ext uri="{28A0092B-C50C-407E-A947-70E740481C1C}">
                <a14:useLocalDpi xmlns:a14="http://schemas.microsoft.com/office/drawing/2010/main" val="0"/>
              </a:ext>
            </a:extLst>
          </a:blip>
          <a:srcRect t="38555" r="96646" b="27241"/>
          <a:stretch/>
        </p:blipFill>
        <p:spPr>
          <a:xfrm>
            <a:off x="389138" y="2187714"/>
            <a:ext cx="190711" cy="1458764"/>
          </a:xfrm>
          <a:prstGeom prst="rect">
            <a:avLst/>
          </a:prstGeom>
        </p:spPr>
      </p:pic>
      <p:sp>
        <p:nvSpPr>
          <p:cNvPr id="53" name="Interaktive Schaltfläche: Nächste(r) oder Weiter 16">
            <a:hlinkClick r:id="" action="ppaction://hlinkshowjump?jump=nextslide" highlightClick="1"/>
            <a:extLst>
              <a:ext uri="{FF2B5EF4-FFF2-40B4-BE49-F238E27FC236}">
                <a16:creationId xmlns:a16="http://schemas.microsoft.com/office/drawing/2014/main" id="{02713B45-D224-A508-1051-8D9FC870C1CE}"/>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aph of a graph showing different types of data&#10;&#10;AI-generated content may be incorrect.">
            <a:extLst>
              <a:ext uri="{FF2B5EF4-FFF2-40B4-BE49-F238E27FC236}">
                <a16:creationId xmlns:a16="http://schemas.microsoft.com/office/drawing/2014/main" id="{33091E86-EA61-01F3-3523-9ECD89A81543}"/>
              </a:ext>
            </a:extLst>
          </p:cNvPr>
          <p:cNvPicPr>
            <a:picLocks noChangeAspect="1"/>
          </p:cNvPicPr>
          <p:nvPr/>
        </p:nvPicPr>
        <p:blipFill>
          <a:blip r:embed="rId9">
            <a:extLst>
              <a:ext uri="{28A0092B-C50C-407E-A947-70E740481C1C}">
                <a14:useLocalDpi xmlns:a14="http://schemas.microsoft.com/office/drawing/2010/main" val="0"/>
              </a:ext>
            </a:extLst>
          </a:blip>
          <a:srcRect l="2931" t="6779" b="17008"/>
          <a:stretch/>
        </p:blipFill>
        <p:spPr>
          <a:xfrm>
            <a:off x="579849" y="4253396"/>
            <a:ext cx="4592427" cy="2028188"/>
          </a:xfrm>
          <a:prstGeom prst="rect">
            <a:avLst/>
          </a:prstGeom>
        </p:spPr>
      </p:pic>
      <p:sp>
        <p:nvSpPr>
          <p:cNvPr id="14" name="TextBox 13">
            <a:extLst>
              <a:ext uri="{FF2B5EF4-FFF2-40B4-BE49-F238E27FC236}">
                <a16:creationId xmlns:a16="http://schemas.microsoft.com/office/drawing/2014/main" id="{EC0B872B-AA15-CF48-73BC-A151745E9051}"/>
              </a:ext>
            </a:extLst>
          </p:cNvPr>
          <p:cNvSpPr txBox="1"/>
          <p:nvPr/>
        </p:nvSpPr>
        <p:spPr>
          <a:xfrm>
            <a:off x="788872" y="4265367"/>
            <a:ext cx="1186543" cy="261610"/>
          </a:xfrm>
          <a:prstGeom prst="rect">
            <a:avLst/>
          </a:prstGeom>
          <a:noFill/>
        </p:spPr>
        <p:txBody>
          <a:bodyPr wrap="none" rtlCol="0">
            <a:spAutoFit/>
          </a:bodyPr>
          <a:lstStyle/>
          <a:p>
            <a:r>
              <a:rPr lang="de-DE" sz="1100" dirty="0"/>
              <a:t>Petit Glane 2019</a:t>
            </a:r>
            <a:endParaRPr lang="en-CH" sz="1100" dirty="0"/>
          </a:p>
        </p:txBody>
      </p:sp>
      <p:sp>
        <p:nvSpPr>
          <p:cNvPr id="15" name="TextBox 14">
            <a:extLst>
              <a:ext uri="{FF2B5EF4-FFF2-40B4-BE49-F238E27FC236}">
                <a16:creationId xmlns:a16="http://schemas.microsoft.com/office/drawing/2014/main" id="{79DB90FF-F3CE-1A73-A9B6-C30442B0094B}"/>
              </a:ext>
            </a:extLst>
          </p:cNvPr>
          <p:cNvSpPr txBox="1"/>
          <p:nvPr/>
        </p:nvSpPr>
        <p:spPr>
          <a:xfrm>
            <a:off x="6559237" y="4265528"/>
            <a:ext cx="1385316" cy="261610"/>
          </a:xfrm>
          <a:prstGeom prst="rect">
            <a:avLst/>
          </a:prstGeom>
          <a:noFill/>
        </p:spPr>
        <p:txBody>
          <a:bodyPr wrap="none" rtlCol="0">
            <a:spAutoFit/>
          </a:bodyPr>
          <a:lstStyle/>
          <a:p>
            <a:r>
              <a:rPr lang="de-DE" sz="1100" dirty="0"/>
              <a:t>Broye Payerne 2022</a:t>
            </a:r>
            <a:endParaRPr lang="en-CH" sz="1100" dirty="0"/>
          </a:p>
        </p:txBody>
      </p:sp>
    </p:spTree>
    <p:extLst>
      <p:ext uri="{BB962C8B-B14F-4D97-AF65-F5344CB8AC3E}">
        <p14:creationId xmlns:p14="http://schemas.microsoft.com/office/powerpoint/2010/main" val="2973493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A78B5-1931-9825-E56C-E73A9D65B908}"/>
            </a:ext>
          </a:extLst>
        </p:cNvPr>
        <p:cNvGrpSpPr/>
        <p:nvPr/>
      </p:nvGrpSpPr>
      <p:grpSpPr>
        <a:xfrm>
          <a:off x="0" y="0"/>
          <a:ext cx="0" cy="0"/>
          <a:chOff x="0" y="0"/>
          <a:chExt cx="0" cy="0"/>
        </a:xfrm>
      </p:grpSpPr>
      <p:pic>
        <p:nvPicPr>
          <p:cNvPr id="19" name="Picture 18" descr="A graph of different colored lines&#10;&#10;AI-generated content may be incorrect.">
            <a:extLst>
              <a:ext uri="{FF2B5EF4-FFF2-40B4-BE49-F238E27FC236}">
                <a16:creationId xmlns:a16="http://schemas.microsoft.com/office/drawing/2014/main" id="{97FDEAFA-EC8C-A870-306D-C355C43116CC}"/>
              </a:ext>
            </a:extLst>
          </p:cNvPr>
          <p:cNvPicPr>
            <a:picLocks noChangeAspect="1"/>
          </p:cNvPicPr>
          <p:nvPr/>
        </p:nvPicPr>
        <p:blipFill>
          <a:blip r:embed="rId2">
            <a:extLst>
              <a:ext uri="{28A0092B-C50C-407E-A947-70E740481C1C}">
                <a14:useLocalDpi xmlns:a14="http://schemas.microsoft.com/office/drawing/2010/main" val="0"/>
              </a:ext>
            </a:extLst>
          </a:blip>
          <a:srcRect l="20245" t="89930" r="18036"/>
          <a:stretch/>
        </p:blipFill>
        <p:spPr>
          <a:xfrm>
            <a:off x="5126677" y="5507373"/>
            <a:ext cx="5429250" cy="664345"/>
          </a:xfrm>
          <a:prstGeom prst="rect">
            <a:avLst/>
          </a:prstGeom>
        </p:spPr>
      </p:pic>
      <p:sp>
        <p:nvSpPr>
          <p:cNvPr id="7" name="Rectangle: Rounded Corners 6">
            <a:extLst>
              <a:ext uri="{FF2B5EF4-FFF2-40B4-BE49-F238E27FC236}">
                <a16:creationId xmlns:a16="http://schemas.microsoft.com/office/drawing/2014/main" id="{66381530-12C2-D879-D67F-85B0BC69821A}"/>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6E125748-FD21-60B2-0C1E-0AF2978EA1A7}"/>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55E00154-46CB-65BC-9D3A-266D8EB9F325}"/>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3882EB85-D5E0-879E-3199-8708F68F9C35}"/>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Rounded Corners 1">
            <a:extLst>
              <a:ext uri="{FF2B5EF4-FFF2-40B4-BE49-F238E27FC236}">
                <a16:creationId xmlns:a16="http://schemas.microsoft.com/office/drawing/2014/main" id="{A0C73CDF-A9C1-99D3-48AB-D2970C9834D2}"/>
              </a:ext>
            </a:extLst>
          </p:cNvPr>
          <p:cNvSpPr/>
          <p:nvPr/>
        </p:nvSpPr>
        <p:spPr>
          <a:xfrm>
            <a:off x="415684" y="331225"/>
            <a:ext cx="3270791" cy="500763"/>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Impact on water balance:</a:t>
            </a:r>
            <a:endParaRPr lang="en-CH" sz="2000" b="1" dirty="0">
              <a:solidFill>
                <a:srgbClr val="4DA4E5"/>
              </a:solidFill>
            </a:endParaRPr>
          </a:p>
        </p:txBody>
      </p:sp>
      <p:pic>
        <p:nvPicPr>
          <p:cNvPr id="4" name="Picture 3" descr="A graph of different colored lines&#10;&#10;AI-generated content may be incorrect.">
            <a:extLst>
              <a:ext uri="{FF2B5EF4-FFF2-40B4-BE49-F238E27FC236}">
                <a16:creationId xmlns:a16="http://schemas.microsoft.com/office/drawing/2014/main" id="{9DF8D276-B812-9A67-B05A-69D482EDB153}"/>
              </a:ext>
            </a:extLst>
          </p:cNvPr>
          <p:cNvPicPr>
            <a:picLocks noChangeAspect="1"/>
          </p:cNvPicPr>
          <p:nvPr/>
        </p:nvPicPr>
        <p:blipFill>
          <a:blip r:embed="rId2">
            <a:extLst>
              <a:ext uri="{28A0092B-C50C-407E-A947-70E740481C1C}">
                <a14:useLocalDpi xmlns:a14="http://schemas.microsoft.com/office/drawing/2010/main" val="0"/>
              </a:ext>
            </a:extLst>
          </a:blip>
          <a:srcRect b="10777"/>
          <a:stretch/>
        </p:blipFill>
        <p:spPr>
          <a:xfrm>
            <a:off x="4281630" y="685794"/>
            <a:ext cx="7315215" cy="4895147"/>
          </a:xfrm>
          <a:prstGeom prst="rect">
            <a:avLst/>
          </a:prstGeom>
        </p:spPr>
      </p:pic>
      <p:sp>
        <p:nvSpPr>
          <p:cNvPr id="9" name="TextBox 8">
            <a:extLst>
              <a:ext uri="{FF2B5EF4-FFF2-40B4-BE49-F238E27FC236}">
                <a16:creationId xmlns:a16="http://schemas.microsoft.com/office/drawing/2014/main" id="{5B41B7E1-C866-6C38-943E-59D1CA02BD7D}"/>
              </a:ext>
            </a:extLst>
          </p:cNvPr>
          <p:cNvSpPr txBox="1"/>
          <p:nvPr/>
        </p:nvSpPr>
        <p:spPr>
          <a:xfrm>
            <a:off x="415685" y="1163213"/>
            <a:ext cx="3403840" cy="2031325"/>
          </a:xfrm>
          <a:prstGeom prst="rect">
            <a:avLst/>
          </a:prstGeom>
          <a:noFill/>
        </p:spPr>
        <p:txBody>
          <a:bodyPr wrap="square" rtlCol="0">
            <a:spAutoFit/>
          </a:bodyPr>
          <a:lstStyle/>
          <a:p>
            <a:r>
              <a:rPr lang="de-DE" kern="100" dirty="0">
                <a:latin typeface="Calibri" panose="020F0502020204030204" pitchFamily="34" charset="0"/>
                <a:ea typeface="Calibri" panose="020F0502020204030204" pitchFamily="34" charset="0"/>
                <a:cs typeface="Calibri" panose="020F0502020204030204" pitchFamily="34" charset="0"/>
              </a:rPr>
              <a:t>Absolute impacts are in general quite marginal, water partitioning is changed:</a:t>
            </a:r>
          </a:p>
          <a:p>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aET is increased</a:t>
            </a:r>
          </a:p>
          <a:p>
            <a:pPr marL="285750" indent="-285750">
              <a:buFont typeface="Arial" panose="020B0604020202020204" pitchFamily="34" charset="0"/>
              <a:buChar char="•"/>
            </a:pPr>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discharge is reduced</a:t>
            </a:r>
          </a:p>
        </p:txBody>
      </p:sp>
      <p:sp>
        <p:nvSpPr>
          <p:cNvPr id="10" name="Interaktive Schaltfläche: Nächste(r) oder Weiter 16">
            <a:hlinkClick r:id="" action="ppaction://hlinkshowjump?jump=nextslide" highlightClick="1"/>
            <a:extLst>
              <a:ext uri="{FF2B5EF4-FFF2-40B4-BE49-F238E27FC236}">
                <a16:creationId xmlns:a16="http://schemas.microsoft.com/office/drawing/2014/main" id="{BCF3B4F9-A0F3-5316-7C3A-3DC2B5A82FE1}"/>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45E826-31CB-0C01-6DE7-15B20BF01571}"/>
              </a:ext>
            </a:extLst>
          </p:cNvPr>
          <p:cNvSpPr/>
          <p:nvPr/>
        </p:nvSpPr>
        <p:spPr>
          <a:xfrm>
            <a:off x="8736422" y="5779921"/>
            <a:ext cx="447675" cy="247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5CD4E4DB-AA79-CAB0-3469-EA99FB8BA7E6}"/>
              </a:ext>
            </a:extLst>
          </p:cNvPr>
          <p:cNvSpPr/>
          <p:nvPr/>
        </p:nvSpPr>
        <p:spPr>
          <a:xfrm>
            <a:off x="9458325" y="5752745"/>
            <a:ext cx="723265" cy="247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D7807DCC-C7B4-40E8-80FB-5D2A2DD0132A}"/>
              </a:ext>
            </a:extLst>
          </p:cNvPr>
          <p:cNvSpPr txBox="1"/>
          <p:nvPr/>
        </p:nvSpPr>
        <p:spPr>
          <a:xfrm>
            <a:off x="10477952" y="5648051"/>
            <a:ext cx="1158768" cy="461665"/>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simulated (scenario)</a:t>
            </a:r>
          </a:p>
        </p:txBody>
      </p:sp>
      <p:sp>
        <p:nvSpPr>
          <p:cNvPr id="13" name="TextBox 12">
            <a:extLst>
              <a:ext uri="{FF2B5EF4-FFF2-40B4-BE49-F238E27FC236}">
                <a16:creationId xmlns:a16="http://schemas.microsoft.com/office/drawing/2014/main" id="{7CACD58D-F272-240F-BFE4-CE4A09919954}"/>
              </a:ext>
            </a:extLst>
          </p:cNvPr>
          <p:cNvSpPr txBox="1"/>
          <p:nvPr/>
        </p:nvSpPr>
        <p:spPr>
          <a:xfrm>
            <a:off x="9359691" y="5650879"/>
            <a:ext cx="1045716" cy="461665"/>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simulated (default)</a:t>
            </a:r>
          </a:p>
        </p:txBody>
      </p:sp>
    </p:spTree>
    <p:extLst>
      <p:ext uri="{BB962C8B-B14F-4D97-AF65-F5344CB8AC3E}">
        <p14:creationId xmlns:p14="http://schemas.microsoft.com/office/powerpoint/2010/main" val="9295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24ED7-6A7B-B71D-7569-24830EC00A74}"/>
            </a:ext>
          </a:extLst>
        </p:cNvPr>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B31D6BF9-3E18-858F-9864-96AC54BB7964}"/>
              </a:ext>
            </a:extLst>
          </p:cNvPr>
          <p:cNvSpPr/>
          <p:nvPr/>
        </p:nvSpPr>
        <p:spPr>
          <a:xfrm>
            <a:off x="470225" y="5511889"/>
            <a:ext cx="3832264" cy="577439"/>
          </a:xfrm>
          <a:prstGeom prst="roundRect">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Rounded Corners 6">
            <a:extLst>
              <a:ext uri="{FF2B5EF4-FFF2-40B4-BE49-F238E27FC236}">
                <a16:creationId xmlns:a16="http://schemas.microsoft.com/office/drawing/2014/main" id="{94594FD0-394A-822A-8DD2-11F10542735C}"/>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3E0C1387-4BC2-0DEA-57CC-C92118CD1D50}"/>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3EA755C4-5071-8257-F35A-7C9FB1AE11E0}"/>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C9A064E6-DA86-8979-F379-AAB8A7A062EE}"/>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8">
            <a:extLst>
              <a:ext uri="{FF2B5EF4-FFF2-40B4-BE49-F238E27FC236}">
                <a16:creationId xmlns:a16="http://schemas.microsoft.com/office/drawing/2014/main" id="{D5BBB0C8-0EE8-8D40-B6FB-9702F51C48CF}"/>
              </a:ext>
            </a:extLst>
          </p:cNvPr>
          <p:cNvSpPr/>
          <p:nvPr/>
        </p:nvSpPr>
        <p:spPr>
          <a:xfrm>
            <a:off x="415684" y="331225"/>
            <a:ext cx="3559549" cy="500763"/>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Summary &amp; Conclusion</a:t>
            </a:r>
            <a:endParaRPr lang="en-CH" sz="2000" b="1" dirty="0">
              <a:solidFill>
                <a:srgbClr val="4DA4E5"/>
              </a:solidFill>
            </a:endParaRPr>
          </a:p>
        </p:txBody>
      </p:sp>
      <p:pic>
        <p:nvPicPr>
          <p:cNvPr id="43" name="Picture 42" descr="A diagram of a land with a cross section&#10;&#10;AI-generated content may be incorrect.">
            <a:extLst>
              <a:ext uri="{FF2B5EF4-FFF2-40B4-BE49-F238E27FC236}">
                <a16:creationId xmlns:a16="http://schemas.microsoft.com/office/drawing/2014/main" id="{CEDD8B41-4CFD-843B-8D0E-E0FE39BF4804}"/>
              </a:ext>
            </a:extLst>
          </p:cNvPr>
          <p:cNvPicPr>
            <a:picLocks noChangeAspect="1"/>
          </p:cNvPicPr>
          <p:nvPr/>
        </p:nvPicPr>
        <p:blipFill>
          <a:blip r:embed="rId2">
            <a:extLst>
              <a:ext uri="{28A0092B-C50C-407E-A947-70E740481C1C}">
                <a14:useLocalDpi xmlns:a14="http://schemas.microsoft.com/office/drawing/2010/main" val="0"/>
              </a:ext>
            </a:extLst>
          </a:blip>
          <a:srcRect l="4063" t="16500" r="68716" b="17187"/>
          <a:stretch/>
        </p:blipFill>
        <p:spPr>
          <a:xfrm>
            <a:off x="3422578" y="2180743"/>
            <a:ext cx="2366832" cy="2834864"/>
          </a:xfrm>
          <a:prstGeom prst="rect">
            <a:avLst/>
          </a:prstGeom>
        </p:spPr>
      </p:pic>
      <p:pic>
        <p:nvPicPr>
          <p:cNvPr id="44" name="Picture 43" descr="A diagram of a land with a cross section&#10;&#10;AI-generated content may be incorrect.">
            <a:extLst>
              <a:ext uri="{FF2B5EF4-FFF2-40B4-BE49-F238E27FC236}">
                <a16:creationId xmlns:a16="http://schemas.microsoft.com/office/drawing/2014/main" id="{E55E9211-8B57-191A-9B11-E07E0218436B}"/>
              </a:ext>
            </a:extLst>
          </p:cNvPr>
          <p:cNvPicPr>
            <a:picLocks noChangeAspect="1"/>
          </p:cNvPicPr>
          <p:nvPr/>
        </p:nvPicPr>
        <p:blipFill>
          <a:blip r:embed="rId2">
            <a:extLst>
              <a:ext uri="{28A0092B-C50C-407E-A947-70E740481C1C}">
                <a14:useLocalDpi xmlns:a14="http://schemas.microsoft.com/office/drawing/2010/main" val="0"/>
              </a:ext>
            </a:extLst>
          </a:blip>
          <a:srcRect l="50508" t="17436" r="26562" b="33805"/>
          <a:stretch/>
        </p:blipFill>
        <p:spPr>
          <a:xfrm>
            <a:off x="5647117" y="2436920"/>
            <a:ext cx="2366832" cy="2474524"/>
          </a:xfrm>
          <a:prstGeom prst="rect">
            <a:avLst/>
          </a:prstGeom>
        </p:spPr>
      </p:pic>
      <p:cxnSp>
        <p:nvCxnSpPr>
          <p:cNvPr id="45" name="Straight Connector 44">
            <a:extLst>
              <a:ext uri="{FF2B5EF4-FFF2-40B4-BE49-F238E27FC236}">
                <a16:creationId xmlns:a16="http://schemas.microsoft.com/office/drawing/2014/main" id="{9F525D5C-EEB8-3889-5815-299F82DB7F05}"/>
              </a:ext>
            </a:extLst>
          </p:cNvPr>
          <p:cNvCxnSpPr>
            <a:cxnSpLocks/>
          </p:cNvCxnSpPr>
          <p:nvPr/>
        </p:nvCxnSpPr>
        <p:spPr>
          <a:xfrm>
            <a:off x="5047248" y="3138227"/>
            <a:ext cx="697161" cy="459948"/>
          </a:xfrm>
          <a:prstGeom prst="line">
            <a:avLst/>
          </a:prstGeom>
          <a:ln w="12700"/>
        </p:spPr>
        <p:style>
          <a:lnRef idx="2">
            <a:schemeClr val="dk1"/>
          </a:lnRef>
          <a:fillRef idx="0">
            <a:schemeClr val="dk1"/>
          </a:fillRef>
          <a:effectRef idx="1">
            <a:schemeClr val="dk1"/>
          </a:effectRef>
          <a:fontRef idx="minor">
            <a:schemeClr val="tx1"/>
          </a:fontRef>
        </p:style>
      </p:cxnSp>
      <p:pic>
        <p:nvPicPr>
          <p:cNvPr id="47" name="Picture 46" descr="A diagram of a land with a cross section&#10;&#10;AI-generated content may be incorrect.">
            <a:extLst>
              <a:ext uri="{FF2B5EF4-FFF2-40B4-BE49-F238E27FC236}">
                <a16:creationId xmlns:a16="http://schemas.microsoft.com/office/drawing/2014/main" id="{B68ADDD1-5DF0-A3E5-0992-3266B6F5228F}"/>
              </a:ext>
            </a:extLst>
          </p:cNvPr>
          <p:cNvPicPr>
            <a:picLocks noChangeAspect="1"/>
          </p:cNvPicPr>
          <p:nvPr/>
        </p:nvPicPr>
        <p:blipFill>
          <a:blip r:embed="rId2">
            <a:extLst>
              <a:ext uri="{28A0092B-C50C-407E-A947-70E740481C1C}">
                <a14:useLocalDpi xmlns:a14="http://schemas.microsoft.com/office/drawing/2010/main" val="0"/>
              </a:ext>
            </a:extLst>
          </a:blip>
          <a:srcRect l="67102" t="46544" r="26562" b="49431"/>
          <a:stretch/>
        </p:blipFill>
        <p:spPr>
          <a:xfrm>
            <a:off x="7270978" y="4762576"/>
            <a:ext cx="772538" cy="241300"/>
          </a:xfrm>
          <a:prstGeom prst="rect">
            <a:avLst/>
          </a:prstGeom>
        </p:spPr>
      </p:pic>
      <p:cxnSp>
        <p:nvCxnSpPr>
          <p:cNvPr id="48" name="Straight Connector 47">
            <a:extLst>
              <a:ext uri="{FF2B5EF4-FFF2-40B4-BE49-F238E27FC236}">
                <a16:creationId xmlns:a16="http://schemas.microsoft.com/office/drawing/2014/main" id="{984C5599-896E-6AAC-8DC1-9C1B087BA003}"/>
              </a:ext>
            </a:extLst>
          </p:cNvPr>
          <p:cNvCxnSpPr>
            <a:cxnSpLocks/>
          </p:cNvCxnSpPr>
          <p:nvPr/>
        </p:nvCxnSpPr>
        <p:spPr>
          <a:xfrm>
            <a:off x="5197267" y="3076325"/>
            <a:ext cx="852000" cy="32515"/>
          </a:xfrm>
          <a:prstGeom prst="line">
            <a:avLst/>
          </a:prstGeom>
          <a:ln w="12700"/>
        </p:spPr>
        <p:style>
          <a:lnRef idx="2">
            <a:schemeClr val="dk1"/>
          </a:lnRef>
          <a:fillRef idx="0">
            <a:schemeClr val="dk1"/>
          </a:fillRef>
          <a:effectRef idx="1">
            <a:schemeClr val="dk1"/>
          </a:effectRef>
          <a:fontRef idx="minor">
            <a:schemeClr val="tx1"/>
          </a:fontRef>
        </p:style>
      </p:cxnSp>
      <p:sp>
        <p:nvSpPr>
          <p:cNvPr id="52" name="TextBox 51">
            <a:extLst>
              <a:ext uri="{FF2B5EF4-FFF2-40B4-BE49-F238E27FC236}">
                <a16:creationId xmlns:a16="http://schemas.microsoft.com/office/drawing/2014/main" id="{2F23DFC7-54F5-0BC1-F99B-32B4EE8A7C76}"/>
              </a:ext>
            </a:extLst>
          </p:cNvPr>
          <p:cNvSpPr txBox="1"/>
          <p:nvPr/>
        </p:nvSpPr>
        <p:spPr>
          <a:xfrm>
            <a:off x="8505916" y="2338418"/>
            <a:ext cx="2822627" cy="2272866"/>
          </a:xfrm>
          <a:prstGeom prst="rect">
            <a:avLst/>
          </a:prstGeom>
          <a:noFill/>
        </p:spPr>
        <p:txBody>
          <a:bodyPr wrap="square" rtlCol="0">
            <a:spAutoFit/>
          </a:bodyPr>
          <a:lstStyle/>
          <a:p>
            <a:pPr>
              <a:lnSpc>
                <a:spcPct val="150000"/>
              </a:lnSpc>
            </a:pPr>
            <a:r>
              <a:rPr lang="de-DE" sz="1600" b="1" dirty="0"/>
              <a:t>Actual evapotranspiration</a:t>
            </a:r>
          </a:p>
          <a:p>
            <a:pPr>
              <a:lnSpc>
                <a:spcPct val="150000"/>
              </a:lnSpc>
            </a:pPr>
            <a:r>
              <a:rPr lang="de-DE" sz="1600" b="1" dirty="0"/>
              <a:t>Soil water content</a:t>
            </a:r>
          </a:p>
          <a:p>
            <a:pPr>
              <a:lnSpc>
                <a:spcPct val="150000"/>
              </a:lnSpc>
            </a:pPr>
            <a:r>
              <a:rPr lang="de-DE" sz="1600" b="1" dirty="0"/>
              <a:t>Groundwater storage</a:t>
            </a:r>
          </a:p>
          <a:p>
            <a:pPr>
              <a:lnSpc>
                <a:spcPct val="150000"/>
              </a:lnSpc>
            </a:pPr>
            <a:r>
              <a:rPr lang="de-DE" sz="1600" b="1" dirty="0"/>
              <a:t>Total runoff &amp; discharge</a:t>
            </a:r>
            <a:endParaRPr lang="en-CH" sz="1600" b="1" dirty="0"/>
          </a:p>
          <a:p>
            <a:pPr>
              <a:lnSpc>
                <a:spcPct val="150000"/>
              </a:lnSpc>
            </a:pPr>
            <a:r>
              <a:rPr lang="de-DE" sz="1600" b="1" dirty="0"/>
              <a:t>Peak flows </a:t>
            </a:r>
          </a:p>
          <a:p>
            <a:pPr>
              <a:lnSpc>
                <a:spcPct val="150000"/>
              </a:lnSpc>
            </a:pPr>
            <a:r>
              <a:rPr lang="de-DE" sz="1600" b="1" dirty="0"/>
              <a:t>Low flows</a:t>
            </a:r>
          </a:p>
        </p:txBody>
      </p:sp>
      <p:sp>
        <p:nvSpPr>
          <p:cNvPr id="53" name="Oval 52">
            <a:extLst>
              <a:ext uri="{FF2B5EF4-FFF2-40B4-BE49-F238E27FC236}">
                <a16:creationId xmlns:a16="http://schemas.microsoft.com/office/drawing/2014/main" id="{1890A9BE-8959-B969-A9E8-325EE4525727}"/>
              </a:ext>
            </a:extLst>
          </p:cNvPr>
          <p:cNvSpPr/>
          <p:nvPr/>
        </p:nvSpPr>
        <p:spPr>
          <a:xfrm>
            <a:off x="7098327" y="2533130"/>
            <a:ext cx="329524" cy="3355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4" name="Oval 53">
            <a:extLst>
              <a:ext uri="{FF2B5EF4-FFF2-40B4-BE49-F238E27FC236}">
                <a16:creationId xmlns:a16="http://schemas.microsoft.com/office/drawing/2014/main" id="{0C12103B-4864-5B8E-8037-82C37464F578}"/>
              </a:ext>
            </a:extLst>
          </p:cNvPr>
          <p:cNvSpPr/>
          <p:nvPr/>
        </p:nvSpPr>
        <p:spPr>
          <a:xfrm>
            <a:off x="7542132" y="3476918"/>
            <a:ext cx="369176" cy="3355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Oval 54">
            <a:extLst>
              <a:ext uri="{FF2B5EF4-FFF2-40B4-BE49-F238E27FC236}">
                <a16:creationId xmlns:a16="http://schemas.microsoft.com/office/drawing/2014/main" id="{F4B88B87-E2A1-4191-5A78-34C65092115E}"/>
              </a:ext>
            </a:extLst>
          </p:cNvPr>
          <p:cNvSpPr/>
          <p:nvPr/>
        </p:nvSpPr>
        <p:spPr>
          <a:xfrm>
            <a:off x="7172956" y="4396223"/>
            <a:ext cx="414598" cy="3420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 name="Plus Sign 55">
            <a:extLst>
              <a:ext uri="{FF2B5EF4-FFF2-40B4-BE49-F238E27FC236}">
                <a16:creationId xmlns:a16="http://schemas.microsoft.com/office/drawing/2014/main" id="{B3E5C77E-E1A5-3AE4-1AE9-1A3330815FCB}"/>
              </a:ext>
            </a:extLst>
          </p:cNvPr>
          <p:cNvSpPr/>
          <p:nvPr/>
        </p:nvSpPr>
        <p:spPr>
          <a:xfrm>
            <a:off x="8219566" y="2446835"/>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58" name="Plus Sign 57">
            <a:extLst>
              <a:ext uri="{FF2B5EF4-FFF2-40B4-BE49-F238E27FC236}">
                <a16:creationId xmlns:a16="http://schemas.microsoft.com/office/drawing/2014/main" id="{CBA070F4-53CA-076D-4310-C09179697ACD}"/>
              </a:ext>
            </a:extLst>
          </p:cNvPr>
          <p:cNvSpPr/>
          <p:nvPr/>
        </p:nvSpPr>
        <p:spPr>
          <a:xfrm>
            <a:off x="8228156" y="2810898"/>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59" name="Plus Sign 58">
            <a:extLst>
              <a:ext uri="{FF2B5EF4-FFF2-40B4-BE49-F238E27FC236}">
                <a16:creationId xmlns:a16="http://schemas.microsoft.com/office/drawing/2014/main" id="{E0B6E5A5-7280-E185-5E83-8B910C8FDF77}"/>
              </a:ext>
            </a:extLst>
          </p:cNvPr>
          <p:cNvSpPr/>
          <p:nvPr/>
        </p:nvSpPr>
        <p:spPr>
          <a:xfrm>
            <a:off x="8242769" y="4312677"/>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Minus Sign 59">
            <a:extLst>
              <a:ext uri="{FF2B5EF4-FFF2-40B4-BE49-F238E27FC236}">
                <a16:creationId xmlns:a16="http://schemas.microsoft.com/office/drawing/2014/main" id="{784E19AE-372E-541D-9CE0-DD5F7B0E5C81}"/>
              </a:ext>
            </a:extLst>
          </p:cNvPr>
          <p:cNvSpPr/>
          <p:nvPr/>
        </p:nvSpPr>
        <p:spPr>
          <a:xfrm>
            <a:off x="8235261" y="3198046"/>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1" name="Minus Sign 60">
            <a:extLst>
              <a:ext uri="{FF2B5EF4-FFF2-40B4-BE49-F238E27FC236}">
                <a16:creationId xmlns:a16="http://schemas.microsoft.com/office/drawing/2014/main" id="{B094C497-9F5D-1069-4164-BD5AB5AD50A3}"/>
              </a:ext>
            </a:extLst>
          </p:cNvPr>
          <p:cNvSpPr/>
          <p:nvPr/>
        </p:nvSpPr>
        <p:spPr>
          <a:xfrm>
            <a:off x="8235261" y="3563760"/>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Minus Sign 61">
            <a:extLst>
              <a:ext uri="{FF2B5EF4-FFF2-40B4-BE49-F238E27FC236}">
                <a16:creationId xmlns:a16="http://schemas.microsoft.com/office/drawing/2014/main" id="{A675ED88-B32B-5E22-06B6-60C1A85DDBCA}"/>
              </a:ext>
            </a:extLst>
          </p:cNvPr>
          <p:cNvSpPr/>
          <p:nvPr/>
        </p:nvSpPr>
        <p:spPr>
          <a:xfrm>
            <a:off x="8235261" y="3930093"/>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TextBox 63">
            <a:extLst>
              <a:ext uri="{FF2B5EF4-FFF2-40B4-BE49-F238E27FC236}">
                <a16:creationId xmlns:a16="http://schemas.microsoft.com/office/drawing/2014/main" id="{C15A22FB-91A8-3F0D-C2A8-D57F218D2565}"/>
              </a:ext>
            </a:extLst>
          </p:cNvPr>
          <p:cNvSpPr txBox="1"/>
          <p:nvPr/>
        </p:nvSpPr>
        <p:spPr>
          <a:xfrm>
            <a:off x="583971" y="2341738"/>
            <a:ext cx="3355161" cy="1534203"/>
          </a:xfrm>
          <a:prstGeom prst="rect">
            <a:avLst/>
          </a:prstGeom>
          <a:noFill/>
        </p:spPr>
        <p:txBody>
          <a:bodyPr wrap="square" rtlCol="0">
            <a:spAutoFit/>
          </a:bodyPr>
          <a:lstStyle/>
          <a:p>
            <a:pPr>
              <a:lnSpc>
                <a:spcPct val="150000"/>
              </a:lnSpc>
            </a:pPr>
            <a:r>
              <a:rPr lang="de-DE" sz="1600" b="1" dirty="0"/>
              <a:t>Soil organic carbon  </a:t>
            </a:r>
          </a:p>
          <a:p>
            <a:pPr>
              <a:lnSpc>
                <a:spcPct val="150000"/>
              </a:lnSpc>
            </a:pPr>
            <a:r>
              <a:rPr lang="de-DE" sz="1600" b="1" dirty="0"/>
              <a:t>Bulk density</a:t>
            </a:r>
          </a:p>
          <a:p>
            <a:pPr>
              <a:lnSpc>
                <a:spcPct val="150000"/>
              </a:lnSpc>
            </a:pPr>
            <a:r>
              <a:rPr lang="de-DE" sz="1600" b="1" dirty="0"/>
              <a:t>Sat. hydraulic conductivity</a:t>
            </a:r>
          </a:p>
          <a:p>
            <a:pPr>
              <a:lnSpc>
                <a:spcPct val="150000"/>
              </a:lnSpc>
            </a:pPr>
            <a:r>
              <a:rPr lang="de-DE" sz="1600" b="1" dirty="0"/>
              <a:t>Plant available water</a:t>
            </a:r>
            <a:endParaRPr lang="en-CH" sz="1600" b="1" dirty="0"/>
          </a:p>
        </p:txBody>
      </p:sp>
      <p:sp>
        <p:nvSpPr>
          <p:cNvPr id="65" name="Plus Sign 64">
            <a:extLst>
              <a:ext uri="{FF2B5EF4-FFF2-40B4-BE49-F238E27FC236}">
                <a16:creationId xmlns:a16="http://schemas.microsoft.com/office/drawing/2014/main" id="{CF1FB559-E3B7-6CDF-648F-054B69DB9AF6}"/>
              </a:ext>
            </a:extLst>
          </p:cNvPr>
          <p:cNvSpPr/>
          <p:nvPr/>
        </p:nvSpPr>
        <p:spPr>
          <a:xfrm>
            <a:off x="352410" y="2474286"/>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6" name="Minus Sign 65">
            <a:extLst>
              <a:ext uri="{FF2B5EF4-FFF2-40B4-BE49-F238E27FC236}">
                <a16:creationId xmlns:a16="http://schemas.microsoft.com/office/drawing/2014/main" id="{D595FDFE-7AB9-B6C6-585E-6BBCCAA5D874}"/>
              </a:ext>
            </a:extLst>
          </p:cNvPr>
          <p:cNvSpPr/>
          <p:nvPr/>
        </p:nvSpPr>
        <p:spPr>
          <a:xfrm>
            <a:off x="352409" y="2858338"/>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7" name="Plus Sign 66">
            <a:extLst>
              <a:ext uri="{FF2B5EF4-FFF2-40B4-BE49-F238E27FC236}">
                <a16:creationId xmlns:a16="http://schemas.microsoft.com/office/drawing/2014/main" id="{A66975E4-A8E8-AB74-E4E8-FEF47EF77B7C}"/>
              </a:ext>
            </a:extLst>
          </p:cNvPr>
          <p:cNvSpPr/>
          <p:nvPr/>
        </p:nvSpPr>
        <p:spPr>
          <a:xfrm>
            <a:off x="345100" y="3227665"/>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8" name="Plus Sign 67">
            <a:extLst>
              <a:ext uri="{FF2B5EF4-FFF2-40B4-BE49-F238E27FC236}">
                <a16:creationId xmlns:a16="http://schemas.microsoft.com/office/drawing/2014/main" id="{9551E7C6-D1D5-847A-C6FE-136D75746A62}"/>
              </a:ext>
            </a:extLst>
          </p:cNvPr>
          <p:cNvSpPr/>
          <p:nvPr/>
        </p:nvSpPr>
        <p:spPr>
          <a:xfrm>
            <a:off x="352410" y="3573529"/>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9" name="Rectangle: Rounded Corners 68">
            <a:extLst>
              <a:ext uri="{FF2B5EF4-FFF2-40B4-BE49-F238E27FC236}">
                <a16:creationId xmlns:a16="http://schemas.microsoft.com/office/drawing/2014/main" id="{6F0C04AF-7EEA-A4B6-6EA1-F6E3839F0ADF}"/>
              </a:ext>
            </a:extLst>
          </p:cNvPr>
          <p:cNvSpPr/>
          <p:nvPr/>
        </p:nvSpPr>
        <p:spPr>
          <a:xfrm>
            <a:off x="7455344" y="1272718"/>
            <a:ext cx="4410156" cy="640760"/>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0" name="TextBox 69">
            <a:extLst>
              <a:ext uri="{FF2B5EF4-FFF2-40B4-BE49-F238E27FC236}">
                <a16:creationId xmlns:a16="http://schemas.microsoft.com/office/drawing/2014/main" id="{C6D063B2-3BDF-7843-C746-2F8F5DD19A39}"/>
              </a:ext>
            </a:extLst>
          </p:cNvPr>
          <p:cNvSpPr txBox="1"/>
          <p:nvPr/>
        </p:nvSpPr>
        <p:spPr>
          <a:xfrm>
            <a:off x="7392955" y="1276682"/>
            <a:ext cx="4632367" cy="646331"/>
          </a:xfrm>
          <a:prstGeom prst="rect">
            <a:avLst/>
          </a:prstGeom>
          <a:noFill/>
        </p:spPr>
        <p:txBody>
          <a:bodyPr wrap="square" rtlCol="0">
            <a:spAutoFit/>
          </a:bodyPr>
          <a:lstStyle/>
          <a:p>
            <a:pPr algn="ctr"/>
            <a:r>
              <a:rPr lang="de-DE" b="1" dirty="0">
                <a:solidFill>
                  <a:srgbClr val="4DA4E5"/>
                </a:solidFill>
              </a:rPr>
              <a:t>Results: Impacts on states, fluxes, discharge and water balance:</a:t>
            </a:r>
            <a:endParaRPr lang="en-CH" b="1" dirty="0">
              <a:solidFill>
                <a:srgbClr val="4DA4E5"/>
              </a:solidFill>
            </a:endParaRPr>
          </a:p>
        </p:txBody>
      </p:sp>
      <p:sp>
        <p:nvSpPr>
          <p:cNvPr id="71" name="Rectangle: Rounded Corners 70">
            <a:extLst>
              <a:ext uri="{FF2B5EF4-FFF2-40B4-BE49-F238E27FC236}">
                <a16:creationId xmlns:a16="http://schemas.microsoft.com/office/drawing/2014/main" id="{6CF65D92-84B2-079A-1E76-0F451E40CB27}"/>
              </a:ext>
            </a:extLst>
          </p:cNvPr>
          <p:cNvSpPr/>
          <p:nvPr/>
        </p:nvSpPr>
        <p:spPr>
          <a:xfrm>
            <a:off x="381100" y="1272582"/>
            <a:ext cx="4774036" cy="651809"/>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2" name="TextBox 71">
            <a:extLst>
              <a:ext uri="{FF2B5EF4-FFF2-40B4-BE49-F238E27FC236}">
                <a16:creationId xmlns:a16="http://schemas.microsoft.com/office/drawing/2014/main" id="{6288B394-5E3F-A14B-4A0D-3CF6207C23DC}"/>
              </a:ext>
            </a:extLst>
          </p:cNvPr>
          <p:cNvSpPr txBox="1"/>
          <p:nvPr/>
        </p:nvSpPr>
        <p:spPr>
          <a:xfrm>
            <a:off x="409142" y="1283697"/>
            <a:ext cx="4774036" cy="646331"/>
          </a:xfrm>
          <a:prstGeom prst="rect">
            <a:avLst/>
          </a:prstGeom>
          <a:noFill/>
        </p:spPr>
        <p:txBody>
          <a:bodyPr wrap="square">
            <a:spAutoFit/>
          </a:bodyPr>
          <a:lstStyle/>
          <a:p>
            <a:pPr algn="ctr"/>
            <a:r>
              <a:rPr lang="de-DE" b="1" dirty="0">
                <a:solidFill>
                  <a:srgbClr val="4DA4E5"/>
                </a:solidFill>
              </a:rPr>
              <a:t>Assumption: Management adaptation leads to change in soil hydraulic properties</a:t>
            </a:r>
          </a:p>
        </p:txBody>
      </p:sp>
      <p:sp>
        <p:nvSpPr>
          <p:cNvPr id="73" name="Arrow: Down 72">
            <a:extLst>
              <a:ext uri="{FF2B5EF4-FFF2-40B4-BE49-F238E27FC236}">
                <a16:creationId xmlns:a16="http://schemas.microsoft.com/office/drawing/2014/main" id="{F22B2EEE-F48B-911C-08BB-0279F470BC9B}"/>
              </a:ext>
            </a:extLst>
          </p:cNvPr>
          <p:cNvSpPr/>
          <p:nvPr/>
        </p:nvSpPr>
        <p:spPr>
          <a:xfrm rot="16200000">
            <a:off x="6123202" y="1043465"/>
            <a:ext cx="277091" cy="1000664"/>
          </a:xfrm>
          <a:prstGeom prst="downArrow">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extBox 1">
            <a:extLst>
              <a:ext uri="{FF2B5EF4-FFF2-40B4-BE49-F238E27FC236}">
                <a16:creationId xmlns:a16="http://schemas.microsoft.com/office/drawing/2014/main" id="{CAC357B7-1786-AB04-FC73-5951E0DD675A}"/>
              </a:ext>
            </a:extLst>
          </p:cNvPr>
          <p:cNvSpPr txBox="1"/>
          <p:nvPr/>
        </p:nvSpPr>
        <p:spPr>
          <a:xfrm>
            <a:off x="345415" y="5499260"/>
            <a:ext cx="4082521" cy="646331"/>
          </a:xfrm>
          <a:prstGeom prst="rect">
            <a:avLst/>
          </a:prstGeom>
          <a:noFill/>
        </p:spPr>
        <p:txBody>
          <a:bodyPr wrap="square" rtlCol="0">
            <a:spAutoFit/>
          </a:bodyPr>
          <a:lstStyle/>
          <a:p>
            <a:pPr algn="ctr"/>
            <a:r>
              <a:rPr lang="de-DE" b="1" dirty="0">
                <a:solidFill>
                  <a:schemeClr val="bg1"/>
                </a:solidFill>
              </a:rPr>
              <a:t>Overall: rather minor impacts although assumption is optimistic</a:t>
            </a:r>
            <a:endParaRPr lang="en-CH" b="1" dirty="0">
              <a:solidFill>
                <a:schemeClr val="bg1"/>
              </a:solidFill>
            </a:endParaRPr>
          </a:p>
        </p:txBody>
      </p:sp>
      <p:sp>
        <p:nvSpPr>
          <p:cNvPr id="10" name="Rectangle: Rounded Corners 9">
            <a:extLst>
              <a:ext uri="{FF2B5EF4-FFF2-40B4-BE49-F238E27FC236}">
                <a16:creationId xmlns:a16="http://schemas.microsoft.com/office/drawing/2014/main" id="{1B4195AB-9F90-45D8-0E81-22510B4F61FF}"/>
              </a:ext>
            </a:extLst>
          </p:cNvPr>
          <p:cNvSpPr/>
          <p:nvPr/>
        </p:nvSpPr>
        <p:spPr>
          <a:xfrm>
            <a:off x="4619350" y="5519873"/>
            <a:ext cx="2932244" cy="577439"/>
          </a:xfrm>
          <a:prstGeom prst="roundRect">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Rounded Corners 10">
            <a:extLst>
              <a:ext uri="{FF2B5EF4-FFF2-40B4-BE49-F238E27FC236}">
                <a16:creationId xmlns:a16="http://schemas.microsoft.com/office/drawing/2014/main" id="{363CF9D9-8065-D63D-C9CD-5AA5E1649174}"/>
              </a:ext>
            </a:extLst>
          </p:cNvPr>
          <p:cNvSpPr/>
          <p:nvPr/>
        </p:nvSpPr>
        <p:spPr>
          <a:xfrm>
            <a:off x="7889191" y="5530283"/>
            <a:ext cx="3832264" cy="577439"/>
          </a:xfrm>
          <a:prstGeom prst="roundRect">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F0DE4764-E173-83E0-5C37-061AF8849F1D}"/>
              </a:ext>
            </a:extLst>
          </p:cNvPr>
          <p:cNvSpPr txBox="1"/>
          <p:nvPr/>
        </p:nvSpPr>
        <p:spPr>
          <a:xfrm>
            <a:off x="4559943" y="5478884"/>
            <a:ext cx="2964158" cy="646331"/>
          </a:xfrm>
          <a:prstGeom prst="rect">
            <a:avLst/>
          </a:prstGeom>
          <a:noFill/>
        </p:spPr>
        <p:txBody>
          <a:bodyPr wrap="square" rtlCol="0">
            <a:spAutoFit/>
          </a:bodyPr>
          <a:lstStyle/>
          <a:p>
            <a:pPr algn="ctr"/>
            <a:r>
              <a:rPr lang="de-DE" b="1" dirty="0">
                <a:solidFill>
                  <a:schemeClr val="bg1"/>
                </a:solidFill>
              </a:rPr>
              <a:t>Positive side effect: reduced peak flows</a:t>
            </a:r>
            <a:endParaRPr lang="en-CH" b="1" dirty="0">
              <a:solidFill>
                <a:schemeClr val="bg1"/>
              </a:solidFill>
            </a:endParaRPr>
          </a:p>
        </p:txBody>
      </p:sp>
      <p:sp>
        <p:nvSpPr>
          <p:cNvPr id="74" name="TextBox 73">
            <a:extLst>
              <a:ext uri="{FF2B5EF4-FFF2-40B4-BE49-F238E27FC236}">
                <a16:creationId xmlns:a16="http://schemas.microsoft.com/office/drawing/2014/main" id="{0E255D1B-D0F6-93D0-5D20-624CA1BB3A82}"/>
              </a:ext>
            </a:extLst>
          </p:cNvPr>
          <p:cNvSpPr txBox="1"/>
          <p:nvPr/>
        </p:nvSpPr>
        <p:spPr>
          <a:xfrm>
            <a:off x="7754918" y="5485426"/>
            <a:ext cx="4082522" cy="646331"/>
          </a:xfrm>
          <a:prstGeom prst="rect">
            <a:avLst/>
          </a:prstGeom>
          <a:noFill/>
        </p:spPr>
        <p:txBody>
          <a:bodyPr wrap="square" rtlCol="0">
            <a:spAutoFit/>
          </a:bodyPr>
          <a:lstStyle/>
          <a:p>
            <a:pPr algn="ctr"/>
            <a:r>
              <a:rPr lang="de-DE" b="1" dirty="0">
                <a:solidFill>
                  <a:schemeClr val="bg1"/>
                </a:solidFill>
              </a:rPr>
              <a:t>Tradeoff: even more low flows in water scarce summer month</a:t>
            </a:r>
            <a:endParaRPr lang="en-CH" b="1" dirty="0">
              <a:solidFill>
                <a:schemeClr val="bg1"/>
              </a:solidFill>
            </a:endParaRPr>
          </a:p>
        </p:txBody>
      </p:sp>
    </p:spTree>
    <p:extLst>
      <p:ext uri="{BB962C8B-B14F-4D97-AF65-F5344CB8AC3E}">
        <p14:creationId xmlns:p14="http://schemas.microsoft.com/office/powerpoint/2010/main" val="1950225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A70F1-B4F1-D57A-8B65-7E2AFBE25FF0}"/>
            </a:ext>
          </a:extLst>
        </p:cNvPr>
        <p:cNvGrpSpPr/>
        <p:nvPr/>
      </p:nvGrpSpPr>
      <p:grpSpPr>
        <a:xfrm>
          <a:off x="0" y="0"/>
          <a:ext cx="0" cy="0"/>
          <a:chOff x="0" y="0"/>
          <a:chExt cx="0" cy="0"/>
        </a:xfrm>
      </p:grpSpPr>
      <p:sp>
        <p:nvSpPr>
          <p:cNvPr id="72" name="Rectangle: Rounded Corners 71">
            <a:extLst>
              <a:ext uri="{FF2B5EF4-FFF2-40B4-BE49-F238E27FC236}">
                <a16:creationId xmlns:a16="http://schemas.microsoft.com/office/drawing/2014/main" id="{CB575343-3B58-BAF6-C4F0-DB502CBC9CC4}"/>
              </a:ext>
            </a:extLst>
          </p:cNvPr>
          <p:cNvSpPr/>
          <p:nvPr/>
        </p:nvSpPr>
        <p:spPr>
          <a:xfrm>
            <a:off x="7414023" y="2066148"/>
            <a:ext cx="4410156" cy="640760"/>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Rectangle: Rounded Corners 25">
            <a:extLst>
              <a:ext uri="{FF2B5EF4-FFF2-40B4-BE49-F238E27FC236}">
                <a16:creationId xmlns:a16="http://schemas.microsoft.com/office/drawing/2014/main" id="{6E5C54A9-DFAC-D564-A214-CE0C6EE7811D}"/>
              </a:ext>
            </a:extLst>
          </p:cNvPr>
          <p:cNvSpPr/>
          <p:nvPr/>
        </p:nvSpPr>
        <p:spPr>
          <a:xfrm>
            <a:off x="63500" y="6177930"/>
            <a:ext cx="12065000" cy="605894"/>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Welle 85">
            <a:extLst>
              <a:ext uri="{FF2B5EF4-FFF2-40B4-BE49-F238E27FC236}">
                <a16:creationId xmlns:a16="http://schemas.microsoft.com/office/drawing/2014/main" id="{29851B28-5B5D-108B-A1CE-5A7F0B1D2430}"/>
              </a:ext>
            </a:extLst>
          </p:cNvPr>
          <p:cNvSpPr/>
          <p:nvPr/>
        </p:nvSpPr>
        <p:spPr>
          <a:xfrm>
            <a:off x="10799" y="-240709"/>
            <a:ext cx="12191998" cy="1957523"/>
          </a:xfrm>
          <a:prstGeom prst="wave">
            <a:avLst>
              <a:gd name="adj1" fmla="val 5540"/>
              <a:gd name="adj2" fmla="val 95"/>
            </a:avLst>
          </a:prstGeom>
          <a:solidFill>
            <a:srgbClr val="E9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8" descr="Ein Bild, das Text enthält.&#10;&#10;Automatisch generierte Beschreibung">
            <a:extLst>
              <a:ext uri="{FF2B5EF4-FFF2-40B4-BE49-F238E27FC236}">
                <a16:creationId xmlns:a16="http://schemas.microsoft.com/office/drawing/2014/main" id="{A0DAD92B-C6F5-C393-B3C6-ACCDD80FA930}"/>
              </a:ext>
            </a:extLst>
          </p:cNvPr>
          <p:cNvPicPr>
            <a:picLocks noChangeAspect="1"/>
          </p:cNvPicPr>
          <p:nvPr/>
        </p:nvPicPr>
        <p:blipFill>
          <a:blip r:embed="rId3"/>
          <a:stretch>
            <a:fillRect/>
          </a:stretch>
        </p:blipFill>
        <p:spPr>
          <a:xfrm>
            <a:off x="7491007" y="6210605"/>
            <a:ext cx="1158214" cy="587523"/>
          </a:xfrm>
          <a:prstGeom prst="rect">
            <a:avLst/>
          </a:prstGeom>
        </p:spPr>
      </p:pic>
      <p:pic>
        <p:nvPicPr>
          <p:cNvPr id="9" name="Picture 2" descr="https://egu23.eu/EGU22-sharing-is-encouraged.png">
            <a:extLst>
              <a:ext uri="{FF2B5EF4-FFF2-40B4-BE49-F238E27FC236}">
                <a16:creationId xmlns:a16="http://schemas.microsoft.com/office/drawing/2014/main" id="{A56ABF3A-C78B-B7F9-192C-CBD5CCB5C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658" y="6209288"/>
            <a:ext cx="416326" cy="6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ahmen 9">
            <a:extLst>
              <a:ext uri="{FF2B5EF4-FFF2-40B4-BE49-F238E27FC236}">
                <a16:creationId xmlns:a16="http://schemas.microsoft.com/office/drawing/2014/main" id="{C52EDDE4-C15F-2AF9-F599-188DEA0E2FCC}"/>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fik 11">
            <a:extLst>
              <a:ext uri="{FF2B5EF4-FFF2-40B4-BE49-F238E27FC236}">
                <a16:creationId xmlns:a16="http://schemas.microsoft.com/office/drawing/2014/main" id="{A16AC936-6E83-7FA6-2377-4A577E0A6D5F}"/>
              </a:ext>
            </a:extLst>
          </p:cNvPr>
          <p:cNvPicPr>
            <a:picLocks noChangeAspect="1"/>
          </p:cNvPicPr>
          <p:nvPr/>
        </p:nvPicPr>
        <p:blipFill>
          <a:blip r:embed="rId5"/>
          <a:stretch>
            <a:fillRect/>
          </a:stretch>
        </p:blipFill>
        <p:spPr>
          <a:xfrm>
            <a:off x="9012883" y="6186663"/>
            <a:ext cx="588428" cy="588428"/>
          </a:xfrm>
          <a:prstGeom prst="rect">
            <a:avLst/>
          </a:prstGeom>
        </p:spPr>
      </p:pic>
      <p:sp>
        <p:nvSpPr>
          <p:cNvPr id="14" name="Ellipse 5">
            <a:extLst>
              <a:ext uri="{FF2B5EF4-FFF2-40B4-BE49-F238E27FC236}">
                <a16:creationId xmlns:a16="http://schemas.microsoft.com/office/drawing/2014/main" id="{7E5E96CA-3D61-9730-A351-427FB3F77364}"/>
              </a:ext>
            </a:extLst>
          </p:cNvPr>
          <p:cNvSpPr/>
          <p:nvPr/>
        </p:nvSpPr>
        <p:spPr>
          <a:xfrm>
            <a:off x="5769399" y="6166485"/>
            <a:ext cx="656071" cy="652971"/>
          </a:xfrm>
          <a:prstGeom prst="ellipse">
            <a:avLst/>
          </a:prstGeom>
          <a:solidFill>
            <a:srgbClr val="0F7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rgbClr val="FFE000"/>
              </a:solidFill>
            </a:endParaRPr>
          </a:p>
        </p:txBody>
      </p:sp>
      <p:pic>
        <p:nvPicPr>
          <p:cNvPr id="33" name="Picture 32" descr="A diagram of a land with a cross section&#10;&#10;AI-generated content may be incorrect.">
            <a:extLst>
              <a:ext uri="{FF2B5EF4-FFF2-40B4-BE49-F238E27FC236}">
                <a16:creationId xmlns:a16="http://schemas.microsoft.com/office/drawing/2014/main" id="{6DDE2DEA-B848-B8BD-F1DA-B3D64E046934}"/>
              </a:ext>
            </a:extLst>
          </p:cNvPr>
          <p:cNvPicPr>
            <a:picLocks noChangeAspect="1"/>
          </p:cNvPicPr>
          <p:nvPr/>
        </p:nvPicPr>
        <p:blipFill>
          <a:blip r:embed="rId6">
            <a:extLst>
              <a:ext uri="{28A0092B-C50C-407E-A947-70E740481C1C}">
                <a14:useLocalDpi xmlns:a14="http://schemas.microsoft.com/office/drawing/2010/main" val="0"/>
              </a:ext>
            </a:extLst>
          </a:blip>
          <a:srcRect l="4063" t="16500" r="68716" b="17187"/>
          <a:stretch/>
        </p:blipFill>
        <p:spPr>
          <a:xfrm>
            <a:off x="3188324" y="2930731"/>
            <a:ext cx="2366832" cy="2834864"/>
          </a:xfrm>
          <a:prstGeom prst="rect">
            <a:avLst/>
          </a:prstGeom>
        </p:spPr>
      </p:pic>
      <p:pic>
        <p:nvPicPr>
          <p:cNvPr id="37" name="Picture 36" descr="A diagram of a land with a cross section&#10;&#10;AI-generated content may be incorrect.">
            <a:extLst>
              <a:ext uri="{FF2B5EF4-FFF2-40B4-BE49-F238E27FC236}">
                <a16:creationId xmlns:a16="http://schemas.microsoft.com/office/drawing/2014/main" id="{925666F9-6843-EECA-9B37-4293A585DE4B}"/>
              </a:ext>
            </a:extLst>
          </p:cNvPr>
          <p:cNvPicPr>
            <a:picLocks noChangeAspect="1"/>
          </p:cNvPicPr>
          <p:nvPr/>
        </p:nvPicPr>
        <p:blipFill>
          <a:blip r:embed="rId6">
            <a:extLst>
              <a:ext uri="{28A0092B-C50C-407E-A947-70E740481C1C}">
                <a14:useLocalDpi xmlns:a14="http://schemas.microsoft.com/office/drawing/2010/main" val="0"/>
              </a:ext>
            </a:extLst>
          </a:blip>
          <a:srcRect l="50508" t="17436" r="26562" b="33805"/>
          <a:stretch/>
        </p:blipFill>
        <p:spPr>
          <a:xfrm>
            <a:off x="5412863" y="3186908"/>
            <a:ext cx="2366832" cy="2474524"/>
          </a:xfrm>
          <a:prstGeom prst="rect">
            <a:avLst/>
          </a:prstGeom>
        </p:spPr>
      </p:pic>
      <p:cxnSp>
        <p:nvCxnSpPr>
          <p:cNvPr id="43" name="Straight Connector 42">
            <a:extLst>
              <a:ext uri="{FF2B5EF4-FFF2-40B4-BE49-F238E27FC236}">
                <a16:creationId xmlns:a16="http://schemas.microsoft.com/office/drawing/2014/main" id="{9E5B83E8-9358-9FED-AC1F-D5D3C01C5300}"/>
              </a:ext>
            </a:extLst>
          </p:cNvPr>
          <p:cNvCxnSpPr>
            <a:cxnSpLocks/>
          </p:cNvCxnSpPr>
          <p:nvPr/>
        </p:nvCxnSpPr>
        <p:spPr>
          <a:xfrm>
            <a:off x="4812994" y="3888215"/>
            <a:ext cx="697161" cy="459948"/>
          </a:xfrm>
          <a:prstGeom prst="line">
            <a:avLst/>
          </a:prstGeom>
          <a:ln w="12700"/>
        </p:spPr>
        <p:style>
          <a:lnRef idx="2">
            <a:schemeClr val="dk1"/>
          </a:lnRef>
          <a:fillRef idx="0">
            <a:schemeClr val="dk1"/>
          </a:fillRef>
          <a:effectRef idx="1">
            <a:schemeClr val="dk1"/>
          </a:effectRef>
          <a:fontRef idx="minor">
            <a:schemeClr val="tx1"/>
          </a:fontRef>
        </p:style>
      </p:cxnSp>
      <p:sp>
        <p:nvSpPr>
          <p:cNvPr id="51" name="TextBox 50">
            <a:extLst>
              <a:ext uri="{FF2B5EF4-FFF2-40B4-BE49-F238E27FC236}">
                <a16:creationId xmlns:a16="http://schemas.microsoft.com/office/drawing/2014/main" id="{271D7351-8210-CAC1-4180-A69B310B32E3}"/>
              </a:ext>
            </a:extLst>
          </p:cNvPr>
          <p:cNvSpPr txBox="1"/>
          <p:nvPr/>
        </p:nvSpPr>
        <p:spPr>
          <a:xfrm>
            <a:off x="7219854" y="2070894"/>
            <a:ext cx="4632367" cy="646331"/>
          </a:xfrm>
          <a:prstGeom prst="rect">
            <a:avLst/>
          </a:prstGeom>
          <a:noFill/>
        </p:spPr>
        <p:txBody>
          <a:bodyPr wrap="square" rtlCol="0">
            <a:spAutoFit/>
          </a:bodyPr>
          <a:lstStyle/>
          <a:p>
            <a:pPr algn="ctr"/>
            <a:r>
              <a:rPr lang="de-DE" b="1" dirty="0">
                <a:solidFill>
                  <a:srgbClr val="4DA4E5"/>
                </a:solidFill>
              </a:rPr>
              <a:t>Results: Impacts on states, fluxes, discharge and water balance:</a:t>
            </a:r>
            <a:endParaRPr lang="en-CH" b="1" dirty="0">
              <a:solidFill>
                <a:srgbClr val="4DA4E5"/>
              </a:solidFill>
            </a:endParaRPr>
          </a:p>
        </p:txBody>
      </p:sp>
      <p:sp>
        <p:nvSpPr>
          <p:cNvPr id="69" name="TextBox 68">
            <a:extLst>
              <a:ext uri="{FF2B5EF4-FFF2-40B4-BE49-F238E27FC236}">
                <a16:creationId xmlns:a16="http://schemas.microsoft.com/office/drawing/2014/main" id="{3FF81BB7-CBA9-85B0-4D28-7D9ADBA08421}"/>
              </a:ext>
            </a:extLst>
          </p:cNvPr>
          <p:cNvSpPr txBox="1"/>
          <p:nvPr/>
        </p:nvSpPr>
        <p:spPr>
          <a:xfrm>
            <a:off x="5700757" y="6221382"/>
            <a:ext cx="790485" cy="523220"/>
          </a:xfrm>
          <a:prstGeom prst="rect">
            <a:avLst/>
          </a:prstGeom>
          <a:noFill/>
        </p:spPr>
        <p:txBody>
          <a:bodyPr wrap="square" rtlCol="0">
            <a:spAutoFit/>
          </a:bodyPr>
          <a:lstStyle/>
          <a:p>
            <a:pPr algn="ctr"/>
            <a:r>
              <a:rPr lang="de-DE" sz="1400" b="1" dirty="0">
                <a:solidFill>
                  <a:srgbClr val="FFE000"/>
                </a:solidFill>
                <a:latin typeface="Avenir Next LT Pro" panose="020B0504020202020204" pitchFamily="34" charset="0"/>
              </a:rPr>
              <a:t>PICO</a:t>
            </a:r>
          </a:p>
          <a:p>
            <a:pPr algn="ctr"/>
            <a:r>
              <a:rPr lang="de-DE" sz="1400" b="1" dirty="0">
                <a:solidFill>
                  <a:srgbClr val="FFE000"/>
                </a:solidFill>
                <a:latin typeface="Avenir Next LT Pro" panose="020B0504020202020204" pitchFamily="34" charset="0"/>
              </a:rPr>
              <a:t>A.13</a:t>
            </a:r>
            <a:endParaRPr lang="en-CH" sz="1400" b="1" dirty="0">
              <a:solidFill>
                <a:srgbClr val="FFE000"/>
              </a:solidFill>
              <a:latin typeface="Avenir Next LT Pro" panose="020B0504020202020204" pitchFamily="34" charset="0"/>
            </a:endParaRPr>
          </a:p>
        </p:txBody>
      </p:sp>
      <p:pic>
        <p:nvPicPr>
          <p:cNvPr id="70" name="Picture 69" descr="A diagram of a land with a cross section&#10;&#10;AI-generated content may be incorrect.">
            <a:extLst>
              <a:ext uri="{FF2B5EF4-FFF2-40B4-BE49-F238E27FC236}">
                <a16:creationId xmlns:a16="http://schemas.microsoft.com/office/drawing/2014/main" id="{8548EDC8-8010-72F0-55B9-CC67701D8E3A}"/>
              </a:ext>
            </a:extLst>
          </p:cNvPr>
          <p:cNvPicPr>
            <a:picLocks noChangeAspect="1"/>
          </p:cNvPicPr>
          <p:nvPr/>
        </p:nvPicPr>
        <p:blipFill>
          <a:blip r:embed="rId6">
            <a:extLst>
              <a:ext uri="{28A0092B-C50C-407E-A947-70E740481C1C}">
                <a14:useLocalDpi xmlns:a14="http://schemas.microsoft.com/office/drawing/2010/main" val="0"/>
              </a:ext>
            </a:extLst>
          </a:blip>
          <a:srcRect l="67102" t="46544" r="26562" b="49431"/>
          <a:stretch/>
        </p:blipFill>
        <p:spPr>
          <a:xfrm>
            <a:off x="7036724" y="5512564"/>
            <a:ext cx="772538" cy="241300"/>
          </a:xfrm>
          <a:prstGeom prst="rect">
            <a:avLst/>
          </a:prstGeom>
        </p:spPr>
      </p:pic>
      <p:sp>
        <p:nvSpPr>
          <p:cNvPr id="2" name="Interaktive Schaltfläche: Nächste(r) oder Weiter 16">
            <a:hlinkClick r:id="" action="ppaction://hlinkshowjump?jump=nextslide" highlightClick="1"/>
            <a:extLst>
              <a:ext uri="{FF2B5EF4-FFF2-40B4-BE49-F238E27FC236}">
                <a16:creationId xmlns:a16="http://schemas.microsoft.com/office/drawing/2014/main" id="{7E18CA83-2A63-F746-9480-B7782995DED2}"/>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teraktive Schaltfläche: Zurück oder Vorherige(r) 17">
            <a:hlinkClick r:id="" action="ppaction://hlinkshowjump?jump=previousslide" highlightClick="1"/>
            <a:extLst>
              <a:ext uri="{FF2B5EF4-FFF2-40B4-BE49-F238E27FC236}">
                <a16:creationId xmlns:a16="http://schemas.microsoft.com/office/drawing/2014/main" id="{A4EA62A9-8BD2-68FF-D7EB-F6321791DFDD}"/>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nteraktive Schaltfläche: Start 18">
            <a:hlinkClick r:id="" action="ppaction://hlinkshowjump?jump=firstslide" highlightClick="1"/>
            <a:extLst>
              <a:ext uri="{FF2B5EF4-FFF2-40B4-BE49-F238E27FC236}">
                <a16:creationId xmlns:a16="http://schemas.microsoft.com/office/drawing/2014/main" id="{7E1FCD4F-031B-747D-B3FA-913A11432D8F}"/>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6392B48-8BB3-FB74-04A2-43D4EC578D02}"/>
              </a:ext>
            </a:extLst>
          </p:cNvPr>
          <p:cNvCxnSpPr>
            <a:cxnSpLocks/>
          </p:cNvCxnSpPr>
          <p:nvPr/>
        </p:nvCxnSpPr>
        <p:spPr>
          <a:xfrm>
            <a:off x="4963013" y="3826313"/>
            <a:ext cx="852000" cy="32515"/>
          </a:xfrm>
          <a:prstGeom prst="line">
            <a:avLst/>
          </a:prstGeom>
          <a:ln w="12700"/>
        </p:spPr>
        <p:style>
          <a:lnRef idx="2">
            <a:schemeClr val="dk1"/>
          </a:lnRef>
          <a:fillRef idx="0">
            <a:schemeClr val="dk1"/>
          </a:fillRef>
          <a:effectRef idx="1">
            <a:schemeClr val="dk1"/>
          </a:effectRef>
          <a:fontRef idx="minor">
            <a:schemeClr val="tx1"/>
          </a:fontRef>
        </p:style>
      </p:cxnSp>
      <p:sp>
        <p:nvSpPr>
          <p:cNvPr id="25" name="Rectangle: Rounded Corners 24">
            <a:extLst>
              <a:ext uri="{FF2B5EF4-FFF2-40B4-BE49-F238E27FC236}">
                <a16:creationId xmlns:a16="http://schemas.microsoft.com/office/drawing/2014/main" id="{20F0609E-1861-0394-7581-593902DC6922}"/>
              </a:ext>
            </a:extLst>
          </p:cNvPr>
          <p:cNvSpPr/>
          <p:nvPr/>
        </p:nvSpPr>
        <p:spPr>
          <a:xfrm>
            <a:off x="339779" y="2066012"/>
            <a:ext cx="4774036" cy="651809"/>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72BE18DC-227E-C4D4-A475-6520FDF83AFB}"/>
              </a:ext>
            </a:extLst>
          </p:cNvPr>
          <p:cNvSpPr txBox="1"/>
          <p:nvPr/>
        </p:nvSpPr>
        <p:spPr>
          <a:xfrm>
            <a:off x="367821" y="2077127"/>
            <a:ext cx="4774036" cy="646331"/>
          </a:xfrm>
          <a:prstGeom prst="rect">
            <a:avLst/>
          </a:prstGeom>
          <a:noFill/>
        </p:spPr>
        <p:txBody>
          <a:bodyPr wrap="square">
            <a:spAutoFit/>
          </a:bodyPr>
          <a:lstStyle/>
          <a:p>
            <a:pPr algn="ctr"/>
            <a:r>
              <a:rPr lang="de-DE" b="1" dirty="0">
                <a:solidFill>
                  <a:srgbClr val="4DA4E5"/>
                </a:solidFill>
              </a:rPr>
              <a:t>Assumption: Management adaptation leads to change in soil hydraulic properties</a:t>
            </a:r>
          </a:p>
        </p:txBody>
      </p:sp>
      <p:sp>
        <p:nvSpPr>
          <p:cNvPr id="29" name="Arrow: Down 28">
            <a:extLst>
              <a:ext uri="{FF2B5EF4-FFF2-40B4-BE49-F238E27FC236}">
                <a16:creationId xmlns:a16="http://schemas.microsoft.com/office/drawing/2014/main" id="{B5FFB88D-26E7-3B56-674B-E25F48ACCD3C}"/>
              </a:ext>
            </a:extLst>
          </p:cNvPr>
          <p:cNvSpPr/>
          <p:nvPr/>
        </p:nvSpPr>
        <p:spPr>
          <a:xfrm rot="16200000">
            <a:off x="6081881" y="1836895"/>
            <a:ext cx="277091" cy="1000664"/>
          </a:xfrm>
          <a:prstGeom prst="downArrow">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TextBox 31">
            <a:extLst>
              <a:ext uri="{FF2B5EF4-FFF2-40B4-BE49-F238E27FC236}">
                <a16:creationId xmlns:a16="http://schemas.microsoft.com/office/drawing/2014/main" id="{08EB2F9F-5201-42B4-0692-EBC7FB4B8D8A}"/>
              </a:ext>
            </a:extLst>
          </p:cNvPr>
          <p:cNvSpPr txBox="1"/>
          <p:nvPr/>
        </p:nvSpPr>
        <p:spPr>
          <a:xfrm>
            <a:off x="8562502" y="3044949"/>
            <a:ext cx="2822627" cy="2272866"/>
          </a:xfrm>
          <a:prstGeom prst="rect">
            <a:avLst/>
          </a:prstGeom>
          <a:noFill/>
        </p:spPr>
        <p:txBody>
          <a:bodyPr wrap="square" rtlCol="0">
            <a:spAutoFit/>
          </a:bodyPr>
          <a:lstStyle/>
          <a:p>
            <a:pPr>
              <a:lnSpc>
                <a:spcPct val="150000"/>
              </a:lnSpc>
            </a:pPr>
            <a:r>
              <a:rPr lang="de-DE" sz="1600" b="1" dirty="0"/>
              <a:t>Actual evapotranspiration</a:t>
            </a:r>
          </a:p>
          <a:p>
            <a:pPr>
              <a:lnSpc>
                <a:spcPct val="150000"/>
              </a:lnSpc>
            </a:pPr>
            <a:r>
              <a:rPr lang="de-DE" sz="1600" b="1" dirty="0"/>
              <a:t>Soil water content</a:t>
            </a:r>
          </a:p>
          <a:p>
            <a:pPr>
              <a:lnSpc>
                <a:spcPct val="150000"/>
              </a:lnSpc>
            </a:pPr>
            <a:r>
              <a:rPr lang="de-DE" sz="1600" b="1" dirty="0"/>
              <a:t>Groundwater storage</a:t>
            </a:r>
          </a:p>
          <a:p>
            <a:pPr>
              <a:lnSpc>
                <a:spcPct val="150000"/>
              </a:lnSpc>
            </a:pPr>
            <a:r>
              <a:rPr lang="de-DE" sz="1600" b="1" dirty="0"/>
              <a:t>Total runoff &amp; discharge</a:t>
            </a:r>
            <a:endParaRPr lang="en-CH" sz="1600" b="1" dirty="0"/>
          </a:p>
          <a:p>
            <a:pPr>
              <a:lnSpc>
                <a:spcPct val="150000"/>
              </a:lnSpc>
            </a:pPr>
            <a:r>
              <a:rPr lang="de-DE" sz="1600" b="1" dirty="0"/>
              <a:t>Peak flows </a:t>
            </a:r>
          </a:p>
          <a:p>
            <a:pPr>
              <a:lnSpc>
                <a:spcPct val="150000"/>
              </a:lnSpc>
            </a:pPr>
            <a:r>
              <a:rPr lang="de-DE" sz="1600" b="1" dirty="0"/>
              <a:t>Low flows</a:t>
            </a:r>
          </a:p>
        </p:txBody>
      </p:sp>
      <p:sp>
        <p:nvSpPr>
          <p:cNvPr id="45" name="Oval 44">
            <a:extLst>
              <a:ext uri="{FF2B5EF4-FFF2-40B4-BE49-F238E27FC236}">
                <a16:creationId xmlns:a16="http://schemas.microsoft.com/office/drawing/2014/main" id="{17CE7699-86BD-E3FF-1998-43169425551A}"/>
              </a:ext>
            </a:extLst>
          </p:cNvPr>
          <p:cNvSpPr/>
          <p:nvPr/>
        </p:nvSpPr>
        <p:spPr>
          <a:xfrm>
            <a:off x="6864073" y="3283118"/>
            <a:ext cx="329524" cy="3355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Oval 46">
            <a:extLst>
              <a:ext uri="{FF2B5EF4-FFF2-40B4-BE49-F238E27FC236}">
                <a16:creationId xmlns:a16="http://schemas.microsoft.com/office/drawing/2014/main" id="{6AA0CF70-E04F-3DF8-9B5C-B5BC2CDDF0FB}"/>
              </a:ext>
            </a:extLst>
          </p:cNvPr>
          <p:cNvSpPr/>
          <p:nvPr/>
        </p:nvSpPr>
        <p:spPr>
          <a:xfrm>
            <a:off x="7307878" y="4255781"/>
            <a:ext cx="369176" cy="3355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Oval 47">
            <a:extLst>
              <a:ext uri="{FF2B5EF4-FFF2-40B4-BE49-F238E27FC236}">
                <a16:creationId xmlns:a16="http://schemas.microsoft.com/office/drawing/2014/main" id="{77C7DFC8-3CF7-004F-59DA-00D4EA440584}"/>
              </a:ext>
            </a:extLst>
          </p:cNvPr>
          <p:cNvSpPr/>
          <p:nvPr/>
        </p:nvSpPr>
        <p:spPr>
          <a:xfrm>
            <a:off x="6938702" y="5146211"/>
            <a:ext cx="414598" cy="3420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Plus Sign 61">
            <a:extLst>
              <a:ext uri="{FF2B5EF4-FFF2-40B4-BE49-F238E27FC236}">
                <a16:creationId xmlns:a16="http://schemas.microsoft.com/office/drawing/2014/main" id="{C6A04972-B336-BD5B-4F0E-EB2A23A3470B}"/>
              </a:ext>
            </a:extLst>
          </p:cNvPr>
          <p:cNvSpPr/>
          <p:nvPr/>
        </p:nvSpPr>
        <p:spPr>
          <a:xfrm>
            <a:off x="8276152" y="3182244"/>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5" name="Plus Sign 64">
            <a:extLst>
              <a:ext uri="{FF2B5EF4-FFF2-40B4-BE49-F238E27FC236}">
                <a16:creationId xmlns:a16="http://schemas.microsoft.com/office/drawing/2014/main" id="{1DD641EF-D493-755B-9D91-751ED0492923}"/>
              </a:ext>
            </a:extLst>
          </p:cNvPr>
          <p:cNvSpPr/>
          <p:nvPr/>
        </p:nvSpPr>
        <p:spPr>
          <a:xfrm>
            <a:off x="8284742" y="3546307"/>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6" name="Plus Sign 65">
            <a:extLst>
              <a:ext uri="{FF2B5EF4-FFF2-40B4-BE49-F238E27FC236}">
                <a16:creationId xmlns:a16="http://schemas.microsoft.com/office/drawing/2014/main" id="{709A3A35-1704-EC6C-96B6-B666004E0CD8}"/>
              </a:ext>
            </a:extLst>
          </p:cNvPr>
          <p:cNvSpPr/>
          <p:nvPr/>
        </p:nvSpPr>
        <p:spPr>
          <a:xfrm>
            <a:off x="8299355" y="5009584"/>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7" name="Minus Sign 66">
            <a:extLst>
              <a:ext uri="{FF2B5EF4-FFF2-40B4-BE49-F238E27FC236}">
                <a16:creationId xmlns:a16="http://schemas.microsoft.com/office/drawing/2014/main" id="{B0476EDB-026A-A9A1-9868-92456BCB1D4F}"/>
              </a:ext>
            </a:extLst>
          </p:cNvPr>
          <p:cNvSpPr/>
          <p:nvPr/>
        </p:nvSpPr>
        <p:spPr>
          <a:xfrm>
            <a:off x="8291847" y="3894953"/>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8" name="Minus Sign 67">
            <a:extLst>
              <a:ext uri="{FF2B5EF4-FFF2-40B4-BE49-F238E27FC236}">
                <a16:creationId xmlns:a16="http://schemas.microsoft.com/office/drawing/2014/main" id="{AA1BB019-137D-95EB-FBC6-87AF9A5613C4}"/>
              </a:ext>
            </a:extLst>
          </p:cNvPr>
          <p:cNvSpPr/>
          <p:nvPr/>
        </p:nvSpPr>
        <p:spPr>
          <a:xfrm>
            <a:off x="8291847" y="4260667"/>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3" name="Minus Sign 72">
            <a:extLst>
              <a:ext uri="{FF2B5EF4-FFF2-40B4-BE49-F238E27FC236}">
                <a16:creationId xmlns:a16="http://schemas.microsoft.com/office/drawing/2014/main" id="{BA5F2D0D-1713-10BF-6471-0ACC71CAF6CD}"/>
              </a:ext>
            </a:extLst>
          </p:cNvPr>
          <p:cNvSpPr/>
          <p:nvPr/>
        </p:nvSpPr>
        <p:spPr>
          <a:xfrm>
            <a:off x="8291847" y="4627000"/>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1" name="TextBox 80">
            <a:extLst>
              <a:ext uri="{FF2B5EF4-FFF2-40B4-BE49-F238E27FC236}">
                <a16:creationId xmlns:a16="http://schemas.microsoft.com/office/drawing/2014/main" id="{82A4E85F-5CE4-E6B3-CFB2-D4D5EB8BA573}"/>
              </a:ext>
            </a:extLst>
          </p:cNvPr>
          <p:cNvSpPr txBox="1"/>
          <p:nvPr/>
        </p:nvSpPr>
        <p:spPr>
          <a:xfrm>
            <a:off x="601072" y="3324238"/>
            <a:ext cx="3355161" cy="1534203"/>
          </a:xfrm>
          <a:prstGeom prst="rect">
            <a:avLst/>
          </a:prstGeom>
          <a:noFill/>
        </p:spPr>
        <p:txBody>
          <a:bodyPr wrap="square" rtlCol="0">
            <a:spAutoFit/>
          </a:bodyPr>
          <a:lstStyle/>
          <a:p>
            <a:pPr>
              <a:lnSpc>
                <a:spcPct val="150000"/>
              </a:lnSpc>
            </a:pPr>
            <a:r>
              <a:rPr lang="de-DE" sz="1600" b="1" dirty="0"/>
              <a:t>Soil organic carbon  </a:t>
            </a:r>
          </a:p>
          <a:p>
            <a:pPr>
              <a:lnSpc>
                <a:spcPct val="150000"/>
              </a:lnSpc>
            </a:pPr>
            <a:r>
              <a:rPr lang="de-DE" sz="1600" b="1" dirty="0"/>
              <a:t>Bulk density</a:t>
            </a:r>
          </a:p>
          <a:p>
            <a:pPr>
              <a:lnSpc>
                <a:spcPct val="150000"/>
              </a:lnSpc>
            </a:pPr>
            <a:r>
              <a:rPr lang="de-DE" sz="1600" b="1" dirty="0"/>
              <a:t>Sat. hydraulic conductivity</a:t>
            </a:r>
          </a:p>
          <a:p>
            <a:pPr>
              <a:lnSpc>
                <a:spcPct val="150000"/>
              </a:lnSpc>
            </a:pPr>
            <a:r>
              <a:rPr lang="de-DE" sz="1600" b="1" dirty="0"/>
              <a:t>Plant available water</a:t>
            </a:r>
            <a:endParaRPr lang="en-CH" sz="1600" b="1" dirty="0"/>
          </a:p>
        </p:txBody>
      </p:sp>
      <p:sp>
        <p:nvSpPr>
          <p:cNvPr id="82" name="Plus Sign 81">
            <a:extLst>
              <a:ext uri="{FF2B5EF4-FFF2-40B4-BE49-F238E27FC236}">
                <a16:creationId xmlns:a16="http://schemas.microsoft.com/office/drawing/2014/main" id="{36817F87-AA63-3561-21B4-2286DCB40440}"/>
              </a:ext>
            </a:extLst>
          </p:cNvPr>
          <p:cNvSpPr/>
          <p:nvPr/>
        </p:nvSpPr>
        <p:spPr>
          <a:xfrm>
            <a:off x="369511" y="3456786"/>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3" name="Minus Sign 82">
            <a:extLst>
              <a:ext uri="{FF2B5EF4-FFF2-40B4-BE49-F238E27FC236}">
                <a16:creationId xmlns:a16="http://schemas.microsoft.com/office/drawing/2014/main" id="{84EB97D3-7E80-3B67-6F16-8E791866266E}"/>
              </a:ext>
            </a:extLst>
          </p:cNvPr>
          <p:cNvSpPr/>
          <p:nvPr/>
        </p:nvSpPr>
        <p:spPr>
          <a:xfrm>
            <a:off x="369510" y="3840838"/>
            <a:ext cx="259858" cy="248545"/>
          </a:xfrm>
          <a:prstGeom prst="mathMinus">
            <a:avLst/>
          </a:prstGeom>
          <a:solidFill>
            <a:srgbClr val="E76262"/>
          </a:solidFill>
          <a:ln>
            <a:solidFill>
              <a:srgbClr val="E76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4" name="Plus Sign 83">
            <a:extLst>
              <a:ext uri="{FF2B5EF4-FFF2-40B4-BE49-F238E27FC236}">
                <a16:creationId xmlns:a16="http://schemas.microsoft.com/office/drawing/2014/main" id="{3D04CE32-074E-F79A-3AB5-7DCBD672627C}"/>
              </a:ext>
            </a:extLst>
          </p:cNvPr>
          <p:cNvSpPr/>
          <p:nvPr/>
        </p:nvSpPr>
        <p:spPr>
          <a:xfrm>
            <a:off x="362201" y="4210165"/>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5" name="Plus Sign 84">
            <a:extLst>
              <a:ext uri="{FF2B5EF4-FFF2-40B4-BE49-F238E27FC236}">
                <a16:creationId xmlns:a16="http://schemas.microsoft.com/office/drawing/2014/main" id="{12C04434-DA68-DABD-3853-BF55D62BA8A1}"/>
              </a:ext>
            </a:extLst>
          </p:cNvPr>
          <p:cNvSpPr/>
          <p:nvPr/>
        </p:nvSpPr>
        <p:spPr>
          <a:xfrm>
            <a:off x="369511" y="4556029"/>
            <a:ext cx="259857" cy="257097"/>
          </a:xfrm>
          <a:prstGeom prst="mathPlus">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 name="Textfeld 28">
            <a:extLst>
              <a:ext uri="{FF2B5EF4-FFF2-40B4-BE49-F238E27FC236}">
                <a16:creationId xmlns:a16="http://schemas.microsoft.com/office/drawing/2014/main" id="{DFE68A89-AFD0-E386-780A-DF7C1618C0C3}"/>
              </a:ext>
            </a:extLst>
          </p:cNvPr>
          <p:cNvSpPr txBox="1"/>
          <p:nvPr/>
        </p:nvSpPr>
        <p:spPr>
          <a:xfrm>
            <a:off x="718222" y="6230718"/>
            <a:ext cx="4775856" cy="584775"/>
          </a:xfrm>
          <a:prstGeom prst="rect">
            <a:avLst/>
          </a:prstGeom>
          <a:noFill/>
        </p:spPr>
        <p:txBody>
          <a:bodyPr wrap="square" rtlCol="0">
            <a:spAutoFit/>
          </a:bodyPr>
          <a:lstStyle/>
          <a:p>
            <a:r>
              <a:rPr lang="de-DE" sz="800" b="1" dirty="0">
                <a:latin typeface="+mj-lt"/>
              </a:rPr>
              <a:t>1</a:t>
            </a:r>
            <a:r>
              <a:rPr lang="de-DE" sz="800" dirty="0">
                <a:solidFill>
                  <a:schemeClr val="tx1">
                    <a:lumMod val="75000"/>
                    <a:lumOff val="25000"/>
                  </a:schemeClr>
                </a:solidFill>
                <a:latin typeface="+mj-lt"/>
              </a:rPr>
              <a:t> Agroscope Reckenholz, Water Protection and Substance Flows , Zürich, Switzerland </a:t>
            </a:r>
          </a:p>
          <a:p>
            <a:r>
              <a:rPr lang="de-DE" sz="800" b="1" dirty="0">
                <a:latin typeface="+mj-lt"/>
              </a:rPr>
              <a:t>2</a:t>
            </a:r>
            <a:r>
              <a:rPr lang="de-DE" sz="800" dirty="0">
                <a:solidFill>
                  <a:schemeClr val="tx1">
                    <a:lumMod val="75000"/>
                    <a:lumOff val="25000"/>
                  </a:schemeClr>
                </a:solidFill>
                <a:latin typeface="+mj-lt"/>
              </a:rPr>
              <a:t> Oeschger Centre for Climate Change Research , University of Bern, Switzerland</a:t>
            </a:r>
          </a:p>
          <a:p>
            <a:r>
              <a:rPr lang="de-DE" sz="800" b="1" dirty="0">
                <a:latin typeface="+mj-lt"/>
              </a:rPr>
              <a:t>3</a:t>
            </a:r>
            <a:r>
              <a:rPr lang="de-DE" sz="800" dirty="0">
                <a:solidFill>
                  <a:schemeClr val="tx1">
                    <a:lumMod val="75000"/>
                    <a:lumOff val="25000"/>
                  </a:schemeClr>
                </a:solidFill>
                <a:latin typeface="+mj-lt"/>
              </a:rPr>
              <a:t> Institute of Geography, University of Bern, Switzerland</a:t>
            </a:r>
          </a:p>
          <a:p>
            <a:r>
              <a:rPr lang="de-DE" sz="800" b="1" dirty="0">
                <a:solidFill>
                  <a:schemeClr val="tx1">
                    <a:lumMod val="75000"/>
                    <a:lumOff val="25000"/>
                  </a:schemeClr>
                </a:solidFill>
                <a:latin typeface="+mj-lt"/>
              </a:rPr>
              <a:t>4</a:t>
            </a:r>
            <a:r>
              <a:rPr lang="de-DE" sz="800" dirty="0">
                <a:solidFill>
                  <a:schemeClr val="tx1">
                    <a:lumMod val="75000"/>
                    <a:lumOff val="25000"/>
                  </a:schemeClr>
                </a:solidFill>
                <a:latin typeface="+mj-lt"/>
              </a:rPr>
              <a:t>  Hydrosystem modeling, UFZ Helmholtz-Centre for Environmental Research Leipzig, Germany</a:t>
            </a:r>
          </a:p>
        </p:txBody>
      </p:sp>
      <p:sp>
        <p:nvSpPr>
          <p:cNvPr id="12" name="Textfeld 28">
            <a:extLst>
              <a:ext uri="{FF2B5EF4-FFF2-40B4-BE49-F238E27FC236}">
                <a16:creationId xmlns:a16="http://schemas.microsoft.com/office/drawing/2014/main" id="{AF4E38BB-1ABC-0B61-A9C4-EC154B1A3AA6}"/>
              </a:ext>
            </a:extLst>
          </p:cNvPr>
          <p:cNvSpPr txBox="1"/>
          <p:nvPr/>
        </p:nvSpPr>
        <p:spPr>
          <a:xfrm>
            <a:off x="822129" y="186286"/>
            <a:ext cx="10032141" cy="987963"/>
          </a:xfrm>
          <a:prstGeom prst="rect">
            <a:avLst/>
          </a:prstGeom>
          <a:noFill/>
        </p:spPr>
        <p:txBody>
          <a:bodyPr wrap="square" rtlCol="0">
            <a:spAutoFit/>
          </a:bodyPr>
          <a:lstStyle/>
          <a:p>
            <a:pPr algn="ctr">
              <a:lnSpc>
                <a:spcPct val="107000"/>
              </a:lnSpc>
              <a:spcAft>
                <a:spcPts val="800"/>
              </a:spcAft>
            </a:pPr>
            <a:r>
              <a:rPr lang="en-US" sz="2800" b="1" dirty="0">
                <a:solidFill>
                  <a:srgbClr val="4DA4E5"/>
                </a:solidFill>
                <a:latin typeface="Avenir Next LT Pro" panose="020B0504020202020204" pitchFamily="34" charset="0"/>
                <a:cs typeface="Arial" panose="020B0604020202020204" pitchFamily="34" charset="0"/>
              </a:rPr>
              <a:t>From Field to Catchment: Evaluating the Hydrological Effects of Soil Organic Carbon Increases</a:t>
            </a:r>
            <a:endParaRPr lang="de-DE" sz="2800" b="1" dirty="0">
              <a:solidFill>
                <a:srgbClr val="4DA4E5"/>
              </a:solidFill>
              <a:latin typeface="Avenir Next LT Pro" panose="020B05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feld 89">
                <a:extLst>
                  <a:ext uri="{FF2B5EF4-FFF2-40B4-BE49-F238E27FC236}">
                    <a16:creationId xmlns:a16="http://schemas.microsoft.com/office/drawing/2014/main" id="{C9134E6C-CA67-0852-ED57-873B57CD489F}"/>
                  </a:ext>
                </a:extLst>
              </p:cNvPr>
              <p:cNvSpPr txBox="1"/>
              <p:nvPr/>
            </p:nvSpPr>
            <p:spPr>
              <a:xfrm>
                <a:off x="1793718" y="1158830"/>
                <a:ext cx="8994742" cy="312586"/>
              </a:xfrm>
              <a:prstGeom prst="rect">
                <a:avLst/>
              </a:prstGeom>
              <a:noFill/>
            </p:spPr>
            <p:txBody>
              <a:bodyPr wrap="square" rtlCol="0">
                <a:spAutoFit/>
              </a:bodyPr>
              <a:lstStyle/>
              <a:p>
                <a14:m>
                  <m:oMath xmlns:m="http://schemas.openxmlformats.org/officeDocument/2006/math">
                    <m:sSup>
                      <m:sSupPr>
                        <m:ctrlPr>
                          <a:rPr lang="de-DE" sz="1400" i="1" smtClean="0">
                            <a:solidFill>
                              <a:srgbClr val="54A7E6"/>
                            </a:solidFill>
                            <a:latin typeface="Cambria Math" panose="02040503050406030204" pitchFamily="18" charset="0"/>
                          </a:rPr>
                        </m:ctrlPr>
                      </m:sSupPr>
                      <m:e>
                        <m:r>
                          <m:rPr>
                            <m:nor/>
                          </m:rPr>
                          <a:rPr lang="de-DE" sz="1400" b="1" dirty="0">
                            <a:solidFill>
                              <a:srgbClr val="54A7E6"/>
                            </a:solidFill>
                            <a:latin typeface="Calibri" panose="020F0502020204030204" pitchFamily="34" charset="0"/>
                            <a:ea typeface="Calibri" panose="020F0502020204030204" pitchFamily="34" charset="0"/>
                            <a:cs typeface="Calibri" panose="020F0502020204030204" pitchFamily="34" charset="0"/>
                          </a:rPr>
                          <m:t>Malve</m:t>
                        </m:r>
                        <m:r>
                          <m:rPr>
                            <m:nor/>
                          </m:rPr>
                          <a:rPr lang="de-DE" sz="1400" b="1"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DE" sz="1400" b="1" dirty="0">
                            <a:solidFill>
                              <a:srgbClr val="54A7E6"/>
                            </a:solidFill>
                            <a:latin typeface="Calibri" panose="020F0502020204030204" pitchFamily="34" charset="0"/>
                            <a:ea typeface="Calibri" panose="020F0502020204030204" pitchFamily="34" charset="0"/>
                            <a:cs typeface="Calibri" panose="020F0502020204030204" pitchFamily="34" charset="0"/>
                          </a:rPr>
                          <m:t>Heinz</m:t>
                        </m:r>
                      </m:e>
                      <m:sup>
                        <m:r>
                          <a:rPr lang="de-CH" sz="1400" i="0">
                            <a:solidFill>
                              <a:srgbClr val="54A7E6"/>
                            </a:solidFill>
                            <a:latin typeface="Cambria Math" panose="02040503050406030204" pitchFamily="18" charset="0"/>
                          </a:rPr>
                          <m:t>1,2,3</m:t>
                        </m:r>
                      </m:sup>
                    </m:sSup>
                  </m:oMath>
                </a14:m>
                <a:r>
                  <a:rPr lang="de-DE" sz="1400" dirty="0">
                    <a:solidFill>
                      <a:srgbClr val="54A7E6"/>
                    </a:solidFill>
                  </a:rPr>
                  <a:t>, </a:t>
                </a:r>
                <a14:m>
                  <m:oMath xmlns:m="http://schemas.openxmlformats.org/officeDocument/2006/math">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nor/>
                          </m:rPr>
                          <a:rPr lang="de-CH" sz="140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Annelie</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Holzk</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ä</m:t>
                        </m:r>
                        <m:r>
                          <m:rPr>
                            <m:nor/>
                          </m:rP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m:t>mper</m:t>
                        </m:r>
                      </m:e>
                      <m:sup>
                        <m:r>
                          <a:rPr lang="de-CH" sz="1400" b="0">
                            <a:solidFill>
                              <a:srgbClr val="54A7E6"/>
                            </a:solidFill>
                            <a:latin typeface="Cambria Math" panose="02040503050406030204" pitchFamily="18" charset="0"/>
                            <a:ea typeface="Calibri" panose="020F0502020204030204" pitchFamily="34" charset="0"/>
                            <a:cs typeface="Calibri" panose="020F0502020204030204" pitchFamily="34" charset="0"/>
                          </a:rPr>
                          <m:t>1,2</m:t>
                        </m:r>
                      </m:sup>
                    </m:sSup>
                  </m:oMath>
                </a14:m>
                <a: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nor/>
                          </m:rPr>
                          <a:rPr lang="de-CH" sz="140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S</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é</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l</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è</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ne</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Ledain</m:t>
                        </m:r>
                      </m:e>
                      <m:sup>
                        <m:r>
                          <a:rPr lang="de-CH" sz="1400" dirty="0">
                            <a:solidFill>
                              <a:srgbClr val="54A7E6"/>
                            </a:solidFill>
                            <a:latin typeface="Cambria Math" panose="02040503050406030204" pitchFamily="18" charset="0"/>
                            <a:ea typeface="Calibri" panose="020F0502020204030204" pitchFamily="34" charset="0"/>
                            <a:cs typeface="Calibri" panose="020F0502020204030204" pitchFamily="34" charset="0"/>
                          </a:rPr>
                          <m:t>1</m:t>
                        </m:r>
                      </m:sup>
                    </m:sSup>
                    <m:r>
                      <a:rPr lang="de-DE" sz="1400" dirty="0">
                        <a:solidFill>
                          <a:srgbClr val="54A7E6"/>
                        </a:solidFill>
                        <a:latin typeface="Cambria Math" panose="02040503050406030204" pitchFamily="18" charset="0"/>
                        <a:ea typeface="Calibri" panose="020F0502020204030204" pitchFamily="34" charset="0"/>
                        <a:cs typeface="Calibri" panose="020F0502020204030204" pitchFamily="34" charset="0"/>
                      </a:rPr>
                      <m:t>,</m:t>
                    </m:r>
                    <m:r>
                      <a:rPr lang="de-CH" sz="1400" dirty="0">
                        <a:solidFill>
                          <a:srgbClr val="54A7E6"/>
                        </a:solidFill>
                        <a:latin typeface="Cambria Math" panose="02040503050406030204" pitchFamily="18" charset="0"/>
                        <a:ea typeface="Calibri" panose="020F0502020204030204" pitchFamily="34" charset="0"/>
                        <a:cs typeface="Calibri" panose="020F0502020204030204" pitchFamily="34" charset="0"/>
                      </a:rPr>
                      <m:t> </m:t>
                    </m:r>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Pascal</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Horton</m:t>
                        </m:r>
                      </m:e>
                      <m:sup>
                        <m:r>
                          <a:rPr lang="de-CH" sz="1400">
                            <a:solidFill>
                              <a:srgbClr val="54A7E6"/>
                            </a:solidFill>
                            <a:latin typeface="Cambria Math" panose="02040503050406030204" pitchFamily="18" charset="0"/>
                            <a:ea typeface="Calibri" panose="020F0502020204030204" pitchFamily="34" charset="0"/>
                            <a:cs typeface="Calibri" panose="020F0502020204030204" pitchFamily="34" charset="0"/>
                          </a:rPr>
                          <m:t>2,3</m:t>
                        </m:r>
                      </m:sup>
                    </m:sSup>
                    <m:r>
                      <a:rPr lang="de-CH" sz="1400">
                        <a:solidFill>
                          <a:srgbClr val="54A7E6"/>
                        </a:solidFill>
                        <a:latin typeface="Cambria Math" panose="02040503050406030204" pitchFamily="18" charset="0"/>
                        <a:ea typeface="Calibri" panose="020F0502020204030204" pitchFamily="34" charset="0"/>
                        <a:cs typeface="Calibri" panose="020F0502020204030204" pitchFamily="34" charset="0"/>
                      </a:rPr>
                      <m:t>,</m:t>
                    </m:r>
                    <m: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  </m:t>
                    </m:r>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sty m:val="p"/>
                          </m:rP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Rohini</m:t>
                        </m:r>
                        <m: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 </m:t>
                        </m:r>
                        <m:r>
                          <m:rPr>
                            <m:sty m:val="p"/>
                          </m:rP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Kumar</m:t>
                        </m:r>
                      </m:e>
                      <m:sup>
                        <m:r>
                          <a:rPr lang="de-DE" sz="1400">
                            <a:solidFill>
                              <a:srgbClr val="54A7E6"/>
                            </a:solidFill>
                            <a:latin typeface="Cambria Math" panose="02040503050406030204" pitchFamily="18" charset="0"/>
                            <a:ea typeface="Calibri" panose="020F0502020204030204" pitchFamily="34" charset="0"/>
                            <a:cs typeface="Calibri" panose="020F0502020204030204" pitchFamily="34" charset="0"/>
                          </a:rPr>
                          <m:t>4</m:t>
                        </m:r>
                      </m:sup>
                    </m:sSup>
                  </m:oMath>
                </a14:m>
                <a:r>
                  <a:rPr lang="de-DE" sz="1400" dirty="0">
                    <a:solidFill>
                      <a:srgbClr val="54A7E6"/>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p>
                      <m:sSupPr>
                        <m:ctrlPr>
                          <a:rPr lang="de-DE" sz="1400" i="1">
                            <a:solidFill>
                              <a:srgbClr val="54A7E6"/>
                            </a:solidFill>
                            <a:latin typeface="Cambria Math" panose="02040503050406030204" pitchFamily="18" charset="0"/>
                            <a:ea typeface="Calibri" panose="020F0502020204030204" pitchFamily="34" charset="0"/>
                            <a:cs typeface="Calibri" panose="020F0502020204030204" pitchFamily="34" charset="0"/>
                          </a:rPr>
                        </m:ctrlPr>
                      </m:sSupPr>
                      <m:e>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Bettina</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 </m:t>
                        </m:r>
                        <m:r>
                          <m:rPr>
                            <m:nor/>
                          </m:rPr>
                          <a:rPr lang="de-CH" sz="1400" dirty="0">
                            <a:solidFill>
                              <a:srgbClr val="54A7E6"/>
                            </a:solidFill>
                            <a:latin typeface="Calibri" panose="020F0502020204030204" pitchFamily="34" charset="0"/>
                            <a:ea typeface="Calibri" panose="020F0502020204030204" pitchFamily="34" charset="0"/>
                            <a:cs typeface="Calibri" panose="020F0502020204030204" pitchFamily="34" charset="0"/>
                          </a:rPr>
                          <m:t>Schaefli</m:t>
                        </m:r>
                      </m:e>
                      <m:sup>
                        <m:r>
                          <a:rPr lang="de-CH" sz="1400">
                            <a:solidFill>
                              <a:srgbClr val="54A7E6"/>
                            </a:solidFill>
                            <a:latin typeface="Cambria Math" panose="02040503050406030204" pitchFamily="18" charset="0"/>
                            <a:ea typeface="Calibri" panose="020F0502020204030204" pitchFamily="34" charset="0"/>
                            <a:cs typeface="Calibri" panose="020F0502020204030204" pitchFamily="34" charset="0"/>
                          </a:rPr>
                          <m:t>2,3</m:t>
                        </m:r>
                      </m:sup>
                    </m:sSup>
                  </m:oMath>
                </a14:m>
                <a:r>
                  <a:rPr lang="de-DE" sz="1400" dirty="0">
                    <a:solidFill>
                      <a:srgbClr val="54A7E6"/>
                    </a:solidFill>
                  </a:rPr>
                  <a:t> </a:t>
                </a:r>
              </a:p>
            </p:txBody>
          </p:sp>
        </mc:Choice>
        <mc:Fallback xmlns="">
          <p:sp>
            <p:nvSpPr>
              <p:cNvPr id="15" name="Textfeld 89">
                <a:extLst>
                  <a:ext uri="{FF2B5EF4-FFF2-40B4-BE49-F238E27FC236}">
                    <a16:creationId xmlns:a16="http://schemas.microsoft.com/office/drawing/2014/main" id="{C9134E6C-CA67-0852-ED57-873B57CD489F}"/>
                  </a:ext>
                </a:extLst>
              </p:cNvPr>
              <p:cNvSpPr txBox="1">
                <a:spLocks noRot="1" noChangeAspect="1" noMove="1" noResize="1" noEditPoints="1" noAdjustHandles="1" noChangeArrowheads="1" noChangeShapeType="1" noTextEdit="1"/>
              </p:cNvSpPr>
              <p:nvPr/>
            </p:nvSpPr>
            <p:spPr>
              <a:xfrm>
                <a:off x="1793718" y="1158830"/>
                <a:ext cx="8994742" cy="312586"/>
              </a:xfrm>
              <a:prstGeom prst="rect">
                <a:avLst/>
              </a:prstGeom>
              <a:blipFill>
                <a:blip r:embed="rId7"/>
                <a:stretch>
                  <a:fillRect t="-1961" b="-21569"/>
                </a:stretch>
              </a:blipFill>
            </p:spPr>
            <p:txBody>
              <a:bodyPr/>
              <a:lstStyle/>
              <a:p>
                <a:r>
                  <a:rPr lang="en-CH">
                    <a:noFill/>
                  </a:rPr>
                  <a:t> </a:t>
                </a:r>
              </a:p>
            </p:txBody>
          </p:sp>
        </mc:Fallback>
      </mc:AlternateContent>
    </p:spTree>
    <p:extLst>
      <p:ext uri="{BB962C8B-B14F-4D97-AF65-F5344CB8AC3E}">
        <p14:creationId xmlns:p14="http://schemas.microsoft.com/office/powerpoint/2010/main" val="425894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5C0B849-0194-1D79-68CB-E14AC1945C01}"/>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nteraktive Schaltfläche: Nächste(r) oder Weiter 16">
            <a:hlinkClick r:id="" action="ppaction://hlinkshowjump?jump=nextslide" highlightClick="1"/>
            <a:extLst>
              <a:ext uri="{FF2B5EF4-FFF2-40B4-BE49-F238E27FC236}">
                <a16:creationId xmlns:a16="http://schemas.microsoft.com/office/drawing/2014/main" id="{84451011-5711-4466-F7E3-9416C4336D6E}"/>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5260901E-4EA3-109A-9950-E2B2B2724871}"/>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6D6E60B7-291D-9CC8-C616-530270F05E68}"/>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3C41A23D-F0E3-8279-140B-B423E7B5C61D}"/>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id="{2F1548AF-2734-054C-7E35-9D1B11D0F332}"/>
              </a:ext>
            </a:extLst>
          </p:cNvPr>
          <p:cNvSpPr/>
          <p:nvPr/>
        </p:nvSpPr>
        <p:spPr>
          <a:xfrm>
            <a:off x="415685" y="331225"/>
            <a:ext cx="1548567" cy="456399"/>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Context</a:t>
            </a:r>
            <a:endParaRPr lang="en-CH" sz="2000" b="1" dirty="0">
              <a:solidFill>
                <a:srgbClr val="4DA4E5"/>
              </a:solidFill>
            </a:endParaRPr>
          </a:p>
        </p:txBody>
      </p:sp>
      <p:sp>
        <p:nvSpPr>
          <p:cNvPr id="19" name="TextBox 18">
            <a:extLst>
              <a:ext uri="{FF2B5EF4-FFF2-40B4-BE49-F238E27FC236}">
                <a16:creationId xmlns:a16="http://schemas.microsoft.com/office/drawing/2014/main" id="{95CEFD18-1384-3463-7664-D6293FA9D8CD}"/>
              </a:ext>
            </a:extLst>
          </p:cNvPr>
          <p:cNvSpPr txBox="1"/>
          <p:nvPr/>
        </p:nvSpPr>
        <p:spPr>
          <a:xfrm>
            <a:off x="338132" y="890896"/>
            <a:ext cx="7487207" cy="3416320"/>
          </a:xfrm>
          <a:prstGeom prst="rect">
            <a:avLst/>
          </a:prstGeom>
          <a:noFill/>
        </p:spPr>
        <p:txBody>
          <a:bodyPr wrap="square" rtlCol="0">
            <a:spAutoFit/>
          </a:bodyPr>
          <a:lstStyle/>
          <a:p>
            <a:endParaRPr lang="de-DE" b="1" dirty="0">
              <a:solidFill>
                <a:srgbClr val="4DA4E5"/>
              </a:solidFill>
              <a:latin typeface="Calibri" panose="020F0502020204030204" pitchFamily="34" charset="0"/>
              <a:ea typeface="Calibri" panose="020F0502020204030204" pitchFamily="34" charset="0"/>
              <a:cs typeface="Calibri" panose="020F0502020204030204" pitchFamily="34" charset="0"/>
            </a:endParaRPr>
          </a:p>
          <a:p>
            <a:r>
              <a:rPr lang="en-US" kern="100" dirty="0">
                <a:latin typeface="Calibri" panose="020F0502020204030204" pitchFamily="34" charset="0"/>
                <a:ea typeface="Calibri" panose="020F0502020204030204" pitchFamily="34" charset="0"/>
                <a:cs typeface="Calibri" panose="020F0502020204030204" pitchFamily="34" charset="0"/>
              </a:rPr>
              <a:t>I</a:t>
            </a:r>
            <a:r>
              <a:rPr lang="en-US" kern="100" dirty="0">
                <a:effectLst/>
                <a:latin typeface="Calibri" panose="020F0502020204030204" pitchFamily="34" charset="0"/>
                <a:ea typeface="Calibri" panose="020F0502020204030204" pitchFamily="34" charset="0"/>
                <a:cs typeface="Calibri" panose="020F0502020204030204" pitchFamily="34" charset="0"/>
              </a:rPr>
              <a:t>ncreasing duration and magnitude of agricultural and hydrological droughts</a:t>
            </a:r>
          </a:p>
          <a:p>
            <a:pPr marL="285750" indent="-285750">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a:p>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r>
              <a:rPr lang="en-US" kern="100" dirty="0">
                <a:latin typeface="Calibri" panose="020F0502020204030204" pitchFamily="34" charset="0"/>
                <a:ea typeface="Calibri" panose="020F0502020204030204" pitchFamily="34" charset="0"/>
                <a:cs typeface="Calibri" panose="020F0502020204030204" pitchFamily="34" charset="0"/>
              </a:rPr>
              <a:t>D</a:t>
            </a:r>
            <a:r>
              <a:rPr lang="en-US" kern="100" dirty="0">
                <a:effectLst/>
                <a:latin typeface="Calibri" panose="020F0502020204030204" pitchFamily="34" charset="0"/>
                <a:ea typeface="Calibri" panose="020F0502020204030204" pitchFamily="34" charset="0"/>
                <a:cs typeface="Calibri" panose="020F0502020204030204" pitchFamily="34" charset="0"/>
              </a:rPr>
              <a:t>eclining yields and reduced irrigation possibilities</a:t>
            </a:r>
          </a:p>
          <a:p>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a:p>
            <a:r>
              <a:rPr lang="en-US" kern="100" dirty="0">
                <a:latin typeface="Calibri" panose="020F0502020204030204" pitchFamily="34" charset="0"/>
                <a:ea typeface="Calibri" panose="020F0502020204030204" pitchFamily="34" charset="0"/>
                <a:cs typeface="Calibri" panose="020F0502020204030204" pitchFamily="34" charset="0"/>
              </a:rPr>
              <a:t>Management m</a:t>
            </a:r>
            <a:r>
              <a:rPr lang="en-US" kern="100" dirty="0">
                <a:effectLst/>
                <a:latin typeface="Calibri" panose="020F0502020204030204" pitchFamily="34" charset="0"/>
                <a:ea typeface="Calibri" panose="020F0502020204030204" pitchFamily="34" charset="0"/>
                <a:cs typeface="Calibri" panose="020F0502020204030204" pitchFamily="34" charset="0"/>
              </a:rPr>
              <a:t>easures increasing soil organic carbon (SOC) can </a:t>
            </a:r>
          </a:p>
          <a:p>
            <a:r>
              <a:rPr lang="en-US" kern="100" dirty="0">
                <a:latin typeface="Calibri" panose="020F0502020204030204" pitchFamily="34" charset="0"/>
                <a:ea typeface="Calibri" panose="020F0502020204030204" pitchFamily="34" charset="0"/>
                <a:cs typeface="Calibri" panose="020F0502020204030204" pitchFamily="34" charset="0"/>
              </a:rPr>
              <a:t>enhance</a:t>
            </a:r>
            <a:r>
              <a:rPr lang="en-US" kern="100" dirty="0">
                <a:effectLst/>
                <a:latin typeface="Calibri" panose="020F0502020204030204" pitchFamily="34" charset="0"/>
                <a:ea typeface="Calibri" panose="020F0502020204030204" pitchFamily="34" charset="0"/>
                <a:cs typeface="Calibri" panose="020F0502020204030204" pitchFamily="34" charset="0"/>
              </a:rPr>
              <a:t> soil water retention</a:t>
            </a:r>
            <a:endParaRPr lang="en-US" kern="100" dirty="0">
              <a:latin typeface="Calibri" panose="020F0502020204030204" pitchFamily="34" charset="0"/>
              <a:ea typeface="Calibri" panose="020F0502020204030204" pitchFamily="34" charset="0"/>
              <a:cs typeface="Calibri" panose="020F0502020204030204" pitchFamily="34" charset="0"/>
            </a:endParaRPr>
          </a:p>
          <a:p>
            <a:r>
              <a:rPr lang="en-US" kern="100" dirty="0">
                <a:effectLst/>
                <a:latin typeface="Calibri" panose="020F0502020204030204" pitchFamily="34" charset="0"/>
                <a:ea typeface="Calibri" panose="020F0502020204030204" pitchFamily="34" charset="0"/>
                <a:cs typeface="Calibri" panose="020F0502020204030204" pitchFamily="34" charset="0"/>
              </a:rPr>
              <a:t>	</a:t>
            </a:r>
            <a:endParaRPr lang="en-CH" dirty="0">
              <a:latin typeface="Calibri" panose="020F0502020204030204" pitchFamily="34" charset="0"/>
              <a:ea typeface="Calibri" panose="020F0502020204030204" pitchFamily="34" charset="0"/>
              <a:cs typeface="Calibri" panose="020F0502020204030204" pitchFamily="34" charset="0"/>
            </a:endParaRPr>
          </a:p>
        </p:txBody>
      </p:sp>
      <p:pic>
        <p:nvPicPr>
          <p:cNvPr id="20" name="Grafik 16">
            <a:extLst>
              <a:ext uri="{FF2B5EF4-FFF2-40B4-BE49-F238E27FC236}">
                <a16:creationId xmlns:a16="http://schemas.microsoft.com/office/drawing/2014/main" id="{DBB3E5B8-DA3A-EAFF-EDFB-2641971938EA}"/>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5395" r="42083" b="35399"/>
          <a:stretch/>
        </p:blipFill>
        <p:spPr>
          <a:xfrm>
            <a:off x="8357616" y="362273"/>
            <a:ext cx="3486623" cy="2673181"/>
          </a:xfrm>
          <a:prstGeom prst="round2DiagRect">
            <a:avLst/>
          </a:prstGeom>
          <a:effectLst/>
        </p:spPr>
      </p:pic>
      <p:pic>
        <p:nvPicPr>
          <p:cNvPr id="21" name="Grafik 6">
            <a:extLst>
              <a:ext uri="{FF2B5EF4-FFF2-40B4-BE49-F238E27FC236}">
                <a16:creationId xmlns:a16="http://schemas.microsoft.com/office/drawing/2014/main" id="{A7B356E4-FE6B-E4C5-E2C2-4B6B22A8A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085" y="3238849"/>
            <a:ext cx="3810081" cy="2857561"/>
          </a:xfrm>
          <a:prstGeom prst="round2DiagRect">
            <a:avLst/>
          </a:prstGeom>
        </p:spPr>
      </p:pic>
      <p:sp>
        <p:nvSpPr>
          <p:cNvPr id="22" name="Textfeld 19">
            <a:extLst>
              <a:ext uri="{FF2B5EF4-FFF2-40B4-BE49-F238E27FC236}">
                <a16:creationId xmlns:a16="http://schemas.microsoft.com/office/drawing/2014/main" id="{942E21E0-6A4C-1D3A-9038-8BA94B2A0A59}"/>
              </a:ext>
            </a:extLst>
          </p:cNvPr>
          <p:cNvSpPr txBox="1"/>
          <p:nvPr/>
        </p:nvSpPr>
        <p:spPr>
          <a:xfrm>
            <a:off x="10577867" y="2737556"/>
            <a:ext cx="2374900" cy="307777"/>
          </a:xfrm>
          <a:prstGeom prst="rect">
            <a:avLst/>
          </a:prstGeom>
          <a:noFill/>
        </p:spPr>
        <p:txBody>
          <a:bodyPr wrap="square" rtlCol="0">
            <a:spAutoFit/>
          </a:bodyPr>
          <a:lstStyle/>
          <a:p>
            <a:r>
              <a:rPr lang="de-CH" sz="1400" dirty="0">
                <a:solidFill>
                  <a:schemeClr val="tx2">
                    <a:lumMod val="75000"/>
                    <a:lumOff val="25000"/>
                  </a:schemeClr>
                </a:solidFill>
              </a:rPr>
              <a:t>@Agroscope</a:t>
            </a:r>
          </a:p>
        </p:txBody>
      </p:sp>
      <p:sp>
        <p:nvSpPr>
          <p:cNvPr id="23" name="Textfeld 20">
            <a:extLst>
              <a:ext uri="{FF2B5EF4-FFF2-40B4-BE49-F238E27FC236}">
                <a16:creationId xmlns:a16="http://schemas.microsoft.com/office/drawing/2014/main" id="{2B489F46-1F28-D1E6-FEC8-8DB45280A675}"/>
              </a:ext>
            </a:extLst>
          </p:cNvPr>
          <p:cNvSpPr txBox="1"/>
          <p:nvPr/>
        </p:nvSpPr>
        <p:spPr>
          <a:xfrm>
            <a:off x="10460588" y="5788633"/>
            <a:ext cx="814686" cy="307777"/>
          </a:xfrm>
          <a:prstGeom prst="rect">
            <a:avLst/>
          </a:prstGeom>
          <a:noFill/>
        </p:spPr>
        <p:txBody>
          <a:bodyPr wrap="square" rtlCol="0">
            <a:spAutoFit/>
          </a:bodyPr>
          <a:lstStyle/>
          <a:p>
            <a:r>
              <a:rPr lang="de-CH" sz="1400" dirty="0">
                <a:solidFill>
                  <a:schemeClr val="tx1">
                    <a:lumMod val="50000"/>
                    <a:lumOff val="50000"/>
                  </a:schemeClr>
                </a:solidFill>
              </a:rPr>
              <a:t>@FOEN</a:t>
            </a:r>
          </a:p>
        </p:txBody>
      </p:sp>
      <p:sp>
        <p:nvSpPr>
          <p:cNvPr id="30" name="Arrow: Down 29">
            <a:extLst>
              <a:ext uri="{FF2B5EF4-FFF2-40B4-BE49-F238E27FC236}">
                <a16:creationId xmlns:a16="http://schemas.microsoft.com/office/drawing/2014/main" id="{5B3097DB-A5A0-0975-37A2-7BAEB2A887E2}"/>
              </a:ext>
            </a:extLst>
          </p:cNvPr>
          <p:cNvSpPr/>
          <p:nvPr/>
        </p:nvSpPr>
        <p:spPr>
          <a:xfrm>
            <a:off x="3930930" y="1698863"/>
            <a:ext cx="301609" cy="426532"/>
          </a:xfrm>
          <a:prstGeom prst="downArrow">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Arrow: Down 31">
            <a:extLst>
              <a:ext uri="{FF2B5EF4-FFF2-40B4-BE49-F238E27FC236}">
                <a16:creationId xmlns:a16="http://schemas.microsoft.com/office/drawing/2014/main" id="{DD534219-000A-A8CB-EDF2-CB9FD1BD5828}"/>
              </a:ext>
            </a:extLst>
          </p:cNvPr>
          <p:cNvSpPr/>
          <p:nvPr/>
        </p:nvSpPr>
        <p:spPr>
          <a:xfrm rot="16200000">
            <a:off x="511246" y="4889384"/>
            <a:ext cx="329184" cy="566928"/>
          </a:xfrm>
          <a:prstGeom prst="downArrow">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Rectangle: Rounded Corners 33">
            <a:extLst>
              <a:ext uri="{FF2B5EF4-FFF2-40B4-BE49-F238E27FC236}">
                <a16:creationId xmlns:a16="http://schemas.microsoft.com/office/drawing/2014/main" id="{47F7768E-D97D-4B76-3A0D-E58DF52C790F}"/>
              </a:ext>
            </a:extLst>
          </p:cNvPr>
          <p:cNvSpPr/>
          <p:nvPr/>
        </p:nvSpPr>
        <p:spPr>
          <a:xfrm>
            <a:off x="1152233" y="4687487"/>
            <a:ext cx="5392946" cy="1000462"/>
          </a:xfrm>
          <a:prstGeom prst="roundRect">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kern="100" dirty="0">
                <a:effectLst/>
                <a:latin typeface="Calibri" panose="020F0502020204030204" pitchFamily="34" charset="0"/>
                <a:ea typeface="Calibri" panose="020F0502020204030204" pitchFamily="34" charset="0"/>
                <a:cs typeface="Times New Roman" panose="02020603050405020304" pitchFamily="18" charset="0"/>
              </a:rPr>
              <a:t>How would a large scale implementation of such measures affect hydrological processes at catchment scale ?</a:t>
            </a:r>
            <a:endParaRPr lang="en-CH" sz="2000" dirty="0"/>
          </a:p>
        </p:txBody>
      </p:sp>
    </p:spTree>
    <p:extLst>
      <p:ext uri="{BB962C8B-B14F-4D97-AF65-F5344CB8AC3E}">
        <p14:creationId xmlns:p14="http://schemas.microsoft.com/office/powerpoint/2010/main" val="1658840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F1172-0D24-190A-F03F-5A9A37580CF8}"/>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E452879-FD68-D9B4-74D0-0215F2B7A8C5}"/>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nteraktive Schaltfläche: Nächste(r) oder Weiter 16">
            <a:hlinkClick r:id="" action="ppaction://hlinkshowjump?jump=nextslide" highlightClick="1"/>
            <a:extLst>
              <a:ext uri="{FF2B5EF4-FFF2-40B4-BE49-F238E27FC236}">
                <a16:creationId xmlns:a16="http://schemas.microsoft.com/office/drawing/2014/main" id="{0AD81B62-EBE4-FBE3-097E-FD739B084138}"/>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9928772F-E63B-F5E3-15A5-BB390F41CDC9}"/>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2E568E99-6123-BE82-C287-55C936C0E9EF}"/>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744B5758-5044-12C2-A1DD-8E7EA700727E}"/>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5BB9786-F84D-4EA6-D6F3-2D5D1729C245}"/>
                  </a:ext>
                </a:extLst>
              </p:cNvPr>
              <p:cNvSpPr txBox="1"/>
              <p:nvPr/>
            </p:nvSpPr>
            <p:spPr>
              <a:xfrm>
                <a:off x="415684" y="1104197"/>
                <a:ext cx="8728687" cy="369332"/>
              </a:xfrm>
              <a:prstGeom prst="rect">
                <a:avLst/>
              </a:prstGeom>
              <a:noFill/>
            </p:spPr>
            <p:txBody>
              <a:bodyPr wrap="square" rtlCol="0">
                <a:spAutoFit/>
              </a:bodyPr>
              <a:lstStyle/>
              <a:p>
                <a:r>
                  <a:rPr lang="de-DE" dirty="0">
                    <a:latin typeface="Calibri" panose="020F0502020204030204" pitchFamily="34" charset="0"/>
                    <a:ea typeface="Calibri" panose="020F0502020204030204" pitchFamily="34" charset="0"/>
                    <a:cs typeface="Calibri" panose="020F0502020204030204" pitchFamily="34" charset="0"/>
                  </a:rPr>
                  <a:t>Broye catchment: lowland, mid-sized (~600</a:t>
                </a:r>
                <a14:m>
                  <m:oMath xmlns:m="http://schemas.openxmlformats.org/officeDocument/2006/math">
                    <m:sSup>
                      <m:sSupPr>
                        <m:ctrlPr>
                          <a:rPr lang="de-DE" i="1" smtClean="0">
                            <a:latin typeface="Cambria Math" panose="02040503050406030204" pitchFamily="18" charset="0"/>
                            <a:ea typeface="Calibri" panose="020F0502020204030204" pitchFamily="34" charset="0"/>
                            <a:cs typeface="Calibri" panose="020F0502020204030204" pitchFamily="34" charset="0"/>
                          </a:rPr>
                        </m:ctrlPr>
                      </m:sSupPr>
                      <m:e>
                        <m:r>
                          <m:rPr>
                            <m:sty m:val="p"/>
                          </m:rPr>
                          <a:rPr lang="de-DE" b="0" i="0" smtClean="0">
                            <a:latin typeface="Cambria Math" panose="02040503050406030204" pitchFamily="18" charset="0"/>
                            <a:ea typeface="Calibri" panose="020F0502020204030204" pitchFamily="34" charset="0"/>
                            <a:cs typeface="Calibri" panose="020F0502020204030204" pitchFamily="34" charset="0"/>
                          </a:rPr>
                          <m:t>km</m:t>
                        </m:r>
                      </m:e>
                      <m:sup>
                        <m:r>
                          <a:rPr lang="de-DE" b="0" i="0" smtClean="0">
                            <a:latin typeface="Cambria Math" panose="02040503050406030204" pitchFamily="18" charset="0"/>
                            <a:ea typeface="Calibri" panose="020F0502020204030204" pitchFamily="34" charset="0"/>
                            <a:cs typeface="Calibri" panose="020F0502020204030204" pitchFamily="34" charset="0"/>
                          </a:rPr>
                          <m:t>2</m:t>
                        </m:r>
                      </m:sup>
                    </m:sSup>
                  </m:oMath>
                </a14:m>
                <a:r>
                  <a:rPr lang="de-DE" dirty="0">
                    <a:latin typeface="Calibri" panose="020F0502020204030204" pitchFamily="34" charset="0"/>
                    <a:ea typeface="Calibri" panose="020F0502020204030204" pitchFamily="34" charset="0"/>
                    <a:cs typeface="Calibri" panose="020F0502020204030204" pitchFamily="34" charset="0"/>
                  </a:rPr>
                  <a:t>) with large share of agricultural use (~70%)</a:t>
                </a:r>
                <a:endParaRPr lang="en-CH" kern="1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35BB9786-F84D-4EA6-D6F3-2D5D1729C245}"/>
                  </a:ext>
                </a:extLst>
              </p:cNvPr>
              <p:cNvSpPr txBox="1">
                <a:spLocks noRot="1" noChangeAspect="1" noMove="1" noResize="1" noEditPoints="1" noAdjustHandles="1" noChangeArrowheads="1" noChangeShapeType="1" noTextEdit="1"/>
              </p:cNvSpPr>
              <p:nvPr/>
            </p:nvSpPr>
            <p:spPr>
              <a:xfrm>
                <a:off x="415684" y="1104197"/>
                <a:ext cx="8728687" cy="369332"/>
              </a:xfrm>
              <a:prstGeom prst="rect">
                <a:avLst/>
              </a:prstGeom>
              <a:blipFill>
                <a:blip r:embed="rId2"/>
                <a:stretch>
                  <a:fillRect l="-559" t="-8197" b="-24590"/>
                </a:stretch>
              </a:blipFill>
            </p:spPr>
            <p:txBody>
              <a:bodyPr/>
              <a:lstStyle/>
              <a:p>
                <a:r>
                  <a:rPr lang="en-CH">
                    <a:noFill/>
                  </a:rPr>
                  <a:t> </a:t>
                </a:r>
              </a:p>
            </p:txBody>
          </p:sp>
        </mc:Fallback>
      </mc:AlternateContent>
      <p:sp>
        <p:nvSpPr>
          <p:cNvPr id="3" name="Rectangle: Rounded Corners 2">
            <a:extLst>
              <a:ext uri="{FF2B5EF4-FFF2-40B4-BE49-F238E27FC236}">
                <a16:creationId xmlns:a16="http://schemas.microsoft.com/office/drawing/2014/main" id="{D2C72065-9AF9-7166-11B3-EDAD960700D0}"/>
              </a:ext>
            </a:extLst>
          </p:cNvPr>
          <p:cNvSpPr/>
          <p:nvPr/>
        </p:nvSpPr>
        <p:spPr>
          <a:xfrm>
            <a:off x="415685" y="331225"/>
            <a:ext cx="3072582" cy="456399"/>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Case study and model</a:t>
            </a:r>
            <a:endParaRPr lang="en-CH" sz="2000" b="1" dirty="0">
              <a:solidFill>
                <a:srgbClr val="4DA4E5"/>
              </a:solidFill>
            </a:endParaRPr>
          </a:p>
        </p:txBody>
      </p:sp>
      <p:sp>
        <p:nvSpPr>
          <p:cNvPr id="2" name="Rectangle: Rounded Corners 1">
            <a:extLst>
              <a:ext uri="{FF2B5EF4-FFF2-40B4-BE49-F238E27FC236}">
                <a16:creationId xmlns:a16="http://schemas.microsoft.com/office/drawing/2014/main" id="{0444594F-77F1-E399-1ABC-D6E7D20422D4}"/>
              </a:ext>
            </a:extLst>
          </p:cNvPr>
          <p:cNvSpPr/>
          <p:nvPr/>
        </p:nvSpPr>
        <p:spPr>
          <a:xfrm>
            <a:off x="9124617" y="1834175"/>
            <a:ext cx="2838926" cy="2093461"/>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dirty="0">
                <a:solidFill>
                  <a:schemeClr val="bg1"/>
                </a:solidFill>
                <a:latin typeface="Calibri" panose="020F0502020204030204" pitchFamily="34" charset="0"/>
                <a:ea typeface="Calibri" panose="020F0502020204030204" pitchFamily="34" charset="0"/>
                <a:cs typeface="Calibri" panose="020F0502020204030204" pitchFamily="34" charset="0"/>
              </a:rPr>
              <a:t>Mesoscale hydrological model mHM</a:t>
            </a:r>
            <a:r>
              <a:rPr lang="de-CH" dirty="0">
                <a:solidFill>
                  <a:schemeClr val="bg1"/>
                </a:solidFill>
                <a:latin typeface="Calibri" panose="020F0502020204030204" pitchFamily="34" charset="0"/>
                <a:ea typeface="Calibri" panose="020F0502020204030204" pitchFamily="34" charset="0"/>
                <a:cs typeface="Calibri" panose="020F0502020204030204" pitchFamily="34" charset="0"/>
              </a:rPr>
              <a:t> (Samaniego et al. 2010)</a:t>
            </a:r>
          </a:p>
          <a:p>
            <a:pPr algn="ctr"/>
            <a:r>
              <a:rPr lang="de-CH" dirty="0">
                <a:solidFill>
                  <a:schemeClr val="bg1"/>
                </a:solidFill>
                <a:latin typeface="Calibri" panose="020F0502020204030204" pitchFamily="34" charset="0"/>
                <a:ea typeface="Calibri" panose="020F0502020204030204" pitchFamily="34" charset="0"/>
                <a:cs typeface="Calibri" panose="020F0502020204030204" pitchFamily="34" charset="0"/>
              </a:rPr>
              <a:t>Open-source, process-based distributed, rainfall-runoff model. </a:t>
            </a:r>
          </a:p>
        </p:txBody>
      </p:sp>
      <p:pic>
        <p:nvPicPr>
          <p:cNvPr id="10" name="Picture 9" descr="A screen shot of a graph&#10;&#10;AI-generated content may be incorrect.">
            <a:extLst>
              <a:ext uri="{FF2B5EF4-FFF2-40B4-BE49-F238E27FC236}">
                <a16:creationId xmlns:a16="http://schemas.microsoft.com/office/drawing/2014/main" id="{9A3F807B-3897-C77B-D31B-DB9CABC5985A}"/>
              </a:ext>
            </a:extLst>
          </p:cNvPr>
          <p:cNvPicPr>
            <a:picLocks noChangeAspect="1"/>
          </p:cNvPicPr>
          <p:nvPr/>
        </p:nvPicPr>
        <p:blipFill>
          <a:blip r:embed="rId3">
            <a:extLst>
              <a:ext uri="{28A0092B-C50C-407E-A947-70E740481C1C}">
                <a14:useLocalDpi xmlns:a14="http://schemas.microsoft.com/office/drawing/2010/main" val="0"/>
              </a:ext>
            </a:extLst>
          </a:blip>
          <a:srcRect t="13299" b="20104"/>
          <a:stretch/>
        </p:blipFill>
        <p:spPr>
          <a:xfrm>
            <a:off x="4475684" y="4625483"/>
            <a:ext cx="7559684" cy="1549090"/>
          </a:xfrm>
          <a:prstGeom prst="rect">
            <a:avLst/>
          </a:prstGeom>
        </p:spPr>
      </p:pic>
      <p:pic>
        <p:nvPicPr>
          <p:cNvPr id="16" name="Picture 15" descr="A map of a large body of water&#10;&#10;AI-generated content may be incorrect.">
            <a:extLst>
              <a:ext uri="{FF2B5EF4-FFF2-40B4-BE49-F238E27FC236}">
                <a16:creationId xmlns:a16="http://schemas.microsoft.com/office/drawing/2014/main" id="{275031C5-8BBC-2145-18AF-AB7EF395A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923" y="1658853"/>
            <a:ext cx="2221707" cy="3695512"/>
          </a:xfrm>
          <a:prstGeom prst="rect">
            <a:avLst/>
          </a:prstGeom>
        </p:spPr>
      </p:pic>
      <p:pic>
        <p:nvPicPr>
          <p:cNvPr id="18" name="Picture 17" descr="A green and red map&#10;&#10;AI-generated content may be incorrect.">
            <a:extLst>
              <a:ext uri="{FF2B5EF4-FFF2-40B4-BE49-F238E27FC236}">
                <a16:creationId xmlns:a16="http://schemas.microsoft.com/office/drawing/2014/main" id="{A41B746F-0108-ED5C-98BF-76DEB6528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30" y="1657572"/>
            <a:ext cx="2208456" cy="3695512"/>
          </a:xfrm>
          <a:prstGeom prst="rect">
            <a:avLst/>
          </a:prstGeom>
        </p:spPr>
      </p:pic>
      <p:pic>
        <p:nvPicPr>
          <p:cNvPr id="22" name="Picture 21">
            <a:extLst>
              <a:ext uri="{FF2B5EF4-FFF2-40B4-BE49-F238E27FC236}">
                <a16:creationId xmlns:a16="http://schemas.microsoft.com/office/drawing/2014/main" id="{FDEA477B-D2E0-6888-1BAC-9C104FC7B00F}"/>
              </a:ext>
            </a:extLst>
          </p:cNvPr>
          <p:cNvPicPr>
            <a:picLocks noChangeAspect="1"/>
          </p:cNvPicPr>
          <p:nvPr/>
        </p:nvPicPr>
        <p:blipFill>
          <a:blip r:embed="rId6"/>
          <a:stretch>
            <a:fillRect/>
          </a:stretch>
        </p:blipFill>
        <p:spPr>
          <a:xfrm>
            <a:off x="5703843" y="1965740"/>
            <a:ext cx="1160210" cy="2057313"/>
          </a:xfrm>
          <a:prstGeom prst="rect">
            <a:avLst/>
          </a:prstGeom>
        </p:spPr>
      </p:pic>
      <p:sp>
        <p:nvSpPr>
          <p:cNvPr id="23" name="TextBox 22">
            <a:extLst>
              <a:ext uri="{FF2B5EF4-FFF2-40B4-BE49-F238E27FC236}">
                <a16:creationId xmlns:a16="http://schemas.microsoft.com/office/drawing/2014/main" id="{EE1D7811-D659-2059-902D-B0EC60D01D35}"/>
              </a:ext>
            </a:extLst>
          </p:cNvPr>
          <p:cNvSpPr txBox="1"/>
          <p:nvPr/>
        </p:nvSpPr>
        <p:spPr>
          <a:xfrm>
            <a:off x="6759900" y="2232115"/>
            <a:ext cx="1429973"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Arbogne Avenches</a:t>
            </a:r>
          </a:p>
        </p:txBody>
      </p:sp>
      <p:sp>
        <p:nvSpPr>
          <p:cNvPr id="24" name="TextBox 23">
            <a:extLst>
              <a:ext uri="{FF2B5EF4-FFF2-40B4-BE49-F238E27FC236}">
                <a16:creationId xmlns:a16="http://schemas.microsoft.com/office/drawing/2014/main" id="{CA0021F5-0B52-5F57-C338-1EAF26A56E2A}"/>
              </a:ext>
            </a:extLst>
          </p:cNvPr>
          <p:cNvSpPr txBox="1"/>
          <p:nvPr/>
        </p:nvSpPr>
        <p:spPr>
          <a:xfrm>
            <a:off x="5679028" y="1983919"/>
            <a:ext cx="1429973"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Petit Glane</a:t>
            </a:r>
          </a:p>
        </p:txBody>
      </p:sp>
      <p:sp>
        <p:nvSpPr>
          <p:cNvPr id="25" name="TextBox 24">
            <a:extLst>
              <a:ext uri="{FF2B5EF4-FFF2-40B4-BE49-F238E27FC236}">
                <a16:creationId xmlns:a16="http://schemas.microsoft.com/office/drawing/2014/main" id="{2FE01859-A540-A491-D32C-394EBFE0C9A5}"/>
              </a:ext>
            </a:extLst>
          </p:cNvPr>
          <p:cNvSpPr txBox="1"/>
          <p:nvPr/>
        </p:nvSpPr>
        <p:spPr>
          <a:xfrm>
            <a:off x="4838665" y="2734979"/>
            <a:ext cx="1429973" cy="646331"/>
          </a:xfrm>
          <a:prstGeom prst="rect">
            <a:avLst/>
          </a:prstGeom>
          <a:noFill/>
        </p:spPr>
        <p:txBody>
          <a:bodyPr wrap="square" rtlCol="0">
            <a:spAutoFit/>
          </a:bodyPr>
          <a:lstStyle/>
          <a:p>
            <a:endParaRPr lang="de-DE" sz="1200" kern="100" dirty="0">
              <a:latin typeface="Calibri" panose="020F0502020204030204" pitchFamily="34" charset="0"/>
              <a:ea typeface="Calibri" panose="020F0502020204030204" pitchFamily="34" charset="0"/>
              <a:cs typeface="Calibri" panose="020F0502020204030204" pitchFamily="34" charset="0"/>
            </a:endParaRPr>
          </a:p>
          <a:p>
            <a:r>
              <a:rPr lang="de-DE" sz="1200" b="1" kern="100" dirty="0">
                <a:latin typeface="Calibri" panose="020F0502020204030204" pitchFamily="34" charset="0"/>
                <a:ea typeface="Calibri" panose="020F0502020204030204" pitchFamily="34" charset="0"/>
                <a:cs typeface="Calibri" panose="020F0502020204030204" pitchFamily="34" charset="0"/>
              </a:rPr>
              <a:t>Broye Payerne</a:t>
            </a:r>
          </a:p>
          <a:p>
            <a:endParaRPr lang="de-DE" sz="1200" kern="100"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E89BC0CD-5FB2-7F52-C6DE-0A55C65AB3C2}"/>
              </a:ext>
            </a:extLst>
          </p:cNvPr>
          <p:cNvSpPr txBox="1"/>
          <p:nvPr/>
        </p:nvSpPr>
        <p:spPr>
          <a:xfrm>
            <a:off x="6271541" y="3005085"/>
            <a:ext cx="1429973" cy="461665"/>
          </a:xfrm>
          <a:prstGeom prst="rect">
            <a:avLst/>
          </a:prstGeom>
          <a:noFill/>
        </p:spPr>
        <p:txBody>
          <a:bodyPr wrap="square" rtlCol="0">
            <a:spAutoFit/>
          </a:bodyPr>
          <a:lstStyle/>
          <a:p>
            <a:endParaRPr lang="de-DE" sz="1200" kern="100" dirty="0">
              <a:latin typeface="Calibri" panose="020F0502020204030204" pitchFamily="34" charset="0"/>
              <a:ea typeface="Calibri" panose="020F0502020204030204" pitchFamily="34" charset="0"/>
              <a:cs typeface="Calibri" panose="020F0502020204030204" pitchFamily="34" charset="0"/>
            </a:endParaRPr>
          </a:p>
          <a:p>
            <a:r>
              <a:rPr lang="de-DE" sz="1200" kern="100" dirty="0">
                <a:latin typeface="Calibri" panose="020F0502020204030204" pitchFamily="34" charset="0"/>
                <a:ea typeface="Calibri" panose="020F0502020204030204" pitchFamily="34" charset="0"/>
                <a:cs typeface="Calibri" panose="020F0502020204030204" pitchFamily="34" charset="0"/>
              </a:rPr>
              <a:t>Flon Aval</a:t>
            </a:r>
          </a:p>
        </p:txBody>
      </p:sp>
      <p:sp>
        <p:nvSpPr>
          <p:cNvPr id="27" name="Rectangle 26">
            <a:extLst>
              <a:ext uri="{FF2B5EF4-FFF2-40B4-BE49-F238E27FC236}">
                <a16:creationId xmlns:a16="http://schemas.microsoft.com/office/drawing/2014/main" id="{1373124F-D990-9F89-BD16-E0DE04445492}"/>
              </a:ext>
            </a:extLst>
          </p:cNvPr>
          <p:cNvSpPr/>
          <p:nvPr/>
        </p:nvSpPr>
        <p:spPr>
          <a:xfrm>
            <a:off x="3702187" y="3556199"/>
            <a:ext cx="127871" cy="634720"/>
          </a:xfrm>
          <a:prstGeom prst="rect">
            <a:avLst/>
          </a:prstGeom>
          <a:gradFill flip="none" rotWithShape="1">
            <a:gsLst>
              <a:gs pos="0">
                <a:srgbClr val="D5B085"/>
              </a:gs>
              <a:gs pos="66000">
                <a:srgbClr val="7DBDB3"/>
              </a:gs>
              <a:gs pos="36000">
                <a:srgbClr val="D1E9E5"/>
              </a:gs>
              <a:gs pos="100000">
                <a:srgbClr val="5EACA0"/>
              </a:gs>
            </a:gsLst>
            <a:lin ang="5400000" scaled="1"/>
            <a:tileRect/>
          </a:gra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F395EC7B-0AB7-8DCB-E1CC-630CAEAF0B3A}"/>
              </a:ext>
            </a:extLst>
          </p:cNvPr>
          <p:cNvSpPr txBox="1"/>
          <p:nvPr/>
        </p:nvSpPr>
        <p:spPr>
          <a:xfrm>
            <a:off x="3770722" y="3417059"/>
            <a:ext cx="643125" cy="276999"/>
          </a:xfrm>
          <a:prstGeom prst="rect">
            <a:avLst/>
          </a:prstGeom>
          <a:noFill/>
        </p:spPr>
        <p:txBody>
          <a:bodyPr wrap="none" rtlCol="0">
            <a:spAutoFit/>
          </a:bodyPr>
          <a:lstStyle/>
          <a:p>
            <a:r>
              <a:rPr lang="de-DE" sz="1200" dirty="0"/>
              <a:t>1482m</a:t>
            </a:r>
            <a:endParaRPr lang="en-CH" sz="1200" dirty="0"/>
          </a:p>
        </p:txBody>
      </p:sp>
      <p:sp>
        <p:nvSpPr>
          <p:cNvPr id="29" name="TextBox 28">
            <a:extLst>
              <a:ext uri="{FF2B5EF4-FFF2-40B4-BE49-F238E27FC236}">
                <a16:creationId xmlns:a16="http://schemas.microsoft.com/office/drawing/2014/main" id="{BFCF2D1B-919A-8476-5CC4-6D3BA59D1018}"/>
              </a:ext>
            </a:extLst>
          </p:cNvPr>
          <p:cNvSpPr txBox="1"/>
          <p:nvPr/>
        </p:nvSpPr>
        <p:spPr>
          <a:xfrm>
            <a:off x="3830058" y="4052419"/>
            <a:ext cx="561372" cy="276999"/>
          </a:xfrm>
          <a:prstGeom prst="rect">
            <a:avLst/>
          </a:prstGeom>
          <a:noFill/>
        </p:spPr>
        <p:txBody>
          <a:bodyPr wrap="none" rtlCol="0">
            <a:spAutoFit/>
          </a:bodyPr>
          <a:lstStyle/>
          <a:p>
            <a:r>
              <a:rPr lang="de-DE" sz="1200" dirty="0"/>
              <a:t>429m</a:t>
            </a:r>
            <a:endParaRPr lang="en-CH" sz="1200" dirty="0"/>
          </a:p>
        </p:txBody>
      </p:sp>
      <p:sp>
        <p:nvSpPr>
          <p:cNvPr id="30" name="Rectangle 29">
            <a:extLst>
              <a:ext uri="{FF2B5EF4-FFF2-40B4-BE49-F238E27FC236}">
                <a16:creationId xmlns:a16="http://schemas.microsoft.com/office/drawing/2014/main" id="{52CE3DB1-6ABC-B45D-A5D1-BE907E7CE16C}"/>
              </a:ext>
            </a:extLst>
          </p:cNvPr>
          <p:cNvSpPr/>
          <p:nvPr/>
        </p:nvSpPr>
        <p:spPr>
          <a:xfrm>
            <a:off x="1442170" y="3645371"/>
            <a:ext cx="106680" cy="104845"/>
          </a:xfrm>
          <a:prstGeom prst="rect">
            <a:avLst/>
          </a:prstGeom>
          <a:solidFill>
            <a:srgbClr val="A6DC1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Rectangle 31">
            <a:extLst>
              <a:ext uri="{FF2B5EF4-FFF2-40B4-BE49-F238E27FC236}">
                <a16:creationId xmlns:a16="http://schemas.microsoft.com/office/drawing/2014/main" id="{E36CFD0F-4DD8-EA7D-C5E3-65D70E6C4F48}"/>
              </a:ext>
            </a:extLst>
          </p:cNvPr>
          <p:cNvSpPr/>
          <p:nvPr/>
        </p:nvSpPr>
        <p:spPr>
          <a:xfrm>
            <a:off x="1442170" y="4006994"/>
            <a:ext cx="106680" cy="104845"/>
          </a:xfrm>
          <a:prstGeom prst="rect">
            <a:avLst/>
          </a:prstGeom>
          <a:solidFill>
            <a:srgbClr val="EF99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ectangle 32">
            <a:extLst>
              <a:ext uri="{FF2B5EF4-FFF2-40B4-BE49-F238E27FC236}">
                <a16:creationId xmlns:a16="http://schemas.microsoft.com/office/drawing/2014/main" id="{84F64BD7-FE71-4B4F-118E-76393D005A60}"/>
              </a:ext>
            </a:extLst>
          </p:cNvPr>
          <p:cNvSpPr/>
          <p:nvPr/>
        </p:nvSpPr>
        <p:spPr>
          <a:xfrm>
            <a:off x="1442170" y="3821136"/>
            <a:ext cx="106680" cy="104845"/>
          </a:xfrm>
          <a:prstGeom prst="rect">
            <a:avLst/>
          </a:prstGeom>
          <a:solidFill>
            <a:srgbClr val="096C0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69C84046-1B82-A8D9-C459-ABFAD345D67E}"/>
              </a:ext>
            </a:extLst>
          </p:cNvPr>
          <p:cNvSpPr txBox="1"/>
          <p:nvPr/>
        </p:nvSpPr>
        <p:spPr>
          <a:xfrm>
            <a:off x="1512108" y="3555558"/>
            <a:ext cx="759247" cy="276999"/>
          </a:xfrm>
          <a:prstGeom prst="rect">
            <a:avLst/>
          </a:prstGeom>
          <a:noFill/>
        </p:spPr>
        <p:txBody>
          <a:bodyPr wrap="none" rtlCol="0">
            <a:spAutoFit/>
          </a:bodyPr>
          <a:lstStyle/>
          <a:p>
            <a:r>
              <a:rPr lang="de-DE" sz="1200" dirty="0"/>
              <a:t>pervious</a:t>
            </a:r>
            <a:endParaRPr lang="en-CH" sz="1200" dirty="0"/>
          </a:p>
        </p:txBody>
      </p:sp>
      <p:sp>
        <p:nvSpPr>
          <p:cNvPr id="35" name="TextBox 34">
            <a:extLst>
              <a:ext uri="{FF2B5EF4-FFF2-40B4-BE49-F238E27FC236}">
                <a16:creationId xmlns:a16="http://schemas.microsoft.com/office/drawing/2014/main" id="{C43E3238-FF30-5BB9-FB73-F2015F11DD70}"/>
              </a:ext>
            </a:extLst>
          </p:cNvPr>
          <p:cNvSpPr txBox="1"/>
          <p:nvPr/>
        </p:nvSpPr>
        <p:spPr>
          <a:xfrm>
            <a:off x="1512108" y="3913919"/>
            <a:ext cx="927562" cy="276999"/>
          </a:xfrm>
          <a:prstGeom prst="rect">
            <a:avLst/>
          </a:prstGeom>
          <a:noFill/>
        </p:spPr>
        <p:txBody>
          <a:bodyPr wrap="none" rtlCol="0">
            <a:spAutoFit/>
          </a:bodyPr>
          <a:lstStyle/>
          <a:p>
            <a:r>
              <a:rPr lang="de-DE" sz="1200" dirty="0"/>
              <a:t>impervious</a:t>
            </a:r>
            <a:endParaRPr lang="en-CH" sz="1200" dirty="0"/>
          </a:p>
        </p:txBody>
      </p:sp>
      <p:sp>
        <p:nvSpPr>
          <p:cNvPr id="36" name="TextBox 35">
            <a:extLst>
              <a:ext uri="{FF2B5EF4-FFF2-40B4-BE49-F238E27FC236}">
                <a16:creationId xmlns:a16="http://schemas.microsoft.com/office/drawing/2014/main" id="{A6C43DE6-D31A-C44F-3E99-81BB483C2814}"/>
              </a:ext>
            </a:extLst>
          </p:cNvPr>
          <p:cNvSpPr txBox="1"/>
          <p:nvPr/>
        </p:nvSpPr>
        <p:spPr>
          <a:xfrm>
            <a:off x="1512108" y="3745856"/>
            <a:ext cx="569258" cy="276999"/>
          </a:xfrm>
          <a:prstGeom prst="rect">
            <a:avLst/>
          </a:prstGeom>
          <a:noFill/>
        </p:spPr>
        <p:txBody>
          <a:bodyPr wrap="none" rtlCol="0">
            <a:spAutoFit/>
          </a:bodyPr>
          <a:lstStyle/>
          <a:p>
            <a:r>
              <a:rPr lang="de-DE" sz="1200" dirty="0"/>
              <a:t>forest</a:t>
            </a:r>
            <a:endParaRPr lang="en-CH" sz="1200" dirty="0"/>
          </a:p>
        </p:txBody>
      </p:sp>
      <p:sp>
        <p:nvSpPr>
          <p:cNvPr id="37" name="TextBox 36">
            <a:extLst>
              <a:ext uri="{FF2B5EF4-FFF2-40B4-BE49-F238E27FC236}">
                <a16:creationId xmlns:a16="http://schemas.microsoft.com/office/drawing/2014/main" id="{1059D11A-FE16-3A97-B064-A27B4A05A8E3}"/>
              </a:ext>
            </a:extLst>
          </p:cNvPr>
          <p:cNvSpPr txBox="1"/>
          <p:nvPr/>
        </p:nvSpPr>
        <p:spPr>
          <a:xfrm>
            <a:off x="7109001" y="4455415"/>
            <a:ext cx="2690800" cy="461665"/>
          </a:xfrm>
          <a:prstGeom prst="rect">
            <a:avLst/>
          </a:prstGeom>
          <a:noFill/>
        </p:spPr>
        <p:txBody>
          <a:bodyPr wrap="square" rtlCol="0">
            <a:spAutoFit/>
          </a:bodyPr>
          <a:lstStyle/>
          <a:p>
            <a:endParaRPr lang="de-DE" sz="1200" kern="100" dirty="0">
              <a:latin typeface="Calibri" panose="020F0502020204030204" pitchFamily="34" charset="0"/>
              <a:ea typeface="Calibri" panose="020F0502020204030204" pitchFamily="34" charset="0"/>
              <a:cs typeface="Calibri" panose="020F0502020204030204" pitchFamily="34" charset="0"/>
            </a:endParaRPr>
          </a:p>
          <a:p>
            <a:r>
              <a:rPr lang="de-DE" sz="1200" kern="100" dirty="0">
                <a:latin typeface="Calibri" panose="020F0502020204030204" pitchFamily="34" charset="0"/>
                <a:ea typeface="Calibri" panose="020F0502020204030204" pitchFamily="34" charset="0"/>
                <a:cs typeface="Calibri" panose="020F0502020204030204" pitchFamily="34" charset="0"/>
              </a:rPr>
              <a:t>KGE: 0.87     NSE: 0.84    pbias: -6.1</a:t>
            </a:r>
          </a:p>
        </p:txBody>
      </p:sp>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2CC15F0F-6FD9-6265-E1E9-258A1DC9AE12}"/>
                  </a:ext>
                </a:extLst>
              </p14:cNvPr>
              <p14:cNvContentPartPr/>
              <p14:nvPr/>
            </p14:nvContentPartPr>
            <p14:xfrm>
              <a:off x="5356590" y="3200300"/>
              <a:ext cx="483480" cy="1579320"/>
            </p14:xfrm>
          </p:contentPart>
        </mc:Choice>
        <mc:Fallback xmlns="">
          <p:pic>
            <p:nvPicPr>
              <p:cNvPr id="41" name="Ink 40">
                <a:extLst>
                  <a:ext uri="{FF2B5EF4-FFF2-40B4-BE49-F238E27FC236}">
                    <a16:creationId xmlns:a16="http://schemas.microsoft.com/office/drawing/2014/main" id="{2CC15F0F-6FD9-6265-E1E9-258A1DC9AE12}"/>
                  </a:ext>
                </a:extLst>
              </p:cNvPr>
              <p:cNvPicPr/>
              <p:nvPr/>
            </p:nvPicPr>
            <p:blipFill>
              <a:blip r:embed="rId8"/>
              <a:stretch>
                <a:fillRect/>
              </a:stretch>
            </p:blipFill>
            <p:spPr>
              <a:xfrm>
                <a:off x="5350470" y="3194180"/>
                <a:ext cx="495720" cy="1591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3" name="Ink 42">
                <a:extLst>
                  <a:ext uri="{FF2B5EF4-FFF2-40B4-BE49-F238E27FC236}">
                    <a16:creationId xmlns:a16="http://schemas.microsoft.com/office/drawing/2014/main" id="{78B6BB0F-A1AA-C969-274F-13E6E8BDA7FE}"/>
                  </a:ext>
                </a:extLst>
              </p14:cNvPr>
              <p14:cNvContentPartPr/>
              <p14:nvPr/>
            </p14:nvContentPartPr>
            <p14:xfrm>
              <a:off x="5799086" y="4727535"/>
              <a:ext cx="132480" cy="120240"/>
            </p14:xfrm>
          </p:contentPart>
        </mc:Choice>
        <mc:Fallback xmlns="">
          <p:pic>
            <p:nvPicPr>
              <p:cNvPr id="43" name="Ink 42">
                <a:extLst>
                  <a:ext uri="{FF2B5EF4-FFF2-40B4-BE49-F238E27FC236}">
                    <a16:creationId xmlns:a16="http://schemas.microsoft.com/office/drawing/2014/main" id="{78B6BB0F-A1AA-C969-274F-13E6E8BDA7FE}"/>
                  </a:ext>
                </a:extLst>
              </p:cNvPr>
              <p:cNvPicPr/>
              <p:nvPr/>
            </p:nvPicPr>
            <p:blipFill>
              <a:blip r:embed="rId10"/>
              <a:stretch>
                <a:fillRect/>
              </a:stretch>
            </p:blipFill>
            <p:spPr>
              <a:xfrm>
                <a:off x="5792966" y="4721415"/>
                <a:ext cx="144720" cy="132480"/>
              </a:xfrm>
              <a:prstGeom prst="rect">
                <a:avLst/>
              </a:prstGeom>
            </p:spPr>
          </p:pic>
        </mc:Fallback>
      </mc:AlternateContent>
      <p:sp>
        <p:nvSpPr>
          <p:cNvPr id="46" name="Oval 45">
            <a:extLst>
              <a:ext uri="{FF2B5EF4-FFF2-40B4-BE49-F238E27FC236}">
                <a16:creationId xmlns:a16="http://schemas.microsoft.com/office/drawing/2014/main" id="{3516BEE3-DBAF-8458-1A98-E0FAF2FAFD3B}"/>
              </a:ext>
            </a:extLst>
          </p:cNvPr>
          <p:cNvSpPr/>
          <p:nvPr/>
        </p:nvSpPr>
        <p:spPr>
          <a:xfrm>
            <a:off x="6438900" y="4133850"/>
            <a:ext cx="133350" cy="133909"/>
          </a:xfrm>
          <a:prstGeom prst="ellipse">
            <a:avLst/>
          </a:prstGeom>
          <a:solidFill>
            <a:srgbClr val="DB1E2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TextBox 46">
            <a:extLst>
              <a:ext uri="{FF2B5EF4-FFF2-40B4-BE49-F238E27FC236}">
                <a16:creationId xmlns:a16="http://schemas.microsoft.com/office/drawing/2014/main" id="{B91AECC9-2E3F-7F36-FE01-E672D5D02537}"/>
              </a:ext>
            </a:extLst>
          </p:cNvPr>
          <p:cNvSpPr txBox="1"/>
          <p:nvPr/>
        </p:nvSpPr>
        <p:spPr>
          <a:xfrm>
            <a:off x="6584698" y="4041232"/>
            <a:ext cx="1227003" cy="276999"/>
          </a:xfrm>
          <a:prstGeom prst="rect">
            <a:avLst/>
          </a:prstGeom>
          <a:noFill/>
        </p:spPr>
        <p:txBody>
          <a:bodyPr wrap="none" rtlCol="0">
            <a:spAutoFit/>
          </a:bodyPr>
          <a:lstStyle/>
          <a:p>
            <a:r>
              <a:rPr lang="de-DE" sz="1200" dirty="0"/>
              <a:t>gauging station</a:t>
            </a:r>
            <a:endParaRPr lang="en-CH" sz="1200" dirty="0"/>
          </a:p>
        </p:txBody>
      </p:sp>
      <p:pic>
        <p:nvPicPr>
          <p:cNvPr id="53" name="Picture 52" descr="A black outline of a map with a blue outline of a country&#10;&#10;AI-generated content may be incorrect.">
            <a:extLst>
              <a:ext uri="{FF2B5EF4-FFF2-40B4-BE49-F238E27FC236}">
                <a16:creationId xmlns:a16="http://schemas.microsoft.com/office/drawing/2014/main" id="{D1511B7A-A4AD-53D6-851C-65549C72E2A7}"/>
              </a:ext>
            </a:extLst>
          </p:cNvPr>
          <p:cNvPicPr>
            <a:picLocks noChangeAspect="1"/>
          </p:cNvPicPr>
          <p:nvPr/>
        </p:nvPicPr>
        <p:blipFill>
          <a:blip r:embed="rId11">
            <a:extLst>
              <a:ext uri="{28A0092B-C50C-407E-A947-70E740481C1C}">
                <a14:useLocalDpi xmlns:a14="http://schemas.microsoft.com/office/drawing/2010/main" val="0"/>
              </a:ext>
            </a:extLst>
          </a:blip>
          <a:srcRect l="5991" t="3690" r="5348" b="7318"/>
          <a:stretch/>
        </p:blipFill>
        <p:spPr>
          <a:xfrm>
            <a:off x="1344701" y="5175341"/>
            <a:ext cx="1314515" cy="835026"/>
          </a:xfrm>
          <a:prstGeom prst="rect">
            <a:avLst/>
          </a:prstGeom>
        </p:spPr>
      </p:pic>
    </p:spTree>
    <p:extLst>
      <p:ext uri="{BB962C8B-B14F-4D97-AF65-F5344CB8AC3E}">
        <p14:creationId xmlns:p14="http://schemas.microsoft.com/office/powerpoint/2010/main" val="971730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A7C36-46EA-5154-372E-29C30D320249}"/>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38386B4-8658-C2B9-8807-2FB22487EEC8}"/>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nteraktive Schaltfläche: Nächste(r) oder Weiter 16">
            <a:hlinkClick r:id="" action="ppaction://hlinkshowjump?jump=nextslide" highlightClick="1"/>
            <a:extLst>
              <a:ext uri="{FF2B5EF4-FFF2-40B4-BE49-F238E27FC236}">
                <a16:creationId xmlns:a16="http://schemas.microsoft.com/office/drawing/2014/main" id="{5AF304C6-617D-A706-92FA-C3BA0E3F7C26}"/>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06C002AF-564C-57D2-7CDE-A9F9095C8582}"/>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5EB21D08-7FA0-8E19-C66B-1FC5577EB353}"/>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17DB4DC3-E64D-C1F5-D5A7-CBCDB198DCF9}"/>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F8AB61F-6679-72A4-CB9F-F4C83DF65682}"/>
              </a:ext>
            </a:extLst>
          </p:cNvPr>
          <p:cNvSpPr txBox="1"/>
          <p:nvPr/>
        </p:nvSpPr>
        <p:spPr>
          <a:xfrm>
            <a:off x="303817" y="1846065"/>
            <a:ext cx="11261745" cy="39830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b="1" dirty="0">
                <a:latin typeface="Calibri" panose="020F0502020204030204" pitchFamily="34" charset="0"/>
                <a:ea typeface="Calibri" panose="020F0502020204030204" pitchFamily="34" charset="0"/>
                <a:cs typeface="Calibri" panose="020F0502020204030204" pitchFamily="34" charset="0"/>
              </a:rPr>
              <a:t>+ 0.65</a:t>
            </a:r>
            <a:r>
              <a:rPr lang="de-DE" dirty="0">
                <a:latin typeface="Calibri" panose="020F0502020204030204" pitchFamily="34" charset="0"/>
                <a:ea typeface="Calibri" panose="020F0502020204030204" pitchFamily="34" charset="0"/>
                <a:cs typeface="Calibri" panose="020F0502020204030204" pitchFamily="34" charset="0"/>
              </a:rPr>
              <a:t> to </a:t>
            </a:r>
            <a:r>
              <a:rPr lang="de-DE" b="1" dirty="0">
                <a:latin typeface="Calibri" panose="020F0502020204030204" pitchFamily="34" charset="0"/>
                <a:ea typeface="Calibri" panose="020F0502020204030204" pitchFamily="34" charset="0"/>
                <a:cs typeface="Calibri" panose="020F0502020204030204" pitchFamily="34" charset="0"/>
              </a:rPr>
              <a:t>1 % </a:t>
            </a:r>
            <a:r>
              <a:rPr lang="de-DE" dirty="0">
                <a:latin typeface="Calibri" panose="020F0502020204030204" pitchFamily="34" charset="0"/>
                <a:ea typeface="Calibri" panose="020F0502020204030204" pitchFamily="34" charset="0"/>
                <a:cs typeface="Calibri" panose="020F0502020204030204" pitchFamily="34" charset="0"/>
              </a:rPr>
              <a:t>mass</a:t>
            </a:r>
            <a:r>
              <a:rPr lang="de-DE" b="1" dirty="0">
                <a:latin typeface="Calibri" panose="020F0502020204030204" pitchFamily="34" charset="0"/>
                <a:ea typeface="Calibri" panose="020F0502020204030204" pitchFamily="34" charset="0"/>
                <a:cs typeface="Calibri" panose="020F0502020204030204" pitchFamily="34" charset="0"/>
              </a:rPr>
              <a:t> </a:t>
            </a:r>
            <a:r>
              <a:rPr lang="de-DE" sz="1600" dirty="0">
                <a:latin typeface="Calibri" panose="020F0502020204030204" pitchFamily="34" charset="0"/>
                <a:ea typeface="Calibri" panose="020F0502020204030204" pitchFamily="34" charset="0"/>
                <a:cs typeface="Calibri" panose="020F0502020204030204" pitchFamily="34" charset="0"/>
              </a:rPr>
              <a:t>Soil organic carbon </a:t>
            </a:r>
            <a:r>
              <a:rPr lang="de-DE" sz="1600" b="1" dirty="0">
                <a:latin typeface="Calibri" panose="020F0502020204030204" pitchFamily="34" charset="0"/>
                <a:ea typeface="Calibri" panose="020F0502020204030204" pitchFamily="34" charset="0"/>
                <a:cs typeface="Calibri" panose="020F0502020204030204" pitchFamily="34" charset="0"/>
              </a:rPr>
              <a:t>SOC </a:t>
            </a:r>
            <a:r>
              <a:rPr lang="de-DE" sz="1600" dirty="0">
                <a:latin typeface="Calibri" panose="020F0502020204030204" pitchFamily="34" charset="0"/>
                <a:ea typeface="Calibri" panose="020F0502020204030204" pitchFamily="34" charset="0"/>
                <a:cs typeface="Calibri" panose="020F0502020204030204" pitchFamily="34" charset="0"/>
              </a:rPr>
              <a:t>or increase by </a:t>
            </a:r>
            <a:r>
              <a:rPr lang="de-DE" sz="1600" b="1" dirty="0">
                <a:latin typeface="Calibri" panose="020F0502020204030204" pitchFamily="34" charset="0"/>
                <a:ea typeface="Calibri" panose="020F0502020204030204" pitchFamily="34" charset="0"/>
                <a:cs typeface="Calibri" panose="020F0502020204030204" pitchFamily="34" charset="0"/>
              </a:rPr>
              <a:t>7 to 220%</a:t>
            </a:r>
            <a:r>
              <a:rPr lang="de-DE" sz="1600" dirty="0">
                <a:latin typeface="Calibri" panose="020F0502020204030204" pitchFamily="34" charset="0"/>
                <a:ea typeface="Calibri" panose="020F0502020204030204" pitchFamily="34" charset="0"/>
                <a:cs typeface="Calibri" panose="020F0502020204030204" pitchFamily="34" charset="0"/>
              </a:rPr>
              <a:t> 					 </a:t>
            </a:r>
          </a:p>
          <a:p>
            <a:pPr>
              <a:lnSpc>
                <a:spcPct val="150000"/>
              </a:lnSpc>
            </a:pPr>
            <a:r>
              <a:rPr lang="de-DE" sz="1200" dirty="0">
                <a:latin typeface="Calibri" panose="020F0502020204030204" pitchFamily="34" charset="0"/>
                <a:ea typeface="Calibri" panose="020F0502020204030204" pitchFamily="34" charset="0"/>
                <a:cs typeface="Calibri" panose="020F0502020204030204" pitchFamily="34" charset="0"/>
              </a:rPr>
              <a:t>	(Haruna et al. 2020, Hao et la. 2023, Blanco-Canqui et al 2009 , Blanco-Canqui et al 2023 &amp; Shi et al. 2016) </a:t>
            </a:r>
          </a:p>
          <a:p>
            <a:pPr marL="285750" indent="-285750">
              <a:lnSpc>
                <a:spcPct val="150000"/>
              </a:lnSpc>
              <a:buFont typeface="Arial" panose="020B0604020202020204" pitchFamily="34" charset="0"/>
              <a:buChar char="•"/>
            </a:pPr>
            <a:endParaRPr lang="de-DE" sz="16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de-DE" b="1" dirty="0">
                <a:latin typeface="Calibri" panose="020F0502020204030204" pitchFamily="34" charset="0"/>
                <a:ea typeface="Calibri" panose="020F0502020204030204" pitchFamily="34" charset="0"/>
                <a:cs typeface="Calibri" panose="020F0502020204030204" pitchFamily="34" charset="0"/>
              </a:rPr>
              <a:t>10</a:t>
            </a:r>
            <a:r>
              <a:rPr lang="de-DE" dirty="0">
                <a:latin typeface="Calibri" panose="020F0502020204030204" pitchFamily="34" charset="0"/>
                <a:ea typeface="Calibri" panose="020F0502020204030204" pitchFamily="34" charset="0"/>
                <a:cs typeface="Calibri" panose="020F0502020204030204" pitchFamily="34" charset="0"/>
              </a:rPr>
              <a:t> to </a:t>
            </a:r>
            <a:r>
              <a:rPr lang="de-DE" b="1" dirty="0">
                <a:latin typeface="Calibri" panose="020F0502020204030204" pitchFamily="34" charset="0"/>
                <a:ea typeface="Calibri" panose="020F0502020204030204" pitchFamily="34" charset="0"/>
                <a:cs typeface="Calibri" panose="020F0502020204030204" pitchFamily="34" charset="0"/>
              </a:rPr>
              <a:t>20 % </a:t>
            </a:r>
            <a:r>
              <a:rPr lang="de-DE" sz="1600" dirty="0">
                <a:latin typeface="Calibri" panose="020F0502020204030204" pitchFamily="34" charset="0"/>
                <a:ea typeface="Calibri" panose="020F0502020204030204" pitchFamily="34" charset="0"/>
                <a:cs typeface="Calibri" panose="020F0502020204030204" pitchFamily="34" charset="0"/>
              </a:rPr>
              <a:t>decrease in bulk density</a:t>
            </a:r>
            <a:r>
              <a:rPr lang="de-DE" sz="1600" b="1" dirty="0">
                <a:latin typeface="Calibri" panose="020F0502020204030204" pitchFamily="34" charset="0"/>
                <a:ea typeface="Calibri" panose="020F0502020204030204" pitchFamily="34" charset="0"/>
                <a:cs typeface="Calibri" panose="020F0502020204030204" pitchFamily="34" charset="0"/>
              </a:rPr>
              <a:t> BD</a:t>
            </a:r>
            <a:r>
              <a:rPr lang="de-DE" sz="1600" dirty="0">
                <a:latin typeface="Calibri" panose="020F0502020204030204" pitchFamily="34" charset="0"/>
                <a:ea typeface="Calibri" panose="020F0502020204030204" pitchFamily="34" charset="0"/>
                <a:cs typeface="Calibri" panose="020F0502020204030204" pitchFamily="34" charset="0"/>
              </a:rPr>
              <a:t> </a:t>
            </a:r>
          </a:p>
          <a:p>
            <a:pPr>
              <a:lnSpc>
                <a:spcPct val="150000"/>
              </a:lnSpc>
            </a:pPr>
            <a:r>
              <a:rPr lang="de-DE" sz="1200" dirty="0">
                <a:latin typeface="Calibri" panose="020F0502020204030204" pitchFamily="34" charset="0"/>
                <a:ea typeface="Calibri" panose="020F0502020204030204" pitchFamily="34" charset="0"/>
                <a:cs typeface="Calibri" panose="020F0502020204030204" pitchFamily="34" charset="0"/>
              </a:rPr>
              <a:t>	(Haruna et al. 2020, Veetil et al. 2024, Hao et al. 2023, Blanco-Canqui et al 2009 , Blanco-Canqui et al 2023 &amp; Shi et al. 2016) </a:t>
            </a:r>
          </a:p>
          <a:p>
            <a:pPr marL="285750" indent="-285750">
              <a:lnSpc>
                <a:spcPct val="150000"/>
              </a:lnSpc>
              <a:buFontTx/>
              <a:buChar char="-"/>
            </a:pPr>
            <a:endParaRPr lang="de-DE" sz="16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de-DE" b="1" dirty="0">
                <a:latin typeface="Calibri" panose="020F0502020204030204" pitchFamily="34" charset="0"/>
                <a:ea typeface="Calibri" panose="020F0502020204030204" pitchFamily="34" charset="0"/>
                <a:cs typeface="Calibri" panose="020F0502020204030204" pitchFamily="34" charset="0"/>
              </a:rPr>
              <a:t>40</a:t>
            </a:r>
            <a:r>
              <a:rPr lang="de-DE" dirty="0">
                <a:latin typeface="Calibri" panose="020F0502020204030204" pitchFamily="34" charset="0"/>
                <a:ea typeface="Calibri" panose="020F0502020204030204" pitchFamily="34" charset="0"/>
                <a:cs typeface="Calibri" panose="020F0502020204030204" pitchFamily="34" charset="0"/>
              </a:rPr>
              <a:t> to </a:t>
            </a:r>
            <a:r>
              <a:rPr lang="de-DE" b="1" dirty="0">
                <a:latin typeface="Calibri" panose="020F0502020204030204" pitchFamily="34" charset="0"/>
                <a:ea typeface="Calibri" panose="020F0502020204030204" pitchFamily="34" charset="0"/>
                <a:cs typeface="Calibri" panose="020F0502020204030204" pitchFamily="34" charset="0"/>
              </a:rPr>
              <a:t>360 %</a:t>
            </a:r>
            <a:r>
              <a:rPr lang="de-DE" dirty="0">
                <a:latin typeface="Calibri" panose="020F0502020204030204" pitchFamily="34" charset="0"/>
                <a:ea typeface="Calibri" panose="020F0502020204030204" pitchFamily="34" charset="0"/>
                <a:cs typeface="Calibri" panose="020F0502020204030204" pitchFamily="34" charset="0"/>
              </a:rPr>
              <a:t> increase in </a:t>
            </a:r>
            <a:r>
              <a:rPr lang="de-DE" sz="1600" dirty="0">
                <a:latin typeface="Calibri" panose="020F0502020204030204" pitchFamily="34" charset="0"/>
                <a:ea typeface="Calibri" panose="020F0502020204030204" pitchFamily="34" charset="0"/>
                <a:cs typeface="Calibri" panose="020F0502020204030204" pitchFamily="34" charset="0"/>
              </a:rPr>
              <a:t>saturated hydraulic conductivity </a:t>
            </a:r>
            <a:r>
              <a:rPr lang="de-DE" sz="1600" b="1" dirty="0">
                <a:latin typeface="Calibri" panose="020F0502020204030204" pitchFamily="34" charset="0"/>
                <a:ea typeface="Calibri" panose="020F0502020204030204" pitchFamily="34" charset="0"/>
                <a:cs typeface="Calibri" panose="020F0502020204030204" pitchFamily="34" charset="0"/>
              </a:rPr>
              <a:t>Ksat </a:t>
            </a:r>
            <a:r>
              <a:rPr lang="de-DE" sz="1200" b="1" dirty="0">
                <a:latin typeface="Calibri" panose="020F0502020204030204" pitchFamily="34" charset="0"/>
                <a:ea typeface="Calibri" panose="020F0502020204030204" pitchFamily="34" charset="0"/>
                <a:cs typeface="Calibri" panose="020F0502020204030204" pitchFamily="34" charset="0"/>
              </a:rPr>
              <a:t> </a:t>
            </a:r>
          </a:p>
          <a:p>
            <a:pPr>
              <a:lnSpc>
                <a:spcPct val="150000"/>
              </a:lnSpc>
            </a:pPr>
            <a:r>
              <a:rPr lang="de-DE" sz="1200" b="1" dirty="0">
                <a:latin typeface="Calibri" panose="020F0502020204030204" pitchFamily="34" charset="0"/>
                <a:ea typeface="Calibri" panose="020F0502020204030204" pitchFamily="34" charset="0"/>
                <a:cs typeface="Calibri" panose="020F0502020204030204" pitchFamily="34" charset="0"/>
              </a:rPr>
              <a:t>	</a:t>
            </a:r>
            <a:r>
              <a:rPr lang="de-DE" sz="1200" dirty="0">
                <a:latin typeface="Calibri" panose="020F0502020204030204" pitchFamily="34" charset="0"/>
                <a:ea typeface="Calibri" panose="020F0502020204030204" pitchFamily="34" charset="0"/>
                <a:cs typeface="Calibri" panose="020F0502020204030204" pitchFamily="34" charset="0"/>
              </a:rPr>
              <a:t>(Rawls et al. 2004, Haruna et al. 2020, Veetil et al. 2024, Hao et al. 2023, Blanco-Canqui et al 2009 , Blanco-Canqui et al 2023) </a:t>
            </a:r>
          </a:p>
          <a:p>
            <a:pPr marL="285750" indent="-285750">
              <a:lnSpc>
                <a:spcPct val="150000"/>
              </a:lnSpc>
              <a:buFont typeface="Arial" panose="020B0604020202020204" pitchFamily="34" charset="0"/>
              <a:buChar char="•"/>
            </a:pPr>
            <a:endParaRPr lang="de-DE" sz="16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de-DE" b="1" dirty="0">
                <a:latin typeface="Calibri" panose="020F0502020204030204" pitchFamily="34" charset="0"/>
                <a:ea typeface="Calibri" panose="020F0502020204030204" pitchFamily="34" charset="0"/>
                <a:cs typeface="Calibri" panose="020F0502020204030204" pitchFamily="34" charset="0"/>
              </a:rPr>
              <a:t>4</a:t>
            </a:r>
            <a:r>
              <a:rPr lang="de-DE" dirty="0">
                <a:latin typeface="Calibri" panose="020F0502020204030204" pitchFamily="34" charset="0"/>
                <a:ea typeface="Calibri" panose="020F0502020204030204" pitchFamily="34" charset="0"/>
                <a:cs typeface="Calibri" panose="020F0502020204030204" pitchFamily="34" charset="0"/>
              </a:rPr>
              <a:t> to </a:t>
            </a:r>
            <a:r>
              <a:rPr lang="de-DE" b="1" dirty="0">
                <a:latin typeface="Calibri" panose="020F0502020204030204" pitchFamily="34" charset="0"/>
                <a:ea typeface="Calibri" panose="020F0502020204030204" pitchFamily="34" charset="0"/>
                <a:cs typeface="Calibri" panose="020F0502020204030204" pitchFamily="34" charset="0"/>
              </a:rPr>
              <a:t>65 % </a:t>
            </a:r>
            <a:r>
              <a:rPr lang="de-DE" dirty="0">
                <a:latin typeface="Calibri" panose="020F0502020204030204" pitchFamily="34" charset="0"/>
                <a:ea typeface="Calibri" panose="020F0502020204030204" pitchFamily="34" charset="0"/>
                <a:cs typeface="Calibri" panose="020F0502020204030204" pitchFamily="34" charset="0"/>
              </a:rPr>
              <a:t>increase in </a:t>
            </a:r>
            <a:r>
              <a:rPr lang="de-DE" sz="1600" dirty="0">
                <a:latin typeface="Calibri" panose="020F0502020204030204" pitchFamily="34" charset="0"/>
                <a:ea typeface="Calibri" panose="020F0502020204030204" pitchFamily="34" charset="0"/>
                <a:cs typeface="Calibri" panose="020F0502020204030204" pitchFamily="34" charset="0"/>
              </a:rPr>
              <a:t>plant available water</a:t>
            </a:r>
            <a:r>
              <a:rPr lang="de-DE" sz="1600" b="1" dirty="0">
                <a:latin typeface="Calibri" panose="020F0502020204030204" pitchFamily="34" charset="0"/>
                <a:ea typeface="Calibri" panose="020F0502020204030204" pitchFamily="34" charset="0"/>
                <a:cs typeface="Calibri" panose="020F0502020204030204" pitchFamily="34" charset="0"/>
              </a:rPr>
              <a:t> PAW </a:t>
            </a:r>
            <a:r>
              <a:rPr lang="de-DE" sz="1400" b="1" dirty="0">
                <a:latin typeface="Calibri" panose="020F0502020204030204" pitchFamily="34" charset="0"/>
                <a:ea typeface="Calibri" panose="020F0502020204030204" pitchFamily="34" charset="0"/>
                <a:cs typeface="Calibri" panose="020F0502020204030204" pitchFamily="34" charset="0"/>
              </a:rPr>
              <a:t> </a:t>
            </a:r>
          </a:p>
          <a:p>
            <a:pPr>
              <a:lnSpc>
                <a:spcPct val="150000"/>
              </a:lnSpc>
            </a:pPr>
            <a:r>
              <a:rPr lang="de-DE" sz="1400" b="1" dirty="0">
                <a:latin typeface="Calibri" panose="020F0502020204030204" pitchFamily="34" charset="0"/>
                <a:ea typeface="Calibri" panose="020F0502020204030204" pitchFamily="34" charset="0"/>
                <a:cs typeface="Calibri" panose="020F0502020204030204" pitchFamily="34" charset="0"/>
              </a:rPr>
              <a:t>	</a:t>
            </a:r>
            <a:r>
              <a:rPr lang="de-DE" sz="1200" dirty="0">
                <a:latin typeface="Calibri" panose="020F0502020204030204" pitchFamily="34" charset="0"/>
                <a:ea typeface="Calibri" panose="020F0502020204030204" pitchFamily="34" charset="0"/>
                <a:cs typeface="Calibri" panose="020F0502020204030204" pitchFamily="34" charset="0"/>
              </a:rPr>
              <a:t>(Haruna et al. 2020, Hao et al. 2023, Blanco-Canqui et al 2009 , Blanco-Canqui et al 2023 &amp; Shi et al. 2016) </a:t>
            </a:r>
          </a:p>
        </p:txBody>
      </p:sp>
      <p:sp>
        <p:nvSpPr>
          <p:cNvPr id="3" name="Rectangle: Rounded Corners 2">
            <a:extLst>
              <a:ext uri="{FF2B5EF4-FFF2-40B4-BE49-F238E27FC236}">
                <a16:creationId xmlns:a16="http://schemas.microsoft.com/office/drawing/2014/main" id="{8F3EADA9-0BA8-4135-0224-EAC9B69178FC}"/>
              </a:ext>
            </a:extLst>
          </p:cNvPr>
          <p:cNvSpPr/>
          <p:nvPr/>
        </p:nvSpPr>
        <p:spPr>
          <a:xfrm>
            <a:off x="415685" y="331225"/>
            <a:ext cx="4040812" cy="456399"/>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Literature review: management</a:t>
            </a:r>
            <a:endParaRPr lang="en-CH" sz="2000" b="1" dirty="0">
              <a:solidFill>
                <a:srgbClr val="4DA4E5"/>
              </a:solidFill>
            </a:endParaRPr>
          </a:p>
        </p:txBody>
      </p:sp>
      <p:sp>
        <p:nvSpPr>
          <p:cNvPr id="13" name="Rectangle: Rounded Corners 12">
            <a:extLst>
              <a:ext uri="{FF2B5EF4-FFF2-40B4-BE49-F238E27FC236}">
                <a16:creationId xmlns:a16="http://schemas.microsoft.com/office/drawing/2014/main" id="{FDE6967F-6205-7C69-795E-75E622730CBC}"/>
              </a:ext>
            </a:extLst>
          </p:cNvPr>
          <p:cNvSpPr/>
          <p:nvPr/>
        </p:nvSpPr>
        <p:spPr>
          <a:xfrm>
            <a:off x="382626" y="1073526"/>
            <a:ext cx="11512842" cy="486637"/>
          </a:xfrm>
          <a:prstGeom prst="roundRect">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kern="100" dirty="0">
                <a:latin typeface="Calibri" panose="020F0502020204030204" pitchFamily="34" charset="0"/>
                <a:ea typeface="Calibri" panose="020F0502020204030204" pitchFamily="34" charset="0"/>
                <a:cs typeface="Calibri" panose="020F0502020204030204" pitchFamily="34" charset="0"/>
              </a:rPr>
              <a:t>Management adaptations such as cover crops or organic amendments can lead to changes in soil hydraulic properties:</a:t>
            </a:r>
            <a:endParaRPr lang="en-CH" kern="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0457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054C-B054-800E-78C9-F95355D02796}"/>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757A24-B7D8-1EFF-6235-F0707D196ADA}"/>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nteraktive Schaltfläche: Nächste(r) oder Weiter 16">
            <a:hlinkClick r:id="" action="ppaction://hlinkshowjump?jump=nextslide" highlightClick="1"/>
            <a:extLst>
              <a:ext uri="{FF2B5EF4-FFF2-40B4-BE49-F238E27FC236}">
                <a16:creationId xmlns:a16="http://schemas.microsoft.com/office/drawing/2014/main" id="{24BF4FED-8F57-72AD-87CF-FD82279AF497}"/>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13EE3C82-5F64-7ADD-FC1A-3910FC26FC19}"/>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B5033EC1-3D7D-38A5-1FE8-678EEA8F6597}"/>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E38A44B4-DE91-2366-A97B-11C5C954037F}"/>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1C81846-4FF7-61F5-FC19-E4204DD92C13}"/>
              </a:ext>
            </a:extLst>
          </p:cNvPr>
          <p:cNvSpPr txBox="1"/>
          <p:nvPr/>
        </p:nvSpPr>
        <p:spPr>
          <a:xfrm>
            <a:off x="6666645" y="4085147"/>
            <a:ext cx="4128860" cy="646331"/>
          </a:xfrm>
          <a:prstGeom prst="rect">
            <a:avLst/>
          </a:prstGeom>
          <a:noFill/>
        </p:spPr>
        <p:txBody>
          <a:bodyPr wrap="square" rtlCol="0">
            <a:spAutoFit/>
          </a:bodyPr>
          <a:lstStyle/>
          <a:p>
            <a:r>
              <a:rPr lang="de-DE" kern="100" dirty="0">
                <a:latin typeface="Calibri" panose="020F0502020204030204" pitchFamily="34" charset="0"/>
                <a:ea typeface="Calibri" panose="020F0502020204030204" pitchFamily="34" charset="0"/>
                <a:cs typeface="Calibri" panose="020F0502020204030204" pitchFamily="34" charset="0"/>
              </a:rPr>
              <a:t>Management scenario run: +1% SOC (mass) for all pervious landcover cells</a:t>
            </a:r>
          </a:p>
        </p:txBody>
      </p:sp>
      <p:sp>
        <p:nvSpPr>
          <p:cNvPr id="13" name="Rectangle: Rounded Corners 12">
            <a:extLst>
              <a:ext uri="{FF2B5EF4-FFF2-40B4-BE49-F238E27FC236}">
                <a16:creationId xmlns:a16="http://schemas.microsoft.com/office/drawing/2014/main" id="{4AF4236D-8AC6-6FB6-45FF-18EBCB14EFD7}"/>
              </a:ext>
            </a:extLst>
          </p:cNvPr>
          <p:cNvSpPr/>
          <p:nvPr/>
        </p:nvSpPr>
        <p:spPr>
          <a:xfrm>
            <a:off x="415685" y="331225"/>
            <a:ext cx="6331624" cy="500763"/>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Implementation of management in the model (mHM)</a:t>
            </a:r>
            <a:endParaRPr lang="en-CH" sz="2000" b="1" dirty="0">
              <a:solidFill>
                <a:srgbClr val="4DA4E5"/>
              </a:solidFill>
            </a:endParaRPr>
          </a:p>
        </p:txBody>
      </p:sp>
      <p:sp>
        <p:nvSpPr>
          <p:cNvPr id="16" name="Rectangle: Rounded Corners 15">
            <a:extLst>
              <a:ext uri="{FF2B5EF4-FFF2-40B4-BE49-F238E27FC236}">
                <a16:creationId xmlns:a16="http://schemas.microsoft.com/office/drawing/2014/main" id="{164E34CA-0B4D-3FB0-C034-9873B26B4E2A}"/>
              </a:ext>
            </a:extLst>
          </p:cNvPr>
          <p:cNvSpPr/>
          <p:nvPr/>
        </p:nvSpPr>
        <p:spPr>
          <a:xfrm>
            <a:off x="1628422" y="4936480"/>
            <a:ext cx="745837" cy="363253"/>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de-CH" sz="1600" b="1" dirty="0">
                <a:solidFill>
                  <a:schemeClr val="bg1"/>
                </a:solidFill>
                <a:latin typeface="Calibri" panose="020F0502020204030204" pitchFamily="34" charset="0"/>
                <a:ea typeface="Calibri" panose="020F0502020204030204" pitchFamily="34" charset="0"/>
                <a:cs typeface="Calibri" panose="020F0502020204030204" pitchFamily="34" charset="0"/>
              </a:rPr>
              <a:t>SOC</a:t>
            </a:r>
            <a:endParaRPr lang="de-C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Arrow: Down 16">
            <a:extLst>
              <a:ext uri="{FF2B5EF4-FFF2-40B4-BE49-F238E27FC236}">
                <a16:creationId xmlns:a16="http://schemas.microsoft.com/office/drawing/2014/main" id="{8A7C5FC2-0535-5D18-EB13-3E9C0CA6CBA0}"/>
              </a:ext>
            </a:extLst>
          </p:cNvPr>
          <p:cNvSpPr/>
          <p:nvPr/>
        </p:nvSpPr>
        <p:spPr>
          <a:xfrm rot="16200000">
            <a:off x="2636178" y="4858992"/>
            <a:ext cx="310477" cy="462556"/>
          </a:xfrm>
          <a:prstGeom prst="downArrow">
            <a:avLst>
              <a:gd name="adj1" fmla="val 45925"/>
              <a:gd name="adj2" fmla="val 50000"/>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600" dirty="0"/>
          </a:p>
        </p:txBody>
      </p:sp>
      <p:sp>
        <p:nvSpPr>
          <p:cNvPr id="20" name="Rectangle: Rounded Corners 19">
            <a:extLst>
              <a:ext uri="{FF2B5EF4-FFF2-40B4-BE49-F238E27FC236}">
                <a16:creationId xmlns:a16="http://schemas.microsoft.com/office/drawing/2014/main" id="{DF7C9380-3296-2F4A-EFDD-EE340FD02C44}"/>
              </a:ext>
            </a:extLst>
          </p:cNvPr>
          <p:cNvSpPr/>
          <p:nvPr/>
        </p:nvSpPr>
        <p:spPr>
          <a:xfrm>
            <a:off x="3166210" y="4935939"/>
            <a:ext cx="660671" cy="346656"/>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600" b="1" dirty="0">
                <a:solidFill>
                  <a:schemeClr val="bg1"/>
                </a:solidFill>
                <a:latin typeface="Calibri" panose="020F0502020204030204" pitchFamily="34" charset="0"/>
                <a:ea typeface="Calibri" panose="020F0502020204030204" pitchFamily="34" charset="0"/>
                <a:cs typeface="Calibri" panose="020F0502020204030204" pitchFamily="34" charset="0"/>
              </a:rPr>
              <a:t>BD</a:t>
            </a:r>
            <a:endParaRPr lang="de-C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857939D5-3DCE-6F43-7AB7-485E1D0FABE8}"/>
              </a:ext>
            </a:extLst>
          </p:cNvPr>
          <p:cNvSpPr txBox="1"/>
          <p:nvPr/>
        </p:nvSpPr>
        <p:spPr>
          <a:xfrm>
            <a:off x="1616608" y="5421178"/>
            <a:ext cx="2378520" cy="307777"/>
          </a:xfrm>
          <a:prstGeom prst="rect">
            <a:avLst/>
          </a:prstGeom>
          <a:noFill/>
        </p:spPr>
        <p:txBody>
          <a:bodyPr wrap="square" rtlCol="0">
            <a:spAutoFit/>
          </a:bodyPr>
          <a:lstStyle/>
          <a:p>
            <a:r>
              <a:rPr lang="de-DE" sz="1400" b="1" dirty="0"/>
              <a:t>PTF</a:t>
            </a:r>
            <a:r>
              <a:rPr lang="de-DE" sz="1400" dirty="0"/>
              <a:t>: Manrique &amp; Jones 1991</a:t>
            </a:r>
            <a:endParaRPr lang="en-CH" sz="1400" dirty="0"/>
          </a:p>
        </p:txBody>
      </p:sp>
      <p:pic>
        <p:nvPicPr>
          <p:cNvPr id="3" name="Picture 2" descr="A diagram of a land with a cross section&#10;&#10;AI-generated content may be incorrect.">
            <a:extLst>
              <a:ext uri="{FF2B5EF4-FFF2-40B4-BE49-F238E27FC236}">
                <a16:creationId xmlns:a16="http://schemas.microsoft.com/office/drawing/2014/main" id="{1E7FF9FD-A2F4-2BA6-8F69-A9B671D74307}"/>
              </a:ext>
            </a:extLst>
          </p:cNvPr>
          <p:cNvPicPr>
            <a:picLocks noChangeAspect="1"/>
          </p:cNvPicPr>
          <p:nvPr/>
        </p:nvPicPr>
        <p:blipFill>
          <a:blip r:embed="rId2">
            <a:extLst>
              <a:ext uri="{28A0092B-C50C-407E-A947-70E740481C1C}">
                <a14:useLocalDpi xmlns:a14="http://schemas.microsoft.com/office/drawing/2010/main" val="0"/>
              </a:ext>
            </a:extLst>
          </a:blip>
          <a:srcRect l="4063" t="16500" r="68716" b="17187"/>
          <a:stretch/>
        </p:blipFill>
        <p:spPr>
          <a:xfrm>
            <a:off x="4492943" y="1210411"/>
            <a:ext cx="2187356" cy="2619897"/>
          </a:xfrm>
          <a:prstGeom prst="rect">
            <a:avLst/>
          </a:prstGeom>
        </p:spPr>
      </p:pic>
      <p:cxnSp>
        <p:nvCxnSpPr>
          <p:cNvPr id="18" name="Straight Connector 17">
            <a:extLst>
              <a:ext uri="{FF2B5EF4-FFF2-40B4-BE49-F238E27FC236}">
                <a16:creationId xmlns:a16="http://schemas.microsoft.com/office/drawing/2014/main" id="{DCBE3D69-FF1A-E0CD-6CA2-C5F258041019}"/>
              </a:ext>
            </a:extLst>
          </p:cNvPr>
          <p:cNvCxnSpPr>
            <a:cxnSpLocks/>
          </p:cNvCxnSpPr>
          <p:nvPr/>
        </p:nvCxnSpPr>
        <p:spPr>
          <a:xfrm flipH="1" flipV="1">
            <a:off x="4229794" y="2479549"/>
            <a:ext cx="641914" cy="356206"/>
          </a:xfrm>
          <a:prstGeom prst="line">
            <a:avLst/>
          </a:prstGeom>
          <a:ln w="1270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763E41B8-F195-B63F-F9E1-DFCB1C8729DF}"/>
              </a:ext>
            </a:extLst>
          </p:cNvPr>
          <p:cNvCxnSpPr>
            <a:cxnSpLocks/>
            <a:stCxn id="3" idx="3"/>
          </p:cNvCxnSpPr>
          <p:nvPr/>
        </p:nvCxnSpPr>
        <p:spPr>
          <a:xfrm flipH="1" flipV="1">
            <a:off x="6048150" y="2054000"/>
            <a:ext cx="632149" cy="466360"/>
          </a:xfrm>
          <a:prstGeom prst="line">
            <a:avLst/>
          </a:prstGeom>
          <a:ln w="12700"/>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8DA2CAA9-7929-76B8-2BDA-C0890FF208DC}"/>
              </a:ext>
            </a:extLst>
          </p:cNvPr>
          <p:cNvSpPr txBox="1"/>
          <p:nvPr/>
        </p:nvSpPr>
        <p:spPr>
          <a:xfrm>
            <a:off x="6581975" y="2529002"/>
            <a:ext cx="2907837" cy="646331"/>
          </a:xfrm>
          <a:prstGeom prst="rect">
            <a:avLst/>
          </a:prstGeom>
          <a:noFill/>
        </p:spPr>
        <p:txBody>
          <a:bodyPr wrap="square" rtlCol="0">
            <a:spAutoFit/>
          </a:bodyPr>
          <a:lstStyle/>
          <a:p>
            <a:r>
              <a:rPr lang="de-DE" kern="100" dirty="0">
                <a:latin typeface="Calibri" panose="020F0502020204030204" pitchFamily="34" charset="0"/>
                <a:ea typeface="Calibri" panose="020F0502020204030204" pitchFamily="34" charset="0"/>
                <a:cs typeface="Calibri" panose="020F0502020204030204" pitchFamily="34" charset="0"/>
              </a:rPr>
              <a:t>Required input for each cell: soil texture and bulk density</a:t>
            </a:r>
          </a:p>
        </p:txBody>
      </p:sp>
      <p:sp>
        <p:nvSpPr>
          <p:cNvPr id="31" name="TextBox 30">
            <a:extLst>
              <a:ext uri="{FF2B5EF4-FFF2-40B4-BE49-F238E27FC236}">
                <a16:creationId xmlns:a16="http://schemas.microsoft.com/office/drawing/2014/main" id="{389BC687-0AD9-E6D4-8539-83186C6E785A}"/>
              </a:ext>
            </a:extLst>
          </p:cNvPr>
          <p:cNvSpPr txBox="1"/>
          <p:nvPr/>
        </p:nvSpPr>
        <p:spPr>
          <a:xfrm>
            <a:off x="2184587" y="2062952"/>
            <a:ext cx="2263855" cy="646331"/>
          </a:xfrm>
          <a:prstGeom prst="rect">
            <a:avLst/>
          </a:prstGeom>
          <a:noFill/>
        </p:spPr>
        <p:txBody>
          <a:bodyPr wrap="square" rtlCol="0">
            <a:spAutoFit/>
          </a:bodyPr>
          <a:lstStyle/>
          <a:p>
            <a:r>
              <a:rPr lang="de-DE" kern="100" dirty="0">
                <a:latin typeface="Calibri" panose="020F0502020204030204" pitchFamily="34" charset="0"/>
                <a:ea typeface="Calibri" panose="020F0502020204030204" pitchFamily="34" charset="0"/>
                <a:cs typeface="Calibri" panose="020F0502020204030204" pitchFamily="34" charset="0"/>
              </a:rPr>
              <a:t>„pervious“ landcover cells (e.g. cropland)</a:t>
            </a:r>
          </a:p>
        </p:txBody>
      </p:sp>
      <p:sp>
        <p:nvSpPr>
          <p:cNvPr id="32" name="Rectangle: Rounded Corners 31">
            <a:extLst>
              <a:ext uri="{FF2B5EF4-FFF2-40B4-BE49-F238E27FC236}">
                <a16:creationId xmlns:a16="http://schemas.microsoft.com/office/drawing/2014/main" id="{36A010B8-E233-402C-3B12-1779847FD517}"/>
              </a:ext>
            </a:extLst>
          </p:cNvPr>
          <p:cNvSpPr/>
          <p:nvPr/>
        </p:nvSpPr>
        <p:spPr>
          <a:xfrm>
            <a:off x="7445648" y="4945118"/>
            <a:ext cx="745837" cy="363253"/>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bg1"/>
                </a:solidFill>
                <a:latin typeface="Calibri" panose="020F0502020204030204" pitchFamily="34" charset="0"/>
                <a:ea typeface="Calibri" panose="020F0502020204030204" pitchFamily="34" charset="0"/>
                <a:cs typeface="Calibri" panose="020F0502020204030204" pitchFamily="34" charset="0"/>
              </a:rPr>
              <a:t>Δ</a:t>
            </a:r>
            <a:r>
              <a:rPr lang="de-DE"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de-CH" sz="1600" b="1" dirty="0">
                <a:solidFill>
                  <a:schemeClr val="bg1"/>
                </a:solidFill>
                <a:latin typeface="Calibri" panose="020F0502020204030204" pitchFamily="34" charset="0"/>
                <a:ea typeface="Calibri" panose="020F0502020204030204" pitchFamily="34" charset="0"/>
                <a:cs typeface="Calibri" panose="020F0502020204030204" pitchFamily="34" charset="0"/>
              </a:rPr>
              <a:t>SOC</a:t>
            </a:r>
            <a:endParaRPr lang="de-C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Arrow: Down 33">
            <a:extLst>
              <a:ext uri="{FF2B5EF4-FFF2-40B4-BE49-F238E27FC236}">
                <a16:creationId xmlns:a16="http://schemas.microsoft.com/office/drawing/2014/main" id="{5D557312-1963-7683-580B-FCF51A8C55D7}"/>
              </a:ext>
            </a:extLst>
          </p:cNvPr>
          <p:cNvSpPr/>
          <p:nvPr/>
        </p:nvSpPr>
        <p:spPr>
          <a:xfrm rot="16200000">
            <a:off x="8453404" y="4867630"/>
            <a:ext cx="310477" cy="462556"/>
          </a:xfrm>
          <a:prstGeom prst="downArrow">
            <a:avLst>
              <a:gd name="adj1" fmla="val 45925"/>
              <a:gd name="adj2" fmla="val 50000"/>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600" dirty="0"/>
          </a:p>
        </p:txBody>
      </p:sp>
      <p:sp>
        <p:nvSpPr>
          <p:cNvPr id="41" name="Rectangle: Rounded Corners 40">
            <a:extLst>
              <a:ext uri="{FF2B5EF4-FFF2-40B4-BE49-F238E27FC236}">
                <a16:creationId xmlns:a16="http://schemas.microsoft.com/office/drawing/2014/main" id="{D85313F5-2276-E5EF-4AB3-A71B04EC8F39}"/>
              </a:ext>
            </a:extLst>
          </p:cNvPr>
          <p:cNvSpPr/>
          <p:nvPr/>
        </p:nvSpPr>
        <p:spPr>
          <a:xfrm>
            <a:off x="8983436" y="4944577"/>
            <a:ext cx="660671" cy="346656"/>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bg1"/>
                </a:solidFill>
                <a:latin typeface="Calibri" panose="020F0502020204030204" pitchFamily="34" charset="0"/>
                <a:ea typeface="Calibri" panose="020F0502020204030204" pitchFamily="34" charset="0"/>
                <a:cs typeface="Calibri" panose="020F0502020204030204" pitchFamily="34" charset="0"/>
              </a:rPr>
              <a:t>Δ </a:t>
            </a:r>
            <a:r>
              <a:rPr lang="de-CH" sz="1600" b="1" dirty="0">
                <a:solidFill>
                  <a:schemeClr val="bg1"/>
                </a:solidFill>
                <a:latin typeface="Calibri" panose="020F0502020204030204" pitchFamily="34" charset="0"/>
                <a:ea typeface="Calibri" panose="020F0502020204030204" pitchFamily="34" charset="0"/>
                <a:cs typeface="Calibri" panose="020F0502020204030204" pitchFamily="34" charset="0"/>
              </a:rPr>
              <a:t>BD</a:t>
            </a:r>
            <a:endParaRPr lang="de-C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B5C570E3-F61D-8EDB-EA2B-9074C2E997BA}"/>
              </a:ext>
            </a:extLst>
          </p:cNvPr>
          <p:cNvSpPr txBox="1"/>
          <p:nvPr/>
        </p:nvSpPr>
        <p:spPr>
          <a:xfrm>
            <a:off x="7433834" y="5429816"/>
            <a:ext cx="2378520" cy="307777"/>
          </a:xfrm>
          <a:prstGeom prst="rect">
            <a:avLst/>
          </a:prstGeom>
          <a:noFill/>
        </p:spPr>
        <p:txBody>
          <a:bodyPr wrap="square" rtlCol="0">
            <a:spAutoFit/>
          </a:bodyPr>
          <a:lstStyle/>
          <a:p>
            <a:r>
              <a:rPr lang="de-DE" sz="1400" b="1" dirty="0"/>
              <a:t>PTF</a:t>
            </a:r>
            <a:r>
              <a:rPr lang="de-DE" sz="1400" dirty="0"/>
              <a:t>: Manrique &amp; Jones 1991</a:t>
            </a:r>
            <a:endParaRPr lang="en-CH" sz="1400" dirty="0"/>
          </a:p>
        </p:txBody>
      </p:sp>
      <p:sp>
        <p:nvSpPr>
          <p:cNvPr id="54" name="TextBox 53">
            <a:extLst>
              <a:ext uri="{FF2B5EF4-FFF2-40B4-BE49-F238E27FC236}">
                <a16:creationId xmlns:a16="http://schemas.microsoft.com/office/drawing/2014/main" id="{5219AA63-CDD0-3167-B4A7-46CF3B296308}"/>
              </a:ext>
            </a:extLst>
          </p:cNvPr>
          <p:cNvSpPr txBox="1"/>
          <p:nvPr/>
        </p:nvSpPr>
        <p:spPr>
          <a:xfrm>
            <a:off x="1054556" y="4387412"/>
            <a:ext cx="5809072" cy="369332"/>
          </a:xfrm>
          <a:prstGeom prst="rect">
            <a:avLst/>
          </a:prstGeom>
          <a:noFill/>
        </p:spPr>
        <p:txBody>
          <a:bodyPr wrap="square" rtlCol="0">
            <a:spAutoFit/>
          </a:bodyPr>
          <a:lstStyle/>
          <a:p>
            <a:r>
              <a:rPr lang="de-DE" kern="100" dirty="0">
                <a:latin typeface="Calibri" panose="020F0502020204030204" pitchFamily="34" charset="0"/>
                <a:ea typeface="Calibri" panose="020F0502020204030204" pitchFamily="34" charset="0"/>
                <a:cs typeface="Calibri" panose="020F0502020204030204" pitchFamily="34" charset="0"/>
              </a:rPr>
              <a:t>Default model run (no management)</a:t>
            </a:r>
          </a:p>
        </p:txBody>
      </p:sp>
      <p:cxnSp>
        <p:nvCxnSpPr>
          <p:cNvPr id="83" name="Straight Connector 82">
            <a:extLst>
              <a:ext uri="{FF2B5EF4-FFF2-40B4-BE49-F238E27FC236}">
                <a16:creationId xmlns:a16="http://schemas.microsoft.com/office/drawing/2014/main" id="{6BF2432C-E017-4AAB-1086-1DF1F1F25BAE}"/>
              </a:ext>
            </a:extLst>
          </p:cNvPr>
          <p:cNvCxnSpPr>
            <a:cxnSpLocks/>
          </p:cNvCxnSpPr>
          <p:nvPr/>
        </p:nvCxnSpPr>
        <p:spPr>
          <a:xfrm>
            <a:off x="1160154" y="4766369"/>
            <a:ext cx="3332789" cy="0"/>
          </a:xfrm>
          <a:prstGeom prst="line">
            <a:avLst/>
          </a:prstGeom>
          <a:ln w="38100">
            <a:solidFill>
              <a:srgbClr val="FF5BB4"/>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7AC7057-12E1-E17C-4068-CE6AEEBDF057}"/>
              </a:ext>
            </a:extLst>
          </p:cNvPr>
          <p:cNvCxnSpPr>
            <a:cxnSpLocks/>
          </p:cNvCxnSpPr>
          <p:nvPr/>
        </p:nvCxnSpPr>
        <p:spPr>
          <a:xfrm>
            <a:off x="6764969" y="4773431"/>
            <a:ext cx="3428901" cy="0"/>
          </a:xfrm>
          <a:prstGeom prst="line">
            <a:avLst/>
          </a:prstGeom>
          <a:ln w="38100">
            <a:solidFill>
              <a:srgbClr val="4CD2D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085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05BAC-2A1C-3C04-13B8-4DB2E7C76A90}"/>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EC15CF-DC6E-7EE3-590F-B444A0FE1F9C}"/>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nteraktive Schaltfläche: Nächste(r) oder Weiter 16">
            <a:hlinkClick r:id="" action="ppaction://hlinkshowjump?jump=nextslide" highlightClick="1"/>
            <a:extLst>
              <a:ext uri="{FF2B5EF4-FFF2-40B4-BE49-F238E27FC236}">
                <a16:creationId xmlns:a16="http://schemas.microsoft.com/office/drawing/2014/main" id="{446998F8-A33B-A1F4-2F3E-265622FA0A43}"/>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5209DF31-4620-3916-EE45-D634A0AB4ED0}"/>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AAEA1DF1-EE48-B5DE-DED6-C4A6A342B2C1}"/>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A9018631-0155-FB72-1CF0-25CB3D027D90}"/>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EA9CD346-83EE-EA13-0651-30D135500610}"/>
              </a:ext>
            </a:extLst>
          </p:cNvPr>
          <p:cNvSpPr txBox="1"/>
          <p:nvPr/>
        </p:nvSpPr>
        <p:spPr>
          <a:xfrm>
            <a:off x="357939" y="1153595"/>
            <a:ext cx="4741835" cy="369332"/>
          </a:xfrm>
          <a:prstGeom prst="rect">
            <a:avLst/>
          </a:prstGeom>
          <a:noFill/>
        </p:spPr>
        <p:txBody>
          <a:bodyPr wrap="square" rtlCol="0">
            <a:spAutoFit/>
          </a:bodyPr>
          <a:lstStyle/>
          <a:p>
            <a:r>
              <a:rPr lang="de-DE" kern="100" dirty="0">
                <a:latin typeface="Calibri" panose="020F0502020204030204" pitchFamily="34" charset="0"/>
                <a:ea typeface="Calibri" panose="020F0502020204030204" pitchFamily="34" charset="0"/>
                <a:cs typeface="Calibri" panose="020F0502020204030204" pitchFamily="34" charset="0"/>
              </a:rPr>
              <a:t>Impact of +1% SOC (mass) on key parameters:</a:t>
            </a:r>
          </a:p>
        </p:txBody>
      </p:sp>
      <p:sp>
        <p:nvSpPr>
          <p:cNvPr id="13" name="Rectangle: Rounded Corners 12">
            <a:extLst>
              <a:ext uri="{FF2B5EF4-FFF2-40B4-BE49-F238E27FC236}">
                <a16:creationId xmlns:a16="http://schemas.microsoft.com/office/drawing/2014/main" id="{857F6892-2DF0-6559-4C35-C2528AC06442}"/>
              </a:ext>
            </a:extLst>
          </p:cNvPr>
          <p:cNvSpPr/>
          <p:nvPr/>
        </p:nvSpPr>
        <p:spPr>
          <a:xfrm>
            <a:off x="415685" y="331225"/>
            <a:ext cx="6331624" cy="500763"/>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Implementation of management in the model (mHM)</a:t>
            </a:r>
            <a:endParaRPr lang="en-CH" sz="2000" b="1" dirty="0">
              <a:solidFill>
                <a:srgbClr val="4DA4E5"/>
              </a:solidFill>
            </a:endParaRPr>
          </a:p>
        </p:txBody>
      </p:sp>
      <p:sp>
        <p:nvSpPr>
          <p:cNvPr id="16" name="Rectangle: Rounded Corners 15">
            <a:extLst>
              <a:ext uri="{FF2B5EF4-FFF2-40B4-BE49-F238E27FC236}">
                <a16:creationId xmlns:a16="http://schemas.microsoft.com/office/drawing/2014/main" id="{B8E3B6A3-A877-9C82-58D7-D12650702730}"/>
              </a:ext>
            </a:extLst>
          </p:cNvPr>
          <p:cNvSpPr/>
          <p:nvPr/>
        </p:nvSpPr>
        <p:spPr>
          <a:xfrm>
            <a:off x="2901315" y="2340143"/>
            <a:ext cx="745837" cy="363253"/>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bg1"/>
                </a:solidFill>
                <a:latin typeface="Calibri" panose="020F0502020204030204" pitchFamily="34" charset="0"/>
                <a:ea typeface="Calibri" panose="020F0502020204030204" pitchFamily="34" charset="0"/>
                <a:cs typeface="Calibri" panose="020F0502020204030204" pitchFamily="34" charset="0"/>
              </a:rPr>
              <a:t>Δ</a:t>
            </a:r>
            <a:r>
              <a:rPr lang="de-DE" sz="1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de-CH" sz="1600" b="1" dirty="0">
                <a:solidFill>
                  <a:schemeClr val="bg1"/>
                </a:solidFill>
                <a:latin typeface="Calibri" panose="020F0502020204030204" pitchFamily="34" charset="0"/>
                <a:ea typeface="Calibri" panose="020F0502020204030204" pitchFamily="34" charset="0"/>
                <a:cs typeface="Calibri" panose="020F0502020204030204" pitchFamily="34" charset="0"/>
              </a:rPr>
              <a:t>SOC</a:t>
            </a:r>
            <a:endParaRPr lang="de-C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Arrow: Down 16">
            <a:extLst>
              <a:ext uri="{FF2B5EF4-FFF2-40B4-BE49-F238E27FC236}">
                <a16:creationId xmlns:a16="http://schemas.microsoft.com/office/drawing/2014/main" id="{35EEA838-E3F3-586B-9E45-90EE99F04EB6}"/>
              </a:ext>
            </a:extLst>
          </p:cNvPr>
          <p:cNvSpPr/>
          <p:nvPr/>
        </p:nvSpPr>
        <p:spPr>
          <a:xfrm rot="16200000">
            <a:off x="3909071" y="2262655"/>
            <a:ext cx="310477" cy="462556"/>
          </a:xfrm>
          <a:prstGeom prst="downArrow">
            <a:avLst>
              <a:gd name="adj1" fmla="val 45925"/>
              <a:gd name="adj2" fmla="val 50000"/>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600" dirty="0"/>
          </a:p>
        </p:txBody>
      </p:sp>
      <p:sp>
        <p:nvSpPr>
          <p:cNvPr id="20" name="Rectangle: Rounded Corners 19">
            <a:extLst>
              <a:ext uri="{FF2B5EF4-FFF2-40B4-BE49-F238E27FC236}">
                <a16:creationId xmlns:a16="http://schemas.microsoft.com/office/drawing/2014/main" id="{BC422F8B-C730-61D9-A233-4A832194B3EB}"/>
              </a:ext>
            </a:extLst>
          </p:cNvPr>
          <p:cNvSpPr/>
          <p:nvPr/>
        </p:nvSpPr>
        <p:spPr>
          <a:xfrm>
            <a:off x="4439103" y="2339602"/>
            <a:ext cx="660671" cy="346656"/>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bg1"/>
                </a:solidFill>
                <a:latin typeface="Calibri" panose="020F0502020204030204" pitchFamily="34" charset="0"/>
                <a:ea typeface="Calibri" panose="020F0502020204030204" pitchFamily="34" charset="0"/>
                <a:cs typeface="Calibri" panose="020F0502020204030204" pitchFamily="34" charset="0"/>
              </a:rPr>
              <a:t>Δ </a:t>
            </a:r>
            <a:r>
              <a:rPr lang="de-CH" sz="1600" b="1" dirty="0">
                <a:solidFill>
                  <a:schemeClr val="bg1"/>
                </a:solidFill>
                <a:latin typeface="Calibri" panose="020F0502020204030204" pitchFamily="34" charset="0"/>
                <a:ea typeface="Calibri" panose="020F0502020204030204" pitchFamily="34" charset="0"/>
                <a:cs typeface="Calibri" panose="020F0502020204030204" pitchFamily="34" charset="0"/>
              </a:rPr>
              <a:t>BD</a:t>
            </a:r>
            <a:endParaRPr lang="de-C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D8C1880A-6777-21A8-9BCE-7DDB81059779}"/>
              </a:ext>
            </a:extLst>
          </p:cNvPr>
          <p:cNvSpPr/>
          <p:nvPr/>
        </p:nvSpPr>
        <p:spPr>
          <a:xfrm>
            <a:off x="4440516" y="4691973"/>
            <a:ext cx="659258" cy="358060"/>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F7B2D901-2F27-19B7-FB44-0AD7CEBE0350}"/>
              </a:ext>
            </a:extLst>
          </p:cNvPr>
          <p:cNvSpPr txBox="1"/>
          <p:nvPr/>
        </p:nvSpPr>
        <p:spPr>
          <a:xfrm>
            <a:off x="2889501" y="2824841"/>
            <a:ext cx="2378520" cy="307777"/>
          </a:xfrm>
          <a:prstGeom prst="rect">
            <a:avLst/>
          </a:prstGeom>
          <a:noFill/>
        </p:spPr>
        <p:txBody>
          <a:bodyPr wrap="square" rtlCol="0">
            <a:spAutoFit/>
          </a:bodyPr>
          <a:lstStyle/>
          <a:p>
            <a:r>
              <a:rPr lang="de-DE" sz="1400" b="1" dirty="0"/>
              <a:t>PTF</a:t>
            </a:r>
            <a:r>
              <a:rPr lang="de-DE" sz="1400" dirty="0"/>
              <a:t>: Manrique &amp; Jones 1991</a:t>
            </a:r>
            <a:endParaRPr lang="en-CH" sz="1400" dirty="0"/>
          </a:p>
        </p:txBody>
      </p:sp>
      <p:sp>
        <p:nvSpPr>
          <p:cNvPr id="24" name="TextBox 23">
            <a:extLst>
              <a:ext uri="{FF2B5EF4-FFF2-40B4-BE49-F238E27FC236}">
                <a16:creationId xmlns:a16="http://schemas.microsoft.com/office/drawing/2014/main" id="{9FBEEF5D-25D1-38F6-3C05-C0CE5C20B7F8}"/>
              </a:ext>
            </a:extLst>
          </p:cNvPr>
          <p:cNvSpPr txBox="1"/>
          <p:nvPr/>
        </p:nvSpPr>
        <p:spPr>
          <a:xfrm>
            <a:off x="2962493" y="5549217"/>
            <a:ext cx="2586835" cy="307777"/>
          </a:xfrm>
          <a:prstGeom prst="rect">
            <a:avLst/>
          </a:prstGeom>
          <a:noFill/>
        </p:spPr>
        <p:txBody>
          <a:bodyPr wrap="square" rtlCol="0">
            <a:spAutoFit/>
          </a:bodyPr>
          <a:lstStyle/>
          <a:p>
            <a:r>
              <a:rPr lang="de-DE" sz="1400" b="1" dirty="0"/>
              <a:t>PTF</a:t>
            </a:r>
            <a:r>
              <a:rPr lang="de-DE" sz="1400" dirty="0"/>
              <a:t>: Vereecken et al. 1990</a:t>
            </a:r>
            <a:endParaRPr lang="en-CH" sz="1400" dirty="0"/>
          </a:p>
        </p:txBody>
      </p:sp>
      <p:sp>
        <p:nvSpPr>
          <p:cNvPr id="25" name="Rectangle: Rounded Corners 24">
            <a:extLst>
              <a:ext uri="{FF2B5EF4-FFF2-40B4-BE49-F238E27FC236}">
                <a16:creationId xmlns:a16="http://schemas.microsoft.com/office/drawing/2014/main" id="{C4797E22-41F3-2B12-08CC-4F712CD1B862}"/>
              </a:ext>
            </a:extLst>
          </p:cNvPr>
          <p:cNvSpPr/>
          <p:nvPr/>
        </p:nvSpPr>
        <p:spPr>
          <a:xfrm>
            <a:off x="2939194" y="4375478"/>
            <a:ext cx="716802" cy="1031826"/>
          </a:xfrm>
          <a:prstGeom prst="roundRect">
            <a:avLst>
              <a:gd name="adj" fmla="val 12368"/>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AC562A8-0D47-990E-CB35-A25EE31F21AA}"/>
                  </a:ext>
                </a:extLst>
              </p:cNvPr>
              <p:cNvSpPr txBox="1"/>
              <p:nvPr/>
            </p:nvSpPr>
            <p:spPr>
              <a:xfrm>
                <a:off x="4488597" y="4764373"/>
                <a:ext cx="57278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l-GR" sz="16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m:t>Δ</m:t>
                      </m:r>
                      <m:r>
                        <a:rPr lang="de-DE" sz="1600" b="1" i="1" dirty="0" smtClean="0">
                          <a:solidFill>
                            <a:schemeClr val="bg1"/>
                          </a:solidFill>
                          <a:latin typeface="Cambria Math" panose="02040503050406030204" pitchFamily="18" charset="0"/>
                          <a:ea typeface="Calibri" panose="020F0502020204030204" pitchFamily="34" charset="0"/>
                          <a:cs typeface="Calibri" panose="020F0502020204030204" pitchFamily="34" charset="0"/>
                        </a:rPr>
                        <m:t> </m:t>
                      </m:r>
                      <m:sSub>
                        <m:sSubPr>
                          <m:ctrlPr>
                            <a:rPr lang="en-CH" sz="1600" b="1" i="1" smtClean="0">
                              <a:solidFill>
                                <a:schemeClr val="bg1"/>
                              </a:solidFill>
                              <a:latin typeface="Cambria Math" panose="02040503050406030204" pitchFamily="18" charset="0"/>
                            </a:rPr>
                          </m:ctrlPr>
                        </m:sSubPr>
                        <m:e>
                          <m:r>
                            <a:rPr lang="de-DE" sz="1600" b="1" i="0" smtClean="0">
                              <a:solidFill>
                                <a:schemeClr val="bg1"/>
                              </a:solidFill>
                              <a:latin typeface="Cambria Math" panose="02040503050406030204" pitchFamily="18" charset="0"/>
                            </a:rPr>
                            <m:t>𝐊</m:t>
                          </m:r>
                        </m:e>
                        <m:sub>
                          <m:r>
                            <a:rPr lang="de-DE" sz="1600" b="1" i="0" smtClean="0">
                              <a:solidFill>
                                <a:schemeClr val="bg1"/>
                              </a:solidFill>
                              <a:latin typeface="Cambria Math" panose="02040503050406030204" pitchFamily="18" charset="0"/>
                            </a:rPr>
                            <m:t>𝐬𝐚𝐭</m:t>
                          </m:r>
                        </m:sub>
                      </m:sSub>
                    </m:oMath>
                  </m:oMathPara>
                </a14:m>
                <a:endParaRPr lang="en-CH" sz="1600" b="1" dirty="0">
                  <a:solidFill>
                    <a:schemeClr val="bg1"/>
                  </a:solidFill>
                </a:endParaRPr>
              </a:p>
            </p:txBody>
          </p:sp>
        </mc:Choice>
        <mc:Fallback xmlns="">
          <p:sp>
            <p:nvSpPr>
              <p:cNvPr id="26" name="TextBox 25">
                <a:extLst>
                  <a:ext uri="{FF2B5EF4-FFF2-40B4-BE49-F238E27FC236}">
                    <a16:creationId xmlns:a16="http://schemas.microsoft.com/office/drawing/2014/main" id="{7AC562A8-0D47-990E-CB35-A25EE31F21AA}"/>
                  </a:ext>
                </a:extLst>
              </p:cNvPr>
              <p:cNvSpPr txBox="1">
                <a:spLocks noRot="1" noChangeAspect="1" noMove="1" noResize="1" noEditPoints="1" noAdjustHandles="1" noChangeArrowheads="1" noChangeShapeType="1" noTextEdit="1"/>
              </p:cNvSpPr>
              <p:nvPr/>
            </p:nvSpPr>
            <p:spPr>
              <a:xfrm>
                <a:off x="4488597" y="4764373"/>
                <a:ext cx="572786" cy="246221"/>
              </a:xfrm>
              <a:prstGeom prst="rect">
                <a:avLst/>
              </a:prstGeom>
              <a:blipFill>
                <a:blip r:embed="rId2"/>
                <a:stretch>
                  <a:fillRect l="-7447" r="-2128" b="-15000"/>
                </a:stretch>
              </a:blipFill>
            </p:spPr>
            <p:txBody>
              <a:bodyPr/>
              <a:lstStyle/>
              <a:p>
                <a:r>
                  <a:rPr lang="en-CH">
                    <a:noFill/>
                  </a:rPr>
                  <a:t> </a:t>
                </a:r>
              </a:p>
            </p:txBody>
          </p:sp>
        </mc:Fallback>
      </mc:AlternateContent>
      <p:sp>
        <p:nvSpPr>
          <p:cNvPr id="28" name="TextBox 27">
            <a:extLst>
              <a:ext uri="{FF2B5EF4-FFF2-40B4-BE49-F238E27FC236}">
                <a16:creationId xmlns:a16="http://schemas.microsoft.com/office/drawing/2014/main" id="{9A232E0C-3E81-E3A2-D3B9-8B40D810B072}"/>
              </a:ext>
            </a:extLst>
          </p:cNvPr>
          <p:cNvSpPr txBox="1"/>
          <p:nvPr/>
        </p:nvSpPr>
        <p:spPr>
          <a:xfrm>
            <a:off x="3048728" y="4390443"/>
            <a:ext cx="625171" cy="984885"/>
          </a:xfrm>
          <a:prstGeom prst="rect">
            <a:avLst/>
          </a:prstGeom>
          <a:noFill/>
        </p:spPr>
        <p:txBody>
          <a:bodyPr wrap="none" lIns="0" tIns="0" rIns="0" bIns="0" rtlCol="0">
            <a:spAutoFit/>
          </a:bodyPr>
          <a:lstStyle/>
          <a:p>
            <a:r>
              <a:rPr lang="de-DE" sz="1600" dirty="0">
                <a:solidFill>
                  <a:schemeClr val="bg1"/>
                </a:solidFill>
              </a:rPr>
              <a:t>Sand </a:t>
            </a:r>
          </a:p>
          <a:p>
            <a:r>
              <a:rPr lang="de-DE" sz="1600" dirty="0">
                <a:solidFill>
                  <a:schemeClr val="bg1"/>
                </a:solidFill>
              </a:rPr>
              <a:t>Clay </a:t>
            </a:r>
          </a:p>
          <a:p>
            <a:r>
              <a:rPr lang="el-GR" sz="1600" b="1" dirty="0">
                <a:solidFill>
                  <a:schemeClr val="bg1"/>
                </a:solidFill>
                <a:latin typeface="Calibri" panose="020F0502020204030204" pitchFamily="34" charset="0"/>
                <a:ea typeface="Calibri" panose="020F0502020204030204" pitchFamily="34" charset="0"/>
                <a:cs typeface="Calibri" panose="020F0502020204030204" pitchFamily="34" charset="0"/>
              </a:rPr>
              <a:t>Δ </a:t>
            </a:r>
            <a:r>
              <a:rPr lang="de-DE" sz="1600" b="1" dirty="0">
                <a:solidFill>
                  <a:schemeClr val="bg1"/>
                </a:solidFill>
              </a:rPr>
              <a:t>SOC </a:t>
            </a:r>
          </a:p>
          <a:p>
            <a:r>
              <a:rPr lang="el-GR" sz="1600" b="1" dirty="0">
                <a:solidFill>
                  <a:schemeClr val="bg1"/>
                </a:solidFill>
                <a:latin typeface="Calibri" panose="020F0502020204030204" pitchFamily="34" charset="0"/>
                <a:ea typeface="Calibri" panose="020F0502020204030204" pitchFamily="34" charset="0"/>
                <a:cs typeface="Calibri" panose="020F0502020204030204" pitchFamily="34" charset="0"/>
              </a:rPr>
              <a:t>Δ </a:t>
            </a:r>
            <a:r>
              <a:rPr lang="de-DE" sz="1600" b="1" dirty="0">
                <a:solidFill>
                  <a:schemeClr val="bg1"/>
                </a:solidFill>
              </a:rPr>
              <a:t>BD</a:t>
            </a:r>
            <a:endParaRPr lang="en-CH" sz="1600" b="1" dirty="0">
              <a:solidFill>
                <a:schemeClr val="bg1"/>
              </a:solidFill>
            </a:endParaRPr>
          </a:p>
        </p:txBody>
      </p:sp>
      <p:pic>
        <p:nvPicPr>
          <p:cNvPr id="30" name="Picture 29">
            <a:extLst>
              <a:ext uri="{FF2B5EF4-FFF2-40B4-BE49-F238E27FC236}">
                <a16:creationId xmlns:a16="http://schemas.microsoft.com/office/drawing/2014/main" id="{6BF03AF5-5906-A6E3-98C6-A101CCC85DDE}"/>
              </a:ext>
            </a:extLst>
          </p:cNvPr>
          <p:cNvPicPr>
            <a:picLocks noChangeAspect="1"/>
          </p:cNvPicPr>
          <p:nvPr/>
        </p:nvPicPr>
        <p:blipFill>
          <a:blip r:embed="rId3">
            <a:extLst>
              <a:ext uri="{28A0092B-C50C-407E-A947-70E740481C1C}">
                <a14:useLocalDpi xmlns:a14="http://schemas.microsoft.com/office/drawing/2010/main" val="0"/>
              </a:ext>
            </a:extLst>
          </a:blip>
          <a:srcRect t="11929"/>
          <a:stretch/>
        </p:blipFill>
        <p:spPr>
          <a:xfrm>
            <a:off x="5774818" y="1200874"/>
            <a:ext cx="2632366" cy="2318352"/>
          </a:xfrm>
          <a:prstGeom prst="rect">
            <a:avLst/>
          </a:prstGeom>
        </p:spPr>
      </p:pic>
      <p:pic>
        <p:nvPicPr>
          <p:cNvPr id="36" name="Picture 35">
            <a:extLst>
              <a:ext uri="{FF2B5EF4-FFF2-40B4-BE49-F238E27FC236}">
                <a16:creationId xmlns:a16="http://schemas.microsoft.com/office/drawing/2014/main" id="{07478149-0AB9-BEF2-A3E7-93FD8A994EFB}"/>
              </a:ext>
            </a:extLst>
          </p:cNvPr>
          <p:cNvPicPr>
            <a:picLocks noChangeAspect="1"/>
          </p:cNvPicPr>
          <p:nvPr/>
        </p:nvPicPr>
        <p:blipFill>
          <a:blip r:embed="rId4"/>
          <a:srcRect t="5881"/>
          <a:stretch/>
        </p:blipFill>
        <p:spPr>
          <a:xfrm>
            <a:off x="5952267" y="3885588"/>
            <a:ext cx="2413641" cy="2266643"/>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62AA303-7CC3-FC52-3791-2DF74D8F5B4E}"/>
                  </a:ext>
                </a:extLst>
              </p:cNvPr>
              <p:cNvSpPr txBox="1"/>
              <p:nvPr/>
            </p:nvSpPr>
            <p:spPr>
              <a:xfrm>
                <a:off x="6247721" y="3917624"/>
                <a:ext cx="2118187" cy="276999"/>
              </a:xfrm>
              <a:prstGeom prst="rect">
                <a:avLst/>
              </a:prstGeom>
              <a:noFill/>
            </p:spPr>
            <p:txBody>
              <a:bodyPr wrap="square" rtlCol="0">
                <a:spAutoFit/>
              </a:bodyPr>
              <a:lstStyle/>
              <a:p>
                <a14:m>
                  <m:oMath xmlns:m="http://schemas.openxmlformats.org/officeDocument/2006/math">
                    <m:sSub>
                      <m:sSubPr>
                        <m:ctrlPr>
                          <a:rPr lang="en-CH" sz="1200" i="1" smtClean="0">
                            <a:solidFill>
                              <a:schemeClr val="tx1"/>
                            </a:solidFill>
                            <a:latin typeface="Cambria Math" panose="02040503050406030204" pitchFamily="18" charset="0"/>
                          </a:rPr>
                        </m:ctrlPr>
                      </m:sSubPr>
                      <m:e>
                        <m:r>
                          <m:rPr>
                            <m:sty m:val="p"/>
                          </m:rPr>
                          <a:rPr lang="de-DE" sz="1200" b="0" i="0" smtClean="0">
                            <a:solidFill>
                              <a:schemeClr val="tx1"/>
                            </a:solidFill>
                            <a:latin typeface="Cambria Math" panose="02040503050406030204" pitchFamily="18" charset="0"/>
                          </a:rPr>
                          <m:t>K</m:t>
                        </m:r>
                      </m:e>
                      <m:sub>
                        <m:r>
                          <m:rPr>
                            <m:sty m:val="p"/>
                          </m:rPr>
                          <a:rPr lang="de-DE" sz="1200" b="0" i="0" smtClean="0">
                            <a:solidFill>
                              <a:schemeClr val="tx1"/>
                            </a:solidFill>
                            <a:latin typeface="Cambria Math" panose="02040503050406030204" pitchFamily="18" charset="0"/>
                          </a:rPr>
                          <m:t>sat</m:t>
                        </m:r>
                      </m:sub>
                    </m:sSub>
                  </m:oMath>
                </a14:m>
                <a:r>
                  <a:rPr lang="de-DE" sz="1200" dirty="0">
                    <a:solidFill>
                      <a:schemeClr val="tx1"/>
                    </a:solidFill>
                  </a:rPr>
                  <a:t> (cm/day)</a:t>
                </a:r>
                <a:endParaRPr lang="en-CH" sz="1200" dirty="0">
                  <a:solidFill>
                    <a:schemeClr val="tx1"/>
                  </a:solidFill>
                </a:endParaRPr>
              </a:p>
            </p:txBody>
          </p:sp>
        </mc:Choice>
        <mc:Fallback xmlns="">
          <p:sp>
            <p:nvSpPr>
              <p:cNvPr id="37" name="TextBox 36">
                <a:extLst>
                  <a:ext uri="{FF2B5EF4-FFF2-40B4-BE49-F238E27FC236}">
                    <a16:creationId xmlns:a16="http://schemas.microsoft.com/office/drawing/2014/main" id="{D62AA303-7CC3-FC52-3791-2DF74D8F5B4E}"/>
                  </a:ext>
                </a:extLst>
              </p:cNvPr>
              <p:cNvSpPr txBox="1">
                <a:spLocks noRot="1" noChangeAspect="1" noMove="1" noResize="1" noEditPoints="1" noAdjustHandles="1" noChangeArrowheads="1" noChangeShapeType="1" noTextEdit="1"/>
              </p:cNvSpPr>
              <p:nvPr/>
            </p:nvSpPr>
            <p:spPr>
              <a:xfrm>
                <a:off x="6247721" y="3917624"/>
                <a:ext cx="2118187" cy="276999"/>
              </a:xfrm>
              <a:prstGeom prst="rect">
                <a:avLst/>
              </a:prstGeom>
              <a:blipFill>
                <a:blip r:embed="rId5"/>
                <a:stretch>
                  <a:fillRect t="-2222" b="-17778"/>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A1AFB77-10FE-1BFB-EB86-140BB30117B4}"/>
                  </a:ext>
                </a:extLst>
              </p:cNvPr>
              <p:cNvSpPr txBox="1"/>
              <p:nvPr/>
            </p:nvSpPr>
            <p:spPr>
              <a:xfrm>
                <a:off x="6230284" y="1254077"/>
                <a:ext cx="2118187"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BD (g/</a:t>
                </a:r>
                <a14:m>
                  <m:oMath xmlns:m="http://schemas.openxmlformats.org/officeDocument/2006/math">
                    <m:sSup>
                      <m:sSupPr>
                        <m:ctrlPr>
                          <a:rPr lang="de-DE" sz="1200" i="1" kern="100" smtClean="0">
                            <a:latin typeface="Cambria Math" panose="02040503050406030204" pitchFamily="18" charset="0"/>
                            <a:ea typeface="Calibri" panose="020F0502020204030204" pitchFamily="34" charset="0"/>
                            <a:cs typeface="Calibri" panose="020F0502020204030204" pitchFamily="34" charset="0"/>
                          </a:rPr>
                        </m:ctrlPr>
                      </m:sSupPr>
                      <m:e>
                        <m:r>
                          <m:rPr>
                            <m:sty m:val="p"/>
                          </m:rPr>
                          <a:rPr lang="de-DE" sz="1200" b="0" i="0" kern="100" smtClean="0">
                            <a:latin typeface="Cambria Math" panose="02040503050406030204" pitchFamily="18" charset="0"/>
                            <a:ea typeface="Calibri" panose="020F0502020204030204" pitchFamily="34" charset="0"/>
                            <a:cs typeface="Calibri" panose="020F0502020204030204" pitchFamily="34" charset="0"/>
                          </a:rPr>
                          <m:t>cm</m:t>
                        </m:r>
                      </m:e>
                      <m:sup>
                        <m:r>
                          <a:rPr lang="de-DE" sz="1200" b="0" i="0" kern="100" smtClean="0">
                            <a:latin typeface="Cambria Math" panose="02040503050406030204" pitchFamily="18" charset="0"/>
                            <a:ea typeface="Calibri" panose="020F0502020204030204" pitchFamily="34" charset="0"/>
                            <a:cs typeface="Calibri" panose="020F0502020204030204" pitchFamily="34" charset="0"/>
                          </a:rPr>
                          <m:t>3</m:t>
                        </m:r>
                      </m:sup>
                    </m:sSup>
                  </m:oMath>
                </a14:m>
                <a:r>
                  <a:rPr lang="de-DE" sz="1200" kern="100" dirty="0">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38" name="TextBox 37">
                <a:extLst>
                  <a:ext uri="{FF2B5EF4-FFF2-40B4-BE49-F238E27FC236}">
                    <a16:creationId xmlns:a16="http://schemas.microsoft.com/office/drawing/2014/main" id="{4A1AFB77-10FE-1BFB-EB86-140BB30117B4}"/>
                  </a:ext>
                </a:extLst>
              </p:cNvPr>
              <p:cNvSpPr txBox="1">
                <a:spLocks noRot="1" noChangeAspect="1" noMove="1" noResize="1" noEditPoints="1" noAdjustHandles="1" noChangeArrowheads="1" noChangeShapeType="1" noTextEdit="1"/>
              </p:cNvSpPr>
              <p:nvPr/>
            </p:nvSpPr>
            <p:spPr>
              <a:xfrm>
                <a:off x="6230284" y="1254077"/>
                <a:ext cx="2118187" cy="276999"/>
              </a:xfrm>
              <a:prstGeom prst="rect">
                <a:avLst/>
              </a:prstGeom>
              <a:blipFill>
                <a:blip r:embed="rId6"/>
                <a:stretch>
                  <a:fillRect b="-20000"/>
                </a:stretch>
              </a:blipFill>
            </p:spPr>
            <p:txBody>
              <a:bodyPr/>
              <a:lstStyle/>
              <a:p>
                <a:r>
                  <a:rPr lang="en-CH">
                    <a:noFill/>
                  </a:rPr>
                  <a:t> </a:t>
                </a:r>
              </a:p>
            </p:txBody>
          </p:sp>
        </mc:Fallback>
      </mc:AlternateContent>
      <p:sp>
        <p:nvSpPr>
          <p:cNvPr id="44" name="Rectangle 43">
            <a:extLst>
              <a:ext uri="{FF2B5EF4-FFF2-40B4-BE49-F238E27FC236}">
                <a16:creationId xmlns:a16="http://schemas.microsoft.com/office/drawing/2014/main" id="{F4BC9BE9-42F7-9B12-96DA-A427278C5B47}"/>
              </a:ext>
            </a:extLst>
          </p:cNvPr>
          <p:cNvSpPr/>
          <p:nvPr/>
        </p:nvSpPr>
        <p:spPr>
          <a:xfrm>
            <a:off x="5899353" y="1660691"/>
            <a:ext cx="125638" cy="117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TextBox 42">
            <a:extLst>
              <a:ext uri="{FF2B5EF4-FFF2-40B4-BE49-F238E27FC236}">
                <a16:creationId xmlns:a16="http://schemas.microsoft.com/office/drawing/2014/main" id="{3C865B33-9431-F82E-338B-4768F1DAD7B8}"/>
              </a:ext>
            </a:extLst>
          </p:cNvPr>
          <p:cNvSpPr txBox="1"/>
          <p:nvPr/>
        </p:nvSpPr>
        <p:spPr>
          <a:xfrm rot="16200000">
            <a:off x="5277506" y="2100167"/>
            <a:ext cx="1318565" cy="253916"/>
          </a:xfrm>
          <a:prstGeom prst="rect">
            <a:avLst/>
          </a:prstGeom>
          <a:noFill/>
        </p:spPr>
        <p:txBody>
          <a:bodyPr wrap="square" rtlCol="0">
            <a:spAutoFit/>
          </a:bodyPr>
          <a:lstStyle/>
          <a:p>
            <a:r>
              <a:rPr lang="de-DE" sz="1050" kern="100" dirty="0">
                <a:latin typeface="Calibri" panose="020F0502020204030204" pitchFamily="34" charset="0"/>
                <a:ea typeface="Calibri" panose="020F0502020204030204" pitchFamily="34" charset="0"/>
                <a:cs typeface="Calibri" panose="020F0502020204030204" pitchFamily="34" charset="0"/>
              </a:rPr>
              <a:t>simulated (scenario)</a:t>
            </a:r>
          </a:p>
        </p:txBody>
      </p:sp>
      <p:sp>
        <p:nvSpPr>
          <p:cNvPr id="45" name="Rectangle 44">
            <a:extLst>
              <a:ext uri="{FF2B5EF4-FFF2-40B4-BE49-F238E27FC236}">
                <a16:creationId xmlns:a16="http://schemas.microsoft.com/office/drawing/2014/main" id="{F0AFCF1A-2B8E-4636-5E28-FCF91CC45EF2}"/>
              </a:ext>
            </a:extLst>
          </p:cNvPr>
          <p:cNvSpPr/>
          <p:nvPr/>
        </p:nvSpPr>
        <p:spPr>
          <a:xfrm rot="5400000">
            <a:off x="7106628" y="2830956"/>
            <a:ext cx="125638" cy="117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TextBox 41">
            <a:extLst>
              <a:ext uri="{FF2B5EF4-FFF2-40B4-BE49-F238E27FC236}">
                <a16:creationId xmlns:a16="http://schemas.microsoft.com/office/drawing/2014/main" id="{FAF305B1-73AC-D855-81B7-2994E92EBE02}"/>
              </a:ext>
            </a:extLst>
          </p:cNvPr>
          <p:cNvSpPr txBox="1"/>
          <p:nvPr/>
        </p:nvSpPr>
        <p:spPr>
          <a:xfrm>
            <a:off x="6638154" y="3330138"/>
            <a:ext cx="1337319" cy="253916"/>
          </a:xfrm>
          <a:prstGeom prst="rect">
            <a:avLst/>
          </a:prstGeom>
          <a:noFill/>
        </p:spPr>
        <p:txBody>
          <a:bodyPr wrap="square" rtlCol="0">
            <a:spAutoFit/>
          </a:bodyPr>
          <a:lstStyle/>
          <a:p>
            <a:r>
              <a:rPr lang="de-DE" sz="1050" kern="100" dirty="0">
                <a:latin typeface="Calibri" panose="020F0502020204030204" pitchFamily="34" charset="0"/>
                <a:ea typeface="Calibri" panose="020F0502020204030204" pitchFamily="34" charset="0"/>
                <a:cs typeface="Calibri" panose="020F0502020204030204" pitchFamily="34" charset="0"/>
              </a:rPr>
              <a:t>simulated (default)</a:t>
            </a:r>
          </a:p>
        </p:txBody>
      </p:sp>
      <p:sp>
        <p:nvSpPr>
          <p:cNvPr id="46" name="Rectangle 45">
            <a:extLst>
              <a:ext uri="{FF2B5EF4-FFF2-40B4-BE49-F238E27FC236}">
                <a16:creationId xmlns:a16="http://schemas.microsoft.com/office/drawing/2014/main" id="{034C4D43-9B40-AE8D-D628-D299C11B20A4}"/>
              </a:ext>
            </a:extLst>
          </p:cNvPr>
          <p:cNvSpPr/>
          <p:nvPr/>
        </p:nvSpPr>
        <p:spPr>
          <a:xfrm>
            <a:off x="5930205" y="4363658"/>
            <a:ext cx="125638" cy="117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TextBox 46">
            <a:extLst>
              <a:ext uri="{FF2B5EF4-FFF2-40B4-BE49-F238E27FC236}">
                <a16:creationId xmlns:a16="http://schemas.microsoft.com/office/drawing/2014/main" id="{01DC360A-6743-63F1-B03A-7199E090FFDF}"/>
              </a:ext>
            </a:extLst>
          </p:cNvPr>
          <p:cNvSpPr txBox="1"/>
          <p:nvPr/>
        </p:nvSpPr>
        <p:spPr>
          <a:xfrm rot="16200000">
            <a:off x="5308358" y="4803134"/>
            <a:ext cx="1318565" cy="253916"/>
          </a:xfrm>
          <a:prstGeom prst="rect">
            <a:avLst/>
          </a:prstGeom>
          <a:noFill/>
        </p:spPr>
        <p:txBody>
          <a:bodyPr wrap="square" rtlCol="0">
            <a:spAutoFit/>
          </a:bodyPr>
          <a:lstStyle/>
          <a:p>
            <a:r>
              <a:rPr lang="de-DE" sz="1050" kern="100" dirty="0">
                <a:latin typeface="Calibri" panose="020F0502020204030204" pitchFamily="34" charset="0"/>
                <a:ea typeface="Calibri" panose="020F0502020204030204" pitchFamily="34" charset="0"/>
                <a:cs typeface="Calibri" panose="020F0502020204030204" pitchFamily="34" charset="0"/>
              </a:rPr>
              <a:t>simulated (scenario)</a:t>
            </a:r>
          </a:p>
        </p:txBody>
      </p:sp>
      <p:sp>
        <p:nvSpPr>
          <p:cNvPr id="48" name="Rectangle 47">
            <a:extLst>
              <a:ext uri="{FF2B5EF4-FFF2-40B4-BE49-F238E27FC236}">
                <a16:creationId xmlns:a16="http://schemas.microsoft.com/office/drawing/2014/main" id="{A40E0546-4673-0F52-8080-C63CBE4686A3}"/>
              </a:ext>
            </a:extLst>
          </p:cNvPr>
          <p:cNvSpPr/>
          <p:nvPr/>
        </p:nvSpPr>
        <p:spPr>
          <a:xfrm rot="5400000">
            <a:off x="7137480" y="5533923"/>
            <a:ext cx="125638" cy="117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9" name="TextBox 48">
            <a:extLst>
              <a:ext uri="{FF2B5EF4-FFF2-40B4-BE49-F238E27FC236}">
                <a16:creationId xmlns:a16="http://schemas.microsoft.com/office/drawing/2014/main" id="{716F561C-1145-DFC6-EF95-8AD237D2EC59}"/>
              </a:ext>
            </a:extLst>
          </p:cNvPr>
          <p:cNvSpPr txBox="1"/>
          <p:nvPr/>
        </p:nvSpPr>
        <p:spPr>
          <a:xfrm>
            <a:off x="6669006" y="6033105"/>
            <a:ext cx="1337319" cy="253916"/>
          </a:xfrm>
          <a:prstGeom prst="rect">
            <a:avLst/>
          </a:prstGeom>
          <a:noFill/>
        </p:spPr>
        <p:txBody>
          <a:bodyPr wrap="square" rtlCol="0">
            <a:spAutoFit/>
          </a:bodyPr>
          <a:lstStyle/>
          <a:p>
            <a:r>
              <a:rPr lang="de-DE" sz="1050" kern="100" dirty="0">
                <a:latin typeface="Calibri" panose="020F0502020204030204" pitchFamily="34" charset="0"/>
                <a:ea typeface="Calibri" panose="020F0502020204030204" pitchFamily="34" charset="0"/>
                <a:cs typeface="Calibri" panose="020F0502020204030204" pitchFamily="34" charset="0"/>
              </a:rPr>
              <a:t>simulated (default)</a:t>
            </a:r>
          </a:p>
        </p:txBody>
      </p:sp>
      <p:sp>
        <p:nvSpPr>
          <p:cNvPr id="57" name="TextBox 56">
            <a:extLst>
              <a:ext uri="{FF2B5EF4-FFF2-40B4-BE49-F238E27FC236}">
                <a16:creationId xmlns:a16="http://schemas.microsoft.com/office/drawing/2014/main" id="{50775244-7D32-81D4-82B3-9F4B5CE315E7}"/>
              </a:ext>
            </a:extLst>
          </p:cNvPr>
          <p:cNvSpPr txBox="1"/>
          <p:nvPr/>
        </p:nvSpPr>
        <p:spPr>
          <a:xfrm>
            <a:off x="7643258" y="2901288"/>
            <a:ext cx="252402" cy="338554"/>
          </a:xfrm>
          <a:prstGeom prst="rect">
            <a:avLst/>
          </a:prstGeom>
          <a:noFill/>
        </p:spPr>
        <p:txBody>
          <a:bodyPr wrap="square" rtlCol="0">
            <a:spAutoFit/>
          </a:bodyPr>
          <a:lstStyle/>
          <a:p>
            <a:r>
              <a:rPr lang="de-DE" sz="1600" kern="100" dirty="0">
                <a:latin typeface="Calibri" panose="020F0502020204030204" pitchFamily="34" charset="0"/>
                <a:ea typeface="Calibri" panose="020F0502020204030204" pitchFamily="34" charset="0"/>
                <a:cs typeface="Calibri" panose="020F0502020204030204" pitchFamily="34" charset="0"/>
              </a:rPr>
              <a:t>~</a:t>
            </a:r>
          </a:p>
        </p:txBody>
      </p:sp>
      <p:sp>
        <p:nvSpPr>
          <p:cNvPr id="58" name="TextBox 57">
            <a:extLst>
              <a:ext uri="{FF2B5EF4-FFF2-40B4-BE49-F238E27FC236}">
                <a16:creationId xmlns:a16="http://schemas.microsoft.com/office/drawing/2014/main" id="{BCCF8B1D-B065-384C-9F48-593E6B66E144}"/>
              </a:ext>
            </a:extLst>
          </p:cNvPr>
          <p:cNvSpPr txBox="1"/>
          <p:nvPr/>
        </p:nvSpPr>
        <p:spPr>
          <a:xfrm>
            <a:off x="7769459" y="2900029"/>
            <a:ext cx="494826"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-10%</a:t>
            </a:r>
          </a:p>
        </p:txBody>
      </p:sp>
      <p:sp>
        <p:nvSpPr>
          <p:cNvPr id="59" name="TextBox 58">
            <a:extLst>
              <a:ext uri="{FF2B5EF4-FFF2-40B4-BE49-F238E27FC236}">
                <a16:creationId xmlns:a16="http://schemas.microsoft.com/office/drawing/2014/main" id="{EE19C871-75BD-F57F-CABF-8489DE620914}"/>
              </a:ext>
            </a:extLst>
          </p:cNvPr>
          <p:cNvSpPr txBox="1"/>
          <p:nvPr/>
        </p:nvSpPr>
        <p:spPr>
          <a:xfrm>
            <a:off x="7520054" y="5579511"/>
            <a:ext cx="494826" cy="338554"/>
          </a:xfrm>
          <a:prstGeom prst="rect">
            <a:avLst/>
          </a:prstGeom>
          <a:noFill/>
        </p:spPr>
        <p:txBody>
          <a:bodyPr wrap="square" rtlCol="0">
            <a:spAutoFit/>
          </a:bodyPr>
          <a:lstStyle/>
          <a:p>
            <a:r>
              <a:rPr lang="de-DE" sz="1600" kern="100" dirty="0">
                <a:latin typeface="Calibri" panose="020F0502020204030204" pitchFamily="34" charset="0"/>
                <a:ea typeface="Calibri" panose="020F0502020204030204" pitchFamily="34" charset="0"/>
                <a:cs typeface="Calibri" panose="020F0502020204030204" pitchFamily="34" charset="0"/>
              </a:rPr>
              <a:t>~</a:t>
            </a:r>
          </a:p>
        </p:txBody>
      </p:sp>
      <p:sp>
        <p:nvSpPr>
          <p:cNvPr id="60" name="TextBox 59">
            <a:extLst>
              <a:ext uri="{FF2B5EF4-FFF2-40B4-BE49-F238E27FC236}">
                <a16:creationId xmlns:a16="http://schemas.microsoft.com/office/drawing/2014/main" id="{B4E50B21-CAD0-92D7-1EDA-A2CB7010075A}"/>
              </a:ext>
            </a:extLst>
          </p:cNvPr>
          <p:cNvSpPr txBox="1"/>
          <p:nvPr/>
        </p:nvSpPr>
        <p:spPr>
          <a:xfrm>
            <a:off x="7643509" y="5579511"/>
            <a:ext cx="654877"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+115%</a:t>
            </a:r>
          </a:p>
        </p:txBody>
      </p:sp>
      <p:sp>
        <p:nvSpPr>
          <p:cNvPr id="63" name="TextBox 62">
            <a:extLst>
              <a:ext uri="{FF2B5EF4-FFF2-40B4-BE49-F238E27FC236}">
                <a16:creationId xmlns:a16="http://schemas.microsoft.com/office/drawing/2014/main" id="{296263A5-CBF4-BDC1-94FE-137E19C5DF06}"/>
              </a:ext>
            </a:extLst>
          </p:cNvPr>
          <p:cNvSpPr txBox="1"/>
          <p:nvPr/>
        </p:nvSpPr>
        <p:spPr>
          <a:xfrm>
            <a:off x="8489363" y="5356431"/>
            <a:ext cx="3606949" cy="630942"/>
          </a:xfrm>
          <a:prstGeom prst="rect">
            <a:avLst/>
          </a:prstGeom>
          <a:noFill/>
        </p:spPr>
        <p:txBody>
          <a:bodyPr wrap="square" rtlCol="0">
            <a:spAutoFit/>
          </a:bodyPr>
          <a:lstStyle/>
          <a:p>
            <a:r>
              <a:rPr lang="de-DE" kern="1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de-DE" sz="1700" kern="100" dirty="0">
                <a:latin typeface="Calibri" panose="020F0502020204030204" pitchFamily="34" charset="0"/>
                <a:ea typeface="Calibri" panose="020F0502020204030204" pitchFamily="34" charset="0"/>
                <a:cs typeface="Calibri" panose="020F0502020204030204" pitchFamily="34" charset="0"/>
              </a:rPr>
              <a:t>Magnitude of changes is consistent with reported changes from literature</a:t>
            </a:r>
          </a:p>
        </p:txBody>
      </p:sp>
      <p:pic>
        <p:nvPicPr>
          <p:cNvPr id="3" name="Picture 2" descr="A diagram of a land with a cross section&#10;&#10;AI-generated content may be incorrect.">
            <a:extLst>
              <a:ext uri="{FF2B5EF4-FFF2-40B4-BE49-F238E27FC236}">
                <a16:creationId xmlns:a16="http://schemas.microsoft.com/office/drawing/2014/main" id="{83AD8C79-DD29-4D58-17D9-3C5932C9F888}"/>
              </a:ext>
            </a:extLst>
          </p:cNvPr>
          <p:cNvPicPr>
            <a:picLocks noChangeAspect="1"/>
          </p:cNvPicPr>
          <p:nvPr/>
        </p:nvPicPr>
        <p:blipFill>
          <a:blip r:embed="rId7">
            <a:extLst>
              <a:ext uri="{28A0092B-C50C-407E-A947-70E740481C1C}">
                <a14:useLocalDpi xmlns:a14="http://schemas.microsoft.com/office/drawing/2010/main" val="0"/>
              </a:ext>
            </a:extLst>
          </a:blip>
          <a:srcRect l="4063" t="16500" r="68716" b="17187"/>
          <a:stretch/>
        </p:blipFill>
        <p:spPr>
          <a:xfrm>
            <a:off x="323968" y="2636978"/>
            <a:ext cx="2187356" cy="2619897"/>
          </a:xfrm>
          <a:prstGeom prst="rect">
            <a:avLst/>
          </a:prstGeom>
        </p:spPr>
      </p:pic>
      <p:sp>
        <p:nvSpPr>
          <p:cNvPr id="9" name="Parallelogram 8">
            <a:extLst>
              <a:ext uri="{FF2B5EF4-FFF2-40B4-BE49-F238E27FC236}">
                <a16:creationId xmlns:a16="http://schemas.microsoft.com/office/drawing/2014/main" id="{72744145-4D2B-DD90-A393-65D0356528C3}"/>
              </a:ext>
            </a:extLst>
          </p:cNvPr>
          <p:cNvSpPr/>
          <p:nvPr/>
        </p:nvSpPr>
        <p:spPr>
          <a:xfrm>
            <a:off x="1803260" y="3456568"/>
            <a:ext cx="189917" cy="93615"/>
          </a:xfrm>
          <a:prstGeom prst="parallelogram">
            <a:avLst>
              <a:gd name="adj" fmla="val 79951"/>
            </a:avLst>
          </a:prstGeom>
          <a:solidFill>
            <a:srgbClr val="B6B4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6AB69B6-56CD-2B2B-0D26-F2F3CB1BA68A}"/>
                  </a:ext>
                </a:extLst>
              </p:cNvPr>
              <p:cNvSpPr txBox="1"/>
              <p:nvPr/>
            </p:nvSpPr>
            <p:spPr>
              <a:xfrm>
                <a:off x="7378860" y="5538822"/>
                <a:ext cx="2786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l-GR" sz="1600" dirty="0" smtClean="0">
                          <a:solidFill>
                            <a:schemeClr val="tx1"/>
                          </a:solidFill>
                          <a:latin typeface="Calibri" panose="020F0502020204030204" pitchFamily="34" charset="0"/>
                          <a:ea typeface="Calibri" panose="020F0502020204030204" pitchFamily="34" charset="0"/>
                          <a:cs typeface="Calibri" panose="020F0502020204030204" pitchFamily="34" charset="0"/>
                        </a:rPr>
                        <m:t>Δ</m:t>
                      </m:r>
                    </m:oMath>
                  </m:oMathPara>
                </a14:m>
                <a:endParaRPr lang="en-CH" sz="1600" dirty="0">
                  <a:solidFill>
                    <a:schemeClr val="tx1"/>
                  </a:solidFill>
                </a:endParaRPr>
              </a:p>
            </p:txBody>
          </p:sp>
        </mc:Choice>
        <mc:Fallback xmlns="">
          <p:sp>
            <p:nvSpPr>
              <p:cNvPr id="21" name="TextBox 20">
                <a:extLst>
                  <a:ext uri="{FF2B5EF4-FFF2-40B4-BE49-F238E27FC236}">
                    <a16:creationId xmlns:a16="http://schemas.microsoft.com/office/drawing/2014/main" id="{86AB69B6-56CD-2B2B-0D26-F2F3CB1BA68A}"/>
                  </a:ext>
                </a:extLst>
              </p:cNvPr>
              <p:cNvSpPr txBox="1">
                <a:spLocks noRot="1" noChangeAspect="1" noMove="1" noResize="1" noEditPoints="1" noAdjustHandles="1" noChangeArrowheads="1" noChangeShapeType="1" noTextEdit="1"/>
              </p:cNvSpPr>
              <p:nvPr/>
            </p:nvSpPr>
            <p:spPr>
              <a:xfrm>
                <a:off x="7378860" y="5538822"/>
                <a:ext cx="278652" cy="338554"/>
              </a:xfrm>
              <a:prstGeom prst="rect">
                <a:avLst/>
              </a:prstGeom>
              <a:blipFill>
                <a:blip r:embed="rId8"/>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D866158-139D-65D9-B878-C4F8235E29D6}"/>
                  </a:ext>
                </a:extLst>
              </p:cNvPr>
              <p:cNvSpPr txBox="1"/>
              <p:nvPr/>
            </p:nvSpPr>
            <p:spPr>
              <a:xfrm>
                <a:off x="7474760" y="2860599"/>
                <a:ext cx="2786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l-GR" sz="1600" dirty="0" smtClean="0">
                          <a:solidFill>
                            <a:schemeClr val="tx1"/>
                          </a:solidFill>
                          <a:latin typeface="Calibri" panose="020F0502020204030204" pitchFamily="34" charset="0"/>
                          <a:ea typeface="Calibri" panose="020F0502020204030204" pitchFamily="34" charset="0"/>
                          <a:cs typeface="Calibri" panose="020F0502020204030204" pitchFamily="34" charset="0"/>
                        </a:rPr>
                        <m:t>Δ</m:t>
                      </m:r>
                    </m:oMath>
                  </m:oMathPara>
                </a14:m>
                <a:endParaRPr lang="en-CH" sz="1600" dirty="0">
                  <a:solidFill>
                    <a:schemeClr val="tx1"/>
                  </a:solidFill>
                </a:endParaRPr>
              </a:p>
            </p:txBody>
          </p:sp>
        </mc:Choice>
        <mc:Fallback xmlns="">
          <p:sp>
            <p:nvSpPr>
              <p:cNvPr id="27" name="TextBox 26">
                <a:extLst>
                  <a:ext uri="{FF2B5EF4-FFF2-40B4-BE49-F238E27FC236}">
                    <a16:creationId xmlns:a16="http://schemas.microsoft.com/office/drawing/2014/main" id="{3D866158-139D-65D9-B878-C4F8235E29D6}"/>
                  </a:ext>
                </a:extLst>
              </p:cNvPr>
              <p:cNvSpPr txBox="1">
                <a:spLocks noRot="1" noChangeAspect="1" noMove="1" noResize="1" noEditPoints="1" noAdjustHandles="1" noChangeArrowheads="1" noChangeShapeType="1" noTextEdit="1"/>
              </p:cNvSpPr>
              <p:nvPr/>
            </p:nvSpPr>
            <p:spPr>
              <a:xfrm>
                <a:off x="7474760" y="2860599"/>
                <a:ext cx="278652" cy="338554"/>
              </a:xfrm>
              <a:prstGeom prst="rect">
                <a:avLst/>
              </a:prstGeom>
              <a:blipFill>
                <a:blip r:embed="rId9"/>
                <a:stretch>
                  <a:fillRect/>
                </a:stretch>
              </a:blipFill>
            </p:spPr>
            <p:txBody>
              <a:bodyPr/>
              <a:lstStyle/>
              <a:p>
                <a:r>
                  <a:rPr lang="en-CH">
                    <a:noFill/>
                  </a:rPr>
                  <a:t> </a:t>
                </a:r>
              </a:p>
            </p:txBody>
          </p:sp>
        </mc:Fallback>
      </mc:AlternateContent>
      <p:sp>
        <p:nvSpPr>
          <p:cNvPr id="40" name="Arrow: Down 39">
            <a:extLst>
              <a:ext uri="{FF2B5EF4-FFF2-40B4-BE49-F238E27FC236}">
                <a16:creationId xmlns:a16="http://schemas.microsoft.com/office/drawing/2014/main" id="{EE7EF6B7-3CCE-DAD0-E04E-B0D08C323B77}"/>
              </a:ext>
            </a:extLst>
          </p:cNvPr>
          <p:cNvSpPr/>
          <p:nvPr/>
        </p:nvSpPr>
        <p:spPr>
          <a:xfrm rot="16200000">
            <a:off x="3928663" y="4632392"/>
            <a:ext cx="310477" cy="462556"/>
          </a:xfrm>
          <a:prstGeom prst="downArrow">
            <a:avLst>
              <a:gd name="adj1" fmla="val 45925"/>
              <a:gd name="adj2" fmla="val 50000"/>
            </a:avLst>
          </a:prstGeom>
          <a:solidFill>
            <a:srgbClr val="4DA4E5"/>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600" dirty="0"/>
          </a:p>
        </p:txBody>
      </p:sp>
      <p:pic>
        <p:nvPicPr>
          <p:cNvPr id="61" name="Picture 60" descr="A graph of a graph with a line&#10;&#10;AI-generated content may be incorrect.">
            <a:extLst>
              <a:ext uri="{FF2B5EF4-FFF2-40B4-BE49-F238E27FC236}">
                <a16:creationId xmlns:a16="http://schemas.microsoft.com/office/drawing/2014/main" id="{0470F403-B88F-10C4-80EB-68DE08E45F2C}"/>
              </a:ext>
            </a:extLst>
          </p:cNvPr>
          <p:cNvPicPr>
            <a:picLocks noChangeAspect="1"/>
          </p:cNvPicPr>
          <p:nvPr/>
        </p:nvPicPr>
        <p:blipFill>
          <a:blip r:embed="rId10">
            <a:extLst>
              <a:ext uri="{28A0092B-C50C-407E-A947-70E740481C1C}">
                <a14:useLocalDpi xmlns:a14="http://schemas.microsoft.com/office/drawing/2010/main" val="0"/>
              </a:ext>
            </a:extLst>
          </a:blip>
          <a:srcRect l="25187" t="12563" r="19857" b="6242"/>
          <a:stretch/>
        </p:blipFill>
        <p:spPr>
          <a:xfrm>
            <a:off x="9140403" y="2547211"/>
            <a:ext cx="2375332" cy="2194101"/>
          </a:xfrm>
          <a:prstGeom prst="rect">
            <a:avLst/>
          </a:prstGeom>
        </p:spPr>
      </p:pic>
      <p:sp>
        <p:nvSpPr>
          <p:cNvPr id="65" name="TextBox 64">
            <a:extLst>
              <a:ext uri="{FF2B5EF4-FFF2-40B4-BE49-F238E27FC236}">
                <a16:creationId xmlns:a16="http://schemas.microsoft.com/office/drawing/2014/main" id="{1949CBD1-873E-3A8A-4EB9-33C27496CE7E}"/>
              </a:ext>
            </a:extLst>
          </p:cNvPr>
          <p:cNvSpPr txBox="1"/>
          <p:nvPr/>
        </p:nvSpPr>
        <p:spPr>
          <a:xfrm>
            <a:off x="9438341" y="2610594"/>
            <a:ext cx="889728"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PAW (%)</a:t>
            </a:r>
          </a:p>
        </p:txBody>
      </p:sp>
      <p:sp>
        <p:nvSpPr>
          <p:cNvPr id="71" name="TextBox 70">
            <a:extLst>
              <a:ext uri="{FF2B5EF4-FFF2-40B4-BE49-F238E27FC236}">
                <a16:creationId xmlns:a16="http://schemas.microsoft.com/office/drawing/2014/main" id="{24769E2C-C515-F6E9-4458-380084B9EF8E}"/>
              </a:ext>
            </a:extLst>
          </p:cNvPr>
          <p:cNvSpPr txBox="1"/>
          <p:nvPr/>
        </p:nvSpPr>
        <p:spPr>
          <a:xfrm>
            <a:off x="10982452" y="4234707"/>
            <a:ext cx="664474"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+5%</a:t>
            </a:r>
          </a:p>
        </p:txBody>
      </p:sp>
      <p:sp>
        <p:nvSpPr>
          <p:cNvPr id="72" name="TextBox 71">
            <a:extLst>
              <a:ext uri="{FF2B5EF4-FFF2-40B4-BE49-F238E27FC236}">
                <a16:creationId xmlns:a16="http://schemas.microsoft.com/office/drawing/2014/main" id="{7E04BADD-DA27-9D65-3C8E-3263C814C492}"/>
              </a:ext>
            </a:extLst>
          </p:cNvPr>
          <p:cNvSpPr txBox="1"/>
          <p:nvPr/>
        </p:nvSpPr>
        <p:spPr>
          <a:xfrm>
            <a:off x="10845317" y="4238906"/>
            <a:ext cx="252402" cy="338554"/>
          </a:xfrm>
          <a:prstGeom prst="rect">
            <a:avLst/>
          </a:prstGeom>
          <a:noFill/>
        </p:spPr>
        <p:txBody>
          <a:bodyPr wrap="square" rtlCol="0">
            <a:spAutoFit/>
          </a:bodyPr>
          <a:lstStyle/>
          <a:p>
            <a:r>
              <a:rPr lang="de-DE" sz="1600" kern="100" dirty="0">
                <a:latin typeface="Calibri" panose="020F0502020204030204" pitchFamily="34" charset="0"/>
                <a:ea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1D79DBEC-8503-EB0A-848F-28B638D919EF}"/>
                  </a:ext>
                </a:extLst>
              </p:cNvPr>
              <p:cNvSpPr txBox="1"/>
              <p:nvPr/>
            </p:nvSpPr>
            <p:spPr>
              <a:xfrm>
                <a:off x="10704501" y="4214076"/>
                <a:ext cx="27865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l-GR" sz="1600" dirty="0" smtClean="0">
                          <a:solidFill>
                            <a:schemeClr val="tx1"/>
                          </a:solidFill>
                          <a:latin typeface="Calibri" panose="020F0502020204030204" pitchFamily="34" charset="0"/>
                          <a:ea typeface="Calibri" panose="020F0502020204030204" pitchFamily="34" charset="0"/>
                          <a:cs typeface="Calibri" panose="020F0502020204030204" pitchFamily="34" charset="0"/>
                        </a:rPr>
                        <m:t>Δ</m:t>
                      </m:r>
                    </m:oMath>
                  </m:oMathPara>
                </a14:m>
                <a:endParaRPr lang="en-CH" sz="1600" dirty="0">
                  <a:solidFill>
                    <a:schemeClr val="tx1"/>
                  </a:solidFill>
                </a:endParaRPr>
              </a:p>
            </p:txBody>
          </p:sp>
        </mc:Choice>
        <mc:Fallback xmlns="">
          <p:sp>
            <p:nvSpPr>
              <p:cNvPr id="73" name="TextBox 72">
                <a:extLst>
                  <a:ext uri="{FF2B5EF4-FFF2-40B4-BE49-F238E27FC236}">
                    <a16:creationId xmlns:a16="http://schemas.microsoft.com/office/drawing/2014/main" id="{1D79DBEC-8503-EB0A-848F-28B638D919EF}"/>
                  </a:ext>
                </a:extLst>
              </p:cNvPr>
              <p:cNvSpPr txBox="1">
                <a:spLocks noRot="1" noChangeAspect="1" noMove="1" noResize="1" noEditPoints="1" noAdjustHandles="1" noChangeArrowheads="1" noChangeShapeType="1" noTextEdit="1"/>
              </p:cNvSpPr>
              <p:nvPr/>
            </p:nvSpPr>
            <p:spPr>
              <a:xfrm>
                <a:off x="10704501" y="4214076"/>
                <a:ext cx="278652" cy="338554"/>
              </a:xfrm>
              <a:prstGeom prst="rect">
                <a:avLst/>
              </a:prstGeom>
              <a:blipFill>
                <a:blip r:embed="rId11"/>
                <a:stretch>
                  <a:fillRect/>
                </a:stretch>
              </a:blipFill>
            </p:spPr>
            <p:txBody>
              <a:bodyPr/>
              <a:lstStyle/>
              <a:p>
                <a:r>
                  <a:rPr lang="en-CH">
                    <a:noFill/>
                  </a:rPr>
                  <a:t> </a:t>
                </a:r>
              </a:p>
            </p:txBody>
          </p:sp>
        </mc:Fallback>
      </mc:AlternateContent>
      <p:sp>
        <p:nvSpPr>
          <p:cNvPr id="80" name="TextBox 79">
            <a:extLst>
              <a:ext uri="{FF2B5EF4-FFF2-40B4-BE49-F238E27FC236}">
                <a16:creationId xmlns:a16="http://schemas.microsoft.com/office/drawing/2014/main" id="{7F8136AC-7304-6087-0EC1-0122A2F445B3}"/>
              </a:ext>
            </a:extLst>
          </p:cNvPr>
          <p:cNvSpPr txBox="1"/>
          <p:nvPr/>
        </p:nvSpPr>
        <p:spPr>
          <a:xfrm>
            <a:off x="9759388" y="4781598"/>
            <a:ext cx="1337319" cy="253916"/>
          </a:xfrm>
          <a:prstGeom prst="rect">
            <a:avLst/>
          </a:prstGeom>
          <a:noFill/>
        </p:spPr>
        <p:txBody>
          <a:bodyPr wrap="square" rtlCol="0">
            <a:spAutoFit/>
          </a:bodyPr>
          <a:lstStyle/>
          <a:p>
            <a:r>
              <a:rPr lang="de-DE" sz="1050" kern="100" dirty="0">
                <a:latin typeface="Calibri" panose="020F0502020204030204" pitchFamily="34" charset="0"/>
                <a:ea typeface="Calibri" panose="020F0502020204030204" pitchFamily="34" charset="0"/>
                <a:cs typeface="Calibri" panose="020F0502020204030204" pitchFamily="34" charset="0"/>
              </a:rPr>
              <a:t>simulated (default)</a:t>
            </a:r>
          </a:p>
        </p:txBody>
      </p:sp>
      <p:sp>
        <p:nvSpPr>
          <p:cNvPr id="81" name="TextBox 80">
            <a:extLst>
              <a:ext uri="{FF2B5EF4-FFF2-40B4-BE49-F238E27FC236}">
                <a16:creationId xmlns:a16="http://schemas.microsoft.com/office/drawing/2014/main" id="{1A69051E-7E9A-B8F7-5307-135FC8DF8A99}"/>
              </a:ext>
            </a:extLst>
          </p:cNvPr>
          <p:cNvSpPr txBox="1"/>
          <p:nvPr/>
        </p:nvSpPr>
        <p:spPr>
          <a:xfrm rot="16200000">
            <a:off x="8404977" y="3455293"/>
            <a:ext cx="1318565" cy="253916"/>
          </a:xfrm>
          <a:prstGeom prst="rect">
            <a:avLst/>
          </a:prstGeom>
          <a:noFill/>
        </p:spPr>
        <p:txBody>
          <a:bodyPr wrap="square" rtlCol="0">
            <a:spAutoFit/>
          </a:bodyPr>
          <a:lstStyle/>
          <a:p>
            <a:r>
              <a:rPr lang="de-DE" sz="1050" kern="100" dirty="0">
                <a:latin typeface="Calibri" panose="020F0502020204030204" pitchFamily="34" charset="0"/>
                <a:ea typeface="Calibri" panose="020F0502020204030204" pitchFamily="34" charset="0"/>
                <a:cs typeface="Calibri" panose="020F0502020204030204" pitchFamily="34" charset="0"/>
              </a:rPr>
              <a:t>simulated (scenario)</a:t>
            </a:r>
          </a:p>
        </p:txBody>
      </p:sp>
      <p:sp>
        <p:nvSpPr>
          <p:cNvPr id="2" name="TextBox 1">
            <a:extLst>
              <a:ext uri="{FF2B5EF4-FFF2-40B4-BE49-F238E27FC236}">
                <a16:creationId xmlns:a16="http://schemas.microsoft.com/office/drawing/2014/main" id="{BE7C3DCF-E895-012D-DB85-1A37E4620DC1}"/>
              </a:ext>
            </a:extLst>
          </p:cNvPr>
          <p:cNvSpPr txBox="1"/>
          <p:nvPr/>
        </p:nvSpPr>
        <p:spPr>
          <a:xfrm>
            <a:off x="8624556" y="1195656"/>
            <a:ext cx="3445121" cy="646331"/>
          </a:xfrm>
          <a:prstGeom prst="rect">
            <a:avLst/>
          </a:prstGeom>
          <a:noFill/>
        </p:spPr>
        <p:txBody>
          <a:bodyPr wrap="square" rtlCol="0">
            <a:spAutoFit/>
          </a:bodyPr>
          <a:lstStyle/>
          <a:p>
            <a:r>
              <a:rPr lang="de-DE" kern="100" dirty="0">
                <a:latin typeface="Calibri" panose="020F0502020204030204" pitchFamily="34" charset="0"/>
                <a:ea typeface="Calibri" panose="020F0502020204030204" pitchFamily="34" charset="0"/>
                <a:cs typeface="Calibri" panose="020F0502020204030204" pitchFamily="34" charset="0"/>
              </a:rPr>
              <a:t>Assuming an inital range of 0-5% SOC for an example soil (loam)</a:t>
            </a:r>
          </a:p>
        </p:txBody>
      </p:sp>
    </p:spTree>
    <p:extLst>
      <p:ext uri="{BB962C8B-B14F-4D97-AF65-F5344CB8AC3E}">
        <p14:creationId xmlns:p14="http://schemas.microsoft.com/office/powerpoint/2010/main" val="2447655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E9058-E7D0-7E59-BA35-25B6CD758A1A}"/>
            </a:ext>
          </a:extLst>
        </p:cNvPr>
        <p:cNvGrpSpPr/>
        <p:nvPr/>
      </p:nvGrpSpPr>
      <p:grpSpPr>
        <a:xfrm>
          <a:off x="0" y="0"/>
          <a:ext cx="0" cy="0"/>
          <a:chOff x="0" y="0"/>
          <a:chExt cx="0" cy="0"/>
        </a:xfrm>
      </p:grpSpPr>
      <p:pic>
        <p:nvPicPr>
          <p:cNvPr id="35" name="Picture 34" descr="A graph with red lines&#10;&#10;AI-generated content may be incorrect.">
            <a:extLst>
              <a:ext uri="{FF2B5EF4-FFF2-40B4-BE49-F238E27FC236}">
                <a16:creationId xmlns:a16="http://schemas.microsoft.com/office/drawing/2014/main" id="{954CD438-469D-98A7-0E07-4B0355DB7793}"/>
              </a:ext>
            </a:extLst>
          </p:cNvPr>
          <p:cNvPicPr>
            <a:picLocks noChangeAspect="1"/>
          </p:cNvPicPr>
          <p:nvPr/>
        </p:nvPicPr>
        <p:blipFill>
          <a:blip r:embed="rId3">
            <a:extLst>
              <a:ext uri="{28A0092B-C50C-407E-A947-70E740481C1C}">
                <a14:useLocalDpi xmlns:a14="http://schemas.microsoft.com/office/drawing/2010/main" val="0"/>
              </a:ext>
            </a:extLst>
          </a:blip>
          <a:srcRect t="62884" r="16567" b="-1"/>
          <a:stretch/>
        </p:blipFill>
        <p:spPr>
          <a:xfrm>
            <a:off x="5619326" y="2859556"/>
            <a:ext cx="5136738" cy="1828096"/>
          </a:xfrm>
          <a:prstGeom prst="rect">
            <a:avLst/>
          </a:prstGeom>
        </p:spPr>
      </p:pic>
      <p:sp>
        <p:nvSpPr>
          <p:cNvPr id="7" name="Rectangle: Rounded Corners 6">
            <a:extLst>
              <a:ext uri="{FF2B5EF4-FFF2-40B4-BE49-F238E27FC236}">
                <a16:creationId xmlns:a16="http://schemas.microsoft.com/office/drawing/2014/main" id="{623C0DBA-30E6-72EB-276A-CC3D84C76FB2}"/>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nteraktive Schaltfläche: Nächste(r) oder Weiter 16">
            <a:hlinkClick r:id="" action="ppaction://hlinkshowjump?jump=nextslide" highlightClick="1"/>
            <a:extLst>
              <a:ext uri="{FF2B5EF4-FFF2-40B4-BE49-F238E27FC236}">
                <a16:creationId xmlns:a16="http://schemas.microsoft.com/office/drawing/2014/main" id="{67FFE3C1-8A0A-47CE-03BC-6A8C502EFF57}"/>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A69C9B42-343A-E364-6824-AC520D46F9B7}"/>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186740CA-9047-9583-D292-48F3DFEEEF1F}"/>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DEBFDD75-5F7C-FCB6-EC6A-EB9769990690}"/>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Rounded Corners 1">
            <a:extLst>
              <a:ext uri="{FF2B5EF4-FFF2-40B4-BE49-F238E27FC236}">
                <a16:creationId xmlns:a16="http://schemas.microsoft.com/office/drawing/2014/main" id="{C9EF0E8A-0225-DF0E-23CB-2AACBBBA2A63}"/>
              </a:ext>
            </a:extLst>
          </p:cNvPr>
          <p:cNvSpPr/>
          <p:nvPr/>
        </p:nvSpPr>
        <p:spPr>
          <a:xfrm>
            <a:off x="415685" y="331225"/>
            <a:ext cx="3857932" cy="500763"/>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Impact on states and fluxes</a:t>
            </a:r>
            <a:endParaRPr lang="en-CH" sz="2000" b="1" dirty="0">
              <a:solidFill>
                <a:srgbClr val="4DA4E5"/>
              </a:solidFill>
            </a:endParaRPr>
          </a:p>
        </p:txBody>
      </p:sp>
      <p:sp>
        <p:nvSpPr>
          <p:cNvPr id="11" name="TextBox 10">
            <a:extLst>
              <a:ext uri="{FF2B5EF4-FFF2-40B4-BE49-F238E27FC236}">
                <a16:creationId xmlns:a16="http://schemas.microsoft.com/office/drawing/2014/main" id="{5B78F304-379C-1BFC-A4B6-92DD7570496C}"/>
              </a:ext>
            </a:extLst>
          </p:cNvPr>
          <p:cNvSpPr txBox="1"/>
          <p:nvPr/>
        </p:nvSpPr>
        <p:spPr>
          <a:xfrm>
            <a:off x="288077" y="1212916"/>
            <a:ext cx="5405016" cy="4247317"/>
          </a:xfrm>
          <a:prstGeom prst="rect">
            <a:avLst/>
          </a:prstGeom>
          <a:noFill/>
        </p:spPr>
        <p:txBody>
          <a:bodyPr wrap="square" rtlCol="0">
            <a:spAutoFit/>
          </a:bodyPr>
          <a:lstStyle/>
          <a:p>
            <a:r>
              <a:rPr lang="de-DE" b="1" kern="100" dirty="0">
                <a:latin typeface="Calibri" panose="020F0502020204030204" pitchFamily="34" charset="0"/>
                <a:ea typeface="Calibri" panose="020F0502020204030204" pitchFamily="34" charset="0"/>
                <a:cs typeface="Calibri" panose="020F0502020204030204" pitchFamily="34" charset="0"/>
              </a:rPr>
              <a:t>% difference </a:t>
            </a:r>
            <a:r>
              <a:rPr lang="de-DE" kern="100" dirty="0">
                <a:latin typeface="Calibri" panose="020F0502020204030204" pitchFamily="34" charset="0"/>
                <a:ea typeface="Calibri" panose="020F0502020204030204" pitchFamily="34" charset="0"/>
                <a:cs typeface="Calibri" panose="020F0502020204030204" pitchFamily="34" charset="0"/>
              </a:rPr>
              <a:t>in states and fluxes of </a:t>
            </a:r>
          </a:p>
          <a:p>
            <a:r>
              <a:rPr lang="de-DE" kern="100" dirty="0">
                <a:latin typeface="Calibri" panose="020F0502020204030204" pitchFamily="34" charset="0"/>
                <a:ea typeface="Calibri" panose="020F0502020204030204" pitchFamily="34" charset="0"/>
                <a:cs typeface="Calibri" panose="020F0502020204030204" pitchFamily="34" charset="0"/>
              </a:rPr>
              <a:t>management scenario run relative to default run</a:t>
            </a:r>
          </a:p>
          <a:p>
            <a:endParaRPr lang="de-DE" kern="100" dirty="0">
              <a:latin typeface="Calibri" panose="020F0502020204030204" pitchFamily="34" charset="0"/>
              <a:ea typeface="Calibri" panose="020F0502020204030204" pitchFamily="34" charset="0"/>
              <a:cs typeface="Calibri" panose="020F0502020204030204" pitchFamily="34" charset="0"/>
            </a:endParaRPr>
          </a:p>
          <a:p>
            <a:r>
              <a:rPr lang="de-DE" kern="100" dirty="0">
                <a:latin typeface="Calibri" panose="020F0502020204030204" pitchFamily="34" charset="0"/>
                <a:ea typeface="Calibri" panose="020F0502020204030204" pitchFamily="34" charset="0"/>
                <a:cs typeface="Calibri" panose="020F0502020204030204" pitchFamily="34" charset="0"/>
              </a:rPr>
              <a:t>(</a:t>
            </a:r>
            <a:r>
              <a:rPr lang="de-DE" kern="1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de-DE" kern="100" dirty="0">
                <a:latin typeface="Calibri" panose="020F0502020204030204" pitchFamily="34" charset="0"/>
                <a:ea typeface="Calibri" panose="020F0502020204030204" pitchFamily="34" charset="0"/>
                <a:cs typeface="Calibri" panose="020F0502020204030204" pitchFamily="34" charset="0"/>
              </a:rPr>
              <a:t>positive: increased under management)</a:t>
            </a:r>
          </a:p>
          <a:p>
            <a:endParaRPr lang="de-DE" kern="100" dirty="0">
              <a:latin typeface="Calibri" panose="020F0502020204030204" pitchFamily="34" charset="0"/>
              <a:ea typeface="Calibri" panose="020F0502020204030204" pitchFamily="34" charset="0"/>
              <a:cs typeface="Calibri" panose="020F0502020204030204" pitchFamily="34" charset="0"/>
            </a:endParaRPr>
          </a:p>
          <a:p>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Seasonal pattern, larger effect in summer</a:t>
            </a:r>
          </a:p>
          <a:p>
            <a:pPr marL="285750" indent="-285750">
              <a:buFont typeface="Arial" panose="020B0604020202020204" pitchFamily="34" charset="0"/>
              <a:buChar char="•"/>
            </a:pPr>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increased aET</a:t>
            </a:r>
          </a:p>
          <a:p>
            <a:pPr marL="285750" indent="-285750">
              <a:buFont typeface="Arial" panose="020B0604020202020204" pitchFamily="34" charset="0"/>
              <a:buChar char="•"/>
            </a:pPr>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higher soil water content</a:t>
            </a:r>
          </a:p>
          <a:p>
            <a:pPr marL="285750" indent="-285750">
              <a:buFont typeface="Arial" panose="020B0604020202020204" pitchFamily="34" charset="0"/>
              <a:buChar char="•"/>
            </a:pPr>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lower groundwater storage</a:t>
            </a:r>
          </a:p>
          <a:p>
            <a:pPr marL="285750" indent="-285750">
              <a:buFont typeface="Arial" panose="020B0604020202020204" pitchFamily="34" charset="0"/>
              <a:buChar char="•"/>
            </a:pPr>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decreased total runoff</a:t>
            </a:r>
          </a:p>
        </p:txBody>
      </p:sp>
      <p:pic>
        <p:nvPicPr>
          <p:cNvPr id="22" name="Picture 21" descr="A graph showing the temperature of the earth&#10;&#10;AI-generated content may be incorrect.">
            <a:extLst>
              <a:ext uri="{FF2B5EF4-FFF2-40B4-BE49-F238E27FC236}">
                <a16:creationId xmlns:a16="http://schemas.microsoft.com/office/drawing/2014/main" id="{033F1CDC-0F8C-2BEB-4C89-44DDE5514F1B}"/>
              </a:ext>
            </a:extLst>
          </p:cNvPr>
          <p:cNvPicPr>
            <a:picLocks noChangeAspect="1"/>
          </p:cNvPicPr>
          <p:nvPr/>
        </p:nvPicPr>
        <p:blipFill>
          <a:blip r:embed="rId4">
            <a:extLst>
              <a:ext uri="{28A0092B-C50C-407E-A947-70E740481C1C}">
                <a14:useLocalDpi xmlns:a14="http://schemas.microsoft.com/office/drawing/2010/main" val="0"/>
              </a:ext>
            </a:extLst>
          </a:blip>
          <a:srcRect r="19722" b="14391"/>
          <a:stretch/>
        </p:blipFill>
        <p:spPr>
          <a:xfrm>
            <a:off x="5776855" y="4618539"/>
            <a:ext cx="4957301" cy="1541866"/>
          </a:xfrm>
          <a:prstGeom prst="rect">
            <a:avLst/>
          </a:prstGeom>
        </p:spPr>
      </p:pic>
      <p:sp>
        <p:nvSpPr>
          <p:cNvPr id="24" name="Rectangle 23">
            <a:extLst>
              <a:ext uri="{FF2B5EF4-FFF2-40B4-BE49-F238E27FC236}">
                <a16:creationId xmlns:a16="http://schemas.microsoft.com/office/drawing/2014/main" id="{F668AD56-E9D2-56C8-6BBA-631ADAE1BD45}"/>
              </a:ext>
            </a:extLst>
          </p:cNvPr>
          <p:cNvSpPr/>
          <p:nvPr/>
        </p:nvSpPr>
        <p:spPr>
          <a:xfrm>
            <a:off x="10751997" y="667418"/>
            <a:ext cx="1020003" cy="667924"/>
          </a:xfrm>
          <a:prstGeom prst="rect">
            <a:avLst/>
          </a:prstGeom>
          <a:solidFill>
            <a:srgbClr val="D9D9D9"/>
          </a:solid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actual ET</a:t>
            </a:r>
            <a:endParaRPr lang="en-CH"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2FE4AB47-1845-BE38-21F1-A4373765A727}"/>
              </a:ext>
            </a:extLst>
          </p:cNvPr>
          <p:cNvSpPr/>
          <p:nvPr/>
        </p:nvSpPr>
        <p:spPr>
          <a:xfrm>
            <a:off x="10754378" y="1400339"/>
            <a:ext cx="1020003" cy="667924"/>
          </a:xfrm>
          <a:prstGeom prst="rect">
            <a:avLst/>
          </a:prstGeom>
          <a:solidFill>
            <a:srgbClr val="D9D9D9"/>
          </a:solid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Soil water content            (0-30cm)</a:t>
            </a:r>
            <a:endParaRPr lang="en-CH"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A442958D-2E8F-42D2-5E39-67CC53CFF1D9}"/>
              </a:ext>
            </a:extLst>
          </p:cNvPr>
          <p:cNvSpPr/>
          <p:nvPr/>
        </p:nvSpPr>
        <p:spPr>
          <a:xfrm>
            <a:off x="10756063" y="2126533"/>
            <a:ext cx="1020003" cy="671419"/>
          </a:xfrm>
          <a:prstGeom prst="rect">
            <a:avLst/>
          </a:prstGeom>
          <a:solidFill>
            <a:srgbClr val="D9D9D9"/>
          </a:solid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Soil water storage total</a:t>
            </a:r>
            <a:endParaRPr lang="en-CH"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E7B1B647-ECE6-FAD1-0CF3-D4AB728ADE3F}"/>
              </a:ext>
            </a:extLst>
          </p:cNvPr>
          <p:cNvSpPr/>
          <p:nvPr/>
        </p:nvSpPr>
        <p:spPr>
          <a:xfrm>
            <a:off x="10749616" y="2883550"/>
            <a:ext cx="1020003" cy="676141"/>
          </a:xfrm>
          <a:prstGeom prst="rect">
            <a:avLst/>
          </a:prstGeom>
          <a:solidFill>
            <a:srgbClr val="D9D9D9"/>
          </a:solid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Groundwater storage</a:t>
            </a:r>
            <a:endParaRPr lang="en-CH"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D98EA33E-BE13-3AA3-5A0A-40553866BBA1}"/>
              </a:ext>
            </a:extLst>
          </p:cNvPr>
          <p:cNvSpPr/>
          <p:nvPr/>
        </p:nvSpPr>
        <p:spPr>
          <a:xfrm>
            <a:off x="10756312" y="3608573"/>
            <a:ext cx="1020003" cy="676141"/>
          </a:xfrm>
          <a:prstGeom prst="rect">
            <a:avLst/>
          </a:prstGeom>
          <a:solidFill>
            <a:srgbClr val="D9D9D9"/>
          </a:solid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Total runoff (interflow + baseflow)</a:t>
            </a:r>
            <a:endParaRPr lang="en-CH"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FE97D860-049B-57A3-AC4C-FDB7C8CDFAC8}"/>
              </a:ext>
            </a:extLst>
          </p:cNvPr>
          <p:cNvSpPr/>
          <p:nvPr/>
        </p:nvSpPr>
        <p:spPr>
          <a:xfrm>
            <a:off x="10742380" y="4790697"/>
            <a:ext cx="1015937" cy="565425"/>
          </a:xfrm>
          <a:prstGeom prst="rect">
            <a:avLst/>
          </a:prstGeom>
          <a:solidFill>
            <a:srgbClr val="D9D9D9"/>
          </a:solid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Average temperature (°C)</a:t>
            </a:r>
            <a:endParaRPr lang="en-CH"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9DFF2E70-E4CC-F0CD-4D09-475F69A60AE5}"/>
              </a:ext>
            </a:extLst>
          </p:cNvPr>
          <p:cNvSpPr/>
          <p:nvPr/>
        </p:nvSpPr>
        <p:spPr>
          <a:xfrm>
            <a:off x="10740650" y="5412917"/>
            <a:ext cx="1015937" cy="565425"/>
          </a:xfrm>
          <a:prstGeom prst="rect">
            <a:avLst/>
          </a:prstGeom>
          <a:solidFill>
            <a:srgbClr val="D9D9D9"/>
          </a:solid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Precipitation (mm)</a:t>
            </a:r>
            <a:endParaRPr lang="en-CH"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8125F78A-36EC-5A7B-EDDF-BE3034438AE1}"/>
              </a:ext>
            </a:extLst>
          </p:cNvPr>
          <p:cNvSpPr txBox="1"/>
          <p:nvPr/>
        </p:nvSpPr>
        <p:spPr>
          <a:xfrm>
            <a:off x="7130115" y="229957"/>
            <a:ext cx="3619500" cy="276999"/>
          </a:xfrm>
          <a:prstGeom prst="rect">
            <a:avLst/>
          </a:prstGeom>
          <a:noFill/>
        </p:spPr>
        <p:txBody>
          <a:bodyPr wrap="square">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(weekly aggregation for example cropland cell)</a:t>
            </a:r>
          </a:p>
        </p:txBody>
      </p:sp>
      <p:pic>
        <p:nvPicPr>
          <p:cNvPr id="39" name="Picture 38" descr="A graph with red lines&#10;&#10;AI-generated content may be incorrect.">
            <a:extLst>
              <a:ext uri="{FF2B5EF4-FFF2-40B4-BE49-F238E27FC236}">
                <a16:creationId xmlns:a16="http://schemas.microsoft.com/office/drawing/2014/main" id="{85C7573A-982B-1F6E-453F-CB1B8E30BCD2}"/>
              </a:ext>
            </a:extLst>
          </p:cNvPr>
          <p:cNvPicPr>
            <a:picLocks noChangeAspect="1"/>
          </p:cNvPicPr>
          <p:nvPr/>
        </p:nvPicPr>
        <p:blipFill>
          <a:blip r:embed="rId3">
            <a:extLst>
              <a:ext uri="{28A0092B-C50C-407E-A947-70E740481C1C}">
                <a14:useLocalDpi xmlns:a14="http://schemas.microsoft.com/office/drawing/2010/main" val="0"/>
              </a:ext>
            </a:extLst>
          </a:blip>
          <a:srcRect l="84" t="34770" r="96905" b="39723"/>
          <a:stretch/>
        </p:blipFill>
        <p:spPr>
          <a:xfrm>
            <a:off x="5354473" y="1403584"/>
            <a:ext cx="312417" cy="2117315"/>
          </a:xfrm>
          <a:prstGeom prst="rect">
            <a:avLst/>
          </a:prstGeom>
        </p:spPr>
      </p:pic>
      <p:cxnSp>
        <p:nvCxnSpPr>
          <p:cNvPr id="17" name="Straight Connector 16">
            <a:extLst>
              <a:ext uri="{FF2B5EF4-FFF2-40B4-BE49-F238E27FC236}">
                <a16:creationId xmlns:a16="http://schemas.microsoft.com/office/drawing/2014/main" id="{95427463-B9E0-FB05-92B7-3A10B2F6E72F}"/>
              </a:ext>
            </a:extLst>
          </p:cNvPr>
          <p:cNvCxnSpPr>
            <a:cxnSpLocks/>
          </p:cNvCxnSpPr>
          <p:nvPr/>
        </p:nvCxnSpPr>
        <p:spPr>
          <a:xfrm flipV="1">
            <a:off x="13099894" y="1670318"/>
            <a:ext cx="0" cy="5711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2B0611F-8E19-405A-F70F-5F9CA557C703}"/>
              </a:ext>
            </a:extLst>
          </p:cNvPr>
          <p:cNvCxnSpPr>
            <a:cxnSpLocks/>
          </p:cNvCxnSpPr>
          <p:nvPr/>
        </p:nvCxnSpPr>
        <p:spPr>
          <a:xfrm flipV="1">
            <a:off x="13734895" y="1571217"/>
            <a:ext cx="0" cy="5711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D2FBCB6-3CAC-C6E9-27FA-D314FBF7ED34}"/>
              </a:ext>
            </a:extLst>
          </p:cNvPr>
          <p:cNvCxnSpPr>
            <a:cxnSpLocks/>
          </p:cNvCxnSpPr>
          <p:nvPr/>
        </p:nvCxnSpPr>
        <p:spPr>
          <a:xfrm flipV="1">
            <a:off x="14361428" y="1681738"/>
            <a:ext cx="0" cy="5711216"/>
          </a:xfrm>
          <a:prstGeom prst="line">
            <a:avLst/>
          </a:prstGeom>
        </p:spPr>
        <p:style>
          <a:lnRef idx="2">
            <a:schemeClr val="accent1"/>
          </a:lnRef>
          <a:fillRef idx="0">
            <a:schemeClr val="accent1"/>
          </a:fillRef>
          <a:effectRef idx="1">
            <a:schemeClr val="accent1"/>
          </a:effectRef>
          <a:fontRef idx="minor">
            <a:schemeClr val="tx1"/>
          </a:fontRef>
        </p:style>
      </p:cxnSp>
      <p:pic>
        <p:nvPicPr>
          <p:cNvPr id="26" name="Picture 25" descr="A graph with red lines&#10;&#10;AI-generated content may be incorrect.">
            <a:extLst>
              <a:ext uri="{FF2B5EF4-FFF2-40B4-BE49-F238E27FC236}">
                <a16:creationId xmlns:a16="http://schemas.microsoft.com/office/drawing/2014/main" id="{EAFB8945-E21E-17C7-BEBE-9A75E3E3404D}"/>
              </a:ext>
            </a:extLst>
          </p:cNvPr>
          <p:cNvPicPr>
            <a:picLocks noChangeAspect="1"/>
          </p:cNvPicPr>
          <p:nvPr/>
        </p:nvPicPr>
        <p:blipFill>
          <a:blip r:embed="rId3">
            <a:extLst>
              <a:ext uri="{28A0092B-C50C-407E-A947-70E740481C1C}">
                <a14:useLocalDpi xmlns:a14="http://schemas.microsoft.com/office/drawing/2010/main" val="0"/>
              </a:ext>
            </a:extLst>
          </a:blip>
          <a:srcRect l="2663" t="3741" r="16567" b="51813"/>
          <a:stretch/>
        </p:blipFill>
        <p:spPr>
          <a:xfrm>
            <a:off x="5776854" y="632895"/>
            <a:ext cx="4972761" cy="2189155"/>
          </a:xfrm>
          <a:prstGeom prst="rect">
            <a:avLst/>
          </a:prstGeom>
        </p:spPr>
      </p:pic>
      <p:pic>
        <p:nvPicPr>
          <p:cNvPr id="27" name="Picture 26" descr="A graph with red lines&#10;&#10;AI-generated content may be incorrect.">
            <a:extLst>
              <a:ext uri="{FF2B5EF4-FFF2-40B4-BE49-F238E27FC236}">
                <a16:creationId xmlns:a16="http://schemas.microsoft.com/office/drawing/2014/main" id="{FAF471AB-CBE8-AFA9-2FF3-BD5C53E117F4}"/>
              </a:ext>
            </a:extLst>
          </p:cNvPr>
          <p:cNvPicPr>
            <a:picLocks noChangeAspect="1"/>
          </p:cNvPicPr>
          <p:nvPr/>
        </p:nvPicPr>
        <p:blipFill>
          <a:blip r:embed="rId3">
            <a:extLst>
              <a:ext uri="{28A0092B-C50C-407E-A947-70E740481C1C}">
                <a14:useLocalDpi xmlns:a14="http://schemas.microsoft.com/office/drawing/2010/main" val="0"/>
              </a:ext>
            </a:extLst>
          </a:blip>
          <a:srcRect t="92430" r="16567" b="3342"/>
          <a:stretch/>
        </p:blipFill>
        <p:spPr>
          <a:xfrm>
            <a:off x="5597418" y="6003663"/>
            <a:ext cx="5136738" cy="208203"/>
          </a:xfrm>
          <a:prstGeom prst="rect">
            <a:avLst/>
          </a:prstGeom>
        </p:spPr>
      </p:pic>
    </p:spTree>
    <p:extLst>
      <p:ext uri="{BB962C8B-B14F-4D97-AF65-F5344CB8AC3E}">
        <p14:creationId xmlns:p14="http://schemas.microsoft.com/office/powerpoint/2010/main" val="3512464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E3DD9-AD28-80FD-BA9E-87A5C46E658A}"/>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5C17186-6F7B-BA0F-5E9B-A6C6A1C34E52}"/>
              </a:ext>
            </a:extLst>
          </p:cNvPr>
          <p:cNvSpPr/>
          <p:nvPr/>
        </p:nvSpPr>
        <p:spPr>
          <a:xfrm>
            <a:off x="63500" y="6419850"/>
            <a:ext cx="12065000" cy="363973"/>
          </a:xfrm>
          <a:prstGeom prst="roundRect">
            <a:avLst>
              <a:gd name="adj" fmla="val 0"/>
            </a:avLst>
          </a:prstGeom>
          <a:solidFill>
            <a:srgbClr val="4DA4E5"/>
          </a:solidFill>
          <a:ln w="123825">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nteraktive Schaltfläche: Zurück oder Vorherige(r) 17">
            <a:hlinkClick r:id="" action="ppaction://hlinkshowjump?jump=previousslide" highlightClick="1"/>
            <a:extLst>
              <a:ext uri="{FF2B5EF4-FFF2-40B4-BE49-F238E27FC236}">
                <a16:creationId xmlns:a16="http://schemas.microsoft.com/office/drawing/2014/main" id="{C53FA114-85D6-5948-38DB-98A377905C45}"/>
              </a:ext>
            </a:extLst>
          </p:cNvPr>
          <p:cNvSpPr/>
          <p:nvPr/>
        </p:nvSpPr>
        <p:spPr>
          <a:xfrm>
            <a:off x="10544080" y="6448774"/>
            <a:ext cx="323851" cy="297543"/>
          </a:xfrm>
          <a:prstGeom prst="actionButtonBackPrevious">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nteraktive Schaltfläche: Start 18">
            <a:hlinkClick r:id="" action="ppaction://hlinkshowjump?jump=firstslide" highlightClick="1"/>
            <a:extLst>
              <a:ext uri="{FF2B5EF4-FFF2-40B4-BE49-F238E27FC236}">
                <a16:creationId xmlns:a16="http://schemas.microsoft.com/office/drawing/2014/main" id="{EE21F2E6-7BB9-2E63-A90A-E65989F35675}"/>
              </a:ext>
            </a:extLst>
          </p:cNvPr>
          <p:cNvSpPr/>
          <p:nvPr/>
        </p:nvSpPr>
        <p:spPr>
          <a:xfrm>
            <a:off x="10956492" y="6455121"/>
            <a:ext cx="351176" cy="291196"/>
          </a:xfrm>
          <a:prstGeom prst="actionButtonHome">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ahmen 9">
            <a:extLst>
              <a:ext uri="{FF2B5EF4-FFF2-40B4-BE49-F238E27FC236}">
                <a16:creationId xmlns:a16="http://schemas.microsoft.com/office/drawing/2014/main" id="{ED0B27EA-C912-59F7-E844-36A5C55FC6AE}"/>
              </a:ext>
            </a:extLst>
          </p:cNvPr>
          <p:cNvSpPr/>
          <p:nvPr/>
        </p:nvSpPr>
        <p:spPr>
          <a:xfrm>
            <a:off x="1" y="0"/>
            <a:ext cx="12191999" cy="6858000"/>
          </a:xfrm>
          <a:prstGeom prst="frame">
            <a:avLst>
              <a:gd name="adj1" fmla="val 834"/>
            </a:avLst>
          </a:prstGeom>
          <a:solidFill>
            <a:srgbClr val="4DA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C06E4DE0-4664-67FB-CFB7-AC9335DCE519}"/>
              </a:ext>
            </a:extLst>
          </p:cNvPr>
          <p:cNvPicPr>
            <a:picLocks noChangeAspect="1"/>
          </p:cNvPicPr>
          <p:nvPr/>
        </p:nvPicPr>
        <p:blipFill>
          <a:blip r:embed="rId2"/>
          <a:stretch>
            <a:fillRect/>
          </a:stretch>
        </p:blipFill>
        <p:spPr>
          <a:xfrm>
            <a:off x="918529" y="4246260"/>
            <a:ext cx="1160210" cy="2057313"/>
          </a:xfrm>
          <a:prstGeom prst="rect">
            <a:avLst/>
          </a:prstGeom>
        </p:spPr>
      </p:pic>
      <p:pic>
        <p:nvPicPr>
          <p:cNvPr id="4" name="Picture 3" descr="A graph of a graph&#10;&#10;AI-generated content may be incorrect.">
            <a:extLst>
              <a:ext uri="{FF2B5EF4-FFF2-40B4-BE49-F238E27FC236}">
                <a16:creationId xmlns:a16="http://schemas.microsoft.com/office/drawing/2014/main" id="{F46A2B21-F847-47D6-241B-2892E1C30786}"/>
              </a:ext>
            </a:extLst>
          </p:cNvPr>
          <p:cNvPicPr>
            <a:picLocks noChangeAspect="1"/>
          </p:cNvPicPr>
          <p:nvPr/>
        </p:nvPicPr>
        <p:blipFill>
          <a:blip r:embed="rId3">
            <a:extLst>
              <a:ext uri="{28A0092B-C50C-407E-A947-70E740481C1C}">
                <a14:useLocalDpi xmlns:a14="http://schemas.microsoft.com/office/drawing/2010/main" val="0"/>
              </a:ext>
            </a:extLst>
          </a:blip>
          <a:srcRect b="19674"/>
          <a:stretch/>
        </p:blipFill>
        <p:spPr>
          <a:xfrm>
            <a:off x="3507996" y="1194324"/>
            <a:ext cx="8380024" cy="2288650"/>
          </a:xfrm>
          <a:prstGeom prst="rect">
            <a:avLst/>
          </a:prstGeom>
        </p:spPr>
      </p:pic>
      <p:sp>
        <p:nvSpPr>
          <p:cNvPr id="9" name="Rectangle: Rounded Corners 8">
            <a:extLst>
              <a:ext uri="{FF2B5EF4-FFF2-40B4-BE49-F238E27FC236}">
                <a16:creationId xmlns:a16="http://schemas.microsoft.com/office/drawing/2014/main" id="{EF7C70AF-A40B-86AD-4E0B-0B39C5698753}"/>
              </a:ext>
            </a:extLst>
          </p:cNvPr>
          <p:cNvSpPr/>
          <p:nvPr/>
        </p:nvSpPr>
        <p:spPr>
          <a:xfrm>
            <a:off x="415685" y="331225"/>
            <a:ext cx="2776248" cy="500763"/>
          </a:xfrm>
          <a:prstGeom prst="roundRect">
            <a:avLst/>
          </a:prstGeom>
          <a:solidFill>
            <a:srgbClr val="E9F2FB"/>
          </a:solidFill>
          <a:ln>
            <a:solidFill>
              <a:srgbClr val="4DA4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4DA4E5"/>
                </a:solidFill>
              </a:rPr>
              <a:t>Impact on discharge</a:t>
            </a:r>
            <a:endParaRPr lang="en-CH" sz="2000" b="1" dirty="0">
              <a:solidFill>
                <a:srgbClr val="4DA4E5"/>
              </a:solidFill>
            </a:endParaRPr>
          </a:p>
        </p:txBody>
      </p:sp>
      <p:sp>
        <p:nvSpPr>
          <p:cNvPr id="10" name="TextBox 9">
            <a:extLst>
              <a:ext uri="{FF2B5EF4-FFF2-40B4-BE49-F238E27FC236}">
                <a16:creationId xmlns:a16="http://schemas.microsoft.com/office/drawing/2014/main" id="{1D5307DE-50A4-CEB0-3C58-D9DA91E5F33F}"/>
              </a:ext>
            </a:extLst>
          </p:cNvPr>
          <p:cNvSpPr txBox="1"/>
          <p:nvPr/>
        </p:nvSpPr>
        <p:spPr>
          <a:xfrm>
            <a:off x="303980" y="1155419"/>
            <a:ext cx="3282384" cy="2031325"/>
          </a:xfrm>
          <a:prstGeom prst="rect">
            <a:avLst/>
          </a:prstGeom>
          <a:noFill/>
        </p:spPr>
        <p:txBody>
          <a:bodyPr wrap="square" rtlCol="0">
            <a:spAutoFit/>
          </a:bodyPr>
          <a:lstStyle/>
          <a:p>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Overall slightly reduced</a:t>
            </a:r>
          </a:p>
          <a:p>
            <a:pPr marL="285750" indent="-285750">
              <a:buFont typeface="Arial" panose="020B0604020202020204" pitchFamily="34" charset="0"/>
              <a:buChar char="•"/>
            </a:pPr>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Seasonal pattern: biggest impact in winter</a:t>
            </a:r>
          </a:p>
          <a:p>
            <a:pPr marL="285750" indent="-285750">
              <a:buFont typeface="Arial" panose="020B0604020202020204" pitchFamily="34" charset="0"/>
              <a:buChar char="•"/>
            </a:pPr>
            <a:endParaRPr lang="de-DE"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kern="100" dirty="0">
                <a:latin typeface="Calibri" panose="020F0502020204030204" pitchFamily="34" charset="0"/>
                <a:ea typeface="Calibri" panose="020F0502020204030204" pitchFamily="34" charset="0"/>
                <a:cs typeface="Calibri" panose="020F0502020204030204" pitchFamily="34" charset="0"/>
              </a:rPr>
              <a:t>Peak flows are reduced</a:t>
            </a:r>
          </a:p>
        </p:txBody>
      </p:sp>
      <p:sp>
        <p:nvSpPr>
          <p:cNvPr id="18" name="TextBox 17">
            <a:extLst>
              <a:ext uri="{FF2B5EF4-FFF2-40B4-BE49-F238E27FC236}">
                <a16:creationId xmlns:a16="http://schemas.microsoft.com/office/drawing/2014/main" id="{2FA76A2F-5629-281B-100B-5560BF108945}"/>
              </a:ext>
            </a:extLst>
          </p:cNvPr>
          <p:cNvSpPr txBox="1"/>
          <p:nvPr/>
        </p:nvSpPr>
        <p:spPr>
          <a:xfrm>
            <a:off x="1974586" y="4512635"/>
            <a:ext cx="1429973"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Arbogne Avenches</a:t>
            </a:r>
          </a:p>
        </p:txBody>
      </p:sp>
      <p:sp>
        <p:nvSpPr>
          <p:cNvPr id="19" name="TextBox 18">
            <a:extLst>
              <a:ext uri="{FF2B5EF4-FFF2-40B4-BE49-F238E27FC236}">
                <a16:creationId xmlns:a16="http://schemas.microsoft.com/office/drawing/2014/main" id="{DE0C4F89-C900-43EC-EC7D-5EF31B70AA85}"/>
              </a:ext>
            </a:extLst>
          </p:cNvPr>
          <p:cNvSpPr txBox="1"/>
          <p:nvPr/>
        </p:nvSpPr>
        <p:spPr>
          <a:xfrm>
            <a:off x="893714" y="4264439"/>
            <a:ext cx="1429973" cy="276999"/>
          </a:xfrm>
          <a:prstGeom prst="rect">
            <a:avLst/>
          </a:prstGeom>
          <a:noFill/>
        </p:spPr>
        <p:txBody>
          <a:bodyPr wrap="square" rtlCol="0">
            <a:spAutoFit/>
          </a:bodyPr>
          <a:lstStyle/>
          <a:p>
            <a:r>
              <a:rPr lang="de-DE" sz="1200" kern="100" dirty="0">
                <a:latin typeface="Calibri" panose="020F0502020204030204" pitchFamily="34" charset="0"/>
                <a:ea typeface="Calibri" panose="020F0502020204030204" pitchFamily="34" charset="0"/>
                <a:cs typeface="Calibri" panose="020F0502020204030204" pitchFamily="34" charset="0"/>
              </a:rPr>
              <a:t>Petit Glane</a:t>
            </a:r>
          </a:p>
        </p:txBody>
      </p:sp>
      <p:sp>
        <p:nvSpPr>
          <p:cNvPr id="20" name="TextBox 19">
            <a:extLst>
              <a:ext uri="{FF2B5EF4-FFF2-40B4-BE49-F238E27FC236}">
                <a16:creationId xmlns:a16="http://schemas.microsoft.com/office/drawing/2014/main" id="{521B61F8-6551-FBB5-8ECD-C134B90B0807}"/>
              </a:ext>
            </a:extLst>
          </p:cNvPr>
          <p:cNvSpPr txBox="1"/>
          <p:nvPr/>
        </p:nvSpPr>
        <p:spPr>
          <a:xfrm>
            <a:off x="104151" y="5040899"/>
            <a:ext cx="1429973" cy="646331"/>
          </a:xfrm>
          <a:prstGeom prst="rect">
            <a:avLst/>
          </a:prstGeom>
          <a:noFill/>
        </p:spPr>
        <p:txBody>
          <a:bodyPr wrap="square" rtlCol="0">
            <a:spAutoFit/>
          </a:bodyPr>
          <a:lstStyle/>
          <a:p>
            <a:endParaRPr lang="de-DE" sz="1200" kern="100" dirty="0">
              <a:latin typeface="Calibri" panose="020F0502020204030204" pitchFamily="34" charset="0"/>
              <a:ea typeface="Calibri" panose="020F0502020204030204" pitchFamily="34" charset="0"/>
              <a:cs typeface="Calibri" panose="020F0502020204030204" pitchFamily="34" charset="0"/>
            </a:endParaRPr>
          </a:p>
          <a:p>
            <a:r>
              <a:rPr lang="de-DE" sz="1200" kern="100" dirty="0">
                <a:latin typeface="Calibri" panose="020F0502020204030204" pitchFamily="34" charset="0"/>
                <a:ea typeface="Calibri" panose="020F0502020204030204" pitchFamily="34" charset="0"/>
                <a:cs typeface="Calibri" panose="020F0502020204030204" pitchFamily="34" charset="0"/>
              </a:rPr>
              <a:t>Broye Payerne</a:t>
            </a:r>
          </a:p>
          <a:p>
            <a:endParaRPr lang="de-DE" sz="1200" kern="100" dirty="0">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BB7A9C6F-2A71-0CD4-5773-1F7D5DE239FE}"/>
              </a:ext>
            </a:extLst>
          </p:cNvPr>
          <p:cNvSpPr txBox="1"/>
          <p:nvPr/>
        </p:nvSpPr>
        <p:spPr>
          <a:xfrm>
            <a:off x="1486227" y="5285605"/>
            <a:ext cx="1429973" cy="461665"/>
          </a:xfrm>
          <a:prstGeom prst="rect">
            <a:avLst/>
          </a:prstGeom>
          <a:noFill/>
        </p:spPr>
        <p:txBody>
          <a:bodyPr wrap="square" rtlCol="0">
            <a:spAutoFit/>
          </a:bodyPr>
          <a:lstStyle/>
          <a:p>
            <a:endParaRPr lang="de-DE" sz="1200" kern="100" dirty="0">
              <a:latin typeface="Calibri" panose="020F0502020204030204" pitchFamily="34" charset="0"/>
              <a:ea typeface="Calibri" panose="020F0502020204030204" pitchFamily="34" charset="0"/>
              <a:cs typeface="Calibri" panose="020F0502020204030204" pitchFamily="34" charset="0"/>
            </a:endParaRPr>
          </a:p>
          <a:p>
            <a:r>
              <a:rPr lang="de-DE" sz="1200" kern="100" dirty="0">
                <a:latin typeface="Calibri" panose="020F0502020204030204" pitchFamily="34" charset="0"/>
                <a:ea typeface="Calibri" panose="020F0502020204030204" pitchFamily="34" charset="0"/>
                <a:cs typeface="Calibri" panose="020F0502020204030204" pitchFamily="34" charset="0"/>
              </a:rPr>
              <a:t>Flon Aval</a:t>
            </a:r>
          </a:p>
        </p:txBody>
      </p:sp>
      <p:cxnSp>
        <p:nvCxnSpPr>
          <p:cNvPr id="22" name="Straight Connector 21">
            <a:extLst>
              <a:ext uri="{FF2B5EF4-FFF2-40B4-BE49-F238E27FC236}">
                <a16:creationId xmlns:a16="http://schemas.microsoft.com/office/drawing/2014/main" id="{F30EE527-AD3A-0E3C-93E2-9C0AD229A830}"/>
              </a:ext>
            </a:extLst>
          </p:cNvPr>
          <p:cNvCxnSpPr>
            <a:cxnSpLocks/>
          </p:cNvCxnSpPr>
          <p:nvPr/>
        </p:nvCxnSpPr>
        <p:spPr>
          <a:xfrm>
            <a:off x="5976903" y="946317"/>
            <a:ext cx="291216" cy="0"/>
          </a:xfrm>
          <a:prstGeom prst="line">
            <a:avLst/>
          </a:prstGeom>
          <a:ln w="38100">
            <a:solidFill>
              <a:srgbClr val="FF5BB4"/>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5F4B751-0FE7-A940-BE12-157AF1A85FC6}"/>
              </a:ext>
            </a:extLst>
          </p:cNvPr>
          <p:cNvCxnSpPr>
            <a:cxnSpLocks/>
          </p:cNvCxnSpPr>
          <p:nvPr/>
        </p:nvCxnSpPr>
        <p:spPr>
          <a:xfrm>
            <a:off x="7899685" y="977890"/>
            <a:ext cx="291216" cy="0"/>
          </a:xfrm>
          <a:prstGeom prst="line">
            <a:avLst/>
          </a:prstGeom>
          <a:ln w="38100">
            <a:solidFill>
              <a:srgbClr val="4CD2D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BEAE998-7F86-46BD-1698-F45610156175}"/>
              </a:ext>
            </a:extLst>
          </p:cNvPr>
          <p:cNvCxnSpPr>
            <a:cxnSpLocks/>
          </p:cNvCxnSpPr>
          <p:nvPr/>
        </p:nvCxnSpPr>
        <p:spPr>
          <a:xfrm>
            <a:off x="5406342" y="5835629"/>
            <a:ext cx="291216" cy="0"/>
          </a:xfrm>
          <a:prstGeom prst="line">
            <a:avLst/>
          </a:prstGeom>
          <a:ln w="38100">
            <a:solidFill>
              <a:srgbClr val="FF4848"/>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41D1D6C-A8C2-E76B-CEEA-B29C6CBB3B50}"/>
              </a:ext>
            </a:extLst>
          </p:cNvPr>
          <p:cNvSpPr txBox="1"/>
          <p:nvPr/>
        </p:nvSpPr>
        <p:spPr>
          <a:xfrm>
            <a:off x="5722375" y="5676429"/>
            <a:ext cx="5460869" cy="307777"/>
          </a:xfrm>
          <a:prstGeom prst="rect">
            <a:avLst/>
          </a:prstGeom>
          <a:noFill/>
        </p:spPr>
        <p:txBody>
          <a:bodyPr wrap="square" rtlCol="0">
            <a:spAutoFit/>
          </a:bodyPr>
          <a:lstStyle/>
          <a:p>
            <a:r>
              <a:rPr lang="de-DE" sz="1400" kern="100" dirty="0">
                <a:latin typeface="Calibri" panose="020F0502020204030204" pitchFamily="34" charset="0"/>
                <a:ea typeface="Calibri" panose="020F0502020204030204" pitchFamily="34" charset="0"/>
                <a:cs typeface="Calibri" panose="020F0502020204030204" pitchFamily="34" charset="0"/>
              </a:rPr>
              <a:t>% difference of simulated scenario relative to default scenario</a:t>
            </a:r>
          </a:p>
        </p:txBody>
      </p:sp>
      <p:sp>
        <p:nvSpPr>
          <p:cNvPr id="26" name="TextBox 25">
            <a:extLst>
              <a:ext uri="{FF2B5EF4-FFF2-40B4-BE49-F238E27FC236}">
                <a16:creationId xmlns:a16="http://schemas.microsoft.com/office/drawing/2014/main" id="{1104B5E2-8EFF-B718-ABF4-101745A47BA6}"/>
              </a:ext>
            </a:extLst>
          </p:cNvPr>
          <p:cNvSpPr txBox="1"/>
          <p:nvPr/>
        </p:nvSpPr>
        <p:spPr>
          <a:xfrm>
            <a:off x="6272583" y="797632"/>
            <a:ext cx="2052057" cy="307777"/>
          </a:xfrm>
          <a:prstGeom prst="rect">
            <a:avLst/>
          </a:prstGeom>
          <a:noFill/>
        </p:spPr>
        <p:txBody>
          <a:bodyPr wrap="square" rtlCol="0">
            <a:spAutoFit/>
          </a:bodyPr>
          <a:lstStyle/>
          <a:p>
            <a:r>
              <a:rPr lang="de-DE" sz="1400" kern="100" dirty="0">
                <a:latin typeface="Calibri" panose="020F0502020204030204" pitchFamily="34" charset="0"/>
                <a:ea typeface="Calibri" panose="020F0502020204030204" pitchFamily="34" charset="0"/>
                <a:cs typeface="Calibri" panose="020F0502020204030204" pitchFamily="34" charset="0"/>
              </a:rPr>
              <a:t>simulated (default)</a:t>
            </a:r>
          </a:p>
        </p:txBody>
      </p:sp>
      <p:sp>
        <p:nvSpPr>
          <p:cNvPr id="27" name="TextBox 26">
            <a:extLst>
              <a:ext uri="{FF2B5EF4-FFF2-40B4-BE49-F238E27FC236}">
                <a16:creationId xmlns:a16="http://schemas.microsoft.com/office/drawing/2014/main" id="{9E7CFA63-AAE7-CC16-399E-426EE986ED82}"/>
              </a:ext>
            </a:extLst>
          </p:cNvPr>
          <p:cNvSpPr txBox="1"/>
          <p:nvPr/>
        </p:nvSpPr>
        <p:spPr>
          <a:xfrm>
            <a:off x="8198784" y="786040"/>
            <a:ext cx="2052057" cy="307777"/>
          </a:xfrm>
          <a:prstGeom prst="rect">
            <a:avLst/>
          </a:prstGeom>
          <a:noFill/>
        </p:spPr>
        <p:txBody>
          <a:bodyPr wrap="square" rtlCol="0">
            <a:spAutoFit/>
          </a:bodyPr>
          <a:lstStyle/>
          <a:p>
            <a:r>
              <a:rPr lang="de-DE" sz="1400" kern="100" dirty="0">
                <a:latin typeface="Calibri" panose="020F0502020204030204" pitchFamily="34" charset="0"/>
                <a:ea typeface="Calibri" panose="020F0502020204030204" pitchFamily="34" charset="0"/>
                <a:cs typeface="Calibri" panose="020F0502020204030204" pitchFamily="34" charset="0"/>
              </a:rPr>
              <a:t>simulated (scenario)</a:t>
            </a:r>
          </a:p>
        </p:txBody>
      </p:sp>
      <p:pic>
        <p:nvPicPr>
          <p:cNvPr id="29" name="Picture 28" descr="A graph of a graph showing a number of red lines&#10;&#10;AI-generated content may be incorrect.">
            <a:extLst>
              <a:ext uri="{FF2B5EF4-FFF2-40B4-BE49-F238E27FC236}">
                <a16:creationId xmlns:a16="http://schemas.microsoft.com/office/drawing/2014/main" id="{7CB0B352-14F0-7378-CF91-2B403D65EC11}"/>
              </a:ext>
            </a:extLst>
          </p:cNvPr>
          <p:cNvPicPr>
            <a:picLocks noChangeAspect="1"/>
          </p:cNvPicPr>
          <p:nvPr/>
        </p:nvPicPr>
        <p:blipFill>
          <a:blip r:embed="rId4">
            <a:extLst>
              <a:ext uri="{28A0092B-C50C-407E-A947-70E740481C1C}">
                <a14:useLocalDpi xmlns:a14="http://schemas.microsoft.com/office/drawing/2010/main" val="0"/>
              </a:ext>
            </a:extLst>
          </a:blip>
          <a:srcRect t="10076" r="71679"/>
          <a:stretch/>
        </p:blipFill>
        <p:spPr>
          <a:xfrm>
            <a:off x="3394278" y="3426014"/>
            <a:ext cx="2257222" cy="2150158"/>
          </a:xfrm>
          <a:prstGeom prst="rect">
            <a:avLst/>
          </a:prstGeom>
        </p:spPr>
      </p:pic>
      <p:pic>
        <p:nvPicPr>
          <p:cNvPr id="30" name="Picture 29" descr="A graph of a graph showing a number of red lines&#10;&#10;AI-generated content may be incorrect.">
            <a:extLst>
              <a:ext uri="{FF2B5EF4-FFF2-40B4-BE49-F238E27FC236}">
                <a16:creationId xmlns:a16="http://schemas.microsoft.com/office/drawing/2014/main" id="{5319356B-A5DB-87D9-760A-061193E426E1}"/>
              </a:ext>
            </a:extLst>
          </p:cNvPr>
          <p:cNvPicPr>
            <a:picLocks noChangeAspect="1"/>
          </p:cNvPicPr>
          <p:nvPr/>
        </p:nvPicPr>
        <p:blipFill>
          <a:blip r:embed="rId4">
            <a:extLst>
              <a:ext uri="{28A0092B-C50C-407E-A947-70E740481C1C}">
                <a14:useLocalDpi xmlns:a14="http://schemas.microsoft.com/office/drawing/2010/main" val="0"/>
              </a:ext>
            </a:extLst>
          </a:blip>
          <a:srcRect l="52226" t="10076" r="23887"/>
          <a:stretch/>
        </p:blipFill>
        <p:spPr>
          <a:xfrm>
            <a:off x="7893335" y="3403765"/>
            <a:ext cx="1922627" cy="2171326"/>
          </a:xfrm>
          <a:prstGeom prst="rect">
            <a:avLst/>
          </a:prstGeom>
        </p:spPr>
      </p:pic>
      <p:pic>
        <p:nvPicPr>
          <p:cNvPr id="31" name="Picture 30" descr="A graph of a graph showing a number of red lines&#10;&#10;AI-generated content may be incorrect.">
            <a:extLst>
              <a:ext uri="{FF2B5EF4-FFF2-40B4-BE49-F238E27FC236}">
                <a16:creationId xmlns:a16="http://schemas.microsoft.com/office/drawing/2014/main" id="{F2AC6FB8-F956-0FAF-8025-CCF95CFFBF89}"/>
              </a:ext>
            </a:extLst>
          </p:cNvPr>
          <p:cNvPicPr>
            <a:picLocks noChangeAspect="1"/>
          </p:cNvPicPr>
          <p:nvPr/>
        </p:nvPicPr>
        <p:blipFill>
          <a:blip r:embed="rId4">
            <a:extLst>
              <a:ext uri="{28A0092B-C50C-407E-A947-70E740481C1C}">
                <a14:useLocalDpi xmlns:a14="http://schemas.microsoft.com/office/drawing/2010/main" val="0"/>
              </a:ext>
            </a:extLst>
          </a:blip>
          <a:srcRect l="28693" t="10076" r="47923"/>
          <a:stretch/>
        </p:blipFill>
        <p:spPr>
          <a:xfrm>
            <a:off x="5905855" y="3411895"/>
            <a:ext cx="1870689" cy="2158071"/>
          </a:xfrm>
          <a:prstGeom prst="rect">
            <a:avLst/>
          </a:prstGeom>
        </p:spPr>
      </p:pic>
      <p:pic>
        <p:nvPicPr>
          <p:cNvPr id="32" name="Picture 31" descr="A graph of a graph showing a number of red lines&#10;&#10;AI-generated content may be incorrect.">
            <a:extLst>
              <a:ext uri="{FF2B5EF4-FFF2-40B4-BE49-F238E27FC236}">
                <a16:creationId xmlns:a16="http://schemas.microsoft.com/office/drawing/2014/main" id="{E2150303-CCE6-3458-AC7F-E3125DC1161E}"/>
              </a:ext>
            </a:extLst>
          </p:cNvPr>
          <p:cNvPicPr>
            <a:picLocks noChangeAspect="1"/>
          </p:cNvPicPr>
          <p:nvPr/>
        </p:nvPicPr>
        <p:blipFill>
          <a:blip r:embed="rId4">
            <a:extLst>
              <a:ext uri="{28A0092B-C50C-407E-A947-70E740481C1C}">
                <a14:useLocalDpi xmlns:a14="http://schemas.microsoft.com/office/drawing/2010/main" val="0"/>
              </a:ext>
            </a:extLst>
          </a:blip>
          <a:srcRect l="76112" t="10076"/>
          <a:stretch/>
        </p:blipFill>
        <p:spPr>
          <a:xfrm>
            <a:off x="9988242" y="3403764"/>
            <a:ext cx="1899778" cy="2145523"/>
          </a:xfrm>
          <a:prstGeom prst="rect">
            <a:avLst/>
          </a:prstGeom>
        </p:spPr>
      </p:pic>
      <p:sp>
        <p:nvSpPr>
          <p:cNvPr id="33" name="Interaktive Schaltfläche: Nächste(r) oder Weiter 16">
            <a:hlinkClick r:id="" action="ppaction://hlinkshowjump?jump=nextslide" highlightClick="1"/>
            <a:extLst>
              <a:ext uri="{FF2B5EF4-FFF2-40B4-BE49-F238E27FC236}">
                <a16:creationId xmlns:a16="http://schemas.microsoft.com/office/drawing/2014/main" id="{1ABDF5D9-B24C-42A8-E2C9-D9A80EF51C55}"/>
              </a:ext>
            </a:extLst>
          </p:cNvPr>
          <p:cNvSpPr/>
          <p:nvPr/>
        </p:nvSpPr>
        <p:spPr>
          <a:xfrm>
            <a:off x="11404166" y="6448774"/>
            <a:ext cx="322793" cy="297543"/>
          </a:xfrm>
          <a:prstGeom prst="actionButtonForwardNext">
            <a:avLst/>
          </a:prstGeom>
          <a:solidFill>
            <a:srgbClr val="4DA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684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20276</TotalTime>
  <Words>1273</Words>
  <Application>Microsoft Office PowerPoint</Application>
  <PresentationFormat>Widescreen</PresentationFormat>
  <Paragraphs>206</Paragraphs>
  <Slides>12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Aptos Display</vt:lpstr>
      <vt:lpstr>Arial</vt:lpstr>
      <vt:lpstr>Avenir Next LT Pro</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Heinz, Malve Maria (GIUB)</dc:creator>
  <cp:lastModifiedBy>Heinz, Malve Maria (GIUB)</cp:lastModifiedBy>
  <cp:revision>101</cp:revision>
  <dcterms:created xsi:type="dcterms:W3CDTF">2025-04-17T12:45:36Z</dcterms:created>
  <dcterms:modified xsi:type="dcterms:W3CDTF">2025-05-06T08:24:31Z</dcterms:modified>
</cp:coreProperties>
</file>