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6" r:id="rId2"/>
    <p:sldId id="655" r:id="rId3"/>
    <p:sldId id="656" r:id="rId4"/>
    <p:sldId id="630" r:id="rId5"/>
    <p:sldId id="64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Spica Neue" panose="02000503000000000000" pitchFamily="2" charset="-128"/>
      <p:regular r:id="rId18"/>
    </p:embeddedFont>
    <p:embeddedFont>
      <p:font typeface="Spica Neue P" panose="02000503000000000000" pitchFamily="2" charset="-128"/>
      <p:regular r:id="rId19"/>
    </p:embeddedFont>
    <p:embeddedFont>
      <p:font typeface="Yu Gothic UI" panose="020B0500000000000000" pitchFamily="50" charset="-128"/>
      <p:regular r:id="rId20"/>
      <p:bold r:id="rId21"/>
    </p:embeddedFont>
    <p:embeddedFont>
      <p:font typeface="游ゴシック" panose="020B0400000000000000" pitchFamily="50" charset="-128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942EE-9BF5-41E3-97B9-6F3D7CAC42AD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A85B7-C13E-4969-B033-7A9E469023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83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5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10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5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09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96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14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7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3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2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D1FE-4292-4BFC-ADEC-B62FFC4B3536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52F9-9360-4366-AA5E-70412604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9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hiilab.weebl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F97B5F-8756-4BCE-8A60-92E9DCDF6AA3}"/>
              </a:ext>
            </a:extLst>
          </p:cNvPr>
          <p:cNvSpPr txBox="1"/>
          <p:nvPr/>
        </p:nvSpPr>
        <p:spPr>
          <a:xfrm flipH="1">
            <a:off x="236520" y="2153444"/>
            <a:ext cx="832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0" i="0" dirty="0">
                <a:solidFill>
                  <a:srgbClr val="1D1C1D"/>
                </a:solidFill>
                <a:effectLst/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A hyper-temporal monitoring of terrestrial GPP and ET across Asia-Oceania using third generation geostationary satellites, Himawari-8/9</a:t>
            </a:r>
            <a:r>
              <a:rPr lang="ja-JP" altLang="en-US" sz="2400" dirty="0">
                <a:solidFill>
                  <a:srgbClr val="1D1C1D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</a:t>
            </a:r>
            <a:r>
              <a:rPr lang="en-US" altLang="ja-JP" sz="2400" dirty="0">
                <a:solidFill>
                  <a:srgbClr val="1D1C1D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(Supplemental File)</a:t>
            </a:r>
            <a:endParaRPr kumimoji="1" lang="ja-JP" altLang="en-US" sz="24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ABC7DD-DC9E-4B5E-953A-B001C461DE03}"/>
              </a:ext>
            </a:extLst>
          </p:cNvPr>
          <p:cNvSpPr/>
          <p:nvPr/>
        </p:nvSpPr>
        <p:spPr>
          <a:xfrm>
            <a:off x="0" y="764"/>
            <a:ext cx="9144000" cy="997321"/>
          </a:xfrm>
          <a:prstGeom prst="rect">
            <a:avLst/>
          </a:prstGeom>
          <a:solidFill>
            <a:srgbClr val="42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Spica Neue" panose="02000503000000000000" pitchFamily="2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772FF8-D3AE-465C-9907-7B9C5C6F3591}"/>
              </a:ext>
            </a:extLst>
          </p:cNvPr>
          <p:cNvSpPr txBox="1"/>
          <p:nvPr/>
        </p:nvSpPr>
        <p:spPr>
          <a:xfrm>
            <a:off x="133003" y="145481"/>
            <a:ext cx="5936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pica Neue" panose="02000503000000000000" pitchFamily="2" charset="-128"/>
                <a:ea typeface="Spica Neue" panose="02000503000000000000" pitchFamily="2" charset="-128"/>
              </a:rPr>
              <a:t>2025/04/30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Spica Neue" panose="02000503000000000000" pitchFamily="2" charset="-128"/>
                <a:ea typeface="Spica Neue" panose="02000503000000000000" pitchFamily="2" charset="-128"/>
              </a:rPr>
              <a:t>EGU2025, </a:t>
            </a:r>
            <a:r>
              <a:rPr lang="en-US" altLang="ja-JP" sz="2000" b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EGU25-18265</a:t>
            </a:r>
            <a:endParaRPr lang="en-US" altLang="ja-JP" sz="2000" dirty="0">
              <a:solidFill>
                <a:schemeClr val="bg1"/>
              </a:solidFill>
              <a:latin typeface="Spica Neue" panose="02000503000000000000" pitchFamily="2" charset="-128"/>
              <a:ea typeface="Spica Neue" panose="02000503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836723-9B64-4A84-B2F9-6355E4E94CB3}"/>
              </a:ext>
            </a:extLst>
          </p:cNvPr>
          <p:cNvSpPr txBox="1"/>
          <p:nvPr/>
        </p:nvSpPr>
        <p:spPr>
          <a:xfrm flipH="1">
            <a:off x="2693323" y="4446146"/>
            <a:ext cx="645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Kazuhito Ichii, Y. Yamamoto, B. Zhang, W. Li, S. </a:t>
            </a:r>
            <a:r>
              <a:rPr kumimoji="1" lang="en-US" altLang="ja-JP" sz="20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Sumii</a:t>
            </a:r>
            <a:endParaRPr kumimoji="1" lang="en-US" altLang="ja-JP" sz="20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  <a:p>
            <a:r>
              <a:rPr kumimoji="1" lang="en-US" altLang="ja-JP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Center for Environmental Remote Sensing (</a:t>
            </a:r>
            <a:r>
              <a:rPr kumimoji="1" lang="en-US" altLang="ja-JP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kumimoji="1" lang="en-US" altLang="ja-JP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)</a:t>
            </a:r>
          </a:p>
          <a:p>
            <a:r>
              <a:rPr kumimoji="1" lang="en-US" altLang="ja-JP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Chiba University, Japan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EDF141A-9AF9-40CA-811B-380F6904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18" y="105490"/>
            <a:ext cx="914218" cy="8146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E969193-1B56-41FD-86B3-AEE85A53B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320" y="104215"/>
            <a:ext cx="807720" cy="81769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E9DCDE4-0EA4-45FB-B694-8939066B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7" y="6113402"/>
            <a:ext cx="3668063" cy="5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超音波病理学」創出プロジェクト">
            <a:extLst>
              <a:ext uri="{FF2B5EF4-FFF2-40B4-BE49-F238E27FC236}">
                <a16:creationId xmlns:a16="http://schemas.microsoft.com/office/drawing/2014/main" id="{C271DD0E-9854-4692-80C1-84FEC01F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78" y="6113401"/>
            <a:ext cx="3148642" cy="5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4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243A6B-97C0-4224-8FAB-B467A9B23CAC}"/>
              </a:ext>
            </a:extLst>
          </p:cNvPr>
          <p:cNvSpPr/>
          <p:nvPr/>
        </p:nvSpPr>
        <p:spPr>
          <a:xfrm>
            <a:off x="0" y="762"/>
            <a:ext cx="9144000" cy="1102174"/>
          </a:xfrm>
          <a:prstGeom prst="rect">
            <a:avLst/>
          </a:prstGeom>
          <a:solidFill>
            <a:srgbClr val="42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Spica Neue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DE7D6-8196-4782-BB94-516061BFA0C4}"/>
              </a:ext>
            </a:extLst>
          </p:cNvPr>
          <p:cNvSpPr txBox="1"/>
          <p:nvPr/>
        </p:nvSpPr>
        <p:spPr>
          <a:xfrm>
            <a:off x="215422" y="29839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3</a:t>
            </a:r>
            <a:r>
              <a:rPr lang="en-US" altLang="ja-JP" sz="3200" b="1" baseline="30000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rd</a:t>
            </a:r>
            <a:r>
              <a:rPr lang="en-US" altLang="ja-JP" sz="32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 GEO Workshop in Aug 1-2, Singapore</a:t>
            </a:r>
            <a:endParaRPr lang="ja-JP" altLang="en-US" sz="32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AFC4E6-DAA0-4550-BE6D-7200A1057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3" y="1702481"/>
            <a:ext cx="3575343" cy="50533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7A86EE-FD00-4D1E-81A4-E632D4E4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97" y="2117203"/>
            <a:ext cx="2333525" cy="1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6967F2-2002-4E28-8C97-789CC7979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72" y="2117203"/>
            <a:ext cx="2112462" cy="1311797"/>
          </a:xfrm>
          <a:prstGeom prst="rect">
            <a:avLst/>
          </a:prstGeom>
        </p:spPr>
      </p:pic>
      <p:sp>
        <p:nvSpPr>
          <p:cNvPr id="11" name="Text Box 1505">
            <a:extLst>
              <a:ext uri="{FF2B5EF4-FFF2-40B4-BE49-F238E27FC236}">
                <a16:creationId xmlns:a16="http://schemas.microsoft.com/office/drawing/2014/main" id="{CDD6295C-631E-48DD-B030-D8AB131B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771" y="1291593"/>
            <a:ext cx="4485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1</a:t>
            </a:r>
            <a:r>
              <a:rPr lang="en-US" altLang="ja-JP" baseline="300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st</a:t>
            </a:r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GEO Workshop (Univ Hawaii)</a:t>
            </a:r>
          </a:p>
        </p:txBody>
      </p:sp>
      <p:sp>
        <p:nvSpPr>
          <p:cNvPr id="12" name="Text Box 1505">
            <a:extLst>
              <a:ext uri="{FF2B5EF4-FFF2-40B4-BE49-F238E27FC236}">
                <a16:creationId xmlns:a16="http://schemas.microsoft.com/office/drawing/2014/main" id="{79D47DC6-EFCD-4E21-B7C7-2546C673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771" y="1671959"/>
            <a:ext cx="4234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2</a:t>
            </a:r>
            <a:r>
              <a:rPr lang="en-US" altLang="ja-JP" baseline="300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nd</a:t>
            </a:r>
            <a:r>
              <a:rPr lang="en-US" altLang="ja-JP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GEO Workshop (Seoul Natl Univ)</a:t>
            </a:r>
          </a:p>
        </p:txBody>
      </p:sp>
      <p:sp>
        <p:nvSpPr>
          <p:cNvPr id="13" name="Text Box 1505">
            <a:extLst>
              <a:ext uri="{FF2B5EF4-FFF2-40B4-BE49-F238E27FC236}">
                <a16:creationId xmlns:a16="http://schemas.microsoft.com/office/drawing/2014/main" id="{1C54BDA9-8F48-4A0F-B99D-D2EB76D2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0793"/>
            <a:ext cx="4362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3</a:t>
            </a:r>
            <a:r>
              <a:rPr lang="en-US" altLang="ja-JP" sz="2400" baseline="300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rd</a:t>
            </a:r>
            <a:r>
              <a:rPr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 GEO Workshop </a:t>
            </a:r>
            <a:r>
              <a:rPr lang="en-US" altLang="ja-JP" sz="20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(Singapore)</a:t>
            </a:r>
            <a:endParaRPr lang="en-US" altLang="ja-JP" sz="2400" dirty="0">
              <a:latin typeface="Spica Neue P" panose="02000503000000000000" pitchFamily="2" charset="-128"/>
              <a:ea typeface="Spica Neue P" panose="02000503000000000000" pitchFamily="2" charset="-128"/>
              <a:cs typeface="Spica Neue P" panose="02000503000000000000" pitchFamily="2" charset="-128"/>
            </a:endParaRPr>
          </a:p>
        </p:txBody>
      </p:sp>
      <p:sp>
        <p:nvSpPr>
          <p:cNvPr id="14" name="Text Box 1505">
            <a:extLst>
              <a:ext uri="{FF2B5EF4-FFF2-40B4-BE49-F238E27FC236}">
                <a16:creationId xmlns:a16="http://schemas.microsoft.com/office/drawing/2014/main" id="{42648B6E-3E4C-4F3D-863F-941EBCDF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833" y="6454660"/>
            <a:ext cx="3157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Contact; Ichii@chiba-u.jp</a:t>
            </a:r>
          </a:p>
        </p:txBody>
      </p:sp>
      <p:sp>
        <p:nvSpPr>
          <p:cNvPr id="15" name="Text Box 1505">
            <a:extLst>
              <a:ext uri="{FF2B5EF4-FFF2-40B4-BE49-F238E27FC236}">
                <a16:creationId xmlns:a16="http://schemas.microsoft.com/office/drawing/2014/main" id="{1EC1808B-597C-4846-A89B-EC17023DD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304" y="3908825"/>
            <a:ext cx="2333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pica Neue P" panose="02000503000000000000" pitchFamily="2" charset="-128"/>
                <a:ea typeface="Spica Neue P" panose="02000503000000000000" pitchFamily="2" charset="-128"/>
                <a:cs typeface="Spica Neue P" panose="02000503000000000000" pitchFamily="2" charset="-128"/>
              </a:rPr>
              <a:t>Organized by: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62A0E5-16F8-4742-A91D-0C8427D0DE69}"/>
              </a:ext>
            </a:extLst>
          </p:cNvPr>
          <p:cNvSpPr txBox="1"/>
          <p:nvPr/>
        </p:nvSpPr>
        <p:spPr>
          <a:xfrm>
            <a:off x="4674475" y="4371457"/>
            <a:ext cx="4234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b="0" i="0" dirty="0" err="1">
                <a:effectLst/>
                <a:latin typeface="Helvetica Neue"/>
              </a:rPr>
              <a:t>Xiangzhong</a:t>
            </a:r>
            <a:r>
              <a:rPr lang="en-US" altLang="ja-JP" b="0" i="0" dirty="0">
                <a:effectLst/>
                <a:latin typeface="Helvetica Neue"/>
              </a:rPr>
              <a:t> (Remi) Luo</a:t>
            </a:r>
          </a:p>
          <a:p>
            <a:pPr algn="l" fontAlgn="base"/>
            <a:r>
              <a:rPr lang="ja-JP" altLang="en-US" dirty="0">
                <a:latin typeface="Helvetica Neue"/>
              </a:rPr>
              <a:t>　</a:t>
            </a:r>
            <a:r>
              <a:rPr lang="en-US" altLang="ja-JP" dirty="0">
                <a:latin typeface="Helvetica Neue"/>
              </a:rPr>
              <a:t>National Univ of Singapore</a:t>
            </a:r>
          </a:p>
          <a:p>
            <a:pPr algn="l" fontAlgn="base"/>
            <a:r>
              <a:rPr lang="en-US" altLang="ja-JP" dirty="0">
                <a:latin typeface="Helvetica Neue"/>
              </a:rPr>
              <a:t>Kazuhito Ichii</a:t>
            </a:r>
          </a:p>
          <a:p>
            <a:pPr algn="l" fontAlgn="base"/>
            <a:r>
              <a:rPr lang="ja-JP" altLang="en-US" dirty="0">
                <a:latin typeface="Helvetica Neue"/>
              </a:rPr>
              <a:t>　</a:t>
            </a:r>
            <a:r>
              <a:rPr lang="en-US" altLang="ja-JP" dirty="0">
                <a:latin typeface="Helvetica Neue"/>
              </a:rPr>
              <a:t>Chiba University</a:t>
            </a:r>
            <a:endParaRPr lang="en-US" altLang="ja-JP" b="0" i="0" dirty="0">
              <a:effectLst/>
              <a:latin typeface="Helvetica Neue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180CDBF-AF9C-43D0-8AD6-B6B77FEFC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771" y="5695544"/>
            <a:ext cx="1586840" cy="800767"/>
          </a:xfrm>
          <a:prstGeom prst="rect">
            <a:avLst/>
          </a:prstGeom>
        </p:spPr>
      </p:pic>
      <p:pic>
        <p:nvPicPr>
          <p:cNvPr id="1028" name="Picture 4" descr="Chiba University Bangkok Center">
            <a:extLst>
              <a:ext uri="{FF2B5EF4-FFF2-40B4-BE49-F238E27FC236}">
                <a16:creationId xmlns:a16="http://schemas.microsoft.com/office/drawing/2014/main" id="{1F133967-1E68-4B1E-AB62-E95305ED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00" y="5735808"/>
            <a:ext cx="2731637" cy="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E4F0112-5078-4A68-8CD5-346CB412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02" y="1276708"/>
            <a:ext cx="6684395" cy="50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E45E51-0500-4689-960C-42ED6CDB4E53}"/>
              </a:ext>
            </a:extLst>
          </p:cNvPr>
          <p:cNvSpPr/>
          <p:nvPr/>
        </p:nvSpPr>
        <p:spPr>
          <a:xfrm>
            <a:off x="0" y="762"/>
            <a:ext cx="9144000" cy="1102174"/>
          </a:xfrm>
          <a:prstGeom prst="rect">
            <a:avLst/>
          </a:prstGeom>
          <a:solidFill>
            <a:srgbClr val="42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Spica Neue" panose="02000503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7959AB-F3D4-4F4B-AC8A-37222A0EBA2F}"/>
              </a:ext>
            </a:extLst>
          </p:cNvPr>
          <p:cNvSpPr txBox="1"/>
          <p:nvPr/>
        </p:nvSpPr>
        <p:spPr>
          <a:xfrm>
            <a:off x="0" y="2983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Toward Global-scale Hyper-temporal Land Monitoring</a:t>
            </a:r>
            <a:endParaRPr lang="ja-JP" altLang="en-US" sz="28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926883-8A25-4DFC-A750-2CADDB008A9E}"/>
              </a:ext>
            </a:extLst>
          </p:cNvPr>
          <p:cNvSpPr txBox="1"/>
          <p:nvPr/>
        </p:nvSpPr>
        <p:spPr>
          <a:xfrm>
            <a:off x="4209691" y="6374944"/>
            <a:ext cx="4934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https://ceres.chiba-u.jp/geoland/</a:t>
            </a:r>
          </a:p>
        </p:txBody>
      </p:sp>
    </p:spTree>
    <p:extLst>
      <p:ext uri="{BB962C8B-B14F-4D97-AF65-F5344CB8AC3E}">
        <p14:creationId xmlns:p14="http://schemas.microsoft.com/office/powerpoint/2010/main" val="167895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0FF3CA-0499-4229-860C-663A64B80D56}"/>
              </a:ext>
            </a:extLst>
          </p:cNvPr>
          <p:cNvSpPr/>
          <p:nvPr/>
        </p:nvSpPr>
        <p:spPr>
          <a:xfrm>
            <a:off x="0" y="762"/>
            <a:ext cx="9132877" cy="1102174"/>
          </a:xfrm>
          <a:prstGeom prst="rect">
            <a:avLst/>
          </a:prstGeom>
          <a:solidFill>
            <a:srgbClr val="42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Spica Neue" panose="02000503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E17DAF-8334-412E-9304-985E464C89FA}"/>
              </a:ext>
            </a:extLst>
          </p:cNvPr>
          <p:cNvSpPr txBox="1"/>
          <p:nvPr/>
        </p:nvSpPr>
        <p:spPr>
          <a:xfrm>
            <a:off x="0" y="259461"/>
            <a:ext cx="913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Himawari-8/9 Data Processing</a:t>
            </a:r>
            <a:endParaRPr lang="ja-JP" altLang="en-US" sz="32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4" name="円柱 23">
            <a:extLst>
              <a:ext uri="{FF2B5EF4-FFF2-40B4-BE49-F238E27FC236}">
                <a16:creationId xmlns:a16="http://schemas.microsoft.com/office/drawing/2014/main" id="{FE168EFA-ECEF-46B6-9DFA-6D803829883C}"/>
              </a:ext>
            </a:extLst>
          </p:cNvPr>
          <p:cNvSpPr/>
          <p:nvPr/>
        </p:nvSpPr>
        <p:spPr>
          <a:xfrm>
            <a:off x="1604200" y="3486586"/>
            <a:ext cx="968535" cy="64901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JMA, (NICT)</a:t>
            </a: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(Full-disk)</a:t>
            </a:r>
            <a:endParaRPr lang="ja-JP" altLang="en-US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25" name="円柱 24">
            <a:extLst>
              <a:ext uri="{FF2B5EF4-FFF2-40B4-BE49-F238E27FC236}">
                <a16:creationId xmlns:a16="http://schemas.microsoft.com/office/drawing/2014/main" id="{3BF78E70-0528-4E66-8A7D-57109FCC9E6A}"/>
              </a:ext>
            </a:extLst>
          </p:cNvPr>
          <p:cNvSpPr/>
          <p:nvPr/>
        </p:nvSpPr>
        <p:spPr>
          <a:xfrm>
            <a:off x="1581704" y="5025228"/>
            <a:ext cx="1004704" cy="647463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</a:t>
            </a: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</a:t>
            </a:r>
            <a:r>
              <a:rPr lang="en-US" altLang="ja-JP" sz="12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lon-lat</a:t>
            </a:r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)</a:t>
            </a:r>
            <a:endParaRPr lang="ja-JP" altLang="en-US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30FB2C1-E3D2-4343-9B23-A3FFF26C3753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H="1">
            <a:off x="2084056" y="4135596"/>
            <a:ext cx="4412" cy="8896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柱 26">
            <a:extLst>
              <a:ext uri="{FF2B5EF4-FFF2-40B4-BE49-F238E27FC236}">
                <a16:creationId xmlns:a16="http://schemas.microsoft.com/office/drawing/2014/main" id="{0ACFBAC4-AE5F-4590-93E5-652BAC2C9C50}"/>
              </a:ext>
            </a:extLst>
          </p:cNvPr>
          <p:cNvSpPr/>
          <p:nvPr/>
        </p:nvSpPr>
        <p:spPr>
          <a:xfrm>
            <a:off x="1604200" y="1964068"/>
            <a:ext cx="1003291" cy="664923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Org Data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(Full-disk)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5FE606A-C9F1-4189-9792-DBE4736E5099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 flipH="1">
            <a:off x="2088468" y="2628991"/>
            <a:ext cx="17378" cy="8575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33">
            <a:extLst>
              <a:ext uri="{FF2B5EF4-FFF2-40B4-BE49-F238E27FC236}">
                <a16:creationId xmlns:a16="http://schemas.microsoft.com/office/drawing/2014/main" id="{695607B8-87C0-4F78-B470-DCC133731B15}"/>
              </a:ext>
            </a:extLst>
          </p:cNvPr>
          <p:cNvSpPr/>
          <p:nvPr/>
        </p:nvSpPr>
        <p:spPr>
          <a:xfrm>
            <a:off x="1401009" y="2809292"/>
            <a:ext cx="1353875" cy="4001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Geometric Correction</a:t>
            </a:r>
            <a:endParaRPr lang="ja-JP" altLang="en-US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0" name="角丸四角形 34">
            <a:extLst>
              <a:ext uri="{FF2B5EF4-FFF2-40B4-BE49-F238E27FC236}">
                <a16:creationId xmlns:a16="http://schemas.microsoft.com/office/drawing/2014/main" id="{2A6395C0-20D7-4170-9364-615545152F5C}"/>
              </a:ext>
            </a:extLst>
          </p:cNvPr>
          <p:cNvSpPr/>
          <p:nvPr/>
        </p:nvSpPr>
        <p:spPr>
          <a:xfrm>
            <a:off x="1406106" y="4300364"/>
            <a:ext cx="1353876" cy="4001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Geo-</a:t>
            </a:r>
            <a:r>
              <a:rPr lang="en-US" altLang="ja-JP" sz="12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Corr</a:t>
            </a:r>
            <a:endParaRPr lang="en-US" altLang="ja-JP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+ Reprojection</a:t>
            </a:r>
            <a:endParaRPr lang="ja-JP" altLang="en-US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D7A5029-AD94-4D66-8E88-4D6E998BE52F}"/>
              </a:ext>
            </a:extLst>
          </p:cNvPr>
          <p:cNvSpPr txBox="1"/>
          <p:nvPr/>
        </p:nvSpPr>
        <p:spPr>
          <a:xfrm>
            <a:off x="2693994" y="4282118"/>
            <a:ext cx="18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</a:t>
            </a:r>
            <a:r>
              <a:rPr lang="en-US" altLang="ja-JP" sz="12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Takenaka</a:t>
            </a:r>
            <a:r>
              <a:rPr lang="en-US" altLang="ja-JP" sz="12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et al. 2020]</a:t>
            </a:r>
          </a:p>
          <a:p>
            <a:r>
              <a:rPr lang="en-US" altLang="ja-JP" sz="12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[Yamamoto et al. 2020]</a:t>
            </a:r>
            <a:endParaRPr lang="ja-JP" altLang="en-US" sz="12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2" name="円柱 31">
            <a:extLst>
              <a:ext uri="{FF2B5EF4-FFF2-40B4-BE49-F238E27FC236}">
                <a16:creationId xmlns:a16="http://schemas.microsoft.com/office/drawing/2014/main" id="{3DD3ECA9-3E68-4356-90DB-40FF5079E100}"/>
              </a:ext>
            </a:extLst>
          </p:cNvPr>
          <p:cNvSpPr/>
          <p:nvPr/>
        </p:nvSpPr>
        <p:spPr>
          <a:xfrm>
            <a:off x="2754884" y="1961186"/>
            <a:ext cx="1003291" cy="6463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Calibration</a:t>
            </a:r>
          </a:p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Info (JMA)</a:t>
            </a:r>
            <a:endParaRPr lang="ja-JP" altLang="en-US" sz="12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A7B6FF8-5198-40F6-950E-5B9C2F120378}"/>
              </a:ext>
            </a:extLst>
          </p:cNvPr>
          <p:cNvSpPr txBox="1"/>
          <p:nvPr/>
        </p:nvSpPr>
        <p:spPr>
          <a:xfrm>
            <a:off x="72116" y="1129586"/>
            <a:ext cx="307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JMA</a:t>
            </a:r>
            <a:r>
              <a:rPr lang="ja-JP" altLang="en-US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</a:t>
            </a:r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to </a:t>
            </a:r>
            <a:r>
              <a:rPr lang="en-US" altLang="ja-JP" sz="20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/</a:t>
            </a:r>
            <a:r>
              <a:rPr lang="en-US" altLang="ja-JP" sz="20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ChibaUniv</a:t>
            </a:r>
            <a:endParaRPr lang="ja-JP" altLang="en-US" sz="20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3FED721-F762-482D-9E93-C8012595C1CE}"/>
              </a:ext>
            </a:extLst>
          </p:cNvPr>
          <p:cNvSpPr txBox="1"/>
          <p:nvPr/>
        </p:nvSpPr>
        <p:spPr>
          <a:xfrm>
            <a:off x="2828505" y="3633937"/>
            <a:ext cx="96853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Implement</a:t>
            </a:r>
          </a:p>
          <a:p>
            <a:r>
              <a:rPr lang="en-US" altLang="ja-JP" sz="12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Higuchi</a:t>
            </a:r>
          </a:p>
          <a:p>
            <a:r>
              <a:rPr lang="en-US" altLang="ja-JP" sz="12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Takenaka</a:t>
            </a:r>
            <a:endParaRPr lang="ja-JP" altLang="en-US" sz="12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771B29-BB3F-4B2B-B1C2-3A7930DECEE0}"/>
              </a:ext>
            </a:extLst>
          </p:cNvPr>
          <p:cNvSpPr txBox="1"/>
          <p:nvPr/>
        </p:nvSpPr>
        <p:spPr>
          <a:xfrm>
            <a:off x="2811308" y="4722588"/>
            <a:ext cx="100736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Evaluate</a:t>
            </a:r>
          </a:p>
          <a:p>
            <a:r>
              <a:rPr lang="en-US" altLang="ja-JP" sz="12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Yamamoto</a:t>
            </a:r>
            <a:endParaRPr lang="ja-JP" altLang="en-US" sz="12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8A96F371-FA68-414C-AF70-737CFE13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9" y="1720129"/>
            <a:ext cx="1155300" cy="115685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03951D5-8361-42B5-8E02-C9172E697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" y="4694595"/>
            <a:ext cx="1344840" cy="1459543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A2479EC-10F2-4461-8E47-290F74D89406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5316902" y="4170718"/>
            <a:ext cx="15263" cy="71002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柱 38">
            <a:extLst>
              <a:ext uri="{FF2B5EF4-FFF2-40B4-BE49-F238E27FC236}">
                <a16:creationId xmlns:a16="http://schemas.microsoft.com/office/drawing/2014/main" id="{1236564A-F07E-4286-8C63-21E06B9AEAE4}"/>
              </a:ext>
            </a:extLst>
          </p:cNvPr>
          <p:cNvSpPr/>
          <p:nvPr/>
        </p:nvSpPr>
        <p:spPr>
          <a:xfrm>
            <a:off x="6140366" y="1731476"/>
            <a:ext cx="961609" cy="64633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</a:t>
            </a:r>
            <a:r>
              <a:rPr lang="en-US" altLang="ja-JP" sz="1400" b="1" dirty="0" err="1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lon-lat</a:t>
            </a:r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)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37EA55D-1296-48E6-B1C9-92358EE57370}"/>
              </a:ext>
            </a:extLst>
          </p:cNvPr>
          <p:cNvSpPr txBox="1"/>
          <p:nvPr/>
        </p:nvSpPr>
        <p:spPr>
          <a:xfrm>
            <a:off x="1565368" y="5765937"/>
            <a:ext cx="257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TOA Reflectance</a:t>
            </a:r>
          </a:p>
          <a:p>
            <a:r>
              <a:rPr lang="en-US" altLang="ja-JP" sz="14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TOA Brightness Temperature</a:t>
            </a:r>
            <a:endParaRPr lang="ja-JP" altLang="en-US" sz="14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1" name="角丸四角形 24">
            <a:extLst>
              <a:ext uri="{FF2B5EF4-FFF2-40B4-BE49-F238E27FC236}">
                <a16:creationId xmlns:a16="http://schemas.microsoft.com/office/drawing/2014/main" id="{75D88D5C-0919-4177-B01E-35224557D330}"/>
              </a:ext>
            </a:extLst>
          </p:cNvPr>
          <p:cNvSpPr/>
          <p:nvPr/>
        </p:nvSpPr>
        <p:spPr>
          <a:xfrm>
            <a:off x="4707790" y="2768050"/>
            <a:ext cx="1229087" cy="3880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Atmospheric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Correction</a:t>
            </a:r>
            <a:endParaRPr lang="ja-JP" altLang="en-US" sz="1200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2" name="角丸四角形 25">
            <a:extLst>
              <a:ext uri="{FF2B5EF4-FFF2-40B4-BE49-F238E27FC236}">
                <a16:creationId xmlns:a16="http://schemas.microsoft.com/office/drawing/2014/main" id="{EC760E2C-D075-4A38-BDEA-62D69C658EAD}"/>
              </a:ext>
            </a:extLst>
          </p:cNvPr>
          <p:cNvSpPr/>
          <p:nvPr/>
        </p:nvSpPr>
        <p:spPr>
          <a:xfrm>
            <a:off x="6004213" y="2770619"/>
            <a:ext cx="1229087" cy="37798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Cloud Detection</a:t>
            </a:r>
            <a:endParaRPr lang="ja-JP" altLang="en-US" sz="1200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3" name="角丸四角形 26">
            <a:extLst>
              <a:ext uri="{FF2B5EF4-FFF2-40B4-BE49-F238E27FC236}">
                <a16:creationId xmlns:a16="http://schemas.microsoft.com/office/drawing/2014/main" id="{00526942-50FA-4E8F-AC57-D7268C48435F}"/>
              </a:ext>
            </a:extLst>
          </p:cNvPr>
          <p:cNvSpPr/>
          <p:nvPr/>
        </p:nvSpPr>
        <p:spPr>
          <a:xfrm>
            <a:off x="7362718" y="2768050"/>
            <a:ext cx="1323644" cy="3880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Land Surface Temp Retrieval</a:t>
            </a:r>
            <a:endParaRPr lang="ja-JP" altLang="en-US" sz="1200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4" name="円柱 43">
            <a:extLst>
              <a:ext uri="{FF2B5EF4-FFF2-40B4-BE49-F238E27FC236}">
                <a16:creationId xmlns:a16="http://schemas.microsoft.com/office/drawing/2014/main" id="{420D3C68-C82C-4CCA-9C21-4C2048674E90}"/>
              </a:ext>
            </a:extLst>
          </p:cNvPr>
          <p:cNvSpPr/>
          <p:nvPr/>
        </p:nvSpPr>
        <p:spPr>
          <a:xfrm>
            <a:off x="4710564" y="3515967"/>
            <a:ext cx="1200894" cy="64252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Surface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Reflectance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5" name="円柱 44">
            <a:extLst>
              <a:ext uri="{FF2B5EF4-FFF2-40B4-BE49-F238E27FC236}">
                <a16:creationId xmlns:a16="http://schemas.microsoft.com/office/drawing/2014/main" id="{61362307-269F-4353-9DE0-AED889E42BC3}"/>
              </a:ext>
            </a:extLst>
          </p:cNvPr>
          <p:cNvSpPr/>
          <p:nvPr/>
        </p:nvSpPr>
        <p:spPr>
          <a:xfrm>
            <a:off x="6011865" y="3535356"/>
            <a:ext cx="1203914" cy="60679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Cloud Mask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6" name="円柱 45">
            <a:extLst>
              <a:ext uri="{FF2B5EF4-FFF2-40B4-BE49-F238E27FC236}">
                <a16:creationId xmlns:a16="http://schemas.microsoft.com/office/drawing/2014/main" id="{50BF2D8A-F41E-461A-B744-69E6794365E0}"/>
              </a:ext>
            </a:extLst>
          </p:cNvPr>
          <p:cNvSpPr/>
          <p:nvPr/>
        </p:nvSpPr>
        <p:spPr>
          <a:xfrm>
            <a:off x="7428826" y="3535356"/>
            <a:ext cx="1215429" cy="609107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LST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75F5F95-A4A1-429D-B836-8D3B02E00566}"/>
              </a:ext>
            </a:extLst>
          </p:cNvPr>
          <p:cNvSpPr txBox="1"/>
          <p:nvPr/>
        </p:nvSpPr>
        <p:spPr>
          <a:xfrm>
            <a:off x="4359832" y="2271699"/>
            <a:ext cx="51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L-1</a:t>
            </a:r>
            <a:endParaRPr lang="ja-JP" altLang="en-US" sz="1600" b="1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2E88AD0-D320-468F-81EA-0F188765A5F7}"/>
              </a:ext>
            </a:extLst>
          </p:cNvPr>
          <p:cNvSpPr txBox="1"/>
          <p:nvPr/>
        </p:nvSpPr>
        <p:spPr>
          <a:xfrm>
            <a:off x="4304457" y="3631799"/>
            <a:ext cx="512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L-2</a:t>
            </a:r>
            <a:endParaRPr lang="ja-JP" altLang="en-US" sz="1600" b="1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49" name="角丸四角形 43">
            <a:extLst>
              <a:ext uri="{FF2B5EF4-FFF2-40B4-BE49-F238E27FC236}">
                <a16:creationId xmlns:a16="http://schemas.microsoft.com/office/drawing/2014/main" id="{FC8C145C-D50D-4200-928D-8AFB54174244}"/>
              </a:ext>
            </a:extLst>
          </p:cNvPr>
          <p:cNvSpPr/>
          <p:nvPr/>
        </p:nvSpPr>
        <p:spPr>
          <a:xfrm>
            <a:off x="4786912" y="4359327"/>
            <a:ext cx="1090038" cy="3372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BRDF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Correction</a:t>
            </a:r>
            <a:endParaRPr lang="ja-JP" altLang="en-US" sz="1200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0" name="円柱 49">
            <a:extLst>
              <a:ext uri="{FF2B5EF4-FFF2-40B4-BE49-F238E27FC236}">
                <a16:creationId xmlns:a16="http://schemas.microsoft.com/office/drawing/2014/main" id="{55FD8070-C8FD-47D2-BF0D-9A093E1A9271}"/>
              </a:ext>
            </a:extLst>
          </p:cNvPr>
          <p:cNvSpPr/>
          <p:nvPr/>
        </p:nvSpPr>
        <p:spPr>
          <a:xfrm>
            <a:off x="4754929" y="4880740"/>
            <a:ext cx="1154472" cy="612589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Surface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Reflectance</a:t>
            </a:r>
          </a:p>
          <a:p>
            <a:pPr algn="ctr"/>
            <a:r>
              <a:rPr lang="en-US" altLang="ja-JP" sz="11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(BRDF)</a:t>
            </a:r>
            <a:endParaRPr lang="ja-JP" altLang="en-US" sz="11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1" name="角丸四角形 46">
            <a:extLst>
              <a:ext uri="{FF2B5EF4-FFF2-40B4-BE49-F238E27FC236}">
                <a16:creationId xmlns:a16="http://schemas.microsoft.com/office/drawing/2014/main" id="{D5D40E66-5382-4048-93B1-F72153C10AC3}"/>
              </a:ext>
            </a:extLst>
          </p:cNvPr>
          <p:cNvSpPr/>
          <p:nvPr/>
        </p:nvSpPr>
        <p:spPr>
          <a:xfrm>
            <a:off x="4741991" y="5582839"/>
            <a:ext cx="3937189" cy="3580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Further Processing</a:t>
            </a:r>
            <a:endParaRPr lang="ja-JP" altLang="en-US" sz="1200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A980C0F-BAF8-48E5-9B3F-5D20451356D9}"/>
              </a:ext>
            </a:extLst>
          </p:cNvPr>
          <p:cNvSpPr txBox="1"/>
          <p:nvPr/>
        </p:nvSpPr>
        <p:spPr>
          <a:xfrm>
            <a:off x="4286152" y="5635881"/>
            <a:ext cx="468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L-3</a:t>
            </a:r>
            <a:endParaRPr lang="ja-JP" altLang="en-US" sz="1600" b="1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3" name="円柱 52">
            <a:extLst>
              <a:ext uri="{FF2B5EF4-FFF2-40B4-BE49-F238E27FC236}">
                <a16:creationId xmlns:a16="http://schemas.microsoft.com/office/drawing/2014/main" id="{D3B8A4E7-B57F-4791-8B2A-272E5A59E983}"/>
              </a:ext>
            </a:extLst>
          </p:cNvPr>
          <p:cNvSpPr/>
          <p:nvPr/>
        </p:nvSpPr>
        <p:spPr>
          <a:xfrm>
            <a:off x="5406209" y="6027547"/>
            <a:ext cx="836409" cy="53975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Solar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Rad.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7" name="円柱 56">
            <a:extLst>
              <a:ext uri="{FF2B5EF4-FFF2-40B4-BE49-F238E27FC236}">
                <a16:creationId xmlns:a16="http://schemas.microsoft.com/office/drawing/2014/main" id="{9D10855A-7D06-47B6-8F50-D57720A9A68A}"/>
              </a:ext>
            </a:extLst>
          </p:cNvPr>
          <p:cNvSpPr/>
          <p:nvPr/>
        </p:nvSpPr>
        <p:spPr>
          <a:xfrm>
            <a:off x="4493342" y="6027547"/>
            <a:ext cx="811185" cy="539750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Albedo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58" name="円柱 57">
            <a:extLst>
              <a:ext uri="{FF2B5EF4-FFF2-40B4-BE49-F238E27FC236}">
                <a16:creationId xmlns:a16="http://schemas.microsoft.com/office/drawing/2014/main" id="{4C62A254-F5F9-4C0D-BAB4-5603F31BF277}"/>
              </a:ext>
            </a:extLst>
          </p:cNvPr>
          <p:cNvSpPr/>
          <p:nvPr/>
        </p:nvSpPr>
        <p:spPr>
          <a:xfrm>
            <a:off x="6305580" y="6012586"/>
            <a:ext cx="834448" cy="569672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GPP, ET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0" name="円柱 59">
            <a:extLst>
              <a:ext uri="{FF2B5EF4-FFF2-40B4-BE49-F238E27FC236}">
                <a16:creationId xmlns:a16="http://schemas.microsoft.com/office/drawing/2014/main" id="{38257902-AF0A-43D7-812D-F304744DDF71}"/>
              </a:ext>
            </a:extLst>
          </p:cNvPr>
          <p:cNvSpPr/>
          <p:nvPr/>
        </p:nvSpPr>
        <p:spPr>
          <a:xfrm>
            <a:off x="7237791" y="6020430"/>
            <a:ext cx="893374" cy="591892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FPAR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LAI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1" name="円柱 60">
            <a:extLst>
              <a:ext uri="{FF2B5EF4-FFF2-40B4-BE49-F238E27FC236}">
                <a16:creationId xmlns:a16="http://schemas.microsoft.com/office/drawing/2014/main" id="{19B58DA6-EDFC-4BCC-9926-9199E012C12F}"/>
              </a:ext>
            </a:extLst>
          </p:cNvPr>
          <p:cNvSpPr/>
          <p:nvPr/>
        </p:nvSpPr>
        <p:spPr>
          <a:xfrm>
            <a:off x="8239772" y="6027547"/>
            <a:ext cx="808966" cy="58477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Fire</a:t>
            </a:r>
            <a:endParaRPr lang="ja-JP" altLang="en-US" sz="1400" b="1" dirty="0">
              <a:solidFill>
                <a:schemeClr val="tx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31371A7-D169-45D0-9C47-C1525B2516F6}"/>
              </a:ext>
            </a:extLst>
          </p:cNvPr>
          <p:cNvSpPr txBox="1"/>
          <p:nvPr/>
        </p:nvSpPr>
        <p:spPr>
          <a:xfrm>
            <a:off x="5616387" y="4118964"/>
            <a:ext cx="17059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[Yamamoto et al. 2018]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43E97E5-1C2A-4F7F-9BB5-0273EC24C1BF}"/>
              </a:ext>
            </a:extLst>
          </p:cNvPr>
          <p:cNvSpPr txBox="1"/>
          <p:nvPr/>
        </p:nvSpPr>
        <p:spPr>
          <a:xfrm>
            <a:off x="7215779" y="4115188"/>
            <a:ext cx="1938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[Yamamoto et al. 2018,</a:t>
            </a:r>
            <a:r>
              <a:rPr lang="ja-JP" altLang="en-US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 </a:t>
            </a:r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22]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A42572B-DCFC-47AE-91BF-F42CAFB8E6D6}"/>
              </a:ext>
            </a:extLst>
          </p:cNvPr>
          <p:cNvSpPr txBox="1"/>
          <p:nvPr/>
        </p:nvSpPr>
        <p:spPr>
          <a:xfrm>
            <a:off x="4387840" y="3142392"/>
            <a:ext cx="1396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[Li et al. 2025]</a:t>
            </a:r>
          </a:p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[Zhang et al. 2025]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E2E0BE0-99D5-46AB-8B2B-9164CD647BFF}"/>
              </a:ext>
            </a:extLst>
          </p:cNvPr>
          <p:cNvCxnSpPr>
            <a:cxnSpLocks/>
            <a:stCxn id="39" idx="3"/>
            <a:endCxn id="42" idx="0"/>
          </p:cNvCxnSpPr>
          <p:nvPr/>
        </p:nvCxnSpPr>
        <p:spPr>
          <a:xfrm flipH="1">
            <a:off x="6618757" y="2377806"/>
            <a:ext cx="2414" cy="39281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6BE32D9-7870-4661-AED0-D29D7A07EC7E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322334" y="2331146"/>
            <a:ext cx="822208" cy="43690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2E39FD4D-E541-442A-B392-2E8DFE3EDFD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7078719" y="2315479"/>
            <a:ext cx="945821" cy="4525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A9EECA22-3530-4E74-BF98-FE91FE40181B}"/>
              </a:ext>
            </a:extLst>
          </p:cNvPr>
          <p:cNvCxnSpPr>
            <a:cxnSpLocks/>
            <a:stCxn id="42" idx="2"/>
            <a:endCxn id="45" idx="1"/>
          </p:cNvCxnSpPr>
          <p:nvPr/>
        </p:nvCxnSpPr>
        <p:spPr>
          <a:xfrm flipH="1">
            <a:off x="6613822" y="3148601"/>
            <a:ext cx="4935" cy="3867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E13355D-D360-43FF-A330-90FB079B77C4}"/>
              </a:ext>
            </a:extLst>
          </p:cNvPr>
          <p:cNvCxnSpPr>
            <a:cxnSpLocks/>
            <a:stCxn id="41" idx="2"/>
            <a:endCxn id="44" idx="1"/>
          </p:cNvCxnSpPr>
          <p:nvPr/>
        </p:nvCxnSpPr>
        <p:spPr>
          <a:xfrm flipH="1">
            <a:off x="5311011" y="3156083"/>
            <a:ext cx="11323" cy="35988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72521596-4446-411F-B73A-67A4BA89989C}"/>
              </a:ext>
            </a:extLst>
          </p:cNvPr>
          <p:cNvCxnSpPr>
            <a:cxnSpLocks/>
            <a:stCxn id="43" idx="2"/>
            <a:endCxn id="46" idx="1"/>
          </p:cNvCxnSpPr>
          <p:nvPr/>
        </p:nvCxnSpPr>
        <p:spPr>
          <a:xfrm>
            <a:off x="8024540" y="3156083"/>
            <a:ext cx="12001" cy="3792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6E1BF82-5399-4F10-8231-6A9070B33223}"/>
              </a:ext>
            </a:extLst>
          </p:cNvPr>
          <p:cNvSpPr txBox="1"/>
          <p:nvPr/>
        </p:nvSpPr>
        <p:spPr>
          <a:xfrm>
            <a:off x="4304457" y="1135007"/>
            <a:ext cx="337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CEReS</a:t>
            </a:r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/CU data -&gt; Products</a:t>
            </a:r>
            <a:endParaRPr lang="ja-JP" altLang="en-US" sz="20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3" name="右矢印 53">
            <a:extLst>
              <a:ext uri="{FF2B5EF4-FFF2-40B4-BE49-F238E27FC236}">
                <a16:creationId xmlns:a16="http://schemas.microsoft.com/office/drawing/2014/main" id="{1B918AFF-FF58-4A0E-AD97-EE93A8514666}"/>
              </a:ext>
            </a:extLst>
          </p:cNvPr>
          <p:cNvSpPr/>
          <p:nvPr/>
        </p:nvSpPr>
        <p:spPr>
          <a:xfrm rot="5400000">
            <a:off x="-135780" y="3400040"/>
            <a:ext cx="1676377" cy="79955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8E17040-4D4A-44E3-93EB-6B29E46180EE}"/>
              </a:ext>
            </a:extLst>
          </p:cNvPr>
          <p:cNvSpPr/>
          <p:nvPr/>
        </p:nvSpPr>
        <p:spPr>
          <a:xfrm>
            <a:off x="950116" y="6312609"/>
            <a:ext cx="3309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333333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ftp://hmwr829gr.cr.chiba-u.ac.jp/</a:t>
            </a:r>
          </a:p>
          <a:p>
            <a:r>
              <a:rPr lang="en-US" altLang="ja-JP" sz="1600" dirty="0">
                <a:solidFill>
                  <a:srgbClr val="333333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gridded/FD/V20190123/</a:t>
            </a:r>
            <a:endParaRPr lang="ja-JP" altLang="en-US" sz="16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B236BDB-86EE-4812-9270-09CA8B2F6E1F}"/>
              </a:ext>
            </a:extLst>
          </p:cNvPr>
          <p:cNvSpPr txBox="1"/>
          <p:nvPr/>
        </p:nvSpPr>
        <p:spPr>
          <a:xfrm>
            <a:off x="5977016" y="4420800"/>
            <a:ext cx="313176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Datasets Available:</a:t>
            </a:r>
          </a:p>
          <a:p>
            <a:r>
              <a:rPr lang="en-US" altLang="ja-JP" sz="16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  <a:hlinkClick r:id="rId4"/>
              </a:rPr>
              <a:t>https://ichiilab.weebly.com/</a:t>
            </a:r>
            <a:endParaRPr lang="en-US" altLang="ja-JP" sz="16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  <a:p>
            <a:r>
              <a:rPr lang="en-US" altLang="ja-JP" sz="16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datasets.html</a:t>
            </a:r>
            <a:endParaRPr lang="ja-JP" altLang="en-US" sz="16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0012C04-7651-4E08-8E5E-E39A6A0D4D92}"/>
              </a:ext>
            </a:extLst>
          </p:cNvPr>
          <p:cNvSpPr txBox="1"/>
          <p:nvPr/>
        </p:nvSpPr>
        <p:spPr>
          <a:xfrm>
            <a:off x="5909401" y="5279904"/>
            <a:ext cx="1244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[Li et al. in prep]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7467CB4-53A2-4E7B-8C8E-CB896A556469}"/>
              </a:ext>
            </a:extLst>
          </p:cNvPr>
          <p:cNvSpPr txBox="1"/>
          <p:nvPr/>
        </p:nvSpPr>
        <p:spPr>
          <a:xfrm>
            <a:off x="4707790" y="6613481"/>
            <a:ext cx="2319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[GPP: Yamamoto et al. in review]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92F2E12-015B-4499-B429-49D10772154B}"/>
              </a:ext>
            </a:extLst>
          </p:cNvPr>
          <p:cNvSpPr txBox="1"/>
          <p:nvPr/>
        </p:nvSpPr>
        <p:spPr>
          <a:xfrm>
            <a:off x="7044682" y="6613481"/>
            <a:ext cx="1774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[ET: Zhang et al. in prep]</a:t>
            </a:r>
            <a:endParaRPr lang="ja-JP" altLang="en-US" sz="11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5B3B295D-7DA8-4C2D-A9CB-722BC1B39D57}"/>
              </a:ext>
            </a:extLst>
          </p:cNvPr>
          <p:cNvGrpSpPr/>
          <p:nvPr/>
        </p:nvGrpSpPr>
        <p:grpSpPr>
          <a:xfrm>
            <a:off x="1321570" y="3151207"/>
            <a:ext cx="6610535" cy="3369291"/>
            <a:chOff x="1321570" y="3151207"/>
            <a:chExt cx="6610535" cy="3369291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1C9F7DB1-9FD2-404B-AC3B-E79B9FE375EE}"/>
                </a:ext>
              </a:extLst>
            </p:cNvPr>
            <p:cNvSpPr txBox="1"/>
            <p:nvPr/>
          </p:nvSpPr>
          <p:spPr>
            <a:xfrm>
              <a:off x="1321570" y="4635566"/>
              <a:ext cx="5357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dirty="0"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67A343B-A034-4C2F-B2AA-4B8AE5BA7BA2}"/>
                </a:ext>
              </a:extLst>
            </p:cNvPr>
            <p:cNvSpPr txBox="1"/>
            <p:nvPr/>
          </p:nvSpPr>
          <p:spPr>
            <a:xfrm>
              <a:off x="4610157" y="3151207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FA73262-A22D-443B-8CAD-262D74032308}"/>
                </a:ext>
              </a:extLst>
            </p:cNvPr>
            <p:cNvSpPr txBox="1"/>
            <p:nvPr/>
          </p:nvSpPr>
          <p:spPr>
            <a:xfrm>
              <a:off x="5253022" y="5751057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A15DE0D7-CACC-497C-A1BA-07C44AE3F263}"/>
                </a:ext>
              </a:extLst>
            </p:cNvPr>
            <p:cNvSpPr txBox="1"/>
            <p:nvPr/>
          </p:nvSpPr>
          <p:spPr>
            <a:xfrm>
              <a:off x="5911458" y="3155629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A7794B0-000C-47E9-8495-6AA00C46A479}"/>
                </a:ext>
              </a:extLst>
            </p:cNvPr>
            <p:cNvSpPr txBox="1"/>
            <p:nvPr/>
          </p:nvSpPr>
          <p:spPr>
            <a:xfrm>
              <a:off x="7362718" y="3177116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CD7A0001-A12F-47E4-B7BB-F4306CA4A178}"/>
              </a:ext>
            </a:extLst>
          </p:cNvPr>
          <p:cNvGrpSpPr/>
          <p:nvPr/>
        </p:nvGrpSpPr>
        <p:grpSpPr>
          <a:xfrm>
            <a:off x="4276253" y="4713385"/>
            <a:ext cx="3379323" cy="1807113"/>
            <a:chOff x="4276253" y="4713385"/>
            <a:chExt cx="3379323" cy="1807113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2984C865-F038-4A17-9125-59B766763E07}"/>
                </a:ext>
              </a:extLst>
            </p:cNvPr>
            <p:cNvSpPr txBox="1"/>
            <p:nvPr/>
          </p:nvSpPr>
          <p:spPr>
            <a:xfrm>
              <a:off x="6159358" y="5737815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>
                      <a:lumMod val="75000"/>
                    </a:schemeClr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FB156EC1-993B-44BB-AFF0-5F9FBD296090}"/>
                </a:ext>
              </a:extLst>
            </p:cNvPr>
            <p:cNvSpPr txBox="1"/>
            <p:nvPr/>
          </p:nvSpPr>
          <p:spPr>
            <a:xfrm>
              <a:off x="7086189" y="5751057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>
                      <a:lumMod val="75000"/>
                    </a:schemeClr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E09C4FE9-4C21-44B7-AB68-C687E87EA2B9}"/>
                </a:ext>
              </a:extLst>
            </p:cNvPr>
            <p:cNvSpPr txBox="1"/>
            <p:nvPr/>
          </p:nvSpPr>
          <p:spPr>
            <a:xfrm>
              <a:off x="4724146" y="4713385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>
                      <a:lumMod val="75000"/>
                    </a:schemeClr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8FBC19EB-25CF-4843-BA24-6DDB120F4D4A}"/>
                </a:ext>
              </a:extLst>
            </p:cNvPr>
            <p:cNvSpPr txBox="1"/>
            <p:nvPr/>
          </p:nvSpPr>
          <p:spPr>
            <a:xfrm>
              <a:off x="4276253" y="5736361"/>
              <a:ext cx="5693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bg1">
                      <a:lumMod val="75000"/>
                    </a:schemeClr>
                  </a:solidFill>
                  <a:latin typeface="Spica Neue" panose="02000503000000000000" pitchFamily="2" charset="-128"/>
                  <a:ea typeface="Spica Neue" panose="02000503000000000000" pitchFamily="2" charset="-128"/>
                  <a:cs typeface="Spica Neue" panose="02000503000000000000" pitchFamily="2" charset="-128"/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BCEEA71-ABC7-4BD1-A73C-C2075582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10" y="1137199"/>
            <a:ext cx="4860000" cy="486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F04496-205A-41B9-B9FF-1322F346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7199"/>
            <a:ext cx="4875474" cy="4860000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3974686D-FD10-4208-969D-03C0E5763DC4}"/>
              </a:ext>
            </a:extLst>
          </p:cNvPr>
          <p:cNvSpPr/>
          <p:nvPr/>
        </p:nvSpPr>
        <p:spPr>
          <a:xfrm>
            <a:off x="4019910" y="3448803"/>
            <a:ext cx="1414733" cy="748124"/>
          </a:xfrm>
          <a:prstGeom prst="rightArrow">
            <a:avLst>
              <a:gd name="adj1" fmla="val 58333"/>
              <a:gd name="adj2" fmla="val 55556"/>
            </a:avLst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b="1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Atm </a:t>
            </a:r>
            <a:r>
              <a:rPr kumimoji="1" lang="en-US" altLang="ja-JP" b="1" dirty="0" err="1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Corr</a:t>
            </a:r>
            <a:endParaRPr kumimoji="1" lang="ja-JP" altLang="en-US" b="1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209881-4EBC-4491-A78D-770716DC4E28}"/>
              </a:ext>
            </a:extLst>
          </p:cNvPr>
          <p:cNvSpPr/>
          <p:nvPr/>
        </p:nvSpPr>
        <p:spPr>
          <a:xfrm>
            <a:off x="0" y="762"/>
            <a:ext cx="9132877" cy="1102174"/>
          </a:xfrm>
          <a:prstGeom prst="rect">
            <a:avLst/>
          </a:prstGeom>
          <a:solidFill>
            <a:srgbClr val="42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C870F2-0A92-4772-BC1E-BF9C2D8ABEF9}"/>
              </a:ext>
            </a:extLst>
          </p:cNvPr>
          <p:cNvSpPr txBox="1"/>
          <p:nvPr/>
        </p:nvSpPr>
        <p:spPr>
          <a:xfrm>
            <a:off x="1" y="259461"/>
            <a:ext cx="52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Land Surface Reflectance</a:t>
            </a:r>
            <a:endParaRPr lang="ja-JP" altLang="en-US" sz="3200" b="1" dirty="0">
              <a:solidFill>
                <a:schemeClr val="bg1"/>
              </a:solidFill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7229AC-2F5A-4B85-838B-DEC597C8E96C}"/>
              </a:ext>
            </a:extLst>
          </p:cNvPr>
          <p:cNvSpPr txBox="1"/>
          <p:nvPr/>
        </p:nvSpPr>
        <p:spPr>
          <a:xfrm>
            <a:off x="3817839" y="6398484"/>
            <a:ext cx="522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[Li et al. 2025; JMSJ, Zhang et al. 2025; RSE]</a:t>
            </a:r>
            <a:endParaRPr lang="ja-JP" altLang="en-US" sz="20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AC6D23-BC0B-4FD2-A666-431594855F0E}"/>
              </a:ext>
            </a:extLst>
          </p:cNvPr>
          <p:cNvSpPr txBox="1"/>
          <p:nvPr/>
        </p:nvSpPr>
        <p:spPr>
          <a:xfrm>
            <a:off x="1042912" y="5906686"/>
            <a:ext cx="7995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Spica Neue" panose="02000503000000000000" pitchFamily="2" charset="-128"/>
                <a:ea typeface="Spica Neue" panose="02000503000000000000" pitchFamily="2" charset="-128"/>
                <a:cs typeface="Spica Neue" panose="02000503000000000000" pitchFamily="2" charset="-128"/>
              </a:rPr>
              <a:t>Our system (open software) is flexible to apply other GEO sensors.</a:t>
            </a:r>
            <a:endParaRPr lang="ja-JP" altLang="en-US" sz="2000" dirty="0">
              <a:latin typeface="Spica Neue" panose="02000503000000000000" pitchFamily="2" charset="-128"/>
              <a:ea typeface="Spica Neue" panose="02000503000000000000" pitchFamily="2" charset="-128"/>
              <a:cs typeface="Spica Neue" panose="02000503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99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19031</TotalTime>
  <Words>368</Words>
  <Application>Microsoft Office PowerPoint</Application>
  <PresentationFormat>画面に合わせる (4:3)</PresentationFormat>
  <Paragraphs>92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Spica Neue</vt:lpstr>
      <vt:lpstr>Yu Gothic UI</vt:lpstr>
      <vt:lpstr>Arial</vt:lpstr>
      <vt:lpstr>Open Sans</vt:lpstr>
      <vt:lpstr>Spica Neue P</vt:lpstr>
      <vt:lpstr>Calibri</vt:lpstr>
      <vt:lpstr>Calibri Light</vt:lpstr>
      <vt:lpstr>Helvetica Neue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Ichii Kazuhito</dc:creator>
  <cp:lastModifiedBy>市井 和仁</cp:lastModifiedBy>
  <cp:revision>99</cp:revision>
  <dcterms:created xsi:type="dcterms:W3CDTF">2023-04-19T20:33:12Z</dcterms:created>
  <dcterms:modified xsi:type="dcterms:W3CDTF">2025-04-30T05:14:22Z</dcterms:modified>
</cp:coreProperties>
</file>