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6a118b90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6a118b90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06e142c0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06e142c06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06e142c06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06e142c06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06e142c06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06e142c06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06e142c06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06e142c06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6a118b907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6a118b907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06e142c0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06e142c0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06e142c0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06e142c0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6a118b90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6a118b90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6a118b90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6a118b90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06e142c06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06e142c06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06e142c06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06e142c06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6a118b90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6a118b90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06e142c06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06e142c06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6a118b9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6a118b9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3.png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3" Type="http://schemas.openxmlformats.org/officeDocument/2006/relationships/image" Target="../media/image54.png"/><Relationship Id="rId7" Type="http://schemas.openxmlformats.org/officeDocument/2006/relationships/image" Target="../media/image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0.jpg"/><Relationship Id="rId5" Type="http://schemas.openxmlformats.org/officeDocument/2006/relationships/image" Target="../media/image56.png"/><Relationship Id="rId10" Type="http://schemas.openxmlformats.org/officeDocument/2006/relationships/image" Target="../media/image59.jpg"/><Relationship Id="rId4" Type="http://schemas.openxmlformats.org/officeDocument/2006/relationships/image" Target="../media/image55.png"/><Relationship Id="rId9" Type="http://schemas.openxmlformats.org/officeDocument/2006/relationships/image" Target="../media/image58.jpg"/><Relationship Id="rId1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4588325" y="4095658"/>
            <a:ext cx="4505100" cy="941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00" b="1">
                <a:solidFill>
                  <a:srgbClr val="000000"/>
                </a:solidFill>
              </a:rPr>
              <a:t>This research (PHDF-19-559) has been supported by Shota Rustaveli National Science Foundation of Georgia (SRNSFG)</a:t>
            </a:r>
            <a:endParaRPr sz="11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260"/>
          </a:p>
        </p:txBody>
      </p:sp>
      <p:sp>
        <p:nvSpPr>
          <p:cNvPr id="68" name="Google Shape;68;p13"/>
          <p:cNvSpPr txBox="1"/>
          <p:nvPr/>
        </p:nvSpPr>
        <p:spPr>
          <a:xfrm>
            <a:off x="0" y="308305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300" i="0" u="none" strike="noStrike" cap="none">
                <a:solidFill>
                  <a:srgbClr val="000000"/>
                </a:solidFill>
              </a:rPr>
              <a:t>INSTITUTE OF EARTH SCIENCES AND NATIONAL SEISMIC MONITORING CENTRE </a:t>
            </a:r>
            <a:r>
              <a:rPr lang="en" sz="2300"/>
              <a:t>_</a:t>
            </a:r>
            <a:r>
              <a:rPr lang="en" sz="2300" i="0" u="none" strike="noStrike" cap="none">
                <a:solidFill>
                  <a:srgbClr val="000000"/>
                </a:solidFill>
              </a:rPr>
              <a:t> ILIA STATE UNIVERSITY</a:t>
            </a:r>
            <a:endParaRPr sz="23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69" name="Google Shape;69;p13" title="ge_pic_11808_1_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350" y="4095650"/>
            <a:ext cx="940976" cy="94097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/>
        </p:nvSpPr>
        <p:spPr>
          <a:xfrm>
            <a:off x="508050" y="1293950"/>
            <a:ext cx="812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Geophysical Analysis of Soil Properties for Engineering-Geological Studies and Urban Planning</a:t>
            </a:r>
            <a:endParaRPr sz="2400"/>
          </a:p>
        </p:txBody>
      </p:sp>
      <p:sp>
        <p:nvSpPr>
          <p:cNvPr id="71" name="Google Shape;71;p13"/>
          <p:cNvSpPr txBox="1"/>
          <p:nvPr/>
        </p:nvSpPr>
        <p:spPr>
          <a:xfrm>
            <a:off x="3243300" y="2388600"/>
            <a:ext cx="265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Dimitri Akubardia</a:t>
            </a:r>
            <a:endParaRPr sz="22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4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 rotWithShape="1">
          <a:blip r:embed="rId5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1313100" y="296975"/>
            <a:ext cx="7893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Study of Construction Site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Seismic Refraction and MASW Survey Using Weight-Drop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475" y="1121625"/>
            <a:ext cx="3683039" cy="17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3050" y="2918800"/>
            <a:ext cx="4028377" cy="15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350" y="1121625"/>
            <a:ext cx="1876974" cy="333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99275" y="1125000"/>
            <a:ext cx="2849823" cy="16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99276" y="2852114"/>
            <a:ext cx="2849823" cy="1603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1501725" y="1214750"/>
            <a:ext cx="142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460375" y="412750"/>
            <a:ext cx="3198900" cy="57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Geological Map of Tbilisi</a:t>
            </a:r>
            <a:endParaRPr sz="8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Seismic Site Classification - Vs30</a:t>
            </a:r>
            <a:endParaRPr sz="15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311500" y="4370900"/>
            <a:ext cx="107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scale 1:25000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460950" y="425450"/>
            <a:ext cx="3170400" cy="78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Geological Map of Tbilisi</a:t>
            </a:r>
            <a:endParaRPr sz="15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Seismic Site Classification</a:t>
            </a:r>
            <a:endParaRPr sz="15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According to EuroCode 8</a:t>
            </a:r>
            <a:r>
              <a:rPr lang="en" sz="16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5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311500" y="4370900"/>
            <a:ext cx="107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scale 1:25000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1313100" y="296975"/>
            <a:ext cx="6517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Study of Construction Sites in the Tbilisi Area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Collecting data at night to avoid urban noise</a:t>
            </a:r>
            <a:endParaRPr sz="2000"/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3738" y="1097375"/>
            <a:ext cx="6736526" cy="393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3903850" y="0"/>
            <a:ext cx="383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Geophysical Field Survey Kits</a:t>
            </a:r>
            <a:endParaRPr sz="2000"/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00" y="608975"/>
            <a:ext cx="2734001" cy="17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 rotWithShape="1">
          <a:blip r:embed="rId6">
            <a:alphaModFix/>
          </a:blip>
          <a:srcRect b="2987"/>
          <a:stretch/>
        </p:blipFill>
        <p:spPr>
          <a:xfrm>
            <a:off x="3032300" y="608975"/>
            <a:ext cx="2444674" cy="42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4775" y="608975"/>
            <a:ext cx="3542251" cy="139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9725" y="2123466"/>
            <a:ext cx="1687823" cy="12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31249" y="3505700"/>
            <a:ext cx="1860575" cy="13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31898" y="3505700"/>
            <a:ext cx="1505252" cy="13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5650" y="3287500"/>
            <a:ext cx="2733900" cy="15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 rotWithShape="1">
          <a:blip r:embed="rId12">
            <a:alphaModFix/>
          </a:blip>
          <a:srcRect l="35049" t="12826" r="3964" b="16150"/>
          <a:stretch/>
        </p:blipFill>
        <p:spPr>
          <a:xfrm>
            <a:off x="7370300" y="2392725"/>
            <a:ext cx="1597874" cy="7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19950" y="2392725"/>
            <a:ext cx="2409600" cy="15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/>
        </p:nvSpPr>
        <p:spPr>
          <a:xfrm>
            <a:off x="0" y="25770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Institute of Earth Sciences and National Seismic Monitoring Centre - Online Database</a:t>
            </a:r>
            <a:endParaRPr sz="2400"/>
          </a:p>
        </p:txBody>
      </p:sp>
      <p:pic>
        <p:nvPicPr>
          <p:cNvPr id="233" name="Google Shape;233;p27"/>
          <p:cNvPicPr preferRelativeResize="0"/>
          <p:nvPr/>
        </p:nvPicPr>
        <p:blipFill rotWithShape="1">
          <a:blip r:embed="rId3">
            <a:alphaModFix/>
          </a:blip>
          <a:srcRect l="2770" r="-2770"/>
          <a:stretch/>
        </p:blipFill>
        <p:spPr>
          <a:xfrm>
            <a:off x="852475" y="719400"/>
            <a:ext cx="2762407" cy="15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00" y="2333625"/>
            <a:ext cx="2282335" cy="121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5">
            <a:alphaModFix/>
          </a:blip>
          <a:srcRect l="-1963" t="1754" r="-2453" b="-6171"/>
          <a:stretch/>
        </p:blipFill>
        <p:spPr>
          <a:xfrm>
            <a:off x="2370695" y="2344700"/>
            <a:ext cx="2410718" cy="12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 rotWithShape="1">
          <a:blip r:embed="rId6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 rotWithShape="1">
          <a:blip r:embed="rId7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1550" y="1852525"/>
            <a:ext cx="4259276" cy="3113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7"/>
          <p:cNvGrpSpPr/>
          <p:nvPr/>
        </p:nvGrpSpPr>
        <p:grpSpPr>
          <a:xfrm>
            <a:off x="88500" y="3631168"/>
            <a:ext cx="2282325" cy="1374553"/>
            <a:chOff x="88500" y="3789700"/>
            <a:chExt cx="2282325" cy="1523050"/>
          </a:xfrm>
        </p:grpSpPr>
        <p:pic>
          <p:nvPicPr>
            <p:cNvPr id="240" name="Google Shape;240;p2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75318" y="4638653"/>
              <a:ext cx="920597" cy="674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07672" y="3992839"/>
              <a:ext cx="963152" cy="1291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8500" y="3789700"/>
              <a:ext cx="1292216" cy="8283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3" name="Google Shape;243;p27"/>
          <p:cNvSpPr txBox="1"/>
          <p:nvPr/>
        </p:nvSpPr>
        <p:spPr>
          <a:xfrm>
            <a:off x="4717100" y="1101325"/>
            <a:ext cx="4426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Evaluation of Soil Physical Properties and Dynamic Modulus</a:t>
            </a:r>
            <a:endParaRPr sz="1800"/>
          </a:p>
        </p:txBody>
      </p:sp>
      <p:grpSp>
        <p:nvGrpSpPr>
          <p:cNvPr id="244" name="Google Shape;244;p27"/>
          <p:cNvGrpSpPr/>
          <p:nvPr/>
        </p:nvGrpSpPr>
        <p:grpSpPr>
          <a:xfrm>
            <a:off x="2434881" y="3620111"/>
            <a:ext cx="2282341" cy="1374596"/>
            <a:chOff x="2435252" y="855227"/>
            <a:chExt cx="6754487" cy="3913997"/>
          </a:xfrm>
        </p:grpSpPr>
        <p:pic>
          <p:nvPicPr>
            <p:cNvPr id="245" name="Google Shape;245;p27"/>
            <p:cNvPicPr preferRelativeResize="0"/>
            <p:nvPr/>
          </p:nvPicPr>
          <p:blipFill rotWithShape="1">
            <a:blip r:embed="rId12">
              <a:alphaModFix/>
            </a:blip>
            <a:srcRect l="4006" t="22747" r="1946" b="4578"/>
            <a:stretch/>
          </p:blipFill>
          <p:spPr>
            <a:xfrm>
              <a:off x="3256925" y="2786050"/>
              <a:ext cx="4997076" cy="198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435252" y="855227"/>
              <a:ext cx="3290390" cy="1838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2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899348" y="855227"/>
              <a:ext cx="3290390" cy="18386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t="4662"/>
          <a:stretch/>
        </p:blipFill>
        <p:spPr>
          <a:xfrm>
            <a:off x="6410450" y="2419350"/>
            <a:ext cx="2733551" cy="256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4">
            <a:alphaModFix/>
          </a:blip>
          <a:srcRect t="5935"/>
          <a:stretch/>
        </p:blipFill>
        <p:spPr>
          <a:xfrm>
            <a:off x="2216975" y="1485900"/>
            <a:ext cx="4710050" cy="35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5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8425" y="0"/>
            <a:ext cx="3517425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7572150" y="1884925"/>
            <a:ext cx="113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(Onur et al, 2020)</a:t>
            </a:r>
            <a:endParaRPr sz="900" i="1"/>
          </a:p>
        </p:txBody>
      </p:sp>
      <p:sp>
        <p:nvSpPr>
          <p:cNvPr id="83" name="Google Shape;83;p14"/>
          <p:cNvSpPr txBox="1"/>
          <p:nvPr/>
        </p:nvSpPr>
        <p:spPr>
          <a:xfrm>
            <a:off x="262749" y="591925"/>
            <a:ext cx="2944501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Regional Tectonics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Seismicity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GPS Velocities</a:t>
            </a:r>
            <a:endParaRPr sz="2400" dirty="0"/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7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3717100" y="4741575"/>
            <a:ext cx="113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(Forte et al, 2014)</a:t>
            </a:r>
            <a:endParaRPr sz="900" i="1"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75" y="2918775"/>
            <a:ext cx="3321999" cy="20584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7434150" y="2523100"/>
            <a:ext cx="1409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(Sokhadze et al, 2018)</a:t>
            </a:r>
            <a:endParaRPr sz="900" i="1"/>
          </a:p>
        </p:txBody>
      </p:sp>
      <p:sp>
        <p:nvSpPr>
          <p:cNvPr id="88" name="Google Shape;88;p14"/>
          <p:cNvSpPr txBox="1"/>
          <p:nvPr/>
        </p:nvSpPr>
        <p:spPr>
          <a:xfrm>
            <a:off x="0" y="4662825"/>
            <a:ext cx="113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(Onur et al, 2020)</a:t>
            </a:r>
            <a:endParaRPr sz="900" i="1"/>
          </a:p>
        </p:txBody>
      </p:sp>
      <p:sp>
        <p:nvSpPr>
          <p:cNvPr id="89" name="Google Shape;89;p14"/>
          <p:cNvSpPr txBox="1"/>
          <p:nvPr/>
        </p:nvSpPr>
        <p:spPr>
          <a:xfrm>
            <a:off x="80475" y="4233175"/>
            <a:ext cx="1220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TBILISI</a:t>
            </a:r>
            <a:endParaRPr sz="2400"/>
          </a:p>
        </p:txBody>
      </p:sp>
      <p:cxnSp>
        <p:nvCxnSpPr>
          <p:cNvPr id="90" name="Google Shape;90;p14"/>
          <p:cNvCxnSpPr/>
          <p:nvPr/>
        </p:nvCxnSpPr>
        <p:spPr>
          <a:xfrm rot="10800000" flipH="1">
            <a:off x="1300875" y="4108725"/>
            <a:ext cx="768000" cy="286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/>
        </p:nvSpPr>
        <p:spPr>
          <a:xfrm>
            <a:off x="1152200" y="296963"/>
            <a:ext cx="6280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Geophysical survey points in the Tbilisi area</a:t>
            </a:r>
            <a:endParaRPr sz="2400"/>
          </a:p>
        </p:txBody>
      </p:sp>
      <p:sp>
        <p:nvSpPr>
          <p:cNvPr id="96" name="Google Shape;96;p15"/>
          <p:cNvSpPr txBox="1"/>
          <p:nvPr/>
        </p:nvSpPr>
        <p:spPr>
          <a:xfrm>
            <a:off x="845325" y="756875"/>
            <a:ext cx="819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" sz="2000"/>
              <a:t>Surveys were conducted and ground categories were estimated at over 100 locations within urban areas.</a:t>
            </a:r>
            <a:endParaRPr sz="2000"/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5"/>
          <p:cNvGrpSpPr/>
          <p:nvPr/>
        </p:nvGrpSpPr>
        <p:grpSpPr>
          <a:xfrm>
            <a:off x="2467288" y="1514654"/>
            <a:ext cx="3809564" cy="2562432"/>
            <a:chOff x="2134125" y="1910500"/>
            <a:chExt cx="5136952" cy="2889200"/>
          </a:xfrm>
        </p:grpSpPr>
        <p:pic>
          <p:nvPicPr>
            <p:cNvPr id="100" name="Google Shape;100;p15" title="kkk.jpg"/>
            <p:cNvPicPr preferRelativeResize="0"/>
            <p:nvPr/>
          </p:nvPicPr>
          <p:blipFill rotWithShape="1">
            <a:blip r:embed="rId5">
              <a:alphaModFix/>
            </a:blip>
            <a:srcRect l="5939" r="5939"/>
            <a:stretch/>
          </p:blipFill>
          <p:spPr>
            <a:xfrm>
              <a:off x="2134125" y="1910500"/>
              <a:ext cx="5136952" cy="288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5" title="North-Arrow-PNG-Clipart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34497" y="1973475"/>
              <a:ext cx="186175" cy="481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" name="Google Shape;10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473" y="1514650"/>
            <a:ext cx="2241459" cy="16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7475" y="3348150"/>
            <a:ext cx="2241450" cy="168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88450" y="4079700"/>
            <a:ext cx="1788401" cy="100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9725" y="3130431"/>
            <a:ext cx="2531725" cy="189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67300" y="4077075"/>
            <a:ext cx="1788401" cy="101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19724" y="1514650"/>
            <a:ext cx="2303600" cy="157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1045600" y="215300"/>
            <a:ext cx="6738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Geophysical survey methods for site classification - Vs30   </a:t>
            </a:r>
            <a:endParaRPr sz="2600"/>
          </a:p>
        </p:txBody>
      </p:sp>
      <p:sp>
        <p:nvSpPr>
          <p:cNvPr id="113" name="Google Shape;113;p16"/>
          <p:cNvSpPr txBox="1"/>
          <p:nvPr/>
        </p:nvSpPr>
        <p:spPr>
          <a:xfrm>
            <a:off x="80775" y="1071725"/>
            <a:ext cx="8196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i="1" u="sng"/>
              <a:t>Methods</a:t>
            </a:r>
            <a:endParaRPr sz="2200" i="1" u="sng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" sz="2200"/>
              <a:t>Seismic Refraction Survey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" sz="2200"/>
              <a:t>Multi-channel Analysis of Surface Waves (MASW)</a:t>
            </a:r>
            <a:endParaRPr sz="2200"/>
          </a:p>
        </p:txBody>
      </p:sp>
      <p:sp>
        <p:nvSpPr>
          <p:cNvPr id="114" name="Google Shape;114;p16"/>
          <p:cNvSpPr txBox="1"/>
          <p:nvPr/>
        </p:nvSpPr>
        <p:spPr>
          <a:xfrm>
            <a:off x="80775" y="2178250"/>
            <a:ext cx="8997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i="1" u="sng"/>
              <a:t>Used Standards</a:t>
            </a:r>
            <a:endParaRPr sz="2200" i="1" u="sng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" sz="2200"/>
              <a:t>Field data collection, processing, and interpretation were carried out in accordance with the ASTM standard and EuroCode 8</a:t>
            </a:r>
            <a:endParaRPr sz="2200"/>
          </a:p>
        </p:txBody>
      </p:sp>
      <p:sp>
        <p:nvSpPr>
          <p:cNvPr id="115" name="Google Shape;115;p16"/>
          <p:cNvSpPr txBox="1"/>
          <p:nvPr/>
        </p:nvSpPr>
        <p:spPr>
          <a:xfrm>
            <a:off x="157725" y="3296550"/>
            <a:ext cx="46989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/>
              <a:t>Survey Kit</a:t>
            </a:r>
            <a:endParaRPr sz="2200" u="sng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Geode 24 Ch with seismic cable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Sensors: 4.5 Hz and 10 Hz V/H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Seismic Source: 8 kg sledgehammer or weight-drop</a:t>
            </a:r>
            <a:endParaRPr sz="2200"/>
          </a:p>
        </p:txBody>
      </p:sp>
      <p:sp>
        <p:nvSpPr>
          <p:cNvPr id="116" name="Google Shape;116;p16"/>
          <p:cNvSpPr txBox="1"/>
          <p:nvPr/>
        </p:nvSpPr>
        <p:spPr>
          <a:xfrm>
            <a:off x="4856625" y="3296550"/>
            <a:ext cx="42216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/>
              <a:t>Software Packages</a:t>
            </a:r>
            <a:endParaRPr sz="2200" u="sng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★"/>
            </a:pPr>
            <a:r>
              <a:rPr lang="en" sz="2200"/>
              <a:t>SeisImager/2D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★"/>
            </a:pPr>
            <a:r>
              <a:rPr lang="en" sz="2200"/>
              <a:t>Rayfract</a:t>
            </a:r>
            <a:r>
              <a:rPr lang="en" sz="2000" b="1"/>
              <a:t>®</a:t>
            </a:r>
            <a:endParaRPr sz="20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★"/>
            </a:pPr>
            <a:r>
              <a:rPr lang="en" sz="2200"/>
              <a:t>ParkSeisAUTO</a:t>
            </a:r>
            <a:endParaRPr sz="2200"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1770600" y="296975"/>
            <a:ext cx="560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Seismic Refraction Survey for Site Classification </a:t>
            </a:r>
            <a:endParaRPr sz="220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25" y="1034575"/>
            <a:ext cx="4575549" cy="23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8752" y="1034575"/>
            <a:ext cx="3765397" cy="24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5500" y="3531325"/>
            <a:ext cx="3952999" cy="16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1770600" y="296975"/>
            <a:ext cx="560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MASW Survey for Site Classification </a:t>
            </a:r>
            <a:endParaRPr sz="2200"/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25" y="789575"/>
            <a:ext cx="8567144" cy="418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988" y="435350"/>
            <a:ext cx="7762018" cy="45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2669700" y="296975"/>
            <a:ext cx="647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Landslide Volume Estimation in the Tbilisi Area</a:t>
            </a:r>
            <a:endParaRPr sz="2000"/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5">
            <a:alphaModFix/>
          </a:blip>
          <a:srcRect b="42791"/>
          <a:stretch/>
        </p:blipFill>
        <p:spPr>
          <a:xfrm>
            <a:off x="38576" y="2431630"/>
            <a:ext cx="2539200" cy="97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76" y="402225"/>
            <a:ext cx="2539199" cy="195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7">
            <a:alphaModFix/>
          </a:blip>
          <a:srcRect l="6634" t="13898" r="21562" b="8887"/>
          <a:stretch/>
        </p:blipFill>
        <p:spPr>
          <a:xfrm>
            <a:off x="38575" y="3474400"/>
            <a:ext cx="2539201" cy="154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99500" y="3319463"/>
            <a:ext cx="2864244" cy="15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9">
            <a:alphaModFix/>
          </a:blip>
          <a:srcRect r="4698" b="19607"/>
          <a:stretch/>
        </p:blipFill>
        <p:spPr>
          <a:xfrm>
            <a:off x="2708400" y="2571750"/>
            <a:ext cx="3360476" cy="83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10">
            <a:alphaModFix/>
          </a:blip>
          <a:srcRect r="9844" b="19704"/>
          <a:stretch/>
        </p:blipFill>
        <p:spPr>
          <a:xfrm>
            <a:off x="2669700" y="3409867"/>
            <a:ext cx="3360476" cy="89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04125" y="789575"/>
            <a:ext cx="2254669" cy="169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12">
            <a:alphaModFix/>
          </a:blip>
          <a:srcRect t="12644" r="8029" b="44794"/>
          <a:stretch/>
        </p:blipFill>
        <p:spPr>
          <a:xfrm>
            <a:off x="2669700" y="4247250"/>
            <a:ext cx="3611384" cy="8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13">
            <a:alphaModFix/>
          </a:blip>
          <a:srcRect l="4589" r="-4589" b="17607"/>
          <a:stretch/>
        </p:blipFill>
        <p:spPr>
          <a:xfrm>
            <a:off x="5085150" y="789585"/>
            <a:ext cx="4001875" cy="106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99500" y="1968539"/>
            <a:ext cx="2944500" cy="1425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 t="22486" b="23342"/>
          <a:stretch/>
        </p:blipFill>
        <p:spPr>
          <a:xfrm>
            <a:off x="2944500" y="0"/>
            <a:ext cx="959352" cy="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4">
            <a:alphaModFix/>
          </a:blip>
          <a:srcRect b="-633"/>
          <a:stretch/>
        </p:blipFill>
        <p:spPr>
          <a:xfrm>
            <a:off x="0" y="0"/>
            <a:ext cx="2944501" cy="29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750" y="405975"/>
            <a:ext cx="2768474" cy="132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750" y="1767312"/>
            <a:ext cx="2768475" cy="132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1750" y="3131725"/>
            <a:ext cx="2768476" cy="20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6250" y="470450"/>
            <a:ext cx="3740387" cy="25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4298475" y="39350"/>
            <a:ext cx="476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Study of Construction Site – Tbilisi Area</a:t>
            </a:r>
            <a:endParaRPr sz="2000"/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69050" y="3097475"/>
            <a:ext cx="2200860" cy="20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8007" y="2571750"/>
            <a:ext cx="2529243" cy="24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On-screen Show (16:9)</PresentationFormat>
  <Paragraphs>48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Roboto</vt:lpstr>
      <vt:lpstr>Calibri</vt:lpstr>
      <vt:lpstr>Material</vt:lpstr>
      <vt:lpstr>This research (PHDF-19-559) has been supported by Shota Rustaveli National Science Foundation of Georgia (SRNSFG)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Dimitri Akubardia</cp:lastModifiedBy>
  <cp:revision>1</cp:revision>
  <dcterms:modified xsi:type="dcterms:W3CDTF">2025-04-26T23:04:45Z</dcterms:modified>
</cp:coreProperties>
</file>