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407" r:id="rId9"/>
    <p:sldId id="262" r:id="rId10"/>
    <p:sldId id="265" r:id="rId11"/>
    <p:sldId id="266" r:id="rId12"/>
    <p:sldId id="416" r:id="rId13"/>
    <p:sldId id="427" r:id="rId14"/>
    <p:sldId id="411" r:id="rId15"/>
    <p:sldId id="270" r:id="rId16"/>
    <p:sldId id="414" r:id="rId17"/>
    <p:sldId id="417" r:id="rId18"/>
    <p:sldId id="415" r:id="rId19"/>
  </p:sldIdLst>
  <p:sldSz cx="12192000" cy="6858000"/>
  <p:notesSz cx="6858000" cy="9144000"/>
  <p:embeddedFontLst>
    <p:embeddedFont>
      <p:font typeface="Gill Sans" panose="020B0604020202020204" charset="0"/>
      <p:regular r:id="rId21"/>
      <p:bold r:id="rId22"/>
    </p:embeddedFont>
    <p:embeddedFont>
      <p:font typeface="Gill Sans MT" panose="020B0502020104020203" pitchFamily="34" charset="0"/>
      <p:regular r:id="rId23"/>
      <p:bold r:id="rId24"/>
      <p:italic r:id="rId25"/>
      <p:boldItalic r:id="rId26"/>
    </p:embeddedFont>
    <p:embeddedFont>
      <p:font typeface="Play" panose="020B0604020202020204" charset="0"/>
      <p:regular r:id="rId27"/>
      <p:bold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IH8v2P8vjjyxEtBvC2iPHE4BR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1007" autoAdjust="0"/>
  </p:normalViewPr>
  <p:slideViewPr>
    <p:cSldViewPr snapToGrid="0">
      <p:cViewPr varScale="1">
        <p:scale>
          <a:sx n="111" d="100"/>
          <a:sy n="111" d="100"/>
        </p:scale>
        <p:origin x="9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AC209-2FD1-FE41-A607-CC4D083335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34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827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dirty="0"/>
            </a:br>
            <a:endParaRPr dirty="0"/>
          </a:p>
        </p:txBody>
      </p:sp>
      <p:sp>
        <p:nvSpPr>
          <p:cNvPr id="137" name="Google Shape;13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5" name="Google Shape;1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AC31-65B3-4CAC-AC27-2CDD19C132A2}" type="datetimeFigureOut">
              <a:rPr lang="en-GB" smtClean="0"/>
              <a:t>26/04/2025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83BD-0D54-4B1D-96F5-68C75F2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559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AC31-65B3-4CAC-AC27-2CDD19C132A2}" type="datetimeFigureOut">
              <a:rPr lang="en-GB" smtClean="0"/>
              <a:t>26/04/2025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83BD-0D54-4B1D-96F5-68C75F2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471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AC31-65B3-4CAC-AC27-2CDD19C132A2}" type="datetimeFigureOut">
              <a:rPr lang="en-GB" smtClean="0"/>
              <a:t>26/04/2025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83BD-0D54-4B1D-96F5-68C75F2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38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AC31-65B3-4CAC-AC27-2CDD19C132A2}" type="datetimeFigureOut">
              <a:rPr lang="en-GB" smtClean="0"/>
              <a:t>26/04/2025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83BD-0D54-4B1D-96F5-68C75F2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123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AC31-65B3-4CAC-AC27-2CDD19C132A2}" type="datetimeFigureOut">
              <a:rPr lang="en-GB" smtClean="0"/>
              <a:t>26/04/2025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83BD-0D54-4B1D-96F5-68C75F2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096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AC31-65B3-4CAC-AC27-2CDD19C132A2}" type="datetimeFigureOut">
              <a:rPr lang="en-GB" smtClean="0"/>
              <a:t>26/04/2025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83BD-0D54-4B1D-96F5-68C75F2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945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AC31-65B3-4CAC-AC27-2CDD19C132A2}" type="datetimeFigureOut">
              <a:rPr lang="en-GB" smtClean="0"/>
              <a:t>26/04/2025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83BD-0D54-4B1D-96F5-68C75F2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148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AC31-65B3-4CAC-AC27-2CDD19C132A2}" type="datetimeFigureOut">
              <a:rPr lang="en-GB" smtClean="0"/>
              <a:t>26/04/2025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83BD-0D54-4B1D-96F5-68C75F2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79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AC31-65B3-4CAC-AC27-2CDD19C132A2}" type="datetimeFigureOut">
              <a:rPr lang="en-GB" smtClean="0"/>
              <a:t>26/04/2025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83BD-0D54-4B1D-96F5-68C75F2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23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AC31-65B3-4CAC-AC27-2CDD19C132A2}" type="datetimeFigureOut">
              <a:rPr lang="en-GB" smtClean="0"/>
              <a:t>26/04/2025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83BD-0D54-4B1D-96F5-68C75F2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17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AC31-65B3-4CAC-AC27-2CDD19C132A2}" type="datetimeFigureOut">
              <a:rPr lang="en-GB" smtClean="0"/>
              <a:t>26/04/2025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83BD-0D54-4B1D-96F5-68C75F2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3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AC31-65B3-4CAC-AC27-2CDD19C132A2}" type="datetimeFigureOut">
              <a:rPr lang="en-GB" smtClean="0"/>
              <a:t>26/04/2025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183BD-0D54-4B1D-96F5-68C75F2C3B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21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4.png"/><Relationship Id="rId4" Type="http://schemas.openxmlformats.org/officeDocument/2006/relationships/hyperlink" Target="https://www.landslidemodels.org/r.avaflow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 descr="https://lh5.googleusercontent.com/zystFJKlaV-4tp1ZCAXsRejLm67q9FGYlOqP4s1M5pyZAcuA9tRzDyKlIWUC7nG7kZYpNb40LLgEweBS52XIqYr4skEfI7gQUBnGs1dnH6smH4ab08RvMcq4RSa2rUyDTsY1FBGhqw9ts1A7fRxb-z57IPL6f6VYHn_u3bQDCcBK9YR67tpnsvIym5LWTkDofA"/>
          <p:cNvPicPr preferRelativeResize="0"/>
          <p:nvPr/>
        </p:nvPicPr>
        <p:blipFill rotWithShape="1">
          <a:blip r:embed="rId3">
            <a:alphaModFix/>
          </a:blip>
          <a:srcRect t="30782" b="34080"/>
          <a:stretch/>
        </p:blipFill>
        <p:spPr>
          <a:xfrm>
            <a:off x="116805" y="3069331"/>
            <a:ext cx="5854845" cy="359901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264380" y="-1336121"/>
            <a:ext cx="12381252" cy="201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Gill Sans"/>
              <a:buNone/>
            </a:pPr>
            <a:r>
              <a:rPr lang="en-GB" sz="27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Landslide-channel feedbacks amplify channel widening during floods</a:t>
            </a:r>
            <a:endParaRPr sz="27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0352" y="3138896"/>
            <a:ext cx="5474343" cy="352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 descr="A qr code on a white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97607" y="2011971"/>
            <a:ext cx="870922" cy="87092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264380" y="879523"/>
            <a:ext cx="5647022" cy="585472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03;p1" descr="Speak Out – FX Plus">
            <a:extLst>
              <a:ext uri="{FF2B5EF4-FFF2-40B4-BE49-F238E27FC236}">
                <a16:creationId xmlns:a16="http://schemas.microsoft.com/office/drawing/2014/main" id="{E8A8A589-7A22-BF57-61D7-55263D0D16F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20925" b="21017"/>
          <a:stretch/>
        </p:blipFill>
        <p:spPr>
          <a:xfrm>
            <a:off x="6058977" y="670939"/>
            <a:ext cx="1511535" cy="5766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1;p1">
            <a:extLst>
              <a:ext uri="{FF2B5EF4-FFF2-40B4-BE49-F238E27FC236}">
                <a16:creationId xmlns:a16="http://schemas.microsoft.com/office/drawing/2014/main" id="{05216B84-B281-00E7-F8CD-E415BFE0A528}"/>
              </a:ext>
            </a:extLst>
          </p:cNvPr>
          <p:cNvSpPr txBox="1"/>
          <p:nvPr/>
        </p:nvSpPr>
        <p:spPr>
          <a:xfrm>
            <a:off x="1427007" y="2240699"/>
            <a:ext cx="2329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Bennett et al., 2025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74A5AF-C97A-62CA-852D-2CC164B6A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310" y="-979"/>
            <a:ext cx="754690" cy="105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01;p1">
            <a:extLst>
              <a:ext uri="{FF2B5EF4-FFF2-40B4-BE49-F238E27FC236}">
                <a16:creationId xmlns:a16="http://schemas.microsoft.com/office/drawing/2014/main" id="{4D619C77-4985-3DD0-84C6-ED49203C6E2C}"/>
              </a:ext>
            </a:extLst>
          </p:cNvPr>
          <p:cNvSpPr txBox="1"/>
          <p:nvPr/>
        </p:nvSpPr>
        <p:spPr>
          <a:xfrm>
            <a:off x="7543673" y="758364"/>
            <a:ext cx="30647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bg2">
                    <a:lumMod val="75000"/>
                    <a:lumOff val="25000"/>
                  </a:schemeClr>
                </a:solidFill>
                <a:latin typeface="Gill Sans" panose="020B0604020202020204" charset="0"/>
                <a:sym typeface="Arial"/>
              </a:rPr>
              <a:t>Dr Georgie Bennett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600" b="1" dirty="0">
              <a:solidFill>
                <a:schemeClr val="bg2">
                  <a:lumMod val="75000"/>
                  <a:lumOff val="25000"/>
                </a:schemeClr>
              </a:solidFill>
              <a:latin typeface="Gill Sans" panose="020B0604020202020204" charset="0"/>
            </a:endParaRPr>
          </a:p>
        </p:txBody>
      </p:sp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641DFFC-F585-0E27-6C18-F0EA08C40B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517" y="985800"/>
            <a:ext cx="5085112" cy="2030373"/>
          </a:xfrm>
          <a:prstGeom prst="rect">
            <a:avLst/>
          </a:prstGeom>
        </p:spPr>
      </p:pic>
      <p:pic>
        <p:nvPicPr>
          <p:cNvPr id="5" name="Picture 4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E5D4D010-303C-4E8A-7B28-7F17007E2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9188" y="2203950"/>
            <a:ext cx="930495" cy="930495"/>
          </a:xfrm>
          <a:prstGeom prst="rect">
            <a:avLst/>
          </a:prstGeom>
        </p:spPr>
      </p:pic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6DD5F3E-BDD7-1F47-FD8B-1792ED0961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7420" y="1710664"/>
            <a:ext cx="3987919" cy="1362028"/>
          </a:xfrm>
          <a:prstGeom prst="rect">
            <a:avLst/>
          </a:prstGeom>
        </p:spPr>
      </p:pic>
      <p:pic>
        <p:nvPicPr>
          <p:cNvPr id="3" name="Picture 2" descr="British Society of Geomorphology">
            <a:extLst>
              <a:ext uri="{FF2B5EF4-FFF2-40B4-BE49-F238E27FC236}">
                <a16:creationId xmlns:a16="http://schemas.microsoft.com/office/drawing/2014/main" id="{47FEF605-BC5C-9F8C-D095-B0A3C6744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579" y="793080"/>
            <a:ext cx="12001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E38AF5-CC76-F52B-B50A-0AB4AE67A406}"/>
              </a:ext>
            </a:extLst>
          </p:cNvPr>
          <p:cNvSpPr txBox="1"/>
          <p:nvPr/>
        </p:nvSpPr>
        <p:spPr>
          <a:xfrm>
            <a:off x="7215700" y="1256533"/>
            <a:ext cx="34836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EGU attendance supported by a BSG carers support grant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84C89E-CD28-9E37-7524-FD35CE9DB73D}"/>
              </a:ext>
            </a:extLst>
          </p:cNvPr>
          <p:cNvCxnSpPr/>
          <p:nvPr/>
        </p:nvCxnSpPr>
        <p:spPr>
          <a:xfrm>
            <a:off x="6096000" y="1578381"/>
            <a:ext cx="6024956" cy="0"/>
          </a:xfrm>
          <a:prstGeom prst="line">
            <a:avLst/>
          </a:prstGeom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A0212B-56AA-9AA8-7892-34BEF3AB8EC5}"/>
              </a:ext>
            </a:extLst>
          </p:cNvPr>
          <p:cNvCxnSpPr/>
          <p:nvPr/>
        </p:nvCxnSpPr>
        <p:spPr>
          <a:xfrm>
            <a:off x="264380" y="123753"/>
            <a:ext cx="11031554" cy="0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 txBox="1">
            <a:spLocks noGrp="1"/>
          </p:cNvSpPr>
          <p:nvPr>
            <p:ph type="title"/>
          </p:nvPr>
        </p:nvSpPr>
        <p:spPr>
          <a:xfrm>
            <a:off x="193736" y="150239"/>
            <a:ext cx="90656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Gill Sans"/>
              <a:buNone/>
            </a:pPr>
            <a:r>
              <a:rPr lang="en-GB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Landslides are required to generate the observed pattern of channel erosion</a:t>
            </a:r>
            <a:endParaRPr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0" name="Google Shape;200;p11" descr="Speak Out – FX Plus"/>
          <p:cNvPicPr preferRelativeResize="0"/>
          <p:nvPr/>
        </p:nvPicPr>
        <p:blipFill rotWithShape="1">
          <a:blip r:embed="rId3">
            <a:alphaModFix/>
          </a:blip>
          <a:srcRect t="20925" b="21017"/>
          <a:stretch/>
        </p:blipFill>
        <p:spPr>
          <a:xfrm>
            <a:off x="9444038" y="0"/>
            <a:ext cx="2638425" cy="100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 descr="A screenshot of a computer generated ima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46724"/>
          <a:stretch/>
        </p:blipFill>
        <p:spPr>
          <a:xfrm>
            <a:off x="506717" y="1603763"/>
            <a:ext cx="5371788" cy="404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 descr="A screenshot of a computer generated ima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52851"/>
          <a:stretch/>
        </p:blipFill>
        <p:spPr>
          <a:xfrm>
            <a:off x="6175564" y="1830760"/>
            <a:ext cx="5389023" cy="359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021E11CB-7141-46FE-79EA-1B034AAE3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5034" y="5778745"/>
            <a:ext cx="873950" cy="873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9B147-0019-C82D-20B0-DA4CE8C75058}"/>
              </a:ext>
            </a:extLst>
          </p:cNvPr>
          <p:cNvSpPr txBox="1"/>
          <p:nvPr/>
        </p:nvSpPr>
        <p:spPr>
          <a:xfrm>
            <a:off x="9598984" y="6248071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Bennett et al., 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19364-33E6-2F7A-DEAA-36AA32C3F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534" y="1120086"/>
            <a:ext cx="5913211" cy="1325563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Some extra observations from landslide-flood modelling in Philippines</a:t>
            </a:r>
          </a:p>
        </p:txBody>
      </p:sp>
      <p:pic>
        <p:nvPicPr>
          <p:cNvPr id="5" name="Picture 4" descr="A collage of images of a test&#10;&#10;Description automatically generated">
            <a:extLst>
              <a:ext uri="{FF2B5EF4-FFF2-40B4-BE49-F238E27FC236}">
                <a16:creationId xmlns:a16="http://schemas.microsoft.com/office/drawing/2014/main" id="{22084984-B41C-6503-B2A0-597A123D7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848"/>
          <a:stretch/>
        </p:blipFill>
        <p:spPr>
          <a:xfrm>
            <a:off x="602255" y="230438"/>
            <a:ext cx="5029406" cy="60726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11BE51-1423-A7D9-C410-DD70C77EB2B3}"/>
              </a:ext>
            </a:extLst>
          </p:cNvPr>
          <p:cNvSpPr txBox="1"/>
          <p:nvPr/>
        </p:nvSpPr>
        <p:spPr>
          <a:xfrm>
            <a:off x="5846201" y="2713066"/>
            <a:ext cx="59132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Fine sediment fraction needed to simulate pattern of erosion observed along </a:t>
            </a:r>
            <a:r>
              <a:rPr lang="en-GB" sz="2000" dirty="0" err="1"/>
              <a:t>Antamok</a:t>
            </a:r>
            <a:r>
              <a:rPr lang="en-GB" sz="2000" dirty="0"/>
              <a:t> river catchment, Philippines (left). Only coarse sediment needed in Colorado study.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Model not sensitive to +/- 20% discharge highlighting role of phase interactions in simulating geomorphic change.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Links between landslides and channel widening less clear than in Colorado study due to mining activity in the catchment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7" name="Picture 2" descr="Speak Out – FX Plus">
            <a:extLst>
              <a:ext uri="{FF2B5EF4-FFF2-40B4-BE49-F238E27FC236}">
                <a16:creationId xmlns:a16="http://schemas.microsoft.com/office/drawing/2014/main" id="{2EDE822E-05B0-3F2D-842F-9CE1E5897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5" b="21017"/>
          <a:stretch/>
        </p:blipFill>
        <p:spPr bwMode="auto">
          <a:xfrm>
            <a:off x="9444038" y="0"/>
            <a:ext cx="2638425" cy="1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6177A-3867-5CDF-9F82-00892BF6E47F}"/>
              </a:ext>
            </a:extLst>
          </p:cNvPr>
          <p:cNvSpPr txBox="1"/>
          <p:nvPr/>
        </p:nvSpPr>
        <p:spPr>
          <a:xfrm>
            <a:off x="602255" y="6303103"/>
            <a:ext cx="3197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Further 4 tests, not shown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F09325-083F-D520-6062-E48B11ACB6B6}"/>
              </a:ext>
            </a:extLst>
          </p:cNvPr>
          <p:cNvSpPr txBox="1"/>
          <p:nvPr/>
        </p:nvSpPr>
        <p:spPr>
          <a:xfrm rot="16200000">
            <a:off x="-113948" y="1018572"/>
            <a:ext cx="87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Control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CCDABF-39DF-6484-B69D-915E6A897205}"/>
              </a:ext>
            </a:extLst>
          </p:cNvPr>
          <p:cNvSpPr txBox="1"/>
          <p:nvPr/>
        </p:nvSpPr>
        <p:spPr>
          <a:xfrm rot="16200000">
            <a:off x="-505463" y="2455765"/>
            <a:ext cx="166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Drag coefficient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0927F-72BC-6DFC-0027-05F2AD342519}"/>
              </a:ext>
            </a:extLst>
          </p:cNvPr>
          <p:cNvSpPr txBox="1"/>
          <p:nvPr/>
        </p:nvSpPr>
        <p:spPr>
          <a:xfrm rot="16200000">
            <a:off x="-203425" y="389295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Rheology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D60FD4-1125-5E92-BB3A-A962B726D798}"/>
              </a:ext>
            </a:extLst>
          </p:cNvPr>
          <p:cNvSpPr txBox="1"/>
          <p:nvPr/>
        </p:nvSpPr>
        <p:spPr>
          <a:xfrm rot="16200000">
            <a:off x="-515304" y="5415344"/>
            <a:ext cx="168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Internal Friction</a:t>
            </a:r>
          </a:p>
        </p:txBody>
      </p:sp>
      <p:pic>
        <p:nvPicPr>
          <p:cNvPr id="12" name="Google Shape;100;p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909C64B-13CB-4EE4-5D50-8E6429DE171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3176" y="2810059"/>
            <a:ext cx="829259" cy="82925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64CAF5-50B0-0A0B-392C-D0B7EB7C4D2C}"/>
              </a:ext>
            </a:extLst>
          </p:cNvPr>
          <p:cNvSpPr txBox="1"/>
          <p:nvPr/>
        </p:nvSpPr>
        <p:spPr>
          <a:xfrm>
            <a:off x="4956096" y="3663459"/>
            <a:ext cx="890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Panici et al., 2024</a:t>
            </a:r>
          </a:p>
        </p:txBody>
      </p:sp>
    </p:spTree>
    <p:extLst>
      <p:ext uri="{BB962C8B-B14F-4D97-AF65-F5344CB8AC3E}">
        <p14:creationId xmlns:p14="http://schemas.microsoft.com/office/powerpoint/2010/main" val="810881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C6661-ECEC-B5CA-CC5A-67EF15021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42" y="9048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59F91-D0A8-4347-6642-4C4809640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255" y="1082665"/>
            <a:ext cx="8770622" cy="6008916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GB" sz="2400" dirty="0"/>
              <a:t>First applications of the multi-phase flow model, </a:t>
            </a:r>
            <a:r>
              <a:rPr lang="en-GB" sz="2400" dirty="0" err="1"/>
              <a:t>r.avaflow</a:t>
            </a:r>
            <a:r>
              <a:rPr lang="en-GB" sz="2400" dirty="0"/>
              <a:t>, to landslide-flood interaction</a:t>
            </a:r>
          </a:p>
          <a:p>
            <a:pPr>
              <a:spcBef>
                <a:spcPts val="2400"/>
              </a:spcBef>
            </a:pPr>
            <a:r>
              <a:rPr lang="en-GB" sz="2400" dirty="0"/>
              <a:t>Landslide sediment delivery was critical to simulate patterns of channel erosion during flooding</a:t>
            </a:r>
          </a:p>
          <a:p>
            <a:pPr>
              <a:spcBef>
                <a:spcPts val="2400"/>
              </a:spcBef>
            </a:pPr>
            <a:r>
              <a:rPr lang="en-GB" sz="2400" dirty="0"/>
              <a:t>Ephemeral landslide dam build up and removal bulks flow with sediment, making this more erosive</a:t>
            </a:r>
          </a:p>
          <a:p>
            <a:pPr>
              <a:spcBef>
                <a:spcPts val="2400"/>
              </a:spcBef>
            </a:pPr>
            <a:r>
              <a:rPr lang="en-GB" sz="2400" dirty="0"/>
              <a:t>Fine sediment along with coarse sediment was necessary in Philippines simulation</a:t>
            </a:r>
          </a:p>
          <a:p>
            <a:pPr>
              <a:spcBef>
                <a:spcPts val="2400"/>
              </a:spcBef>
            </a:pPr>
            <a:r>
              <a:rPr lang="en-GB" sz="2400" dirty="0"/>
              <a:t>We suggest that landslide-channel interactions are a crucial factor in flood risk assessment in confined mountain catchments</a:t>
            </a:r>
          </a:p>
        </p:txBody>
      </p:sp>
      <p:pic>
        <p:nvPicPr>
          <p:cNvPr id="4" name="Picture 2" descr="Speak Out – FX Plus">
            <a:extLst>
              <a:ext uri="{FF2B5EF4-FFF2-40B4-BE49-F238E27FC236}">
                <a16:creationId xmlns:a16="http://schemas.microsoft.com/office/drawing/2014/main" id="{5220EE09-4E15-A127-F0D8-8D0D5ACB5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5" b="21017"/>
          <a:stretch/>
        </p:blipFill>
        <p:spPr bwMode="auto">
          <a:xfrm>
            <a:off x="9444038" y="0"/>
            <a:ext cx="2638425" cy="1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94D3DA7E-F038-BCAB-FB8C-B79AE6713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176" y="1511684"/>
            <a:ext cx="1463784" cy="1463784"/>
          </a:xfrm>
          <a:prstGeom prst="rect">
            <a:avLst/>
          </a:prstGeom>
        </p:spPr>
      </p:pic>
      <p:pic>
        <p:nvPicPr>
          <p:cNvPr id="6" name="Google Shape;100;p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0E442AF-36CE-F677-437D-4C49B0F18A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6174" y="4087699"/>
            <a:ext cx="1463783" cy="14637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A8F62C-BABF-39F2-ECDF-385829CDF24B}"/>
              </a:ext>
            </a:extLst>
          </p:cNvPr>
          <p:cNvSpPr txBox="1"/>
          <p:nvPr/>
        </p:nvSpPr>
        <p:spPr>
          <a:xfrm>
            <a:off x="9675263" y="3071102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Bennett et al.,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C73D27-7AAE-F903-FC10-03F065550503}"/>
              </a:ext>
            </a:extLst>
          </p:cNvPr>
          <p:cNvSpPr txBox="1"/>
          <p:nvPr/>
        </p:nvSpPr>
        <p:spPr>
          <a:xfrm>
            <a:off x="9675263" y="5578385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Panici et al., 2024</a:t>
            </a:r>
          </a:p>
        </p:txBody>
      </p:sp>
      <p:pic>
        <p:nvPicPr>
          <p:cNvPr id="9" name="Picture 8" descr="British Society of Geomorphology">
            <a:extLst>
              <a:ext uri="{FF2B5EF4-FFF2-40B4-BE49-F238E27FC236}">
                <a16:creationId xmlns:a16="http://schemas.microsoft.com/office/drawing/2014/main" id="{1550B0C0-B27F-442C-000C-B1959BD7D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94569"/>
            <a:ext cx="12001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735530-D0C0-A0CA-6477-2A91381D5009}"/>
              </a:ext>
            </a:extLst>
          </p:cNvPr>
          <p:cNvSpPr txBox="1"/>
          <p:nvPr/>
        </p:nvSpPr>
        <p:spPr>
          <a:xfrm>
            <a:off x="4711009" y="658022"/>
            <a:ext cx="34836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EGU attendance supported by a BSG carers support grant</a:t>
            </a:r>
          </a:p>
        </p:txBody>
      </p:sp>
    </p:spTree>
    <p:extLst>
      <p:ext uri="{BB962C8B-B14F-4D97-AF65-F5344CB8AC3E}">
        <p14:creationId xmlns:p14="http://schemas.microsoft.com/office/powerpoint/2010/main" val="3789528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555" y="-202954"/>
            <a:ext cx="10156984" cy="1325563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Modelling confirms the formation of a dam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555" y="1019721"/>
            <a:ext cx="35171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 shows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flow height of solid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fluid phases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(no fine phase in the simulation)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major dam of ~1.8 m depth and and two additional smaller dams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049266" y="783521"/>
            <a:ext cx="8142734" cy="6074479"/>
            <a:chOff x="4049266" y="783521"/>
            <a:chExt cx="8142734" cy="6074479"/>
          </a:xfrm>
        </p:grpSpPr>
        <p:grpSp>
          <p:nvGrpSpPr>
            <p:cNvPr id="5" name="Group 4"/>
            <p:cNvGrpSpPr/>
            <p:nvPr/>
          </p:nvGrpSpPr>
          <p:grpSpPr>
            <a:xfrm>
              <a:off x="4049266" y="783521"/>
              <a:ext cx="8142734" cy="6074479"/>
              <a:chOff x="4049266" y="783521"/>
              <a:chExt cx="8142734" cy="6074479"/>
            </a:xfrm>
          </p:grpSpPr>
          <p:pic>
            <p:nvPicPr>
              <p:cNvPr id="6" name="avf_hflow_map">
                <a:hlinkClick r:id="" action="ppaction://media"/>
              </p:cNvPr>
              <p:cNvPicPr>
                <a:picLocks noChangeAspect="1"/>
              </p:cNvPicPr>
              <p:nvPr>
                <a:videoFile r:link="rId1"/>
                <p:extLst>
                  <p:ext uri="{DAA4B4D4-6D71-4841-9C94-3DE7FCFB9230}">
                    <p14:media xmlns:p14="http://schemas.microsoft.com/office/powerpoint/2010/main" r:embed="rId2">
                      <p14:trim st="1326" end="17553"/>
                    </p14:media>
                  </p:ext>
                </p:extLst>
              </p:nvPr>
            </p:nvPicPr>
            <p:blipFill rotWithShape="1">
              <a:blip r:embed="rId4"/>
              <a:srcRect r="7286"/>
              <a:stretch/>
            </p:blipFill>
            <p:spPr>
              <a:xfrm>
                <a:off x="4049266" y="783521"/>
                <a:ext cx="8142734" cy="6074479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0651787" y="2101174"/>
                <a:ext cx="1350145" cy="3307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10651787" y="4348264"/>
              <a:ext cx="135014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Picture 2" descr="Speak Out – FX Plus">
            <a:extLst>
              <a:ext uri="{FF2B5EF4-FFF2-40B4-BE49-F238E27FC236}">
                <a16:creationId xmlns:a16="http://schemas.microsoft.com/office/drawing/2014/main" id="{3693CD5E-974E-0162-41D7-C78DF47B1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5" b="21017"/>
          <a:stretch/>
        </p:blipFill>
        <p:spPr bwMode="auto">
          <a:xfrm>
            <a:off x="9444038" y="0"/>
            <a:ext cx="2638425" cy="1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20861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36" y="-124288"/>
            <a:ext cx="10791825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Dam removal and downstream erosion</a:t>
            </a:r>
          </a:p>
        </p:txBody>
      </p:sp>
      <p:pic>
        <p:nvPicPr>
          <p:cNvPr id="4" name="avf_basechange_ma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5"/>
                </p14:media>
              </p:ext>
            </p:extLst>
          </p:nvPr>
        </p:nvPicPr>
        <p:blipFill rotWithShape="1">
          <a:blip r:embed="rId4"/>
          <a:srcRect r="24697"/>
          <a:stretch/>
        </p:blipFill>
        <p:spPr>
          <a:xfrm>
            <a:off x="5289476" y="886072"/>
            <a:ext cx="6502031" cy="5971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820" y="1995414"/>
            <a:ext cx="45495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most superficial strata (~10mm) are removed quickly, and then a slower but constant deeper erosion of the dam occurs over ~5 minutes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feeds the flow with sediment and drives erosion of the channel downstream, related to bulking of the flow by sediment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840" y="1136679"/>
            <a:ext cx="4224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 shows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erosion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red </a:t>
            </a:r>
          </a:p>
        </p:txBody>
      </p:sp>
      <p:pic>
        <p:nvPicPr>
          <p:cNvPr id="6" name="Picture 2" descr="Speak Out – FX Plus">
            <a:extLst>
              <a:ext uri="{FF2B5EF4-FFF2-40B4-BE49-F238E27FC236}">
                <a16:creationId xmlns:a16="http://schemas.microsoft.com/office/drawing/2014/main" id="{CFAB0354-0BDD-5D81-6FEF-9FF1C967C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5" b="21017"/>
          <a:stretch/>
        </p:blipFill>
        <p:spPr bwMode="auto">
          <a:xfrm>
            <a:off x="9444038" y="0"/>
            <a:ext cx="2638425" cy="1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59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arison of a river and a river&#10;&#10;Description automatically generated with medium confidence">
            <a:extLst>
              <a:ext uri="{FF2B5EF4-FFF2-40B4-BE49-F238E27FC236}">
                <a16:creationId xmlns:a16="http://schemas.microsoft.com/office/drawing/2014/main" id="{BD6BD132-60CB-1EB4-C048-C5127D9AD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8" y="1257737"/>
            <a:ext cx="6492240" cy="525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E83D56-D25A-1655-13CE-441CD164C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38" y="34600"/>
            <a:ext cx="8667756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Modelling cascading landslide hazard in Typhoon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Mangkhut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, Philippines, 2019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D9E167E-3B29-A44B-67F4-3E650FBED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20" y="1351272"/>
            <a:ext cx="638498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peak Out – FX Plus">
            <a:extLst>
              <a:ext uri="{FF2B5EF4-FFF2-40B4-BE49-F238E27FC236}">
                <a16:creationId xmlns:a16="http://schemas.microsoft.com/office/drawing/2014/main" id="{5C5A607E-34E4-2E70-F7E8-391287A6F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5" b="21017"/>
          <a:stretch/>
        </p:blipFill>
        <p:spPr bwMode="auto">
          <a:xfrm>
            <a:off x="9444038" y="0"/>
            <a:ext cx="2638425" cy="1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953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AB779B6-EBD2-D733-977C-36C9CBBAA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43" y="1225846"/>
            <a:ext cx="8028994" cy="458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40BBC-42FF-58E7-7AA6-183300F1D5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1" y="1611764"/>
            <a:ext cx="2725853" cy="3634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63A23A-4A54-519D-9663-4CD6429BF98E}"/>
              </a:ext>
            </a:extLst>
          </p:cNvPr>
          <p:cNvSpPr txBox="1"/>
          <p:nvPr/>
        </p:nvSpPr>
        <p:spPr>
          <a:xfrm>
            <a:off x="1439110" y="6056030"/>
            <a:ext cx="474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Landslide mapping by Abanco et al., NHESS 2021</a:t>
            </a:r>
          </a:p>
        </p:txBody>
      </p:sp>
      <p:pic>
        <p:nvPicPr>
          <p:cNvPr id="6" name="Picture 2" descr="Speak Out – FX Plus">
            <a:extLst>
              <a:ext uri="{FF2B5EF4-FFF2-40B4-BE49-F238E27FC236}">
                <a16:creationId xmlns:a16="http://schemas.microsoft.com/office/drawing/2014/main" id="{DD7F0F22-4C85-E814-3BC5-4624D5F76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5" b="21017"/>
          <a:stretch/>
        </p:blipFill>
        <p:spPr bwMode="auto">
          <a:xfrm>
            <a:off x="9444038" y="0"/>
            <a:ext cx="2638425" cy="1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7C0242D4-5EF2-5AB3-D1DA-393BC6A2B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21" y="5532436"/>
            <a:ext cx="1047189" cy="1047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99EF68-C7C0-3AE1-FE38-BA8AEC654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50" y="-70519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Mapping of landslides and channel widening</a:t>
            </a:r>
          </a:p>
        </p:txBody>
      </p:sp>
    </p:spTree>
    <p:extLst>
      <p:ext uri="{BB962C8B-B14F-4D97-AF65-F5344CB8AC3E}">
        <p14:creationId xmlns:p14="http://schemas.microsoft.com/office/powerpoint/2010/main" val="3903070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DB4C9E0-E8AB-37C0-3DF2-3AB1632B9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81" y="380145"/>
            <a:ext cx="8673851" cy="611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59FA2-C86E-5ED6-8F5E-FF8FB1FAD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48" y="-172608"/>
            <a:ext cx="10515600" cy="1325563"/>
          </a:xfrm>
        </p:spPr>
        <p:txBody>
          <a:bodyPr/>
          <a:lstStyle/>
          <a:p>
            <a:r>
              <a:rPr lang="en-GB" b="1" dirty="0" err="1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R.avaflow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 model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0560E7-90D3-8943-8688-17696CAA2999}"/>
              </a:ext>
            </a:extLst>
          </p:cNvPr>
          <p:cNvSpPr txBox="1"/>
          <p:nvPr/>
        </p:nvSpPr>
        <p:spPr>
          <a:xfrm>
            <a:off x="414968" y="2797922"/>
            <a:ext cx="21813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Small ephemeral dam simulated in upper catchment, similar to Colorado study</a:t>
            </a:r>
          </a:p>
        </p:txBody>
      </p:sp>
    </p:spTree>
    <p:extLst>
      <p:ext uri="{BB962C8B-B14F-4D97-AF65-F5344CB8AC3E}">
        <p14:creationId xmlns:p14="http://schemas.microsoft.com/office/powerpoint/2010/main" val="3151796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 txBox="1">
            <a:spLocks noGrp="1"/>
          </p:cNvSpPr>
          <p:nvPr>
            <p:ph type="title"/>
          </p:nvPr>
        </p:nvSpPr>
        <p:spPr>
          <a:xfrm>
            <a:off x="378967" y="-113027"/>
            <a:ext cx="88413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400"/>
              <a:buFont typeface="Gill Sans"/>
              <a:buNone/>
            </a:pPr>
            <a:r>
              <a:rPr lang="en-GB" sz="3400" b="1" dirty="0">
                <a:solidFill>
                  <a:srgbClr val="0F4861"/>
                </a:solidFill>
                <a:latin typeface="Gill Sans"/>
                <a:ea typeface="Gill Sans"/>
                <a:cs typeface="Gill Sans"/>
                <a:sym typeface="Gill Sans"/>
              </a:rPr>
              <a:t>Landslide hazard cascades </a:t>
            </a:r>
            <a:endParaRPr dirty="0"/>
          </a:p>
        </p:txBody>
      </p:sp>
      <p:pic>
        <p:nvPicPr>
          <p:cNvPr id="110" name="Google Shape;11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7679" y="1591108"/>
            <a:ext cx="7112880" cy="458585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/>
          <p:nvPr/>
        </p:nvSpPr>
        <p:spPr>
          <a:xfrm>
            <a:off x="217641" y="852988"/>
            <a:ext cx="4296578" cy="62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Landslides kill at least </a:t>
            </a:r>
            <a:r>
              <a:rPr lang="en-GB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5000 per year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(Froude and Petley, 2018) </a:t>
            </a:r>
            <a:r>
              <a:rPr lang="en-GB" sz="24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2024 is an exceptional year </a:t>
            </a:r>
            <a:r>
              <a:rPr lang="en-GB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for landslides (</a:t>
            </a:r>
            <a:r>
              <a:rPr lang="en-GB" sz="24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LandslideBlog</a:t>
            </a:r>
            <a:r>
              <a:rPr lang="en-GB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)</a:t>
            </a:r>
            <a:endParaRPr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Landslide sediment delivery may also amplify flood hazard </a:t>
            </a:r>
            <a:r>
              <a:rPr lang="en-GB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during and after an event </a:t>
            </a: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causing a </a:t>
            </a:r>
            <a:r>
              <a:rPr lang="en-GB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cascade of hazards</a:t>
            </a:r>
            <a:endParaRPr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landslides impact flooding? </a:t>
            </a:r>
            <a:endParaRPr dirty="0"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lack tools to monitor and model the dynamics of landslide hazard cascades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4920527" y="1671891"/>
            <a:ext cx="68800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Cascading landslide hazards in Typhoon Mangkhut, Philippines 2019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7601638" y="2280491"/>
            <a:ext cx="23833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Deadly Itogon landslide</a:t>
            </a:r>
            <a:endParaRPr/>
          </a:p>
        </p:txBody>
      </p:sp>
      <p:cxnSp>
        <p:nvCxnSpPr>
          <p:cNvPr id="114" name="Google Shape;114;p2"/>
          <p:cNvCxnSpPr/>
          <p:nvPr/>
        </p:nvCxnSpPr>
        <p:spPr>
          <a:xfrm>
            <a:off x="9452472" y="2649823"/>
            <a:ext cx="627962" cy="33574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115" name="Google Shape;115;p2"/>
          <p:cNvSpPr txBox="1"/>
          <p:nvPr/>
        </p:nvSpPr>
        <p:spPr>
          <a:xfrm>
            <a:off x="5974814" y="3406966"/>
            <a:ext cx="182948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Sedimentation in </a:t>
            </a:r>
            <a:r>
              <a:rPr lang="en-GB" sz="1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Antamok</a:t>
            </a:r>
            <a:r>
              <a:rPr lang="en-GB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river</a:t>
            </a:r>
            <a:endParaRPr dirty="0"/>
          </a:p>
        </p:txBody>
      </p:sp>
      <p:cxnSp>
        <p:nvCxnSpPr>
          <p:cNvPr id="116" name="Google Shape;116;p2"/>
          <p:cNvCxnSpPr/>
          <p:nvPr/>
        </p:nvCxnSpPr>
        <p:spPr>
          <a:xfrm flipH="1">
            <a:off x="5208013" y="3703510"/>
            <a:ext cx="766801" cy="8770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lg" len="lg"/>
          </a:ln>
        </p:spPr>
      </p:cxnSp>
      <p:pic>
        <p:nvPicPr>
          <p:cNvPr id="117" name="Google Shape;117;p2" descr="Speak Out – FX Plus"/>
          <p:cNvPicPr preferRelativeResize="0"/>
          <p:nvPr/>
        </p:nvPicPr>
        <p:blipFill rotWithShape="1">
          <a:blip r:embed="rId4">
            <a:alphaModFix/>
          </a:blip>
          <a:srcRect t="20925" b="21017"/>
          <a:stretch/>
        </p:blipFill>
        <p:spPr>
          <a:xfrm>
            <a:off x="9444038" y="0"/>
            <a:ext cx="2638425" cy="10064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0661D8-4416-EFAD-2BBF-FAB6DE234500}"/>
              </a:ext>
            </a:extLst>
          </p:cNvPr>
          <p:cNvSpPr txBox="1"/>
          <p:nvPr/>
        </p:nvSpPr>
        <p:spPr>
          <a:xfrm>
            <a:off x="9551474" y="6262342"/>
            <a:ext cx="2323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Image credit: Google Earth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58567"/>
            <a:ext cx="10983661" cy="614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 descr="Speak Out – FX Plus"/>
          <p:cNvPicPr preferRelativeResize="0"/>
          <p:nvPr/>
        </p:nvPicPr>
        <p:blipFill rotWithShape="1">
          <a:blip r:embed="rId4">
            <a:alphaModFix/>
          </a:blip>
          <a:srcRect t="20925" b="21017"/>
          <a:stretch/>
        </p:blipFill>
        <p:spPr>
          <a:xfrm>
            <a:off x="9444038" y="0"/>
            <a:ext cx="2638425" cy="100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>
            <a:spLocks noGrp="1"/>
          </p:cNvSpPr>
          <p:nvPr>
            <p:ph type="title"/>
          </p:nvPr>
        </p:nvSpPr>
        <p:spPr>
          <a:xfrm>
            <a:off x="5255046" y="90487"/>
            <a:ext cx="43652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4861"/>
              </a:buClr>
              <a:buSzPts val="3600"/>
              <a:buFont typeface="Gill Sans"/>
              <a:buNone/>
            </a:pPr>
            <a:r>
              <a:rPr lang="en-GB" sz="3600" b="1">
                <a:solidFill>
                  <a:srgbClr val="0F4861"/>
                </a:solidFill>
                <a:latin typeface="Gill Sans"/>
                <a:ea typeface="Gill Sans"/>
                <a:cs typeface="Gill Sans"/>
                <a:sym typeface="Gill Sans"/>
              </a:rPr>
              <a:t>Channel widening during floods</a:t>
            </a:r>
            <a:endParaRPr/>
          </a:p>
        </p:txBody>
      </p: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5255046" y="1506536"/>
            <a:ext cx="6098754" cy="513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/>
              <a:t>Major hazard particularly in confined valleys where rivers compete for space with roads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/>
              <a:t>Often found to not be clearly explained by hydraulic variables alone (e.g. stream power)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/>
              <a:t>What is the role of landslides in modifying channel erosion during floods?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 r="55885"/>
          <a:stretch/>
        </p:blipFill>
        <p:spPr>
          <a:xfrm>
            <a:off x="109537" y="300226"/>
            <a:ext cx="4848053" cy="6151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 descr="Speak Out – FX Plus"/>
          <p:cNvPicPr preferRelativeResize="0"/>
          <p:nvPr/>
        </p:nvPicPr>
        <p:blipFill rotWithShape="1">
          <a:blip r:embed="rId4">
            <a:alphaModFix/>
          </a:blip>
          <a:srcRect t="20925" b="21017"/>
          <a:stretch/>
        </p:blipFill>
        <p:spPr>
          <a:xfrm>
            <a:off x="9444038" y="0"/>
            <a:ext cx="2638425" cy="100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pic>
        <p:nvPicPr>
          <p:cNvPr id="140" name="Google Shape;14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686" y="229036"/>
            <a:ext cx="11143592" cy="616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 descr="A qr code with black squar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512" y="5523582"/>
            <a:ext cx="1105382" cy="1105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>
            <a:spLocks noGrp="1"/>
          </p:cNvSpPr>
          <p:nvPr>
            <p:ph type="title"/>
          </p:nvPr>
        </p:nvSpPr>
        <p:spPr>
          <a:xfrm>
            <a:off x="326255" y="472001"/>
            <a:ext cx="8523456" cy="1006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06E"/>
              </a:buClr>
              <a:buSzPts val="4000"/>
              <a:buFont typeface="Gill Sans"/>
              <a:buNone/>
            </a:pPr>
            <a:r>
              <a:rPr lang="en-GB" sz="32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Stream power alone does not explain sudden increase in erosion</a:t>
            </a:r>
            <a:endParaRPr sz="36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8" name="Google Shape;148;p6" descr="https://lh5.googleusercontent.com/zystFJKlaV-4tp1ZCAXsRejLm67q9FGYlOqP4s1M5pyZAcuA9tRzDyKlIWUC7nG7kZYpNb40LLgEweBS52XIqYr4skEfI7gQUBnGs1dnH6smH4ab08RvMcq4RSa2rUyDTsY1FBGhqw9ts1A7fRxb-z57IPL6f6VYHn_u3bQDCcBK9YR67tpnsvIym5LWTkDofA"/>
          <p:cNvPicPr preferRelativeResize="0"/>
          <p:nvPr/>
        </p:nvPicPr>
        <p:blipFill rotWithShape="1">
          <a:blip r:embed="rId3">
            <a:alphaModFix/>
          </a:blip>
          <a:srcRect t="30782" b="34080"/>
          <a:stretch/>
        </p:blipFill>
        <p:spPr>
          <a:xfrm>
            <a:off x="0" y="2187553"/>
            <a:ext cx="4783012" cy="294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208800" y="5613079"/>
            <a:ext cx="1075050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GB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 about the role of landslides e.g. through damming and/or bulking the flow?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GB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Can multiphase flow models be used to simulate landslide-flood interaction?</a:t>
            </a:r>
            <a:r>
              <a:rPr lang="en-GB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151" name="Google Shape;151;p6" descr="Speak Out – FX Plus"/>
          <p:cNvPicPr preferRelativeResize="0"/>
          <p:nvPr/>
        </p:nvPicPr>
        <p:blipFill rotWithShape="1">
          <a:blip r:embed="rId4">
            <a:alphaModFix/>
          </a:blip>
          <a:srcRect t="20925" b="21017"/>
          <a:stretch/>
        </p:blipFill>
        <p:spPr>
          <a:xfrm>
            <a:off x="9444038" y="0"/>
            <a:ext cx="2638425" cy="100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BAEA12-AE16-67A9-1138-F323A0666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012" y="2178449"/>
            <a:ext cx="7178868" cy="33620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238"/>
            <a:ext cx="10961138" cy="6125341"/>
          </a:xfrm>
          <a:prstGeom prst="rect">
            <a:avLst/>
          </a:prstGeom>
        </p:spPr>
      </p:pic>
      <p:pic>
        <p:nvPicPr>
          <p:cNvPr id="5" name="Picture 2" descr="Speak Out – FX Plus">
            <a:extLst>
              <a:ext uri="{FF2B5EF4-FFF2-40B4-BE49-F238E27FC236}">
                <a16:creationId xmlns:a16="http://schemas.microsoft.com/office/drawing/2014/main" id="{04F2DC5A-060A-6946-E018-6A1F989C0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5" b="21017"/>
          <a:stretch/>
        </p:blipFill>
        <p:spPr bwMode="auto">
          <a:xfrm>
            <a:off x="9444038" y="0"/>
            <a:ext cx="2638425" cy="10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663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9938" y="1072524"/>
            <a:ext cx="5886993" cy="560547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7"/>
          <p:cNvSpPr txBox="1"/>
          <p:nvPr/>
        </p:nvSpPr>
        <p:spPr>
          <a:xfrm>
            <a:off x="361506" y="233629"/>
            <a:ext cx="90670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Gill Sans"/>
              <a:buNone/>
            </a:pPr>
            <a:r>
              <a:rPr lang="en-GB" sz="3200" b="1" i="0" u="none" strike="noStrike" cap="none">
                <a:solidFill>
                  <a:srgbClr val="2F5496"/>
                </a:solidFill>
                <a:latin typeface="Gill Sans"/>
                <a:ea typeface="Gill Sans"/>
                <a:cs typeface="Gill Sans"/>
                <a:sym typeface="Gill Sans"/>
              </a:rPr>
              <a:t>Testing hypothesised dam burst with r.avaflow</a:t>
            </a:r>
            <a:endParaRPr sz="3200" b="1" i="0" u="none" strike="noStrike" cap="none">
              <a:solidFill>
                <a:srgbClr val="2F549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9" name="Google Shape;159;p7"/>
          <p:cNvSpPr/>
          <p:nvPr/>
        </p:nvSpPr>
        <p:spPr>
          <a:xfrm>
            <a:off x="466576" y="899111"/>
            <a:ext cx="44207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https://www.landslidemodels.org/r.avaflow/</a:t>
            </a:r>
            <a:r>
              <a:rPr lang="en-GB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60" name="Google Shape;160;p7"/>
          <p:cNvSpPr/>
          <p:nvPr/>
        </p:nvSpPr>
        <p:spPr>
          <a:xfrm>
            <a:off x="4895055" y="925451"/>
            <a:ext cx="24921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 </a:t>
            </a:r>
            <a:r>
              <a:rPr lang="en-GB" sz="1400" b="0" i="0" u="none" strike="noStrike" cap="none">
                <a:solidFill>
                  <a:srgbClr val="4F81BD"/>
                </a:solidFill>
                <a:latin typeface="Roboto"/>
                <a:ea typeface="Roboto"/>
                <a:cs typeface="Roboto"/>
                <a:sym typeface="Roboto"/>
              </a:rPr>
              <a:t>Mergili, M., Pudasaini, S.P.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7" descr="Speak Out – FX Plus"/>
          <p:cNvPicPr preferRelativeResize="0"/>
          <p:nvPr/>
        </p:nvPicPr>
        <p:blipFill rotWithShape="1">
          <a:blip r:embed="rId5">
            <a:alphaModFix/>
          </a:blip>
          <a:srcRect t="20925" b="21017"/>
          <a:stretch/>
        </p:blipFill>
        <p:spPr>
          <a:xfrm>
            <a:off x="9444038" y="0"/>
            <a:ext cx="2638425" cy="100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7" descr="Dr Diego Panici  "/>
          <p:cNvPicPr preferRelativeResize="0"/>
          <p:nvPr/>
        </p:nvPicPr>
        <p:blipFill rotWithShape="1">
          <a:blip r:embed="rId6">
            <a:alphaModFix/>
          </a:blip>
          <a:srcRect l="19445" r="29516"/>
          <a:stretch/>
        </p:blipFill>
        <p:spPr>
          <a:xfrm>
            <a:off x="10582019" y="1006476"/>
            <a:ext cx="1389813" cy="181539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 txBox="1"/>
          <p:nvPr/>
        </p:nvSpPr>
        <p:spPr>
          <a:xfrm>
            <a:off x="10671858" y="2887921"/>
            <a:ext cx="15201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Diego Panici</a:t>
            </a:r>
            <a:endParaRPr/>
          </a:p>
        </p:txBody>
      </p:sp>
      <p:sp>
        <p:nvSpPr>
          <p:cNvPr id="164" name="Google Shape;164;p7"/>
          <p:cNvSpPr txBox="1"/>
          <p:nvPr/>
        </p:nvSpPr>
        <p:spPr>
          <a:xfrm>
            <a:off x="220168" y="1279700"/>
            <a:ext cx="6175928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Traditional flood models don’t include lateral sediment input 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source, </a:t>
            </a:r>
            <a:r>
              <a:rPr lang="en-GB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ulti-phase model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Solid (coarse sediment – friction dominated)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Fine solid (fine sediment – viscous and friction dominated)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Fluid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on conservation of energy and momentum between phases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application of r.avaflow to landslide-flood interaction 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0355" y="3486680"/>
            <a:ext cx="1033683" cy="1033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>
            <a:spLocks noGrp="1"/>
          </p:cNvSpPr>
          <p:nvPr>
            <p:ph type="title"/>
          </p:nvPr>
        </p:nvSpPr>
        <p:spPr>
          <a:xfrm>
            <a:off x="418003" y="319404"/>
            <a:ext cx="871944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Gill Sans"/>
              <a:buNone/>
            </a:pPr>
            <a:r>
              <a:rPr lang="en-GB" sz="3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Modelling confirms formation and failure of a dam</a:t>
            </a:r>
            <a:endParaRPr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2" name="Google Shape;192;p10" descr="Speak Out – FX Plus"/>
          <p:cNvPicPr preferRelativeResize="0"/>
          <p:nvPr/>
        </p:nvPicPr>
        <p:blipFill rotWithShape="1">
          <a:blip r:embed="rId3">
            <a:alphaModFix/>
          </a:blip>
          <a:srcRect t="20925" b="21017"/>
          <a:stretch/>
        </p:blipFill>
        <p:spPr>
          <a:xfrm>
            <a:off x="9444038" y="0"/>
            <a:ext cx="2638425" cy="100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0" descr="A comparison of a model of dam remova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46391"/>
          <a:stretch/>
        </p:blipFill>
        <p:spPr>
          <a:xfrm>
            <a:off x="418003" y="1717422"/>
            <a:ext cx="5554420" cy="421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0" descr="A comparison of a model of dam remova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52562"/>
          <a:stretch/>
        </p:blipFill>
        <p:spPr>
          <a:xfrm>
            <a:off x="6096000" y="2036879"/>
            <a:ext cx="5554421" cy="3725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640</Words>
  <Application>Microsoft Office PowerPoint</Application>
  <PresentationFormat>Widescreen</PresentationFormat>
  <Paragraphs>79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Gill Sans MT</vt:lpstr>
      <vt:lpstr>Gill Sans</vt:lpstr>
      <vt:lpstr>Roboto</vt:lpstr>
      <vt:lpstr>Calibri Light</vt:lpstr>
      <vt:lpstr>Arial</vt:lpstr>
      <vt:lpstr>Play</vt:lpstr>
      <vt:lpstr>Office Theme</vt:lpstr>
      <vt:lpstr>3_Office Theme</vt:lpstr>
      <vt:lpstr>Landslide-channel feedbacks amplify channel widening during floods</vt:lpstr>
      <vt:lpstr>Landslide hazard cascades </vt:lpstr>
      <vt:lpstr>PowerPoint Presentation</vt:lpstr>
      <vt:lpstr>Channel widening during floods</vt:lpstr>
      <vt:lpstr>PowerPoint Presentation</vt:lpstr>
      <vt:lpstr>Stream power alone does not explain sudden increase in erosion</vt:lpstr>
      <vt:lpstr>PowerPoint Presentation</vt:lpstr>
      <vt:lpstr>PowerPoint Presentation</vt:lpstr>
      <vt:lpstr>Modelling confirms formation and failure of a dam</vt:lpstr>
      <vt:lpstr>Landslides are required to generate the observed pattern of channel erosion</vt:lpstr>
      <vt:lpstr>Some extra observations from landslide-flood modelling in Philippines</vt:lpstr>
      <vt:lpstr>Conclusions</vt:lpstr>
      <vt:lpstr>Modelling confirms the formation of a dam</vt:lpstr>
      <vt:lpstr>Dam removal and downstream erosion</vt:lpstr>
      <vt:lpstr>Modelling cascading landslide hazard in Typhoon Mangkhut, Philippines, 2019</vt:lpstr>
      <vt:lpstr>Mapping of landslides and channel widening</vt:lpstr>
      <vt:lpstr>R.avaflow model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Bennett, Georgie</dc:creator>
  <cp:lastModifiedBy>Bennett, Georgie</cp:lastModifiedBy>
  <cp:revision>23</cp:revision>
  <dcterms:created xsi:type="dcterms:W3CDTF">2024-11-07T14:34:28Z</dcterms:created>
  <dcterms:modified xsi:type="dcterms:W3CDTF">2025-04-26T10:28:42Z</dcterms:modified>
</cp:coreProperties>
</file>