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5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76" r:id="rId4"/>
  </p:sldMasterIdLst>
  <p:notesMasterIdLst>
    <p:notesMasterId r:id="rId25"/>
  </p:notesMasterIdLst>
  <p:handoutMasterIdLst>
    <p:handoutMasterId r:id="rId26"/>
  </p:handoutMasterIdLst>
  <p:sldIdLst>
    <p:sldId id="769" r:id="rId5"/>
    <p:sldId id="287" r:id="rId6"/>
    <p:sldId id="279" r:id="rId7"/>
    <p:sldId id="272" r:id="rId8"/>
    <p:sldId id="757" r:id="rId9"/>
    <p:sldId id="772" r:id="rId10"/>
    <p:sldId id="266" r:id="rId11"/>
    <p:sldId id="763" r:id="rId12"/>
    <p:sldId id="765" r:id="rId13"/>
    <p:sldId id="725" r:id="rId14"/>
    <p:sldId id="739" r:id="rId15"/>
    <p:sldId id="770" r:id="rId16"/>
    <p:sldId id="773" r:id="rId17"/>
    <p:sldId id="292" r:id="rId18"/>
    <p:sldId id="771" r:id="rId19"/>
    <p:sldId id="750" r:id="rId20"/>
    <p:sldId id="747" r:id="rId21"/>
    <p:sldId id="761" r:id="rId22"/>
    <p:sldId id="273" r:id="rId23"/>
    <p:sldId id="276" r:id="rId24"/>
  </p:sldIdLst>
  <p:sldSz cx="12192000" cy="6858000"/>
  <p:notesSz cx="7099300" cy="10234613"/>
  <p:custDataLst>
    <p:tags r:id="rId27"/>
  </p:custDataLst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ICO - DISCUSSION" id="{7DEA081C-481E-41F7-BF83-CE6FD4CAABEA}">
          <p14:sldIdLst>
            <p14:sldId id="769"/>
            <p14:sldId id="287"/>
            <p14:sldId id="279"/>
            <p14:sldId id="272"/>
            <p14:sldId id="757"/>
            <p14:sldId id="772"/>
            <p14:sldId id="266"/>
            <p14:sldId id="763"/>
            <p14:sldId id="765"/>
            <p14:sldId id="725"/>
            <p14:sldId id="739"/>
            <p14:sldId id="770"/>
            <p14:sldId id="773"/>
            <p14:sldId id="292"/>
            <p14:sldId id="771"/>
            <p14:sldId id="750"/>
            <p14:sldId id="747"/>
            <p14:sldId id="761"/>
            <p14:sldId id="273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731" userDrawn="1">
          <p15:clr>
            <a:srgbClr val="A4A3A4"/>
          </p15:clr>
        </p15:guide>
        <p15:guide id="4" orient="horz" pos="4201" userDrawn="1">
          <p15:clr>
            <a:srgbClr val="A4A3A4"/>
          </p15:clr>
        </p15:guide>
        <p15:guide id="5" orient="horz" pos="3362" userDrawn="1">
          <p15:clr>
            <a:srgbClr val="A4A3A4"/>
          </p15:clr>
        </p15:guide>
        <p15:guide id="6" pos="7423" userDrawn="1">
          <p15:clr>
            <a:srgbClr val="A4A3A4"/>
          </p15:clr>
        </p15:guide>
        <p15:guide id="7" pos="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GB" initials="JGB" lastIdx="14" clrIdx="0">
    <p:extLst>
      <p:ext uri="{19B8F6BF-5375-455C-9EA6-DF929625EA0E}">
        <p15:presenceInfo xmlns:p15="http://schemas.microsoft.com/office/powerpoint/2012/main" userId="JGB" providerId="None"/>
      </p:ext>
    </p:extLst>
  </p:cmAuthor>
  <p:cmAuthor id="2" name="Marius Tillmanns" initials="MT" lastIdx="1" clrIdx="1">
    <p:extLst>
      <p:ext uri="{19B8F6BF-5375-455C-9EA6-DF929625EA0E}">
        <p15:presenceInfo xmlns:p15="http://schemas.microsoft.com/office/powerpoint/2012/main" userId="Marius Tillmann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B4B4B"/>
    <a:srgbClr val="000000"/>
    <a:srgbClr val="90BDE8"/>
    <a:srgbClr val="00549F"/>
    <a:srgbClr val="0083FA"/>
    <a:srgbClr val="02529F"/>
    <a:srgbClr val="A2A2A2"/>
    <a:srgbClr val="0298A0"/>
    <a:srgbClr val="0087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150" d="100"/>
          <a:sy n="150" d="100"/>
        </p:scale>
        <p:origin x="-1900" y="212"/>
      </p:cViewPr>
      <p:guideLst>
        <p:guide orient="horz" pos="2183"/>
        <p:guide pos="3840"/>
        <p:guide orient="horz" pos="731"/>
        <p:guide orient="horz" pos="4201"/>
        <p:guide orient="horz" pos="3362"/>
        <p:guide pos="7423"/>
        <p:guide pos="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223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win.iww.rwth-aachen.de\dfs\Personal\Home\mariana.velez\Desktop\mariana\Auswerung_V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win.iww.rwth-aachen.de\dfs\Personal\Home\mariana.velez\Desktop\mariana\Auswerung_V4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win.iww.rwth-aachen.de\dfs\Personal\Home\mariana.velez\Desktop\mariana\Auswerung_V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9.2469513274858653E-2"/>
          <c:w val="1"/>
          <c:h val="0.8413793103448277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7A7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28A-43BD-903F-7ECAC95A0158}"/>
              </c:ext>
            </c:extLst>
          </c:dPt>
          <c:dPt>
            <c:idx val="1"/>
            <c:bubble3D val="0"/>
            <c:spPr>
              <a:solidFill>
                <a:srgbClr val="FFFDC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28A-43BD-903F-7ECAC95A0158}"/>
              </c:ext>
            </c:extLst>
          </c:dPt>
          <c:dPt>
            <c:idx val="2"/>
            <c:bubble3D val="0"/>
            <c:spPr>
              <a:solidFill>
                <a:srgbClr val="FFA14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28A-43BD-903F-7ECAC95A0158}"/>
              </c:ext>
            </c:extLst>
          </c:dPt>
          <c:dPt>
            <c:idx val="3"/>
            <c:bubble3D val="0"/>
            <c:spPr>
              <a:solidFill>
                <a:srgbClr val="9FFFF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28A-43BD-903F-7ECAC95A0158}"/>
              </c:ext>
            </c:extLst>
          </c:dPt>
          <c:dPt>
            <c:idx val="4"/>
            <c:bubble3D val="0"/>
            <c:spPr>
              <a:solidFill>
                <a:srgbClr val="69B87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28A-43BD-903F-7ECAC95A0158}"/>
              </c:ext>
            </c:extLst>
          </c:dPt>
          <c:dPt>
            <c:idx val="5"/>
            <c:bubble3D val="0"/>
            <c:spPr>
              <a:solidFill>
                <a:srgbClr val="FCB7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28A-43BD-903F-7ECAC95A015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28A-43BD-903F-7ECAC95A0158}"/>
              </c:ext>
            </c:extLst>
          </c:dPt>
          <c:dLbls>
            <c:dLbl>
              <c:idx val="0"/>
              <c:layout>
                <c:manualLayout>
                  <c:x val="0.13248494508393152"/>
                  <c:y val="2.398800599700150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09045296636567"/>
                      <c:h val="5.141460765680152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28A-43BD-903F-7ECAC95A0158}"/>
                </c:ext>
              </c:extLst>
            </c:dLbl>
            <c:dLbl>
              <c:idx val="1"/>
              <c:layout>
                <c:manualLayout>
                  <c:x val="-8.8026023406081622E-2"/>
                  <c:y val="7.92265284680499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84435314852596"/>
                      <c:h val="8.54572713643178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28A-43BD-903F-7ECAC95A0158}"/>
                </c:ext>
              </c:extLst>
            </c:dLbl>
            <c:dLbl>
              <c:idx val="2"/>
              <c:layout>
                <c:manualLayout>
                  <c:x val="3.4073217683142358E-2"/>
                  <c:y val="-2.396439575487846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784851811196489"/>
                      <c:h val="3.83318000613308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28A-43BD-903F-7ECAC95A0158}"/>
                </c:ext>
              </c:extLst>
            </c:dLbl>
            <c:dLbl>
              <c:idx val="3"/>
              <c:layout>
                <c:manualLayout>
                  <c:x val="2.7689821024688446E-2"/>
                  <c:y val="-8.99550224887557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80900109769484"/>
                      <c:h val="0.153143207605029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228A-43BD-903F-7ECAC95A0158}"/>
                </c:ext>
              </c:extLst>
            </c:dLbl>
            <c:dLbl>
              <c:idx val="4"/>
              <c:layout>
                <c:manualLayout>
                  <c:x val="7.1275837491090524E-3"/>
                  <c:y val="-4.4659717385401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212401995723452"/>
                      <c:h val="8.095952023988005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228A-43BD-903F-7ECAC95A0158}"/>
                </c:ext>
              </c:extLst>
            </c:dLbl>
            <c:dLbl>
              <c:idx val="5"/>
              <c:layout>
                <c:manualLayout>
                  <c:x val="0.16831320892791804"/>
                  <c:y val="0.149815886629626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053421148920602"/>
                      <c:h val="8.279668813247470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228A-43BD-903F-7ECAC95A0158}"/>
                </c:ext>
              </c:extLst>
            </c:dLbl>
            <c:dLbl>
              <c:idx val="6"/>
              <c:layout>
                <c:manualLayout>
                  <c:x val="-6.1399363568506185E-2"/>
                  <c:y val="5.99723760167160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406878887669231"/>
                      <c:h val="8.73965041398344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228A-43BD-903F-7ECAC95A01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'Total LCC'!$D$30:$D$36</c:f>
              <c:strCache>
                <c:ptCount val="7"/>
                <c:pt idx="0">
                  <c:v>Urban</c:v>
                </c:pt>
                <c:pt idx="1">
                  <c:v>Arable Lands </c:v>
                </c:pt>
                <c:pt idx="2">
                  <c:v>Vineyards </c:v>
                </c:pt>
                <c:pt idx="3">
                  <c:v>Pastures</c:v>
                </c:pt>
                <c:pt idx="4">
                  <c:v>Forest</c:v>
                </c:pt>
                <c:pt idx="5">
                  <c:v>Heathlands </c:v>
                </c:pt>
                <c:pt idx="6">
                  <c:v>Wetlands </c:v>
                </c:pt>
              </c:strCache>
            </c:strRef>
          </c:cat>
          <c:val>
            <c:numRef>
              <c:f>'Total LCC'!$G$30:$G$36</c:f>
              <c:numCache>
                <c:formatCode>0.00%</c:formatCode>
                <c:ptCount val="7"/>
                <c:pt idx="0">
                  <c:v>8.6333787238542358E-3</c:v>
                </c:pt>
                <c:pt idx="1">
                  <c:v>0.46187029909450755</c:v>
                </c:pt>
                <c:pt idx="2">
                  <c:v>7.6500220568316178E-3</c:v>
                </c:pt>
                <c:pt idx="3">
                  <c:v>6.4961544062779708E-2</c:v>
                </c:pt>
                <c:pt idx="4">
                  <c:v>0.34011635086628617</c:v>
                </c:pt>
                <c:pt idx="5">
                  <c:v>0.11647572583141141</c:v>
                </c:pt>
                <c:pt idx="6">
                  <c:v>4.5412529853507252E-4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28A-43BD-903F-7ECAC95A01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de-DE" sz="1400" b="0" i="0" baseline="0" dirty="0">
                <a:solidFill>
                  <a:srgbClr val="000000"/>
                </a:solidFill>
                <a:effectLst/>
              </a:rPr>
              <a:t>Ahr ~1820</a:t>
            </a:r>
            <a:endParaRPr lang="de-DE" sz="1400" dirty="0">
              <a:solidFill>
                <a:srgbClr val="000000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Forest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</c:spPr>
          <c:dPt>
            <c:idx val="0"/>
            <c:bubble3D val="0"/>
            <c:spPr>
              <a:solidFill>
                <a:srgbClr val="417D3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0DC-4813-BCF0-572D66F77A06}"/>
              </c:ext>
            </c:extLst>
          </c:dPt>
          <c:dPt>
            <c:idx val="1"/>
            <c:bubble3D val="0"/>
            <c:spPr>
              <a:solidFill>
                <a:srgbClr val="FCF28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0DC-4813-BCF0-572D66F77A06}"/>
              </c:ext>
            </c:extLst>
          </c:dPt>
          <c:dPt>
            <c:idx val="2"/>
            <c:bubble3D val="0"/>
            <c:spPr>
              <a:solidFill>
                <a:srgbClr val="94E97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0DC-4813-BCF0-572D66F77A06}"/>
              </c:ext>
            </c:extLst>
          </c:dPt>
          <c:dPt>
            <c:idx val="3"/>
            <c:bubble3D val="0"/>
            <c:spPr>
              <a:solidFill>
                <a:srgbClr val="DCA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0DC-4813-BCF0-572D66F77A06}"/>
              </c:ext>
            </c:extLst>
          </c:dPt>
          <c:dPt>
            <c:idx val="4"/>
            <c:bubble3D val="0"/>
            <c:spPr>
              <a:solidFill>
                <a:srgbClr val="62B1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0DC-4813-BCF0-572D66F77A06}"/>
              </c:ext>
            </c:extLst>
          </c:dPt>
          <c:dPt>
            <c:idx val="5"/>
            <c:bubble3D val="0"/>
            <c:spPr>
              <a:solidFill>
                <a:srgbClr val="93192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0DC-4813-BCF0-572D66F77A06}"/>
              </c:ext>
            </c:extLst>
          </c:dPt>
          <c:dPt>
            <c:idx val="6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0DC-4813-BCF0-572D66F77A06}"/>
              </c:ext>
            </c:extLst>
          </c:dPt>
          <c:cat>
            <c:strRef>
              <c:f>Tabelle1!$A$2:$A$8</c:f>
              <c:strCache>
                <c:ptCount val="7"/>
                <c:pt idx="0">
                  <c:v>Forest</c:v>
                </c:pt>
                <c:pt idx="1">
                  <c:v>Agriculture</c:v>
                </c:pt>
                <c:pt idx="2">
                  <c:v>Pastures and meadows</c:v>
                </c:pt>
                <c:pt idx="3">
                  <c:v>Heathland and Peatbogs</c:v>
                </c:pt>
                <c:pt idx="4">
                  <c:v>Water</c:v>
                </c:pt>
                <c:pt idx="5">
                  <c:v>Urban</c:v>
                </c:pt>
                <c:pt idx="6">
                  <c:v>Mining and Dump Site</c:v>
                </c:pt>
              </c:strCache>
            </c:str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2.2000000000000002</c:v>
                </c:pt>
                <c:pt idx="1">
                  <c:v>76.8</c:v>
                </c:pt>
                <c:pt idx="2">
                  <c:v>18.3</c:v>
                </c:pt>
                <c:pt idx="3">
                  <c:v>0</c:v>
                </c:pt>
                <c:pt idx="4">
                  <c:v>0</c:v>
                </c:pt>
                <c:pt idx="5">
                  <c:v>2.6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0DC-4813-BCF0-572D66F77A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de-DE" sz="1600" dirty="0"/>
              <a:t>Ahr 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Forest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</c:spPr>
          <c:dPt>
            <c:idx val="0"/>
            <c:bubble3D val="0"/>
            <c:spPr>
              <a:solidFill>
                <a:srgbClr val="417D3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5ED-461C-9185-B61A8BD92C5E}"/>
              </c:ext>
            </c:extLst>
          </c:dPt>
          <c:dPt>
            <c:idx val="1"/>
            <c:bubble3D val="0"/>
            <c:spPr>
              <a:solidFill>
                <a:srgbClr val="FCF28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5ED-461C-9185-B61A8BD92C5E}"/>
              </c:ext>
            </c:extLst>
          </c:dPt>
          <c:dPt>
            <c:idx val="2"/>
            <c:bubble3D val="0"/>
            <c:spPr>
              <a:solidFill>
                <a:srgbClr val="94E97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5ED-461C-9185-B61A8BD92C5E}"/>
              </c:ext>
            </c:extLst>
          </c:dPt>
          <c:dPt>
            <c:idx val="3"/>
            <c:bubble3D val="0"/>
            <c:spPr>
              <a:solidFill>
                <a:srgbClr val="DCA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5ED-461C-9185-B61A8BD92C5E}"/>
              </c:ext>
            </c:extLst>
          </c:dPt>
          <c:dPt>
            <c:idx val="4"/>
            <c:bubble3D val="0"/>
            <c:spPr>
              <a:solidFill>
                <a:srgbClr val="62B1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5ED-461C-9185-B61A8BD92C5E}"/>
              </c:ext>
            </c:extLst>
          </c:dPt>
          <c:dPt>
            <c:idx val="5"/>
            <c:bubble3D val="0"/>
            <c:spPr>
              <a:solidFill>
                <a:srgbClr val="93192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5ED-461C-9185-B61A8BD92C5E}"/>
              </c:ext>
            </c:extLst>
          </c:dPt>
          <c:dPt>
            <c:idx val="6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5ED-461C-9185-B61A8BD92C5E}"/>
              </c:ext>
            </c:extLst>
          </c:dPt>
          <c:cat>
            <c:strRef>
              <c:f>Tabelle1!$A$2:$A$8</c:f>
              <c:strCache>
                <c:ptCount val="7"/>
                <c:pt idx="0">
                  <c:v>Forest</c:v>
                </c:pt>
                <c:pt idx="1">
                  <c:v>Agriculture</c:v>
                </c:pt>
                <c:pt idx="2">
                  <c:v>Pastures and meadows</c:v>
                </c:pt>
                <c:pt idx="3">
                  <c:v>Heathland and Peatbogs</c:v>
                </c:pt>
                <c:pt idx="4">
                  <c:v>Water</c:v>
                </c:pt>
                <c:pt idx="5">
                  <c:v>Urban</c:v>
                </c:pt>
                <c:pt idx="6">
                  <c:v>Mining and Dump Site</c:v>
                </c:pt>
              </c:strCache>
            </c:str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16.8</c:v>
                </c:pt>
                <c:pt idx="1">
                  <c:v>10.199999999999999</c:v>
                </c:pt>
                <c:pt idx="2">
                  <c:v>27.1</c:v>
                </c:pt>
                <c:pt idx="3">
                  <c:v>0</c:v>
                </c:pt>
                <c:pt idx="4">
                  <c:v>0</c:v>
                </c:pt>
                <c:pt idx="5">
                  <c:v>45.9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5ED-461C-9185-B61A8BD92C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de-DE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Tabelle2!$C$24</c:f>
              <c:strCache>
                <c:ptCount val="1"/>
                <c:pt idx="0">
                  <c:v>Altenahr</c:v>
                </c:pt>
              </c:strCache>
            </c:strRef>
          </c:tx>
          <c:spPr>
            <a:solidFill>
              <a:schemeClr val="accent1">
                <a:shade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Tabelle2!$B$25:$B$30</c:f>
              <c:strCache>
                <c:ptCount val="6"/>
                <c:pt idx="0">
                  <c:v>abgerissen</c:v>
                </c:pt>
                <c:pt idx="1">
                  <c:v>leerstehend</c:v>
                </c:pt>
                <c:pt idx="2">
                  <c:v>keine Veränderung</c:v>
                </c:pt>
                <c:pt idx="3">
                  <c:v>Aufbau</c:v>
                </c:pt>
                <c:pt idx="4">
                  <c:v>Neu</c:v>
                </c:pt>
                <c:pt idx="5">
                  <c:v>Übergangslösung</c:v>
                </c:pt>
              </c:strCache>
            </c:strRef>
          </c:cat>
          <c:val>
            <c:numRef>
              <c:f>Tabelle2!$D$25:$D$30</c:f>
              <c:numCache>
                <c:formatCode>0.00%</c:formatCode>
                <c:ptCount val="6"/>
                <c:pt idx="0">
                  <c:v>0.48720000000000002</c:v>
                </c:pt>
                <c:pt idx="1">
                  <c:v>0.23080000000000001</c:v>
                </c:pt>
                <c:pt idx="2">
                  <c:v>2.5600000000000001E-2</c:v>
                </c:pt>
                <c:pt idx="3">
                  <c:v>0.12820000000000001</c:v>
                </c:pt>
                <c:pt idx="4">
                  <c:v>0.12820000000000001</c:v>
                </c:pt>
                <c:pt idx="5" formatCode="0%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CF-4D47-9CB4-4D14F6830A62}"/>
            </c:ext>
          </c:extLst>
        </c:ser>
        <c:ser>
          <c:idx val="1"/>
          <c:order val="1"/>
          <c:tx>
            <c:strRef>
              <c:f>Tabelle2!$C$41</c:f>
              <c:strCache>
                <c:ptCount val="1"/>
                <c:pt idx="0">
                  <c:v>Bad Neuenahr-Ahrweiler</c:v>
                </c:pt>
              </c:strCache>
            </c:strRef>
          </c:tx>
          <c:spPr>
            <a:solidFill>
              <a:schemeClr val="accent1">
                <a:shade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Tabelle2!$B$25:$B$30</c:f>
              <c:strCache>
                <c:ptCount val="6"/>
                <c:pt idx="0">
                  <c:v>abgerissen</c:v>
                </c:pt>
                <c:pt idx="1">
                  <c:v>leerstehend</c:v>
                </c:pt>
                <c:pt idx="2">
                  <c:v>keine Veränderung</c:v>
                </c:pt>
                <c:pt idx="3">
                  <c:v>Aufbau</c:v>
                </c:pt>
                <c:pt idx="4">
                  <c:v>Neu</c:v>
                </c:pt>
                <c:pt idx="5">
                  <c:v>Übergangslösung</c:v>
                </c:pt>
              </c:strCache>
            </c:strRef>
          </c:cat>
          <c:val>
            <c:numRef>
              <c:f>Tabelle2!$D$42:$D$47</c:f>
              <c:numCache>
                <c:formatCode>0.00%</c:formatCode>
                <c:ptCount val="6"/>
                <c:pt idx="0">
                  <c:v>0.1</c:v>
                </c:pt>
                <c:pt idx="1">
                  <c:v>0.1</c:v>
                </c:pt>
                <c:pt idx="2">
                  <c:v>0.13750000000000001</c:v>
                </c:pt>
                <c:pt idx="3">
                  <c:v>0.48749999999999999</c:v>
                </c:pt>
                <c:pt idx="4">
                  <c:v>0.13750000000000001</c:v>
                </c:pt>
                <c:pt idx="5">
                  <c:v>3.7499999999999999E-2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CF-4D47-9CB4-4D14F6830A62}"/>
            </c:ext>
          </c:extLst>
        </c:ser>
        <c:ser>
          <c:idx val="2"/>
          <c:order val="2"/>
          <c:tx>
            <c:strRef>
              <c:f>Tabelle2!$C$58</c:f>
              <c:strCache>
                <c:ptCount val="1"/>
                <c:pt idx="0">
                  <c:v>Dernau</c:v>
                </c:pt>
              </c:strCache>
            </c:strRef>
          </c:tx>
          <c:spPr>
            <a:solidFill>
              <a:schemeClr val="accent1">
                <a:tint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Tabelle2!$B$25:$B$30</c:f>
              <c:strCache>
                <c:ptCount val="6"/>
                <c:pt idx="0">
                  <c:v>abgerissen</c:v>
                </c:pt>
                <c:pt idx="1">
                  <c:v>leerstehend</c:v>
                </c:pt>
                <c:pt idx="2">
                  <c:v>keine Veränderung</c:v>
                </c:pt>
                <c:pt idx="3">
                  <c:v>Aufbau</c:v>
                </c:pt>
                <c:pt idx="4">
                  <c:v>Neu</c:v>
                </c:pt>
                <c:pt idx="5">
                  <c:v>Übergangslösung</c:v>
                </c:pt>
              </c:strCache>
            </c:strRef>
          </c:cat>
          <c:val>
            <c:numRef>
              <c:f>Tabelle2!$D$59:$D$64</c:f>
              <c:numCache>
                <c:formatCode>0.00%</c:formatCode>
                <c:ptCount val="6"/>
                <c:pt idx="0">
                  <c:v>8.4099999999999994E-2</c:v>
                </c:pt>
                <c:pt idx="1">
                  <c:v>9.35E-2</c:v>
                </c:pt>
                <c:pt idx="2">
                  <c:v>8.4099999999999994E-2</c:v>
                </c:pt>
                <c:pt idx="3">
                  <c:v>0.5514</c:v>
                </c:pt>
                <c:pt idx="4">
                  <c:v>0.15890000000000001</c:v>
                </c:pt>
                <c:pt idx="5">
                  <c:v>2.8000000000000001E-2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4CF-4D47-9CB4-4D14F6830A62}"/>
            </c:ext>
          </c:extLst>
        </c:ser>
        <c:ser>
          <c:idx val="3"/>
          <c:order val="3"/>
          <c:tx>
            <c:strRef>
              <c:f>Tabelle2!$C$75</c:f>
              <c:strCache>
                <c:ptCount val="1"/>
                <c:pt idx="0">
                  <c:v>Schuld</c:v>
                </c:pt>
              </c:strCache>
            </c:strRef>
          </c:tx>
          <c:spPr>
            <a:solidFill>
              <a:schemeClr val="accent1">
                <a:tint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Tabelle2!$B$25:$B$30</c:f>
              <c:strCache>
                <c:ptCount val="6"/>
                <c:pt idx="0">
                  <c:v>abgerissen</c:v>
                </c:pt>
                <c:pt idx="1">
                  <c:v>leerstehend</c:v>
                </c:pt>
                <c:pt idx="2">
                  <c:v>keine Veränderung</c:v>
                </c:pt>
                <c:pt idx="3">
                  <c:v>Aufbau</c:v>
                </c:pt>
                <c:pt idx="4">
                  <c:v>Neu</c:v>
                </c:pt>
                <c:pt idx="5">
                  <c:v>Übergangslösung</c:v>
                </c:pt>
              </c:strCache>
            </c:strRef>
          </c:cat>
          <c:val>
            <c:numRef>
              <c:f>Tabelle2!$D$76:$D$81</c:f>
              <c:numCache>
                <c:formatCode>0%</c:formatCode>
                <c:ptCount val="6"/>
                <c:pt idx="0">
                  <c:v>0.32</c:v>
                </c:pt>
                <c:pt idx="1">
                  <c:v>0.12</c:v>
                </c:pt>
                <c:pt idx="2">
                  <c:v>0.04</c:v>
                </c:pt>
                <c:pt idx="3">
                  <c:v>0.4</c:v>
                </c:pt>
                <c:pt idx="4">
                  <c:v>0.12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4CF-4D47-9CB4-4D14F6830A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7426680"/>
        <c:axId val="542478992"/>
      </c:barChart>
      <c:catAx>
        <c:axId val="587426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42478992"/>
        <c:crosses val="autoZero"/>
        <c:auto val="1"/>
        <c:lblAlgn val="ctr"/>
        <c:lblOffset val="100"/>
        <c:noMultiLvlLbl val="0"/>
      </c:catAx>
      <c:valAx>
        <c:axId val="542478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Share</a:t>
                </a:r>
                <a:r>
                  <a:rPr lang="en-US" baseline="0" dirty="0"/>
                  <a:t> [%]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87426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12700">
      <a:solidFill>
        <a:srgbClr val="0859A2"/>
      </a:solidFill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7.5386814585450643E-2"/>
          <c:w val="0.99650692273586972"/>
          <c:h val="0.8432443984308958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7A7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65F-4D27-991D-7C24B1349198}"/>
              </c:ext>
            </c:extLst>
          </c:dPt>
          <c:dPt>
            <c:idx val="1"/>
            <c:bubble3D val="0"/>
            <c:spPr>
              <a:solidFill>
                <a:srgbClr val="FFFDC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65F-4D27-991D-7C24B1349198}"/>
              </c:ext>
            </c:extLst>
          </c:dPt>
          <c:dPt>
            <c:idx val="2"/>
            <c:bubble3D val="0"/>
            <c:spPr>
              <a:solidFill>
                <a:srgbClr val="FFA14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65F-4D27-991D-7C24B1349198}"/>
              </c:ext>
            </c:extLst>
          </c:dPt>
          <c:dPt>
            <c:idx val="3"/>
            <c:bubble3D val="0"/>
            <c:spPr>
              <a:solidFill>
                <a:srgbClr val="9FFFF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65F-4D27-991D-7C24B1349198}"/>
              </c:ext>
            </c:extLst>
          </c:dPt>
          <c:dPt>
            <c:idx val="4"/>
            <c:bubble3D val="0"/>
            <c:spPr>
              <a:solidFill>
                <a:srgbClr val="69B87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65F-4D27-991D-7C24B1349198}"/>
              </c:ext>
            </c:extLst>
          </c:dPt>
          <c:dPt>
            <c:idx val="5"/>
            <c:bubble3D val="0"/>
            <c:spPr>
              <a:solidFill>
                <a:srgbClr val="FCB7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65F-4D27-991D-7C24B1349198}"/>
              </c:ext>
            </c:extLst>
          </c:dPt>
          <c:dPt>
            <c:idx val="6"/>
            <c:bubble3D val="0"/>
            <c:spPr>
              <a:solidFill>
                <a:srgbClr val="FF7A7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65F-4D27-991D-7C24B1349198}"/>
              </c:ext>
            </c:extLst>
          </c:dPt>
          <c:dLbls>
            <c:dLbl>
              <c:idx val="0"/>
              <c:layout>
                <c:manualLayout>
                  <c:x val="-2.0540024343022354E-2"/>
                  <c:y val="9.777422442993708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698860567984593"/>
                      <c:h val="0.103676430963470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65F-4D27-991D-7C24B1349198}"/>
                </c:ext>
              </c:extLst>
            </c:dLbl>
            <c:dLbl>
              <c:idx val="1"/>
              <c:layout>
                <c:manualLayout>
                  <c:x val="-7.4893226550530143E-2"/>
                  <c:y val="2.896835196565447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138309549945117"/>
                      <c:h val="8.8840399002493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65F-4D27-991D-7C24B1349198}"/>
                </c:ext>
              </c:extLst>
            </c:dLbl>
            <c:dLbl>
              <c:idx val="2"/>
              <c:layout>
                <c:manualLayout>
                  <c:x val="-3.2721311171298187E-2"/>
                  <c:y val="-5.03479733631009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4754967173595657"/>
                      <c:h val="0.1290108564535585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765F-4D27-991D-7C24B1349198}"/>
                </c:ext>
              </c:extLst>
            </c:dLbl>
            <c:dLbl>
              <c:idx val="3"/>
              <c:layout>
                <c:manualLayout>
                  <c:x val="1.5031005287412342E-2"/>
                  <c:y val="-0.1113273272988042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0614709110867181"/>
                      <c:h val="8.8840399002493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765F-4D27-991D-7C24B1349198}"/>
                </c:ext>
              </c:extLst>
            </c:dLbl>
            <c:dLbl>
              <c:idx val="4"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249098224481298"/>
                      <c:h val="0.12465837792062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765F-4D27-991D-7C24B1349198}"/>
                </c:ext>
              </c:extLst>
            </c:dLbl>
            <c:dLbl>
              <c:idx val="5"/>
              <c:layout>
                <c:manualLayout>
                  <c:x val="0.20967260379825012"/>
                  <c:y val="0.1751570875959706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223929747530187"/>
                      <c:h val="8.8840399002493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765F-4D27-991D-7C24B1349198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65F-4D27-991D-7C24B13491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'Total LCC'!$D$30:$D$36</c:f>
              <c:strCache>
                <c:ptCount val="7"/>
                <c:pt idx="0">
                  <c:v>Urban</c:v>
                </c:pt>
                <c:pt idx="1">
                  <c:v>Arable Lands </c:v>
                </c:pt>
                <c:pt idx="2">
                  <c:v>Vineyards </c:v>
                </c:pt>
                <c:pt idx="3">
                  <c:v>Pastures</c:v>
                </c:pt>
                <c:pt idx="4">
                  <c:v>Forest</c:v>
                </c:pt>
                <c:pt idx="5">
                  <c:v>Heathlands </c:v>
                </c:pt>
                <c:pt idx="6">
                  <c:v>Wetlands </c:v>
                </c:pt>
              </c:strCache>
            </c:strRef>
          </c:cat>
          <c:val>
            <c:numRef>
              <c:f>'Total LCC'!$F$30:$F$36</c:f>
              <c:numCache>
                <c:formatCode>0.00%</c:formatCode>
                <c:ptCount val="7"/>
                <c:pt idx="0">
                  <c:v>9.5093524573178507E-3</c:v>
                </c:pt>
                <c:pt idx="1">
                  <c:v>0.44232843483827394</c:v>
                </c:pt>
                <c:pt idx="2">
                  <c:v>1.1675267376478511E-2</c:v>
                </c:pt>
                <c:pt idx="3">
                  <c:v>7.6404277269953955E-2</c:v>
                </c:pt>
                <c:pt idx="4">
                  <c:v>0.36375249511018415</c:v>
                </c:pt>
                <c:pt idx="5">
                  <c:v>9.6592309539162563E-2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65F-4D27-991D-7C24B134919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250445315283219E-3"/>
          <c:y val="8.7025463646129689E-2"/>
          <c:w val="0.99287495546847171"/>
          <c:h val="0.8511312847513251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7A7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5A5-4D7F-BFE7-D37B3D92F223}"/>
              </c:ext>
            </c:extLst>
          </c:dPt>
          <c:dPt>
            <c:idx val="1"/>
            <c:bubble3D val="0"/>
            <c:spPr>
              <a:solidFill>
                <a:srgbClr val="FFFDC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5A5-4D7F-BFE7-D37B3D92F223}"/>
              </c:ext>
            </c:extLst>
          </c:dPt>
          <c:dPt>
            <c:idx val="2"/>
            <c:bubble3D val="0"/>
            <c:spPr>
              <a:solidFill>
                <a:srgbClr val="FFA14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5A5-4D7F-BFE7-D37B3D92F223}"/>
              </c:ext>
            </c:extLst>
          </c:dPt>
          <c:dPt>
            <c:idx val="3"/>
            <c:bubble3D val="0"/>
            <c:spPr>
              <a:solidFill>
                <a:srgbClr val="9FFFF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5A5-4D7F-BFE7-D37B3D92F223}"/>
              </c:ext>
            </c:extLst>
          </c:dPt>
          <c:dPt>
            <c:idx val="4"/>
            <c:bubble3D val="0"/>
            <c:spPr>
              <a:solidFill>
                <a:srgbClr val="69B87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5A5-4D7F-BFE7-D37B3D92F22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5A5-4D7F-BFE7-D37B3D92F22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5A5-4D7F-BFE7-D37B3D92F223}"/>
              </c:ext>
            </c:extLst>
          </c:dPt>
          <c:dLbls>
            <c:dLbl>
              <c:idx val="0"/>
              <c:layout>
                <c:manualLayout>
                  <c:x val="-0.13680600783388944"/>
                  <c:y val="0.1037910965776953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70071888006054"/>
                      <c:h val="8.32049306625577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5A5-4D7F-BFE7-D37B3D92F223}"/>
                </c:ext>
              </c:extLst>
            </c:dLbl>
            <c:dLbl>
              <c:idx val="1"/>
              <c:layout>
                <c:manualLayout>
                  <c:x val="-9.9460429059638797E-2"/>
                  <c:y val="0.1320307135754707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380243041944338"/>
                      <c:h val="0.130434782608695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5A5-4D7F-BFE7-D37B3D92F223}"/>
                </c:ext>
              </c:extLst>
            </c:dLbl>
            <c:dLbl>
              <c:idx val="2"/>
              <c:layout>
                <c:manualLayout>
                  <c:x val="0"/>
                  <c:y val="-8.9043649192853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12779447350741"/>
                      <c:h val="6.4104752551491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5A5-4D7F-BFE7-D37B3D92F223}"/>
                </c:ext>
              </c:extLst>
            </c:dLbl>
            <c:dLbl>
              <c:idx val="3"/>
              <c:layout>
                <c:manualLayout>
                  <c:x val="-0.14250061011700221"/>
                  <c:y val="-6.029016987569207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55789098681864"/>
                      <c:h val="8.54572713643178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5A5-4D7F-BFE7-D37B3D92F223}"/>
                </c:ext>
              </c:extLst>
            </c:dLbl>
            <c:dLbl>
              <c:idx val="4"/>
              <c:layout>
                <c:manualLayout>
                  <c:x val="6.4125400783754893E-2"/>
                  <c:y val="-4.351556505211960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775204845030281"/>
                      <c:h val="8.54572713643178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35A5-4D7F-BFE7-D37B3D92F223}"/>
                </c:ext>
              </c:extLst>
            </c:dLbl>
            <c:dLbl>
              <c:idx val="5"/>
              <c:layout>
                <c:manualLayout>
                  <c:x val="-0.15013004191729154"/>
                  <c:y val="-1.219902211761280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0673477109345441"/>
                      <c:h val="8.32049306625577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35A5-4D7F-BFE7-D37B3D92F22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5A5-4D7F-BFE7-D37B3D92F2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'Total LCC'!$D$30:$D$36</c:f>
              <c:strCache>
                <c:ptCount val="7"/>
                <c:pt idx="0">
                  <c:v>Urban</c:v>
                </c:pt>
                <c:pt idx="1">
                  <c:v>Arable Lands </c:v>
                </c:pt>
                <c:pt idx="2">
                  <c:v>Vineyards </c:v>
                </c:pt>
                <c:pt idx="3">
                  <c:v>Pastures</c:v>
                </c:pt>
                <c:pt idx="4">
                  <c:v>Forest</c:v>
                </c:pt>
                <c:pt idx="5">
                  <c:v>Heathlands </c:v>
                </c:pt>
                <c:pt idx="6">
                  <c:v>Wetlands </c:v>
                </c:pt>
              </c:strCache>
            </c:strRef>
          </c:cat>
          <c:val>
            <c:numRef>
              <c:f>'Total LCC'!$E$30:$E$36</c:f>
              <c:numCache>
                <c:formatCode>0.00%</c:formatCode>
                <c:ptCount val="7"/>
                <c:pt idx="0">
                  <c:v>6.5262889343870839E-2</c:v>
                </c:pt>
                <c:pt idx="1">
                  <c:v>7.8321354750180122E-2</c:v>
                </c:pt>
                <c:pt idx="2">
                  <c:v>8.1709566225263985E-3</c:v>
                </c:pt>
                <c:pt idx="3">
                  <c:v>0.28511898201983416</c:v>
                </c:pt>
                <c:pt idx="4">
                  <c:v>0.56231209464520404</c:v>
                </c:pt>
                <c:pt idx="5">
                  <c:v>8.0845254956361118E-4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5A5-4D7F-BFE7-D37B3D92F22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de-DE" sz="1400" baseline="0" dirty="0">
                <a:solidFill>
                  <a:srgbClr val="000000"/>
                </a:solidFill>
              </a:rPr>
              <a:t> Wupper ~1820</a:t>
            </a:r>
            <a:endParaRPr lang="de-DE" sz="1400" dirty="0">
              <a:solidFill>
                <a:srgbClr val="000000"/>
              </a:solidFill>
            </a:endParaRPr>
          </a:p>
        </c:rich>
      </c:tx>
      <c:layout>
        <c:manualLayout>
          <c:xMode val="edge"/>
          <c:yMode val="edge"/>
          <c:x val="0.18427847222222218"/>
          <c:y val="2.20486111111111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Forest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</c:spPr>
          <c:dPt>
            <c:idx val="0"/>
            <c:bubble3D val="0"/>
            <c:spPr>
              <a:solidFill>
                <a:srgbClr val="417D3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60C-44FE-9F7E-885BD3F726DE}"/>
              </c:ext>
            </c:extLst>
          </c:dPt>
          <c:dPt>
            <c:idx val="1"/>
            <c:bubble3D val="0"/>
            <c:spPr>
              <a:solidFill>
                <a:srgbClr val="FCF28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60C-44FE-9F7E-885BD3F726DE}"/>
              </c:ext>
            </c:extLst>
          </c:dPt>
          <c:dPt>
            <c:idx val="2"/>
            <c:bubble3D val="0"/>
            <c:spPr>
              <a:solidFill>
                <a:srgbClr val="94E97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60C-44FE-9F7E-885BD3F726DE}"/>
              </c:ext>
            </c:extLst>
          </c:dPt>
          <c:dPt>
            <c:idx val="3"/>
            <c:bubble3D val="0"/>
            <c:spPr>
              <a:solidFill>
                <a:srgbClr val="DCA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60C-44FE-9F7E-885BD3F726DE}"/>
              </c:ext>
            </c:extLst>
          </c:dPt>
          <c:dPt>
            <c:idx val="4"/>
            <c:bubble3D val="0"/>
            <c:spPr>
              <a:solidFill>
                <a:srgbClr val="62B1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260C-44FE-9F7E-885BD3F726DE}"/>
              </c:ext>
            </c:extLst>
          </c:dPt>
          <c:dPt>
            <c:idx val="5"/>
            <c:bubble3D val="0"/>
            <c:spPr>
              <a:solidFill>
                <a:srgbClr val="93192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60C-44FE-9F7E-885BD3F726DE}"/>
              </c:ext>
            </c:extLst>
          </c:dPt>
          <c:dPt>
            <c:idx val="6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60C-44FE-9F7E-885BD3F726DE}"/>
              </c:ext>
            </c:extLst>
          </c:dPt>
          <c:cat>
            <c:strRef>
              <c:f>Tabelle1!$A$2:$A$8</c:f>
              <c:strCache>
                <c:ptCount val="7"/>
                <c:pt idx="0">
                  <c:v>Forest</c:v>
                </c:pt>
                <c:pt idx="1">
                  <c:v>Agriculture</c:v>
                </c:pt>
                <c:pt idx="2">
                  <c:v>Pastures and meadows</c:v>
                </c:pt>
                <c:pt idx="3">
                  <c:v>Heathland and Peatbogs</c:v>
                </c:pt>
                <c:pt idx="4">
                  <c:v>Water</c:v>
                </c:pt>
                <c:pt idx="5">
                  <c:v>Urban</c:v>
                </c:pt>
                <c:pt idx="6">
                  <c:v>Mining and Dump Site</c:v>
                </c:pt>
              </c:strCache>
            </c:str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23.5</c:v>
                </c:pt>
                <c:pt idx="1">
                  <c:v>33.700000000000003</c:v>
                </c:pt>
                <c:pt idx="2">
                  <c:v>24.7</c:v>
                </c:pt>
                <c:pt idx="3">
                  <c:v>1</c:v>
                </c:pt>
                <c:pt idx="4">
                  <c:v>9.4</c:v>
                </c:pt>
                <c:pt idx="5">
                  <c:v>7.8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6F-4507-93DB-0B73568E4D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395061728395072"/>
          <c:y val="0.1406486111111111"/>
          <c:w val="0.37253086419753084"/>
          <c:h val="0.819244444444444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de-DE" sz="1400" b="0" i="0" baseline="0" dirty="0">
                <a:solidFill>
                  <a:srgbClr val="000000"/>
                </a:solidFill>
                <a:effectLst/>
              </a:rPr>
              <a:t>Wupper 2018</a:t>
            </a:r>
            <a:endParaRPr lang="de-DE" sz="1400" dirty="0">
              <a:solidFill>
                <a:srgbClr val="000000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Forest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</c:spPr>
          <c:dPt>
            <c:idx val="0"/>
            <c:bubble3D val="0"/>
            <c:spPr>
              <a:solidFill>
                <a:srgbClr val="417D3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2A7-429F-AC89-5344BD30E7D2}"/>
              </c:ext>
            </c:extLst>
          </c:dPt>
          <c:dPt>
            <c:idx val="1"/>
            <c:bubble3D val="0"/>
            <c:spPr>
              <a:solidFill>
                <a:srgbClr val="FCF28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2A7-429F-AC89-5344BD30E7D2}"/>
              </c:ext>
            </c:extLst>
          </c:dPt>
          <c:dPt>
            <c:idx val="2"/>
            <c:bubble3D val="0"/>
            <c:spPr>
              <a:solidFill>
                <a:srgbClr val="94E97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2A7-429F-AC89-5344BD30E7D2}"/>
              </c:ext>
            </c:extLst>
          </c:dPt>
          <c:dPt>
            <c:idx val="3"/>
            <c:bubble3D val="0"/>
            <c:spPr>
              <a:solidFill>
                <a:srgbClr val="DCA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2A7-429F-AC89-5344BD30E7D2}"/>
              </c:ext>
            </c:extLst>
          </c:dPt>
          <c:dPt>
            <c:idx val="4"/>
            <c:bubble3D val="0"/>
            <c:spPr>
              <a:solidFill>
                <a:srgbClr val="62B1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2A7-429F-AC89-5344BD30E7D2}"/>
              </c:ext>
            </c:extLst>
          </c:dPt>
          <c:dPt>
            <c:idx val="5"/>
            <c:bubble3D val="0"/>
            <c:spPr>
              <a:solidFill>
                <a:srgbClr val="93192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2A7-429F-AC89-5344BD30E7D2}"/>
              </c:ext>
            </c:extLst>
          </c:dPt>
          <c:dPt>
            <c:idx val="6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2A7-429F-AC89-5344BD30E7D2}"/>
              </c:ext>
            </c:extLst>
          </c:dPt>
          <c:cat>
            <c:strRef>
              <c:f>Tabelle1!$A$2:$A$8</c:f>
              <c:strCache>
                <c:ptCount val="7"/>
                <c:pt idx="0">
                  <c:v>Forest</c:v>
                </c:pt>
                <c:pt idx="1">
                  <c:v>Agriculture</c:v>
                </c:pt>
                <c:pt idx="2">
                  <c:v>Pastures and meadows</c:v>
                </c:pt>
                <c:pt idx="3">
                  <c:v>Heathland and Peatbogs</c:v>
                </c:pt>
                <c:pt idx="4">
                  <c:v>Water</c:v>
                </c:pt>
                <c:pt idx="5">
                  <c:v>Urban</c:v>
                </c:pt>
                <c:pt idx="6">
                  <c:v>Mining and Dump Site</c:v>
                </c:pt>
              </c:strCache>
            </c:str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19.3</c:v>
                </c:pt>
                <c:pt idx="1">
                  <c:v>8.6999999999999993</c:v>
                </c:pt>
                <c:pt idx="2">
                  <c:v>22.1</c:v>
                </c:pt>
                <c:pt idx="3">
                  <c:v>0</c:v>
                </c:pt>
                <c:pt idx="4">
                  <c:v>0</c:v>
                </c:pt>
                <c:pt idx="5">
                  <c:v>49.3</c:v>
                </c:pt>
                <c:pt idx="6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2A7-429F-AC89-5344BD30E7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de-DE" sz="1400" b="0" i="0" baseline="0" dirty="0">
                <a:solidFill>
                  <a:srgbClr val="000000"/>
                </a:solidFill>
                <a:effectLst/>
              </a:rPr>
              <a:t>Inde ~1820</a:t>
            </a:r>
            <a:endParaRPr lang="de-DE" sz="1400" dirty="0">
              <a:solidFill>
                <a:srgbClr val="000000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Forest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</c:spPr>
          <c:dPt>
            <c:idx val="0"/>
            <c:bubble3D val="0"/>
            <c:spPr>
              <a:solidFill>
                <a:srgbClr val="417D3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0B0-470D-B02A-125902E5A7EC}"/>
              </c:ext>
            </c:extLst>
          </c:dPt>
          <c:dPt>
            <c:idx val="1"/>
            <c:bubble3D val="0"/>
            <c:spPr>
              <a:solidFill>
                <a:srgbClr val="FCF28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0B0-470D-B02A-125902E5A7EC}"/>
              </c:ext>
            </c:extLst>
          </c:dPt>
          <c:dPt>
            <c:idx val="2"/>
            <c:bubble3D val="0"/>
            <c:spPr>
              <a:solidFill>
                <a:srgbClr val="94E97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0B0-470D-B02A-125902E5A7EC}"/>
              </c:ext>
            </c:extLst>
          </c:dPt>
          <c:dPt>
            <c:idx val="3"/>
            <c:bubble3D val="0"/>
            <c:spPr>
              <a:solidFill>
                <a:srgbClr val="DCA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0B0-470D-B02A-125902E5A7EC}"/>
              </c:ext>
            </c:extLst>
          </c:dPt>
          <c:dPt>
            <c:idx val="4"/>
            <c:bubble3D val="0"/>
            <c:spPr>
              <a:solidFill>
                <a:srgbClr val="62B1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0B0-470D-B02A-125902E5A7EC}"/>
              </c:ext>
            </c:extLst>
          </c:dPt>
          <c:dPt>
            <c:idx val="5"/>
            <c:bubble3D val="0"/>
            <c:spPr>
              <a:solidFill>
                <a:srgbClr val="93192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0B0-470D-B02A-125902E5A7EC}"/>
              </c:ext>
            </c:extLst>
          </c:dPt>
          <c:dPt>
            <c:idx val="6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0B0-470D-B02A-125902E5A7EC}"/>
              </c:ext>
            </c:extLst>
          </c:dPt>
          <c:cat>
            <c:strRef>
              <c:f>Tabelle1!$A$2:$A$8</c:f>
              <c:strCache>
                <c:ptCount val="7"/>
                <c:pt idx="0">
                  <c:v>Forest</c:v>
                </c:pt>
                <c:pt idx="1">
                  <c:v>Agriculture</c:v>
                </c:pt>
                <c:pt idx="2">
                  <c:v>Pastures and meadows</c:v>
                </c:pt>
                <c:pt idx="3">
                  <c:v>Heathland and Peatbogs</c:v>
                </c:pt>
                <c:pt idx="4">
                  <c:v>Water</c:v>
                </c:pt>
                <c:pt idx="5">
                  <c:v>Urban</c:v>
                </c:pt>
                <c:pt idx="6">
                  <c:v>Mining and Dump Site</c:v>
                </c:pt>
              </c:strCache>
            </c:str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5.7</c:v>
                </c:pt>
                <c:pt idx="1">
                  <c:v>38.700000000000003</c:v>
                </c:pt>
                <c:pt idx="2">
                  <c:v>53</c:v>
                </c:pt>
                <c:pt idx="3">
                  <c:v>0.8</c:v>
                </c:pt>
                <c:pt idx="4">
                  <c:v>0.5</c:v>
                </c:pt>
                <c:pt idx="5">
                  <c:v>1.4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0B0-470D-B02A-125902E5A7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de-DE" sz="1400"/>
              <a:t>Inde 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Forest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</c:spPr>
          <c:dPt>
            <c:idx val="0"/>
            <c:bubble3D val="0"/>
            <c:spPr>
              <a:solidFill>
                <a:srgbClr val="417D3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9EA-43D9-96A0-7BBD58593AAA}"/>
              </c:ext>
            </c:extLst>
          </c:dPt>
          <c:dPt>
            <c:idx val="1"/>
            <c:bubble3D val="0"/>
            <c:spPr>
              <a:solidFill>
                <a:srgbClr val="FCF28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9EA-43D9-96A0-7BBD58593AAA}"/>
              </c:ext>
            </c:extLst>
          </c:dPt>
          <c:dPt>
            <c:idx val="2"/>
            <c:bubble3D val="0"/>
            <c:spPr>
              <a:solidFill>
                <a:srgbClr val="94E97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9EA-43D9-96A0-7BBD58593AAA}"/>
              </c:ext>
            </c:extLst>
          </c:dPt>
          <c:dPt>
            <c:idx val="3"/>
            <c:bubble3D val="0"/>
            <c:spPr>
              <a:solidFill>
                <a:srgbClr val="DCA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9EA-43D9-96A0-7BBD58593AAA}"/>
              </c:ext>
            </c:extLst>
          </c:dPt>
          <c:dPt>
            <c:idx val="4"/>
            <c:bubble3D val="0"/>
            <c:spPr>
              <a:solidFill>
                <a:srgbClr val="62B1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9EA-43D9-96A0-7BBD58593AAA}"/>
              </c:ext>
            </c:extLst>
          </c:dPt>
          <c:dPt>
            <c:idx val="5"/>
            <c:bubble3D val="0"/>
            <c:spPr>
              <a:solidFill>
                <a:srgbClr val="93192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9EA-43D9-96A0-7BBD58593AAA}"/>
              </c:ext>
            </c:extLst>
          </c:dPt>
          <c:dPt>
            <c:idx val="6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49EA-43D9-96A0-7BBD58593AAA}"/>
              </c:ext>
            </c:extLst>
          </c:dPt>
          <c:cat>
            <c:strRef>
              <c:f>Tabelle1!$A$2:$A$8</c:f>
              <c:strCache>
                <c:ptCount val="7"/>
                <c:pt idx="0">
                  <c:v>Forest</c:v>
                </c:pt>
                <c:pt idx="1">
                  <c:v>Agriculture</c:v>
                </c:pt>
                <c:pt idx="2">
                  <c:v>Pastures and meadows</c:v>
                </c:pt>
                <c:pt idx="3">
                  <c:v>Heathland and Peatbogs</c:v>
                </c:pt>
                <c:pt idx="4">
                  <c:v>Water</c:v>
                </c:pt>
                <c:pt idx="5">
                  <c:v>Urban</c:v>
                </c:pt>
                <c:pt idx="6">
                  <c:v>Mining and Dump Site</c:v>
                </c:pt>
              </c:strCache>
            </c:str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15.6</c:v>
                </c:pt>
                <c:pt idx="1">
                  <c:v>19.7</c:v>
                </c:pt>
                <c:pt idx="2">
                  <c:v>28.3</c:v>
                </c:pt>
                <c:pt idx="3">
                  <c:v>0</c:v>
                </c:pt>
                <c:pt idx="4">
                  <c:v>0</c:v>
                </c:pt>
                <c:pt idx="5">
                  <c:v>36.299999999999997</c:v>
                </c:pt>
                <c:pt idx="6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9EA-43D9-96A0-7BBD58593A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de-DE" sz="1400" b="0" i="0" baseline="0" dirty="0">
                <a:solidFill>
                  <a:srgbClr val="000000"/>
                </a:solidFill>
                <a:effectLst/>
              </a:rPr>
              <a:t>Erft ~1820</a:t>
            </a:r>
            <a:endParaRPr lang="de-DE" sz="1400" dirty="0">
              <a:solidFill>
                <a:srgbClr val="000000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Forest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</c:spPr>
          <c:dPt>
            <c:idx val="0"/>
            <c:bubble3D val="0"/>
            <c:spPr>
              <a:solidFill>
                <a:srgbClr val="417D3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79-4DF9-98FE-4CD2F6C0FB3E}"/>
              </c:ext>
            </c:extLst>
          </c:dPt>
          <c:dPt>
            <c:idx val="1"/>
            <c:bubble3D val="0"/>
            <c:spPr>
              <a:solidFill>
                <a:srgbClr val="FCF28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379-4DF9-98FE-4CD2F6C0FB3E}"/>
              </c:ext>
            </c:extLst>
          </c:dPt>
          <c:dPt>
            <c:idx val="2"/>
            <c:bubble3D val="0"/>
            <c:spPr>
              <a:solidFill>
                <a:srgbClr val="94E97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379-4DF9-98FE-4CD2F6C0FB3E}"/>
              </c:ext>
            </c:extLst>
          </c:dPt>
          <c:dPt>
            <c:idx val="3"/>
            <c:bubble3D val="0"/>
            <c:spPr>
              <a:solidFill>
                <a:srgbClr val="DCA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379-4DF9-98FE-4CD2F6C0FB3E}"/>
              </c:ext>
            </c:extLst>
          </c:dPt>
          <c:dPt>
            <c:idx val="4"/>
            <c:bubble3D val="0"/>
            <c:spPr>
              <a:solidFill>
                <a:srgbClr val="62B1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379-4DF9-98FE-4CD2F6C0FB3E}"/>
              </c:ext>
            </c:extLst>
          </c:dPt>
          <c:dPt>
            <c:idx val="5"/>
            <c:bubble3D val="0"/>
            <c:spPr>
              <a:solidFill>
                <a:srgbClr val="93192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379-4DF9-98FE-4CD2F6C0FB3E}"/>
              </c:ext>
            </c:extLst>
          </c:dPt>
          <c:dPt>
            <c:idx val="6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379-4DF9-98FE-4CD2F6C0FB3E}"/>
              </c:ext>
            </c:extLst>
          </c:dPt>
          <c:cat>
            <c:strRef>
              <c:f>Tabelle1!$A$2:$A$8</c:f>
              <c:strCache>
                <c:ptCount val="7"/>
                <c:pt idx="0">
                  <c:v>Forest</c:v>
                </c:pt>
                <c:pt idx="1">
                  <c:v>Agriculture</c:v>
                </c:pt>
                <c:pt idx="2">
                  <c:v>Pastures and meadows</c:v>
                </c:pt>
                <c:pt idx="3">
                  <c:v>Heathland and Peatbogs</c:v>
                </c:pt>
                <c:pt idx="4">
                  <c:v>Water</c:v>
                </c:pt>
                <c:pt idx="5">
                  <c:v>Urban</c:v>
                </c:pt>
                <c:pt idx="6">
                  <c:v>Mining and Dump Site</c:v>
                </c:pt>
              </c:strCache>
            </c:str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4</c:v>
                </c:pt>
                <c:pt idx="1">
                  <c:v>37.6</c:v>
                </c:pt>
                <c:pt idx="2">
                  <c:v>49.2</c:v>
                </c:pt>
                <c:pt idx="3">
                  <c:v>0.2</c:v>
                </c:pt>
                <c:pt idx="4">
                  <c:v>0</c:v>
                </c:pt>
                <c:pt idx="5">
                  <c:v>9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379-4DF9-98FE-4CD2F6C0FB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de-DE" sz="1400" b="0" i="0" baseline="0" dirty="0">
                <a:solidFill>
                  <a:srgbClr val="000000"/>
                </a:solidFill>
                <a:effectLst/>
              </a:rPr>
              <a:t>Erft 2018</a:t>
            </a:r>
            <a:endParaRPr lang="de-DE" sz="1400" dirty="0">
              <a:solidFill>
                <a:srgbClr val="000000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Forest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</c:spPr>
          <c:dPt>
            <c:idx val="0"/>
            <c:bubble3D val="0"/>
            <c:spPr>
              <a:solidFill>
                <a:srgbClr val="417D3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C4E-4A15-8CDC-FC07D2039325}"/>
              </c:ext>
            </c:extLst>
          </c:dPt>
          <c:dPt>
            <c:idx val="1"/>
            <c:bubble3D val="0"/>
            <c:spPr>
              <a:solidFill>
                <a:srgbClr val="FCF28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C4E-4A15-8CDC-FC07D2039325}"/>
              </c:ext>
            </c:extLst>
          </c:dPt>
          <c:dPt>
            <c:idx val="2"/>
            <c:bubble3D val="0"/>
            <c:spPr>
              <a:solidFill>
                <a:srgbClr val="94E97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C4E-4A15-8CDC-FC07D2039325}"/>
              </c:ext>
            </c:extLst>
          </c:dPt>
          <c:dPt>
            <c:idx val="3"/>
            <c:bubble3D val="0"/>
            <c:spPr>
              <a:solidFill>
                <a:srgbClr val="DCA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C4E-4A15-8CDC-FC07D2039325}"/>
              </c:ext>
            </c:extLst>
          </c:dPt>
          <c:dPt>
            <c:idx val="4"/>
            <c:bubble3D val="0"/>
            <c:spPr>
              <a:solidFill>
                <a:srgbClr val="62B1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C4E-4A15-8CDC-FC07D2039325}"/>
              </c:ext>
            </c:extLst>
          </c:dPt>
          <c:dPt>
            <c:idx val="5"/>
            <c:bubble3D val="0"/>
            <c:spPr>
              <a:solidFill>
                <a:srgbClr val="93192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C4E-4A15-8CDC-FC07D2039325}"/>
              </c:ext>
            </c:extLst>
          </c:dPt>
          <c:dPt>
            <c:idx val="6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C4E-4A15-8CDC-FC07D2039325}"/>
              </c:ext>
            </c:extLst>
          </c:dPt>
          <c:cat>
            <c:strRef>
              <c:f>Tabelle1!$A$2:$A$8</c:f>
              <c:strCache>
                <c:ptCount val="7"/>
                <c:pt idx="0">
                  <c:v>Forest</c:v>
                </c:pt>
                <c:pt idx="1">
                  <c:v>Agriculture</c:v>
                </c:pt>
                <c:pt idx="2">
                  <c:v>Pastures and meadows</c:v>
                </c:pt>
                <c:pt idx="3">
                  <c:v>Heathland and Peatbogs</c:v>
                </c:pt>
                <c:pt idx="4">
                  <c:v>Water</c:v>
                </c:pt>
                <c:pt idx="5">
                  <c:v>Urban</c:v>
                </c:pt>
                <c:pt idx="6">
                  <c:v>Mining and Dump Site</c:v>
                </c:pt>
              </c:strCache>
            </c:str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1.9</c:v>
                </c:pt>
                <c:pt idx="1">
                  <c:v>31.8</c:v>
                </c:pt>
                <c:pt idx="2">
                  <c:v>25.3</c:v>
                </c:pt>
                <c:pt idx="3">
                  <c:v>0</c:v>
                </c:pt>
                <c:pt idx="4">
                  <c:v>0</c:v>
                </c:pt>
                <c:pt idx="5">
                  <c:v>41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C4E-4A15-8CDC-FC07D20393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989147A-E99F-426E-8428-4F7A2B762C1A}" type="datetimeFigureOut">
              <a:rPr lang="de-DE" sz="1000">
                <a:latin typeface="Arial" pitchFamily="34" charset="0"/>
                <a:cs typeface="Arial" pitchFamily="34" charset="0"/>
              </a:rPr>
              <a:pPr>
                <a:defRPr/>
              </a:pPr>
              <a:t>27.04.2025</a:t>
            </a:fld>
            <a:endParaRPr lang="de-DE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FEB8BDD-D483-4F2A-8149-5CAA22251911}" type="slidenum">
              <a:rPr lang="de-DE" sz="1000">
                <a:latin typeface="Arial" pitchFamily="34" charset="0"/>
                <a:cs typeface="Arial" pitchFamily="34" charset="0"/>
              </a:rPr>
              <a:pPr>
                <a:defRPr/>
              </a:pPr>
              <a:t>‹Nr.›</a:t>
            </a:fld>
            <a:endParaRPr lang="de-DE" sz="10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62785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latin typeface="+mn-lt"/>
              </a:defRPr>
            </a:lvl1pPr>
          </a:lstStyle>
          <a:p>
            <a:pPr>
              <a:defRPr/>
            </a:pPr>
            <a:fld id="{E619EF57-6584-4C28-9DE9-68C51C925951}" type="datetimeFigureOut">
              <a:rPr lang="de-DE" smtClean="0"/>
              <a:pPr>
                <a:defRPr/>
              </a:pPr>
              <a:t>27.04.2025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DB79B9A-35EE-4156-AEAA-A71D25E1C590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410523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33874-E4BB-405A-ABE0-AEA9A94D7279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6538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33874-E4BB-405A-ABE0-AEA9A94D7279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8894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33874-E4BB-405A-ABE0-AEA9A94D7279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3859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Siedlung + 11% von 1800 nach 2018 (2%, 9%)</a:t>
            </a:r>
          </a:p>
          <a:p>
            <a:r>
              <a:rPr lang="de-DE" dirty="0"/>
              <a:t>Acker 58% - 46% </a:t>
            </a:r>
          </a:p>
          <a:p>
            <a:r>
              <a:rPr lang="de-DE" dirty="0"/>
              <a:t>Heide und Feucht 7%, 0,4% , 0,2%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indent="0" algn="r">
              <a:buNone/>
            </a:pPr>
            <a:fld id="{0FE51851-CB9F-486A-8139-FF30F7F368E0}" type="slidenum">
              <a:rPr lang="de-DE" sz="1400" b="0" strike="noStrike" spc="-1" smtClean="0">
                <a:solidFill>
                  <a:srgbClr val="000000"/>
                </a:solidFill>
                <a:latin typeface="Calibri"/>
              </a:rPr>
              <a:t>6</a:t>
            </a:fld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5435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B884F-3773-4D02-86AC-734D933917E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9647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8.jpe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0.jpeg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_Foto E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928496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13" name="Objek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5" descr="I:\Archiv\Vorlagen\Logos\IWW\Logo\PNG\rwth_iww_bild_rgb.png">
            <a:extLst>
              <a:ext uri="{FF2B5EF4-FFF2-40B4-BE49-F238E27FC236}">
                <a16:creationId xmlns:a16="http://schemas.microsoft.com/office/drawing/2014/main" id="{11D53029-B8E3-4E4A-8685-F9FEC6618D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4586" y="6140399"/>
            <a:ext cx="236134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076533" y="4782346"/>
            <a:ext cx="10985284" cy="540000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algn="l" rtl="0">
              <a:defRPr sz="3100" b="1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76532" y="5338620"/>
            <a:ext cx="10985284" cy="630380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>
              <a:lnSpc>
                <a:spcPct val="100000"/>
              </a:lnSpc>
              <a:buNone/>
              <a:defRPr sz="1800" baseline="0">
                <a:solidFill>
                  <a:srgbClr val="00549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27" name="Textplatzhalter 1"/>
          <p:cNvSpPr>
            <a:spLocks noGrp="1"/>
          </p:cNvSpPr>
          <p:nvPr>
            <p:ph type="body" sz="quarter" idx="11" hasCustomPrompt="1"/>
          </p:nvPr>
        </p:nvSpPr>
        <p:spPr>
          <a:xfrm>
            <a:off x="1076532" y="6314483"/>
            <a:ext cx="517521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rtl="0">
              <a:buNone/>
              <a:defRPr sz="1400">
                <a:solidFill>
                  <a:srgbClr val="9D9EA0"/>
                </a:solidFill>
              </a:defRPr>
            </a:lvl1pPr>
          </a:lstStyle>
          <a:p>
            <a:r>
              <a:rPr lang="de-DE" dirty="0"/>
              <a:t>Datum | Namen der Vortragenden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1A102DF-A56E-4FFD-B532-5047B4C1A11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34" b="2534"/>
          <a:stretch/>
        </p:blipFill>
        <p:spPr>
          <a:xfrm>
            <a:off x="0" y="1"/>
            <a:ext cx="12193200" cy="434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69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 4">
    <p:bg>
      <p:bgPr>
        <a:blipFill dpi="0" rotWithShape="1">
          <a:blip r:embed="rId4" cstate="print">
            <a:alphaModFix amt="2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324498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6" name="think-cell Folie" r:id="rId5" imgW="347" imgH="348" progId="TCLayout.ActiveDocument.1">
                  <p:embed/>
                </p:oleObj>
              </mc:Choice>
              <mc:Fallback>
                <p:oleObj name="think-cell Folie" r:id="rId5" imgW="347" imgH="348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/>
          <p:cNvSpPr/>
          <p:nvPr userDrawn="1"/>
        </p:nvSpPr>
        <p:spPr>
          <a:xfrm>
            <a:off x="550862" y="3525750"/>
            <a:ext cx="6494831" cy="2509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0" dirty="0">
                <a:solidFill>
                  <a:srgbClr val="00549F"/>
                </a:solidFill>
              </a:rPr>
              <a:t>Dr.-Ing. Stefanie Wolf		IWW, RWTH Aachen University 				</a:t>
            </a:r>
            <a:r>
              <a:rPr lang="de-DE" sz="1400" b="0" dirty="0">
                <a:solidFill>
                  <a:srgbClr val="00549F"/>
                </a:solidFill>
                <a:sym typeface="Wingdings" panose="05000000000000000000" pitchFamily="2" charset="2"/>
              </a:rPr>
              <a:t>wolf@iww.rwth-aachen.de</a:t>
            </a:r>
            <a:r>
              <a:rPr lang="de-DE" sz="1400" b="0" dirty="0">
                <a:solidFill>
                  <a:srgbClr val="00549F"/>
                </a:solidFill>
              </a:rPr>
              <a:t> </a:t>
            </a:r>
          </a:p>
          <a:p>
            <a:pPr rtl="0"/>
            <a:r>
              <a:rPr lang="de-DE" sz="1400" b="1" dirty="0">
                <a:solidFill>
                  <a:srgbClr val="00549F"/>
                </a:solidFill>
              </a:rPr>
              <a:t>Dr. rer. nat. Li Han		GFZ Helmholtz </a:t>
            </a:r>
            <a:r>
              <a:rPr lang="de-DE" sz="1400" b="1" dirty="0" err="1">
                <a:solidFill>
                  <a:srgbClr val="00549F"/>
                </a:solidFill>
              </a:rPr>
              <a:t>Centre</a:t>
            </a:r>
            <a:r>
              <a:rPr lang="de-DE" sz="1400" b="1" dirty="0">
                <a:solidFill>
                  <a:srgbClr val="00549F"/>
                </a:solidFill>
              </a:rPr>
              <a:t> for </a:t>
            </a:r>
            <a:r>
              <a:rPr lang="de-DE" sz="1400" b="1" dirty="0" err="1">
                <a:solidFill>
                  <a:srgbClr val="00549F"/>
                </a:solidFill>
              </a:rPr>
              <a:t>Geosciences</a:t>
            </a:r>
            <a:r>
              <a:rPr lang="de-DE" sz="1400" b="1" dirty="0">
                <a:solidFill>
                  <a:srgbClr val="00549F"/>
                </a:solidFill>
              </a:rPr>
              <a:t>, 			Potsdam, Germany </a:t>
            </a:r>
          </a:p>
          <a:p>
            <a:pPr rtl="0"/>
            <a:r>
              <a:rPr lang="de-DE" sz="1400" b="0" dirty="0">
                <a:solidFill>
                  <a:srgbClr val="00549F"/>
                </a:solidFill>
              </a:rPr>
              <a:t>			li.han@gfz.de</a:t>
            </a:r>
          </a:p>
          <a:p>
            <a:pPr rtl="0"/>
            <a:r>
              <a:rPr lang="de-DE" sz="1400" dirty="0">
                <a:solidFill>
                  <a:srgbClr val="00549F"/>
                </a:solidFill>
              </a:rPr>
              <a:t>Ina Holste			IWW, RWTH Aachen University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>
                <a:solidFill>
                  <a:srgbClr val="00549F"/>
                </a:solidFill>
              </a:rPr>
              <a:t>Johanna Miller		IWW, RWTH Aachen University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>
                <a:solidFill>
                  <a:srgbClr val="00549F"/>
                </a:solidFill>
              </a:rPr>
              <a:t>Inga </a:t>
            </a:r>
            <a:r>
              <a:rPr lang="de-DE" sz="1400" dirty="0" err="1">
                <a:solidFill>
                  <a:srgbClr val="00549F"/>
                </a:solidFill>
              </a:rPr>
              <a:t>Kleinewietfeld</a:t>
            </a:r>
            <a:r>
              <a:rPr lang="de-DE" sz="1400" dirty="0">
                <a:solidFill>
                  <a:srgbClr val="00549F"/>
                </a:solidFill>
              </a:rPr>
              <a:t>		IWW, RWTH Aachen University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>
                <a:solidFill>
                  <a:srgbClr val="00549F"/>
                </a:solidFill>
              </a:rPr>
              <a:t>Johannes </a:t>
            </a:r>
            <a:r>
              <a:rPr lang="de-DE" sz="1400" dirty="0" err="1">
                <a:solidFill>
                  <a:srgbClr val="00549F"/>
                </a:solidFill>
              </a:rPr>
              <a:t>Keßels</a:t>
            </a:r>
            <a:r>
              <a:rPr lang="de-DE" sz="1400" dirty="0">
                <a:solidFill>
                  <a:srgbClr val="00549F"/>
                </a:solidFill>
              </a:rPr>
              <a:t> 		PGG, RWTH Aachen University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1" dirty="0">
                <a:solidFill>
                  <a:srgbClr val="00549F"/>
                </a:solidFill>
              </a:rPr>
              <a:t>Prof. Dr. Frank Lehmkuhl	PGG, RWTH Aachen University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1" dirty="0">
                <a:solidFill>
                  <a:srgbClr val="00549F"/>
                </a:solidFill>
              </a:rPr>
              <a:t>			</a:t>
            </a:r>
            <a:r>
              <a:rPr lang="de-DE" sz="1400" b="0" dirty="0">
                <a:solidFill>
                  <a:srgbClr val="00549F"/>
                </a:solidFill>
              </a:rPr>
              <a:t>flehmkuhl@geo.rwth-aachen.de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>
                <a:solidFill>
                  <a:srgbClr val="00549F"/>
                </a:solidFill>
              </a:rPr>
              <a:t>Prof. Dr.-Ing. Holger Schüttrumpf 	IWW, RWTH Aachen University </a:t>
            </a:r>
          </a:p>
          <a:p>
            <a:pPr rtl="0"/>
            <a:endParaRPr lang="de-DE" sz="1400" dirty="0">
              <a:solidFill>
                <a:srgbClr val="00549F"/>
              </a:solidFill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550863" y="3058807"/>
            <a:ext cx="5686308" cy="324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rtl="0"/>
            <a:r>
              <a:rPr lang="en-GB" sz="1800" b="1" dirty="0">
                <a:solidFill>
                  <a:srgbClr val="00549F"/>
                </a:solidFill>
              </a:rPr>
              <a:t>Let’s meet and discuss: PICO spot A, PICO A.11</a:t>
            </a:r>
          </a:p>
        </p:txBody>
      </p:sp>
      <p:sp>
        <p:nvSpPr>
          <p:cNvPr id="13" name="Rechteck 12"/>
          <p:cNvSpPr/>
          <p:nvPr userDrawn="1"/>
        </p:nvSpPr>
        <p:spPr>
          <a:xfrm>
            <a:off x="550863" y="1902124"/>
            <a:ext cx="6069012" cy="55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rtl="0"/>
            <a:r>
              <a:rPr lang="de-DE" sz="3100" b="1" noProof="0" dirty="0" err="1">
                <a:solidFill>
                  <a:srgbClr val="00549F"/>
                </a:solidFill>
              </a:rPr>
              <a:t>Thank</a:t>
            </a:r>
            <a:r>
              <a:rPr lang="de-DE" sz="3100" b="1" baseline="0" noProof="0" dirty="0">
                <a:solidFill>
                  <a:srgbClr val="00549F"/>
                </a:solidFill>
              </a:rPr>
              <a:t> </a:t>
            </a:r>
            <a:r>
              <a:rPr lang="de-DE" sz="3100" b="1" baseline="0" noProof="0" dirty="0" err="1">
                <a:solidFill>
                  <a:srgbClr val="00549F"/>
                </a:solidFill>
              </a:rPr>
              <a:t>you</a:t>
            </a:r>
            <a:r>
              <a:rPr lang="de-DE" sz="3100" b="1" baseline="0" noProof="0" dirty="0">
                <a:solidFill>
                  <a:srgbClr val="00549F"/>
                </a:solidFill>
              </a:rPr>
              <a:t> </a:t>
            </a:r>
            <a:r>
              <a:rPr lang="de-DE" sz="3100" b="1" baseline="0" noProof="0" dirty="0" err="1">
                <a:solidFill>
                  <a:srgbClr val="00549F"/>
                </a:solidFill>
              </a:rPr>
              <a:t>for</a:t>
            </a:r>
            <a:r>
              <a:rPr lang="de-DE" sz="3100" b="1" baseline="0" noProof="0" dirty="0">
                <a:solidFill>
                  <a:srgbClr val="00549F"/>
                </a:solidFill>
              </a:rPr>
              <a:t> </a:t>
            </a:r>
            <a:r>
              <a:rPr lang="de-DE" sz="3100" b="1" baseline="0" noProof="0" dirty="0" err="1">
                <a:solidFill>
                  <a:srgbClr val="00549F"/>
                </a:solidFill>
              </a:rPr>
              <a:t>your</a:t>
            </a:r>
            <a:r>
              <a:rPr lang="de-DE" sz="3100" b="1" baseline="0" noProof="0" dirty="0">
                <a:solidFill>
                  <a:srgbClr val="00549F"/>
                </a:solidFill>
              </a:rPr>
              <a:t> </a:t>
            </a:r>
            <a:r>
              <a:rPr lang="de-DE" sz="3100" b="1" baseline="0" noProof="0" dirty="0" err="1">
                <a:solidFill>
                  <a:srgbClr val="00549F"/>
                </a:solidFill>
              </a:rPr>
              <a:t>attention</a:t>
            </a:r>
            <a:r>
              <a:rPr lang="de-DE" sz="3100" b="1" baseline="0" noProof="0" dirty="0">
                <a:solidFill>
                  <a:srgbClr val="00549F"/>
                </a:solidFill>
              </a:rPr>
              <a:t>!</a:t>
            </a:r>
            <a:endParaRPr lang="de-DE" sz="3100" b="1" noProof="0" dirty="0">
              <a:solidFill>
                <a:srgbClr val="00549F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4655707-55D3-65ED-FF2E-37B7FE1B036C}"/>
              </a:ext>
            </a:extLst>
          </p:cNvPr>
          <p:cNvSpPr/>
          <p:nvPr userDrawn="1"/>
        </p:nvSpPr>
        <p:spPr>
          <a:xfrm rot="10800000" flipV="1">
            <a:off x="550863" y="2861418"/>
            <a:ext cx="6909183" cy="5456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44000">
                <a:srgbClr val="0083FA"/>
              </a:gs>
              <a:gs pos="70500">
                <a:srgbClr val="00549F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dirty="0"/>
          </a:p>
        </p:txBody>
      </p:sp>
      <p:pic>
        <p:nvPicPr>
          <p:cNvPr id="14" name="Picture 5" descr="I:\Archiv\Vorlagen\Logos\IWW\Logo\PNG\rwth_iww_bild_rgb.png">
            <a:extLst>
              <a:ext uri="{FF2B5EF4-FFF2-40B4-BE49-F238E27FC236}">
                <a16:creationId xmlns:a16="http://schemas.microsoft.com/office/drawing/2014/main" id="{DE7C5F47-6D9E-47A1-95B7-18C86F7B2D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4586" y="6140399"/>
            <a:ext cx="236134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331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 5"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485990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7" name="think-cell Folie" r:id="rId5" imgW="347" imgH="348" progId="TCLayout.ActiveDocument.1">
                  <p:embed/>
                </p:oleObj>
              </mc:Choice>
              <mc:Fallback>
                <p:oleObj name="think-cell Folie" r:id="rId5" imgW="347" imgH="348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hteck 14">
            <a:extLst>
              <a:ext uri="{FF2B5EF4-FFF2-40B4-BE49-F238E27FC236}">
                <a16:creationId xmlns:a16="http://schemas.microsoft.com/office/drawing/2014/main" id="{F3D9FBF3-D8C2-E482-C87B-BB14D8BD970A}"/>
              </a:ext>
            </a:extLst>
          </p:cNvPr>
          <p:cNvSpPr/>
          <p:nvPr userDrawn="1"/>
        </p:nvSpPr>
        <p:spPr>
          <a:xfrm>
            <a:off x="5630778" y="943790"/>
            <a:ext cx="6275080" cy="55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rtl="0"/>
            <a:r>
              <a:rPr lang="de-DE" sz="3100" b="1" noProof="0" dirty="0" err="1">
                <a:solidFill>
                  <a:schemeClr val="bg1"/>
                </a:solidFill>
              </a:rPr>
              <a:t>Thank</a:t>
            </a:r>
            <a:r>
              <a:rPr lang="de-DE" sz="3100" b="1" baseline="0" noProof="0" dirty="0">
                <a:solidFill>
                  <a:schemeClr val="bg1"/>
                </a:solidFill>
              </a:rPr>
              <a:t> </a:t>
            </a:r>
            <a:r>
              <a:rPr lang="de-DE" sz="3100" b="1" baseline="0" noProof="0" dirty="0" err="1">
                <a:solidFill>
                  <a:schemeClr val="bg1"/>
                </a:solidFill>
              </a:rPr>
              <a:t>you</a:t>
            </a:r>
            <a:r>
              <a:rPr lang="de-DE" sz="3100" b="1" baseline="0" noProof="0" dirty="0">
                <a:solidFill>
                  <a:schemeClr val="bg1"/>
                </a:solidFill>
              </a:rPr>
              <a:t> </a:t>
            </a:r>
            <a:r>
              <a:rPr lang="de-DE" sz="3100" b="1" baseline="0" noProof="0" dirty="0" err="1">
                <a:solidFill>
                  <a:schemeClr val="bg1"/>
                </a:solidFill>
              </a:rPr>
              <a:t>for</a:t>
            </a:r>
            <a:r>
              <a:rPr lang="de-DE" sz="3100" b="1" baseline="0" noProof="0" dirty="0">
                <a:solidFill>
                  <a:schemeClr val="bg1"/>
                </a:solidFill>
              </a:rPr>
              <a:t> </a:t>
            </a:r>
            <a:r>
              <a:rPr lang="de-DE" sz="3100" b="1" baseline="0" noProof="0" dirty="0" err="1">
                <a:solidFill>
                  <a:schemeClr val="bg1"/>
                </a:solidFill>
              </a:rPr>
              <a:t>your</a:t>
            </a:r>
            <a:r>
              <a:rPr lang="de-DE" sz="3100" b="1" baseline="0" noProof="0" dirty="0">
                <a:solidFill>
                  <a:schemeClr val="bg1"/>
                </a:solidFill>
              </a:rPr>
              <a:t> </a:t>
            </a:r>
            <a:r>
              <a:rPr lang="de-DE" sz="3100" b="1" baseline="0" noProof="0" dirty="0" err="1">
                <a:solidFill>
                  <a:schemeClr val="bg1"/>
                </a:solidFill>
              </a:rPr>
              <a:t>attention</a:t>
            </a:r>
            <a:r>
              <a:rPr lang="de-DE" sz="3100" b="1" baseline="0" noProof="0" dirty="0">
                <a:solidFill>
                  <a:schemeClr val="bg1"/>
                </a:solidFill>
              </a:rPr>
              <a:t>!</a:t>
            </a:r>
            <a:endParaRPr lang="de-DE" sz="3100" b="1" noProof="0" dirty="0">
              <a:solidFill>
                <a:schemeClr val="bg1"/>
              </a:solidFill>
            </a:endParaRPr>
          </a:p>
        </p:txBody>
      </p: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ABE16F74-9DE5-9DD1-C9A9-88733012E5AB}"/>
              </a:ext>
            </a:extLst>
          </p:cNvPr>
          <p:cNvSpPr/>
          <p:nvPr userDrawn="1"/>
        </p:nvSpPr>
        <p:spPr>
          <a:xfrm>
            <a:off x="-5" y="0"/>
            <a:ext cx="12192005" cy="6858001"/>
          </a:xfrm>
          <a:custGeom>
            <a:avLst/>
            <a:gdLst>
              <a:gd name="connsiteX0" fmla="*/ 0 w 12192005"/>
              <a:gd name="connsiteY0" fmla="*/ 0 h 6858001"/>
              <a:gd name="connsiteX1" fmla="*/ 2815392 w 12192005"/>
              <a:gd name="connsiteY1" fmla="*/ 0 h 6858001"/>
              <a:gd name="connsiteX2" fmla="*/ 5197511 w 12192005"/>
              <a:gd name="connsiteY2" fmla="*/ 5802594 h 6858001"/>
              <a:gd name="connsiteX3" fmla="*/ 12192005 w 12192005"/>
              <a:gd name="connsiteY3" fmla="*/ 5802594 h 6858001"/>
              <a:gd name="connsiteX4" fmla="*/ 12192005 w 12192005"/>
              <a:gd name="connsiteY4" fmla="*/ 6858000 h 6858001"/>
              <a:gd name="connsiteX5" fmla="*/ 5630783 w 12192005"/>
              <a:gd name="connsiteY5" fmla="*/ 6858000 h 6858001"/>
              <a:gd name="connsiteX6" fmla="*/ 5630783 w 12192005"/>
              <a:gd name="connsiteY6" fmla="*/ 6858001 h 6858001"/>
              <a:gd name="connsiteX7" fmla="*/ 2815392 w 12192005"/>
              <a:gd name="connsiteY7" fmla="*/ 6858001 h 6858001"/>
              <a:gd name="connsiteX8" fmla="*/ 0 w 12192005"/>
              <a:gd name="connsiteY8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5" h="6858001">
                <a:moveTo>
                  <a:pt x="0" y="0"/>
                </a:moveTo>
                <a:lnTo>
                  <a:pt x="2815392" y="0"/>
                </a:lnTo>
                <a:lnTo>
                  <a:pt x="5197511" y="5802594"/>
                </a:lnTo>
                <a:lnTo>
                  <a:pt x="12192005" y="5802594"/>
                </a:lnTo>
                <a:lnTo>
                  <a:pt x="12192005" y="6858000"/>
                </a:lnTo>
                <a:lnTo>
                  <a:pt x="5630783" y="6858000"/>
                </a:lnTo>
                <a:lnTo>
                  <a:pt x="5630783" y="6858001"/>
                </a:lnTo>
                <a:lnTo>
                  <a:pt x="2815392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rtl="0"/>
            <a:endParaRPr lang="de-DE" dirty="0"/>
          </a:p>
        </p:txBody>
      </p:sp>
      <p:sp>
        <p:nvSpPr>
          <p:cNvPr id="17" name="Rechteck 16"/>
          <p:cNvSpPr/>
          <p:nvPr userDrawn="1"/>
        </p:nvSpPr>
        <p:spPr>
          <a:xfrm>
            <a:off x="120352" y="828618"/>
            <a:ext cx="3258903" cy="134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rtl="0"/>
            <a:r>
              <a:rPr lang="de-DE" sz="1200" dirty="0">
                <a:solidFill>
                  <a:srgbClr val="00549F"/>
                </a:solidFill>
              </a:rPr>
              <a:t>Institut für Wasserbau und Wasserwirtschaft</a:t>
            </a:r>
          </a:p>
          <a:p>
            <a:pPr rtl="0"/>
            <a:endParaRPr lang="de-DE" sz="300" dirty="0">
              <a:solidFill>
                <a:srgbClr val="00549F"/>
              </a:solidFill>
            </a:endParaRPr>
          </a:p>
          <a:p>
            <a:pPr rtl="0"/>
            <a:r>
              <a:rPr lang="de-DE" sz="1200" dirty="0">
                <a:solidFill>
                  <a:srgbClr val="00549F"/>
                </a:solidFill>
              </a:rPr>
              <a:t>Mies-van-der-Rohe-Straße 17</a:t>
            </a:r>
            <a:endParaRPr lang="de-DE" sz="300" dirty="0">
              <a:solidFill>
                <a:srgbClr val="00549F"/>
              </a:solidFill>
            </a:endParaRPr>
          </a:p>
          <a:p>
            <a:pPr rtl="0"/>
            <a:endParaRPr lang="de-DE" sz="300" dirty="0">
              <a:solidFill>
                <a:srgbClr val="00549F"/>
              </a:solidFill>
            </a:endParaRPr>
          </a:p>
          <a:p>
            <a:pPr rtl="0"/>
            <a:r>
              <a:rPr lang="de-DE" sz="1200" dirty="0">
                <a:solidFill>
                  <a:srgbClr val="00549F"/>
                </a:solidFill>
              </a:rPr>
              <a:t>52074 Aachen</a:t>
            </a:r>
          </a:p>
          <a:p>
            <a:pPr rtl="0"/>
            <a:endParaRPr lang="de-DE" sz="300" dirty="0">
              <a:solidFill>
                <a:srgbClr val="00549F"/>
              </a:solidFill>
            </a:endParaRPr>
          </a:p>
          <a:p>
            <a:pPr rtl="0"/>
            <a:r>
              <a:rPr lang="de-DE" sz="1200" dirty="0">
                <a:solidFill>
                  <a:srgbClr val="00549F"/>
                </a:solidFill>
              </a:rPr>
              <a:t>Germany</a:t>
            </a:r>
          </a:p>
          <a:p>
            <a:pPr rtl="0"/>
            <a:endParaRPr lang="de-DE" sz="800" dirty="0">
              <a:solidFill>
                <a:srgbClr val="00549F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rgbClr val="00549F"/>
                </a:solidFill>
              </a:rPr>
              <a:t>https://www.iww.rwth-aachen.de</a:t>
            </a:r>
          </a:p>
          <a:p>
            <a:pPr rtl="0"/>
            <a:endParaRPr lang="de-DE" sz="1200" dirty="0">
              <a:solidFill>
                <a:srgbClr val="00549F"/>
              </a:solidFill>
            </a:endParaRPr>
          </a:p>
        </p:txBody>
      </p:sp>
      <p:sp>
        <p:nvSpPr>
          <p:cNvPr id="18" name="Rechteck 17"/>
          <p:cNvSpPr/>
          <p:nvPr userDrawn="1"/>
        </p:nvSpPr>
        <p:spPr>
          <a:xfrm>
            <a:off x="120352" y="4500794"/>
            <a:ext cx="3772800" cy="98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rtl="0"/>
            <a:r>
              <a:rPr lang="de-DE" sz="1200" dirty="0">
                <a:solidFill>
                  <a:srgbClr val="00549F"/>
                </a:solidFill>
              </a:rPr>
              <a:t>Dr. Person</a:t>
            </a:r>
          </a:p>
          <a:p>
            <a:pPr rtl="0"/>
            <a:endParaRPr lang="de-DE" sz="300" dirty="0">
              <a:solidFill>
                <a:srgbClr val="00549F"/>
              </a:solidFill>
            </a:endParaRPr>
          </a:p>
          <a:p>
            <a:pPr marL="285750" indent="-285750" rtl="0">
              <a:buFont typeface="Wingdings" panose="05000000000000000000" pitchFamily="2" charset="2"/>
              <a:buChar char=")"/>
            </a:pPr>
            <a:r>
              <a:rPr lang="de-DE" sz="1200" baseline="0" dirty="0">
                <a:solidFill>
                  <a:srgbClr val="00549F"/>
                </a:solidFill>
                <a:sym typeface="Wingdings" panose="05000000000000000000" pitchFamily="2" charset="2"/>
              </a:rPr>
              <a:t> </a:t>
            </a:r>
            <a:r>
              <a:rPr lang="de-DE" sz="1200" dirty="0">
                <a:solidFill>
                  <a:srgbClr val="00549F"/>
                </a:solidFill>
                <a:sym typeface="Wingdings" panose="05000000000000000000" pitchFamily="2" charset="2"/>
              </a:rPr>
              <a:t>+49 241 80 XXXXX</a:t>
            </a:r>
          </a:p>
          <a:p>
            <a:pPr marL="0" indent="0" rtl="0">
              <a:buFont typeface="Wingdings" panose="05000000000000000000" pitchFamily="2" charset="2"/>
              <a:buNone/>
            </a:pPr>
            <a:endParaRPr lang="de-DE" sz="300" dirty="0">
              <a:solidFill>
                <a:srgbClr val="00549F"/>
              </a:solidFill>
              <a:sym typeface="Wingdings" panose="05000000000000000000" pitchFamily="2" charset="2"/>
            </a:endParaRPr>
          </a:p>
          <a:p>
            <a:pPr marL="285750" indent="-285750" rtl="0">
              <a:buFont typeface="Wingdings" panose="05000000000000000000" pitchFamily="2" charset="2"/>
              <a:buChar char="*"/>
            </a:pPr>
            <a:r>
              <a:rPr lang="de-DE" sz="1200" dirty="0">
                <a:solidFill>
                  <a:srgbClr val="00549F"/>
                </a:solidFill>
                <a:sym typeface="Wingdings" panose="05000000000000000000" pitchFamily="2" charset="2"/>
              </a:rPr>
              <a:t>person@iww.rwth-aachen.de</a:t>
            </a:r>
            <a:endParaRPr lang="de-DE" sz="1200" dirty="0">
              <a:solidFill>
                <a:srgbClr val="00549F"/>
              </a:solidFill>
            </a:endParaRPr>
          </a:p>
        </p:txBody>
      </p:sp>
      <p:sp>
        <p:nvSpPr>
          <p:cNvPr id="19" name="Rechteck 18"/>
          <p:cNvSpPr/>
          <p:nvPr userDrawn="1"/>
        </p:nvSpPr>
        <p:spPr>
          <a:xfrm>
            <a:off x="120352" y="361674"/>
            <a:ext cx="1265238" cy="324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rtl="0"/>
            <a:r>
              <a:rPr lang="de-DE" sz="1800" b="1" noProof="0" dirty="0" err="1">
                <a:solidFill>
                  <a:srgbClr val="00549F"/>
                </a:solidFill>
              </a:rPr>
              <a:t>Contacts</a:t>
            </a:r>
            <a:endParaRPr lang="de-DE" sz="1600" b="1" noProof="0" dirty="0">
              <a:solidFill>
                <a:srgbClr val="00549F"/>
              </a:solidFill>
            </a:endParaRPr>
          </a:p>
        </p:txBody>
      </p:sp>
      <p:sp>
        <p:nvSpPr>
          <p:cNvPr id="20" name="Rechteck 19"/>
          <p:cNvSpPr/>
          <p:nvPr userDrawn="1"/>
        </p:nvSpPr>
        <p:spPr>
          <a:xfrm>
            <a:off x="120352" y="5553600"/>
            <a:ext cx="3772800" cy="98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rtl="0"/>
            <a:r>
              <a:rPr lang="de-DE" sz="1200" dirty="0">
                <a:solidFill>
                  <a:srgbClr val="00549F"/>
                </a:solidFill>
              </a:rPr>
              <a:t>Person</a:t>
            </a:r>
          </a:p>
          <a:p>
            <a:pPr rtl="0"/>
            <a:endParaRPr lang="de-DE" sz="300" dirty="0">
              <a:solidFill>
                <a:srgbClr val="00549F"/>
              </a:solidFill>
            </a:endParaRPr>
          </a:p>
          <a:p>
            <a:pPr marL="285750" indent="-285750" rtl="0">
              <a:buFont typeface="Wingdings" panose="05000000000000000000" pitchFamily="2" charset="2"/>
              <a:buChar char=")"/>
            </a:pPr>
            <a:r>
              <a:rPr lang="de-DE" sz="1200" baseline="0" dirty="0">
                <a:solidFill>
                  <a:srgbClr val="00549F"/>
                </a:solidFill>
                <a:sym typeface="Wingdings" panose="05000000000000000000" pitchFamily="2" charset="2"/>
              </a:rPr>
              <a:t> </a:t>
            </a:r>
            <a:r>
              <a:rPr lang="de-DE" sz="1200" dirty="0">
                <a:solidFill>
                  <a:srgbClr val="00549F"/>
                </a:solidFill>
                <a:sym typeface="Wingdings" panose="05000000000000000000" pitchFamily="2" charset="2"/>
              </a:rPr>
              <a:t>+49 241 80 XXXXX</a:t>
            </a:r>
          </a:p>
          <a:p>
            <a:pPr marL="0" indent="0" rtl="0">
              <a:buFont typeface="Wingdings" panose="05000000000000000000" pitchFamily="2" charset="2"/>
              <a:buNone/>
            </a:pPr>
            <a:endParaRPr lang="de-DE" sz="300" dirty="0">
              <a:solidFill>
                <a:srgbClr val="00549F"/>
              </a:solidFill>
              <a:sym typeface="Wingdings" panose="05000000000000000000" pitchFamily="2" charset="2"/>
            </a:endParaRPr>
          </a:p>
          <a:p>
            <a:pPr marL="285750" indent="-285750" rtl="0">
              <a:buFont typeface="Wingdings" panose="05000000000000000000" pitchFamily="2" charset="2"/>
              <a:buChar char="*"/>
            </a:pPr>
            <a:r>
              <a:rPr lang="de-DE" sz="1200" dirty="0">
                <a:solidFill>
                  <a:srgbClr val="00549F"/>
                </a:solidFill>
                <a:sym typeface="Wingdings" panose="05000000000000000000" pitchFamily="2" charset="2"/>
              </a:rPr>
              <a:t>person@iww.rwth-aachen.de</a:t>
            </a:r>
          </a:p>
        </p:txBody>
      </p:sp>
      <p:sp>
        <p:nvSpPr>
          <p:cNvPr id="21" name="Rechteck 20"/>
          <p:cNvSpPr/>
          <p:nvPr userDrawn="1"/>
        </p:nvSpPr>
        <p:spPr>
          <a:xfrm>
            <a:off x="120352" y="3447989"/>
            <a:ext cx="3772800" cy="98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rtl="0"/>
            <a:r>
              <a:rPr lang="de-DE" sz="1200" dirty="0">
                <a:solidFill>
                  <a:srgbClr val="00549F"/>
                </a:solidFill>
              </a:rPr>
              <a:t>Person, M.Sc.</a:t>
            </a:r>
          </a:p>
          <a:p>
            <a:pPr rtl="0"/>
            <a:endParaRPr lang="de-DE" sz="300" dirty="0">
              <a:solidFill>
                <a:srgbClr val="00549F"/>
              </a:solidFill>
            </a:endParaRPr>
          </a:p>
          <a:p>
            <a:pPr marL="285750" indent="-285750" rtl="0">
              <a:buFont typeface="Wingdings" panose="05000000000000000000" pitchFamily="2" charset="2"/>
              <a:buChar char=")"/>
            </a:pPr>
            <a:r>
              <a:rPr lang="de-DE" sz="1200" baseline="0" dirty="0">
                <a:solidFill>
                  <a:srgbClr val="00549F"/>
                </a:solidFill>
                <a:sym typeface="Wingdings" panose="05000000000000000000" pitchFamily="2" charset="2"/>
              </a:rPr>
              <a:t> </a:t>
            </a:r>
            <a:r>
              <a:rPr lang="de-DE" sz="1200" dirty="0">
                <a:solidFill>
                  <a:srgbClr val="00549F"/>
                </a:solidFill>
                <a:sym typeface="Wingdings" panose="05000000000000000000" pitchFamily="2" charset="2"/>
              </a:rPr>
              <a:t>+49 241 80 XXXXX</a:t>
            </a:r>
          </a:p>
          <a:p>
            <a:pPr marL="0" indent="0" rtl="0">
              <a:buFont typeface="Wingdings" panose="05000000000000000000" pitchFamily="2" charset="2"/>
              <a:buNone/>
            </a:pPr>
            <a:endParaRPr lang="de-DE" sz="300" dirty="0">
              <a:solidFill>
                <a:srgbClr val="00549F"/>
              </a:solidFill>
              <a:sym typeface="Wingdings" panose="05000000000000000000" pitchFamily="2" charset="2"/>
            </a:endParaRPr>
          </a:p>
          <a:p>
            <a:pPr marL="285750" indent="-285750" rtl="0">
              <a:buFont typeface="Wingdings" panose="05000000000000000000" pitchFamily="2" charset="2"/>
              <a:buChar char="*"/>
            </a:pPr>
            <a:r>
              <a:rPr lang="de-DE" sz="1200" dirty="0">
                <a:solidFill>
                  <a:srgbClr val="00549F"/>
                </a:solidFill>
                <a:sym typeface="Wingdings" panose="05000000000000000000" pitchFamily="2" charset="2"/>
              </a:rPr>
              <a:t>person@iww.rwth-aachen.de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A740FC3-EB06-2C61-4009-BE2855135EA9}"/>
              </a:ext>
            </a:extLst>
          </p:cNvPr>
          <p:cNvSpPr/>
          <p:nvPr userDrawn="1"/>
        </p:nvSpPr>
        <p:spPr>
          <a:xfrm>
            <a:off x="120352" y="2395184"/>
            <a:ext cx="3772800" cy="98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rtl="0"/>
            <a:r>
              <a:rPr lang="de-DE" sz="1200" dirty="0">
                <a:solidFill>
                  <a:srgbClr val="00549F"/>
                </a:solidFill>
              </a:rPr>
              <a:t>Univ.-Prof. Dr.-Ing. Holger Schüttrumpf</a:t>
            </a:r>
          </a:p>
          <a:p>
            <a:pPr rtl="0"/>
            <a:endParaRPr lang="de-DE" sz="300" dirty="0">
              <a:solidFill>
                <a:srgbClr val="00549F"/>
              </a:solidFill>
            </a:endParaRPr>
          </a:p>
          <a:p>
            <a:pPr marL="285750" indent="-285750" rtl="0">
              <a:buFont typeface="Wingdings" panose="05000000000000000000" pitchFamily="2" charset="2"/>
              <a:buChar char=")"/>
            </a:pPr>
            <a:r>
              <a:rPr lang="de-DE" sz="1200" baseline="0" dirty="0">
                <a:solidFill>
                  <a:srgbClr val="00549F"/>
                </a:solidFill>
                <a:sym typeface="Wingdings" panose="05000000000000000000" pitchFamily="2" charset="2"/>
              </a:rPr>
              <a:t> </a:t>
            </a:r>
            <a:r>
              <a:rPr lang="de-DE" sz="1200" dirty="0">
                <a:solidFill>
                  <a:srgbClr val="00549F"/>
                </a:solidFill>
                <a:sym typeface="Wingdings" panose="05000000000000000000" pitchFamily="2" charset="2"/>
              </a:rPr>
              <a:t>+49 241 80 25262</a:t>
            </a:r>
          </a:p>
          <a:p>
            <a:pPr marL="0" indent="0" rtl="0">
              <a:buFont typeface="Wingdings" panose="05000000000000000000" pitchFamily="2" charset="2"/>
              <a:buNone/>
            </a:pPr>
            <a:endParaRPr lang="de-DE" sz="300" dirty="0">
              <a:solidFill>
                <a:srgbClr val="00549F"/>
              </a:solidFill>
              <a:sym typeface="Wingdings" panose="05000000000000000000" pitchFamily="2" charset="2"/>
            </a:endParaRPr>
          </a:p>
          <a:p>
            <a:pPr marL="285750" indent="-285750" rtl="0">
              <a:buFont typeface="Wingdings" panose="05000000000000000000" pitchFamily="2" charset="2"/>
              <a:buChar char="*"/>
            </a:pPr>
            <a:r>
              <a:rPr lang="de-DE" sz="1200" dirty="0">
                <a:solidFill>
                  <a:srgbClr val="00549F"/>
                </a:solidFill>
                <a:sym typeface="Wingdings" panose="05000000000000000000" pitchFamily="2" charset="2"/>
              </a:rPr>
              <a:t>schuettrumpf@iww.rwth-aachen.de</a:t>
            </a:r>
          </a:p>
        </p:txBody>
      </p:sp>
      <p:pic>
        <p:nvPicPr>
          <p:cNvPr id="14" name="Picture 5" descr="I:\Archiv\Vorlagen\Logos\IWW\Logo\PNG\rwth_iww_bild_rgb.png">
            <a:extLst>
              <a:ext uri="{FF2B5EF4-FFF2-40B4-BE49-F238E27FC236}">
                <a16:creationId xmlns:a16="http://schemas.microsoft.com/office/drawing/2014/main" id="{C59C6B22-5F41-444B-BB6F-AEC920AA31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4586" y="6140399"/>
            <a:ext cx="236134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855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085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4420" y="1628777"/>
            <a:ext cx="11040533" cy="4680545"/>
          </a:xfrm>
          <a:prstGeom prst="rect">
            <a:avLst/>
          </a:prstGeom>
        </p:spPr>
        <p:txBody>
          <a:bodyPr tIns="0" rIns="0" bIns="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 marL="1600160" indent="-228594"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4pPr>
            <a:lvl5pPr marL="2057349" indent="-228594"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BC5165-F9EB-4E17-B15B-3239D215B8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144000"/>
            <a:ext cx="11258550" cy="5436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 rtl="0">
              <a:defRPr sz="2000" b="1">
                <a:solidFill>
                  <a:srgbClr val="00549F"/>
                </a:solidFill>
              </a:defRPr>
            </a:lvl1pPr>
          </a:lstStyle>
          <a:p>
            <a:r>
              <a:rPr lang="de-DE" dirty="0"/>
              <a:t>Mastertitelformat durch Klicken bearbeiten</a:t>
            </a:r>
            <a:br>
              <a:rPr lang="de-DE" dirty="0"/>
            </a:br>
            <a:r>
              <a:rPr lang="de-DE" dirty="0"/>
              <a:t>Beispiel für die Anwendung eines zweizeiligen Titels</a:t>
            </a:r>
          </a:p>
        </p:txBody>
      </p:sp>
    </p:spTree>
    <p:extLst>
      <p:ext uri="{BB962C8B-B14F-4D97-AF65-F5344CB8AC3E}">
        <p14:creationId xmlns:p14="http://schemas.microsoft.com/office/powerpoint/2010/main" val="916981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4018F4-5C7D-43BE-BD29-F87F4D2FE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9B33D4-972A-4404-83E8-6A28779AEF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BBBB20-0071-4085-B6F4-5AD61A11E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D39E5-D905-44A6-B3C5-104BD975D58E}" type="datetimeFigureOut">
              <a:rPr lang="de-DE" smtClean="0"/>
              <a:t>27.04.2025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6C8D5C-AC59-41DC-B851-BBE12D01A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E08C19-3BA2-4680-9C83-B2BAE30A1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451A-AD21-4D73-B073-A7C7398C35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3703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_Foto E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360064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5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13" name="Objek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5" descr="I:\Archiv\Vorlagen\Logos\IWW\Logo\PNG\rwth_iww_bild_rgb.png">
            <a:extLst>
              <a:ext uri="{FF2B5EF4-FFF2-40B4-BE49-F238E27FC236}">
                <a16:creationId xmlns:a16="http://schemas.microsoft.com/office/drawing/2014/main" id="{11D53029-B8E3-4E4A-8685-F9FEC6618D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4586" y="6140399"/>
            <a:ext cx="236134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076533" y="4782346"/>
            <a:ext cx="10985284" cy="540000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algn="l" rtl="0">
              <a:defRPr sz="3100" b="1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76532" y="5338620"/>
            <a:ext cx="10985284" cy="630380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>
              <a:lnSpc>
                <a:spcPct val="100000"/>
              </a:lnSpc>
              <a:buNone/>
              <a:defRPr sz="1800" baseline="0">
                <a:solidFill>
                  <a:srgbClr val="00549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27" name="Textplatzhalter 1"/>
          <p:cNvSpPr>
            <a:spLocks noGrp="1"/>
          </p:cNvSpPr>
          <p:nvPr>
            <p:ph type="body" sz="quarter" idx="11" hasCustomPrompt="1"/>
          </p:nvPr>
        </p:nvSpPr>
        <p:spPr>
          <a:xfrm>
            <a:off x="1076532" y="6314483"/>
            <a:ext cx="517521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rtl="0">
              <a:buNone/>
              <a:defRPr sz="1400">
                <a:solidFill>
                  <a:srgbClr val="9D9EA0"/>
                </a:solidFill>
              </a:defRPr>
            </a:lvl1pPr>
          </a:lstStyle>
          <a:p>
            <a:r>
              <a:rPr lang="de-DE" dirty="0"/>
              <a:t>Datum | Namen der Vortragenden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465C370-F5B8-45ED-B79F-C2055B4E17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0"/>
            <a:ext cx="12193200" cy="433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54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411950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"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0863" y="144000"/>
            <a:ext cx="11258550" cy="5436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 rtl="0">
              <a:defRPr sz="2000" b="1">
                <a:solidFill>
                  <a:srgbClr val="00549F"/>
                </a:solidFill>
              </a:defRPr>
            </a:lvl1pPr>
          </a:lstStyle>
          <a:p>
            <a:r>
              <a:rPr lang="de-DE" dirty="0"/>
              <a:t>Mastertitelformat durch Klicken bearbeiten</a:t>
            </a:r>
            <a:br>
              <a:rPr lang="de-DE" dirty="0"/>
            </a:br>
            <a:r>
              <a:rPr lang="de-DE" dirty="0"/>
              <a:t>Beispiel für die Anwendung eines zweizeiligen Titels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871200"/>
            <a:ext cx="11250610" cy="5261745"/>
          </a:xfrm>
          <a:prstGeom prst="rect">
            <a:avLst/>
          </a:prstGeom>
        </p:spPr>
        <p:txBody>
          <a:bodyPr lIns="0" tIns="0" rIns="0" bIns="0"/>
          <a:lstStyle>
            <a:lvl1pPr marL="216000" indent="-216000" rtl="0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SzPct val="115000"/>
              <a:buFont typeface="Arial" panose="020B0604020202020204" pitchFamily="34" charset="0"/>
              <a:buChar char="■"/>
              <a:defRPr lang="de-DE" dirty="0" smtClean="0">
                <a:solidFill>
                  <a:srgbClr val="00549F"/>
                </a:solidFill>
                <a:latin typeface="+mj-lt"/>
              </a:defRPr>
            </a:lvl1pPr>
            <a:lvl2pPr marL="432000" indent="-215900" rtl="0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≡"/>
              <a:defRPr lang="de-DE" sz="1600" dirty="0" smtClean="0">
                <a:solidFill>
                  <a:srgbClr val="00549F"/>
                </a:solidFill>
                <a:latin typeface="+mj-lt"/>
              </a:defRPr>
            </a:lvl2pPr>
            <a:lvl3pPr marL="648000" indent="-215900" rtl="0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="/>
              <a:defRPr lang="de-DE" sz="1600" dirty="0" smtClean="0">
                <a:solidFill>
                  <a:srgbClr val="00549F"/>
                </a:solidFill>
                <a:latin typeface="+mj-lt"/>
              </a:defRPr>
            </a:lvl3pPr>
            <a:lvl4pPr marL="864000" indent="-216000" rtl="0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‒"/>
              <a:defRPr lang="de-DE" sz="1600" dirty="0" smtClean="0">
                <a:solidFill>
                  <a:srgbClr val="00549F"/>
                </a:solidFill>
                <a:latin typeface="+mj-lt"/>
              </a:defRPr>
            </a:lvl4pPr>
            <a:lvl5pPr marL="1080000" indent="-216000" rtl="0">
              <a:lnSpc>
                <a:spcPct val="100000"/>
              </a:lnSpc>
              <a:spcBef>
                <a:spcPts val="600"/>
              </a:spcBef>
              <a:buSzPct val="130000"/>
              <a:buFont typeface="Symbol" panose="05050102010706020507" pitchFamily="18" charset="2"/>
              <a:buChar char="-"/>
              <a:defRPr lang="de-DE" sz="1600" dirty="0" smtClean="0">
                <a:latin typeface="+mj-lt"/>
              </a:defRPr>
            </a:lvl5pPr>
            <a:lvl6pPr marL="1296000" indent="-216000" rtl="0">
              <a:lnSpc>
                <a:spcPct val="100000"/>
              </a:lnSpc>
              <a:spcBef>
                <a:spcPts val="600"/>
              </a:spcBef>
              <a:buClr>
                <a:srgbClr val="DD402D"/>
              </a:buClr>
              <a:buSzPct val="130000"/>
              <a:buFont typeface="Symbol" panose="05050102010706020507" pitchFamily="18" charset="2"/>
              <a:buChar char="-"/>
              <a:defRPr lang="de-DE" sz="1600" dirty="0" smtClean="0">
                <a:latin typeface="+mj-lt"/>
              </a:defRPr>
            </a:lvl6pPr>
            <a:lvl7pPr marL="1512000" indent="-216000" rtl="0">
              <a:lnSpc>
                <a:spcPct val="100000"/>
              </a:lnSpc>
              <a:spcBef>
                <a:spcPts val="600"/>
              </a:spcBef>
              <a:buClr>
                <a:srgbClr val="DD402D"/>
              </a:buClr>
              <a:buSzPct val="130000"/>
              <a:buFont typeface="Symbol" panose="05050102010706020507" pitchFamily="18" charset="2"/>
              <a:buChar char="-"/>
              <a:defRPr lang="de-DE" sz="1600" dirty="0" smtClean="0">
                <a:latin typeface="+mj-lt"/>
              </a:defRPr>
            </a:lvl7pPr>
            <a:lvl8pPr marL="1728000" indent="-216000" rtl="0">
              <a:lnSpc>
                <a:spcPct val="100000"/>
              </a:lnSpc>
              <a:spcBef>
                <a:spcPts val="600"/>
              </a:spcBef>
              <a:buClr>
                <a:srgbClr val="DD402D"/>
              </a:buClr>
              <a:buSzPct val="130000"/>
              <a:buFont typeface="Symbol" panose="05050102010706020507" pitchFamily="18" charset="2"/>
              <a:buChar char="-"/>
              <a:defRPr lang="de-DE" sz="1600" dirty="0" smtClean="0">
                <a:latin typeface="+mj-lt"/>
              </a:defRPr>
            </a:lvl8pPr>
            <a:lvl9pPr marL="3657600" indent="0">
              <a:buNone/>
              <a:defRPr baseline="0"/>
            </a:lvl9pPr>
          </a:lstStyle>
          <a:p>
            <a:pPr lvl="0"/>
            <a:r>
              <a:rPr lang="de-DE" noProof="0" dirty="0"/>
              <a:t>Erste Ebene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841895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354853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"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0863" y="144000"/>
            <a:ext cx="11258550" cy="5436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 rtl="0">
              <a:defRPr sz="2000" b="1">
                <a:solidFill>
                  <a:srgbClr val="00549F"/>
                </a:solidFill>
              </a:defRPr>
            </a:lvl1pPr>
          </a:lstStyle>
          <a:p>
            <a:r>
              <a:rPr lang="de-DE" dirty="0"/>
              <a:t>Mastertitelformat durch Klicken bearbeiten</a:t>
            </a:r>
            <a:br>
              <a:rPr lang="de-DE" dirty="0"/>
            </a:br>
            <a:r>
              <a:rPr lang="de-DE" dirty="0"/>
              <a:t>Beispiel für die Anwendung eines zweizeiligen Titels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469877"/>
            <a:ext cx="11258550" cy="4663068"/>
          </a:xfrm>
          <a:prstGeom prst="rect">
            <a:avLst/>
          </a:prstGeom>
        </p:spPr>
        <p:txBody>
          <a:bodyPr lIns="0" tIns="0" rIns="0" bIns="0"/>
          <a:lstStyle>
            <a:lvl1pPr marL="216000" indent="-216000" rtl="0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SzPct val="115000"/>
              <a:buFont typeface="Arial" panose="020B0604020202020204" pitchFamily="34" charset="0"/>
              <a:buChar char="■"/>
              <a:defRPr lang="de-DE" dirty="0" smtClean="0">
                <a:solidFill>
                  <a:srgbClr val="00549F"/>
                </a:solidFill>
                <a:latin typeface="+mj-lt"/>
              </a:defRPr>
            </a:lvl1pPr>
            <a:lvl2pPr marL="432000" indent="-215900" rtl="0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≡"/>
              <a:defRPr lang="de-DE" sz="1600" dirty="0" smtClean="0">
                <a:solidFill>
                  <a:srgbClr val="00549F"/>
                </a:solidFill>
                <a:latin typeface="+mj-lt"/>
              </a:defRPr>
            </a:lvl2pPr>
            <a:lvl3pPr marL="648000" indent="-215900" rtl="0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="/>
              <a:defRPr lang="de-DE" sz="1600" dirty="0" smtClean="0">
                <a:solidFill>
                  <a:srgbClr val="00549F"/>
                </a:solidFill>
                <a:latin typeface="+mj-lt"/>
              </a:defRPr>
            </a:lvl3pPr>
            <a:lvl4pPr marL="864000" indent="-216000" rtl="0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‒"/>
              <a:defRPr lang="de-DE" sz="1600" dirty="0" smtClean="0">
                <a:solidFill>
                  <a:srgbClr val="00549F"/>
                </a:solidFill>
                <a:latin typeface="+mj-lt"/>
              </a:defRPr>
            </a:lvl4pPr>
            <a:lvl5pPr marL="1080000" indent="-216000" rtl="0">
              <a:lnSpc>
                <a:spcPct val="100000"/>
              </a:lnSpc>
              <a:spcBef>
                <a:spcPts val="600"/>
              </a:spcBef>
              <a:buSzPct val="130000"/>
              <a:buFont typeface="Symbol" panose="05050102010706020507" pitchFamily="18" charset="2"/>
              <a:buChar char="-"/>
              <a:defRPr lang="de-DE" sz="1600" dirty="0" smtClean="0">
                <a:latin typeface="+mj-lt"/>
              </a:defRPr>
            </a:lvl5pPr>
            <a:lvl6pPr marL="1296000" indent="-216000" rtl="0">
              <a:lnSpc>
                <a:spcPct val="100000"/>
              </a:lnSpc>
              <a:spcBef>
                <a:spcPts val="600"/>
              </a:spcBef>
              <a:buClr>
                <a:srgbClr val="DD402D"/>
              </a:buClr>
              <a:buSzPct val="130000"/>
              <a:buFont typeface="Symbol" panose="05050102010706020507" pitchFamily="18" charset="2"/>
              <a:buChar char="-"/>
              <a:defRPr lang="de-DE" sz="1600" dirty="0" smtClean="0">
                <a:latin typeface="+mj-lt"/>
              </a:defRPr>
            </a:lvl6pPr>
            <a:lvl7pPr marL="1512000" indent="-216000" rtl="0">
              <a:lnSpc>
                <a:spcPct val="100000"/>
              </a:lnSpc>
              <a:spcBef>
                <a:spcPts val="600"/>
              </a:spcBef>
              <a:buClr>
                <a:srgbClr val="DD402D"/>
              </a:buClr>
              <a:buSzPct val="130000"/>
              <a:buFont typeface="Symbol" panose="05050102010706020507" pitchFamily="18" charset="2"/>
              <a:buChar char="-"/>
              <a:defRPr lang="de-DE" sz="1600" dirty="0" smtClean="0">
                <a:latin typeface="+mj-lt"/>
              </a:defRPr>
            </a:lvl7pPr>
            <a:lvl8pPr marL="1728000" indent="-216000" rtl="0">
              <a:lnSpc>
                <a:spcPct val="100000"/>
              </a:lnSpc>
              <a:spcBef>
                <a:spcPts val="600"/>
              </a:spcBef>
              <a:buClr>
                <a:srgbClr val="DD402D"/>
              </a:buClr>
              <a:buSzPct val="130000"/>
              <a:buFont typeface="Symbol" panose="05050102010706020507" pitchFamily="18" charset="2"/>
              <a:buChar char="-"/>
              <a:defRPr lang="de-DE" sz="1600" dirty="0" smtClean="0">
                <a:latin typeface="+mj-lt"/>
              </a:defRPr>
            </a:lvl8pPr>
            <a:lvl9pPr marL="3657600" indent="0">
              <a:buNone/>
              <a:defRPr baseline="0"/>
            </a:lvl9pPr>
          </a:lstStyle>
          <a:p>
            <a:pPr lvl="0"/>
            <a:r>
              <a:rPr lang="de-DE" noProof="0" dirty="0"/>
              <a:t>Erste Ebene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</p:txBody>
      </p:sp>
      <p:sp>
        <p:nvSpPr>
          <p:cNvPr id="3" name="Textplatzhalter 11">
            <a:extLst>
              <a:ext uri="{FF2B5EF4-FFF2-40B4-BE49-F238E27FC236}">
                <a16:creationId xmlns:a16="http://schemas.microsoft.com/office/drawing/2014/main" id="{9ECB99BF-7889-FE1E-5CC6-CBD47F4383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0863" y="904430"/>
            <a:ext cx="11258550" cy="47998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rtl="0">
              <a:lnSpc>
                <a:spcPct val="100000"/>
              </a:lnSpc>
              <a:spcBef>
                <a:spcPts val="600"/>
              </a:spcBef>
              <a:buSzPct val="115000"/>
              <a:buFont typeface="Arial" panose="020B0604020202020204" pitchFamily="34" charset="0"/>
              <a:buNone/>
              <a:defRPr lang="de-DE" b="1" dirty="0" smtClean="0">
                <a:solidFill>
                  <a:srgbClr val="00549F"/>
                </a:solidFill>
                <a:latin typeface="+mj-lt"/>
              </a:defRPr>
            </a:lvl1pPr>
            <a:lvl2pPr marL="432000" indent="-215900" rtl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≡"/>
              <a:defRPr lang="de-DE" sz="1600" dirty="0" smtClean="0">
                <a:latin typeface="+mj-lt"/>
              </a:defRPr>
            </a:lvl2pPr>
            <a:lvl3pPr marL="648000" indent="-215900" rtl="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="/>
              <a:defRPr lang="de-DE" sz="1600" dirty="0" smtClean="0">
                <a:latin typeface="+mj-lt"/>
              </a:defRPr>
            </a:lvl3pPr>
            <a:lvl4pPr marL="864000" indent="-216000" rtl="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‒"/>
              <a:defRPr lang="de-DE" sz="1600" dirty="0" smtClean="0">
                <a:latin typeface="+mj-lt"/>
              </a:defRPr>
            </a:lvl4pPr>
            <a:lvl5pPr marL="1080000" indent="-216000" rtl="0">
              <a:lnSpc>
                <a:spcPct val="100000"/>
              </a:lnSpc>
              <a:spcBef>
                <a:spcPts val="600"/>
              </a:spcBef>
              <a:buSzPct val="130000"/>
              <a:buFont typeface="Symbol" panose="05050102010706020507" pitchFamily="18" charset="2"/>
              <a:buChar char="-"/>
              <a:defRPr lang="de-DE" sz="1600" dirty="0" smtClean="0">
                <a:latin typeface="+mj-lt"/>
              </a:defRPr>
            </a:lvl5pPr>
            <a:lvl6pPr marL="1296000" indent="-216000" rtl="0">
              <a:lnSpc>
                <a:spcPct val="100000"/>
              </a:lnSpc>
              <a:spcBef>
                <a:spcPts val="600"/>
              </a:spcBef>
              <a:buClr>
                <a:srgbClr val="DD402D"/>
              </a:buClr>
              <a:buSzPct val="130000"/>
              <a:buFont typeface="Symbol" panose="05050102010706020507" pitchFamily="18" charset="2"/>
              <a:buChar char="-"/>
              <a:defRPr lang="de-DE" sz="1600" dirty="0" smtClean="0">
                <a:latin typeface="+mj-lt"/>
              </a:defRPr>
            </a:lvl6pPr>
            <a:lvl7pPr marL="1512000" indent="-216000" rtl="0">
              <a:lnSpc>
                <a:spcPct val="100000"/>
              </a:lnSpc>
              <a:spcBef>
                <a:spcPts val="600"/>
              </a:spcBef>
              <a:buClr>
                <a:srgbClr val="DD402D"/>
              </a:buClr>
              <a:buSzPct val="130000"/>
              <a:buFont typeface="Symbol" panose="05050102010706020507" pitchFamily="18" charset="2"/>
              <a:buChar char="-"/>
              <a:defRPr lang="de-DE" sz="1600" dirty="0" smtClean="0">
                <a:latin typeface="+mj-lt"/>
              </a:defRPr>
            </a:lvl7pPr>
            <a:lvl8pPr marL="1728000" indent="-216000" rtl="0">
              <a:lnSpc>
                <a:spcPct val="100000"/>
              </a:lnSpc>
              <a:spcBef>
                <a:spcPts val="600"/>
              </a:spcBef>
              <a:buClr>
                <a:srgbClr val="DD402D"/>
              </a:buClr>
              <a:buSzPct val="130000"/>
              <a:buFont typeface="Symbol" panose="05050102010706020507" pitchFamily="18" charset="2"/>
              <a:buChar char="-"/>
              <a:defRPr lang="de-DE" sz="1600" dirty="0" smtClean="0">
                <a:latin typeface="+mj-lt"/>
              </a:defRPr>
            </a:lvl8pPr>
            <a:lvl9pPr marL="3657600" indent="0">
              <a:buNone/>
              <a:defRPr baseline="0"/>
            </a:lvl9pPr>
          </a:lstStyle>
          <a:p>
            <a:pPr lvl="0"/>
            <a:r>
              <a:rPr lang="de-DE" noProof="0" dirty="0"/>
              <a:t>Mastertitelformat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67399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Highlight Ergeb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009924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1"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0863" y="144000"/>
            <a:ext cx="11258549" cy="5436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 rtl="0">
              <a:defRPr sz="2000" b="1">
                <a:solidFill>
                  <a:srgbClr val="00549F"/>
                </a:solidFill>
              </a:defRPr>
            </a:lvl1pPr>
          </a:lstStyle>
          <a:p>
            <a:r>
              <a:rPr lang="de-DE" dirty="0"/>
              <a:t>Mastertitelformat durch Klicken bearbeiten</a:t>
            </a:r>
            <a:br>
              <a:rPr lang="de-DE" dirty="0"/>
            </a:br>
            <a:r>
              <a:rPr lang="de-DE" dirty="0"/>
              <a:t>Beispiel für die Anwendung eines zweizeiligen Titels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49405" y="871201"/>
            <a:ext cx="11260008" cy="4068268"/>
          </a:xfrm>
          <a:prstGeom prst="rect">
            <a:avLst/>
          </a:prstGeom>
        </p:spPr>
        <p:txBody>
          <a:bodyPr lIns="0" tIns="0" rIns="0" bIns="0"/>
          <a:lstStyle>
            <a:lvl1pPr marL="216000" indent="-216000" rtl="0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SzPct val="115000"/>
              <a:buFont typeface="Arial" panose="020B0604020202020204" pitchFamily="34" charset="0"/>
              <a:buChar char="■"/>
              <a:defRPr lang="de-DE" sz="1800" dirty="0" smtClean="0">
                <a:solidFill>
                  <a:srgbClr val="00549F"/>
                </a:solidFill>
                <a:latin typeface="+mj-lt"/>
              </a:defRPr>
            </a:lvl1pPr>
            <a:lvl2pPr marL="432000" indent="-215900" rtl="0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≡"/>
              <a:defRPr lang="de-DE" sz="1600" dirty="0" smtClean="0">
                <a:solidFill>
                  <a:srgbClr val="00549F"/>
                </a:solidFill>
                <a:latin typeface="+mj-lt"/>
              </a:defRPr>
            </a:lvl2pPr>
            <a:lvl3pPr marL="648000" indent="-215900" rtl="0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="/>
              <a:defRPr lang="de-DE" sz="1600" dirty="0" smtClean="0">
                <a:solidFill>
                  <a:srgbClr val="00549F"/>
                </a:solidFill>
                <a:latin typeface="+mj-lt"/>
              </a:defRPr>
            </a:lvl3pPr>
            <a:lvl4pPr marL="864000" indent="-216000" rtl="0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‒"/>
              <a:defRPr lang="de-DE" sz="1600" dirty="0" smtClean="0">
                <a:solidFill>
                  <a:srgbClr val="00549F"/>
                </a:solidFill>
                <a:latin typeface="+mj-lt"/>
              </a:defRPr>
            </a:lvl4pPr>
            <a:lvl5pPr marL="1080000" indent="-216000" rtl="0">
              <a:lnSpc>
                <a:spcPct val="100000"/>
              </a:lnSpc>
              <a:spcBef>
                <a:spcPts val="600"/>
              </a:spcBef>
              <a:buSzPct val="130000"/>
              <a:buFont typeface="Symbol" panose="05050102010706020507" pitchFamily="18" charset="2"/>
              <a:buChar char="-"/>
              <a:defRPr lang="de-DE" sz="1600" dirty="0" smtClean="0">
                <a:latin typeface="+mj-lt"/>
              </a:defRPr>
            </a:lvl5pPr>
            <a:lvl6pPr marL="1296000" indent="-216000" rtl="0">
              <a:lnSpc>
                <a:spcPct val="100000"/>
              </a:lnSpc>
              <a:spcBef>
                <a:spcPts val="600"/>
              </a:spcBef>
              <a:buClr>
                <a:srgbClr val="DD402D"/>
              </a:buClr>
              <a:buSzPct val="130000"/>
              <a:buFont typeface="Symbol" panose="05050102010706020507" pitchFamily="18" charset="2"/>
              <a:buChar char="-"/>
              <a:defRPr lang="de-DE" sz="1600" dirty="0" smtClean="0">
                <a:latin typeface="+mj-lt"/>
              </a:defRPr>
            </a:lvl6pPr>
            <a:lvl7pPr marL="1512000" indent="-216000" rtl="0">
              <a:lnSpc>
                <a:spcPct val="100000"/>
              </a:lnSpc>
              <a:spcBef>
                <a:spcPts val="600"/>
              </a:spcBef>
              <a:buClr>
                <a:srgbClr val="DD402D"/>
              </a:buClr>
              <a:buSzPct val="130000"/>
              <a:buFont typeface="Symbol" panose="05050102010706020507" pitchFamily="18" charset="2"/>
              <a:buChar char="-"/>
              <a:defRPr lang="de-DE" sz="1600" dirty="0" smtClean="0">
                <a:latin typeface="+mj-lt"/>
              </a:defRPr>
            </a:lvl7pPr>
            <a:lvl8pPr marL="1728000" indent="-216000" rtl="0">
              <a:lnSpc>
                <a:spcPct val="100000"/>
              </a:lnSpc>
              <a:spcBef>
                <a:spcPts val="600"/>
              </a:spcBef>
              <a:buClr>
                <a:srgbClr val="DD402D"/>
              </a:buClr>
              <a:buSzPct val="130000"/>
              <a:buFont typeface="Symbol" panose="05050102010706020507" pitchFamily="18" charset="2"/>
              <a:buChar char="-"/>
              <a:defRPr lang="de-DE" sz="1600" dirty="0" smtClean="0">
                <a:latin typeface="+mj-lt"/>
              </a:defRPr>
            </a:lvl8pPr>
            <a:lvl9pPr marL="3657600" indent="0">
              <a:buNone/>
              <a:defRPr baseline="0"/>
            </a:lvl9pPr>
          </a:lstStyle>
          <a:p>
            <a:pPr lvl="0"/>
            <a:r>
              <a:rPr lang="de-DE" noProof="0" dirty="0"/>
              <a:t>Erste Ebene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</p:txBody>
      </p:sp>
      <p:cxnSp>
        <p:nvCxnSpPr>
          <p:cNvPr id="4" name="Google Shape;786;g2cdf9c8aacc_2_149">
            <a:extLst>
              <a:ext uri="{FF2B5EF4-FFF2-40B4-BE49-F238E27FC236}">
                <a16:creationId xmlns:a16="http://schemas.microsoft.com/office/drawing/2014/main" id="{5264FDAD-A951-D680-D169-1AC0235A4EA5}"/>
              </a:ext>
            </a:extLst>
          </p:cNvPr>
          <p:cNvCxnSpPr>
            <a:cxnSpLocks/>
          </p:cNvCxnSpPr>
          <p:nvPr/>
        </p:nvCxnSpPr>
        <p:spPr>
          <a:xfrm flipH="1">
            <a:off x="584199" y="5140160"/>
            <a:ext cx="1123461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" name="Google Shape;787;g2cdf9c8aacc_2_149">
            <a:extLst>
              <a:ext uri="{FF2B5EF4-FFF2-40B4-BE49-F238E27FC236}">
                <a16:creationId xmlns:a16="http://schemas.microsoft.com/office/drawing/2014/main" id="{98E8C5E8-FDA8-0D17-60BD-C72C03D9750F}"/>
              </a:ext>
            </a:extLst>
          </p:cNvPr>
          <p:cNvCxnSpPr>
            <a:cxnSpLocks/>
          </p:cNvCxnSpPr>
          <p:nvPr/>
        </p:nvCxnSpPr>
        <p:spPr>
          <a:xfrm flipH="1">
            <a:off x="558799" y="5953572"/>
            <a:ext cx="11260008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6BDDA80-F64A-95E4-3268-AC3CEB542EF2}"/>
              </a:ext>
            </a:extLst>
          </p:cNvPr>
          <p:cNvGrpSpPr/>
          <p:nvPr userDrawn="1"/>
        </p:nvGrpSpPr>
        <p:grpSpPr>
          <a:xfrm>
            <a:off x="584199" y="5276866"/>
            <a:ext cx="627695" cy="540000"/>
            <a:chOff x="514349" y="5387964"/>
            <a:chExt cx="627695" cy="540000"/>
          </a:xfrm>
          <a:solidFill>
            <a:schemeClr val="accent1"/>
          </a:solidFill>
        </p:grpSpPr>
        <p:sp>
          <p:nvSpPr>
            <p:cNvPr id="11" name="Google Shape;789;g2cdf9c8aacc_2_149">
              <a:extLst>
                <a:ext uri="{FF2B5EF4-FFF2-40B4-BE49-F238E27FC236}">
                  <a16:creationId xmlns:a16="http://schemas.microsoft.com/office/drawing/2014/main" id="{170A6687-6EB8-C8E3-42D1-8229A54F560A}"/>
                </a:ext>
              </a:extLst>
            </p:cNvPr>
            <p:cNvSpPr/>
            <p:nvPr/>
          </p:nvSpPr>
          <p:spPr>
            <a:xfrm>
              <a:off x="514349" y="5391658"/>
              <a:ext cx="386499" cy="536306"/>
            </a:xfrm>
            <a:prstGeom prst="chevron">
              <a:avLst>
                <a:gd name="adj" fmla="val 61538"/>
              </a:avLst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de-DE" sz="1400" b="0" i="0" u="none" strike="noStrike" cap="none" dirty="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790;g2cdf9c8aacc_2_149">
              <a:extLst>
                <a:ext uri="{FF2B5EF4-FFF2-40B4-BE49-F238E27FC236}">
                  <a16:creationId xmlns:a16="http://schemas.microsoft.com/office/drawing/2014/main" id="{A3AFD804-7159-33D0-19DC-AD5851469222}"/>
                </a:ext>
              </a:extLst>
            </p:cNvPr>
            <p:cNvSpPr/>
            <p:nvPr/>
          </p:nvSpPr>
          <p:spPr>
            <a:xfrm>
              <a:off x="755545" y="5387964"/>
              <a:ext cx="386499" cy="536306"/>
            </a:xfrm>
            <a:prstGeom prst="chevron">
              <a:avLst>
                <a:gd name="adj" fmla="val 61538"/>
              </a:avLst>
            </a:prstGeom>
            <a:solidFill>
              <a:srgbClr val="0054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de-DE" sz="1400" b="0" i="0" u="none" strike="noStrike" cap="none" dirty="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030556E8-BCAA-747B-2AFA-2D857AC5229E}"/>
              </a:ext>
            </a:extLst>
          </p:cNvPr>
          <p:cNvGrpSpPr/>
          <p:nvPr userDrawn="1"/>
        </p:nvGrpSpPr>
        <p:grpSpPr>
          <a:xfrm>
            <a:off x="11047571" y="5276866"/>
            <a:ext cx="627695" cy="540000"/>
            <a:chOff x="11047571" y="5387964"/>
            <a:chExt cx="627695" cy="540000"/>
          </a:xfrm>
          <a:solidFill>
            <a:schemeClr val="accent1"/>
          </a:solidFill>
        </p:grpSpPr>
        <p:sp>
          <p:nvSpPr>
            <p:cNvPr id="9" name="Google Shape;792;g2cdf9c8aacc_2_149">
              <a:extLst>
                <a:ext uri="{FF2B5EF4-FFF2-40B4-BE49-F238E27FC236}">
                  <a16:creationId xmlns:a16="http://schemas.microsoft.com/office/drawing/2014/main" id="{6E6DF7FF-077E-6228-0710-4537F26B8FA8}"/>
                </a:ext>
              </a:extLst>
            </p:cNvPr>
            <p:cNvSpPr/>
            <p:nvPr/>
          </p:nvSpPr>
          <p:spPr>
            <a:xfrm flipH="1">
              <a:off x="11288767" y="5391658"/>
              <a:ext cx="386499" cy="536306"/>
            </a:xfrm>
            <a:prstGeom prst="chevron">
              <a:avLst>
                <a:gd name="adj" fmla="val 61538"/>
              </a:avLst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de-DE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793;g2cdf9c8aacc_2_149">
              <a:extLst>
                <a:ext uri="{FF2B5EF4-FFF2-40B4-BE49-F238E27FC236}">
                  <a16:creationId xmlns:a16="http://schemas.microsoft.com/office/drawing/2014/main" id="{19F8F703-1675-C2B2-5B4A-516FD70330B8}"/>
                </a:ext>
              </a:extLst>
            </p:cNvPr>
            <p:cNvSpPr/>
            <p:nvPr/>
          </p:nvSpPr>
          <p:spPr>
            <a:xfrm flipH="1">
              <a:off x="11047571" y="5387964"/>
              <a:ext cx="386499" cy="536306"/>
            </a:xfrm>
            <a:prstGeom prst="chevron">
              <a:avLst>
                <a:gd name="adj" fmla="val 61538"/>
              </a:avLst>
            </a:prstGeom>
            <a:solidFill>
              <a:srgbClr val="0054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de-DE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4F68348D-4542-677E-BB76-97D983BB4E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45470" y="5208728"/>
            <a:ext cx="9568524" cy="676275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0">
              <a:buNone/>
              <a:defRPr sz="1600">
                <a:solidFill>
                  <a:srgbClr val="00549F"/>
                </a:solidFill>
              </a:defRPr>
            </a:lvl1pPr>
          </a:lstStyle>
          <a:p>
            <a:pPr marL="0" marR="0" lvl="0" indent="0" algn="l" defTabSz="2160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>
                <a:tab pos="216000" algn="l"/>
              </a:tabLst>
              <a:defRPr/>
            </a:pPr>
            <a:r>
              <a:rPr lang="de-DE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Masterfolienformat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603992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3940" userDrawn="1">
          <p15:clr>
            <a:srgbClr val="FBAE40"/>
          </p15:clr>
        </p15:guide>
        <p15:guide id="3" pos="4040" userDrawn="1">
          <p15:clr>
            <a:srgbClr val="FBAE40"/>
          </p15:clr>
        </p15:guide>
        <p15:guide id="4" pos="4140" userDrawn="1">
          <p15:clr>
            <a:srgbClr val="FBAE40"/>
          </p15:clr>
        </p15:guide>
        <p15:guide id="5" pos="4240" userDrawn="1">
          <p15:clr>
            <a:srgbClr val="FBAE40"/>
          </p15:clr>
        </p15:guide>
        <p15:guide id="6" pos="43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849040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5"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0863" y="144000"/>
            <a:ext cx="11258550" cy="5436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 rtl="0">
              <a:defRPr sz="2000" b="1">
                <a:solidFill>
                  <a:srgbClr val="00549F"/>
                </a:solidFill>
              </a:defRPr>
            </a:lvl1pPr>
          </a:lstStyle>
          <a:p>
            <a:r>
              <a:rPr lang="de-DE" dirty="0"/>
              <a:t>Mastertitelformat durch Klicken bearbeiten</a:t>
            </a:r>
            <a:br>
              <a:rPr lang="de-DE" dirty="0"/>
            </a:br>
            <a:r>
              <a:rPr lang="de-DE" dirty="0"/>
              <a:t>Beispiel für die Anwendung eines zweizeiligen Titels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19A53D29-0BCB-F299-EAD0-3ED50D7D37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0864" y="1008463"/>
            <a:ext cx="2128386" cy="14954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F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A9260B0-2CF0-34DE-3265-891CC9219EA9}"/>
              </a:ext>
            </a:extLst>
          </p:cNvPr>
          <p:cNvSpPr/>
          <p:nvPr userDrawn="1"/>
        </p:nvSpPr>
        <p:spPr>
          <a:xfrm>
            <a:off x="2758448" y="1078371"/>
            <a:ext cx="39600" cy="1422000"/>
          </a:xfrm>
          <a:prstGeom prst="rect">
            <a:avLst/>
          </a:prstGeom>
          <a:solidFill>
            <a:srgbClr val="00549F"/>
          </a:solidFill>
          <a:ln>
            <a:noFill/>
          </a:ln>
          <a:effectLst>
            <a:outerShdw blurRad="12700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de-DE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8115F9EE-C146-0D59-B743-C96B49D421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21013" y="1077913"/>
            <a:ext cx="8788400" cy="544512"/>
          </a:xfrm>
          <a:prstGeom prst="rect">
            <a:avLst/>
          </a:prstGeom>
        </p:spPr>
        <p:txBody>
          <a:bodyPr anchor="ctr"/>
          <a:lstStyle>
            <a:lvl1pPr marL="0" indent="0" rtl="0">
              <a:buNone/>
              <a:defRPr sz="2400" b="1">
                <a:solidFill>
                  <a:srgbClr val="00549F"/>
                </a:solidFill>
              </a:defRPr>
            </a:lvl1pPr>
          </a:lstStyle>
          <a:p>
            <a:pPr lvl="0"/>
            <a:r>
              <a:rPr lang="de-DE" dirty="0"/>
              <a:t>Überschrift durch Klicken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AC05D884-764E-CFC3-32E5-C39B26AF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21013" y="1674337"/>
            <a:ext cx="8788400" cy="351015"/>
          </a:xfrm>
          <a:prstGeom prst="rect">
            <a:avLst/>
          </a:prstGeom>
        </p:spPr>
        <p:txBody>
          <a:bodyPr anchor="ctr"/>
          <a:lstStyle>
            <a:lvl1pPr marL="0" indent="0" rtl="0">
              <a:buNone/>
              <a:defRPr sz="1800">
                <a:solidFill>
                  <a:srgbClr val="00549F"/>
                </a:solidFill>
              </a:defRPr>
            </a:lvl1pPr>
          </a:lstStyle>
          <a:p>
            <a:pPr lvl="0"/>
            <a:r>
              <a:rPr lang="de-DE" dirty="0"/>
              <a:t>Unterüberschrift durch Klicken bearbeiten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58ABF1DD-D39F-730B-271F-CDD5913968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2" y="2751138"/>
            <a:ext cx="8366125" cy="3290887"/>
          </a:xfrm>
          <a:prstGeom prst="rect">
            <a:avLst/>
          </a:prstGeom>
        </p:spPr>
        <p:txBody>
          <a:bodyPr/>
          <a:lstStyle>
            <a:lvl1pPr marL="342900" indent="-342900" rtl="0">
              <a:buFont typeface="+mj-lt"/>
              <a:buAutoNum type="arabicPeriod"/>
              <a:defRPr>
                <a:solidFill>
                  <a:srgbClr val="00549F"/>
                </a:solidFill>
              </a:defRPr>
            </a:lvl1pPr>
          </a:lstStyle>
          <a:p>
            <a:pPr lvl="0"/>
            <a:r>
              <a:rPr lang="de-DE" dirty="0"/>
              <a:t>Agenda durch Klicken bearbeiten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9451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1/3 Far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5800657F-AF6C-50E1-31CD-A89D853DE5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127112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8"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/>
          <p:cNvSpPr/>
          <p:nvPr userDrawn="1"/>
        </p:nvSpPr>
        <p:spPr>
          <a:xfrm>
            <a:off x="0" y="0"/>
            <a:ext cx="12192000" cy="2312988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0" rIns="288000" bIns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50862" y="2487600"/>
            <a:ext cx="11257137" cy="540000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algn="l" rtl="0">
              <a:defRPr sz="3200" b="1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862" y="2980800"/>
            <a:ext cx="11257137" cy="1655762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>
              <a:lnSpc>
                <a:spcPct val="100000"/>
              </a:lnSpc>
              <a:buNone/>
              <a:defRPr sz="2000">
                <a:solidFill>
                  <a:srgbClr val="00549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59756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391964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5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hteck 34"/>
          <p:cNvSpPr/>
          <p:nvPr userDrawn="1"/>
        </p:nvSpPr>
        <p:spPr>
          <a:xfrm>
            <a:off x="5514298" y="4497701"/>
            <a:ext cx="4887002" cy="134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r>
              <a:rPr lang="de-DE" sz="1400" dirty="0">
                <a:solidFill>
                  <a:srgbClr val="00549F"/>
                </a:solidFill>
              </a:rPr>
              <a:t>Lehrstuhl und Institut für Wasserbau und Wasserwirtschaft</a:t>
            </a:r>
          </a:p>
          <a:p>
            <a:pPr rtl="0"/>
            <a:endParaRPr lang="de-DE" sz="800" dirty="0">
              <a:solidFill>
                <a:srgbClr val="00549F"/>
              </a:solidFill>
            </a:endParaRPr>
          </a:p>
          <a:p>
            <a:pPr rtl="0"/>
            <a:r>
              <a:rPr lang="de-DE" sz="1400" dirty="0">
                <a:solidFill>
                  <a:srgbClr val="00549F"/>
                </a:solidFill>
              </a:rPr>
              <a:t>Mies-van-der-Rohe-Straße 17</a:t>
            </a:r>
            <a:endParaRPr lang="de-DE" sz="400" dirty="0">
              <a:solidFill>
                <a:srgbClr val="00549F"/>
              </a:solidFill>
            </a:endParaRPr>
          </a:p>
          <a:p>
            <a:pPr rtl="0"/>
            <a:endParaRPr lang="de-DE" sz="800" dirty="0">
              <a:solidFill>
                <a:srgbClr val="00549F"/>
              </a:solidFill>
            </a:endParaRPr>
          </a:p>
          <a:p>
            <a:pPr rtl="0"/>
            <a:r>
              <a:rPr lang="de-DE" sz="1400" dirty="0">
                <a:solidFill>
                  <a:srgbClr val="00549F"/>
                </a:solidFill>
              </a:rPr>
              <a:t>52074 Aachen</a:t>
            </a:r>
          </a:p>
          <a:p>
            <a:pPr rtl="0"/>
            <a:endParaRPr lang="de-DE" sz="800" dirty="0">
              <a:solidFill>
                <a:srgbClr val="00549F"/>
              </a:solidFill>
            </a:endParaRPr>
          </a:p>
          <a:p>
            <a:pPr rtl="0"/>
            <a:r>
              <a:rPr lang="de-DE" sz="1400" dirty="0">
                <a:solidFill>
                  <a:srgbClr val="00549F"/>
                </a:solidFill>
              </a:rPr>
              <a:t>Germany</a:t>
            </a:r>
          </a:p>
        </p:txBody>
      </p:sp>
      <p:sp>
        <p:nvSpPr>
          <p:cNvPr id="36" name="Rechteck 35"/>
          <p:cNvSpPr/>
          <p:nvPr userDrawn="1"/>
        </p:nvSpPr>
        <p:spPr>
          <a:xfrm>
            <a:off x="1590676" y="4508241"/>
            <a:ext cx="3843326" cy="13199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r>
              <a:rPr lang="de-DE" sz="1400" dirty="0">
                <a:solidFill>
                  <a:srgbClr val="00549F"/>
                </a:solidFill>
              </a:rPr>
              <a:t>Univ.-Prof. Dr.-Ing. Holger Schüttrumpf</a:t>
            </a:r>
          </a:p>
          <a:p>
            <a:pPr rtl="0"/>
            <a:endParaRPr lang="de-DE" sz="800" dirty="0">
              <a:solidFill>
                <a:srgbClr val="00549F"/>
              </a:solidFill>
            </a:endParaRPr>
          </a:p>
          <a:p>
            <a:pPr marL="285750" indent="-285750" rtl="0">
              <a:buFont typeface="Wingdings" panose="05000000000000000000" pitchFamily="2" charset="2"/>
              <a:buChar char=")"/>
            </a:pPr>
            <a:r>
              <a:rPr lang="de-DE" sz="1400" baseline="0" dirty="0">
                <a:solidFill>
                  <a:srgbClr val="00549F"/>
                </a:solidFill>
                <a:sym typeface="Wingdings" panose="05000000000000000000" pitchFamily="2" charset="2"/>
              </a:rPr>
              <a:t> </a:t>
            </a:r>
            <a:r>
              <a:rPr lang="de-DE" sz="1400" dirty="0">
                <a:solidFill>
                  <a:srgbClr val="00549F"/>
                </a:solidFill>
                <a:sym typeface="Wingdings" panose="05000000000000000000" pitchFamily="2" charset="2"/>
              </a:rPr>
              <a:t>+49 241 80 25262</a:t>
            </a:r>
          </a:p>
          <a:p>
            <a:pPr marL="0" indent="0" rtl="0">
              <a:buFont typeface="Wingdings" panose="05000000000000000000" pitchFamily="2" charset="2"/>
              <a:buNone/>
            </a:pPr>
            <a:endParaRPr lang="de-DE" sz="800" dirty="0">
              <a:solidFill>
                <a:srgbClr val="00549F"/>
              </a:solidFill>
              <a:sym typeface="Wingdings" panose="05000000000000000000" pitchFamily="2" charset="2"/>
            </a:endParaRPr>
          </a:p>
          <a:p>
            <a:pPr marL="285750" indent="-285750" rtl="0">
              <a:buFont typeface="Wingdings" panose="05000000000000000000" pitchFamily="2" charset="2"/>
              <a:buChar char="*"/>
            </a:pPr>
            <a:r>
              <a:rPr lang="de-DE" sz="1400" dirty="0">
                <a:solidFill>
                  <a:srgbClr val="00549F"/>
                </a:solidFill>
                <a:sym typeface="Wingdings" panose="05000000000000000000" pitchFamily="2" charset="2"/>
              </a:rPr>
              <a:t>schuettrumpf@iww.rwth-aachen.de</a:t>
            </a:r>
          </a:p>
          <a:p>
            <a:pPr marL="0" indent="0" rtl="0">
              <a:buFont typeface="Wingdings" panose="05000000000000000000" pitchFamily="2" charset="2"/>
              <a:buNone/>
            </a:pPr>
            <a:endParaRPr lang="de-DE" sz="800" dirty="0">
              <a:solidFill>
                <a:srgbClr val="00549F"/>
              </a:solidFill>
              <a:sym typeface="Wingdings" panose="05000000000000000000" pitchFamily="2" charset="2"/>
            </a:endParaRPr>
          </a:p>
          <a:p>
            <a:pPr marL="0" indent="0" rtl="0">
              <a:buFont typeface="Wingdings" panose="05000000000000000000" pitchFamily="2" charset="2"/>
              <a:buNone/>
            </a:pPr>
            <a:r>
              <a:rPr lang="de-DE" sz="1400" dirty="0">
                <a:solidFill>
                  <a:srgbClr val="00549F"/>
                </a:solidFill>
              </a:rPr>
              <a:t>https://www.iww.rwth-aachen.de</a:t>
            </a:r>
          </a:p>
        </p:txBody>
      </p:sp>
      <p:sp>
        <p:nvSpPr>
          <p:cNvPr id="38" name="Rechteck 37"/>
          <p:cNvSpPr/>
          <p:nvPr userDrawn="1"/>
        </p:nvSpPr>
        <p:spPr>
          <a:xfrm>
            <a:off x="550862" y="2739764"/>
            <a:ext cx="5875337" cy="55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rtl="0"/>
            <a:r>
              <a:rPr lang="de-DE" sz="3100" b="1" noProof="0" dirty="0" err="1">
                <a:solidFill>
                  <a:srgbClr val="9D9EA0"/>
                </a:solidFill>
              </a:rPr>
              <a:t>Thank</a:t>
            </a:r>
            <a:r>
              <a:rPr lang="de-DE" sz="3100" b="1" baseline="0" noProof="0" dirty="0">
                <a:solidFill>
                  <a:srgbClr val="9D9EA0"/>
                </a:solidFill>
              </a:rPr>
              <a:t> </a:t>
            </a:r>
            <a:r>
              <a:rPr lang="de-DE" sz="3100" b="1" baseline="0" noProof="0" dirty="0" err="1">
                <a:solidFill>
                  <a:srgbClr val="9D9EA0"/>
                </a:solidFill>
              </a:rPr>
              <a:t>you</a:t>
            </a:r>
            <a:r>
              <a:rPr lang="de-DE" sz="3100" b="1" baseline="0" noProof="0" dirty="0">
                <a:solidFill>
                  <a:srgbClr val="9D9EA0"/>
                </a:solidFill>
              </a:rPr>
              <a:t> </a:t>
            </a:r>
            <a:r>
              <a:rPr lang="de-DE" sz="3100" b="1" baseline="0" noProof="0" dirty="0" err="1">
                <a:solidFill>
                  <a:srgbClr val="9D9EA0"/>
                </a:solidFill>
              </a:rPr>
              <a:t>for</a:t>
            </a:r>
            <a:r>
              <a:rPr lang="de-DE" sz="3100" b="1" baseline="0" noProof="0" dirty="0">
                <a:solidFill>
                  <a:srgbClr val="9D9EA0"/>
                </a:solidFill>
              </a:rPr>
              <a:t> </a:t>
            </a:r>
            <a:r>
              <a:rPr lang="de-DE" sz="3100" b="1" baseline="0" noProof="0" dirty="0" err="1">
                <a:solidFill>
                  <a:srgbClr val="9D9EA0"/>
                </a:solidFill>
              </a:rPr>
              <a:t>your</a:t>
            </a:r>
            <a:r>
              <a:rPr lang="de-DE" sz="3100" b="1" baseline="0" noProof="0" dirty="0">
                <a:solidFill>
                  <a:srgbClr val="9D9EA0"/>
                </a:solidFill>
              </a:rPr>
              <a:t> </a:t>
            </a:r>
            <a:r>
              <a:rPr lang="de-DE" sz="3100" b="1" baseline="0" noProof="0" dirty="0" err="1">
                <a:solidFill>
                  <a:srgbClr val="9D9EA0"/>
                </a:solidFill>
              </a:rPr>
              <a:t>attention</a:t>
            </a:r>
            <a:r>
              <a:rPr lang="de-DE" sz="3100" b="1" baseline="0" noProof="0" dirty="0">
                <a:solidFill>
                  <a:srgbClr val="9D9EA0"/>
                </a:solidFill>
              </a:rPr>
              <a:t>!</a:t>
            </a:r>
            <a:endParaRPr lang="de-DE" sz="3100" b="1" noProof="0" dirty="0">
              <a:solidFill>
                <a:srgbClr val="9D9EA0"/>
              </a:solidFill>
            </a:endParaRPr>
          </a:p>
        </p:txBody>
      </p:sp>
      <p:sp>
        <p:nvSpPr>
          <p:cNvPr id="39" name="Rechteck 38"/>
          <p:cNvSpPr/>
          <p:nvPr userDrawn="1"/>
        </p:nvSpPr>
        <p:spPr>
          <a:xfrm rot="10800000" flipV="1">
            <a:off x="772054" y="4032669"/>
            <a:ext cx="7078403" cy="324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44000">
                <a:srgbClr val="0083FA"/>
              </a:gs>
              <a:gs pos="70500">
                <a:srgbClr val="00549F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pic>
        <p:nvPicPr>
          <p:cNvPr id="18" name="Picture 5" descr="I:\Archiv\Vorlagen\Logos\IWW\Logo\PNG\rwth_iww_bild_rgb.png">
            <a:extLst>
              <a:ext uri="{FF2B5EF4-FFF2-40B4-BE49-F238E27FC236}">
                <a16:creationId xmlns:a16="http://schemas.microsoft.com/office/drawing/2014/main" id="{57C9DBBC-206A-4E5F-8F48-B09E7A4F51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4586" y="6140399"/>
            <a:ext cx="236134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6374BD8F-A7F2-4B0D-B2E2-6D22C9549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-28800"/>
            <a:ext cx="12193200" cy="273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8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 3">
    <p:bg>
      <p:bgPr>
        <a:blipFill dpi="0" rotWithShape="1">
          <a:blip r:embed="rId4" cstate="print">
            <a:alphaModFix amt="2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51908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8" name="think-cell Folie" r:id="rId5" imgW="347" imgH="348" progId="TCLayout.ActiveDocument.1">
                  <p:embed/>
                </p:oleObj>
              </mc:Choice>
              <mc:Fallback>
                <p:oleObj name="think-cell Folie" r:id="rId5" imgW="347" imgH="348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/>
          <p:cNvSpPr txBox="1">
            <a:spLocks/>
          </p:cNvSpPr>
          <p:nvPr userDrawn="1"/>
        </p:nvSpPr>
        <p:spPr>
          <a:xfrm>
            <a:off x="5679019" y="1135063"/>
            <a:ext cx="5865282" cy="10795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rtl="0" fontAlgn="auto">
              <a:spcAft>
                <a:spcPts val="0"/>
              </a:spcAft>
              <a:defRPr/>
            </a:pPr>
            <a:r>
              <a:rPr lang="de-DE" sz="3200" noProof="0" dirty="0" err="1">
                <a:solidFill>
                  <a:srgbClr val="00549F"/>
                </a:solidFill>
              </a:rPr>
              <a:t>Thank</a:t>
            </a:r>
            <a:r>
              <a:rPr lang="de-DE" sz="3200" noProof="0" dirty="0">
                <a:solidFill>
                  <a:srgbClr val="00549F"/>
                </a:solidFill>
              </a:rPr>
              <a:t> </a:t>
            </a:r>
            <a:r>
              <a:rPr lang="de-DE" sz="3200" noProof="0" dirty="0" err="1">
                <a:solidFill>
                  <a:srgbClr val="00549F"/>
                </a:solidFill>
              </a:rPr>
              <a:t>you</a:t>
            </a:r>
            <a:r>
              <a:rPr lang="de-DE" sz="3200" noProof="0" dirty="0">
                <a:solidFill>
                  <a:srgbClr val="00549F"/>
                </a:solidFill>
              </a:rPr>
              <a:t> </a:t>
            </a:r>
            <a:r>
              <a:rPr lang="de-DE" sz="3200" noProof="0" dirty="0" err="1">
                <a:solidFill>
                  <a:srgbClr val="00549F"/>
                </a:solidFill>
              </a:rPr>
              <a:t>for</a:t>
            </a:r>
            <a:r>
              <a:rPr lang="de-DE" sz="3200" noProof="0" dirty="0">
                <a:solidFill>
                  <a:srgbClr val="00549F"/>
                </a:solidFill>
              </a:rPr>
              <a:t> </a:t>
            </a:r>
            <a:r>
              <a:rPr lang="de-DE" sz="3200" noProof="0" dirty="0" err="1">
                <a:solidFill>
                  <a:srgbClr val="00549F"/>
                </a:solidFill>
              </a:rPr>
              <a:t>your</a:t>
            </a:r>
            <a:r>
              <a:rPr lang="de-DE" sz="3200" noProof="0" dirty="0">
                <a:solidFill>
                  <a:srgbClr val="00549F"/>
                </a:solidFill>
              </a:rPr>
              <a:t> </a:t>
            </a:r>
            <a:r>
              <a:rPr lang="de-DE" sz="3200" noProof="0" dirty="0" err="1">
                <a:solidFill>
                  <a:srgbClr val="00549F"/>
                </a:solidFill>
              </a:rPr>
              <a:t>attention</a:t>
            </a:r>
            <a:r>
              <a:rPr lang="de-DE" sz="3200" noProof="0" dirty="0">
                <a:solidFill>
                  <a:srgbClr val="00549F"/>
                </a:solidFill>
              </a:rPr>
              <a:t>!</a:t>
            </a:r>
          </a:p>
        </p:txBody>
      </p:sp>
      <p:pic>
        <p:nvPicPr>
          <p:cNvPr id="7" name="Picture 5" descr="I:\Archiv\Vorlagen\Logos\IWW\Logo\PNG\rwth_iww_bild_rgb.png">
            <a:extLst>
              <a:ext uri="{FF2B5EF4-FFF2-40B4-BE49-F238E27FC236}">
                <a16:creationId xmlns:a16="http://schemas.microsoft.com/office/drawing/2014/main" id="{C71850F7-8D4D-477E-B0E3-ADE91DAA1F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4586" y="6140399"/>
            <a:ext cx="236134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722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40270192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think-cell Folie" r:id="rId18" imgW="360" imgH="360" progId="TCLayout.ActiveDocument.1">
                  <p:embed/>
                </p:oleObj>
              </mc:Choice>
              <mc:Fallback>
                <p:oleObj name="think-cell Folie" r:id="rId18" imgW="360" imgH="36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Gerader Verbinder 10"/>
          <p:cNvCxnSpPr>
            <a:cxnSpLocks/>
          </p:cNvCxnSpPr>
          <p:nvPr/>
        </p:nvCxnSpPr>
        <p:spPr>
          <a:xfrm>
            <a:off x="550863" y="814388"/>
            <a:ext cx="11280254" cy="0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 txBox="1">
            <a:spLocks/>
          </p:cNvSpPr>
          <p:nvPr/>
        </p:nvSpPr>
        <p:spPr>
          <a:xfrm>
            <a:off x="550863" y="6254015"/>
            <a:ext cx="5695933" cy="430212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dirty="0">
                <a:solidFill>
                  <a:srgbClr val="9D9EA0"/>
                </a:solidFill>
              </a:rPr>
              <a:t>EGU 2025 </a:t>
            </a:r>
            <a:r>
              <a:rPr lang="en-GB" sz="900" dirty="0">
                <a:solidFill>
                  <a:srgbClr val="9D9EA0"/>
                </a:solidFill>
              </a:rPr>
              <a:t>PICO | Tuesday, 29 Apr, 16:42–16:44 (CEST) PICO spot A, PICOA.11</a:t>
            </a:r>
            <a:r>
              <a:rPr lang="de-DE" sz="900" dirty="0">
                <a:solidFill>
                  <a:srgbClr val="9D9EA0"/>
                </a:solidFill>
              </a:rPr>
              <a:t> </a:t>
            </a:r>
          </a:p>
          <a:p>
            <a:pPr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dirty="0">
                <a:solidFill>
                  <a:srgbClr val="9D9EA0"/>
                </a:solidFill>
              </a:rPr>
              <a:t> Wolf, S., Han, L., Holste, I., Miller, J., </a:t>
            </a:r>
            <a:r>
              <a:rPr lang="de-DE" sz="900" dirty="0" err="1">
                <a:solidFill>
                  <a:srgbClr val="9D9EA0"/>
                </a:solidFill>
              </a:rPr>
              <a:t>Kleinewietfeld</a:t>
            </a:r>
            <a:r>
              <a:rPr lang="de-DE" sz="900" dirty="0">
                <a:solidFill>
                  <a:srgbClr val="9D9EA0"/>
                </a:solidFill>
              </a:rPr>
              <a:t>, I., </a:t>
            </a:r>
            <a:r>
              <a:rPr lang="de-DE" sz="900" dirty="0" err="1">
                <a:solidFill>
                  <a:srgbClr val="9D9EA0"/>
                </a:solidFill>
              </a:rPr>
              <a:t>Keßels</a:t>
            </a:r>
            <a:r>
              <a:rPr lang="de-DE" sz="900" dirty="0">
                <a:solidFill>
                  <a:srgbClr val="9D9EA0"/>
                </a:solidFill>
              </a:rPr>
              <a:t>, J., Lehmkuhl, F., and Schüttrumpf, H.: The extreme </a:t>
            </a:r>
            <a:r>
              <a:rPr lang="de-DE" sz="900" dirty="0" err="1">
                <a:solidFill>
                  <a:srgbClr val="9D9EA0"/>
                </a:solidFill>
              </a:rPr>
              <a:t>flood</a:t>
            </a:r>
            <a:r>
              <a:rPr lang="de-DE" sz="900" dirty="0">
                <a:solidFill>
                  <a:srgbClr val="9D9EA0"/>
                </a:solidFill>
              </a:rPr>
              <a:t> </a:t>
            </a:r>
            <a:r>
              <a:rPr lang="de-DE" sz="900" dirty="0" err="1">
                <a:solidFill>
                  <a:srgbClr val="9D9EA0"/>
                </a:solidFill>
              </a:rPr>
              <a:t>from</a:t>
            </a:r>
            <a:r>
              <a:rPr lang="de-DE" sz="900" dirty="0">
                <a:solidFill>
                  <a:srgbClr val="9D9EA0"/>
                </a:solidFill>
              </a:rPr>
              <a:t> </a:t>
            </a:r>
            <a:r>
              <a:rPr lang="de-DE" sz="900" dirty="0" err="1">
                <a:solidFill>
                  <a:srgbClr val="9D9EA0"/>
                </a:solidFill>
              </a:rPr>
              <a:t>mid-July</a:t>
            </a:r>
            <a:r>
              <a:rPr lang="de-DE" sz="900" dirty="0">
                <a:solidFill>
                  <a:srgbClr val="9D9EA0"/>
                </a:solidFill>
              </a:rPr>
              <a:t> 2021 in a </a:t>
            </a:r>
            <a:r>
              <a:rPr lang="de-DE" sz="900" dirty="0" err="1">
                <a:solidFill>
                  <a:srgbClr val="9D9EA0"/>
                </a:solidFill>
              </a:rPr>
              <a:t>historical</a:t>
            </a:r>
            <a:r>
              <a:rPr lang="de-DE" sz="900" dirty="0">
                <a:solidFill>
                  <a:srgbClr val="9D9EA0"/>
                </a:solidFill>
              </a:rPr>
              <a:t> </a:t>
            </a:r>
            <a:r>
              <a:rPr lang="de-DE" sz="900" dirty="0" err="1">
                <a:solidFill>
                  <a:srgbClr val="9D9EA0"/>
                </a:solidFill>
              </a:rPr>
              <a:t>context</a:t>
            </a:r>
            <a:r>
              <a:rPr lang="de-DE" sz="900" dirty="0">
                <a:solidFill>
                  <a:srgbClr val="9D9EA0"/>
                </a:solidFill>
              </a:rPr>
              <a:t> </a:t>
            </a:r>
            <a:r>
              <a:rPr lang="de-DE" sz="900" dirty="0" err="1">
                <a:solidFill>
                  <a:srgbClr val="9D9EA0"/>
                </a:solidFill>
              </a:rPr>
              <a:t>of</a:t>
            </a:r>
            <a:r>
              <a:rPr lang="de-DE" sz="900" dirty="0">
                <a:solidFill>
                  <a:srgbClr val="9D9EA0"/>
                </a:solidFill>
              </a:rPr>
              <a:t> land-</a:t>
            </a:r>
            <a:r>
              <a:rPr lang="de-DE" sz="900" dirty="0" err="1">
                <a:solidFill>
                  <a:srgbClr val="9D9EA0"/>
                </a:solidFill>
              </a:rPr>
              <a:t>use</a:t>
            </a:r>
            <a:r>
              <a:rPr lang="de-DE" sz="900" dirty="0">
                <a:solidFill>
                  <a:srgbClr val="9D9EA0"/>
                </a:solidFill>
              </a:rPr>
              <a:t> </a:t>
            </a:r>
            <a:r>
              <a:rPr lang="de-DE" sz="900" dirty="0" err="1">
                <a:solidFill>
                  <a:srgbClr val="9D9EA0"/>
                </a:solidFill>
              </a:rPr>
              <a:t>development</a:t>
            </a:r>
            <a:r>
              <a:rPr lang="de-DE" sz="900" dirty="0">
                <a:solidFill>
                  <a:srgbClr val="9D9EA0"/>
                </a:solidFill>
              </a:rPr>
              <a:t>, EGU General Assembly 2025, Vienna, Austria, 27 Apr–2 May 2025, EGU25-18425, https://doi.org/10.5194/egusphere-egu25-18425, 2025.</a:t>
            </a:r>
          </a:p>
        </p:txBody>
      </p:sp>
      <p:cxnSp>
        <p:nvCxnSpPr>
          <p:cNvPr id="12" name="Gerader Verbinder 11"/>
          <p:cNvCxnSpPr>
            <a:cxnSpLocks/>
          </p:cNvCxnSpPr>
          <p:nvPr/>
        </p:nvCxnSpPr>
        <p:spPr>
          <a:xfrm>
            <a:off x="550863" y="6183613"/>
            <a:ext cx="11280254" cy="0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5" descr="I:\Archiv\Vorlagen\Logos\IWW\Logo\PNG\rwth_iww_bild_rgb.png">
            <a:extLst>
              <a:ext uri="{FF2B5EF4-FFF2-40B4-BE49-F238E27FC236}">
                <a16:creationId xmlns:a16="http://schemas.microsoft.com/office/drawing/2014/main" id="{4DFA8768-57F6-48C4-9440-38CFAD61970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65300" y="6224240"/>
            <a:ext cx="579922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E945A0B7-2150-46D5-B394-FF16F7D99295}"/>
              </a:ext>
            </a:extLst>
          </p:cNvPr>
          <p:cNvSpPr/>
          <p:nvPr userDrawn="1"/>
        </p:nvSpPr>
        <p:spPr bwMode="auto">
          <a:xfrm>
            <a:off x="0" y="5761750"/>
            <a:ext cx="431800" cy="383763"/>
          </a:xfrm>
          <a:prstGeom prst="rect">
            <a:avLst/>
          </a:prstGeom>
          <a:solidFill>
            <a:srgbClr val="00549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fld id="{0D864BA0-FB54-49DF-9F53-B5602F8DAF40}" type="slidenum">
              <a:rPr kumimoji="0" lang="de-DE" sz="1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‹Nr.›</a:t>
            </a:fld>
            <a:endParaRPr kumimoji="0" lang="de-DE" sz="9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95029E1-BA2E-4514-95DE-D7C54496FDE1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0006418" y="6292515"/>
            <a:ext cx="2099012" cy="504000"/>
          </a:xfrm>
          <a:prstGeom prst="rect">
            <a:avLst/>
          </a:prstGeom>
        </p:spPr>
      </p:pic>
      <p:pic>
        <p:nvPicPr>
          <p:cNvPr id="3119" name="Picture 47" descr="Logo des Lehrstuhls für Physische Geographie und Geoökologie">
            <a:extLst>
              <a:ext uri="{FF2B5EF4-FFF2-40B4-BE49-F238E27FC236}">
                <a16:creationId xmlns:a16="http://schemas.microsoft.com/office/drawing/2014/main" id="{6D5F0D74-D293-4AC3-B086-4D34D027C0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7618" y="6246000"/>
            <a:ext cx="24888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1" name="Picture 49">
            <a:extLst>
              <a:ext uri="{FF2B5EF4-FFF2-40B4-BE49-F238E27FC236}">
                <a16:creationId xmlns:a16="http://schemas.microsoft.com/office/drawing/2014/main" id="{56AF4E7B-DC08-4A03-8160-3C75AA0EB7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2443" y="122057"/>
            <a:ext cx="1218233" cy="5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745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46" r:id="rId2"/>
    <p:sldLayoutId id="2147483845" r:id="rId3"/>
    <p:sldLayoutId id="2147483835" r:id="rId4"/>
    <p:sldLayoutId id="2147483837" r:id="rId5"/>
    <p:sldLayoutId id="2147483839" r:id="rId6"/>
    <p:sldLayoutId id="2147483825" r:id="rId7"/>
    <p:sldLayoutId id="2147483841" r:id="rId8"/>
    <p:sldLayoutId id="2147483842" r:id="rId9"/>
    <p:sldLayoutId id="2147483843" r:id="rId10"/>
    <p:sldLayoutId id="2147483844" r:id="rId11"/>
    <p:sldLayoutId id="2147483847" r:id="rId12"/>
    <p:sldLayoutId id="2147483848" r:id="rId13"/>
    <p:sldLayoutId id="2147483853" r:id="rId14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16000" indent="-216000" algn="l" defTabSz="216000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tabLst>
          <a:tab pos="216000" algn="l"/>
        </a:tabLst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32000" indent="-21590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Font typeface="Symbol" panose="05050102010706020507" pitchFamily="18" charset="2"/>
        <a:buChar char="-"/>
        <a:tabLst>
          <a:tab pos="432000" algn="l"/>
        </a:tabLst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8000" indent="-215900" algn="l" defTabSz="216000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tabLst>
          <a:tab pos="648000" algn="l"/>
        </a:tabLst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64000" indent="-216000" algn="l" defTabSz="216000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Char char="-"/>
        <a:tabLst>
          <a:tab pos="864000" algn="l"/>
        </a:tabLst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64000" indent="-216000" algn="l" rtl="0" eaLnBrk="1" fontAlgn="base" hangingPunct="1">
        <a:lnSpc>
          <a:spcPct val="90000"/>
        </a:lnSpc>
        <a:spcBef>
          <a:spcPts val="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-"/>
        <a:tabLst>
          <a:tab pos="895350" algn="l"/>
        </a:tabLst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57">
          <p15:clr>
            <a:srgbClr val="F26B43"/>
          </p15:clr>
        </p15:guide>
        <p15:guide id="2" orient="horz" pos="2863">
          <p15:clr>
            <a:srgbClr val="F26B43"/>
          </p15:clr>
        </p15:guide>
        <p15:guide id="3" pos="241">
          <p15:clr>
            <a:srgbClr val="F26B43"/>
          </p15:clr>
        </p15:guide>
        <p15:guide id="4" pos="7439">
          <p15:clr>
            <a:srgbClr val="F26B43"/>
          </p15:clr>
        </p15:guide>
        <p15:guide id="5" pos="347" userDrawn="1">
          <p15:clr>
            <a:srgbClr val="F26B43"/>
          </p15:clr>
        </p15:guide>
        <p15:guide id="6" pos="2752">
          <p15:clr>
            <a:srgbClr val="F26B43"/>
          </p15:clr>
        </p15:guide>
        <p15:guide id="7" pos="4928">
          <p15:clr>
            <a:srgbClr val="F26B43"/>
          </p15:clr>
        </p15:guide>
        <p15:guide id="8" pos="5080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3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11" Type="http://schemas.openxmlformats.org/officeDocument/2006/relationships/image" Target="../media/image50.jpeg"/><Relationship Id="rId5" Type="http://schemas.openxmlformats.org/officeDocument/2006/relationships/image" Target="../media/image44.png"/><Relationship Id="rId10" Type="http://schemas.openxmlformats.org/officeDocument/2006/relationships/image" Target="../media/image49.jpe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2.xml"/><Relationship Id="rId16" Type="http://schemas.openxmlformats.org/officeDocument/2006/relationships/image" Target="NULL"/><Relationship Id="rId1" Type="http://schemas.openxmlformats.org/officeDocument/2006/relationships/slideLayout" Target="../slideLayouts/slideLayout13.xml"/><Relationship Id="rId15" Type="http://schemas.openxmlformats.org/officeDocument/2006/relationships/image" Target="NULL"/><Relationship Id="rId4" Type="http://schemas.openxmlformats.org/officeDocument/2006/relationships/image" Target="../media/image19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7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6" Type="http://schemas.openxmlformats.org/officeDocument/2006/relationships/chart" Target="../charts/chart2.xml"/><Relationship Id="rId1" Type="http://schemas.openxmlformats.org/officeDocument/2006/relationships/slideLayout" Target="../slideLayouts/slideLayout13.xml"/><Relationship Id="rId15" Type="http://schemas.openxmlformats.org/officeDocument/2006/relationships/chart" Target="../charts/chart1.xml"/><Relationship Id="rId14" Type="http://schemas.openxmlformats.org/officeDocument/2006/relationships/image" Target="../media/image21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Relationship Id="rId9" Type="http://schemas.openxmlformats.org/officeDocument/2006/relationships/chart" Target="../charts/char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2903F548-B5E9-4564-802F-E5BB6E5374E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6" name="think-cell Folie" r:id="rId4" imgW="408" imgH="408" progId="TCLayout.ActiveDocument.1">
                  <p:embed/>
                </p:oleObj>
              </mc:Choice>
              <mc:Fallback>
                <p:oleObj name="think-cell Folie" r:id="rId4" imgW="408" imgH="40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903F548-B5E9-4564-802F-E5BB6E5374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6832424-C68F-3A90-7169-33A63E22C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6533" y="4445000"/>
            <a:ext cx="10985284" cy="877346"/>
          </a:xfrm>
        </p:spPr>
        <p:txBody>
          <a:bodyPr/>
          <a:lstStyle/>
          <a:p>
            <a:r>
              <a:rPr lang="en-US" dirty="0"/>
              <a:t>The extreme flood from mid-July 2021 in a historical context of land-use development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8C49CB5-57E4-63D3-C412-D232943FEF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Stefanie Wolf, Li Han, Ina Holste, Johanna Miller, Inga Kleinewietfeld, Johannes Keßels, Frank Lehmkuhl, and Holger </a:t>
            </a:r>
            <a:r>
              <a:rPr lang="en-US" dirty="0" err="1"/>
              <a:t>Schüttrumpf</a:t>
            </a: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1058488-7735-0CBE-91E1-626C480CC3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6532" y="6314483"/>
            <a:ext cx="6098968" cy="430887"/>
          </a:xfrm>
        </p:spPr>
        <p:txBody>
          <a:bodyPr/>
          <a:lstStyle/>
          <a:p>
            <a:r>
              <a:rPr lang="en-US" dirty="0"/>
              <a:t>PICO | Tuesday, 29 Apr, 16:42–16:44 (CEST) PICO spot A, PICOA.11</a:t>
            </a:r>
          </a:p>
        </p:txBody>
      </p:sp>
    </p:spTree>
    <p:extLst>
      <p:ext uri="{BB962C8B-B14F-4D97-AF65-F5344CB8AC3E}">
        <p14:creationId xmlns:p14="http://schemas.microsoft.com/office/powerpoint/2010/main" val="490243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EB517A6-F1D2-4AA9-A2E1-4809F8F3B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096" y="1302815"/>
            <a:ext cx="3657776" cy="4119155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5BA6AFE-A039-413E-A5EA-344349AC6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9" y="188919"/>
            <a:ext cx="10738125" cy="534896"/>
          </a:xfrm>
        </p:spPr>
        <p:txBody>
          <a:bodyPr vert="horz" lIns="0" tIns="0" rIns="0" bIns="0" anchor="b" anchorCtr="0"/>
          <a:lstStyle/>
          <a:p>
            <a:br>
              <a:rPr lang="de-DE" sz="2000" b="1" dirty="0">
                <a:solidFill>
                  <a:srgbClr val="00549F"/>
                </a:solidFill>
              </a:rPr>
            </a:br>
            <a:r>
              <a:rPr lang="de-DE" sz="2000" b="1" dirty="0" err="1">
                <a:solidFill>
                  <a:srgbClr val="00549F"/>
                </a:solidFill>
              </a:rPr>
              <a:t>Uplands</a:t>
            </a:r>
            <a:r>
              <a:rPr lang="de-DE" sz="2000" b="1" dirty="0">
                <a:solidFill>
                  <a:srgbClr val="00549F"/>
                </a:solidFill>
              </a:rPr>
              <a:t> vs. </a:t>
            </a:r>
            <a:r>
              <a:rPr lang="de-DE" sz="2000" b="1" dirty="0" err="1">
                <a:solidFill>
                  <a:srgbClr val="00549F"/>
                </a:solidFill>
              </a:rPr>
              <a:t>lowlands</a:t>
            </a:r>
            <a:endParaRPr lang="en-GB" sz="2000" b="1" dirty="0">
              <a:solidFill>
                <a:srgbClr val="00549F"/>
              </a:solidFill>
            </a:endParaRP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DD01B441-15DD-4A56-9165-80705DE5D3F3}"/>
              </a:ext>
            </a:extLst>
          </p:cNvPr>
          <p:cNvGrpSpPr/>
          <p:nvPr/>
        </p:nvGrpSpPr>
        <p:grpSpPr>
          <a:xfrm>
            <a:off x="7780531" y="1333708"/>
            <a:ext cx="2990215" cy="1923587"/>
            <a:chOff x="7780531" y="1333708"/>
            <a:chExt cx="2990215" cy="1923587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42B6159-DB5A-471E-AFB2-1FAB8900CCF7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780531" y="1333708"/>
              <a:ext cx="2990215" cy="1923587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ECE37817-72A2-4D30-88AB-D7E6642391A1}"/>
                </a:ext>
              </a:extLst>
            </p:cNvPr>
            <p:cNvSpPr txBox="1"/>
            <p:nvPr/>
          </p:nvSpPr>
          <p:spPr>
            <a:xfrm>
              <a:off x="9643300" y="2980257"/>
              <a:ext cx="1095172" cy="230832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de-DE" sz="900" dirty="0">
                  <a:solidFill>
                    <a:srgbClr val="000000"/>
                  </a:solidFill>
                </a:rPr>
                <a:t>Schüttrumpf 2023</a:t>
              </a:r>
              <a:endParaRPr lang="en-GB" sz="9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A4A15DEB-9EC4-4721-9128-B9D30DA68998}"/>
              </a:ext>
            </a:extLst>
          </p:cNvPr>
          <p:cNvGrpSpPr/>
          <p:nvPr/>
        </p:nvGrpSpPr>
        <p:grpSpPr>
          <a:xfrm>
            <a:off x="238671" y="1615110"/>
            <a:ext cx="3235227" cy="2151007"/>
            <a:chOff x="387985" y="2770586"/>
            <a:chExt cx="3235227" cy="2151007"/>
          </a:xfrm>
        </p:grpSpPr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B5E12CAD-A147-4CEC-8329-004B87B34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7985" y="2770586"/>
              <a:ext cx="3235227" cy="2151007"/>
            </a:xfrm>
            <a:prstGeom prst="rect">
              <a:avLst/>
            </a:prstGeom>
          </p:spPr>
        </p:pic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F0A9993A-9134-49FF-B94A-89627D782494}"/>
                </a:ext>
              </a:extLst>
            </p:cNvPr>
            <p:cNvSpPr txBox="1"/>
            <p:nvPr/>
          </p:nvSpPr>
          <p:spPr>
            <a:xfrm>
              <a:off x="439434" y="4627309"/>
              <a:ext cx="723275" cy="230832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de-DE" sz="900" dirty="0">
                  <a:solidFill>
                    <a:srgbClr val="000000"/>
                  </a:solidFill>
                </a:rPr>
                <a:t>IWW 2021</a:t>
              </a:r>
              <a:endParaRPr lang="en-GB" sz="9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C1B72E94-4F09-43BD-B71E-D44B02DC7969}"/>
              </a:ext>
            </a:extLst>
          </p:cNvPr>
          <p:cNvGrpSpPr/>
          <p:nvPr/>
        </p:nvGrpSpPr>
        <p:grpSpPr>
          <a:xfrm>
            <a:off x="8548103" y="2640917"/>
            <a:ext cx="2831328" cy="2123496"/>
            <a:chOff x="8807440" y="2867648"/>
            <a:chExt cx="2831328" cy="2123496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5379A1DD-12D4-4853-BAD3-57F9269C6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7440" y="2867648"/>
              <a:ext cx="2831328" cy="2123496"/>
            </a:xfrm>
            <a:prstGeom prst="rect">
              <a:avLst/>
            </a:prstGeom>
          </p:spPr>
        </p:pic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4FA7E2AE-DB79-4360-AD3A-226693405725}"/>
                </a:ext>
              </a:extLst>
            </p:cNvPr>
            <p:cNvSpPr txBox="1"/>
            <p:nvPr/>
          </p:nvSpPr>
          <p:spPr>
            <a:xfrm>
              <a:off x="10915493" y="4700803"/>
              <a:ext cx="723275" cy="230832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de-DE" sz="900" dirty="0">
                  <a:solidFill>
                    <a:srgbClr val="000000"/>
                  </a:solidFill>
                </a:rPr>
                <a:t>IWW 2021</a:t>
              </a:r>
              <a:endParaRPr lang="en-GB" sz="9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91D2789-F450-4A9E-A69E-345A60D608F6}"/>
              </a:ext>
            </a:extLst>
          </p:cNvPr>
          <p:cNvGrpSpPr/>
          <p:nvPr/>
        </p:nvGrpSpPr>
        <p:grpSpPr>
          <a:xfrm>
            <a:off x="7335535" y="4517656"/>
            <a:ext cx="2954071" cy="1616530"/>
            <a:chOff x="8247878" y="1388353"/>
            <a:chExt cx="2954071" cy="161653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BD4F015-8855-4FB1-BE42-8400909F9F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47878" y="1388353"/>
              <a:ext cx="2954071" cy="1616530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1AAFFB73-9A4F-4F22-AEAC-C5DC86A313D8}"/>
                </a:ext>
              </a:extLst>
            </p:cNvPr>
            <p:cNvSpPr txBox="1"/>
            <p:nvPr/>
          </p:nvSpPr>
          <p:spPr>
            <a:xfrm>
              <a:off x="8336900" y="1451923"/>
              <a:ext cx="683200" cy="40011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de-DE" sz="2000" dirty="0">
                  <a:solidFill>
                    <a:srgbClr val="000000"/>
                  </a:solidFill>
                </a:rPr>
                <a:t>Inde</a:t>
              </a:r>
              <a:endParaRPr lang="en-GB" sz="2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1A2614DE-A114-4125-86DE-5E0DEF952A33}"/>
              </a:ext>
            </a:extLst>
          </p:cNvPr>
          <p:cNvGrpSpPr/>
          <p:nvPr/>
        </p:nvGrpSpPr>
        <p:grpSpPr>
          <a:xfrm>
            <a:off x="1094391" y="3662595"/>
            <a:ext cx="2624040" cy="1968030"/>
            <a:chOff x="1094391" y="3662595"/>
            <a:chExt cx="2624040" cy="1968030"/>
          </a:xfrm>
        </p:grpSpPr>
        <p:pic>
          <p:nvPicPr>
            <p:cNvPr id="45" name="Grafik 44">
              <a:extLst>
                <a:ext uri="{FF2B5EF4-FFF2-40B4-BE49-F238E27FC236}">
                  <a16:creationId xmlns:a16="http://schemas.microsoft.com/office/drawing/2014/main" id="{EED3D97D-E04D-4772-9851-E96709EE9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4391" y="3662595"/>
              <a:ext cx="2624040" cy="1968030"/>
            </a:xfrm>
            <a:prstGeom prst="rect">
              <a:avLst/>
            </a:prstGeom>
          </p:spPr>
        </p:pic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DC0B4C28-777B-4048-8F4A-04F1DDF4F689}"/>
                </a:ext>
              </a:extLst>
            </p:cNvPr>
            <p:cNvSpPr txBox="1"/>
            <p:nvPr/>
          </p:nvSpPr>
          <p:spPr>
            <a:xfrm>
              <a:off x="1152209" y="5355221"/>
              <a:ext cx="723275" cy="230832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de-DE" sz="900" dirty="0">
                  <a:solidFill>
                    <a:srgbClr val="000000"/>
                  </a:solidFill>
                </a:rPr>
                <a:t>IWW 2022</a:t>
              </a:r>
              <a:endParaRPr lang="en-GB" sz="9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1D670DCD-D4D4-474B-A8FB-E1938F3B249D}"/>
              </a:ext>
            </a:extLst>
          </p:cNvPr>
          <p:cNvGrpSpPr/>
          <p:nvPr/>
        </p:nvGrpSpPr>
        <p:grpSpPr>
          <a:xfrm>
            <a:off x="2670020" y="4504456"/>
            <a:ext cx="3089886" cy="1765524"/>
            <a:chOff x="1005918" y="4493162"/>
            <a:chExt cx="3089886" cy="1765524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636230E-744D-4FE1-AFBD-D71FF61DA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5918" y="4493162"/>
              <a:ext cx="3089886" cy="1765524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1E5A5B71-CF38-4A13-9CE2-83884DCB0BD7}"/>
                </a:ext>
              </a:extLst>
            </p:cNvPr>
            <p:cNvSpPr txBox="1"/>
            <p:nvPr/>
          </p:nvSpPr>
          <p:spPr>
            <a:xfrm>
              <a:off x="1075311" y="4542151"/>
              <a:ext cx="583814" cy="40011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de-DE" sz="2000" dirty="0">
                  <a:solidFill>
                    <a:srgbClr val="000000"/>
                  </a:solidFill>
                </a:rPr>
                <a:t>Ahr</a:t>
              </a:r>
              <a:endParaRPr lang="en-GB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48" name="Textfeld 47">
            <a:extLst>
              <a:ext uri="{FF2B5EF4-FFF2-40B4-BE49-F238E27FC236}">
                <a16:creationId xmlns:a16="http://schemas.microsoft.com/office/drawing/2014/main" id="{467E50AF-5CBB-4D17-AC04-039228FCFC57}"/>
              </a:ext>
            </a:extLst>
          </p:cNvPr>
          <p:cNvSpPr txBox="1"/>
          <p:nvPr/>
        </p:nvSpPr>
        <p:spPr>
          <a:xfrm>
            <a:off x="10289606" y="4854878"/>
            <a:ext cx="141880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000000"/>
                </a:solidFill>
              </a:rPr>
              <a:t>Kisseler, E. (2022). Flächennutzung im Kontext von extremen Hochwasserereignissen - wie sollten wir in Zukunft planen? [Masterarbeit]. RWTH Aachen University, Aachen. </a:t>
            </a:r>
            <a:endParaRPr lang="en-GB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01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7E94437-EDAA-4556-8D53-58256132A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43" y="411018"/>
            <a:ext cx="10738125" cy="436960"/>
          </a:xfrm>
        </p:spPr>
        <p:txBody>
          <a:bodyPr/>
          <a:lstStyle/>
          <a:p>
            <a:r>
              <a:rPr lang="de-DE" sz="2000" b="1" dirty="0"/>
              <a:t>Flood </a:t>
            </a:r>
            <a:r>
              <a:rPr lang="de-DE" sz="2000" b="1" dirty="0" err="1"/>
              <a:t>extent</a:t>
            </a:r>
            <a:r>
              <a:rPr lang="de-DE" sz="2000" b="1" dirty="0"/>
              <a:t> </a:t>
            </a:r>
            <a:endParaRPr lang="en-GB" sz="2000" b="1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12377EBD-8A17-421F-BD66-A91BC47310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8351" y="1400559"/>
            <a:ext cx="2746031" cy="2747201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D7C073D5-F8EB-4453-B8DE-5DECF77EA2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2114" y="4295777"/>
            <a:ext cx="3089886" cy="1765524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C6C423EF-B309-43B9-A10A-AC9F069EC6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9629" y="3429000"/>
            <a:ext cx="2954071" cy="2168907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130DB039-476D-4D94-9A42-79BA070FDC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112" y="1378273"/>
            <a:ext cx="1847494" cy="242887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09555602-5DF8-45E7-83A4-860607A9A2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9629" y="1467174"/>
            <a:ext cx="2954071" cy="161653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5B84BA41-1F51-40F1-AB3B-5AC20B4DF9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661" y="1228452"/>
            <a:ext cx="3545256" cy="5013392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14C6907F-EFF9-4F31-9B8C-C0E1280C2B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214" y="3856001"/>
            <a:ext cx="1190290" cy="242887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1B31DDA0-2C83-4B0C-BACE-62219C20899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5701" y="5629547"/>
            <a:ext cx="1470272" cy="648827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3854AA3-81F3-4125-9A1C-BACA3E1900C7}"/>
              </a:ext>
            </a:extLst>
          </p:cNvPr>
          <p:cNvSpPr txBox="1"/>
          <p:nvPr/>
        </p:nvSpPr>
        <p:spPr>
          <a:xfrm>
            <a:off x="10132208" y="6093902"/>
            <a:ext cx="15953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>
                <a:solidFill>
                  <a:srgbClr val="000000"/>
                </a:solidFill>
              </a:rPr>
              <a:t>Detailkarten: Kisseler 2022 </a:t>
            </a:r>
            <a:endParaRPr lang="en-GB" sz="900" dirty="0">
              <a:solidFill>
                <a:srgbClr val="000000"/>
              </a:solidFill>
            </a:endParaRPr>
          </a:p>
        </p:txBody>
      </p: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74DEBECE-C5E8-42B0-AF89-0C6E32369A02}"/>
              </a:ext>
            </a:extLst>
          </p:cNvPr>
          <p:cNvCxnSpPr>
            <a:cxnSpLocks/>
            <a:stCxn id="26" idx="1"/>
          </p:cNvCxnSpPr>
          <p:nvPr/>
        </p:nvCxnSpPr>
        <p:spPr bwMode="auto">
          <a:xfrm flipH="1">
            <a:off x="7799294" y="2774160"/>
            <a:ext cx="1459057" cy="2088296"/>
          </a:xfrm>
          <a:prstGeom prst="straightConnector1">
            <a:avLst/>
          </a:prstGeom>
          <a:ln w="28575"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091853D8-C874-441C-B07D-2059A218182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670202" y="5027406"/>
            <a:ext cx="1404677" cy="151134"/>
          </a:xfrm>
          <a:prstGeom prst="straightConnector1">
            <a:avLst/>
          </a:prstGeom>
          <a:ln w="28575"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4A286C4A-548D-4AE4-B681-DCFD5E7F7866}"/>
              </a:ext>
            </a:extLst>
          </p:cNvPr>
          <p:cNvCxnSpPr>
            <a:cxnSpLocks/>
          </p:cNvCxnSpPr>
          <p:nvPr/>
        </p:nvCxnSpPr>
        <p:spPr bwMode="auto">
          <a:xfrm>
            <a:off x="2397053" y="2483435"/>
            <a:ext cx="3720134" cy="1664325"/>
          </a:xfrm>
          <a:prstGeom prst="straightConnector1">
            <a:avLst/>
          </a:prstGeom>
          <a:ln w="28575"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2CF1687C-8CF6-432B-907A-B09DEDB9E86B}"/>
              </a:ext>
            </a:extLst>
          </p:cNvPr>
          <p:cNvCxnSpPr>
            <a:cxnSpLocks/>
          </p:cNvCxnSpPr>
          <p:nvPr/>
        </p:nvCxnSpPr>
        <p:spPr bwMode="auto">
          <a:xfrm>
            <a:off x="5468910" y="2217065"/>
            <a:ext cx="918162" cy="1832995"/>
          </a:xfrm>
          <a:prstGeom prst="straightConnector1">
            <a:avLst/>
          </a:prstGeom>
          <a:ln w="28575"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5565173C-CDA4-4EF6-86A7-BCE941F5530A}"/>
              </a:ext>
            </a:extLst>
          </p:cNvPr>
          <p:cNvCxnSpPr>
            <a:cxnSpLocks/>
            <a:stCxn id="28" idx="3"/>
          </p:cNvCxnSpPr>
          <p:nvPr/>
        </p:nvCxnSpPr>
        <p:spPr bwMode="auto">
          <a:xfrm>
            <a:off x="5473700" y="4513454"/>
            <a:ext cx="960207" cy="137203"/>
          </a:xfrm>
          <a:prstGeom prst="straightConnector1">
            <a:avLst/>
          </a:prstGeom>
          <a:ln w="28575"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3" name="Textfeld 52">
            <a:extLst>
              <a:ext uri="{FF2B5EF4-FFF2-40B4-BE49-F238E27FC236}">
                <a16:creationId xmlns:a16="http://schemas.microsoft.com/office/drawing/2014/main" id="{1ABC9255-671B-45E5-9C4B-A023CBEDEC8F}"/>
              </a:ext>
            </a:extLst>
          </p:cNvPr>
          <p:cNvSpPr txBox="1"/>
          <p:nvPr/>
        </p:nvSpPr>
        <p:spPr>
          <a:xfrm>
            <a:off x="603543" y="1431201"/>
            <a:ext cx="1306961" cy="40011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rgbClr val="000000"/>
                </a:solidFill>
              </a:rPr>
              <a:t>Vichtbach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75787B85-0B93-44BB-9004-0C4A26C222EC}"/>
              </a:ext>
            </a:extLst>
          </p:cNvPr>
          <p:cNvSpPr txBox="1"/>
          <p:nvPr/>
        </p:nvSpPr>
        <p:spPr>
          <a:xfrm>
            <a:off x="2608651" y="1530744"/>
            <a:ext cx="683200" cy="40011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0000"/>
                </a:solidFill>
              </a:rPr>
              <a:t>Inde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7598F655-B9E3-4B66-A70C-3AF3A51D2F11}"/>
              </a:ext>
            </a:extLst>
          </p:cNvPr>
          <p:cNvSpPr txBox="1"/>
          <p:nvPr/>
        </p:nvSpPr>
        <p:spPr>
          <a:xfrm>
            <a:off x="2600319" y="3535093"/>
            <a:ext cx="1635384" cy="40011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0000"/>
                </a:solidFill>
              </a:rPr>
              <a:t>Urft und Olef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9375599D-8722-4F62-88AE-51DFEF7864A6}"/>
              </a:ext>
            </a:extLst>
          </p:cNvPr>
          <p:cNvSpPr txBox="1"/>
          <p:nvPr/>
        </p:nvSpPr>
        <p:spPr>
          <a:xfrm>
            <a:off x="9314516" y="1467174"/>
            <a:ext cx="583814" cy="40011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0000"/>
                </a:solidFill>
              </a:rPr>
              <a:t>Ahr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0CED74DA-3B22-4B97-9C52-AD3D1AD3E7F4}"/>
              </a:ext>
            </a:extLst>
          </p:cNvPr>
          <p:cNvSpPr txBox="1"/>
          <p:nvPr/>
        </p:nvSpPr>
        <p:spPr>
          <a:xfrm>
            <a:off x="9171507" y="4344766"/>
            <a:ext cx="583814" cy="40011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0000"/>
                </a:solidFill>
              </a:rPr>
              <a:t>Ahr</a:t>
            </a:r>
            <a:endParaRPr lang="en-GB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31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5171570-45E1-4664-A268-64276649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Geomorphology</a:t>
            </a:r>
            <a:endParaRPr lang="en-GB" dirty="0"/>
          </a:p>
        </p:txBody>
      </p:sp>
      <p:grpSp>
        <p:nvGrpSpPr>
          <p:cNvPr id="4" name="Group 68">
            <a:extLst>
              <a:ext uri="{FF2B5EF4-FFF2-40B4-BE49-F238E27FC236}">
                <a16:creationId xmlns:a16="http://schemas.microsoft.com/office/drawing/2014/main" id="{F51B4178-E0B2-4CA6-BE10-3B524756C54B}"/>
              </a:ext>
            </a:extLst>
          </p:cNvPr>
          <p:cNvGrpSpPr>
            <a:grpSpLocks noChangeAspect="1"/>
          </p:cNvGrpSpPr>
          <p:nvPr/>
        </p:nvGrpSpPr>
        <p:grpSpPr>
          <a:xfrm>
            <a:off x="4947178" y="3824867"/>
            <a:ext cx="2876427" cy="2329425"/>
            <a:chOff x="140669" y="0"/>
            <a:chExt cx="5579753" cy="4518708"/>
          </a:xfrm>
        </p:grpSpPr>
        <p:pic>
          <p:nvPicPr>
            <p:cNvPr id="5" name="Picture 1" descr="A map of a mountain range&#10;&#10;Description automatically generated">
              <a:extLst>
                <a:ext uri="{FF2B5EF4-FFF2-40B4-BE49-F238E27FC236}">
                  <a16:creationId xmlns:a16="http://schemas.microsoft.com/office/drawing/2014/main" id="{215FB178-6CB5-4CC7-83B9-0A9EDFF33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677" y="0"/>
              <a:ext cx="5579745" cy="2953385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3826DB5F-55C5-46F1-A399-F47E654395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0669" y="3015729"/>
              <a:ext cx="1121636" cy="148334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Picture 1" descr="A number of numbers and a number of numbers&#10;&#10;Description automatically generated with medium confidence">
              <a:extLst>
                <a:ext uri="{FF2B5EF4-FFF2-40B4-BE49-F238E27FC236}">
                  <a16:creationId xmlns:a16="http://schemas.microsoft.com/office/drawing/2014/main" id="{31BF998B-F738-42B1-B002-F888025947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18846" y="3033346"/>
              <a:ext cx="1095375" cy="146812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1" descr="A number of numbers and a number of numbers&#10;&#10;Description automatically generated with medium confidence">
              <a:extLst>
                <a:ext uri="{FF2B5EF4-FFF2-40B4-BE49-F238E27FC236}">
                  <a16:creationId xmlns:a16="http://schemas.microsoft.com/office/drawing/2014/main" id="{485CBE3F-716A-42C1-A95F-ADF6E55B5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97015" y="3024553"/>
              <a:ext cx="1081405" cy="14941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9" name="Group 21">
              <a:extLst>
                <a:ext uri="{FF2B5EF4-FFF2-40B4-BE49-F238E27FC236}">
                  <a16:creationId xmlns:a16="http://schemas.microsoft.com/office/drawing/2014/main" id="{076816EB-F5A0-410D-8AC1-3245BB00B989}"/>
                </a:ext>
              </a:extLst>
            </p:cNvPr>
            <p:cNvGrpSpPr/>
            <p:nvPr/>
          </p:nvGrpSpPr>
          <p:grpSpPr>
            <a:xfrm>
              <a:off x="3657600" y="3033346"/>
              <a:ext cx="1624964" cy="1474469"/>
              <a:chOff x="190500" y="-351866"/>
              <a:chExt cx="1625084" cy="1475338"/>
            </a:xfrm>
          </p:grpSpPr>
          <p:pic>
            <p:nvPicPr>
              <p:cNvPr id="11" name="Picture 1" descr="A number of numbers and a number of numbers&#10;&#10;Description automatically generated with medium confidence">
                <a:extLst>
                  <a:ext uri="{FF2B5EF4-FFF2-40B4-BE49-F238E27FC236}">
                    <a16:creationId xmlns:a16="http://schemas.microsoft.com/office/drawing/2014/main" id="{085137FB-BFB6-4055-9DC7-E65C4AE55F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90500" y="-351866"/>
                <a:ext cx="1072809" cy="91368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2" name="Picture 1" descr="A screenshot of a computer&#10;&#10;Description automatically generated">
                <a:extLst>
                  <a:ext uri="{FF2B5EF4-FFF2-40B4-BE49-F238E27FC236}">
                    <a16:creationId xmlns:a16="http://schemas.microsoft.com/office/drawing/2014/main" id="{F58836D3-73E7-4160-891B-EEB56401B8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90500" y="560548"/>
                <a:ext cx="1625084" cy="562924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10" name="Picture 1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FB2E5ECA-8389-4C3B-AB95-1D0F94278C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061" t="36222" r="39716" b="-2"/>
            <a:stretch/>
          </p:blipFill>
          <p:spPr bwMode="auto">
            <a:xfrm>
              <a:off x="4800600" y="3006969"/>
              <a:ext cx="901700" cy="12782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7EE46985-B3B9-4CDE-B5C4-81779716FE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03" y="891043"/>
            <a:ext cx="6036272" cy="2830614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F9DD18B4-82AA-4F54-914C-AB475847F23E}"/>
              </a:ext>
            </a:extLst>
          </p:cNvPr>
          <p:cNvSpPr txBox="1">
            <a:spLocks/>
          </p:cNvSpPr>
          <p:nvPr/>
        </p:nvSpPr>
        <p:spPr>
          <a:xfrm>
            <a:off x="1389687" y="1054033"/>
            <a:ext cx="1199509" cy="31152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216000" indent="-216000" algn="l" defTabSz="2160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216000" algn="l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2000" indent="-215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tabLst>
                <a:tab pos="4320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8000" indent="-215900" algn="l" defTabSz="2160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>
                <a:tab pos="6480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4000" indent="-216000" algn="l" defTabSz="2160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tabLst>
                <a:tab pos="8640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64000" indent="-21600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tabLst>
                <a:tab pos="89535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b="1" dirty="0"/>
              <a:t>Ahr </a:t>
            </a:r>
            <a:r>
              <a:rPr lang="de-DE" b="1" dirty="0" err="1"/>
              <a:t>river</a:t>
            </a:r>
            <a:r>
              <a:rPr lang="de-DE" b="1" dirty="0"/>
              <a:t>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3AAC721-6726-4243-8BB1-BA4BCBA9C383}"/>
              </a:ext>
            </a:extLst>
          </p:cNvPr>
          <p:cNvSpPr txBox="1"/>
          <p:nvPr/>
        </p:nvSpPr>
        <p:spPr>
          <a:xfrm rot="5400000">
            <a:off x="6907653" y="4739647"/>
            <a:ext cx="2549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Miller, J. (2024). Investigations on the influence of land use development on the 2021 flood at the </a:t>
            </a:r>
            <a:r>
              <a:rPr lang="en-GB" dirty="0" err="1"/>
              <a:t>Wupper</a:t>
            </a:r>
            <a:r>
              <a:rPr lang="en-GB" dirty="0"/>
              <a:t> river [</a:t>
            </a:r>
            <a:r>
              <a:rPr lang="en-GB" dirty="0" err="1"/>
              <a:t>Masterarbeit</a:t>
            </a:r>
            <a:r>
              <a:rPr lang="en-GB" dirty="0"/>
              <a:t>]. RWTH Aachen University, Aachen. </a:t>
            </a:r>
          </a:p>
        </p:txBody>
      </p:sp>
      <p:pic>
        <p:nvPicPr>
          <p:cNvPr id="19" name="Inhaltsplatzhalter 7">
            <a:extLst>
              <a:ext uri="{FF2B5EF4-FFF2-40B4-BE49-F238E27FC236}">
                <a16:creationId xmlns:a16="http://schemas.microsoft.com/office/drawing/2014/main" id="{8FACD340-FCAB-4FE2-AE85-5CD8015B9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826" y="3818118"/>
            <a:ext cx="3925196" cy="2329425"/>
          </a:xfr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01582EEA-120C-4221-B563-1C2681A2F8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5894" y="1054033"/>
            <a:ext cx="2793519" cy="395021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6C8AE666-B5EF-44FA-A004-F308D66C6FA5}"/>
              </a:ext>
            </a:extLst>
          </p:cNvPr>
          <p:cNvSpPr txBox="1"/>
          <p:nvPr/>
        </p:nvSpPr>
        <p:spPr>
          <a:xfrm rot="5400000">
            <a:off x="3358586" y="4769624"/>
            <a:ext cx="2549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sz="900" dirty="0" err="1">
                <a:solidFill>
                  <a:srgbClr val="000000"/>
                </a:solidFill>
              </a:rPr>
              <a:t>Hoehl</a:t>
            </a:r>
            <a:r>
              <a:rPr lang="de-DE" sz="900" dirty="0">
                <a:solidFill>
                  <a:srgbClr val="000000"/>
                </a:solidFill>
              </a:rPr>
              <a:t>, M. (2023). Aufarbeitung des Julihochwassers 2021 an der Erft im historischen Kontext [Bachelorarbeit]. RWTH Aachen University, Aachen. (</a:t>
            </a:r>
            <a:r>
              <a:rPr lang="de-DE" sz="900" dirty="0" err="1">
                <a:solidFill>
                  <a:srgbClr val="000000"/>
                </a:solidFill>
              </a:rPr>
              <a:t>modified</a:t>
            </a:r>
            <a:r>
              <a:rPr lang="de-DE" sz="900" dirty="0">
                <a:solidFill>
                  <a:srgbClr val="000000"/>
                </a:solidFill>
              </a:rPr>
              <a:t>)</a:t>
            </a:r>
            <a:endParaRPr lang="en-GB" sz="900" dirty="0">
              <a:solidFill>
                <a:srgbClr val="000000"/>
              </a:solidFill>
            </a:endParaRP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49198345-C6E8-4943-904C-B1EA78AB9503}"/>
              </a:ext>
            </a:extLst>
          </p:cNvPr>
          <p:cNvSpPr txBox="1">
            <a:spLocks/>
          </p:cNvSpPr>
          <p:nvPr/>
        </p:nvSpPr>
        <p:spPr>
          <a:xfrm>
            <a:off x="872475" y="3925100"/>
            <a:ext cx="3247138" cy="31152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216000" indent="-216000" algn="l" defTabSz="2160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216000" algn="l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2000" indent="-215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tabLst>
                <a:tab pos="4320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8000" indent="-215900" algn="l" defTabSz="2160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>
                <a:tab pos="6480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4000" indent="-216000" algn="l" defTabSz="2160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tabLst>
                <a:tab pos="8640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64000" indent="-21600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tabLst>
                <a:tab pos="89535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b="1" dirty="0"/>
              <a:t>Erft </a:t>
            </a:r>
            <a:r>
              <a:rPr lang="de-DE" b="1" dirty="0" err="1"/>
              <a:t>river</a:t>
            </a:r>
            <a:r>
              <a:rPr lang="de-DE" b="1" dirty="0"/>
              <a:t>, Bad Münstereifel 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3F26001B-79A6-4E74-828B-A94FB46ABC0B}"/>
              </a:ext>
            </a:extLst>
          </p:cNvPr>
          <p:cNvSpPr txBox="1">
            <a:spLocks/>
          </p:cNvSpPr>
          <p:nvPr/>
        </p:nvSpPr>
        <p:spPr>
          <a:xfrm>
            <a:off x="4964556" y="3824867"/>
            <a:ext cx="1638375" cy="31152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216000" indent="-216000" algn="l" defTabSz="2160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216000" algn="l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2000" indent="-215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tabLst>
                <a:tab pos="4320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8000" indent="-215900" algn="l" defTabSz="2160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>
                <a:tab pos="6480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4000" indent="-216000" algn="l" defTabSz="2160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tabLst>
                <a:tab pos="8640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64000" indent="-21600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tabLst>
                <a:tab pos="89535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b="1" dirty="0"/>
              <a:t>Wupper </a:t>
            </a:r>
            <a:r>
              <a:rPr lang="de-DE" b="1" dirty="0" err="1"/>
              <a:t>river</a:t>
            </a:r>
            <a:r>
              <a:rPr lang="de-DE" b="1" dirty="0"/>
              <a:t> </a:t>
            </a: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2B018AD5-D365-48AA-89C3-83E4821FDC63}"/>
              </a:ext>
            </a:extLst>
          </p:cNvPr>
          <p:cNvSpPr txBox="1">
            <a:spLocks/>
          </p:cNvSpPr>
          <p:nvPr/>
        </p:nvSpPr>
        <p:spPr>
          <a:xfrm>
            <a:off x="10329110" y="1029557"/>
            <a:ext cx="1638375" cy="31152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216000" indent="-216000" algn="l" defTabSz="2160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216000" algn="l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2000" indent="-215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tabLst>
                <a:tab pos="4320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8000" indent="-215900" algn="l" defTabSz="2160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>
                <a:tab pos="6480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4000" indent="-216000" algn="l" defTabSz="2160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tabLst>
                <a:tab pos="8640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64000" indent="-21600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tabLst>
                <a:tab pos="89535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b="1" dirty="0"/>
              <a:t>Inde </a:t>
            </a:r>
            <a:r>
              <a:rPr lang="de-DE" b="1" dirty="0" err="1"/>
              <a:t>river</a:t>
            </a:r>
            <a:r>
              <a:rPr lang="de-DE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6007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2"/>
          <p:cNvSpPr>
            <a:spLocks noGrp="1"/>
          </p:cNvSpPr>
          <p:nvPr>
            <p:ph type="title"/>
          </p:nvPr>
        </p:nvSpPr>
        <p:spPr>
          <a:xfrm>
            <a:off x="624240" y="169920"/>
            <a:ext cx="5951880" cy="5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b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de-DE" sz="2000" b="1" strike="noStrike" spc="-1" dirty="0">
                <a:solidFill>
                  <a:srgbClr val="00549F"/>
                </a:solidFill>
                <a:latin typeface="Arial"/>
              </a:rPr>
              <a:t>Urban </a:t>
            </a:r>
            <a:r>
              <a:rPr lang="de-DE" sz="2000" b="1" strike="noStrike" spc="-1" dirty="0" err="1">
                <a:solidFill>
                  <a:srgbClr val="00549F"/>
                </a:solidFill>
                <a:latin typeface="Arial"/>
              </a:rPr>
              <a:t>development</a:t>
            </a:r>
            <a:r>
              <a:rPr lang="de-DE" sz="2000" b="1" strike="noStrike" spc="-1" dirty="0">
                <a:solidFill>
                  <a:srgbClr val="00549F"/>
                </a:solidFill>
                <a:latin typeface="Arial"/>
              </a:rPr>
              <a:t> (Ahr)</a:t>
            </a:r>
            <a:endParaRPr lang="de-DE" sz="2000" b="0" strike="noStrike" spc="-1" dirty="0">
              <a:solidFill>
                <a:schemeClr val="lt1"/>
              </a:solidFill>
              <a:latin typeface="Arial Narrow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0D7FBD0-42CB-D87A-8E92-614B0500174F}"/>
              </a:ext>
            </a:extLst>
          </p:cNvPr>
          <p:cNvSpPr txBox="1"/>
          <p:nvPr/>
        </p:nvSpPr>
        <p:spPr>
          <a:xfrm>
            <a:off x="0" y="6049926"/>
            <a:ext cx="624240" cy="499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21" name="PlaceHolder 1">
            <a:extLst>
              <a:ext uri="{FF2B5EF4-FFF2-40B4-BE49-F238E27FC236}">
                <a16:creationId xmlns:a16="http://schemas.microsoft.com/office/drawing/2014/main" id="{6C46991C-FDE8-B128-A503-0CBF2CF42E9B}"/>
              </a:ext>
            </a:extLst>
          </p:cNvPr>
          <p:cNvSpPr txBox="1">
            <a:spLocks/>
          </p:cNvSpPr>
          <p:nvPr/>
        </p:nvSpPr>
        <p:spPr>
          <a:xfrm>
            <a:off x="-892179" y="888536"/>
            <a:ext cx="7243202" cy="49973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1"/>
              </a:spcBef>
              <a:buClr>
                <a:srgbClr val="00549F"/>
              </a:buClr>
              <a:buFont typeface="Arial" panose="020B0604020202020204" pitchFamily="34" charset="0"/>
              <a:buNone/>
            </a:pPr>
            <a:r>
              <a:rPr lang="de-DE" sz="1800" b="1" spc="-1" dirty="0">
                <a:solidFill>
                  <a:srgbClr val="00539F"/>
                </a:solidFill>
                <a:latin typeface="Arial"/>
              </a:rPr>
              <a:t>Bad Neuenahr-Ahrweiler (Ahr </a:t>
            </a:r>
            <a:r>
              <a:rPr lang="de-DE" sz="1800" b="1" spc="-1" dirty="0" err="1">
                <a:solidFill>
                  <a:srgbClr val="00539F"/>
                </a:solidFill>
                <a:latin typeface="Arial"/>
              </a:rPr>
              <a:t>river</a:t>
            </a:r>
            <a:r>
              <a:rPr lang="de-DE" sz="1800" b="1" spc="-1" dirty="0">
                <a:solidFill>
                  <a:srgbClr val="00539F"/>
                </a:solidFill>
                <a:latin typeface="Arial"/>
              </a:rPr>
              <a:t>)</a:t>
            </a:r>
            <a:endParaRPr lang="de-DE" sz="1800" spc="-1" dirty="0">
              <a:solidFill>
                <a:srgbClr val="00539F"/>
              </a:solidFill>
              <a:latin typeface="Arial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E1B8E5B-026C-4C42-A2EF-66F0BF9F6972}"/>
              </a:ext>
            </a:extLst>
          </p:cNvPr>
          <p:cNvSpPr txBox="1"/>
          <p:nvPr/>
        </p:nvSpPr>
        <p:spPr>
          <a:xfrm>
            <a:off x="479931" y="4301451"/>
            <a:ext cx="4980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err="1">
                <a:solidFill>
                  <a:srgbClr val="000000"/>
                </a:solidFill>
              </a:rPr>
              <a:t>Vélez</a:t>
            </a:r>
            <a:r>
              <a:rPr lang="en-GB" sz="900" dirty="0">
                <a:solidFill>
                  <a:srgbClr val="000000"/>
                </a:solidFill>
              </a:rPr>
              <a:t> Pérez, M. (2023). Investigation of the impact of land use changes of the flood event 2021 at the Ahr River [</a:t>
            </a:r>
            <a:r>
              <a:rPr lang="en-GB" sz="900" dirty="0" err="1">
                <a:solidFill>
                  <a:srgbClr val="000000"/>
                </a:solidFill>
              </a:rPr>
              <a:t>Masterarbeit</a:t>
            </a:r>
            <a:r>
              <a:rPr lang="en-GB" sz="900" dirty="0">
                <a:solidFill>
                  <a:srgbClr val="000000"/>
                </a:solidFill>
              </a:rPr>
              <a:t>]. RWTH Aachen University, Aachen. 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24305C44-EB11-496F-900B-039BF421D755}"/>
              </a:ext>
            </a:extLst>
          </p:cNvPr>
          <p:cNvSpPr txBox="1"/>
          <p:nvPr/>
        </p:nvSpPr>
        <p:spPr>
          <a:xfrm>
            <a:off x="4508863" y="1386825"/>
            <a:ext cx="1227794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000" b="1" dirty="0">
              <a:solidFill>
                <a:srgbClr val="000000"/>
              </a:solidFill>
            </a:endParaRPr>
          </a:p>
        </p:txBody>
      </p:sp>
      <p:pic>
        <p:nvPicPr>
          <p:cNvPr id="42" name="Grafik 41">
            <a:extLst>
              <a:ext uri="{FF2B5EF4-FFF2-40B4-BE49-F238E27FC236}">
                <a16:creationId xmlns:a16="http://schemas.microsoft.com/office/drawing/2014/main" id="{6541862C-EA0B-4218-AFCB-2A528C545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60617" y="1346070"/>
            <a:ext cx="6662904" cy="2867179"/>
          </a:xfrm>
          <a:prstGeom prst="rect">
            <a:avLst/>
          </a:prstGeom>
        </p:spPr>
      </p:pic>
      <p:pic>
        <p:nvPicPr>
          <p:cNvPr id="31746" name="Picture 2" descr="Fig. 7">
            <a:extLst>
              <a:ext uri="{FF2B5EF4-FFF2-40B4-BE49-F238E27FC236}">
                <a16:creationId xmlns:a16="http://schemas.microsoft.com/office/drawing/2014/main" id="{27E2F1E3-20A6-4557-B24D-D92D21DD3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4522" y="888536"/>
            <a:ext cx="3156861" cy="482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F3E76046-3100-4DAD-9EB8-79F22C61B1B5}"/>
              </a:ext>
            </a:extLst>
          </p:cNvPr>
          <p:cNvSpPr txBox="1"/>
          <p:nvPr/>
        </p:nvSpPr>
        <p:spPr>
          <a:xfrm>
            <a:off x="6014356" y="5709194"/>
            <a:ext cx="65423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Wolf, S., Stark, N., </a:t>
            </a:r>
            <a:r>
              <a:rPr lang="en-GB" dirty="0" err="1"/>
              <a:t>Holste</a:t>
            </a:r>
            <a:r>
              <a:rPr lang="en-GB" dirty="0"/>
              <a:t>, I. et al. Evaluation of the high-energy flood of mid-July 2021 as a morphologic driver in the anthropogenically developed Ahr Valley, Germany, in interaction with infrastructures. Environ Sci Eur 36, 54 (2024). https://doi.org/10.1186/s12302-024-00860-6</a:t>
            </a:r>
          </a:p>
        </p:txBody>
      </p:sp>
    </p:spTree>
    <p:extLst>
      <p:ext uri="{BB962C8B-B14F-4D97-AF65-F5344CB8AC3E}">
        <p14:creationId xmlns:p14="http://schemas.microsoft.com/office/powerpoint/2010/main" val="2191703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2"/>
          <p:cNvSpPr>
            <a:spLocks noGrp="1"/>
          </p:cNvSpPr>
          <p:nvPr>
            <p:ph type="title"/>
          </p:nvPr>
        </p:nvSpPr>
        <p:spPr>
          <a:xfrm>
            <a:off x="624240" y="169920"/>
            <a:ext cx="5951880" cy="5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b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de-DE" sz="2000" b="1" strike="noStrike" spc="-1" dirty="0">
                <a:solidFill>
                  <a:srgbClr val="00549F"/>
                </a:solidFill>
                <a:latin typeface="Arial"/>
              </a:rPr>
              <a:t>Urban </a:t>
            </a:r>
            <a:r>
              <a:rPr lang="de-DE" sz="2000" b="1" strike="noStrike" spc="-1" dirty="0" err="1">
                <a:solidFill>
                  <a:srgbClr val="00549F"/>
                </a:solidFill>
                <a:latin typeface="Arial"/>
              </a:rPr>
              <a:t>development</a:t>
            </a:r>
            <a:r>
              <a:rPr lang="de-DE" sz="2000" b="1" strike="noStrike" spc="-1" dirty="0">
                <a:solidFill>
                  <a:srgbClr val="00549F"/>
                </a:solidFill>
                <a:latin typeface="Arial"/>
              </a:rPr>
              <a:t> (Ahr)</a:t>
            </a:r>
            <a:endParaRPr lang="de-DE" sz="2000" b="0" strike="noStrike" spc="-1" dirty="0">
              <a:solidFill>
                <a:schemeClr val="lt1"/>
              </a:solidFill>
              <a:latin typeface="Arial Narrow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0D7FBD0-42CB-D87A-8E92-614B0500174F}"/>
              </a:ext>
            </a:extLst>
          </p:cNvPr>
          <p:cNvSpPr txBox="1"/>
          <p:nvPr/>
        </p:nvSpPr>
        <p:spPr>
          <a:xfrm>
            <a:off x="0" y="6049926"/>
            <a:ext cx="624240" cy="499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21" name="PlaceHolder 1">
            <a:extLst>
              <a:ext uri="{FF2B5EF4-FFF2-40B4-BE49-F238E27FC236}">
                <a16:creationId xmlns:a16="http://schemas.microsoft.com/office/drawing/2014/main" id="{6C46991C-FDE8-B128-A503-0CBF2CF42E9B}"/>
              </a:ext>
            </a:extLst>
          </p:cNvPr>
          <p:cNvSpPr txBox="1">
            <a:spLocks/>
          </p:cNvSpPr>
          <p:nvPr/>
        </p:nvSpPr>
        <p:spPr>
          <a:xfrm>
            <a:off x="-892179" y="888536"/>
            <a:ext cx="7243202" cy="49973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1"/>
              </a:spcBef>
              <a:buClr>
                <a:srgbClr val="00549F"/>
              </a:buClr>
              <a:buFont typeface="Arial" panose="020B0604020202020204" pitchFamily="34" charset="0"/>
              <a:buNone/>
            </a:pPr>
            <a:r>
              <a:rPr lang="de-DE" sz="1800" b="1" spc="-1" dirty="0">
                <a:solidFill>
                  <a:srgbClr val="00539F"/>
                </a:solidFill>
                <a:latin typeface="Arial"/>
              </a:rPr>
              <a:t>Bad Neuenahr-Ahrweiler (Ahr </a:t>
            </a:r>
            <a:r>
              <a:rPr lang="de-DE" sz="1800" b="1" spc="-1" dirty="0" err="1">
                <a:solidFill>
                  <a:srgbClr val="00539F"/>
                </a:solidFill>
                <a:latin typeface="Arial"/>
              </a:rPr>
              <a:t>river</a:t>
            </a:r>
            <a:r>
              <a:rPr lang="de-DE" sz="1800" b="1" spc="-1" dirty="0">
                <a:solidFill>
                  <a:srgbClr val="00539F"/>
                </a:solidFill>
                <a:latin typeface="Arial"/>
              </a:rPr>
              <a:t>)</a:t>
            </a:r>
            <a:endParaRPr lang="de-DE" sz="1800" spc="-1" dirty="0">
              <a:solidFill>
                <a:srgbClr val="00539F"/>
              </a:solidFill>
              <a:latin typeface="Arial"/>
            </a:endParaRPr>
          </a:p>
        </p:txBody>
      </p:sp>
      <p:pic>
        <p:nvPicPr>
          <p:cNvPr id="8" name="Grafik 7" descr="Ein Bild, das Text, Screenshot, Karte, Diagramm enthält.&#10;&#10;Automatisch generierte Beschreibung">
            <a:extLst>
              <a:ext uri="{FF2B5EF4-FFF2-40B4-BE49-F238E27FC236}">
                <a16:creationId xmlns:a16="http://schemas.microsoft.com/office/drawing/2014/main" id="{6F878B46-7381-2B74-EA76-653BF622A3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20" y="1299576"/>
            <a:ext cx="6283647" cy="430878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4E1B8E5B-026C-4C42-A2EF-66F0BF9F6972}"/>
              </a:ext>
            </a:extLst>
          </p:cNvPr>
          <p:cNvSpPr txBox="1"/>
          <p:nvPr/>
        </p:nvSpPr>
        <p:spPr>
          <a:xfrm>
            <a:off x="385011" y="5784798"/>
            <a:ext cx="4980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000000"/>
                </a:solidFill>
              </a:rPr>
              <a:t>Grundmann, J. (2024). Vergleich von Siedlungen in Auenbereichen in der Vergangenheit und heute [Bachelorarbeit]. RWTH Aachen University, Aachen. (</a:t>
            </a:r>
            <a:r>
              <a:rPr lang="de-DE" sz="900" dirty="0" err="1">
                <a:solidFill>
                  <a:srgbClr val="000000"/>
                </a:solidFill>
              </a:rPr>
              <a:t>modified</a:t>
            </a:r>
            <a:r>
              <a:rPr lang="de-DE" sz="900" dirty="0">
                <a:solidFill>
                  <a:srgbClr val="000000"/>
                </a:solidFill>
              </a:rPr>
              <a:t>)</a:t>
            </a:r>
            <a:endParaRPr lang="en-GB" sz="900" dirty="0">
              <a:solidFill>
                <a:srgbClr val="00000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BDA342D-5ADF-4987-AEF2-03248B519B23}"/>
              </a:ext>
            </a:extLst>
          </p:cNvPr>
          <p:cNvSpPr txBox="1"/>
          <p:nvPr/>
        </p:nvSpPr>
        <p:spPr>
          <a:xfrm>
            <a:off x="837398" y="4283243"/>
            <a:ext cx="113578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</a:rPr>
              <a:t>Hospital 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3CA1E70-9D5A-401E-B26E-784E789EBD2B}"/>
              </a:ext>
            </a:extLst>
          </p:cNvPr>
          <p:cNvSpPr txBox="1"/>
          <p:nvPr/>
        </p:nvSpPr>
        <p:spPr>
          <a:xfrm>
            <a:off x="837398" y="4560242"/>
            <a:ext cx="142453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</a:rPr>
              <a:t>Law 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22436B6-0B4D-494B-BE67-87B83F1D3BAB}"/>
              </a:ext>
            </a:extLst>
          </p:cNvPr>
          <p:cNvSpPr txBox="1"/>
          <p:nvPr/>
        </p:nvSpPr>
        <p:spPr>
          <a:xfrm>
            <a:off x="837398" y="4875177"/>
            <a:ext cx="142453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</a:rPr>
              <a:t>Administration 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888EED2-6AB9-4A56-87B6-CF534731BD21}"/>
              </a:ext>
            </a:extLst>
          </p:cNvPr>
          <p:cNvSpPr txBox="1"/>
          <p:nvPr/>
        </p:nvSpPr>
        <p:spPr>
          <a:xfrm>
            <a:off x="837397" y="5183360"/>
            <a:ext cx="142453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</a:rPr>
              <a:t>Museum 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2FD7134-3B01-40B6-994A-89099BC24F86}"/>
              </a:ext>
            </a:extLst>
          </p:cNvPr>
          <p:cNvSpPr txBox="1"/>
          <p:nvPr/>
        </p:nvSpPr>
        <p:spPr>
          <a:xfrm>
            <a:off x="2859933" y="4289702"/>
            <a:ext cx="142453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</a:rPr>
              <a:t>Child care 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01CAE35-0622-4AD9-990C-C18817B58A9D}"/>
              </a:ext>
            </a:extLst>
          </p:cNvPr>
          <p:cNvSpPr txBox="1"/>
          <p:nvPr/>
        </p:nvSpPr>
        <p:spPr>
          <a:xfrm>
            <a:off x="2887910" y="4604637"/>
            <a:ext cx="142453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</a:rPr>
              <a:t>School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6041C46-99A0-4B88-9094-4611F3C3C6FF}"/>
              </a:ext>
            </a:extLst>
          </p:cNvPr>
          <p:cNvSpPr txBox="1"/>
          <p:nvPr/>
        </p:nvSpPr>
        <p:spPr>
          <a:xfrm>
            <a:off x="2887910" y="4940899"/>
            <a:ext cx="142453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</a:rPr>
              <a:t>Sports </a:t>
            </a:r>
            <a:r>
              <a:rPr lang="de-DE" sz="1200" dirty="0" err="1">
                <a:solidFill>
                  <a:srgbClr val="000000"/>
                </a:solidFill>
              </a:rPr>
              <a:t>facility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2C872F9-F6EE-426D-8FF4-5B49C165BAB4}"/>
              </a:ext>
            </a:extLst>
          </p:cNvPr>
          <p:cNvSpPr txBox="1"/>
          <p:nvPr/>
        </p:nvSpPr>
        <p:spPr>
          <a:xfrm>
            <a:off x="2701752" y="4024573"/>
            <a:ext cx="161069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000000"/>
                </a:solidFill>
              </a:rPr>
              <a:t>Sensitive Infrastr.</a:t>
            </a:r>
            <a:endParaRPr lang="en-GB" sz="1200" b="1" dirty="0">
              <a:solidFill>
                <a:srgbClr val="000000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A26EDBE-682A-4DAE-BFB2-4C0B64AB91B4}"/>
              </a:ext>
            </a:extLst>
          </p:cNvPr>
          <p:cNvSpPr txBox="1"/>
          <p:nvPr/>
        </p:nvSpPr>
        <p:spPr>
          <a:xfrm>
            <a:off x="726768" y="4012703"/>
            <a:ext cx="161069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000000"/>
                </a:solidFill>
              </a:rPr>
              <a:t>Critical Infrastr.</a:t>
            </a:r>
            <a:endParaRPr lang="en-GB" sz="1200" b="1" dirty="0">
              <a:solidFill>
                <a:srgbClr val="000000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FDC708A-73E4-456E-A175-38027DD5F49B}"/>
              </a:ext>
            </a:extLst>
          </p:cNvPr>
          <p:cNvSpPr txBox="1"/>
          <p:nvPr/>
        </p:nvSpPr>
        <p:spPr>
          <a:xfrm>
            <a:off x="4623099" y="4034214"/>
            <a:ext cx="161069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solidFill>
                  <a:srgbClr val="000000"/>
                </a:solidFill>
              </a:rPr>
              <a:t>Historic</a:t>
            </a:r>
            <a:r>
              <a:rPr lang="de-DE" sz="1200" b="1" dirty="0">
                <a:solidFill>
                  <a:srgbClr val="000000"/>
                </a:solidFill>
              </a:rPr>
              <a:t> Infrastr.</a:t>
            </a:r>
            <a:endParaRPr lang="en-GB" sz="1200" b="1" dirty="0">
              <a:solidFill>
                <a:srgbClr val="000000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F133162-E027-460D-93D6-A2D015FF43F4}"/>
              </a:ext>
            </a:extLst>
          </p:cNvPr>
          <p:cNvSpPr txBox="1"/>
          <p:nvPr/>
        </p:nvSpPr>
        <p:spPr>
          <a:xfrm>
            <a:off x="4789840" y="4864484"/>
            <a:ext cx="142453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b="1" dirty="0">
                <a:solidFill>
                  <a:srgbClr val="000000"/>
                </a:solidFill>
              </a:rPr>
              <a:t>River / </a:t>
            </a:r>
            <a:r>
              <a:rPr lang="de-DE" sz="1100" b="1" dirty="0" err="1">
                <a:solidFill>
                  <a:srgbClr val="000000"/>
                </a:solidFill>
              </a:rPr>
              <a:t>Floodplain</a:t>
            </a:r>
            <a:endParaRPr lang="en-GB" sz="1100" b="1" dirty="0">
              <a:solidFill>
                <a:srgbClr val="000000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23754A6-D3A7-4954-ADCB-9E02883DC33B}"/>
              </a:ext>
            </a:extLst>
          </p:cNvPr>
          <p:cNvSpPr txBox="1"/>
          <p:nvPr/>
        </p:nvSpPr>
        <p:spPr>
          <a:xfrm>
            <a:off x="4837726" y="5105618"/>
            <a:ext cx="1513297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rgbClr val="000000"/>
                </a:solidFill>
              </a:rPr>
              <a:t>Ahr </a:t>
            </a:r>
            <a:r>
              <a:rPr lang="de-DE" sz="1050" dirty="0" err="1">
                <a:solidFill>
                  <a:srgbClr val="000000"/>
                </a:solidFill>
              </a:rPr>
              <a:t>river</a:t>
            </a:r>
            <a:endParaRPr lang="de-DE" sz="1050" dirty="0">
              <a:solidFill>
                <a:srgbClr val="000000"/>
              </a:solidFill>
            </a:endParaRPr>
          </a:p>
          <a:p>
            <a:r>
              <a:rPr lang="de-DE" sz="1050" dirty="0" err="1">
                <a:solidFill>
                  <a:srgbClr val="000000"/>
                </a:solidFill>
              </a:rPr>
              <a:t>Floodplain</a:t>
            </a:r>
            <a:endParaRPr lang="en-GB" sz="1050" dirty="0">
              <a:solidFill>
                <a:srgbClr val="000000"/>
              </a:solidFill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DECF30F3-DFAC-46E3-8ABB-B5877D0E7969}"/>
              </a:ext>
            </a:extLst>
          </p:cNvPr>
          <p:cNvSpPr txBox="1"/>
          <p:nvPr/>
        </p:nvSpPr>
        <p:spPr>
          <a:xfrm>
            <a:off x="4928901" y="4283243"/>
            <a:ext cx="142453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</a:rPr>
              <a:t>Church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9CC87356-95BA-4785-874C-956A67C7EA56}"/>
              </a:ext>
            </a:extLst>
          </p:cNvPr>
          <p:cNvSpPr txBox="1"/>
          <p:nvPr/>
        </p:nvSpPr>
        <p:spPr>
          <a:xfrm>
            <a:off x="4926484" y="4580601"/>
            <a:ext cx="142453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</a:rPr>
              <a:t>Chapel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37BE67B2-8014-4A08-A101-A3A3D56CE34F}"/>
              </a:ext>
            </a:extLst>
          </p:cNvPr>
          <p:cNvSpPr txBox="1"/>
          <p:nvPr/>
        </p:nvSpPr>
        <p:spPr>
          <a:xfrm>
            <a:off x="4508863" y="1799307"/>
            <a:ext cx="1705516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000" b="1" dirty="0">
                <a:solidFill>
                  <a:srgbClr val="000000"/>
                </a:solidFill>
              </a:rPr>
              <a:t>Data </a:t>
            </a:r>
            <a:r>
              <a:rPr lang="de-DE" sz="1000" b="1" dirty="0" err="1">
                <a:solidFill>
                  <a:srgbClr val="000000"/>
                </a:solidFill>
              </a:rPr>
              <a:t>sources</a:t>
            </a:r>
            <a:endParaRPr lang="en-GB" sz="1000" b="1" dirty="0">
              <a:solidFill>
                <a:srgbClr val="000000"/>
              </a:solidFill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24305C44-EB11-496F-900B-039BF421D755}"/>
              </a:ext>
            </a:extLst>
          </p:cNvPr>
          <p:cNvSpPr txBox="1"/>
          <p:nvPr/>
        </p:nvSpPr>
        <p:spPr>
          <a:xfrm>
            <a:off x="4508863" y="1386825"/>
            <a:ext cx="1227794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000" b="1" dirty="0">
              <a:solidFill>
                <a:srgbClr val="000000"/>
              </a:solidFill>
            </a:endParaRPr>
          </a:p>
        </p:txBody>
      </p:sp>
      <p:pic>
        <p:nvPicPr>
          <p:cNvPr id="33" name="Grafik 32" descr="Ein Bild, das Text, Screenshot, Zahl, Schrift enthält.&#10;&#10;Automatisch generierte Beschreibung">
            <a:extLst>
              <a:ext uri="{FF2B5EF4-FFF2-40B4-BE49-F238E27FC236}">
                <a16:creationId xmlns:a16="http://schemas.microsoft.com/office/drawing/2014/main" id="{0BF7F85B-C5F2-4E06-A822-AE5854F9BE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871" y="943031"/>
            <a:ext cx="4703908" cy="2535190"/>
          </a:xfrm>
          <a:prstGeom prst="rect">
            <a:avLst/>
          </a:prstGeom>
        </p:spPr>
      </p:pic>
      <p:pic>
        <p:nvPicPr>
          <p:cNvPr id="34" name="Grafik 33" descr="Ein Bild, das Text, Screenshot, Zahl, Schrift enthält.&#10;&#10;Automatisch generierte Beschreibung">
            <a:extLst>
              <a:ext uri="{FF2B5EF4-FFF2-40B4-BE49-F238E27FC236}">
                <a16:creationId xmlns:a16="http://schemas.microsoft.com/office/drawing/2014/main" id="{AFFEBA69-B6CD-45E4-B5DE-380C1853E5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529" y="3619730"/>
            <a:ext cx="4707460" cy="2534400"/>
          </a:xfrm>
          <a:prstGeom prst="rect">
            <a:avLst/>
          </a:prstGeom>
        </p:spPr>
      </p:pic>
      <p:sp>
        <p:nvSpPr>
          <p:cNvPr id="32" name="PlaceHolder 1">
            <a:extLst>
              <a:ext uri="{FF2B5EF4-FFF2-40B4-BE49-F238E27FC236}">
                <a16:creationId xmlns:a16="http://schemas.microsoft.com/office/drawing/2014/main" id="{59BEE940-7C88-4F17-97F9-E83CF2BD7CAE}"/>
              </a:ext>
            </a:extLst>
          </p:cNvPr>
          <p:cNvSpPr txBox="1">
            <a:spLocks/>
          </p:cNvSpPr>
          <p:nvPr/>
        </p:nvSpPr>
        <p:spPr>
          <a:xfrm>
            <a:off x="8893366" y="1023843"/>
            <a:ext cx="3233135" cy="49973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1"/>
              </a:spcBef>
              <a:buClr>
                <a:srgbClr val="00549F"/>
              </a:buClr>
              <a:buFont typeface="Arial" panose="020B0604020202020204" pitchFamily="34" charset="0"/>
              <a:buNone/>
            </a:pPr>
            <a:r>
              <a:rPr lang="de-DE" sz="1800" b="1" spc="-1" dirty="0" err="1">
                <a:solidFill>
                  <a:schemeClr val="accent4"/>
                </a:solidFill>
                <a:latin typeface="Arial"/>
              </a:rPr>
              <a:t>Flooded</a:t>
            </a:r>
            <a:r>
              <a:rPr lang="de-DE" sz="1800" b="1" spc="-1" dirty="0">
                <a:solidFill>
                  <a:schemeClr val="accent4"/>
                </a:solidFill>
                <a:latin typeface="Arial"/>
              </a:rPr>
              <a:t> </a:t>
            </a:r>
            <a:r>
              <a:rPr lang="de-DE" sz="1800" b="1" spc="-1" dirty="0" err="1">
                <a:solidFill>
                  <a:schemeClr val="accent4"/>
                </a:solidFill>
                <a:latin typeface="Arial"/>
              </a:rPr>
              <a:t>area</a:t>
            </a:r>
            <a:r>
              <a:rPr lang="de-DE" sz="1800" b="1" spc="-1" dirty="0">
                <a:solidFill>
                  <a:schemeClr val="accent4"/>
                </a:solidFill>
                <a:latin typeface="Arial"/>
              </a:rPr>
              <a:t> </a:t>
            </a:r>
            <a:br>
              <a:rPr lang="de-DE" sz="1800" b="1" spc="-1" dirty="0">
                <a:solidFill>
                  <a:schemeClr val="accent4"/>
                </a:solidFill>
                <a:latin typeface="Arial"/>
              </a:rPr>
            </a:br>
            <a:r>
              <a:rPr lang="de-DE" sz="1800" b="1" spc="-1" dirty="0">
                <a:solidFill>
                  <a:schemeClr val="accent4"/>
                </a:solidFill>
                <a:latin typeface="Arial"/>
              </a:rPr>
              <a:t>(</a:t>
            </a:r>
            <a:r>
              <a:rPr lang="de-DE" sz="1800" b="1" spc="-1" dirty="0" err="1">
                <a:solidFill>
                  <a:schemeClr val="accent4"/>
                </a:solidFill>
                <a:latin typeface="Arial"/>
              </a:rPr>
              <a:t>July</a:t>
            </a:r>
            <a:r>
              <a:rPr lang="de-DE" sz="1800" b="1" spc="-1" dirty="0">
                <a:solidFill>
                  <a:schemeClr val="accent4"/>
                </a:solidFill>
                <a:latin typeface="Arial"/>
              </a:rPr>
              <a:t> 2021)</a:t>
            </a:r>
            <a:endParaRPr lang="de-DE" sz="1800" spc="-1" dirty="0">
              <a:solidFill>
                <a:schemeClr val="accent4"/>
              </a:solidFill>
              <a:latin typeface="Arial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52C42966-5C82-406E-8A8C-D1CCA0B03286}"/>
              </a:ext>
            </a:extLst>
          </p:cNvPr>
          <p:cNvSpPr txBox="1"/>
          <p:nvPr/>
        </p:nvSpPr>
        <p:spPr>
          <a:xfrm>
            <a:off x="8413400" y="3163384"/>
            <a:ext cx="6728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900" b="1" dirty="0">
                <a:solidFill>
                  <a:srgbClr val="000000"/>
                </a:solidFill>
              </a:rPr>
              <a:t>Critical Infrastr.</a:t>
            </a:r>
            <a:endParaRPr lang="en-GB" sz="900" b="1" dirty="0">
              <a:solidFill>
                <a:srgbClr val="000000"/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311D9C5E-00AE-416F-980C-208A716AC09F}"/>
              </a:ext>
            </a:extLst>
          </p:cNvPr>
          <p:cNvSpPr txBox="1"/>
          <p:nvPr/>
        </p:nvSpPr>
        <p:spPr>
          <a:xfrm>
            <a:off x="9121248" y="3163384"/>
            <a:ext cx="8890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900" b="1" dirty="0">
                <a:solidFill>
                  <a:srgbClr val="000000"/>
                </a:solidFill>
              </a:rPr>
              <a:t>Sensitive Infrastr.</a:t>
            </a:r>
            <a:endParaRPr lang="en-GB" sz="900" b="1" dirty="0">
              <a:solidFill>
                <a:srgbClr val="000000"/>
              </a:solidFill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DE8EF5C7-4628-412C-B5AB-E56B36548E49}"/>
              </a:ext>
            </a:extLst>
          </p:cNvPr>
          <p:cNvSpPr txBox="1"/>
          <p:nvPr/>
        </p:nvSpPr>
        <p:spPr>
          <a:xfrm>
            <a:off x="9972865" y="3163384"/>
            <a:ext cx="8475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900" b="1" dirty="0" err="1">
                <a:solidFill>
                  <a:srgbClr val="000000"/>
                </a:solidFill>
              </a:rPr>
              <a:t>Historic</a:t>
            </a:r>
            <a:r>
              <a:rPr lang="de-DE" sz="900" b="1" dirty="0">
                <a:solidFill>
                  <a:srgbClr val="000000"/>
                </a:solidFill>
              </a:rPr>
              <a:t> Infrastr.</a:t>
            </a:r>
            <a:endParaRPr lang="en-GB" sz="900" b="1" dirty="0">
              <a:solidFill>
                <a:srgbClr val="000000"/>
              </a:solidFill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5255546A-8F6D-41D6-9BEF-FC53B95A5E45}"/>
              </a:ext>
            </a:extLst>
          </p:cNvPr>
          <p:cNvSpPr txBox="1"/>
          <p:nvPr/>
        </p:nvSpPr>
        <p:spPr>
          <a:xfrm>
            <a:off x="7504017" y="3163384"/>
            <a:ext cx="6728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900" b="1" dirty="0">
                <a:solidFill>
                  <a:srgbClr val="000000"/>
                </a:solidFill>
              </a:rPr>
              <a:t>Share Infrastr.</a:t>
            </a:r>
            <a:endParaRPr lang="en-GB" sz="900" b="1" dirty="0">
              <a:solidFill>
                <a:srgbClr val="000000"/>
              </a:solidFill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12D7987D-39BF-44A4-9113-3BD973A29776}"/>
              </a:ext>
            </a:extLst>
          </p:cNvPr>
          <p:cNvSpPr txBox="1"/>
          <p:nvPr/>
        </p:nvSpPr>
        <p:spPr>
          <a:xfrm>
            <a:off x="10820412" y="3198168"/>
            <a:ext cx="847547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900" b="1" dirty="0">
                <a:solidFill>
                  <a:srgbClr val="000000"/>
                </a:solidFill>
              </a:rPr>
              <a:t>Residents</a:t>
            </a:r>
            <a:endParaRPr lang="en-GB" sz="900" b="1" dirty="0">
              <a:solidFill>
                <a:srgbClr val="000000"/>
              </a:solidFill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5A43CB36-EEAF-48A3-8E01-30EF0B8757AB}"/>
              </a:ext>
            </a:extLst>
          </p:cNvPr>
          <p:cNvSpPr txBox="1"/>
          <p:nvPr/>
        </p:nvSpPr>
        <p:spPr>
          <a:xfrm>
            <a:off x="8695308" y="3596920"/>
            <a:ext cx="646177" cy="230832"/>
          </a:xfrm>
          <a:prstGeom prst="rect">
            <a:avLst/>
          </a:prstGeom>
          <a:solidFill>
            <a:schemeClr val="bg1"/>
          </a:solidFill>
        </p:spPr>
        <p:txBody>
          <a:bodyPr wrap="square" lIns="36000" rtlCol="0">
            <a:spAutoFit/>
          </a:bodyPr>
          <a:lstStyle/>
          <a:p>
            <a:r>
              <a:rPr lang="de-DE" sz="900" b="1" dirty="0">
                <a:solidFill>
                  <a:srgbClr val="000000"/>
                </a:solidFill>
              </a:rPr>
              <a:t>Infrastr.</a:t>
            </a:r>
            <a:endParaRPr lang="en-GB" sz="900" b="1" dirty="0">
              <a:solidFill>
                <a:srgbClr val="000000"/>
              </a:solidFill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C58D6A8F-A15D-4EE6-AE22-BF68BDE49CE2}"/>
              </a:ext>
            </a:extLst>
          </p:cNvPr>
          <p:cNvSpPr txBox="1"/>
          <p:nvPr/>
        </p:nvSpPr>
        <p:spPr>
          <a:xfrm>
            <a:off x="9495631" y="3602861"/>
            <a:ext cx="847547" cy="230832"/>
          </a:xfrm>
          <a:prstGeom prst="rect">
            <a:avLst/>
          </a:prstGeom>
          <a:solidFill>
            <a:schemeClr val="bg1"/>
          </a:solidFill>
        </p:spPr>
        <p:txBody>
          <a:bodyPr wrap="square" lIns="36000" rtlCol="0">
            <a:spAutoFit/>
          </a:bodyPr>
          <a:lstStyle/>
          <a:p>
            <a:r>
              <a:rPr lang="de-DE" sz="900" b="1" dirty="0">
                <a:solidFill>
                  <a:srgbClr val="000000"/>
                </a:solidFill>
              </a:rPr>
              <a:t>Residents</a:t>
            </a:r>
            <a:endParaRPr lang="en-GB" sz="9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13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2">
            <a:extLst>
              <a:ext uri="{FF2B5EF4-FFF2-40B4-BE49-F238E27FC236}">
                <a16:creationId xmlns:a16="http://schemas.microsoft.com/office/drawing/2014/main" id="{788242AD-3819-4F96-8AEC-E7F0A4CD0A59}"/>
              </a:ext>
            </a:extLst>
          </p:cNvPr>
          <p:cNvSpPr txBox="1">
            <a:spLocks/>
          </p:cNvSpPr>
          <p:nvPr/>
        </p:nvSpPr>
        <p:spPr>
          <a:xfrm>
            <a:off x="624240" y="169920"/>
            <a:ext cx="5951880" cy="5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b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2000" b="1" spc="-1" dirty="0">
                <a:solidFill>
                  <a:srgbClr val="00549F"/>
                </a:solidFill>
                <a:latin typeface="Arial"/>
              </a:rPr>
              <a:t>Urban </a:t>
            </a:r>
            <a:r>
              <a:rPr lang="de-DE" sz="2000" b="1" spc="-1" dirty="0" err="1">
                <a:solidFill>
                  <a:srgbClr val="00549F"/>
                </a:solidFill>
                <a:latin typeface="Arial"/>
              </a:rPr>
              <a:t>development</a:t>
            </a:r>
            <a:r>
              <a:rPr lang="de-DE" sz="2000" b="1" spc="-1" dirty="0">
                <a:solidFill>
                  <a:srgbClr val="00549F"/>
                </a:solidFill>
                <a:latin typeface="Arial"/>
              </a:rPr>
              <a:t> (Ahr)</a:t>
            </a:r>
            <a:endParaRPr lang="de-DE" sz="2000" spc="-1" dirty="0">
              <a:solidFill>
                <a:schemeClr val="lt1"/>
              </a:solidFill>
              <a:latin typeface="Arial Narrow"/>
            </a:endParaRPr>
          </a:p>
        </p:txBody>
      </p:sp>
      <p:graphicFrame>
        <p:nvGraphicFramePr>
          <p:cNvPr id="3" name="Inhaltsplatzhalter 4">
            <a:extLst>
              <a:ext uri="{FF2B5EF4-FFF2-40B4-BE49-F238E27FC236}">
                <a16:creationId xmlns:a16="http://schemas.microsoft.com/office/drawing/2014/main" id="{2958323A-38C4-45F4-9382-D27368D46A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059827"/>
              </p:ext>
            </p:extLst>
          </p:nvPr>
        </p:nvGraphicFramePr>
        <p:xfrm>
          <a:off x="4784725" y="995363"/>
          <a:ext cx="6691313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F0061EB-59FC-463C-88C5-2D46A42BFFF6}"/>
              </a:ext>
            </a:extLst>
          </p:cNvPr>
          <p:cNvSpPr txBox="1">
            <a:spLocks/>
          </p:cNvSpPr>
          <p:nvPr/>
        </p:nvSpPr>
        <p:spPr>
          <a:xfrm>
            <a:off x="933450" y="1541275"/>
            <a:ext cx="3714750" cy="1092744"/>
          </a:xfrm>
        </p:spPr>
        <p:txBody>
          <a:bodyPr>
            <a:normAutofit/>
          </a:bodyPr>
          <a:lstStyle>
            <a:lvl1pPr marL="216000" indent="-216000" algn="l" defTabSz="2160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216000" algn="l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2000" indent="-215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tabLst>
                <a:tab pos="4320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8000" indent="-215900" algn="l" defTabSz="2160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>
                <a:tab pos="6480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4000" indent="-216000" algn="l" defTabSz="2160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tabLst>
                <a:tab pos="8640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64000" indent="-21600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tabLst>
                <a:tab pos="89535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de-DE" dirty="0">
                <a:solidFill>
                  <a:srgbClr val="000000"/>
                </a:solidFill>
              </a:rPr>
              <a:t>251 </a:t>
            </a:r>
            <a:r>
              <a:rPr lang="de-DE" dirty="0" err="1">
                <a:solidFill>
                  <a:srgbClr val="000000"/>
                </a:solidFill>
              </a:rPr>
              <a:t>mapped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buildings</a:t>
            </a:r>
            <a:endParaRPr lang="de-DE" dirty="0">
              <a:solidFill>
                <a:srgbClr val="000000"/>
              </a:solidFill>
            </a:endParaRPr>
          </a:p>
          <a:p>
            <a:pPr marL="285750" indent="-285750"/>
            <a:r>
              <a:rPr lang="de-DE" dirty="0">
                <a:solidFill>
                  <a:srgbClr val="000000"/>
                </a:solidFill>
              </a:rPr>
              <a:t>1/3 </a:t>
            </a:r>
            <a:r>
              <a:rPr lang="de-DE" dirty="0" err="1">
                <a:solidFill>
                  <a:srgbClr val="000000"/>
                </a:solidFill>
              </a:rPr>
              <a:t>with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measures</a:t>
            </a:r>
            <a:r>
              <a:rPr lang="de-DE" dirty="0">
                <a:solidFill>
                  <a:srgbClr val="000000"/>
                </a:solidFill>
              </a:rPr>
              <a:t> for </a:t>
            </a:r>
            <a:r>
              <a:rPr lang="de-DE" dirty="0" err="1">
                <a:solidFill>
                  <a:srgbClr val="000000"/>
                </a:solidFill>
              </a:rPr>
              <a:t>local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flood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protection</a:t>
            </a:r>
            <a:r>
              <a:rPr lang="de-DE" dirty="0">
                <a:solidFill>
                  <a:srgbClr val="000000"/>
                </a:solidFill>
              </a:rPr>
              <a:t> </a:t>
            </a:r>
          </a:p>
          <a:p>
            <a:pPr marL="285750" indent="-285750"/>
            <a:endParaRPr lang="de-DE" dirty="0">
              <a:solidFill>
                <a:srgbClr val="000000"/>
              </a:solidFill>
            </a:endParaRPr>
          </a:p>
          <a:p>
            <a:pPr marL="285750" indent="-285750"/>
            <a:endParaRPr lang="de-DE" dirty="0">
              <a:solidFill>
                <a:srgbClr val="000000"/>
              </a:solidFill>
            </a:endParaRPr>
          </a:p>
          <a:p>
            <a:pPr marL="285750" indent="-285750"/>
            <a:endParaRPr lang="de-DE" dirty="0">
              <a:solidFill>
                <a:srgbClr val="000000"/>
              </a:solidFill>
            </a:endParaRPr>
          </a:p>
          <a:p>
            <a:pPr marL="285750" indent="-285750"/>
            <a:endParaRPr lang="de-DE" dirty="0">
              <a:solidFill>
                <a:srgbClr val="000000"/>
              </a:solidFill>
            </a:endParaRPr>
          </a:p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256B90E-82BE-4CF3-ABD3-5069F1F8975A}"/>
              </a:ext>
            </a:extLst>
          </p:cNvPr>
          <p:cNvSpPr txBox="1"/>
          <p:nvPr/>
        </p:nvSpPr>
        <p:spPr>
          <a:xfrm>
            <a:off x="5476875" y="5029200"/>
            <a:ext cx="89159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000" dirty="0" err="1">
                <a:solidFill>
                  <a:srgbClr val="000000"/>
                </a:solidFill>
              </a:rPr>
              <a:t>Demolished</a:t>
            </a:r>
            <a:endParaRPr lang="de-DE" sz="1000" dirty="0">
              <a:solidFill>
                <a:srgbClr val="000000"/>
              </a:solidFill>
            </a:endParaRPr>
          </a:p>
          <a:p>
            <a:endParaRPr lang="de-DE" sz="1000" dirty="0">
              <a:solidFill>
                <a:srgbClr val="000000"/>
              </a:solidFill>
            </a:endParaRPr>
          </a:p>
          <a:p>
            <a:endParaRPr lang="en-GB" sz="1000" dirty="0">
              <a:solidFill>
                <a:srgbClr val="00000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D591C9C-088A-4EE5-A238-7018CFB791DE}"/>
              </a:ext>
            </a:extLst>
          </p:cNvPr>
          <p:cNvSpPr txBox="1"/>
          <p:nvPr/>
        </p:nvSpPr>
        <p:spPr>
          <a:xfrm>
            <a:off x="6241161" y="5029200"/>
            <a:ext cx="81945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00" dirty="0" err="1">
                <a:solidFill>
                  <a:srgbClr val="000000"/>
                </a:solidFill>
              </a:rPr>
              <a:t>abandoned</a:t>
            </a:r>
            <a:endParaRPr lang="de-DE" sz="1000" dirty="0">
              <a:solidFill>
                <a:srgbClr val="000000"/>
              </a:solidFill>
            </a:endParaRPr>
          </a:p>
          <a:p>
            <a:endParaRPr lang="de-DE" sz="1000" dirty="0">
              <a:solidFill>
                <a:srgbClr val="000000"/>
              </a:solidFill>
            </a:endParaRPr>
          </a:p>
          <a:p>
            <a:endParaRPr lang="de-DE" sz="1000" dirty="0">
              <a:solidFill>
                <a:srgbClr val="000000"/>
              </a:solidFill>
            </a:endParaRPr>
          </a:p>
          <a:p>
            <a:endParaRPr lang="en-GB" sz="1000" dirty="0">
              <a:solidFill>
                <a:srgbClr val="000000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44A2AE5-BB9B-4FC7-914B-74C40CB1B698}"/>
              </a:ext>
            </a:extLst>
          </p:cNvPr>
          <p:cNvSpPr txBox="1"/>
          <p:nvPr/>
        </p:nvSpPr>
        <p:spPr>
          <a:xfrm>
            <a:off x="7005447" y="5001459"/>
            <a:ext cx="73930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00" dirty="0" err="1">
                <a:solidFill>
                  <a:srgbClr val="000000"/>
                </a:solidFill>
              </a:rPr>
              <a:t>No</a:t>
            </a:r>
            <a:r>
              <a:rPr lang="de-DE" sz="1000" dirty="0">
                <a:solidFill>
                  <a:srgbClr val="000000"/>
                </a:solidFill>
              </a:rPr>
              <a:t> visible</a:t>
            </a:r>
          </a:p>
          <a:p>
            <a:r>
              <a:rPr lang="de-DE" sz="1000" dirty="0" err="1">
                <a:solidFill>
                  <a:srgbClr val="000000"/>
                </a:solidFill>
              </a:rPr>
              <a:t>change</a:t>
            </a:r>
            <a:endParaRPr lang="de-DE" sz="1000" dirty="0">
              <a:solidFill>
                <a:srgbClr val="000000"/>
              </a:solidFill>
            </a:endParaRPr>
          </a:p>
          <a:p>
            <a:endParaRPr lang="de-DE" sz="1000" dirty="0">
              <a:solidFill>
                <a:srgbClr val="000000"/>
              </a:solidFill>
            </a:endParaRPr>
          </a:p>
          <a:p>
            <a:endParaRPr lang="en-GB" sz="1000" dirty="0">
              <a:solidFill>
                <a:srgbClr val="000000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BF57EFD-D824-4910-BEDD-37C7E134E7EE}"/>
              </a:ext>
            </a:extLst>
          </p:cNvPr>
          <p:cNvSpPr txBox="1"/>
          <p:nvPr/>
        </p:nvSpPr>
        <p:spPr>
          <a:xfrm>
            <a:off x="7664489" y="5001459"/>
            <a:ext cx="907621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rgbClr val="000000"/>
                </a:solidFill>
              </a:rPr>
              <a:t>Restauration</a:t>
            </a:r>
          </a:p>
          <a:p>
            <a:endParaRPr lang="de-DE" sz="1000" dirty="0">
              <a:solidFill>
                <a:srgbClr val="000000"/>
              </a:solidFill>
            </a:endParaRPr>
          </a:p>
          <a:p>
            <a:endParaRPr lang="en-GB" sz="1000" dirty="0">
              <a:solidFill>
                <a:srgbClr val="000000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82BD537-7DBB-41EE-99D0-F523E506A11F}"/>
              </a:ext>
            </a:extLst>
          </p:cNvPr>
          <p:cNvSpPr txBox="1"/>
          <p:nvPr/>
        </p:nvSpPr>
        <p:spPr>
          <a:xfrm>
            <a:off x="8572109" y="5002293"/>
            <a:ext cx="60387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0000"/>
                </a:solidFill>
              </a:rPr>
              <a:t>New</a:t>
            </a:r>
          </a:p>
          <a:p>
            <a:endParaRPr lang="de-DE" sz="1000" dirty="0">
              <a:solidFill>
                <a:srgbClr val="000000"/>
              </a:solidFill>
            </a:endParaRPr>
          </a:p>
          <a:p>
            <a:endParaRPr lang="de-DE" sz="1000" dirty="0">
              <a:solidFill>
                <a:srgbClr val="000000"/>
              </a:solidFill>
            </a:endParaRPr>
          </a:p>
          <a:p>
            <a:endParaRPr lang="en-GB" sz="1000" dirty="0">
              <a:solidFill>
                <a:srgbClr val="000000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5EE7DFE-FD06-4FB6-91D3-975BF865ED23}"/>
              </a:ext>
            </a:extLst>
          </p:cNvPr>
          <p:cNvSpPr txBox="1"/>
          <p:nvPr/>
        </p:nvSpPr>
        <p:spPr>
          <a:xfrm>
            <a:off x="9175983" y="5000863"/>
            <a:ext cx="809837" cy="8617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00" dirty="0" err="1">
                <a:solidFill>
                  <a:srgbClr val="000000"/>
                </a:solidFill>
              </a:rPr>
              <a:t>Provisional</a:t>
            </a:r>
            <a:endParaRPr lang="de-DE" sz="1000" dirty="0">
              <a:solidFill>
                <a:srgbClr val="000000"/>
              </a:solidFill>
            </a:endParaRPr>
          </a:p>
          <a:p>
            <a:r>
              <a:rPr lang="de-DE" sz="1000" dirty="0" err="1">
                <a:solidFill>
                  <a:srgbClr val="000000"/>
                </a:solidFill>
              </a:rPr>
              <a:t>solution</a:t>
            </a:r>
            <a:endParaRPr lang="de-DE" sz="1000" dirty="0">
              <a:solidFill>
                <a:srgbClr val="000000"/>
              </a:solidFill>
            </a:endParaRPr>
          </a:p>
          <a:p>
            <a:endParaRPr lang="de-DE" sz="1000" dirty="0">
              <a:solidFill>
                <a:srgbClr val="000000"/>
              </a:solidFill>
            </a:endParaRPr>
          </a:p>
          <a:p>
            <a:endParaRPr lang="de-DE" sz="1000" dirty="0">
              <a:solidFill>
                <a:srgbClr val="000000"/>
              </a:solidFill>
            </a:endParaRPr>
          </a:p>
          <a:p>
            <a:endParaRPr lang="en-GB" sz="1000" dirty="0">
              <a:solidFill>
                <a:srgbClr val="000000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C389450-2177-4F7C-9086-D9F9B37D732B}"/>
              </a:ext>
            </a:extLst>
          </p:cNvPr>
          <p:cNvSpPr txBox="1"/>
          <p:nvPr/>
        </p:nvSpPr>
        <p:spPr>
          <a:xfrm>
            <a:off x="1603533" y="5216306"/>
            <a:ext cx="3269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000000"/>
                </a:solidFill>
              </a:rPr>
              <a:t>Laakmann, N. (2024)Systematische Untersuchung des Wiederaufbaus flutbetroffener Gebäude entlang der Ahr [Bachelorarbeit]. RWTH Aachen University, Aachen. (</a:t>
            </a:r>
            <a:r>
              <a:rPr lang="de-DE" sz="900" dirty="0" err="1">
                <a:solidFill>
                  <a:srgbClr val="000000"/>
                </a:solidFill>
              </a:rPr>
              <a:t>modified</a:t>
            </a:r>
            <a:r>
              <a:rPr lang="de-DE" sz="900" dirty="0">
                <a:solidFill>
                  <a:srgbClr val="000000"/>
                </a:solidFill>
              </a:rPr>
              <a:t>)</a:t>
            </a:r>
            <a:endParaRPr lang="en-GB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978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16B09C7-0ECF-4DAF-96AD-D56491BF5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6" y="169864"/>
            <a:ext cx="7127767" cy="503783"/>
          </a:xfrm>
        </p:spPr>
        <p:txBody>
          <a:bodyPr/>
          <a:lstStyle/>
          <a:p>
            <a:r>
              <a:rPr lang="de-DE" dirty="0"/>
              <a:t>Urban </a:t>
            </a:r>
            <a:r>
              <a:rPr lang="de-DE" dirty="0" err="1"/>
              <a:t>development</a:t>
            </a:r>
            <a:r>
              <a:rPr lang="de-DE" dirty="0"/>
              <a:t> (Erft </a:t>
            </a:r>
            <a:r>
              <a:rPr lang="de-DE" dirty="0" err="1"/>
              <a:t>river</a:t>
            </a:r>
            <a:r>
              <a:rPr lang="de-DE" dirty="0"/>
              <a:t>)</a:t>
            </a:r>
          </a:p>
        </p:txBody>
      </p:sp>
      <p:pic>
        <p:nvPicPr>
          <p:cNvPr id="4" name="Inhaltsplatzhalter 28">
            <a:extLst>
              <a:ext uri="{FF2B5EF4-FFF2-40B4-BE49-F238E27FC236}">
                <a16:creationId xmlns:a16="http://schemas.microsoft.com/office/drawing/2014/main" id="{8CDB65C4-CC45-4B9B-B5A4-3CE4D9DA7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17" y="3060835"/>
            <a:ext cx="5759616" cy="2884911"/>
          </a:xfrm>
        </p:spPr>
      </p:pic>
      <p:pic>
        <p:nvPicPr>
          <p:cNvPr id="5" name="Inhaltsplatzhalter 31">
            <a:extLst>
              <a:ext uri="{FF2B5EF4-FFF2-40B4-BE49-F238E27FC236}">
                <a16:creationId xmlns:a16="http://schemas.microsoft.com/office/drawing/2014/main" id="{353BFF44-AFC4-4E9E-8CD9-D500F1D16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700" y="3040053"/>
            <a:ext cx="5520126" cy="292391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C6CD3F1-07B2-458F-83DA-8AFD468C3D7C}"/>
              </a:ext>
            </a:extLst>
          </p:cNvPr>
          <p:cNvSpPr txBox="1"/>
          <p:nvPr/>
        </p:nvSpPr>
        <p:spPr>
          <a:xfrm>
            <a:off x="1018752" y="2985362"/>
            <a:ext cx="1376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b="1" dirty="0" err="1">
                <a:solidFill>
                  <a:srgbClr val="333333"/>
                </a:solidFill>
              </a:rPr>
              <a:t>Water</a:t>
            </a:r>
            <a:r>
              <a:rPr lang="de-DE" sz="1600" b="1" dirty="0">
                <a:solidFill>
                  <a:srgbClr val="333333"/>
                </a:solidFill>
              </a:rPr>
              <a:t> </a:t>
            </a:r>
            <a:r>
              <a:rPr lang="de-DE" sz="1600" b="1" dirty="0" err="1">
                <a:solidFill>
                  <a:srgbClr val="333333"/>
                </a:solidFill>
              </a:rPr>
              <a:t>levels</a:t>
            </a:r>
            <a:endParaRPr lang="de-DE" sz="1600" b="1" dirty="0">
              <a:solidFill>
                <a:srgbClr val="333333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1BCF594-AEBD-4DD6-8815-D4DB025EC8E3}"/>
              </a:ext>
            </a:extLst>
          </p:cNvPr>
          <p:cNvSpPr txBox="1"/>
          <p:nvPr/>
        </p:nvSpPr>
        <p:spPr>
          <a:xfrm>
            <a:off x="6863222" y="2938557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b="1" dirty="0">
                <a:solidFill>
                  <a:srgbClr val="333333"/>
                </a:solidFill>
              </a:rPr>
              <a:t>Building </a:t>
            </a:r>
            <a:r>
              <a:rPr lang="de-DE" sz="1600" b="1" dirty="0" err="1">
                <a:solidFill>
                  <a:srgbClr val="333333"/>
                </a:solidFill>
              </a:rPr>
              <a:t>damages</a:t>
            </a:r>
            <a:endParaRPr lang="de-DE" sz="1600" b="1" dirty="0">
              <a:solidFill>
                <a:srgbClr val="333333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93C6CF1-8271-4039-8185-EAC1108A1D12}"/>
              </a:ext>
            </a:extLst>
          </p:cNvPr>
          <p:cNvSpPr txBox="1"/>
          <p:nvPr/>
        </p:nvSpPr>
        <p:spPr>
          <a:xfrm>
            <a:off x="525881" y="5946990"/>
            <a:ext cx="86181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err="1">
                <a:solidFill>
                  <a:srgbClr val="000000"/>
                </a:solidFill>
              </a:rPr>
              <a:t>Hoehl</a:t>
            </a:r>
            <a:r>
              <a:rPr lang="de-DE" sz="900" dirty="0">
                <a:solidFill>
                  <a:srgbClr val="000000"/>
                </a:solidFill>
              </a:rPr>
              <a:t>, M. (2023). Aufarbeitung des Julihochwassers 2021 an der Erft im historischen Kontext [Bachelorarbeit]. RWTH Aachen University, Aachen. (</a:t>
            </a:r>
            <a:r>
              <a:rPr lang="de-DE" sz="900" dirty="0" err="1">
                <a:solidFill>
                  <a:srgbClr val="000000"/>
                </a:solidFill>
              </a:rPr>
              <a:t>modified</a:t>
            </a:r>
            <a:r>
              <a:rPr lang="de-DE" sz="900" dirty="0">
                <a:solidFill>
                  <a:srgbClr val="000000"/>
                </a:solidFill>
              </a:rPr>
              <a:t>)</a:t>
            </a:r>
            <a:endParaRPr lang="en-GB" sz="900" dirty="0">
              <a:solidFill>
                <a:srgbClr val="000000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3EBF341-9171-47CE-A1FD-C79B85356B6D}"/>
              </a:ext>
            </a:extLst>
          </p:cNvPr>
          <p:cNvSpPr txBox="1"/>
          <p:nvPr/>
        </p:nvSpPr>
        <p:spPr>
          <a:xfrm>
            <a:off x="1906799" y="1384397"/>
            <a:ext cx="1597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900" b="0" dirty="0" err="1">
                <a:solidFill>
                  <a:srgbClr val="333333"/>
                </a:solidFill>
              </a:rPr>
              <a:t>Based</a:t>
            </a:r>
            <a:r>
              <a:rPr lang="de-DE" sz="900" b="0" dirty="0">
                <a:solidFill>
                  <a:srgbClr val="333333"/>
                </a:solidFill>
              </a:rPr>
              <a:t> on:</a:t>
            </a:r>
          </a:p>
          <a:p>
            <a:pPr algn="l"/>
            <a:r>
              <a:rPr lang="de-DE" sz="900" b="0" dirty="0">
                <a:solidFill>
                  <a:srgbClr val="333333"/>
                </a:solidFill>
              </a:rPr>
              <a:t>Ursprüngliche Ansiedlung in Kreuzweingarten. </a:t>
            </a:r>
            <a:r>
              <a:rPr lang="de-DE" sz="900" b="0" dirty="0" err="1">
                <a:solidFill>
                  <a:srgbClr val="333333"/>
                </a:solidFill>
              </a:rPr>
              <a:t>Regh</a:t>
            </a:r>
            <a:r>
              <a:rPr lang="de-DE" sz="900" b="0" dirty="0">
                <a:solidFill>
                  <a:srgbClr val="333333"/>
                </a:solidFill>
              </a:rPr>
              <a:t>, Hans (2001): Kreuzweingarten - ehemaliger jungsteinzeitlicher Schäferort? (12.12.2022)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D135924-1615-4F66-9A0C-A158FC58341B}"/>
              </a:ext>
            </a:extLst>
          </p:cNvPr>
          <p:cNvSpPr txBox="1"/>
          <p:nvPr/>
        </p:nvSpPr>
        <p:spPr>
          <a:xfrm>
            <a:off x="9144000" y="1384397"/>
            <a:ext cx="2285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900" b="0">
                <a:solidFill>
                  <a:srgbClr val="333333"/>
                </a:solidFill>
              </a:defRPr>
            </a:lvl1pPr>
          </a:lstStyle>
          <a:p>
            <a:r>
              <a:rPr lang="de-DE" dirty="0" err="1"/>
              <a:t>Based</a:t>
            </a:r>
            <a:r>
              <a:rPr lang="de-DE" dirty="0"/>
              <a:t> on: Ortsentwicklung Kreuzweingarten 1900 - nach 1989. Ortsentwicklung Kreuzweingarten. Arbeitskreis Geschichte Kreuzweingarten, Hermann Josef </a:t>
            </a:r>
            <a:r>
              <a:rPr lang="de-DE" dirty="0" err="1"/>
              <a:t>Kesternich</a:t>
            </a:r>
            <a:r>
              <a:rPr lang="de-DE" dirty="0"/>
              <a:t> (1993): 1100 Jahre </a:t>
            </a:r>
            <a:r>
              <a:rPr lang="de-DE" dirty="0" err="1"/>
              <a:t>Wingarden</a:t>
            </a:r>
            <a:r>
              <a:rPr lang="de-DE" dirty="0"/>
              <a:t>. Euskirchen, Herbert </a:t>
            </a:r>
            <a:r>
              <a:rPr lang="de-DE" dirty="0" err="1"/>
              <a:t>Lanzerath</a:t>
            </a:r>
            <a:r>
              <a:rPr lang="de-DE" dirty="0"/>
              <a:t>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61F0A0-2E8E-4D0F-AB38-A1E2312BF6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033" y="958623"/>
            <a:ext cx="2695321" cy="190585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D6AF81D-E001-4735-A303-BBA12EB9DC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2202" y="1035710"/>
            <a:ext cx="2484798" cy="1858376"/>
          </a:xfrm>
          <a:prstGeom prst="rect">
            <a:avLst/>
          </a:prstGeom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28ED78EB-FA49-402E-839E-2A8F5E3FE706}"/>
              </a:ext>
            </a:extLst>
          </p:cNvPr>
          <p:cNvCxnSpPr>
            <a:cxnSpLocks/>
          </p:cNvCxnSpPr>
          <p:nvPr/>
        </p:nvCxnSpPr>
        <p:spPr>
          <a:xfrm>
            <a:off x="5467149" y="1964898"/>
            <a:ext cx="741146" cy="0"/>
          </a:xfrm>
          <a:prstGeom prst="straightConnector1">
            <a:avLst/>
          </a:prstGeom>
          <a:ln w="76200">
            <a:solidFill>
              <a:srgbClr val="4B4B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025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F5741-D2DF-486C-A78C-35A279439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Mining </a:t>
            </a:r>
            <a:r>
              <a:rPr lang="de-DE" dirty="0" err="1"/>
              <a:t>activities</a:t>
            </a:r>
            <a:r>
              <a:rPr lang="de-DE" dirty="0"/>
              <a:t> (Inde </a:t>
            </a:r>
            <a:r>
              <a:rPr lang="de-DE" dirty="0" err="1"/>
              <a:t>river</a:t>
            </a:r>
            <a:r>
              <a:rPr lang="de-DE" dirty="0"/>
              <a:t> and Erft </a:t>
            </a:r>
            <a:r>
              <a:rPr lang="de-DE" dirty="0" err="1"/>
              <a:t>river</a:t>
            </a:r>
            <a:r>
              <a:rPr lang="de-DE" dirty="0"/>
              <a:t>)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C74DD2A-88E9-469E-9A0E-A1DCEB5D75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3464" y="871200"/>
            <a:ext cx="11250610" cy="526174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25604" name="Picture 4" descr="Fig. 6">
            <a:extLst>
              <a:ext uri="{FF2B5EF4-FFF2-40B4-BE49-F238E27FC236}">
                <a16:creationId xmlns:a16="http://schemas.microsoft.com/office/drawing/2014/main" id="{E9F77529-0CE4-42B4-8D79-4530C9CDF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102" y="926760"/>
            <a:ext cx="4940783" cy="515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>
            <a:extLst>
              <a:ext uri="{FF2B5EF4-FFF2-40B4-BE49-F238E27FC236}">
                <a16:creationId xmlns:a16="http://schemas.microsoft.com/office/drawing/2014/main" id="{B822BF9F-FB50-4457-8FDC-9F5875C04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1829" y="871200"/>
            <a:ext cx="5987143" cy="523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F110C33-139F-492A-92CB-5CA6B8E328EA}"/>
              </a:ext>
            </a:extLst>
          </p:cNvPr>
          <p:cNvSpPr txBox="1"/>
          <p:nvPr/>
        </p:nvSpPr>
        <p:spPr>
          <a:xfrm>
            <a:off x="5309507" y="926760"/>
            <a:ext cx="7962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</a:rPr>
              <a:t>[3]</a:t>
            </a:r>
            <a:endParaRPr lang="en-GB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44C008C-EB57-4F4C-B1FE-30657B88B386}"/>
              </a:ext>
            </a:extLst>
          </p:cNvPr>
          <p:cNvSpPr txBox="1"/>
          <p:nvPr/>
        </p:nvSpPr>
        <p:spPr>
          <a:xfrm>
            <a:off x="11186613" y="1073187"/>
            <a:ext cx="457201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</a:rPr>
              <a:t>[4]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5279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C5B828-D266-46A2-8440-819A9896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Large </a:t>
            </a:r>
            <a:r>
              <a:rPr lang="de-DE" dirty="0" err="1"/>
              <a:t>dams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catchment</a:t>
            </a:r>
            <a:r>
              <a:rPr lang="de-DE" dirty="0"/>
              <a:t> (Wupper </a:t>
            </a:r>
            <a:r>
              <a:rPr lang="de-DE" dirty="0" err="1"/>
              <a:t>river</a:t>
            </a:r>
            <a:r>
              <a:rPr lang="de-DE" dirty="0"/>
              <a:t>)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AF3FFB-4EE6-4AB2-B010-2317F714B5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13062" y="897635"/>
            <a:ext cx="2712640" cy="2215991"/>
          </a:xfrm>
          <a:noFill/>
        </p:spPr>
        <p:txBody>
          <a:bodyPr wrap="square" rtlCol="0">
            <a:spAutoFit/>
          </a:bodyPr>
          <a:lstStyle/>
          <a:p>
            <a:pPr marL="0" indent="0" eaLnBrk="0" hangingPunct="0">
              <a:spcBef>
                <a:spcPct val="0"/>
              </a:spcBef>
              <a:buNone/>
            </a:pPr>
            <a:r>
              <a:rPr lang="de-DE" sz="900" dirty="0">
                <a:solidFill>
                  <a:srgbClr val="333333"/>
                </a:solidFill>
                <a:latin typeface="Arial" panose="020B0604020202020204" pitchFamily="34" charset="0"/>
                <a:cs typeface="+mn-cs"/>
              </a:rPr>
              <a:t>Schüttrumpf, H.; Wingen, M.; Reinert, M. (2022): Dokumentation und Untersuchungen zur </a:t>
            </a:r>
            <a:r>
              <a:rPr lang="de-DE" sz="900" dirty="0" err="1">
                <a:solidFill>
                  <a:srgbClr val="333333"/>
                </a:solidFill>
                <a:latin typeface="Arial" panose="020B0604020202020204" pitchFamily="34" charset="0"/>
                <a:cs typeface="+mn-cs"/>
              </a:rPr>
              <a:t>Talsperrenbewirtschaftung</a:t>
            </a:r>
            <a:r>
              <a:rPr lang="de-DE" sz="900" dirty="0">
                <a:solidFill>
                  <a:srgbClr val="333333"/>
                </a:solidFill>
                <a:latin typeface="Arial" panose="020B0604020202020204" pitchFamily="34" charset="0"/>
                <a:cs typeface="+mn-cs"/>
              </a:rPr>
              <a:t> der Wuppertalsperren während des Hochwassers 2021. https://www.wupperverband.de/internet/mediendb.nsf/gfx/C60F486A6AB948E8C125883800490C37/$file/20220504_Praesentation_Gutachten_RWTH_Aachen.pdf (last </a:t>
            </a:r>
            <a:r>
              <a:rPr lang="de-DE" sz="900" dirty="0" err="1">
                <a:solidFill>
                  <a:srgbClr val="333333"/>
                </a:solidFill>
                <a:latin typeface="Arial" panose="020B0604020202020204" pitchFamily="34" charset="0"/>
                <a:cs typeface="+mn-cs"/>
              </a:rPr>
              <a:t>access</a:t>
            </a:r>
            <a:r>
              <a:rPr lang="de-DE" sz="900" dirty="0">
                <a:solidFill>
                  <a:srgbClr val="333333"/>
                </a:solidFill>
                <a:latin typeface="Arial" panose="020B0604020202020204" pitchFamily="34" charset="0"/>
                <a:cs typeface="+mn-cs"/>
              </a:rPr>
              <a:t>: 24.04.2025). </a:t>
            </a:r>
          </a:p>
          <a:p>
            <a:pPr marL="0" indent="0" eaLnBrk="0" hangingPunct="0">
              <a:spcBef>
                <a:spcPct val="0"/>
              </a:spcBef>
              <a:buNone/>
            </a:pPr>
            <a:endParaRPr lang="en-GB" sz="900" dirty="0">
              <a:solidFill>
                <a:srgbClr val="333333"/>
              </a:solidFill>
              <a:latin typeface="Arial" panose="020B0604020202020204" pitchFamily="34" charset="0"/>
              <a:cs typeface="+mn-cs"/>
            </a:endParaRPr>
          </a:p>
          <a:p>
            <a:pPr marL="0" indent="0" eaLnBrk="0" hangingPunct="0">
              <a:spcBef>
                <a:spcPct val="0"/>
              </a:spcBef>
              <a:buNone/>
            </a:pPr>
            <a:r>
              <a:rPr lang="de-DE" sz="900" dirty="0">
                <a:solidFill>
                  <a:srgbClr val="333333"/>
                </a:solidFill>
                <a:latin typeface="Arial" panose="020B0604020202020204" pitchFamily="34" charset="0"/>
                <a:cs typeface="+mn-cs"/>
              </a:rPr>
              <a:t>WUPPERVERBAND (2022) Präsentation zur Informationsveranstaltung am 22.02.2022 in Leverkusen. https://www.leverkusen.de/leben-in-lev/downloads/klimaschutz/2022_02_22_Buergerinfo_Leverkusen_ Hochwasser_20210714.pdf (last </a:t>
            </a:r>
            <a:r>
              <a:rPr lang="de-DE" sz="900" dirty="0" err="1">
                <a:solidFill>
                  <a:srgbClr val="333333"/>
                </a:solidFill>
                <a:latin typeface="Arial" panose="020B0604020202020204" pitchFamily="34" charset="0"/>
                <a:cs typeface="+mn-cs"/>
              </a:rPr>
              <a:t>access</a:t>
            </a:r>
            <a:r>
              <a:rPr lang="de-DE" sz="900" dirty="0">
                <a:solidFill>
                  <a:srgbClr val="333333"/>
                </a:solidFill>
                <a:latin typeface="Arial" panose="020B0604020202020204" pitchFamily="34" charset="0"/>
                <a:cs typeface="+mn-cs"/>
              </a:rPr>
              <a:t>: 24.04.2025)</a:t>
            </a:r>
          </a:p>
          <a:p>
            <a:pPr eaLnBrk="0" hangingPunct="0">
              <a:spcBef>
                <a:spcPct val="0"/>
              </a:spcBef>
            </a:pPr>
            <a:endParaRPr lang="en-GB" sz="900" dirty="0">
              <a:solidFill>
                <a:srgbClr val="333333"/>
              </a:solidFill>
              <a:latin typeface="Arial" panose="020B0604020202020204" pitchFamily="34" charset="0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CDB1184-6992-4D4E-A89C-C0EF783C0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097" y="954211"/>
            <a:ext cx="3637590" cy="509262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C037CA9-7048-4006-B3B1-71B5B12184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053" y="871200"/>
            <a:ext cx="3787252" cy="28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873904E-D6CE-4649-B2D5-BE509B9744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929" y="3252945"/>
            <a:ext cx="4068544" cy="2880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D0565A0-502D-4213-AC69-755C21CC29C8}"/>
              </a:ext>
            </a:extLst>
          </p:cNvPr>
          <p:cNvSpPr txBox="1"/>
          <p:nvPr/>
        </p:nvSpPr>
        <p:spPr>
          <a:xfrm>
            <a:off x="4565530" y="5400507"/>
            <a:ext cx="2549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Miller, J. (2024). Investigations on the influence of land use development on the 2021 flood at the </a:t>
            </a:r>
            <a:r>
              <a:rPr lang="en-GB" dirty="0" err="1"/>
              <a:t>Wupper</a:t>
            </a:r>
            <a:r>
              <a:rPr lang="en-GB" dirty="0"/>
              <a:t> river [</a:t>
            </a:r>
            <a:r>
              <a:rPr lang="en-GB" dirty="0" err="1"/>
              <a:t>Masterarbeit</a:t>
            </a:r>
            <a:r>
              <a:rPr lang="en-GB" dirty="0"/>
              <a:t>]. RWTH Aachen University, Aachen. </a:t>
            </a:r>
          </a:p>
        </p:txBody>
      </p:sp>
    </p:spTree>
    <p:extLst>
      <p:ext uri="{BB962C8B-B14F-4D97-AF65-F5344CB8AC3E}">
        <p14:creationId xmlns:p14="http://schemas.microsoft.com/office/powerpoint/2010/main" val="3083738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C9242C-5052-4617-90F6-5C7799805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References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97F5981-20F4-4654-91AC-B15E6B002B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/>
          <a:lstStyle/>
          <a:p>
            <a:pPr marL="481013" indent="-876300">
              <a:buClrTx/>
              <a:buNone/>
              <a:tabLst>
                <a:tab pos="534988" algn="l"/>
              </a:tabLst>
            </a:pPr>
            <a:r>
              <a:rPr lang="de-DE" sz="1600" dirty="0">
                <a:solidFill>
                  <a:srgbClr val="000000"/>
                </a:solidFill>
              </a:rPr>
              <a:t>[1]	Schüttrumpf, H.; Birkmann, J.; Wolf, S.; Klopries, E.-M.; </a:t>
            </a:r>
            <a:r>
              <a:rPr lang="de-DE" sz="1600" dirty="0" err="1">
                <a:solidFill>
                  <a:srgbClr val="000000"/>
                </a:solidFill>
              </a:rPr>
              <a:t>Thieken</a:t>
            </a:r>
            <a:r>
              <a:rPr lang="de-DE" sz="1600" dirty="0">
                <a:solidFill>
                  <a:srgbClr val="000000"/>
                </a:solidFill>
              </a:rPr>
              <a:t>, A. (2025) </a:t>
            </a:r>
            <a:r>
              <a:rPr lang="en-GB" sz="1600" dirty="0">
                <a:solidFill>
                  <a:srgbClr val="000000"/>
                </a:solidFill>
              </a:rPr>
              <a:t>The Flood Event in July 2021 in Europe – Observations, Conclusions, Challenges - Editorial – </a:t>
            </a:r>
            <a:r>
              <a:rPr lang="de-DE" sz="1600" dirty="0">
                <a:solidFill>
                  <a:srgbClr val="000000"/>
                </a:solidFill>
              </a:rPr>
              <a:t>JFRM [under Review]</a:t>
            </a:r>
            <a:endParaRPr lang="en-GB" sz="1600" dirty="0">
              <a:solidFill>
                <a:srgbClr val="000000"/>
              </a:solidFill>
            </a:endParaRPr>
          </a:p>
          <a:p>
            <a:pPr marL="481013" indent="-876300">
              <a:buClrTx/>
              <a:buNone/>
              <a:tabLst>
                <a:tab pos="534988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[2]	Burghardt, L., Klopries, E.‑M., &amp; Schüttrumpf, H [Holger] (2024). Structural damage, clogging, collapsing: Analysis of the bridge damage at the rivers Ahr Inde and Vicht caused by the flood of 2021. Journal of Flood Risk Management, Article e13001. Advance online publication. https://doi.org/10.1111/jfr3.13001 </a:t>
            </a:r>
          </a:p>
          <a:p>
            <a:pPr marL="481013" indent="-876300">
              <a:buClrTx/>
              <a:buNone/>
              <a:tabLst>
                <a:tab pos="534988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[3]	</a:t>
            </a:r>
            <a:r>
              <a:rPr lang="en-GB" sz="1600" dirty="0" err="1">
                <a:solidFill>
                  <a:srgbClr val="000000"/>
                </a:solidFill>
              </a:rPr>
              <a:t>Keßels</a:t>
            </a:r>
            <a:r>
              <a:rPr lang="en-GB" sz="1600" dirty="0">
                <a:solidFill>
                  <a:srgbClr val="000000"/>
                </a:solidFill>
              </a:rPr>
              <a:t>, J., Wolf, S., </a:t>
            </a:r>
            <a:r>
              <a:rPr lang="en-GB" sz="1600" dirty="0" err="1">
                <a:solidFill>
                  <a:srgbClr val="000000"/>
                </a:solidFill>
              </a:rPr>
              <a:t>Römer</a:t>
            </a:r>
            <a:r>
              <a:rPr lang="en-GB" sz="1600" dirty="0">
                <a:solidFill>
                  <a:srgbClr val="000000"/>
                </a:solidFill>
              </a:rPr>
              <a:t>, W. et al. Enormous headward and gully erosion in a floodplain area reclaimed for open-cast lignite mining during the July 2021 flood in the Inde River valley (Western Germany). Environ Sci Eur 36, 182 (2024). https://doi.org/10.1186/s12302-024-00997-4</a:t>
            </a:r>
          </a:p>
          <a:p>
            <a:pPr marL="481013" indent="-876300">
              <a:buClrTx/>
              <a:buNone/>
              <a:tabLst>
                <a:tab pos="534988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[4]	</a:t>
            </a:r>
            <a:r>
              <a:rPr lang="en-GB" sz="1600" dirty="0" err="1">
                <a:solidFill>
                  <a:srgbClr val="000000"/>
                </a:solidFill>
              </a:rPr>
              <a:t>Lehmkuhl</a:t>
            </a:r>
            <a:r>
              <a:rPr lang="en-GB" sz="1600" dirty="0">
                <a:solidFill>
                  <a:srgbClr val="000000"/>
                </a:solidFill>
              </a:rPr>
              <a:t>, F., &amp; </a:t>
            </a:r>
            <a:r>
              <a:rPr lang="en-GB" sz="1600" dirty="0" err="1">
                <a:solidFill>
                  <a:srgbClr val="000000"/>
                </a:solidFill>
              </a:rPr>
              <a:t>Stauch</a:t>
            </a:r>
            <a:r>
              <a:rPr lang="en-GB" sz="1600" dirty="0">
                <a:solidFill>
                  <a:srgbClr val="000000"/>
                </a:solidFill>
              </a:rPr>
              <a:t>, G. (2023). Anthropogenic influence of open pit mining on river floods, an example of the </a:t>
            </a:r>
            <a:r>
              <a:rPr lang="en-GB" sz="1600" dirty="0" err="1">
                <a:solidFill>
                  <a:srgbClr val="000000"/>
                </a:solidFill>
              </a:rPr>
              <a:t>Blessem</a:t>
            </a:r>
            <a:r>
              <a:rPr lang="en-GB" sz="1600" dirty="0">
                <a:solidFill>
                  <a:srgbClr val="000000"/>
                </a:solidFill>
              </a:rPr>
              <a:t> flood 2021. Geomorphology, 421, 108522. https://doi.org/10.1016/j.geomorph.2022.108522 </a:t>
            </a:r>
          </a:p>
          <a:p>
            <a:pPr marL="481013" indent="-876300">
              <a:buClrTx/>
              <a:buNone/>
              <a:tabLst>
                <a:tab pos="534988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[5]	</a:t>
            </a:r>
            <a:r>
              <a:rPr lang="de-DE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DEUTSCHER WETTERDIENST (2021): Hydro-klimatologische Einordnung der Stark- und Dauerniederschläge in Teilen Deutschlands im Zusammenhang mit dem Tiefdruckgebiet „Bernd“ vom 12. bis 19. Juli 2021. https://www.dwd.de/DE/leistungen/besondereereignisse/niederschlag/20210721_bericht_starkniederschlaege_tief_bernd.pdf?__blob=publicationFile&amp;v=6  </a:t>
            </a:r>
            <a:r>
              <a:rPr lang="de-DE" sz="1600" dirty="0">
                <a:solidFill>
                  <a:srgbClr val="000000"/>
                </a:solidFill>
              </a:rPr>
              <a:t>(last </a:t>
            </a:r>
            <a:r>
              <a:rPr lang="de-DE" sz="1600" dirty="0" err="1">
                <a:solidFill>
                  <a:srgbClr val="000000"/>
                </a:solidFill>
              </a:rPr>
              <a:t>access</a:t>
            </a:r>
            <a:r>
              <a:rPr lang="de-DE" sz="1600" dirty="0">
                <a:solidFill>
                  <a:srgbClr val="000000"/>
                </a:solidFill>
              </a:rPr>
              <a:t>: 24.04.2025)</a:t>
            </a:r>
            <a:endParaRPr lang="de-DE" sz="1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481013" indent="-876300">
              <a:buClrTx/>
              <a:buNone/>
              <a:tabLst>
                <a:tab pos="534988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[6]	</a:t>
            </a:r>
            <a:r>
              <a:rPr lang="de-DE" sz="1600" dirty="0">
                <a:solidFill>
                  <a:srgbClr val="000000"/>
                </a:solidFill>
              </a:rPr>
              <a:t>BMI: Bericht zur Hochwasserkatastrophe 2021: Katastrophenhilfe, Wiederaufbau und Evaluierungsprozesse, Bundesministerium des Innern und für Heimat, Berlin, Germany, https://www.bmi.bund.de/SharedDocs/downloads/DE/veroeffentlichungen/2022/abschlussbericht-hochwasserkatastrophe.pdf?__blob=publicationFile&amp;v=1 (last </a:t>
            </a:r>
            <a:r>
              <a:rPr lang="de-DE" sz="1600" dirty="0" err="1">
                <a:solidFill>
                  <a:srgbClr val="000000"/>
                </a:solidFill>
              </a:rPr>
              <a:t>access</a:t>
            </a:r>
            <a:r>
              <a:rPr lang="de-DE" sz="1600" dirty="0">
                <a:solidFill>
                  <a:srgbClr val="000000"/>
                </a:solidFill>
              </a:rPr>
              <a:t>: 24.04.2025)</a:t>
            </a:r>
          </a:p>
          <a:p>
            <a:pPr marL="481013" indent="-876300">
              <a:buClrTx/>
              <a:buNone/>
              <a:tabLst>
                <a:tab pos="534988" algn="l"/>
              </a:tabLst>
            </a:pPr>
            <a:endParaRPr lang="de-DE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400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fik 38">
            <a:extLst>
              <a:ext uri="{FF2B5EF4-FFF2-40B4-BE49-F238E27FC236}">
                <a16:creationId xmlns:a16="http://schemas.microsoft.com/office/drawing/2014/main" id="{73DC1DF3-535A-2C6E-358C-DDD1D1BFEC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7278" y="3933056"/>
            <a:ext cx="2483759" cy="1939045"/>
          </a:xfrm>
          <a:prstGeom prst="rect">
            <a:avLst/>
          </a:prstGeom>
        </p:spPr>
      </p:pic>
      <p:pic>
        <p:nvPicPr>
          <p:cNvPr id="4" name="Grafik 3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63A200F4-5A6B-A1B8-7025-F6E991BE67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383" y="1574392"/>
            <a:ext cx="4803078" cy="403244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2F4B9D4-D131-3E64-FC53-8D8CA7E787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2736" y="1983388"/>
            <a:ext cx="2546858" cy="1432101"/>
          </a:xfrm>
          <a:prstGeom prst="rect">
            <a:avLst/>
          </a:prstGeom>
        </p:spPr>
      </p:pic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7A712C9C-5E62-2150-4E5D-D5A6EE45508F}"/>
              </a:ext>
            </a:extLst>
          </p:cNvPr>
          <p:cNvCxnSpPr>
            <a:cxnSpLocks/>
          </p:cNvCxnSpPr>
          <p:nvPr/>
        </p:nvCxnSpPr>
        <p:spPr bwMode="auto">
          <a:xfrm flipV="1">
            <a:off x="4665827" y="2296724"/>
            <a:ext cx="1236390" cy="56350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C878059E-5442-B177-83A3-E661E678577D}"/>
              </a:ext>
            </a:extLst>
          </p:cNvPr>
          <p:cNvSpPr/>
          <p:nvPr/>
        </p:nvSpPr>
        <p:spPr bwMode="auto">
          <a:xfrm rot="3572585">
            <a:off x="2283017" y="2343146"/>
            <a:ext cx="1019018" cy="2387406"/>
          </a:xfrm>
          <a:prstGeom prst="ellipse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874B1D37-79CF-BB53-D924-8D48547D97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5437" y="4293096"/>
            <a:ext cx="2476867" cy="1356294"/>
          </a:xfrm>
          <a:prstGeom prst="rect">
            <a:avLst/>
          </a:prstGeom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3C7C0A4A-10AD-378D-7FBA-9CEB16FDBC2B}"/>
              </a:ext>
            </a:extLst>
          </p:cNvPr>
          <p:cNvSpPr/>
          <p:nvPr/>
        </p:nvSpPr>
        <p:spPr bwMode="auto">
          <a:xfrm rot="2147115">
            <a:off x="3874426" y="2754215"/>
            <a:ext cx="937633" cy="670332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915DEBFD-9DA8-83FE-64FE-E19DB46721E3}"/>
              </a:ext>
            </a:extLst>
          </p:cNvPr>
          <p:cNvCxnSpPr>
            <a:cxnSpLocks/>
          </p:cNvCxnSpPr>
          <p:nvPr/>
        </p:nvCxnSpPr>
        <p:spPr bwMode="auto">
          <a:xfrm>
            <a:off x="3721325" y="3717211"/>
            <a:ext cx="2216512" cy="1574991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8" name="Grafik 37">
            <a:extLst>
              <a:ext uri="{FF2B5EF4-FFF2-40B4-BE49-F238E27FC236}">
                <a16:creationId xmlns:a16="http://schemas.microsoft.com/office/drawing/2014/main" id="{F8705674-3A4C-0DB0-8716-A69A003787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9114" y="1671782"/>
            <a:ext cx="2615478" cy="1901234"/>
          </a:xfrm>
          <a:prstGeom prst="rect">
            <a:avLst/>
          </a:prstGeom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BFD7866E-ADE8-92B6-749B-279D426A502A}"/>
              </a:ext>
            </a:extLst>
          </p:cNvPr>
          <p:cNvSpPr txBox="1"/>
          <p:nvPr/>
        </p:nvSpPr>
        <p:spPr>
          <a:xfrm rot="16200000">
            <a:off x="5341532" y="4713944"/>
            <a:ext cx="16793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0" dirty="0">
                <a:solidFill>
                  <a:schemeClr val="accent4"/>
                </a:solidFill>
                <a:latin typeface="+mn-lt"/>
              </a:rPr>
              <a:t>Infiltration </a:t>
            </a:r>
            <a:r>
              <a:rPr lang="de-DE" sz="1100" b="0" dirty="0" err="1">
                <a:solidFill>
                  <a:schemeClr val="accent4"/>
                </a:solidFill>
                <a:latin typeface="+mn-lt"/>
              </a:rPr>
              <a:t>capacity</a:t>
            </a:r>
            <a:endParaRPr lang="de-DE" sz="1100" b="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8251E9EE-5B53-CE88-2F37-15214981C1AC}"/>
              </a:ext>
            </a:extLst>
          </p:cNvPr>
          <p:cNvSpPr txBox="1"/>
          <p:nvPr/>
        </p:nvSpPr>
        <p:spPr>
          <a:xfrm rot="16200000">
            <a:off x="8187777" y="4713946"/>
            <a:ext cx="16793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0" dirty="0" err="1">
                <a:solidFill>
                  <a:schemeClr val="accent4"/>
                </a:solidFill>
                <a:latin typeface="+mn-lt"/>
              </a:rPr>
              <a:t>Discharge</a:t>
            </a:r>
            <a:endParaRPr lang="de-DE" sz="1100" b="0" dirty="0">
              <a:solidFill>
                <a:schemeClr val="accent4"/>
              </a:solidFill>
              <a:latin typeface="+mn-lt"/>
            </a:endParaRPr>
          </a:p>
        </p:txBody>
      </p: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69BD2751-8945-9027-175E-CB40AB7CA954}"/>
              </a:ext>
            </a:extLst>
          </p:cNvPr>
          <p:cNvCxnSpPr>
            <a:cxnSpLocks/>
          </p:cNvCxnSpPr>
          <p:nvPr/>
        </p:nvCxnSpPr>
        <p:spPr bwMode="auto">
          <a:xfrm flipV="1">
            <a:off x="9120336" y="1824639"/>
            <a:ext cx="0" cy="1496972"/>
          </a:xfrm>
          <a:prstGeom prst="straightConnector1">
            <a:avLst/>
          </a:prstGeom>
          <a:ln w="1270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3" name="Gerade Verbindung mit Pfeil 52">
            <a:extLst>
              <a:ext uri="{FF2B5EF4-FFF2-40B4-BE49-F238E27FC236}">
                <a16:creationId xmlns:a16="http://schemas.microsoft.com/office/drawing/2014/main" id="{C0A47A17-3BDD-1D7C-D788-9C95D03A5534}"/>
              </a:ext>
            </a:extLst>
          </p:cNvPr>
          <p:cNvCxnSpPr>
            <a:cxnSpLocks/>
          </p:cNvCxnSpPr>
          <p:nvPr/>
        </p:nvCxnSpPr>
        <p:spPr bwMode="auto">
          <a:xfrm flipV="1">
            <a:off x="9170267" y="4120297"/>
            <a:ext cx="0" cy="1496972"/>
          </a:xfrm>
          <a:prstGeom prst="straightConnector1">
            <a:avLst/>
          </a:prstGeom>
          <a:ln w="1270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5" name="Gerade Verbindung mit Pfeil 54">
            <a:extLst>
              <a:ext uri="{FF2B5EF4-FFF2-40B4-BE49-F238E27FC236}">
                <a16:creationId xmlns:a16="http://schemas.microsoft.com/office/drawing/2014/main" id="{90FB1DD0-B9CB-744B-8679-DE6EFA02FC9F}"/>
              </a:ext>
            </a:extLst>
          </p:cNvPr>
          <p:cNvCxnSpPr>
            <a:cxnSpLocks/>
          </p:cNvCxnSpPr>
          <p:nvPr/>
        </p:nvCxnSpPr>
        <p:spPr bwMode="auto">
          <a:xfrm>
            <a:off x="9120336" y="3321611"/>
            <a:ext cx="2520802" cy="2726"/>
          </a:xfrm>
          <a:prstGeom prst="straightConnector1">
            <a:avLst/>
          </a:prstGeom>
          <a:ln w="1270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7" name="Gerade Verbindung mit Pfeil 56">
            <a:extLst>
              <a:ext uri="{FF2B5EF4-FFF2-40B4-BE49-F238E27FC236}">
                <a16:creationId xmlns:a16="http://schemas.microsoft.com/office/drawing/2014/main" id="{ECD97D1E-9651-1F5D-D780-213601CC2364}"/>
              </a:ext>
            </a:extLst>
          </p:cNvPr>
          <p:cNvCxnSpPr>
            <a:cxnSpLocks/>
          </p:cNvCxnSpPr>
          <p:nvPr/>
        </p:nvCxnSpPr>
        <p:spPr bwMode="auto">
          <a:xfrm>
            <a:off x="9165964" y="5608287"/>
            <a:ext cx="2475174" cy="2726"/>
          </a:xfrm>
          <a:prstGeom prst="straightConnector1">
            <a:avLst/>
          </a:prstGeom>
          <a:ln w="1270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9" name="Textfeld 58">
            <a:extLst>
              <a:ext uri="{FF2B5EF4-FFF2-40B4-BE49-F238E27FC236}">
                <a16:creationId xmlns:a16="http://schemas.microsoft.com/office/drawing/2014/main" id="{8A054C77-CA55-BF15-875C-0A6601675A35}"/>
              </a:ext>
            </a:extLst>
          </p:cNvPr>
          <p:cNvSpPr txBox="1"/>
          <p:nvPr/>
        </p:nvSpPr>
        <p:spPr>
          <a:xfrm>
            <a:off x="6958512" y="5596221"/>
            <a:ext cx="1152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0" dirty="0">
                <a:solidFill>
                  <a:schemeClr val="accent4"/>
                </a:solidFill>
                <a:latin typeface="+mn-lt"/>
              </a:rPr>
              <a:t>Time (</a:t>
            </a:r>
            <a:r>
              <a:rPr lang="de-DE" sz="1100" b="0" dirty="0" err="1">
                <a:solidFill>
                  <a:schemeClr val="accent4"/>
                </a:solidFill>
                <a:latin typeface="+mn-lt"/>
              </a:rPr>
              <a:t>days</a:t>
            </a:r>
            <a:r>
              <a:rPr lang="de-DE" sz="1100" b="0" dirty="0">
                <a:solidFill>
                  <a:schemeClr val="accent4"/>
                </a:solidFill>
                <a:latin typeface="+mn-lt"/>
              </a:rPr>
              <a:t>)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C85AC816-85C3-12F0-E689-67AF7F75BD93}"/>
              </a:ext>
            </a:extLst>
          </p:cNvPr>
          <p:cNvSpPr txBox="1"/>
          <p:nvPr/>
        </p:nvSpPr>
        <p:spPr>
          <a:xfrm>
            <a:off x="6958512" y="3321611"/>
            <a:ext cx="1152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0" dirty="0">
                <a:solidFill>
                  <a:schemeClr val="accent4"/>
                </a:solidFill>
                <a:latin typeface="+mn-lt"/>
              </a:rPr>
              <a:t>Time (</a:t>
            </a:r>
            <a:r>
              <a:rPr lang="de-DE" sz="1100" b="0" dirty="0" err="1">
                <a:solidFill>
                  <a:schemeClr val="accent4"/>
                </a:solidFill>
                <a:latin typeface="+mn-lt"/>
              </a:rPr>
              <a:t>days</a:t>
            </a:r>
            <a:r>
              <a:rPr lang="de-DE" sz="1100" b="0" dirty="0">
                <a:solidFill>
                  <a:schemeClr val="accent4"/>
                </a:solidFill>
                <a:latin typeface="+mn-lt"/>
              </a:rPr>
              <a:t>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18A5A41-51CF-0499-4452-2F28D14C5C06}"/>
              </a:ext>
            </a:extLst>
          </p:cNvPr>
          <p:cNvSpPr txBox="1"/>
          <p:nvPr/>
        </p:nvSpPr>
        <p:spPr>
          <a:xfrm rot="16200000">
            <a:off x="8090713" y="2533521"/>
            <a:ext cx="167937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b="0" dirty="0" err="1">
                <a:solidFill>
                  <a:schemeClr val="accent4"/>
                </a:solidFill>
                <a:latin typeface="+mn-lt"/>
              </a:rPr>
              <a:t>Discharge</a:t>
            </a:r>
            <a:endParaRPr lang="de-DE" sz="1100" b="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D72C0A1-B0AE-692C-5D2B-34EF7DAF273A}"/>
              </a:ext>
            </a:extLst>
          </p:cNvPr>
          <p:cNvSpPr txBox="1"/>
          <p:nvPr/>
        </p:nvSpPr>
        <p:spPr>
          <a:xfrm>
            <a:off x="9760899" y="5649390"/>
            <a:ext cx="115212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b="0" dirty="0">
                <a:solidFill>
                  <a:schemeClr val="accent4"/>
                </a:solidFill>
                <a:latin typeface="+mn-lt"/>
              </a:rPr>
              <a:t>Time (</a:t>
            </a:r>
            <a:r>
              <a:rPr lang="de-DE" sz="1100" b="0" dirty="0" err="1">
                <a:solidFill>
                  <a:schemeClr val="accent4"/>
                </a:solidFill>
                <a:latin typeface="+mn-lt"/>
              </a:rPr>
              <a:t>days</a:t>
            </a:r>
            <a:r>
              <a:rPr lang="de-DE" sz="1100" b="0" dirty="0">
                <a:solidFill>
                  <a:schemeClr val="accent4"/>
                </a:solidFill>
                <a:latin typeface="+mn-lt"/>
              </a:rPr>
              <a:t>)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7A5AC26-0226-0161-5F17-CA51F66E802B}"/>
              </a:ext>
            </a:extLst>
          </p:cNvPr>
          <p:cNvSpPr txBox="1"/>
          <p:nvPr/>
        </p:nvSpPr>
        <p:spPr>
          <a:xfrm>
            <a:off x="9723093" y="3349783"/>
            <a:ext cx="115212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b="0" dirty="0">
                <a:solidFill>
                  <a:schemeClr val="accent4"/>
                </a:solidFill>
                <a:latin typeface="+mn-lt"/>
              </a:rPr>
              <a:t>Time (</a:t>
            </a:r>
            <a:r>
              <a:rPr lang="de-DE" sz="1100" b="0" dirty="0" err="1">
                <a:solidFill>
                  <a:schemeClr val="accent4"/>
                </a:solidFill>
                <a:latin typeface="+mn-lt"/>
              </a:rPr>
              <a:t>days</a:t>
            </a:r>
            <a:r>
              <a:rPr lang="de-DE" sz="1100" b="0" dirty="0">
                <a:solidFill>
                  <a:schemeClr val="accent4"/>
                </a:solidFill>
                <a:latin typeface="+mn-lt"/>
              </a:rPr>
              <a:t>)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51B40D2-3E1B-A5E4-DD01-AE23BFF58086}"/>
              </a:ext>
            </a:extLst>
          </p:cNvPr>
          <p:cNvSpPr txBox="1"/>
          <p:nvPr/>
        </p:nvSpPr>
        <p:spPr>
          <a:xfrm rot="16200000">
            <a:off x="5341532" y="2533521"/>
            <a:ext cx="167937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b="0" dirty="0">
                <a:solidFill>
                  <a:schemeClr val="accent4"/>
                </a:solidFill>
                <a:latin typeface="+mn-lt"/>
              </a:rPr>
              <a:t>Infiltration </a:t>
            </a:r>
            <a:r>
              <a:rPr lang="de-DE" sz="1100" b="0" dirty="0" err="1">
                <a:solidFill>
                  <a:schemeClr val="accent4"/>
                </a:solidFill>
                <a:latin typeface="+mn-lt"/>
              </a:rPr>
              <a:t>capacity</a:t>
            </a:r>
            <a:endParaRPr lang="de-DE" sz="1100" b="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C843DF8-5D5A-F4AD-DDE8-360C42996AE7}"/>
              </a:ext>
            </a:extLst>
          </p:cNvPr>
          <p:cNvSpPr txBox="1"/>
          <p:nvPr/>
        </p:nvSpPr>
        <p:spPr>
          <a:xfrm>
            <a:off x="6898251" y="2072828"/>
            <a:ext cx="115212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b="0" dirty="0">
                <a:solidFill>
                  <a:schemeClr val="accent4"/>
                </a:solidFill>
                <a:latin typeface="+mn-lt"/>
              </a:rPr>
              <a:t>Forest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0F035CB3-1E6E-21EC-0BE4-2447FEE74D51}"/>
              </a:ext>
            </a:extLst>
          </p:cNvPr>
          <p:cNvSpPr txBox="1"/>
          <p:nvPr/>
        </p:nvSpPr>
        <p:spPr>
          <a:xfrm>
            <a:off x="6958061" y="4354950"/>
            <a:ext cx="11521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0" dirty="0">
                <a:solidFill>
                  <a:schemeClr val="accent4"/>
                </a:solidFill>
                <a:latin typeface="+mn-lt"/>
              </a:rPr>
              <a:t>Urban </a:t>
            </a:r>
            <a:r>
              <a:rPr lang="de-DE" sz="1200" b="0" dirty="0" err="1">
                <a:solidFill>
                  <a:schemeClr val="accent4"/>
                </a:solidFill>
                <a:latin typeface="+mn-lt"/>
              </a:rPr>
              <a:t>areas</a:t>
            </a:r>
            <a:r>
              <a:rPr lang="de-DE" sz="1200" b="0" dirty="0">
                <a:solidFill>
                  <a:schemeClr val="accent4"/>
                </a:solidFill>
                <a:latin typeface="+mn-lt"/>
              </a:rPr>
              <a:t>, </a:t>
            </a:r>
          </a:p>
          <a:p>
            <a:r>
              <a:rPr lang="de-DE" sz="1200" b="0" dirty="0" err="1">
                <a:solidFill>
                  <a:schemeClr val="accent4"/>
                </a:solidFill>
                <a:latin typeface="+mn-lt"/>
              </a:rPr>
              <a:t>arable</a:t>
            </a:r>
            <a:r>
              <a:rPr lang="de-DE" sz="1200" b="0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de-DE" sz="1200" b="0" dirty="0" err="1">
                <a:solidFill>
                  <a:schemeClr val="accent4"/>
                </a:solidFill>
                <a:latin typeface="+mn-lt"/>
              </a:rPr>
              <a:t>lands</a:t>
            </a:r>
            <a:endParaRPr lang="de-DE" sz="1200" b="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65C9AE65-1638-2F50-D288-0338D70546FD}"/>
              </a:ext>
            </a:extLst>
          </p:cNvPr>
          <p:cNvSpPr txBox="1"/>
          <p:nvPr/>
        </p:nvSpPr>
        <p:spPr>
          <a:xfrm>
            <a:off x="10235176" y="2976305"/>
            <a:ext cx="903095" cy="261610"/>
          </a:xfrm>
          <a:prstGeom prst="rect">
            <a:avLst/>
          </a:prstGeom>
          <a:solidFill>
            <a:srgbClr val="E1F3F8"/>
          </a:solidFill>
        </p:spPr>
        <p:txBody>
          <a:bodyPr wrap="square" rtlCol="0">
            <a:spAutoFit/>
          </a:bodyPr>
          <a:lstStyle/>
          <a:p>
            <a:r>
              <a:rPr lang="de-DE" sz="1100" b="0" dirty="0">
                <a:solidFill>
                  <a:schemeClr val="accent4"/>
                </a:solidFill>
                <a:latin typeface="+mn-lt"/>
              </a:rPr>
              <a:t>Base </a:t>
            </a:r>
            <a:r>
              <a:rPr lang="de-DE" sz="1100" b="0" dirty="0" err="1">
                <a:solidFill>
                  <a:schemeClr val="accent4"/>
                </a:solidFill>
                <a:latin typeface="+mn-lt"/>
              </a:rPr>
              <a:t>flow</a:t>
            </a:r>
            <a:endParaRPr lang="de-DE" sz="1100" b="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DD4D74AD-629E-61E0-9255-3F9E609E7DAA}"/>
              </a:ext>
            </a:extLst>
          </p:cNvPr>
          <p:cNvSpPr/>
          <p:nvPr/>
        </p:nvSpPr>
        <p:spPr bwMode="auto">
          <a:xfrm>
            <a:off x="9480376" y="2296724"/>
            <a:ext cx="504056" cy="410716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B5F69DA8-2268-1710-C897-98CDAF664CDE}"/>
              </a:ext>
            </a:extLst>
          </p:cNvPr>
          <p:cNvSpPr txBox="1"/>
          <p:nvPr/>
        </p:nvSpPr>
        <p:spPr>
          <a:xfrm>
            <a:off x="9390654" y="2268552"/>
            <a:ext cx="683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0" dirty="0">
                <a:solidFill>
                  <a:schemeClr val="accent4"/>
                </a:solidFill>
                <a:latin typeface="+mn-lt"/>
              </a:rPr>
              <a:t>Lag </a:t>
            </a:r>
            <a:r>
              <a:rPr lang="de-DE" sz="1100" b="0" dirty="0" err="1">
                <a:solidFill>
                  <a:schemeClr val="accent4"/>
                </a:solidFill>
                <a:latin typeface="+mn-lt"/>
              </a:rPr>
              <a:t>to</a:t>
            </a:r>
            <a:r>
              <a:rPr lang="de-DE" sz="1100" b="0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de-DE" sz="1100" b="0" dirty="0" err="1">
                <a:solidFill>
                  <a:schemeClr val="accent4"/>
                </a:solidFill>
                <a:latin typeface="+mn-lt"/>
              </a:rPr>
              <a:t>peak</a:t>
            </a:r>
            <a:endParaRPr lang="de-DE" sz="1100" b="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20288CFF-4B03-B90A-B00E-F1EE305E52C4}"/>
              </a:ext>
            </a:extLst>
          </p:cNvPr>
          <p:cNvSpPr txBox="1"/>
          <p:nvPr/>
        </p:nvSpPr>
        <p:spPr>
          <a:xfrm rot="16200000">
            <a:off x="10627039" y="4050930"/>
            <a:ext cx="1842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0" dirty="0">
                <a:solidFill>
                  <a:schemeClr val="accent4"/>
                </a:solidFill>
                <a:latin typeface="+mj-lt"/>
              </a:rPr>
              <a:t>JAMES (2021)</a:t>
            </a:r>
            <a:r>
              <a:rPr lang="de-DE" sz="1100" dirty="0"/>
              <a:t> 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7D039FB1-8E89-77C3-0B2E-37C0815891B0}"/>
              </a:ext>
            </a:extLst>
          </p:cNvPr>
          <p:cNvSpPr txBox="1"/>
          <p:nvPr/>
        </p:nvSpPr>
        <p:spPr>
          <a:xfrm rot="19783744">
            <a:off x="2843212" y="4441705"/>
            <a:ext cx="443981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dirty="0">
                <a:solidFill>
                  <a:schemeClr val="accent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Universal Group of institutions Bangalore </a:t>
            </a:r>
          </a:p>
        </p:txBody>
      </p:sp>
      <p:sp>
        <p:nvSpPr>
          <p:cNvPr id="46" name="Titel 1">
            <a:extLst>
              <a:ext uri="{FF2B5EF4-FFF2-40B4-BE49-F238E27FC236}">
                <a16:creationId xmlns:a16="http://schemas.microsoft.com/office/drawing/2014/main" id="{74D79E7A-24A2-4727-9280-56B29466E2C0}"/>
              </a:ext>
            </a:extLst>
          </p:cNvPr>
          <p:cNvSpPr txBox="1">
            <a:spLocks/>
          </p:cNvSpPr>
          <p:nvPr/>
        </p:nvSpPr>
        <p:spPr>
          <a:xfrm>
            <a:off x="550863" y="144000"/>
            <a:ext cx="11258550" cy="5436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549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dirty="0"/>
              <a:t>Background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A57B01D4-23F7-4650-AC5D-5EA6BAD5841A}"/>
              </a:ext>
            </a:extLst>
          </p:cNvPr>
          <p:cNvSpPr txBox="1"/>
          <p:nvPr/>
        </p:nvSpPr>
        <p:spPr>
          <a:xfrm>
            <a:off x="492786" y="4971243"/>
            <a:ext cx="1418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err="1">
                <a:solidFill>
                  <a:srgbClr val="000000"/>
                </a:solidFill>
              </a:rPr>
              <a:t>Vélez</a:t>
            </a:r>
            <a:r>
              <a:rPr lang="en-GB" sz="900" dirty="0">
                <a:solidFill>
                  <a:srgbClr val="000000"/>
                </a:solidFill>
              </a:rPr>
              <a:t> Pérez, M. (2023). Investigation of the impact of land use changes of the flood event 2021 at the Ahr River [</a:t>
            </a:r>
            <a:r>
              <a:rPr lang="en-GB" sz="900" dirty="0" err="1">
                <a:solidFill>
                  <a:srgbClr val="000000"/>
                </a:solidFill>
              </a:rPr>
              <a:t>Masterarbeit</a:t>
            </a:r>
            <a:r>
              <a:rPr lang="en-GB" sz="900" dirty="0">
                <a:solidFill>
                  <a:srgbClr val="000000"/>
                </a:solidFill>
              </a:rPr>
              <a:t>]. RWTH Aachen University, Aachen. </a:t>
            </a:r>
          </a:p>
        </p:txBody>
      </p:sp>
    </p:spTree>
    <p:extLst>
      <p:ext uri="{BB962C8B-B14F-4D97-AF65-F5344CB8AC3E}">
        <p14:creationId xmlns:p14="http://schemas.microsoft.com/office/powerpoint/2010/main" val="329671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 animBg="1"/>
      <p:bldP spid="43" grpId="0"/>
      <p:bldP spid="44" grpId="0"/>
      <p:bldP spid="59" grpId="0"/>
      <p:bldP spid="60" grpId="0"/>
      <p:bldP spid="2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8" grpId="0" animBg="1"/>
      <p:bldP spid="33" grpId="0" animBg="1"/>
      <p:bldP spid="31" grpId="0"/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C9242C-5052-4617-90F6-5C7799805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References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97F5981-20F4-4654-91AC-B15E6B002B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/>
          <a:lstStyle/>
          <a:p>
            <a:pPr marL="481013" indent="-876300">
              <a:buClrTx/>
              <a:buNone/>
              <a:tabLst>
                <a:tab pos="534988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[7]</a:t>
            </a:r>
            <a:r>
              <a:rPr lang="de-DE" sz="1600" dirty="0">
                <a:solidFill>
                  <a:srgbClr val="000000"/>
                </a:solidFill>
              </a:rPr>
              <a:t>	Schüttrumpf, H.; Wingen, M.; Reinert, M. (2022): Dokumentation und Untersuchungen zur </a:t>
            </a:r>
            <a:r>
              <a:rPr lang="de-DE" sz="1600" dirty="0" err="1">
                <a:solidFill>
                  <a:srgbClr val="000000"/>
                </a:solidFill>
              </a:rPr>
              <a:t>Talsperrenbewirtschaftung</a:t>
            </a:r>
            <a:r>
              <a:rPr lang="de-DE" sz="1600" dirty="0">
                <a:solidFill>
                  <a:srgbClr val="000000"/>
                </a:solidFill>
              </a:rPr>
              <a:t> der Wuppertalsperren während des Hochwassers 2021. https://www.wupperverband.de/internet/mediendb.nsf/gfx/C60F486A6AB948E8C125883800490C37/$file/20220504_Praesentation_Gutachten_RWTH_Aachen.pdf (last </a:t>
            </a:r>
            <a:r>
              <a:rPr lang="de-DE" sz="1600" dirty="0" err="1">
                <a:solidFill>
                  <a:srgbClr val="000000"/>
                </a:solidFill>
              </a:rPr>
              <a:t>access</a:t>
            </a:r>
            <a:r>
              <a:rPr lang="de-DE" sz="1600" dirty="0">
                <a:solidFill>
                  <a:srgbClr val="000000"/>
                </a:solidFill>
              </a:rPr>
              <a:t>: 24.04.2025). </a:t>
            </a:r>
            <a:endParaRPr lang="en-GB" sz="1600" dirty="0">
              <a:solidFill>
                <a:srgbClr val="000000"/>
              </a:solidFill>
            </a:endParaRPr>
          </a:p>
          <a:p>
            <a:pPr marL="481013" indent="-876300">
              <a:buClrTx/>
              <a:buNone/>
              <a:tabLst>
                <a:tab pos="534988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[8]	</a:t>
            </a:r>
            <a:r>
              <a:rPr lang="de-DE" sz="1600" dirty="0">
                <a:solidFill>
                  <a:srgbClr val="000000"/>
                </a:solidFill>
              </a:rPr>
              <a:t>WUPPERVERBAND (2022) Präsentation zur Informationsveranstaltung am 22.02.2022 in Leverkusen. https://www.leverkusen.de/leben-in-lev/downloads/klimaschutz/2022_02_22_Buergerinfo_Leverkusen_ Hochwasser_20210714.pdf (last </a:t>
            </a:r>
            <a:r>
              <a:rPr lang="de-DE" sz="1600" dirty="0" err="1">
                <a:solidFill>
                  <a:srgbClr val="000000"/>
                </a:solidFill>
              </a:rPr>
              <a:t>access</a:t>
            </a:r>
            <a:r>
              <a:rPr lang="de-DE" sz="1600" dirty="0">
                <a:solidFill>
                  <a:srgbClr val="000000"/>
                </a:solidFill>
              </a:rPr>
              <a:t>: 24.04.2025)</a:t>
            </a:r>
          </a:p>
          <a:p>
            <a:pPr marL="481013" indent="-876300">
              <a:buClrTx/>
              <a:buNone/>
              <a:tabLst>
                <a:tab pos="534988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[9]	© GFZ: Li Han, </a:t>
            </a:r>
            <a:r>
              <a:rPr lang="en-GB" sz="1600" dirty="0" err="1">
                <a:solidFill>
                  <a:srgbClr val="000000"/>
                </a:solidFill>
              </a:rPr>
              <a:t>Bjoern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Guse</a:t>
            </a:r>
            <a:r>
              <a:rPr lang="en-GB" sz="1600" dirty="0">
                <a:solidFill>
                  <a:srgbClr val="000000"/>
                </a:solidFill>
              </a:rPr>
              <a:t>, Bruno Merz  </a:t>
            </a:r>
            <a:r>
              <a:rPr lang="en-GB" sz="1600" dirty="0" err="1">
                <a:solidFill>
                  <a:srgbClr val="000000"/>
                </a:solidFill>
              </a:rPr>
              <a:t>Modellkette</a:t>
            </a:r>
            <a:r>
              <a:rPr lang="en-GB" sz="1600" dirty="0">
                <a:solidFill>
                  <a:srgbClr val="000000"/>
                </a:solidFill>
              </a:rPr>
              <a:t> des GFZ </a:t>
            </a:r>
            <a:r>
              <a:rPr lang="en-GB" sz="1600" dirty="0" err="1">
                <a:solidFill>
                  <a:srgbClr val="000000"/>
                </a:solidFill>
              </a:rPr>
              <a:t>im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Rahmen</a:t>
            </a:r>
            <a:r>
              <a:rPr lang="en-GB" sz="1600" dirty="0">
                <a:solidFill>
                  <a:srgbClr val="000000"/>
                </a:solidFill>
              </a:rPr>
              <a:t> des BMBF KAHR-</a:t>
            </a:r>
            <a:r>
              <a:rPr lang="en-GB" sz="1600" dirty="0" err="1">
                <a:solidFill>
                  <a:srgbClr val="000000"/>
                </a:solidFill>
              </a:rPr>
              <a:t>Projekts</a:t>
            </a:r>
            <a:r>
              <a:rPr lang="en-GB" sz="1600" dirty="0">
                <a:solidFill>
                  <a:srgbClr val="000000"/>
                </a:solidFill>
              </a:rPr>
              <a:t>, </a:t>
            </a:r>
            <a:r>
              <a:rPr lang="en-GB" sz="1600" dirty="0" err="1">
                <a:solidFill>
                  <a:srgbClr val="000000"/>
                </a:solidFill>
              </a:rPr>
              <a:t>Ergebnis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aus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dem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mHM</a:t>
            </a:r>
            <a:r>
              <a:rPr lang="en-GB" sz="1600" dirty="0">
                <a:solidFill>
                  <a:srgbClr val="000000"/>
                </a:solidFill>
              </a:rPr>
              <a:t> Modell </a:t>
            </a:r>
          </a:p>
          <a:p>
            <a:pPr marL="481013" indent="-876300">
              <a:buClrTx/>
              <a:buNone/>
              <a:tabLst>
                <a:tab pos="534988" algn="l"/>
              </a:tabLst>
            </a:pPr>
            <a:endParaRPr lang="de-DE" sz="1600" dirty="0">
              <a:solidFill>
                <a:srgbClr val="000000"/>
              </a:solidFill>
            </a:endParaRPr>
          </a:p>
          <a:p>
            <a:pPr marL="481013" indent="-876300">
              <a:buClrTx/>
              <a:buNone/>
              <a:tabLst>
                <a:tab pos="534988" algn="l"/>
              </a:tabLst>
            </a:pPr>
            <a:endParaRPr lang="de-DE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56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Tabelle 39">
            <a:extLst>
              <a:ext uri="{FF2B5EF4-FFF2-40B4-BE49-F238E27FC236}">
                <a16:creationId xmlns:a16="http://schemas.microsoft.com/office/drawing/2014/main" id="{AD91A99C-ECED-A9CE-5D1F-5F0C3F446355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129514"/>
          <a:ext cx="5472001" cy="20996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4760">
                  <a:extLst>
                    <a:ext uri="{9D8B030D-6E8A-4147-A177-3AD203B41FA5}">
                      <a16:colId xmlns:a16="http://schemas.microsoft.com/office/drawing/2014/main" val="3386379577"/>
                    </a:ext>
                  </a:extLst>
                </a:gridCol>
                <a:gridCol w="2113241">
                  <a:extLst>
                    <a:ext uri="{9D8B030D-6E8A-4147-A177-3AD203B41FA5}">
                      <a16:colId xmlns:a16="http://schemas.microsoft.com/office/drawing/2014/main" val="2220939174"/>
                    </a:ext>
                  </a:extLst>
                </a:gridCol>
                <a:gridCol w="2184000">
                  <a:extLst>
                    <a:ext uri="{9D8B030D-6E8A-4147-A177-3AD203B41FA5}">
                      <a16:colId xmlns:a16="http://schemas.microsoft.com/office/drawing/2014/main" val="679749215"/>
                    </a:ext>
                  </a:extLst>
                </a:gridCol>
              </a:tblGrid>
              <a:tr h="5890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accent4"/>
                          </a:solidFill>
                          <a:effectLst/>
                        </a:rPr>
                        <a:t>Creation date</a:t>
                      </a:r>
                      <a:endParaRPr lang="de-DE" sz="1400" dirty="0">
                        <a:solidFill>
                          <a:schemeClr val="accent4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accent4"/>
                          </a:solidFill>
                          <a:effectLst/>
                        </a:rPr>
                        <a:t>Map name</a:t>
                      </a:r>
                      <a:endParaRPr lang="de-DE" sz="1400" dirty="0">
                        <a:solidFill>
                          <a:schemeClr val="accent4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accent4"/>
                          </a:solidFill>
                          <a:effectLst/>
                        </a:rPr>
                        <a:t>Spatial resolution</a:t>
                      </a:r>
                      <a:endParaRPr lang="de-DE" sz="1400" dirty="0">
                        <a:solidFill>
                          <a:schemeClr val="accent4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328462"/>
                  </a:ext>
                </a:extLst>
              </a:tr>
              <a:tr h="3833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accent4"/>
                          </a:solidFill>
                          <a:effectLst/>
                        </a:rPr>
                        <a:t>1803-1820</a:t>
                      </a:r>
                      <a:endParaRPr lang="de-DE" sz="1400">
                        <a:solidFill>
                          <a:schemeClr val="accent4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 err="1">
                          <a:solidFill>
                            <a:schemeClr val="accent4"/>
                          </a:solidFill>
                          <a:effectLst/>
                        </a:rPr>
                        <a:t>Tranchot</a:t>
                      </a:r>
                      <a:endParaRPr lang="de-DE" sz="1400" dirty="0">
                        <a:solidFill>
                          <a:schemeClr val="accent4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4"/>
                          </a:solidFill>
                          <a:effectLst/>
                        </a:rPr>
                        <a:t>&lt; 5 ha</a:t>
                      </a:r>
                      <a:endParaRPr lang="de-DE" sz="1400" dirty="0">
                        <a:solidFill>
                          <a:schemeClr val="accent4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688182"/>
                  </a:ext>
                </a:extLst>
              </a:tr>
              <a:tr h="3833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accent4"/>
                          </a:solidFill>
                          <a:effectLst/>
                        </a:rPr>
                        <a:t>1843-1879</a:t>
                      </a:r>
                      <a:endParaRPr lang="de-DE" sz="1400">
                        <a:solidFill>
                          <a:schemeClr val="accent4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accent4"/>
                          </a:solidFill>
                          <a:effectLst/>
                        </a:rPr>
                        <a:t>Preußische</a:t>
                      </a:r>
                      <a:r>
                        <a:rPr lang="en-US" sz="1400" dirty="0">
                          <a:solidFill>
                            <a:schemeClr val="accent4"/>
                          </a:solidFill>
                          <a:effectLst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accent4"/>
                          </a:solidFill>
                          <a:effectLst/>
                        </a:rPr>
                        <a:t>Uraufnahme</a:t>
                      </a:r>
                      <a:endParaRPr lang="de-DE" sz="1400" dirty="0">
                        <a:solidFill>
                          <a:schemeClr val="accent4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4"/>
                          </a:solidFill>
                          <a:effectLst/>
                        </a:rPr>
                        <a:t>&lt; 5 ha</a:t>
                      </a:r>
                      <a:endParaRPr lang="de-DE" sz="1400" dirty="0">
                        <a:solidFill>
                          <a:schemeClr val="accent4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8980"/>
                  </a:ext>
                </a:extLst>
              </a:tr>
              <a:tr h="7325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accent4"/>
                          </a:solidFill>
                          <a:effectLst/>
                        </a:rPr>
                        <a:t>2018</a:t>
                      </a:r>
                      <a:endParaRPr lang="de-DE" sz="1400" dirty="0">
                        <a:solidFill>
                          <a:schemeClr val="accent4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4"/>
                          </a:solidFill>
                          <a:effectLst/>
                        </a:rPr>
                        <a:t>CORINE Land cover CLC 2018 </a:t>
                      </a:r>
                      <a:endParaRPr lang="de-DE" sz="1400" dirty="0">
                        <a:solidFill>
                          <a:schemeClr val="accent4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4"/>
                          </a:solidFill>
                          <a:effectLst/>
                        </a:rPr>
                        <a:t>Areal features 25 ha</a:t>
                      </a:r>
                      <a:endParaRPr lang="de-DE" sz="1400" dirty="0">
                        <a:solidFill>
                          <a:schemeClr val="accent4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4"/>
                          </a:solidFill>
                          <a:effectLst/>
                        </a:rPr>
                        <a:t>area change tacking 5 ha</a:t>
                      </a:r>
                      <a:endParaRPr lang="de-DE" sz="1400" dirty="0">
                        <a:solidFill>
                          <a:schemeClr val="accent4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59595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7681794C-827C-8247-4AF2-C5512451BAE6}"/>
                  </a:ext>
                </a:extLst>
              </p:cNvPr>
              <p:cNvSpPr txBox="1"/>
              <p:nvPr/>
            </p:nvSpPr>
            <p:spPr>
              <a:xfrm>
                <a:off x="695325" y="1268760"/>
                <a:ext cx="5492648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accent4"/>
                    </a:solidFill>
                    <a:latin typeface="+mj-lt"/>
                    <a:ea typeface="Times New Roman" panose="02020603050405020304" pitchFamily="18" charset="0"/>
                  </a:rPr>
                  <a:t>S</a:t>
                </a:r>
                <a:r>
                  <a:rPr lang="en-US" sz="1800" b="0" dirty="0">
                    <a:solidFill>
                      <a:schemeClr val="accent4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cale of analysis based on the CLC inventory </a:t>
                </a:r>
                <a:r>
                  <a:rPr lang="en-US" sz="1800" b="0" dirty="0">
                    <a:solidFill>
                      <a:schemeClr val="accent4"/>
                    </a:solidFill>
                    <a:latin typeface="+mj-lt"/>
                  </a:rPr>
                  <a:t>MMU 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accent4"/>
                    </a:solidFill>
                    <a:latin typeface="+mj-lt"/>
                  </a:rPr>
                  <a:t>Threshold value 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accent4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de-DE" sz="1800" b="0" i="1" smtClean="0">
                        <a:solidFill>
                          <a:schemeClr val="accent4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1800" b="0" i="1" smtClean="0">
                        <a:solidFill>
                          <a:schemeClr val="accent4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</m:oMath>
                </a14:m>
                <a:r>
                  <a:rPr lang="en-US" sz="1800" b="0" dirty="0">
                    <a:solidFill>
                      <a:schemeClr val="accent4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ha for the filtering of areas covered by single LC class 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accent4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Allocation of seven LC-classes </a:t>
                </a:r>
                <a:endParaRPr lang="en-US" sz="1800" b="0" dirty="0">
                  <a:solidFill>
                    <a:schemeClr val="accent4"/>
                  </a:solidFill>
                  <a:latin typeface="+mj-lt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sz="1800" b="0" dirty="0">
                  <a:solidFill>
                    <a:schemeClr val="accent4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7681794C-827C-8247-4AF2-C5512451BA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25" y="1268760"/>
                <a:ext cx="5492648" cy="1754326"/>
              </a:xfrm>
              <a:prstGeom prst="rect">
                <a:avLst/>
              </a:prstGeom>
              <a:blipFill>
                <a:blip r:embed="rId3"/>
                <a:stretch>
                  <a:fillRect l="-666" t="-173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9F3C0A08-E1E6-68D3-A4F6-B6EEAAC80A7F}"/>
              </a:ext>
            </a:extLst>
          </p:cNvPr>
          <p:cNvGrpSpPr/>
          <p:nvPr/>
        </p:nvGrpSpPr>
        <p:grpSpPr>
          <a:xfrm>
            <a:off x="2475501" y="3557916"/>
            <a:ext cx="6356499" cy="2718359"/>
            <a:chOff x="6208307" y="3933056"/>
            <a:chExt cx="5492648" cy="2127195"/>
          </a:xfrm>
        </p:grpSpPr>
        <p:pic>
          <p:nvPicPr>
            <p:cNvPr id="4" name="Grafik 3" descr="Ein Bild, das Karte enthält.&#10;&#10;Automatisch generierte Beschreibung">
              <a:extLst>
                <a:ext uri="{FF2B5EF4-FFF2-40B4-BE49-F238E27FC236}">
                  <a16:creationId xmlns:a16="http://schemas.microsoft.com/office/drawing/2014/main" id="{7961908E-031E-2D6B-E0DA-6CE7EC99AB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8307" y="3933056"/>
              <a:ext cx="5492648" cy="212719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feld 5">
                  <a:extLst>
                    <a:ext uri="{FF2B5EF4-FFF2-40B4-BE49-F238E27FC236}">
                      <a16:creationId xmlns:a16="http://schemas.microsoft.com/office/drawing/2014/main" id="{D71B3919-9B3B-3128-5AD6-AA2B367D466C}"/>
                    </a:ext>
                  </a:extLst>
                </p:cNvPr>
                <p:cNvSpPr txBox="1"/>
                <p:nvPr/>
              </p:nvSpPr>
              <p:spPr>
                <a:xfrm>
                  <a:off x="7047061" y="4077072"/>
                  <a:ext cx="800680" cy="261610"/>
                </a:xfrm>
                <a:prstGeom prst="rect">
                  <a:avLst/>
                </a:prstGeom>
                <a:solidFill>
                  <a:schemeClr val="bg2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100" b="0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sz="1100" b="0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&gt; 5 </m:t>
                        </m:r>
                        <m:r>
                          <m:rPr>
                            <m:sty m:val="p"/>
                          </m:rPr>
                          <a:rPr lang="de-DE" sz="1100" b="0" i="0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ha</m:t>
                        </m:r>
                        <m:r>
                          <a:rPr lang="de-DE" sz="1100" b="0" i="0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de-DE" sz="1100" b="0" dirty="0">
                    <a:solidFill>
                      <a:schemeClr val="accent4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" name="Textfeld 5">
                  <a:extLst>
                    <a:ext uri="{FF2B5EF4-FFF2-40B4-BE49-F238E27FC236}">
                      <a16:creationId xmlns:a16="http://schemas.microsoft.com/office/drawing/2014/main" id="{D71B3919-9B3B-3128-5AD6-AA2B367D46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7061" y="4077072"/>
                  <a:ext cx="800680" cy="2616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feld 6">
                  <a:extLst>
                    <a:ext uri="{FF2B5EF4-FFF2-40B4-BE49-F238E27FC236}">
                      <a16:creationId xmlns:a16="http://schemas.microsoft.com/office/drawing/2014/main" id="{C25E38A4-B034-8109-5094-CBB30F0A54F4}"/>
                    </a:ext>
                  </a:extLst>
                </p:cNvPr>
                <p:cNvSpPr txBox="1"/>
                <p:nvPr/>
              </p:nvSpPr>
              <p:spPr>
                <a:xfrm>
                  <a:off x="9840416" y="4077072"/>
                  <a:ext cx="800680" cy="261610"/>
                </a:xfrm>
                <a:prstGeom prst="rect">
                  <a:avLst/>
                </a:prstGeom>
                <a:solidFill>
                  <a:schemeClr val="bg2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100" b="0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sz="1100" b="0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&gt; 5 </m:t>
                        </m:r>
                        <m:r>
                          <m:rPr>
                            <m:sty m:val="p"/>
                          </m:rPr>
                          <a:rPr lang="de-DE" sz="1100" b="0" i="0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ha</m:t>
                        </m:r>
                        <m:r>
                          <a:rPr lang="de-DE" sz="1100" b="0" i="0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de-DE" sz="1100" b="0" dirty="0">
                    <a:solidFill>
                      <a:schemeClr val="accent4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7" name="Textfeld 6">
                  <a:extLst>
                    <a:ext uri="{FF2B5EF4-FFF2-40B4-BE49-F238E27FC236}">
                      <a16:creationId xmlns:a16="http://schemas.microsoft.com/office/drawing/2014/main" id="{C25E38A4-B034-8109-5094-CBB30F0A54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0416" y="4077072"/>
                  <a:ext cx="800680" cy="2616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feld 7">
                  <a:extLst>
                    <a:ext uri="{FF2B5EF4-FFF2-40B4-BE49-F238E27FC236}">
                      <a16:creationId xmlns:a16="http://schemas.microsoft.com/office/drawing/2014/main" id="{A5BD43A2-36DD-1338-A6E3-CB6120E37DF8}"/>
                    </a:ext>
                  </a:extLst>
                </p:cNvPr>
                <p:cNvSpPr txBox="1"/>
                <p:nvPr/>
              </p:nvSpPr>
              <p:spPr>
                <a:xfrm>
                  <a:off x="7187348" y="5589240"/>
                  <a:ext cx="800680" cy="261610"/>
                </a:xfrm>
                <a:prstGeom prst="rect">
                  <a:avLst/>
                </a:prstGeom>
                <a:solidFill>
                  <a:schemeClr val="bg2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100" b="0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sz="1100" b="0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&lt; 5 </m:t>
                        </m:r>
                        <m:r>
                          <m:rPr>
                            <m:sty m:val="p"/>
                          </m:rPr>
                          <a:rPr lang="de-DE" sz="1100" b="0" i="0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ha</m:t>
                        </m:r>
                        <m:r>
                          <a:rPr lang="de-DE" sz="1100" b="0" i="0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de-DE" sz="1100" b="0" dirty="0">
                    <a:solidFill>
                      <a:schemeClr val="accent4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8" name="Textfeld 7">
                  <a:extLst>
                    <a:ext uri="{FF2B5EF4-FFF2-40B4-BE49-F238E27FC236}">
                      <a16:creationId xmlns:a16="http://schemas.microsoft.com/office/drawing/2014/main" id="{A5BD43A2-36DD-1338-A6E3-CB6120E37D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7348" y="5589240"/>
                  <a:ext cx="800680" cy="2616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feld 8">
                  <a:extLst>
                    <a:ext uri="{FF2B5EF4-FFF2-40B4-BE49-F238E27FC236}">
                      <a16:creationId xmlns:a16="http://schemas.microsoft.com/office/drawing/2014/main" id="{04DCE22A-2DBB-F2E4-8FDC-11462CE010B0}"/>
                    </a:ext>
                  </a:extLst>
                </p:cNvPr>
                <p:cNvSpPr txBox="1"/>
                <p:nvPr/>
              </p:nvSpPr>
              <p:spPr>
                <a:xfrm>
                  <a:off x="9984432" y="5602415"/>
                  <a:ext cx="800680" cy="261610"/>
                </a:xfrm>
                <a:prstGeom prst="rect">
                  <a:avLst/>
                </a:prstGeom>
                <a:solidFill>
                  <a:schemeClr val="bg2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100" b="0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sz="1100" b="0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&lt; 5 </m:t>
                        </m:r>
                        <m:r>
                          <m:rPr>
                            <m:sty m:val="p"/>
                          </m:rPr>
                          <a:rPr lang="de-DE" sz="1100" b="0" i="0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ha</m:t>
                        </m:r>
                        <m:r>
                          <a:rPr lang="de-DE" sz="1100" b="0" i="0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de-DE" sz="1100" b="0" dirty="0">
                    <a:solidFill>
                      <a:schemeClr val="accent4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9" name="Textfeld 8">
                  <a:extLst>
                    <a:ext uri="{FF2B5EF4-FFF2-40B4-BE49-F238E27FC236}">
                      <a16:creationId xmlns:a16="http://schemas.microsoft.com/office/drawing/2014/main" id="{04DCE22A-2DBB-F2E4-8FDC-11462CE010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4432" y="5602415"/>
                  <a:ext cx="800680" cy="2616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Titel 1">
            <a:extLst>
              <a:ext uri="{FF2B5EF4-FFF2-40B4-BE49-F238E27FC236}">
                <a16:creationId xmlns:a16="http://schemas.microsoft.com/office/drawing/2014/main" id="{0BC40594-A7F3-4396-BA11-E805CFE83DE9}"/>
              </a:ext>
            </a:extLst>
          </p:cNvPr>
          <p:cNvSpPr txBox="1">
            <a:spLocks/>
          </p:cNvSpPr>
          <p:nvPr/>
        </p:nvSpPr>
        <p:spPr>
          <a:xfrm>
            <a:off x="550863" y="144000"/>
            <a:ext cx="11258550" cy="5436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549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dirty="0" err="1"/>
              <a:t>Methodology</a:t>
            </a:r>
            <a:endParaRPr lang="de-DE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26239E6-5244-42E8-834D-8FAAC43EFA97}"/>
              </a:ext>
            </a:extLst>
          </p:cNvPr>
          <p:cNvSpPr txBox="1"/>
          <p:nvPr/>
        </p:nvSpPr>
        <p:spPr>
          <a:xfrm>
            <a:off x="492786" y="4971243"/>
            <a:ext cx="1418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err="1">
                <a:solidFill>
                  <a:srgbClr val="000000"/>
                </a:solidFill>
              </a:rPr>
              <a:t>Vélez</a:t>
            </a:r>
            <a:r>
              <a:rPr lang="en-GB" sz="900" dirty="0">
                <a:solidFill>
                  <a:srgbClr val="000000"/>
                </a:solidFill>
              </a:rPr>
              <a:t> Pérez, M. (2023). Investigation of the impact of land use changes of the flood event 2021 at the Ahr River [</a:t>
            </a:r>
            <a:r>
              <a:rPr lang="en-GB" sz="900" dirty="0" err="1">
                <a:solidFill>
                  <a:srgbClr val="000000"/>
                </a:solidFill>
              </a:rPr>
              <a:t>Masterarbeit</a:t>
            </a:r>
            <a:r>
              <a:rPr lang="en-GB" sz="900" dirty="0">
                <a:solidFill>
                  <a:srgbClr val="000000"/>
                </a:solidFill>
              </a:rPr>
              <a:t>]. RWTH Aachen University, Aachen. </a:t>
            </a:r>
          </a:p>
        </p:txBody>
      </p:sp>
    </p:spTree>
    <p:extLst>
      <p:ext uri="{BB962C8B-B14F-4D97-AF65-F5344CB8AC3E}">
        <p14:creationId xmlns:p14="http://schemas.microsoft.com/office/powerpoint/2010/main" val="4097935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CEC7B3-B535-4646-BAFD-A1619155B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Flood </a:t>
            </a:r>
            <a:r>
              <a:rPr lang="de-DE" dirty="0" err="1"/>
              <a:t>history</a:t>
            </a:r>
            <a:r>
              <a:rPr lang="de-DE" dirty="0"/>
              <a:t> in </a:t>
            </a:r>
            <a:r>
              <a:rPr lang="de-DE" dirty="0" err="1"/>
              <a:t>catchments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66D89AE-2767-4597-AFAA-CCBA502FE6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062446"/>
            <a:ext cx="1939788" cy="348747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Ahr </a:t>
            </a:r>
            <a:r>
              <a:rPr lang="de-DE" b="1" dirty="0" err="1"/>
              <a:t>river</a:t>
            </a:r>
            <a:r>
              <a:rPr lang="de-DE" b="1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7A02CA9-345F-446C-94DE-C09DA7880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1193"/>
            <a:ext cx="12192000" cy="4035614"/>
          </a:xfrm>
          <a:prstGeom prst="rect">
            <a:avLst/>
          </a:prstGeom>
        </p:spPr>
      </p:pic>
      <p:sp>
        <p:nvSpPr>
          <p:cNvPr id="5" name="Textplatzhalter 2">
            <a:extLst>
              <a:ext uri="{FF2B5EF4-FFF2-40B4-BE49-F238E27FC236}">
                <a16:creationId xmlns:a16="http://schemas.microsoft.com/office/drawing/2014/main" id="{31B4722F-36E6-4E8C-8C0E-8BA6F8106902}"/>
              </a:ext>
            </a:extLst>
          </p:cNvPr>
          <p:cNvSpPr txBox="1">
            <a:spLocks/>
          </p:cNvSpPr>
          <p:nvPr/>
        </p:nvSpPr>
        <p:spPr>
          <a:xfrm>
            <a:off x="3298418" y="1062445"/>
            <a:ext cx="1939788" cy="348747"/>
          </a:xfrm>
          <a:prstGeom prst="rect">
            <a:avLst/>
          </a:prstGeom>
        </p:spPr>
        <p:txBody>
          <a:bodyPr lIns="0" tIns="0" rIns="0" bIns="0"/>
          <a:lstStyle>
            <a:lvl1pPr marL="216000" indent="-216000" algn="l" defTabSz="216000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Arial" panose="020B0604020202020204" pitchFamily="34" charset="0"/>
              <a:buChar char="■"/>
              <a:tabLst>
                <a:tab pos="216000" algn="l"/>
              </a:tabLst>
              <a:defRPr lang="de-DE" sz="1800" kern="1200" dirty="0" smtClean="0">
                <a:solidFill>
                  <a:srgbClr val="00549F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32000" indent="-2159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≡"/>
              <a:tabLst>
                <a:tab pos="432000" algn="l"/>
              </a:tabLst>
              <a:defRPr lang="de-DE" sz="1600" kern="1200" dirty="0" smtClean="0">
                <a:solidFill>
                  <a:srgbClr val="00549F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648000" indent="-215900" algn="l" defTabSz="216000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="/>
              <a:tabLst>
                <a:tab pos="648000" algn="l"/>
              </a:tabLst>
              <a:defRPr lang="de-DE" sz="1600" kern="1200" dirty="0" smtClean="0">
                <a:solidFill>
                  <a:srgbClr val="00549F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864000" indent="-216000" algn="l" defTabSz="216000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‒"/>
              <a:tabLst>
                <a:tab pos="864000" algn="l"/>
              </a:tabLst>
              <a:defRPr lang="de-DE" sz="1600" kern="1200" dirty="0" smtClean="0">
                <a:solidFill>
                  <a:srgbClr val="00549F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080000" indent="-216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30000"/>
              <a:buFont typeface="Symbol" panose="05050102010706020507" pitchFamily="18" charset="2"/>
              <a:buChar char="-"/>
              <a:tabLst>
                <a:tab pos="895350" algn="l"/>
              </a:tabLst>
              <a:defRPr lang="de-DE" sz="1600" kern="1200" dirty="0" smtClean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D402D"/>
              </a:buClr>
              <a:buSzPct val="130000"/>
              <a:buFont typeface="Symbol" panose="05050102010706020507" pitchFamily="18" charset="2"/>
              <a:buChar char="-"/>
              <a:defRPr lang="de-DE" sz="16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D402D"/>
              </a:buClr>
              <a:buSzPct val="130000"/>
              <a:buFont typeface="Symbol" panose="05050102010706020507" pitchFamily="18" charset="2"/>
              <a:buChar char="-"/>
              <a:defRPr lang="de-DE" sz="16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D402D"/>
              </a:buClr>
              <a:buSzPct val="130000"/>
              <a:buFont typeface="Symbol" panose="05050102010706020507" pitchFamily="18" charset="2"/>
              <a:buChar char="-"/>
              <a:defRPr lang="de-DE" sz="16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Erft river 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5B5CBC00-F33B-4219-8F23-ABD1784392EA}"/>
              </a:ext>
            </a:extLst>
          </p:cNvPr>
          <p:cNvSpPr txBox="1">
            <a:spLocks/>
          </p:cNvSpPr>
          <p:nvPr/>
        </p:nvSpPr>
        <p:spPr>
          <a:xfrm>
            <a:off x="9377000" y="1062444"/>
            <a:ext cx="1939788" cy="348747"/>
          </a:xfrm>
          <a:prstGeom prst="rect">
            <a:avLst/>
          </a:prstGeom>
        </p:spPr>
        <p:txBody>
          <a:bodyPr lIns="0" tIns="0" rIns="0" bIns="0"/>
          <a:lstStyle>
            <a:lvl1pPr marL="216000" indent="-216000" algn="l" defTabSz="216000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Arial" panose="020B0604020202020204" pitchFamily="34" charset="0"/>
              <a:buChar char="■"/>
              <a:tabLst>
                <a:tab pos="216000" algn="l"/>
              </a:tabLst>
              <a:defRPr lang="de-DE" sz="1800" kern="1200" dirty="0" smtClean="0">
                <a:solidFill>
                  <a:srgbClr val="00549F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32000" indent="-2159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≡"/>
              <a:tabLst>
                <a:tab pos="432000" algn="l"/>
              </a:tabLst>
              <a:defRPr lang="de-DE" sz="1600" kern="1200" dirty="0" smtClean="0">
                <a:solidFill>
                  <a:srgbClr val="00549F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648000" indent="-215900" algn="l" defTabSz="216000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="/>
              <a:tabLst>
                <a:tab pos="648000" algn="l"/>
              </a:tabLst>
              <a:defRPr lang="de-DE" sz="1600" kern="1200" dirty="0" smtClean="0">
                <a:solidFill>
                  <a:srgbClr val="00549F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864000" indent="-216000" algn="l" defTabSz="216000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‒"/>
              <a:tabLst>
                <a:tab pos="864000" algn="l"/>
              </a:tabLst>
              <a:defRPr lang="de-DE" sz="1600" kern="1200" dirty="0" smtClean="0">
                <a:solidFill>
                  <a:srgbClr val="00549F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080000" indent="-216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30000"/>
              <a:buFont typeface="Symbol" panose="05050102010706020507" pitchFamily="18" charset="2"/>
              <a:buChar char="-"/>
              <a:tabLst>
                <a:tab pos="895350" algn="l"/>
              </a:tabLst>
              <a:defRPr lang="de-DE" sz="1600" kern="1200" dirty="0" smtClean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D402D"/>
              </a:buClr>
              <a:buSzPct val="130000"/>
              <a:buFont typeface="Symbol" panose="05050102010706020507" pitchFamily="18" charset="2"/>
              <a:buChar char="-"/>
              <a:defRPr lang="de-DE" sz="16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D402D"/>
              </a:buClr>
              <a:buSzPct val="130000"/>
              <a:buFont typeface="Symbol" panose="05050102010706020507" pitchFamily="18" charset="2"/>
              <a:buChar char="-"/>
              <a:defRPr lang="de-DE" sz="16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D402D"/>
              </a:buClr>
              <a:buSzPct val="130000"/>
              <a:buFont typeface="Symbol" panose="05050102010706020507" pitchFamily="18" charset="2"/>
              <a:buChar char="-"/>
              <a:defRPr lang="de-DE" sz="16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 err="1"/>
              <a:t>Wupper</a:t>
            </a:r>
            <a:r>
              <a:rPr lang="en-GB" b="1" dirty="0"/>
              <a:t> river 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D79829A5-DB14-4F0D-8C91-57D5CF266B59}"/>
              </a:ext>
            </a:extLst>
          </p:cNvPr>
          <p:cNvSpPr txBox="1">
            <a:spLocks/>
          </p:cNvSpPr>
          <p:nvPr/>
        </p:nvSpPr>
        <p:spPr>
          <a:xfrm>
            <a:off x="6295231" y="1062444"/>
            <a:ext cx="1939788" cy="348747"/>
          </a:xfrm>
          <a:prstGeom prst="rect">
            <a:avLst/>
          </a:prstGeom>
        </p:spPr>
        <p:txBody>
          <a:bodyPr lIns="0" tIns="0" rIns="0" bIns="0"/>
          <a:lstStyle>
            <a:lvl1pPr marL="216000" indent="-216000" algn="l" defTabSz="216000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Arial" panose="020B0604020202020204" pitchFamily="34" charset="0"/>
              <a:buChar char="■"/>
              <a:tabLst>
                <a:tab pos="216000" algn="l"/>
              </a:tabLst>
              <a:defRPr lang="de-DE" sz="1800" kern="1200" dirty="0" smtClean="0">
                <a:solidFill>
                  <a:srgbClr val="00549F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32000" indent="-2159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≡"/>
              <a:tabLst>
                <a:tab pos="432000" algn="l"/>
              </a:tabLst>
              <a:defRPr lang="de-DE" sz="1600" kern="1200" dirty="0" smtClean="0">
                <a:solidFill>
                  <a:srgbClr val="00549F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648000" indent="-215900" algn="l" defTabSz="216000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="/>
              <a:tabLst>
                <a:tab pos="648000" algn="l"/>
              </a:tabLst>
              <a:defRPr lang="de-DE" sz="1600" kern="1200" dirty="0" smtClean="0">
                <a:solidFill>
                  <a:srgbClr val="00549F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864000" indent="-216000" algn="l" defTabSz="216000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‒"/>
              <a:tabLst>
                <a:tab pos="864000" algn="l"/>
              </a:tabLst>
              <a:defRPr lang="de-DE" sz="1600" kern="1200" dirty="0" smtClean="0">
                <a:solidFill>
                  <a:srgbClr val="00549F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080000" indent="-216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30000"/>
              <a:buFont typeface="Symbol" panose="05050102010706020507" pitchFamily="18" charset="2"/>
              <a:buChar char="-"/>
              <a:tabLst>
                <a:tab pos="895350" algn="l"/>
              </a:tabLst>
              <a:defRPr lang="de-DE" sz="1600" kern="1200" dirty="0" smtClean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D402D"/>
              </a:buClr>
              <a:buSzPct val="130000"/>
              <a:buFont typeface="Symbol" panose="05050102010706020507" pitchFamily="18" charset="2"/>
              <a:buChar char="-"/>
              <a:defRPr lang="de-DE" sz="16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D402D"/>
              </a:buClr>
              <a:buSzPct val="130000"/>
              <a:buFont typeface="Symbol" panose="05050102010706020507" pitchFamily="18" charset="2"/>
              <a:buChar char="-"/>
              <a:defRPr lang="de-DE" sz="16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D402D"/>
              </a:buClr>
              <a:buSzPct val="130000"/>
              <a:buFont typeface="Symbol" panose="05050102010706020507" pitchFamily="18" charset="2"/>
              <a:buChar char="-"/>
              <a:defRPr lang="de-DE" sz="16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Inde river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D249246-3E80-4128-935F-C0E22C72DECD}"/>
              </a:ext>
            </a:extLst>
          </p:cNvPr>
          <p:cNvSpPr txBox="1"/>
          <p:nvPr/>
        </p:nvSpPr>
        <p:spPr>
          <a:xfrm>
            <a:off x="0" y="5446807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>
                <a:solidFill>
                  <a:srgbClr val="000000"/>
                </a:solidFill>
              </a:rPr>
              <a:t>Adapted</a:t>
            </a:r>
            <a:r>
              <a:rPr lang="de-DE" sz="1000" dirty="0">
                <a:solidFill>
                  <a:srgbClr val="000000"/>
                </a:solidFill>
              </a:rPr>
              <a:t> and </a:t>
            </a:r>
            <a:r>
              <a:rPr lang="de-DE" sz="1000" dirty="0" err="1">
                <a:solidFill>
                  <a:srgbClr val="000000"/>
                </a:solidFill>
              </a:rPr>
              <a:t>changed</a:t>
            </a:r>
            <a:r>
              <a:rPr lang="de-DE" sz="1000" dirty="0">
                <a:solidFill>
                  <a:srgbClr val="000000"/>
                </a:solidFill>
              </a:rPr>
              <a:t> after </a:t>
            </a:r>
            <a:r>
              <a:rPr lang="de-DE" sz="1000" dirty="0" err="1">
                <a:solidFill>
                  <a:srgbClr val="000000"/>
                </a:solidFill>
              </a:rPr>
              <a:t>cited</a:t>
            </a:r>
            <a:r>
              <a:rPr lang="de-DE" sz="1000" dirty="0">
                <a:solidFill>
                  <a:srgbClr val="000000"/>
                </a:solidFill>
              </a:rPr>
              <a:t> </a:t>
            </a:r>
            <a:r>
              <a:rPr lang="de-DE" sz="1000" dirty="0" err="1">
                <a:solidFill>
                  <a:srgbClr val="000000"/>
                </a:solidFill>
              </a:rPr>
              <a:t>sources</a:t>
            </a:r>
            <a:r>
              <a:rPr lang="de-DE" sz="1000" dirty="0">
                <a:solidFill>
                  <a:srgbClr val="000000"/>
                </a:solidFill>
              </a:rPr>
              <a:t>, </a:t>
            </a:r>
            <a:r>
              <a:rPr lang="de-DE" sz="1000" dirty="0" err="1">
                <a:solidFill>
                  <a:srgbClr val="000000"/>
                </a:solidFill>
              </a:rPr>
              <a:t>including</a:t>
            </a:r>
            <a:r>
              <a:rPr lang="de-DE" sz="1000" dirty="0">
                <a:solidFill>
                  <a:srgbClr val="000000"/>
                </a:solidFill>
              </a:rPr>
              <a:t> </a:t>
            </a:r>
            <a:r>
              <a:rPr lang="de-DE" sz="1000" dirty="0" err="1">
                <a:solidFill>
                  <a:srgbClr val="000000"/>
                </a:solidFill>
              </a:rPr>
              <a:t>archive</a:t>
            </a:r>
            <a:r>
              <a:rPr lang="de-DE" sz="1000" dirty="0">
                <a:solidFill>
                  <a:srgbClr val="000000"/>
                </a:solidFill>
              </a:rPr>
              <a:t> </a:t>
            </a:r>
            <a:r>
              <a:rPr lang="de-DE" sz="1000" dirty="0" err="1">
                <a:solidFill>
                  <a:srgbClr val="000000"/>
                </a:solidFill>
              </a:rPr>
              <a:t>research</a:t>
            </a:r>
            <a:r>
              <a:rPr lang="de-DE" sz="1000" dirty="0">
                <a:solidFill>
                  <a:srgbClr val="000000"/>
                </a:solidFill>
              </a:rPr>
              <a:t> </a:t>
            </a:r>
            <a:r>
              <a:rPr lang="de-DE" sz="1000" dirty="0" err="1">
                <a:solidFill>
                  <a:srgbClr val="000000"/>
                </a:solidFill>
              </a:rPr>
              <a:t>within</a:t>
            </a:r>
            <a:r>
              <a:rPr lang="de-DE" sz="1000" dirty="0">
                <a:solidFill>
                  <a:srgbClr val="000000"/>
                </a:solidFill>
              </a:rPr>
              <a:t> </a:t>
            </a:r>
            <a:r>
              <a:rPr lang="de-DE" sz="1000" dirty="0" err="1">
                <a:solidFill>
                  <a:srgbClr val="000000"/>
                </a:solidFill>
              </a:rPr>
              <a:t>cited</a:t>
            </a:r>
            <a:r>
              <a:rPr lang="de-DE" sz="1000" dirty="0">
                <a:solidFill>
                  <a:srgbClr val="000000"/>
                </a:solidFill>
              </a:rPr>
              <a:t> </a:t>
            </a:r>
            <a:r>
              <a:rPr lang="de-DE" sz="1000" dirty="0" err="1">
                <a:solidFill>
                  <a:srgbClr val="000000"/>
                </a:solidFill>
              </a:rPr>
              <a:t>bachelor‘s</a:t>
            </a:r>
            <a:r>
              <a:rPr lang="de-DE" sz="1000" dirty="0">
                <a:solidFill>
                  <a:srgbClr val="000000"/>
                </a:solidFill>
              </a:rPr>
              <a:t> </a:t>
            </a:r>
            <a:r>
              <a:rPr lang="de-DE" sz="1000" dirty="0" err="1">
                <a:solidFill>
                  <a:srgbClr val="000000"/>
                </a:solidFill>
              </a:rPr>
              <a:t>theses</a:t>
            </a:r>
            <a:endParaRPr lang="en-GB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001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9" name="Tabelle 98">
                <a:extLst>
                  <a:ext uri="{FF2B5EF4-FFF2-40B4-BE49-F238E27FC236}">
                    <a16:creationId xmlns:a16="http://schemas.microsoft.com/office/drawing/2014/main" id="{FF443B88-E379-CA97-5CD7-3AD53471DAB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358727" y="1772816"/>
              <a:ext cx="3282411" cy="355200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74100">
                      <a:extLst>
                        <a:ext uri="{9D8B030D-6E8A-4147-A177-3AD203B41FA5}">
                          <a16:colId xmlns:a16="http://schemas.microsoft.com/office/drawing/2014/main" val="1559537288"/>
                        </a:ext>
                      </a:extLst>
                    </a:gridCol>
                    <a:gridCol w="1568130">
                      <a:extLst>
                        <a:ext uri="{9D8B030D-6E8A-4147-A177-3AD203B41FA5}">
                          <a16:colId xmlns:a16="http://schemas.microsoft.com/office/drawing/2014/main" val="3386379577"/>
                        </a:ext>
                      </a:extLst>
                    </a:gridCol>
                    <a:gridCol w="1240181">
                      <a:extLst>
                        <a:ext uri="{9D8B030D-6E8A-4147-A177-3AD203B41FA5}">
                          <a16:colId xmlns:a16="http://schemas.microsoft.com/office/drawing/2014/main" val="2220939174"/>
                        </a:ext>
                      </a:extLst>
                    </a:gridCol>
                  </a:tblGrid>
                  <a:tr h="360000"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1" kern="1200" dirty="0">
                              <a:solidFill>
                                <a:schemeClr val="accent4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LC-Class</a:t>
                          </a:r>
                          <a:endParaRPr lang="de-DE" sz="1400" dirty="0">
                            <a:solidFill>
                              <a:schemeClr val="accent4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1" kern="1200" dirty="0">
                              <a:solidFill>
                                <a:schemeClr val="accent4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LC-Class</a:t>
                          </a:r>
                          <a:endParaRPr lang="de-DE" sz="1400" dirty="0">
                            <a:solidFill>
                              <a:schemeClr val="accent4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dirty="0">
                              <a:solidFill>
                                <a:schemeClr val="accent4"/>
                              </a:solidFill>
                              <a:effectLst/>
                              <a:latin typeface="+mn-lt"/>
                            </a:rPr>
                            <a:t>Change 1809-2018</a:t>
                          </a:r>
                          <a:endParaRPr lang="de-DE" sz="1400" dirty="0">
                            <a:solidFill>
                              <a:schemeClr val="accent4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0328462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1" i="1" smtClean="0">
                                        <a:solidFill>
                                          <a:schemeClr val="accent4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1">
                                        <a:solidFill>
                                          <a:schemeClr val="accent4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𝑳𝑪</m:t>
                                    </m:r>
                                  </m:e>
                                  <m:sub>
                                    <m:r>
                                      <a:rPr lang="de-DE" sz="1400" b="1" i="0" smtClean="0">
                                        <a:solidFill>
                                          <a:schemeClr val="accent4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1400" b="1">
                                        <a:solidFill>
                                          <a:schemeClr val="accent4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accent4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de-DE" sz="1400" b="0" kern="1200" dirty="0">
                              <a:solidFill>
                                <a:schemeClr val="accent4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+mn-cs"/>
                            </a:rPr>
                            <a:t>Urban </a:t>
                          </a:r>
                          <a:r>
                            <a:rPr lang="de-DE" sz="1400" b="0" kern="1200" dirty="0" err="1">
                              <a:solidFill>
                                <a:schemeClr val="accent4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+mn-cs"/>
                            </a:rPr>
                            <a:t>areas</a:t>
                          </a:r>
                          <a:r>
                            <a:rPr lang="de-DE" sz="1400" b="0" kern="1200" dirty="0">
                              <a:solidFill>
                                <a:schemeClr val="accent4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+mn-cs"/>
                            </a:rPr>
                            <a:t> </a:t>
                          </a:r>
                          <a:endParaRPr lang="de-DE" sz="1400" b="0" dirty="0">
                            <a:solidFill>
                              <a:schemeClr val="accent4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50000"/>
                            </a:lnSpc>
                            <a:buFont typeface="Arial" panose="020B0604020202020204" pitchFamily="34" charset="0"/>
                            <a:buNone/>
                          </a:pPr>
                          <a:r>
                            <a:rPr lang="de-DE" sz="1400" b="0" kern="1200" dirty="0">
                              <a:solidFill>
                                <a:schemeClr val="accent4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+mn-cs"/>
                            </a:rPr>
                            <a:t>+ 5%</a:t>
                          </a: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6688182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1" i="1" smtClean="0">
                                        <a:solidFill>
                                          <a:schemeClr val="accent4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1">
                                        <a:solidFill>
                                          <a:schemeClr val="accent4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𝑳𝑪</m:t>
                                    </m:r>
                                  </m:e>
                                  <m:sub>
                                    <m:r>
                                      <a:rPr lang="de-DE" sz="1400" b="1" i="0" smtClean="0">
                                        <a:solidFill>
                                          <a:schemeClr val="accent4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  <m:r>
                                      <a:rPr lang="en-US" sz="1400" b="1">
                                        <a:solidFill>
                                          <a:schemeClr val="accent4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accent4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de-DE" sz="1400" b="0" dirty="0" err="1">
                              <a:solidFill>
                                <a:schemeClr val="accent4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</a:rPr>
                            <a:t>Arable</a:t>
                          </a:r>
                          <a:r>
                            <a:rPr lang="de-DE" sz="1400" b="0" dirty="0">
                              <a:solidFill>
                                <a:schemeClr val="accent4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</a:rPr>
                            <a:t> </a:t>
                          </a:r>
                          <a:r>
                            <a:rPr lang="de-DE" sz="1400" b="0" dirty="0" err="1">
                              <a:solidFill>
                                <a:schemeClr val="accent4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</a:rPr>
                            <a:t>lands</a:t>
                          </a:r>
                          <a:endParaRPr lang="de-DE" sz="1400" b="0" dirty="0">
                            <a:solidFill>
                              <a:schemeClr val="accent4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50000"/>
                            </a:lnSpc>
                            <a:buFont typeface="Arial" panose="020B0604020202020204" pitchFamily="34" charset="0"/>
                            <a:buNone/>
                          </a:pPr>
                          <a:r>
                            <a:rPr lang="de-DE" sz="1400" b="0" kern="1200" dirty="0">
                              <a:solidFill>
                                <a:schemeClr val="accent4"/>
                              </a:solidFill>
                              <a:latin typeface="+mn-lt"/>
                              <a:ea typeface="Times New Roman" panose="02020603050405020304" pitchFamily="18" charset="0"/>
                              <a:cs typeface="+mn-cs"/>
                            </a:rPr>
                            <a:t>− 38%</a:t>
                          </a: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088980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1" i="1" smtClean="0">
                                        <a:solidFill>
                                          <a:schemeClr val="accent4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1">
                                        <a:solidFill>
                                          <a:schemeClr val="accent4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𝑳𝑪</m:t>
                                    </m:r>
                                  </m:e>
                                  <m:sub>
                                    <m:r>
                                      <a:rPr lang="de-DE" sz="1400" b="1" i="0" smtClean="0">
                                        <a:solidFill>
                                          <a:schemeClr val="accent4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  <m:r>
                                      <a:rPr lang="en-US" sz="1400" b="1">
                                        <a:solidFill>
                                          <a:schemeClr val="accent4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accent4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dirty="0">
                              <a:solidFill>
                                <a:schemeClr val="accent4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</a:rPr>
                            <a:t>Vineyards</a:t>
                          </a:r>
                          <a:endParaRPr lang="de-DE" sz="1400" b="0" dirty="0">
                            <a:solidFill>
                              <a:schemeClr val="accent4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kern="1200" dirty="0">
                              <a:solidFill>
                                <a:schemeClr val="accent4"/>
                              </a:solidFill>
                              <a:latin typeface="+mn-lt"/>
                              <a:ea typeface="Times New Roman" panose="02020603050405020304" pitchFamily="18" charset="0"/>
                              <a:cs typeface="+mn-cs"/>
                            </a:rPr>
                            <a:t>+ 0.1%</a:t>
                          </a: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9595955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1" i="1" smtClean="0">
                                        <a:solidFill>
                                          <a:schemeClr val="accent4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1">
                                        <a:solidFill>
                                          <a:schemeClr val="accent4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𝑳𝑪</m:t>
                                    </m:r>
                                  </m:e>
                                  <m:sub>
                                    <m:r>
                                      <a:rPr lang="de-DE" sz="1400" b="1" i="0" smtClean="0">
                                        <a:solidFill>
                                          <a:schemeClr val="accent4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  <m:r>
                                      <a:rPr lang="en-US" sz="1400" b="1">
                                        <a:solidFill>
                                          <a:schemeClr val="accent4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b="1" kern="1200" dirty="0">
                            <a:solidFill>
                              <a:schemeClr val="accent4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de-DE" sz="1400" b="0" kern="1200" dirty="0" err="1">
                              <a:solidFill>
                                <a:schemeClr val="accent4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+mn-cs"/>
                            </a:rPr>
                            <a:t>Pastures</a:t>
                          </a:r>
                          <a:endParaRPr lang="de-DE" sz="1400" b="0" kern="1200" dirty="0">
                            <a:solidFill>
                              <a:schemeClr val="accent4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kern="1200" dirty="0">
                              <a:solidFill>
                                <a:schemeClr val="accent4"/>
                              </a:solidFill>
                              <a:latin typeface="+mn-lt"/>
                              <a:ea typeface="Times New Roman" panose="02020603050405020304" pitchFamily="18" charset="0"/>
                              <a:cs typeface="+mn-cs"/>
                            </a:rPr>
                            <a:t>+ 22 %</a:t>
                          </a: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1780965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1" i="1" smtClean="0">
                                        <a:solidFill>
                                          <a:schemeClr val="accent4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1">
                                        <a:solidFill>
                                          <a:schemeClr val="accent4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𝑳𝑪</m:t>
                                    </m:r>
                                  </m:e>
                                  <m:sub>
                                    <m:r>
                                      <a:rPr lang="de-DE" sz="1400" b="1" i="0" smtClean="0">
                                        <a:solidFill>
                                          <a:schemeClr val="accent4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  <m:r>
                                      <a:rPr lang="en-US" sz="1400" b="1">
                                        <a:solidFill>
                                          <a:schemeClr val="accent4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b="1" kern="1200" dirty="0">
                            <a:solidFill>
                              <a:schemeClr val="accent4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de-DE" sz="1400" b="0" kern="1200" dirty="0">
                              <a:solidFill>
                                <a:schemeClr val="accent4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+mn-cs"/>
                            </a:rPr>
                            <a:t>Forest</a:t>
                          </a: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kern="1200" dirty="0">
                              <a:solidFill>
                                <a:schemeClr val="accent4"/>
                              </a:solidFill>
                              <a:latin typeface="+mn-lt"/>
                              <a:ea typeface="Times New Roman" panose="02020603050405020304" pitchFamily="18" charset="0"/>
                              <a:cs typeface="+mn-cs"/>
                            </a:rPr>
                            <a:t>+ 22 %</a:t>
                          </a: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5525152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1" i="1" smtClean="0">
                                        <a:solidFill>
                                          <a:schemeClr val="accent4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1">
                                        <a:solidFill>
                                          <a:schemeClr val="accent4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𝑳𝑪</m:t>
                                    </m:r>
                                  </m:e>
                                  <m:sub>
                                    <m:r>
                                      <a:rPr lang="de-DE" sz="1400" b="1" i="0" smtClean="0">
                                        <a:solidFill>
                                          <a:schemeClr val="accent4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  <m:r>
                                      <a:rPr lang="en-US" sz="1400" b="1">
                                        <a:solidFill>
                                          <a:schemeClr val="accent4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b="1" kern="1200" dirty="0">
                            <a:solidFill>
                              <a:schemeClr val="accent4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de-DE" sz="1400" b="0" kern="1200" dirty="0">
                              <a:solidFill>
                                <a:schemeClr val="accent4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+mn-cs"/>
                            </a:rPr>
                            <a:t>Heath</a:t>
                          </a: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kern="1200" dirty="0">
                              <a:solidFill>
                                <a:schemeClr val="accent4"/>
                              </a:solidFill>
                              <a:latin typeface="+mn-lt"/>
                              <a:ea typeface="Times New Roman" panose="02020603050405020304" pitchFamily="18" charset="0"/>
                              <a:cs typeface="+mn-cs"/>
                            </a:rPr>
                            <a:t>− 12 %</a:t>
                          </a: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5111237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1" i="1" smtClean="0">
                                        <a:solidFill>
                                          <a:schemeClr val="accent4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1">
                                        <a:solidFill>
                                          <a:schemeClr val="accent4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𝑳𝑪</m:t>
                                    </m:r>
                                  </m:e>
                                  <m:sub>
                                    <m:r>
                                      <a:rPr lang="de-DE" sz="1400" b="1" i="0" smtClean="0">
                                        <a:solidFill>
                                          <a:schemeClr val="accent4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𝟕</m:t>
                                    </m:r>
                                    <m:r>
                                      <a:rPr lang="en-US" sz="1400" b="1">
                                        <a:solidFill>
                                          <a:schemeClr val="accent4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b="1" kern="1200" dirty="0">
                            <a:solidFill>
                              <a:schemeClr val="accent4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de-DE" sz="1400" b="0" kern="1200" dirty="0" err="1">
                              <a:solidFill>
                                <a:schemeClr val="accent4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+mn-cs"/>
                            </a:rPr>
                            <a:t>Wetlands</a:t>
                          </a:r>
                          <a:endParaRPr lang="de-DE" sz="1400" b="0" kern="1200" dirty="0">
                            <a:solidFill>
                              <a:schemeClr val="accent4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kern="1200" dirty="0">
                              <a:solidFill>
                                <a:schemeClr val="accent4"/>
                              </a:solidFill>
                              <a:latin typeface="+mn-lt"/>
                              <a:ea typeface="Times New Roman" panose="02020603050405020304" pitchFamily="18" charset="0"/>
                              <a:cs typeface="+mn-cs"/>
                            </a:rPr>
                            <a:t>− 0.05 %</a:t>
                          </a: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1356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9" name="Tabelle 98">
                <a:extLst>
                  <a:ext uri="{FF2B5EF4-FFF2-40B4-BE49-F238E27FC236}">
                    <a16:creationId xmlns:a16="http://schemas.microsoft.com/office/drawing/2014/main" id="{FF443B88-E379-CA97-5CD7-3AD53471DA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1089594"/>
                  </p:ext>
                </p:extLst>
              </p:nvPr>
            </p:nvGraphicFramePr>
            <p:xfrm>
              <a:off x="8358727" y="1772816"/>
              <a:ext cx="3282411" cy="355200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74100">
                      <a:extLst>
                        <a:ext uri="{9D8B030D-6E8A-4147-A177-3AD203B41FA5}">
                          <a16:colId xmlns:a16="http://schemas.microsoft.com/office/drawing/2014/main" val="1559537288"/>
                        </a:ext>
                      </a:extLst>
                    </a:gridCol>
                    <a:gridCol w="1568130">
                      <a:extLst>
                        <a:ext uri="{9D8B030D-6E8A-4147-A177-3AD203B41FA5}">
                          <a16:colId xmlns:a16="http://schemas.microsoft.com/office/drawing/2014/main" val="3386379577"/>
                        </a:ext>
                      </a:extLst>
                    </a:gridCol>
                    <a:gridCol w="1240181">
                      <a:extLst>
                        <a:ext uri="{9D8B030D-6E8A-4147-A177-3AD203B41FA5}">
                          <a16:colId xmlns:a16="http://schemas.microsoft.com/office/drawing/2014/main" val="2220939174"/>
                        </a:ext>
                      </a:extLst>
                    </a:gridCol>
                  </a:tblGrid>
                  <a:tr h="600520"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1" kern="1200" dirty="0">
                              <a:solidFill>
                                <a:schemeClr val="accent4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LC-Class</a:t>
                          </a:r>
                          <a:endParaRPr lang="de-DE" sz="1400" dirty="0">
                            <a:solidFill>
                              <a:schemeClr val="accent4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1" kern="1200" dirty="0">
                              <a:solidFill>
                                <a:schemeClr val="accent4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LC-Class</a:t>
                          </a:r>
                          <a:endParaRPr lang="de-DE" sz="1400" dirty="0">
                            <a:solidFill>
                              <a:schemeClr val="accent4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dirty="0">
                              <a:solidFill>
                                <a:schemeClr val="accent4"/>
                              </a:solidFill>
                              <a:effectLst/>
                              <a:latin typeface="+mn-lt"/>
                            </a:rPr>
                            <a:t>Change 1809-2018</a:t>
                          </a:r>
                          <a:endParaRPr lang="de-DE" sz="1400" dirty="0">
                            <a:solidFill>
                              <a:schemeClr val="accent4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0328462"/>
                      </a:ext>
                    </a:extLst>
                  </a:tr>
                  <a:tr h="4216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13"/>
                          <a:stretch>
                            <a:fillRect l="-1282" t="-144928" r="-593590" b="-6115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de-DE" sz="1400" b="0" kern="1200" dirty="0">
                              <a:solidFill>
                                <a:schemeClr val="accent4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+mn-cs"/>
                            </a:rPr>
                            <a:t>Urban </a:t>
                          </a:r>
                          <a:r>
                            <a:rPr lang="de-DE" sz="1400" b="0" kern="1200" dirty="0" err="1">
                              <a:solidFill>
                                <a:schemeClr val="accent4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+mn-cs"/>
                            </a:rPr>
                            <a:t>areas</a:t>
                          </a:r>
                          <a:r>
                            <a:rPr lang="de-DE" sz="1400" b="0" kern="1200" dirty="0">
                              <a:solidFill>
                                <a:schemeClr val="accent4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+mn-cs"/>
                            </a:rPr>
                            <a:t> </a:t>
                          </a:r>
                          <a:endParaRPr lang="de-DE" sz="1400" b="0" dirty="0">
                            <a:solidFill>
                              <a:schemeClr val="accent4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50000"/>
                            </a:lnSpc>
                            <a:buFont typeface="Arial" panose="020B0604020202020204" pitchFamily="34" charset="0"/>
                            <a:buNone/>
                          </a:pPr>
                          <a:r>
                            <a:rPr lang="de-DE" sz="1400" b="0" kern="1200" dirty="0">
                              <a:solidFill>
                                <a:schemeClr val="accent4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+mn-cs"/>
                            </a:rPr>
                            <a:t>+ 5%</a:t>
                          </a: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6688182"/>
                      </a:ext>
                    </a:extLst>
                  </a:tr>
                  <a:tr h="4216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blipFill>
                          <a:blip r:embed="rId13"/>
                          <a:stretch>
                            <a:fillRect l="-1282" t="-244928" r="-593590" b="-5115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de-DE" sz="1400" b="0" dirty="0" err="1">
                              <a:solidFill>
                                <a:schemeClr val="accent4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</a:rPr>
                            <a:t>Arable</a:t>
                          </a:r>
                          <a:r>
                            <a:rPr lang="de-DE" sz="1400" b="0" dirty="0">
                              <a:solidFill>
                                <a:schemeClr val="accent4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</a:rPr>
                            <a:t> </a:t>
                          </a:r>
                          <a:r>
                            <a:rPr lang="de-DE" sz="1400" b="0" dirty="0" err="1">
                              <a:solidFill>
                                <a:schemeClr val="accent4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</a:rPr>
                            <a:t>lands</a:t>
                          </a:r>
                          <a:endParaRPr lang="de-DE" sz="1400" b="0" dirty="0">
                            <a:solidFill>
                              <a:schemeClr val="accent4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50000"/>
                            </a:lnSpc>
                            <a:buFont typeface="Arial" panose="020B0604020202020204" pitchFamily="34" charset="0"/>
                            <a:buNone/>
                          </a:pPr>
                          <a:r>
                            <a:rPr lang="de-DE" sz="1400" b="0" kern="1200" dirty="0">
                              <a:solidFill>
                                <a:schemeClr val="accent4"/>
                              </a:solidFill>
                              <a:latin typeface="+mn-lt"/>
                              <a:ea typeface="Times New Roman" panose="02020603050405020304" pitchFamily="18" charset="0"/>
                              <a:cs typeface="+mn-cs"/>
                            </a:rPr>
                            <a:t>− 38%</a:t>
                          </a: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088980"/>
                      </a:ext>
                    </a:extLst>
                  </a:tr>
                  <a:tr h="4216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blipFill>
                          <a:blip r:embed="rId13"/>
                          <a:stretch>
                            <a:fillRect l="-1282" t="-340000" r="-593590" b="-40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dirty="0">
                              <a:solidFill>
                                <a:schemeClr val="accent4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</a:rPr>
                            <a:t>Vineyards</a:t>
                          </a:r>
                          <a:endParaRPr lang="de-DE" sz="1400" b="0" dirty="0">
                            <a:solidFill>
                              <a:schemeClr val="accent4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kern="1200" dirty="0">
                              <a:solidFill>
                                <a:schemeClr val="accent4"/>
                              </a:solidFill>
                              <a:latin typeface="+mn-lt"/>
                              <a:ea typeface="Times New Roman" panose="02020603050405020304" pitchFamily="18" charset="0"/>
                              <a:cs typeface="+mn-cs"/>
                            </a:rPr>
                            <a:t>+ 0.1%</a:t>
                          </a: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9595955"/>
                      </a:ext>
                    </a:extLst>
                  </a:tr>
                  <a:tr h="4216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blipFill>
                          <a:blip r:embed="rId13"/>
                          <a:stretch>
                            <a:fillRect l="-1282" t="-446377" r="-593590" b="-3101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de-DE" sz="1400" b="0" kern="1200" dirty="0" err="1">
                              <a:solidFill>
                                <a:schemeClr val="accent4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+mn-cs"/>
                            </a:rPr>
                            <a:t>Pastures</a:t>
                          </a:r>
                          <a:endParaRPr lang="de-DE" sz="1400" b="0" kern="1200" dirty="0">
                            <a:solidFill>
                              <a:schemeClr val="accent4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kern="1200" dirty="0">
                              <a:solidFill>
                                <a:schemeClr val="accent4"/>
                              </a:solidFill>
                              <a:latin typeface="+mn-lt"/>
                              <a:ea typeface="Times New Roman" panose="02020603050405020304" pitchFamily="18" charset="0"/>
                              <a:cs typeface="+mn-cs"/>
                            </a:rPr>
                            <a:t>+ 22 %</a:t>
                          </a: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1780965"/>
                      </a:ext>
                    </a:extLst>
                  </a:tr>
                  <a:tr h="4216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blipFill>
                          <a:blip r:embed="rId13"/>
                          <a:stretch>
                            <a:fillRect l="-1282" t="-546377" r="-593590" b="-2101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de-DE" sz="1400" b="0" kern="1200" dirty="0">
                              <a:solidFill>
                                <a:schemeClr val="accent4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+mn-cs"/>
                            </a:rPr>
                            <a:t>Forest</a:t>
                          </a: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kern="1200" dirty="0">
                              <a:solidFill>
                                <a:schemeClr val="accent4"/>
                              </a:solidFill>
                              <a:latin typeface="+mn-lt"/>
                              <a:ea typeface="Times New Roman" panose="02020603050405020304" pitchFamily="18" charset="0"/>
                              <a:cs typeface="+mn-cs"/>
                            </a:rPr>
                            <a:t>+ 22 %</a:t>
                          </a: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5525152"/>
                      </a:ext>
                    </a:extLst>
                  </a:tr>
                  <a:tr h="4216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blipFill>
                          <a:blip r:embed="rId13"/>
                          <a:stretch>
                            <a:fillRect l="-1282" t="-637143" r="-593590" b="-10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de-DE" sz="1400" b="0" kern="1200" dirty="0">
                              <a:solidFill>
                                <a:schemeClr val="accent4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+mn-cs"/>
                            </a:rPr>
                            <a:t>Heath</a:t>
                          </a: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kern="1200" dirty="0">
                              <a:solidFill>
                                <a:schemeClr val="accent4"/>
                              </a:solidFill>
                              <a:latin typeface="+mn-lt"/>
                              <a:ea typeface="Times New Roman" panose="02020603050405020304" pitchFamily="18" charset="0"/>
                              <a:cs typeface="+mn-cs"/>
                            </a:rPr>
                            <a:t>− 12 %</a:t>
                          </a: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5111237"/>
                      </a:ext>
                    </a:extLst>
                  </a:tr>
                  <a:tr h="4216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3"/>
                          <a:stretch>
                            <a:fillRect l="-1282" t="-747826" r="-593590" b="-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de-DE" sz="1400" b="0" kern="1200" dirty="0" err="1">
                              <a:solidFill>
                                <a:schemeClr val="accent4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+mn-cs"/>
                            </a:rPr>
                            <a:t>Wetlands</a:t>
                          </a:r>
                          <a:endParaRPr lang="de-DE" sz="1400" b="0" kern="1200" dirty="0">
                            <a:solidFill>
                              <a:schemeClr val="accent4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kern="1200" dirty="0">
                              <a:solidFill>
                                <a:schemeClr val="accent4"/>
                              </a:solidFill>
                              <a:latin typeface="+mn-lt"/>
                              <a:ea typeface="Times New Roman" panose="02020603050405020304" pitchFamily="18" charset="0"/>
                              <a:cs typeface="+mn-cs"/>
                            </a:rPr>
                            <a:t>− 0.05 %</a:t>
                          </a: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13561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08" name="Gruppieren 107">
            <a:extLst>
              <a:ext uri="{FF2B5EF4-FFF2-40B4-BE49-F238E27FC236}">
                <a16:creationId xmlns:a16="http://schemas.microsoft.com/office/drawing/2014/main" id="{2C122080-05E1-9A96-18F4-4A6F1FE12985}"/>
              </a:ext>
            </a:extLst>
          </p:cNvPr>
          <p:cNvGrpSpPr/>
          <p:nvPr/>
        </p:nvGrpSpPr>
        <p:grpSpPr>
          <a:xfrm>
            <a:off x="661344" y="884044"/>
            <a:ext cx="7248267" cy="2409855"/>
            <a:chOff x="4392349" y="868031"/>
            <a:chExt cx="7248267" cy="2409855"/>
          </a:xfrm>
        </p:grpSpPr>
        <p:pic>
          <p:nvPicPr>
            <p:cNvPr id="76" name="Grafik 75" descr="Ein Bild, das Karte enthält.&#10;&#10;Automatisch generierte Beschreibung">
              <a:extLst>
                <a:ext uri="{FF2B5EF4-FFF2-40B4-BE49-F238E27FC236}">
                  <a16:creationId xmlns:a16="http://schemas.microsoft.com/office/drawing/2014/main" id="{08897502-06C5-7228-A953-F629BE541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92349" y="868031"/>
              <a:ext cx="7248267" cy="2409855"/>
            </a:xfrm>
            <a:prstGeom prst="rect">
              <a:avLst/>
            </a:prstGeom>
          </p:spPr>
        </p:pic>
        <p:sp>
          <p:nvSpPr>
            <p:cNvPr id="101" name="Rechteck 100">
              <a:extLst>
                <a:ext uri="{FF2B5EF4-FFF2-40B4-BE49-F238E27FC236}">
                  <a16:creationId xmlns:a16="http://schemas.microsoft.com/office/drawing/2014/main" id="{94569F47-6CC2-C1EF-A7CA-9D912C3F7707}"/>
                </a:ext>
              </a:extLst>
            </p:cNvPr>
            <p:cNvSpPr/>
            <p:nvPr/>
          </p:nvSpPr>
          <p:spPr bwMode="auto">
            <a:xfrm>
              <a:off x="4435902" y="925678"/>
              <a:ext cx="796002" cy="271074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02" name="Rechteck 101">
              <a:extLst>
                <a:ext uri="{FF2B5EF4-FFF2-40B4-BE49-F238E27FC236}">
                  <a16:creationId xmlns:a16="http://schemas.microsoft.com/office/drawing/2014/main" id="{2B334FCF-C85A-1800-7CE8-21667AA23B32}"/>
                </a:ext>
              </a:extLst>
            </p:cNvPr>
            <p:cNvSpPr/>
            <p:nvPr/>
          </p:nvSpPr>
          <p:spPr bwMode="auto">
            <a:xfrm>
              <a:off x="6765435" y="870533"/>
              <a:ext cx="796002" cy="271074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03" name="Rechteck 102">
              <a:extLst>
                <a:ext uri="{FF2B5EF4-FFF2-40B4-BE49-F238E27FC236}">
                  <a16:creationId xmlns:a16="http://schemas.microsoft.com/office/drawing/2014/main" id="{6E2AB0A1-E1F3-91F4-84B2-2D27C7B0658D}"/>
                </a:ext>
              </a:extLst>
            </p:cNvPr>
            <p:cNvSpPr/>
            <p:nvPr/>
          </p:nvSpPr>
          <p:spPr bwMode="auto">
            <a:xfrm>
              <a:off x="9408368" y="870659"/>
              <a:ext cx="796002" cy="271074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endParaRPr>
            </a:p>
          </p:txBody>
        </p:sp>
      </p:grpSp>
      <p:sp>
        <p:nvSpPr>
          <p:cNvPr id="104" name="Textfeld 103">
            <a:extLst>
              <a:ext uri="{FF2B5EF4-FFF2-40B4-BE49-F238E27FC236}">
                <a16:creationId xmlns:a16="http://schemas.microsoft.com/office/drawing/2014/main" id="{F4FF5143-8E53-BF93-B148-81FA1C63C61A}"/>
              </a:ext>
            </a:extLst>
          </p:cNvPr>
          <p:cNvSpPr txBox="1"/>
          <p:nvPr/>
        </p:nvSpPr>
        <p:spPr>
          <a:xfrm>
            <a:off x="1395569" y="780471"/>
            <a:ext cx="1062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4"/>
                </a:solidFill>
                <a:latin typeface="+mj-lt"/>
              </a:rPr>
              <a:t>1809</a:t>
            </a:r>
          </a:p>
        </p:txBody>
      </p:sp>
      <p:sp>
        <p:nvSpPr>
          <p:cNvPr id="105" name="Textfeld 104">
            <a:extLst>
              <a:ext uri="{FF2B5EF4-FFF2-40B4-BE49-F238E27FC236}">
                <a16:creationId xmlns:a16="http://schemas.microsoft.com/office/drawing/2014/main" id="{D33A4081-74E4-0433-2A9E-FD55B303497A}"/>
              </a:ext>
            </a:extLst>
          </p:cNvPr>
          <p:cNvSpPr txBox="1"/>
          <p:nvPr/>
        </p:nvSpPr>
        <p:spPr>
          <a:xfrm>
            <a:off x="3754142" y="780471"/>
            <a:ext cx="1062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4"/>
                </a:solidFill>
                <a:latin typeface="+mj-lt"/>
              </a:rPr>
              <a:t>1850</a:t>
            </a:r>
          </a:p>
        </p:txBody>
      </p:sp>
      <p:sp>
        <p:nvSpPr>
          <p:cNvPr id="106" name="Textfeld 105">
            <a:extLst>
              <a:ext uri="{FF2B5EF4-FFF2-40B4-BE49-F238E27FC236}">
                <a16:creationId xmlns:a16="http://schemas.microsoft.com/office/drawing/2014/main" id="{C74B8EDF-3BCA-498D-3E40-CCF46A70DFFE}"/>
              </a:ext>
            </a:extLst>
          </p:cNvPr>
          <p:cNvSpPr txBox="1"/>
          <p:nvPr/>
        </p:nvSpPr>
        <p:spPr>
          <a:xfrm>
            <a:off x="6112715" y="780471"/>
            <a:ext cx="1062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4"/>
                </a:solidFill>
                <a:latin typeface="+mj-lt"/>
              </a:rPr>
              <a:t>2018</a:t>
            </a:r>
          </a:p>
        </p:txBody>
      </p:sp>
      <p:graphicFrame>
        <p:nvGraphicFramePr>
          <p:cNvPr id="77" name="Diagramm 76">
            <a:extLst>
              <a:ext uri="{FF2B5EF4-FFF2-40B4-BE49-F238E27FC236}">
                <a16:creationId xmlns:a16="http://schemas.microsoft.com/office/drawing/2014/main" id="{D8C46424-822A-2859-AD0D-BEF9D364C0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4501764"/>
              </p:ext>
            </p:extLst>
          </p:nvPr>
        </p:nvGraphicFramePr>
        <p:xfrm>
          <a:off x="623392" y="3286456"/>
          <a:ext cx="1940616" cy="2612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78" name="Diagramm 77">
            <a:extLst>
              <a:ext uri="{FF2B5EF4-FFF2-40B4-BE49-F238E27FC236}">
                <a16:creationId xmlns:a16="http://schemas.microsoft.com/office/drawing/2014/main" id="{5A41CB9C-A40F-9225-4EFA-1E791CF5FD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9904154"/>
              </p:ext>
            </p:extLst>
          </p:nvPr>
        </p:nvGraphicFramePr>
        <p:xfrm>
          <a:off x="3145472" y="3293899"/>
          <a:ext cx="1940616" cy="259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79" name="Diagramm 78">
            <a:extLst>
              <a:ext uri="{FF2B5EF4-FFF2-40B4-BE49-F238E27FC236}">
                <a16:creationId xmlns:a16="http://schemas.microsoft.com/office/drawing/2014/main" id="{1B6CB69A-3785-9EE9-A678-25C5CBA74A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5315378"/>
              </p:ext>
            </p:extLst>
          </p:nvPr>
        </p:nvGraphicFramePr>
        <p:xfrm>
          <a:off x="5667552" y="3286456"/>
          <a:ext cx="1940616" cy="2612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D9D4801-A58F-5E9C-152F-A38943328625}"/>
              </a:ext>
            </a:extLst>
          </p:cNvPr>
          <p:cNvGrpSpPr>
            <a:grpSpLocks noChangeAspect="1"/>
          </p:cNvGrpSpPr>
          <p:nvPr/>
        </p:nvGrpSpPr>
        <p:grpSpPr>
          <a:xfrm>
            <a:off x="1235196" y="5657408"/>
            <a:ext cx="6769910" cy="565031"/>
            <a:chOff x="2783632" y="3933056"/>
            <a:chExt cx="5855168" cy="565031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A8C720D-B69B-975A-C65A-1F4D86C9AF15}"/>
                </a:ext>
              </a:extLst>
            </p:cNvPr>
            <p:cNvSpPr/>
            <p:nvPr/>
          </p:nvSpPr>
          <p:spPr bwMode="auto">
            <a:xfrm>
              <a:off x="2783632" y="3972556"/>
              <a:ext cx="324000" cy="198000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A8A9A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F63588DD-E6A9-BC31-7F2E-90A4CAC70813}"/>
                </a:ext>
              </a:extLst>
            </p:cNvPr>
            <p:cNvSpPr txBox="1"/>
            <p:nvPr/>
          </p:nvSpPr>
          <p:spPr>
            <a:xfrm>
              <a:off x="3052447" y="3933056"/>
              <a:ext cx="20882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200" b="0" dirty="0">
                  <a:solidFill>
                    <a:schemeClr val="accent4"/>
                  </a:solidFill>
                  <a:latin typeface="+mj-lt"/>
                </a:rPr>
                <a:t>Sub-</a:t>
              </a:r>
              <a:r>
                <a:rPr lang="de-DE" sz="1200" b="0" dirty="0" err="1">
                  <a:solidFill>
                    <a:schemeClr val="accent4"/>
                  </a:solidFill>
                  <a:latin typeface="+mj-lt"/>
                </a:rPr>
                <a:t>basins</a:t>
              </a:r>
              <a:r>
                <a:rPr lang="de-DE" sz="1200" b="0" dirty="0">
                  <a:solidFill>
                    <a:schemeClr val="accent4"/>
                  </a:solidFill>
                  <a:latin typeface="+mj-lt"/>
                </a:rPr>
                <a:t> LULC Classes</a:t>
              </a:r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BDEE8FC3-16B9-0A3D-8E10-6B00FDB04CE0}"/>
                </a:ext>
              </a:extLst>
            </p:cNvPr>
            <p:cNvSpPr/>
            <p:nvPr/>
          </p:nvSpPr>
          <p:spPr bwMode="auto">
            <a:xfrm>
              <a:off x="5063505" y="3972556"/>
              <a:ext cx="324000" cy="198000"/>
            </a:xfrm>
            <a:prstGeom prst="rect">
              <a:avLst/>
            </a:prstGeom>
            <a:solidFill>
              <a:srgbClr val="F9EDC2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DE0D1040-1F77-86A4-90E2-F1F07C385E3A}"/>
                </a:ext>
              </a:extLst>
            </p:cNvPr>
            <p:cNvSpPr txBox="1"/>
            <p:nvPr/>
          </p:nvSpPr>
          <p:spPr>
            <a:xfrm>
              <a:off x="5368278" y="3933056"/>
              <a:ext cx="12317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200" b="0" dirty="0" err="1">
                  <a:solidFill>
                    <a:schemeClr val="accent4"/>
                  </a:solidFill>
                  <a:latin typeface="+mj-lt"/>
                </a:rPr>
                <a:t>Arable</a:t>
              </a:r>
              <a:r>
                <a:rPr lang="de-DE" sz="1200" b="0" dirty="0">
                  <a:solidFill>
                    <a:schemeClr val="accent4"/>
                  </a:solidFill>
                  <a:latin typeface="+mj-lt"/>
                </a:rPr>
                <a:t> </a:t>
              </a:r>
              <a:r>
                <a:rPr lang="de-DE" sz="1200" b="0" dirty="0" err="1">
                  <a:solidFill>
                    <a:schemeClr val="accent4"/>
                  </a:solidFill>
                  <a:latin typeface="+mj-lt"/>
                </a:rPr>
                <a:t>lands</a:t>
              </a:r>
              <a:endParaRPr lang="de-DE" sz="1200" b="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F3171E16-D898-3F61-3BDC-DB847E888030}"/>
                </a:ext>
              </a:extLst>
            </p:cNvPr>
            <p:cNvSpPr/>
            <p:nvPr/>
          </p:nvSpPr>
          <p:spPr bwMode="auto">
            <a:xfrm>
              <a:off x="6371546" y="3972556"/>
              <a:ext cx="324000" cy="198000"/>
            </a:xfrm>
            <a:prstGeom prst="rect">
              <a:avLst/>
            </a:prstGeom>
            <a:solidFill>
              <a:srgbClr val="86E1DB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005DF5EA-5D68-3E75-E67F-12933BB2CD14}"/>
                </a:ext>
              </a:extLst>
            </p:cNvPr>
            <p:cNvSpPr txBox="1"/>
            <p:nvPr/>
          </p:nvSpPr>
          <p:spPr>
            <a:xfrm>
              <a:off x="6672064" y="3933056"/>
              <a:ext cx="9058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200" b="0" dirty="0" err="1">
                  <a:solidFill>
                    <a:schemeClr val="accent4"/>
                  </a:solidFill>
                  <a:latin typeface="+mj-lt"/>
                </a:rPr>
                <a:t>Pastures</a:t>
              </a:r>
              <a:endParaRPr lang="de-DE" sz="1200" b="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12F13646-90D9-A7C3-1AC5-152A38072C39}"/>
                </a:ext>
              </a:extLst>
            </p:cNvPr>
            <p:cNvSpPr/>
            <p:nvPr/>
          </p:nvSpPr>
          <p:spPr bwMode="auto">
            <a:xfrm>
              <a:off x="7464152" y="3972556"/>
              <a:ext cx="324000" cy="198000"/>
            </a:xfrm>
            <a:prstGeom prst="rect">
              <a:avLst/>
            </a:prstGeom>
            <a:solidFill>
              <a:srgbClr val="ECACF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8D0D7885-5921-E943-72FE-EBDCA6E89E20}"/>
                </a:ext>
              </a:extLst>
            </p:cNvPr>
            <p:cNvSpPr txBox="1"/>
            <p:nvPr/>
          </p:nvSpPr>
          <p:spPr>
            <a:xfrm>
              <a:off x="7732967" y="3933056"/>
              <a:ext cx="9058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200" b="0" dirty="0">
                  <a:solidFill>
                    <a:schemeClr val="accent4"/>
                  </a:solidFill>
                  <a:latin typeface="+mj-lt"/>
                </a:rPr>
                <a:t>Heath</a:t>
              </a: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5C607E1-A723-898D-044E-98ACE77CAD16}"/>
                </a:ext>
              </a:extLst>
            </p:cNvPr>
            <p:cNvSpPr/>
            <p:nvPr/>
          </p:nvSpPr>
          <p:spPr bwMode="auto">
            <a:xfrm>
              <a:off x="3717071" y="4260587"/>
              <a:ext cx="324000" cy="198000"/>
            </a:xfrm>
            <a:prstGeom prst="rect">
              <a:avLst/>
            </a:prstGeom>
            <a:solidFill>
              <a:srgbClr val="EA5759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9B35D608-302D-E875-9D15-0181C2644D48}"/>
                </a:ext>
              </a:extLst>
            </p:cNvPr>
            <p:cNvSpPr txBox="1"/>
            <p:nvPr/>
          </p:nvSpPr>
          <p:spPr>
            <a:xfrm>
              <a:off x="4007768" y="4221088"/>
              <a:ext cx="10734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200" b="0" dirty="0">
                  <a:solidFill>
                    <a:schemeClr val="accent4"/>
                  </a:solidFill>
                  <a:latin typeface="+mj-lt"/>
                </a:rPr>
                <a:t>Urban </a:t>
              </a:r>
              <a:r>
                <a:rPr lang="de-DE" sz="1200" b="0" dirty="0" err="1">
                  <a:solidFill>
                    <a:schemeClr val="accent4"/>
                  </a:solidFill>
                  <a:latin typeface="+mj-lt"/>
                </a:rPr>
                <a:t>areas</a:t>
              </a:r>
              <a:endParaRPr lang="de-DE" sz="1200" b="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2835B5C-7380-B268-AF0F-AD1803153E71}"/>
                </a:ext>
              </a:extLst>
            </p:cNvPr>
            <p:cNvSpPr/>
            <p:nvPr/>
          </p:nvSpPr>
          <p:spPr bwMode="auto">
            <a:xfrm>
              <a:off x="5063505" y="4260587"/>
              <a:ext cx="324000" cy="198000"/>
            </a:xfrm>
            <a:prstGeom prst="rect">
              <a:avLst/>
            </a:prstGeom>
            <a:solidFill>
              <a:srgbClr val="FFA144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AD05EF33-D875-7C64-CA90-192193122945}"/>
                </a:ext>
              </a:extLst>
            </p:cNvPr>
            <p:cNvSpPr txBox="1"/>
            <p:nvPr/>
          </p:nvSpPr>
          <p:spPr>
            <a:xfrm>
              <a:off x="5368278" y="4221088"/>
              <a:ext cx="9058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200" b="0" dirty="0">
                  <a:solidFill>
                    <a:schemeClr val="accent4"/>
                  </a:solidFill>
                  <a:latin typeface="+mj-lt"/>
                </a:rPr>
                <a:t>Vineyards</a:t>
              </a: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8133A6CA-53DB-A621-0EA4-C7C927341454}"/>
                </a:ext>
              </a:extLst>
            </p:cNvPr>
            <p:cNvSpPr/>
            <p:nvPr/>
          </p:nvSpPr>
          <p:spPr bwMode="auto">
            <a:xfrm>
              <a:off x="6371546" y="4260587"/>
              <a:ext cx="324000" cy="198000"/>
            </a:xfrm>
            <a:prstGeom prst="rect">
              <a:avLst/>
            </a:prstGeom>
            <a:solidFill>
              <a:srgbClr val="69B964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C328342E-9ED0-7713-082D-29E4A993F5A6}"/>
                </a:ext>
              </a:extLst>
            </p:cNvPr>
            <p:cNvSpPr txBox="1"/>
            <p:nvPr/>
          </p:nvSpPr>
          <p:spPr>
            <a:xfrm>
              <a:off x="6672064" y="4221088"/>
              <a:ext cx="9058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200" b="0" dirty="0">
                  <a:solidFill>
                    <a:schemeClr val="accent4"/>
                  </a:solidFill>
                  <a:latin typeface="+mj-lt"/>
                </a:rPr>
                <a:t>Forests</a:t>
              </a:r>
            </a:p>
          </p:txBody>
        </p:sp>
      </p:grpSp>
      <p:sp>
        <p:nvSpPr>
          <p:cNvPr id="47" name="PlaceHolder 2">
            <a:extLst>
              <a:ext uri="{FF2B5EF4-FFF2-40B4-BE49-F238E27FC236}">
                <a16:creationId xmlns:a16="http://schemas.microsoft.com/office/drawing/2014/main" id="{0A1620E3-61BE-4691-9A2F-62B50ED1BA14}"/>
              </a:ext>
            </a:extLst>
          </p:cNvPr>
          <p:cNvSpPr txBox="1">
            <a:spLocks/>
          </p:cNvSpPr>
          <p:nvPr/>
        </p:nvSpPr>
        <p:spPr>
          <a:xfrm>
            <a:off x="624240" y="169920"/>
            <a:ext cx="7148160" cy="50328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numCol="1" spcCol="0" anchor="b" anchorCtr="0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549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de-DE" spc="-1" dirty="0">
                <a:latin typeface="Arial"/>
              </a:rPr>
              <a:t>Land </a:t>
            </a:r>
            <a:r>
              <a:rPr lang="de-DE" spc="-1" dirty="0" err="1">
                <a:latin typeface="Arial"/>
              </a:rPr>
              <a:t>use</a:t>
            </a:r>
            <a:r>
              <a:rPr lang="de-DE" spc="-1" dirty="0">
                <a:latin typeface="Arial"/>
              </a:rPr>
              <a:t> Ahr </a:t>
            </a:r>
            <a:r>
              <a:rPr lang="de-DE" spc="-1" dirty="0" err="1">
                <a:latin typeface="Arial"/>
              </a:rPr>
              <a:t>catchment</a:t>
            </a:r>
            <a:endParaRPr lang="de-DE" b="0" spc="-1" dirty="0">
              <a:solidFill>
                <a:schemeClr val="lt1"/>
              </a:solidFill>
              <a:latin typeface="Arial Narrow"/>
            </a:endParaRP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AF64E231-3474-4D10-A278-9B464DF7CAD0}"/>
              </a:ext>
            </a:extLst>
          </p:cNvPr>
          <p:cNvSpPr txBox="1"/>
          <p:nvPr/>
        </p:nvSpPr>
        <p:spPr>
          <a:xfrm>
            <a:off x="8068292" y="5575641"/>
            <a:ext cx="38706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err="1">
                <a:solidFill>
                  <a:srgbClr val="000000"/>
                </a:solidFill>
              </a:rPr>
              <a:t>Vélez</a:t>
            </a:r>
            <a:r>
              <a:rPr lang="en-GB" sz="900" dirty="0">
                <a:solidFill>
                  <a:srgbClr val="000000"/>
                </a:solidFill>
              </a:rPr>
              <a:t> Pérez, M. (2023). Investigation of the impact of land use changes of the flood event 2021 at the Ahr River [</a:t>
            </a:r>
            <a:r>
              <a:rPr lang="en-GB" sz="900" dirty="0" err="1">
                <a:solidFill>
                  <a:srgbClr val="000000"/>
                </a:solidFill>
              </a:rPr>
              <a:t>Masterarbeit</a:t>
            </a:r>
            <a:r>
              <a:rPr lang="en-GB" sz="900" dirty="0">
                <a:solidFill>
                  <a:srgbClr val="000000"/>
                </a:solidFill>
              </a:rPr>
              <a:t>]. RWTH Aachen University, Aachen. </a:t>
            </a:r>
          </a:p>
        </p:txBody>
      </p:sp>
    </p:spTree>
    <p:extLst>
      <p:ext uri="{BB962C8B-B14F-4D97-AF65-F5344CB8AC3E}">
        <p14:creationId xmlns:p14="http://schemas.microsoft.com/office/powerpoint/2010/main" val="928386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617E876-4438-45D4-8D85-85C6CE662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778" y="1194153"/>
            <a:ext cx="9180102" cy="4469694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1EB11A1-23DE-45DF-9C55-EDAEE6254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sz="2000" spc="-1" dirty="0">
                <a:latin typeface="Arial"/>
              </a:rPr>
              <a:t>Land </a:t>
            </a:r>
            <a:r>
              <a:rPr lang="de-DE" sz="2000" spc="-1" dirty="0" err="1">
                <a:latin typeface="Arial"/>
              </a:rPr>
              <a:t>use</a:t>
            </a:r>
            <a:r>
              <a:rPr lang="de-DE" sz="2000" spc="-1" dirty="0">
                <a:latin typeface="Arial"/>
              </a:rPr>
              <a:t> Inde </a:t>
            </a:r>
            <a:r>
              <a:rPr lang="de-DE" sz="2000" spc="-1" dirty="0" err="1">
                <a:latin typeface="Arial"/>
              </a:rPr>
              <a:t>catchment</a:t>
            </a:r>
            <a:endParaRPr lang="de-DE" sz="2000" b="0" spc="-1" dirty="0">
              <a:solidFill>
                <a:schemeClr val="lt1"/>
              </a:solidFill>
              <a:latin typeface="Arial Narrow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27005DE-C84C-4CEE-8227-07C4BAAC4FC0}"/>
              </a:ext>
            </a:extLst>
          </p:cNvPr>
          <p:cNvSpPr txBox="1"/>
          <p:nvPr/>
        </p:nvSpPr>
        <p:spPr>
          <a:xfrm>
            <a:off x="550863" y="5801068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 err="1"/>
              <a:t>Efthymiadou</a:t>
            </a:r>
            <a:r>
              <a:rPr lang="de-DE" dirty="0"/>
              <a:t>, V. (2024). Untersuchung zum Einfluss der Landnutzungsentwicklung auf das Hochwasser 2021 an der Inde und [Masterarbeit]. RWTH Aachen University, Aachen (</a:t>
            </a:r>
            <a:r>
              <a:rPr lang="de-DE" dirty="0" err="1"/>
              <a:t>adapted</a:t>
            </a:r>
            <a:r>
              <a:rPr lang="de-DE" dirty="0"/>
              <a:t>)</a:t>
            </a:r>
            <a:endParaRPr lang="en-GB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8C5BB2E-FD06-4D06-A299-AB7A200F1761}"/>
              </a:ext>
            </a:extLst>
          </p:cNvPr>
          <p:cNvSpPr txBox="1"/>
          <p:nvPr/>
        </p:nvSpPr>
        <p:spPr>
          <a:xfrm>
            <a:off x="936868" y="1302976"/>
            <a:ext cx="1424539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de-DE" sz="1000" dirty="0">
                <a:solidFill>
                  <a:srgbClr val="000000"/>
                </a:solidFill>
              </a:rPr>
              <a:t>Urban</a:t>
            </a:r>
            <a:endParaRPr lang="en-GB" sz="1000" dirty="0">
              <a:solidFill>
                <a:srgbClr val="000000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4EACE6F-86BC-466F-B988-EA424E361F57}"/>
              </a:ext>
            </a:extLst>
          </p:cNvPr>
          <p:cNvSpPr txBox="1"/>
          <p:nvPr/>
        </p:nvSpPr>
        <p:spPr>
          <a:xfrm>
            <a:off x="936867" y="1488743"/>
            <a:ext cx="1424539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de-DE" sz="1000" dirty="0">
                <a:solidFill>
                  <a:srgbClr val="000000"/>
                </a:solidFill>
              </a:rPr>
              <a:t>Mining</a:t>
            </a:r>
            <a:endParaRPr lang="en-GB" sz="1000" dirty="0">
              <a:solidFill>
                <a:srgbClr val="000000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8FA4943-DCBA-468C-8E27-797DC535633C}"/>
              </a:ext>
            </a:extLst>
          </p:cNvPr>
          <p:cNvSpPr txBox="1"/>
          <p:nvPr/>
        </p:nvSpPr>
        <p:spPr>
          <a:xfrm>
            <a:off x="936867" y="1637141"/>
            <a:ext cx="1424539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de-DE" sz="1000" dirty="0" err="1">
                <a:solidFill>
                  <a:srgbClr val="000000"/>
                </a:solidFill>
              </a:rPr>
              <a:t>Agriculture</a:t>
            </a:r>
            <a:endParaRPr lang="en-GB" sz="1000" dirty="0">
              <a:solidFill>
                <a:srgbClr val="000000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12467DC-42F0-4578-A99E-A709B91F72C3}"/>
              </a:ext>
            </a:extLst>
          </p:cNvPr>
          <p:cNvSpPr txBox="1"/>
          <p:nvPr/>
        </p:nvSpPr>
        <p:spPr>
          <a:xfrm>
            <a:off x="936866" y="1785150"/>
            <a:ext cx="1424539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de-DE" sz="1000" dirty="0" err="1">
                <a:solidFill>
                  <a:srgbClr val="000000"/>
                </a:solidFill>
              </a:rPr>
              <a:t>Pastures</a:t>
            </a:r>
            <a:endParaRPr lang="en-GB" sz="1000" dirty="0">
              <a:solidFill>
                <a:srgbClr val="000000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B03E478-60C7-4B5E-B1A0-A2BCC01CA0F6}"/>
              </a:ext>
            </a:extLst>
          </p:cNvPr>
          <p:cNvSpPr txBox="1"/>
          <p:nvPr/>
        </p:nvSpPr>
        <p:spPr>
          <a:xfrm>
            <a:off x="936865" y="1924030"/>
            <a:ext cx="1424539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de-DE" sz="1000" dirty="0">
                <a:solidFill>
                  <a:srgbClr val="000000"/>
                </a:solidFill>
              </a:rPr>
              <a:t>Forest</a:t>
            </a:r>
            <a:endParaRPr lang="en-GB" sz="1000" dirty="0">
              <a:solidFill>
                <a:srgbClr val="000000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C19245B-32EE-4D1D-8F55-59B1C528FC9D}"/>
              </a:ext>
            </a:extLst>
          </p:cNvPr>
          <p:cNvSpPr txBox="1"/>
          <p:nvPr/>
        </p:nvSpPr>
        <p:spPr>
          <a:xfrm>
            <a:off x="936865" y="2085802"/>
            <a:ext cx="1424539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de-DE" sz="1000" dirty="0" err="1">
                <a:solidFill>
                  <a:srgbClr val="000000"/>
                </a:solidFill>
              </a:rPr>
              <a:t>Heathland</a:t>
            </a:r>
            <a:endParaRPr lang="en-GB" sz="1000" dirty="0">
              <a:solidFill>
                <a:srgbClr val="000000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F46CE58-5C6E-4DA6-8CE0-B26E2CBA1A70}"/>
              </a:ext>
            </a:extLst>
          </p:cNvPr>
          <p:cNvSpPr txBox="1"/>
          <p:nvPr/>
        </p:nvSpPr>
        <p:spPr>
          <a:xfrm>
            <a:off x="936864" y="2233628"/>
            <a:ext cx="1424539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de-DE" sz="1000" dirty="0" err="1">
                <a:solidFill>
                  <a:srgbClr val="000000"/>
                </a:solidFill>
              </a:rPr>
              <a:t>Waterbody</a:t>
            </a:r>
            <a:r>
              <a:rPr lang="de-DE" sz="1000" dirty="0">
                <a:solidFill>
                  <a:srgbClr val="000000"/>
                </a:solidFill>
              </a:rPr>
              <a:t>/ </a:t>
            </a:r>
            <a:br>
              <a:rPr lang="de-DE" sz="1000" dirty="0">
                <a:solidFill>
                  <a:srgbClr val="000000"/>
                </a:solidFill>
              </a:rPr>
            </a:br>
            <a:r>
              <a:rPr lang="de-DE" sz="1000" dirty="0">
                <a:solidFill>
                  <a:srgbClr val="000000"/>
                </a:solidFill>
              </a:rPr>
              <a:t>River</a:t>
            </a:r>
            <a:endParaRPr lang="en-GB" sz="1000" dirty="0">
              <a:solidFill>
                <a:srgbClr val="000000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50BE646-6E1E-497A-AD95-458160B4CB67}"/>
              </a:ext>
            </a:extLst>
          </p:cNvPr>
          <p:cNvSpPr txBox="1"/>
          <p:nvPr/>
        </p:nvSpPr>
        <p:spPr>
          <a:xfrm>
            <a:off x="729645" y="1219705"/>
            <a:ext cx="1424539" cy="92333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endParaRPr lang="en-GB" sz="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32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2"/>
          <p:cNvSpPr>
            <a:spLocks noGrp="1"/>
          </p:cNvSpPr>
          <p:nvPr>
            <p:ph type="title"/>
          </p:nvPr>
        </p:nvSpPr>
        <p:spPr>
          <a:xfrm>
            <a:off x="624240" y="169920"/>
            <a:ext cx="7148160" cy="5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b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de-DE" sz="2000" b="1" strike="noStrike" spc="-1" dirty="0">
                <a:solidFill>
                  <a:srgbClr val="00549F"/>
                </a:solidFill>
                <a:latin typeface="Arial"/>
              </a:rPr>
              <a:t>Land </a:t>
            </a:r>
            <a:r>
              <a:rPr lang="de-DE" sz="2000" b="1" strike="noStrike" spc="-1" dirty="0" err="1">
                <a:solidFill>
                  <a:srgbClr val="00549F"/>
                </a:solidFill>
                <a:latin typeface="Arial"/>
              </a:rPr>
              <a:t>use</a:t>
            </a:r>
            <a:r>
              <a:rPr lang="de-DE" sz="2000" b="1" strike="noStrike" spc="-1" dirty="0">
                <a:solidFill>
                  <a:srgbClr val="00549F"/>
                </a:solidFill>
                <a:latin typeface="Arial"/>
              </a:rPr>
              <a:t> Erft </a:t>
            </a:r>
            <a:r>
              <a:rPr lang="de-DE" sz="2000" b="1" strike="noStrike" spc="-1" dirty="0" err="1">
                <a:solidFill>
                  <a:srgbClr val="00549F"/>
                </a:solidFill>
                <a:latin typeface="Arial"/>
              </a:rPr>
              <a:t>catchment</a:t>
            </a:r>
            <a:endParaRPr lang="de-DE" sz="2000" b="0" strike="noStrike" spc="-1" dirty="0">
              <a:solidFill>
                <a:schemeClr val="lt1"/>
              </a:solidFill>
              <a:latin typeface="Arial Narrow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63FA59D-6E87-D8CD-1A27-CA8E9FCCA9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400" y="873760"/>
            <a:ext cx="10976360" cy="486736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DAA1C48-0C39-3CA8-E96E-948714B84AE8}"/>
              </a:ext>
            </a:extLst>
          </p:cNvPr>
          <p:cNvSpPr txBox="1"/>
          <p:nvPr/>
        </p:nvSpPr>
        <p:spPr>
          <a:xfrm>
            <a:off x="680720" y="5801360"/>
            <a:ext cx="11054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LBK</a:t>
            </a:r>
            <a:r>
              <a:rPr lang="de-DE" sz="1600" i="1" baseline="-25000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de-DE" sz="1600" i="1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= Urban, LBK</a:t>
            </a:r>
            <a:r>
              <a:rPr lang="de-DE" sz="1600" i="1" baseline="-25000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1600" i="1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= </a:t>
            </a:r>
            <a:r>
              <a:rPr lang="de-DE" sz="1600" i="1" dirty="0" err="1">
                <a:solidFill>
                  <a:schemeClr val="accent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Agriculture</a:t>
            </a:r>
            <a:r>
              <a:rPr lang="de-DE" sz="1600" i="1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LBK</a:t>
            </a:r>
            <a:r>
              <a:rPr lang="de-DE" sz="1600" i="1" baseline="-25000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DE" sz="1600" i="1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= </a:t>
            </a:r>
            <a:r>
              <a:rPr lang="de-DE" sz="1600" i="1" dirty="0" err="1">
                <a:solidFill>
                  <a:schemeClr val="accent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Pastures</a:t>
            </a:r>
            <a:r>
              <a:rPr lang="de-DE" sz="1600" i="1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LBK</a:t>
            </a:r>
            <a:r>
              <a:rPr lang="de-DE" sz="1600" i="1" baseline="-25000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de-DE" sz="1600" i="1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= Forest, LBK</a:t>
            </a:r>
            <a:r>
              <a:rPr lang="de-DE" sz="1600" i="1" baseline="-25000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de-DE" sz="1600" i="1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= </a:t>
            </a:r>
            <a:r>
              <a:rPr lang="de-DE" sz="1600" i="1" dirty="0" err="1">
                <a:solidFill>
                  <a:schemeClr val="accent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Heathland</a:t>
            </a:r>
            <a:r>
              <a:rPr lang="de-DE" sz="1600" i="1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LBK</a:t>
            </a:r>
            <a:r>
              <a:rPr lang="de-DE" sz="1600" i="1" baseline="-25000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de-DE" sz="1600" i="1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= </a:t>
            </a:r>
            <a:r>
              <a:rPr lang="de-DE" sz="1600" i="1" dirty="0" err="1">
                <a:solidFill>
                  <a:schemeClr val="accent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Shrubland</a:t>
            </a:r>
            <a:r>
              <a:rPr lang="de-DE" sz="1600" i="1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de-DE" sz="1600" i="1" dirty="0">
              <a:solidFill>
                <a:schemeClr val="accent4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AB8F005-A6EE-46E9-B54A-58B133963882}"/>
              </a:ext>
            </a:extLst>
          </p:cNvPr>
          <p:cNvSpPr txBox="1"/>
          <p:nvPr/>
        </p:nvSpPr>
        <p:spPr>
          <a:xfrm>
            <a:off x="492786" y="4971243"/>
            <a:ext cx="2250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err="1">
                <a:solidFill>
                  <a:srgbClr val="000000"/>
                </a:solidFill>
              </a:rPr>
              <a:t>Kleinewietfeld</a:t>
            </a:r>
            <a:r>
              <a:rPr lang="de-DE" sz="900" dirty="0">
                <a:solidFill>
                  <a:srgbClr val="000000"/>
                </a:solidFill>
              </a:rPr>
              <a:t>, I. (2024). Untersuchung zum Einfluss der Landnutzungsentwicklung auf das Hochwasser 2021 an der Erft [Masterarbeit]. RWTH Aachen University, Aachen. </a:t>
            </a:r>
            <a:endParaRPr lang="en-GB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664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BF24FD-8ED3-415E-B74C-ADD3A4CC7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Land </a:t>
            </a:r>
            <a:r>
              <a:rPr lang="de-DE" dirty="0" err="1"/>
              <a:t>use</a:t>
            </a:r>
            <a:r>
              <a:rPr lang="de-DE" dirty="0"/>
              <a:t> Wupper </a:t>
            </a:r>
            <a:r>
              <a:rPr lang="de-DE" dirty="0" err="1"/>
              <a:t>catchment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4D2C52-4BE3-41AC-A47E-F9969C6DF8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Graphic 36">
            <a:extLst>
              <a:ext uri="{FF2B5EF4-FFF2-40B4-BE49-F238E27FC236}">
                <a16:creationId xmlns:a16="http://schemas.microsoft.com/office/drawing/2014/main" id="{DA860B7F-A080-48F2-8C51-A6AD5658C978}"/>
              </a:ext>
            </a:extLst>
          </p:cNvPr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6168" y="982709"/>
            <a:ext cx="5753100" cy="5038725"/>
          </a:xfrm>
          <a:prstGeom prst="rect">
            <a:avLst/>
          </a:prstGeom>
        </p:spPr>
      </p:pic>
      <p:pic>
        <p:nvPicPr>
          <p:cNvPr id="5" name="Graphic 33">
            <a:extLst>
              <a:ext uri="{FF2B5EF4-FFF2-40B4-BE49-F238E27FC236}">
                <a16:creationId xmlns:a16="http://schemas.microsoft.com/office/drawing/2014/main" id="{7A07AEC1-EE72-4F65-A164-C8B16D927F9A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056" y="959813"/>
            <a:ext cx="5753100" cy="503872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EBB3C97-EA40-4E6F-BB92-BA9D4166AA35}"/>
              </a:ext>
            </a:extLst>
          </p:cNvPr>
          <p:cNvSpPr txBox="1"/>
          <p:nvPr/>
        </p:nvSpPr>
        <p:spPr>
          <a:xfrm rot="16200000">
            <a:off x="-2077855" y="3146975"/>
            <a:ext cx="492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Miller, J. (2024). Investigations on the influence of land use development on the 2021 flood at the </a:t>
            </a:r>
            <a:r>
              <a:rPr lang="en-GB" dirty="0" err="1"/>
              <a:t>Wupper</a:t>
            </a:r>
            <a:r>
              <a:rPr lang="en-GB" dirty="0"/>
              <a:t> river [</a:t>
            </a:r>
            <a:r>
              <a:rPr lang="en-GB" dirty="0" err="1"/>
              <a:t>Masterarbeit</a:t>
            </a:r>
            <a:r>
              <a:rPr lang="en-GB" dirty="0"/>
              <a:t>]. RWTH Aachen University, Aachen.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41E53BB-E52F-4A0A-B262-90ADFE47DB0F}"/>
              </a:ext>
            </a:extLst>
          </p:cNvPr>
          <p:cNvSpPr txBox="1"/>
          <p:nvPr/>
        </p:nvSpPr>
        <p:spPr>
          <a:xfrm>
            <a:off x="2222626" y="982709"/>
            <a:ext cx="68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~1820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E8318F2-06B5-4783-9E78-2235651FA038}"/>
              </a:ext>
            </a:extLst>
          </p:cNvPr>
          <p:cNvSpPr txBox="1"/>
          <p:nvPr/>
        </p:nvSpPr>
        <p:spPr>
          <a:xfrm>
            <a:off x="8466947" y="91040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273316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E32F402F-EB98-4538-8C9A-0940BC7DD1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042364"/>
              </p:ext>
            </p:extLst>
          </p:nvPr>
        </p:nvGraphicFramePr>
        <p:xfrm>
          <a:off x="7961179" y="806294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8489DB25-0D92-4019-94D6-497429E3F9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2610462"/>
              </p:ext>
            </p:extLst>
          </p:nvPr>
        </p:nvGraphicFramePr>
        <p:xfrm>
          <a:off x="7421585" y="3342190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el 1">
            <a:extLst>
              <a:ext uri="{FF2B5EF4-FFF2-40B4-BE49-F238E27FC236}">
                <a16:creationId xmlns:a16="http://schemas.microsoft.com/office/drawing/2014/main" id="{E9ED1A3E-4821-4FE9-91F0-C84C2CABD9BD}"/>
              </a:ext>
            </a:extLst>
          </p:cNvPr>
          <p:cNvSpPr txBox="1">
            <a:spLocks/>
          </p:cNvSpPr>
          <p:nvPr/>
        </p:nvSpPr>
        <p:spPr>
          <a:xfrm>
            <a:off x="550863" y="144000"/>
            <a:ext cx="11258550" cy="543600"/>
          </a:xfrm>
        </p:spPr>
        <p:txBody>
          <a:bodyPr anchor="b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de-DE" sz="2000" b="1" dirty="0">
                <a:solidFill>
                  <a:srgbClr val="00549F"/>
                </a:solidFill>
              </a:rPr>
              <a:t>Land </a:t>
            </a:r>
            <a:r>
              <a:rPr lang="de-DE" sz="2000" b="1" dirty="0" err="1">
                <a:solidFill>
                  <a:srgbClr val="00549F"/>
                </a:solidFill>
              </a:rPr>
              <a:t>use</a:t>
            </a:r>
            <a:r>
              <a:rPr lang="de-DE" sz="2000" b="1" dirty="0">
                <a:solidFill>
                  <a:srgbClr val="00549F"/>
                </a:solidFill>
              </a:rPr>
              <a:t> in </a:t>
            </a:r>
            <a:r>
              <a:rPr lang="de-DE" sz="2000" b="1" dirty="0" err="1">
                <a:solidFill>
                  <a:srgbClr val="00549F"/>
                </a:solidFill>
              </a:rPr>
              <a:t>flooded</a:t>
            </a:r>
            <a:r>
              <a:rPr lang="de-DE" sz="2000" b="1" dirty="0">
                <a:solidFill>
                  <a:srgbClr val="00549F"/>
                </a:solidFill>
              </a:rPr>
              <a:t> </a:t>
            </a:r>
            <a:r>
              <a:rPr lang="de-DE" sz="2000" b="1" dirty="0" err="1">
                <a:solidFill>
                  <a:srgbClr val="00549F"/>
                </a:solidFill>
              </a:rPr>
              <a:t>areas</a:t>
            </a:r>
            <a:endParaRPr lang="de-DE" sz="2000" b="1" dirty="0">
              <a:solidFill>
                <a:srgbClr val="00549F"/>
              </a:solidFill>
            </a:endParaRP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463DF35C-4DBF-46B8-9F5E-1BD24469FA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1546530"/>
              </p:ext>
            </p:extLst>
          </p:nvPr>
        </p:nvGraphicFramePr>
        <p:xfrm>
          <a:off x="5017972" y="865758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BD43E978-4B99-47E1-B77A-3EC6DBBE8C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342297"/>
              </p:ext>
            </p:extLst>
          </p:nvPr>
        </p:nvGraphicFramePr>
        <p:xfrm>
          <a:off x="5017972" y="3384810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155A0FE5-8142-4F9E-B2C3-B869484DAA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0217872"/>
              </p:ext>
            </p:extLst>
          </p:nvPr>
        </p:nvGraphicFramePr>
        <p:xfrm>
          <a:off x="2840523" y="908378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485D3549-EFC1-4260-8B36-E93773E377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5846751"/>
              </p:ext>
            </p:extLst>
          </p:nvPr>
        </p:nvGraphicFramePr>
        <p:xfrm>
          <a:off x="2840523" y="3427430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83F8C827-8B26-4B86-832C-E4077EB17D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5891929"/>
              </p:ext>
            </p:extLst>
          </p:nvPr>
        </p:nvGraphicFramePr>
        <p:xfrm>
          <a:off x="663074" y="964790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Diagramm 11">
            <a:extLst>
              <a:ext uri="{FF2B5EF4-FFF2-40B4-BE49-F238E27FC236}">
                <a16:creationId xmlns:a16="http://schemas.microsoft.com/office/drawing/2014/main" id="{83631AD3-38AE-4D03-B698-0DE49758BF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9983021"/>
              </p:ext>
            </p:extLst>
          </p:nvPr>
        </p:nvGraphicFramePr>
        <p:xfrm>
          <a:off x="726329" y="3401980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1968969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c90ee1e1-c015-415f-8aa1-dd21303cc84c"/>
  <p:tag name="THINKCELLPRESENTATIONDONOTDELETE" val="&lt;?xml version=&quot;1.0&quot; encoding=&quot;UTF-16&quot; standalone=&quot;yes&quot;?&gt;&lt;root reqver=&quot;28224&quot;&gt;&lt;version val=&quot;35328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.%m.%Y&lt;/m_strFormatTime&gt;&lt;m_yearfmt&gt;&lt;begin val=&quot;0&quot;/&gt;&lt;end val=&quot;0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bNumberIsYear val=&quot;0&quot;/&gt;&lt;m_strFormatTime&gt;%Y&lt;/m_strFormatTime&gt;&lt;m_yearfmt&gt;&lt;begin val=&quot;0&quot;/&gt;&lt;end val=&quot;0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3&quot;&gt;&lt;elem m_fUsage=&quot;2.53899999999999970157E+00&quot;&gt;&lt;m_msothmcolidx val=&quot;0&quot;/&gt;&lt;m_rgb r=&quot;8E&quot; g=&quot;BA&quot; b=&quot;E5&quot;/&gt;&lt;/elem&gt;&lt;elem m_fUsage=&quot;9.00000000000000022204E-01&quot;&gt;&lt;m_msothmcolidx val=&quot;0&quot;/&gt;&lt;m_rgb r=&quot;00&quot; g=&quot;54&quot; b=&quot;9F&quot;/&gt;&lt;/elem&gt;&lt;elem m_fUsage=&quot;6.56100000000000127542E-01&quot;&gt;&lt;m_msothmcolidx val=&quot;0&quot;/&gt;&lt;m_rgb r=&quot;FF&quot; g=&quot;00&quot; b=&quot;0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aster_blau">
  <a:themeElements>
    <a:clrScheme name="Benutzerdefiniert 8">
      <a:dk1>
        <a:srgbClr val="00549F"/>
      </a:dk1>
      <a:lt1>
        <a:sysClr val="window" lastClr="FFFFFF"/>
      </a:lt1>
      <a:dk2>
        <a:srgbClr val="00549F"/>
      </a:dk2>
      <a:lt2>
        <a:srgbClr val="C0D8F1"/>
      </a:lt2>
      <a:accent1>
        <a:srgbClr val="00549F"/>
      </a:accent1>
      <a:accent2>
        <a:srgbClr val="00549F"/>
      </a:accent2>
      <a:accent3>
        <a:srgbClr val="00549F"/>
      </a:accent3>
      <a:accent4>
        <a:srgbClr val="00549F"/>
      </a:accent4>
      <a:accent5>
        <a:srgbClr val="00549F"/>
      </a:accent5>
      <a:accent6>
        <a:srgbClr val="00549F"/>
      </a:accent6>
      <a:hlink>
        <a:srgbClr val="00549F"/>
      </a:hlink>
      <a:folHlink>
        <a:srgbClr val="00549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_Master_RWTH_Institute_addin.potm" id="{FA9CE5CF-6503-41E9-AA94-8366959D0F6A}" vid="{144CF1BC-7E8A-468C-AFB5-AFF6F49A11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6D85BBAD2D05B4494AC5A1953E3D260" ma:contentTypeVersion="15" ma:contentTypeDescription="Ein neues Dokument erstellen." ma:contentTypeScope="" ma:versionID="2d6c65c26e5575ffb69899316adf3b00">
  <xsd:schema xmlns:xsd="http://www.w3.org/2001/XMLSchema" xmlns:xs="http://www.w3.org/2001/XMLSchema" xmlns:p="http://schemas.microsoft.com/office/2006/metadata/properties" xmlns:ns2="8506c171-44b7-4298-b4a7-f214c65ce56d" xmlns:ns3="ab97e42e-d048-4709-b8bd-9892ac9cd9f7" targetNamespace="http://schemas.microsoft.com/office/2006/metadata/properties" ma:root="true" ma:fieldsID="ae7a09c51649f849bb00f7361c05525d" ns2:_="" ns3:_="">
    <xsd:import namespace="8506c171-44b7-4298-b4a7-f214c65ce56d"/>
    <xsd:import namespace="ab97e42e-d048-4709-b8bd-9892ac9cd9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06c171-44b7-4298-b4a7-f214c65ce5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b8572169-3b1a-45ea-9420-1908a052c12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97e42e-d048-4709-b8bd-9892ac9cd9f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2c793ee-4371-4921-aab9-712ad00d35f5}" ma:internalName="TaxCatchAll" ma:showField="CatchAllData" ma:web="ab97e42e-d048-4709-b8bd-9892ac9cd9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506c171-44b7-4298-b4a7-f214c65ce56d">
      <Terms xmlns="http://schemas.microsoft.com/office/infopath/2007/PartnerControls"/>
    </lcf76f155ced4ddcb4097134ff3c332f>
    <TaxCatchAll xmlns="ab97e42e-d048-4709-b8bd-9892ac9cd9f7" xsi:nil="true"/>
  </documentManagement>
</p:properties>
</file>

<file path=customXml/itemProps1.xml><?xml version="1.0" encoding="utf-8"?>
<ds:datastoreItem xmlns:ds="http://schemas.openxmlformats.org/officeDocument/2006/customXml" ds:itemID="{C2DF49E0-C5CA-4875-8D59-729559CC33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9F63201-30FE-43F4-8A6E-585B43D74117}">
  <ds:schemaRefs>
    <ds:schemaRef ds:uri="8506c171-44b7-4298-b4a7-f214c65ce56d"/>
    <ds:schemaRef ds:uri="ab97e42e-d048-4709-b8bd-9892ac9cd9f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17196AB-C602-4176-AA13-5F1A07772AC2}">
  <ds:schemaRefs>
    <ds:schemaRef ds:uri="8506c171-44b7-4298-b4a7-f214c65ce56d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ab97e42e-d048-4709-b8bd-9892ac9cd9f7"/>
    <ds:schemaRef ds:uri="http://schemas.microsoft.com/office/2006/metadata/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Präsentation_Master_RWTH_Institute_addin</Template>
  <TotalTime>0</TotalTime>
  <Words>1748</Words>
  <Application>Microsoft Office PowerPoint</Application>
  <PresentationFormat>Breitbild</PresentationFormat>
  <Paragraphs>233</Paragraphs>
  <Slides>20</Slides>
  <Notes>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8" baseType="lpstr">
      <vt:lpstr>Arial</vt:lpstr>
      <vt:lpstr>Arial Narrow</vt:lpstr>
      <vt:lpstr>Calibri</vt:lpstr>
      <vt:lpstr>Cambria Math</vt:lpstr>
      <vt:lpstr>Symbol</vt:lpstr>
      <vt:lpstr>Wingdings</vt:lpstr>
      <vt:lpstr>Master_blau</vt:lpstr>
      <vt:lpstr>think-cell Folie</vt:lpstr>
      <vt:lpstr>The extreme flood from mid-July 2021 in a historical context of land-use development</vt:lpstr>
      <vt:lpstr>PowerPoint-Präsentation</vt:lpstr>
      <vt:lpstr>PowerPoint-Präsentation</vt:lpstr>
      <vt:lpstr>Flood history in catchments</vt:lpstr>
      <vt:lpstr>PowerPoint-Präsentation</vt:lpstr>
      <vt:lpstr>Land use Inde catchment</vt:lpstr>
      <vt:lpstr>Land use Erft catchment</vt:lpstr>
      <vt:lpstr>Land use Wupper catchment</vt:lpstr>
      <vt:lpstr>PowerPoint-Präsentation</vt:lpstr>
      <vt:lpstr> Uplands vs. lowlands</vt:lpstr>
      <vt:lpstr>Flood extent </vt:lpstr>
      <vt:lpstr>Geomorphology</vt:lpstr>
      <vt:lpstr>Urban development (Ahr)</vt:lpstr>
      <vt:lpstr>Urban development (Ahr)</vt:lpstr>
      <vt:lpstr>PowerPoint-Präsentation</vt:lpstr>
      <vt:lpstr>Urban development (Erft river)</vt:lpstr>
      <vt:lpstr>Mining activities (Inde river and Erft river)</vt:lpstr>
      <vt:lpstr>Large dams in the catchment (Wupper river)</vt:lpstr>
      <vt:lpstr>References</vt:lpstr>
      <vt:lpstr>References</vt:lpstr>
    </vt:vector>
  </TitlesOfParts>
  <Company>E.ON Energy Research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Übersicht_Strompreisprognosen</dc:title>
  <dc:creator>JERI</dc:creator>
  <cp:lastModifiedBy>Stefanie Wolf</cp:lastModifiedBy>
  <cp:revision>91</cp:revision>
  <dcterms:created xsi:type="dcterms:W3CDTF">2015-07-08T14:41:57Z</dcterms:created>
  <dcterms:modified xsi:type="dcterms:W3CDTF">2025-04-27T10:30:24Z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734701f-0528-41cb-8f08-1cecd0e63a61_Enabled">
    <vt:lpwstr>true</vt:lpwstr>
  </property>
  <property fmtid="{D5CDD505-2E9C-101B-9397-08002B2CF9AE}" pid="3" name="MSIP_Label_7734701f-0528-41cb-8f08-1cecd0e63a61_SetDate">
    <vt:lpwstr>2022-06-08T05:58:26Z</vt:lpwstr>
  </property>
  <property fmtid="{D5CDD505-2E9C-101B-9397-08002B2CF9AE}" pid="4" name="MSIP_Label_7734701f-0528-41cb-8f08-1cecd0e63a61_Method">
    <vt:lpwstr>Privileged</vt:lpwstr>
  </property>
  <property fmtid="{D5CDD505-2E9C-101B-9397-08002B2CF9AE}" pid="5" name="MSIP_Label_7734701f-0528-41cb-8f08-1cecd0e63a61_Name">
    <vt:lpwstr>Public</vt:lpwstr>
  </property>
  <property fmtid="{D5CDD505-2E9C-101B-9397-08002B2CF9AE}" pid="6" name="MSIP_Label_7734701f-0528-41cb-8f08-1cecd0e63a61_SiteId">
    <vt:lpwstr>b914a242-e718-443b-a47c-6b4c649d8c0a</vt:lpwstr>
  </property>
  <property fmtid="{D5CDD505-2E9C-101B-9397-08002B2CF9AE}" pid="7" name="MSIP_Label_7734701f-0528-41cb-8f08-1cecd0e63a61_ActionId">
    <vt:lpwstr>e2d4d74a-baab-45d2-a971-2ace05fd4bc4</vt:lpwstr>
  </property>
  <property fmtid="{D5CDD505-2E9C-101B-9397-08002B2CF9AE}" pid="8" name="MSIP_Label_7734701f-0528-41cb-8f08-1cecd0e63a61_ContentBits">
    <vt:lpwstr>0</vt:lpwstr>
  </property>
  <property fmtid="{D5CDD505-2E9C-101B-9397-08002B2CF9AE}" pid="9" name="ContentTypeId">
    <vt:lpwstr>0x01010076D85BBAD2D05B4494AC5A1953E3D260</vt:lpwstr>
  </property>
  <property fmtid="{D5CDD505-2E9C-101B-9397-08002B2CF9AE}" pid="10" name="MediaServiceImageTags">
    <vt:lpwstr/>
  </property>
  <property fmtid="{D5CDD505-2E9C-101B-9397-08002B2CF9AE}" pid="11" name="MSIP_Label_2601ab13-d09d-4752-9b46-cbc905c30b2c_Enabled">
    <vt:lpwstr>true</vt:lpwstr>
  </property>
  <property fmtid="{D5CDD505-2E9C-101B-9397-08002B2CF9AE}" pid="12" name="MSIP_Label_2601ab13-d09d-4752-9b46-cbc905c30b2c_SetDate">
    <vt:lpwstr>2024-06-04T14:21:46Z</vt:lpwstr>
  </property>
  <property fmtid="{D5CDD505-2E9C-101B-9397-08002B2CF9AE}" pid="13" name="MSIP_Label_2601ab13-d09d-4752-9b46-cbc905c30b2c_Method">
    <vt:lpwstr>Standard</vt:lpwstr>
  </property>
  <property fmtid="{D5CDD505-2E9C-101B-9397-08002B2CF9AE}" pid="14" name="MSIP_Label_2601ab13-d09d-4752-9b46-cbc905c30b2c_Name">
    <vt:lpwstr>intern</vt:lpwstr>
  </property>
  <property fmtid="{D5CDD505-2E9C-101B-9397-08002B2CF9AE}" pid="15" name="MSIP_Label_2601ab13-d09d-4752-9b46-cbc905c30b2c_SiteId">
    <vt:lpwstr>571aa7c2-163d-4fbf-96b9-f626c479b7f8</vt:lpwstr>
  </property>
  <property fmtid="{D5CDD505-2E9C-101B-9397-08002B2CF9AE}" pid="16" name="MSIP_Label_2601ab13-d09d-4752-9b46-cbc905c30b2c_ActionId">
    <vt:lpwstr>9405c8ad-b018-485b-90b5-30eeb6e45bce</vt:lpwstr>
  </property>
  <property fmtid="{D5CDD505-2E9C-101B-9397-08002B2CF9AE}" pid="17" name="MSIP_Label_2601ab13-d09d-4752-9b46-cbc905c30b2c_ContentBits">
    <vt:lpwstr>0</vt:lpwstr>
  </property>
</Properties>
</file>