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notesSlides/notesSlide3.xml" ContentType="application/vnd.openxmlformats-officedocument.presentationml.notesSlide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notesMasterIdLst>
    <p:notesMasterId r:id="rId7"/>
  </p:notesMasterIdLst>
  <p:sldIdLst>
    <p:sldId id="256" r:id="rId4"/>
    <p:sldId id="257" r:id="rId5"/>
    <p:sldId id="258" r:id="rId6"/>
  </p:sldIdLst>
  <p:sldSz cx="12192000" cy="6858000"/>
  <p:notesSz cx="6858000" cy="9144000"/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378" y="90"/>
      </p:cViewPr>
      <p:guideLst>
        <p:guide pos="3840"/>
        <p:guide pos="216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 /><Relationship Id="rId9" Type="http://schemas.openxmlformats.org/officeDocument/2006/relationships/tableStyles" Target="tableStyles.xml" /><Relationship Id="rId10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'en-têt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pour la date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632E96E-41F7-40C5-8419-297958CC00FA}" type="datetimeFigureOut">
              <a:rPr lang="fr-FR"/>
              <a:t>10/30/2013</a:t>
            </a:fld>
            <a:endParaRPr lang="fr-FR"/>
          </a:p>
        </p:txBody>
      </p:sp>
      <p:sp>
        <p:nvSpPr>
          <p:cNvPr id="4" name="Espace réservé pour l'image de la diapositive 3"/>
          <p:cNvSpPr>
            <a:spLocks noChangeAspect="1" noGrp="1" noRot="1"/>
          </p:cNvSpPr>
          <p:nvPr>
            <p:ph type="sldImg" idx="2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fr-FR"/>
          </a:p>
        </p:txBody>
      </p:sp>
      <p:sp>
        <p:nvSpPr>
          <p:cNvPr id="5" name="Remarques Espace réservé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E6999B8-B6B4-4561-A3CD-BBCDAB9FC9D9}" type="slidenum">
              <a:rPr lang="fr-FR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 ?>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 ?>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55868E37-5131-BC33-4B30-AB9D06936237}" type="slidenum">
              <a:rPr/>
              <a:t/>
            </a:fld>
            <a:endParaRPr/>
          </a:p>
        </p:txBody>
      </p:sp>
    </p:spTree>
  </p:cSld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pour l'image de la diapositive 1"/>
          <p:cNvSpPr>
            <a:spLocks noChangeAspect="1" noGrp="1" noRo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</p:spPr>
      </p:sp>
      <p:sp>
        <p:nvSpPr>
          <p:cNvPr id="3" name="Remarques Espace réservé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fr-FR">
              <a:latin typeface="Arial"/>
              <a:cs typeface="Arial"/>
            </a:endParaRPr>
          </a:p>
        </p:txBody>
      </p:sp>
      <p:sp>
        <p:nvSpPr>
          <p:cNvPr id="4" name="Espace réservé pour le numéro de diapositive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2E6999B8-B6B4-4561-A3CD-BBCDAB9FC9D9}" type="slidenum">
              <a:rPr lang="fr-FR"/>
              <a:t>1</a:t>
            </a:fld>
            <a:endParaRPr lang="fr-FR"/>
          </a:p>
        </p:txBody>
      </p:sp>
    </p:spTree>
  </p:cSld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2A41AA60-9222-1CDA-97F1-E5A64EFEF679}" type="slidenum">
              <a:rPr/>
              <a:t/>
            </a:fld>
            <a:endParaRPr/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" userDrawn="1">
  <p:cSld name="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vertTx" userDrawn="1">
  <p:cSld name="Titre et texte vertic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vertTitleAndTx" userDrawn="1">
  <p:cSld name="Titre vertical et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obj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secHead" userDrawn="1">
  <p:cSld name="Titr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woObj" userDrawn="1">
  <p:cSld name="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woTxTwoObj" userDrawn="1">
  <p:cSld name="Compara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Only" userDrawn="1">
  <p:cSld name="Titre seu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blank" userDrawn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objTx" userDrawn="1">
  <p:cSld name="Contenu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picTx" userDrawn="1">
  <p:cSld name="Image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pour une image 2"/>
          <p:cNvSpPr>
            <a:spLocks noChangeAspect="1"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fr-FR"/>
              <a:t>Click icon to add picture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920025567" name="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 flipH="0" flipV="0">
            <a:off x="383207" y="798634"/>
            <a:ext cx="4985637" cy="5484201"/>
          </a:xfrm>
          <a:prstGeom prst="rect">
            <a:avLst/>
          </a:prstGeom>
        </p:spPr>
      </p:pic>
      <p:sp>
        <p:nvSpPr>
          <p:cNvPr id="806558201" name=""/>
          <p:cNvSpPr txBox="1"/>
          <p:nvPr/>
        </p:nvSpPr>
        <p:spPr bwMode="auto">
          <a:xfrm flipH="0" flipV="0">
            <a:off x="377631" y="6282836"/>
            <a:ext cx="5187525" cy="57947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ctr">
              <a:defRPr/>
            </a:pPr>
            <a:r>
              <a:rPr sz="1600">
                <a:latin typeface="Arial"/>
                <a:ea typeface="Arial"/>
                <a:cs typeface="Arial"/>
              </a:rPr>
              <a:t>Figure S1 : Statistical distribution of observed and simulated downward SW (LW) fluxes values</a:t>
            </a:r>
            <a:endParaRPr sz="1600">
              <a:latin typeface="Arial"/>
              <a:cs typeface="Arial"/>
            </a:endParaRPr>
          </a:p>
        </p:txBody>
      </p:sp>
      <p:sp>
        <p:nvSpPr>
          <p:cNvPr id="495644214" name=""/>
          <p:cNvSpPr txBox="1"/>
          <p:nvPr/>
        </p:nvSpPr>
        <p:spPr bwMode="auto">
          <a:xfrm flipH="0" flipV="0">
            <a:off x="6449567" y="311393"/>
            <a:ext cx="4909038" cy="36611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endParaRPr/>
          </a:p>
        </p:txBody>
      </p:sp>
      <p:sp>
        <p:nvSpPr>
          <p:cNvPr id="569841465" name=""/>
          <p:cNvSpPr txBox="1"/>
          <p:nvPr/>
        </p:nvSpPr>
        <p:spPr bwMode="auto">
          <a:xfrm flipH="0" flipV="0">
            <a:off x="5753509" y="769213"/>
            <a:ext cx="5397888" cy="448091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marL="405036" indent="-405036" algn="just">
              <a:buFont typeface="Arial"/>
              <a:buChar char="•"/>
              <a:defRPr/>
            </a:pPr>
            <a:r>
              <a:rPr lang="fr-FR" sz="1800" b="1">
                <a:latin typeface="Arial"/>
                <a:ea typeface="Arial"/>
                <a:cs typeface="Arial"/>
              </a:rPr>
              <a:t>Winter</a:t>
            </a:r>
            <a:r>
              <a:rPr lang="fr-FR" sz="1800">
                <a:latin typeface="Arial"/>
                <a:ea typeface="Arial"/>
                <a:cs typeface="Arial"/>
              </a:rPr>
              <a:t> : </a:t>
            </a:r>
            <a:r>
              <a:rPr lang="fr-FR" sz="1800" b="0" i="0" u="none">
                <a:solidFill>
                  <a:schemeClr val="tx1"/>
                </a:solidFill>
                <a:latin typeface="Arial"/>
                <a:ea typeface="Arial"/>
                <a:cs typeface="Arial"/>
              </a:rPr>
              <a:t>m</a:t>
            </a:r>
            <a:r>
              <a:rPr sz="1800" b="0" i="0" u="none">
                <a:solidFill>
                  <a:schemeClr val="tx1"/>
                </a:solidFill>
                <a:latin typeface="Arial"/>
                <a:ea typeface="Arial"/>
                <a:cs typeface="Arial"/>
              </a:rPr>
              <a:t>odel underestimate</a:t>
            </a:r>
            <a:r>
              <a:rPr lang="fr-FR" sz="1800" b="0" i="0" u="none">
                <a:solidFill>
                  <a:schemeClr val="tx1"/>
                </a:solidFill>
                <a:latin typeface="Arial"/>
                <a:ea typeface="Arial"/>
                <a:cs typeface="Arial"/>
              </a:rPr>
              <a:t>s</a:t>
            </a:r>
            <a:r>
              <a:rPr sz="1800" b="0" i="0" u="none">
                <a:solidFill>
                  <a:schemeClr val="tx1"/>
                </a:solidFill>
                <a:latin typeface="Arial"/>
                <a:ea typeface="Arial"/>
                <a:cs typeface="Arial"/>
              </a:rPr>
              <a:t> frequent situations of high LW↓</a:t>
            </a:r>
            <a:r>
              <a:rPr sz="1800" b="0" i="0" u="none">
                <a:solidFill>
                  <a:srgbClr val="2C363A"/>
                </a:solidFill>
                <a:latin typeface="Arial"/>
                <a:ea typeface="Arial"/>
                <a:cs typeface="Arial"/>
              </a:rPr>
              <a:t>.</a:t>
            </a:r>
            <a:r>
              <a:rPr lang="fr-FR" sz="1800">
                <a:latin typeface="Arial"/>
                <a:ea typeface="Arial"/>
                <a:cs typeface="Arial"/>
              </a:rPr>
              <a:t> </a:t>
            </a:r>
            <a:endParaRPr lang="fr-FR" sz="1800">
              <a:latin typeface="Arial"/>
              <a:ea typeface="Arial"/>
              <a:cs typeface="Arial"/>
            </a:endParaRPr>
          </a:p>
          <a:p>
            <a:pPr marL="405036" indent="-405036" algn="just">
              <a:buFont typeface="Arial"/>
              <a:buChar char="•"/>
              <a:defRPr/>
            </a:pPr>
            <a:endParaRPr lang="fr-FR" sz="1800">
              <a:latin typeface="Arial"/>
              <a:cs typeface="Arial"/>
            </a:endParaRPr>
          </a:p>
          <a:p>
            <a:pPr marL="405036" indent="-405036" algn="just">
              <a:buFont typeface="Arial"/>
              <a:buChar char="•"/>
              <a:defRPr/>
            </a:pPr>
            <a:endParaRPr lang="fr-FR" sz="1800">
              <a:latin typeface="Arial"/>
              <a:cs typeface="Arial"/>
            </a:endParaRPr>
          </a:p>
          <a:p>
            <a:pPr marL="405036" indent="-405036" algn="just">
              <a:buFont typeface="Arial"/>
              <a:buChar char="•"/>
              <a:defRPr/>
            </a:pPr>
            <a:endParaRPr lang="fr-FR" sz="1800">
              <a:latin typeface="Arial"/>
              <a:cs typeface="Arial"/>
            </a:endParaRPr>
          </a:p>
          <a:p>
            <a:pPr marL="405036" indent="-405036" algn="just">
              <a:buFont typeface="Arial"/>
              <a:buChar char="•"/>
              <a:defRPr/>
            </a:pPr>
            <a:endParaRPr lang="fr-FR" sz="1800">
              <a:latin typeface="Arial"/>
              <a:cs typeface="Arial"/>
            </a:endParaRPr>
          </a:p>
          <a:p>
            <a:pPr marL="405036" indent="-405036" algn="just">
              <a:buFont typeface="Arial"/>
              <a:buChar char="•"/>
              <a:defRPr/>
            </a:pPr>
            <a:r>
              <a:rPr lang="fr-FR" sz="1800" b="1">
                <a:latin typeface="Arial"/>
                <a:ea typeface="Arial"/>
                <a:cs typeface="Arial"/>
              </a:rPr>
              <a:t>Spring</a:t>
            </a:r>
            <a:r>
              <a:rPr lang="fr-FR" sz="1800">
                <a:latin typeface="Arial"/>
                <a:ea typeface="Arial"/>
                <a:cs typeface="Arial"/>
              </a:rPr>
              <a:t> : </a:t>
            </a:r>
            <a:r>
              <a:rPr lang="fr-FR" sz="1800">
                <a:latin typeface="Arial"/>
                <a:ea typeface="Arial"/>
                <a:cs typeface="Arial"/>
              </a:rPr>
              <a:t>The distribution for LW is ~ retrieved but with a shift in the peak. </a:t>
            </a:r>
            <a:r>
              <a:rPr lang="fr-FR" sz="18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M</a:t>
            </a:r>
            <a:r>
              <a:rPr lang="en-US" sz="18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odel overestimates SW↓ (underestimates cloud optical depth)</a:t>
            </a:r>
            <a:r>
              <a:rPr lang="fr-FR" sz="18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.</a:t>
            </a:r>
            <a:endParaRPr lang="fr-FR" sz="1800" b="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405036" indent="-405036" algn="just">
              <a:buFont typeface="Arial"/>
              <a:buChar char="•"/>
              <a:defRPr/>
            </a:pPr>
            <a:endParaRPr lang="fr-FR" sz="1800">
              <a:latin typeface="Arial"/>
              <a:cs typeface="Arial"/>
            </a:endParaRPr>
          </a:p>
          <a:p>
            <a:pPr marL="405036" indent="-405036" algn="just">
              <a:buFont typeface="Arial"/>
              <a:buChar char="•"/>
              <a:defRPr/>
            </a:pPr>
            <a:endParaRPr lang="fr-FR" sz="1800">
              <a:latin typeface="Arial"/>
              <a:cs typeface="Arial"/>
            </a:endParaRPr>
          </a:p>
          <a:p>
            <a:pPr marL="405036" indent="-405036" algn="just">
              <a:buFont typeface="Arial"/>
              <a:buChar char="•"/>
              <a:defRPr/>
            </a:pPr>
            <a:endParaRPr lang="fr-FR" sz="1800">
              <a:latin typeface="Arial"/>
              <a:cs typeface="Arial"/>
            </a:endParaRPr>
          </a:p>
          <a:p>
            <a:pPr algn="just">
              <a:defRPr/>
            </a:pPr>
            <a:endParaRPr lang="fr-FR" sz="1800">
              <a:latin typeface="Arial"/>
              <a:cs typeface="Arial"/>
            </a:endParaRPr>
          </a:p>
          <a:p>
            <a:pPr marL="405036" indent="-405036" algn="just">
              <a:buFont typeface="Arial"/>
              <a:buChar char="•"/>
              <a:defRPr/>
            </a:pPr>
            <a:r>
              <a:rPr lang="fr-FR" sz="1800" b="1">
                <a:latin typeface="Arial"/>
                <a:ea typeface="Arial"/>
                <a:cs typeface="Arial"/>
              </a:rPr>
              <a:t>Summer</a:t>
            </a:r>
            <a:r>
              <a:rPr lang="fr-FR" sz="1800">
                <a:latin typeface="Arial"/>
                <a:ea typeface="Arial"/>
                <a:cs typeface="Arial"/>
              </a:rPr>
              <a:t> : </a:t>
            </a:r>
            <a:r>
              <a:rPr sz="1800" b="0" i="0" u="none">
                <a:solidFill>
                  <a:schemeClr val="tx1"/>
                </a:solidFill>
                <a:latin typeface="Arial"/>
                <a:ea typeface="Arial"/>
                <a:cs typeface="Arial"/>
              </a:rPr>
              <a:t>SW↓</a:t>
            </a:r>
            <a:r>
              <a:rPr lang="fr-FR" sz="1800" b="0" i="0" u="none">
                <a:solidFill>
                  <a:schemeClr val="tx1"/>
                </a:solidFill>
                <a:latin typeface="Arial"/>
                <a:ea typeface="Arial"/>
                <a:cs typeface="Arial"/>
              </a:rPr>
              <a:t> </a:t>
            </a:r>
            <a:r>
              <a:rPr sz="1800" b="0" i="0" u="none">
                <a:solidFill>
                  <a:schemeClr val="tx1"/>
                </a:solidFill>
                <a:latin typeface="Arial"/>
                <a:ea typeface="Arial"/>
                <a:cs typeface="Arial"/>
              </a:rPr>
              <a:t>underestimated. The</a:t>
            </a:r>
            <a:r>
              <a:rPr lang="fr-FR" sz="1800" b="0" i="0" u="none">
                <a:solidFill>
                  <a:schemeClr val="tx1"/>
                </a:solidFill>
                <a:latin typeface="Arial"/>
                <a:ea typeface="Arial"/>
                <a:cs typeface="Arial"/>
              </a:rPr>
              <a:t> </a:t>
            </a:r>
            <a:r>
              <a:rPr sz="1800" b="0" i="0" u="none">
                <a:solidFill>
                  <a:schemeClr val="tx1"/>
                </a:solidFill>
                <a:latin typeface="Arial"/>
                <a:ea typeface="Arial"/>
                <a:cs typeface="Arial"/>
              </a:rPr>
              <a:t>model overestimates cloud optical depth</a:t>
            </a:r>
            <a:r>
              <a:rPr lang="fr-FR" sz="1800">
                <a:latin typeface="Arial"/>
                <a:ea typeface="Arial"/>
                <a:cs typeface="Arial"/>
              </a:rPr>
              <a:t>. 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52724822" name=""/>
          <p:cNvSpPr/>
          <p:nvPr/>
        </p:nvSpPr>
        <p:spPr bwMode="auto">
          <a:xfrm flipH="0" flipV="0">
            <a:off x="-16442" y="-36634"/>
            <a:ext cx="12272595" cy="774821"/>
          </a:xfrm>
          <a:prstGeom prst="rect">
            <a:avLst/>
          </a:prstGeom>
          <a:solidFill>
            <a:srgbClr val="B0CDF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4149371" name=""/>
          <p:cNvSpPr txBox="1"/>
          <p:nvPr/>
        </p:nvSpPr>
        <p:spPr bwMode="auto">
          <a:xfrm flipH="0" flipV="0">
            <a:off x="166730" y="-36634"/>
            <a:ext cx="11862543" cy="76235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sz="2200" b="1">
                <a:solidFill>
                  <a:schemeClr val="bg1"/>
                </a:solidFill>
              </a:rPr>
              <a:t>Yaël Le Gars - Modeling cloud phase and radiative effects in the European Arctic</a:t>
            </a:r>
            <a:endParaRPr sz="2200" b="1">
              <a:solidFill>
                <a:schemeClr val="bg1"/>
              </a:solidFill>
            </a:endParaRPr>
          </a:p>
          <a:p>
            <a:pPr>
              <a:defRPr/>
            </a:pPr>
            <a:r>
              <a:rPr sz="2200" b="1">
                <a:solidFill>
                  <a:schemeClr val="bg1"/>
                </a:solidFill>
              </a:rPr>
              <a:t>Supplementary materials</a:t>
            </a:r>
            <a:endParaRPr sz="2600" b="1">
              <a:solidFill>
                <a:schemeClr val="bg1"/>
              </a:solidFill>
            </a:endParaRPr>
          </a:p>
        </p:txBody>
      </p:sp>
      <p:pic>
        <p:nvPicPr>
          <p:cNvPr id="676649643" name="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 flipH="0" flipV="0">
            <a:off x="11151397" y="5405343"/>
            <a:ext cx="1041171" cy="145697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74940858" name="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 flipH="0" flipV="0">
            <a:off x="805228" y="957507"/>
            <a:ext cx="5064369" cy="4220307"/>
          </a:xfrm>
          <a:prstGeom prst="rect">
            <a:avLst/>
          </a:prstGeom>
        </p:spPr>
      </p:pic>
      <p:sp>
        <p:nvSpPr>
          <p:cNvPr id="1108985498" name=""/>
          <p:cNvSpPr txBox="1"/>
          <p:nvPr/>
        </p:nvSpPr>
        <p:spPr bwMode="auto">
          <a:xfrm flipH="0" flipV="0">
            <a:off x="1137547" y="5220432"/>
            <a:ext cx="4881489" cy="65744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ctr">
              <a:defRPr/>
            </a:pPr>
            <a:r>
              <a:rPr i="1"/>
              <a:t>Figure S2 -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sSub>
                        <m:sSubPr>
                          <m:ctrlPr>
                            <a:rPr lang="fr-FR" sz="1800" b="0" i="1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i"/>
                            </m:rPr>
                            <a:rPr lang="fr-FR" sz="1800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LW</m:t>
                          </m:r>
                        </m:e>
                        <m:sub>
                          <m:r>
                            <m:rPr>
                              <m:sty m:val="i"/>
                            </m:rPr>
                            <a:rPr lang="fr-FR" sz="1800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↓</m:t>
                          </m:r>
                        </m:sub>
                      </m:sSub>
                    </m:oMath>
                  </m:oMathPara>
                </a14:m>
              </mc:Choice>
              <mc:Fallback/>
            </mc:AlternateContent>
            <a:r>
              <a:rPr i="1"/>
              <a:t> biases as a function of Base cloud temperature biases</a:t>
            </a:r>
            <a:endParaRPr i="1"/>
          </a:p>
        </p:txBody>
      </p:sp>
      <p:sp>
        <p:nvSpPr>
          <p:cNvPr id="906223787" name=""/>
          <p:cNvSpPr txBox="1"/>
          <p:nvPr/>
        </p:nvSpPr>
        <p:spPr bwMode="auto">
          <a:xfrm flipH="0" flipV="0">
            <a:off x="6834230" y="549519"/>
            <a:ext cx="4469423" cy="36611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endParaRPr/>
          </a:p>
        </p:txBody>
      </p:sp>
      <p:sp>
        <p:nvSpPr>
          <p:cNvPr id="1757376269" name=""/>
          <p:cNvSpPr/>
          <p:nvPr/>
        </p:nvSpPr>
        <p:spPr bwMode="auto">
          <a:xfrm flipH="0" flipV="0">
            <a:off x="-16441" y="-36633"/>
            <a:ext cx="12272595" cy="762359"/>
          </a:xfrm>
          <a:prstGeom prst="rect">
            <a:avLst/>
          </a:prstGeom>
          <a:solidFill>
            <a:srgbClr val="B0CDF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6806597" name=""/>
          <p:cNvSpPr txBox="1"/>
          <p:nvPr/>
        </p:nvSpPr>
        <p:spPr bwMode="auto">
          <a:xfrm flipH="0" flipV="0">
            <a:off x="166729" y="-36633"/>
            <a:ext cx="11862902" cy="76235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sz="2200" b="1">
                <a:solidFill>
                  <a:schemeClr val="bg1"/>
                </a:solidFill>
              </a:rPr>
              <a:t>Yaël Le Gars - Modeling cloud phase and radiative effects in the European Arctic</a:t>
            </a:r>
            <a:endParaRPr sz="2200" b="1">
              <a:solidFill>
                <a:schemeClr val="bg1"/>
              </a:solidFill>
            </a:endParaRPr>
          </a:p>
          <a:p>
            <a:pPr>
              <a:defRPr/>
            </a:pPr>
            <a:r>
              <a:rPr sz="2200" b="1">
                <a:solidFill>
                  <a:schemeClr val="bg1"/>
                </a:solidFill>
              </a:rPr>
              <a:t>Supplementary materials</a:t>
            </a:r>
            <a:endParaRPr sz="2600" b="1">
              <a:solidFill>
                <a:schemeClr val="bg1"/>
              </a:solidFill>
            </a:endParaRPr>
          </a:p>
        </p:txBody>
      </p:sp>
      <p:sp>
        <p:nvSpPr>
          <p:cNvPr id="724594542" name=""/>
          <p:cNvSpPr txBox="1"/>
          <p:nvPr/>
        </p:nvSpPr>
        <p:spPr bwMode="auto">
          <a:xfrm flipH="0" flipV="0">
            <a:off x="6760961" y="2318951"/>
            <a:ext cx="4399479" cy="149741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/>
              <a:t>No evident correlation between the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sSub>
                        <m:sSubPr>
                          <m:ctrlPr>
                            <a:rPr lang="fr-FR" sz="1800" b="0" i="0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fr-FR" sz="1800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LW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fr-FR" sz="1800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↓</m:t>
                          </m:r>
                        </m:sub>
                      </m:sSub>
                    </m:oMath>
                  </m:oMathPara>
                </a14:m>
              </mc:Choice>
              <mc:Fallback/>
            </mc:AlternateContent>
            <a:r>
              <a:rPr lang="fr-FR" sz="18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radiative biases and the base cloud temperature biases</a:t>
            </a:r>
            <a:r>
              <a:rPr/>
              <a:t> (r² = 0.18). </a:t>
            </a:r>
            <a:endParaRPr/>
          </a:p>
          <a:p>
            <a:pPr>
              <a:defRPr/>
            </a:pPr>
            <a:endParaRPr/>
          </a:p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sSub>
                        <m:sSubPr>
                          <m:ctrlPr>
                            <a:rPr lang="fr-FR" sz="1800" b="0" i="0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fr-FR" sz="1800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LW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fr-FR" sz="1800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↓</m:t>
                          </m:r>
                        </m:sub>
                      </m:sSub>
                    </m:oMath>
                  </m:oMathPara>
                </a14:m>
              </mc:Choice>
              <mc:Fallback/>
            </mc:AlternateContent>
            <a:r>
              <a:rPr lang="fr-FR" sz="18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 </a:t>
            </a:r>
            <a:r>
              <a:rPr/>
              <a:t>are dominated by emissivity biases.</a:t>
            </a:r>
            <a:endParaRPr/>
          </a:p>
        </p:txBody>
      </p:sp>
      <p:pic>
        <p:nvPicPr>
          <p:cNvPr id="2141484926" name="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 flipH="0" flipV="0">
            <a:off x="11151397" y="5405342"/>
            <a:ext cx="1041171" cy="145697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02758501" name=""/>
          <p:cNvSpPr/>
          <p:nvPr/>
        </p:nvSpPr>
        <p:spPr bwMode="auto">
          <a:xfrm flipH="0" flipV="0">
            <a:off x="-16441" y="-36633"/>
            <a:ext cx="12272595" cy="762359"/>
          </a:xfrm>
          <a:prstGeom prst="rect">
            <a:avLst/>
          </a:prstGeom>
          <a:solidFill>
            <a:srgbClr val="B0CDF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5551395" name=""/>
          <p:cNvSpPr txBox="1"/>
          <p:nvPr/>
        </p:nvSpPr>
        <p:spPr bwMode="auto">
          <a:xfrm flipH="0" flipV="0">
            <a:off x="166729" y="-36633"/>
            <a:ext cx="11862902" cy="76235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sz="2200" b="1">
                <a:solidFill>
                  <a:schemeClr val="bg1"/>
                </a:solidFill>
              </a:rPr>
              <a:t>Yaël Le Gars - Modeling cloud phase and radiative effects in the European Arctic</a:t>
            </a:r>
            <a:endParaRPr sz="2200" b="1">
              <a:solidFill>
                <a:schemeClr val="bg1"/>
              </a:solidFill>
            </a:endParaRPr>
          </a:p>
          <a:p>
            <a:pPr>
              <a:defRPr/>
            </a:pPr>
            <a:r>
              <a:rPr sz="2200" b="1">
                <a:solidFill>
                  <a:schemeClr val="bg1"/>
                </a:solidFill>
              </a:rPr>
              <a:t>Supplementary materials</a:t>
            </a:r>
            <a:endParaRPr sz="2600" b="1">
              <a:solidFill>
                <a:schemeClr val="bg1"/>
              </a:solidFill>
            </a:endParaRPr>
          </a:p>
        </p:txBody>
      </p:sp>
      <p:pic>
        <p:nvPicPr>
          <p:cNvPr id="154795617" name="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 flipH="0" flipV="0">
            <a:off x="294951" y="990384"/>
            <a:ext cx="7729903" cy="5153268"/>
          </a:xfrm>
          <a:prstGeom prst="rect">
            <a:avLst/>
          </a:prstGeom>
        </p:spPr>
      </p:pic>
      <p:sp>
        <p:nvSpPr>
          <p:cNvPr id="577968554" name=""/>
          <p:cNvSpPr/>
          <p:nvPr/>
        </p:nvSpPr>
        <p:spPr bwMode="auto">
          <a:xfrm flipH="0" flipV="0">
            <a:off x="4132500" y="1038224"/>
            <a:ext cx="45720" cy="17071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2807622" name=""/>
          <p:cNvSpPr txBox="1"/>
          <p:nvPr/>
        </p:nvSpPr>
        <p:spPr bwMode="auto">
          <a:xfrm flipH="0" flipV="0">
            <a:off x="8107075" y="1455707"/>
            <a:ext cx="3997009" cy="338363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/>
              <a:t>The results show clear dependance depending on wether the surface is coupled / decoupled in spring. </a:t>
            </a:r>
            <a:endParaRPr/>
          </a:p>
          <a:p>
            <a:pPr>
              <a:defRPr/>
            </a:pPr>
            <a:endParaRPr/>
          </a:p>
          <a:p>
            <a:pPr>
              <a:defRPr/>
            </a:pPr>
            <a:r>
              <a:rPr/>
              <a:t>The lowest values of LWP, associated with higher biases are occuring over decoupled surface. </a:t>
            </a:r>
            <a:endParaRPr/>
          </a:p>
          <a:p>
            <a:pPr>
              <a:defRPr/>
            </a:pPr>
            <a:endParaRPr/>
          </a:p>
          <a:p>
            <a:pPr>
              <a:defRPr/>
            </a:pPr>
            <a:r>
              <a:rPr/>
              <a:t>The model struggles to create / maintain liquid water over decoupled surface without the surface coupling and surface turbulent fluxes</a:t>
            </a:r>
            <a:endParaRPr/>
          </a:p>
        </p:txBody>
      </p:sp>
      <p:pic>
        <p:nvPicPr>
          <p:cNvPr id="1149986466" name="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 flipH="0" flipV="0">
            <a:off x="11151397" y="5405342"/>
            <a:ext cx="1041171" cy="145697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ONLYOFFICE/8.1.1.27</Application>
  <DocSecurity>0</DocSecurity>
  <PresentationFormat>Widescreen</PresentationFormat>
  <Paragraphs>0</Paragraphs>
  <Slides>3</Slides>
  <Notes>3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Theme 1</vt:lpstr>
      <vt:lpstr>Slide 1</vt:lpstr>
      <vt:lpstr>Slide 2</vt:lpstr>
      <vt:lpstr>Slide 3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dc:identifier/>
  <dc:language/>
  <cp:lastModifiedBy/>
  <cp:revision>6</cp:revision>
  <dcterms:created xsi:type="dcterms:W3CDTF">2012-12-03T06:56:55Z</dcterms:created>
  <dcterms:modified xsi:type="dcterms:W3CDTF">2025-04-29T12:49:13Z</dcterms:modified>
  <cp:category/>
  <cp:contentStatus/>
  <cp:version/>
</cp:coreProperties>
</file>