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9" r:id="rId3"/>
    <p:sldId id="2963" r:id="rId4"/>
    <p:sldId id="2964" r:id="rId5"/>
    <p:sldId id="2965" r:id="rId6"/>
    <p:sldId id="2966" r:id="rId7"/>
    <p:sldId id="2967" r:id="rId8"/>
    <p:sldId id="2968" r:id="rId9"/>
    <p:sldId id="2970" r:id="rId10"/>
    <p:sldId id="2971" r:id="rId11"/>
    <p:sldId id="2972" r:id="rId12"/>
    <p:sldId id="2973" r:id="rId13"/>
    <p:sldId id="2974" r:id="rId14"/>
    <p:sldId id="2975" r:id="rId15"/>
    <p:sldId id="2976"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2EBD77-8BE6-4727-A263-EB3D9CD0176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4C7C384-72F5-4566-8BEA-07C96C6A9E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B895423-0484-47B1-8E9A-CC6E3F5FD097}"/>
              </a:ext>
            </a:extLst>
          </p:cNvPr>
          <p:cNvSpPr>
            <a:spLocks noGrp="1"/>
          </p:cNvSpPr>
          <p:nvPr>
            <p:ph type="dt" sz="half" idx="10"/>
          </p:nvPr>
        </p:nvSpPr>
        <p:spPr/>
        <p:txBody>
          <a:bodyPr/>
          <a:lstStyle/>
          <a:p>
            <a:fld id="{3B31EBE6-77CA-4CA1-92D9-1A26A074E608}" type="datetimeFigureOut">
              <a:rPr lang="fr-FR" smtClean="0"/>
              <a:t>27/04/2025</a:t>
            </a:fld>
            <a:endParaRPr lang="fr-FR"/>
          </a:p>
        </p:txBody>
      </p:sp>
      <p:sp>
        <p:nvSpPr>
          <p:cNvPr id="5" name="Espace réservé du pied de page 4">
            <a:extLst>
              <a:ext uri="{FF2B5EF4-FFF2-40B4-BE49-F238E27FC236}">
                <a16:creationId xmlns:a16="http://schemas.microsoft.com/office/drawing/2014/main" id="{E24D9C2A-0D0A-40CB-987C-3D4C7486935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6FFA55-BBEE-4011-9562-AEE0E290BA44}"/>
              </a:ext>
            </a:extLst>
          </p:cNvPr>
          <p:cNvSpPr>
            <a:spLocks noGrp="1"/>
          </p:cNvSpPr>
          <p:nvPr>
            <p:ph type="sldNum" sz="quarter" idx="12"/>
          </p:nvPr>
        </p:nvSpPr>
        <p:spPr/>
        <p:txBody>
          <a:bodyPr/>
          <a:lstStyle/>
          <a:p>
            <a:fld id="{F9915000-6FF7-45F8-8E04-80967CFD6B6B}" type="slidenum">
              <a:rPr lang="fr-FR" smtClean="0"/>
              <a:t>‹N°›</a:t>
            </a:fld>
            <a:endParaRPr lang="fr-FR"/>
          </a:p>
        </p:txBody>
      </p:sp>
    </p:spTree>
    <p:extLst>
      <p:ext uri="{BB962C8B-B14F-4D97-AF65-F5344CB8AC3E}">
        <p14:creationId xmlns:p14="http://schemas.microsoft.com/office/powerpoint/2010/main" val="365764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402C31-DD76-4968-804F-DCAE58C1092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8C45D89-279C-4A48-9827-C3C6B66DBED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51CB13D-01D0-446F-B290-642C5920ACCA}"/>
              </a:ext>
            </a:extLst>
          </p:cNvPr>
          <p:cNvSpPr>
            <a:spLocks noGrp="1"/>
          </p:cNvSpPr>
          <p:nvPr>
            <p:ph type="dt" sz="half" idx="10"/>
          </p:nvPr>
        </p:nvSpPr>
        <p:spPr/>
        <p:txBody>
          <a:bodyPr/>
          <a:lstStyle/>
          <a:p>
            <a:fld id="{3B31EBE6-77CA-4CA1-92D9-1A26A074E608}" type="datetimeFigureOut">
              <a:rPr lang="fr-FR" smtClean="0"/>
              <a:t>27/04/2025</a:t>
            </a:fld>
            <a:endParaRPr lang="fr-FR"/>
          </a:p>
        </p:txBody>
      </p:sp>
      <p:sp>
        <p:nvSpPr>
          <p:cNvPr id="5" name="Espace réservé du pied de page 4">
            <a:extLst>
              <a:ext uri="{FF2B5EF4-FFF2-40B4-BE49-F238E27FC236}">
                <a16:creationId xmlns:a16="http://schemas.microsoft.com/office/drawing/2014/main" id="{CDEC33B4-6B4C-4375-B76C-A6A3EC4743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8B5529-4411-4D8C-A515-2D4A0EB76D9F}"/>
              </a:ext>
            </a:extLst>
          </p:cNvPr>
          <p:cNvSpPr>
            <a:spLocks noGrp="1"/>
          </p:cNvSpPr>
          <p:nvPr>
            <p:ph type="sldNum" sz="quarter" idx="12"/>
          </p:nvPr>
        </p:nvSpPr>
        <p:spPr/>
        <p:txBody>
          <a:bodyPr/>
          <a:lstStyle/>
          <a:p>
            <a:fld id="{F9915000-6FF7-45F8-8E04-80967CFD6B6B}" type="slidenum">
              <a:rPr lang="fr-FR" smtClean="0"/>
              <a:t>‹N°›</a:t>
            </a:fld>
            <a:endParaRPr lang="fr-FR"/>
          </a:p>
        </p:txBody>
      </p:sp>
    </p:spTree>
    <p:extLst>
      <p:ext uri="{BB962C8B-B14F-4D97-AF65-F5344CB8AC3E}">
        <p14:creationId xmlns:p14="http://schemas.microsoft.com/office/powerpoint/2010/main" val="1045741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7A1D15C-2AC5-4DAB-9770-2EBFD583260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A1BDA40-F989-4DFE-9C1B-385AD0CF520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04C9ED-716B-4B44-B7E7-578FFDBA19CA}"/>
              </a:ext>
            </a:extLst>
          </p:cNvPr>
          <p:cNvSpPr>
            <a:spLocks noGrp="1"/>
          </p:cNvSpPr>
          <p:nvPr>
            <p:ph type="dt" sz="half" idx="10"/>
          </p:nvPr>
        </p:nvSpPr>
        <p:spPr/>
        <p:txBody>
          <a:bodyPr/>
          <a:lstStyle/>
          <a:p>
            <a:fld id="{3B31EBE6-77CA-4CA1-92D9-1A26A074E608}" type="datetimeFigureOut">
              <a:rPr lang="fr-FR" smtClean="0"/>
              <a:t>27/04/2025</a:t>
            </a:fld>
            <a:endParaRPr lang="fr-FR"/>
          </a:p>
        </p:txBody>
      </p:sp>
      <p:sp>
        <p:nvSpPr>
          <p:cNvPr id="5" name="Espace réservé du pied de page 4">
            <a:extLst>
              <a:ext uri="{FF2B5EF4-FFF2-40B4-BE49-F238E27FC236}">
                <a16:creationId xmlns:a16="http://schemas.microsoft.com/office/drawing/2014/main" id="{39F837E0-09B3-4560-8088-21E776D3DF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7FEE75-F431-4BD2-B2B5-64599DE00507}"/>
              </a:ext>
            </a:extLst>
          </p:cNvPr>
          <p:cNvSpPr>
            <a:spLocks noGrp="1"/>
          </p:cNvSpPr>
          <p:nvPr>
            <p:ph type="sldNum" sz="quarter" idx="12"/>
          </p:nvPr>
        </p:nvSpPr>
        <p:spPr/>
        <p:txBody>
          <a:bodyPr/>
          <a:lstStyle/>
          <a:p>
            <a:fld id="{F9915000-6FF7-45F8-8E04-80967CFD6B6B}" type="slidenum">
              <a:rPr lang="fr-FR" smtClean="0"/>
              <a:t>‹N°›</a:t>
            </a:fld>
            <a:endParaRPr lang="fr-FR"/>
          </a:p>
        </p:txBody>
      </p:sp>
    </p:spTree>
    <p:extLst>
      <p:ext uri="{BB962C8B-B14F-4D97-AF65-F5344CB8AC3E}">
        <p14:creationId xmlns:p14="http://schemas.microsoft.com/office/powerpoint/2010/main" val="2199783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titre">
    <p:spTree>
      <p:nvGrpSpPr>
        <p:cNvPr id="1" name=""/>
        <p:cNvGrpSpPr/>
        <p:nvPr/>
      </p:nvGrpSpPr>
      <p:grpSpPr>
        <a:xfrm>
          <a:off x="0" y="0"/>
          <a:ext cx="0" cy="0"/>
          <a:chOff x="0" y="0"/>
          <a:chExt cx="0" cy="0"/>
        </a:xfrm>
      </p:grpSpPr>
      <p:sp>
        <p:nvSpPr>
          <p:cNvPr id="10" name="Fond bleu"/>
          <p:cNvSpPr/>
          <p:nvPr userDrawn="1"/>
        </p:nvSpPr>
        <p:spPr>
          <a:xfrm>
            <a:off x="0" y="2999936"/>
            <a:ext cx="12192000" cy="3858067"/>
          </a:xfrm>
          <a:custGeom>
            <a:avLst/>
            <a:gdLst/>
            <a:ahLst/>
            <a:cxnLst/>
            <a:rect l="l" t="t" r="r" b="b"/>
            <a:pathLst>
              <a:path w="9144000" h="3786504">
                <a:moveTo>
                  <a:pt x="0" y="0"/>
                </a:moveTo>
                <a:lnTo>
                  <a:pt x="9144000" y="0"/>
                </a:lnTo>
                <a:lnTo>
                  <a:pt x="9144000" y="3786187"/>
                </a:lnTo>
                <a:lnTo>
                  <a:pt x="0" y="3786187"/>
                </a:lnTo>
                <a:lnTo>
                  <a:pt x="0" y="0"/>
                </a:lnTo>
                <a:close/>
              </a:path>
            </a:pathLst>
          </a:custGeom>
          <a:solidFill>
            <a:srgbClr val="312E82"/>
          </a:solidFill>
        </p:spPr>
        <p:txBody>
          <a:bodyPr wrap="square" lIns="0" tIns="0" rIns="0" bIns="0" rtlCol="0"/>
          <a:lstStyle/>
          <a:p>
            <a:endParaRPr sz="1800"/>
          </a:p>
        </p:txBody>
      </p:sp>
      <p:pic>
        <p:nvPicPr>
          <p:cNvPr id="25" name="Imag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9027902" y="4575870"/>
            <a:ext cx="3164098" cy="1859441"/>
          </a:xfrm>
          <a:prstGeom prst="rect">
            <a:avLst/>
          </a:prstGeom>
        </p:spPr>
      </p:pic>
      <p:pic>
        <p:nvPicPr>
          <p:cNvPr id="22" name="Imag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t="7762" r="6061"/>
          <a:stretch/>
        </p:blipFill>
        <p:spPr>
          <a:xfrm>
            <a:off x="2743199" y="0"/>
            <a:ext cx="9448801" cy="4638836"/>
          </a:xfrm>
          <a:prstGeom prst="rect">
            <a:avLst/>
          </a:prstGeom>
        </p:spPr>
      </p:pic>
      <p:pic>
        <p:nvPicPr>
          <p:cNvPr id="28" name="Imag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79239" y="2"/>
            <a:ext cx="1597290" cy="1420491"/>
          </a:xfrm>
          <a:prstGeom prst="rect">
            <a:avLst/>
          </a:prstGeom>
        </p:spPr>
      </p:pic>
      <p:sp>
        <p:nvSpPr>
          <p:cNvPr id="12" name="Titre"/>
          <p:cNvSpPr>
            <a:spLocks noGrp="1"/>
          </p:cNvSpPr>
          <p:nvPr>
            <p:ph type="title" hasCustomPrompt="1"/>
          </p:nvPr>
        </p:nvSpPr>
        <p:spPr>
          <a:xfrm>
            <a:off x="1089458" y="2999424"/>
            <a:ext cx="11026342" cy="2105976"/>
          </a:xfrm>
          <a:prstGeom prst="rect">
            <a:avLst/>
          </a:prstGeom>
        </p:spPr>
        <p:txBody>
          <a:bodyPr anchor="ctr" anchorCtr="0"/>
          <a:lstStyle>
            <a:lvl1pPr>
              <a:defRPr sz="3200" b="1" baseline="0">
                <a:solidFill>
                  <a:schemeClr val="bg2"/>
                </a:solidFill>
              </a:defRPr>
            </a:lvl1pPr>
          </a:lstStyle>
          <a:p>
            <a:r>
              <a:rPr lang="en-US" dirty="0"/>
              <a:t>Click to add a title</a:t>
            </a:r>
            <a:endParaRPr lang="fr-FR" dirty="0"/>
          </a:p>
        </p:txBody>
      </p:sp>
      <p:sp>
        <p:nvSpPr>
          <p:cNvPr id="23" name="Logo Gustave Eiffel"/>
          <p:cNvSpPr/>
          <p:nvPr userDrawn="1"/>
        </p:nvSpPr>
        <p:spPr>
          <a:xfrm>
            <a:off x="1089458" y="5587957"/>
            <a:ext cx="2765571" cy="578050"/>
          </a:xfrm>
          <a:prstGeom prst="rect">
            <a:avLst/>
          </a:prstGeom>
          <a:blipFill>
            <a:blip r:embed="rId5" cstate="print"/>
            <a:stretch>
              <a:fillRect/>
            </a:stretch>
          </a:blipFill>
        </p:spPr>
        <p:txBody>
          <a:bodyPr wrap="square" lIns="0" tIns="0" rIns="0" bIns="0" rtlCol="0"/>
          <a:lstStyle/>
          <a:p>
            <a:endParaRPr sz="1800"/>
          </a:p>
        </p:txBody>
      </p:sp>
      <p:pic>
        <p:nvPicPr>
          <p:cNvPr id="24" name="Image 2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86808" y="6227642"/>
            <a:ext cx="1054699" cy="627942"/>
          </a:xfrm>
          <a:prstGeom prst="rect">
            <a:avLst/>
          </a:prstGeom>
        </p:spPr>
      </p:pic>
      <p:pic>
        <p:nvPicPr>
          <p:cNvPr id="26" name="Imag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7902" y="1147000"/>
            <a:ext cx="3164098" cy="1859441"/>
          </a:xfrm>
          <a:prstGeom prst="rect">
            <a:avLst/>
          </a:prstGeom>
        </p:spPr>
      </p:pic>
      <p:sp>
        <p:nvSpPr>
          <p:cNvPr id="11" name="Espace réservé du texte 2"/>
          <p:cNvSpPr>
            <a:spLocks noGrp="1"/>
          </p:cNvSpPr>
          <p:nvPr>
            <p:ph type="body" sz="quarter" idx="11" hasCustomPrompt="1"/>
          </p:nvPr>
        </p:nvSpPr>
        <p:spPr>
          <a:xfrm>
            <a:off x="215989" y="1101882"/>
            <a:ext cx="2356783" cy="637221"/>
          </a:xfrm>
          <a:prstGeom prst="rect">
            <a:avLst/>
          </a:prstGeom>
        </p:spPr>
        <p:txBody>
          <a:bodyPr/>
          <a:lstStyle>
            <a:lvl1pPr>
              <a:defRPr sz="1100" b="1" baseline="0">
                <a:solidFill>
                  <a:schemeClr val="tx1"/>
                </a:solidFill>
              </a:defRPr>
            </a:lvl1pPr>
          </a:lstStyle>
          <a:p>
            <a:pPr lvl="0"/>
            <a:r>
              <a:rPr lang="fr-FR" dirty="0"/>
              <a:t>Last </a:t>
            </a:r>
            <a:r>
              <a:rPr lang="fr-FR" dirty="0" err="1"/>
              <a:t>name</a:t>
            </a:r>
            <a:r>
              <a:rPr lang="fr-FR" dirty="0"/>
              <a:t> - First </a:t>
            </a:r>
            <a:r>
              <a:rPr lang="fr-FR" dirty="0" err="1"/>
              <a:t>name</a:t>
            </a:r>
            <a:endParaRPr lang="fr-FR" dirty="0"/>
          </a:p>
        </p:txBody>
      </p:sp>
      <p:sp>
        <p:nvSpPr>
          <p:cNvPr id="13" name="Espace réservé du texte 2"/>
          <p:cNvSpPr>
            <a:spLocks noGrp="1"/>
          </p:cNvSpPr>
          <p:nvPr>
            <p:ph type="body" sz="quarter" idx="12" hasCustomPrompt="1"/>
          </p:nvPr>
        </p:nvSpPr>
        <p:spPr>
          <a:xfrm>
            <a:off x="215989" y="727045"/>
            <a:ext cx="2356783" cy="281153"/>
          </a:xfrm>
          <a:prstGeom prst="rect">
            <a:avLst/>
          </a:prstGeom>
        </p:spPr>
        <p:txBody>
          <a:bodyPr/>
          <a:lstStyle>
            <a:lvl1pPr>
              <a:defRPr sz="1100" b="1" baseline="0">
                <a:solidFill>
                  <a:schemeClr val="tx1"/>
                </a:solidFill>
              </a:defRPr>
            </a:lvl1pPr>
          </a:lstStyle>
          <a:p>
            <a:pPr lvl="0"/>
            <a:r>
              <a:rPr lang="fr-FR" dirty="0"/>
              <a:t>5 &amp; 6 </a:t>
            </a:r>
            <a:r>
              <a:rPr lang="fr-FR" dirty="0" err="1"/>
              <a:t>February</a:t>
            </a:r>
            <a:r>
              <a:rPr lang="fr-FR" dirty="0"/>
              <a:t> 2024</a:t>
            </a:r>
          </a:p>
          <a:p>
            <a:pPr lvl="0"/>
            <a:endParaRPr lang="fr-FR" dirty="0"/>
          </a:p>
        </p:txBody>
      </p:sp>
      <p:sp>
        <p:nvSpPr>
          <p:cNvPr id="14" name="ZoneTexte 13">
            <a:extLst>
              <a:ext uri="{FF2B5EF4-FFF2-40B4-BE49-F238E27FC236}">
                <a16:creationId xmlns:a16="http://schemas.microsoft.com/office/drawing/2014/main" id="{1FE0D44E-ABB0-44D1-B839-7CC9C551AD40}"/>
              </a:ext>
            </a:extLst>
          </p:cNvPr>
          <p:cNvSpPr txBox="1"/>
          <p:nvPr userDrawn="1"/>
        </p:nvSpPr>
        <p:spPr>
          <a:xfrm>
            <a:off x="215989" y="220605"/>
            <a:ext cx="2356783" cy="430887"/>
          </a:xfrm>
          <a:prstGeom prst="rect">
            <a:avLst/>
          </a:prstGeom>
          <a:solidFill>
            <a:schemeClr val="tx1"/>
          </a:solidFill>
        </p:spPr>
        <p:txBody>
          <a:bodyPr wrap="square">
            <a:spAutoFit/>
          </a:bodyPr>
          <a:lstStyle/>
          <a:p>
            <a:pPr algn="l"/>
            <a:r>
              <a:rPr lang="fr-FR" sz="1100" b="1" baseline="0" dirty="0">
                <a:solidFill>
                  <a:schemeClr val="bg1"/>
                </a:solidFill>
                <a:latin typeface="+mn-lt"/>
                <a:ea typeface="+mn-ea"/>
                <a:cs typeface="+mn-cs"/>
              </a:rPr>
              <a:t>GERS - </a:t>
            </a:r>
            <a:r>
              <a:rPr lang="fr-FR" sz="1100" b="1" baseline="0" dirty="0" err="1">
                <a:solidFill>
                  <a:schemeClr val="bg1"/>
                </a:solidFill>
                <a:latin typeface="+mn-lt"/>
                <a:ea typeface="+mn-ea"/>
                <a:cs typeface="+mn-cs"/>
              </a:rPr>
              <a:t>GéoCoD</a:t>
            </a:r>
            <a:r>
              <a:rPr lang="fr-FR" sz="1100" b="1" baseline="0" dirty="0">
                <a:solidFill>
                  <a:schemeClr val="bg1"/>
                </a:solidFill>
                <a:latin typeface="+mn-lt"/>
                <a:ea typeface="+mn-ea"/>
                <a:cs typeface="+mn-cs"/>
              </a:rPr>
              <a:t> - TEAM </a:t>
            </a:r>
          </a:p>
          <a:p>
            <a:pPr algn="l"/>
            <a:r>
              <a:rPr lang="fr-FR" sz="1100" b="1" baseline="0" dirty="0">
                <a:solidFill>
                  <a:schemeClr val="bg1"/>
                </a:solidFill>
                <a:latin typeface="+mn-lt"/>
                <a:ea typeface="+mn-ea"/>
                <a:cs typeface="+mn-cs"/>
              </a:rPr>
              <a:t>PhD </a:t>
            </a:r>
            <a:r>
              <a:rPr lang="fr-FR" sz="1100" b="1" baseline="0" dirty="0" err="1">
                <a:solidFill>
                  <a:schemeClr val="bg1"/>
                </a:solidFill>
                <a:latin typeface="+mn-lt"/>
                <a:ea typeface="+mn-ea"/>
                <a:cs typeface="+mn-cs"/>
              </a:rPr>
              <a:t>days</a:t>
            </a:r>
            <a:r>
              <a:rPr lang="fr-FR" sz="1100" b="1" baseline="0" dirty="0">
                <a:solidFill>
                  <a:schemeClr val="bg1"/>
                </a:solidFill>
                <a:latin typeface="+mn-lt"/>
                <a:ea typeface="+mn-ea"/>
                <a:cs typeface="+mn-cs"/>
              </a:rPr>
              <a:t>  </a:t>
            </a:r>
          </a:p>
        </p:txBody>
      </p:sp>
    </p:spTree>
    <p:extLst>
      <p:ext uri="{BB962C8B-B14F-4D97-AF65-F5344CB8AC3E}">
        <p14:creationId xmlns:p14="http://schemas.microsoft.com/office/powerpoint/2010/main" val="1889643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titre">
    <p:spTree>
      <p:nvGrpSpPr>
        <p:cNvPr id="1" name=""/>
        <p:cNvGrpSpPr/>
        <p:nvPr/>
      </p:nvGrpSpPr>
      <p:grpSpPr>
        <a:xfrm>
          <a:off x="0" y="0"/>
          <a:ext cx="0" cy="0"/>
          <a:chOff x="0" y="0"/>
          <a:chExt cx="0" cy="0"/>
        </a:xfrm>
      </p:grpSpPr>
      <p:sp>
        <p:nvSpPr>
          <p:cNvPr id="10" name="Fond bleu"/>
          <p:cNvSpPr/>
          <p:nvPr userDrawn="1"/>
        </p:nvSpPr>
        <p:spPr>
          <a:xfrm>
            <a:off x="0" y="2999936"/>
            <a:ext cx="12192000" cy="3858067"/>
          </a:xfrm>
          <a:custGeom>
            <a:avLst/>
            <a:gdLst/>
            <a:ahLst/>
            <a:cxnLst/>
            <a:rect l="l" t="t" r="r" b="b"/>
            <a:pathLst>
              <a:path w="9144000" h="3786504">
                <a:moveTo>
                  <a:pt x="0" y="0"/>
                </a:moveTo>
                <a:lnTo>
                  <a:pt x="9144000" y="0"/>
                </a:lnTo>
                <a:lnTo>
                  <a:pt x="9144000" y="3786187"/>
                </a:lnTo>
                <a:lnTo>
                  <a:pt x="0" y="3786187"/>
                </a:lnTo>
                <a:lnTo>
                  <a:pt x="0" y="0"/>
                </a:lnTo>
                <a:close/>
              </a:path>
            </a:pathLst>
          </a:custGeom>
          <a:solidFill>
            <a:srgbClr val="312E82"/>
          </a:solidFill>
        </p:spPr>
        <p:txBody>
          <a:bodyPr wrap="square" lIns="0" tIns="0" rIns="0" bIns="0" rtlCol="0"/>
          <a:lstStyle/>
          <a:p>
            <a:endParaRPr sz="1800"/>
          </a:p>
        </p:txBody>
      </p:sp>
      <p:pic>
        <p:nvPicPr>
          <p:cNvPr id="25" name="Imag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9027902" y="4575870"/>
            <a:ext cx="3164098" cy="1859441"/>
          </a:xfrm>
          <a:prstGeom prst="rect">
            <a:avLst/>
          </a:prstGeom>
        </p:spPr>
      </p:pic>
      <p:pic>
        <p:nvPicPr>
          <p:cNvPr id="22" name="Imag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t="7762" r="6061"/>
          <a:stretch/>
        </p:blipFill>
        <p:spPr>
          <a:xfrm>
            <a:off x="2743199" y="0"/>
            <a:ext cx="9448801" cy="4638836"/>
          </a:xfrm>
          <a:prstGeom prst="rect">
            <a:avLst/>
          </a:prstGeom>
        </p:spPr>
      </p:pic>
      <p:pic>
        <p:nvPicPr>
          <p:cNvPr id="28" name="Imag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79239" y="2"/>
            <a:ext cx="1597290" cy="1420491"/>
          </a:xfrm>
          <a:prstGeom prst="rect">
            <a:avLst/>
          </a:prstGeom>
        </p:spPr>
      </p:pic>
      <p:sp>
        <p:nvSpPr>
          <p:cNvPr id="12" name="Titre"/>
          <p:cNvSpPr>
            <a:spLocks noGrp="1"/>
          </p:cNvSpPr>
          <p:nvPr>
            <p:ph type="title" hasCustomPrompt="1"/>
          </p:nvPr>
        </p:nvSpPr>
        <p:spPr>
          <a:xfrm>
            <a:off x="1089458" y="2999424"/>
            <a:ext cx="7749742" cy="2105976"/>
          </a:xfrm>
          <a:prstGeom prst="rect">
            <a:avLst/>
          </a:prstGeom>
        </p:spPr>
        <p:txBody>
          <a:bodyPr anchor="ctr" anchorCtr="0"/>
          <a:lstStyle>
            <a:lvl1pPr>
              <a:defRPr sz="3200" b="1" baseline="0">
                <a:solidFill>
                  <a:schemeClr val="bg2"/>
                </a:solidFill>
              </a:defRPr>
            </a:lvl1pPr>
          </a:lstStyle>
          <a:p>
            <a:r>
              <a:rPr lang="fr-FR" dirty="0"/>
              <a:t>Cliquez pour ajouter un titre</a:t>
            </a:r>
          </a:p>
        </p:txBody>
      </p:sp>
      <p:sp>
        <p:nvSpPr>
          <p:cNvPr id="23" name="Logo Gustave Eiffel"/>
          <p:cNvSpPr/>
          <p:nvPr userDrawn="1"/>
        </p:nvSpPr>
        <p:spPr>
          <a:xfrm>
            <a:off x="1089458" y="5587957"/>
            <a:ext cx="2765571" cy="578050"/>
          </a:xfrm>
          <a:prstGeom prst="rect">
            <a:avLst/>
          </a:prstGeom>
          <a:blipFill>
            <a:blip r:embed="rId5" cstate="print"/>
            <a:stretch>
              <a:fillRect/>
            </a:stretch>
          </a:blipFill>
        </p:spPr>
        <p:txBody>
          <a:bodyPr wrap="square" lIns="0" tIns="0" rIns="0" bIns="0" rtlCol="0"/>
          <a:lstStyle/>
          <a:p>
            <a:endParaRPr sz="1800"/>
          </a:p>
        </p:txBody>
      </p:sp>
      <p:pic>
        <p:nvPicPr>
          <p:cNvPr id="24" name="Image 2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86808" y="6227642"/>
            <a:ext cx="1054699" cy="627942"/>
          </a:xfrm>
          <a:prstGeom prst="rect">
            <a:avLst/>
          </a:prstGeom>
        </p:spPr>
      </p:pic>
      <p:pic>
        <p:nvPicPr>
          <p:cNvPr id="26" name="Imag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7902" y="1147000"/>
            <a:ext cx="3164098" cy="1859441"/>
          </a:xfrm>
          <a:prstGeom prst="rect">
            <a:avLst/>
          </a:prstGeom>
        </p:spPr>
      </p:pic>
      <p:sp>
        <p:nvSpPr>
          <p:cNvPr id="11" name="Espace réservé du texte 2"/>
          <p:cNvSpPr>
            <a:spLocks noGrp="1"/>
          </p:cNvSpPr>
          <p:nvPr>
            <p:ph type="body" sz="quarter" idx="11" hasCustomPrompt="1"/>
          </p:nvPr>
        </p:nvSpPr>
        <p:spPr>
          <a:xfrm>
            <a:off x="228600" y="636373"/>
            <a:ext cx="2356783" cy="637221"/>
          </a:xfrm>
          <a:prstGeom prst="rect">
            <a:avLst/>
          </a:prstGeom>
        </p:spPr>
        <p:txBody>
          <a:bodyPr/>
          <a:lstStyle>
            <a:lvl1pPr>
              <a:defRPr sz="1100" b="1" baseline="0">
                <a:solidFill>
                  <a:schemeClr val="tx1"/>
                </a:solidFill>
              </a:defRPr>
            </a:lvl1pPr>
          </a:lstStyle>
          <a:p>
            <a:pPr lvl="0"/>
            <a:r>
              <a:rPr lang="fr-FR" dirty="0"/>
              <a:t>Nom – Prénom</a:t>
            </a:r>
          </a:p>
        </p:txBody>
      </p:sp>
      <p:sp>
        <p:nvSpPr>
          <p:cNvPr id="13" name="Espace réservé du texte 2"/>
          <p:cNvSpPr>
            <a:spLocks noGrp="1"/>
          </p:cNvSpPr>
          <p:nvPr>
            <p:ph type="body" sz="quarter" idx="12" hasCustomPrompt="1"/>
          </p:nvPr>
        </p:nvSpPr>
        <p:spPr>
          <a:xfrm>
            <a:off x="228600" y="277077"/>
            <a:ext cx="2356783" cy="281153"/>
          </a:xfrm>
          <a:prstGeom prst="rect">
            <a:avLst/>
          </a:prstGeom>
        </p:spPr>
        <p:txBody>
          <a:bodyPr/>
          <a:lstStyle>
            <a:lvl1pPr>
              <a:defRPr sz="1100" b="1" baseline="0">
                <a:solidFill>
                  <a:schemeClr val="tx1"/>
                </a:solidFill>
              </a:defRPr>
            </a:lvl1pPr>
          </a:lstStyle>
          <a:p>
            <a:pPr lvl="0"/>
            <a:r>
              <a:rPr lang="fr-FR" dirty="0"/>
              <a:t>Date</a:t>
            </a:r>
          </a:p>
        </p:txBody>
      </p:sp>
    </p:spTree>
    <p:extLst>
      <p:ext uri="{BB962C8B-B14F-4D97-AF65-F5344CB8AC3E}">
        <p14:creationId xmlns:p14="http://schemas.microsoft.com/office/powerpoint/2010/main" val="2824734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age sous-titre">
    <p:bg>
      <p:bgPr>
        <a:solidFill>
          <a:schemeClr val="bg1"/>
        </a:solidFill>
        <a:effectLst/>
      </p:bgPr>
    </p:bg>
    <p:spTree>
      <p:nvGrpSpPr>
        <p:cNvPr id="1" name=""/>
        <p:cNvGrpSpPr/>
        <p:nvPr/>
      </p:nvGrpSpPr>
      <p:grpSpPr>
        <a:xfrm>
          <a:off x="0" y="0"/>
          <a:ext cx="0" cy="0"/>
          <a:chOff x="0" y="0"/>
          <a:chExt cx="0" cy="0"/>
        </a:xfrm>
      </p:grpSpPr>
      <p:sp>
        <p:nvSpPr>
          <p:cNvPr id="16" name="Fond bleu clair"/>
          <p:cNvSpPr/>
          <p:nvPr userDrawn="1"/>
        </p:nvSpPr>
        <p:spPr>
          <a:xfrm>
            <a:off x="0" y="3012416"/>
            <a:ext cx="12192000" cy="3845903"/>
          </a:xfrm>
          <a:custGeom>
            <a:avLst/>
            <a:gdLst/>
            <a:ahLst/>
            <a:cxnLst/>
            <a:rect l="l" t="t" r="r" b="b"/>
            <a:pathLst>
              <a:path w="9144000" h="3786504">
                <a:moveTo>
                  <a:pt x="0" y="0"/>
                </a:moveTo>
                <a:lnTo>
                  <a:pt x="9144000" y="0"/>
                </a:lnTo>
                <a:lnTo>
                  <a:pt x="9144000" y="3786187"/>
                </a:lnTo>
                <a:lnTo>
                  <a:pt x="0" y="3786187"/>
                </a:lnTo>
                <a:lnTo>
                  <a:pt x="0" y="0"/>
                </a:lnTo>
                <a:close/>
              </a:path>
            </a:pathLst>
          </a:custGeom>
          <a:solidFill>
            <a:srgbClr val="1EAFD0"/>
          </a:solidFill>
        </p:spPr>
        <p:txBody>
          <a:bodyPr wrap="square" lIns="0" tIns="0" rIns="0" bIns="0" rtlCol="0"/>
          <a:lstStyle/>
          <a:p>
            <a:endParaRPr sz="1800"/>
          </a:p>
        </p:txBody>
      </p:sp>
      <p:pic>
        <p:nvPicPr>
          <p:cNvPr id="26" name="Imag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9239" y="6225837"/>
            <a:ext cx="1054699" cy="627942"/>
          </a:xfrm>
          <a:prstGeom prst="rect">
            <a:avLst/>
          </a:prstGeom>
        </p:spPr>
      </p:pic>
      <p:pic>
        <p:nvPicPr>
          <p:cNvPr id="27" name="Imag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27902" y="4565234"/>
            <a:ext cx="3164098" cy="1865538"/>
          </a:xfrm>
          <a:prstGeom prst="rect">
            <a:avLst/>
          </a:prstGeom>
        </p:spPr>
      </p:pic>
      <p:sp>
        <p:nvSpPr>
          <p:cNvPr id="18" name="Fond bleu"/>
          <p:cNvSpPr/>
          <p:nvPr/>
        </p:nvSpPr>
        <p:spPr>
          <a:xfrm>
            <a:off x="2781302" y="0"/>
            <a:ext cx="9410700" cy="4603750"/>
          </a:xfrm>
          <a:custGeom>
            <a:avLst/>
            <a:gdLst/>
            <a:ahLst/>
            <a:cxnLst/>
            <a:rect l="l" t="t" r="r" b="b"/>
            <a:pathLst>
              <a:path w="7058025" h="4603750">
                <a:moveTo>
                  <a:pt x="0" y="0"/>
                </a:moveTo>
                <a:lnTo>
                  <a:pt x="7058025" y="0"/>
                </a:lnTo>
                <a:lnTo>
                  <a:pt x="7058025" y="4603625"/>
                </a:lnTo>
                <a:lnTo>
                  <a:pt x="0" y="4603625"/>
                </a:lnTo>
                <a:lnTo>
                  <a:pt x="0" y="0"/>
                </a:lnTo>
                <a:close/>
              </a:path>
            </a:pathLst>
          </a:custGeom>
          <a:solidFill>
            <a:srgbClr val="312E82"/>
          </a:solidFill>
        </p:spPr>
        <p:txBody>
          <a:bodyPr wrap="square" lIns="0" tIns="0" rIns="0" bIns="0" rtlCol="0"/>
          <a:lstStyle/>
          <a:p>
            <a:endParaRPr sz="1800"/>
          </a:p>
        </p:txBody>
      </p:sp>
      <p:sp>
        <p:nvSpPr>
          <p:cNvPr id="4" name="Titre 3"/>
          <p:cNvSpPr>
            <a:spLocks noGrp="1"/>
          </p:cNvSpPr>
          <p:nvPr>
            <p:ph type="title" hasCustomPrompt="1"/>
          </p:nvPr>
        </p:nvSpPr>
        <p:spPr>
          <a:xfrm>
            <a:off x="2781302" y="3042581"/>
            <a:ext cx="9207498" cy="1516678"/>
          </a:xfrm>
          <a:prstGeom prst="rect">
            <a:avLst/>
          </a:prstGeom>
        </p:spPr>
        <p:txBody>
          <a:bodyPr anchor="ctr" anchorCtr="0"/>
          <a:lstStyle>
            <a:lvl1pPr>
              <a:defRPr sz="2600" b="1">
                <a:solidFill>
                  <a:schemeClr val="bg2"/>
                </a:solidFill>
              </a:defRPr>
            </a:lvl1pPr>
          </a:lstStyle>
          <a:p>
            <a:r>
              <a:rPr lang="fr-FR" dirty="0"/>
              <a:t>Cliquez pour ajouter un sous-titre</a:t>
            </a:r>
          </a:p>
        </p:txBody>
      </p:sp>
      <p:pic>
        <p:nvPicPr>
          <p:cNvPr id="24" name="Imag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27902" y="1147000"/>
            <a:ext cx="3164098" cy="1859441"/>
          </a:xfrm>
          <a:prstGeom prst="rect">
            <a:avLst/>
          </a:prstGeom>
        </p:spPr>
      </p:pic>
      <p:pic>
        <p:nvPicPr>
          <p:cNvPr id="25" name="Imag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79239" y="2"/>
            <a:ext cx="1597290" cy="1420491"/>
          </a:xfrm>
          <a:prstGeom prst="rect">
            <a:avLst/>
          </a:prstGeom>
        </p:spPr>
      </p:pic>
    </p:spTree>
    <p:extLst>
      <p:ext uri="{BB962C8B-B14F-4D97-AF65-F5344CB8AC3E}">
        <p14:creationId xmlns:p14="http://schemas.microsoft.com/office/powerpoint/2010/main" val="1815484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contenu">
    <p:spTree>
      <p:nvGrpSpPr>
        <p:cNvPr id="1" name=""/>
        <p:cNvGrpSpPr/>
        <p:nvPr/>
      </p:nvGrpSpPr>
      <p:grpSpPr>
        <a:xfrm>
          <a:off x="0" y="0"/>
          <a:ext cx="0" cy="0"/>
          <a:chOff x="0" y="0"/>
          <a:chExt cx="0" cy="0"/>
        </a:xfrm>
      </p:grpSpPr>
      <p:sp>
        <p:nvSpPr>
          <p:cNvPr id="15" name="Titre"/>
          <p:cNvSpPr>
            <a:spLocks noGrp="1"/>
          </p:cNvSpPr>
          <p:nvPr>
            <p:ph type="title" hasCustomPrompt="1"/>
          </p:nvPr>
        </p:nvSpPr>
        <p:spPr>
          <a:xfrm>
            <a:off x="779848" y="384280"/>
            <a:ext cx="8508016" cy="781912"/>
          </a:xfrm>
          <a:prstGeom prst="rect">
            <a:avLst/>
          </a:prstGeom>
        </p:spPr>
        <p:txBody>
          <a:bodyPr/>
          <a:lstStyle>
            <a:lvl1pPr>
              <a:defRPr sz="2000" b="1" baseline="0">
                <a:solidFill>
                  <a:schemeClr val="tx1"/>
                </a:solidFill>
              </a:defRPr>
            </a:lvl1pPr>
          </a:lstStyle>
          <a:p>
            <a:r>
              <a:rPr lang="fr-FR" dirty="0"/>
              <a:t>CLIQUEZ POUR AJOUTER LE TITRE DE LA PAGE</a:t>
            </a:r>
          </a:p>
        </p:txBody>
      </p:sp>
      <p:sp>
        <p:nvSpPr>
          <p:cNvPr id="20" name="Corps de texte"/>
          <p:cNvSpPr>
            <a:spLocks noGrp="1"/>
          </p:cNvSpPr>
          <p:nvPr>
            <p:ph type="body" sz="quarter" idx="11" hasCustomPrompt="1"/>
          </p:nvPr>
        </p:nvSpPr>
        <p:spPr>
          <a:xfrm>
            <a:off x="780696" y="2910806"/>
            <a:ext cx="8525019" cy="3300238"/>
          </a:xfrm>
          <a:prstGeom prst="rect">
            <a:avLst/>
          </a:prstGeom>
        </p:spPr>
        <p:txBody>
          <a:bodyPr/>
          <a:lstStyle>
            <a:lvl1pPr>
              <a:defRPr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a:t>Cliquez pour ajouter du texte</a:t>
            </a:r>
          </a:p>
        </p:txBody>
      </p:sp>
      <p:sp>
        <p:nvSpPr>
          <p:cNvPr id="19" name="Corps de texte"/>
          <p:cNvSpPr>
            <a:spLocks noGrp="1"/>
          </p:cNvSpPr>
          <p:nvPr>
            <p:ph type="body" sz="quarter" idx="10" hasCustomPrompt="1"/>
          </p:nvPr>
        </p:nvSpPr>
        <p:spPr>
          <a:xfrm>
            <a:off x="780696" y="1390798"/>
            <a:ext cx="8525019" cy="1295400"/>
          </a:xfrm>
          <a:prstGeom prst="rect">
            <a:avLst/>
          </a:prstGeom>
        </p:spPr>
        <p:txBody>
          <a:bodyPr/>
          <a:lstStyle>
            <a:lvl1pPr>
              <a:defRPr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a:t>Cliquez pour ajouter du texte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0681" y="2"/>
            <a:ext cx="841321" cy="4651651"/>
          </a:xfrm>
          <a:prstGeom prst="rect">
            <a:avLst/>
          </a:prstGeom>
        </p:spPr>
      </p:pic>
      <p:sp>
        <p:nvSpPr>
          <p:cNvPr id="6" name="Espace réservé du pied de page 5">
            <a:extLst>
              <a:ext uri="{FF2B5EF4-FFF2-40B4-BE49-F238E27FC236}">
                <a16:creationId xmlns:a16="http://schemas.microsoft.com/office/drawing/2014/main" id="{D994A8C1-820E-45DF-8D93-80E6C68D3F84}"/>
              </a:ext>
            </a:extLst>
          </p:cNvPr>
          <p:cNvSpPr>
            <a:spLocks noGrp="1" noChangeArrowheads="1"/>
          </p:cNvSpPr>
          <p:nvPr>
            <p:ph type="ftr" sz="quarter" idx="12"/>
          </p:nvPr>
        </p:nvSpPr>
        <p:spPr>
          <a:xfrm>
            <a:off x="152400" y="6291157"/>
            <a:ext cx="3860800" cy="365125"/>
          </a:xfrm>
          <a:prstGeom prst="rect">
            <a:avLst/>
          </a:prstGeom>
          <a:ln/>
        </p:spPr>
        <p:txBody>
          <a:bodyPr/>
          <a:lstStyle>
            <a:lvl1pPr>
              <a:defRPr/>
            </a:lvl1pPr>
          </a:lstStyle>
          <a:p>
            <a:pPr>
              <a:defRPr/>
            </a:pPr>
            <a:fld id="{E3ABC560-A8E2-4965-8ECB-0C7E19F5E9F4}" type="slidenum">
              <a:rPr lang="fr-FR" altLang="fr-FR" smtClean="0"/>
              <a:pPr>
                <a:defRPr/>
              </a:pPr>
              <a:t>‹N°›</a:t>
            </a:fld>
            <a:r>
              <a:rPr lang="fr-FR" altLang="fr-FR" dirty="0"/>
              <a:t>/33</a:t>
            </a:r>
          </a:p>
        </p:txBody>
      </p:sp>
    </p:spTree>
    <p:extLst>
      <p:ext uri="{BB962C8B-B14F-4D97-AF65-F5344CB8AC3E}">
        <p14:creationId xmlns:p14="http://schemas.microsoft.com/office/powerpoint/2010/main" val="964649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contenu double colonne">
    <p:spTree>
      <p:nvGrpSpPr>
        <p:cNvPr id="1" name=""/>
        <p:cNvGrpSpPr/>
        <p:nvPr/>
      </p:nvGrpSpPr>
      <p:grpSpPr>
        <a:xfrm>
          <a:off x="0" y="0"/>
          <a:ext cx="0" cy="0"/>
          <a:chOff x="0" y="0"/>
          <a:chExt cx="0" cy="0"/>
        </a:xfrm>
      </p:grpSpPr>
      <p:sp>
        <p:nvSpPr>
          <p:cNvPr id="15" name="Titre"/>
          <p:cNvSpPr>
            <a:spLocks noGrp="1"/>
          </p:cNvSpPr>
          <p:nvPr>
            <p:ph type="title" hasCustomPrompt="1"/>
          </p:nvPr>
        </p:nvSpPr>
        <p:spPr>
          <a:xfrm>
            <a:off x="779848" y="384280"/>
            <a:ext cx="8508016" cy="781912"/>
          </a:xfrm>
          <a:prstGeom prst="rect">
            <a:avLst/>
          </a:prstGeom>
        </p:spPr>
        <p:txBody>
          <a:bodyPr/>
          <a:lstStyle>
            <a:lvl1pPr>
              <a:defRPr sz="2000" b="1" baseline="0">
                <a:solidFill>
                  <a:schemeClr val="tx1"/>
                </a:solidFill>
              </a:defRPr>
            </a:lvl1pPr>
          </a:lstStyle>
          <a:p>
            <a:r>
              <a:rPr lang="fr-FR" dirty="0"/>
              <a:t>CLIQUEZ POUR AJOUTER LE TITRE DE LA PAGE</a:t>
            </a:r>
          </a:p>
        </p:txBody>
      </p:sp>
      <p:sp>
        <p:nvSpPr>
          <p:cNvPr id="20" name="Corps de texte"/>
          <p:cNvSpPr>
            <a:spLocks noGrp="1"/>
          </p:cNvSpPr>
          <p:nvPr>
            <p:ph type="body" sz="quarter" idx="11" hasCustomPrompt="1"/>
          </p:nvPr>
        </p:nvSpPr>
        <p:spPr>
          <a:xfrm>
            <a:off x="780697" y="1447800"/>
            <a:ext cx="4096105" cy="4763244"/>
          </a:xfrm>
          <a:prstGeom prst="rect">
            <a:avLst/>
          </a:prstGeom>
        </p:spPr>
        <p:txBody>
          <a:bodyPr/>
          <a:lstStyle>
            <a:lvl1pPr>
              <a:defRPr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a:t>Cliquez pour ajouter du texte</a:t>
            </a:r>
          </a:p>
        </p:txBody>
      </p:sp>
      <p:sp>
        <p:nvSpPr>
          <p:cNvPr id="6" name="Corps de texte"/>
          <p:cNvSpPr>
            <a:spLocks noGrp="1"/>
          </p:cNvSpPr>
          <p:nvPr>
            <p:ph type="body" sz="quarter" idx="12" hasCustomPrompt="1"/>
          </p:nvPr>
        </p:nvSpPr>
        <p:spPr>
          <a:xfrm>
            <a:off x="5191761" y="1447800"/>
            <a:ext cx="4096105" cy="4763244"/>
          </a:xfrm>
          <a:prstGeom prst="rect">
            <a:avLst/>
          </a:prstGeom>
        </p:spPr>
        <p:txBody>
          <a:bodyPr/>
          <a:lstStyle>
            <a:lvl1pPr>
              <a:defRPr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a:t>Cliquez pour ajouter du texte</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0681" y="2"/>
            <a:ext cx="841321" cy="4651651"/>
          </a:xfrm>
          <a:prstGeom prst="rect">
            <a:avLst/>
          </a:prstGeom>
        </p:spPr>
      </p:pic>
      <p:sp>
        <p:nvSpPr>
          <p:cNvPr id="7" name="Espace réservé du pied de page 5">
            <a:extLst>
              <a:ext uri="{FF2B5EF4-FFF2-40B4-BE49-F238E27FC236}">
                <a16:creationId xmlns:a16="http://schemas.microsoft.com/office/drawing/2014/main" id="{72A29433-33E7-4E6E-8F9D-EFF9876D61A2}"/>
              </a:ext>
            </a:extLst>
          </p:cNvPr>
          <p:cNvSpPr>
            <a:spLocks noGrp="1" noChangeArrowheads="1"/>
          </p:cNvSpPr>
          <p:nvPr>
            <p:ph type="ftr" sz="quarter" idx="13"/>
          </p:nvPr>
        </p:nvSpPr>
        <p:spPr>
          <a:xfrm>
            <a:off x="152400" y="6291157"/>
            <a:ext cx="3860800" cy="365125"/>
          </a:xfrm>
          <a:prstGeom prst="rect">
            <a:avLst/>
          </a:prstGeom>
          <a:ln/>
        </p:spPr>
        <p:txBody>
          <a:bodyPr/>
          <a:lstStyle>
            <a:lvl1pPr>
              <a:defRPr/>
            </a:lvl1pPr>
          </a:lstStyle>
          <a:p>
            <a:pPr>
              <a:defRPr/>
            </a:pPr>
            <a:fld id="{E3ABC560-A8E2-4965-8ECB-0C7E19F5E9F4}" type="slidenum">
              <a:rPr lang="fr-FR" altLang="fr-FR" smtClean="0"/>
              <a:pPr>
                <a:defRPr/>
              </a:pPr>
              <a:t>‹N°›</a:t>
            </a:fld>
            <a:r>
              <a:rPr lang="fr-FR" altLang="fr-FR" dirty="0"/>
              <a:t>/33</a:t>
            </a:r>
          </a:p>
        </p:txBody>
      </p:sp>
    </p:spTree>
    <p:extLst>
      <p:ext uri="{BB962C8B-B14F-4D97-AF65-F5344CB8AC3E}">
        <p14:creationId xmlns:p14="http://schemas.microsoft.com/office/powerpoint/2010/main" val="922469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age Fin">
    <p:bg>
      <p:bgPr>
        <a:solidFill>
          <a:schemeClr val="bg1"/>
        </a:solidFill>
        <a:effectLst/>
      </p:bgPr>
    </p:bg>
    <p:spTree>
      <p:nvGrpSpPr>
        <p:cNvPr id="1" name=""/>
        <p:cNvGrpSpPr/>
        <p:nvPr/>
      </p:nvGrpSpPr>
      <p:grpSpPr>
        <a:xfrm>
          <a:off x="0" y="0"/>
          <a:ext cx="0" cy="0"/>
          <a:chOff x="0" y="0"/>
          <a:chExt cx="0" cy="0"/>
        </a:xfrm>
      </p:grpSpPr>
      <p:sp>
        <p:nvSpPr>
          <p:cNvPr id="16" name="Fond bleu"/>
          <p:cNvSpPr/>
          <p:nvPr/>
        </p:nvSpPr>
        <p:spPr>
          <a:xfrm>
            <a:off x="0" y="0"/>
            <a:ext cx="12192000" cy="6858000"/>
          </a:xfrm>
          <a:custGeom>
            <a:avLst/>
            <a:gdLst/>
            <a:ahLst/>
            <a:cxnLst/>
            <a:rect l="l" t="t" r="r" b="b"/>
            <a:pathLst>
              <a:path w="9144000" h="6858000">
                <a:moveTo>
                  <a:pt x="0" y="0"/>
                </a:moveTo>
                <a:lnTo>
                  <a:pt x="9144000" y="0"/>
                </a:lnTo>
                <a:lnTo>
                  <a:pt x="9144000" y="6857999"/>
                </a:lnTo>
                <a:lnTo>
                  <a:pt x="0" y="6857999"/>
                </a:lnTo>
                <a:lnTo>
                  <a:pt x="0" y="0"/>
                </a:lnTo>
                <a:close/>
              </a:path>
            </a:pathLst>
          </a:custGeom>
          <a:solidFill>
            <a:srgbClr val="312E82"/>
          </a:solidFill>
        </p:spPr>
        <p:txBody>
          <a:bodyPr wrap="square" lIns="0" tIns="0" rIns="0" bIns="0" rtlCol="0"/>
          <a:lstStyle/>
          <a:p>
            <a:endParaRPr sz="1800"/>
          </a:p>
        </p:txBody>
      </p:sp>
      <p:sp>
        <p:nvSpPr>
          <p:cNvPr id="8" name="Espace réservé du texte 2"/>
          <p:cNvSpPr>
            <a:spLocks noGrp="1"/>
          </p:cNvSpPr>
          <p:nvPr>
            <p:ph type="body" sz="quarter" idx="11" hasCustomPrompt="1"/>
          </p:nvPr>
        </p:nvSpPr>
        <p:spPr>
          <a:xfrm>
            <a:off x="5665487" y="2781299"/>
            <a:ext cx="5668479" cy="383741"/>
          </a:xfrm>
          <a:prstGeom prst="rect">
            <a:avLst/>
          </a:prstGeom>
        </p:spPr>
        <p:txBody>
          <a:bodyPr/>
          <a:lstStyle>
            <a:lvl1pPr>
              <a:defRPr b="1" baseline="0">
                <a:solidFill>
                  <a:schemeClr val="bg1"/>
                </a:solidFill>
              </a:defRPr>
            </a:lvl1pPr>
          </a:lstStyle>
          <a:p>
            <a:pPr lvl="0"/>
            <a:r>
              <a:rPr lang="fr-FR" dirty="0"/>
              <a:t>Prénom Nom</a:t>
            </a:r>
          </a:p>
        </p:txBody>
      </p:sp>
      <p:sp>
        <p:nvSpPr>
          <p:cNvPr id="10" name="Espace réservé du texte 2"/>
          <p:cNvSpPr>
            <a:spLocks noGrp="1"/>
          </p:cNvSpPr>
          <p:nvPr>
            <p:ph type="body" sz="quarter" idx="12" hasCustomPrompt="1"/>
          </p:nvPr>
        </p:nvSpPr>
        <p:spPr>
          <a:xfrm>
            <a:off x="5665487" y="3180106"/>
            <a:ext cx="5668479" cy="383741"/>
          </a:xfrm>
          <a:prstGeom prst="rect">
            <a:avLst/>
          </a:prstGeom>
        </p:spPr>
        <p:txBody>
          <a:bodyPr/>
          <a:lstStyle>
            <a:lvl1pPr>
              <a:defRPr b="0" baseline="0">
                <a:solidFill>
                  <a:schemeClr val="bg1"/>
                </a:solidFill>
              </a:defRPr>
            </a:lvl1pPr>
          </a:lstStyle>
          <a:p>
            <a:pPr lvl="0"/>
            <a:r>
              <a:rPr lang="fr-FR" dirty="0"/>
              <a:t>exemple@email.com</a:t>
            </a:r>
          </a:p>
        </p:txBody>
      </p:sp>
      <p:sp>
        <p:nvSpPr>
          <p:cNvPr id="11" name="Espace réservé du texte 2"/>
          <p:cNvSpPr>
            <a:spLocks noGrp="1"/>
          </p:cNvSpPr>
          <p:nvPr>
            <p:ph type="body" sz="quarter" idx="13" hasCustomPrompt="1"/>
          </p:nvPr>
        </p:nvSpPr>
        <p:spPr>
          <a:xfrm>
            <a:off x="5665487" y="3578913"/>
            <a:ext cx="5668479" cy="383741"/>
          </a:xfrm>
          <a:prstGeom prst="rect">
            <a:avLst/>
          </a:prstGeom>
        </p:spPr>
        <p:txBody>
          <a:bodyPr/>
          <a:lstStyle>
            <a:lvl1pPr>
              <a:defRPr b="0" baseline="0">
                <a:solidFill>
                  <a:schemeClr val="bg1"/>
                </a:solidFill>
              </a:defRPr>
            </a:lvl1pPr>
          </a:lstStyle>
          <a:p>
            <a:pPr lvl="0"/>
            <a:r>
              <a:rPr lang="fr-FR" dirty="0"/>
              <a:t>06 xx </a:t>
            </a:r>
            <a:r>
              <a:rPr lang="fr-FR" dirty="0" err="1"/>
              <a:t>xx</a:t>
            </a:r>
            <a:r>
              <a:rPr lang="fr-FR" dirty="0"/>
              <a:t> </a:t>
            </a:r>
            <a:r>
              <a:rPr lang="fr-FR" dirty="0" err="1"/>
              <a:t>xx</a:t>
            </a:r>
            <a:r>
              <a:rPr lang="fr-FR" dirty="0"/>
              <a:t> </a:t>
            </a:r>
            <a:r>
              <a:rPr lang="fr-FR" dirty="0" err="1"/>
              <a:t>xx</a:t>
            </a:r>
            <a:endParaRPr lang="fr-FR" dirty="0"/>
          </a:p>
        </p:txBody>
      </p:sp>
      <p:grpSp>
        <p:nvGrpSpPr>
          <p:cNvPr id="40" name="Groupe 39"/>
          <p:cNvGrpSpPr/>
          <p:nvPr userDrawn="1"/>
        </p:nvGrpSpPr>
        <p:grpSpPr>
          <a:xfrm>
            <a:off x="0" y="3650861"/>
            <a:ext cx="3216618" cy="3207140"/>
            <a:chOff x="0" y="3650861"/>
            <a:chExt cx="3216618" cy="3207140"/>
          </a:xfrm>
        </p:grpSpPr>
        <p:pic>
          <p:nvPicPr>
            <p:cNvPr id="41" name="Image 40"/>
            <p:cNvPicPr>
              <a:picLocks noChangeAspect="1"/>
            </p:cNvPicPr>
            <p:nvPr userDrawn="1"/>
          </p:nvPicPr>
          <p:blipFill rotWithShape="1">
            <a:blip r:embed="rId2">
              <a:extLst>
                <a:ext uri="{28A0092B-C50C-407E-A947-70E740481C1C}">
                  <a14:useLocalDpi xmlns:a14="http://schemas.microsoft.com/office/drawing/2010/main" val="0"/>
                </a:ext>
              </a:extLst>
            </a:blip>
            <a:srcRect l="7486"/>
            <a:stretch/>
          </p:blipFill>
          <p:spPr>
            <a:xfrm>
              <a:off x="0" y="3650861"/>
              <a:ext cx="2064284" cy="1310754"/>
            </a:xfrm>
            <a:prstGeom prst="rect">
              <a:avLst/>
            </a:prstGeom>
          </p:spPr>
        </p:pic>
        <p:pic>
          <p:nvPicPr>
            <p:cNvPr id="42" name="Image 41"/>
            <p:cNvPicPr>
              <a:picLocks noChangeAspect="1"/>
            </p:cNvPicPr>
            <p:nvPr userDrawn="1"/>
          </p:nvPicPr>
          <p:blipFill rotWithShape="1">
            <a:blip r:embed="rId3">
              <a:extLst>
                <a:ext uri="{28A0092B-C50C-407E-A947-70E740481C1C}">
                  <a14:useLocalDpi xmlns:a14="http://schemas.microsoft.com/office/drawing/2010/main" val="0"/>
                </a:ext>
              </a:extLst>
            </a:blip>
            <a:srcRect b="6537"/>
            <a:stretch/>
          </p:blipFill>
          <p:spPr>
            <a:xfrm>
              <a:off x="1905864" y="4772535"/>
              <a:ext cx="1310754" cy="2085466"/>
            </a:xfrm>
            <a:prstGeom prst="rect">
              <a:avLst/>
            </a:prstGeom>
          </p:spPr>
        </p:pic>
        <p:pic>
          <p:nvPicPr>
            <p:cNvPr id="43" name="Image 42"/>
            <p:cNvPicPr>
              <a:picLocks noChangeAspect="1"/>
            </p:cNvPicPr>
            <p:nvPr userDrawn="1"/>
          </p:nvPicPr>
          <p:blipFill rotWithShape="1">
            <a:blip r:embed="rId4">
              <a:extLst>
                <a:ext uri="{28A0092B-C50C-407E-A947-70E740481C1C}">
                  <a14:useLocalDpi xmlns:a14="http://schemas.microsoft.com/office/drawing/2010/main" val="0"/>
                </a:ext>
              </a:extLst>
            </a:blip>
            <a:srcRect l="36486" b="35303"/>
            <a:stretch/>
          </p:blipFill>
          <p:spPr>
            <a:xfrm>
              <a:off x="0" y="5871928"/>
              <a:ext cx="968038" cy="986072"/>
            </a:xfrm>
            <a:prstGeom prst="rect">
              <a:avLst/>
            </a:prstGeom>
          </p:spPr>
        </p:pic>
      </p:grpSp>
      <p:pic>
        <p:nvPicPr>
          <p:cNvPr id="44" name="Image 43"/>
          <p:cNvPicPr>
            <a:picLocks noChangeAspect="1"/>
          </p:cNvPicPr>
          <p:nvPr userDrawn="1"/>
        </p:nvPicPr>
        <p:blipFill rotWithShape="1">
          <a:blip r:embed="rId2">
            <a:extLst>
              <a:ext uri="{28A0092B-C50C-407E-A947-70E740481C1C}">
                <a14:useLocalDpi xmlns:a14="http://schemas.microsoft.com/office/drawing/2010/main" val="0"/>
              </a:ext>
            </a:extLst>
          </a:blip>
          <a:srcRect l="41854"/>
          <a:stretch/>
        </p:blipFill>
        <p:spPr>
          <a:xfrm rot="5400000">
            <a:off x="1896426" y="-6666"/>
            <a:ext cx="1297423" cy="1310754"/>
          </a:xfrm>
          <a:prstGeom prst="rect">
            <a:avLst/>
          </a:prstGeom>
        </p:spPr>
      </p:pic>
      <p:pic>
        <p:nvPicPr>
          <p:cNvPr id="45" name="Image 44"/>
          <p:cNvPicPr>
            <a:picLocks noChangeAspect="1"/>
          </p:cNvPicPr>
          <p:nvPr userDrawn="1"/>
        </p:nvPicPr>
        <p:blipFill rotWithShape="1">
          <a:blip r:embed="rId3">
            <a:extLst>
              <a:ext uri="{28A0092B-C50C-407E-A947-70E740481C1C}">
                <a14:useLocalDpi xmlns:a14="http://schemas.microsoft.com/office/drawing/2010/main" val="0"/>
              </a:ext>
            </a:extLst>
          </a:blip>
          <a:srcRect b="6537"/>
          <a:stretch/>
        </p:blipFill>
        <p:spPr>
          <a:xfrm rot="5400000">
            <a:off x="380730" y="751648"/>
            <a:ext cx="1310754" cy="2085466"/>
          </a:xfrm>
          <a:prstGeom prst="rect">
            <a:avLst/>
          </a:prstGeom>
        </p:spPr>
      </p:pic>
      <p:pic>
        <p:nvPicPr>
          <p:cNvPr id="46" name="Image 45"/>
          <p:cNvPicPr>
            <a:picLocks noChangeAspect="1"/>
          </p:cNvPicPr>
          <p:nvPr userDrawn="1"/>
        </p:nvPicPr>
        <p:blipFill rotWithShape="1">
          <a:blip r:embed="rId4">
            <a:extLst>
              <a:ext uri="{28A0092B-C50C-407E-A947-70E740481C1C}">
                <a14:useLocalDpi xmlns:a14="http://schemas.microsoft.com/office/drawing/2010/main" val="0"/>
              </a:ext>
            </a:extLst>
          </a:blip>
          <a:srcRect l="86801" b="35303"/>
          <a:stretch/>
        </p:blipFill>
        <p:spPr>
          <a:xfrm rot="5400000">
            <a:off x="385823" y="-392448"/>
            <a:ext cx="201177" cy="986072"/>
          </a:xfrm>
          <a:prstGeom prst="rect">
            <a:avLst/>
          </a:prstGeom>
        </p:spPr>
      </p:pic>
      <p:sp>
        <p:nvSpPr>
          <p:cNvPr id="48" name="Logo Université Gustave Eiffel"/>
          <p:cNvSpPr/>
          <p:nvPr userDrawn="1"/>
        </p:nvSpPr>
        <p:spPr>
          <a:xfrm>
            <a:off x="5791200" y="4771682"/>
            <a:ext cx="1911910" cy="399620"/>
          </a:xfrm>
          <a:prstGeom prst="rect">
            <a:avLst/>
          </a:prstGeom>
          <a:blipFill>
            <a:blip r:embed="rId5" cstate="print"/>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3056203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Modifiez le style du titre</a:t>
            </a:r>
          </a:p>
        </p:txBody>
      </p:sp>
      <p:sp>
        <p:nvSpPr>
          <p:cNvPr id="3" name="Espace réservé du texte 2"/>
          <p:cNvSpPr>
            <a:spLocks noGrp="1"/>
          </p:cNvSpPr>
          <p:nvPr>
            <p:ph type="body" sz="half" idx="1"/>
          </p:nvPr>
        </p:nvSpPr>
        <p:spPr>
          <a:xfrm>
            <a:off x="609600" y="1600201"/>
            <a:ext cx="5384800" cy="452596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600201"/>
            <a:ext cx="53848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p:cNvSpPr>
            <a:spLocks noGrp="1" noChangeArrowheads="1"/>
          </p:cNvSpPr>
          <p:nvPr>
            <p:ph type="sldNum" sz="quarter" idx="12"/>
          </p:nvPr>
        </p:nvSpPr>
        <p:spPr>
          <a:ln/>
        </p:spPr>
        <p:txBody>
          <a:bodyPr/>
          <a:lstStyle>
            <a:lvl1pPr>
              <a:defRPr/>
            </a:lvl1pPr>
          </a:lstStyle>
          <a:p>
            <a:pPr>
              <a:defRPr/>
            </a:pPr>
            <a:fld id="{6E193E8C-8F0D-486A-B6BE-74723F10B79B}" type="slidenum">
              <a:rPr lang="fr-FR" altLang="fr-FR"/>
              <a:pPr>
                <a:defRPr/>
              </a:pPr>
              <a:t>‹N°›</a:t>
            </a:fld>
            <a:endParaRPr lang="fr-FR" altLang="fr-FR"/>
          </a:p>
        </p:txBody>
      </p:sp>
      <p:sp>
        <p:nvSpPr>
          <p:cNvPr id="8" name="Espace réservé du pied de page 5">
            <a:extLst>
              <a:ext uri="{FF2B5EF4-FFF2-40B4-BE49-F238E27FC236}">
                <a16:creationId xmlns:a16="http://schemas.microsoft.com/office/drawing/2014/main" id="{21394630-8AB3-4C19-ADD9-84FF63F574D7}"/>
              </a:ext>
            </a:extLst>
          </p:cNvPr>
          <p:cNvSpPr txBox="1">
            <a:spLocks noChangeArrowheads="1"/>
          </p:cNvSpPr>
          <p:nvPr userDrawn="1"/>
        </p:nvSpPr>
        <p:spPr>
          <a:xfrm>
            <a:off x="152400" y="6291157"/>
            <a:ext cx="3860800" cy="365125"/>
          </a:xfrm>
          <a:prstGeom prst="rect">
            <a:avLst/>
          </a:prstGeom>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3ABC560-A8E2-4965-8ECB-0C7E19F5E9F4}" type="slidenum">
              <a:rPr lang="fr-FR" altLang="fr-FR" smtClean="0"/>
              <a:pPr>
                <a:defRPr/>
              </a:pPr>
              <a:t>‹N°›</a:t>
            </a:fld>
            <a:r>
              <a:rPr lang="fr-FR" altLang="fr-FR" dirty="0"/>
              <a:t>/33</a:t>
            </a:r>
          </a:p>
        </p:txBody>
      </p:sp>
    </p:spTree>
    <p:extLst>
      <p:ext uri="{BB962C8B-B14F-4D97-AF65-F5344CB8AC3E}">
        <p14:creationId xmlns:p14="http://schemas.microsoft.com/office/powerpoint/2010/main" val="2226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7BF4DC-3699-492A-A57B-1A9B2BD09B3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93F63C0-A322-4EB0-A275-3846BA2036E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148082D-D9FB-477F-AB8C-0EFF6B0B47E8}"/>
              </a:ext>
            </a:extLst>
          </p:cNvPr>
          <p:cNvSpPr>
            <a:spLocks noGrp="1"/>
          </p:cNvSpPr>
          <p:nvPr>
            <p:ph type="dt" sz="half" idx="10"/>
          </p:nvPr>
        </p:nvSpPr>
        <p:spPr/>
        <p:txBody>
          <a:bodyPr/>
          <a:lstStyle/>
          <a:p>
            <a:fld id="{3B31EBE6-77CA-4CA1-92D9-1A26A074E608}" type="datetimeFigureOut">
              <a:rPr lang="fr-FR" smtClean="0"/>
              <a:t>27/04/2025</a:t>
            </a:fld>
            <a:endParaRPr lang="fr-FR"/>
          </a:p>
        </p:txBody>
      </p:sp>
      <p:sp>
        <p:nvSpPr>
          <p:cNvPr id="5" name="Espace réservé du pied de page 4">
            <a:extLst>
              <a:ext uri="{FF2B5EF4-FFF2-40B4-BE49-F238E27FC236}">
                <a16:creationId xmlns:a16="http://schemas.microsoft.com/office/drawing/2014/main" id="{B911A7AB-B9C9-454F-9C7F-006DDBCC65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AFB86E-25FB-408B-9FD9-31F3A8092CCD}"/>
              </a:ext>
            </a:extLst>
          </p:cNvPr>
          <p:cNvSpPr>
            <a:spLocks noGrp="1"/>
          </p:cNvSpPr>
          <p:nvPr>
            <p:ph type="sldNum" sz="quarter" idx="12"/>
          </p:nvPr>
        </p:nvSpPr>
        <p:spPr/>
        <p:txBody>
          <a:bodyPr/>
          <a:lstStyle/>
          <a:p>
            <a:fld id="{F9915000-6FF7-45F8-8E04-80967CFD6B6B}" type="slidenum">
              <a:rPr lang="fr-FR" smtClean="0"/>
              <a:t>‹N°›</a:t>
            </a:fld>
            <a:endParaRPr lang="fr-FR"/>
          </a:p>
        </p:txBody>
      </p:sp>
    </p:spTree>
    <p:extLst>
      <p:ext uri="{BB962C8B-B14F-4D97-AF65-F5344CB8AC3E}">
        <p14:creationId xmlns:p14="http://schemas.microsoft.com/office/powerpoint/2010/main" val="161170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705DCA-646C-48B7-A75B-547BA76E882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BBF1B62-93C5-4507-8C8B-10EA65E4C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4A01CC9-29F2-4A6B-A502-0E349EC4B460}"/>
              </a:ext>
            </a:extLst>
          </p:cNvPr>
          <p:cNvSpPr>
            <a:spLocks noGrp="1"/>
          </p:cNvSpPr>
          <p:nvPr>
            <p:ph type="dt" sz="half" idx="10"/>
          </p:nvPr>
        </p:nvSpPr>
        <p:spPr/>
        <p:txBody>
          <a:bodyPr/>
          <a:lstStyle/>
          <a:p>
            <a:fld id="{3B31EBE6-77CA-4CA1-92D9-1A26A074E608}" type="datetimeFigureOut">
              <a:rPr lang="fr-FR" smtClean="0"/>
              <a:t>27/04/2025</a:t>
            </a:fld>
            <a:endParaRPr lang="fr-FR"/>
          </a:p>
        </p:txBody>
      </p:sp>
      <p:sp>
        <p:nvSpPr>
          <p:cNvPr id="5" name="Espace réservé du pied de page 4">
            <a:extLst>
              <a:ext uri="{FF2B5EF4-FFF2-40B4-BE49-F238E27FC236}">
                <a16:creationId xmlns:a16="http://schemas.microsoft.com/office/drawing/2014/main" id="{42C66485-7549-4BC8-A01E-3B00F34FD8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6F9AFA8-8CAE-4E30-8BEE-53CEC619936C}"/>
              </a:ext>
            </a:extLst>
          </p:cNvPr>
          <p:cNvSpPr>
            <a:spLocks noGrp="1"/>
          </p:cNvSpPr>
          <p:nvPr>
            <p:ph type="sldNum" sz="quarter" idx="12"/>
          </p:nvPr>
        </p:nvSpPr>
        <p:spPr/>
        <p:txBody>
          <a:bodyPr/>
          <a:lstStyle/>
          <a:p>
            <a:fld id="{F9915000-6FF7-45F8-8E04-80967CFD6B6B}" type="slidenum">
              <a:rPr lang="fr-FR" smtClean="0"/>
              <a:t>‹N°›</a:t>
            </a:fld>
            <a:endParaRPr lang="fr-FR"/>
          </a:p>
        </p:txBody>
      </p:sp>
    </p:spTree>
    <p:extLst>
      <p:ext uri="{BB962C8B-B14F-4D97-AF65-F5344CB8AC3E}">
        <p14:creationId xmlns:p14="http://schemas.microsoft.com/office/powerpoint/2010/main" val="2411823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AF7B9-4086-4BCC-AC76-95B88C97166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924E1F2-9182-4D1C-8BA0-5A31379A950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486DBF7-15E4-432A-8882-3DBCC891E9D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A8E2BD5-9F49-465C-AB2A-82DB292994DB}"/>
              </a:ext>
            </a:extLst>
          </p:cNvPr>
          <p:cNvSpPr>
            <a:spLocks noGrp="1"/>
          </p:cNvSpPr>
          <p:nvPr>
            <p:ph type="dt" sz="half" idx="10"/>
          </p:nvPr>
        </p:nvSpPr>
        <p:spPr/>
        <p:txBody>
          <a:bodyPr/>
          <a:lstStyle/>
          <a:p>
            <a:fld id="{3B31EBE6-77CA-4CA1-92D9-1A26A074E608}" type="datetimeFigureOut">
              <a:rPr lang="fr-FR" smtClean="0"/>
              <a:t>27/04/2025</a:t>
            </a:fld>
            <a:endParaRPr lang="fr-FR"/>
          </a:p>
        </p:txBody>
      </p:sp>
      <p:sp>
        <p:nvSpPr>
          <p:cNvPr id="6" name="Espace réservé du pied de page 5">
            <a:extLst>
              <a:ext uri="{FF2B5EF4-FFF2-40B4-BE49-F238E27FC236}">
                <a16:creationId xmlns:a16="http://schemas.microsoft.com/office/drawing/2014/main" id="{CA077ACB-9AC9-4C25-BE95-4AF682F21D1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D85FCA-14CE-4312-B760-5F81FC451AAB}"/>
              </a:ext>
            </a:extLst>
          </p:cNvPr>
          <p:cNvSpPr>
            <a:spLocks noGrp="1"/>
          </p:cNvSpPr>
          <p:nvPr>
            <p:ph type="sldNum" sz="quarter" idx="12"/>
          </p:nvPr>
        </p:nvSpPr>
        <p:spPr/>
        <p:txBody>
          <a:bodyPr/>
          <a:lstStyle/>
          <a:p>
            <a:fld id="{F9915000-6FF7-45F8-8E04-80967CFD6B6B}" type="slidenum">
              <a:rPr lang="fr-FR" smtClean="0"/>
              <a:t>‹N°›</a:t>
            </a:fld>
            <a:endParaRPr lang="fr-FR"/>
          </a:p>
        </p:txBody>
      </p:sp>
    </p:spTree>
    <p:extLst>
      <p:ext uri="{BB962C8B-B14F-4D97-AF65-F5344CB8AC3E}">
        <p14:creationId xmlns:p14="http://schemas.microsoft.com/office/powerpoint/2010/main" val="380432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EB528D-C223-4423-B79C-43EFF469794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C4F5B08-5FDF-45B2-935A-AB8FF630EE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58D6E3D-64E9-4A61-B355-DECABF0E732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123762E-A08E-4822-A34A-00F4C021CD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56F9B26-1043-4E3C-A0E0-B1F2140EA81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1AAFD55-FA5B-4F1E-877A-4C18DA1E3538}"/>
              </a:ext>
            </a:extLst>
          </p:cNvPr>
          <p:cNvSpPr>
            <a:spLocks noGrp="1"/>
          </p:cNvSpPr>
          <p:nvPr>
            <p:ph type="dt" sz="half" idx="10"/>
          </p:nvPr>
        </p:nvSpPr>
        <p:spPr/>
        <p:txBody>
          <a:bodyPr/>
          <a:lstStyle/>
          <a:p>
            <a:fld id="{3B31EBE6-77CA-4CA1-92D9-1A26A074E608}" type="datetimeFigureOut">
              <a:rPr lang="fr-FR" smtClean="0"/>
              <a:t>27/04/2025</a:t>
            </a:fld>
            <a:endParaRPr lang="fr-FR"/>
          </a:p>
        </p:txBody>
      </p:sp>
      <p:sp>
        <p:nvSpPr>
          <p:cNvPr id="8" name="Espace réservé du pied de page 7">
            <a:extLst>
              <a:ext uri="{FF2B5EF4-FFF2-40B4-BE49-F238E27FC236}">
                <a16:creationId xmlns:a16="http://schemas.microsoft.com/office/drawing/2014/main" id="{BC4D2E5F-FA2A-4B70-93EB-B359082DCE9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0B47CB7-FC20-4544-AAFC-69C3B5467C67}"/>
              </a:ext>
            </a:extLst>
          </p:cNvPr>
          <p:cNvSpPr>
            <a:spLocks noGrp="1"/>
          </p:cNvSpPr>
          <p:nvPr>
            <p:ph type="sldNum" sz="quarter" idx="12"/>
          </p:nvPr>
        </p:nvSpPr>
        <p:spPr/>
        <p:txBody>
          <a:bodyPr/>
          <a:lstStyle/>
          <a:p>
            <a:fld id="{F9915000-6FF7-45F8-8E04-80967CFD6B6B}" type="slidenum">
              <a:rPr lang="fr-FR" smtClean="0"/>
              <a:t>‹N°›</a:t>
            </a:fld>
            <a:endParaRPr lang="fr-FR"/>
          </a:p>
        </p:txBody>
      </p:sp>
    </p:spTree>
    <p:extLst>
      <p:ext uri="{BB962C8B-B14F-4D97-AF65-F5344CB8AC3E}">
        <p14:creationId xmlns:p14="http://schemas.microsoft.com/office/powerpoint/2010/main" val="33830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B61CB2-C821-4762-A4CF-D1D05922648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0F82BFC-E919-434C-852A-4E5EC84C6663}"/>
              </a:ext>
            </a:extLst>
          </p:cNvPr>
          <p:cNvSpPr>
            <a:spLocks noGrp="1"/>
          </p:cNvSpPr>
          <p:nvPr>
            <p:ph type="dt" sz="half" idx="10"/>
          </p:nvPr>
        </p:nvSpPr>
        <p:spPr/>
        <p:txBody>
          <a:bodyPr/>
          <a:lstStyle/>
          <a:p>
            <a:fld id="{3B31EBE6-77CA-4CA1-92D9-1A26A074E608}" type="datetimeFigureOut">
              <a:rPr lang="fr-FR" smtClean="0"/>
              <a:t>27/04/2025</a:t>
            </a:fld>
            <a:endParaRPr lang="fr-FR"/>
          </a:p>
        </p:txBody>
      </p:sp>
      <p:sp>
        <p:nvSpPr>
          <p:cNvPr id="4" name="Espace réservé du pied de page 3">
            <a:extLst>
              <a:ext uri="{FF2B5EF4-FFF2-40B4-BE49-F238E27FC236}">
                <a16:creationId xmlns:a16="http://schemas.microsoft.com/office/drawing/2014/main" id="{A747B3E5-2891-4EC5-971E-24949DF2394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763B189-3A6A-4FD9-B736-B53869E69AD0}"/>
              </a:ext>
            </a:extLst>
          </p:cNvPr>
          <p:cNvSpPr>
            <a:spLocks noGrp="1"/>
          </p:cNvSpPr>
          <p:nvPr>
            <p:ph type="sldNum" sz="quarter" idx="12"/>
          </p:nvPr>
        </p:nvSpPr>
        <p:spPr/>
        <p:txBody>
          <a:bodyPr/>
          <a:lstStyle/>
          <a:p>
            <a:fld id="{F9915000-6FF7-45F8-8E04-80967CFD6B6B}" type="slidenum">
              <a:rPr lang="fr-FR" smtClean="0"/>
              <a:t>‹N°›</a:t>
            </a:fld>
            <a:endParaRPr lang="fr-FR"/>
          </a:p>
        </p:txBody>
      </p:sp>
    </p:spTree>
    <p:extLst>
      <p:ext uri="{BB962C8B-B14F-4D97-AF65-F5344CB8AC3E}">
        <p14:creationId xmlns:p14="http://schemas.microsoft.com/office/powerpoint/2010/main" val="3215211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D3A21A7-D619-40BF-860B-009CFCA68323}"/>
              </a:ext>
            </a:extLst>
          </p:cNvPr>
          <p:cNvSpPr>
            <a:spLocks noGrp="1"/>
          </p:cNvSpPr>
          <p:nvPr>
            <p:ph type="dt" sz="half" idx="10"/>
          </p:nvPr>
        </p:nvSpPr>
        <p:spPr/>
        <p:txBody>
          <a:bodyPr/>
          <a:lstStyle/>
          <a:p>
            <a:fld id="{3B31EBE6-77CA-4CA1-92D9-1A26A074E608}" type="datetimeFigureOut">
              <a:rPr lang="fr-FR" smtClean="0"/>
              <a:t>27/04/2025</a:t>
            </a:fld>
            <a:endParaRPr lang="fr-FR"/>
          </a:p>
        </p:txBody>
      </p:sp>
      <p:sp>
        <p:nvSpPr>
          <p:cNvPr id="3" name="Espace réservé du pied de page 2">
            <a:extLst>
              <a:ext uri="{FF2B5EF4-FFF2-40B4-BE49-F238E27FC236}">
                <a16:creationId xmlns:a16="http://schemas.microsoft.com/office/drawing/2014/main" id="{5205F07E-642F-40D3-8CC5-2A6246CE642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627639A-6C05-4E9B-9D76-CB11281B1AC8}"/>
              </a:ext>
            </a:extLst>
          </p:cNvPr>
          <p:cNvSpPr>
            <a:spLocks noGrp="1"/>
          </p:cNvSpPr>
          <p:nvPr>
            <p:ph type="sldNum" sz="quarter" idx="12"/>
          </p:nvPr>
        </p:nvSpPr>
        <p:spPr/>
        <p:txBody>
          <a:bodyPr/>
          <a:lstStyle/>
          <a:p>
            <a:fld id="{F9915000-6FF7-45F8-8E04-80967CFD6B6B}" type="slidenum">
              <a:rPr lang="fr-FR" smtClean="0"/>
              <a:t>‹N°›</a:t>
            </a:fld>
            <a:endParaRPr lang="fr-FR"/>
          </a:p>
        </p:txBody>
      </p:sp>
    </p:spTree>
    <p:extLst>
      <p:ext uri="{BB962C8B-B14F-4D97-AF65-F5344CB8AC3E}">
        <p14:creationId xmlns:p14="http://schemas.microsoft.com/office/powerpoint/2010/main" val="355441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4A2949-4937-41F8-8C99-2981A14A4E6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6BF4966-FF34-4B40-AA34-711924B4E5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AB9CF64-ACA3-4287-9A76-51F851FF7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CA26D8D-0DEE-400A-A774-4C370DF5E467}"/>
              </a:ext>
            </a:extLst>
          </p:cNvPr>
          <p:cNvSpPr>
            <a:spLocks noGrp="1"/>
          </p:cNvSpPr>
          <p:nvPr>
            <p:ph type="dt" sz="half" idx="10"/>
          </p:nvPr>
        </p:nvSpPr>
        <p:spPr/>
        <p:txBody>
          <a:bodyPr/>
          <a:lstStyle/>
          <a:p>
            <a:fld id="{3B31EBE6-77CA-4CA1-92D9-1A26A074E608}" type="datetimeFigureOut">
              <a:rPr lang="fr-FR" smtClean="0"/>
              <a:t>27/04/2025</a:t>
            </a:fld>
            <a:endParaRPr lang="fr-FR"/>
          </a:p>
        </p:txBody>
      </p:sp>
      <p:sp>
        <p:nvSpPr>
          <p:cNvPr id="6" name="Espace réservé du pied de page 5">
            <a:extLst>
              <a:ext uri="{FF2B5EF4-FFF2-40B4-BE49-F238E27FC236}">
                <a16:creationId xmlns:a16="http://schemas.microsoft.com/office/drawing/2014/main" id="{08EC4253-5761-4285-8F73-E6245D05082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D28573-B902-49D3-B78C-4C6409E177C9}"/>
              </a:ext>
            </a:extLst>
          </p:cNvPr>
          <p:cNvSpPr>
            <a:spLocks noGrp="1"/>
          </p:cNvSpPr>
          <p:nvPr>
            <p:ph type="sldNum" sz="quarter" idx="12"/>
          </p:nvPr>
        </p:nvSpPr>
        <p:spPr/>
        <p:txBody>
          <a:bodyPr/>
          <a:lstStyle/>
          <a:p>
            <a:fld id="{F9915000-6FF7-45F8-8E04-80967CFD6B6B}" type="slidenum">
              <a:rPr lang="fr-FR" smtClean="0"/>
              <a:t>‹N°›</a:t>
            </a:fld>
            <a:endParaRPr lang="fr-FR"/>
          </a:p>
        </p:txBody>
      </p:sp>
    </p:spTree>
    <p:extLst>
      <p:ext uri="{BB962C8B-B14F-4D97-AF65-F5344CB8AC3E}">
        <p14:creationId xmlns:p14="http://schemas.microsoft.com/office/powerpoint/2010/main" val="406556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F5296D-247A-4EBE-BD40-1EA662D719C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E3DCFB2-AB12-451C-A914-4D8736F03F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D8A22B8-DC5A-444D-BE8D-578C99F51D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0C6B3C7-4187-47D5-B205-C716FDCFD5E3}"/>
              </a:ext>
            </a:extLst>
          </p:cNvPr>
          <p:cNvSpPr>
            <a:spLocks noGrp="1"/>
          </p:cNvSpPr>
          <p:nvPr>
            <p:ph type="dt" sz="half" idx="10"/>
          </p:nvPr>
        </p:nvSpPr>
        <p:spPr/>
        <p:txBody>
          <a:bodyPr/>
          <a:lstStyle/>
          <a:p>
            <a:fld id="{3B31EBE6-77CA-4CA1-92D9-1A26A074E608}" type="datetimeFigureOut">
              <a:rPr lang="fr-FR" smtClean="0"/>
              <a:t>27/04/2025</a:t>
            </a:fld>
            <a:endParaRPr lang="fr-FR"/>
          </a:p>
        </p:txBody>
      </p:sp>
      <p:sp>
        <p:nvSpPr>
          <p:cNvPr id="6" name="Espace réservé du pied de page 5">
            <a:extLst>
              <a:ext uri="{FF2B5EF4-FFF2-40B4-BE49-F238E27FC236}">
                <a16:creationId xmlns:a16="http://schemas.microsoft.com/office/drawing/2014/main" id="{88A8F789-CFBC-4EDD-8321-11E4970AD3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FB93014-147A-493A-A35F-B21B3E3ED692}"/>
              </a:ext>
            </a:extLst>
          </p:cNvPr>
          <p:cNvSpPr>
            <a:spLocks noGrp="1"/>
          </p:cNvSpPr>
          <p:nvPr>
            <p:ph type="sldNum" sz="quarter" idx="12"/>
          </p:nvPr>
        </p:nvSpPr>
        <p:spPr/>
        <p:txBody>
          <a:bodyPr/>
          <a:lstStyle/>
          <a:p>
            <a:fld id="{F9915000-6FF7-45F8-8E04-80967CFD6B6B}" type="slidenum">
              <a:rPr lang="fr-FR" smtClean="0"/>
              <a:t>‹N°›</a:t>
            </a:fld>
            <a:endParaRPr lang="fr-FR"/>
          </a:p>
        </p:txBody>
      </p:sp>
    </p:spTree>
    <p:extLst>
      <p:ext uri="{BB962C8B-B14F-4D97-AF65-F5344CB8AC3E}">
        <p14:creationId xmlns:p14="http://schemas.microsoft.com/office/powerpoint/2010/main" val="2021156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3826DBB-9EAA-41F3-8FA9-AE06EF154B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297B34C-466C-4C16-91EE-13BED629C1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2D25F05-E584-44F1-91CB-E6EDBF24A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1EBE6-77CA-4CA1-92D9-1A26A074E608}" type="datetimeFigureOut">
              <a:rPr lang="fr-FR" smtClean="0"/>
              <a:t>27/04/2025</a:t>
            </a:fld>
            <a:endParaRPr lang="fr-FR"/>
          </a:p>
        </p:txBody>
      </p:sp>
      <p:sp>
        <p:nvSpPr>
          <p:cNvPr id="5" name="Espace réservé du pied de page 4">
            <a:extLst>
              <a:ext uri="{FF2B5EF4-FFF2-40B4-BE49-F238E27FC236}">
                <a16:creationId xmlns:a16="http://schemas.microsoft.com/office/drawing/2014/main" id="{DD2F95F3-77A2-4CBD-BC19-A452350618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2A37956-3042-4BF7-9178-3A5F7ACDFE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15000-6FF7-45F8-8E04-80967CFD6B6B}" type="slidenum">
              <a:rPr lang="fr-FR" smtClean="0"/>
              <a:t>‹N°›</a:t>
            </a:fld>
            <a:endParaRPr lang="fr-FR"/>
          </a:p>
        </p:txBody>
      </p:sp>
    </p:spTree>
    <p:extLst>
      <p:ext uri="{BB962C8B-B14F-4D97-AF65-F5344CB8AC3E}">
        <p14:creationId xmlns:p14="http://schemas.microsoft.com/office/powerpoint/2010/main" val="272268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44200" y="6400800"/>
            <a:ext cx="1228784" cy="253981"/>
          </a:xfrm>
          <a:prstGeom prst="rect">
            <a:avLst/>
          </a:prstGeom>
        </p:spPr>
      </p:pic>
      <p:pic>
        <p:nvPicPr>
          <p:cNvPr id="3" name="Imag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350681" y="2"/>
            <a:ext cx="841321" cy="4651651"/>
          </a:xfrm>
          <a:prstGeom prst="rect">
            <a:avLst/>
          </a:prstGeom>
        </p:spPr>
      </p:pic>
      <p:sp>
        <p:nvSpPr>
          <p:cNvPr id="4" name="Espace réservé du pied de page 5">
            <a:extLst>
              <a:ext uri="{FF2B5EF4-FFF2-40B4-BE49-F238E27FC236}">
                <a16:creationId xmlns:a16="http://schemas.microsoft.com/office/drawing/2014/main" id="{97D1275C-B7C5-4E0D-A509-65F72BB0BACF}"/>
              </a:ext>
            </a:extLst>
          </p:cNvPr>
          <p:cNvSpPr>
            <a:spLocks noGrp="1" noChangeArrowheads="1"/>
          </p:cNvSpPr>
          <p:nvPr>
            <p:ph type="ftr" sz="quarter" idx="3"/>
          </p:nvPr>
        </p:nvSpPr>
        <p:spPr>
          <a:xfrm>
            <a:off x="152400" y="6291157"/>
            <a:ext cx="3860800" cy="365125"/>
          </a:xfrm>
          <a:prstGeom prst="rect">
            <a:avLst/>
          </a:prstGeom>
          <a:ln/>
        </p:spPr>
        <p:txBody>
          <a:bodyPr/>
          <a:lstStyle>
            <a:lvl1pPr>
              <a:defRPr/>
            </a:lvl1pPr>
          </a:lstStyle>
          <a:p>
            <a:pPr>
              <a:defRPr/>
            </a:pPr>
            <a:fld id="{E3ABC560-A8E2-4965-8ECB-0C7E19F5E9F4}" type="slidenum">
              <a:rPr lang="fr-FR" altLang="fr-FR" dirty="0"/>
              <a:t>‹N°›</a:t>
            </a:fld>
            <a:r>
              <a:rPr lang="fr-FR" altLang="fr-FR" dirty="0"/>
              <a:t>/30</a:t>
            </a:r>
          </a:p>
        </p:txBody>
      </p:sp>
    </p:spTree>
    <p:extLst>
      <p:ext uri="{BB962C8B-B14F-4D97-AF65-F5344CB8AC3E}">
        <p14:creationId xmlns:p14="http://schemas.microsoft.com/office/powerpoint/2010/main" val="7070470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12.xml"/><Relationship Id="rId7" Type="http://schemas.openxmlformats.org/officeDocument/2006/relationships/image" Target="../media/image1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4.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p:cNvSpPr>
            <a:spLocks noGrp="1"/>
          </p:cNvSpPr>
          <p:nvPr>
            <p:ph type="title"/>
          </p:nvPr>
        </p:nvSpPr>
        <p:spPr>
          <a:xfrm>
            <a:off x="82693" y="3158907"/>
            <a:ext cx="8248650" cy="2105976"/>
          </a:xfrm>
        </p:spPr>
        <p:txBody>
          <a:bodyPr/>
          <a:lstStyle/>
          <a:p>
            <a:pPr algn="ctr"/>
            <a:r>
              <a:rPr lang="en-US" sz="2800" b="1" i="0" u="none" strike="noStrike" baseline="0" dirty="0">
                <a:solidFill>
                  <a:schemeClr val="bg1"/>
                </a:solidFill>
                <a:latin typeface="Times New Roman" panose="02020603050405020304" pitchFamily="18" charset="0"/>
              </a:rPr>
              <a:t>Assessment of flash flood discharges in Madagascar using videos: methodological simplification, sensitivity analysis and feedback</a:t>
            </a:r>
            <a:br>
              <a:rPr lang="fr-FR" sz="2400" dirty="0">
                <a:solidFill>
                  <a:schemeClr val="bg1"/>
                </a:solidFill>
              </a:rPr>
            </a:b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b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chemeClr val="bg1"/>
              </a:solidFill>
            </a:endParaRPr>
          </a:p>
        </p:txBody>
      </p:sp>
      <p:sp>
        <p:nvSpPr>
          <p:cNvPr id="15" name="Espace réservé du texte 14"/>
          <p:cNvSpPr>
            <a:spLocks noGrp="1"/>
          </p:cNvSpPr>
          <p:nvPr>
            <p:ph type="body" sz="quarter" idx="11"/>
          </p:nvPr>
        </p:nvSpPr>
        <p:spPr>
          <a:xfrm>
            <a:off x="174936" y="831048"/>
            <a:ext cx="2356783" cy="637221"/>
          </a:xfrm>
        </p:spPr>
        <p:txBody>
          <a:bodyPr>
            <a:noAutofit/>
          </a:bodyPr>
          <a:lstStyle/>
          <a:p>
            <a:pPr marL="0" indent="0">
              <a:buNone/>
            </a:pPr>
            <a:r>
              <a:rPr lang="fr-FR" sz="1600" dirty="0" err="1"/>
              <a:t>Ambinikasinirina</a:t>
            </a:r>
            <a:r>
              <a:rPr lang="fr-FR" sz="1600" dirty="0"/>
              <a:t> - </a:t>
            </a:r>
            <a:r>
              <a:rPr lang="fr-FR" sz="1600" dirty="0" err="1"/>
              <a:t>Tahinandriambelonandro</a:t>
            </a:r>
            <a:endParaRPr lang="fr-FR" sz="1600" dirty="0"/>
          </a:p>
        </p:txBody>
      </p:sp>
      <p:pic>
        <p:nvPicPr>
          <p:cNvPr id="5" name="Image 4">
            <a:extLst>
              <a:ext uri="{FF2B5EF4-FFF2-40B4-BE49-F238E27FC236}">
                <a16:creationId xmlns:a16="http://schemas.microsoft.com/office/drawing/2014/main" id="{1D2B01D3-5147-4E27-8412-38A224A82BC1}"/>
              </a:ext>
            </a:extLst>
          </p:cNvPr>
          <p:cNvPicPr>
            <a:picLocks noChangeAspect="1"/>
          </p:cNvPicPr>
          <p:nvPr/>
        </p:nvPicPr>
        <p:blipFill>
          <a:blip r:embed="rId4"/>
          <a:stretch>
            <a:fillRect/>
          </a:stretch>
        </p:blipFill>
        <p:spPr>
          <a:xfrm>
            <a:off x="5631306" y="185124"/>
            <a:ext cx="1355435" cy="714649"/>
          </a:xfrm>
          <a:prstGeom prst="rect">
            <a:avLst/>
          </a:prstGeom>
        </p:spPr>
      </p:pic>
      <p:pic>
        <p:nvPicPr>
          <p:cNvPr id="6" name="Image 3">
            <a:extLst>
              <a:ext uri="{FF2B5EF4-FFF2-40B4-BE49-F238E27FC236}">
                <a16:creationId xmlns:a16="http://schemas.microsoft.com/office/drawing/2014/main" id="{1B8ABDEA-1CD5-4BF4-BE77-B2A1B14DF2C9}"/>
              </a:ext>
            </a:extLst>
          </p:cNvPr>
          <p:cNvPicPr/>
          <p:nvPr/>
        </p:nvPicPr>
        <p:blipFill>
          <a:blip r:embed="rId5"/>
          <a:stretch>
            <a:fillRect/>
          </a:stretch>
        </p:blipFill>
        <p:spPr bwMode="auto">
          <a:xfrm>
            <a:off x="9379617" y="132654"/>
            <a:ext cx="667329" cy="934990"/>
          </a:xfrm>
          <a:prstGeom prst="rect">
            <a:avLst/>
          </a:prstGeom>
          <a:ln>
            <a:noFill/>
          </a:ln>
          <a:effectLst>
            <a:outerShdw blurRad="292100" dist="138479" dir="2700000" algn="tl" rotWithShape="0">
              <a:srgbClr val="333333">
                <a:alpha val="65000"/>
              </a:srgbClr>
            </a:outerShdw>
          </a:effectLst>
        </p:spPr>
      </p:pic>
      <p:pic>
        <p:nvPicPr>
          <p:cNvPr id="7" name="Picture 2">
            <a:extLst>
              <a:ext uri="{FF2B5EF4-FFF2-40B4-BE49-F238E27FC236}">
                <a16:creationId xmlns:a16="http://schemas.microsoft.com/office/drawing/2014/main" id="{2C7C4429-10D8-4205-A94F-01AA329B2E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6039" y="176602"/>
            <a:ext cx="2319222" cy="71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a:extLst>
              <a:ext uri="{FF2B5EF4-FFF2-40B4-BE49-F238E27FC236}">
                <a16:creationId xmlns:a16="http://schemas.microsoft.com/office/drawing/2014/main" id="{728F7087-605A-45BB-955B-F8FB5147BF6F}"/>
              </a:ext>
            </a:extLst>
          </p:cNvPr>
          <p:cNvSpPr txBox="1"/>
          <p:nvPr/>
        </p:nvSpPr>
        <p:spPr>
          <a:xfrm>
            <a:off x="51716" y="1593117"/>
            <a:ext cx="2685327" cy="1081771"/>
          </a:xfrm>
          <a:prstGeom prst="rect">
            <a:avLst/>
          </a:prstGeom>
          <a:noFill/>
        </p:spPr>
        <p:txBody>
          <a:bodyPr wrap="square">
            <a:spAutoFit/>
          </a:bodyPr>
          <a:lstStyle/>
          <a:p>
            <a:pPr>
              <a:lnSpc>
                <a:spcPct val="150000"/>
              </a:lnSpc>
            </a:pPr>
            <a:r>
              <a:rPr lang="fr-FR" sz="1100" b="1" dirty="0" err="1"/>
              <a:t>Thesis</a:t>
            </a:r>
            <a:r>
              <a:rPr lang="fr-FR" sz="1100" b="1" dirty="0"/>
              <a:t> Advisor:</a:t>
            </a:r>
            <a:r>
              <a:rPr lang="fr-FR" sz="1100" dirty="0"/>
              <a:t> </a:t>
            </a:r>
            <a:r>
              <a:rPr lang="fr-FR" sz="1100" dirty="0" err="1"/>
              <a:t>Eric</a:t>
            </a:r>
            <a:r>
              <a:rPr lang="fr-FR" sz="1100" dirty="0"/>
              <a:t> GAUME</a:t>
            </a:r>
            <a:br>
              <a:rPr lang="fr-FR" sz="1100" dirty="0"/>
            </a:br>
            <a:r>
              <a:rPr lang="fr-FR" sz="1100" b="1" dirty="0"/>
              <a:t>Co-Advisor:</a:t>
            </a:r>
            <a:r>
              <a:rPr lang="fr-FR" sz="1100" dirty="0"/>
              <a:t> Aimé Richard HAJALALAINA</a:t>
            </a:r>
            <a:br>
              <a:rPr lang="fr-FR" sz="1100" dirty="0"/>
            </a:br>
            <a:r>
              <a:rPr lang="fr-FR" sz="1100" b="1" dirty="0" err="1"/>
              <a:t>Supervisor</a:t>
            </a:r>
            <a:r>
              <a:rPr lang="fr-FR" sz="1100" b="1" dirty="0"/>
              <a:t>:</a:t>
            </a:r>
            <a:r>
              <a:rPr lang="fr-FR" sz="1100" dirty="0"/>
              <a:t> Andry RAZAKAMANANTSOA</a:t>
            </a:r>
            <a:br>
              <a:rPr lang="fr-FR" sz="1100" dirty="0"/>
            </a:br>
            <a:r>
              <a:rPr lang="fr-FR" sz="1100" b="1" dirty="0"/>
              <a:t>Co-</a:t>
            </a:r>
            <a:r>
              <a:rPr lang="fr-FR" sz="1100" b="1" dirty="0" err="1"/>
              <a:t>Supervisor</a:t>
            </a:r>
            <a:r>
              <a:rPr lang="fr-FR" sz="1100" b="1" dirty="0"/>
              <a:t>:</a:t>
            </a:r>
            <a:r>
              <a:rPr lang="fr-FR" sz="1100" dirty="0"/>
              <a:t> Hasina RAKOTONIRAINY</a:t>
            </a:r>
          </a:p>
        </p:txBody>
      </p:sp>
      <p:pic>
        <p:nvPicPr>
          <p:cNvPr id="12" name="Image 11">
            <a:extLst>
              <a:ext uri="{FF2B5EF4-FFF2-40B4-BE49-F238E27FC236}">
                <a16:creationId xmlns:a16="http://schemas.microsoft.com/office/drawing/2014/main" id="{3AB2DD04-118E-4864-B9DC-EEA190507454}"/>
              </a:ext>
            </a:extLst>
          </p:cNvPr>
          <p:cNvPicPr>
            <a:picLocks noChangeAspect="1"/>
          </p:cNvPicPr>
          <p:nvPr/>
        </p:nvPicPr>
        <p:blipFill>
          <a:blip r:embed="rId7"/>
          <a:stretch>
            <a:fillRect/>
          </a:stretch>
        </p:blipFill>
        <p:spPr>
          <a:xfrm>
            <a:off x="10755585" y="175710"/>
            <a:ext cx="1015870" cy="848878"/>
          </a:xfrm>
          <a:prstGeom prst="rect">
            <a:avLst/>
          </a:prstGeom>
        </p:spPr>
      </p:pic>
      <p:sp>
        <p:nvSpPr>
          <p:cNvPr id="4" name="Rectangle 3">
            <a:extLst>
              <a:ext uri="{FF2B5EF4-FFF2-40B4-BE49-F238E27FC236}">
                <a16:creationId xmlns:a16="http://schemas.microsoft.com/office/drawing/2014/main" id="{0504DA85-5097-44C1-B94E-C943AA634440}"/>
              </a:ext>
            </a:extLst>
          </p:cNvPr>
          <p:cNvSpPr/>
          <p:nvPr/>
        </p:nvSpPr>
        <p:spPr>
          <a:xfrm>
            <a:off x="215987" y="184232"/>
            <a:ext cx="2356783" cy="500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dirty="0"/>
              <a:t>19 </a:t>
            </a:r>
            <a:r>
              <a:rPr lang="fr-FR" sz="1800" dirty="0" err="1"/>
              <a:t>J</a:t>
            </a:r>
            <a:r>
              <a:rPr lang="fr-FR" sz="1800" dirty="0" err="1">
                <a:solidFill>
                  <a:schemeClr val="tx1"/>
                </a:solidFill>
              </a:rPr>
              <a:t>April</a:t>
            </a:r>
            <a:r>
              <a:rPr lang="fr-FR" sz="1800" dirty="0">
                <a:solidFill>
                  <a:schemeClr val="tx1"/>
                </a:solidFill>
              </a:rPr>
              <a:t> 28,  2025</a:t>
            </a:r>
          </a:p>
        </p:txBody>
      </p:sp>
      <p:pic>
        <p:nvPicPr>
          <p:cNvPr id="11" name="🔴_ISANDRA___miakatra_ny_rano..mp4">
            <a:hlinkClick r:id="" action="ppaction://media"/>
            <a:extLst>
              <a:ext uri="{FF2B5EF4-FFF2-40B4-BE49-F238E27FC236}">
                <a16:creationId xmlns:a16="http://schemas.microsoft.com/office/drawing/2014/main" id="{EB9BAD80-1BAA-4CD6-AD13-7080D74A6CFD}"/>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8331343" y="2486282"/>
            <a:ext cx="3440112" cy="3451225"/>
          </a:xfrm>
          <a:prstGeom prst="rect">
            <a:avLst/>
          </a:prstGeom>
        </p:spPr>
      </p:pic>
    </p:spTree>
    <p:extLst>
      <p:ext uri="{BB962C8B-B14F-4D97-AF65-F5344CB8AC3E}">
        <p14:creationId xmlns:p14="http://schemas.microsoft.com/office/powerpoint/2010/main" val="53893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7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66E52E-38F6-4ADB-972A-D8C53880B17F}"/>
              </a:ext>
            </a:extLst>
          </p:cNvPr>
          <p:cNvSpPr txBox="1">
            <a:spLocks/>
          </p:cNvSpPr>
          <p:nvPr/>
        </p:nvSpPr>
        <p:spPr>
          <a:xfrm>
            <a:off x="104793" y="19050"/>
            <a:ext cx="1198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b="1" dirty="0"/>
          </a:p>
        </p:txBody>
      </p:sp>
      <p:sp>
        <p:nvSpPr>
          <p:cNvPr id="7" name="ZoneTexte 6">
            <a:extLst>
              <a:ext uri="{FF2B5EF4-FFF2-40B4-BE49-F238E27FC236}">
                <a16:creationId xmlns:a16="http://schemas.microsoft.com/office/drawing/2014/main" id="{6AD967BA-E950-4295-A5C8-0F6B270FD756}"/>
              </a:ext>
            </a:extLst>
          </p:cNvPr>
          <p:cNvSpPr txBox="1"/>
          <p:nvPr/>
        </p:nvSpPr>
        <p:spPr>
          <a:xfrm>
            <a:off x="0" y="96324"/>
            <a:ext cx="11361683" cy="892552"/>
          </a:xfrm>
          <a:prstGeom prst="rect">
            <a:avLst/>
          </a:prstGeom>
          <a:noFill/>
        </p:spPr>
        <p:txBody>
          <a:bodyPr wrap="square" rtlCol="0">
            <a:spAutoFit/>
          </a:bodyPr>
          <a:lstStyle/>
          <a:p>
            <a:r>
              <a:rPr lang="fr-FR" sz="2800" b="1" dirty="0" err="1"/>
              <a:t>Uncertainty</a:t>
            </a:r>
            <a:r>
              <a:rPr lang="fr-FR" sz="2800" b="1" dirty="0"/>
              <a:t> in velocity and </a:t>
            </a:r>
            <a:r>
              <a:rPr lang="fr-FR" sz="2800" b="1" dirty="0" err="1"/>
              <a:t>discharge</a:t>
            </a:r>
            <a:r>
              <a:rPr lang="fr-FR" sz="2800" b="1" dirty="0"/>
              <a:t> : </a:t>
            </a:r>
            <a:r>
              <a:rPr lang="fr-FR" sz="2400" b="1" dirty="0"/>
              <a:t>LSPIV (Large Scale </a:t>
            </a:r>
            <a:r>
              <a:rPr lang="fr-FR" sz="2400" b="1" dirty="0" err="1"/>
              <a:t>Particle</a:t>
            </a:r>
            <a:r>
              <a:rPr lang="fr-FR" sz="2400" b="1" dirty="0"/>
              <a:t> Image Velocimetry) </a:t>
            </a:r>
          </a:p>
        </p:txBody>
      </p:sp>
      <p:sp>
        <p:nvSpPr>
          <p:cNvPr id="22" name="ZoneTexte 21">
            <a:extLst>
              <a:ext uri="{FF2B5EF4-FFF2-40B4-BE49-F238E27FC236}">
                <a16:creationId xmlns:a16="http://schemas.microsoft.com/office/drawing/2014/main" id="{D91BD116-A2BF-400A-ADBF-63E53D5A33CA}"/>
              </a:ext>
            </a:extLst>
          </p:cNvPr>
          <p:cNvSpPr txBox="1"/>
          <p:nvPr/>
        </p:nvSpPr>
        <p:spPr>
          <a:xfrm>
            <a:off x="45221" y="944016"/>
            <a:ext cx="11341917" cy="369332"/>
          </a:xfrm>
          <a:prstGeom prst="rect">
            <a:avLst/>
          </a:prstGeom>
          <a:noFill/>
        </p:spPr>
        <p:txBody>
          <a:bodyPr wrap="square" rtlCol="0">
            <a:spAutoFit/>
          </a:bodyPr>
          <a:lstStyle/>
          <a:p>
            <a:r>
              <a:rPr lang="fr-FR" b="1" dirty="0"/>
              <a:t>I. </a:t>
            </a:r>
            <a:r>
              <a:rPr lang="en-US" b="1" dirty="0"/>
              <a:t>Sensitivity analysis of Google Maps reference points relative to a thoroughly documented case study</a:t>
            </a:r>
            <a:r>
              <a:rPr lang="en-US" dirty="0"/>
              <a:t>.</a:t>
            </a:r>
            <a:endParaRPr lang="fr-FR" b="1" dirty="0"/>
          </a:p>
        </p:txBody>
      </p:sp>
      <p:sp>
        <p:nvSpPr>
          <p:cNvPr id="10" name="ZoneTexte 9">
            <a:extLst>
              <a:ext uri="{FF2B5EF4-FFF2-40B4-BE49-F238E27FC236}">
                <a16:creationId xmlns:a16="http://schemas.microsoft.com/office/drawing/2014/main" id="{3F9306B8-019F-47F0-B336-67F9257A575E}"/>
              </a:ext>
            </a:extLst>
          </p:cNvPr>
          <p:cNvSpPr txBox="1"/>
          <p:nvPr/>
        </p:nvSpPr>
        <p:spPr>
          <a:xfrm>
            <a:off x="226499" y="1434799"/>
            <a:ext cx="11289226" cy="866904"/>
          </a:xfrm>
          <a:prstGeom prst="rect">
            <a:avLst/>
          </a:prstGeom>
          <a:noFill/>
        </p:spPr>
        <p:txBody>
          <a:bodyPr wrap="square">
            <a:spAutoFit/>
          </a:bodyPr>
          <a:lstStyle/>
          <a:p>
            <a:pPr algn="just">
              <a:lnSpc>
                <a:spcPct val="150000"/>
              </a:lnSpc>
            </a:pPr>
            <a:r>
              <a:rPr lang="fr-FR" b="1" dirty="0"/>
              <a:t>3</a:t>
            </a:r>
            <a:r>
              <a:rPr lang="fr-FR" sz="1800" b="1" dirty="0"/>
              <a:t>. </a:t>
            </a:r>
            <a:r>
              <a:rPr lang="en-US" b="1" dirty="0"/>
              <a:t>Perturbation of the GRP Theodolite point (Le </a:t>
            </a:r>
            <a:r>
              <a:rPr lang="en-US" b="1" dirty="0" err="1"/>
              <a:t>Boursicaud</a:t>
            </a:r>
            <a:r>
              <a:rPr lang="en-US" b="1" dirty="0"/>
              <a:t> et al., 2016) and the GRP Google Maps point </a:t>
            </a:r>
            <a:r>
              <a:rPr lang="en-US" dirty="0"/>
              <a:t>:</a:t>
            </a:r>
            <a:endParaRPr lang="fr-FR" sz="1800" dirty="0"/>
          </a:p>
        </p:txBody>
      </p:sp>
      <p:sp>
        <p:nvSpPr>
          <p:cNvPr id="18" name="ZoneTexte 17">
            <a:extLst>
              <a:ext uri="{FF2B5EF4-FFF2-40B4-BE49-F238E27FC236}">
                <a16:creationId xmlns:a16="http://schemas.microsoft.com/office/drawing/2014/main" id="{06E507B9-5AE5-4C8A-BC56-3F15BFE77C95}"/>
              </a:ext>
            </a:extLst>
          </p:cNvPr>
          <p:cNvSpPr txBox="1"/>
          <p:nvPr/>
        </p:nvSpPr>
        <p:spPr>
          <a:xfrm>
            <a:off x="3405183" y="2700020"/>
            <a:ext cx="1846688" cy="369332"/>
          </a:xfrm>
          <a:prstGeom prst="rect">
            <a:avLst/>
          </a:prstGeom>
          <a:solidFill>
            <a:schemeClr val="bg1"/>
          </a:solidFill>
        </p:spPr>
        <p:txBody>
          <a:bodyPr wrap="square" rtlCol="0">
            <a:spAutoFit/>
          </a:bodyPr>
          <a:lstStyle/>
          <a:p>
            <a:pPr algn="ctr"/>
            <a:r>
              <a:rPr lang="fr-FR" b="1" dirty="0" err="1">
                <a:solidFill>
                  <a:schemeClr val="tx1">
                    <a:lumMod val="40000"/>
                    <a:lumOff val="60000"/>
                  </a:schemeClr>
                </a:solidFill>
              </a:rPr>
              <a:t>Discharges</a:t>
            </a:r>
            <a:endParaRPr lang="fr-FR" b="1" dirty="0">
              <a:solidFill>
                <a:schemeClr val="tx1">
                  <a:lumMod val="40000"/>
                  <a:lumOff val="60000"/>
                </a:schemeClr>
              </a:solidFill>
            </a:endParaRPr>
          </a:p>
        </p:txBody>
      </p:sp>
      <p:sp>
        <p:nvSpPr>
          <p:cNvPr id="23" name="ZoneTexte 22">
            <a:extLst>
              <a:ext uri="{FF2B5EF4-FFF2-40B4-BE49-F238E27FC236}">
                <a16:creationId xmlns:a16="http://schemas.microsoft.com/office/drawing/2014/main" id="{453C82E0-29CE-4546-8091-0561490F17BD}"/>
              </a:ext>
            </a:extLst>
          </p:cNvPr>
          <p:cNvSpPr txBox="1"/>
          <p:nvPr/>
        </p:nvSpPr>
        <p:spPr>
          <a:xfrm>
            <a:off x="229328" y="2464074"/>
            <a:ext cx="2476831" cy="646331"/>
          </a:xfrm>
          <a:prstGeom prst="rect">
            <a:avLst/>
          </a:prstGeom>
          <a:solidFill>
            <a:schemeClr val="bg1"/>
          </a:solidFill>
        </p:spPr>
        <p:txBody>
          <a:bodyPr wrap="square" rtlCol="0">
            <a:spAutoFit/>
          </a:bodyPr>
          <a:lstStyle/>
          <a:p>
            <a:pPr algn="ctr"/>
            <a:r>
              <a:rPr lang="fr-FR" b="1" dirty="0">
                <a:solidFill>
                  <a:schemeClr val="tx1">
                    <a:lumMod val="40000"/>
                    <a:lumOff val="60000"/>
                  </a:schemeClr>
                </a:solidFill>
              </a:rPr>
              <a:t>Average cross-sectional velocity</a:t>
            </a:r>
          </a:p>
        </p:txBody>
      </p:sp>
      <p:sp>
        <p:nvSpPr>
          <p:cNvPr id="24" name="ZoneTexte 23">
            <a:extLst>
              <a:ext uri="{FF2B5EF4-FFF2-40B4-BE49-F238E27FC236}">
                <a16:creationId xmlns:a16="http://schemas.microsoft.com/office/drawing/2014/main" id="{377C31A3-09B9-4953-B0B8-81ACAC9AD7EB}"/>
              </a:ext>
            </a:extLst>
          </p:cNvPr>
          <p:cNvSpPr txBox="1"/>
          <p:nvPr/>
        </p:nvSpPr>
        <p:spPr>
          <a:xfrm>
            <a:off x="3032020" y="5897604"/>
            <a:ext cx="1659097" cy="369332"/>
          </a:xfrm>
          <a:prstGeom prst="rect">
            <a:avLst/>
          </a:prstGeom>
          <a:solidFill>
            <a:schemeClr val="bg1"/>
          </a:solidFill>
        </p:spPr>
        <p:txBody>
          <a:bodyPr wrap="square" rtlCol="0">
            <a:spAutoFit/>
          </a:bodyPr>
          <a:lstStyle/>
          <a:p>
            <a:pPr algn="ctr"/>
            <a:r>
              <a:rPr lang="fr-FR" dirty="0"/>
              <a:t>Total station</a:t>
            </a:r>
          </a:p>
        </p:txBody>
      </p:sp>
      <p:sp>
        <p:nvSpPr>
          <p:cNvPr id="25" name="ZoneTexte 24">
            <a:extLst>
              <a:ext uri="{FF2B5EF4-FFF2-40B4-BE49-F238E27FC236}">
                <a16:creationId xmlns:a16="http://schemas.microsoft.com/office/drawing/2014/main" id="{3F14D287-C613-4DE2-8F21-DE0369F449FF}"/>
              </a:ext>
            </a:extLst>
          </p:cNvPr>
          <p:cNvSpPr txBox="1"/>
          <p:nvPr/>
        </p:nvSpPr>
        <p:spPr>
          <a:xfrm>
            <a:off x="4487858" y="5913984"/>
            <a:ext cx="1528026" cy="369332"/>
          </a:xfrm>
          <a:prstGeom prst="rect">
            <a:avLst/>
          </a:prstGeom>
          <a:solidFill>
            <a:schemeClr val="bg1"/>
          </a:solidFill>
        </p:spPr>
        <p:txBody>
          <a:bodyPr wrap="square" rtlCol="0">
            <a:spAutoFit/>
          </a:bodyPr>
          <a:lstStyle/>
          <a:p>
            <a:pPr algn="ctr"/>
            <a:r>
              <a:rPr lang="fr-FR" dirty="0"/>
              <a:t>Google Maps</a:t>
            </a:r>
          </a:p>
        </p:txBody>
      </p:sp>
      <p:sp>
        <p:nvSpPr>
          <p:cNvPr id="26" name="ZoneTexte 25">
            <a:extLst>
              <a:ext uri="{FF2B5EF4-FFF2-40B4-BE49-F238E27FC236}">
                <a16:creationId xmlns:a16="http://schemas.microsoft.com/office/drawing/2014/main" id="{F4559CA0-6EE7-4723-9B23-5C0266BC613B}"/>
              </a:ext>
            </a:extLst>
          </p:cNvPr>
          <p:cNvSpPr txBox="1"/>
          <p:nvPr/>
        </p:nvSpPr>
        <p:spPr>
          <a:xfrm>
            <a:off x="61892" y="5900434"/>
            <a:ext cx="1659097" cy="369332"/>
          </a:xfrm>
          <a:prstGeom prst="rect">
            <a:avLst/>
          </a:prstGeom>
          <a:solidFill>
            <a:schemeClr val="bg1"/>
          </a:solidFill>
        </p:spPr>
        <p:txBody>
          <a:bodyPr wrap="square" rtlCol="0">
            <a:spAutoFit/>
          </a:bodyPr>
          <a:lstStyle/>
          <a:p>
            <a:pPr algn="ctr"/>
            <a:r>
              <a:rPr lang="fr-FR" dirty="0"/>
              <a:t>Total station</a:t>
            </a:r>
          </a:p>
        </p:txBody>
      </p:sp>
      <p:sp>
        <p:nvSpPr>
          <p:cNvPr id="27" name="ZoneTexte 26">
            <a:extLst>
              <a:ext uri="{FF2B5EF4-FFF2-40B4-BE49-F238E27FC236}">
                <a16:creationId xmlns:a16="http://schemas.microsoft.com/office/drawing/2014/main" id="{7901E1FF-4CBD-4AF5-BA6B-CAEC88A5E1A8}"/>
              </a:ext>
            </a:extLst>
          </p:cNvPr>
          <p:cNvSpPr txBox="1"/>
          <p:nvPr/>
        </p:nvSpPr>
        <p:spPr>
          <a:xfrm>
            <a:off x="1605732" y="5900434"/>
            <a:ext cx="1484078" cy="369332"/>
          </a:xfrm>
          <a:prstGeom prst="rect">
            <a:avLst/>
          </a:prstGeom>
          <a:solidFill>
            <a:schemeClr val="bg1"/>
          </a:solidFill>
        </p:spPr>
        <p:txBody>
          <a:bodyPr wrap="square" rtlCol="0">
            <a:spAutoFit/>
          </a:bodyPr>
          <a:lstStyle/>
          <a:p>
            <a:pPr algn="ctr"/>
            <a:r>
              <a:rPr lang="fr-FR" dirty="0"/>
              <a:t>Google Maps</a:t>
            </a:r>
          </a:p>
        </p:txBody>
      </p:sp>
      <p:pic>
        <p:nvPicPr>
          <p:cNvPr id="28" name="Image 27">
            <a:extLst>
              <a:ext uri="{FF2B5EF4-FFF2-40B4-BE49-F238E27FC236}">
                <a16:creationId xmlns:a16="http://schemas.microsoft.com/office/drawing/2014/main" id="{77A0D867-6FBF-4714-9157-82AF3989C5D1}"/>
              </a:ext>
            </a:extLst>
          </p:cNvPr>
          <p:cNvPicPr>
            <a:picLocks noChangeAspect="1"/>
          </p:cNvPicPr>
          <p:nvPr/>
        </p:nvPicPr>
        <p:blipFill>
          <a:blip r:embed="rId2"/>
          <a:stretch>
            <a:fillRect/>
          </a:stretch>
        </p:blipFill>
        <p:spPr>
          <a:xfrm>
            <a:off x="130277" y="3094020"/>
            <a:ext cx="5585902" cy="2778916"/>
          </a:xfrm>
          <a:prstGeom prst="rect">
            <a:avLst/>
          </a:prstGeom>
        </p:spPr>
      </p:pic>
      <p:sp>
        <p:nvSpPr>
          <p:cNvPr id="14" name="ZoneTexte 13">
            <a:extLst>
              <a:ext uri="{FF2B5EF4-FFF2-40B4-BE49-F238E27FC236}">
                <a16:creationId xmlns:a16="http://schemas.microsoft.com/office/drawing/2014/main" id="{9F33A730-4C1D-4A84-A453-1F7612CE2F2A}"/>
              </a:ext>
            </a:extLst>
          </p:cNvPr>
          <p:cNvSpPr txBox="1"/>
          <p:nvPr/>
        </p:nvSpPr>
        <p:spPr>
          <a:xfrm>
            <a:off x="6015884" y="3851574"/>
            <a:ext cx="5124699" cy="2585323"/>
          </a:xfrm>
          <a:prstGeom prst="rect">
            <a:avLst/>
          </a:prstGeom>
          <a:noFill/>
        </p:spPr>
        <p:txBody>
          <a:bodyPr wrap="square">
            <a:spAutoFit/>
          </a:bodyPr>
          <a:lstStyle/>
          <a:p>
            <a:pPr algn="just"/>
            <a:br>
              <a:rPr lang="en-US" dirty="0"/>
            </a:br>
            <a:r>
              <a:rPr lang="en-US" dirty="0"/>
              <a:t>Regarding discharge measurements, the discrepancies observed can be attributed, on the one hand, to the lack of integration of transect data associated with Google Maps information on the LiDAR-derived Digital Elevation Model (DEM), and on the other hand, to the absence of applied correction coefficients necessary for the adjustment of the measurements.</a:t>
            </a:r>
            <a:endParaRPr lang="fr-FR" dirty="0"/>
          </a:p>
        </p:txBody>
      </p:sp>
      <p:sp>
        <p:nvSpPr>
          <p:cNvPr id="16" name="ZoneTexte 15">
            <a:extLst>
              <a:ext uri="{FF2B5EF4-FFF2-40B4-BE49-F238E27FC236}">
                <a16:creationId xmlns:a16="http://schemas.microsoft.com/office/drawing/2014/main" id="{CFFC67BB-9782-4ACA-A792-179189188262}"/>
              </a:ext>
            </a:extLst>
          </p:cNvPr>
          <p:cNvSpPr txBox="1"/>
          <p:nvPr/>
        </p:nvSpPr>
        <p:spPr>
          <a:xfrm>
            <a:off x="6015883" y="1922477"/>
            <a:ext cx="5124699" cy="2308324"/>
          </a:xfrm>
          <a:prstGeom prst="rect">
            <a:avLst/>
          </a:prstGeom>
          <a:noFill/>
        </p:spPr>
        <p:txBody>
          <a:bodyPr wrap="square">
            <a:spAutoFit/>
          </a:bodyPr>
          <a:lstStyle/>
          <a:p>
            <a:pPr algn="just"/>
            <a:r>
              <a:rPr lang="en-US" dirty="0"/>
              <a:t>The mean velocity obtained from both sets of perturbed reference points remains close to 6 m/s. As expected, the velocities derived from Google Maps control points exhibit greater dispersion compared to those obtained from </a:t>
            </a:r>
            <a:r>
              <a:rPr lang="en-US" dirty="0" err="1"/>
              <a:t>Géoportail</a:t>
            </a:r>
            <a:r>
              <a:rPr lang="en-US" dirty="0"/>
              <a:t> references; however, this variability remains generally acceptable given the intended objectives.</a:t>
            </a:r>
            <a:endParaRPr lang="fr-FR" dirty="0"/>
          </a:p>
        </p:txBody>
      </p:sp>
    </p:spTree>
    <p:extLst>
      <p:ext uri="{BB962C8B-B14F-4D97-AF65-F5344CB8AC3E}">
        <p14:creationId xmlns:p14="http://schemas.microsoft.com/office/powerpoint/2010/main" val="3173288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66E52E-38F6-4ADB-972A-D8C53880B17F}"/>
              </a:ext>
            </a:extLst>
          </p:cNvPr>
          <p:cNvSpPr txBox="1">
            <a:spLocks/>
          </p:cNvSpPr>
          <p:nvPr/>
        </p:nvSpPr>
        <p:spPr>
          <a:xfrm>
            <a:off x="104793" y="19050"/>
            <a:ext cx="1198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b="1" dirty="0"/>
          </a:p>
        </p:txBody>
      </p:sp>
      <p:sp>
        <p:nvSpPr>
          <p:cNvPr id="7" name="ZoneTexte 6">
            <a:extLst>
              <a:ext uri="{FF2B5EF4-FFF2-40B4-BE49-F238E27FC236}">
                <a16:creationId xmlns:a16="http://schemas.microsoft.com/office/drawing/2014/main" id="{6AD967BA-E950-4295-A5C8-0F6B270FD756}"/>
              </a:ext>
            </a:extLst>
          </p:cNvPr>
          <p:cNvSpPr txBox="1"/>
          <p:nvPr/>
        </p:nvSpPr>
        <p:spPr>
          <a:xfrm>
            <a:off x="0" y="96324"/>
            <a:ext cx="11361683" cy="892552"/>
          </a:xfrm>
          <a:prstGeom prst="rect">
            <a:avLst/>
          </a:prstGeom>
          <a:noFill/>
        </p:spPr>
        <p:txBody>
          <a:bodyPr wrap="square" rtlCol="0">
            <a:spAutoFit/>
          </a:bodyPr>
          <a:lstStyle/>
          <a:p>
            <a:r>
              <a:rPr lang="fr-FR" sz="2800" b="1" dirty="0" err="1"/>
              <a:t>Uncertainty</a:t>
            </a:r>
            <a:r>
              <a:rPr lang="fr-FR" sz="2800" b="1" dirty="0"/>
              <a:t> in velocity and </a:t>
            </a:r>
            <a:r>
              <a:rPr lang="fr-FR" sz="2800" b="1" dirty="0" err="1"/>
              <a:t>discharge</a:t>
            </a:r>
            <a:r>
              <a:rPr lang="fr-FR" sz="2800" b="1" dirty="0"/>
              <a:t> : </a:t>
            </a:r>
            <a:r>
              <a:rPr lang="fr-FR" sz="2400" b="1" dirty="0"/>
              <a:t>LSPIV (Large Scale </a:t>
            </a:r>
            <a:r>
              <a:rPr lang="fr-FR" sz="2400" b="1" dirty="0" err="1"/>
              <a:t>Particle</a:t>
            </a:r>
            <a:r>
              <a:rPr lang="fr-FR" sz="2400" b="1" dirty="0"/>
              <a:t> Image Velocimetry) </a:t>
            </a:r>
          </a:p>
        </p:txBody>
      </p:sp>
      <p:sp>
        <p:nvSpPr>
          <p:cNvPr id="14" name="ZoneTexte 13">
            <a:extLst>
              <a:ext uri="{FF2B5EF4-FFF2-40B4-BE49-F238E27FC236}">
                <a16:creationId xmlns:a16="http://schemas.microsoft.com/office/drawing/2014/main" id="{D5606644-B985-46A5-AB48-33F918CFDD7D}"/>
              </a:ext>
            </a:extLst>
          </p:cNvPr>
          <p:cNvSpPr txBox="1"/>
          <p:nvPr/>
        </p:nvSpPr>
        <p:spPr>
          <a:xfrm>
            <a:off x="88888" y="1249309"/>
            <a:ext cx="8643937" cy="369332"/>
          </a:xfrm>
          <a:prstGeom prst="rect">
            <a:avLst/>
          </a:prstGeom>
          <a:noFill/>
        </p:spPr>
        <p:txBody>
          <a:bodyPr wrap="square" rtlCol="0">
            <a:spAutoFit/>
          </a:bodyPr>
          <a:lstStyle/>
          <a:p>
            <a:r>
              <a:rPr lang="fr-FR" b="1" dirty="0"/>
              <a:t>II. Application to Madagascar.</a:t>
            </a:r>
          </a:p>
        </p:txBody>
      </p:sp>
      <p:sp>
        <p:nvSpPr>
          <p:cNvPr id="15" name="ZoneTexte 14">
            <a:extLst>
              <a:ext uri="{FF2B5EF4-FFF2-40B4-BE49-F238E27FC236}">
                <a16:creationId xmlns:a16="http://schemas.microsoft.com/office/drawing/2014/main" id="{A18B9035-0AE8-4545-AAAB-C50015C7CBBA}"/>
              </a:ext>
            </a:extLst>
          </p:cNvPr>
          <p:cNvSpPr txBox="1"/>
          <p:nvPr/>
        </p:nvSpPr>
        <p:spPr>
          <a:xfrm>
            <a:off x="253630" y="1525538"/>
            <a:ext cx="6093724" cy="464871"/>
          </a:xfrm>
          <a:prstGeom prst="rect">
            <a:avLst/>
          </a:prstGeom>
          <a:noFill/>
        </p:spPr>
        <p:txBody>
          <a:bodyPr wrap="square">
            <a:spAutoFit/>
          </a:bodyPr>
          <a:lstStyle/>
          <a:p>
            <a:pPr algn="just">
              <a:lnSpc>
                <a:spcPct val="150000"/>
              </a:lnSpc>
            </a:pPr>
            <a:r>
              <a:rPr lang="fr-FR" sz="1800" b="1" dirty="0"/>
              <a:t>1. </a:t>
            </a:r>
            <a:r>
              <a:rPr lang="en-US" b="1" dirty="0"/>
              <a:t>Collection of video data and Theodolite GRPs.</a:t>
            </a:r>
            <a:endParaRPr lang="fr-FR" sz="1800" b="1" dirty="0"/>
          </a:p>
        </p:txBody>
      </p:sp>
      <p:pic>
        <p:nvPicPr>
          <p:cNvPr id="16" name="Image 15">
            <a:extLst>
              <a:ext uri="{FF2B5EF4-FFF2-40B4-BE49-F238E27FC236}">
                <a16:creationId xmlns:a16="http://schemas.microsoft.com/office/drawing/2014/main" id="{151B1862-83CB-40E2-97A4-B6F9C6457AD3}"/>
              </a:ext>
            </a:extLst>
          </p:cNvPr>
          <p:cNvPicPr>
            <a:picLocks noChangeAspect="1"/>
          </p:cNvPicPr>
          <p:nvPr/>
        </p:nvPicPr>
        <p:blipFill>
          <a:blip r:embed="rId2"/>
          <a:stretch>
            <a:fillRect/>
          </a:stretch>
        </p:blipFill>
        <p:spPr>
          <a:xfrm>
            <a:off x="3930177" y="5054272"/>
            <a:ext cx="1539818" cy="1566921"/>
          </a:xfrm>
          <a:prstGeom prst="rect">
            <a:avLst/>
          </a:prstGeom>
        </p:spPr>
      </p:pic>
      <p:pic>
        <p:nvPicPr>
          <p:cNvPr id="17" name="Image 16">
            <a:extLst>
              <a:ext uri="{FF2B5EF4-FFF2-40B4-BE49-F238E27FC236}">
                <a16:creationId xmlns:a16="http://schemas.microsoft.com/office/drawing/2014/main" id="{056A38CE-3E24-40C0-B418-8A35DF015267}"/>
              </a:ext>
            </a:extLst>
          </p:cNvPr>
          <p:cNvPicPr>
            <a:picLocks noChangeAspect="1"/>
          </p:cNvPicPr>
          <p:nvPr/>
        </p:nvPicPr>
        <p:blipFill>
          <a:blip r:embed="rId3"/>
          <a:stretch>
            <a:fillRect/>
          </a:stretch>
        </p:blipFill>
        <p:spPr>
          <a:xfrm flipH="1">
            <a:off x="5546728" y="5046878"/>
            <a:ext cx="1789694" cy="1567536"/>
          </a:xfrm>
          <a:prstGeom prst="rect">
            <a:avLst/>
          </a:prstGeom>
        </p:spPr>
      </p:pic>
      <p:sp>
        <p:nvSpPr>
          <p:cNvPr id="19" name="ZoneTexte 18">
            <a:extLst>
              <a:ext uri="{FF2B5EF4-FFF2-40B4-BE49-F238E27FC236}">
                <a16:creationId xmlns:a16="http://schemas.microsoft.com/office/drawing/2014/main" id="{A56550D7-6FAF-4FFB-8566-EBB86A3AB4C9}"/>
              </a:ext>
            </a:extLst>
          </p:cNvPr>
          <p:cNvSpPr txBox="1"/>
          <p:nvPr/>
        </p:nvSpPr>
        <p:spPr>
          <a:xfrm>
            <a:off x="243300" y="1929662"/>
            <a:ext cx="6295380" cy="464871"/>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dirty="0"/>
              <a:t>Identification of sites of interest</a:t>
            </a:r>
            <a:endParaRPr lang="fr-FR" sz="1800" dirty="0"/>
          </a:p>
        </p:txBody>
      </p:sp>
      <p:sp>
        <p:nvSpPr>
          <p:cNvPr id="20" name="ZoneTexte 19">
            <a:extLst>
              <a:ext uri="{FF2B5EF4-FFF2-40B4-BE49-F238E27FC236}">
                <a16:creationId xmlns:a16="http://schemas.microsoft.com/office/drawing/2014/main" id="{AF797D95-0314-4097-899B-6D19217BDA7C}"/>
              </a:ext>
            </a:extLst>
          </p:cNvPr>
          <p:cNvSpPr txBox="1"/>
          <p:nvPr/>
        </p:nvSpPr>
        <p:spPr>
          <a:xfrm>
            <a:off x="692922" y="2378814"/>
            <a:ext cx="6295380" cy="464871"/>
          </a:xfrm>
          <a:prstGeom prst="rect">
            <a:avLst/>
          </a:prstGeom>
          <a:noFill/>
        </p:spPr>
        <p:txBody>
          <a:bodyPr wrap="square">
            <a:spAutoFit/>
          </a:bodyPr>
          <a:lstStyle/>
          <a:p>
            <a:pPr algn="just">
              <a:lnSpc>
                <a:spcPct val="150000"/>
              </a:lnSpc>
            </a:pPr>
            <a:r>
              <a:rPr lang="en-US" dirty="0"/>
              <a:t>Existing amateur videos of floods.</a:t>
            </a:r>
            <a:endParaRPr lang="fr-FR" sz="1800" dirty="0"/>
          </a:p>
        </p:txBody>
      </p:sp>
      <p:sp>
        <p:nvSpPr>
          <p:cNvPr id="21" name="ZoneTexte 20">
            <a:extLst>
              <a:ext uri="{FF2B5EF4-FFF2-40B4-BE49-F238E27FC236}">
                <a16:creationId xmlns:a16="http://schemas.microsoft.com/office/drawing/2014/main" id="{068881DF-60A2-4092-A4B2-399957254544}"/>
              </a:ext>
            </a:extLst>
          </p:cNvPr>
          <p:cNvSpPr txBox="1"/>
          <p:nvPr/>
        </p:nvSpPr>
        <p:spPr>
          <a:xfrm>
            <a:off x="692922" y="2814189"/>
            <a:ext cx="6295380" cy="464871"/>
          </a:xfrm>
          <a:prstGeom prst="rect">
            <a:avLst/>
          </a:prstGeom>
          <a:noFill/>
        </p:spPr>
        <p:txBody>
          <a:bodyPr wrap="square">
            <a:spAutoFit/>
          </a:bodyPr>
          <a:lstStyle/>
          <a:p>
            <a:pPr algn="just">
              <a:lnSpc>
                <a:spcPct val="150000"/>
              </a:lnSpc>
            </a:pPr>
            <a:r>
              <a:rPr lang="en-US" dirty="0"/>
              <a:t>Sites of interest for discharges.</a:t>
            </a:r>
            <a:endParaRPr lang="fr-FR" sz="1800" dirty="0"/>
          </a:p>
        </p:txBody>
      </p:sp>
      <p:pic>
        <p:nvPicPr>
          <p:cNvPr id="29" name="Image 28">
            <a:extLst>
              <a:ext uri="{FF2B5EF4-FFF2-40B4-BE49-F238E27FC236}">
                <a16:creationId xmlns:a16="http://schemas.microsoft.com/office/drawing/2014/main" id="{FE01D4FE-7A7E-4CD8-A31C-8947A7838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360" y="1292096"/>
            <a:ext cx="2213913" cy="4316595"/>
          </a:xfrm>
          <a:prstGeom prst="rect">
            <a:avLst/>
          </a:prstGeom>
        </p:spPr>
      </p:pic>
      <p:pic>
        <p:nvPicPr>
          <p:cNvPr id="30" name="Image 29">
            <a:extLst>
              <a:ext uri="{FF2B5EF4-FFF2-40B4-BE49-F238E27FC236}">
                <a16:creationId xmlns:a16="http://schemas.microsoft.com/office/drawing/2014/main" id="{7CE95B0F-E0F4-4E80-A3A7-DC0D7C26A1E6}"/>
              </a:ext>
            </a:extLst>
          </p:cNvPr>
          <p:cNvPicPr>
            <a:picLocks noChangeAspect="1"/>
          </p:cNvPicPr>
          <p:nvPr/>
        </p:nvPicPr>
        <p:blipFill>
          <a:blip r:embed="rId5"/>
          <a:stretch>
            <a:fillRect/>
          </a:stretch>
        </p:blipFill>
        <p:spPr>
          <a:xfrm>
            <a:off x="2300258" y="5063047"/>
            <a:ext cx="1539818" cy="1559349"/>
          </a:xfrm>
          <a:prstGeom prst="rect">
            <a:avLst/>
          </a:prstGeom>
        </p:spPr>
      </p:pic>
      <p:pic>
        <p:nvPicPr>
          <p:cNvPr id="31" name="Image 30">
            <a:extLst>
              <a:ext uri="{FF2B5EF4-FFF2-40B4-BE49-F238E27FC236}">
                <a16:creationId xmlns:a16="http://schemas.microsoft.com/office/drawing/2014/main" id="{0A05715E-A346-4A86-BCA7-DD3E2892AD10}"/>
              </a:ext>
            </a:extLst>
          </p:cNvPr>
          <p:cNvPicPr>
            <a:picLocks noChangeAspect="1"/>
          </p:cNvPicPr>
          <p:nvPr/>
        </p:nvPicPr>
        <p:blipFill>
          <a:blip r:embed="rId6"/>
          <a:stretch>
            <a:fillRect/>
          </a:stretch>
        </p:blipFill>
        <p:spPr>
          <a:xfrm flipH="1">
            <a:off x="286301" y="5066661"/>
            <a:ext cx="1912690" cy="1566921"/>
          </a:xfrm>
          <a:prstGeom prst="rect">
            <a:avLst/>
          </a:prstGeom>
        </p:spPr>
      </p:pic>
      <p:sp>
        <p:nvSpPr>
          <p:cNvPr id="32" name="ZoneTexte 31">
            <a:extLst>
              <a:ext uri="{FF2B5EF4-FFF2-40B4-BE49-F238E27FC236}">
                <a16:creationId xmlns:a16="http://schemas.microsoft.com/office/drawing/2014/main" id="{5C8DF31D-E58F-4B72-9E53-6BE87EB3457F}"/>
              </a:ext>
            </a:extLst>
          </p:cNvPr>
          <p:cNvSpPr txBox="1"/>
          <p:nvPr/>
        </p:nvSpPr>
        <p:spPr>
          <a:xfrm>
            <a:off x="9218141" y="3379550"/>
            <a:ext cx="1789694" cy="369332"/>
          </a:xfrm>
          <a:prstGeom prst="rect">
            <a:avLst/>
          </a:prstGeom>
          <a:noFill/>
        </p:spPr>
        <p:txBody>
          <a:bodyPr wrap="square" rtlCol="0">
            <a:spAutoFit/>
          </a:bodyPr>
          <a:lstStyle/>
          <a:p>
            <a:r>
              <a:rPr lang="fr-FR" dirty="0">
                <a:solidFill>
                  <a:srgbClr val="FF0000"/>
                </a:solidFill>
              </a:rPr>
              <a:t>Antananarivo</a:t>
            </a:r>
          </a:p>
        </p:txBody>
      </p:sp>
      <p:sp>
        <p:nvSpPr>
          <p:cNvPr id="33" name="ZoneTexte 32">
            <a:extLst>
              <a:ext uri="{FF2B5EF4-FFF2-40B4-BE49-F238E27FC236}">
                <a16:creationId xmlns:a16="http://schemas.microsoft.com/office/drawing/2014/main" id="{B7973DF6-6908-4BBB-A639-96A2899C06FF}"/>
              </a:ext>
            </a:extLst>
          </p:cNvPr>
          <p:cNvSpPr txBox="1"/>
          <p:nvPr/>
        </p:nvSpPr>
        <p:spPr>
          <a:xfrm>
            <a:off x="9026259" y="4229533"/>
            <a:ext cx="1789694" cy="369332"/>
          </a:xfrm>
          <a:prstGeom prst="rect">
            <a:avLst/>
          </a:prstGeom>
          <a:noFill/>
        </p:spPr>
        <p:txBody>
          <a:bodyPr wrap="square" rtlCol="0">
            <a:spAutoFit/>
          </a:bodyPr>
          <a:lstStyle/>
          <a:p>
            <a:r>
              <a:rPr lang="fr-FR" dirty="0">
                <a:solidFill>
                  <a:srgbClr val="FF0000"/>
                </a:solidFill>
              </a:rPr>
              <a:t>Fianarantsoa</a:t>
            </a:r>
          </a:p>
        </p:txBody>
      </p:sp>
      <p:sp>
        <p:nvSpPr>
          <p:cNvPr id="34" name="ZoneTexte 33">
            <a:extLst>
              <a:ext uri="{FF2B5EF4-FFF2-40B4-BE49-F238E27FC236}">
                <a16:creationId xmlns:a16="http://schemas.microsoft.com/office/drawing/2014/main" id="{A86C3CDA-389C-4D11-B8C8-5D79A0D92D84}"/>
              </a:ext>
            </a:extLst>
          </p:cNvPr>
          <p:cNvSpPr txBox="1"/>
          <p:nvPr/>
        </p:nvSpPr>
        <p:spPr>
          <a:xfrm>
            <a:off x="239292" y="3329305"/>
            <a:ext cx="9320170" cy="369332"/>
          </a:xfrm>
          <a:prstGeom prst="rect">
            <a:avLst/>
          </a:prstGeom>
          <a:noFill/>
        </p:spPr>
        <p:txBody>
          <a:bodyPr wrap="square">
            <a:spAutoFit/>
          </a:bodyPr>
          <a:lstStyle/>
          <a:p>
            <a:pPr marL="285750" indent="-285750">
              <a:buFont typeface="Wingdings" panose="05000000000000000000" pitchFamily="2" charset="2"/>
              <a:buChar char="Ø"/>
            </a:pPr>
            <a:r>
              <a:rPr lang="fr-FR" dirty="0"/>
              <a:t> Identification of flood marks</a:t>
            </a:r>
          </a:p>
        </p:txBody>
      </p:sp>
      <p:sp>
        <p:nvSpPr>
          <p:cNvPr id="35" name="ZoneTexte 34">
            <a:extLst>
              <a:ext uri="{FF2B5EF4-FFF2-40B4-BE49-F238E27FC236}">
                <a16:creationId xmlns:a16="http://schemas.microsoft.com/office/drawing/2014/main" id="{B168D894-0F47-45D2-BE42-FA0FB1B62C42}"/>
              </a:ext>
            </a:extLst>
          </p:cNvPr>
          <p:cNvSpPr txBox="1"/>
          <p:nvPr/>
        </p:nvSpPr>
        <p:spPr>
          <a:xfrm>
            <a:off x="239292" y="3819539"/>
            <a:ext cx="11357785" cy="369332"/>
          </a:xfrm>
          <a:prstGeom prst="rect">
            <a:avLst/>
          </a:prstGeom>
          <a:noFill/>
        </p:spPr>
        <p:txBody>
          <a:bodyPr wrap="square">
            <a:spAutoFit/>
          </a:bodyPr>
          <a:lstStyle/>
          <a:p>
            <a:pPr marL="285750" indent="-285750">
              <a:buFont typeface="Wingdings" panose="05000000000000000000" pitchFamily="2" charset="2"/>
              <a:buChar char="Ø"/>
            </a:pPr>
            <a:r>
              <a:rPr lang="fr-FR" dirty="0"/>
              <a:t> </a:t>
            </a:r>
            <a:r>
              <a:rPr lang="en-US" dirty="0"/>
              <a:t>Surveying of GRPs and transects using a Theodolite.</a:t>
            </a:r>
            <a:endParaRPr lang="fr-FR" dirty="0"/>
          </a:p>
        </p:txBody>
      </p:sp>
      <p:sp>
        <p:nvSpPr>
          <p:cNvPr id="36" name="ZoneTexte 35">
            <a:extLst>
              <a:ext uri="{FF2B5EF4-FFF2-40B4-BE49-F238E27FC236}">
                <a16:creationId xmlns:a16="http://schemas.microsoft.com/office/drawing/2014/main" id="{05B64F70-87E7-4A45-922B-7BC577DB1400}"/>
              </a:ext>
            </a:extLst>
          </p:cNvPr>
          <p:cNvSpPr txBox="1"/>
          <p:nvPr/>
        </p:nvSpPr>
        <p:spPr>
          <a:xfrm>
            <a:off x="239292" y="4283829"/>
            <a:ext cx="10104890" cy="369332"/>
          </a:xfrm>
          <a:prstGeom prst="rect">
            <a:avLst/>
          </a:prstGeom>
          <a:noFill/>
        </p:spPr>
        <p:txBody>
          <a:bodyPr wrap="square">
            <a:spAutoFit/>
          </a:bodyPr>
          <a:lstStyle/>
          <a:p>
            <a:pPr marL="285750" indent="-285750">
              <a:buFont typeface="Wingdings" panose="05000000000000000000" pitchFamily="2" charset="2"/>
              <a:buChar char="Ø"/>
            </a:pPr>
            <a:r>
              <a:rPr lang="fr-FR" dirty="0"/>
              <a:t>Velocity estimation </a:t>
            </a:r>
            <a:r>
              <a:rPr lang="fr-FR" dirty="0" err="1"/>
              <a:t>using</a:t>
            </a:r>
            <a:r>
              <a:rPr lang="fr-FR" dirty="0"/>
              <a:t> RADAR</a:t>
            </a:r>
          </a:p>
        </p:txBody>
      </p:sp>
    </p:spTree>
    <p:extLst>
      <p:ext uri="{BB962C8B-B14F-4D97-AF65-F5344CB8AC3E}">
        <p14:creationId xmlns:p14="http://schemas.microsoft.com/office/powerpoint/2010/main" val="2275911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66E52E-38F6-4ADB-972A-D8C53880B17F}"/>
              </a:ext>
            </a:extLst>
          </p:cNvPr>
          <p:cNvSpPr txBox="1">
            <a:spLocks/>
          </p:cNvSpPr>
          <p:nvPr/>
        </p:nvSpPr>
        <p:spPr>
          <a:xfrm>
            <a:off x="104793" y="19050"/>
            <a:ext cx="1198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b="1" dirty="0"/>
          </a:p>
        </p:txBody>
      </p:sp>
      <p:sp>
        <p:nvSpPr>
          <p:cNvPr id="7" name="ZoneTexte 6">
            <a:extLst>
              <a:ext uri="{FF2B5EF4-FFF2-40B4-BE49-F238E27FC236}">
                <a16:creationId xmlns:a16="http://schemas.microsoft.com/office/drawing/2014/main" id="{6AD967BA-E950-4295-A5C8-0F6B270FD756}"/>
              </a:ext>
            </a:extLst>
          </p:cNvPr>
          <p:cNvSpPr txBox="1"/>
          <p:nvPr/>
        </p:nvSpPr>
        <p:spPr>
          <a:xfrm>
            <a:off x="0" y="96324"/>
            <a:ext cx="11361683" cy="892552"/>
          </a:xfrm>
          <a:prstGeom prst="rect">
            <a:avLst/>
          </a:prstGeom>
          <a:noFill/>
        </p:spPr>
        <p:txBody>
          <a:bodyPr wrap="square" rtlCol="0">
            <a:spAutoFit/>
          </a:bodyPr>
          <a:lstStyle/>
          <a:p>
            <a:r>
              <a:rPr lang="fr-FR" sz="2800" b="1" dirty="0" err="1"/>
              <a:t>Uncertainty</a:t>
            </a:r>
            <a:r>
              <a:rPr lang="fr-FR" sz="2800" b="1" dirty="0"/>
              <a:t> in velocity and </a:t>
            </a:r>
            <a:r>
              <a:rPr lang="fr-FR" sz="2800" b="1" dirty="0" err="1"/>
              <a:t>discharge</a:t>
            </a:r>
            <a:r>
              <a:rPr lang="fr-FR" sz="2800" b="1" dirty="0"/>
              <a:t> : </a:t>
            </a:r>
            <a:r>
              <a:rPr lang="fr-FR" sz="2400" b="1" dirty="0"/>
              <a:t>LSPIV (Large Scale </a:t>
            </a:r>
            <a:r>
              <a:rPr lang="fr-FR" sz="2400" b="1" dirty="0" err="1"/>
              <a:t>Particle</a:t>
            </a:r>
            <a:r>
              <a:rPr lang="fr-FR" sz="2400" b="1" dirty="0"/>
              <a:t> Image Velocimetry) </a:t>
            </a:r>
          </a:p>
        </p:txBody>
      </p:sp>
      <p:sp>
        <p:nvSpPr>
          <p:cNvPr id="86" name="ZoneTexte 85">
            <a:extLst>
              <a:ext uri="{FF2B5EF4-FFF2-40B4-BE49-F238E27FC236}">
                <a16:creationId xmlns:a16="http://schemas.microsoft.com/office/drawing/2014/main" id="{C0FA5F75-345F-4CCF-9F5F-2474ADB5FE9E}"/>
              </a:ext>
            </a:extLst>
          </p:cNvPr>
          <p:cNvSpPr txBox="1"/>
          <p:nvPr/>
        </p:nvSpPr>
        <p:spPr>
          <a:xfrm>
            <a:off x="88888" y="947305"/>
            <a:ext cx="8643937" cy="369332"/>
          </a:xfrm>
          <a:prstGeom prst="rect">
            <a:avLst/>
          </a:prstGeom>
          <a:noFill/>
        </p:spPr>
        <p:txBody>
          <a:bodyPr wrap="square" rtlCol="0">
            <a:spAutoFit/>
          </a:bodyPr>
          <a:lstStyle/>
          <a:p>
            <a:r>
              <a:rPr lang="fr-FR" b="1" dirty="0"/>
              <a:t>II. Application à Madagascar</a:t>
            </a:r>
          </a:p>
        </p:txBody>
      </p:sp>
      <p:sp>
        <p:nvSpPr>
          <p:cNvPr id="87" name="ZoneTexte 86">
            <a:extLst>
              <a:ext uri="{FF2B5EF4-FFF2-40B4-BE49-F238E27FC236}">
                <a16:creationId xmlns:a16="http://schemas.microsoft.com/office/drawing/2014/main" id="{5E60259B-0A75-4CDA-8BB2-C92AC6BDE035}"/>
              </a:ext>
            </a:extLst>
          </p:cNvPr>
          <p:cNvSpPr txBox="1"/>
          <p:nvPr/>
        </p:nvSpPr>
        <p:spPr>
          <a:xfrm>
            <a:off x="239292" y="1246373"/>
            <a:ext cx="7961238" cy="464871"/>
          </a:xfrm>
          <a:prstGeom prst="rect">
            <a:avLst/>
          </a:prstGeom>
          <a:noFill/>
        </p:spPr>
        <p:txBody>
          <a:bodyPr wrap="square">
            <a:spAutoFit/>
          </a:bodyPr>
          <a:lstStyle/>
          <a:p>
            <a:pPr algn="just">
              <a:lnSpc>
                <a:spcPct val="150000"/>
              </a:lnSpc>
            </a:pPr>
            <a:r>
              <a:rPr lang="fr-FR" sz="1800" b="1" dirty="0"/>
              <a:t>2. Perturbation point </a:t>
            </a:r>
            <a:r>
              <a:rPr lang="fr-FR" sz="1800" b="1" dirty="0" err="1"/>
              <a:t>theodolite</a:t>
            </a:r>
            <a:r>
              <a:rPr lang="fr-FR" sz="1800" b="1" dirty="0"/>
              <a:t> vs point Google </a:t>
            </a:r>
            <a:r>
              <a:rPr lang="fr-FR" sz="1800" b="1" dirty="0" err="1"/>
              <a:t>maps</a:t>
            </a:r>
            <a:r>
              <a:rPr lang="fr-FR" sz="1800" b="1" dirty="0"/>
              <a:t> </a:t>
            </a:r>
            <a:endParaRPr lang="fr-FR" sz="1800" dirty="0"/>
          </a:p>
        </p:txBody>
      </p:sp>
      <p:pic>
        <p:nvPicPr>
          <p:cNvPr id="88" name="🔴_ISANDRA___miakatra_ny_rano..mp4">
            <a:hlinkClick r:id="" action="ppaction://media"/>
            <a:extLst>
              <a:ext uri="{FF2B5EF4-FFF2-40B4-BE49-F238E27FC236}">
                <a16:creationId xmlns:a16="http://schemas.microsoft.com/office/drawing/2014/main" id="{4759FBD8-6CD5-40E5-AD7D-A02FFB9CD1B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87518" y="2056846"/>
            <a:ext cx="3440112" cy="3451225"/>
          </a:xfrm>
          <a:prstGeom prst="rect">
            <a:avLst/>
          </a:prstGeom>
        </p:spPr>
      </p:pic>
      <p:sp>
        <p:nvSpPr>
          <p:cNvPr id="89" name="ZoneTexte 88">
            <a:extLst>
              <a:ext uri="{FF2B5EF4-FFF2-40B4-BE49-F238E27FC236}">
                <a16:creationId xmlns:a16="http://schemas.microsoft.com/office/drawing/2014/main" id="{A4FA6EF1-EEE7-4D1D-90DD-B341BF27A9C7}"/>
              </a:ext>
            </a:extLst>
          </p:cNvPr>
          <p:cNvSpPr txBox="1"/>
          <p:nvPr/>
        </p:nvSpPr>
        <p:spPr>
          <a:xfrm>
            <a:off x="587518" y="5666787"/>
            <a:ext cx="3902847" cy="646331"/>
          </a:xfrm>
          <a:prstGeom prst="rect">
            <a:avLst/>
          </a:prstGeom>
          <a:noFill/>
        </p:spPr>
        <p:txBody>
          <a:bodyPr wrap="square" rtlCol="0">
            <a:spAutoFit/>
          </a:bodyPr>
          <a:lstStyle/>
          <a:p>
            <a:r>
              <a:rPr lang="fr-FR" dirty="0"/>
              <a:t>Vidéos de crue, cyclone </a:t>
            </a:r>
            <a:r>
              <a:rPr lang="fr-FR" dirty="0" err="1"/>
              <a:t>Batsirai</a:t>
            </a:r>
            <a:r>
              <a:rPr lang="fr-FR" dirty="0"/>
              <a:t>, 6 Février 2022 </a:t>
            </a:r>
            <a:r>
              <a:rPr lang="fr-FR" dirty="0" err="1"/>
              <a:t>Andriamboasary</a:t>
            </a:r>
            <a:r>
              <a:rPr lang="fr-FR" dirty="0"/>
              <a:t> </a:t>
            </a:r>
          </a:p>
        </p:txBody>
      </p:sp>
      <p:sp>
        <p:nvSpPr>
          <p:cNvPr id="90" name="ZoneTexte 89">
            <a:extLst>
              <a:ext uri="{FF2B5EF4-FFF2-40B4-BE49-F238E27FC236}">
                <a16:creationId xmlns:a16="http://schemas.microsoft.com/office/drawing/2014/main" id="{182BE097-6500-4140-B58A-447C6397C1BB}"/>
              </a:ext>
            </a:extLst>
          </p:cNvPr>
          <p:cNvSpPr txBox="1"/>
          <p:nvPr/>
        </p:nvSpPr>
        <p:spPr>
          <a:xfrm>
            <a:off x="742666" y="6287168"/>
            <a:ext cx="4508842" cy="369332"/>
          </a:xfrm>
          <a:prstGeom prst="rect">
            <a:avLst/>
          </a:prstGeom>
          <a:noFill/>
        </p:spPr>
        <p:txBody>
          <a:bodyPr wrap="square">
            <a:spAutoFit/>
          </a:bodyPr>
          <a:lstStyle/>
          <a:p>
            <a:r>
              <a:rPr lang="fr-FR" b="1" dirty="0">
                <a:solidFill>
                  <a:srgbClr val="7030A0"/>
                </a:solidFill>
              </a:rPr>
              <a:t>21°24'29.5"S 47°04'26.3"E</a:t>
            </a:r>
          </a:p>
        </p:txBody>
      </p:sp>
      <p:grpSp>
        <p:nvGrpSpPr>
          <p:cNvPr id="91" name="Groupe 90">
            <a:extLst>
              <a:ext uri="{FF2B5EF4-FFF2-40B4-BE49-F238E27FC236}">
                <a16:creationId xmlns:a16="http://schemas.microsoft.com/office/drawing/2014/main" id="{F94DA116-8A5C-40EC-9FA8-A74EE219C5FB}"/>
              </a:ext>
            </a:extLst>
          </p:cNvPr>
          <p:cNvGrpSpPr/>
          <p:nvPr/>
        </p:nvGrpSpPr>
        <p:grpSpPr>
          <a:xfrm>
            <a:off x="4707045" y="2056845"/>
            <a:ext cx="7380162" cy="3451226"/>
            <a:chOff x="4707045" y="2056845"/>
            <a:chExt cx="7380162" cy="3451226"/>
          </a:xfrm>
        </p:grpSpPr>
        <p:pic>
          <p:nvPicPr>
            <p:cNvPr id="92" name="Image 91">
              <a:extLst>
                <a:ext uri="{FF2B5EF4-FFF2-40B4-BE49-F238E27FC236}">
                  <a16:creationId xmlns:a16="http://schemas.microsoft.com/office/drawing/2014/main" id="{9DDD011C-2315-445C-9533-63C3B2095C20}"/>
                </a:ext>
              </a:extLst>
            </p:cNvPr>
            <p:cNvPicPr>
              <a:picLocks noChangeAspect="1"/>
            </p:cNvPicPr>
            <p:nvPr/>
          </p:nvPicPr>
          <p:blipFill>
            <a:blip r:embed="rId5"/>
            <a:stretch>
              <a:fillRect/>
            </a:stretch>
          </p:blipFill>
          <p:spPr>
            <a:xfrm>
              <a:off x="4707045" y="2056846"/>
              <a:ext cx="3493485" cy="3451225"/>
            </a:xfrm>
            <a:prstGeom prst="rect">
              <a:avLst/>
            </a:prstGeom>
          </p:spPr>
        </p:pic>
        <p:sp>
          <p:nvSpPr>
            <p:cNvPr id="93" name="Ellipse 92">
              <a:extLst>
                <a:ext uri="{FF2B5EF4-FFF2-40B4-BE49-F238E27FC236}">
                  <a16:creationId xmlns:a16="http://schemas.microsoft.com/office/drawing/2014/main" id="{B7239FB8-86B9-4427-B1E7-8D5859FFD47B}"/>
                </a:ext>
              </a:extLst>
            </p:cNvPr>
            <p:cNvSpPr/>
            <p:nvPr/>
          </p:nvSpPr>
          <p:spPr>
            <a:xfrm>
              <a:off x="5995984" y="3200398"/>
              <a:ext cx="133350" cy="1571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Ellipse 93">
              <a:extLst>
                <a:ext uri="{FF2B5EF4-FFF2-40B4-BE49-F238E27FC236}">
                  <a16:creationId xmlns:a16="http://schemas.microsoft.com/office/drawing/2014/main" id="{0579CEC8-856F-44C9-A820-BBD58ED4D6C8}"/>
                </a:ext>
              </a:extLst>
            </p:cNvPr>
            <p:cNvSpPr/>
            <p:nvPr/>
          </p:nvSpPr>
          <p:spPr>
            <a:xfrm>
              <a:off x="7119952" y="3124198"/>
              <a:ext cx="133350" cy="1571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Ellipse 94">
              <a:extLst>
                <a:ext uri="{FF2B5EF4-FFF2-40B4-BE49-F238E27FC236}">
                  <a16:creationId xmlns:a16="http://schemas.microsoft.com/office/drawing/2014/main" id="{787DCB19-F12F-4E5D-9B77-DBF4B2CCF174}"/>
                </a:ext>
              </a:extLst>
            </p:cNvPr>
            <p:cNvSpPr/>
            <p:nvPr/>
          </p:nvSpPr>
          <p:spPr>
            <a:xfrm>
              <a:off x="5743580" y="4419609"/>
              <a:ext cx="133350" cy="1571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Ellipse 95">
              <a:extLst>
                <a:ext uri="{FF2B5EF4-FFF2-40B4-BE49-F238E27FC236}">
                  <a16:creationId xmlns:a16="http://schemas.microsoft.com/office/drawing/2014/main" id="{D8B8F555-EC35-4AFA-A373-8E73D3554B50}"/>
                </a:ext>
              </a:extLst>
            </p:cNvPr>
            <p:cNvSpPr/>
            <p:nvPr/>
          </p:nvSpPr>
          <p:spPr>
            <a:xfrm>
              <a:off x="5538788" y="4643449"/>
              <a:ext cx="133350" cy="1571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Ellipse 96">
              <a:extLst>
                <a:ext uri="{FF2B5EF4-FFF2-40B4-BE49-F238E27FC236}">
                  <a16:creationId xmlns:a16="http://schemas.microsoft.com/office/drawing/2014/main" id="{D0BB261C-4933-4D0F-B545-4D522D4D2A91}"/>
                </a:ext>
              </a:extLst>
            </p:cNvPr>
            <p:cNvSpPr/>
            <p:nvPr/>
          </p:nvSpPr>
          <p:spPr>
            <a:xfrm>
              <a:off x="7319972" y="4667257"/>
              <a:ext cx="133350" cy="1571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8" name="Groupe 97">
              <a:extLst>
                <a:ext uri="{FF2B5EF4-FFF2-40B4-BE49-F238E27FC236}">
                  <a16:creationId xmlns:a16="http://schemas.microsoft.com/office/drawing/2014/main" id="{2DE333AB-C785-4539-BA45-F75E707A8F41}"/>
                </a:ext>
              </a:extLst>
            </p:cNvPr>
            <p:cNvGrpSpPr/>
            <p:nvPr/>
          </p:nvGrpSpPr>
          <p:grpSpPr>
            <a:xfrm>
              <a:off x="8593722" y="2056845"/>
              <a:ext cx="3493485" cy="3451225"/>
              <a:chOff x="8593722" y="2056845"/>
              <a:chExt cx="3493485" cy="3451225"/>
            </a:xfrm>
          </p:grpSpPr>
          <p:pic>
            <p:nvPicPr>
              <p:cNvPr id="99" name="Image 98">
                <a:extLst>
                  <a:ext uri="{FF2B5EF4-FFF2-40B4-BE49-F238E27FC236}">
                    <a16:creationId xmlns:a16="http://schemas.microsoft.com/office/drawing/2014/main" id="{B7E37DBD-4D09-4F9A-8420-D77F0AA9BF25}"/>
                  </a:ext>
                </a:extLst>
              </p:cNvPr>
              <p:cNvPicPr>
                <a:picLocks noChangeAspect="1"/>
              </p:cNvPicPr>
              <p:nvPr/>
            </p:nvPicPr>
            <p:blipFill>
              <a:blip r:embed="rId5"/>
              <a:stretch>
                <a:fillRect/>
              </a:stretch>
            </p:blipFill>
            <p:spPr>
              <a:xfrm>
                <a:off x="8593722" y="2056845"/>
                <a:ext cx="3493485" cy="3451225"/>
              </a:xfrm>
              <a:prstGeom prst="rect">
                <a:avLst/>
              </a:prstGeom>
            </p:spPr>
          </p:pic>
          <p:sp>
            <p:nvSpPr>
              <p:cNvPr id="100" name="Ellipse 99">
                <a:extLst>
                  <a:ext uri="{FF2B5EF4-FFF2-40B4-BE49-F238E27FC236}">
                    <a16:creationId xmlns:a16="http://schemas.microsoft.com/office/drawing/2014/main" id="{8829C8A1-A59C-42C1-98EA-A68EBB47CA3F}"/>
                  </a:ext>
                </a:extLst>
              </p:cNvPr>
              <p:cNvSpPr/>
              <p:nvPr/>
            </p:nvSpPr>
            <p:spPr>
              <a:xfrm>
                <a:off x="9572648" y="4462469"/>
                <a:ext cx="133350" cy="15716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llipse 100">
                <a:extLst>
                  <a:ext uri="{FF2B5EF4-FFF2-40B4-BE49-F238E27FC236}">
                    <a16:creationId xmlns:a16="http://schemas.microsoft.com/office/drawing/2014/main" id="{0C594B9A-B514-488C-B804-AF47EACCF8D3}"/>
                  </a:ext>
                </a:extLst>
              </p:cNvPr>
              <p:cNvSpPr/>
              <p:nvPr/>
            </p:nvSpPr>
            <p:spPr>
              <a:xfrm>
                <a:off x="11139524" y="4614869"/>
                <a:ext cx="133350" cy="15716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Ellipse 101">
                <a:extLst>
                  <a:ext uri="{FF2B5EF4-FFF2-40B4-BE49-F238E27FC236}">
                    <a16:creationId xmlns:a16="http://schemas.microsoft.com/office/drawing/2014/main" id="{1184FE95-50A3-40F8-BA78-893C541703D7}"/>
                  </a:ext>
                </a:extLst>
              </p:cNvPr>
              <p:cNvSpPr/>
              <p:nvPr/>
            </p:nvSpPr>
            <p:spPr>
              <a:xfrm>
                <a:off x="11077604" y="3124189"/>
                <a:ext cx="133350" cy="15716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Ellipse 102">
                <a:extLst>
                  <a:ext uri="{FF2B5EF4-FFF2-40B4-BE49-F238E27FC236}">
                    <a16:creationId xmlns:a16="http://schemas.microsoft.com/office/drawing/2014/main" id="{49FB0289-B436-4422-BF46-F15A2C0D7EA6}"/>
                  </a:ext>
                </a:extLst>
              </p:cNvPr>
              <p:cNvSpPr/>
              <p:nvPr/>
            </p:nvSpPr>
            <p:spPr>
              <a:xfrm>
                <a:off x="9872684" y="3276589"/>
                <a:ext cx="133350" cy="15716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06" name="ZoneTexte 105">
            <a:extLst>
              <a:ext uri="{FF2B5EF4-FFF2-40B4-BE49-F238E27FC236}">
                <a16:creationId xmlns:a16="http://schemas.microsoft.com/office/drawing/2014/main" id="{569A1781-CB7D-4A88-B845-CF7C1B48C0F9}"/>
              </a:ext>
            </a:extLst>
          </p:cNvPr>
          <p:cNvSpPr txBox="1"/>
          <p:nvPr/>
        </p:nvSpPr>
        <p:spPr>
          <a:xfrm>
            <a:off x="4641061" y="5663069"/>
            <a:ext cx="3559469" cy="646331"/>
          </a:xfrm>
          <a:prstGeom prst="rect">
            <a:avLst/>
          </a:prstGeom>
          <a:noFill/>
        </p:spPr>
        <p:txBody>
          <a:bodyPr wrap="square" rtlCol="0">
            <a:spAutoFit/>
          </a:bodyPr>
          <a:lstStyle/>
          <a:p>
            <a:pPr algn="ctr"/>
            <a:r>
              <a:rPr lang="fr-FR" b="1" dirty="0" err="1"/>
              <a:t>From</a:t>
            </a:r>
            <a:r>
              <a:rPr lang="fr-FR" b="1" dirty="0"/>
              <a:t> </a:t>
            </a:r>
            <a:r>
              <a:rPr lang="fr-FR" b="1" dirty="0" err="1"/>
              <a:t>field</a:t>
            </a:r>
            <a:r>
              <a:rPr lang="fr-FR" b="1" dirty="0"/>
              <a:t> </a:t>
            </a:r>
            <a:r>
              <a:rPr lang="fr-FR" b="1" dirty="0" err="1"/>
              <a:t>survey</a:t>
            </a:r>
            <a:r>
              <a:rPr lang="fr-FR" b="1" dirty="0"/>
              <a:t> : total station</a:t>
            </a:r>
          </a:p>
        </p:txBody>
      </p:sp>
      <p:sp>
        <p:nvSpPr>
          <p:cNvPr id="107" name="ZoneTexte 106">
            <a:extLst>
              <a:ext uri="{FF2B5EF4-FFF2-40B4-BE49-F238E27FC236}">
                <a16:creationId xmlns:a16="http://schemas.microsoft.com/office/drawing/2014/main" id="{6AC1F3A3-D6AD-4BE3-9DCA-1E512377770C}"/>
              </a:ext>
            </a:extLst>
          </p:cNvPr>
          <p:cNvSpPr txBox="1"/>
          <p:nvPr/>
        </p:nvSpPr>
        <p:spPr>
          <a:xfrm>
            <a:off x="9155048" y="5616902"/>
            <a:ext cx="2510845" cy="369332"/>
          </a:xfrm>
          <a:prstGeom prst="rect">
            <a:avLst/>
          </a:prstGeom>
          <a:noFill/>
        </p:spPr>
        <p:txBody>
          <a:bodyPr wrap="square">
            <a:spAutoFit/>
          </a:bodyPr>
          <a:lstStyle/>
          <a:p>
            <a:r>
              <a:rPr lang="fr-FR" b="1" dirty="0" err="1"/>
              <a:t>From</a:t>
            </a:r>
            <a:r>
              <a:rPr lang="fr-FR" b="1" dirty="0"/>
              <a:t> Google </a:t>
            </a:r>
            <a:r>
              <a:rPr lang="fr-FR" b="1" dirty="0" err="1"/>
              <a:t>maps</a:t>
            </a:r>
            <a:r>
              <a:rPr lang="fr-FR" b="1" dirty="0"/>
              <a:t> </a:t>
            </a:r>
            <a:endParaRPr lang="fr-FR" dirty="0"/>
          </a:p>
        </p:txBody>
      </p:sp>
    </p:spTree>
    <p:extLst>
      <p:ext uri="{BB962C8B-B14F-4D97-AF65-F5344CB8AC3E}">
        <p14:creationId xmlns:p14="http://schemas.microsoft.com/office/powerpoint/2010/main" val="356852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74" fill="hold"/>
                                        <p:tgtEl>
                                          <p:spTgt spid="8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8"/>
                                        </p:tgtEl>
                                      </p:cBhvr>
                                    </p:cmd>
                                  </p:childTnLst>
                                </p:cTn>
                              </p:par>
                            </p:childTnLst>
                          </p:cTn>
                        </p:par>
                      </p:childTnLst>
                    </p:cTn>
                  </p:par>
                </p:childTnLst>
              </p:cTn>
              <p:nextCondLst>
                <p:cond evt="onClick" delay="0">
                  <p:tgtEl>
                    <p:spTgt spid="88"/>
                  </p:tgtEl>
                </p:cond>
              </p:nextCondLst>
            </p:seq>
            <p:video>
              <p:cMediaNode vol="80000" mute="1">
                <p:cTn id="12" fill="hold" display="0">
                  <p:stCondLst>
                    <p:cond delay="indefinite"/>
                  </p:stCondLst>
                </p:cTn>
                <p:tgtEl>
                  <p:spTgt spid="88"/>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66E52E-38F6-4ADB-972A-D8C53880B17F}"/>
              </a:ext>
            </a:extLst>
          </p:cNvPr>
          <p:cNvSpPr txBox="1">
            <a:spLocks/>
          </p:cNvSpPr>
          <p:nvPr/>
        </p:nvSpPr>
        <p:spPr>
          <a:xfrm>
            <a:off x="104793" y="19050"/>
            <a:ext cx="1198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b="1" dirty="0"/>
          </a:p>
        </p:txBody>
      </p:sp>
      <p:sp>
        <p:nvSpPr>
          <p:cNvPr id="7" name="ZoneTexte 6">
            <a:extLst>
              <a:ext uri="{FF2B5EF4-FFF2-40B4-BE49-F238E27FC236}">
                <a16:creationId xmlns:a16="http://schemas.microsoft.com/office/drawing/2014/main" id="{6AD967BA-E950-4295-A5C8-0F6B270FD756}"/>
              </a:ext>
            </a:extLst>
          </p:cNvPr>
          <p:cNvSpPr txBox="1"/>
          <p:nvPr/>
        </p:nvSpPr>
        <p:spPr>
          <a:xfrm>
            <a:off x="0" y="96324"/>
            <a:ext cx="11361683" cy="892552"/>
          </a:xfrm>
          <a:prstGeom prst="rect">
            <a:avLst/>
          </a:prstGeom>
          <a:noFill/>
        </p:spPr>
        <p:txBody>
          <a:bodyPr wrap="square" rtlCol="0">
            <a:spAutoFit/>
          </a:bodyPr>
          <a:lstStyle/>
          <a:p>
            <a:r>
              <a:rPr lang="fr-FR" sz="2800" b="1" dirty="0" err="1"/>
              <a:t>Uncertainty</a:t>
            </a:r>
            <a:r>
              <a:rPr lang="fr-FR" sz="2800" b="1" dirty="0"/>
              <a:t> in velocity and </a:t>
            </a:r>
            <a:r>
              <a:rPr lang="fr-FR" sz="2800" b="1" dirty="0" err="1"/>
              <a:t>discharge</a:t>
            </a:r>
            <a:r>
              <a:rPr lang="fr-FR" sz="2800" b="1" dirty="0"/>
              <a:t> : </a:t>
            </a:r>
            <a:r>
              <a:rPr lang="fr-FR" sz="2400" b="1" dirty="0"/>
              <a:t>LSPIV (Large Scale </a:t>
            </a:r>
            <a:r>
              <a:rPr lang="fr-FR" sz="2400" b="1" dirty="0" err="1"/>
              <a:t>Particle</a:t>
            </a:r>
            <a:r>
              <a:rPr lang="fr-FR" sz="2400" b="1" dirty="0"/>
              <a:t> Image Velocimetry) </a:t>
            </a:r>
          </a:p>
        </p:txBody>
      </p:sp>
      <p:sp>
        <p:nvSpPr>
          <p:cNvPr id="86" name="ZoneTexte 85">
            <a:extLst>
              <a:ext uri="{FF2B5EF4-FFF2-40B4-BE49-F238E27FC236}">
                <a16:creationId xmlns:a16="http://schemas.microsoft.com/office/drawing/2014/main" id="{C0FA5F75-345F-4CCF-9F5F-2474ADB5FE9E}"/>
              </a:ext>
            </a:extLst>
          </p:cNvPr>
          <p:cNvSpPr txBox="1"/>
          <p:nvPr/>
        </p:nvSpPr>
        <p:spPr>
          <a:xfrm>
            <a:off x="88888" y="947305"/>
            <a:ext cx="8643937" cy="369332"/>
          </a:xfrm>
          <a:prstGeom prst="rect">
            <a:avLst/>
          </a:prstGeom>
          <a:noFill/>
        </p:spPr>
        <p:txBody>
          <a:bodyPr wrap="square" rtlCol="0">
            <a:spAutoFit/>
          </a:bodyPr>
          <a:lstStyle/>
          <a:p>
            <a:r>
              <a:rPr lang="fr-FR" b="1" dirty="0"/>
              <a:t>II. Application à Madagascar</a:t>
            </a:r>
          </a:p>
        </p:txBody>
      </p:sp>
      <p:sp>
        <p:nvSpPr>
          <p:cNvPr id="87" name="ZoneTexte 86">
            <a:extLst>
              <a:ext uri="{FF2B5EF4-FFF2-40B4-BE49-F238E27FC236}">
                <a16:creationId xmlns:a16="http://schemas.microsoft.com/office/drawing/2014/main" id="{5E60259B-0A75-4CDA-8BB2-C92AC6BDE035}"/>
              </a:ext>
            </a:extLst>
          </p:cNvPr>
          <p:cNvSpPr txBox="1"/>
          <p:nvPr/>
        </p:nvSpPr>
        <p:spPr>
          <a:xfrm>
            <a:off x="239292" y="1246373"/>
            <a:ext cx="10414726" cy="451406"/>
          </a:xfrm>
          <a:prstGeom prst="rect">
            <a:avLst/>
          </a:prstGeom>
          <a:noFill/>
        </p:spPr>
        <p:txBody>
          <a:bodyPr wrap="square">
            <a:spAutoFit/>
          </a:bodyPr>
          <a:lstStyle/>
          <a:p>
            <a:pPr algn="just">
              <a:lnSpc>
                <a:spcPct val="150000"/>
              </a:lnSpc>
            </a:pPr>
            <a:r>
              <a:rPr lang="fr-FR" sz="1800" b="1" dirty="0"/>
              <a:t>2. Perturbation point </a:t>
            </a:r>
            <a:r>
              <a:rPr lang="fr-FR" sz="1800" b="1" dirty="0" err="1"/>
              <a:t>theodolite</a:t>
            </a:r>
            <a:r>
              <a:rPr lang="fr-FR" sz="1800" b="1" dirty="0"/>
              <a:t> vs point Google </a:t>
            </a:r>
            <a:r>
              <a:rPr lang="fr-FR" sz="1800" b="1" dirty="0" err="1"/>
              <a:t>maps</a:t>
            </a:r>
            <a:r>
              <a:rPr lang="fr-FR" sz="1800" b="1" dirty="0"/>
              <a:t> : </a:t>
            </a:r>
            <a:r>
              <a:rPr lang="en-US" dirty="0"/>
              <a:t>: </a:t>
            </a:r>
            <a:r>
              <a:rPr lang="en-US" dirty="0" err="1"/>
              <a:t>std_dev</a:t>
            </a:r>
            <a:r>
              <a:rPr lang="en-US" dirty="0"/>
              <a:t> -&gt; 2 Pixels</a:t>
            </a:r>
            <a:r>
              <a:rPr lang="fr-FR" sz="1800" b="1" dirty="0"/>
              <a:t> </a:t>
            </a:r>
            <a:endParaRPr lang="fr-FR" sz="1800" dirty="0"/>
          </a:p>
        </p:txBody>
      </p:sp>
      <p:pic>
        <p:nvPicPr>
          <p:cNvPr id="88" name="🔴_ISANDRA___miakatra_ny_rano..mp4">
            <a:hlinkClick r:id="" action="ppaction://media"/>
            <a:extLst>
              <a:ext uri="{FF2B5EF4-FFF2-40B4-BE49-F238E27FC236}">
                <a16:creationId xmlns:a16="http://schemas.microsoft.com/office/drawing/2014/main" id="{4759FBD8-6CD5-40E5-AD7D-A02FFB9CD1B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87518" y="2056846"/>
            <a:ext cx="3440112" cy="3451225"/>
          </a:xfrm>
          <a:prstGeom prst="rect">
            <a:avLst/>
          </a:prstGeom>
        </p:spPr>
      </p:pic>
      <p:sp>
        <p:nvSpPr>
          <p:cNvPr id="89" name="ZoneTexte 88">
            <a:extLst>
              <a:ext uri="{FF2B5EF4-FFF2-40B4-BE49-F238E27FC236}">
                <a16:creationId xmlns:a16="http://schemas.microsoft.com/office/drawing/2014/main" id="{A4FA6EF1-EEE7-4D1D-90DD-B341BF27A9C7}"/>
              </a:ext>
            </a:extLst>
          </p:cNvPr>
          <p:cNvSpPr txBox="1"/>
          <p:nvPr/>
        </p:nvSpPr>
        <p:spPr>
          <a:xfrm>
            <a:off x="587518" y="5666787"/>
            <a:ext cx="3902847" cy="646331"/>
          </a:xfrm>
          <a:prstGeom prst="rect">
            <a:avLst/>
          </a:prstGeom>
          <a:noFill/>
        </p:spPr>
        <p:txBody>
          <a:bodyPr wrap="square" rtlCol="0">
            <a:spAutoFit/>
          </a:bodyPr>
          <a:lstStyle/>
          <a:p>
            <a:r>
              <a:rPr lang="fr-FR" dirty="0"/>
              <a:t>Vidéos de crue, cyclone </a:t>
            </a:r>
            <a:r>
              <a:rPr lang="fr-FR" dirty="0" err="1"/>
              <a:t>Batsirai</a:t>
            </a:r>
            <a:r>
              <a:rPr lang="fr-FR" dirty="0"/>
              <a:t>, 6 Février 2022 </a:t>
            </a:r>
            <a:r>
              <a:rPr lang="fr-FR" dirty="0" err="1"/>
              <a:t>Andriamboasary</a:t>
            </a:r>
            <a:r>
              <a:rPr lang="fr-FR" dirty="0"/>
              <a:t> </a:t>
            </a:r>
          </a:p>
        </p:txBody>
      </p:sp>
      <p:sp>
        <p:nvSpPr>
          <p:cNvPr id="90" name="ZoneTexte 89">
            <a:extLst>
              <a:ext uri="{FF2B5EF4-FFF2-40B4-BE49-F238E27FC236}">
                <a16:creationId xmlns:a16="http://schemas.microsoft.com/office/drawing/2014/main" id="{182BE097-6500-4140-B58A-447C6397C1BB}"/>
              </a:ext>
            </a:extLst>
          </p:cNvPr>
          <p:cNvSpPr txBox="1"/>
          <p:nvPr/>
        </p:nvSpPr>
        <p:spPr>
          <a:xfrm>
            <a:off x="742666" y="6287168"/>
            <a:ext cx="4508842" cy="369332"/>
          </a:xfrm>
          <a:prstGeom prst="rect">
            <a:avLst/>
          </a:prstGeom>
          <a:noFill/>
        </p:spPr>
        <p:txBody>
          <a:bodyPr wrap="square">
            <a:spAutoFit/>
          </a:bodyPr>
          <a:lstStyle/>
          <a:p>
            <a:r>
              <a:rPr lang="fr-FR" b="1" dirty="0">
                <a:solidFill>
                  <a:srgbClr val="7030A0"/>
                </a:solidFill>
              </a:rPr>
              <a:t>21°24'29.5"S 47°04'26.3"E</a:t>
            </a:r>
          </a:p>
        </p:txBody>
      </p:sp>
      <p:sp>
        <p:nvSpPr>
          <p:cNvPr id="106" name="ZoneTexte 105">
            <a:extLst>
              <a:ext uri="{FF2B5EF4-FFF2-40B4-BE49-F238E27FC236}">
                <a16:creationId xmlns:a16="http://schemas.microsoft.com/office/drawing/2014/main" id="{569A1781-CB7D-4A88-B845-CF7C1B48C0F9}"/>
              </a:ext>
            </a:extLst>
          </p:cNvPr>
          <p:cNvSpPr txBox="1"/>
          <p:nvPr/>
        </p:nvSpPr>
        <p:spPr>
          <a:xfrm>
            <a:off x="4127746" y="5605046"/>
            <a:ext cx="3559469" cy="646331"/>
          </a:xfrm>
          <a:prstGeom prst="rect">
            <a:avLst/>
          </a:prstGeom>
          <a:noFill/>
        </p:spPr>
        <p:txBody>
          <a:bodyPr wrap="square" rtlCol="0">
            <a:spAutoFit/>
          </a:bodyPr>
          <a:lstStyle/>
          <a:p>
            <a:pPr algn="ctr"/>
            <a:r>
              <a:rPr lang="fr-FR" b="1" dirty="0" err="1"/>
              <a:t>From</a:t>
            </a:r>
            <a:r>
              <a:rPr lang="fr-FR" b="1" dirty="0"/>
              <a:t> </a:t>
            </a:r>
            <a:r>
              <a:rPr lang="fr-FR" b="1" dirty="0" err="1"/>
              <a:t>field</a:t>
            </a:r>
            <a:r>
              <a:rPr lang="fr-FR" b="1" dirty="0"/>
              <a:t> </a:t>
            </a:r>
            <a:r>
              <a:rPr lang="fr-FR" b="1" dirty="0" err="1"/>
              <a:t>survey</a:t>
            </a:r>
            <a:r>
              <a:rPr lang="fr-FR" b="1" dirty="0"/>
              <a:t> : total station</a:t>
            </a:r>
          </a:p>
        </p:txBody>
      </p:sp>
      <p:sp>
        <p:nvSpPr>
          <p:cNvPr id="107" name="ZoneTexte 106">
            <a:extLst>
              <a:ext uri="{FF2B5EF4-FFF2-40B4-BE49-F238E27FC236}">
                <a16:creationId xmlns:a16="http://schemas.microsoft.com/office/drawing/2014/main" id="{6AC1F3A3-D6AD-4BE3-9DCA-1E512377770C}"/>
              </a:ext>
            </a:extLst>
          </p:cNvPr>
          <p:cNvSpPr txBox="1"/>
          <p:nvPr/>
        </p:nvSpPr>
        <p:spPr>
          <a:xfrm>
            <a:off x="8208077" y="5580092"/>
            <a:ext cx="2510845" cy="369332"/>
          </a:xfrm>
          <a:prstGeom prst="rect">
            <a:avLst/>
          </a:prstGeom>
          <a:noFill/>
        </p:spPr>
        <p:txBody>
          <a:bodyPr wrap="square">
            <a:spAutoFit/>
          </a:bodyPr>
          <a:lstStyle/>
          <a:p>
            <a:r>
              <a:rPr lang="fr-FR" b="1" dirty="0" err="1"/>
              <a:t>From</a:t>
            </a:r>
            <a:r>
              <a:rPr lang="fr-FR" b="1" dirty="0"/>
              <a:t> Google </a:t>
            </a:r>
            <a:r>
              <a:rPr lang="fr-FR" b="1" dirty="0" err="1"/>
              <a:t>maps</a:t>
            </a:r>
            <a:r>
              <a:rPr lang="fr-FR" b="1" dirty="0"/>
              <a:t> </a:t>
            </a:r>
            <a:endParaRPr lang="fr-FR" dirty="0"/>
          </a:p>
        </p:txBody>
      </p:sp>
      <p:pic>
        <p:nvPicPr>
          <p:cNvPr id="6" name="Image 5">
            <a:extLst>
              <a:ext uri="{FF2B5EF4-FFF2-40B4-BE49-F238E27FC236}">
                <a16:creationId xmlns:a16="http://schemas.microsoft.com/office/drawing/2014/main" id="{E905161C-8F8B-4638-A684-5008BF700C14}"/>
              </a:ext>
            </a:extLst>
          </p:cNvPr>
          <p:cNvPicPr>
            <a:picLocks noChangeAspect="1"/>
          </p:cNvPicPr>
          <p:nvPr/>
        </p:nvPicPr>
        <p:blipFill>
          <a:blip r:embed="rId5"/>
          <a:stretch>
            <a:fillRect/>
          </a:stretch>
        </p:blipFill>
        <p:spPr>
          <a:xfrm>
            <a:off x="4231313" y="2028480"/>
            <a:ext cx="3352336" cy="3507955"/>
          </a:xfrm>
          <a:prstGeom prst="rect">
            <a:avLst/>
          </a:prstGeom>
        </p:spPr>
      </p:pic>
      <p:pic>
        <p:nvPicPr>
          <p:cNvPr id="11" name="Image 10">
            <a:extLst>
              <a:ext uri="{FF2B5EF4-FFF2-40B4-BE49-F238E27FC236}">
                <a16:creationId xmlns:a16="http://schemas.microsoft.com/office/drawing/2014/main" id="{A8A94712-2535-4695-844D-6FC1A096D2FE}"/>
              </a:ext>
            </a:extLst>
          </p:cNvPr>
          <p:cNvPicPr>
            <a:picLocks noChangeAspect="1"/>
          </p:cNvPicPr>
          <p:nvPr/>
        </p:nvPicPr>
        <p:blipFill>
          <a:blip r:embed="rId6"/>
          <a:stretch>
            <a:fillRect/>
          </a:stretch>
        </p:blipFill>
        <p:spPr>
          <a:xfrm>
            <a:off x="7787332" y="2028480"/>
            <a:ext cx="3352336" cy="3448604"/>
          </a:xfrm>
          <a:prstGeom prst="rect">
            <a:avLst/>
          </a:prstGeom>
        </p:spPr>
      </p:pic>
    </p:spTree>
    <p:extLst>
      <p:ext uri="{BB962C8B-B14F-4D97-AF65-F5344CB8AC3E}">
        <p14:creationId xmlns:p14="http://schemas.microsoft.com/office/powerpoint/2010/main" val="22254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74" fill="hold"/>
                                        <p:tgtEl>
                                          <p:spTgt spid="8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8"/>
                                        </p:tgtEl>
                                      </p:cBhvr>
                                    </p:cmd>
                                  </p:childTnLst>
                                </p:cTn>
                              </p:par>
                            </p:childTnLst>
                          </p:cTn>
                        </p:par>
                      </p:childTnLst>
                    </p:cTn>
                  </p:par>
                </p:childTnLst>
              </p:cTn>
              <p:nextCondLst>
                <p:cond evt="onClick" delay="0">
                  <p:tgtEl>
                    <p:spTgt spid="88"/>
                  </p:tgtEl>
                </p:cond>
              </p:nextCondLst>
            </p:seq>
            <p:video>
              <p:cMediaNode vol="80000" mute="1">
                <p:cTn id="12" fill="hold" display="0">
                  <p:stCondLst>
                    <p:cond delay="indefinite"/>
                  </p:stCondLst>
                </p:cTn>
                <p:tgtEl>
                  <p:spTgt spid="88"/>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66E52E-38F6-4ADB-972A-D8C53880B17F}"/>
              </a:ext>
            </a:extLst>
          </p:cNvPr>
          <p:cNvSpPr txBox="1">
            <a:spLocks/>
          </p:cNvSpPr>
          <p:nvPr/>
        </p:nvSpPr>
        <p:spPr>
          <a:xfrm>
            <a:off x="104793" y="19050"/>
            <a:ext cx="1198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b="1" dirty="0"/>
          </a:p>
        </p:txBody>
      </p:sp>
      <p:sp>
        <p:nvSpPr>
          <p:cNvPr id="7" name="ZoneTexte 6">
            <a:extLst>
              <a:ext uri="{FF2B5EF4-FFF2-40B4-BE49-F238E27FC236}">
                <a16:creationId xmlns:a16="http://schemas.microsoft.com/office/drawing/2014/main" id="{6AD967BA-E950-4295-A5C8-0F6B270FD756}"/>
              </a:ext>
            </a:extLst>
          </p:cNvPr>
          <p:cNvSpPr txBox="1"/>
          <p:nvPr/>
        </p:nvSpPr>
        <p:spPr>
          <a:xfrm>
            <a:off x="0" y="96324"/>
            <a:ext cx="11361683" cy="892552"/>
          </a:xfrm>
          <a:prstGeom prst="rect">
            <a:avLst/>
          </a:prstGeom>
          <a:noFill/>
        </p:spPr>
        <p:txBody>
          <a:bodyPr wrap="square" rtlCol="0">
            <a:spAutoFit/>
          </a:bodyPr>
          <a:lstStyle/>
          <a:p>
            <a:r>
              <a:rPr lang="fr-FR" sz="2800" b="1" dirty="0" err="1"/>
              <a:t>Uncertainty</a:t>
            </a:r>
            <a:r>
              <a:rPr lang="fr-FR" sz="2800" b="1" dirty="0"/>
              <a:t> in velocity and </a:t>
            </a:r>
            <a:r>
              <a:rPr lang="fr-FR" sz="2800" b="1" dirty="0" err="1"/>
              <a:t>discharge</a:t>
            </a:r>
            <a:r>
              <a:rPr lang="fr-FR" sz="2800" b="1" dirty="0"/>
              <a:t> : </a:t>
            </a:r>
            <a:r>
              <a:rPr lang="fr-FR" sz="2400" b="1" dirty="0"/>
              <a:t>LSPIV (Large Scale </a:t>
            </a:r>
            <a:r>
              <a:rPr lang="fr-FR" sz="2400" b="1" dirty="0" err="1"/>
              <a:t>Particle</a:t>
            </a:r>
            <a:r>
              <a:rPr lang="fr-FR" sz="2400" b="1" dirty="0"/>
              <a:t> Image Velocimetry) </a:t>
            </a:r>
          </a:p>
        </p:txBody>
      </p:sp>
      <p:sp>
        <p:nvSpPr>
          <p:cNvPr id="86" name="ZoneTexte 85">
            <a:extLst>
              <a:ext uri="{FF2B5EF4-FFF2-40B4-BE49-F238E27FC236}">
                <a16:creationId xmlns:a16="http://schemas.microsoft.com/office/drawing/2014/main" id="{C0FA5F75-345F-4CCF-9F5F-2474ADB5FE9E}"/>
              </a:ext>
            </a:extLst>
          </p:cNvPr>
          <p:cNvSpPr txBox="1"/>
          <p:nvPr/>
        </p:nvSpPr>
        <p:spPr>
          <a:xfrm>
            <a:off x="88888" y="947305"/>
            <a:ext cx="8643937" cy="369332"/>
          </a:xfrm>
          <a:prstGeom prst="rect">
            <a:avLst/>
          </a:prstGeom>
          <a:noFill/>
        </p:spPr>
        <p:txBody>
          <a:bodyPr wrap="square" rtlCol="0">
            <a:spAutoFit/>
          </a:bodyPr>
          <a:lstStyle/>
          <a:p>
            <a:r>
              <a:rPr lang="fr-FR" b="1" dirty="0"/>
              <a:t>II. Application à Madagascar</a:t>
            </a:r>
          </a:p>
        </p:txBody>
      </p:sp>
      <p:sp>
        <p:nvSpPr>
          <p:cNvPr id="87" name="ZoneTexte 86">
            <a:extLst>
              <a:ext uri="{FF2B5EF4-FFF2-40B4-BE49-F238E27FC236}">
                <a16:creationId xmlns:a16="http://schemas.microsoft.com/office/drawing/2014/main" id="{5E60259B-0A75-4CDA-8BB2-C92AC6BDE035}"/>
              </a:ext>
            </a:extLst>
          </p:cNvPr>
          <p:cNvSpPr txBox="1"/>
          <p:nvPr/>
        </p:nvSpPr>
        <p:spPr>
          <a:xfrm>
            <a:off x="239292" y="1246373"/>
            <a:ext cx="10414726" cy="451406"/>
          </a:xfrm>
          <a:prstGeom prst="rect">
            <a:avLst/>
          </a:prstGeom>
          <a:noFill/>
        </p:spPr>
        <p:txBody>
          <a:bodyPr wrap="square">
            <a:spAutoFit/>
          </a:bodyPr>
          <a:lstStyle/>
          <a:p>
            <a:pPr algn="just">
              <a:lnSpc>
                <a:spcPct val="150000"/>
              </a:lnSpc>
            </a:pPr>
            <a:r>
              <a:rPr lang="fr-FR" sz="1800" b="1" dirty="0"/>
              <a:t>2. Perturbation point </a:t>
            </a:r>
            <a:r>
              <a:rPr lang="fr-FR" sz="1800" b="1" dirty="0" err="1"/>
              <a:t>theodolite</a:t>
            </a:r>
            <a:r>
              <a:rPr lang="fr-FR" sz="1800" b="1" dirty="0"/>
              <a:t> vs point Google </a:t>
            </a:r>
            <a:r>
              <a:rPr lang="fr-FR" sz="1800" b="1" dirty="0" err="1"/>
              <a:t>maps</a:t>
            </a:r>
            <a:r>
              <a:rPr lang="fr-FR" sz="1800" b="1" dirty="0"/>
              <a:t> : </a:t>
            </a:r>
            <a:r>
              <a:rPr lang="en-US" dirty="0"/>
              <a:t>: </a:t>
            </a:r>
            <a:r>
              <a:rPr lang="en-US" dirty="0" err="1"/>
              <a:t>std_dev</a:t>
            </a:r>
            <a:r>
              <a:rPr lang="en-US" dirty="0"/>
              <a:t> -&gt; 2 Pixels</a:t>
            </a:r>
            <a:r>
              <a:rPr lang="fr-FR" sz="1800" b="1" dirty="0"/>
              <a:t> </a:t>
            </a:r>
            <a:endParaRPr lang="fr-FR" sz="1800" dirty="0"/>
          </a:p>
        </p:txBody>
      </p:sp>
      <p:pic>
        <p:nvPicPr>
          <p:cNvPr id="8" name="Image 7">
            <a:extLst>
              <a:ext uri="{FF2B5EF4-FFF2-40B4-BE49-F238E27FC236}">
                <a16:creationId xmlns:a16="http://schemas.microsoft.com/office/drawing/2014/main" id="{32A41469-1C52-4F3C-B2CD-70361EAED382}"/>
              </a:ext>
            </a:extLst>
          </p:cNvPr>
          <p:cNvPicPr>
            <a:picLocks noChangeAspect="1"/>
          </p:cNvPicPr>
          <p:nvPr/>
        </p:nvPicPr>
        <p:blipFill>
          <a:blip r:embed="rId2"/>
          <a:stretch>
            <a:fillRect/>
          </a:stretch>
        </p:blipFill>
        <p:spPr>
          <a:xfrm>
            <a:off x="88889" y="2195595"/>
            <a:ext cx="5502192" cy="3777916"/>
          </a:xfrm>
          <a:prstGeom prst="rect">
            <a:avLst/>
          </a:prstGeom>
        </p:spPr>
      </p:pic>
      <p:sp>
        <p:nvSpPr>
          <p:cNvPr id="22" name="ZoneTexte 21">
            <a:extLst>
              <a:ext uri="{FF2B5EF4-FFF2-40B4-BE49-F238E27FC236}">
                <a16:creationId xmlns:a16="http://schemas.microsoft.com/office/drawing/2014/main" id="{54F993D5-F16E-4F04-8AD6-54E17F23C06F}"/>
              </a:ext>
            </a:extLst>
          </p:cNvPr>
          <p:cNvSpPr txBox="1"/>
          <p:nvPr/>
        </p:nvSpPr>
        <p:spPr>
          <a:xfrm>
            <a:off x="5446655" y="3814713"/>
            <a:ext cx="6161518" cy="2308324"/>
          </a:xfrm>
          <a:prstGeom prst="rect">
            <a:avLst/>
          </a:prstGeom>
          <a:noFill/>
        </p:spPr>
        <p:txBody>
          <a:bodyPr wrap="square">
            <a:spAutoFit/>
          </a:bodyPr>
          <a:lstStyle/>
          <a:p>
            <a:pPr algn="just"/>
            <a:r>
              <a:rPr lang="en-US" dirty="0"/>
              <a:t>However, this dispersion remains acceptable, especially considering the context: this concerns a large flood site, where the impact of a 2-pixel error is relatively moderate at the scale of the entire site. Overall, even with a standard deviation of about 2 pixels, the quality of the results remains satisfactory for large-scale hydrological analysis, with reasonable relative deviations in both velocity</a:t>
            </a:r>
            <a:endParaRPr lang="fr-FR" dirty="0"/>
          </a:p>
        </p:txBody>
      </p:sp>
      <p:sp>
        <p:nvSpPr>
          <p:cNvPr id="24" name="ZoneTexte 23">
            <a:extLst>
              <a:ext uri="{FF2B5EF4-FFF2-40B4-BE49-F238E27FC236}">
                <a16:creationId xmlns:a16="http://schemas.microsoft.com/office/drawing/2014/main" id="{5AD88A9F-F088-4D41-93BC-F8B6F64EFDC0}"/>
              </a:ext>
            </a:extLst>
          </p:cNvPr>
          <p:cNvSpPr txBox="1"/>
          <p:nvPr/>
        </p:nvSpPr>
        <p:spPr>
          <a:xfrm>
            <a:off x="5446655" y="1783388"/>
            <a:ext cx="6161518" cy="2031325"/>
          </a:xfrm>
          <a:prstGeom prst="rect">
            <a:avLst/>
          </a:prstGeom>
          <a:noFill/>
        </p:spPr>
        <p:txBody>
          <a:bodyPr wrap="square">
            <a:spAutoFit/>
          </a:bodyPr>
          <a:lstStyle/>
          <a:p>
            <a:pPr algn="just"/>
            <a:r>
              <a:rPr lang="en-US" dirty="0"/>
              <a:t>The average velocities obtained from the two sources of perturbed points remain relatively close, with values ranging between 1.7 and 1.8. As expected, the velocities derived using perturbed points extracted from Google Maps show greater dispersion compared to those obtained from precise points (such as theodolite measurements or local sources).</a:t>
            </a:r>
            <a:endParaRPr lang="fr-FR" dirty="0"/>
          </a:p>
        </p:txBody>
      </p:sp>
    </p:spTree>
    <p:extLst>
      <p:ext uri="{BB962C8B-B14F-4D97-AF65-F5344CB8AC3E}">
        <p14:creationId xmlns:p14="http://schemas.microsoft.com/office/powerpoint/2010/main" val="63804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F4118DAA-B3F8-4161-BE40-5F6615F96605}"/>
              </a:ext>
            </a:extLst>
          </p:cNvPr>
          <p:cNvSpPr txBox="1"/>
          <p:nvPr/>
        </p:nvSpPr>
        <p:spPr>
          <a:xfrm>
            <a:off x="0" y="146762"/>
            <a:ext cx="11277600" cy="769441"/>
          </a:xfrm>
          <a:prstGeom prst="rect">
            <a:avLst/>
          </a:prstGeom>
          <a:noFill/>
        </p:spPr>
        <p:txBody>
          <a:bodyPr wrap="square" rtlCol="0">
            <a:spAutoFit/>
          </a:bodyPr>
          <a:lstStyle/>
          <a:p>
            <a:r>
              <a:rPr lang="fr-FR" sz="2400" b="1" dirty="0"/>
              <a:t>Flood Documentation : LSPIV (Large Scale </a:t>
            </a:r>
            <a:r>
              <a:rPr lang="fr-FR" sz="2400" b="1" dirty="0" err="1"/>
              <a:t>Particle</a:t>
            </a:r>
            <a:r>
              <a:rPr lang="fr-FR" sz="2400" b="1" dirty="0"/>
              <a:t> Image Velocimetry) </a:t>
            </a:r>
          </a:p>
          <a:p>
            <a:pPr algn="ctr"/>
            <a:endParaRPr lang="fr-FR" sz="2000" b="1" dirty="0"/>
          </a:p>
        </p:txBody>
      </p:sp>
      <p:sp>
        <p:nvSpPr>
          <p:cNvPr id="5" name="ZoneTexte 4">
            <a:extLst>
              <a:ext uri="{FF2B5EF4-FFF2-40B4-BE49-F238E27FC236}">
                <a16:creationId xmlns:a16="http://schemas.microsoft.com/office/drawing/2014/main" id="{263A0C26-6902-4330-9AFE-AADD3C0F2E7D}"/>
              </a:ext>
            </a:extLst>
          </p:cNvPr>
          <p:cNvSpPr txBox="1"/>
          <p:nvPr/>
        </p:nvSpPr>
        <p:spPr>
          <a:xfrm>
            <a:off x="101455" y="544882"/>
            <a:ext cx="9965491" cy="584775"/>
          </a:xfrm>
          <a:prstGeom prst="rect">
            <a:avLst/>
          </a:prstGeom>
          <a:noFill/>
        </p:spPr>
        <p:txBody>
          <a:bodyPr wrap="square" rtlCol="0">
            <a:spAutoFit/>
          </a:bodyPr>
          <a:lstStyle/>
          <a:p>
            <a:r>
              <a:rPr lang="en-US" sz="1400" i="1" dirty="0">
                <a:solidFill>
                  <a:schemeClr val="bg2">
                    <a:lumMod val="50000"/>
                  </a:schemeClr>
                </a:solidFill>
              </a:rPr>
              <a:t>A method developed for measuring flow velocity and discharge in rivers using image analysis   </a:t>
            </a:r>
            <a:endParaRPr lang="fr-FR" sz="1400" i="1" dirty="0">
              <a:solidFill>
                <a:schemeClr val="bg2">
                  <a:lumMod val="50000"/>
                </a:schemeClr>
              </a:solidFill>
            </a:endParaRPr>
          </a:p>
          <a:p>
            <a:endParaRPr lang="fr-FR" dirty="0"/>
          </a:p>
        </p:txBody>
      </p:sp>
      <p:pic>
        <p:nvPicPr>
          <p:cNvPr id="6" name="Image 5">
            <a:extLst>
              <a:ext uri="{FF2B5EF4-FFF2-40B4-BE49-F238E27FC236}">
                <a16:creationId xmlns:a16="http://schemas.microsoft.com/office/drawing/2014/main" id="{8DEB47A3-1B22-4529-B14F-11B3363C35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195" y="1355185"/>
            <a:ext cx="1204254" cy="641534"/>
          </a:xfrm>
          <a:prstGeom prst="rect">
            <a:avLst/>
          </a:prstGeom>
        </p:spPr>
      </p:pic>
      <p:grpSp>
        <p:nvGrpSpPr>
          <p:cNvPr id="10" name="Groupe 9">
            <a:extLst>
              <a:ext uri="{FF2B5EF4-FFF2-40B4-BE49-F238E27FC236}">
                <a16:creationId xmlns:a16="http://schemas.microsoft.com/office/drawing/2014/main" id="{CB360DD7-9CF9-47C2-9FD0-0F11D31545C1}"/>
              </a:ext>
            </a:extLst>
          </p:cNvPr>
          <p:cNvGrpSpPr/>
          <p:nvPr/>
        </p:nvGrpSpPr>
        <p:grpSpPr>
          <a:xfrm>
            <a:off x="3238769" y="1057082"/>
            <a:ext cx="1338153" cy="1314698"/>
            <a:chOff x="5334000" y="4100779"/>
            <a:chExt cx="2057400" cy="2310079"/>
          </a:xfrm>
        </p:grpSpPr>
        <p:pic>
          <p:nvPicPr>
            <p:cNvPr id="11" name="Image 10">
              <a:extLst>
                <a:ext uri="{FF2B5EF4-FFF2-40B4-BE49-F238E27FC236}">
                  <a16:creationId xmlns:a16="http://schemas.microsoft.com/office/drawing/2014/main" id="{97B28C0D-AA5D-4822-A74A-980AAC2BEDC6}"/>
                </a:ext>
              </a:extLst>
            </p:cNvPr>
            <p:cNvPicPr>
              <a:picLocks noChangeAspect="1"/>
            </p:cNvPicPr>
            <p:nvPr/>
          </p:nvPicPr>
          <p:blipFill>
            <a:blip r:embed="rId3"/>
            <a:stretch>
              <a:fillRect/>
            </a:stretch>
          </p:blipFill>
          <p:spPr>
            <a:xfrm>
              <a:off x="5334000" y="4100779"/>
              <a:ext cx="1485900" cy="1562100"/>
            </a:xfrm>
            <a:prstGeom prst="rect">
              <a:avLst/>
            </a:prstGeom>
          </p:spPr>
        </p:pic>
        <p:pic>
          <p:nvPicPr>
            <p:cNvPr id="12" name="Image 11">
              <a:extLst>
                <a:ext uri="{FF2B5EF4-FFF2-40B4-BE49-F238E27FC236}">
                  <a16:creationId xmlns:a16="http://schemas.microsoft.com/office/drawing/2014/main" id="{F59CC6E6-56AE-40A2-B603-1A8EED05BFDE}"/>
                </a:ext>
              </a:extLst>
            </p:cNvPr>
            <p:cNvPicPr>
              <a:picLocks noChangeAspect="1"/>
            </p:cNvPicPr>
            <p:nvPr/>
          </p:nvPicPr>
          <p:blipFill>
            <a:blip r:embed="rId4"/>
            <a:stretch>
              <a:fillRect/>
            </a:stretch>
          </p:blipFill>
          <p:spPr>
            <a:xfrm>
              <a:off x="5532137" y="4258779"/>
              <a:ext cx="1466850" cy="1562100"/>
            </a:xfrm>
            <a:prstGeom prst="rect">
              <a:avLst/>
            </a:prstGeom>
          </p:spPr>
        </p:pic>
        <p:pic>
          <p:nvPicPr>
            <p:cNvPr id="13" name="Image 12">
              <a:extLst>
                <a:ext uri="{FF2B5EF4-FFF2-40B4-BE49-F238E27FC236}">
                  <a16:creationId xmlns:a16="http://schemas.microsoft.com/office/drawing/2014/main" id="{E9E9891C-3869-4877-81DF-138A75D027B5}"/>
                </a:ext>
              </a:extLst>
            </p:cNvPr>
            <p:cNvPicPr>
              <a:picLocks noChangeAspect="1"/>
            </p:cNvPicPr>
            <p:nvPr/>
          </p:nvPicPr>
          <p:blipFill>
            <a:blip r:embed="rId5"/>
            <a:stretch>
              <a:fillRect/>
            </a:stretch>
          </p:blipFill>
          <p:spPr>
            <a:xfrm>
              <a:off x="5882674" y="4563579"/>
              <a:ext cx="1314450" cy="1590675"/>
            </a:xfrm>
            <a:prstGeom prst="rect">
              <a:avLst/>
            </a:prstGeom>
          </p:spPr>
        </p:pic>
        <p:pic>
          <p:nvPicPr>
            <p:cNvPr id="14" name="Image 13">
              <a:extLst>
                <a:ext uri="{FF2B5EF4-FFF2-40B4-BE49-F238E27FC236}">
                  <a16:creationId xmlns:a16="http://schemas.microsoft.com/office/drawing/2014/main" id="{BECE94A3-F487-43DC-9B1F-7D3395F71BA7}"/>
                </a:ext>
              </a:extLst>
            </p:cNvPr>
            <p:cNvPicPr>
              <a:picLocks noChangeAspect="1"/>
            </p:cNvPicPr>
            <p:nvPr/>
          </p:nvPicPr>
          <p:blipFill>
            <a:blip r:embed="rId6"/>
            <a:stretch>
              <a:fillRect/>
            </a:stretch>
          </p:blipFill>
          <p:spPr>
            <a:xfrm>
              <a:off x="6076950" y="4848758"/>
              <a:ext cx="1314450" cy="1562100"/>
            </a:xfrm>
            <a:prstGeom prst="rect">
              <a:avLst/>
            </a:prstGeom>
          </p:spPr>
        </p:pic>
      </p:grpSp>
      <p:pic>
        <p:nvPicPr>
          <p:cNvPr id="15" name="Image 14">
            <a:extLst>
              <a:ext uri="{FF2B5EF4-FFF2-40B4-BE49-F238E27FC236}">
                <a16:creationId xmlns:a16="http://schemas.microsoft.com/office/drawing/2014/main" id="{AAC86D6B-D717-429B-9DFE-C2FCE6369F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71100" y="1090994"/>
            <a:ext cx="783804" cy="1237585"/>
          </a:xfrm>
          <a:prstGeom prst="rect">
            <a:avLst/>
          </a:prstGeom>
        </p:spPr>
      </p:pic>
      <p:sp>
        <p:nvSpPr>
          <p:cNvPr id="16" name="ZoneTexte 15">
            <a:extLst>
              <a:ext uri="{FF2B5EF4-FFF2-40B4-BE49-F238E27FC236}">
                <a16:creationId xmlns:a16="http://schemas.microsoft.com/office/drawing/2014/main" id="{2ECC2CA5-9D1F-4584-A69E-0C554FD1FD50}"/>
              </a:ext>
            </a:extLst>
          </p:cNvPr>
          <p:cNvSpPr txBox="1"/>
          <p:nvPr/>
        </p:nvSpPr>
        <p:spPr>
          <a:xfrm>
            <a:off x="2913309" y="2336532"/>
            <a:ext cx="1824759" cy="276999"/>
          </a:xfrm>
          <a:prstGeom prst="rect">
            <a:avLst/>
          </a:prstGeom>
          <a:noFill/>
        </p:spPr>
        <p:txBody>
          <a:bodyPr wrap="square" rtlCol="0">
            <a:spAutoFit/>
          </a:bodyPr>
          <a:lstStyle/>
          <a:p>
            <a:r>
              <a:rPr lang="fr-FR" sz="1200" dirty="0" err="1"/>
              <a:t>Several</a:t>
            </a:r>
            <a:r>
              <a:rPr lang="fr-FR" sz="1200" dirty="0"/>
              <a:t> </a:t>
            </a:r>
            <a:r>
              <a:rPr lang="fr-FR" sz="1200" dirty="0" err="1"/>
              <a:t>videos</a:t>
            </a:r>
            <a:r>
              <a:rPr lang="fr-FR" sz="1200" dirty="0"/>
              <a:t> of </a:t>
            </a:r>
            <a:r>
              <a:rPr lang="fr-FR" sz="1200" dirty="0" err="1"/>
              <a:t>flooding</a:t>
            </a:r>
            <a:endParaRPr lang="fr-FR" sz="1200" dirty="0"/>
          </a:p>
        </p:txBody>
      </p:sp>
      <p:sp>
        <p:nvSpPr>
          <p:cNvPr id="17" name="ZoneTexte 16">
            <a:extLst>
              <a:ext uri="{FF2B5EF4-FFF2-40B4-BE49-F238E27FC236}">
                <a16:creationId xmlns:a16="http://schemas.microsoft.com/office/drawing/2014/main" id="{9FFB8B51-8553-4AB7-8625-B7E581FAB27E}"/>
              </a:ext>
            </a:extLst>
          </p:cNvPr>
          <p:cNvSpPr txBox="1"/>
          <p:nvPr/>
        </p:nvSpPr>
        <p:spPr>
          <a:xfrm>
            <a:off x="4803130" y="2354119"/>
            <a:ext cx="1583375" cy="461665"/>
          </a:xfrm>
          <a:prstGeom prst="rect">
            <a:avLst/>
          </a:prstGeom>
          <a:noFill/>
        </p:spPr>
        <p:txBody>
          <a:bodyPr wrap="square" rtlCol="0">
            <a:spAutoFit/>
          </a:bodyPr>
          <a:lstStyle/>
          <a:p>
            <a:pPr algn="ctr"/>
            <a:r>
              <a:rPr lang="fr-FR" sz="1200" dirty="0"/>
              <a:t>Terrain </a:t>
            </a:r>
            <a:r>
              <a:rPr lang="fr-FR" sz="1200" dirty="0" err="1"/>
              <a:t>topographic</a:t>
            </a:r>
            <a:r>
              <a:rPr lang="fr-FR" sz="1200" dirty="0"/>
              <a:t> </a:t>
            </a:r>
            <a:r>
              <a:rPr lang="fr-FR" sz="1200" dirty="0" err="1"/>
              <a:t>measurements</a:t>
            </a:r>
            <a:endParaRPr lang="fr-FR" sz="1200" dirty="0"/>
          </a:p>
        </p:txBody>
      </p:sp>
      <p:pic>
        <p:nvPicPr>
          <p:cNvPr id="18" name="Image 17">
            <a:extLst>
              <a:ext uri="{FF2B5EF4-FFF2-40B4-BE49-F238E27FC236}">
                <a16:creationId xmlns:a16="http://schemas.microsoft.com/office/drawing/2014/main" id="{1D679733-A3DF-4623-A6E3-1C2BB5E86312}"/>
              </a:ext>
            </a:extLst>
          </p:cNvPr>
          <p:cNvPicPr>
            <a:picLocks noChangeAspect="1"/>
          </p:cNvPicPr>
          <p:nvPr/>
        </p:nvPicPr>
        <p:blipFill>
          <a:blip r:embed="rId8"/>
          <a:stretch>
            <a:fillRect/>
          </a:stretch>
        </p:blipFill>
        <p:spPr>
          <a:xfrm>
            <a:off x="6597183" y="1096396"/>
            <a:ext cx="1935507" cy="1269937"/>
          </a:xfrm>
          <a:prstGeom prst="rect">
            <a:avLst/>
          </a:prstGeom>
        </p:spPr>
      </p:pic>
      <p:sp>
        <p:nvSpPr>
          <p:cNvPr id="19" name="ZoneTexte 18">
            <a:extLst>
              <a:ext uri="{FF2B5EF4-FFF2-40B4-BE49-F238E27FC236}">
                <a16:creationId xmlns:a16="http://schemas.microsoft.com/office/drawing/2014/main" id="{2497BB79-EE27-4281-AD25-96924D6580A8}"/>
              </a:ext>
            </a:extLst>
          </p:cNvPr>
          <p:cNvSpPr txBox="1"/>
          <p:nvPr/>
        </p:nvSpPr>
        <p:spPr>
          <a:xfrm>
            <a:off x="6573039" y="2384409"/>
            <a:ext cx="2495305" cy="276999"/>
          </a:xfrm>
          <a:prstGeom prst="rect">
            <a:avLst/>
          </a:prstGeom>
          <a:noFill/>
        </p:spPr>
        <p:txBody>
          <a:bodyPr wrap="square" rtlCol="0">
            <a:spAutoFit/>
          </a:bodyPr>
          <a:lstStyle/>
          <a:p>
            <a:r>
              <a:rPr lang="fr-FR" sz="1200" dirty="0"/>
              <a:t>Image </a:t>
            </a:r>
            <a:r>
              <a:rPr lang="fr-FR" sz="1200" dirty="0" err="1"/>
              <a:t>matching</a:t>
            </a:r>
            <a:r>
              <a:rPr lang="fr-FR" sz="1200" dirty="0"/>
              <a:t> by </a:t>
            </a:r>
            <a:r>
              <a:rPr lang="fr-FR" sz="1200" dirty="0" err="1"/>
              <a:t>correlation</a:t>
            </a:r>
            <a:endParaRPr lang="fr-FR" sz="1200" dirty="0"/>
          </a:p>
        </p:txBody>
      </p:sp>
      <p:sp>
        <p:nvSpPr>
          <p:cNvPr id="20" name="Flèche : droite rayée 19">
            <a:extLst>
              <a:ext uri="{FF2B5EF4-FFF2-40B4-BE49-F238E27FC236}">
                <a16:creationId xmlns:a16="http://schemas.microsoft.com/office/drawing/2014/main" id="{F643B90D-FCC7-49DC-8310-68356AE2D188}"/>
              </a:ext>
            </a:extLst>
          </p:cNvPr>
          <p:cNvSpPr/>
          <p:nvPr/>
        </p:nvSpPr>
        <p:spPr>
          <a:xfrm>
            <a:off x="8648725" y="1555123"/>
            <a:ext cx="279180" cy="329577"/>
          </a:xfrm>
          <a:prstGeom prst="stripedRightArrow">
            <a:avLst/>
          </a:prstGeom>
          <a:solidFill>
            <a:srgbClr val="0070C0"/>
          </a:solidFill>
        </p:spPr>
        <p:txBody>
          <a:bodyPr wrap="square" lIns="0" tIns="0" rIns="0" bIns="0" rtlCol="0" anchor="ctr"/>
          <a:lstStyle/>
          <a:p>
            <a:pPr algn="ctr"/>
            <a:endParaRPr lang="fr-FR">
              <a:solidFill>
                <a:srgbClr val="FFFF00"/>
              </a:solidFill>
            </a:endParaRPr>
          </a:p>
        </p:txBody>
      </p:sp>
      <p:pic>
        <p:nvPicPr>
          <p:cNvPr id="21" name="Picture 5">
            <a:extLst>
              <a:ext uri="{FF2B5EF4-FFF2-40B4-BE49-F238E27FC236}">
                <a16:creationId xmlns:a16="http://schemas.microsoft.com/office/drawing/2014/main" id="{DFC76332-89B9-4DD0-9FFE-B3B608EF78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25024" y="1086291"/>
            <a:ext cx="1851584" cy="128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ZoneTexte 21">
            <a:extLst>
              <a:ext uri="{FF2B5EF4-FFF2-40B4-BE49-F238E27FC236}">
                <a16:creationId xmlns:a16="http://schemas.microsoft.com/office/drawing/2014/main" id="{0760F618-81B1-4EBF-9820-8DD188A50D4E}"/>
              </a:ext>
            </a:extLst>
          </p:cNvPr>
          <p:cNvSpPr txBox="1"/>
          <p:nvPr/>
        </p:nvSpPr>
        <p:spPr>
          <a:xfrm>
            <a:off x="9171257" y="2381585"/>
            <a:ext cx="1824760" cy="276999"/>
          </a:xfrm>
          <a:prstGeom prst="rect">
            <a:avLst/>
          </a:prstGeom>
          <a:noFill/>
        </p:spPr>
        <p:txBody>
          <a:bodyPr wrap="square" rtlCol="0">
            <a:spAutoFit/>
          </a:bodyPr>
          <a:lstStyle/>
          <a:p>
            <a:r>
              <a:rPr lang="fr-FR" sz="1200" dirty="0"/>
              <a:t>velocity </a:t>
            </a:r>
            <a:r>
              <a:rPr lang="fr-FR" sz="1200" dirty="0" err="1"/>
              <a:t>along</a:t>
            </a:r>
            <a:r>
              <a:rPr lang="fr-FR" sz="1200" dirty="0"/>
              <a:t> a transect</a:t>
            </a:r>
          </a:p>
        </p:txBody>
      </p:sp>
      <p:sp>
        <p:nvSpPr>
          <p:cNvPr id="23" name="ZoneTexte 22">
            <a:extLst>
              <a:ext uri="{FF2B5EF4-FFF2-40B4-BE49-F238E27FC236}">
                <a16:creationId xmlns:a16="http://schemas.microsoft.com/office/drawing/2014/main" id="{915F1055-0F2A-43B4-8E9C-6FCE9900703C}"/>
              </a:ext>
            </a:extLst>
          </p:cNvPr>
          <p:cNvSpPr txBox="1"/>
          <p:nvPr/>
        </p:nvSpPr>
        <p:spPr>
          <a:xfrm>
            <a:off x="9647552" y="3191227"/>
            <a:ext cx="1107133" cy="276999"/>
          </a:xfrm>
          <a:prstGeom prst="rect">
            <a:avLst/>
          </a:prstGeom>
          <a:noFill/>
        </p:spPr>
        <p:txBody>
          <a:bodyPr wrap="square" rtlCol="0">
            <a:spAutoFit/>
          </a:bodyPr>
          <a:lstStyle/>
          <a:p>
            <a:r>
              <a:rPr lang="fr-FR" sz="1200" dirty="0" err="1"/>
              <a:t>Discharges</a:t>
            </a:r>
            <a:endParaRPr lang="fr-FR" sz="1200" dirty="0"/>
          </a:p>
        </p:txBody>
      </p:sp>
      <p:sp>
        <p:nvSpPr>
          <p:cNvPr id="24" name="ZoneTexte 23">
            <a:extLst>
              <a:ext uri="{FF2B5EF4-FFF2-40B4-BE49-F238E27FC236}">
                <a16:creationId xmlns:a16="http://schemas.microsoft.com/office/drawing/2014/main" id="{D2D6DE00-58C8-4C12-BEAD-32BA59C2BE41}"/>
              </a:ext>
            </a:extLst>
          </p:cNvPr>
          <p:cNvSpPr txBox="1"/>
          <p:nvPr/>
        </p:nvSpPr>
        <p:spPr>
          <a:xfrm>
            <a:off x="221060" y="3186912"/>
            <a:ext cx="4527405" cy="646331"/>
          </a:xfrm>
          <a:prstGeom prst="rect">
            <a:avLst/>
          </a:prstGeom>
          <a:noFill/>
        </p:spPr>
        <p:txBody>
          <a:bodyPr wrap="square" rtlCol="0">
            <a:spAutoFit/>
          </a:bodyPr>
          <a:lstStyle/>
          <a:p>
            <a:r>
              <a:rPr lang="fr-FR" b="1" dirty="0">
                <a:solidFill>
                  <a:schemeClr val="accent1">
                    <a:lumMod val="75000"/>
                  </a:schemeClr>
                </a:solidFill>
              </a:rPr>
              <a:t>Alternative to </a:t>
            </a:r>
            <a:r>
              <a:rPr lang="fr-FR" b="1" dirty="0" err="1">
                <a:solidFill>
                  <a:schemeClr val="accent1">
                    <a:lumMod val="75000"/>
                  </a:schemeClr>
                </a:solidFill>
              </a:rPr>
              <a:t>field</a:t>
            </a:r>
            <a:r>
              <a:rPr lang="fr-FR" b="1" dirty="0">
                <a:solidFill>
                  <a:schemeClr val="accent1">
                    <a:lumMod val="75000"/>
                  </a:schemeClr>
                </a:solidFill>
              </a:rPr>
              <a:t> </a:t>
            </a:r>
            <a:r>
              <a:rPr lang="fr-FR" b="1" dirty="0" err="1">
                <a:solidFill>
                  <a:schemeClr val="accent1">
                    <a:lumMod val="75000"/>
                  </a:schemeClr>
                </a:solidFill>
              </a:rPr>
              <a:t>surveys</a:t>
            </a:r>
            <a:r>
              <a:rPr lang="fr-FR" b="1" dirty="0">
                <a:solidFill>
                  <a:schemeClr val="accent1">
                    <a:lumMod val="75000"/>
                  </a:schemeClr>
                </a:solidFill>
              </a:rPr>
              <a:t> </a:t>
            </a:r>
            <a:r>
              <a:rPr lang="fr-FR" dirty="0"/>
              <a:t>: </a:t>
            </a:r>
            <a:r>
              <a:rPr lang="en-US" dirty="0"/>
              <a:t>GRPs extracted from online geospatial databases.</a:t>
            </a:r>
            <a:endParaRPr lang="fr-FR" dirty="0"/>
          </a:p>
        </p:txBody>
      </p:sp>
      <p:sp>
        <p:nvSpPr>
          <p:cNvPr id="25" name="Flèche : droite rayée 24">
            <a:extLst>
              <a:ext uri="{FF2B5EF4-FFF2-40B4-BE49-F238E27FC236}">
                <a16:creationId xmlns:a16="http://schemas.microsoft.com/office/drawing/2014/main" id="{E1A3F7A2-A2BE-4182-98D0-EFCA590A0C74}"/>
              </a:ext>
            </a:extLst>
          </p:cNvPr>
          <p:cNvSpPr/>
          <p:nvPr/>
        </p:nvSpPr>
        <p:spPr>
          <a:xfrm rot="5400000">
            <a:off x="9927356" y="2794515"/>
            <a:ext cx="279180" cy="329577"/>
          </a:xfrm>
          <a:prstGeom prst="stripedRightArrow">
            <a:avLst/>
          </a:prstGeom>
          <a:solidFill>
            <a:srgbClr val="0070C0"/>
          </a:solidFill>
        </p:spPr>
        <p:txBody>
          <a:bodyPr wrap="square" lIns="0" tIns="0" rIns="0" bIns="0" rtlCol="0" anchor="ctr"/>
          <a:lstStyle/>
          <a:p>
            <a:pPr algn="ctr"/>
            <a:endParaRPr lang="fr-FR">
              <a:solidFill>
                <a:srgbClr val="FFFF00"/>
              </a:solidFill>
            </a:endParaRPr>
          </a:p>
        </p:txBody>
      </p:sp>
      <p:sp>
        <p:nvSpPr>
          <p:cNvPr id="26" name="Flèche : droite rayée 25">
            <a:extLst>
              <a:ext uri="{FF2B5EF4-FFF2-40B4-BE49-F238E27FC236}">
                <a16:creationId xmlns:a16="http://schemas.microsoft.com/office/drawing/2014/main" id="{1F34BB3F-0210-4AB3-8F61-C196D68B4F66}"/>
              </a:ext>
            </a:extLst>
          </p:cNvPr>
          <p:cNvSpPr/>
          <p:nvPr/>
        </p:nvSpPr>
        <p:spPr>
          <a:xfrm>
            <a:off x="6250842" y="1573866"/>
            <a:ext cx="279180" cy="329577"/>
          </a:xfrm>
          <a:prstGeom prst="stripedRightArrow">
            <a:avLst/>
          </a:prstGeom>
          <a:solidFill>
            <a:srgbClr val="0070C0"/>
          </a:solidFill>
        </p:spPr>
        <p:txBody>
          <a:bodyPr wrap="square" lIns="0" tIns="0" rIns="0" bIns="0" rtlCol="0" anchor="ctr"/>
          <a:lstStyle/>
          <a:p>
            <a:pPr algn="ctr"/>
            <a:endParaRPr lang="fr-FR">
              <a:solidFill>
                <a:srgbClr val="FFFF00"/>
              </a:solidFill>
            </a:endParaRPr>
          </a:p>
        </p:txBody>
      </p:sp>
      <p:sp>
        <p:nvSpPr>
          <p:cNvPr id="27" name="Flèche : droite rayée 26">
            <a:extLst>
              <a:ext uri="{FF2B5EF4-FFF2-40B4-BE49-F238E27FC236}">
                <a16:creationId xmlns:a16="http://schemas.microsoft.com/office/drawing/2014/main" id="{6C4EBD22-CD5C-4702-AA33-B74534402F2C}"/>
              </a:ext>
            </a:extLst>
          </p:cNvPr>
          <p:cNvSpPr/>
          <p:nvPr/>
        </p:nvSpPr>
        <p:spPr>
          <a:xfrm>
            <a:off x="2913309" y="1555122"/>
            <a:ext cx="279180" cy="329577"/>
          </a:xfrm>
          <a:prstGeom prst="stripedRightArrow">
            <a:avLst/>
          </a:prstGeom>
          <a:solidFill>
            <a:srgbClr val="0070C0"/>
          </a:solidFill>
        </p:spPr>
        <p:txBody>
          <a:bodyPr wrap="square" lIns="0" tIns="0" rIns="0" bIns="0" rtlCol="0" anchor="ctr"/>
          <a:lstStyle/>
          <a:p>
            <a:pPr algn="ctr"/>
            <a:endParaRPr lang="fr-FR">
              <a:solidFill>
                <a:srgbClr val="FFFF00"/>
              </a:solidFill>
            </a:endParaRPr>
          </a:p>
        </p:txBody>
      </p:sp>
      <p:sp>
        <p:nvSpPr>
          <p:cNvPr id="28" name="ZoneTexte 27">
            <a:extLst>
              <a:ext uri="{FF2B5EF4-FFF2-40B4-BE49-F238E27FC236}">
                <a16:creationId xmlns:a16="http://schemas.microsoft.com/office/drawing/2014/main" id="{52A5C682-76A1-4490-8CB6-672AB34EBD8C}"/>
              </a:ext>
            </a:extLst>
          </p:cNvPr>
          <p:cNvSpPr txBox="1"/>
          <p:nvPr/>
        </p:nvSpPr>
        <p:spPr>
          <a:xfrm>
            <a:off x="236821" y="1542967"/>
            <a:ext cx="1564321" cy="369332"/>
          </a:xfrm>
          <a:prstGeom prst="rect">
            <a:avLst/>
          </a:prstGeom>
          <a:noFill/>
        </p:spPr>
        <p:txBody>
          <a:bodyPr wrap="square">
            <a:spAutoFit/>
          </a:bodyPr>
          <a:lstStyle/>
          <a:p>
            <a:r>
              <a:rPr lang="fr-FR" b="1" dirty="0">
                <a:solidFill>
                  <a:schemeClr val="accent1">
                    <a:lumMod val="75000"/>
                  </a:schemeClr>
                </a:solidFill>
              </a:rPr>
              <a:t>LSPIV Method</a:t>
            </a:r>
            <a:endParaRPr lang="fr-FR" dirty="0"/>
          </a:p>
        </p:txBody>
      </p:sp>
      <p:pic>
        <p:nvPicPr>
          <p:cNvPr id="29" name="Image 28">
            <a:extLst>
              <a:ext uri="{FF2B5EF4-FFF2-40B4-BE49-F238E27FC236}">
                <a16:creationId xmlns:a16="http://schemas.microsoft.com/office/drawing/2014/main" id="{C4750183-3902-4558-9B57-C710CA864D5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13248" y="2981601"/>
            <a:ext cx="1048402" cy="1048402"/>
          </a:xfrm>
          <a:prstGeom prst="rect">
            <a:avLst/>
          </a:prstGeom>
        </p:spPr>
      </p:pic>
      <p:sp>
        <p:nvSpPr>
          <p:cNvPr id="30" name="Flèche : droite rayée 29">
            <a:extLst>
              <a:ext uri="{FF2B5EF4-FFF2-40B4-BE49-F238E27FC236}">
                <a16:creationId xmlns:a16="http://schemas.microsoft.com/office/drawing/2014/main" id="{C45837A0-1186-46C9-BA81-BA5FE2C34356}"/>
              </a:ext>
            </a:extLst>
          </p:cNvPr>
          <p:cNvSpPr/>
          <p:nvPr/>
        </p:nvSpPr>
        <p:spPr>
          <a:xfrm>
            <a:off x="4628749" y="3211082"/>
            <a:ext cx="279180" cy="329577"/>
          </a:xfrm>
          <a:prstGeom prst="stripedRightArrow">
            <a:avLst/>
          </a:prstGeom>
          <a:solidFill>
            <a:srgbClr val="0070C0"/>
          </a:solidFill>
        </p:spPr>
        <p:txBody>
          <a:bodyPr wrap="square" lIns="0" tIns="0" rIns="0" bIns="0" rtlCol="0" anchor="ctr"/>
          <a:lstStyle/>
          <a:p>
            <a:pPr algn="ctr"/>
            <a:endParaRPr lang="fr-FR">
              <a:solidFill>
                <a:srgbClr val="FFFF00"/>
              </a:solidFill>
            </a:endParaRPr>
          </a:p>
        </p:txBody>
      </p:sp>
      <p:sp>
        <p:nvSpPr>
          <p:cNvPr id="31" name="Rectangle 30">
            <a:extLst>
              <a:ext uri="{FF2B5EF4-FFF2-40B4-BE49-F238E27FC236}">
                <a16:creationId xmlns:a16="http://schemas.microsoft.com/office/drawing/2014/main" id="{41247A40-DBBD-47BF-A474-2AE8E0841F79}"/>
              </a:ext>
            </a:extLst>
          </p:cNvPr>
          <p:cNvSpPr/>
          <p:nvPr/>
        </p:nvSpPr>
        <p:spPr>
          <a:xfrm>
            <a:off x="4981151" y="1032869"/>
            <a:ext cx="1315297" cy="3074294"/>
          </a:xfrm>
          <a:prstGeom prst="rect">
            <a:avLst/>
          </a:prstGeom>
          <a:noFill/>
          <a:ln w="28575">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32" name="ZoneTexte 31">
            <a:extLst>
              <a:ext uri="{FF2B5EF4-FFF2-40B4-BE49-F238E27FC236}">
                <a16:creationId xmlns:a16="http://schemas.microsoft.com/office/drawing/2014/main" id="{BD054655-1E56-4468-B7F9-6CE9037A0DDE}"/>
              </a:ext>
            </a:extLst>
          </p:cNvPr>
          <p:cNvSpPr txBox="1"/>
          <p:nvPr/>
        </p:nvSpPr>
        <p:spPr>
          <a:xfrm>
            <a:off x="236821" y="4147835"/>
            <a:ext cx="6112800" cy="369332"/>
          </a:xfrm>
          <a:prstGeom prst="rect">
            <a:avLst/>
          </a:prstGeom>
          <a:noFill/>
        </p:spPr>
        <p:txBody>
          <a:bodyPr wrap="square" rtlCol="0">
            <a:spAutoFit/>
          </a:bodyPr>
          <a:lstStyle/>
          <a:p>
            <a:r>
              <a:rPr lang="en-US" b="1" dirty="0">
                <a:solidFill>
                  <a:schemeClr val="accent1"/>
                </a:solidFill>
              </a:rPr>
              <a:t>Uncertainty in velocity and discharge ?</a:t>
            </a:r>
            <a:endParaRPr lang="fr-FR" b="1" dirty="0">
              <a:solidFill>
                <a:schemeClr val="accent1"/>
              </a:solidFill>
            </a:endParaRPr>
          </a:p>
        </p:txBody>
      </p:sp>
      <p:sp>
        <p:nvSpPr>
          <p:cNvPr id="33" name="ZoneTexte 32">
            <a:extLst>
              <a:ext uri="{FF2B5EF4-FFF2-40B4-BE49-F238E27FC236}">
                <a16:creationId xmlns:a16="http://schemas.microsoft.com/office/drawing/2014/main" id="{F54F416D-7091-45E0-B6E3-AC4D240AD93A}"/>
              </a:ext>
            </a:extLst>
          </p:cNvPr>
          <p:cNvSpPr txBox="1"/>
          <p:nvPr/>
        </p:nvSpPr>
        <p:spPr>
          <a:xfrm>
            <a:off x="273705" y="4577481"/>
            <a:ext cx="11224469" cy="369332"/>
          </a:xfrm>
          <a:prstGeom prst="rect">
            <a:avLst/>
          </a:prstGeom>
          <a:noFill/>
        </p:spPr>
        <p:txBody>
          <a:bodyPr wrap="square">
            <a:spAutoFit/>
          </a:bodyPr>
          <a:lstStyle/>
          <a:p>
            <a:r>
              <a:rPr lang="en-US" dirty="0"/>
              <a:t>Capability for generating reference points and transects from alternative sources?</a:t>
            </a:r>
            <a:endParaRPr lang="fr-FR" dirty="0"/>
          </a:p>
        </p:txBody>
      </p:sp>
      <p:sp>
        <p:nvSpPr>
          <p:cNvPr id="34" name="ZoneTexte 33">
            <a:extLst>
              <a:ext uri="{FF2B5EF4-FFF2-40B4-BE49-F238E27FC236}">
                <a16:creationId xmlns:a16="http://schemas.microsoft.com/office/drawing/2014/main" id="{0E46612B-2E23-44A8-82E0-CFFF6A5C10BE}"/>
              </a:ext>
            </a:extLst>
          </p:cNvPr>
          <p:cNvSpPr txBox="1"/>
          <p:nvPr/>
        </p:nvSpPr>
        <p:spPr>
          <a:xfrm>
            <a:off x="289094" y="5069501"/>
            <a:ext cx="9237670" cy="369332"/>
          </a:xfrm>
          <a:prstGeom prst="rect">
            <a:avLst/>
          </a:prstGeom>
          <a:noFill/>
        </p:spPr>
        <p:txBody>
          <a:bodyPr wrap="square" rtlCol="0">
            <a:spAutoFit/>
          </a:bodyPr>
          <a:lstStyle/>
          <a:p>
            <a:r>
              <a:rPr lang="en-US" dirty="0"/>
              <a:t>Identification and generation of hydraulic reference points for flood event characterization.</a:t>
            </a:r>
            <a:endParaRPr lang="fr-FR" dirty="0"/>
          </a:p>
        </p:txBody>
      </p:sp>
      <p:sp>
        <p:nvSpPr>
          <p:cNvPr id="35" name="ZoneTexte 34">
            <a:extLst>
              <a:ext uri="{FF2B5EF4-FFF2-40B4-BE49-F238E27FC236}">
                <a16:creationId xmlns:a16="http://schemas.microsoft.com/office/drawing/2014/main" id="{7481A32F-E809-4FE7-BD35-F1D8DF094B43}"/>
              </a:ext>
            </a:extLst>
          </p:cNvPr>
          <p:cNvSpPr txBox="1"/>
          <p:nvPr/>
        </p:nvSpPr>
        <p:spPr>
          <a:xfrm>
            <a:off x="273705" y="5761604"/>
            <a:ext cx="10284903" cy="369332"/>
          </a:xfrm>
          <a:prstGeom prst="rect">
            <a:avLst/>
          </a:prstGeom>
          <a:noFill/>
        </p:spPr>
        <p:txBody>
          <a:bodyPr wrap="square" rtlCol="0">
            <a:spAutoFit/>
          </a:bodyPr>
          <a:lstStyle/>
          <a:p>
            <a:r>
              <a:rPr lang="en-US" dirty="0"/>
              <a:t>Assessment of the relevance and sensitivity of using amateur videos as an alternative data source.</a:t>
            </a:r>
            <a:endParaRPr lang="fr-FR" dirty="0"/>
          </a:p>
        </p:txBody>
      </p:sp>
      <p:sp>
        <p:nvSpPr>
          <p:cNvPr id="36" name="Flèche : droite rayée 35">
            <a:extLst>
              <a:ext uri="{FF2B5EF4-FFF2-40B4-BE49-F238E27FC236}">
                <a16:creationId xmlns:a16="http://schemas.microsoft.com/office/drawing/2014/main" id="{5E3B98D8-8B1D-4B0C-935D-C417831D2CA8}"/>
              </a:ext>
            </a:extLst>
          </p:cNvPr>
          <p:cNvSpPr/>
          <p:nvPr/>
        </p:nvSpPr>
        <p:spPr>
          <a:xfrm>
            <a:off x="4701971" y="1549200"/>
            <a:ext cx="279180" cy="329577"/>
          </a:xfrm>
          <a:prstGeom prst="stripedRightArrow">
            <a:avLst/>
          </a:prstGeom>
          <a:solidFill>
            <a:srgbClr val="0070C0"/>
          </a:solidFill>
        </p:spPr>
        <p:txBody>
          <a:bodyPr wrap="square" lIns="0" tIns="0" rIns="0" bIns="0" rtlCol="0" anchor="ctr"/>
          <a:lstStyle/>
          <a:p>
            <a:pPr algn="ctr"/>
            <a:endParaRPr lang="fr-FR">
              <a:solidFill>
                <a:srgbClr val="FFFF00"/>
              </a:solidFill>
            </a:endParaRPr>
          </a:p>
        </p:txBody>
      </p:sp>
    </p:spTree>
    <p:extLst>
      <p:ext uri="{BB962C8B-B14F-4D97-AF65-F5344CB8AC3E}">
        <p14:creationId xmlns:p14="http://schemas.microsoft.com/office/powerpoint/2010/main" val="376812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25692EC1-9AE0-49CB-8B83-1531DDCFDD0E}"/>
              </a:ext>
            </a:extLst>
          </p:cNvPr>
          <p:cNvSpPr txBox="1"/>
          <p:nvPr/>
        </p:nvSpPr>
        <p:spPr>
          <a:xfrm>
            <a:off x="0" y="146762"/>
            <a:ext cx="11277600" cy="1200329"/>
          </a:xfrm>
          <a:prstGeom prst="rect">
            <a:avLst/>
          </a:prstGeom>
          <a:noFill/>
        </p:spPr>
        <p:txBody>
          <a:bodyPr wrap="square" rtlCol="0">
            <a:spAutoFit/>
          </a:bodyPr>
          <a:lstStyle/>
          <a:p>
            <a:r>
              <a:rPr lang="fr-FR" sz="2800" b="1" dirty="0" err="1"/>
              <a:t>Uncertainty</a:t>
            </a:r>
            <a:r>
              <a:rPr lang="fr-FR" sz="2800" b="1" dirty="0"/>
              <a:t> in velocity and </a:t>
            </a:r>
            <a:r>
              <a:rPr lang="fr-FR" sz="2800" b="1" dirty="0" err="1"/>
              <a:t>discharge</a:t>
            </a:r>
            <a:r>
              <a:rPr lang="fr-FR" sz="2800" b="1" dirty="0"/>
              <a:t> : </a:t>
            </a:r>
            <a:r>
              <a:rPr lang="fr-FR" sz="2400" b="1" dirty="0"/>
              <a:t>LSPIV (Large Scale </a:t>
            </a:r>
            <a:r>
              <a:rPr lang="fr-FR" sz="2400" b="1" dirty="0" err="1"/>
              <a:t>Particle</a:t>
            </a:r>
            <a:r>
              <a:rPr lang="fr-FR" sz="2400" b="1" dirty="0"/>
              <a:t> Image Velocimetry) </a:t>
            </a:r>
          </a:p>
          <a:p>
            <a:pPr algn="ctr"/>
            <a:endParaRPr lang="fr-FR" sz="2000" b="1" dirty="0"/>
          </a:p>
        </p:txBody>
      </p:sp>
      <p:sp>
        <p:nvSpPr>
          <p:cNvPr id="15" name="ZoneTexte 14">
            <a:extLst>
              <a:ext uri="{FF2B5EF4-FFF2-40B4-BE49-F238E27FC236}">
                <a16:creationId xmlns:a16="http://schemas.microsoft.com/office/drawing/2014/main" id="{19ADAB3A-58F7-4984-B313-806178D6EDB2}"/>
              </a:ext>
            </a:extLst>
          </p:cNvPr>
          <p:cNvSpPr txBox="1"/>
          <p:nvPr/>
        </p:nvSpPr>
        <p:spPr>
          <a:xfrm>
            <a:off x="45221" y="1044684"/>
            <a:ext cx="11341917" cy="369332"/>
          </a:xfrm>
          <a:prstGeom prst="rect">
            <a:avLst/>
          </a:prstGeom>
          <a:noFill/>
        </p:spPr>
        <p:txBody>
          <a:bodyPr wrap="square" rtlCol="0">
            <a:spAutoFit/>
          </a:bodyPr>
          <a:lstStyle/>
          <a:p>
            <a:r>
              <a:rPr lang="fr-FR" b="1" dirty="0"/>
              <a:t>I. </a:t>
            </a:r>
            <a:r>
              <a:rPr lang="en-US" b="1" dirty="0"/>
              <a:t>Sensitivity analysis of Google Maps reference points relative to a thoroughly documented case study</a:t>
            </a:r>
            <a:r>
              <a:rPr lang="en-US" dirty="0"/>
              <a:t>.</a:t>
            </a:r>
            <a:endParaRPr lang="fr-FR" b="1" dirty="0"/>
          </a:p>
        </p:txBody>
      </p:sp>
      <p:grpSp>
        <p:nvGrpSpPr>
          <p:cNvPr id="16" name="Groupe 15">
            <a:extLst>
              <a:ext uri="{FF2B5EF4-FFF2-40B4-BE49-F238E27FC236}">
                <a16:creationId xmlns:a16="http://schemas.microsoft.com/office/drawing/2014/main" id="{F04484CA-58E9-47B2-9800-F837483D8097}"/>
              </a:ext>
            </a:extLst>
          </p:cNvPr>
          <p:cNvGrpSpPr/>
          <p:nvPr/>
        </p:nvGrpSpPr>
        <p:grpSpPr>
          <a:xfrm>
            <a:off x="5447574" y="2154974"/>
            <a:ext cx="6483169" cy="3856934"/>
            <a:chOff x="5099231" y="1884595"/>
            <a:chExt cx="6483169" cy="3856934"/>
          </a:xfrm>
        </p:grpSpPr>
        <p:grpSp>
          <p:nvGrpSpPr>
            <p:cNvPr id="17" name="Groupe 16">
              <a:extLst>
                <a:ext uri="{FF2B5EF4-FFF2-40B4-BE49-F238E27FC236}">
                  <a16:creationId xmlns:a16="http://schemas.microsoft.com/office/drawing/2014/main" id="{BB9423F9-AC87-401F-A736-BC92F5A0B8E1}"/>
                </a:ext>
              </a:extLst>
            </p:cNvPr>
            <p:cNvGrpSpPr/>
            <p:nvPr/>
          </p:nvGrpSpPr>
          <p:grpSpPr>
            <a:xfrm>
              <a:off x="5099231" y="1884595"/>
              <a:ext cx="6483169" cy="3856934"/>
              <a:chOff x="5099231" y="1884595"/>
              <a:chExt cx="6483169" cy="3856934"/>
            </a:xfrm>
          </p:grpSpPr>
          <p:grpSp>
            <p:nvGrpSpPr>
              <p:cNvPr id="19" name="Groupe 18">
                <a:extLst>
                  <a:ext uri="{FF2B5EF4-FFF2-40B4-BE49-F238E27FC236}">
                    <a16:creationId xmlns:a16="http://schemas.microsoft.com/office/drawing/2014/main" id="{B9053A79-ADB6-403C-99D9-9DE61B7A0914}"/>
                  </a:ext>
                </a:extLst>
              </p:cNvPr>
              <p:cNvGrpSpPr/>
              <p:nvPr/>
            </p:nvGrpSpPr>
            <p:grpSpPr>
              <a:xfrm>
                <a:off x="5099231" y="1884595"/>
                <a:ext cx="6483169" cy="3856934"/>
                <a:chOff x="5499406" y="2017564"/>
                <a:chExt cx="6483169" cy="3856934"/>
              </a:xfrm>
            </p:grpSpPr>
            <p:grpSp>
              <p:nvGrpSpPr>
                <p:cNvPr id="21" name="Groupe 20">
                  <a:extLst>
                    <a:ext uri="{FF2B5EF4-FFF2-40B4-BE49-F238E27FC236}">
                      <a16:creationId xmlns:a16="http://schemas.microsoft.com/office/drawing/2014/main" id="{B63CAD21-1CE6-4CAC-81E8-81D0DA3FCA32}"/>
                    </a:ext>
                  </a:extLst>
                </p:cNvPr>
                <p:cNvGrpSpPr/>
                <p:nvPr/>
              </p:nvGrpSpPr>
              <p:grpSpPr>
                <a:xfrm>
                  <a:off x="5499406" y="2017564"/>
                  <a:ext cx="6483169" cy="3856934"/>
                  <a:chOff x="5499406" y="2017564"/>
                  <a:chExt cx="6483169" cy="3856934"/>
                </a:xfrm>
              </p:grpSpPr>
              <p:grpSp>
                <p:nvGrpSpPr>
                  <p:cNvPr id="23" name="Groupe 22">
                    <a:extLst>
                      <a:ext uri="{FF2B5EF4-FFF2-40B4-BE49-F238E27FC236}">
                        <a16:creationId xmlns:a16="http://schemas.microsoft.com/office/drawing/2014/main" id="{A8CF45A4-19C6-48AD-A9D5-4DF726A37D0C}"/>
                      </a:ext>
                    </a:extLst>
                  </p:cNvPr>
                  <p:cNvGrpSpPr/>
                  <p:nvPr/>
                </p:nvGrpSpPr>
                <p:grpSpPr>
                  <a:xfrm>
                    <a:off x="5499406" y="2017564"/>
                    <a:ext cx="6483169" cy="3856934"/>
                    <a:chOff x="6319618" y="1662154"/>
                    <a:chExt cx="6612365" cy="4036540"/>
                  </a:xfrm>
                </p:grpSpPr>
                <p:pic>
                  <p:nvPicPr>
                    <p:cNvPr id="39" name="Image 38">
                      <a:extLst>
                        <a:ext uri="{FF2B5EF4-FFF2-40B4-BE49-F238E27FC236}">
                          <a16:creationId xmlns:a16="http://schemas.microsoft.com/office/drawing/2014/main" id="{3F2AD878-1BFB-49E7-AEBC-4726F63D9DAE}"/>
                        </a:ext>
                      </a:extLst>
                    </p:cNvPr>
                    <p:cNvPicPr>
                      <a:picLocks noChangeAspect="1"/>
                    </p:cNvPicPr>
                    <p:nvPr/>
                  </p:nvPicPr>
                  <p:blipFill>
                    <a:blip r:embed="rId2"/>
                    <a:stretch>
                      <a:fillRect/>
                    </a:stretch>
                  </p:blipFill>
                  <p:spPr>
                    <a:xfrm>
                      <a:off x="6319618" y="1662154"/>
                      <a:ext cx="6612365" cy="4036540"/>
                    </a:xfrm>
                    <a:prstGeom prst="rect">
                      <a:avLst/>
                    </a:prstGeom>
                  </p:spPr>
                </p:pic>
                <p:sp>
                  <p:nvSpPr>
                    <p:cNvPr id="40" name="ZoneTexte 39">
                      <a:extLst>
                        <a:ext uri="{FF2B5EF4-FFF2-40B4-BE49-F238E27FC236}">
                          <a16:creationId xmlns:a16="http://schemas.microsoft.com/office/drawing/2014/main" id="{B33FF1D3-0FF9-4298-8562-427FA27F70B2}"/>
                        </a:ext>
                      </a:extLst>
                    </p:cNvPr>
                    <p:cNvSpPr txBox="1"/>
                    <p:nvPr/>
                  </p:nvSpPr>
                  <p:spPr>
                    <a:xfrm>
                      <a:off x="8184110" y="2053473"/>
                      <a:ext cx="3740553" cy="472427"/>
                    </a:xfrm>
                    <a:prstGeom prst="rect">
                      <a:avLst/>
                    </a:prstGeom>
                    <a:noFill/>
                  </p:spPr>
                  <p:txBody>
                    <a:bodyPr wrap="square">
                      <a:spAutoFit/>
                    </a:bodyPr>
                    <a:lstStyle/>
                    <a:p>
                      <a:pPr algn="just">
                        <a:lnSpc>
                          <a:spcPct val="150000"/>
                        </a:lnSpc>
                      </a:pPr>
                      <a:r>
                        <a:rPr lang="fr-FR" dirty="0">
                          <a:solidFill>
                            <a:schemeClr val="bg1"/>
                          </a:solidFill>
                        </a:rPr>
                        <a:t>Times </a:t>
                      </a:r>
                      <a:r>
                        <a:rPr lang="fr-FR" dirty="0" err="1">
                          <a:solidFill>
                            <a:schemeClr val="bg1"/>
                          </a:solidFill>
                        </a:rPr>
                        <a:t>interval</a:t>
                      </a:r>
                      <a:r>
                        <a:rPr lang="fr-FR" sz="1800" dirty="0">
                          <a:solidFill>
                            <a:schemeClr val="bg1"/>
                          </a:solidFill>
                        </a:rPr>
                        <a:t> : 0.04 s</a:t>
                      </a:r>
                    </a:p>
                  </p:txBody>
                </p:sp>
                <p:sp>
                  <p:nvSpPr>
                    <p:cNvPr id="41" name="ZoneTexte 40">
                      <a:extLst>
                        <a:ext uri="{FF2B5EF4-FFF2-40B4-BE49-F238E27FC236}">
                          <a16:creationId xmlns:a16="http://schemas.microsoft.com/office/drawing/2014/main" id="{AB1B5360-6FBC-4E36-B896-4E751C1A3FFE}"/>
                        </a:ext>
                      </a:extLst>
                    </p:cNvPr>
                    <p:cNvSpPr txBox="1"/>
                    <p:nvPr/>
                  </p:nvSpPr>
                  <p:spPr>
                    <a:xfrm>
                      <a:off x="7098342" y="2329821"/>
                      <a:ext cx="5425865" cy="472427"/>
                    </a:xfrm>
                    <a:prstGeom prst="rect">
                      <a:avLst/>
                    </a:prstGeom>
                    <a:noFill/>
                  </p:spPr>
                  <p:txBody>
                    <a:bodyPr wrap="square">
                      <a:spAutoFit/>
                    </a:bodyPr>
                    <a:lstStyle/>
                    <a:p>
                      <a:pPr algn="just">
                        <a:lnSpc>
                          <a:spcPct val="150000"/>
                        </a:lnSpc>
                      </a:pPr>
                      <a:r>
                        <a:rPr lang="en-US" dirty="0">
                          <a:solidFill>
                            <a:schemeClr val="bg1"/>
                          </a:solidFill>
                        </a:rPr>
                        <a:t>Number of frames per second</a:t>
                      </a:r>
                      <a:r>
                        <a:rPr lang="fr-FR" sz="1800" dirty="0">
                          <a:solidFill>
                            <a:schemeClr val="bg1"/>
                          </a:solidFill>
                        </a:rPr>
                        <a:t>: 25 images</a:t>
                      </a:r>
                    </a:p>
                  </p:txBody>
                </p:sp>
                <p:sp>
                  <p:nvSpPr>
                    <p:cNvPr id="42" name="ZoneTexte 41">
                      <a:extLst>
                        <a:ext uri="{FF2B5EF4-FFF2-40B4-BE49-F238E27FC236}">
                          <a16:creationId xmlns:a16="http://schemas.microsoft.com/office/drawing/2014/main" id="{6D59B642-ABCC-4836-80E6-783D71524553}"/>
                        </a:ext>
                      </a:extLst>
                    </p:cNvPr>
                    <p:cNvSpPr txBox="1"/>
                    <p:nvPr/>
                  </p:nvSpPr>
                  <p:spPr>
                    <a:xfrm>
                      <a:off x="8369456" y="1679348"/>
                      <a:ext cx="3643854" cy="386531"/>
                    </a:xfrm>
                    <a:prstGeom prst="rect">
                      <a:avLst/>
                    </a:prstGeom>
                    <a:noFill/>
                  </p:spPr>
                  <p:txBody>
                    <a:bodyPr wrap="square">
                      <a:spAutoFit/>
                    </a:bodyPr>
                    <a:lstStyle/>
                    <a:p>
                      <a:r>
                        <a:rPr lang="fr-FR" sz="1800" dirty="0"/>
                        <a:t> </a:t>
                      </a:r>
                      <a:r>
                        <a:rPr lang="fr-FR" sz="1800" dirty="0" err="1"/>
                        <a:t>Resolution</a:t>
                      </a:r>
                      <a:r>
                        <a:rPr lang="fr-FR" sz="1800" dirty="0"/>
                        <a:t> : 0,03m/pixel</a:t>
                      </a:r>
                      <a:endParaRPr lang="fr-FR" dirty="0"/>
                    </a:p>
                  </p:txBody>
                </p:sp>
              </p:grpSp>
              <p:sp>
                <p:nvSpPr>
                  <p:cNvPr id="24" name="Rectangle 23">
                    <a:extLst>
                      <a:ext uri="{FF2B5EF4-FFF2-40B4-BE49-F238E27FC236}">
                        <a16:creationId xmlns:a16="http://schemas.microsoft.com/office/drawing/2014/main" id="{5A7521D6-8884-47DF-96C5-7258B90BEEBA}"/>
                      </a:ext>
                    </a:extLst>
                  </p:cNvPr>
                  <p:cNvSpPr/>
                  <p:nvPr/>
                </p:nvSpPr>
                <p:spPr>
                  <a:xfrm>
                    <a:off x="9592935" y="4546847"/>
                    <a:ext cx="567559" cy="6130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a:solidFill>
                          <a:schemeClr val="bg1"/>
                        </a:solidFill>
                      </a:rPr>
                      <a:t>p1</a:t>
                    </a:r>
                  </a:p>
                </p:txBody>
              </p:sp>
              <p:sp>
                <p:nvSpPr>
                  <p:cNvPr id="25" name="Ellipse 24">
                    <a:extLst>
                      <a:ext uri="{FF2B5EF4-FFF2-40B4-BE49-F238E27FC236}">
                        <a16:creationId xmlns:a16="http://schemas.microsoft.com/office/drawing/2014/main" id="{B4206979-BA79-419C-8420-38690611D230}"/>
                      </a:ext>
                    </a:extLst>
                  </p:cNvPr>
                  <p:cNvSpPr/>
                  <p:nvPr/>
                </p:nvSpPr>
                <p:spPr>
                  <a:xfrm>
                    <a:off x="9818914" y="4986918"/>
                    <a:ext cx="97972" cy="1294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9E0DD5B3-2C31-482A-BF3F-44ADBE99E96B}"/>
                      </a:ext>
                    </a:extLst>
                  </p:cNvPr>
                  <p:cNvSpPr/>
                  <p:nvPr/>
                </p:nvSpPr>
                <p:spPr>
                  <a:xfrm>
                    <a:off x="7770854" y="4464364"/>
                    <a:ext cx="519894" cy="5660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a:solidFill>
                          <a:schemeClr val="bg1"/>
                        </a:solidFill>
                      </a:rPr>
                      <a:t>p2</a:t>
                    </a:r>
                  </a:p>
                </p:txBody>
              </p:sp>
              <p:sp>
                <p:nvSpPr>
                  <p:cNvPr id="27" name="Ellipse 26">
                    <a:extLst>
                      <a:ext uri="{FF2B5EF4-FFF2-40B4-BE49-F238E27FC236}">
                        <a16:creationId xmlns:a16="http://schemas.microsoft.com/office/drawing/2014/main" id="{9EB11065-F710-4BFB-B106-0A73D2B9FB0C}"/>
                      </a:ext>
                    </a:extLst>
                  </p:cNvPr>
                  <p:cNvSpPr/>
                  <p:nvPr/>
                </p:nvSpPr>
                <p:spPr>
                  <a:xfrm>
                    <a:off x="7981815" y="4857511"/>
                    <a:ext cx="97972" cy="1294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A69F019C-AA7F-4B88-9111-D1403AAE363B}"/>
                      </a:ext>
                    </a:extLst>
                  </p:cNvPr>
                  <p:cNvSpPr/>
                  <p:nvPr/>
                </p:nvSpPr>
                <p:spPr>
                  <a:xfrm>
                    <a:off x="9390171" y="4194871"/>
                    <a:ext cx="97972" cy="1294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A78A9929-A456-4297-90E2-C57A9EEFDAD5}"/>
                      </a:ext>
                    </a:extLst>
                  </p:cNvPr>
                  <p:cNvSpPr/>
                  <p:nvPr/>
                </p:nvSpPr>
                <p:spPr>
                  <a:xfrm>
                    <a:off x="8315140" y="3432579"/>
                    <a:ext cx="97972" cy="1294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C97E13E0-0608-4267-A85B-FEBE1AB8D5F3}"/>
                      </a:ext>
                    </a:extLst>
                  </p:cNvPr>
                  <p:cNvSpPr/>
                  <p:nvPr/>
                </p:nvSpPr>
                <p:spPr>
                  <a:xfrm>
                    <a:off x="8104179" y="3076769"/>
                    <a:ext cx="519894" cy="5660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a:solidFill>
                          <a:schemeClr val="bg1"/>
                        </a:solidFill>
                      </a:rPr>
                      <a:t>p4</a:t>
                    </a:r>
                  </a:p>
                </p:txBody>
              </p:sp>
              <p:sp>
                <p:nvSpPr>
                  <p:cNvPr id="31" name="Ellipse 30">
                    <a:extLst>
                      <a:ext uri="{FF2B5EF4-FFF2-40B4-BE49-F238E27FC236}">
                        <a16:creationId xmlns:a16="http://schemas.microsoft.com/office/drawing/2014/main" id="{959B4F28-E6F5-4CC5-8CEA-4C9F814F25A5}"/>
                      </a:ext>
                    </a:extLst>
                  </p:cNvPr>
                  <p:cNvSpPr/>
                  <p:nvPr/>
                </p:nvSpPr>
                <p:spPr>
                  <a:xfrm>
                    <a:off x="9198793" y="3855384"/>
                    <a:ext cx="97972" cy="1294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C8340EA8-7B82-4FC9-A874-737C2244121E}"/>
                      </a:ext>
                    </a:extLst>
                  </p:cNvPr>
                  <p:cNvSpPr/>
                  <p:nvPr/>
                </p:nvSpPr>
                <p:spPr>
                  <a:xfrm>
                    <a:off x="8987832" y="3488344"/>
                    <a:ext cx="519894" cy="5660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a:solidFill>
                          <a:schemeClr val="bg1"/>
                        </a:solidFill>
                      </a:rPr>
                      <a:t>p5</a:t>
                    </a:r>
                  </a:p>
                </p:txBody>
              </p:sp>
              <p:sp>
                <p:nvSpPr>
                  <p:cNvPr id="33" name="Ellipse 32">
                    <a:extLst>
                      <a:ext uri="{FF2B5EF4-FFF2-40B4-BE49-F238E27FC236}">
                        <a16:creationId xmlns:a16="http://schemas.microsoft.com/office/drawing/2014/main" id="{D266E29F-F0A0-413F-B40F-62A28184A1DC}"/>
                      </a:ext>
                    </a:extLst>
                  </p:cNvPr>
                  <p:cNvSpPr/>
                  <p:nvPr/>
                </p:nvSpPr>
                <p:spPr>
                  <a:xfrm>
                    <a:off x="7622350" y="4620974"/>
                    <a:ext cx="97972" cy="1294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EB1185E-DAD6-440B-9C2A-FF46494B10B9}"/>
                      </a:ext>
                    </a:extLst>
                  </p:cNvPr>
                  <p:cNvSpPr/>
                  <p:nvPr/>
                </p:nvSpPr>
                <p:spPr>
                  <a:xfrm>
                    <a:off x="7415218" y="4214771"/>
                    <a:ext cx="519894" cy="5660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a:solidFill>
                          <a:schemeClr val="bg1"/>
                        </a:solidFill>
                      </a:rPr>
                      <a:t>p6</a:t>
                    </a:r>
                  </a:p>
                </p:txBody>
              </p:sp>
              <p:sp>
                <p:nvSpPr>
                  <p:cNvPr id="35" name="Rectangle 34">
                    <a:extLst>
                      <a:ext uri="{FF2B5EF4-FFF2-40B4-BE49-F238E27FC236}">
                        <a16:creationId xmlns:a16="http://schemas.microsoft.com/office/drawing/2014/main" id="{F76A3983-3811-4D8B-AC5B-4FEC7F1DB50B}"/>
                      </a:ext>
                    </a:extLst>
                  </p:cNvPr>
                  <p:cNvSpPr/>
                  <p:nvPr/>
                </p:nvSpPr>
                <p:spPr>
                  <a:xfrm>
                    <a:off x="9179210" y="3404685"/>
                    <a:ext cx="519894" cy="5660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a:solidFill>
                          <a:schemeClr val="bg1"/>
                        </a:solidFill>
                      </a:rPr>
                      <a:t>p7</a:t>
                    </a:r>
                  </a:p>
                </p:txBody>
              </p:sp>
              <p:sp>
                <p:nvSpPr>
                  <p:cNvPr id="36" name="Ellipse 35">
                    <a:extLst>
                      <a:ext uri="{FF2B5EF4-FFF2-40B4-BE49-F238E27FC236}">
                        <a16:creationId xmlns:a16="http://schemas.microsoft.com/office/drawing/2014/main" id="{4857D6E4-239E-4647-837F-8F1E35943BB2}"/>
                      </a:ext>
                    </a:extLst>
                  </p:cNvPr>
                  <p:cNvSpPr/>
                  <p:nvPr/>
                </p:nvSpPr>
                <p:spPr>
                  <a:xfrm>
                    <a:off x="10896965" y="2944859"/>
                    <a:ext cx="97972" cy="1294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F54270AC-76D6-4F10-A90A-66EC342FB939}"/>
                      </a:ext>
                    </a:extLst>
                  </p:cNvPr>
                  <p:cNvSpPr/>
                  <p:nvPr/>
                </p:nvSpPr>
                <p:spPr>
                  <a:xfrm>
                    <a:off x="10173060" y="3173393"/>
                    <a:ext cx="97972" cy="1294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15235E9B-B95D-4DAF-86AE-16D541E8545E}"/>
                      </a:ext>
                    </a:extLst>
                  </p:cNvPr>
                  <p:cNvSpPr/>
                  <p:nvPr/>
                </p:nvSpPr>
                <p:spPr>
                  <a:xfrm>
                    <a:off x="10686004" y="2552609"/>
                    <a:ext cx="519894" cy="5660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a:solidFill>
                          <a:schemeClr val="bg1"/>
                        </a:solidFill>
                      </a:rPr>
                      <a:t>p8</a:t>
                    </a:r>
                  </a:p>
                </p:txBody>
              </p:sp>
            </p:grpSp>
            <p:sp>
              <p:nvSpPr>
                <p:cNvPr id="22" name="Ellipse 21">
                  <a:extLst>
                    <a:ext uri="{FF2B5EF4-FFF2-40B4-BE49-F238E27FC236}">
                      <a16:creationId xmlns:a16="http://schemas.microsoft.com/office/drawing/2014/main" id="{EC69D7CE-372F-432D-A89B-A8B640583C63}"/>
                    </a:ext>
                  </a:extLst>
                </p:cNvPr>
                <p:cNvSpPr/>
                <p:nvPr/>
              </p:nvSpPr>
              <p:spPr>
                <a:xfrm>
                  <a:off x="9451597" y="3778960"/>
                  <a:ext cx="97972" cy="1294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Rectangle 19">
                <a:extLst>
                  <a:ext uri="{FF2B5EF4-FFF2-40B4-BE49-F238E27FC236}">
                    <a16:creationId xmlns:a16="http://schemas.microsoft.com/office/drawing/2014/main" id="{D71CB177-521E-40F1-B42E-8269EB5A5905}"/>
                  </a:ext>
                </a:extLst>
              </p:cNvPr>
              <p:cNvSpPr/>
              <p:nvPr/>
            </p:nvSpPr>
            <p:spPr>
              <a:xfrm>
                <a:off x="8791475" y="3669632"/>
                <a:ext cx="519894" cy="5660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a:solidFill>
                      <a:schemeClr val="bg1"/>
                    </a:solidFill>
                  </a:rPr>
                  <a:t>p3</a:t>
                </a:r>
              </a:p>
            </p:txBody>
          </p:sp>
        </p:grpSp>
        <p:sp>
          <p:nvSpPr>
            <p:cNvPr id="18" name="Rectangle 17">
              <a:extLst>
                <a:ext uri="{FF2B5EF4-FFF2-40B4-BE49-F238E27FC236}">
                  <a16:creationId xmlns:a16="http://schemas.microsoft.com/office/drawing/2014/main" id="{AA1643BC-F443-440E-940B-D70579518E2C}"/>
                </a:ext>
              </a:extLst>
            </p:cNvPr>
            <p:cNvSpPr/>
            <p:nvPr/>
          </p:nvSpPr>
          <p:spPr>
            <a:xfrm>
              <a:off x="9577087" y="2648603"/>
              <a:ext cx="519894" cy="5660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a:solidFill>
                    <a:schemeClr val="bg1"/>
                  </a:solidFill>
                </a:rPr>
                <a:t>p9</a:t>
              </a:r>
            </a:p>
          </p:txBody>
        </p:sp>
      </p:grpSp>
      <p:sp>
        <p:nvSpPr>
          <p:cNvPr id="43" name="ZoneTexte 42">
            <a:extLst>
              <a:ext uri="{FF2B5EF4-FFF2-40B4-BE49-F238E27FC236}">
                <a16:creationId xmlns:a16="http://schemas.microsoft.com/office/drawing/2014/main" id="{A832A5FA-704F-43B9-AC96-6CAA158B35AB}"/>
              </a:ext>
            </a:extLst>
          </p:cNvPr>
          <p:cNvSpPr txBox="1"/>
          <p:nvPr/>
        </p:nvSpPr>
        <p:spPr>
          <a:xfrm>
            <a:off x="242007" y="2388899"/>
            <a:ext cx="6295380" cy="880369"/>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fr-FR" sz="1800" dirty="0"/>
              <a:t> </a:t>
            </a:r>
            <a:r>
              <a:rPr lang="en-US" dirty="0"/>
              <a:t>Orthorectification: 9 Ground Reference Points (GRPs) with well-known x, y, z coordinates.</a:t>
            </a:r>
            <a:endParaRPr lang="fr-FR" sz="1800" dirty="0"/>
          </a:p>
        </p:txBody>
      </p:sp>
      <p:sp>
        <p:nvSpPr>
          <p:cNvPr id="44" name="ZoneTexte 43">
            <a:extLst>
              <a:ext uri="{FF2B5EF4-FFF2-40B4-BE49-F238E27FC236}">
                <a16:creationId xmlns:a16="http://schemas.microsoft.com/office/drawing/2014/main" id="{0F723412-8BEB-4414-BE65-8A3D4659480C}"/>
              </a:ext>
            </a:extLst>
          </p:cNvPr>
          <p:cNvSpPr txBox="1"/>
          <p:nvPr/>
        </p:nvSpPr>
        <p:spPr>
          <a:xfrm>
            <a:off x="393796" y="3319322"/>
            <a:ext cx="5414722" cy="369332"/>
          </a:xfrm>
          <a:prstGeom prst="rect">
            <a:avLst/>
          </a:prstGeom>
          <a:noFill/>
        </p:spPr>
        <p:txBody>
          <a:bodyPr wrap="square" rtlCol="0">
            <a:spAutoFit/>
          </a:bodyPr>
          <a:lstStyle/>
          <a:p>
            <a:r>
              <a:rPr lang="en-US" b="1" dirty="0"/>
              <a:t>Data source</a:t>
            </a:r>
            <a:r>
              <a:rPr lang="en-US" dirty="0"/>
              <a:t>: field survey (total station)</a:t>
            </a:r>
            <a:endParaRPr lang="fr-FR" dirty="0"/>
          </a:p>
        </p:txBody>
      </p:sp>
      <p:grpSp>
        <p:nvGrpSpPr>
          <p:cNvPr id="45" name="Groupe 44">
            <a:extLst>
              <a:ext uri="{FF2B5EF4-FFF2-40B4-BE49-F238E27FC236}">
                <a16:creationId xmlns:a16="http://schemas.microsoft.com/office/drawing/2014/main" id="{955E94D2-66CC-4E37-ABD2-DF45205DE1FF}"/>
              </a:ext>
            </a:extLst>
          </p:cNvPr>
          <p:cNvGrpSpPr/>
          <p:nvPr/>
        </p:nvGrpSpPr>
        <p:grpSpPr>
          <a:xfrm>
            <a:off x="498701" y="3994037"/>
            <a:ext cx="3713315" cy="1828614"/>
            <a:chOff x="498701" y="3589637"/>
            <a:chExt cx="3713315" cy="1828614"/>
          </a:xfrm>
        </p:grpSpPr>
        <p:pic>
          <p:nvPicPr>
            <p:cNvPr id="46" name="Image 45">
              <a:extLst>
                <a:ext uri="{FF2B5EF4-FFF2-40B4-BE49-F238E27FC236}">
                  <a16:creationId xmlns:a16="http://schemas.microsoft.com/office/drawing/2014/main" id="{9E223429-C3A6-4E41-89B4-9A191A39CA9B}"/>
                </a:ext>
              </a:extLst>
            </p:cNvPr>
            <p:cNvPicPr>
              <a:picLocks noChangeAspect="1"/>
            </p:cNvPicPr>
            <p:nvPr/>
          </p:nvPicPr>
          <p:blipFill>
            <a:blip r:embed="rId3"/>
            <a:stretch>
              <a:fillRect/>
            </a:stretch>
          </p:blipFill>
          <p:spPr>
            <a:xfrm>
              <a:off x="498701" y="3589637"/>
              <a:ext cx="3713315" cy="1828614"/>
            </a:xfrm>
            <a:prstGeom prst="rect">
              <a:avLst/>
            </a:prstGeom>
          </p:spPr>
        </p:pic>
        <p:sp>
          <p:nvSpPr>
            <p:cNvPr id="47" name="Rectangle 46">
              <a:extLst>
                <a:ext uri="{FF2B5EF4-FFF2-40B4-BE49-F238E27FC236}">
                  <a16:creationId xmlns:a16="http://schemas.microsoft.com/office/drawing/2014/main" id="{0259AFDE-714C-408E-88CD-D3CD9B08E8A5}"/>
                </a:ext>
              </a:extLst>
            </p:cNvPr>
            <p:cNvSpPr/>
            <p:nvPr/>
          </p:nvSpPr>
          <p:spPr>
            <a:xfrm>
              <a:off x="2326946" y="3764512"/>
              <a:ext cx="1885070" cy="129554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8" name="ZoneTexte 47">
            <a:extLst>
              <a:ext uri="{FF2B5EF4-FFF2-40B4-BE49-F238E27FC236}">
                <a16:creationId xmlns:a16="http://schemas.microsoft.com/office/drawing/2014/main" id="{989BA9B0-4BF2-4F38-83DF-28F636AE0322}"/>
              </a:ext>
            </a:extLst>
          </p:cNvPr>
          <p:cNvSpPr txBox="1"/>
          <p:nvPr/>
        </p:nvSpPr>
        <p:spPr>
          <a:xfrm>
            <a:off x="261257" y="1958472"/>
            <a:ext cx="6093724" cy="464871"/>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fr-FR" dirty="0"/>
              <a:t> </a:t>
            </a:r>
            <a:r>
              <a:rPr lang="fr-FR" dirty="0" err="1"/>
              <a:t>Accurately</a:t>
            </a:r>
            <a:r>
              <a:rPr lang="fr-FR" dirty="0"/>
              <a:t> </a:t>
            </a:r>
            <a:r>
              <a:rPr lang="fr-FR" dirty="0" err="1"/>
              <a:t>stabilized</a:t>
            </a:r>
            <a:r>
              <a:rPr lang="fr-FR" dirty="0"/>
              <a:t> image</a:t>
            </a:r>
            <a:endParaRPr lang="fr-FR" sz="1800" dirty="0"/>
          </a:p>
        </p:txBody>
      </p:sp>
      <p:sp>
        <p:nvSpPr>
          <p:cNvPr id="49" name="ZoneTexte 48">
            <a:extLst>
              <a:ext uri="{FF2B5EF4-FFF2-40B4-BE49-F238E27FC236}">
                <a16:creationId xmlns:a16="http://schemas.microsoft.com/office/drawing/2014/main" id="{6BBF5398-7BF7-49A9-9B18-78AA899BFA3B}"/>
              </a:ext>
            </a:extLst>
          </p:cNvPr>
          <p:cNvSpPr txBox="1"/>
          <p:nvPr/>
        </p:nvSpPr>
        <p:spPr>
          <a:xfrm>
            <a:off x="253617" y="5844833"/>
            <a:ext cx="6093724" cy="464871"/>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fr-FR" dirty="0"/>
              <a:t>LSPIV </a:t>
            </a:r>
            <a:r>
              <a:rPr lang="fr-FR" dirty="0" err="1"/>
              <a:t>Analysis</a:t>
            </a:r>
            <a:endParaRPr lang="fr-FR" sz="1800" dirty="0"/>
          </a:p>
        </p:txBody>
      </p:sp>
      <p:sp>
        <p:nvSpPr>
          <p:cNvPr id="50" name="ZoneTexte 49">
            <a:extLst>
              <a:ext uri="{FF2B5EF4-FFF2-40B4-BE49-F238E27FC236}">
                <a16:creationId xmlns:a16="http://schemas.microsoft.com/office/drawing/2014/main" id="{EE945932-CA33-4F76-914E-3DEEB2A244AE}"/>
              </a:ext>
            </a:extLst>
          </p:cNvPr>
          <p:cNvSpPr txBox="1"/>
          <p:nvPr/>
        </p:nvSpPr>
        <p:spPr>
          <a:xfrm>
            <a:off x="261257" y="6336053"/>
            <a:ext cx="7457764" cy="464871"/>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dirty="0"/>
              <a:t>Post-processing: no filtering applied to instantaneous results.</a:t>
            </a:r>
            <a:endParaRPr lang="fr-FR" sz="1800" dirty="0"/>
          </a:p>
        </p:txBody>
      </p:sp>
      <p:sp>
        <p:nvSpPr>
          <p:cNvPr id="51" name="ZoneTexte 50">
            <a:extLst>
              <a:ext uri="{FF2B5EF4-FFF2-40B4-BE49-F238E27FC236}">
                <a16:creationId xmlns:a16="http://schemas.microsoft.com/office/drawing/2014/main" id="{E0FF71D1-A3A4-45D1-9538-33C15342ABED}"/>
              </a:ext>
            </a:extLst>
          </p:cNvPr>
          <p:cNvSpPr txBox="1"/>
          <p:nvPr/>
        </p:nvSpPr>
        <p:spPr>
          <a:xfrm>
            <a:off x="226498" y="1535467"/>
            <a:ext cx="7492523" cy="464871"/>
          </a:xfrm>
          <a:prstGeom prst="rect">
            <a:avLst/>
          </a:prstGeom>
          <a:noFill/>
        </p:spPr>
        <p:txBody>
          <a:bodyPr wrap="square">
            <a:spAutoFit/>
          </a:bodyPr>
          <a:lstStyle/>
          <a:p>
            <a:pPr algn="just">
              <a:lnSpc>
                <a:spcPct val="150000"/>
              </a:lnSpc>
            </a:pPr>
            <a:r>
              <a:rPr lang="fr-FR" sz="1800" b="1" dirty="0"/>
              <a:t>1. </a:t>
            </a:r>
            <a:r>
              <a:rPr lang="en-US" b="1" dirty="0"/>
              <a:t>Based on the study conducted by Le </a:t>
            </a:r>
            <a:r>
              <a:rPr lang="en-US" b="1" dirty="0" err="1"/>
              <a:t>Boursicaud</a:t>
            </a:r>
            <a:r>
              <a:rPr lang="en-US" b="1" dirty="0"/>
              <a:t> et al. (2016) :</a:t>
            </a:r>
            <a:endParaRPr lang="fr-FR" sz="1800" b="1" dirty="0"/>
          </a:p>
        </p:txBody>
      </p:sp>
      <p:sp>
        <p:nvSpPr>
          <p:cNvPr id="52" name="Ellipse 51">
            <a:extLst>
              <a:ext uri="{FF2B5EF4-FFF2-40B4-BE49-F238E27FC236}">
                <a16:creationId xmlns:a16="http://schemas.microsoft.com/office/drawing/2014/main" id="{10CBD008-6987-4728-B8F1-1BDE451EA174}"/>
              </a:ext>
            </a:extLst>
          </p:cNvPr>
          <p:cNvSpPr/>
          <p:nvPr/>
        </p:nvSpPr>
        <p:spPr>
          <a:xfrm>
            <a:off x="7646155" y="5541604"/>
            <a:ext cx="97972" cy="1294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a:extLst>
              <a:ext uri="{FF2B5EF4-FFF2-40B4-BE49-F238E27FC236}">
                <a16:creationId xmlns:a16="http://schemas.microsoft.com/office/drawing/2014/main" id="{59ECECCC-A757-4D26-A079-1A2A2B2BC6C1}"/>
              </a:ext>
            </a:extLst>
          </p:cNvPr>
          <p:cNvSpPr txBox="1"/>
          <p:nvPr/>
        </p:nvSpPr>
        <p:spPr>
          <a:xfrm>
            <a:off x="7728270" y="5412923"/>
            <a:ext cx="2214438" cy="923330"/>
          </a:xfrm>
          <a:prstGeom prst="rect">
            <a:avLst/>
          </a:prstGeom>
          <a:noFill/>
        </p:spPr>
        <p:txBody>
          <a:bodyPr wrap="square">
            <a:spAutoFit/>
          </a:bodyPr>
          <a:lstStyle/>
          <a:p>
            <a:r>
              <a:rPr lang="fr-FR" b="1" dirty="0"/>
              <a:t>Reference points </a:t>
            </a:r>
            <a:r>
              <a:rPr lang="fr-FR" b="1" dirty="0" err="1"/>
              <a:t>from</a:t>
            </a:r>
            <a:r>
              <a:rPr lang="fr-FR" b="1" dirty="0"/>
              <a:t> </a:t>
            </a:r>
            <a:r>
              <a:rPr lang="fr-FR" b="1" dirty="0" err="1"/>
              <a:t>field</a:t>
            </a:r>
            <a:r>
              <a:rPr lang="fr-FR" b="1" dirty="0"/>
              <a:t> </a:t>
            </a:r>
            <a:r>
              <a:rPr lang="fr-FR" b="1" dirty="0" err="1"/>
              <a:t>survey</a:t>
            </a:r>
            <a:r>
              <a:rPr lang="fr-FR" b="1" dirty="0"/>
              <a:t> (total station)</a:t>
            </a:r>
          </a:p>
        </p:txBody>
      </p:sp>
    </p:spTree>
    <p:extLst>
      <p:ext uri="{BB962C8B-B14F-4D97-AF65-F5344CB8AC3E}">
        <p14:creationId xmlns:p14="http://schemas.microsoft.com/office/powerpoint/2010/main" val="358099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ZoneTexte 44">
            <a:extLst>
              <a:ext uri="{FF2B5EF4-FFF2-40B4-BE49-F238E27FC236}">
                <a16:creationId xmlns:a16="http://schemas.microsoft.com/office/drawing/2014/main" id="{52154922-B3F5-4C90-A839-9CF825218ABB}"/>
              </a:ext>
            </a:extLst>
          </p:cNvPr>
          <p:cNvSpPr txBox="1"/>
          <p:nvPr/>
        </p:nvSpPr>
        <p:spPr>
          <a:xfrm>
            <a:off x="0" y="146762"/>
            <a:ext cx="11277600" cy="1938992"/>
          </a:xfrm>
          <a:prstGeom prst="rect">
            <a:avLst/>
          </a:prstGeom>
          <a:noFill/>
        </p:spPr>
        <p:txBody>
          <a:bodyPr wrap="square" rtlCol="0">
            <a:spAutoFit/>
          </a:bodyPr>
          <a:lstStyle/>
          <a:p>
            <a:r>
              <a:rPr lang="fr-FR" sz="2800" b="1" dirty="0" err="1"/>
              <a:t>Uncertainty</a:t>
            </a:r>
            <a:r>
              <a:rPr lang="fr-FR" sz="2800" b="1" dirty="0"/>
              <a:t> in velocity and </a:t>
            </a:r>
            <a:r>
              <a:rPr lang="fr-FR" sz="2800" b="1" dirty="0" err="1"/>
              <a:t>discharge</a:t>
            </a:r>
            <a:r>
              <a:rPr lang="fr-FR" sz="2800" b="1" dirty="0"/>
              <a:t> : </a:t>
            </a:r>
            <a:r>
              <a:rPr lang="fr-FR" sz="2400" b="1" dirty="0"/>
              <a:t>LSPIV (Large Scale </a:t>
            </a:r>
            <a:r>
              <a:rPr lang="fr-FR" sz="2400" b="1" dirty="0" err="1"/>
              <a:t>Particle</a:t>
            </a:r>
            <a:r>
              <a:rPr lang="fr-FR" sz="2400" b="1" dirty="0"/>
              <a:t> Image Velocimetry) </a:t>
            </a:r>
          </a:p>
          <a:p>
            <a:endParaRPr lang="fr-FR" sz="2400" b="1" dirty="0"/>
          </a:p>
          <a:p>
            <a:endParaRPr lang="fr-FR" sz="2400" b="1" dirty="0"/>
          </a:p>
          <a:p>
            <a:pPr algn="ctr"/>
            <a:endParaRPr lang="fr-FR" sz="2000" b="1" dirty="0"/>
          </a:p>
        </p:txBody>
      </p:sp>
      <p:sp>
        <p:nvSpPr>
          <p:cNvPr id="38" name="ZoneTexte 37">
            <a:extLst>
              <a:ext uri="{FF2B5EF4-FFF2-40B4-BE49-F238E27FC236}">
                <a16:creationId xmlns:a16="http://schemas.microsoft.com/office/drawing/2014/main" id="{9E5D3B54-842E-4C57-902F-B86E8F9C232B}"/>
              </a:ext>
            </a:extLst>
          </p:cNvPr>
          <p:cNvSpPr txBox="1"/>
          <p:nvPr/>
        </p:nvSpPr>
        <p:spPr>
          <a:xfrm>
            <a:off x="226498" y="1434799"/>
            <a:ext cx="8080013" cy="464871"/>
          </a:xfrm>
          <a:prstGeom prst="rect">
            <a:avLst/>
          </a:prstGeom>
          <a:noFill/>
        </p:spPr>
        <p:txBody>
          <a:bodyPr wrap="square">
            <a:spAutoFit/>
          </a:bodyPr>
          <a:lstStyle/>
          <a:p>
            <a:pPr algn="just">
              <a:lnSpc>
                <a:spcPct val="150000"/>
              </a:lnSpc>
            </a:pPr>
            <a:r>
              <a:rPr lang="fr-FR" sz="1800" b="1" dirty="0"/>
              <a:t>2. </a:t>
            </a:r>
            <a:r>
              <a:rPr lang="fr-FR" b="1" dirty="0"/>
              <a:t>Change the source GRP points </a:t>
            </a:r>
            <a:r>
              <a:rPr lang="fr-FR" b="1" dirty="0" err="1"/>
              <a:t>from</a:t>
            </a:r>
            <a:r>
              <a:rPr lang="fr-FR" b="1" dirty="0"/>
              <a:t> Le </a:t>
            </a:r>
            <a:r>
              <a:rPr lang="fr-FR" b="1" dirty="0" err="1"/>
              <a:t>Boursicaud</a:t>
            </a:r>
            <a:r>
              <a:rPr lang="fr-FR" b="1" dirty="0"/>
              <a:t> et al., 2016:</a:t>
            </a:r>
            <a:endParaRPr lang="fr-FR" sz="1800" b="1" dirty="0"/>
          </a:p>
        </p:txBody>
      </p:sp>
      <p:sp>
        <p:nvSpPr>
          <p:cNvPr id="44" name="ZoneTexte 43">
            <a:extLst>
              <a:ext uri="{FF2B5EF4-FFF2-40B4-BE49-F238E27FC236}">
                <a16:creationId xmlns:a16="http://schemas.microsoft.com/office/drawing/2014/main" id="{63E52106-FFD4-40D5-9660-409F2A22C29E}"/>
              </a:ext>
            </a:extLst>
          </p:cNvPr>
          <p:cNvSpPr txBox="1"/>
          <p:nvPr/>
        </p:nvSpPr>
        <p:spPr>
          <a:xfrm>
            <a:off x="242007" y="1857804"/>
            <a:ext cx="6304072" cy="464871"/>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dirty="0"/>
              <a:t>Image import: </a:t>
            </a:r>
            <a:r>
              <a:rPr lang="en-US" b="1" dirty="0"/>
              <a:t>as in the article</a:t>
            </a:r>
            <a:r>
              <a:rPr lang="en-US" dirty="0"/>
              <a:t>.</a:t>
            </a:r>
            <a:endParaRPr lang="fr-FR" sz="1800" b="1" dirty="0"/>
          </a:p>
        </p:txBody>
      </p:sp>
      <p:sp>
        <p:nvSpPr>
          <p:cNvPr id="46" name="ZoneTexte 45">
            <a:extLst>
              <a:ext uri="{FF2B5EF4-FFF2-40B4-BE49-F238E27FC236}">
                <a16:creationId xmlns:a16="http://schemas.microsoft.com/office/drawing/2014/main" id="{4C932843-890F-422D-A906-E0B12F274B89}"/>
              </a:ext>
            </a:extLst>
          </p:cNvPr>
          <p:cNvSpPr txBox="1"/>
          <p:nvPr/>
        </p:nvSpPr>
        <p:spPr>
          <a:xfrm>
            <a:off x="226498" y="2245640"/>
            <a:ext cx="7312319" cy="464871"/>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dirty="0"/>
              <a:t>Calculation of the distance between all the reference points.</a:t>
            </a:r>
            <a:endParaRPr lang="fr-FR" sz="1800" b="1" dirty="0"/>
          </a:p>
        </p:txBody>
      </p:sp>
      <p:sp>
        <p:nvSpPr>
          <p:cNvPr id="47" name="ZoneTexte 46">
            <a:extLst>
              <a:ext uri="{FF2B5EF4-FFF2-40B4-BE49-F238E27FC236}">
                <a16:creationId xmlns:a16="http://schemas.microsoft.com/office/drawing/2014/main" id="{47833AAB-6438-4ABD-9148-634F8FEB1897}"/>
              </a:ext>
            </a:extLst>
          </p:cNvPr>
          <p:cNvSpPr txBox="1"/>
          <p:nvPr/>
        </p:nvSpPr>
        <p:spPr>
          <a:xfrm>
            <a:off x="675452" y="2769104"/>
            <a:ext cx="6276576" cy="369332"/>
          </a:xfrm>
          <a:prstGeom prst="rect">
            <a:avLst/>
          </a:prstGeom>
          <a:noFill/>
        </p:spPr>
        <p:txBody>
          <a:bodyPr wrap="square" rtlCol="0">
            <a:spAutoFit/>
          </a:bodyPr>
          <a:lstStyle/>
          <a:p>
            <a:r>
              <a:rPr lang="fr-FR" b="1" dirty="0" err="1"/>
              <a:t>Horizontally</a:t>
            </a:r>
            <a:r>
              <a:rPr lang="fr-FR" b="1" dirty="0"/>
              <a:t>, </a:t>
            </a:r>
            <a:r>
              <a:rPr lang="fr-FR" b="1" dirty="0" err="1"/>
              <a:t>diagonally</a:t>
            </a:r>
            <a:r>
              <a:rPr lang="fr-FR" b="1" dirty="0"/>
              <a:t>, and </a:t>
            </a:r>
            <a:r>
              <a:rPr lang="fr-FR" b="1" dirty="0" err="1"/>
              <a:t>vertically</a:t>
            </a:r>
            <a:endParaRPr lang="fr-FR" b="1" dirty="0"/>
          </a:p>
        </p:txBody>
      </p:sp>
      <p:sp>
        <p:nvSpPr>
          <p:cNvPr id="48" name="ZoneTexte 47">
            <a:extLst>
              <a:ext uri="{FF2B5EF4-FFF2-40B4-BE49-F238E27FC236}">
                <a16:creationId xmlns:a16="http://schemas.microsoft.com/office/drawing/2014/main" id="{6D941492-B3CD-4099-9BE5-A1EE6BFD58A2}"/>
              </a:ext>
            </a:extLst>
          </p:cNvPr>
          <p:cNvSpPr txBox="1"/>
          <p:nvPr/>
        </p:nvSpPr>
        <p:spPr>
          <a:xfrm>
            <a:off x="324089" y="4070806"/>
            <a:ext cx="6287042" cy="464871"/>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fr-FR" sz="1800" dirty="0"/>
              <a:t> </a:t>
            </a:r>
            <a:r>
              <a:rPr lang="en-US" dirty="0"/>
              <a:t>Selection of reference points with coordinates x, y.</a:t>
            </a:r>
            <a:endParaRPr lang="fr-FR" sz="1800" b="1" dirty="0"/>
          </a:p>
        </p:txBody>
      </p:sp>
      <p:sp>
        <p:nvSpPr>
          <p:cNvPr id="49" name="ZoneTexte 48">
            <a:extLst>
              <a:ext uri="{FF2B5EF4-FFF2-40B4-BE49-F238E27FC236}">
                <a16:creationId xmlns:a16="http://schemas.microsoft.com/office/drawing/2014/main" id="{D622CC45-5A54-4F3C-967C-F9EF381C62BE}"/>
              </a:ext>
            </a:extLst>
          </p:cNvPr>
          <p:cNvSpPr txBox="1"/>
          <p:nvPr/>
        </p:nvSpPr>
        <p:spPr>
          <a:xfrm>
            <a:off x="784583" y="4594270"/>
            <a:ext cx="6276576" cy="369332"/>
          </a:xfrm>
          <a:prstGeom prst="rect">
            <a:avLst/>
          </a:prstGeom>
          <a:noFill/>
        </p:spPr>
        <p:txBody>
          <a:bodyPr wrap="square" rtlCol="0">
            <a:spAutoFit/>
          </a:bodyPr>
          <a:lstStyle/>
          <a:p>
            <a:r>
              <a:rPr lang="fr-FR" b="1" dirty="0"/>
              <a:t>P1 (7.4 , 41.8)</a:t>
            </a:r>
          </a:p>
        </p:txBody>
      </p:sp>
      <p:sp>
        <p:nvSpPr>
          <p:cNvPr id="50" name="ZoneTexte 49">
            <a:extLst>
              <a:ext uri="{FF2B5EF4-FFF2-40B4-BE49-F238E27FC236}">
                <a16:creationId xmlns:a16="http://schemas.microsoft.com/office/drawing/2014/main" id="{811358F0-BB3C-4608-B884-72AB61D543E7}"/>
              </a:ext>
            </a:extLst>
          </p:cNvPr>
          <p:cNvSpPr txBox="1"/>
          <p:nvPr/>
        </p:nvSpPr>
        <p:spPr>
          <a:xfrm>
            <a:off x="299257" y="5105423"/>
            <a:ext cx="6509878" cy="880369"/>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fr-FR" dirty="0"/>
              <a:t> </a:t>
            </a:r>
            <a:r>
              <a:rPr lang="en-US" dirty="0"/>
              <a:t>Deduction of the coordinates for all other reference points starting from P1 by measuring the distance to P2 more easily.</a:t>
            </a:r>
            <a:endParaRPr lang="fr-FR" sz="1800" b="1" dirty="0"/>
          </a:p>
        </p:txBody>
      </p:sp>
      <p:sp>
        <p:nvSpPr>
          <p:cNvPr id="51" name="ZoneTexte 50">
            <a:extLst>
              <a:ext uri="{FF2B5EF4-FFF2-40B4-BE49-F238E27FC236}">
                <a16:creationId xmlns:a16="http://schemas.microsoft.com/office/drawing/2014/main" id="{C8096246-CAE7-42F2-8D5D-572D099D982B}"/>
              </a:ext>
            </a:extLst>
          </p:cNvPr>
          <p:cNvSpPr txBox="1"/>
          <p:nvPr/>
        </p:nvSpPr>
        <p:spPr>
          <a:xfrm>
            <a:off x="369116" y="6341906"/>
            <a:ext cx="6582912" cy="369332"/>
          </a:xfrm>
          <a:prstGeom prst="rect">
            <a:avLst/>
          </a:prstGeom>
          <a:noFill/>
        </p:spPr>
        <p:txBody>
          <a:bodyPr wrap="square" rtlCol="0">
            <a:spAutoFit/>
          </a:bodyPr>
          <a:lstStyle/>
          <a:p>
            <a:pPr marL="285750" indent="-285750">
              <a:buFont typeface="Wingdings" panose="05000000000000000000" pitchFamily="2" charset="2"/>
              <a:buChar char="Ø"/>
            </a:pPr>
            <a:r>
              <a:rPr lang="fr-FR" b="1" dirty="0" err="1"/>
              <a:t>Linear</a:t>
            </a:r>
            <a:r>
              <a:rPr lang="fr-FR" b="1" dirty="0"/>
              <a:t> interpolation.</a:t>
            </a:r>
          </a:p>
        </p:txBody>
      </p:sp>
      <p:sp>
        <p:nvSpPr>
          <p:cNvPr id="52" name="ZoneTexte 51">
            <a:extLst>
              <a:ext uri="{FF2B5EF4-FFF2-40B4-BE49-F238E27FC236}">
                <a16:creationId xmlns:a16="http://schemas.microsoft.com/office/drawing/2014/main" id="{99566998-3353-4CE6-8274-AC7C236D8C38}"/>
              </a:ext>
            </a:extLst>
          </p:cNvPr>
          <p:cNvSpPr txBox="1"/>
          <p:nvPr/>
        </p:nvSpPr>
        <p:spPr>
          <a:xfrm>
            <a:off x="667805" y="3271443"/>
            <a:ext cx="6777461" cy="369332"/>
          </a:xfrm>
          <a:prstGeom prst="rect">
            <a:avLst/>
          </a:prstGeom>
          <a:noFill/>
        </p:spPr>
        <p:txBody>
          <a:bodyPr wrap="square" rtlCol="0">
            <a:spAutoFit/>
          </a:bodyPr>
          <a:lstStyle/>
          <a:p>
            <a:r>
              <a:rPr lang="en-US" dirty="0"/>
              <a:t>Measurement in </a:t>
            </a:r>
            <a:r>
              <a:rPr lang="en-US" dirty="0" err="1"/>
              <a:t>Geoportail</a:t>
            </a:r>
            <a:r>
              <a:rPr lang="en-US" dirty="0"/>
              <a:t>: Coordinates: 45.257253, 6.402508.</a:t>
            </a:r>
            <a:endParaRPr lang="fr-FR" sz="1400" dirty="0">
              <a:solidFill>
                <a:schemeClr val="bg2">
                  <a:lumMod val="75000"/>
                </a:schemeClr>
              </a:solidFill>
            </a:endParaRPr>
          </a:p>
        </p:txBody>
      </p:sp>
      <p:sp>
        <p:nvSpPr>
          <p:cNvPr id="53" name="Rectangle 52">
            <a:extLst>
              <a:ext uri="{FF2B5EF4-FFF2-40B4-BE49-F238E27FC236}">
                <a16:creationId xmlns:a16="http://schemas.microsoft.com/office/drawing/2014/main" id="{EDF12ACE-F561-4C96-A114-BA35149E8D28}"/>
              </a:ext>
            </a:extLst>
          </p:cNvPr>
          <p:cNvSpPr/>
          <p:nvPr/>
        </p:nvSpPr>
        <p:spPr>
          <a:xfrm>
            <a:off x="1023469" y="3693643"/>
            <a:ext cx="2948068" cy="307777"/>
          </a:xfrm>
          <a:prstGeom prst="rect">
            <a:avLst/>
          </a:prstGeom>
        </p:spPr>
        <p:txBody>
          <a:bodyPr wrap="square">
            <a:spAutoFit/>
          </a:bodyPr>
          <a:lstStyle/>
          <a:p>
            <a:r>
              <a:rPr lang="fr-FR" sz="1400" dirty="0">
                <a:solidFill>
                  <a:schemeClr val="bg2">
                    <a:lumMod val="75000"/>
                  </a:schemeClr>
                </a:solidFill>
              </a:rPr>
              <a:t>https://www.geoportail.gouv.fr/carte</a:t>
            </a:r>
          </a:p>
        </p:txBody>
      </p:sp>
      <p:sp>
        <p:nvSpPr>
          <p:cNvPr id="54" name="Rectangle 53">
            <a:extLst>
              <a:ext uri="{FF2B5EF4-FFF2-40B4-BE49-F238E27FC236}">
                <a16:creationId xmlns:a16="http://schemas.microsoft.com/office/drawing/2014/main" id="{E4F92365-6515-407D-AC17-AFB03BB1081E}"/>
              </a:ext>
            </a:extLst>
          </p:cNvPr>
          <p:cNvSpPr/>
          <p:nvPr/>
        </p:nvSpPr>
        <p:spPr>
          <a:xfrm>
            <a:off x="3258931" y="6372683"/>
            <a:ext cx="3352200" cy="307777"/>
          </a:xfrm>
          <a:prstGeom prst="rect">
            <a:avLst/>
          </a:prstGeom>
        </p:spPr>
        <p:txBody>
          <a:bodyPr wrap="none">
            <a:spAutoFit/>
          </a:bodyPr>
          <a:lstStyle/>
          <a:p>
            <a:r>
              <a:rPr lang="fr-FR" sz="1400" dirty="0">
                <a:solidFill>
                  <a:schemeClr val="bg2">
                    <a:lumMod val="75000"/>
                  </a:schemeClr>
                </a:solidFill>
              </a:rPr>
              <a:t>https://www.geogebra.org/classic?lang=fr</a:t>
            </a:r>
          </a:p>
        </p:txBody>
      </p:sp>
      <p:grpSp>
        <p:nvGrpSpPr>
          <p:cNvPr id="55" name="Groupe 54">
            <a:extLst>
              <a:ext uri="{FF2B5EF4-FFF2-40B4-BE49-F238E27FC236}">
                <a16:creationId xmlns:a16="http://schemas.microsoft.com/office/drawing/2014/main" id="{12C96CD1-B5A4-4C1A-B84B-76A08BE0C184}"/>
              </a:ext>
            </a:extLst>
          </p:cNvPr>
          <p:cNvGrpSpPr/>
          <p:nvPr/>
        </p:nvGrpSpPr>
        <p:grpSpPr>
          <a:xfrm>
            <a:off x="7766891" y="2018098"/>
            <a:ext cx="2870928" cy="2380128"/>
            <a:chOff x="6884896" y="2417379"/>
            <a:chExt cx="2924175" cy="3679016"/>
          </a:xfrm>
        </p:grpSpPr>
        <p:pic>
          <p:nvPicPr>
            <p:cNvPr id="56" name="Image 55">
              <a:extLst>
                <a:ext uri="{FF2B5EF4-FFF2-40B4-BE49-F238E27FC236}">
                  <a16:creationId xmlns:a16="http://schemas.microsoft.com/office/drawing/2014/main" id="{9DC96CC4-6F19-40AC-AB78-14EC7CFFE4AF}"/>
                </a:ext>
              </a:extLst>
            </p:cNvPr>
            <p:cNvPicPr>
              <a:picLocks noChangeAspect="1"/>
            </p:cNvPicPr>
            <p:nvPr/>
          </p:nvPicPr>
          <p:blipFill>
            <a:blip r:embed="rId2"/>
            <a:stretch>
              <a:fillRect/>
            </a:stretch>
          </p:blipFill>
          <p:spPr>
            <a:xfrm>
              <a:off x="6884896" y="2417379"/>
              <a:ext cx="2924175" cy="3679016"/>
            </a:xfrm>
            <a:prstGeom prst="rect">
              <a:avLst/>
            </a:prstGeom>
          </p:spPr>
        </p:pic>
        <p:grpSp>
          <p:nvGrpSpPr>
            <p:cNvPr id="57" name="Groupe 56">
              <a:extLst>
                <a:ext uri="{FF2B5EF4-FFF2-40B4-BE49-F238E27FC236}">
                  <a16:creationId xmlns:a16="http://schemas.microsoft.com/office/drawing/2014/main" id="{1F15BA39-55C1-41D3-B681-AE93BE51DF37}"/>
                </a:ext>
              </a:extLst>
            </p:cNvPr>
            <p:cNvGrpSpPr/>
            <p:nvPr/>
          </p:nvGrpSpPr>
          <p:grpSpPr>
            <a:xfrm>
              <a:off x="7914291" y="2574245"/>
              <a:ext cx="1089024" cy="2439190"/>
              <a:chOff x="7914291" y="2574245"/>
              <a:chExt cx="1089024" cy="2439190"/>
            </a:xfrm>
          </p:grpSpPr>
          <p:sp>
            <p:nvSpPr>
              <p:cNvPr id="58" name="Organigramme : Connecteur 57">
                <a:extLst>
                  <a:ext uri="{FF2B5EF4-FFF2-40B4-BE49-F238E27FC236}">
                    <a16:creationId xmlns:a16="http://schemas.microsoft.com/office/drawing/2014/main" id="{B6D0052A-6BF2-4A83-B157-68A87960CB11}"/>
                  </a:ext>
                </a:extLst>
              </p:cNvPr>
              <p:cNvSpPr/>
              <p:nvPr/>
            </p:nvSpPr>
            <p:spPr>
              <a:xfrm>
                <a:off x="7914291" y="4908331"/>
                <a:ext cx="105103" cy="105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Organigramme : Connecteur 58">
                <a:extLst>
                  <a:ext uri="{FF2B5EF4-FFF2-40B4-BE49-F238E27FC236}">
                    <a16:creationId xmlns:a16="http://schemas.microsoft.com/office/drawing/2014/main" id="{57F249EC-A068-4848-80C8-9753D598B787}"/>
                  </a:ext>
                </a:extLst>
              </p:cNvPr>
              <p:cNvSpPr/>
              <p:nvPr/>
            </p:nvSpPr>
            <p:spPr>
              <a:xfrm>
                <a:off x="8346983" y="4908331"/>
                <a:ext cx="105103" cy="105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Organigramme : Connecteur 59">
                <a:extLst>
                  <a:ext uri="{FF2B5EF4-FFF2-40B4-BE49-F238E27FC236}">
                    <a16:creationId xmlns:a16="http://schemas.microsoft.com/office/drawing/2014/main" id="{CE73CCCC-F71C-42DD-9C49-A174F12E6D24}"/>
                  </a:ext>
                </a:extLst>
              </p:cNvPr>
              <p:cNvSpPr/>
              <p:nvPr/>
            </p:nvSpPr>
            <p:spPr>
              <a:xfrm>
                <a:off x="7973866" y="3762309"/>
                <a:ext cx="105103" cy="105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Organigramme : Connecteur 60">
                <a:extLst>
                  <a:ext uri="{FF2B5EF4-FFF2-40B4-BE49-F238E27FC236}">
                    <a16:creationId xmlns:a16="http://schemas.microsoft.com/office/drawing/2014/main" id="{0DA2C8A2-3BF5-4EBF-8FF0-A95D2ED45DA2}"/>
                  </a:ext>
                </a:extLst>
              </p:cNvPr>
              <p:cNvSpPr/>
              <p:nvPr/>
            </p:nvSpPr>
            <p:spPr>
              <a:xfrm>
                <a:off x="8019394" y="2574245"/>
                <a:ext cx="105103" cy="105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Organigramme : Connecteur 61">
                <a:extLst>
                  <a:ext uri="{FF2B5EF4-FFF2-40B4-BE49-F238E27FC236}">
                    <a16:creationId xmlns:a16="http://schemas.microsoft.com/office/drawing/2014/main" id="{6AABF7AF-E468-4569-9885-18074D0A20CF}"/>
                  </a:ext>
                </a:extLst>
              </p:cNvPr>
              <p:cNvSpPr/>
              <p:nvPr/>
            </p:nvSpPr>
            <p:spPr>
              <a:xfrm>
                <a:off x="8532682" y="2626797"/>
                <a:ext cx="105103" cy="105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3" name="Connecteur droit 62">
                <a:extLst>
                  <a:ext uri="{FF2B5EF4-FFF2-40B4-BE49-F238E27FC236}">
                    <a16:creationId xmlns:a16="http://schemas.microsoft.com/office/drawing/2014/main" id="{9344889A-9A5E-47A6-9114-F5A543EF1313}"/>
                  </a:ext>
                </a:extLst>
              </p:cNvPr>
              <p:cNvCxnSpPr>
                <a:cxnSpLocks/>
                <a:stCxn id="59" idx="0"/>
              </p:cNvCxnSpPr>
              <p:nvPr/>
            </p:nvCxnSpPr>
            <p:spPr>
              <a:xfrm flipV="1">
                <a:off x="8399535" y="3867413"/>
                <a:ext cx="105103" cy="1040918"/>
              </a:xfrm>
              <a:prstGeom prst="line">
                <a:avLst/>
              </a:prstGeom>
              <a:ln w="349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42BB3F90-1BA1-4B99-82EE-2DD09B611F7E}"/>
                  </a:ext>
                </a:extLst>
              </p:cNvPr>
              <p:cNvSpPr/>
              <p:nvPr/>
            </p:nvSpPr>
            <p:spPr>
              <a:xfrm>
                <a:off x="8272254" y="4308513"/>
                <a:ext cx="731061" cy="30586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000" dirty="0">
                    <a:solidFill>
                      <a:schemeClr val="bg1"/>
                    </a:solidFill>
                  </a:rPr>
                  <a:t>20 m</a:t>
                </a:r>
              </a:p>
            </p:txBody>
          </p:sp>
          <p:cxnSp>
            <p:nvCxnSpPr>
              <p:cNvPr id="65" name="Connecteur droit 64">
                <a:extLst>
                  <a:ext uri="{FF2B5EF4-FFF2-40B4-BE49-F238E27FC236}">
                    <a16:creationId xmlns:a16="http://schemas.microsoft.com/office/drawing/2014/main" id="{FE2A4B29-D5DE-4D88-AB3A-F9755C67BB9F}"/>
                  </a:ext>
                </a:extLst>
              </p:cNvPr>
              <p:cNvCxnSpPr>
                <a:cxnSpLocks/>
              </p:cNvCxnSpPr>
              <p:nvPr/>
            </p:nvCxnSpPr>
            <p:spPr>
              <a:xfrm>
                <a:off x="8019394" y="4960883"/>
                <a:ext cx="432692" cy="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5FDAE320-552C-4FD6-9E56-E0CBCC53682A}"/>
                  </a:ext>
                </a:extLst>
              </p:cNvPr>
              <p:cNvCxnSpPr>
                <a:cxnSpLocks/>
              </p:cNvCxnSpPr>
              <p:nvPr/>
            </p:nvCxnSpPr>
            <p:spPr>
              <a:xfrm flipV="1">
                <a:off x="7966842" y="3852021"/>
                <a:ext cx="500636" cy="1076632"/>
              </a:xfrm>
              <a:prstGeom prst="line">
                <a:avLst/>
              </a:prstGeom>
              <a:ln w="41275">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7" name="ZoneTexte 66">
            <a:extLst>
              <a:ext uri="{FF2B5EF4-FFF2-40B4-BE49-F238E27FC236}">
                <a16:creationId xmlns:a16="http://schemas.microsoft.com/office/drawing/2014/main" id="{60F4017F-0177-49E6-874E-9077DFE30305}"/>
              </a:ext>
            </a:extLst>
          </p:cNvPr>
          <p:cNvSpPr txBox="1"/>
          <p:nvPr/>
        </p:nvSpPr>
        <p:spPr>
          <a:xfrm>
            <a:off x="7538819" y="4456265"/>
            <a:ext cx="4453880" cy="780791"/>
          </a:xfrm>
          <a:prstGeom prst="rect">
            <a:avLst/>
          </a:prstGeom>
          <a:noFill/>
        </p:spPr>
        <p:txBody>
          <a:bodyPr wrap="square">
            <a:spAutoFit/>
          </a:bodyPr>
          <a:lstStyle/>
          <a:p>
            <a:pPr algn="just">
              <a:lnSpc>
                <a:spcPct val="150000"/>
              </a:lnSpc>
            </a:pPr>
            <a:r>
              <a:rPr lang="en-US" sz="1600" b="1" dirty="0"/>
              <a:t>Measuring the distance between points on Google maps</a:t>
            </a:r>
            <a:r>
              <a:rPr lang="en-US" sz="1600" dirty="0"/>
              <a:t>.</a:t>
            </a:r>
            <a:endParaRPr lang="fr-FR" sz="1600" b="1" dirty="0"/>
          </a:p>
        </p:txBody>
      </p:sp>
      <p:sp>
        <p:nvSpPr>
          <p:cNvPr id="68" name="ZoneTexte 67">
            <a:extLst>
              <a:ext uri="{FF2B5EF4-FFF2-40B4-BE49-F238E27FC236}">
                <a16:creationId xmlns:a16="http://schemas.microsoft.com/office/drawing/2014/main" id="{2FC6B1DF-1459-4F70-AB2F-6A6ED4093D5B}"/>
              </a:ext>
            </a:extLst>
          </p:cNvPr>
          <p:cNvSpPr txBox="1"/>
          <p:nvPr/>
        </p:nvSpPr>
        <p:spPr>
          <a:xfrm>
            <a:off x="101455" y="930227"/>
            <a:ext cx="11341917" cy="369332"/>
          </a:xfrm>
          <a:prstGeom prst="rect">
            <a:avLst/>
          </a:prstGeom>
          <a:noFill/>
        </p:spPr>
        <p:txBody>
          <a:bodyPr wrap="square" rtlCol="0">
            <a:spAutoFit/>
          </a:bodyPr>
          <a:lstStyle/>
          <a:p>
            <a:r>
              <a:rPr lang="fr-FR" b="1" dirty="0"/>
              <a:t>I. </a:t>
            </a:r>
            <a:r>
              <a:rPr lang="en-US" b="1" dirty="0"/>
              <a:t>Sensitivity analysis of Google Maps reference points relative to a thoroughly documented case study</a:t>
            </a:r>
            <a:r>
              <a:rPr lang="en-US" dirty="0"/>
              <a:t>.</a:t>
            </a:r>
            <a:endParaRPr lang="fr-FR" b="1" dirty="0"/>
          </a:p>
        </p:txBody>
      </p:sp>
    </p:spTree>
    <p:extLst>
      <p:ext uri="{BB962C8B-B14F-4D97-AF65-F5344CB8AC3E}">
        <p14:creationId xmlns:p14="http://schemas.microsoft.com/office/powerpoint/2010/main" val="3091533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8FDFED79-B89D-43F6-BA69-AF1D0C81489E}"/>
              </a:ext>
            </a:extLst>
          </p:cNvPr>
          <p:cNvSpPr txBox="1"/>
          <p:nvPr/>
        </p:nvSpPr>
        <p:spPr>
          <a:xfrm>
            <a:off x="0" y="146762"/>
            <a:ext cx="11277600" cy="1200329"/>
          </a:xfrm>
          <a:prstGeom prst="rect">
            <a:avLst/>
          </a:prstGeom>
          <a:noFill/>
        </p:spPr>
        <p:txBody>
          <a:bodyPr wrap="square" rtlCol="0">
            <a:spAutoFit/>
          </a:bodyPr>
          <a:lstStyle/>
          <a:p>
            <a:r>
              <a:rPr lang="fr-FR" sz="2800" b="1" dirty="0" err="1"/>
              <a:t>Uncertainty</a:t>
            </a:r>
            <a:r>
              <a:rPr lang="fr-FR" sz="2800" b="1" dirty="0"/>
              <a:t> in velocity and </a:t>
            </a:r>
            <a:r>
              <a:rPr lang="fr-FR" sz="2800" b="1" dirty="0" err="1"/>
              <a:t>discharge</a:t>
            </a:r>
            <a:r>
              <a:rPr lang="fr-FR" sz="2800" b="1" dirty="0"/>
              <a:t> : </a:t>
            </a:r>
            <a:r>
              <a:rPr lang="fr-FR" sz="2400" b="1" dirty="0"/>
              <a:t>LSPIV (Large Scale </a:t>
            </a:r>
            <a:r>
              <a:rPr lang="fr-FR" sz="2400" b="1" dirty="0" err="1"/>
              <a:t>Particle</a:t>
            </a:r>
            <a:r>
              <a:rPr lang="fr-FR" sz="2400" b="1" dirty="0"/>
              <a:t> Image Velocimetry) </a:t>
            </a:r>
          </a:p>
          <a:p>
            <a:pPr algn="ctr"/>
            <a:endParaRPr lang="fr-FR" sz="2000" b="1" dirty="0"/>
          </a:p>
        </p:txBody>
      </p:sp>
      <p:sp>
        <p:nvSpPr>
          <p:cNvPr id="8" name="ZoneTexte 7">
            <a:extLst>
              <a:ext uri="{FF2B5EF4-FFF2-40B4-BE49-F238E27FC236}">
                <a16:creationId xmlns:a16="http://schemas.microsoft.com/office/drawing/2014/main" id="{246BF53B-20C7-493A-A8CD-8E9C4083897D}"/>
              </a:ext>
            </a:extLst>
          </p:cNvPr>
          <p:cNvSpPr txBox="1"/>
          <p:nvPr/>
        </p:nvSpPr>
        <p:spPr>
          <a:xfrm>
            <a:off x="118986" y="2090835"/>
            <a:ext cx="5519814" cy="464871"/>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dirty="0"/>
              <a:t>2D Orthorectification with 6 reference points.</a:t>
            </a:r>
            <a:endParaRPr lang="fr-FR" sz="1800" b="1" dirty="0"/>
          </a:p>
        </p:txBody>
      </p:sp>
      <p:pic>
        <p:nvPicPr>
          <p:cNvPr id="9" name="Image 8">
            <a:extLst>
              <a:ext uri="{FF2B5EF4-FFF2-40B4-BE49-F238E27FC236}">
                <a16:creationId xmlns:a16="http://schemas.microsoft.com/office/drawing/2014/main" id="{9BC421AB-F070-44FC-BCD1-7BAF7BA23727}"/>
              </a:ext>
            </a:extLst>
          </p:cNvPr>
          <p:cNvPicPr>
            <a:picLocks noChangeAspect="1"/>
          </p:cNvPicPr>
          <p:nvPr/>
        </p:nvPicPr>
        <p:blipFill>
          <a:blip r:embed="rId2"/>
          <a:stretch>
            <a:fillRect/>
          </a:stretch>
        </p:blipFill>
        <p:spPr>
          <a:xfrm>
            <a:off x="6707382" y="1884438"/>
            <a:ext cx="4209068" cy="2354098"/>
          </a:xfrm>
          <a:prstGeom prst="rect">
            <a:avLst/>
          </a:prstGeom>
        </p:spPr>
      </p:pic>
      <p:sp>
        <p:nvSpPr>
          <p:cNvPr id="10" name="ZoneTexte 9">
            <a:extLst>
              <a:ext uri="{FF2B5EF4-FFF2-40B4-BE49-F238E27FC236}">
                <a16:creationId xmlns:a16="http://schemas.microsoft.com/office/drawing/2014/main" id="{33FA36C0-0A0A-4EBB-AE73-4BABD6112FEB}"/>
              </a:ext>
            </a:extLst>
          </p:cNvPr>
          <p:cNvSpPr txBox="1"/>
          <p:nvPr/>
        </p:nvSpPr>
        <p:spPr>
          <a:xfrm>
            <a:off x="6634331" y="4156362"/>
            <a:ext cx="4536485" cy="423449"/>
          </a:xfrm>
          <a:prstGeom prst="rect">
            <a:avLst/>
          </a:prstGeom>
          <a:noFill/>
        </p:spPr>
        <p:txBody>
          <a:bodyPr wrap="square">
            <a:spAutoFit/>
          </a:bodyPr>
          <a:lstStyle/>
          <a:p>
            <a:pPr algn="just">
              <a:lnSpc>
                <a:spcPct val="150000"/>
              </a:lnSpc>
            </a:pPr>
            <a:r>
              <a:rPr lang="en-US" sz="1600" b="1" dirty="0"/>
              <a:t>Spatial visualization of reference points</a:t>
            </a:r>
            <a:r>
              <a:rPr lang="en-US" sz="1600" dirty="0"/>
              <a:t>.</a:t>
            </a:r>
            <a:endParaRPr lang="fr-FR" sz="1600" b="1" dirty="0"/>
          </a:p>
        </p:txBody>
      </p:sp>
      <p:sp>
        <p:nvSpPr>
          <p:cNvPr id="11" name="ZoneTexte 10">
            <a:extLst>
              <a:ext uri="{FF2B5EF4-FFF2-40B4-BE49-F238E27FC236}">
                <a16:creationId xmlns:a16="http://schemas.microsoft.com/office/drawing/2014/main" id="{5433FC7A-2617-4AE9-A02E-C44DEE603E23}"/>
              </a:ext>
            </a:extLst>
          </p:cNvPr>
          <p:cNvSpPr txBox="1"/>
          <p:nvPr/>
        </p:nvSpPr>
        <p:spPr>
          <a:xfrm>
            <a:off x="339894" y="2385763"/>
            <a:ext cx="6224695" cy="382092"/>
          </a:xfrm>
          <a:prstGeom prst="rect">
            <a:avLst/>
          </a:prstGeom>
          <a:noFill/>
        </p:spPr>
        <p:txBody>
          <a:bodyPr wrap="square">
            <a:spAutoFit/>
          </a:bodyPr>
          <a:lstStyle/>
          <a:p>
            <a:pPr algn="just">
              <a:lnSpc>
                <a:spcPct val="150000"/>
              </a:lnSpc>
            </a:pPr>
            <a:r>
              <a:rPr lang="en-US" sz="1400" dirty="0"/>
              <a:t>Table. Coordinates of real points x, y, z, with a unique z value acquired via GPS.</a:t>
            </a:r>
            <a:endParaRPr lang="fr-FR" sz="1400" b="1" dirty="0"/>
          </a:p>
        </p:txBody>
      </p:sp>
      <p:pic>
        <p:nvPicPr>
          <p:cNvPr id="12" name="Image 11">
            <a:extLst>
              <a:ext uri="{FF2B5EF4-FFF2-40B4-BE49-F238E27FC236}">
                <a16:creationId xmlns:a16="http://schemas.microsoft.com/office/drawing/2014/main" id="{6105DB33-34A8-40DF-A89C-7C4888E97860}"/>
              </a:ext>
            </a:extLst>
          </p:cNvPr>
          <p:cNvPicPr>
            <a:picLocks noChangeAspect="1"/>
          </p:cNvPicPr>
          <p:nvPr/>
        </p:nvPicPr>
        <p:blipFill>
          <a:blip r:embed="rId3"/>
          <a:stretch>
            <a:fillRect/>
          </a:stretch>
        </p:blipFill>
        <p:spPr>
          <a:xfrm>
            <a:off x="945929" y="2963701"/>
            <a:ext cx="3486150" cy="1320835"/>
          </a:xfrm>
          <a:prstGeom prst="rect">
            <a:avLst/>
          </a:prstGeom>
        </p:spPr>
      </p:pic>
      <p:sp>
        <p:nvSpPr>
          <p:cNvPr id="13" name="ZoneTexte 12">
            <a:extLst>
              <a:ext uri="{FF2B5EF4-FFF2-40B4-BE49-F238E27FC236}">
                <a16:creationId xmlns:a16="http://schemas.microsoft.com/office/drawing/2014/main" id="{DA293E57-41A1-4C98-A289-E6E9414A2DDF}"/>
              </a:ext>
            </a:extLst>
          </p:cNvPr>
          <p:cNvSpPr txBox="1"/>
          <p:nvPr/>
        </p:nvSpPr>
        <p:spPr>
          <a:xfrm>
            <a:off x="575069" y="5294459"/>
            <a:ext cx="4125871" cy="423449"/>
          </a:xfrm>
          <a:prstGeom prst="rect">
            <a:avLst/>
          </a:prstGeom>
          <a:noFill/>
        </p:spPr>
        <p:txBody>
          <a:bodyPr wrap="square">
            <a:spAutoFit/>
          </a:bodyPr>
          <a:lstStyle/>
          <a:p>
            <a:pPr algn="just">
              <a:lnSpc>
                <a:spcPct val="150000"/>
              </a:lnSpc>
            </a:pPr>
            <a:r>
              <a:rPr lang="en-US" sz="1600" dirty="0"/>
              <a:t>Definition of the size of the interrogation area </a:t>
            </a:r>
            <a:r>
              <a:rPr lang="fr-FR" sz="1600" dirty="0"/>
              <a:t>:</a:t>
            </a:r>
            <a:endParaRPr lang="fr-FR" sz="1600" b="1" dirty="0"/>
          </a:p>
        </p:txBody>
      </p:sp>
      <p:sp>
        <p:nvSpPr>
          <p:cNvPr id="14" name="ZoneTexte 13">
            <a:extLst>
              <a:ext uri="{FF2B5EF4-FFF2-40B4-BE49-F238E27FC236}">
                <a16:creationId xmlns:a16="http://schemas.microsoft.com/office/drawing/2014/main" id="{1C602859-EE3E-4ED6-BC57-9A8B681187B9}"/>
              </a:ext>
            </a:extLst>
          </p:cNvPr>
          <p:cNvSpPr txBox="1"/>
          <p:nvPr/>
        </p:nvSpPr>
        <p:spPr>
          <a:xfrm>
            <a:off x="637662" y="6000833"/>
            <a:ext cx="4063278" cy="423449"/>
          </a:xfrm>
          <a:prstGeom prst="rect">
            <a:avLst/>
          </a:prstGeom>
          <a:noFill/>
        </p:spPr>
        <p:txBody>
          <a:bodyPr wrap="square">
            <a:spAutoFit/>
          </a:bodyPr>
          <a:lstStyle/>
          <a:p>
            <a:pPr algn="just">
              <a:lnSpc>
                <a:spcPct val="150000"/>
              </a:lnSpc>
            </a:pPr>
            <a:r>
              <a:rPr lang="en-US" sz="1600" dirty="0"/>
              <a:t>Definition of the size of the search area</a:t>
            </a:r>
            <a:endParaRPr lang="fr-FR" sz="1600" b="1" dirty="0"/>
          </a:p>
        </p:txBody>
      </p:sp>
      <p:sp>
        <p:nvSpPr>
          <p:cNvPr id="15" name="ZoneTexte 14">
            <a:extLst>
              <a:ext uri="{FF2B5EF4-FFF2-40B4-BE49-F238E27FC236}">
                <a16:creationId xmlns:a16="http://schemas.microsoft.com/office/drawing/2014/main" id="{7EC49D3C-12FB-4290-BD0A-C5F1B97BA154}"/>
              </a:ext>
            </a:extLst>
          </p:cNvPr>
          <p:cNvSpPr txBox="1"/>
          <p:nvPr/>
        </p:nvSpPr>
        <p:spPr>
          <a:xfrm>
            <a:off x="306208" y="4393107"/>
            <a:ext cx="4125871" cy="792781"/>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sz="1600" dirty="0"/>
              <a:t>Definition of the parameter for calculating the tracer's displacement.</a:t>
            </a:r>
            <a:endParaRPr lang="fr-FR" sz="1600" b="1" dirty="0"/>
          </a:p>
        </p:txBody>
      </p:sp>
      <p:grpSp>
        <p:nvGrpSpPr>
          <p:cNvPr id="16" name="Groupe 15">
            <a:extLst>
              <a:ext uri="{FF2B5EF4-FFF2-40B4-BE49-F238E27FC236}">
                <a16:creationId xmlns:a16="http://schemas.microsoft.com/office/drawing/2014/main" id="{19C3B3B6-C82F-4926-9833-305D6093140B}"/>
              </a:ext>
            </a:extLst>
          </p:cNvPr>
          <p:cNvGrpSpPr/>
          <p:nvPr/>
        </p:nvGrpSpPr>
        <p:grpSpPr>
          <a:xfrm>
            <a:off x="4691689" y="4579811"/>
            <a:ext cx="3745800" cy="2272807"/>
            <a:chOff x="4234543" y="3589371"/>
            <a:chExt cx="3745800" cy="2523504"/>
          </a:xfrm>
        </p:grpSpPr>
        <p:sp>
          <p:nvSpPr>
            <p:cNvPr id="17" name="Accolade ouvrante 16">
              <a:extLst>
                <a:ext uri="{FF2B5EF4-FFF2-40B4-BE49-F238E27FC236}">
                  <a16:creationId xmlns:a16="http://schemas.microsoft.com/office/drawing/2014/main" id="{3D22D50B-6575-4573-9880-A49FC5F6913E}"/>
                </a:ext>
              </a:extLst>
            </p:cNvPr>
            <p:cNvSpPr/>
            <p:nvPr/>
          </p:nvSpPr>
          <p:spPr>
            <a:xfrm>
              <a:off x="4234543" y="3589371"/>
              <a:ext cx="476836" cy="2523504"/>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8" name="Image 17">
              <a:extLst>
                <a:ext uri="{FF2B5EF4-FFF2-40B4-BE49-F238E27FC236}">
                  <a16:creationId xmlns:a16="http://schemas.microsoft.com/office/drawing/2014/main" id="{DEA29047-3AF7-471E-BF7E-C85285B10D1A}"/>
                </a:ext>
              </a:extLst>
            </p:cNvPr>
            <p:cNvPicPr>
              <a:picLocks noChangeAspect="1"/>
            </p:cNvPicPr>
            <p:nvPr/>
          </p:nvPicPr>
          <p:blipFill>
            <a:blip r:embed="rId4"/>
            <a:stretch>
              <a:fillRect/>
            </a:stretch>
          </p:blipFill>
          <p:spPr>
            <a:xfrm>
              <a:off x="4618221" y="3653363"/>
              <a:ext cx="3362122" cy="2411000"/>
            </a:xfrm>
            <a:prstGeom prst="rect">
              <a:avLst/>
            </a:prstGeom>
          </p:spPr>
        </p:pic>
      </p:grpSp>
      <p:sp>
        <p:nvSpPr>
          <p:cNvPr id="19" name="ZoneTexte 18">
            <a:extLst>
              <a:ext uri="{FF2B5EF4-FFF2-40B4-BE49-F238E27FC236}">
                <a16:creationId xmlns:a16="http://schemas.microsoft.com/office/drawing/2014/main" id="{2122D0D8-69F4-4961-B806-105DB3EBDDF3}"/>
              </a:ext>
            </a:extLst>
          </p:cNvPr>
          <p:cNvSpPr txBox="1"/>
          <p:nvPr/>
        </p:nvSpPr>
        <p:spPr>
          <a:xfrm>
            <a:off x="0" y="1018089"/>
            <a:ext cx="11341917" cy="369332"/>
          </a:xfrm>
          <a:prstGeom prst="rect">
            <a:avLst/>
          </a:prstGeom>
          <a:noFill/>
        </p:spPr>
        <p:txBody>
          <a:bodyPr wrap="square" rtlCol="0">
            <a:spAutoFit/>
          </a:bodyPr>
          <a:lstStyle/>
          <a:p>
            <a:r>
              <a:rPr lang="fr-FR" b="1" dirty="0"/>
              <a:t>I. </a:t>
            </a:r>
            <a:r>
              <a:rPr lang="en-US" b="1" dirty="0"/>
              <a:t>Sensitivity analysis of Google Maps reference points relative to a thoroughly documented case study</a:t>
            </a:r>
            <a:r>
              <a:rPr lang="en-US" dirty="0"/>
              <a:t>.</a:t>
            </a:r>
            <a:endParaRPr lang="fr-FR" b="1" dirty="0"/>
          </a:p>
        </p:txBody>
      </p:sp>
      <p:sp>
        <p:nvSpPr>
          <p:cNvPr id="20" name="ZoneTexte 19">
            <a:extLst>
              <a:ext uri="{FF2B5EF4-FFF2-40B4-BE49-F238E27FC236}">
                <a16:creationId xmlns:a16="http://schemas.microsoft.com/office/drawing/2014/main" id="{161D4154-B6EB-4A6C-A988-761283994DA7}"/>
              </a:ext>
            </a:extLst>
          </p:cNvPr>
          <p:cNvSpPr txBox="1"/>
          <p:nvPr/>
        </p:nvSpPr>
        <p:spPr>
          <a:xfrm>
            <a:off x="264291" y="1478500"/>
            <a:ext cx="8355439" cy="464871"/>
          </a:xfrm>
          <a:prstGeom prst="rect">
            <a:avLst/>
          </a:prstGeom>
          <a:noFill/>
        </p:spPr>
        <p:txBody>
          <a:bodyPr wrap="square">
            <a:spAutoFit/>
          </a:bodyPr>
          <a:lstStyle/>
          <a:p>
            <a:pPr algn="just">
              <a:lnSpc>
                <a:spcPct val="150000"/>
              </a:lnSpc>
            </a:pPr>
            <a:r>
              <a:rPr lang="fr-FR" sz="1800" b="1" dirty="0"/>
              <a:t>2. </a:t>
            </a:r>
            <a:r>
              <a:rPr lang="fr-FR" b="1" dirty="0"/>
              <a:t>Change the source GRP points </a:t>
            </a:r>
            <a:r>
              <a:rPr lang="fr-FR" b="1" dirty="0" err="1"/>
              <a:t>from</a:t>
            </a:r>
            <a:r>
              <a:rPr lang="fr-FR" b="1" dirty="0"/>
              <a:t> Le </a:t>
            </a:r>
            <a:r>
              <a:rPr lang="fr-FR" b="1" dirty="0" err="1"/>
              <a:t>Boursicaud</a:t>
            </a:r>
            <a:r>
              <a:rPr lang="fr-FR" b="1" dirty="0"/>
              <a:t> et al., 2016:</a:t>
            </a:r>
            <a:endParaRPr lang="fr-FR" sz="1800" b="1" dirty="0"/>
          </a:p>
        </p:txBody>
      </p:sp>
    </p:spTree>
    <p:extLst>
      <p:ext uri="{BB962C8B-B14F-4D97-AF65-F5344CB8AC3E}">
        <p14:creationId xmlns:p14="http://schemas.microsoft.com/office/powerpoint/2010/main" val="1032141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DC065743-4372-4E17-A1B3-BC90DA0AB774}"/>
              </a:ext>
            </a:extLst>
          </p:cNvPr>
          <p:cNvSpPr txBox="1"/>
          <p:nvPr/>
        </p:nvSpPr>
        <p:spPr>
          <a:xfrm>
            <a:off x="0" y="146762"/>
            <a:ext cx="11277600" cy="1200329"/>
          </a:xfrm>
          <a:prstGeom prst="rect">
            <a:avLst/>
          </a:prstGeom>
          <a:noFill/>
        </p:spPr>
        <p:txBody>
          <a:bodyPr wrap="square" rtlCol="0">
            <a:spAutoFit/>
          </a:bodyPr>
          <a:lstStyle/>
          <a:p>
            <a:r>
              <a:rPr lang="fr-FR" sz="2800" b="1" dirty="0" err="1"/>
              <a:t>Uncertainty</a:t>
            </a:r>
            <a:r>
              <a:rPr lang="fr-FR" sz="2800" b="1" dirty="0"/>
              <a:t> in velocity and </a:t>
            </a:r>
            <a:r>
              <a:rPr lang="fr-FR" sz="2800" b="1" dirty="0" err="1"/>
              <a:t>discharge</a:t>
            </a:r>
            <a:r>
              <a:rPr lang="fr-FR" sz="2800" b="1" dirty="0"/>
              <a:t> : </a:t>
            </a:r>
            <a:r>
              <a:rPr lang="fr-FR" sz="2400" b="1" dirty="0"/>
              <a:t>LSPIV (Large Scale </a:t>
            </a:r>
            <a:r>
              <a:rPr lang="fr-FR" sz="2400" b="1" dirty="0" err="1"/>
              <a:t>Particle</a:t>
            </a:r>
            <a:r>
              <a:rPr lang="fr-FR" sz="2400" b="1" dirty="0"/>
              <a:t> Image Velocimetry) </a:t>
            </a:r>
          </a:p>
          <a:p>
            <a:pPr algn="ctr"/>
            <a:endParaRPr lang="fr-FR" sz="2000" b="1" dirty="0"/>
          </a:p>
        </p:txBody>
      </p:sp>
      <p:sp>
        <p:nvSpPr>
          <p:cNvPr id="8" name="ZoneTexte 7">
            <a:extLst>
              <a:ext uri="{FF2B5EF4-FFF2-40B4-BE49-F238E27FC236}">
                <a16:creationId xmlns:a16="http://schemas.microsoft.com/office/drawing/2014/main" id="{9329AF5E-067E-4B27-A36B-24F5E59A46EA}"/>
              </a:ext>
            </a:extLst>
          </p:cNvPr>
          <p:cNvSpPr txBox="1"/>
          <p:nvPr/>
        </p:nvSpPr>
        <p:spPr>
          <a:xfrm>
            <a:off x="288704" y="2076612"/>
            <a:ext cx="5519814" cy="464871"/>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fr-FR" sz="1800" dirty="0"/>
              <a:t> </a:t>
            </a:r>
            <a:r>
              <a:rPr lang="en-US" dirty="0"/>
              <a:t>Specification of a bathymetric transect.</a:t>
            </a:r>
            <a:endParaRPr lang="fr-FR" sz="1800" b="1" dirty="0"/>
          </a:p>
        </p:txBody>
      </p:sp>
      <p:pic>
        <p:nvPicPr>
          <p:cNvPr id="9" name="Image 8">
            <a:extLst>
              <a:ext uri="{FF2B5EF4-FFF2-40B4-BE49-F238E27FC236}">
                <a16:creationId xmlns:a16="http://schemas.microsoft.com/office/drawing/2014/main" id="{2E9983E6-2AC8-4F4D-9B43-8391F07881D2}"/>
              </a:ext>
            </a:extLst>
          </p:cNvPr>
          <p:cNvPicPr>
            <a:picLocks noChangeAspect="1"/>
          </p:cNvPicPr>
          <p:nvPr/>
        </p:nvPicPr>
        <p:blipFill>
          <a:blip r:embed="rId2"/>
          <a:stretch>
            <a:fillRect/>
          </a:stretch>
        </p:blipFill>
        <p:spPr>
          <a:xfrm>
            <a:off x="964830" y="2541483"/>
            <a:ext cx="2228850" cy="3374448"/>
          </a:xfrm>
          <a:prstGeom prst="rect">
            <a:avLst/>
          </a:prstGeom>
        </p:spPr>
      </p:pic>
      <p:sp>
        <p:nvSpPr>
          <p:cNvPr id="10" name="ZoneTexte 9">
            <a:extLst>
              <a:ext uri="{FF2B5EF4-FFF2-40B4-BE49-F238E27FC236}">
                <a16:creationId xmlns:a16="http://schemas.microsoft.com/office/drawing/2014/main" id="{8E47723D-7F15-45DF-864A-106DD8B58CDC}"/>
              </a:ext>
            </a:extLst>
          </p:cNvPr>
          <p:cNvSpPr txBox="1"/>
          <p:nvPr/>
        </p:nvSpPr>
        <p:spPr>
          <a:xfrm>
            <a:off x="369116" y="6162201"/>
            <a:ext cx="3659959" cy="340734"/>
          </a:xfrm>
          <a:prstGeom prst="rect">
            <a:avLst/>
          </a:prstGeom>
          <a:noFill/>
        </p:spPr>
        <p:txBody>
          <a:bodyPr wrap="square">
            <a:spAutoFit/>
          </a:bodyPr>
          <a:lstStyle/>
          <a:p>
            <a:pPr algn="just">
              <a:lnSpc>
                <a:spcPct val="150000"/>
              </a:lnSpc>
            </a:pPr>
            <a:r>
              <a:rPr lang="en-US" sz="1200" dirty="0"/>
              <a:t>Visualization of velocity vectors along with the transect.</a:t>
            </a:r>
            <a:endParaRPr lang="fr-FR" sz="1200" b="1" dirty="0"/>
          </a:p>
        </p:txBody>
      </p:sp>
      <p:pic>
        <p:nvPicPr>
          <p:cNvPr id="11" name="Image 10">
            <a:extLst>
              <a:ext uri="{FF2B5EF4-FFF2-40B4-BE49-F238E27FC236}">
                <a16:creationId xmlns:a16="http://schemas.microsoft.com/office/drawing/2014/main" id="{CD53AFBF-D48B-463B-BDCF-1DA17B423295}"/>
              </a:ext>
            </a:extLst>
          </p:cNvPr>
          <p:cNvPicPr>
            <a:picLocks noChangeAspect="1"/>
          </p:cNvPicPr>
          <p:nvPr/>
        </p:nvPicPr>
        <p:blipFill>
          <a:blip r:embed="rId3"/>
          <a:stretch>
            <a:fillRect/>
          </a:stretch>
        </p:blipFill>
        <p:spPr>
          <a:xfrm>
            <a:off x="5179247" y="2956410"/>
            <a:ext cx="5671468" cy="2238565"/>
          </a:xfrm>
          <a:prstGeom prst="rect">
            <a:avLst/>
          </a:prstGeom>
        </p:spPr>
      </p:pic>
      <p:sp>
        <p:nvSpPr>
          <p:cNvPr id="12" name="Flèche : droite rayée 11">
            <a:extLst>
              <a:ext uri="{FF2B5EF4-FFF2-40B4-BE49-F238E27FC236}">
                <a16:creationId xmlns:a16="http://schemas.microsoft.com/office/drawing/2014/main" id="{93FBC140-3218-4D0A-8EA1-1E5B59D869E9}"/>
              </a:ext>
            </a:extLst>
          </p:cNvPr>
          <p:cNvSpPr/>
          <p:nvPr/>
        </p:nvSpPr>
        <p:spPr>
          <a:xfrm>
            <a:off x="4362741" y="3648624"/>
            <a:ext cx="452320" cy="3651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8CBE6580-B828-49A4-8A61-C9047A31D1C7}"/>
              </a:ext>
            </a:extLst>
          </p:cNvPr>
          <p:cNvSpPr txBox="1"/>
          <p:nvPr/>
        </p:nvSpPr>
        <p:spPr>
          <a:xfrm>
            <a:off x="5179248" y="5194975"/>
            <a:ext cx="5759248" cy="792781"/>
          </a:xfrm>
          <a:prstGeom prst="rect">
            <a:avLst/>
          </a:prstGeom>
          <a:noFill/>
        </p:spPr>
        <p:txBody>
          <a:bodyPr wrap="square">
            <a:spAutoFit/>
          </a:bodyPr>
          <a:lstStyle/>
          <a:p>
            <a:pPr algn="just">
              <a:lnSpc>
                <a:spcPct val="150000"/>
              </a:lnSpc>
            </a:pPr>
            <a:r>
              <a:rPr lang="en-US" sz="1600" dirty="0"/>
              <a:t>0.8% deviation in the average velocity compared to the results of Le </a:t>
            </a:r>
            <a:r>
              <a:rPr lang="en-US" sz="1600" dirty="0" err="1"/>
              <a:t>Boursicaud</a:t>
            </a:r>
            <a:r>
              <a:rPr lang="en-US" sz="1600" dirty="0"/>
              <a:t> et al., 2016.</a:t>
            </a:r>
            <a:endParaRPr lang="fr-FR" sz="1600" b="1" dirty="0"/>
          </a:p>
        </p:txBody>
      </p:sp>
      <p:sp>
        <p:nvSpPr>
          <p:cNvPr id="14" name="ZoneTexte 13">
            <a:extLst>
              <a:ext uri="{FF2B5EF4-FFF2-40B4-BE49-F238E27FC236}">
                <a16:creationId xmlns:a16="http://schemas.microsoft.com/office/drawing/2014/main" id="{1BD995E5-0E92-479C-BE37-FAB126ECDBDB}"/>
              </a:ext>
            </a:extLst>
          </p:cNvPr>
          <p:cNvSpPr txBox="1"/>
          <p:nvPr/>
        </p:nvSpPr>
        <p:spPr>
          <a:xfrm>
            <a:off x="5212899" y="2363302"/>
            <a:ext cx="4841735" cy="382092"/>
          </a:xfrm>
          <a:prstGeom prst="rect">
            <a:avLst/>
          </a:prstGeom>
          <a:noFill/>
        </p:spPr>
        <p:txBody>
          <a:bodyPr wrap="square">
            <a:spAutoFit/>
          </a:bodyPr>
          <a:lstStyle/>
          <a:p>
            <a:pPr algn="just">
              <a:lnSpc>
                <a:spcPct val="150000"/>
              </a:lnSpc>
            </a:pPr>
            <a:r>
              <a:rPr lang="en-US" sz="1400" dirty="0"/>
              <a:t>Results table of the estimation.</a:t>
            </a:r>
            <a:endParaRPr lang="fr-FR" sz="1400" b="1" dirty="0"/>
          </a:p>
        </p:txBody>
      </p:sp>
      <p:sp>
        <p:nvSpPr>
          <p:cNvPr id="15" name="ZoneTexte 14">
            <a:extLst>
              <a:ext uri="{FF2B5EF4-FFF2-40B4-BE49-F238E27FC236}">
                <a16:creationId xmlns:a16="http://schemas.microsoft.com/office/drawing/2014/main" id="{44C5B358-32E3-425E-999E-397A3C87CE55}"/>
              </a:ext>
            </a:extLst>
          </p:cNvPr>
          <p:cNvSpPr txBox="1"/>
          <p:nvPr/>
        </p:nvSpPr>
        <p:spPr>
          <a:xfrm>
            <a:off x="45221" y="1178908"/>
            <a:ext cx="11341917" cy="369332"/>
          </a:xfrm>
          <a:prstGeom prst="rect">
            <a:avLst/>
          </a:prstGeom>
          <a:noFill/>
        </p:spPr>
        <p:txBody>
          <a:bodyPr wrap="square" rtlCol="0">
            <a:spAutoFit/>
          </a:bodyPr>
          <a:lstStyle/>
          <a:p>
            <a:r>
              <a:rPr lang="fr-FR" b="1" dirty="0"/>
              <a:t>I. </a:t>
            </a:r>
            <a:r>
              <a:rPr lang="en-US" b="1" dirty="0"/>
              <a:t>Sensitivity analysis of Google Maps reference points relative to a thoroughly documented case study</a:t>
            </a:r>
            <a:r>
              <a:rPr lang="en-US" dirty="0"/>
              <a:t>.</a:t>
            </a:r>
            <a:endParaRPr lang="fr-FR" b="1" dirty="0"/>
          </a:p>
        </p:txBody>
      </p:sp>
      <p:sp>
        <p:nvSpPr>
          <p:cNvPr id="16" name="ZoneTexte 15">
            <a:extLst>
              <a:ext uri="{FF2B5EF4-FFF2-40B4-BE49-F238E27FC236}">
                <a16:creationId xmlns:a16="http://schemas.microsoft.com/office/drawing/2014/main" id="{E6DBB72A-FAD0-45F9-9376-7C1DA8699EAA}"/>
              </a:ext>
            </a:extLst>
          </p:cNvPr>
          <p:cNvSpPr txBox="1"/>
          <p:nvPr/>
        </p:nvSpPr>
        <p:spPr>
          <a:xfrm>
            <a:off x="226498" y="1669691"/>
            <a:ext cx="8867167" cy="464871"/>
          </a:xfrm>
          <a:prstGeom prst="rect">
            <a:avLst/>
          </a:prstGeom>
          <a:noFill/>
        </p:spPr>
        <p:txBody>
          <a:bodyPr wrap="square">
            <a:spAutoFit/>
          </a:bodyPr>
          <a:lstStyle/>
          <a:p>
            <a:pPr algn="just">
              <a:lnSpc>
                <a:spcPct val="150000"/>
              </a:lnSpc>
            </a:pPr>
            <a:r>
              <a:rPr lang="fr-FR" sz="1800" b="1" dirty="0"/>
              <a:t>2. </a:t>
            </a:r>
            <a:r>
              <a:rPr lang="fr-FR" b="1" dirty="0"/>
              <a:t>Change the source GRP points </a:t>
            </a:r>
            <a:r>
              <a:rPr lang="fr-FR" b="1" dirty="0" err="1"/>
              <a:t>from</a:t>
            </a:r>
            <a:r>
              <a:rPr lang="fr-FR" b="1" dirty="0"/>
              <a:t> Le </a:t>
            </a:r>
            <a:r>
              <a:rPr lang="fr-FR" b="1" dirty="0" err="1"/>
              <a:t>Boursicaud</a:t>
            </a:r>
            <a:r>
              <a:rPr lang="fr-FR" b="1" dirty="0"/>
              <a:t> et al., 2016:</a:t>
            </a:r>
            <a:endParaRPr lang="fr-FR" sz="1800" b="1" dirty="0"/>
          </a:p>
        </p:txBody>
      </p:sp>
    </p:spTree>
    <p:extLst>
      <p:ext uri="{BB962C8B-B14F-4D97-AF65-F5344CB8AC3E}">
        <p14:creationId xmlns:p14="http://schemas.microsoft.com/office/powerpoint/2010/main" val="2670652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66E52E-38F6-4ADB-972A-D8C53880B17F}"/>
              </a:ext>
            </a:extLst>
          </p:cNvPr>
          <p:cNvSpPr txBox="1">
            <a:spLocks/>
          </p:cNvSpPr>
          <p:nvPr/>
        </p:nvSpPr>
        <p:spPr>
          <a:xfrm>
            <a:off x="104793" y="19050"/>
            <a:ext cx="1198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b="1" dirty="0"/>
          </a:p>
        </p:txBody>
      </p:sp>
      <p:sp>
        <p:nvSpPr>
          <p:cNvPr id="7" name="ZoneTexte 6">
            <a:extLst>
              <a:ext uri="{FF2B5EF4-FFF2-40B4-BE49-F238E27FC236}">
                <a16:creationId xmlns:a16="http://schemas.microsoft.com/office/drawing/2014/main" id="{6AD967BA-E950-4295-A5C8-0F6B270FD756}"/>
              </a:ext>
            </a:extLst>
          </p:cNvPr>
          <p:cNvSpPr txBox="1"/>
          <p:nvPr/>
        </p:nvSpPr>
        <p:spPr>
          <a:xfrm>
            <a:off x="0" y="96324"/>
            <a:ext cx="11361683" cy="892552"/>
          </a:xfrm>
          <a:prstGeom prst="rect">
            <a:avLst/>
          </a:prstGeom>
          <a:noFill/>
        </p:spPr>
        <p:txBody>
          <a:bodyPr wrap="square" rtlCol="0">
            <a:spAutoFit/>
          </a:bodyPr>
          <a:lstStyle/>
          <a:p>
            <a:r>
              <a:rPr lang="fr-FR" sz="2800" b="1" dirty="0" err="1"/>
              <a:t>Uncertainty</a:t>
            </a:r>
            <a:r>
              <a:rPr lang="fr-FR" sz="2800" b="1" dirty="0"/>
              <a:t> in velocity and </a:t>
            </a:r>
            <a:r>
              <a:rPr lang="fr-FR" sz="2800" b="1" dirty="0" err="1"/>
              <a:t>discharge</a:t>
            </a:r>
            <a:r>
              <a:rPr lang="fr-FR" sz="2800" b="1" dirty="0"/>
              <a:t> : </a:t>
            </a:r>
            <a:r>
              <a:rPr lang="fr-FR" sz="2400" b="1" dirty="0"/>
              <a:t>LSPIV (Large Scale </a:t>
            </a:r>
            <a:r>
              <a:rPr lang="fr-FR" sz="2400" b="1" dirty="0" err="1"/>
              <a:t>Particle</a:t>
            </a:r>
            <a:r>
              <a:rPr lang="fr-FR" sz="2400" b="1" dirty="0"/>
              <a:t> Image Velocimetry) </a:t>
            </a:r>
          </a:p>
        </p:txBody>
      </p:sp>
      <p:sp>
        <p:nvSpPr>
          <p:cNvPr id="20" name="Titre 1">
            <a:extLst>
              <a:ext uri="{FF2B5EF4-FFF2-40B4-BE49-F238E27FC236}">
                <a16:creationId xmlns:a16="http://schemas.microsoft.com/office/drawing/2014/main" id="{C3F35ED6-78EA-454E-B15F-A218024A2F6E}"/>
              </a:ext>
            </a:extLst>
          </p:cNvPr>
          <p:cNvSpPr>
            <a:spLocks noGrp="1"/>
          </p:cNvSpPr>
          <p:nvPr>
            <p:ph type="title"/>
          </p:nvPr>
        </p:nvSpPr>
        <p:spPr>
          <a:xfrm>
            <a:off x="2220877" y="6076950"/>
            <a:ext cx="9650416" cy="408357"/>
          </a:xfrm>
        </p:spPr>
        <p:txBody>
          <a:bodyPr>
            <a:noAutofit/>
          </a:bodyPr>
          <a:lstStyle/>
          <a:p>
            <a:pPr algn="ctr"/>
            <a:r>
              <a:rPr lang="en-US" sz="1400" dirty="0"/>
              <a:t>Comparison between instantaneous velocities and the average velocity.</a:t>
            </a:r>
            <a:endParaRPr lang="fr-FR" sz="1400" dirty="0"/>
          </a:p>
        </p:txBody>
      </p:sp>
      <p:sp>
        <p:nvSpPr>
          <p:cNvPr id="22" name="ZoneTexte 21">
            <a:extLst>
              <a:ext uri="{FF2B5EF4-FFF2-40B4-BE49-F238E27FC236}">
                <a16:creationId xmlns:a16="http://schemas.microsoft.com/office/drawing/2014/main" id="{D91BD116-A2BF-400A-ADBF-63E53D5A33CA}"/>
              </a:ext>
            </a:extLst>
          </p:cNvPr>
          <p:cNvSpPr txBox="1"/>
          <p:nvPr/>
        </p:nvSpPr>
        <p:spPr>
          <a:xfrm>
            <a:off x="45221" y="944016"/>
            <a:ext cx="11341917" cy="369332"/>
          </a:xfrm>
          <a:prstGeom prst="rect">
            <a:avLst/>
          </a:prstGeom>
          <a:noFill/>
        </p:spPr>
        <p:txBody>
          <a:bodyPr wrap="square" rtlCol="0">
            <a:spAutoFit/>
          </a:bodyPr>
          <a:lstStyle/>
          <a:p>
            <a:r>
              <a:rPr lang="fr-FR" b="1" dirty="0"/>
              <a:t>I. </a:t>
            </a:r>
            <a:r>
              <a:rPr lang="en-US" b="1" dirty="0"/>
              <a:t>Sensitivity analysis of Google Maps reference points relative to a thoroughly documented case study</a:t>
            </a:r>
            <a:r>
              <a:rPr lang="en-US" dirty="0"/>
              <a:t>.</a:t>
            </a:r>
            <a:endParaRPr lang="fr-FR" b="1" dirty="0"/>
          </a:p>
        </p:txBody>
      </p:sp>
      <p:sp>
        <p:nvSpPr>
          <p:cNvPr id="23" name="ZoneTexte 22">
            <a:extLst>
              <a:ext uri="{FF2B5EF4-FFF2-40B4-BE49-F238E27FC236}">
                <a16:creationId xmlns:a16="http://schemas.microsoft.com/office/drawing/2014/main" id="{BCB1EB8E-7EAC-434A-AE87-636780070936}"/>
              </a:ext>
            </a:extLst>
          </p:cNvPr>
          <p:cNvSpPr txBox="1"/>
          <p:nvPr/>
        </p:nvSpPr>
        <p:spPr>
          <a:xfrm>
            <a:off x="226499" y="1434799"/>
            <a:ext cx="7312320" cy="464871"/>
          </a:xfrm>
          <a:prstGeom prst="rect">
            <a:avLst/>
          </a:prstGeom>
          <a:noFill/>
        </p:spPr>
        <p:txBody>
          <a:bodyPr wrap="square">
            <a:spAutoFit/>
          </a:bodyPr>
          <a:lstStyle/>
          <a:p>
            <a:pPr algn="just">
              <a:lnSpc>
                <a:spcPct val="150000"/>
              </a:lnSpc>
            </a:pPr>
            <a:r>
              <a:rPr lang="fr-FR" sz="1800" b="1" dirty="0"/>
              <a:t>2. </a:t>
            </a:r>
            <a:r>
              <a:rPr lang="fr-FR" b="1" dirty="0"/>
              <a:t>Change the source GRP points </a:t>
            </a:r>
            <a:r>
              <a:rPr lang="fr-FR" b="1" dirty="0" err="1"/>
              <a:t>from</a:t>
            </a:r>
            <a:r>
              <a:rPr lang="fr-FR" b="1" dirty="0"/>
              <a:t> Le </a:t>
            </a:r>
            <a:r>
              <a:rPr lang="fr-FR" b="1" dirty="0" err="1"/>
              <a:t>Boursicaud</a:t>
            </a:r>
            <a:r>
              <a:rPr lang="fr-FR" b="1" dirty="0"/>
              <a:t> et al., 2016:</a:t>
            </a:r>
            <a:endParaRPr lang="fr-FR" sz="1800" b="1" dirty="0"/>
          </a:p>
        </p:txBody>
      </p:sp>
      <p:pic>
        <p:nvPicPr>
          <p:cNvPr id="33" name="Image 32">
            <a:extLst>
              <a:ext uri="{FF2B5EF4-FFF2-40B4-BE49-F238E27FC236}">
                <a16:creationId xmlns:a16="http://schemas.microsoft.com/office/drawing/2014/main" id="{35BA04D7-10C2-467A-94FB-26339FFA52E8}"/>
              </a:ext>
            </a:extLst>
          </p:cNvPr>
          <p:cNvPicPr>
            <a:picLocks noChangeAspect="1"/>
          </p:cNvPicPr>
          <p:nvPr/>
        </p:nvPicPr>
        <p:blipFill>
          <a:blip r:embed="rId2"/>
          <a:stretch>
            <a:fillRect/>
          </a:stretch>
        </p:blipFill>
        <p:spPr>
          <a:xfrm>
            <a:off x="3833747" y="1989856"/>
            <a:ext cx="6424677" cy="4087094"/>
          </a:xfrm>
          <a:prstGeom prst="rect">
            <a:avLst/>
          </a:prstGeom>
        </p:spPr>
      </p:pic>
    </p:spTree>
    <p:extLst>
      <p:ext uri="{BB962C8B-B14F-4D97-AF65-F5344CB8AC3E}">
        <p14:creationId xmlns:p14="http://schemas.microsoft.com/office/powerpoint/2010/main" val="336602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66E52E-38F6-4ADB-972A-D8C53880B17F}"/>
              </a:ext>
            </a:extLst>
          </p:cNvPr>
          <p:cNvSpPr txBox="1">
            <a:spLocks/>
          </p:cNvSpPr>
          <p:nvPr/>
        </p:nvSpPr>
        <p:spPr>
          <a:xfrm>
            <a:off x="104793" y="19050"/>
            <a:ext cx="1198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b="1" dirty="0"/>
          </a:p>
        </p:txBody>
      </p:sp>
      <p:sp>
        <p:nvSpPr>
          <p:cNvPr id="7" name="ZoneTexte 6">
            <a:extLst>
              <a:ext uri="{FF2B5EF4-FFF2-40B4-BE49-F238E27FC236}">
                <a16:creationId xmlns:a16="http://schemas.microsoft.com/office/drawing/2014/main" id="{6AD967BA-E950-4295-A5C8-0F6B270FD756}"/>
              </a:ext>
            </a:extLst>
          </p:cNvPr>
          <p:cNvSpPr txBox="1"/>
          <p:nvPr/>
        </p:nvSpPr>
        <p:spPr>
          <a:xfrm>
            <a:off x="0" y="96324"/>
            <a:ext cx="11361683" cy="892552"/>
          </a:xfrm>
          <a:prstGeom prst="rect">
            <a:avLst/>
          </a:prstGeom>
          <a:noFill/>
        </p:spPr>
        <p:txBody>
          <a:bodyPr wrap="square" rtlCol="0">
            <a:spAutoFit/>
          </a:bodyPr>
          <a:lstStyle/>
          <a:p>
            <a:r>
              <a:rPr lang="fr-FR" sz="2800" b="1" dirty="0" err="1"/>
              <a:t>Uncertainty</a:t>
            </a:r>
            <a:r>
              <a:rPr lang="fr-FR" sz="2800" b="1" dirty="0"/>
              <a:t> in velocity and </a:t>
            </a:r>
            <a:r>
              <a:rPr lang="fr-FR" sz="2800" b="1" dirty="0" err="1"/>
              <a:t>discharge</a:t>
            </a:r>
            <a:r>
              <a:rPr lang="fr-FR" sz="2800" b="1" dirty="0"/>
              <a:t> : </a:t>
            </a:r>
            <a:r>
              <a:rPr lang="fr-FR" sz="2400" b="1" dirty="0"/>
              <a:t>LSPIV (Large Scale </a:t>
            </a:r>
            <a:r>
              <a:rPr lang="fr-FR" sz="2400" b="1" dirty="0" err="1"/>
              <a:t>Particle</a:t>
            </a:r>
            <a:r>
              <a:rPr lang="fr-FR" sz="2400" b="1" dirty="0"/>
              <a:t> Image Velocimetry) </a:t>
            </a:r>
          </a:p>
        </p:txBody>
      </p:sp>
      <p:sp>
        <p:nvSpPr>
          <p:cNvPr id="22" name="ZoneTexte 21">
            <a:extLst>
              <a:ext uri="{FF2B5EF4-FFF2-40B4-BE49-F238E27FC236}">
                <a16:creationId xmlns:a16="http://schemas.microsoft.com/office/drawing/2014/main" id="{D91BD116-A2BF-400A-ADBF-63E53D5A33CA}"/>
              </a:ext>
            </a:extLst>
          </p:cNvPr>
          <p:cNvSpPr txBox="1"/>
          <p:nvPr/>
        </p:nvSpPr>
        <p:spPr>
          <a:xfrm>
            <a:off x="45221" y="944016"/>
            <a:ext cx="11341917" cy="369332"/>
          </a:xfrm>
          <a:prstGeom prst="rect">
            <a:avLst/>
          </a:prstGeom>
          <a:noFill/>
        </p:spPr>
        <p:txBody>
          <a:bodyPr wrap="square" rtlCol="0">
            <a:spAutoFit/>
          </a:bodyPr>
          <a:lstStyle/>
          <a:p>
            <a:r>
              <a:rPr lang="fr-FR" b="1" dirty="0"/>
              <a:t>I. </a:t>
            </a:r>
            <a:r>
              <a:rPr lang="en-US" b="1" dirty="0"/>
              <a:t>Sensitivity analysis of Google Maps reference points relative to a thoroughly documented case study</a:t>
            </a:r>
            <a:r>
              <a:rPr lang="en-US" dirty="0"/>
              <a:t>.</a:t>
            </a:r>
            <a:endParaRPr lang="fr-FR" b="1" dirty="0"/>
          </a:p>
        </p:txBody>
      </p:sp>
      <p:sp>
        <p:nvSpPr>
          <p:cNvPr id="10" name="ZoneTexte 9">
            <a:extLst>
              <a:ext uri="{FF2B5EF4-FFF2-40B4-BE49-F238E27FC236}">
                <a16:creationId xmlns:a16="http://schemas.microsoft.com/office/drawing/2014/main" id="{3F9306B8-019F-47F0-B336-67F9257A575E}"/>
              </a:ext>
            </a:extLst>
          </p:cNvPr>
          <p:cNvSpPr txBox="1"/>
          <p:nvPr/>
        </p:nvSpPr>
        <p:spPr>
          <a:xfrm>
            <a:off x="226499" y="1434799"/>
            <a:ext cx="11031527" cy="866904"/>
          </a:xfrm>
          <a:prstGeom prst="rect">
            <a:avLst/>
          </a:prstGeom>
          <a:noFill/>
        </p:spPr>
        <p:txBody>
          <a:bodyPr wrap="square">
            <a:spAutoFit/>
          </a:bodyPr>
          <a:lstStyle/>
          <a:p>
            <a:pPr algn="just">
              <a:lnSpc>
                <a:spcPct val="150000"/>
              </a:lnSpc>
            </a:pPr>
            <a:r>
              <a:rPr lang="fr-FR" b="1" dirty="0"/>
              <a:t>3</a:t>
            </a:r>
            <a:r>
              <a:rPr lang="fr-FR" sz="1800" b="1" dirty="0"/>
              <a:t>. </a:t>
            </a:r>
            <a:r>
              <a:rPr lang="en-US" b="1" dirty="0"/>
              <a:t>Perturbation of the GRP Theodolite point (Le </a:t>
            </a:r>
            <a:r>
              <a:rPr lang="en-US" b="1" dirty="0" err="1"/>
              <a:t>Boursicaud</a:t>
            </a:r>
            <a:r>
              <a:rPr lang="en-US" b="1" dirty="0"/>
              <a:t> et al., 2016) and the GRP Google Maps point </a:t>
            </a:r>
            <a:r>
              <a:rPr lang="en-US" dirty="0"/>
              <a:t>:</a:t>
            </a:r>
            <a:endParaRPr lang="fr-FR" sz="1800" dirty="0"/>
          </a:p>
        </p:txBody>
      </p:sp>
      <p:sp>
        <p:nvSpPr>
          <p:cNvPr id="24" name="ZoneTexte 23">
            <a:extLst>
              <a:ext uri="{FF2B5EF4-FFF2-40B4-BE49-F238E27FC236}">
                <a16:creationId xmlns:a16="http://schemas.microsoft.com/office/drawing/2014/main" id="{03507BFA-026C-43A6-B26A-53F4D5DC6205}"/>
              </a:ext>
            </a:extLst>
          </p:cNvPr>
          <p:cNvSpPr txBox="1"/>
          <p:nvPr/>
        </p:nvSpPr>
        <p:spPr>
          <a:xfrm>
            <a:off x="226499" y="2415758"/>
            <a:ext cx="10905692" cy="646331"/>
          </a:xfrm>
          <a:prstGeom prst="rect">
            <a:avLst/>
          </a:prstGeom>
          <a:noFill/>
        </p:spPr>
        <p:txBody>
          <a:bodyPr wrap="square">
            <a:spAutoFit/>
          </a:bodyPr>
          <a:lstStyle/>
          <a:p>
            <a:pPr marL="285750" indent="-285750">
              <a:buFont typeface="Wingdings" panose="05000000000000000000" pitchFamily="2" charset="2"/>
              <a:buChar char="Ø"/>
            </a:pPr>
            <a:r>
              <a:rPr lang="en-US" dirty="0"/>
              <a:t>Simulate possible positioning errors of the reference points on the image (for example, manual marking errors or measurement inaccuracies).</a:t>
            </a:r>
            <a:endParaRPr lang="fr-FR" dirty="0"/>
          </a:p>
        </p:txBody>
      </p:sp>
      <p:sp>
        <p:nvSpPr>
          <p:cNvPr id="25" name="ZoneTexte 24">
            <a:extLst>
              <a:ext uri="{FF2B5EF4-FFF2-40B4-BE49-F238E27FC236}">
                <a16:creationId xmlns:a16="http://schemas.microsoft.com/office/drawing/2014/main" id="{411F9C6C-BAAF-427A-A5E2-6736E5035AE2}"/>
              </a:ext>
            </a:extLst>
          </p:cNvPr>
          <p:cNvSpPr txBox="1"/>
          <p:nvPr/>
        </p:nvSpPr>
        <p:spPr>
          <a:xfrm>
            <a:off x="104793" y="4920313"/>
            <a:ext cx="9991288" cy="369332"/>
          </a:xfrm>
          <a:prstGeom prst="rect">
            <a:avLst/>
          </a:prstGeom>
          <a:noFill/>
        </p:spPr>
        <p:txBody>
          <a:bodyPr wrap="square">
            <a:spAutoFit/>
          </a:bodyPr>
          <a:lstStyle/>
          <a:p>
            <a:pPr marL="285750" indent="-285750">
              <a:buFont typeface="Wingdings" panose="05000000000000000000" pitchFamily="2" charset="2"/>
              <a:buChar char="Ø"/>
            </a:pPr>
            <a:r>
              <a:rPr lang="en-US" dirty="0"/>
              <a:t>Observe the impact of these errors on the orthorectification and on the velocity calculations:</a:t>
            </a:r>
            <a:endParaRPr lang="fr-FR" dirty="0"/>
          </a:p>
        </p:txBody>
      </p:sp>
      <p:sp>
        <p:nvSpPr>
          <p:cNvPr id="26" name="ZoneTexte 25">
            <a:extLst>
              <a:ext uri="{FF2B5EF4-FFF2-40B4-BE49-F238E27FC236}">
                <a16:creationId xmlns:a16="http://schemas.microsoft.com/office/drawing/2014/main" id="{2D67B6A9-0299-4527-A9B3-B224C3F05D37}"/>
              </a:ext>
            </a:extLst>
          </p:cNvPr>
          <p:cNvSpPr txBox="1"/>
          <p:nvPr/>
        </p:nvSpPr>
        <p:spPr>
          <a:xfrm>
            <a:off x="939566" y="3153665"/>
            <a:ext cx="10058399" cy="923330"/>
          </a:xfrm>
          <a:prstGeom prst="rect">
            <a:avLst/>
          </a:prstGeom>
          <a:noFill/>
        </p:spPr>
        <p:txBody>
          <a:bodyPr wrap="square">
            <a:spAutoFit/>
          </a:bodyPr>
          <a:lstStyle/>
          <a:p>
            <a:pPr marL="285750" indent="-285750">
              <a:buFont typeface="Wingdings" panose="05000000000000000000" pitchFamily="2" charset="2"/>
              <a:buChar char="§"/>
            </a:pPr>
            <a:r>
              <a:rPr lang="en-US" dirty="0"/>
              <a:t>Each original image coordinate (</a:t>
            </a:r>
            <a:r>
              <a:rPr lang="en-US" dirty="0" err="1"/>
              <a:t>i</a:t>
            </a:r>
            <a:r>
              <a:rPr lang="en-US" dirty="0"/>
              <a:t>, j) is randomly disturbed within a radius around its position. The radius is determined by a standard deviation corresponding to a reasonable uncertainty based on the image scale and resolution.</a:t>
            </a:r>
            <a:endParaRPr lang="fr-FR" dirty="0"/>
          </a:p>
        </p:txBody>
      </p:sp>
      <p:sp>
        <p:nvSpPr>
          <p:cNvPr id="30" name="ZoneTexte 29">
            <a:extLst>
              <a:ext uri="{FF2B5EF4-FFF2-40B4-BE49-F238E27FC236}">
                <a16:creationId xmlns:a16="http://schemas.microsoft.com/office/drawing/2014/main" id="{D1D6BD7C-847A-4338-85E5-DECC509E6C0F}"/>
              </a:ext>
            </a:extLst>
          </p:cNvPr>
          <p:cNvSpPr txBox="1"/>
          <p:nvPr/>
        </p:nvSpPr>
        <p:spPr>
          <a:xfrm>
            <a:off x="939565" y="4168571"/>
            <a:ext cx="10422118" cy="646331"/>
          </a:xfrm>
          <a:prstGeom prst="rect">
            <a:avLst/>
          </a:prstGeom>
          <a:noFill/>
        </p:spPr>
        <p:txBody>
          <a:bodyPr wrap="square">
            <a:spAutoFit/>
          </a:bodyPr>
          <a:lstStyle/>
          <a:p>
            <a:pPr marL="285750" indent="-285750">
              <a:buFont typeface="Wingdings" panose="05000000000000000000" pitchFamily="2" charset="2"/>
              <a:buChar char="§"/>
            </a:pPr>
            <a:r>
              <a:rPr lang="en-US" dirty="0"/>
              <a:t>The circular disturbance is stretched into an ellipse to better represent directional errors along the waterline edge.</a:t>
            </a:r>
            <a:endParaRPr lang="fr-FR" dirty="0"/>
          </a:p>
        </p:txBody>
      </p:sp>
      <p:sp>
        <p:nvSpPr>
          <p:cNvPr id="32" name="ZoneTexte 31">
            <a:extLst>
              <a:ext uri="{FF2B5EF4-FFF2-40B4-BE49-F238E27FC236}">
                <a16:creationId xmlns:a16="http://schemas.microsoft.com/office/drawing/2014/main" id="{3F48E1C4-5BF9-4EC2-AA71-487D1B07CD67}"/>
              </a:ext>
            </a:extLst>
          </p:cNvPr>
          <p:cNvSpPr txBox="1"/>
          <p:nvPr/>
        </p:nvSpPr>
        <p:spPr>
          <a:xfrm>
            <a:off x="914398" y="5288888"/>
            <a:ext cx="10108734" cy="369332"/>
          </a:xfrm>
          <a:prstGeom prst="rect">
            <a:avLst/>
          </a:prstGeom>
          <a:noFill/>
        </p:spPr>
        <p:txBody>
          <a:bodyPr wrap="square">
            <a:spAutoFit/>
          </a:bodyPr>
          <a:lstStyle/>
          <a:p>
            <a:pPr marL="285750" indent="-285750">
              <a:buFont typeface="Wingdings" panose="05000000000000000000" pitchFamily="2" charset="2"/>
              <a:buChar char="§"/>
            </a:pPr>
            <a:r>
              <a:rPr lang="en-US" dirty="0"/>
              <a:t>Recalculate a new set of DLT coefficients to reproject the image for each random draw.</a:t>
            </a:r>
            <a:endParaRPr lang="fr-FR" dirty="0"/>
          </a:p>
        </p:txBody>
      </p:sp>
      <p:sp>
        <p:nvSpPr>
          <p:cNvPr id="34" name="ZoneTexte 33">
            <a:extLst>
              <a:ext uri="{FF2B5EF4-FFF2-40B4-BE49-F238E27FC236}">
                <a16:creationId xmlns:a16="http://schemas.microsoft.com/office/drawing/2014/main" id="{02A28B27-243F-4828-B7DC-57EB101729DE}"/>
              </a:ext>
            </a:extLst>
          </p:cNvPr>
          <p:cNvSpPr txBox="1"/>
          <p:nvPr/>
        </p:nvSpPr>
        <p:spPr>
          <a:xfrm>
            <a:off x="914398" y="5750553"/>
            <a:ext cx="6518246" cy="369332"/>
          </a:xfrm>
          <a:prstGeom prst="rect">
            <a:avLst/>
          </a:prstGeom>
          <a:noFill/>
        </p:spPr>
        <p:txBody>
          <a:bodyPr wrap="square">
            <a:spAutoFit/>
          </a:bodyPr>
          <a:lstStyle/>
          <a:p>
            <a:pPr marL="285750" indent="-285750">
              <a:buFont typeface="Wingdings" panose="05000000000000000000" pitchFamily="2" charset="2"/>
              <a:buChar char="§"/>
            </a:pPr>
            <a:r>
              <a:rPr lang="fr-FR" dirty="0" err="1"/>
              <a:t>Recalculate</a:t>
            </a:r>
            <a:r>
              <a:rPr lang="fr-FR" dirty="0"/>
              <a:t> </a:t>
            </a:r>
            <a:r>
              <a:rPr lang="fr-FR" dirty="0" err="1"/>
              <a:t>velocities</a:t>
            </a:r>
            <a:r>
              <a:rPr lang="fr-FR" dirty="0"/>
              <a:t> and </a:t>
            </a:r>
            <a:r>
              <a:rPr lang="fr-FR" dirty="0" err="1"/>
              <a:t>discharges</a:t>
            </a:r>
            <a:r>
              <a:rPr lang="fr-FR" dirty="0"/>
              <a:t>.</a:t>
            </a:r>
          </a:p>
        </p:txBody>
      </p:sp>
    </p:spTree>
    <p:extLst>
      <p:ext uri="{BB962C8B-B14F-4D97-AF65-F5344CB8AC3E}">
        <p14:creationId xmlns:p14="http://schemas.microsoft.com/office/powerpoint/2010/main" val="2472017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66E52E-38F6-4ADB-972A-D8C53880B17F}"/>
              </a:ext>
            </a:extLst>
          </p:cNvPr>
          <p:cNvSpPr txBox="1">
            <a:spLocks/>
          </p:cNvSpPr>
          <p:nvPr/>
        </p:nvSpPr>
        <p:spPr>
          <a:xfrm>
            <a:off x="104793" y="19050"/>
            <a:ext cx="1198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b="1" dirty="0"/>
          </a:p>
        </p:txBody>
      </p:sp>
      <p:sp>
        <p:nvSpPr>
          <p:cNvPr id="7" name="ZoneTexte 6">
            <a:extLst>
              <a:ext uri="{FF2B5EF4-FFF2-40B4-BE49-F238E27FC236}">
                <a16:creationId xmlns:a16="http://schemas.microsoft.com/office/drawing/2014/main" id="{6AD967BA-E950-4295-A5C8-0F6B270FD756}"/>
              </a:ext>
            </a:extLst>
          </p:cNvPr>
          <p:cNvSpPr txBox="1"/>
          <p:nvPr/>
        </p:nvSpPr>
        <p:spPr>
          <a:xfrm>
            <a:off x="0" y="96324"/>
            <a:ext cx="11361683" cy="892552"/>
          </a:xfrm>
          <a:prstGeom prst="rect">
            <a:avLst/>
          </a:prstGeom>
          <a:noFill/>
        </p:spPr>
        <p:txBody>
          <a:bodyPr wrap="square" rtlCol="0">
            <a:spAutoFit/>
          </a:bodyPr>
          <a:lstStyle/>
          <a:p>
            <a:r>
              <a:rPr lang="fr-FR" sz="2800" b="1" dirty="0" err="1"/>
              <a:t>Uncertainty</a:t>
            </a:r>
            <a:r>
              <a:rPr lang="fr-FR" sz="2800" b="1" dirty="0"/>
              <a:t> in velocity and </a:t>
            </a:r>
            <a:r>
              <a:rPr lang="fr-FR" sz="2800" b="1" dirty="0" err="1"/>
              <a:t>discharge</a:t>
            </a:r>
            <a:r>
              <a:rPr lang="fr-FR" sz="2800" b="1" dirty="0"/>
              <a:t> : </a:t>
            </a:r>
            <a:r>
              <a:rPr lang="fr-FR" sz="2400" b="1" dirty="0"/>
              <a:t>LSPIV (Large Scale </a:t>
            </a:r>
            <a:r>
              <a:rPr lang="fr-FR" sz="2400" b="1" dirty="0" err="1"/>
              <a:t>Particle</a:t>
            </a:r>
            <a:r>
              <a:rPr lang="fr-FR" sz="2400" b="1" dirty="0"/>
              <a:t> Image Velocimetry) </a:t>
            </a:r>
          </a:p>
        </p:txBody>
      </p:sp>
      <p:sp>
        <p:nvSpPr>
          <p:cNvPr id="22" name="ZoneTexte 21">
            <a:extLst>
              <a:ext uri="{FF2B5EF4-FFF2-40B4-BE49-F238E27FC236}">
                <a16:creationId xmlns:a16="http://schemas.microsoft.com/office/drawing/2014/main" id="{D91BD116-A2BF-400A-ADBF-63E53D5A33CA}"/>
              </a:ext>
            </a:extLst>
          </p:cNvPr>
          <p:cNvSpPr txBox="1"/>
          <p:nvPr/>
        </p:nvSpPr>
        <p:spPr>
          <a:xfrm>
            <a:off x="45221" y="944016"/>
            <a:ext cx="11341917" cy="369332"/>
          </a:xfrm>
          <a:prstGeom prst="rect">
            <a:avLst/>
          </a:prstGeom>
          <a:noFill/>
        </p:spPr>
        <p:txBody>
          <a:bodyPr wrap="square" rtlCol="0">
            <a:spAutoFit/>
          </a:bodyPr>
          <a:lstStyle/>
          <a:p>
            <a:r>
              <a:rPr lang="fr-FR" b="1" dirty="0"/>
              <a:t>I. </a:t>
            </a:r>
            <a:r>
              <a:rPr lang="en-US" b="1" dirty="0"/>
              <a:t>Sensitivity analysis of Google Maps reference points relative to a thoroughly documented case study</a:t>
            </a:r>
            <a:r>
              <a:rPr lang="en-US" dirty="0"/>
              <a:t>.</a:t>
            </a:r>
            <a:endParaRPr lang="fr-FR" b="1" dirty="0"/>
          </a:p>
        </p:txBody>
      </p:sp>
      <p:sp>
        <p:nvSpPr>
          <p:cNvPr id="10" name="ZoneTexte 9">
            <a:extLst>
              <a:ext uri="{FF2B5EF4-FFF2-40B4-BE49-F238E27FC236}">
                <a16:creationId xmlns:a16="http://schemas.microsoft.com/office/drawing/2014/main" id="{3F9306B8-019F-47F0-B336-67F9257A575E}"/>
              </a:ext>
            </a:extLst>
          </p:cNvPr>
          <p:cNvSpPr txBox="1"/>
          <p:nvPr/>
        </p:nvSpPr>
        <p:spPr>
          <a:xfrm>
            <a:off x="226499" y="1434799"/>
            <a:ext cx="11289226" cy="866904"/>
          </a:xfrm>
          <a:prstGeom prst="rect">
            <a:avLst/>
          </a:prstGeom>
          <a:noFill/>
        </p:spPr>
        <p:txBody>
          <a:bodyPr wrap="square">
            <a:spAutoFit/>
          </a:bodyPr>
          <a:lstStyle/>
          <a:p>
            <a:pPr algn="just">
              <a:lnSpc>
                <a:spcPct val="150000"/>
              </a:lnSpc>
            </a:pPr>
            <a:r>
              <a:rPr lang="fr-FR" b="1" dirty="0"/>
              <a:t>3</a:t>
            </a:r>
            <a:r>
              <a:rPr lang="fr-FR" sz="1800" b="1" dirty="0"/>
              <a:t>. </a:t>
            </a:r>
            <a:r>
              <a:rPr lang="en-US" b="1" dirty="0"/>
              <a:t>Perturbation of the GRP Theodolite point (Le </a:t>
            </a:r>
            <a:r>
              <a:rPr lang="en-US" b="1" dirty="0" err="1"/>
              <a:t>Boursicaud</a:t>
            </a:r>
            <a:r>
              <a:rPr lang="en-US" b="1" dirty="0"/>
              <a:t> et al., 2016) and the GRP Google Maps point </a:t>
            </a:r>
            <a:r>
              <a:rPr lang="en-US" dirty="0"/>
              <a:t>: </a:t>
            </a:r>
            <a:r>
              <a:rPr lang="en-US" dirty="0" err="1"/>
              <a:t>std_dev</a:t>
            </a:r>
            <a:r>
              <a:rPr lang="en-US" dirty="0"/>
              <a:t> -&gt; 17.5 Pixels</a:t>
            </a:r>
            <a:endParaRPr lang="fr-FR" sz="1800" dirty="0"/>
          </a:p>
        </p:txBody>
      </p:sp>
      <p:grpSp>
        <p:nvGrpSpPr>
          <p:cNvPr id="11" name="Groupe 10">
            <a:extLst>
              <a:ext uri="{FF2B5EF4-FFF2-40B4-BE49-F238E27FC236}">
                <a16:creationId xmlns:a16="http://schemas.microsoft.com/office/drawing/2014/main" id="{2F1ACA7F-E077-429D-BF89-262D054129C5}"/>
              </a:ext>
            </a:extLst>
          </p:cNvPr>
          <p:cNvGrpSpPr/>
          <p:nvPr/>
        </p:nvGrpSpPr>
        <p:grpSpPr>
          <a:xfrm>
            <a:off x="6505575" y="2280151"/>
            <a:ext cx="5393762" cy="4043539"/>
            <a:chOff x="1560093" y="1683771"/>
            <a:chExt cx="9524781" cy="5413375"/>
          </a:xfrm>
        </p:grpSpPr>
        <p:pic>
          <p:nvPicPr>
            <p:cNvPr id="12" name="Image 11">
              <a:extLst>
                <a:ext uri="{FF2B5EF4-FFF2-40B4-BE49-F238E27FC236}">
                  <a16:creationId xmlns:a16="http://schemas.microsoft.com/office/drawing/2014/main" id="{7B9BBCCF-048F-4B06-A1D1-4FBA9C96DE56}"/>
                </a:ext>
              </a:extLst>
            </p:cNvPr>
            <p:cNvPicPr>
              <a:picLocks noChangeAspect="1"/>
            </p:cNvPicPr>
            <p:nvPr/>
          </p:nvPicPr>
          <p:blipFill>
            <a:blip r:embed="rId2"/>
            <a:stretch>
              <a:fillRect/>
            </a:stretch>
          </p:blipFill>
          <p:spPr>
            <a:xfrm>
              <a:off x="1560093" y="1683771"/>
              <a:ext cx="9524781" cy="5413375"/>
            </a:xfrm>
            <a:prstGeom prst="rect">
              <a:avLst/>
            </a:prstGeom>
          </p:spPr>
        </p:pic>
        <p:cxnSp>
          <p:nvCxnSpPr>
            <p:cNvPr id="13" name="Connecteur droit 12">
              <a:extLst>
                <a:ext uri="{FF2B5EF4-FFF2-40B4-BE49-F238E27FC236}">
                  <a16:creationId xmlns:a16="http://schemas.microsoft.com/office/drawing/2014/main" id="{2541E2C7-E3B0-4C03-930A-0B4216BF6EB2}"/>
                </a:ext>
              </a:extLst>
            </p:cNvPr>
            <p:cNvCxnSpPr>
              <a:cxnSpLocks/>
            </p:cNvCxnSpPr>
            <p:nvPr/>
          </p:nvCxnSpPr>
          <p:spPr>
            <a:xfrm>
              <a:off x="5145975" y="5234243"/>
              <a:ext cx="25251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e 13">
            <a:extLst>
              <a:ext uri="{FF2B5EF4-FFF2-40B4-BE49-F238E27FC236}">
                <a16:creationId xmlns:a16="http://schemas.microsoft.com/office/drawing/2014/main" id="{FA90D69D-E9D7-46F4-B990-F2CF3819E77C}"/>
              </a:ext>
            </a:extLst>
          </p:cNvPr>
          <p:cNvGrpSpPr/>
          <p:nvPr/>
        </p:nvGrpSpPr>
        <p:grpSpPr>
          <a:xfrm>
            <a:off x="614363" y="2269578"/>
            <a:ext cx="5586412" cy="4032967"/>
            <a:chOff x="838200" y="-462292"/>
            <a:chExt cx="9531367" cy="5419039"/>
          </a:xfrm>
        </p:grpSpPr>
        <p:pic>
          <p:nvPicPr>
            <p:cNvPr id="15" name="Image 14">
              <a:extLst>
                <a:ext uri="{FF2B5EF4-FFF2-40B4-BE49-F238E27FC236}">
                  <a16:creationId xmlns:a16="http://schemas.microsoft.com/office/drawing/2014/main" id="{1C3C457D-7DB8-4090-9C71-42F4E420E1EE}"/>
                </a:ext>
              </a:extLst>
            </p:cNvPr>
            <p:cNvPicPr>
              <a:picLocks noChangeAspect="1"/>
            </p:cNvPicPr>
            <p:nvPr/>
          </p:nvPicPr>
          <p:blipFill>
            <a:blip r:embed="rId3"/>
            <a:stretch>
              <a:fillRect/>
            </a:stretch>
          </p:blipFill>
          <p:spPr>
            <a:xfrm>
              <a:off x="838200" y="-462292"/>
              <a:ext cx="9531367" cy="5419039"/>
            </a:xfrm>
            <a:prstGeom prst="rect">
              <a:avLst/>
            </a:prstGeom>
          </p:spPr>
        </p:pic>
        <p:cxnSp>
          <p:nvCxnSpPr>
            <p:cNvPr id="16" name="Connecteur droit 15">
              <a:extLst>
                <a:ext uri="{FF2B5EF4-FFF2-40B4-BE49-F238E27FC236}">
                  <a16:creationId xmlns:a16="http://schemas.microsoft.com/office/drawing/2014/main" id="{3252C6D0-808B-41C6-AC66-CF3548E9E6A4}"/>
                </a:ext>
              </a:extLst>
            </p:cNvPr>
            <p:cNvCxnSpPr>
              <a:cxnSpLocks/>
            </p:cNvCxnSpPr>
            <p:nvPr/>
          </p:nvCxnSpPr>
          <p:spPr>
            <a:xfrm>
              <a:off x="4380389" y="3116779"/>
              <a:ext cx="25251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ZoneTexte 16">
            <a:extLst>
              <a:ext uri="{FF2B5EF4-FFF2-40B4-BE49-F238E27FC236}">
                <a16:creationId xmlns:a16="http://schemas.microsoft.com/office/drawing/2014/main" id="{097D56C7-CB88-4DFD-9807-F15AA5988B3B}"/>
              </a:ext>
            </a:extLst>
          </p:cNvPr>
          <p:cNvSpPr txBox="1"/>
          <p:nvPr/>
        </p:nvSpPr>
        <p:spPr>
          <a:xfrm>
            <a:off x="1904301" y="6012894"/>
            <a:ext cx="3559469" cy="646331"/>
          </a:xfrm>
          <a:prstGeom prst="rect">
            <a:avLst/>
          </a:prstGeom>
          <a:noFill/>
        </p:spPr>
        <p:txBody>
          <a:bodyPr wrap="square" rtlCol="0">
            <a:spAutoFit/>
          </a:bodyPr>
          <a:lstStyle/>
          <a:p>
            <a:pPr algn="ctr"/>
            <a:r>
              <a:rPr lang="fr-FR" b="1" dirty="0" err="1"/>
              <a:t>From</a:t>
            </a:r>
            <a:r>
              <a:rPr lang="fr-FR" b="1" dirty="0"/>
              <a:t> </a:t>
            </a:r>
            <a:r>
              <a:rPr lang="fr-FR" b="1" dirty="0" err="1"/>
              <a:t>field</a:t>
            </a:r>
            <a:r>
              <a:rPr lang="fr-FR" b="1" dirty="0"/>
              <a:t> </a:t>
            </a:r>
            <a:r>
              <a:rPr lang="fr-FR" b="1" dirty="0" err="1"/>
              <a:t>survey</a:t>
            </a:r>
            <a:r>
              <a:rPr lang="fr-FR" b="1" dirty="0"/>
              <a:t> : total station</a:t>
            </a:r>
          </a:p>
        </p:txBody>
      </p:sp>
      <p:sp>
        <p:nvSpPr>
          <p:cNvPr id="21" name="ZoneTexte 20">
            <a:extLst>
              <a:ext uri="{FF2B5EF4-FFF2-40B4-BE49-F238E27FC236}">
                <a16:creationId xmlns:a16="http://schemas.microsoft.com/office/drawing/2014/main" id="{466A13A0-4B66-4E3A-9904-0C27EC946554}"/>
              </a:ext>
            </a:extLst>
          </p:cNvPr>
          <p:cNvSpPr txBox="1"/>
          <p:nvPr/>
        </p:nvSpPr>
        <p:spPr>
          <a:xfrm>
            <a:off x="7947033" y="5913984"/>
            <a:ext cx="2510845" cy="369332"/>
          </a:xfrm>
          <a:prstGeom prst="rect">
            <a:avLst/>
          </a:prstGeom>
          <a:noFill/>
        </p:spPr>
        <p:txBody>
          <a:bodyPr wrap="square">
            <a:spAutoFit/>
          </a:bodyPr>
          <a:lstStyle/>
          <a:p>
            <a:r>
              <a:rPr lang="fr-FR" b="1" dirty="0" err="1"/>
              <a:t>From</a:t>
            </a:r>
            <a:r>
              <a:rPr lang="fr-FR" b="1" dirty="0"/>
              <a:t> Google </a:t>
            </a:r>
            <a:r>
              <a:rPr lang="fr-FR" b="1" dirty="0" err="1"/>
              <a:t>maps</a:t>
            </a:r>
            <a:r>
              <a:rPr lang="fr-FR" b="1" dirty="0"/>
              <a:t> </a:t>
            </a:r>
            <a:endParaRPr lang="fr-FR" dirty="0"/>
          </a:p>
        </p:txBody>
      </p:sp>
      <p:sp>
        <p:nvSpPr>
          <p:cNvPr id="19" name="ZoneTexte 18">
            <a:extLst>
              <a:ext uri="{FF2B5EF4-FFF2-40B4-BE49-F238E27FC236}">
                <a16:creationId xmlns:a16="http://schemas.microsoft.com/office/drawing/2014/main" id="{BCBC60F6-D2FB-4551-B594-C9F073DC059E}"/>
              </a:ext>
            </a:extLst>
          </p:cNvPr>
          <p:cNvSpPr txBox="1"/>
          <p:nvPr/>
        </p:nvSpPr>
        <p:spPr>
          <a:xfrm>
            <a:off x="1906947" y="4621112"/>
            <a:ext cx="2718484" cy="369332"/>
          </a:xfrm>
          <a:prstGeom prst="rect">
            <a:avLst/>
          </a:prstGeom>
          <a:noFill/>
        </p:spPr>
        <p:txBody>
          <a:bodyPr wrap="square">
            <a:spAutoFit/>
          </a:bodyPr>
          <a:lstStyle/>
          <a:p>
            <a:r>
              <a:rPr lang="fr-FR" sz="1600" i="1" dirty="0">
                <a:solidFill>
                  <a:srgbClr val="FF0000"/>
                </a:solidFill>
              </a:rPr>
              <a:t>Computation</a:t>
            </a:r>
            <a:r>
              <a:rPr lang="fr-FR" i="1" dirty="0">
                <a:solidFill>
                  <a:srgbClr val="FF0000"/>
                </a:solidFill>
              </a:rPr>
              <a:t> cross-section</a:t>
            </a:r>
          </a:p>
        </p:txBody>
      </p:sp>
      <p:sp>
        <p:nvSpPr>
          <p:cNvPr id="20" name="ZoneTexte 19">
            <a:extLst>
              <a:ext uri="{FF2B5EF4-FFF2-40B4-BE49-F238E27FC236}">
                <a16:creationId xmlns:a16="http://schemas.microsoft.com/office/drawing/2014/main" id="{EEBFB5E8-0E0B-43A5-826A-B82BF1CB16C6}"/>
              </a:ext>
            </a:extLst>
          </p:cNvPr>
          <p:cNvSpPr txBox="1"/>
          <p:nvPr/>
        </p:nvSpPr>
        <p:spPr>
          <a:xfrm>
            <a:off x="7843213" y="4587562"/>
            <a:ext cx="2718484" cy="369332"/>
          </a:xfrm>
          <a:prstGeom prst="rect">
            <a:avLst/>
          </a:prstGeom>
          <a:noFill/>
        </p:spPr>
        <p:txBody>
          <a:bodyPr wrap="square">
            <a:spAutoFit/>
          </a:bodyPr>
          <a:lstStyle/>
          <a:p>
            <a:r>
              <a:rPr lang="fr-FR" sz="1600" i="1" dirty="0">
                <a:solidFill>
                  <a:srgbClr val="FF0000"/>
                </a:solidFill>
              </a:rPr>
              <a:t>Computation</a:t>
            </a:r>
            <a:r>
              <a:rPr lang="fr-FR" i="1" dirty="0">
                <a:solidFill>
                  <a:srgbClr val="FF0000"/>
                </a:solidFill>
              </a:rPr>
              <a:t> cross-section</a:t>
            </a:r>
          </a:p>
        </p:txBody>
      </p:sp>
    </p:spTree>
    <p:extLst>
      <p:ext uri="{BB962C8B-B14F-4D97-AF65-F5344CB8AC3E}">
        <p14:creationId xmlns:p14="http://schemas.microsoft.com/office/powerpoint/2010/main" val="6863332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Université Gustave Eiffel">
      <a:dk1>
        <a:srgbClr val="2F2A85"/>
      </a:dk1>
      <a:lt1>
        <a:sysClr val="window" lastClr="FFFFFF"/>
      </a:lt1>
      <a:dk2>
        <a:srgbClr val="0F273B"/>
      </a:dk2>
      <a:lt2>
        <a:srgbClr val="FFFFFF"/>
      </a:lt2>
      <a:accent1>
        <a:srgbClr val="1EAFD0"/>
      </a:accent1>
      <a:accent2>
        <a:srgbClr val="D2213C"/>
      </a:accent2>
      <a:accent3>
        <a:srgbClr val="E83583"/>
      </a:accent3>
      <a:accent4>
        <a:srgbClr val="00936E"/>
      </a:accent4>
      <a:accent5>
        <a:srgbClr val="FBBA00"/>
      </a:accent5>
      <a:accent6>
        <a:srgbClr val="8B2F97"/>
      </a:accent6>
      <a:hlink>
        <a:srgbClr val="FFFFFF"/>
      </a:hlink>
      <a:folHlink>
        <a:srgbClr val="2F2A85"/>
      </a:folHlink>
    </a:clrScheme>
    <a:fontScheme name="Personnalisé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spPr>
      <a:bodyPr wrap="square" lIns="0" tIns="0" rIns="0" bIns="0" rtlCol="0"/>
      <a:lstStyle>
        <a:defPPr>
          <a:defRPr/>
        </a:defPPr>
      </a:lstStyle>
    </a:spDef>
  </a:objectDefaults>
  <a:extraClrSchemeLst/>
</a:theme>
</file>

<file path=docProps/app.xml><?xml version="1.0" encoding="utf-8"?>
<Properties xmlns="http://schemas.openxmlformats.org/officeDocument/2006/extended-properties" xmlns:vt="http://schemas.openxmlformats.org/officeDocument/2006/docPropsVTypes">
  <TotalTime>2540</TotalTime>
  <Words>1448</Words>
  <Application>Microsoft Office PowerPoint</Application>
  <PresentationFormat>Grand écran</PresentationFormat>
  <Paragraphs>131</Paragraphs>
  <Slides>14</Slides>
  <Notes>0</Notes>
  <HiddenSlides>0</HiddenSlides>
  <MMClips>3</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14</vt:i4>
      </vt:variant>
    </vt:vector>
  </HeadingPairs>
  <TitlesOfParts>
    <vt:vector size="22" baseType="lpstr">
      <vt:lpstr>Arial</vt:lpstr>
      <vt:lpstr>Calibri</vt:lpstr>
      <vt:lpstr>Calibri Light</vt:lpstr>
      <vt:lpstr>Tahoma</vt:lpstr>
      <vt:lpstr>Times New Roman</vt:lpstr>
      <vt:lpstr>Wingdings</vt:lpstr>
      <vt:lpstr>Thème Office</vt:lpstr>
      <vt:lpstr>Office Theme</vt:lpstr>
      <vt:lpstr>Assessment of flash flood discharges in Madagascar using videos: methodological simplification, sensitivity analysis and feedback   </vt:lpstr>
      <vt:lpstr>Présentation PowerPoint</vt:lpstr>
      <vt:lpstr>Présentation PowerPoint</vt:lpstr>
      <vt:lpstr>Présentation PowerPoint</vt:lpstr>
      <vt:lpstr>Présentation PowerPoint</vt:lpstr>
      <vt:lpstr>Présentation PowerPoint</vt:lpstr>
      <vt:lpstr>Comparison between instantaneous velocities and the average velocity.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TAHINANDRIAMBELONANDRO Ambininkasinirina</dc:creator>
  <cp:lastModifiedBy>TAHINANDRIAMBELONANDRO Ambininkasinirina</cp:lastModifiedBy>
  <cp:revision>124</cp:revision>
  <dcterms:created xsi:type="dcterms:W3CDTF">2025-04-23T05:09:02Z</dcterms:created>
  <dcterms:modified xsi:type="dcterms:W3CDTF">2025-04-27T12:58:39Z</dcterms:modified>
</cp:coreProperties>
</file>