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18288000" cy="10287000"/>
  <p:notesSz cx="6858000" cy="9144000"/>
  <p:embeddedFontLst>
    <p:embeddedFont>
      <p:font typeface="Aileron" panose="020B0604020202020204" charset="0"/>
      <p:regular r:id="rId28"/>
    </p:embeddedFont>
    <p:embeddedFont>
      <p:font typeface="Aileron Bold" panose="020B0604020202020204" charset="0"/>
      <p:regular r:id="rId29"/>
    </p:embeddedFont>
    <p:embeddedFont>
      <p:font typeface="Aileron Italics" panose="020B0604020202020204" charset="0"/>
      <p:regular r:id="rId30"/>
    </p:embeddedFont>
    <p:embeddedFont>
      <p:font typeface="Arimo" panose="020B0604020202020204" charset="0"/>
      <p:regular r:id="rId31"/>
    </p:embeddedFont>
    <p:embeddedFont>
      <p:font typeface="Arimo Bold" panose="020B0604020202020204" charset="0"/>
      <p:regular r:id="rId32"/>
    </p:embeddedFont>
    <p:embeddedFont>
      <p:font typeface="Open Sans" panose="020B0606030504020204" pitchFamily="34" charset="0"/>
      <p:regular r:id="rId33"/>
    </p:embeddedFont>
    <p:embeddedFont>
      <p:font typeface="Open Sans Bold" panose="020B0604020202020204" charset="0"/>
      <p:regular r:id="rId34"/>
    </p:embeddedFont>
    <p:embeddedFont>
      <p:font typeface="Open Sans Light Bold" panose="020B0604020202020204" charset="0"/>
      <p:regular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DF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>
        <p:scale>
          <a:sx n="26" d="100"/>
          <a:sy n="26" d="100"/>
        </p:scale>
        <p:origin x="2338" y="9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01.05.2025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‹N°›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In this project we analyzed 11 years of atmospheric samples (2010–2021) at Jungfraujoch, a mountain in the Swiss Alps (3500 m a.s.l.), and we are trying to understand the temporal dynamics of Atmospheric microbial communities.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Pas mettre hypothese mais que  result highlight c'est correlation avec dust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slide" Target="slide6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11" Type="http://schemas.openxmlformats.org/officeDocument/2006/relationships/image" Target="../media/image23.svg"/><Relationship Id="rId5" Type="http://schemas.openxmlformats.org/officeDocument/2006/relationships/image" Target="../media/image30.png"/><Relationship Id="rId10" Type="http://schemas.openxmlformats.org/officeDocument/2006/relationships/image" Target="../media/image22.png"/><Relationship Id="rId4" Type="http://schemas.openxmlformats.org/officeDocument/2006/relationships/image" Target="../media/image29.svg"/><Relationship Id="rId9" Type="http://schemas.openxmlformats.org/officeDocument/2006/relationships/image" Target="../media/image34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slide" Target="slide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slide" Target="slide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slide" Target="slide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slide" Target="slide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slide" Target="slide6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slide" Target="slide6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slide" Target="slide6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slide" Target="slide6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slide" Target="slide6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slide" Target="slide6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slide" Target="slide6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slide" Target="slide6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sv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slide" Target="slide6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slide" Target="slide6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www-sciencedirect-com.insu.bib.cnrs.fr/science/article/pii/S1352231010001883?via%3Dihub#bib10" TargetMode="External"/><Relationship Id="rId1" Type="http://schemas.openxmlformats.org/officeDocument/2006/relationships/slideLayout" Target="../slideLayouts/slideLayout7.xml"/><Relationship Id="rId5" Type="http://schemas.openxmlformats.org/officeDocument/2006/relationships/slide" Target="slide6.xml"/><Relationship Id="rId4" Type="http://schemas.openxmlformats.org/officeDocument/2006/relationships/image" Target="../media/image23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12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5" Type="http://schemas.openxmlformats.org/officeDocument/2006/relationships/image" Target="../media/image18.svg"/><Relationship Id="rId4" Type="http://schemas.openxmlformats.org/officeDocument/2006/relationships/image" Target="../media/image17.png"/><Relationship Id="rId9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slide" Target="slide6.xm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0.png"/><Relationship Id="rId7" Type="http://schemas.openxmlformats.org/officeDocument/2006/relationships/image" Target="../media/image20.png"/><Relationship Id="rId12" Type="http://schemas.openxmlformats.org/officeDocument/2006/relationships/slide" Target="slide6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11" Type="http://schemas.openxmlformats.org/officeDocument/2006/relationships/image" Target="../media/image23.svg"/><Relationship Id="rId5" Type="http://schemas.openxmlformats.org/officeDocument/2006/relationships/image" Target="../media/image7.png"/><Relationship Id="rId10" Type="http://schemas.openxmlformats.org/officeDocument/2006/relationships/image" Target="../media/image22.png"/><Relationship Id="rId4" Type="http://schemas.openxmlformats.org/officeDocument/2006/relationships/image" Target="../media/image24.png"/><Relationship Id="rId9" Type="http://schemas.openxmlformats.org/officeDocument/2006/relationships/image" Target="../media/image26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image" Target="../media/image10.png"/><Relationship Id="rId7" Type="http://schemas.openxmlformats.org/officeDocument/2006/relationships/image" Target="../media/image23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334000" y="0"/>
            <a:ext cx="24688800" cy="10287000"/>
          </a:xfrm>
          <a:custGeom>
            <a:avLst/>
            <a:gdLst/>
            <a:ahLst/>
            <a:cxnLst/>
            <a:rect l="l" t="t" r="r" b="b"/>
            <a:pathLst>
              <a:path w="24688800" h="10287000">
                <a:moveTo>
                  <a:pt x="0" y="0"/>
                </a:moveTo>
                <a:lnTo>
                  <a:pt x="24688800" y="0"/>
                </a:lnTo>
                <a:lnTo>
                  <a:pt x="246888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163695" y="8135805"/>
            <a:ext cx="2124305" cy="2151195"/>
          </a:xfrm>
          <a:custGeom>
            <a:avLst/>
            <a:gdLst/>
            <a:ahLst/>
            <a:cxnLst/>
            <a:rect l="l" t="t" r="r" b="b"/>
            <a:pathLst>
              <a:path w="2124305" h="2151195">
                <a:moveTo>
                  <a:pt x="0" y="0"/>
                </a:moveTo>
                <a:lnTo>
                  <a:pt x="2124305" y="0"/>
                </a:lnTo>
                <a:lnTo>
                  <a:pt x="2124305" y="2151195"/>
                </a:lnTo>
                <a:lnTo>
                  <a:pt x="0" y="21511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09345" y="211379"/>
            <a:ext cx="1573590" cy="1573590"/>
          </a:xfrm>
          <a:custGeom>
            <a:avLst/>
            <a:gdLst/>
            <a:ahLst/>
            <a:cxnLst/>
            <a:rect l="l" t="t" r="r" b="b"/>
            <a:pathLst>
              <a:path w="1573590" h="1573590">
                <a:moveTo>
                  <a:pt x="0" y="0"/>
                </a:moveTo>
                <a:lnTo>
                  <a:pt x="1573590" y="0"/>
                </a:lnTo>
                <a:lnTo>
                  <a:pt x="1573590" y="1573590"/>
                </a:lnTo>
                <a:lnTo>
                  <a:pt x="0" y="157359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79789" y="8516376"/>
            <a:ext cx="1838101" cy="1483848"/>
          </a:xfrm>
          <a:custGeom>
            <a:avLst/>
            <a:gdLst/>
            <a:ahLst/>
            <a:cxnLst/>
            <a:rect l="l" t="t" r="r" b="b"/>
            <a:pathLst>
              <a:path w="1838101" h="1483848">
                <a:moveTo>
                  <a:pt x="0" y="0"/>
                </a:moveTo>
                <a:lnTo>
                  <a:pt x="1838100" y="0"/>
                </a:lnTo>
                <a:lnTo>
                  <a:pt x="1838100" y="1483848"/>
                </a:lnTo>
                <a:lnTo>
                  <a:pt x="0" y="14838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288184" y="7755272"/>
            <a:ext cx="4586550" cy="3241089"/>
          </a:xfrm>
          <a:custGeom>
            <a:avLst/>
            <a:gdLst/>
            <a:ahLst/>
            <a:cxnLst/>
            <a:rect l="l" t="t" r="r" b="b"/>
            <a:pathLst>
              <a:path w="4586550" h="3241089">
                <a:moveTo>
                  <a:pt x="0" y="0"/>
                </a:moveTo>
                <a:lnTo>
                  <a:pt x="4586550" y="0"/>
                </a:lnTo>
                <a:lnTo>
                  <a:pt x="4586550" y="3241090"/>
                </a:lnTo>
                <a:lnTo>
                  <a:pt x="0" y="324109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2154141" y="479523"/>
            <a:ext cx="14950911" cy="25279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4921"/>
              </a:lnSpc>
            </a:pPr>
            <a:r>
              <a:rPr lang="en-US" sz="5126" b="1" dirty="0">
                <a:solidFill>
                  <a:schemeClr val="tx2"/>
                </a:solidFill>
                <a:highlight>
                  <a:srgbClr val="E3DFE2"/>
                </a:highlight>
                <a:latin typeface="Aileron Bold"/>
                <a:ea typeface="Aileron Bold"/>
                <a:cs typeface="Aileron Bold"/>
                <a:sym typeface="Aileron Bold"/>
              </a:rPr>
              <a:t>Temporal Dynamics of Atmospheric Microbial Communities in the Alps: Insights from 11-Years of High-Altitude Sampling</a:t>
            </a:r>
          </a:p>
          <a:p>
            <a:pPr algn="ctr">
              <a:lnSpc>
                <a:spcPts val="4921"/>
              </a:lnSpc>
            </a:pPr>
            <a:endParaRPr lang="en-US" sz="5126" b="1" dirty="0">
              <a:solidFill>
                <a:schemeClr val="tx2"/>
              </a:solidFill>
              <a:latin typeface="Aileron Bold"/>
              <a:ea typeface="Aileron Bold"/>
              <a:cs typeface="Aileron Bold"/>
              <a:sym typeface="Aileron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6567776" y="9929371"/>
            <a:ext cx="10060115" cy="3576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63"/>
              </a:lnSpc>
              <a:spcBef>
                <a:spcPct val="0"/>
              </a:spcBef>
            </a:pPr>
            <a:r>
              <a:rPr lang="en-US" sz="2045" spc="81">
                <a:solidFill>
                  <a:srgbClr val="4B4C4D"/>
                </a:solidFill>
                <a:latin typeface="Aileron"/>
                <a:ea typeface="Aileron"/>
                <a:cs typeface="Aileron"/>
                <a:sym typeface="Aileron"/>
              </a:rPr>
              <a:t>Credit: https://www.jungfrau.ch/en-gb/jungfraujoch-top-of-europe/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334001" y="2614520"/>
            <a:ext cx="8915400" cy="2150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54"/>
              </a:lnSpc>
            </a:pPr>
            <a:r>
              <a:rPr lang="en-US" sz="2395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Marie Labat Saint Vincent</a:t>
            </a:r>
            <a:r>
              <a:rPr lang="en-US" sz="2395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; Patrik Winiger; Julian Weng; Stephan C. Schuster; Christoph </a:t>
            </a:r>
            <a:r>
              <a:rPr lang="en-US" sz="2395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Hueglin</a:t>
            </a:r>
            <a:r>
              <a:rPr lang="en-US" sz="2395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; Sophie </a:t>
            </a:r>
            <a:r>
              <a:rPr lang="en-US" sz="2395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Darfeuil</a:t>
            </a:r>
            <a:r>
              <a:rPr lang="en-US" sz="2395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; Pauline Bros-</a:t>
            </a:r>
            <a:r>
              <a:rPr lang="en-US" sz="2395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Rolere</a:t>
            </a:r>
            <a:r>
              <a:rPr lang="en-US" sz="2395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; Patrick Ginot; Claudia Mohr; Jean-Luc </a:t>
            </a:r>
            <a:r>
              <a:rPr lang="en-US" sz="2395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Jaffrezo</a:t>
            </a:r>
            <a:r>
              <a:rPr lang="en-US" sz="2395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; Imad El-Haddad; Aurélien </a:t>
            </a:r>
            <a:r>
              <a:rPr lang="en-US" sz="2395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Dommergue</a:t>
            </a:r>
            <a:r>
              <a:rPr lang="en-US" sz="2395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; Catherine Larose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688681" y="8254577"/>
            <a:ext cx="1879096" cy="243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45"/>
              </a:lnSpc>
            </a:pPr>
            <a:r>
              <a:rPr lang="en-US" sz="2026" b="1" dirty="0">
                <a:solidFill>
                  <a:srgbClr val="678FBA"/>
                </a:solidFill>
                <a:highlight>
                  <a:srgbClr val="E3DFE2"/>
                </a:highlight>
                <a:latin typeface="Aileron Bold"/>
                <a:ea typeface="Aileron Bold"/>
                <a:cs typeface="Aileron Bold"/>
                <a:sym typeface="Aileron Bold"/>
              </a:rPr>
              <a:t>PALEO-MARE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6466346" y="394059"/>
            <a:ext cx="5121156" cy="1012642"/>
          </a:xfrm>
          <a:prstGeom prst="rect">
            <a:avLst/>
          </a:prstGeom>
          <a:solidFill>
            <a:srgbClr val="678FBA"/>
          </a:solidFill>
        </p:spPr>
      </p:sp>
      <p:sp>
        <p:nvSpPr>
          <p:cNvPr id="3" name="Freeform 3"/>
          <p:cNvSpPr/>
          <p:nvPr/>
        </p:nvSpPr>
        <p:spPr>
          <a:xfrm>
            <a:off x="4949943" y="2809794"/>
            <a:ext cx="8388115" cy="5354677"/>
          </a:xfrm>
          <a:custGeom>
            <a:avLst/>
            <a:gdLst/>
            <a:ahLst/>
            <a:cxnLst/>
            <a:rect l="l" t="t" r="r" b="b"/>
            <a:pathLst>
              <a:path w="8388115" h="5354677">
                <a:moveTo>
                  <a:pt x="0" y="0"/>
                </a:moveTo>
                <a:lnTo>
                  <a:pt x="8388114" y="0"/>
                </a:lnTo>
                <a:lnTo>
                  <a:pt x="8388114" y="5354677"/>
                </a:lnTo>
                <a:lnTo>
                  <a:pt x="0" y="535467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549" t="-30229" r="-91627" b="-63213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364271" y="5051154"/>
            <a:ext cx="398135" cy="568764"/>
          </a:xfrm>
          <a:custGeom>
            <a:avLst/>
            <a:gdLst/>
            <a:ahLst/>
            <a:cxnLst/>
            <a:rect l="l" t="t" r="r" b="b"/>
            <a:pathLst>
              <a:path w="398135" h="568764">
                <a:moveTo>
                  <a:pt x="0" y="0"/>
                </a:moveTo>
                <a:lnTo>
                  <a:pt x="398134" y="0"/>
                </a:lnTo>
                <a:lnTo>
                  <a:pt x="398134" y="568764"/>
                </a:lnTo>
                <a:lnTo>
                  <a:pt x="0" y="56876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655233" y="6121898"/>
            <a:ext cx="398135" cy="568764"/>
          </a:xfrm>
          <a:custGeom>
            <a:avLst/>
            <a:gdLst/>
            <a:ahLst/>
            <a:cxnLst/>
            <a:rect l="l" t="t" r="r" b="b"/>
            <a:pathLst>
              <a:path w="398135" h="568764">
                <a:moveTo>
                  <a:pt x="0" y="0"/>
                </a:moveTo>
                <a:lnTo>
                  <a:pt x="398135" y="0"/>
                </a:lnTo>
                <a:lnTo>
                  <a:pt x="398135" y="568764"/>
                </a:lnTo>
                <a:lnTo>
                  <a:pt x="0" y="56876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165204" y="6121898"/>
            <a:ext cx="398135" cy="568764"/>
          </a:xfrm>
          <a:custGeom>
            <a:avLst/>
            <a:gdLst/>
            <a:ahLst/>
            <a:cxnLst/>
            <a:rect l="l" t="t" r="r" b="b"/>
            <a:pathLst>
              <a:path w="398135" h="568764">
                <a:moveTo>
                  <a:pt x="0" y="0"/>
                </a:moveTo>
                <a:lnTo>
                  <a:pt x="398134" y="0"/>
                </a:lnTo>
                <a:lnTo>
                  <a:pt x="398134" y="568764"/>
                </a:lnTo>
                <a:lnTo>
                  <a:pt x="0" y="56876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959468" y="2819319"/>
            <a:ext cx="2874960" cy="1228770"/>
          </a:xfrm>
          <a:custGeom>
            <a:avLst/>
            <a:gdLst/>
            <a:ahLst/>
            <a:cxnLst/>
            <a:rect l="l" t="t" r="r" b="b"/>
            <a:pathLst>
              <a:path w="2874960" h="1228770">
                <a:moveTo>
                  <a:pt x="0" y="0"/>
                </a:moveTo>
                <a:lnTo>
                  <a:pt x="2874960" y="0"/>
                </a:lnTo>
                <a:lnTo>
                  <a:pt x="2874960" y="1228770"/>
                </a:lnTo>
                <a:lnTo>
                  <a:pt x="0" y="122877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463" t="-5090" r="-455382" b="-722175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9762405" y="5090788"/>
            <a:ext cx="2289957" cy="396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4"/>
              </a:lnSpc>
            </a:pPr>
            <a:r>
              <a:rPr lang="en-US" sz="2395">
                <a:solidFill>
                  <a:srgbClr val="BA6767"/>
                </a:solidFill>
                <a:latin typeface="Open Sans"/>
                <a:ea typeface="Open Sans"/>
                <a:cs typeface="Open Sans"/>
                <a:sym typeface="Open Sans"/>
              </a:rPr>
              <a:t>Jungfraujoch</a:t>
            </a:r>
          </a:p>
        </p:txBody>
      </p:sp>
      <p:sp>
        <p:nvSpPr>
          <p:cNvPr id="9" name="AutoShape 9"/>
          <p:cNvSpPr/>
          <p:nvPr/>
        </p:nvSpPr>
        <p:spPr>
          <a:xfrm flipV="1">
            <a:off x="10907384" y="3696716"/>
            <a:ext cx="3584311" cy="1432171"/>
          </a:xfrm>
          <a:prstGeom prst="line">
            <a:avLst/>
          </a:prstGeom>
          <a:ln w="38100" cap="flat">
            <a:solidFill>
              <a:srgbClr val="000000">
                <a:alpha val="43922"/>
              </a:srgbClr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10" name="Freeform 10"/>
          <p:cNvSpPr/>
          <p:nvPr/>
        </p:nvSpPr>
        <p:spPr>
          <a:xfrm>
            <a:off x="14491695" y="2762169"/>
            <a:ext cx="1888565" cy="1869095"/>
          </a:xfrm>
          <a:custGeom>
            <a:avLst/>
            <a:gdLst/>
            <a:ahLst/>
            <a:cxnLst/>
            <a:rect l="l" t="t" r="r" b="b"/>
            <a:pathLst>
              <a:path w="1888565" h="1869095">
                <a:moveTo>
                  <a:pt x="0" y="0"/>
                </a:moveTo>
                <a:lnTo>
                  <a:pt x="1888565" y="0"/>
                </a:lnTo>
                <a:lnTo>
                  <a:pt x="1888565" y="1869095"/>
                </a:lnTo>
                <a:lnTo>
                  <a:pt x="0" y="186909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12920" t="-3194" r="-4628" b="-3876"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9485492" y="6189058"/>
            <a:ext cx="2289957" cy="396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4"/>
              </a:lnSpc>
            </a:pPr>
            <a:r>
              <a:rPr lang="en-US" sz="2395">
                <a:solidFill>
                  <a:srgbClr val="BA6767"/>
                </a:solidFill>
                <a:latin typeface="Open Sans"/>
                <a:ea typeface="Open Sans"/>
                <a:cs typeface="Open Sans"/>
                <a:sym typeface="Open Sans"/>
              </a:rPr>
              <a:t>Colle Gnifetti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365276" y="6197526"/>
            <a:ext cx="2289957" cy="396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4"/>
              </a:lnSpc>
            </a:pPr>
            <a:r>
              <a:rPr lang="en-US" sz="2395">
                <a:solidFill>
                  <a:srgbClr val="BA6767"/>
                </a:solidFill>
                <a:latin typeface="Open Sans"/>
                <a:ea typeface="Open Sans"/>
                <a:cs typeface="Open Sans"/>
                <a:sym typeface="Open Sans"/>
              </a:rPr>
              <a:t>Col du Dôme</a:t>
            </a:r>
          </a:p>
        </p:txBody>
      </p:sp>
      <p:sp>
        <p:nvSpPr>
          <p:cNvPr id="13" name="AutoShape 13"/>
          <p:cNvSpPr/>
          <p:nvPr/>
        </p:nvSpPr>
        <p:spPr>
          <a:xfrm flipH="1" flipV="1">
            <a:off x="3791014" y="5841234"/>
            <a:ext cx="2719240" cy="394392"/>
          </a:xfrm>
          <a:prstGeom prst="line">
            <a:avLst/>
          </a:prstGeom>
          <a:ln w="38100" cap="flat">
            <a:solidFill>
              <a:srgbClr val="000000">
                <a:alpha val="43922"/>
              </a:srgbClr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14" name="AutoShape 14"/>
          <p:cNvSpPr/>
          <p:nvPr/>
        </p:nvSpPr>
        <p:spPr>
          <a:xfrm flipH="1" flipV="1">
            <a:off x="3791014" y="5143500"/>
            <a:ext cx="5869296" cy="1083658"/>
          </a:xfrm>
          <a:prstGeom prst="line">
            <a:avLst/>
          </a:prstGeom>
          <a:ln w="38100" cap="flat">
            <a:solidFill>
              <a:srgbClr val="000000">
                <a:alpha val="43922"/>
              </a:srgbClr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15" name="Freeform 15"/>
          <p:cNvSpPr/>
          <p:nvPr/>
        </p:nvSpPr>
        <p:spPr>
          <a:xfrm>
            <a:off x="868402" y="4124467"/>
            <a:ext cx="2922612" cy="3433534"/>
          </a:xfrm>
          <a:custGeom>
            <a:avLst/>
            <a:gdLst/>
            <a:ahLst/>
            <a:cxnLst/>
            <a:rect l="l" t="t" r="r" b="b"/>
            <a:pathLst>
              <a:path w="2922612" h="3433534">
                <a:moveTo>
                  <a:pt x="0" y="0"/>
                </a:moveTo>
                <a:lnTo>
                  <a:pt x="2922612" y="0"/>
                </a:lnTo>
                <a:lnTo>
                  <a:pt x="2922612" y="3433534"/>
                </a:lnTo>
                <a:lnTo>
                  <a:pt x="0" y="343353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55981" t="-24952" r="-39747"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2662635" y="7370235"/>
            <a:ext cx="5546685" cy="2665290"/>
          </a:xfrm>
          <a:custGeom>
            <a:avLst/>
            <a:gdLst/>
            <a:ahLst/>
            <a:cxnLst/>
            <a:rect l="l" t="t" r="r" b="b"/>
            <a:pathLst>
              <a:path w="5546685" h="2665290">
                <a:moveTo>
                  <a:pt x="0" y="0"/>
                </a:moveTo>
                <a:lnTo>
                  <a:pt x="5546685" y="0"/>
                </a:lnTo>
                <a:lnTo>
                  <a:pt x="5546685" y="2665291"/>
                </a:lnTo>
                <a:lnTo>
                  <a:pt x="0" y="266529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grpSp>
        <p:nvGrpSpPr>
          <p:cNvPr id="18" name="Group 18"/>
          <p:cNvGrpSpPr/>
          <p:nvPr/>
        </p:nvGrpSpPr>
        <p:grpSpPr>
          <a:xfrm>
            <a:off x="2203663" y="8602621"/>
            <a:ext cx="9383839" cy="1232880"/>
            <a:chOff x="0" y="0"/>
            <a:chExt cx="2471464" cy="324709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2471464" cy="324709"/>
            </a:xfrm>
            <a:custGeom>
              <a:avLst/>
              <a:gdLst/>
              <a:ahLst/>
              <a:cxnLst/>
              <a:rect l="l" t="t" r="r" b="b"/>
              <a:pathLst>
                <a:path w="2471464" h="324709">
                  <a:moveTo>
                    <a:pt x="0" y="0"/>
                  </a:moveTo>
                  <a:lnTo>
                    <a:pt x="2471464" y="0"/>
                  </a:lnTo>
                  <a:lnTo>
                    <a:pt x="2471464" y="324709"/>
                  </a:lnTo>
                  <a:lnTo>
                    <a:pt x="0" y="324709"/>
                  </a:lnTo>
                  <a:close/>
                </a:path>
              </a:pathLst>
            </a:custGeom>
            <a:solidFill>
              <a:srgbClr val="D6EAFF">
                <a:alpha val="46667"/>
              </a:srgbClr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47625"/>
              <a:ext cx="2471464" cy="3723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72"/>
                </a:lnSpc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 rot="-8396478">
            <a:off x="11252139" y="8260895"/>
            <a:ext cx="1147643" cy="1235232"/>
          </a:xfrm>
          <a:custGeom>
            <a:avLst/>
            <a:gdLst/>
            <a:ahLst/>
            <a:cxnLst/>
            <a:rect l="l" t="t" r="r" b="b"/>
            <a:pathLst>
              <a:path w="1147643" h="1235232">
                <a:moveTo>
                  <a:pt x="0" y="0"/>
                </a:moveTo>
                <a:lnTo>
                  <a:pt x="1147643" y="0"/>
                </a:lnTo>
                <a:lnTo>
                  <a:pt x="1147643" y="1235232"/>
                </a:lnTo>
                <a:lnTo>
                  <a:pt x="0" y="123523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2" name="TextBox 22"/>
          <p:cNvSpPr txBox="1"/>
          <p:nvPr/>
        </p:nvSpPr>
        <p:spPr>
          <a:xfrm>
            <a:off x="6950563" y="560224"/>
            <a:ext cx="4386874" cy="623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50"/>
              </a:lnSpc>
            </a:pPr>
            <a:r>
              <a:rPr lang="en-US" sz="3607" b="1" spc="252">
                <a:solidFill>
                  <a:srgbClr val="FFFFFF"/>
                </a:solidFill>
                <a:latin typeface="Aileron Bold"/>
                <a:ea typeface="Aileron Bold"/>
                <a:cs typeface="Aileron Bold"/>
                <a:sym typeface="Aileron Bold"/>
              </a:rPr>
              <a:t>SAMPLING SITES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6006008" y="6652562"/>
            <a:ext cx="1008492" cy="2985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43"/>
              </a:lnSpc>
              <a:spcBef>
                <a:spcPct val="0"/>
              </a:spcBef>
            </a:pPr>
            <a:r>
              <a:rPr lang="en-US" sz="1745" i="1" spc="69">
                <a:solidFill>
                  <a:srgbClr val="000000"/>
                </a:solidFill>
                <a:latin typeface="Aileron Italics"/>
                <a:ea typeface="Aileron Italics"/>
                <a:cs typeface="Aileron Italics"/>
                <a:sym typeface="Aileron Italics"/>
              </a:rPr>
              <a:t>(4350m)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0403138" y="5581818"/>
            <a:ext cx="1008492" cy="2985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43"/>
              </a:lnSpc>
              <a:spcBef>
                <a:spcPct val="0"/>
              </a:spcBef>
            </a:pPr>
            <a:r>
              <a:rPr lang="en-US" sz="1745" i="1" spc="69">
                <a:solidFill>
                  <a:srgbClr val="000000"/>
                </a:solidFill>
                <a:latin typeface="Aileron Italics"/>
                <a:ea typeface="Aileron Italics"/>
                <a:cs typeface="Aileron Italics"/>
                <a:sym typeface="Aileron Italics"/>
              </a:rPr>
              <a:t>(3500m)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0126225" y="6594928"/>
            <a:ext cx="1008492" cy="2985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43"/>
              </a:lnSpc>
              <a:spcBef>
                <a:spcPct val="0"/>
              </a:spcBef>
            </a:pPr>
            <a:r>
              <a:rPr lang="en-US" sz="1745" i="1" spc="69">
                <a:solidFill>
                  <a:srgbClr val="000000"/>
                </a:solidFill>
                <a:latin typeface="Aileron Italics"/>
                <a:ea typeface="Aileron Italics"/>
                <a:cs typeface="Aileron Italics"/>
                <a:sym typeface="Aileron Italics"/>
              </a:rPr>
              <a:t>(4550m)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3909557" y="4745564"/>
            <a:ext cx="3052840" cy="2288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3"/>
              </a:lnSpc>
            </a:pPr>
            <a:r>
              <a:rPr lang="en-US" sz="2145" spc="85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11 years of atmospheric particulate samples (quartz filters) sampled every 4 days, for 24h.</a:t>
            </a:r>
          </a:p>
          <a:p>
            <a:pPr algn="ctr">
              <a:lnSpc>
                <a:spcPts val="3003"/>
              </a:lnSpc>
              <a:spcBef>
                <a:spcPct val="0"/>
              </a:spcBef>
            </a:pPr>
            <a:endParaRPr lang="en-US" sz="2145" spc="85">
              <a:solidFill>
                <a:srgbClr val="000000"/>
              </a:solidFill>
              <a:latin typeface="Aileron"/>
              <a:ea typeface="Aileron"/>
              <a:cs typeface="Aileron"/>
              <a:sym typeface="Aileron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868402" y="3189274"/>
            <a:ext cx="3052840" cy="764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3"/>
              </a:lnSpc>
              <a:spcBef>
                <a:spcPct val="0"/>
              </a:spcBef>
            </a:pPr>
            <a:r>
              <a:rPr lang="en-US" sz="2145" spc="85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2 ice cores per site, covering the 11 years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2251288" y="8764788"/>
            <a:ext cx="9257823" cy="860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72"/>
              </a:lnSpc>
              <a:spcBef>
                <a:spcPct val="0"/>
              </a:spcBef>
            </a:pPr>
            <a:r>
              <a:rPr lang="en-US" sz="2480" spc="99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On these filters: We extracted DNA and performed quantitative PCR (qPCR) to quantify microbial abundance.</a:t>
            </a:r>
          </a:p>
        </p:txBody>
      </p:sp>
      <p:sp>
        <p:nvSpPr>
          <p:cNvPr id="30" name="Freeform 12">
            <a:extLst>
              <a:ext uri="{FF2B5EF4-FFF2-40B4-BE49-F238E27FC236}">
                <a16:creationId xmlns:a16="http://schemas.microsoft.com/office/drawing/2014/main" id="{0D6742D1-2D75-3D07-3AE3-FD60EAB74098}"/>
              </a:ext>
            </a:extLst>
          </p:cNvPr>
          <p:cNvSpPr/>
          <p:nvPr/>
        </p:nvSpPr>
        <p:spPr>
          <a:xfrm>
            <a:off x="16956994" y="307442"/>
            <a:ext cx="943037" cy="892349"/>
          </a:xfrm>
          <a:custGeom>
            <a:avLst/>
            <a:gdLst/>
            <a:ahLst/>
            <a:cxnLst/>
            <a:rect l="l" t="t" r="r" b="b"/>
            <a:pathLst>
              <a:path w="943037" h="892349">
                <a:moveTo>
                  <a:pt x="0" y="0"/>
                </a:moveTo>
                <a:lnTo>
                  <a:pt x="943037" y="0"/>
                </a:lnTo>
                <a:lnTo>
                  <a:pt x="943037" y="892349"/>
                </a:lnTo>
                <a:lnTo>
                  <a:pt x="0" y="89234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31" name="TextBox 13">
            <a:extLst>
              <a:ext uri="{FF2B5EF4-FFF2-40B4-BE49-F238E27FC236}">
                <a16:creationId xmlns:a16="http://schemas.microsoft.com/office/drawing/2014/main" id="{3F93CF8A-809B-2F2A-9BC2-2A6DEF511AAB}"/>
              </a:ext>
            </a:extLst>
          </p:cNvPr>
          <p:cNvSpPr txBox="1"/>
          <p:nvPr/>
        </p:nvSpPr>
        <p:spPr>
          <a:xfrm>
            <a:off x="16826184" y="1373740"/>
            <a:ext cx="1204658" cy="3168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11"/>
              </a:lnSpc>
              <a:spcBef>
                <a:spcPct val="0"/>
              </a:spcBef>
            </a:pPr>
            <a:r>
              <a:rPr lang="en-US" sz="1936" b="1" spc="77" dirty="0">
                <a:solidFill>
                  <a:srgbClr val="678FBA"/>
                </a:solidFill>
                <a:latin typeface="Aileron Bold"/>
                <a:ea typeface="Aileron Bold"/>
                <a:cs typeface="Aileron Bold"/>
                <a:sym typeface="Aileron Bold"/>
                <a:hlinkClick r:id="rId12" action="ppaction://hlinksldjump"/>
              </a:rPr>
              <a:t>Home</a:t>
            </a:r>
            <a:endParaRPr lang="en-US" sz="1936" b="1" spc="77" dirty="0">
              <a:solidFill>
                <a:srgbClr val="678FBA"/>
              </a:solidFill>
              <a:latin typeface="Aileron Bold"/>
              <a:ea typeface="Aileron Bold"/>
              <a:cs typeface="Aileron Bold"/>
              <a:sym typeface="Aileron Bold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7650281"/>
              </p:ext>
            </p:extLst>
          </p:nvPr>
        </p:nvGraphicFramePr>
        <p:xfrm>
          <a:off x="895351" y="2127418"/>
          <a:ext cx="1892904" cy="7781920"/>
        </p:xfrm>
        <a:graphic>
          <a:graphicData uri="http://schemas.openxmlformats.org/drawingml/2006/table">
            <a:tbl>
              <a:tblPr/>
              <a:tblGrid>
                <a:gridCol w="7794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134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43590">
                <a:tc>
                  <a:txBody>
                    <a:bodyPr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r>
                        <a:rPr lang="en-US" sz="1299" b="1">
                          <a:solidFill>
                            <a:srgbClr val="000000"/>
                          </a:solidFill>
                          <a:latin typeface="Aileron Bold"/>
                          <a:ea typeface="Aileron Bold"/>
                          <a:cs typeface="Aileron Bold"/>
                          <a:sym typeface="Aileron Bold"/>
                        </a:rPr>
                        <a:t>Element Symbol</a:t>
                      </a:r>
                      <a:endParaRPr lang="en-US" sz="110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r>
                        <a:rPr lang="en-US" sz="1299" b="1">
                          <a:solidFill>
                            <a:srgbClr val="000000"/>
                          </a:solidFill>
                          <a:latin typeface="Aileron Bold"/>
                          <a:ea typeface="Aileron Bold"/>
                          <a:cs typeface="Aileron Bold"/>
                          <a:sym typeface="Aileron Bold"/>
                        </a:rPr>
                        <a:t>Name</a:t>
                      </a:r>
                      <a:endParaRPr lang="en-US" sz="110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4710">
                <a:tc>
                  <a:txBody>
                    <a:bodyPr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r>
                        <a:rPr lang="en-US" sz="1299">
                          <a:solidFill>
                            <a:srgbClr val="000000"/>
                          </a:solidFill>
                          <a:latin typeface="Aileron"/>
                          <a:ea typeface="Aileron"/>
                          <a:cs typeface="Aileron"/>
                          <a:sym typeface="Aileron"/>
                        </a:rPr>
                        <a:t>Li</a:t>
                      </a:r>
                      <a:endParaRPr lang="en-US" sz="110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r>
                        <a:rPr lang="en-US" sz="1299" dirty="0">
                          <a:solidFill>
                            <a:srgbClr val="000000"/>
                          </a:solidFill>
                          <a:latin typeface="Aileron"/>
                          <a:ea typeface="Aileron"/>
                          <a:cs typeface="Aileron"/>
                          <a:sym typeface="Aileron"/>
                        </a:rPr>
                        <a:t>Lithium</a:t>
                      </a:r>
                      <a:endParaRPr lang="en-US" sz="1100" dirty="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4710">
                <a:tc>
                  <a:txBody>
                    <a:bodyPr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r>
                        <a:rPr lang="en-US" sz="1299">
                          <a:solidFill>
                            <a:srgbClr val="000000"/>
                          </a:solidFill>
                          <a:latin typeface="Aileron"/>
                          <a:ea typeface="Aileron"/>
                          <a:cs typeface="Aileron"/>
                          <a:sym typeface="Aileron"/>
                        </a:rPr>
                        <a:t>Be</a:t>
                      </a:r>
                      <a:endParaRPr lang="en-US" sz="110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r>
                        <a:rPr lang="en-US" sz="1299">
                          <a:solidFill>
                            <a:srgbClr val="000000"/>
                          </a:solidFill>
                          <a:latin typeface="Aileron"/>
                          <a:ea typeface="Aileron"/>
                          <a:cs typeface="Aileron"/>
                          <a:sym typeface="Aileron"/>
                        </a:rPr>
                        <a:t>Beryllium</a:t>
                      </a:r>
                      <a:endParaRPr lang="en-US" sz="110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4710">
                <a:tc>
                  <a:txBody>
                    <a:bodyPr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r>
                        <a:rPr lang="en-US" sz="1299">
                          <a:solidFill>
                            <a:srgbClr val="000000"/>
                          </a:solidFill>
                          <a:latin typeface="Aileron"/>
                          <a:ea typeface="Aileron"/>
                          <a:cs typeface="Aileron"/>
                          <a:sym typeface="Aileron"/>
                        </a:rPr>
                        <a:t>B</a:t>
                      </a:r>
                      <a:endParaRPr lang="en-US" sz="110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r>
                        <a:rPr lang="en-US" sz="1299">
                          <a:solidFill>
                            <a:srgbClr val="000000"/>
                          </a:solidFill>
                          <a:latin typeface="Aileron"/>
                          <a:ea typeface="Aileron"/>
                          <a:cs typeface="Aileron"/>
                          <a:sym typeface="Aileron"/>
                        </a:rPr>
                        <a:t>Boron</a:t>
                      </a:r>
                      <a:endParaRPr lang="en-US" sz="110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4710">
                <a:tc>
                  <a:txBody>
                    <a:bodyPr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r>
                        <a:rPr lang="en-US" sz="1299">
                          <a:solidFill>
                            <a:srgbClr val="000000"/>
                          </a:solidFill>
                          <a:latin typeface="Aileron"/>
                          <a:ea typeface="Aileron"/>
                          <a:cs typeface="Aileron"/>
                          <a:sym typeface="Aileron"/>
                        </a:rPr>
                        <a:t>Na</a:t>
                      </a:r>
                      <a:endParaRPr lang="en-US" sz="110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r>
                        <a:rPr lang="en-US" sz="1299">
                          <a:solidFill>
                            <a:srgbClr val="000000"/>
                          </a:solidFill>
                          <a:latin typeface="Aileron"/>
                          <a:ea typeface="Aileron"/>
                          <a:cs typeface="Aileron"/>
                          <a:sym typeface="Aileron"/>
                        </a:rPr>
                        <a:t>Sodium</a:t>
                      </a:r>
                      <a:endParaRPr lang="en-US" sz="110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4710">
                <a:tc>
                  <a:txBody>
                    <a:bodyPr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r>
                        <a:rPr lang="en-US" sz="1299">
                          <a:solidFill>
                            <a:srgbClr val="000000"/>
                          </a:solidFill>
                          <a:latin typeface="Aileron"/>
                          <a:ea typeface="Aileron"/>
                          <a:cs typeface="Aileron"/>
                          <a:sym typeface="Aileron"/>
                        </a:rPr>
                        <a:t>Mg</a:t>
                      </a:r>
                      <a:endParaRPr lang="en-US" sz="110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r>
                        <a:rPr lang="en-US" sz="1299">
                          <a:solidFill>
                            <a:srgbClr val="000000"/>
                          </a:solidFill>
                          <a:latin typeface="Aileron"/>
                          <a:ea typeface="Aileron"/>
                          <a:cs typeface="Aileron"/>
                          <a:sym typeface="Aileron"/>
                        </a:rPr>
                        <a:t>Magnesium</a:t>
                      </a:r>
                      <a:endParaRPr lang="en-US" sz="110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4710">
                <a:tc>
                  <a:txBody>
                    <a:bodyPr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r>
                        <a:rPr lang="en-US" sz="1299">
                          <a:solidFill>
                            <a:srgbClr val="000000"/>
                          </a:solidFill>
                          <a:latin typeface="Aileron"/>
                          <a:ea typeface="Aileron"/>
                          <a:cs typeface="Aileron"/>
                          <a:sym typeface="Aileron"/>
                        </a:rPr>
                        <a:t>Al</a:t>
                      </a:r>
                      <a:endParaRPr lang="en-US" sz="110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r>
                        <a:rPr lang="en-US" sz="1299">
                          <a:solidFill>
                            <a:srgbClr val="000000"/>
                          </a:solidFill>
                          <a:latin typeface="Aileron"/>
                          <a:ea typeface="Aileron"/>
                          <a:cs typeface="Aileron"/>
                          <a:sym typeface="Aileron"/>
                        </a:rPr>
                        <a:t>Aluminum</a:t>
                      </a:r>
                      <a:endParaRPr lang="en-US" sz="110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4710">
                <a:tc>
                  <a:txBody>
                    <a:bodyPr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r>
                        <a:rPr lang="en-US" sz="1299">
                          <a:solidFill>
                            <a:srgbClr val="000000"/>
                          </a:solidFill>
                          <a:latin typeface="Aileron"/>
                          <a:ea typeface="Aileron"/>
                          <a:cs typeface="Aileron"/>
                          <a:sym typeface="Aileron"/>
                        </a:rPr>
                        <a:t>P</a:t>
                      </a:r>
                      <a:endParaRPr lang="en-US" sz="110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r>
                        <a:rPr lang="en-US" sz="1299">
                          <a:solidFill>
                            <a:srgbClr val="000000"/>
                          </a:solidFill>
                          <a:latin typeface="Aileron"/>
                          <a:ea typeface="Aileron"/>
                          <a:cs typeface="Aileron"/>
                          <a:sym typeface="Aileron"/>
                        </a:rPr>
                        <a:t>Phosphorus</a:t>
                      </a:r>
                      <a:endParaRPr lang="en-US" sz="110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4710">
                <a:tc>
                  <a:txBody>
                    <a:bodyPr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r>
                        <a:rPr lang="en-US" sz="1299">
                          <a:solidFill>
                            <a:srgbClr val="000000"/>
                          </a:solidFill>
                          <a:latin typeface="Aileron"/>
                          <a:ea typeface="Aileron"/>
                          <a:cs typeface="Aileron"/>
                          <a:sym typeface="Aileron"/>
                        </a:rPr>
                        <a:t>S</a:t>
                      </a:r>
                      <a:endParaRPr lang="en-US" sz="110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r>
                        <a:rPr lang="en-US" sz="1299">
                          <a:solidFill>
                            <a:srgbClr val="000000"/>
                          </a:solidFill>
                          <a:latin typeface="Aileron"/>
                          <a:ea typeface="Aileron"/>
                          <a:cs typeface="Aileron"/>
                          <a:sym typeface="Aileron"/>
                        </a:rPr>
                        <a:t>Sulfur</a:t>
                      </a:r>
                      <a:endParaRPr lang="en-US" sz="110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14710">
                <a:tc>
                  <a:txBody>
                    <a:bodyPr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r>
                        <a:rPr lang="en-US" sz="1299">
                          <a:solidFill>
                            <a:srgbClr val="000000"/>
                          </a:solidFill>
                          <a:latin typeface="Aileron"/>
                          <a:ea typeface="Aileron"/>
                          <a:cs typeface="Aileron"/>
                          <a:sym typeface="Aileron"/>
                        </a:rPr>
                        <a:t>K</a:t>
                      </a:r>
                      <a:endParaRPr lang="en-US" sz="110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r>
                        <a:rPr lang="en-US" sz="1299">
                          <a:solidFill>
                            <a:srgbClr val="000000"/>
                          </a:solidFill>
                          <a:latin typeface="Aileron"/>
                          <a:ea typeface="Aileron"/>
                          <a:cs typeface="Aileron"/>
                          <a:sym typeface="Aileron"/>
                        </a:rPr>
                        <a:t>Potassium</a:t>
                      </a:r>
                      <a:endParaRPr lang="en-US" sz="110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14710">
                <a:tc>
                  <a:txBody>
                    <a:bodyPr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r>
                        <a:rPr lang="en-US" sz="1299">
                          <a:solidFill>
                            <a:srgbClr val="000000"/>
                          </a:solidFill>
                          <a:latin typeface="Aileron"/>
                          <a:ea typeface="Aileron"/>
                          <a:cs typeface="Aileron"/>
                          <a:sym typeface="Aileron"/>
                        </a:rPr>
                        <a:t>Ca</a:t>
                      </a:r>
                      <a:endParaRPr lang="en-US" sz="110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r>
                        <a:rPr lang="en-US" sz="1299">
                          <a:solidFill>
                            <a:srgbClr val="000000"/>
                          </a:solidFill>
                          <a:latin typeface="Aileron"/>
                          <a:ea typeface="Aileron"/>
                          <a:cs typeface="Aileron"/>
                          <a:sym typeface="Aileron"/>
                        </a:rPr>
                        <a:t>Calcium</a:t>
                      </a:r>
                      <a:endParaRPr lang="en-US" sz="110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14710">
                <a:tc>
                  <a:txBody>
                    <a:bodyPr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r>
                        <a:rPr lang="en-US" sz="1299">
                          <a:solidFill>
                            <a:srgbClr val="000000"/>
                          </a:solidFill>
                          <a:latin typeface="Aileron"/>
                          <a:ea typeface="Aileron"/>
                          <a:cs typeface="Aileron"/>
                          <a:sym typeface="Aileron"/>
                        </a:rPr>
                        <a:t>Sc</a:t>
                      </a:r>
                      <a:endParaRPr lang="en-US" sz="110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r>
                        <a:rPr lang="en-US" sz="1299">
                          <a:solidFill>
                            <a:srgbClr val="000000"/>
                          </a:solidFill>
                          <a:latin typeface="Aileron"/>
                          <a:ea typeface="Aileron"/>
                          <a:cs typeface="Aileron"/>
                          <a:sym typeface="Aileron"/>
                        </a:rPr>
                        <a:t>Scandium</a:t>
                      </a:r>
                      <a:endParaRPr lang="en-US" sz="110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14710">
                <a:tc>
                  <a:txBody>
                    <a:bodyPr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r>
                        <a:rPr lang="en-US" sz="1299">
                          <a:solidFill>
                            <a:srgbClr val="000000"/>
                          </a:solidFill>
                          <a:latin typeface="Aileron"/>
                          <a:ea typeface="Aileron"/>
                          <a:cs typeface="Aileron"/>
                          <a:sym typeface="Aileron"/>
                        </a:rPr>
                        <a:t>Ti</a:t>
                      </a:r>
                      <a:endParaRPr lang="en-US" sz="110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r>
                        <a:rPr lang="en-US" sz="1299">
                          <a:solidFill>
                            <a:srgbClr val="000000"/>
                          </a:solidFill>
                          <a:latin typeface="Aileron"/>
                          <a:ea typeface="Aileron"/>
                          <a:cs typeface="Aileron"/>
                          <a:sym typeface="Aileron"/>
                        </a:rPr>
                        <a:t>Titanium</a:t>
                      </a:r>
                      <a:endParaRPr lang="en-US" sz="110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14710">
                <a:tc>
                  <a:txBody>
                    <a:bodyPr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r>
                        <a:rPr lang="en-US" sz="1299">
                          <a:solidFill>
                            <a:srgbClr val="000000"/>
                          </a:solidFill>
                          <a:latin typeface="Aileron"/>
                          <a:ea typeface="Aileron"/>
                          <a:cs typeface="Aileron"/>
                          <a:sym typeface="Aileron"/>
                        </a:rPr>
                        <a:t>V</a:t>
                      </a:r>
                      <a:endParaRPr lang="en-US" sz="110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r>
                        <a:rPr lang="en-US" sz="1299">
                          <a:solidFill>
                            <a:srgbClr val="000000"/>
                          </a:solidFill>
                          <a:latin typeface="Aileron"/>
                          <a:ea typeface="Aileron"/>
                          <a:cs typeface="Aileron"/>
                          <a:sym typeface="Aileron"/>
                        </a:rPr>
                        <a:t>Vanadium</a:t>
                      </a:r>
                      <a:endParaRPr lang="en-US" sz="110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14710">
                <a:tc>
                  <a:txBody>
                    <a:bodyPr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r>
                        <a:rPr lang="en-US" sz="1299">
                          <a:solidFill>
                            <a:srgbClr val="000000"/>
                          </a:solidFill>
                          <a:latin typeface="Aileron"/>
                          <a:ea typeface="Aileron"/>
                          <a:cs typeface="Aileron"/>
                          <a:sym typeface="Aileron"/>
                        </a:rPr>
                        <a:t>Cr</a:t>
                      </a:r>
                      <a:endParaRPr lang="en-US" sz="110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r>
                        <a:rPr lang="en-US" sz="1299">
                          <a:solidFill>
                            <a:srgbClr val="000000"/>
                          </a:solidFill>
                          <a:latin typeface="Aileron"/>
                          <a:ea typeface="Aileron"/>
                          <a:cs typeface="Aileron"/>
                          <a:sym typeface="Aileron"/>
                        </a:rPr>
                        <a:t>Chromium</a:t>
                      </a:r>
                      <a:endParaRPr lang="en-US" sz="110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14710">
                <a:tc>
                  <a:txBody>
                    <a:bodyPr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r>
                        <a:rPr lang="en-US" sz="1299">
                          <a:solidFill>
                            <a:srgbClr val="000000"/>
                          </a:solidFill>
                          <a:latin typeface="Aileron"/>
                          <a:ea typeface="Aileron"/>
                          <a:cs typeface="Aileron"/>
                          <a:sym typeface="Aileron"/>
                        </a:rPr>
                        <a:t>Mn</a:t>
                      </a:r>
                      <a:endParaRPr lang="en-US" sz="110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r>
                        <a:rPr lang="en-US" sz="1299">
                          <a:solidFill>
                            <a:srgbClr val="000000"/>
                          </a:solidFill>
                          <a:latin typeface="Aileron"/>
                          <a:ea typeface="Aileron"/>
                          <a:cs typeface="Aileron"/>
                          <a:sym typeface="Aileron"/>
                        </a:rPr>
                        <a:t>Manganese</a:t>
                      </a:r>
                      <a:endParaRPr lang="en-US" sz="110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14710">
                <a:tc>
                  <a:txBody>
                    <a:bodyPr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r>
                        <a:rPr lang="en-US" sz="1299">
                          <a:solidFill>
                            <a:srgbClr val="000000"/>
                          </a:solidFill>
                          <a:latin typeface="Aileron"/>
                          <a:ea typeface="Aileron"/>
                          <a:cs typeface="Aileron"/>
                          <a:sym typeface="Aileron"/>
                        </a:rPr>
                        <a:t>Fe</a:t>
                      </a:r>
                      <a:endParaRPr lang="en-US" sz="110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r>
                        <a:rPr lang="en-US" sz="1299">
                          <a:solidFill>
                            <a:srgbClr val="000000"/>
                          </a:solidFill>
                          <a:latin typeface="Aileron"/>
                          <a:ea typeface="Aileron"/>
                          <a:cs typeface="Aileron"/>
                          <a:sym typeface="Aileron"/>
                        </a:rPr>
                        <a:t>Iron</a:t>
                      </a:r>
                      <a:endParaRPr lang="en-US" sz="110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314710">
                <a:tc>
                  <a:txBody>
                    <a:bodyPr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r>
                        <a:rPr lang="en-US" sz="1299">
                          <a:solidFill>
                            <a:srgbClr val="000000"/>
                          </a:solidFill>
                          <a:latin typeface="Aileron"/>
                          <a:ea typeface="Aileron"/>
                          <a:cs typeface="Aileron"/>
                          <a:sym typeface="Aileron"/>
                        </a:rPr>
                        <a:t>Co</a:t>
                      </a:r>
                      <a:endParaRPr lang="en-US" sz="110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r>
                        <a:rPr lang="en-US" sz="1299">
                          <a:solidFill>
                            <a:srgbClr val="000000"/>
                          </a:solidFill>
                          <a:latin typeface="Aileron"/>
                          <a:ea typeface="Aileron"/>
                          <a:cs typeface="Aileron"/>
                          <a:sym typeface="Aileron"/>
                        </a:rPr>
                        <a:t>Cobalt</a:t>
                      </a:r>
                      <a:endParaRPr lang="en-US" sz="110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314710">
                <a:tc>
                  <a:txBody>
                    <a:bodyPr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r>
                        <a:rPr lang="en-US" sz="1299">
                          <a:solidFill>
                            <a:srgbClr val="000000"/>
                          </a:solidFill>
                          <a:latin typeface="Aileron"/>
                          <a:ea typeface="Aileron"/>
                          <a:cs typeface="Aileron"/>
                          <a:sym typeface="Aileron"/>
                        </a:rPr>
                        <a:t>Ni</a:t>
                      </a:r>
                      <a:endParaRPr lang="en-US" sz="110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r>
                        <a:rPr lang="en-US" sz="1299">
                          <a:solidFill>
                            <a:srgbClr val="000000"/>
                          </a:solidFill>
                          <a:latin typeface="Aileron"/>
                          <a:ea typeface="Aileron"/>
                          <a:cs typeface="Aileron"/>
                          <a:sym typeface="Aileron"/>
                        </a:rPr>
                        <a:t>Nickel</a:t>
                      </a:r>
                      <a:endParaRPr lang="en-US" sz="110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314710">
                <a:tc>
                  <a:txBody>
                    <a:bodyPr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r>
                        <a:rPr lang="en-US" sz="1299">
                          <a:solidFill>
                            <a:srgbClr val="000000"/>
                          </a:solidFill>
                          <a:latin typeface="Aileron"/>
                          <a:ea typeface="Aileron"/>
                          <a:cs typeface="Aileron"/>
                          <a:sym typeface="Aileron"/>
                        </a:rPr>
                        <a:t>Cu</a:t>
                      </a:r>
                      <a:endParaRPr lang="en-US" sz="110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r>
                        <a:rPr lang="en-US" sz="1299">
                          <a:solidFill>
                            <a:srgbClr val="000000"/>
                          </a:solidFill>
                          <a:latin typeface="Aileron"/>
                          <a:ea typeface="Aileron"/>
                          <a:cs typeface="Aileron"/>
                          <a:sym typeface="Aileron"/>
                        </a:rPr>
                        <a:t>Copper</a:t>
                      </a:r>
                      <a:endParaRPr lang="en-US" sz="110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314710">
                <a:tc>
                  <a:txBody>
                    <a:bodyPr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r>
                        <a:rPr lang="en-US" sz="1299">
                          <a:solidFill>
                            <a:srgbClr val="000000"/>
                          </a:solidFill>
                          <a:latin typeface="Aileron"/>
                          <a:ea typeface="Aileron"/>
                          <a:cs typeface="Aileron"/>
                          <a:sym typeface="Aileron"/>
                        </a:rPr>
                        <a:t>Zn</a:t>
                      </a:r>
                      <a:endParaRPr lang="en-US" sz="110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r>
                        <a:rPr lang="en-US" sz="1299">
                          <a:solidFill>
                            <a:srgbClr val="000000"/>
                          </a:solidFill>
                          <a:latin typeface="Aileron"/>
                          <a:ea typeface="Aileron"/>
                          <a:cs typeface="Aileron"/>
                          <a:sym typeface="Aileron"/>
                        </a:rPr>
                        <a:t>Zinc</a:t>
                      </a:r>
                      <a:endParaRPr lang="en-US" sz="110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314710">
                <a:tc>
                  <a:txBody>
                    <a:bodyPr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r>
                        <a:rPr lang="en-US" sz="1299">
                          <a:solidFill>
                            <a:srgbClr val="000000"/>
                          </a:solidFill>
                          <a:latin typeface="Aileron"/>
                          <a:ea typeface="Aileron"/>
                          <a:cs typeface="Aileron"/>
                          <a:sym typeface="Aileron"/>
                        </a:rPr>
                        <a:t>Ga</a:t>
                      </a:r>
                      <a:endParaRPr lang="en-US" sz="110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r>
                        <a:rPr lang="en-US" sz="1299">
                          <a:solidFill>
                            <a:srgbClr val="000000"/>
                          </a:solidFill>
                          <a:latin typeface="Aileron"/>
                          <a:ea typeface="Aileron"/>
                          <a:cs typeface="Aileron"/>
                          <a:sym typeface="Aileron"/>
                        </a:rPr>
                        <a:t>Gallium</a:t>
                      </a:r>
                      <a:endParaRPr lang="en-US" sz="110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314710">
                <a:tc>
                  <a:txBody>
                    <a:bodyPr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r>
                        <a:rPr lang="en-US" sz="1299">
                          <a:solidFill>
                            <a:srgbClr val="000000"/>
                          </a:solidFill>
                          <a:latin typeface="Aileron"/>
                          <a:ea typeface="Aileron"/>
                          <a:cs typeface="Aileron"/>
                          <a:sym typeface="Aileron"/>
                        </a:rPr>
                        <a:t>Ge</a:t>
                      </a:r>
                      <a:endParaRPr lang="en-US" sz="110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r>
                        <a:rPr lang="en-US" sz="1299">
                          <a:solidFill>
                            <a:srgbClr val="000000"/>
                          </a:solidFill>
                          <a:latin typeface="Aileron"/>
                          <a:ea typeface="Aileron"/>
                          <a:cs typeface="Aileron"/>
                          <a:sym typeface="Aileron"/>
                        </a:rPr>
                        <a:t>Germanium</a:t>
                      </a:r>
                      <a:endParaRPr lang="en-US" sz="110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314710">
                <a:tc>
                  <a:txBody>
                    <a:bodyPr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r>
                        <a:rPr lang="en-US" sz="1299">
                          <a:solidFill>
                            <a:srgbClr val="000000"/>
                          </a:solidFill>
                          <a:latin typeface="Aileron"/>
                          <a:ea typeface="Aileron"/>
                          <a:cs typeface="Aileron"/>
                          <a:sym typeface="Aileron"/>
                        </a:rPr>
                        <a:t>As</a:t>
                      </a:r>
                      <a:endParaRPr lang="en-US" sz="110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r>
                        <a:rPr lang="en-US" sz="1299" dirty="0">
                          <a:solidFill>
                            <a:srgbClr val="000000"/>
                          </a:solidFill>
                          <a:latin typeface="Aileron"/>
                          <a:ea typeface="Aileron"/>
                          <a:cs typeface="Aileron"/>
                          <a:sym typeface="Aileron"/>
                        </a:rPr>
                        <a:t>Arsenic</a:t>
                      </a:r>
                      <a:endParaRPr lang="en-US" sz="1100" dirty="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</a:tbl>
          </a:graphicData>
        </a:graphic>
      </p:graphicFrame>
      <p:graphicFrame>
        <p:nvGraphicFramePr>
          <p:cNvPr id="3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9677386"/>
              </p:ext>
            </p:extLst>
          </p:nvPr>
        </p:nvGraphicFramePr>
        <p:xfrm>
          <a:off x="2788255" y="2127418"/>
          <a:ext cx="2317145" cy="7781920"/>
        </p:xfrm>
        <a:graphic>
          <a:graphicData uri="http://schemas.openxmlformats.org/drawingml/2006/table">
            <a:tbl>
              <a:tblPr/>
              <a:tblGrid>
                <a:gridCol w="10887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83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43590">
                <a:tc>
                  <a:txBody>
                    <a:bodyPr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r>
                        <a:rPr lang="en-US" sz="1299" b="1">
                          <a:solidFill>
                            <a:srgbClr val="000000"/>
                          </a:solidFill>
                          <a:latin typeface="Aileron Bold"/>
                          <a:ea typeface="Aileron Bold"/>
                          <a:cs typeface="Aileron Bold"/>
                          <a:sym typeface="Aileron Bold"/>
                        </a:rPr>
                        <a:t>Element Symbol</a:t>
                      </a:r>
                      <a:endParaRPr lang="en-US" sz="110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r>
                        <a:rPr lang="en-US" sz="1299" b="1">
                          <a:solidFill>
                            <a:srgbClr val="000000"/>
                          </a:solidFill>
                          <a:latin typeface="Aileron Bold"/>
                          <a:ea typeface="Aileron Bold"/>
                          <a:cs typeface="Aileron Bold"/>
                          <a:sym typeface="Aileron Bold"/>
                        </a:rPr>
                        <a:t>Name</a:t>
                      </a:r>
                      <a:endParaRPr lang="en-US" sz="110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4710">
                <a:tc>
                  <a:txBody>
                    <a:bodyPr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r>
                        <a:rPr lang="en-US" sz="1299">
                          <a:solidFill>
                            <a:srgbClr val="000000"/>
                          </a:solidFill>
                          <a:latin typeface="Aileron"/>
                          <a:ea typeface="Aileron"/>
                          <a:cs typeface="Aileron"/>
                          <a:sym typeface="Aileron"/>
                        </a:rPr>
                        <a:t>Se</a:t>
                      </a:r>
                      <a:endParaRPr lang="en-US" sz="110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r>
                        <a:rPr lang="en-US" sz="1299">
                          <a:solidFill>
                            <a:srgbClr val="000000"/>
                          </a:solidFill>
                          <a:latin typeface="Aileron"/>
                          <a:ea typeface="Aileron"/>
                          <a:cs typeface="Aileron"/>
                          <a:sym typeface="Aileron"/>
                        </a:rPr>
                        <a:t>Selenium</a:t>
                      </a:r>
                      <a:endParaRPr lang="en-US" sz="110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4710">
                <a:tc>
                  <a:txBody>
                    <a:bodyPr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r>
                        <a:rPr lang="en-US" sz="1299">
                          <a:solidFill>
                            <a:srgbClr val="000000"/>
                          </a:solidFill>
                          <a:latin typeface="Aileron"/>
                          <a:ea typeface="Aileron"/>
                          <a:cs typeface="Aileron"/>
                          <a:sym typeface="Aileron"/>
                        </a:rPr>
                        <a:t>Br</a:t>
                      </a:r>
                      <a:endParaRPr lang="en-US" sz="110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r>
                        <a:rPr lang="en-US" sz="1299">
                          <a:solidFill>
                            <a:srgbClr val="000000"/>
                          </a:solidFill>
                          <a:latin typeface="Aileron"/>
                          <a:ea typeface="Aileron"/>
                          <a:cs typeface="Aileron"/>
                          <a:sym typeface="Aileron"/>
                        </a:rPr>
                        <a:t>Bromine</a:t>
                      </a:r>
                      <a:endParaRPr lang="en-US" sz="110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4710">
                <a:tc>
                  <a:txBody>
                    <a:bodyPr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r>
                        <a:rPr lang="en-US" sz="1299">
                          <a:solidFill>
                            <a:srgbClr val="000000"/>
                          </a:solidFill>
                          <a:latin typeface="Aileron"/>
                          <a:ea typeface="Aileron"/>
                          <a:cs typeface="Aileron"/>
                          <a:sym typeface="Aileron"/>
                        </a:rPr>
                        <a:t>Rb</a:t>
                      </a:r>
                      <a:endParaRPr lang="en-US" sz="110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r>
                        <a:rPr lang="en-US" sz="1299">
                          <a:solidFill>
                            <a:srgbClr val="000000"/>
                          </a:solidFill>
                          <a:latin typeface="Aileron"/>
                          <a:ea typeface="Aileron"/>
                          <a:cs typeface="Aileron"/>
                          <a:sym typeface="Aileron"/>
                        </a:rPr>
                        <a:t>Rubidium</a:t>
                      </a:r>
                      <a:endParaRPr lang="en-US" sz="110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4710">
                <a:tc>
                  <a:txBody>
                    <a:bodyPr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r>
                        <a:rPr lang="en-US" sz="1299">
                          <a:solidFill>
                            <a:srgbClr val="000000"/>
                          </a:solidFill>
                          <a:latin typeface="Aileron"/>
                          <a:ea typeface="Aileron"/>
                          <a:cs typeface="Aileron"/>
                          <a:sym typeface="Aileron"/>
                        </a:rPr>
                        <a:t>Sr</a:t>
                      </a:r>
                      <a:endParaRPr lang="en-US" sz="110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r>
                        <a:rPr lang="en-US" sz="1299">
                          <a:solidFill>
                            <a:srgbClr val="000000"/>
                          </a:solidFill>
                          <a:latin typeface="Aileron"/>
                          <a:ea typeface="Aileron"/>
                          <a:cs typeface="Aileron"/>
                          <a:sym typeface="Aileron"/>
                        </a:rPr>
                        <a:t>Strontium</a:t>
                      </a:r>
                      <a:endParaRPr lang="en-US" sz="110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4710">
                <a:tc>
                  <a:txBody>
                    <a:bodyPr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r>
                        <a:rPr lang="en-US" sz="1299">
                          <a:solidFill>
                            <a:srgbClr val="000000"/>
                          </a:solidFill>
                          <a:latin typeface="Aileron"/>
                          <a:ea typeface="Aileron"/>
                          <a:cs typeface="Aileron"/>
                          <a:sym typeface="Aileron"/>
                        </a:rPr>
                        <a:t>Y</a:t>
                      </a:r>
                      <a:endParaRPr lang="en-US" sz="110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r>
                        <a:rPr lang="en-US" sz="1299">
                          <a:solidFill>
                            <a:srgbClr val="000000"/>
                          </a:solidFill>
                          <a:latin typeface="Aileron"/>
                          <a:ea typeface="Aileron"/>
                          <a:cs typeface="Aileron"/>
                          <a:sym typeface="Aileron"/>
                        </a:rPr>
                        <a:t>Yttrium</a:t>
                      </a:r>
                      <a:endParaRPr lang="en-US" sz="110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4710">
                <a:tc>
                  <a:txBody>
                    <a:bodyPr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r>
                        <a:rPr lang="en-US" sz="1299">
                          <a:solidFill>
                            <a:srgbClr val="000000"/>
                          </a:solidFill>
                          <a:latin typeface="Aileron"/>
                          <a:ea typeface="Aileron"/>
                          <a:cs typeface="Aileron"/>
                          <a:sym typeface="Aileron"/>
                        </a:rPr>
                        <a:t>Zr</a:t>
                      </a:r>
                      <a:endParaRPr lang="en-US" sz="110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r>
                        <a:rPr lang="en-US" sz="1299">
                          <a:solidFill>
                            <a:srgbClr val="000000"/>
                          </a:solidFill>
                          <a:latin typeface="Aileron"/>
                          <a:ea typeface="Aileron"/>
                          <a:cs typeface="Aileron"/>
                          <a:sym typeface="Aileron"/>
                        </a:rPr>
                        <a:t>Zirconium</a:t>
                      </a:r>
                      <a:endParaRPr lang="en-US" sz="110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4710">
                <a:tc>
                  <a:txBody>
                    <a:bodyPr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r>
                        <a:rPr lang="en-US" sz="1299">
                          <a:solidFill>
                            <a:srgbClr val="000000"/>
                          </a:solidFill>
                          <a:latin typeface="Aileron"/>
                          <a:ea typeface="Aileron"/>
                          <a:cs typeface="Aileron"/>
                          <a:sym typeface="Aileron"/>
                        </a:rPr>
                        <a:t>Mo</a:t>
                      </a:r>
                      <a:endParaRPr lang="en-US" sz="110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r>
                        <a:rPr lang="en-US" sz="1299">
                          <a:solidFill>
                            <a:srgbClr val="000000"/>
                          </a:solidFill>
                          <a:latin typeface="Aileron"/>
                          <a:ea typeface="Aileron"/>
                          <a:cs typeface="Aileron"/>
                          <a:sym typeface="Aileron"/>
                        </a:rPr>
                        <a:t>Molybdenum</a:t>
                      </a:r>
                      <a:endParaRPr lang="en-US" sz="110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4710">
                <a:tc>
                  <a:txBody>
                    <a:bodyPr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r>
                        <a:rPr lang="en-US" sz="1299">
                          <a:solidFill>
                            <a:srgbClr val="000000"/>
                          </a:solidFill>
                          <a:latin typeface="Aileron"/>
                          <a:ea typeface="Aileron"/>
                          <a:cs typeface="Aileron"/>
                          <a:sym typeface="Aileron"/>
                        </a:rPr>
                        <a:t>Rhodium</a:t>
                      </a:r>
                      <a:endParaRPr lang="en-US" sz="110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r>
                        <a:rPr lang="en-US" sz="1299">
                          <a:solidFill>
                            <a:srgbClr val="000000"/>
                          </a:solidFill>
                          <a:latin typeface="Aileron"/>
                          <a:ea typeface="Aileron"/>
                          <a:cs typeface="Aileron"/>
                          <a:sym typeface="Aileron"/>
                        </a:rPr>
                        <a:t>Rhodium</a:t>
                      </a:r>
                      <a:endParaRPr lang="en-US" sz="110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14710">
                <a:tc>
                  <a:txBody>
                    <a:bodyPr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r>
                        <a:rPr lang="en-US" sz="1299">
                          <a:solidFill>
                            <a:srgbClr val="000000"/>
                          </a:solidFill>
                          <a:latin typeface="Aileron"/>
                          <a:ea typeface="Aileron"/>
                          <a:cs typeface="Aileron"/>
                          <a:sym typeface="Aileron"/>
                        </a:rPr>
                        <a:t>Cd</a:t>
                      </a:r>
                      <a:endParaRPr lang="en-US" sz="110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r>
                        <a:rPr lang="en-US" sz="1299">
                          <a:solidFill>
                            <a:srgbClr val="000000"/>
                          </a:solidFill>
                          <a:latin typeface="Aileron"/>
                          <a:ea typeface="Aileron"/>
                          <a:cs typeface="Aileron"/>
                          <a:sym typeface="Aileron"/>
                        </a:rPr>
                        <a:t>Cadmium</a:t>
                      </a:r>
                      <a:endParaRPr lang="en-US" sz="110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14710">
                <a:tc>
                  <a:txBody>
                    <a:bodyPr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r>
                        <a:rPr lang="en-US" sz="1299">
                          <a:solidFill>
                            <a:srgbClr val="000000"/>
                          </a:solidFill>
                          <a:latin typeface="Aileron"/>
                          <a:ea typeface="Aileron"/>
                          <a:cs typeface="Aileron"/>
                          <a:sym typeface="Aileron"/>
                        </a:rPr>
                        <a:t>Sn</a:t>
                      </a:r>
                      <a:endParaRPr lang="en-US" sz="110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r>
                        <a:rPr lang="en-US" sz="1299">
                          <a:solidFill>
                            <a:srgbClr val="000000"/>
                          </a:solidFill>
                          <a:latin typeface="Aileron"/>
                          <a:ea typeface="Aileron"/>
                          <a:cs typeface="Aileron"/>
                          <a:sym typeface="Aileron"/>
                        </a:rPr>
                        <a:t>Tin</a:t>
                      </a:r>
                      <a:endParaRPr lang="en-US" sz="110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14710">
                <a:tc>
                  <a:txBody>
                    <a:bodyPr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r>
                        <a:rPr lang="en-US" sz="1299">
                          <a:solidFill>
                            <a:srgbClr val="000000"/>
                          </a:solidFill>
                          <a:latin typeface="Aileron"/>
                          <a:ea typeface="Aileron"/>
                          <a:cs typeface="Aileron"/>
                          <a:sym typeface="Aileron"/>
                        </a:rPr>
                        <a:t>Sb</a:t>
                      </a:r>
                      <a:endParaRPr lang="en-US" sz="110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r>
                        <a:rPr lang="en-US" sz="1299">
                          <a:solidFill>
                            <a:srgbClr val="000000"/>
                          </a:solidFill>
                          <a:latin typeface="Aileron"/>
                          <a:ea typeface="Aileron"/>
                          <a:cs typeface="Aileron"/>
                          <a:sym typeface="Aileron"/>
                        </a:rPr>
                        <a:t>Antimony</a:t>
                      </a:r>
                      <a:endParaRPr lang="en-US" sz="110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14710">
                <a:tc>
                  <a:txBody>
                    <a:bodyPr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r>
                        <a:rPr lang="en-US" sz="1299">
                          <a:solidFill>
                            <a:srgbClr val="000000"/>
                          </a:solidFill>
                          <a:latin typeface="Aileron"/>
                          <a:ea typeface="Aileron"/>
                          <a:cs typeface="Aileron"/>
                          <a:sym typeface="Aileron"/>
                        </a:rPr>
                        <a:t>Cs</a:t>
                      </a:r>
                      <a:endParaRPr lang="en-US" sz="110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r>
                        <a:rPr lang="en-US" sz="1299">
                          <a:solidFill>
                            <a:srgbClr val="000000"/>
                          </a:solidFill>
                          <a:latin typeface="Aileron"/>
                          <a:ea typeface="Aileron"/>
                          <a:cs typeface="Aileron"/>
                          <a:sym typeface="Aileron"/>
                        </a:rPr>
                        <a:t>Cesium</a:t>
                      </a:r>
                      <a:endParaRPr lang="en-US" sz="110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14710">
                <a:tc>
                  <a:txBody>
                    <a:bodyPr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r>
                        <a:rPr lang="en-US" sz="1299">
                          <a:solidFill>
                            <a:srgbClr val="000000"/>
                          </a:solidFill>
                          <a:latin typeface="Aileron"/>
                          <a:ea typeface="Aileron"/>
                          <a:cs typeface="Aileron"/>
                          <a:sym typeface="Aileron"/>
                        </a:rPr>
                        <a:t>Ba</a:t>
                      </a:r>
                      <a:endParaRPr lang="en-US" sz="110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r>
                        <a:rPr lang="en-US" sz="1299">
                          <a:solidFill>
                            <a:srgbClr val="000000"/>
                          </a:solidFill>
                          <a:latin typeface="Aileron"/>
                          <a:ea typeface="Aileron"/>
                          <a:cs typeface="Aileron"/>
                          <a:sym typeface="Aileron"/>
                        </a:rPr>
                        <a:t>Barium</a:t>
                      </a:r>
                      <a:endParaRPr lang="en-US" sz="110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14710">
                <a:tc>
                  <a:txBody>
                    <a:bodyPr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r>
                        <a:rPr lang="en-US" sz="1299">
                          <a:solidFill>
                            <a:srgbClr val="000000"/>
                          </a:solidFill>
                          <a:latin typeface="Aileron"/>
                          <a:ea typeface="Aileron"/>
                          <a:cs typeface="Aileron"/>
                          <a:sym typeface="Aileron"/>
                        </a:rPr>
                        <a:t>La</a:t>
                      </a:r>
                      <a:endParaRPr lang="en-US" sz="110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r>
                        <a:rPr lang="en-US" sz="1299">
                          <a:solidFill>
                            <a:srgbClr val="000000"/>
                          </a:solidFill>
                          <a:latin typeface="Aileron"/>
                          <a:ea typeface="Aileron"/>
                          <a:cs typeface="Aileron"/>
                          <a:sym typeface="Aileron"/>
                        </a:rPr>
                        <a:t>Lanthanum</a:t>
                      </a:r>
                      <a:endParaRPr lang="en-US" sz="110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14710">
                <a:tc>
                  <a:txBody>
                    <a:bodyPr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r>
                        <a:rPr lang="en-US" sz="1299">
                          <a:solidFill>
                            <a:srgbClr val="000000"/>
                          </a:solidFill>
                          <a:latin typeface="Aileron"/>
                          <a:ea typeface="Aileron"/>
                          <a:cs typeface="Aileron"/>
                          <a:sym typeface="Aileron"/>
                        </a:rPr>
                        <a:t>Ce</a:t>
                      </a:r>
                      <a:endParaRPr lang="en-US" sz="110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r>
                        <a:rPr lang="en-US" sz="1299">
                          <a:solidFill>
                            <a:srgbClr val="000000"/>
                          </a:solidFill>
                          <a:latin typeface="Aileron"/>
                          <a:ea typeface="Aileron"/>
                          <a:cs typeface="Aileron"/>
                          <a:sym typeface="Aileron"/>
                        </a:rPr>
                        <a:t>Cerium</a:t>
                      </a:r>
                      <a:endParaRPr lang="en-US" sz="110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14710">
                <a:tc>
                  <a:txBody>
                    <a:bodyPr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r>
                        <a:rPr lang="en-US" sz="1299">
                          <a:solidFill>
                            <a:srgbClr val="000000"/>
                          </a:solidFill>
                          <a:latin typeface="Aileron"/>
                          <a:ea typeface="Aileron"/>
                          <a:cs typeface="Aileron"/>
                          <a:sym typeface="Aileron"/>
                        </a:rPr>
                        <a:t>Sm</a:t>
                      </a:r>
                      <a:endParaRPr lang="en-US" sz="110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r>
                        <a:rPr lang="en-US" sz="1299">
                          <a:solidFill>
                            <a:srgbClr val="000000"/>
                          </a:solidFill>
                          <a:latin typeface="Aileron"/>
                          <a:ea typeface="Aileron"/>
                          <a:cs typeface="Aileron"/>
                          <a:sym typeface="Aileron"/>
                        </a:rPr>
                        <a:t>Samarium</a:t>
                      </a:r>
                      <a:endParaRPr lang="en-US" sz="110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314710">
                <a:tc>
                  <a:txBody>
                    <a:bodyPr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r>
                        <a:rPr lang="en-US" sz="1299">
                          <a:solidFill>
                            <a:srgbClr val="000000"/>
                          </a:solidFill>
                          <a:latin typeface="Aileron"/>
                          <a:ea typeface="Aileron"/>
                          <a:cs typeface="Aileron"/>
                          <a:sym typeface="Aileron"/>
                        </a:rPr>
                        <a:t>Tb</a:t>
                      </a:r>
                      <a:endParaRPr lang="en-US" sz="110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r>
                        <a:rPr lang="en-US" sz="1299">
                          <a:solidFill>
                            <a:srgbClr val="000000"/>
                          </a:solidFill>
                          <a:latin typeface="Aileron"/>
                          <a:ea typeface="Aileron"/>
                          <a:cs typeface="Aileron"/>
                          <a:sym typeface="Aileron"/>
                        </a:rPr>
                        <a:t>Terbium</a:t>
                      </a:r>
                      <a:endParaRPr lang="en-US" sz="110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314710">
                <a:tc>
                  <a:txBody>
                    <a:bodyPr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r>
                        <a:rPr lang="en-US" sz="1299">
                          <a:solidFill>
                            <a:srgbClr val="000000"/>
                          </a:solidFill>
                          <a:latin typeface="Aileron"/>
                          <a:ea typeface="Aileron"/>
                          <a:cs typeface="Aileron"/>
                          <a:sym typeface="Aileron"/>
                        </a:rPr>
                        <a:t>Ho</a:t>
                      </a:r>
                      <a:endParaRPr lang="en-US" sz="110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r>
                        <a:rPr lang="en-US" sz="1299">
                          <a:solidFill>
                            <a:srgbClr val="000000"/>
                          </a:solidFill>
                          <a:latin typeface="Aileron"/>
                          <a:ea typeface="Aileron"/>
                          <a:cs typeface="Aileron"/>
                          <a:sym typeface="Aileron"/>
                        </a:rPr>
                        <a:t>Holmium</a:t>
                      </a:r>
                      <a:endParaRPr lang="en-US" sz="110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314710">
                <a:tc>
                  <a:txBody>
                    <a:bodyPr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r>
                        <a:rPr lang="en-US" sz="1299">
                          <a:solidFill>
                            <a:srgbClr val="000000"/>
                          </a:solidFill>
                          <a:latin typeface="Aileron"/>
                          <a:ea typeface="Aileron"/>
                          <a:cs typeface="Aileron"/>
                          <a:sym typeface="Aileron"/>
                        </a:rPr>
                        <a:t>Pt</a:t>
                      </a:r>
                      <a:endParaRPr lang="en-US" sz="110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r>
                        <a:rPr lang="en-US" sz="1299">
                          <a:solidFill>
                            <a:srgbClr val="000000"/>
                          </a:solidFill>
                          <a:latin typeface="Aileron"/>
                          <a:ea typeface="Aileron"/>
                          <a:cs typeface="Aileron"/>
                          <a:sym typeface="Aileron"/>
                        </a:rPr>
                        <a:t>Platinum</a:t>
                      </a:r>
                      <a:endParaRPr lang="en-US" sz="110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314710">
                <a:tc>
                  <a:txBody>
                    <a:bodyPr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r>
                        <a:rPr lang="en-US" sz="1299">
                          <a:solidFill>
                            <a:srgbClr val="000000"/>
                          </a:solidFill>
                          <a:latin typeface="Aileron"/>
                          <a:ea typeface="Aileron"/>
                          <a:cs typeface="Aileron"/>
                          <a:sym typeface="Aileron"/>
                        </a:rPr>
                        <a:t>Pb</a:t>
                      </a:r>
                      <a:endParaRPr lang="en-US" sz="110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r>
                        <a:rPr lang="en-US" sz="1299">
                          <a:solidFill>
                            <a:srgbClr val="000000"/>
                          </a:solidFill>
                          <a:latin typeface="Aileron"/>
                          <a:ea typeface="Aileron"/>
                          <a:cs typeface="Aileron"/>
                          <a:sym typeface="Aileron"/>
                        </a:rPr>
                        <a:t>Lead</a:t>
                      </a:r>
                      <a:endParaRPr lang="en-US" sz="110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314710">
                <a:tc>
                  <a:txBody>
                    <a:bodyPr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r>
                        <a:rPr lang="en-US" sz="1299">
                          <a:solidFill>
                            <a:srgbClr val="000000"/>
                          </a:solidFill>
                          <a:latin typeface="Aileron"/>
                          <a:ea typeface="Aileron"/>
                          <a:cs typeface="Aileron"/>
                          <a:sym typeface="Aileron"/>
                        </a:rPr>
                        <a:t>Bi</a:t>
                      </a:r>
                      <a:endParaRPr lang="en-US" sz="110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r>
                        <a:rPr lang="en-US" sz="1299">
                          <a:solidFill>
                            <a:srgbClr val="000000"/>
                          </a:solidFill>
                          <a:latin typeface="Aileron"/>
                          <a:ea typeface="Aileron"/>
                          <a:cs typeface="Aileron"/>
                          <a:sym typeface="Aileron"/>
                        </a:rPr>
                        <a:t>Bismuth</a:t>
                      </a:r>
                      <a:endParaRPr lang="en-US" sz="110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314710">
                <a:tc>
                  <a:txBody>
                    <a:bodyPr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r>
                        <a:rPr lang="en-US" sz="1299">
                          <a:solidFill>
                            <a:srgbClr val="000000"/>
                          </a:solidFill>
                          <a:latin typeface="Aileron"/>
                          <a:ea typeface="Aileron"/>
                          <a:cs typeface="Aileron"/>
                          <a:sym typeface="Aileron"/>
                        </a:rPr>
                        <a:t>Th</a:t>
                      </a:r>
                      <a:endParaRPr lang="en-US" sz="110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r>
                        <a:rPr lang="en-US" sz="1299">
                          <a:solidFill>
                            <a:srgbClr val="000000"/>
                          </a:solidFill>
                          <a:latin typeface="Aileron"/>
                          <a:ea typeface="Aileron"/>
                          <a:cs typeface="Aileron"/>
                          <a:sym typeface="Aileron"/>
                        </a:rPr>
                        <a:t>Thorium</a:t>
                      </a:r>
                      <a:endParaRPr lang="en-US" sz="110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314710">
                <a:tc>
                  <a:txBody>
                    <a:bodyPr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r>
                        <a:rPr lang="en-US" sz="1299">
                          <a:solidFill>
                            <a:srgbClr val="000000"/>
                          </a:solidFill>
                          <a:latin typeface="Aileron"/>
                          <a:ea typeface="Aileron"/>
                          <a:cs typeface="Aileron"/>
                          <a:sym typeface="Aileron"/>
                        </a:rPr>
                        <a:t>U</a:t>
                      </a:r>
                      <a:endParaRPr lang="en-US" sz="110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r>
                        <a:rPr lang="en-US" sz="1299" dirty="0">
                          <a:solidFill>
                            <a:srgbClr val="000000"/>
                          </a:solidFill>
                          <a:latin typeface="Aileron"/>
                          <a:ea typeface="Aileron"/>
                          <a:cs typeface="Aileron"/>
                          <a:sym typeface="Aileron"/>
                        </a:rPr>
                        <a:t>Uranium</a:t>
                      </a:r>
                      <a:endParaRPr lang="en-US" sz="1100" dirty="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</a:tbl>
          </a:graphicData>
        </a:graphic>
      </p:graphicFrame>
      <p:graphicFrame>
        <p:nvGraphicFramePr>
          <p:cNvPr id="4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6766255"/>
              </p:ext>
            </p:extLst>
          </p:nvPr>
        </p:nvGraphicFramePr>
        <p:xfrm>
          <a:off x="5611286" y="2127418"/>
          <a:ext cx="2317144" cy="6691250"/>
        </p:xfrm>
        <a:graphic>
          <a:graphicData uri="http://schemas.openxmlformats.org/drawingml/2006/table">
            <a:tbl>
              <a:tblPr/>
              <a:tblGrid>
                <a:gridCol w="8078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092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30555">
                <a:tc>
                  <a:txBody>
                    <a:bodyPr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r>
                        <a:rPr lang="en-US" sz="1299" b="1">
                          <a:solidFill>
                            <a:srgbClr val="000000"/>
                          </a:solidFill>
                          <a:latin typeface="Aileron Bold"/>
                          <a:ea typeface="Aileron Bold"/>
                          <a:cs typeface="Aileron Bold"/>
                          <a:sym typeface="Aileron Bold"/>
                        </a:rPr>
                        <a:t>Ion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r>
                        <a:rPr lang="en-US" sz="1299" b="1">
                          <a:solidFill>
                            <a:srgbClr val="000000"/>
                          </a:solidFill>
                          <a:latin typeface="Aileron Bold"/>
                          <a:ea typeface="Aileron Bold"/>
                          <a:cs typeface="Aileron Bold"/>
                          <a:sym typeface="Aileron Bold"/>
                        </a:rPr>
                        <a:t>Name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0555">
                <a:tc>
                  <a:txBody>
                    <a:bodyPr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r>
                        <a:rPr lang="en-US" sz="1299">
                          <a:solidFill>
                            <a:srgbClr val="000000"/>
                          </a:solidFill>
                          <a:latin typeface="Aileron"/>
                          <a:ea typeface="Aileron"/>
                          <a:cs typeface="Aileron"/>
                          <a:sym typeface="Aileron"/>
                        </a:rPr>
                        <a:t>Na⁺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r>
                        <a:rPr lang="en-US" sz="1299">
                          <a:solidFill>
                            <a:srgbClr val="000000"/>
                          </a:solidFill>
                          <a:latin typeface="Aileron"/>
                          <a:ea typeface="Aileron"/>
                          <a:cs typeface="Aileron"/>
                          <a:sym typeface="Aileron"/>
                        </a:rPr>
                        <a:t>Sodium ion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0555">
                <a:tc>
                  <a:txBody>
                    <a:bodyPr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r>
                        <a:rPr lang="en-US" sz="1299">
                          <a:solidFill>
                            <a:srgbClr val="000000"/>
                          </a:solidFill>
                          <a:latin typeface="Aileron"/>
                          <a:ea typeface="Aileron"/>
                          <a:cs typeface="Aileron"/>
                          <a:sym typeface="Aileron"/>
                        </a:rPr>
                        <a:t>NH₄⁺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r>
                        <a:rPr lang="en-US" sz="1299">
                          <a:solidFill>
                            <a:srgbClr val="000000"/>
                          </a:solidFill>
                          <a:latin typeface="Aileron"/>
                          <a:ea typeface="Aileron"/>
                          <a:cs typeface="Aileron"/>
                          <a:sym typeface="Aileron"/>
                        </a:rPr>
                        <a:t>Ammonium ion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0555">
                <a:tc>
                  <a:txBody>
                    <a:bodyPr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r>
                        <a:rPr lang="en-US" sz="1299">
                          <a:solidFill>
                            <a:srgbClr val="000000"/>
                          </a:solidFill>
                          <a:latin typeface="Aileron"/>
                          <a:ea typeface="Aileron"/>
                          <a:cs typeface="Aileron"/>
                          <a:sym typeface="Aileron"/>
                        </a:rPr>
                        <a:t>K⁺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r>
                        <a:rPr lang="en-US" sz="1299">
                          <a:solidFill>
                            <a:srgbClr val="000000"/>
                          </a:solidFill>
                          <a:latin typeface="Aileron"/>
                          <a:ea typeface="Aileron"/>
                          <a:cs typeface="Aileron"/>
                          <a:sym typeface="Aileron"/>
                        </a:rPr>
                        <a:t>Potassium ion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0555">
                <a:tc>
                  <a:txBody>
                    <a:bodyPr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r>
                        <a:rPr lang="en-US" sz="1299">
                          <a:solidFill>
                            <a:srgbClr val="000000"/>
                          </a:solidFill>
                          <a:latin typeface="Aileron"/>
                          <a:ea typeface="Aileron"/>
                          <a:cs typeface="Aileron"/>
                          <a:sym typeface="Aileron"/>
                        </a:rPr>
                        <a:t>Mg²⁺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r>
                        <a:rPr lang="en-US" sz="1299" dirty="0">
                          <a:solidFill>
                            <a:srgbClr val="000000"/>
                          </a:solidFill>
                          <a:latin typeface="Aileron"/>
                          <a:ea typeface="Aileron"/>
                          <a:cs typeface="Aileron"/>
                          <a:sym typeface="Aileron"/>
                        </a:rPr>
                        <a:t>Magnesium ion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30555">
                <a:tc>
                  <a:txBody>
                    <a:bodyPr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r>
                        <a:rPr lang="en-US" sz="1299">
                          <a:solidFill>
                            <a:srgbClr val="000000"/>
                          </a:solidFill>
                          <a:latin typeface="Aileron"/>
                          <a:ea typeface="Aileron"/>
                          <a:cs typeface="Aileron"/>
                          <a:sym typeface="Aileron"/>
                        </a:rPr>
                        <a:t>Ca²⁺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r>
                        <a:rPr lang="en-US" sz="1299">
                          <a:solidFill>
                            <a:srgbClr val="000000"/>
                          </a:solidFill>
                          <a:latin typeface="Aileron"/>
                          <a:ea typeface="Aileron"/>
                          <a:cs typeface="Aileron"/>
                          <a:sym typeface="Aileron"/>
                        </a:rPr>
                        <a:t>Calcium ion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30555">
                <a:tc>
                  <a:txBody>
                    <a:bodyPr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r>
                        <a:rPr lang="en-US" sz="1299">
                          <a:solidFill>
                            <a:srgbClr val="000000"/>
                          </a:solidFill>
                          <a:latin typeface="Aileron"/>
                          <a:ea typeface="Aileron"/>
                          <a:cs typeface="Aileron"/>
                          <a:sym typeface="Aileron"/>
                        </a:rPr>
                        <a:t>Cl⁻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r>
                        <a:rPr lang="en-US" sz="1299" dirty="0">
                          <a:solidFill>
                            <a:srgbClr val="000000"/>
                          </a:solidFill>
                          <a:latin typeface="Aileron"/>
                          <a:ea typeface="Aileron"/>
                          <a:cs typeface="Aileron"/>
                          <a:sym typeface="Aileron"/>
                        </a:rPr>
                        <a:t>Chloride ion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30555">
                <a:tc>
                  <a:txBody>
                    <a:bodyPr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r>
                        <a:rPr lang="en-US" sz="1299">
                          <a:solidFill>
                            <a:srgbClr val="000000"/>
                          </a:solidFill>
                          <a:latin typeface="Aileron"/>
                          <a:ea typeface="Aileron"/>
                          <a:cs typeface="Aileron"/>
                          <a:sym typeface="Aileron"/>
                        </a:rPr>
                        <a:t>Br⁻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r>
                        <a:rPr lang="en-US" sz="1299">
                          <a:solidFill>
                            <a:srgbClr val="000000"/>
                          </a:solidFill>
                          <a:latin typeface="Aileron"/>
                          <a:ea typeface="Aileron"/>
                          <a:cs typeface="Aileron"/>
                          <a:sym typeface="Aileron"/>
                        </a:rPr>
                        <a:t>Bromide ion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30555">
                <a:tc>
                  <a:txBody>
                    <a:bodyPr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r>
                        <a:rPr lang="en-US" sz="1299">
                          <a:solidFill>
                            <a:srgbClr val="000000"/>
                          </a:solidFill>
                          <a:latin typeface="Aileron"/>
                          <a:ea typeface="Aileron"/>
                          <a:cs typeface="Aileron"/>
                          <a:sym typeface="Aileron"/>
                        </a:rPr>
                        <a:t>NO₃⁻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r>
                        <a:rPr lang="en-US" sz="1299">
                          <a:solidFill>
                            <a:srgbClr val="000000"/>
                          </a:solidFill>
                          <a:latin typeface="Aileron"/>
                          <a:ea typeface="Aileron"/>
                          <a:cs typeface="Aileron"/>
                          <a:sym typeface="Aileron"/>
                        </a:rPr>
                        <a:t>Nitrate ion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30555">
                <a:tc>
                  <a:txBody>
                    <a:bodyPr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r>
                        <a:rPr lang="en-US" sz="1299">
                          <a:solidFill>
                            <a:srgbClr val="000000"/>
                          </a:solidFill>
                          <a:latin typeface="Aileron"/>
                          <a:ea typeface="Aileron"/>
                          <a:cs typeface="Aileron"/>
                          <a:sym typeface="Aileron"/>
                        </a:rPr>
                        <a:t>SO₄²⁻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r>
                        <a:rPr lang="en-US" sz="1299" dirty="0">
                          <a:solidFill>
                            <a:srgbClr val="000000"/>
                          </a:solidFill>
                          <a:latin typeface="Aileron"/>
                          <a:ea typeface="Aileron"/>
                          <a:cs typeface="Aileron"/>
                          <a:sym typeface="Aileron"/>
                        </a:rPr>
                        <a:t>Sulfate ion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5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7475664"/>
              </p:ext>
            </p:extLst>
          </p:nvPr>
        </p:nvGraphicFramePr>
        <p:xfrm>
          <a:off x="8692794" y="2127418"/>
          <a:ext cx="2187039" cy="7848594"/>
        </p:xfrm>
        <a:graphic>
          <a:graphicData uri="http://schemas.openxmlformats.org/drawingml/2006/table">
            <a:tbl>
              <a:tblPr/>
              <a:tblGrid>
                <a:gridCol w="21870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01023">
                <a:tc>
                  <a:txBody>
                    <a:bodyPr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r>
                        <a:rPr lang="en-US" sz="1299" b="1">
                          <a:solidFill>
                            <a:srgbClr val="000000"/>
                          </a:solidFill>
                          <a:latin typeface="Aileron Bold"/>
                          <a:ea typeface="Aileron Bold"/>
                          <a:cs typeface="Aileron Bold"/>
                          <a:sym typeface="Aileron Bold"/>
                        </a:rPr>
                        <a:t>Compound</a:t>
                      </a:r>
                      <a:endParaRPr lang="en-US" sz="1100"/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1023">
                <a:tc>
                  <a:txBody>
                    <a:bodyPr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r>
                        <a:rPr lang="en-US" sz="1299">
                          <a:solidFill>
                            <a:srgbClr val="000000"/>
                          </a:solidFill>
                          <a:latin typeface="Aileron"/>
                          <a:ea typeface="Aileron"/>
                          <a:cs typeface="Aileron"/>
                          <a:sym typeface="Aileron"/>
                        </a:rPr>
                        <a:t>Gluconate</a:t>
                      </a:r>
                      <a:endParaRPr lang="en-US" sz="1100"/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1023">
                <a:tc>
                  <a:txBody>
                    <a:bodyPr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r>
                        <a:rPr lang="en-US" sz="1299">
                          <a:solidFill>
                            <a:srgbClr val="000000"/>
                          </a:solidFill>
                          <a:latin typeface="Aileron"/>
                          <a:ea typeface="Aileron"/>
                          <a:cs typeface="Aileron"/>
                          <a:sym typeface="Aileron"/>
                        </a:rPr>
                        <a:t>Glycolate</a:t>
                      </a:r>
                      <a:endParaRPr lang="en-US" sz="1100"/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1023">
                <a:tc>
                  <a:txBody>
                    <a:bodyPr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r>
                        <a:rPr lang="en-US" sz="1299">
                          <a:solidFill>
                            <a:srgbClr val="000000"/>
                          </a:solidFill>
                          <a:latin typeface="Aileron"/>
                          <a:ea typeface="Aileron"/>
                          <a:cs typeface="Aileron"/>
                          <a:sym typeface="Aileron"/>
                        </a:rPr>
                        <a:t>Formate</a:t>
                      </a:r>
                      <a:endParaRPr lang="en-US" sz="1100"/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0180">
                <a:tc>
                  <a:txBody>
                    <a:bodyPr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r>
                        <a:rPr lang="en-US" sz="1299">
                          <a:solidFill>
                            <a:srgbClr val="000000"/>
                          </a:solidFill>
                          <a:latin typeface="Aileron"/>
                          <a:ea typeface="Aileron"/>
                          <a:cs typeface="Aileron"/>
                          <a:sym typeface="Aileron"/>
                        </a:rPr>
                        <a:t>MSA (Methanesulfonic acid)</a:t>
                      </a:r>
                      <a:endParaRPr lang="en-US" sz="1100"/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1023">
                <a:tc>
                  <a:txBody>
                    <a:bodyPr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r>
                        <a:rPr lang="en-US" sz="1299">
                          <a:solidFill>
                            <a:srgbClr val="000000"/>
                          </a:solidFill>
                          <a:latin typeface="Aileron"/>
                          <a:ea typeface="Aileron"/>
                          <a:cs typeface="Aileron"/>
                          <a:sym typeface="Aileron"/>
                        </a:rPr>
                        <a:t>Sulfamic acid</a:t>
                      </a:r>
                      <a:endParaRPr lang="en-US" sz="1100"/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1023">
                <a:tc>
                  <a:txBody>
                    <a:bodyPr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r>
                        <a:rPr lang="en-US" sz="1299">
                          <a:solidFill>
                            <a:srgbClr val="000000"/>
                          </a:solidFill>
                          <a:latin typeface="Aileron"/>
                          <a:ea typeface="Aileron"/>
                          <a:cs typeface="Aileron"/>
                          <a:sym typeface="Aileron"/>
                        </a:rPr>
                        <a:t>Pyruvate</a:t>
                      </a:r>
                      <a:endParaRPr lang="en-US" sz="1100"/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1023">
                <a:tc>
                  <a:txBody>
                    <a:bodyPr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r>
                        <a:rPr lang="en-US" sz="1299">
                          <a:solidFill>
                            <a:srgbClr val="000000"/>
                          </a:solidFill>
                          <a:latin typeface="Aileron"/>
                          <a:ea typeface="Aileron"/>
                          <a:cs typeface="Aileron"/>
                          <a:sym typeface="Aileron"/>
                        </a:rPr>
                        <a:t>Cis-Pinonic acid</a:t>
                      </a:r>
                      <a:endParaRPr lang="en-US" sz="1100"/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1023">
                <a:tc>
                  <a:txBody>
                    <a:bodyPr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r>
                        <a:rPr lang="en-US" sz="1299">
                          <a:solidFill>
                            <a:srgbClr val="000000"/>
                          </a:solidFill>
                          <a:latin typeface="Aileron"/>
                          <a:ea typeface="Aileron"/>
                          <a:cs typeface="Aileron"/>
                          <a:sym typeface="Aileron"/>
                        </a:rPr>
                        <a:t>3-Hydroxyglutaric acid</a:t>
                      </a:r>
                      <a:endParaRPr lang="en-US" sz="1100"/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01023">
                <a:tc>
                  <a:txBody>
                    <a:bodyPr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r>
                        <a:rPr lang="en-US" sz="1299">
                          <a:solidFill>
                            <a:srgbClr val="000000"/>
                          </a:solidFill>
                          <a:latin typeface="Aileron"/>
                          <a:ea typeface="Aileron"/>
                          <a:cs typeface="Aileron"/>
                          <a:sym typeface="Aileron"/>
                        </a:rPr>
                        <a:t>Glutaric acid</a:t>
                      </a:r>
                      <a:endParaRPr lang="en-US" sz="1100"/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01023">
                <a:tc>
                  <a:txBody>
                    <a:bodyPr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r>
                        <a:rPr lang="en-US" sz="1299">
                          <a:solidFill>
                            <a:srgbClr val="000000"/>
                          </a:solidFill>
                          <a:latin typeface="Aileron"/>
                          <a:ea typeface="Aileron"/>
                          <a:cs typeface="Aileron"/>
                          <a:sym typeface="Aileron"/>
                        </a:rPr>
                        <a:t>4-Oxoheptanoic acid</a:t>
                      </a:r>
                      <a:endParaRPr lang="en-US" sz="1100"/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01023">
                <a:tc>
                  <a:txBody>
                    <a:bodyPr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r>
                        <a:rPr lang="en-US" sz="1299">
                          <a:solidFill>
                            <a:srgbClr val="000000"/>
                          </a:solidFill>
                          <a:latin typeface="Aileron"/>
                          <a:ea typeface="Aileron"/>
                          <a:cs typeface="Aileron"/>
                          <a:sym typeface="Aileron"/>
                        </a:rPr>
                        <a:t>Adipic acid</a:t>
                      </a:r>
                      <a:endParaRPr lang="en-US" sz="1100"/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01023">
                <a:tc>
                  <a:txBody>
                    <a:bodyPr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r>
                        <a:rPr lang="en-US" sz="1299">
                          <a:solidFill>
                            <a:srgbClr val="000000"/>
                          </a:solidFill>
                          <a:latin typeface="Aileron"/>
                          <a:ea typeface="Aileron"/>
                          <a:cs typeface="Aileron"/>
                          <a:sym typeface="Aileron"/>
                        </a:rPr>
                        <a:t>Succinic acid</a:t>
                      </a:r>
                      <a:endParaRPr lang="en-US" sz="1100"/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401023">
                <a:tc>
                  <a:txBody>
                    <a:bodyPr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r>
                        <a:rPr lang="en-US" sz="1299">
                          <a:solidFill>
                            <a:srgbClr val="000000"/>
                          </a:solidFill>
                          <a:latin typeface="Aileron"/>
                          <a:ea typeface="Aileron"/>
                          <a:cs typeface="Aileron"/>
                          <a:sym typeface="Aileron"/>
                        </a:rPr>
                        <a:t>Malic acid</a:t>
                      </a:r>
                      <a:endParaRPr lang="en-US" sz="1100"/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401023">
                <a:tc>
                  <a:txBody>
                    <a:bodyPr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r>
                        <a:rPr lang="en-US" sz="1299">
                          <a:solidFill>
                            <a:srgbClr val="000000"/>
                          </a:solidFill>
                          <a:latin typeface="Aileron"/>
                          <a:ea typeface="Aileron"/>
                          <a:cs typeface="Aileron"/>
                          <a:sym typeface="Aileron"/>
                        </a:rPr>
                        <a:t>Tartarate</a:t>
                      </a:r>
                      <a:endParaRPr lang="en-US" sz="1100"/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401023">
                <a:tc>
                  <a:txBody>
                    <a:bodyPr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r>
                        <a:rPr lang="en-US" sz="1299">
                          <a:solidFill>
                            <a:srgbClr val="000000"/>
                          </a:solidFill>
                          <a:latin typeface="Aileron"/>
                          <a:ea typeface="Aileron"/>
                          <a:cs typeface="Aileron"/>
                          <a:sym typeface="Aileron"/>
                        </a:rPr>
                        <a:t>Malonic acid</a:t>
                      </a:r>
                      <a:endParaRPr lang="en-US" sz="1100"/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401023">
                <a:tc>
                  <a:txBody>
                    <a:bodyPr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r>
                        <a:rPr lang="en-US" sz="1299">
                          <a:solidFill>
                            <a:srgbClr val="000000"/>
                          </a:solidFill>
                          <a:latin typeface="Aileron"/>
                          <a:ea typeface="Aileron"/>
                          <a:cs typeface="Aileron"/>
                          <a:sym typeface="Aileron"/>
                        </a:rPr>
                        <a:t>Oxalate</a:t>
                      </a:r>
                      <a:endParaRPr lang="en-US" sz="1100"/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401023">
                <a:tc>
                  <a:txBody>
                    <a:bodyPr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r>
                        <a:rPr lang="en-US" sz="1299">
                          <a:solidFill>
                            <a:srgbClr val="000000"/>
                          </a:solidFill>
                          <a:latin typeface="Aileron"/>
                          <a:ea typeface="Aileron"/>
                          <a:cs typeface="Aileron"/>
                          <a:sym typeface="Aileron"/>
                        </a:rPr>
                        <a:t>Azelaic acid</a:t>
                      </a:r>
                      <a:endParaRPr lang="en-US" sz="1100"/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401023">
                <a:tc>
                  <a:txBody>
                    <a:bodyPr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r>
                        <a:rPr lang="en-US" sz="1299" dirty="0">
                          <a:solidFill>
                            <a:srgbClr val="000000"/>
                          </a:solidFill>
                          <a:latin typeface="Aileron"/>
                          <a:ea typeface="Aileron"/>
                          <a:cs typeface="Aileron"/>
                          <a:sym typeface="Aileron"/>
                        </a:rPr>
                        <a:t>Phthalic acid</a:t>
                      </a:r>
                      <a:endParaRPr lang="en-US" sz="1100" dirty="0"/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</a:tbl>
          </a:graphicData>
        </a:graphic>
      </p:graphicFrame>
      <p:graphicFrame>
        <p:nvGraphicFramePr>
          <p:cNvPr id="6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3640746"/>
              </p:ext>
            </p:extLst>
          </p:nvPr>
        </p:nvGraphicFramePr>
        <p:xfrm>
          <a:off x="10879833" y="2127418"/>
          <a:ext cx="1512410" cy="3203465"/>
        </p:xfrm>
        <a:graphic>
          <a:graphicData uri="http://schemas.openxmlformats.org/drawingml/2006/table">
            <a:tbl>
              <a:tblPr/>
              <a:tblGrid>
                <a:gridCol w="15124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02771">
                <a:tc>
                  <a:txBody>
                    <a:bodyPr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r>
                        <a:rPr lang="en-US" sz="1299" b="1">
                          <a:solidFill>
                            <a:srgbClr val="000000"/>
                          </a:solidFill>
                          <a:latin typeface="Aileron Bold"/>
                          <a:ea typeface="Aileron Bold"/>
                          <a:cs typeface="Aileron Bold"/>
                          <a:sym typeface="Aileron Bold"/>
                        </a:rPr>
                        <a:t>Compound</a:t>
                      </a:r>
                      <a:endParaRPr lang="en-US" sz="1100"/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2771">
                <a:tc>
                  <a:txBody>
                    <a:bodyPr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r>
                        <a:rPr lang="en-US" sz="1299">
                          <a:solidFill>
                            <a:srgbClr val="000000"/>
                          </a:solidFill>
                          <a:latin typeface="Aileron"/>
                          <a:ea typeface="Aileron"/>
                          <a:cs typeface="Aileron"/>
                          <a:sym typeface="Aileron"/>
                        </a:rPr>
                        <a:t>Vanillic acid</a:t>
                      </a:r>
                      <a:endParaRPr lang="en-US" sz="1100"/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2771">
                <a:tc>
                  <a:txBody>
                    <a:bodyPr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r>
                        <a:rPr lang="en-US" sz="1299">
                          <a:solidFill>
                            <a:srgbClr val="000000"/>
                          </a:solidFill>
                          <a:latin typeface="Aileron"/>
                          <a:ea typeface="Aileron"/>
                          <a:cs typeface="Aileron"/>
                          <a:sym typeface="Aileron"/>
                        </a:rPr>
                        <a:t>3-MBTCA</a:t>
                      </a:r>
                      <a:endParaRPr lang="en-US" sz="1100"/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2771">
                <a:tc>
                  <a:txBody>
                    <a:bodyPr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r>
                        <a:rPr lang="en-US" sz="1299">
                          <a:solidFill>
                            <a:srgbClr val="000000"/>
                          </a:solidFill>
                          <a:latin typeface="Aileron"/>
                          <a:ea typeface="Aileron"/>
                          <a:cs typeface="Aileron"/>
                          <a:sym typeface="Aileron"/>
                        </a:rPr>
                        <a:t>Sebacic acid</a:t>
                      </a:r>
                      <a:endParaRPr lang="en-US" sz="1100"/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2771">
                <a:tc>
                  <a:txBody>
                    <a:bodyPr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r>
                        <a:rPr lang="en-US" sz="1299">
                          <a:solidFill>
                            <a:srgbClr val="000000"/>
                          </a:solidFill>
                          <a:latin typeface="Aileron"/>
                          <a:ea typeface="Aileron"/>
                          <a:cs typeface="Aileron"/>
                          <a:sym typeface="Aileron"/>
                        </a:rPr>
                        <a:t>Citrate</a:t>
                      </a:r>
                      <a:endParaRPr lang="en-US" sz="1100"/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2771">
                <a:tc>
                  <a:txBody>
                    <a:bodyPr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r>
                        <a:rPr lang="en-US" sz="1299" dirty="0">
                          <a:solidFill>
                            <a:srgbClr val="000000"/>
                          </a:solidFill>
                          <a:latin typeface="Aileron"/>
                          <a:ea typeface="Aileron"/>
                          <a:cs typeface="Aileron"/>
                          <a:sym typeface="Aileron"/>
                        </a:rPr>
                        <a:t>4-Hydroxybenzoic acid</a:t>
                      </a:r>
                      <a:endParaRPr lang="en-US" sz="1100" dirty="0"/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2771">
                <a:tc>
                  <a:txBody>
                    <a:bodyPr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r>
                        <a:rPr lang="en-US" sz="1299" dirty="0">
                          <a:solidFill>
                            <a:srgbClr val="000000"/>
                          </a:solidFill>
                          <a:latin typeface="Aileron"/>
                          <a:ea typeface="Aileron"/>
                          <a:cs typeface="Aileron"/>
                          <a:sym typeface="Aileron"/>
                        </a:rPr>
                        <a:t>4-Methylphthalic acid</a:t>
                      </a:r>
                      <a:endParaRPr lang="en-US" sz="1100" dirty="0"/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7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0469467"/>
              </p:ext>
            </p:extLst>
          </p:nvPr>
        </p:nvGraphicFramePr>
        <p:xfrm>
          <a:off x="13478630" y="2208380"/>
          <a:ext cx="2187039" cy="7620007"/>
        </p:xfrm>
        <a:graphic>
          <a:graphicData uri="http://schemas.openxmlformats.org/drawingml/2006/table">
            <a:tbl>
              <a:tblPr/>
              <a:tblGrid>
                <a:gridCol w="21870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01053">
                <a:tc>
                  <a:txBody>
                    <a:bodyPr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r>
                        <a:rPr lang="en-US" sz="1299" b="1">
                          <a:solidFill>
                            <a:srgbClr val="000000"/>
                          </a:solidFill>
                          <a:latin typeface="Aileron Bold"/>
                          <a:ea typeface="Aileron Bold"/>
                          <a:cs typeface="Aileron Bold"/>
                          <a:sym typeface="Aileron Bold"/>
                        </a:rPr>
                        <a:t>Compound</a:t>
                      </a:r>
                      <a:endParaRPr lang="en-US" sz="1100"/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1053">
                <a:tc>
                  <a:txBody>
                    <a:bodyPr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r>
                        <a:rPr lang="en-US" sz="1299">
                          <a:solidFill>
                            <a:srgbClr val="000000"/>
                          </a:solidFill>
                          <a:latin typeface="Aileron"/>
                          <a:ea typeface="Aileron"/>
                          <a:cs typeface="Aileron"/>
                          <a:sym typeface="Aileron"/>
                        </a:rPr>
                        <a:t>Adonitol</a:t>
                      </a:r>
                      <a:endParaRPr lang="en-US" sz="1100"/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1053">
                <a:tc>
                  <a:txBody>
                    <a:bodyPr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r>
                        <a:rPr lang="en-US" sz="1299">
                          <a:solidFill>
                            <a:srgbClr val="000000"/>
                          </a:solidFill>
                          <a:latin typeface="Aileron"/>
                          <a:ea typeface="Aileron"/>
                          <a:cs typeface="Aileron"/>
                          <a:sym typeface="Aileron"/>
                        </a:rPr>
                        <a:t>Arabitol</a:t>
                      </a:r>
                      <a:endParaRPr lang="en-US" sz="1100"/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1053">
                <a:tc>
                  <a:txBody>
                    <a:bodyPr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r>
                        <a:rPr lang="en-US" sz="1299">
                          <a:solidFill>
                            <a:srgbClr val="000000"/>
                          </a:solidFill>
                          <a:latin typeface="Aileron"/>
                          <a:ea typeface="Aileron"/>
                          <a:cs typeface="Aileron"/>
                          <a:sym typeface="Aileron"/>
                        </a:rPr>
                        <a:t>Erythrulose</a:t>
                      </a:r>
                      <a:endParaRPr lang="en-US" sz="1100"/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1053">
                <a:tc>
                  <a:txBody>
                    <a:bodyPr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r>
                        <a:rPr lang="en-US" sz="1299">
                          <a:solidFill>
                            <a:srgbClr val="000000"/>
                          </a:solidFill>
                          <a:latin typeface="Aileron"/>
                          <a:ea typeface="Aileron"/>
                          <a:cs typeface="Aileron"/>
                          <a:sym typeface="Aileron"/>
                        </a:rPr>
                        <a:t>Fructose</a:t>
                      </a:r>
                      <a:endParaRPr lang="en-US" sz="1100"/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1053">
                <a:tc>
                  <a:txBody>
                    <a:bodyPr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r>
                        <a:rPr lang="en-US" sz="1299">
                          <a:solidFill>
                            <a:srgbClr val="000000"/>
                          </a:solidFill>
                          <a:latin typeface="Aileron"/>
                          <a:ea typeface="Aileron"/>
                          <a:cs typeface="Aileron"/>
                          <a:sym typeface="Aileron"/>
                        </a:rPr>
                        <a:t>Galactosan + Mannosan</a:t>
                      </a:r>
                      <a:endParaRPr lang="en-US" sz="1100"/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1053">
                <a:tc>
                  <a:txBody>
                    <a:bodyPr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r>
                        <a:rPr lang="en-US" sz="1299">
                          <a:solidFill>
                            <a:srgbClr val="000000"/>
                          </a:solidFill>
                          <a:latin typeface="Aileron"/>
                          <a:ea typeface="Aileron"/>
                          <a:cs typeface="Aileron"/>
                          <a:sym typeface="Aileron"/>
                        </a:rPr>
                        <a:t>Glucose</a:t>
                      </a:r>
                      <a:endParaRPr lang="en-US" sz="1100"/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1053">
                <a:tc>
                  <a:txBody>
                    <a:bodyPr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r>
                        <a:rPr lang="en-US" sz="1299">
                          <a:solidFill>
                            <a:srgbClr val="000000"/>
                          </a:solidFill>
                          <a:latin typeface="Aileron"/>
                          <a:ea typeface="Aileron"/>
                          <a:cs typeface="Aileron"/>
                          <a:sym typeface="Aileron"/>
                        </a:rPr>
                        <a:t>Glycerol</a:t>
                      </a:r>
                      <a:endParaRPr lang="en-US" sz="1100"/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1053">
                <a:tc>
                  <a:txBody>
                    <a:bodyPr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r>
                        <a:rPr lang="en-US" sz="1299">
                          <a:solidFill>
                            <a:srgbClr val="000000"/>
                          </a:solidFill>
                          <a:latin typeface="Aileron"/>
                          <a:ea typeface="Aileron"/>
                          <a:cs typeface="Aileron"/>
                          <a:sym typeface="Aileron"/>
                        </a:rPr>
                        <a:t>Inositol</a:t>
                      </a:r>
                      <a:endParaRPr lang="en-US" sz="1100"/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01053">
                <a:tc>
                  <a:txBody>
                    <a:bodyPr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r>
                        <a:rPr lang="en-US" sz="1299">
                          <a:solidFill>
                            <a:srgbClr val="000000"/>
                          </a:solidFill>
                          <a:latin typeface="Aileron"/>
                          <a:ea typeface="Aileron"/>
                          <a:cs typeface="Aileron"/>
                          <a:sym typeface="Aileron"/>
                        </a:rPr>
                        <a:t>Lactose</a:t>
                      </a:r>
                      <a:endParaRPr lang="en-US" sz="1100"/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01053">
                <a:tc>
                  <a:txBody>
                    <a:bodyPr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r>
                        <a:rPr lang="en-US" sz="1299">
                          <a:solidFill>
                            <a:srgbClr val="000000"/>
                          </a:solidFill>
                          <a:latin typeface="Aileron"/>
                          <a:ea typeface="Aileron"/>
                          <a:cs typeface="Aileron"/>
                          <a:sym typeface="Aileron"/>
                        </a:rPr>
                        <a:t>Levoglucosan</a:t>
                      </a:r>
                      <a:endParaRPr lang="en-US" sz="1100"/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01053">
                <a:tc>
                  <a:txBody>
                    <a:bodyPr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r>
                        <a:rPr lang="en-US" sz="1299">
                          <a:solidFill>
                            <a:srgbClr val="000000"/>
                          </a:solidFill>
                          <a:latin typeface="Aileron"/>
                          <a:ea typeface="Aileron"/>
                          <a:cs typeface="Aileron"/>
                          <a:sym typeface="Aileron"/>
                        </a:rPr>
                        <a:t>Maltitol</a:t>
                      </a:r>
                      <a:endParaRPr lang="en-US" sz="1100"/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01053">
                <a:tc>
                  <a:txBody>
                    <a:bodyPr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r>
                        <a:rPr lang="en-US" sz="1299">
                          <a:solidFill>
                            <a:srgbClr val="000000"/>
                          </a:solidFill>
                          <a:latin typeface="Aileron"/>
                          <a:ea typeface="Aileron"/>
                          <a:cs typeface="Aileron"/>
                          <a:sym typeface="Aileron"/>
                        </a:rPr>
                        <a:t>Maltose</a:t>
                      </a:r>
                      <a:endParaRPr lang="en-US" sz="1100"/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401053">
                <a:tc>
                  <a:txBody>
                    <a:bodyPr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r>
                        <a:rPr lang="en-US" sz="1299">
                          <a:solidFill>
                            <a:srgbClr val="000000"/>
                          </a:solidFill>
                          <a:latin typeface="Aileron"/>
                          <a:ea typeface="Aileron"/>
                          <a:cs typeface="Aileron"/>
                          <a:sym typeface="Aileron"/>
                        </a:rPr>
                        <a:t>Mannitol</a:t>
                      </a:r>
                      <a:endParaRPr lang="en-US" sz="1100"/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401053">
                <a:tc>
                  <a:txBody>
                    <a:bodyPr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r>
                        <a:rPr lang="en-US" sz="1299">
                          <a:solidFill>
                            <a:srgbClr val="000000"/>
                          </a:solidFill>
                          <a:latin typeface="Aileron"/>
                          <a:ea typeface="Aileron"/>
                          <a:cs typeface="Aileron"/>
                          <a:sym typeface="Aileron"/>
                        </a:rPr>
                        <a:t>Mannose</a:t>
                      </a:r>
                      <a:endParaRPr lang="en-US" sz="1100"/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401053">
                <a:tc>
                  <a:txBody>
                    <a:bodyPr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r>
                        <a:rPr lang="en-US" sz="1299">
                          <a:solidFill>
                            <a:srgbClr val="000000"/>
                          </a:solidFill>
                          <a:latin typeface="Aileron"/>
                          <a:ea typeface="Aileron"/>
                          <a:cs typeface="Aileron"/>
                          <a:sym typeface="Aileron"/>
                        </a:rPr>
                        <a:t>Melezitose</a:t>
                      </a:r>
                      <a:endParaRPr lang="en-US" sz="1100"/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401053">
                <a:tc>
                  <a:txBody>
                    <a:bodyPr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r>
                        <a:rPr lang="en-US" sz="1299">
                          <a:solidFill>
                            <a:srgbClr val="000000"/>
                          </a:solidFill>
                          <a:latin typeface="Aileron"/>
                          <a:ea typeface="Aileron"/>
                          <a:cs typeface="Aileron"/>
                          <a:sym typeface="Aileron"/>
                        </a:rPr>
                        <a:t>Rhamnose</a:t>
                      </a:r>
                      <a:endParaRPr lang="en-US" sz="1100"/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401053">
                <a:tc>
                  <a:txBody>
                    <a:bodyPr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r>
                        <a:rPr lang="en-US" sz="1299">
                          <a:solidFill>
                            <a:srgbClr val="000000"/>
                          </a:solidFill>
                          <a:latin typeface="Aileron"/>
                          <a:ea typeface="Aileron"/>
                          <a:cs typeface="Aileron"/>
                          <a:sym typeface="Aileron"/>
                        </a:rPr>
                        <a:t>Ribose</a:t>
                      </a:r>
                      <a:endParaRPr lang="en-US" sz="1100"/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401053">
                <a:tc>
                  <a:txBody>
                    <a:bodyPr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r>
                        <a:rPr lang="en-US" sz="1299" dirty="0" err="1">
                          <a:solidFill>
                            <a:srgbClr val="000000"/>
                          </a:solidFill>
                          <a:latin typeface="Aileron"/>
                          <a:ea typeface="Aileron"/>
                          <a:cs typeface="Aileron"/>
                          <a:sym typeface="Aileron"/>
                        </a:rPr>
                        <a:t>Sedoheptulosan</a:t>
                      </a:r>
                      <a:endParaRPr lang="en-US" sz="1100" dirty="0"/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</a:tbl>
          </a:graphicData>
        </a:graphic>
      </p:graphicFrame>
      <p:graphicFrame>
        <p:nvGraphicFramePr>
          <p:cNvPr id="8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0606169"/>
              </p:ext>
            </p:extLst>
          </p:nvPr>
        </p:nvGraphicFramePr>
        <p:xfrm>
          <a:off x="15665669" y="2208380"/>
          <a:ext cx="1524001" cy="3411822"/>
        </p:xfrm>
        <a:graphic>
          <a:graphicData uri="http://schemas.openxmlformats.org/drawingml/2006/table">
            <a:tbl>
              <a:tblPr/>
              <a:tblGrid>
                <a:gridCol w="15240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02431">
                <a:tc>
                  <a:txBody>
                    <a:bodyPr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r>
                        <a:rPr lang="en-US" sz="1299" b="1">
                          <a:solidFill>
                            <a:srgbClr val="000000"/>
                          </a:solidFill>
                          <a:latin typeface="Aileron Bold"/>
                          <a:ea typeface="Aileron Bold"/>
                          <a:cs typeface="Aileron Bold"/>
                          <a:sym typeface="Aileron Bold"/>
                        </a:rPr>
                        <a:t>Compound</a:t>
                      </a:r>
                      <a:endParaRPr lang="en-US" sz="1100"/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2431">
                <a:tc>
                  <a:txBody>
                    <a:bodyPr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r>
                        <a:rPr lang="en-US" sz="1299">
                          <a:solidFill>
                            <a:srgbClr val="000000"/>
                          </a:solidFill>
                          <a:latin typeface="Aileron"/>
                          <a:ea typeface="Aileron"/>
                          <a:cs typeface="Aileron"/>
                          <a:sym typeface="Aileron"/>
                        </a:rPr>
                        <a:t>Sedoheptulosan</a:t>
                      </a:r>
                      <a:endParaRPr lang="en-US" sz="1100"/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2431">
                <a:tc>
                  <a:txBody>
                    <a:bodyPr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r>
                        <a:rPr lang="en-US" sz="1299">
                          <a:solidFill>
                            <a:srgbClr val="000000"/>
                          </a:solidFill>
                          <a:latin typeface="Aileron"/>
                          <a:ea typeface="Aileron"/>
                          <a:cs typeface="Aileron"/>
                          <a:sym typeface="Aileron"/>
                        </a:rPr>
                        <a:t>Sorbitol</a:t>
                      </a:r>
                      <a:endParaRPr lang="en-US" sz="1100"/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2431">
                <a:tc>
                  <a:txBody>
                    <a:bodyPr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r>
                        <a:rPr lang="en-US" sz="1299" dirty="0">
                          <a:solidFill>
                            <a:srgbClr val="000000"/>
                          </a:solidFill>
                          <a:latin typeface="Aileron"/>
                          <a:ea typeface="Aileron"/>
                          <a:cs typeface="Aileron"/>
                          <a:sym typeface="Aileron"/>
                        </a:rPr>
                        <a:t>Sucrose</a:t>
                      </a:r>
                      <a:endParaRPr lang="en-US" sz="1100" dirty="0"/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2431">
                <a:tc>
                  <a:txBody>
                    <a:bodyPr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r>
                        <a:rPr lang="en-US" sz="1299">
                          <a:solidFill>
                            <a:srgbClr val="000000"/>
                          </a:solidFill>
                          <a:latin typeface="Aileron"/>
                          <a:ea typeface="Aileron"/>
                          <a:cs typeface="Aileron"/>
                          <a:sym typeface="Aileron"/>
                        </a:rPr>
                        <a:t>Threitol + Erythritol</a:t>
                      </a:r>
                      <a:endParaRPr lang="en-US" sz="1100"/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2431">
                <a:tc>
                  <a:txBody>
                    <a:bodyPr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r>
                        <a:rPr lang="en-US" sz="1299" dirty="0">
                          <a:solidFill>
                            <a:srgbClr val="000000"/>
                          </a:solidFill>
                          <a:latin typeface="Aileron"/>
                          <a:ea typeface="Aileron"/>
                          <a:cs typeface="Aileron"/>
                          <a:sym typeface="Aileron"/>
                        </a:rPr>
                        <a:t>Trehalose</a:t>
                      </a:r>
                      <a:endParaRPr lang="en-US" sz="1100" dirty="0"/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2431">
                <a:tc>
                  <a:txBody>
                    <a:bodyPr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r>
                        <a:rPr lang="en-US" sz="1299">
                          <a:solidFill>
                            <a:srgbClr val="000000"/>
                          </a:solidFill>
                          <a:latin typeface="Aileron"/>
                          <a:ea typeface="Aileron"/>
                          <a:cs typeface="Aileron"/>
                          <a:sym typeface="Aileron"/>
                        </a:rPr>
                        <a:t>Xylose</a:t>
                      </a:r>
                      <a:endParaRPr lang="en-US" sz="1100"/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2431">
                <a:tc>
                  <a:txBody>
                    <a:bodyPr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r>
                        <a:rPr lang="en-US" sz="1299" dirty="0">
                          <a:solidFill>
                            <a:srgbClr val="000000"/>
                          </a:solidFill>
                          <a:latin typeface="Aileron"/>
                          <a:ea typeface="Aileron"/>
                          <a:cs typeface="Aileron"/>
                          <a:sym typeface="Aileron"/>
                        </a:rPr>
                        <a:t>2-Methyltetrols</a:t>
                      </a:r>
                      <a:endParaRPr lang="en-US" sz="1100" dirty="0"/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9" name="TextBox 9"/>
          <p:cNvSpPr txBox="1"/>
          <p:nvPr/>
        </p:nvSpPr>
        <p:spPr>
          <a:xfrm>
            <a:off x="1374084" y="1674339"/>
            <a:ext cx="2828341" cy="4149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77"/>
              </a:lnSpc>
              <a:spcBef>
                <a:spcPct val="0"/>
              </a:spcBef>
            </a:pPr>
            <a:r>
              <a:rPr lang="en-US" sz="2412" b="1" spc="96">
                <a:solidFill>
                  <a:srgbClr val="12A087"/>
                </a:solidFill>
                <a:latin typeface="Aileron Bold"/>
                <a:ea typeface="Aileron Bold"/>
                <a:cs typeface="Aileron Bold"/>
                <a:sym typeface="Aileron Bold"/>
              </a:rPr>
              <a:t>Metal Elements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456882" y="1674339"/>
            <a:ext cx="2828341" cy="4149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77"/>
              </a:lnSpc>
              <a:spcBef>
                <a:spcPct val="0"/>
              </a:spcBef>
            </a:pPr>
            <a:r>
              <a:rPr lang="en-US" sz="2412" b="1" spc="96">
                <a:solidFill>
                  <a:srgbClr val="12A087"/>
                </a:solidFill>
                <a:latin typeface="Aileron Bold"/>
                <a:ea typeface="Aileron Bold"/>
                <a:cs typeface="Aileron Bold"/>
                <a:sym typeface="Aileron Bold"/>
              </a:rPr>
              <a:t>Major Ions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429029" y="1683864"/>
            <a:ext cx="2828341" cy="4149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77"/>
              </a:lnSpc>
              <a:spcBef>
                <a:spcPct val="0"/>
              </a:spcBef>
            </a:pPr>
            <a:r>
              <a:rPr lang="en-US" sz="2412" b="1" spc="96">
                <a:solidFill>
                  <a:srgbClr val="12A087"/>
                </a:solidFill>
                <a:latin typeface="Aileron Bold"/>
                <a:ea typeface="Aileron Bold"/>
                <a:cs typeface="Aileron Bold"/>
                <a:sym typeface="Aileron Bold"/>
              </a:rPr>
              <a:t>Organic Acids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4059656" y="1285875"/>
            <a:ext cx="2828341" cy="8436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77"/>
              </a:lnSpc>
              <a:spcBef>
                <a:spcPct val="0"/>
              </a:spcBef>
            </a:pPr>
            <a:r>
              <a:rPr lang="en-US" sz="2412" b="1" spc="96">
                <a:solidFill>
                  <a:srgbClr val="12A087"/>
                </a:solidFill>
                <a:latin typeface="Aileron Bold"/>
                <a:ea typeface="Aileron Bold"/>
                <a:cs typeface="Aileron Bold"/>
                <a:sym typeface="Aileron Bold"/>
              </a:rPr>
              <a:t>Sugars and Sugar Alcohols</a:t>
            </a:r>
          </a:p>
        </p:txBody>
      </p:sp>
      <p:sp>
        <p:nvSpPr>
          <p:cNvPr id="13" name="AutoShape 13"/>
          <p:cNvSpPr/>
          <p:nvPr/>
        </p:nvSpPr>
        <p:spPr>
          <a:xfrm>
            <a:off x="5847142" y="320858"/>
            <a:ext cx="6489725" cy="1012642"/>
          </a:xfrm>
          <a:prstGeom prst="rect">
            <a:avLst/>
          </a:prstGeom>
          <a:solidFill>
            <a:srgbClr val="678FBA"/>
          </a:solidFill>
        </p:spPr>
      </p:sp>
      <p:sp>
        <p:nvSpPr>
          <p:cNvPr id="14" name="TextBox 14"/>
          <p:cNvSpPr txBox="1"/>
          <p:nvPr/>
        </p:nvSpPr>
        <p:spPr>
          <a:xfrm>
            <a:off x="6226502" y="477498"/>
            <a:ext cx="5834997" cy="623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50"/>
              </a:lnSpc>
            </a:pPr>
            <a:r>
              <a:rPr lang="en-US" sz="3607" b="1" spc="252">
                <a:solidFill>
                  <a:srgbClr val="FFFFFF"/>
                </a:solidFill>
                <a:latin typeface="Aileron Bold"/>
                <a:ea typeface="Aileron Bold"/>
                <a:cs typeface="Aileron Bold"/>
                <a:sym typeface="Aileron Bold"/>
              </a:rPr>
              <a:t>ANALYSIS - CHEMISTRY</a:t>
            </a:r>
          </a:p>
        </p:txBody>
      </p:sp>
      <p:sp>
        <p:nvSpPr>
          <p:cNvPr id="15" name="Freeform 12">
            <a:extLst>
              <a:ext uri="{FF2B5EF4-FFF2-40B4-BE49-F238E27FC236}">
                <a16:creationId xmlns:a16="http://schemas.microsoft.com/office/drawing/2014/main" id="{39053952-2BAF-7255-FE00-C2AC4C21324F}"/>
              </a:ext>
            </a:extLst>
          </p:cNvPr>
          <p:cNvSpPr/>
          <p:nvPr/>
        </p:nvSpPr>
        <p:spPr>
          <a:xfrm>
            <a:off x="16956994" y="307442"/>
            <a:ext cx="943037" cy="892349"/>
          </a:xfrm>
          <a:custGeom>
            <a:avLst/>
            <a:gdLst/>
            <a:ahLst/>
            <a:cxnLst/>
            <a:rect l="l" t="t" r="r" b="b"/>
            <a:pathLst>
              <a:path w="943037" h="892349">
                <a:moveTo>
                  <a:pt x="0" y="0"/>
                </a:moveTo>
                <a:lnTo>
                  <a:pt x="943037" y="0"/>
                </a:lnTo>
                <a:lnTo>
                  <a:pt x="943037" y="892349"/>
                </a:lnTo>
                <a:lnTo>
                  <a:pt x="0" y="8923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3">
            <a:extLst>
              <a:ext uri="{FF2B5EF4-FFF2-40B4-BE49-F238E27FC236}">
                <a16:creationId xmlns:a16="http://schemas.microsoft.com/office/drawing/2014/main" id="{B593FF6D-3C95-E1B2-7D35-722D2709AB8F}"/>
              </a:ext>
            </a:extLst>
          </p:cNvPr>
          <p:cNvSpPr txBox="1"/>
          <p:nvPr/>
        </p:nvSpPr>
        <p:spPr>
          <a:xfrm>
            <a:off x="16826184" y="1373740"/>
            <a:ext cx="1204658" cy="3168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11"/>
              </a:lnSpc>
              <a:spcBef>
                <a:spcPct val="0"/>
              </a:spcBef>
            </a:pPr>
            <a:r>
              <a:rPr lang="en-US" sz="1936" b="1" spc="77" dirty="0">
                <a:solidFill>
                  <a:srgbClr val="678FBA"/>
                </a:solidFill>
                <a:latin typeface="Aileron Bold"/>
                <a:ea typeface="Aileron Bold"/>
                <a:cs typeface="Aileron Bold"/>
                <a:sym typeface="Aileron Bold"/>
                <a:hlinkClick r:id="rId4" action="ppaction://hlinksldjump"/>
              </a:rPr>
              <a:t>Home</a:t>
            </a:r>
            <a:endParaRPr lang="en-US" sz="1936" b="1" spc="77" dirty="0">
              <a:solidFill>
                <a:srgbClr val="678FBA"/>
              </a:solidFill>
              <a:latin typeface="Aileron Bold"/>
              <a:ea typeface="Aileron Bold"/>
              <a:cs typeface="Aileron Bold"/>
              <a:sym typeface="Aileron Bold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5409047" y="320858"/>
            <a:ext cx="7469905" cy="1012642"/>
          </a:xfrm>
          <a:prstGeom prst="rect">
            <a:avLst/>
          </a:prstGeom>
          <a:solidFill>
            <a:srgbClr val="678FBA"/>
          </a:solidFill>
        </p:spPr>
      </p:sp>
      <p:graphicFrame>
        <p:nvGraphicFramePr>
          <p:cNvPr id="3" name="Table 3"/>
          <p:cNvGraphicFramePr>
            <a:graphicFrameLocks noGrp="1"/>
          </p:cNvGraphicFramePr>
          <p:nvPr/>
        </p:nvGraphicFramePr>
        <p:xfrm>
          <a:off x="5486400" y="2005012"/>
          <a:ext cx="7315200" cy="6276978"/>
        </p:xfrm>
        <a:graphic>
          <a:graphicData uri="http://schemas.openxmlformats.org/drawingml/2006/table">
            <a:tbl>
              <a:tblPr/>
              <a:tblGrid>
                <a:gridCol w="45248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903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97442">
                <a:tc>
                  <a:txBody>
                    <a:bodyPr/>
                    <a:lstStyle/>
                    <a:p>
                      <a:pPr algn="l">
                        <a:lnSpc>
                          <a:spcPts val="4199"/>
                        </a:lnSpc>
                        <a:defRPr/>
                      </a:pPr>
                      <a:r>
                        <a:rPr lang="en-US" sz="2999">
                          <a:solidFill>
                            <a:srgbClr val="000000"/>
                          </a:solidFill>
                          <a:latin typeface="Aileron"/>
                          <a:ea typeface="Aileron"/>
                          <a:cs typeface="Aileron"/>
                          <a:sym typeface="Aileron"/>
                        </a:rPr>
                        <a:t>Variable</a:t>
                      </a:r>
                      <a:endParaRPr lang="en-US" sz="1100"/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199"/>
                        </a:lnSpc>
                        <a:defRPr/>
                      </a:pPr>
                      <a:r>
                        <a:rPr lang="en-US" sz="2999">
                          <a:solidFill>
                            <a:srgbClr val="000000"/>
                          </a:solidFill>
                          <a:latin typeface="Aileron"/>
                          <a:ea typeface="Aileron"/>
                          <a:cs typeface="Aileron"/>
                          <a:sym typeface="Aileron"/>
                        </a:rPr>
                        <a:t>Units</a:t>
                      </a:r>
                      <a:endParaRPr lang="en-US" sz="1100"/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7442">
                <a:tc>
                  <a:txBody>
                    <a:bodyPr/>
                    <a:lstStyle/>
                    <a:p>
                      <a:pPr algn="l">
                        <a:lnSpc>
                          <a:spcPts val="4199"/>
                        </a:lnSpc>
                        <a:defRPr/>
                      </a:pPr>
                      <a:r>
                        <a:rPr lang="en-US" sz="2999">
                          <a:solidFill>
                            <a:srgbClr val="000000"/>
                          </a:solidFill>
                          <a:latin typeface="Aileron"/>
                          <a:ea typeface="Aileron"/>
                          <a:cs typeface="Aileron"/>
                          <a:sym typeface="Aileron"/>
                        </a:rPr>
                        <a:t>Temperature</a:t>
                      </a:r>
                      <a:endParaRPr lang="en-US" sz="1100"/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199"/>
                        </a:lnSpc>
                        <a:defRPr/>
                      </a:pPr>
                      <a:r>
                        <a:rPr lang="en-US" sz="2999">
                          <a:solidFill>
                            <a:srgbClr val="000000"/>
                          </a:solidFill>
                          <a:latin typeface="Aileron"/>
                          <a:ea typeface="Aileron"/>
                          <a:cs typeface="Aileron"/>
                          <a:sym typeface="Aileron"/>
                        </a:rPr>
                        <a:t>°C </a:t>
                      </a:r>
                      <a:endParaRPr lang="en-US" sz="1100"/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7442">
                <a:tc>
                  <a:txBody>
                    <a:bodyPr/>
                    <a:lstStyle/>
                    <a:p>
                      <a:pPr algn="l">
                        <a:lnSpc>
                          <a:spcPts val="4199"/>
                        </a:lnSpc>
                        <a:defRPr/>
                      </a:pPr>
                      <a:r>
                        <a:rPr lang="en-US" sz="2999">
                          <a:solidFill>
                            <a:srgbClr val="000000"/>
                          </a:solidFill>
                          <a:latin typeface="Aileron"/>
                          <a:ea typeface="Aileron"/>
                          <a:cs typeface="Aileron"/>
                          <a:sym typeface="Aileron"/>
                        </a:rPr>
                        <a:t>Relative Humidity</a:t>
                      </a:r>
                      <a:endParaRPr lang="en-US" sz="1100"/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199"/>
                        </a:lnSpc>
                        <a:defRPr/>
                      </a:pPr>
                      <a:r>
                        <a:rPr lang="en-US" sz="2999">
                          <a:solidFill>
                            <a:srgbClr val="000000"/>
                          </a:solidFill>
                          <a:latin typeface="Aileron"/>
                          <a:ea typeface="Aileron"/>
                          <a:cs typeface="Aileron"/>
                          <a:sym typeface="Aileron"/>
                        </a:rPr>
                        <a:t>%</a:t>
                      </a:r>
                      <a:endParaRPr lang="en-US" sz="1100"/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97442">
                <a:tc>
                  <a:txBody>
                    <a:bodyPr/>
                    <a:lstStyle/>
                    <a:p>
                      <a:pPr algn="l">
                        <a:lnSpc>
                          <a:spcPts val="4199"/>
                        </a:lnSpc>
                        <a:defRPr/>
                      </a:pPr>
                      <a:r>
                        <a:rPr lang="en-US" sz="2999">
                          <a:solidFill>
                            <a:srgbClr val="000000"/>
                          </a:solidFill>
                          <a:latin typeface="Aileron"/>
                          <a:ea typeface="Aileron"/>
                          <a:cs typeface="Aileron"/>
                          <a:sym typeface="Aileron"/>
                        </a:rPr>
                        <a:t>Wind Speed</a:t>
                      </a:r>
                      <a:endParaRPr lang="en-US" sz="1100"/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199"/>
                        </a:lnSpc>
                        <a:defRPr/>
                      </a:pPr>
                      <a:r>
                        <a:rPr lang="en-US" sz="2999">
                          <a:solidFill>
                            <a:srgbClr val="000000"/>
                          </a:solidFill>
                          <a:latin typeface="Aileron"/>
                          <a:ea typeface="Aileron"/>
                          <a:cs typeface="Aileron"/>
                          <a:sym typeface="Aileron"/>
                        </a:rPr>
                        <a:t>m/s</a:t>
                      </a:r>
                      <a:endParaRPr lang="en-US" sz="1100"/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97442">
                <a:tc>
                  <a:txBody>
                    <a:bodyPr/>
                    <a:lstStyle/>
                    <a:p>
                      <a:pPr algn="l">
                        <a:lnSpc>
                          <a:spcPts val="4199"/>
                        </a:lnSpc>
                        <a:defRPr/>
                      </a:pPr>
                      <a:r>
                        <a:rPr lang="en-US" sz="2999">
                          <a:solidFill>
                            <a:srgbClr val="000000"/>
                          </a:solidFill>
                          <a:latin typeface="Aileron"/>
                          <a:ea typeface="Aileron"/>
                          <a:cs typeface="Aileron"/>
                          <a:sym typeface="Aileron"/>
                        </a:rPr>
                        <a:t>Wind Direction</a:t>
                      </a:r>
                      <a:endParaRPr lang="en-US" sz="1100"/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199"/>
                        </a:lnSpc>
                        <a:defRPr/>
                      </a:pPr>
                      <a:r>
                        <a:rPr lang="en-US" sz="2999">
                          <a:solidFill>
                            <a:srgbClr val="000000"/>
                          </a:solidFill>
                          <a:latin typeface="Aileron"/>
                          <a:ea typeface="Aileron"/>
                          <a:cs typeface="Aileron"/>
                          <a:sym typeface="Aileron"/>
                        </a:rPr>
                        <a:t>Degrees (°) </a:t>
                      </a:r>
                      <a:endParaRPr lang="en-US" sz="1100"/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97442">
                <a:tc>
                  <a:txBody>
                    <a:bodyPr/>
                    <a:lstStyle/>
                    <a:p>
                      <a:pPr algn="l">
                        <a:lnSpc>
                          <a:spcPts val="4199"/>
                        </a:lnSpc>
                        <a:defRPr/>
                      </a:pPr>
                      <a:r>
                        <a:rPr lang="en-US" sz="2999">
                          <a:solidFill>
                            <a:srgbClr val="000000"/>
                          </a:solidFill>
                          <a:latin typeface="Aileron"/>
                          <a:ea typeface="Aileron"/>
                          <a:cs typeface="Aileron"/>
                          <a:sym typeface="Aileron"/>
                        </a:rPr>
                        <a:t>Wind Speed max</a:t>
                      </a:r>
                      <a:endParaRPr lang="en-US" sz="1100"/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199"/>
                        </a:lnSpc>
                        <a:defRPr/>
                      </a:pPr>
                      <a:r>
                        <a:rPr lang="en-US" sz="2999">
                          <a:solidFill>
                            <a:srgbClr val="000000"/>
                          </a:solidFill>
                          <a:latin typeface="Aileron"/>
                          <a:ea typeface="Aileron"/>
                          <a:cs typeface="Aileron"/>
                          <a:sym typeface="Aileron"/>
                        </a:rPr>
                        <a:t>m/s</a:t>
                      </a:r>
                      <a:endParaRPr lang="en-US" sz="1100"/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97442">
                <a:tc>
                  <a:txBody>
                    <a:bodyPr/>
                    <a:lstStyle/>
                    <a:p>
                      <a:pPr algn="l">
                        <a:lnSpc>
                          <a:spcPts val="4199"/>
                        </a:lnSpc>
                        <a:defRPr/>
                      </a:pPr>
                      <a:r>
                        <a:rPr lang="en-US" sz="2999">
                          <a:solidFill>
                            <a:srgbClr val="000000"/>
                          </a:solidFill>
                          <a:latin typeface="Aileron"/>
                          <a:ea typeface="Aileron"/>
                          <a:cs typeface="Aileron"/>
                          <a:sym typeface="Aileron"/>
                        </a:rPr>
                        <a:t>Solar Radiation</a:t>
                      </a:r>
                      <a:endParaRPr lang="en-US" sz="1100"/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199"/>
                        </a:lnSpc>
                        <a:defRPr/>
                      </a:pPr>
                      <a:r>
                        <a:rPr lang="en-US" sz="2999">
                          <a:solidFill>
                            <a:srgbClr val="000000"/>
                          </a:solidFill>
                          <a:latin typeface="Aileron"/>
                          <a:ea typeface="Aileron"/>
                          <a:cs typeface="Aileron"/>
                          <a:sym typeface="Aileron"/>
                        </a:rPr>
                        <a:t>W/m²</a:t>
                      </a:r>
                      <a:endParaRPr lang="en-US" sz="1100"/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97442">
                <a:tc>
                  <a:txBody>
                    <a:bodyPr/>
                    <a:lstStyle/>
                    <a:p>
                      <a:pPr algn="l">
                        <a:lnSpc>
                          <a:spcPts val="4199"/>
                        </a:lnSpc>
                        <a:defRPr/>
                      </a:pPr>
                      <a:r>
                        <a:rPr lang="en-US" sz="2999">
                          <a:solidFill>
                            <a:srgbClr val="000000"/>
                          </a:solidFill>
                          <a:latin typeface="Aileron"/>
                          <a:ea typeface="Aileron"/>
                          <a:cs typeface="Aileron"/>
                          <a:sym typeface="Aileron"/>
                        </a:rPr>
                        <a:t>Atmospheric Pressure</a:t>
                      </a:r>
                      <a:endParaRPr lang="en-US" sz="1100"/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199"/>
                        </a:lnSpc>
                        <a:defRPr/>
                      </a:pPr>
                      <a:r>
                        <a:rPr lang="en-US" sz="2999">
                          <a:solidFill>
                            <a:srgbClr val="000000"/>
                          </a:solidFill>
                          <a:latin typeface="Aileron"/>
                          <a:ea typeface="Aileron"/>
                          <a:cs typeface="Aileron"/>
                          <a:sym typeface="Aileron"/>
                        </a:rPr>
                        <a:t>hPa</a:t>
                      </a:r>
                      <a:endParaRPr lang="en-US" sz="1100"/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97442">
                <a:tc>
                  <a:txBody>
                    <a:bodyPr/>
                    <a:lstStyle/>
                    <a:p>
                      <a:pPr algn="l">
                        <a:lnSpc>
                          <a:spcPts val="4199"/>
                        </a:lnSpc>
                        <a:defRPr/>
                      </a:pPr>
                      <a:r>
                        <a:rPr lang="en-US" sz="2999">
                          <a:solidFill>
                            <a:srgbClr val="000000"/>
                          </a:solidFill>
                          <a:latin typeface="Aileron"/>
                          <a:ea typeface="Aileron"/>
                          <a:cs typeface="Aileron"/>
                          <a:sym typeface="Aileron"/>
                        </a:rPr>
                        <a:t>PM10</a:t>
                      </a:r>
                      <a:endParaRPr lang="en-US" sz="1100"/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199"/>
                        </a:lnSpc>
                        <a:defRPr/>
                      </a:pPr>
                      <a:r>
                        <a:rPr lang="en-US" sz="2999">
                          <a:solidFill>
                            <a:srgbClr val="000000"/>
                          </a:solidFill>
                          <a:latin typeface="Aileron"/>
                          <a:ea typeface="Aileron"/>
                          <a:cs typeface="Aileron"/>
                          <a:sym typeface="Aileron"/>
                        </a:rPr>
                        <a:t>µg/m³</a:t>
                      </a:r>
                      <a:endParaRPr lang="en-US" sz="1100"/>
                    </a:p>
                  </a:txBody>
                  <a:tcPr marL="76200" marR="76200" marT="76200" marB="762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4" name="TextBox 4"/>
          <p:cNvSpPr txBox="1"/>
          <p:nvPr/>
        </p:nvSpPr>
        <p:spPr>
          <a:xfrm>
            <a:off x="5788407" y="477498"/>
            <a:ext cx="7090546" cy="623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50"/>
              </a:lnSpc>
            </a:pPr>
            <a:r>
              <a:rPr lang="en-US" sz="3607" b="1" spc="252">
                <a:solidFill>
                  <a:srgbClr val="FFFFFF"/>
                </a:solidFill>
                <a:latin typeface="Aileron Bold"/>
                <a:ea typeface="Aileron Bold"/>
                <a:cs typeface="Aileron Bold"/>
                <a:sym typeface="Aileron Bold"/>
              </a:rPr>
              <a:t>ANALYSIS - METEOROLOGY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163008" y="8901113"/>
            <a:ext cx="13961984" cy="4549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97"/>
              </a:lnSpc>
              <a:spcBef>
                <a:spcPct val="0"/>
              </a:spcBef>
            </a:pPr>
            <a:r>
              <a:rPr lang="en-US" sz="2712" spc="108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Next ⟶ changes in the Planetary Boundary Layer (PBL) </a:t>
            </a:r>
          </a:p>
        </p:txBody>
      </p:sp>
      <p:sp>
        <p:nvSpPr>
          <p:cNvPr id="6" name="Freeform 12">
            <a:extLst>
              <a:ext uri="{FF2B5EF4-FFF2-40B4-BE49-F238E27FC236}">
                <a16:creationId xmlns:a16="http://schemas.microsoft.com/office/drawing/2014/main" id="{3464C251-9571-B092-9AB3-19A45DDA1C89}"/>
              </a:ext>
            </a:extLst>
          </p:cNvPr>
          <p:cNvSpPr/>
          <p:nvPr/>
        </p:nvSpPr>
        <p:spPr>
          <a:xfrm>
            <a:off x="16956994" y="307442"/>
            <a:ext cx="943037" cy="892349"/>
          </a:xfrm>
          <a:custGeom>
            <a:avLst/>
            <a:gdLst/>
            <a:ahLst/>
            <a:cxnLst/>
            <a:rect l="l" t="t" r="r" b="b"/>
            <a:pathLst>
              <a:path w="943037" h="892349">
                <a:moveTo>
                  <a:pt x="0" y="0"/>
                </a:moveTo>
                <a:lnTo>
                  <a:pt x="943037" y="0"/>
                </a:lnTo>
                <a:lnTo>
                  <a:pt x="943037" y="892349"/>
                </a:lnTo>
                <a:lnTo>
                  <a:pt x="0" y="8923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13">
            <a:extLst>
              <a:ext uri="{FF2B5EF4-FFF2-40B4-BE49-F238E27FC236}">
                <a16:creationId xmlns:a16="http://schemas.microsoft.com/office/drawing/2014/main" id="{8F217F24-7E67-7F6B-FA3D-35DBEC5BC4EE}"/>
              </a:ext>
            </a:extLst>
          </p:cNvPr>
          <p:cNvSpPr txBox="1"/>
          <p:nvPr/>
        </p:nvSpPr>
        <p:spPr>
          <a:xfrm>
            <a:off x="16826184" y="1373740"/>
            <a:ext cx="1204658" cy="3168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11"/>
              </a:lnSpc>
              <a:spcBef>
                <a:spcPct val="0"/>
              </a:spcBef>
            </a:pPr>
            <a:r>
              <a:rPr lang="en-US" sz="1936" b="1" spc="77" dirty="0">
                <a:solidFill>
                  <a:srgbClr val="678FBA"/>
                </a:solidFill>
                <a:latin typeface="Aileron Bold"/>
                <a:ea typeface="Aileron Bold"/>
                <a:cs typeface="Aileron Bold"/>
                <a:sym typeface="Aileron Bold"/>
                <a:hlinkClick r:id="rId4" action="ppaction://hlinksldjump"/>
              </a:rPr>
              <a:t>Home</a:t>
            </a:r>
            <a:endParaRPr lang="en-US" sz="1936" b="1" spc="77" dirty="0">
              <a:solidFill>
                <a:srgbClr val="678FBA"/>
              </a:solidFill>
              <a:latin typeface="Aileron Bold"/>
              <a:ea typeface="Aileron Bold"/>
              <a:cs typeface="Aileron Bold"/>
              <a:sym typeface="Aileron Bold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5409047" y="325620"/>
            <a:ext cx="7469905" cy="1012642"/>
          </a:xfrm>
          <a:prstGeom prst="rect">
            <a:avLst/>
          </a:prstGeom>
          <a:solidFill>
            <a:srgbClr val="678FBA"/>
          </a:solidFill>
        </p:spPr>
      </p:sp>
      <p:sp>
        <p:nvSpPr>
          <p:cNvPr id="3" name="TextBox 3"/>
          <p:cNvSpPr txBox="1"/>
          <p:nvPr/>
        </p:nvSpPr>
        <p:spPr>
          <a:xfrm>
            <a:off x="5788407" y="482260"/>
            <a:ext cx="7090546" cy="623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50"/>
              </a:lnSpc>
            </a:pPr>
            <a:r>
              <a:rPr lang="en-US" sz="3607" b="1" spc="252">
                <a:solidFill>
                  <a:srgbClr val="FFFFFF"/>
                </a:solidFill>
                <a:latin typeface="Aileron Bold"/>
                <a:ea typeface="Aileron Bold"/>
                <a:cs typeface="Aileron Bold"/>
                <a:sym typeface="Aileron Bold"/>
              </a:rPr>
              <a:t>ANALYSIS - MICROBIOLOGY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352688" y="2424111"/>
            <a:ext cx="13961984" cy="16614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97"/>
              </a:lnSpc>
              <a:spcBef>
                <a:spcPct val="0"/>
              </a:spcBef>
            </a:pPr>
            <a:r>
              <a:rPr lang="en-US" sz="3212" b="1" spc="128">
                <a:solidFill>
                  <a:srgbClr val="678FBA"/>
                </a:solidFill>
                <a:latin typeface="Aileron Bold"/>
                <a:ea typeface="Aileron Bold"/>
                <a:cs typeface="Aileron Bold"/>
                <a:sym typeface="Aileron Bold"/>
              </a:rPr>
              <a:t>qPCR 16S and 18S (done)</a:t>
            </a:r>
          </a:p>
          <a:p>
            <a:pPr algn="ctr">
              <a:lnSpc>
                <a:spcPts val="4497"/>
              </a:lnSpc>
              <a:spcBef>
                <a:spcPct val="0"/>
              </a:spcBef>
            </a:pPr>
            <a:r>
              <a:rPr lang="en-US" sz="3212" spc="128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To explore microbial DNA abundance in the atmosphere and its changes over time.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163008" y="5404284"/>
            <a:ext cx="13961984" cy="33474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97"/>
              </a:lnSpc>
            </a:pPr>
            <a:r>
              <a:rPr lang="en-US" sz="3212" b="1" spc="128">
                <a:solidFill>
                  <a:srgbClr val="678FBA"/>
                </a:solidFill>
                <a:latin typeface="Aileron Bold"/>
                <a:ea typeface="Aileron Bold"/>
                <a:cs typeface="Aileron Bold"/>
                <a:sym typeface="Aileron Bold"/>
              </a:rPr>
              <a:t>Metagenomics sequencing (ongoing) &amp; analysis</a:t>
            </a:r>
          </a:p>
          <a:p>
            <a:pPr algn="ctr">
              <a:lnSpc>
                <a:spcPts val="4497"/>
              </a:lnSpc>
              <a:spcBef>
                <a:spcPct val="0"/>
              </a:spcBef>
            </a:pPr>
            <a:r>
              <a:rPr lang="en-US" sz="3212" spc="128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To see the evolution of taxa and functions over time.</a:t>
            </a:r>
          </a:p>
          <a:p>
            <a:pPr algn="l">
              <a:lnSpc>
                <a:spcPts val="4497"/>
              </a:lnSpc>
              <a:spcBef>
                <a:spcPct val="0"/>
              </a:spcBef>
            </a:pPr>
            <a:r>
              <a:rPr lang="en-US" sz="3212" spc="128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      ⟶ Hypothesis:</a:t>
            </a:r>
          </a:p>
          <a:p>
            <a:pPr marL="693523" lvl="1" indent="-346762" algn="l">
              <a:lnSpc>
                <a:spcPts val="4497"/>
              </a:lnSpc>
              <a:spcBef>
                <a:spcPct val="0"/>
              </a:spcBef>
              <a:buFont typeface="Arial"/>
              <a:buChar char="•"/>
            </a:pPr>
            <a:r>
              <a:rPr lang="en-US" sz="3212" spc="128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Seasonality in the taxonomic composition</a:t>
            </a:r>
          </a:p>
          <a:p>
            <a:pPr marL="693523" lvl="1" indent="-346762" algn="l">
              <a:lnSpc>
                <a:spcPts val="4497"/>
              </a:lnSpc>
              <a:spcBef>
                <a:spcPct val="0"/>
              </a:spcBef>
              <a:buFont typeface="Arial"/>
              <a:buChar char="•"/>
            </a:pPr>
            <a:r>
              <a:rPr lang="en-US" sz="3212" spc="128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Link of some sugars w/ fungi</a:t>
            </a:r>
          </a:p>
          <a:p>
            <a:pPr marL="693523" lvl="1" indent="-346762" algn="l">
              <a:lnSpc>
                <a:spcPts val="4497"/>
              </a:lnSpc>
              <a:spcBef>
                <a:spcPct val="0"/>
              </a:spcBef>
              <a:buFont typeface="Arial"/>
              <a:buChar char="•"/>
            </a:pPr>
            <a:r>
              <a:rPr lang="en-US" sz="3212" spc="128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Metabolic pathways correlated w/ some environmental factors </a:t>
            </a:r>
          </a:p>
        </p:txBody>
      </p:sp>
      <p:sp>
        <p:nvSpPr>
          <p:cNvPr id="6" name="Freeform 12">
            <a:extLst>
              <a:ext uri="{FF2B5EF4-FFF2-40B4-BE49-F238E27FC236}">
                <a16:creationId xmlns:a16="http://schemas.microsoft.com/office/drawing/2014/main" id="{B5B59C6B-AAC8-2C35-4B75-89406148A389}"/>
              </a:ext>
            </a:extLst>
          </p:cNvPr>
          <p:cNvSpPr/>
          <p:nvPr/>
        </p:nvSpPr>
        <p:spPr>
          <a:xfrm>
            <a:off x="16956994" y="307442"/>
            <a:ext cx="943037" cy="892349"/>
          </a:xfrm>
          <a:custGeom>
            <a:avLst/>
            <a:gdLst/>
            <a:ahLst/>
            <a:cxnLst/>
            <a:rect l="l" t="t" r="r" b="b"/>
            <a:pathLst>
              <a:path w="943037" h="892349">
                <a:moveTo>
                  <a:pt x="0" y="0"/>
                </a:moveTo>
                <a:lnTo>
                  <a:pt x="943037" y="0"/>
                </a:lnTo>
                <a:lnTo>
                  <a:pt x="943037" y="892349"/>
                </a:lnTo>
                <a:lnTo>
                  <a:pt x="0" y="8923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13">
            <a:extLst>
              <a:ext uri="{FF2B5EF4-FFF2-40B4-BE49-F238E27FC236}">
                <a16:creationId xmlns:a16="http://schemas.microsoft.com/office/drawing/2014/main" id="{22845B00-2BC3-78F3-D040-CADD7ACB5212}"/>
              </a:ext>
            </a:extLst>
          </p:cNvPr>
          <p:cNvSpPr txBox="1"/>
          <p:nvPr/>
        </p:nvSpPr>
        <p:spPr>
          <a:xfrm>
            <a:off x="16826184" y="1373740"/>
            <a:ext cx="1204658" cy="3168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11"/>
              </a:lnSpc>
              <a:spcBef>
                <a:spcPct val="0"/>
              </a:spcBef>
            </a:pPr>
            <a:r>
              <a:rPr lang="en-US" sz="1936" b="1" spc="77" dirty="0">
                <a:solidFill>
                  <a:srgbClr val="678FBA"/>
                </a:solidFill>
                <a:latin typeface="Aileron Bold"/>
                <a:ea typeface="Aileron Bold"/>
                <a:cs typeface="Aileron Bold"/>
                <a:sym typeface="Aileron Bold"/>
                <a:hlinkClick r:id="rId4" action="ppaction://hlinksldjump"/>
              </a:rPr>
              <a:t>Home</a:t>
            </a:r>
            <a:endParaRPr lang="en-US" sz="1936" b="1" spc="77" dirty="0">
              <a:solidFill>
                <a:srgbClr val="678FBA"/>
              </a:solidFill>
              <a:latin typeface="Aileron Bold"/>
              <a:ea typeface="Aileron Bold"/>
              <a:cs typeface="Aileron Bold"/>
              <a:sym typeface="Aileron Bold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7124158" y="394059"/>
            <a:ext cx="3893240" cy="1012642"/>
          </a:xfrm>
          <a:prstGeom prst="rect">
            <a:avLst/>
          </a:prstGeom>
          <a:solidFill>
            <a:srgbClr val="678FBA"/>
          </a:solidFill>
        </p:spPr>
      </p:sp>
      <p:sp>
        <p:nvSpPr>
          <p:cNvPr id="3" name="TextBox 3"/>
          <p:cNvSpPr txBox="1"/>
          <p:nvPr/>
        </p:nvSpPr>
        <p:spPr>
          <a:xfrm>
            <a:off x="7608375" y="550699"/>
            <a:ext cx="3071249" cy="623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50"/>
              </a:lnSpc>
            </a:pPr>
            <a:r>
              <a:rPr lang="en-US" sz="3607" b="1" spc="252">
                <a:solidFill>
                  <a:srgbClr val="FFFFFF"/>
                </a:solidFill>
                <a:latin typeface="Aileron Bold"/>
                <a:ea typeface="Aileron Bold"/>
                <a:cs typeface="Aileron Bold"/>
                <a:sym typeface="Aileron Bold"/>
              </a:rPr>
              <a:t>OBJECTIVE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626876" y="1942875"/>
            <a:ext cx="15110447" cy="3025209"/>
            <a:chOff x="0" y="0"/>
            <a:chExt cx="3979706" cy="79676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979706" cy="796763"/>
            </a:xfrm>
            <a:custGeom>
              <a:avLst/>
              <a:gdLst/>
              <a:ahLst/>
              <a:cxnLst/>
              <a:rect l="l" t="t" r="r" b="b"/>
              <a:pathLst>
                <a:path w="3979706" h="796763">
                  <a:moveTo>
                    <a:pt x="0" y="0"/>
                  </a:moveTo>
                  <a:lnTo>
                    <a:pt x="3979706" y="0"/>
                  </a:lnTo>
                  <a:lnTo>
                    <a:pt x="3979706" y="796763"/>
                  </a:lnTo>
                  <a:lnTo>
                    <a:pt x="0" y="796763"/>
                  </a:lnTo>
                  <a:close/>
                </a:path>
              </a:pathLst>
            </a:custGeom>
            <a:solidFill>
              <a:srgbClr val="D6EAFF">
                <a:alpha val="46667"/>
              </a:srgbClr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57150"/>
              <a:ext cx="3979706" cy="8539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2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957674" y="2153107"/>
            <a:ext cx="14428817" cy="2437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21"/>
              </a:lnSpc>
            </a:pPr>
            <a:r>
              <a:rPr lang="en-US" sz="2780" spc="11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Today’s talk was part of one of my main objectives: To </a:t>
            </a:r>
            <a:r>
              <a:rPr lang="en-US" sz="2780" b="1" spc="111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correlate changes observed in communities with geo-physical-chemical data</a:t>
            </a:r>
            <a:r>
              <a:rPr lang="en-US" sz="2780" spc="11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(e.g. concentrations of heavy metals, major and minor ions, organic acids, dust and carbon), and to </a:t>
            </a:r>
            <a:r>
              <a:rPr lang="en-US" sz="2780" b="1" spc="111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understand the influence</a:t>
            </a:r>
            <a:r>
              <a:rPr lang="en-US" sz="2780" spc="11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of factors such as </a:t>
            </a:r>
            <a:r>
              <a:rPr lang="en-US" sz="2780" b="1" spc="111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seasons</a:t>
            </a:r>
            <a:r>
              <a:rPr lang="en-US" sz="2780" spc="11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, pollution events, etc.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207641" y="5378696"/>
            <a:ext cx="16051659" cy="20177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37"/>
              </a:lnSpc>
              <a:spcBef>
                <a:spcPct val="0"/>
              </a:spcBef>
            </a:pPr>
            <a:r>
              <a:rPr lang="en-US" sz="3812" spc="152">
                <a:solidFill>
                  <a:srgbClr val="678FBA"/>
                </a:solidFill>
                <a:latin typeface="Aileron"/>
                <a:ea typeface="Aileron"/>
                <a:cs typeface="Aileron"/>
                <a:sym typeface="Aileron"/>
              </a:rPr>
              <a:t>The next slides will display statistics and visualization of the impact on temporal and geo-chemical variables on the prokaryotic DNA concentration 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8043858" y="7815516"/>
            <a:ext cx="2200285" cy="974094"/>
            <a:chOff x="0" y="0"/>
            <a:chExt cx="1425247" cy="63097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425247" cy="630975"/>
            </a:xfrm>
            <a:custGeom>
              <a:avLst/>
              <a:gdLst/>
              <a:ahLst/>
              <a:cxnLst/>
              <a:rect l="l" t="t" r="r" b="b"/>
              <a:pathLst>
                <a:path w="1425247" h="630975">
                  <a:moveTo>
                    <a:pt x="1425247" y="315487"/>
                  </a:moveTo>
                  <a:lnTo>
                    <a:pt x="1018847" y="0"/>
                  </a:lnTo>
                  <a:lnTo>
                    <a:pt x="1018847" y="203200"/>
                  </a:lnTo>
                  <a:lnTo>
                    <a:pt x="0" y="203200"/>
                  </a:lnTo>
                  <a:lnTo>
                    <a:pt x="0" y="427775"/>
                  </a:lnTo>
                  <a:lnTo>
                    <a:pt x="1018847" y="427775"/>
                  </a:lnTo>
                  <a:lnTo>
                    <a:pt x="1018847" y="630975"/>
                  </a:lnTo>
                  <a:lnTo>
                    <a:pt x="1425247" y="315487"/>
                  </a:lnTo>
                  <a:close/>
                </a:path>
              </a:pathLst>
            </a:custGeom>
            <a:solidFill>
              <a:srgbClr val="ADD8E6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155575"/>
              <a:ext cx="1323647" cy="2722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72"/>
                </a:lnSpc>
              </a:pPr>
              <a:endParaRPr/>
            </a:p>
          </p:txBody>
        </p:sp>
      </p:grpSp>
      <p:sp>
        <p:nvSpPr>
          <p:cNvPr id="14" name="Freeform 12">
            <a:extLst>
              <a:ext uri="{FF2B5EF4-FFF2-40B4-BE49-F238E27FC236}">
                <a16:creationId xmlns:a16="http://schemas.microsoft.com/office/drawing/2014/main" id="{50A5846A-2189-143B-5E43-6F6ABEA8DC59}"/>
              </a:ext>
            </a:extLst>
          </p:cNvPr>
          <p:cNvSpPr/>
          <p:nvPr/>
        </p:nvSpPr>
        <p:spPr>
          <a:xfrm>
            <a:off x="16956994" y="307442"/>
            <a:ext cx="943037" cy="892349"/>
          </a:xfrm>
          <a:custGeom>
            <a:avLst/>
            <a:gdLst/>
            <a:ahLst/>
            <a:cxnLst/>
            <a:rect l="l" t="t" r="r" b="b"/>
            <a:pathLst>
              <a:path w="943037" h="892349">
                <a:moveTo>
                  <a:pt x="0" y="0"/>
                </a:moveTo>
                <a:lnTo>
                  <a:pt x="943037" y="0"/>
                </a:lnTo>
                <a:lnTo>
                  <a:pt x="943037" y="892349"/>
                </a:lnTo>
                <a:lnTo>
                  <a:pt x="0" y="8923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3">
            <a:extLst>
              <a:ext uri="{FF2B5EF4-FFF2-40B4-BE49-F238E27FC236}">
                <a16:creationId xmlns:a16="http://schemas.microsoft.com/office/drawing/2014/main" id="{3A119E29-50D8-825C-8BB0-C97D64484B7B}"/>
              </a:ext>
            </a:extLst>
          </p:cNvPr>
          <p:cNvSpPr txBox="1"/>
          <p:nvPr/>
        </p:nvSpPr>
        <p:spPr>
          <a:xfrm>
            <a:off x="16826184" y="1373740"/>
            <a:ext cx="1204658" cy="3168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11"/>
              </a:lnSpc>
              <a:spcBef>
                <a:spcPct val="0"/>
              </a:spcBef>
            </a:pPr>
            <a:r>
              <a:rPr lang="en-US" sz="1936" b="1" spc="77" dirty="0">
                <a:solidFill>
                  <a:srgbClr val="678FBA"/>
                </a:solidFill>
                <a:latin typeface="Aileron Bold"/>
                <a:ea typeface="Aileron Bold"/>
                <a:cs typeface="Aileron Bold"/>
                <a:sym typeface="Aileron Bold"/>
                <a:hlinkClick r:id="rId4" action="ppaction://hlinksldjump"/>
              </a:rPr>
              <a:t>Home</a:t>
            </a:r>
            <a:endParaRPr lang="en-US" sz="1936" b="1" spc="77" dirty="0">
              <a:solidFill>
                <a:srgbClr val="678FBA"/>
              </a:solidFill>
              <a:latin typeface="Aileron Bold"/>
              <a:ea typeface="Aileron Bold"/>
              <a:cs typeface="Aileron Bold"/>
              <a:sym typeface="Aileron Bold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7465940" y="394059"/>
            <a:ext cx="3356120" cy="1012642"/>
          </a:xfrm>
          <a:prstGeom prst="rect">
            <a:avLst/>
          </a:prstGeom>
          <a:solidFill>
            <a:srgbClr val="678FBA"/>
          </a:solidFill>
        </p:spPr>
      </p:sp>
      <p:sp>
        <p:nvSpPr>
          <p:cNvPr id="3" name="Freeform 3"/>
          <p:cNvSpPr/>
          <p:nvPr/>
        </p:nvSpPr>
        <p:spPr>
          <a:xfrm>
            <a:off x="3038496" y="2428640"/>
            <a:ext cx="12211008" cy="7604720"/>
          </a:xfrm>
          <a:custGeom>
            <a:avLst/>
            <a:gdLst/>
            <a:ahLst/>
            <a:cxnLst/>
            <a:rect l="l" t="t" r="r" b="b"/>
            <a:pathLst>
              <a:path w="12211008" h="7604720">
                <a:moveTo>
                  <a:pt x="0" y="0"/>
                </a:moveTo>
                <a:lnTo>
                  <a:pt x="12211008" y="0"/>
                </a:lnTo>
                <a:lnTo>
                  <a:pt x="12211008" y="7604720"/>
                </a:lnTo>
                <a:lnTo>
                  <a:pt x="0" y="76047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8019184" y="550699"/>
            <a:ext cx="2382982" cy="623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50"/>
              </a:lnSpc>
            </a:pPr>
            <a:r>
              <a:rPr lang="en-US" sz="3607" b="1" spc="252">
                <a:solidFill>
                  <a:srgbClr val="FFFFFF"/>
                </a:solidFill>
                <a:latin typeface="Aileron Bold"/>
                <a:ea typeface="Aileron Bold"/>
                <a:cs typeface="Aileron Bold"/>
                <a:sym typeface="Aileron Bold"/>
              </a:rPr>
              <a:t>RESULTS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195944" y="1682473"/>
            <a:ext cx="7896113" cy="422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72"/>
              </a:lnSpc>
              <a:spcBef>
                <a:spcPct val="0"/>
              </a:spcBef>
            </a:pPr>
            <a:r>
              <a:rPr lang="en-US" sz="2480" b="1" spc="99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By Season</a:t>
            </a:r>
            <a:r>
              <a:rPr lang="en-US" sz="2480" spc="99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- Kruskal-Wallis: p-value = NS</a:t>
            </a:r>
          </a:p>
        </p:txBody>
      </p:sp>
      <p:sp>
        <p:nvSpPr>
          <p:cNvPr id="6" name="Freeform 12">
            <a:extLst>
              <a:ext uri="{FF2B5EF4-FFF2-40B4-BE49-F238E27FC236}">
                <a16:creationId xmlns:a16="http://schemas.microsoft.com/office/drawing/2014/main" id="{6342B169-8385-F67D-9777-9D2D9EC76EFA}"/>
              </a:ext>
            </a:extLst>
          </p:cNvPr>
          <p:cNvSpPr/>
          <p:nvPr/>
        </p:nvSpPr>
        <p:spPr>
          <a:xfrm>
            <a:off x="16956994" y="307442"/>
            <a:ext cx="943037" cy="892349"/>
          </a:xfrm>
          <a:custGeom>
            <a:avLst/>
            <a:gdLst/>
            <a:ahLst/>
            <a:cxnLst/>
            <a:rect l="l" t="t" r="r" b="b"/>
            <a:pathLst>
              <a:path w="943037" h="892349">
                <a:moveTo>
                  <a:pt x="0" y="0"/>
                </a:moveTo>
                <a:lnTo>
                  <a:pt x="943037" y="0"/>
                </a:lnTo>
                <a:lnTo>
                  <a:pt x="943037" y="892349"/>
                </a:lnTo>
                <a:lnTo>
                  <a:pt x="0" y="8923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13">
            <a:extLst>
              <a:ext uri="{FF2B5EF4-FFF2-40B4-BE49-F238E27FC236}">
                <a16:creationId xmlns:a16="http://schemas.microsoft.com/office/drawing/2014/main" id="{20B7D2E9-187E-06D0-F7F3-44FE92E83205}"/>
              </a:ext>
            </a:extLst>
          </p:cNvPr>
          <p:cNvSpPr txBox="1"/>
          <p:nvPr/>
        </p:nvSpPr>
        <p:spPr>
          <a:xfrm>
            <a:off x="16826184" y="1373740"/>
            <a:ext cx="1204658" cy="3168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11"/>
              </a:lnSpc>
              <a:spcBef>
                <a:spcPct val="0"/>
              </a:spcBef>
            </a:pPr>
            <a:r>
              <a:rPr lang="en-US" sz="1936" b="1" spc="77" dirty="0">
                <a:solidFill>
                  <a:srgbClr val="678FBA"/>
                </a:solidFill>
                <a:latin typeface="Aileron Bold"/>
                <a:ea typeface="Aileron Bold"/>
                <a:cs typeface="Aileron Bold"/>
                <a:sym typeface="Aileron Bold"/>
                <a:hlinkClick r:id="rId6" action="ppaction://hlinksldjump"/>
              </a:rPr>
              <a:t>Home</a:t>
            </a:r>
            <a:endParaRPr lang="en-US" sz="1936" b="1" spc="77" dirty="0">
              <a:solidFill>
                <a:srgbClr val="678FBA"/>
              </a:solidFill>
              <a:latin typeface="Aileron Bold"/>
              <a:ea typeface="Aileron Bold"/>
              <a:cs typeface="Aileron Bold"/>
              <a:sym typeface="Aileron Bold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7465940" y="394059"/>
            <a:ext cx="3356120" cy="1012642"/>
          </a:xfrm>
          <a:prstGeom prst="rect">
            <a:avLst/>
          </a:prstGeom>
          <a:solidFill>
            <a:srgbClr val="678FBA"/>
          </a:solidFill>
        </p:spPr>
      </p:sp>
      <p:sp>
        <p:nvSpPr>
          <p:cNvPr id="3" name="Freeform 3"/>
          <p:cNvSpPr/>
          <p:nvPr/>
        </p:nvSpPr>
        <p:spPr>
          <a:xfrm>
            <a:off x="2715150" y="2279536"/>
            <a:ext cx="12857700" cy="8007464"/>
          </a:xfrm>
          <a:custGeom>
            <a:avLst/>
            <a:gdLst/>
            <a:ahLst/>
            <a:cxnLst/>
            <a:rect l="l" t="t" r="r" b="b"/>
            <a:pathLst>
              <a:path w="12857700" h="8007464">
                <a:moveTo>
                  <a:pt x="0" y="0"/>
                </a:moveTo>
                <a:lnTo>
                  <a:pt x="12857700" y="0"/>
                </a:lnTo>
                <a:lnTo>
                  <a:pt x="12857700" y="8007464"/>
                </a:lnTo>
                <a:lnTo>
                  <a:pt x="0" y="80074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8019184" y="550699"/>
            <a:ext cx="2382982" cy="623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50"/>
              </a:lnSpc>
            </a:pPr>
            <a:r>
              <a:rPr lang="en-US" sz="3607" b="1" spc="252">
                <a:solidFill>
                  <a:srgbClr val="FFFFFF"/>
                </a:solidFill>
                <a:latin typeface="Aileron Bold"/>
                <a:ea typeface="Aileron Bold"/>
                <a:cs typeface="Aileron Bold"/>
                <a:sym typeface="Aileron Bold"/>
              </a:rPr>
              <a:t>RESULTS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195944" y="1682473"/>
            <a:ext cx="7896113" cy="422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72"/>
              </a:lnSpc>
              <a:spcBef>
                <a:spcPct val="0"/>
              </a:spcBef>
            </a:pPr>
            <a:r>
              <a:rPr lang="en-US" sz="2480" b="1" spc="99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By Month</a:t>
            </a:r>
            <a:r>
              <a:rPr lang="en-US" sz="2480" spc="99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- Kruskal-Wallis: p-value = NS</a:t>
            </a:r>
          </a:p>
        </p:txBody>
      </p:sp>
      <p:sp>
        <p:nvSpPr>
          <p:cNvPr id="6" name="Freeform 12">
            <a:extLst>
              <a:ext uri="{FF2B5EF4-FFF2-40B4-BE49-F238E27FC236}">
                <a16:creationId xmlns:a16="http://schemas.microsoft.com/office/drawing/2014/main" id="{E0B68CAA-3A22-814D-5000-C4BE922DEC4C}"/>
              </a:ext>
            </a:extLst>
          </p:cNvPr>
          <p:cNvSpPr/>
          <p:nvPr/>
        </p:nvSpPr>
        <p:spPr>
          <a:xfrm>
            <a:off x="16956994" y="307442"/>
            <a:ext cx="943037" cy="892349"/>
          </a:xfrm>
          <a:custGeom>
            <a:avLst/>
            <a:gdLst/>
            <a:ahLst/>
            <a:cxnLst/>
            <a:rect l="l" t="t" r="r" b="b"/>
            <a:pathLst>
              <a:path w="943037" h="892349">
                <a:moveTo>
                  <a:pt x="0" y="0"/>
                </a:moveTo>
                <a:lnTo>
                  <a:pt x="943037" y="0"/>
                </a:lnTo>
                <a:lnTo>
                  <a:pt x="943037" y="892349"/>
                </a:lnTo>
                <a:lnTo>
                  <a:pt x="0" y="8923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13">
            <a:extLst>
              <a:ext uri="{FF2B5EF4-FFF2-40B4-BE49-F238E27FC236}">
                <a16:creationId xmlns:a16="http://schemas.microsoft.com/office/drawing/2014/main" id="{224FD027-A1DD-E8A2-42C6-F762E76DAC5D}"/>
              </a:ext>
            </a:extLst>
          </p:cNvPr>
          <p:cNvSpPr txBox="1"/>
          <p:nvPr/>
        </p:nvSpPr>
        <p:spPr>
          <a:xfrm>
            <a:off x="16826184" y="1373740"/>
            <a:ext cx="1204658" cy="3168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11"/>
              </a:lnSpc>
              <a:spcBef>
                <a:spcPct val="0"/>
              </a:spcBef>
            </a:pPr>
            <a:r>
              <a:rPr lang="en-US" sz="1936" b="1" spc="77" dirty="0">
                <a:solidFill>
                  <a:srgbClr val="678FBA"/>
                </a:solidFill>
                <a:latin typeface="Aileron Bold"/>
                <a:ea typeface="Aileron Bold"/>
                <a:cs typeface="Aileron Bold"/>
                <a:sym typeface="Aileron Bold"/>
                <a:hlinkClick r:id="rId6" action="ppaction://hlinksldjump"/>
              </a:rPr>
              <a:t>Home</a:t>
            </a:r>
            <a:endParaRPr lang="en-US" sz="1936" b="1" spc="77" dirty="0">
              <a:solidFill>
                <a:srgbClr val="678FBA"/>
              </a:solidFill>
              <a:latin typeface="Aileron Bold"/>
              <a:ea typeface="Aileron Bold"/>
              <a:cs typeface="Aileron Bold"/>
              <a:sym typeface="Aileron Bold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7465940" y="394059"/>
            <a:ext cx="3356120" cy="1012642"/>
          </a:xfrm>
          <a:prstGeom prst="rect">
            <a:avLst/>
          </a:prstGeom>
          <a:solidFill>
            <a:srgbClr val="678FBA"/>
          </a:solidFill>
        </p:spPr>
      </p:sp>
      <p:sp>
        <p:nvSpPr>
          <p:cNvPr id="3" name="Freeform 3"/>
          <p:cNvSpPr/>
          <p:nvPr/>
        </p:nvSpPr>
        <p:spPr>
          <a:xfrm>
            <a:off x="2901899" y="2114769"/>
            <a:ext cx="12617553" cy="7857906"/>
          </a:xfrm>
          <a:custGeom>
            <a:avLst/>
            <a:gdLst/>
            <a:ahLst/>
            <a:cxnLst/>
            <a:rect l="l" t="t" r="r" b="b"/>
            <a:pathLst>
              <a:path w="12617553" h="7857906">
                <a:moveTo>
                  <a:pt x="0" y="0"/>
                </a:moveTo>
                <a:lnTo>
                  <a:pt x="12617552" y="0"/>
                </a:lnTo>
                <a:lnTo>
                  <a:pt x="12617552" y="7857906"/>
                </a:lnTo>
                <a:lnTo>
                  <a:pt x="0" y="78579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8019184" y="550699"/>
            <a:ext cx="2382982" cy="623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50"/>
              </a:lnSpc>
            </a:pPr>
            <a:r>
              <a:rPr lang="en-US" sz="3607" b="1" spc="252">
                <a:solidFill>
                  <a:srgbClr val="FFFFFF"/>
                </a:solidFill>
                <a:latin typeface="Aileron Bold"/>
                <a:ea typeface="Aileron Bold"/>
                <a:cs typeface="Aileron Bold"/>
                <a:sym typeface="Aileron Bold"/>
              </a:rPr>
              <a:t>RESULTS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195944" y="1682473"/>
            <a:ext cx="7896113" cy="422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72"/>
              </a:lnSpc>
              <a:spcBef>
                <a:spcPct val="0"/>
              </a:spcBef>
            </a:pPr>
            <a:r>
              <a:rPr lang="en-US" sz="2480" b="1" spc="99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By Event</a:t>
            </a:r>
            <a:r>
              <a:rPr lang="en-US" sz="2480" spc="99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- Kruskal-Wallis: p-value = </a:t>
            </a:r>
            <a:r>
              <a:rPr lang="en-US" sz="2480" b="1" spc="99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***</a:t>
            </a:r>
          </a:p>
        </p:txBody>
      </p:sp>
      <p:sp>
        <p:nvSpPr>
          <p:cNvPr id="6" name="Freeform 12">
            <a:extLst>
              <a:ext uri="{FF2B5EF4-FFF2-40B4-BE49-F238E27FC236}">
                <a16:creationId xmlns:a16="http://schemas.microsoft.com/office/drawing/2014/main" id="{93DD3187-42B9-F8F8-2D4D-F42E96ED804B}"/>
              </a:ext>
            </a:extLst>
          </p:cNvPr>
          <p:cNvSpPr/>
          <p:nvPr/>
        </p:nvSpPr>
        <p:spPr>
          <a:xfrm>
            <a:off x="16956994" y="307442"/>
            <a:ext cx="943037" cy="892349"/>
          </a:xfrm>
          <a:custGeom>
            <a:avLst/>
            <a:gdLst/>
            <a:ahLst/>
            <a:cxnLst/>
            <a:rect l="l" t="t" r="r" b="b"/>
            <a:pathLst>
              <a:path w="943037" h="892349">
                <a:moveTo>
                  <a:pt x="0" y="0"/>
                </a:moveTo>
                <a:lnTo>
                  <a:pt x="943037" y="0"/>
                </a:lnTo>
                <a:lnTo>
                  <a:pt x="943037" y="892349"/>
                </a:lnTo>
                <a:lnTo>
                  <a:pt x="0" y="8923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13">
            <a:extLst>
              <a:ext uri="{FF2B5EF4-FFF2-40B4-BE49-F238E27FC236}">
                <a16:creationId xmlns:a16="http://schemas.microsoft.com/office/drawing/2014/main" id="{1F9EDD7D-2BFA-5AEB-7D02-357C2FFD16E6}"/>
              </a:ext>
            </a:extLst>
          </p:cNvPr>
          <p:cNvSpPr txBox="1"/>
          <p:nvPr/>
        </p:nvSpPr>
        <p:spPr>
          <a:xfrm>
            <a:off x="16826184" y="1373740"/>
            <a:ext cx="1204658" cy="3168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11"/>
              </a:lnSpc>
              <a:spcBef>
                <a:spcPct val="0"/>
              </a:spcBef>
            </a:pPr>
            <a:r>
              <a:rPr lang="en-US" sz="1936" b="1" spc="77" dirty="0">
                <a:solidFill>
                  <a:srgbClr val="678FBA"/>
                </a:solidFill>
                <a:latin typeface="Aileron Bold"/>
                <a:ea typeface="Aileron Bold"/>
                <a:cs typeface="Aileron Bold"/>
                <a:sym typeface="Aileron Bold"/>
                <a:hlinkClick r:id="rId6" action="ppaction://hlinksldjump"/>
              </a:rPr>
              <a:t>Home</a:t>
            </a:r>
            <a:endParaRPr lang="en-US" sz="1936" b="1" spc="77" dirty="0">
              <a:solidFill>
                <a:srgbClr val="678FBA"/>
              </a:solidFill>
              <a:latin typeface="Aileron Bold"/>
              <a:ea typeface="Aileron Bold"/>
              <a:cs typeface="Aileron Bold"/>
              <a:sym typeface="Aileron Bold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7465940" y="394059"/>
            <a:ext cx="3356120" cy="1012642"/>
          </a:xfrm>
          <a:prstGeom prst="rect">
            <a:avLst/>
          </a:prstGeom>
          <a:solidFill>
            <a:srgbClr val="678FBA"/>
          </a:solidFill>
        </p:spPr>
      </p:sp>
      <p:sp>
        <p:nvSpPr>
          <p:cNvPr id="3" name="Freeform 3"/>
          <p:cNvSpPr/>
          <p:nvPr/>
        </p:nvSpPr>
        <p:spPr>
          <a:xfrm>
            <a:off x="2762992" y="2342676"/>
            <a:ext cx="12762015" cy="7944324"/>
          </a:xfrm>
          <a:custGeom>
            <a:avLst/>
            <a:gdLst/>
            <a:ahLst/>
            <a:cxnLst/>
            <a:rect l="l" t="t" r="r" b="b"/>
            <a:pathLst>
              <a:path w="12762015" h="7944324">
                <a:moveTo>
                  <a:pt x="0" y="0"/>
                </a:moveTo>
                <a:lnTo>
                  <a:pt x="12762016" y="0"/>
                </a:lnTo>
                <a:lnTo>
                  <a:pt x="12762016" y="7944324"/>
                </a:lnTo>
                <a:lnTo>
                  <a:pt x="0" y="79443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28700" y="1499072"/>
            <a:ext cx="17081137" cy="8436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77"/>
              </a:lnSpc>
            </a:pPr>
            <a:r>
              <a:rPr lang="en-US" sz="2412" b="1" spc="96">
                <a:solidFill>
                  <a:srgbClr val="12A087"/>
                </a:solidFill>
                <a:latin typeface="Aileron Bold"/>
                <a:ea typeface="Aileron Bold"/>
                <a:cs typeface="Aileron Bold"/>
                <a:sym typeface="Aileron Bold"/>
              </a:rPr>
              <a:t>Calcium ions (Ca2+) </a:t>
            </a:r>
            <a:r>
              <a:rPr lang="en-US" sz="2412" spc="96">
                <a:solidFill>
                  <a:srgbClr val="678FBA"/>
                </a:solidFill>
                <a:latin typeface="Aileron"/>
                <a:ea typeface="Aileron"/>
                <a:cs typeface="Aileron"/>
                <a:sym typeface="Aileron"/>
              </a:rPr>
              <a:t>and 16S DNA concentration are positively correlated</a:t>
            </a:r>
          </a:p>
          <a:p>
            <a:pPr algn="ctr">
              <a:lnSpc>
                <a:spcPts val="3377"/>
              </a:lnSpc>
              <a:spcBef>
                <a:spcPct val="0"/>
              </a:spcBef>
            </a:pPr>
            <a:r>
              <a:rPr lang="en-US" sz="2412" spc="96">
                <a:solidFill>
                  <a:srgbClr val="678FBA"/>
                </a:solidFill>
                <a:latin typeface="Aileron"/>
                <a:ea typeface="Aileron"/>
                <a:cs typeface="Aileron"/>
                <a:sym typeface="Aileron"/>
              </a:rPr>
              <a:t>Spearman’s rank correlation: p-value = 3.24e-14 ; rho = 0.4564162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8019184" y="550699"/>
            <a:ext cx="2382982" cy="623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50"/>
              </a:lnSpc>
            </a:pPr>
            <a:r>
              <a:rPr lang="en-US" sz="3607" b="1" spc="252">
                <a:solidFill>
                  <a:srgbClr val="FFFFFF"/>
                </a:solidFill>
                <a:latin typeface="Aileron Bold"/>
                <a:ea typeface="Aileron Bold"/>
                <a:cs typeface="Aileron Bold"/>
                <a:sym typeface="Aileron Bold"/>
              </a:rPr>
              <a:t>RESULTS</a:t>
            </a:r>
          </a:p>
        </p:txBody>
      </p:sp>
      <p:sp>
        <p:nvSpPr>
          <p:cNvPr id="6" name="Freeform 12">
            <a:extLst>
              <a:ext uri="{FF2B5EF4-FFF2-40B4-BE49-F238E27FC236}">
                <a16:creationId xmlns:a16="http://schemas.microsoft.com/office/drawing/2014/main" id="{ABE7E225-7EC2-9980-A244-B4C5264D85D7}"/>
              </a:ext>
            </a:extLst>
          </p:cNvPr>
          <p:cNvSpPr/>
          <p:nvPr/>
        </p:nvSpPr>
        <p:spPr>
          <a:xfrm>
            <a:off x="16956994" y="307442"/>
            <a:ext cx="943037" cy="892349"/>
          </a:xfrm>
          <a:custGeom>
            <a:avLst/>
            <a:gdLst/>
            <a:ahLst/>
            <a:cxnLst/>
            <a:rect l="l" t="t" r="r" b="b"/>
            <a:pathLst>
              <a:path w="943037" h="892349">
                <a:moveTo>
                  <a:pt x="0" y="0"/>
                </a:moveTo>
                <a:lnTo>
                  <a:pt x="943037" y="0"/>
                </a:lnTo>
                <a:lnTo>
                  <a:pt x="943037" y="892349"/>
                </a:lnTo>
                <a:lnTo>
                  <a:pt x="0" y="8923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13">
            <a:extLst>
              <a:ext uri="{FF2B5EF4-FFF2-40B4-BE49-F238E27FC236}">
                <a16:creationId xmlns:a16="http://schemas.microsoft.com/office/drawing/2014/main" id="{39D8DC65-9D9D-83C2-0FA8-6223F21B4A50}"/>
              </a:ext>
            </a:extLst>
          </p:cNvPr>
          <p:cNvSpPr txBox="1"/>
          <p:nvPr/>
        </p:nvSpPr>
        <p:spPr>
          <a:xfrm>
            <a:off x="16826184" y="1373740"/>
            <a:ext cx="1204658" cy="3168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11"/>
              </a:lnSpc>
              <a:spcBef>
                <a:spcPct val="0"/>
              </a:spcBef>
            </a:pPr>
            <a:r>
              <a:rPr lang="en-US" sz="1936" b="1" spc="77" dirty="0">
                <a:solidFill>
                  <a:srgbClr val="678FBA"/>
                </a:solidFill>
                <a:latin typeface="Aileron Bold"/>
                <a:ea typeface="Aileron Bold"/>
                <a:cs typeface="Aileron Bold"/>
                <a:sym typeface="Aileron Bold"/>
                <a:hlinkClick r:id="rId6" action="ppaction://hlinksldjump"/>
              </a:rPr>
              <a:t>Home</a:t>
            </a:r>
            <a:endParaRPr lang="en-US" sz="1936" b="1" spc="77" dirty="0">
              <a:solidFill>
                <a:srgbClr val="678FBA"/>
              </a:solidFill>
              <a:latin typeface="Aileron Bold"/>
              <a:ea typeface="Aileron Bold"/>
              <a:cs typeface="Aileron Bold"/>
              <a:sym typeface="Aileron Bold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7465940" y="394059"/>
            <a:ext cx="3356120" cy="1012642"/>
          </a:xfrm>
          <a:prstGeom prst="rect">
            <a:avLst/>
          </a:prstGeom>
          <a:solidFill>
            <a:srgbClr val="678FBA"/>
          </a:solidFill>
        </p:spPr>
      </p:sp>
      <p:sp>
        <p:nvSpPr>
          <p:cNvPr id="3" name="Freeform 3"/>
          <p:cNvSpPr/>
          <p:nvPr/>
        </p:nvSpPr>
        <p:spPr>
          <a:xfrm>
            <a:off x="2762992" y="2342676"/>
            <a:ext cx="12762015" cy="7944324"/>
          </a:xfrm>
          <a:custGeom>
            <a:avLst/>
            <a:gdLst/>
            <a:ahLst/>
            <a:cxnLst/>
            <a:rect l="l" t="t" r="r" b="b"/>
            <a:pathLst>
              <a:path w="12762015" h="7944324">
                <a:moveTo>
                  <a:pt x="0" y="0"/>
                </a:moveTo>
                <a:lnTo>
                  <a:pt x="12762016" y="0"/>
                </a:lnTo>
                <a:lnTo>
                  <a:pt x="12762016" y="7944324"/>
                </a:lnTo>
                <a:lnTo>
                  <a:pt x="0" y="79443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28700" y="1499072"/>
            <a:ext cx="17081137" cy="8436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77"/>
              </a:lnSpc>
            </a:pPr>
            <a:r>
              <a:rPr lang="en-US" sz="2412" b="1" spc="96">
                <a:solidFill>
                  <a:srgbClr val="12A087"/>
                </a:solidFill>
                <a:latin typeface="Aileron Bold"/>
                <a:ea typeface="Aileron Bold"/>
                <a:cs typeface="Aileron Bold"/>
                <a:sym typeface="Aileron Bold"/>
              </a:rPr>
              <a:t>Thorium (Th) </a:t>
            </a:r>
            <a:r>
              <a:rPr lang="en-US" sz="2412" spc="96">
                <a:solidFill>
                  <a:srgbClr val="678FBA"/>
                </a:solidFill>
                <a:latin typeface="Aileron"/>
                <a:ea typeface="Aileron"/>
                <a:cs typeface="Aileron"/>
                <a:sym typeface="Aileron"/>
              </a:rPr>
              <a:t>and 16S DNA concentration are positively correlated</a:t>
            </a:r>
          </a:p>
          <a:p>
            <a:pPr algn="ctr">
              <a:lnSpc>
                <a:spcPts val="3377"/>
              </a:lnSpc>
              <a:spcBef>
                <a:spcPct val="0"/>
              </a:spcBef>
            </a:pPr>
            <a:r>
              <a:rPr lang="en-US" sz="2412" spc="96">
                <a:solidFill>
                  <a:srgbClr val="678FBA"/>
                </a:solidFill>
                <a:latin typeface="Aileron"/>
                <a:ea typeface="Aileron"/>
                <a:cs typeface="Aileron"/>
                <a:sym typeface="Aileron"/>
              </a:rPr>
              <a:t>Spearman’s rank correlation: p-value = 2.924e-11 ; rho = 0.4052666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8019184" y="550699"/>
            <a:ext cx="2382982" cy="623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50"/>
              </a:lnSpc>
            </a:pPr>
            <a:r>
              <a:rPr lang="en-US" sz="3607" b="1" spc="252">
                <a:solidFill>
                  <a:srgbClr val="FFFFFF"/>
                </a:solidFill>
                <a:latin typeface="Aileron Bold"/>
                <a:ea typeface="Aileron Bold"/>
                <a:cs typeface="Aileron Bold"/>
                <a:sym typeface="Aileron Bold"/>
              </a:rPr>
              <a:t>RESULTS</a:t>
            </a:r>
          </a:p>
        </p:txBody>
      </p:sp>
      <p:sp>
        <p:nvSpPr>
          <p:cNvPr id="6" name="Freeform 12">
            <a:extLst>
              <a:ext uri="{FF2B5EF4-FFF2-40B4-BE49-F238E27FC236}">
                <a16:creationId xmlns:a16="http://schemas.microsoft.com/office/drawing/2014/main" id="{38973177-1B07-4E12-F90F-A799ED21787A}"/>
              </a:ext>
            </a:extLst>
          </p:cNvPr>
          <p:cNvSpPr/>
          <p:nvPr/>
        </p:nvSpPr>
        <p:spPr>
          <a:xfrm>
            <a:off x="16956994" y="307442"/>
            <a:ext cx="943037" cy="892349"/>
          </a:xfrm>
          <a:custGeom>
            <a:avLst/>
            <a:gdLst/>
            <a:ahLst/>
            <a:cxnLst/>
            <a:rect l="l" t="t" r="r" b="b"/>
            <a:pathLst>
              <a:path w="943037" h="892349">
                <a:moveTo>
                  <a:pt x="0" y="0"/>
                </a:moveTo>
                <a:lnTo>
                  <a:pt x="943037" y="0"/>
                </a:lnTo>
                <a:lnTo>
                  <a:pt x="943037" y="892349"/>
                </a:lnTo>
                <a:lnTo>
                  <a:pt x="0" y="8923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13">
            <a:extLst>
              <a:ext uri="{FF2B5EF4-FFF2-40B4-BE49-F238E27FC236}">
                <a16:creationId xmlns:a16="http://schemas.microsoft.com/office/drawing/2014/main" id="{6EC36CDD-997F-1A1C-E365-5AD00697305D}"/>
              </a:ext>
            </a:extLst>
          </p:cNvPr>
          <p:cNvSpPr txBox="1"/>
          <p:nvPr/>
        </p:nvSpPr>
        <p:spPr>
          <a:xfrm>
            <a:off x="16826184" y="1373740"/>
            <a:ext cx="1204658" cy="3168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11"/>
              </a:lnSpc>
              <a:spcBef>
                <a:spcPct val="0"/>
              </a:spcBef>
            </a:pPr>
            <a:r>
              <a:rPr lang="en-US" sz="1936" b="1" spc="77" dirty="0">
                <a:solidFill>
                  <a:srgbClr val="678FBA"/>
                </a:solidFill>
                <a:latin typeface="Aileron Bold"/>
                <a:ea typeface="Aileron Bold"/>
                <a:cs typeface="Aileron Bold"/>
                <a:sym typeface="Aileron Bold"/>
                <a:hlinkClick r:id="rId6" action="ppaction://hlinksldjump"/>
              </a:rPr>
              <a:t>Home</a:t>
            </a:r>
            <a:endParaRPr lang="en-US" sz="1936" b="1" spc="77" dirty="0">
              <a:solidFill>
                <a:srgbClr val="678FBA"/>
              </a:solidFill>
              <a:latin typeface="Aileron Bold"/>
              <a:ea typeface="Aileron Bold"/>
              <a:cs typeface="Aileron Bold"/>
              <a:sym typeface="Aileron Bold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720692"/>
            <a:ext cx="16230600" cy="17494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>
                <a:solidFill>
                  <a:srgbClr val="1A437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Atmospheric Microbial Dynamics at High Altitude: 11 Years at Jungfraujoch (Swiss Alps)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207641" y="3003586"/>
            <a:ext cx="15807089" cy="2327486"/>
            <a:chOff x="0" y="0"/>
            <a:chExt cx="4163184" cy="613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163184" cy="613000"/>
            </a:xfrm>
            <a:custGeom>
              <a:avLst/>
              <a:gdLst/>
              <a:ahLst/>
              <a:cxnLst/>
              <a:rect l="l" t="t" r="r" b="b"/>
              <a:pathLst>
                <a:path w="4163184" h="613000">
                  <a:moveTo>
                    <a:pt x="0" y="0"/>
                  </a:moveTo>
                  <a:lnTo>
                    <a:pt x="4163184" y="0"/>
                  </a:lnTo>
                  <a:lnTo>
                    <a:pt x="4163184" y="613000"/>
                  </a:lnTo>
                  <a:lnTo>
                    <a:pt x="0" y="613000"/>
                  </a:lnTo>
                  <a:close/>
                </a:path>
              </a:pathLst>
            </a:custGeom>
            <a:solidFill>
              <a:srgbClr val="D6EAFF">
                <a:alpha val="46667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163184" cy="6606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72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520229" y="3152742"/>
            <a:ext cx="15162863" cy="19589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25"/>
              </a:lnSpc>
            </a:pPr>
            <a:r>
              <a:rPr lang="en-US" sz="25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Objectives with this data: </a:t>
            </a:r>
          </a:p>
          <a:p>
            <a:pPr marL="539754" lvl="1" indent="-269877" algn="l">
              <a:lnSpc>
                <a:spcPts val="3925"/>
              </a:lnSpc>
              <a:buFont typeface="Arial"/>
              <a:buChar char="•"/>
            </a:pPr>
            <a:r>
              <a:rPr lang="en-US" sz="25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Variation in microbial DNA concentration </a:t>
            </a:r>
          </a:p>
          <a:p>
            <a:pPr marL="539754" lvl="1" indent="-269877" algn="l">
              <a:lnSpc>
                <a:spcPts val="3925"/>
              </a:lnSpc>
              <a:buFont typeface="Arial"/>
              <a:buChar char="•"/>
            </a:pPr>
            <a:r>
              <a:rPr lang="en-US" sz="25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Community changes (Taxa and Functions) over time</a:t>
            </a:r>
          </a:p>
          <a:p>
            <a:pPr marL="539754" lvl="1" indent="-269877" algn="l">
              <a:lnSpc>
                <a:spcPts val="3925"/>
              </a:lnSpc>
              <a:buFont typeface="Arial"/>
              <a:buChar char="•"/>
            </a:pPr>
            <a:r>
              <a:rPr lang="en-US" sz="25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Linking it to atmospheric chemistry and meteorology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840450" y="6610744"/>
            <a:ext cx="4011200" cy="5809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26"/>
              </a:lnSpc>
            </a:pPr>
            <a:r>
              <a:rPr lang="en-US" sz="3376" b="1">
                <a:solidFill>
                  <a:srgbClr val="678FBA">
                    <a:alpha val="73725"/>
                  </a:srgbClr>
                </a:solidFill>
                <a:latin typeface="Open Sans Light Bold"/>
                <a:ea typeface="Open Sans Light Bold"/>
                <a:cs typeface="Open Sans Light Bold"/>
                <a:sym typeface="Open Sans Light Bold"/>
              </a:rPr>
              <a:t>Result Highlights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773775" y="7097118"/>
            <a:ext cx="8722504" cy="2078546"/>
            <a:chOff x="0" y="0"/>
            <a:chExt cx="3250689" cy="77462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250689" cy="774629"/>
            </a:xfrm>
            <a:custGeom>
              <a:avLst/>
              <a:gdLst/>
              <a:ahLst/>
              <a:cxnLst/>
              <a:rect l="l" t="t" r="r" b="b"/>
              <a:pathLst>
                <a:path w="3250689" h="774629">
                  <a:moveTo>
                    <a:pt x="3126229" y="59690"/>
                  </a:moveTo>
                  <a:cubicBezTo>
                    <a:pt x="3161789" y="59690"/>
                    <a:pt x="3190999" y="88900"/>
                    <a:pt x="3190999" y="124460"/>
                  </a:cubicBezTo>
                  <a:lnTo>
                    <a:pt x="3190999" y="650169"/>
                  </a:lnTo>
                  <a:cubicBezTo>
                    <a:pt x="3190999" y="685729"/>
                    <a:pt x="3161789" y="714939"/>
                    <a:pt x="3126229" y="714939"/>
                  </a:cubicBezTo>
                  <a:lnTo>
                    <a:pt x="124460" y="714939"/>
                  </a:lnTo>
                  <a:cubicBezTo>
                    <a:pt x="88900" y="714939"/>
                    <a:pt x="59690" y="685729"/>
                    <a:pt x="59690" y="650169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3126229" y="59690"/>
                  </a:lnTo>
                  <a:moveTo>
                    <a:pt x="312622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650169"/>
                  </a:lnTo>
                  <a:cubicBezTo>
                    <a:pt x="0" y="718749"/>
                    <a:pt x="55880" y="774629"/>
                    <a:pt x="124460" y="774629"/>
                  </a:cubicBezTo>
                  <a:lnTo>
                    <a:pt x="3126229" y="774629"/>
                  </a:lnTo>
                  <a:cubicBezTo>
                    <a:pt x="3194809" y="774629"/>
                    <a:pt x="3250689" y="718749"/>
                    <a:pt x="3250689" y="650169"/>
                  </a:cubicBezTo>
                  <a:lnTo>
                    <a:pt x="3250689" y="124460"/>
                  </a:lnTo>
                  <a:cubicBezTo>
                    <a:pt x="3250689" y="55880"/>
                    <a:pt x="3194809" y="0"/>
                    <a:pt x="3126229" y="0"/>
                  </a:cubicBezTo>
                  <a:close/>
                </a:path>
              </a:pathLst>
            </a:custGeom>
            <a:solidFill>
              <a:srgbClr val="678FBA">
                <a:alpha val="54902"/>
              </a:srgbClr>
            </a:solidFill>
          </p:spPr>
        </p:sp>
      </p:grpSp>
      <p:sp>
        <p:nvSpPr>
          <p:cNvPr id="10" name="TextBox 10"/>
          <p:cNvSpPr txBox="1"/>
          <p:nvPr/>
        </p:nvSpPr>
        <p:spPr>
          <a:xfrm>
            <a:off x="1207641" y="5616821"/>
            <a:ext cx="16051659" cy="6651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37"/>
              </a:lnSpc>
              <a:spcBef>
                <a:spcPct val="0"/>
              </a:spcBef>
            </a:pPr>
            <a:r>
              <a:rPr lang="en-US" sz="3812" spc="152">
                <a:solidFill>
                  <a:srgbClr val="678FBA"/>
                </a:solidFill>
                <a:latin typeface="Aileron"/>
                <a:ea typeface="Aileron"/>
                <a:cs typeface="Aileron"/>
                <a:sym typeface="Aileron"/>
              </a:rPr>
              <a:t>⟶ Today’s focus: bacterial DNA concentration dynamics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023352" y="7371260"/>
            <a:ext cx="7980446" cy="15781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39"/>
              </a:lnSpc>
            </a:pPr>
            <a:r>
              <a:rPr lang="en-US" sz="27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The concentration of bacterial DNA in the atmosphere of Jungfraujoch is influenced by :</a:t>
            </a:r>
          </a:p>
          <a:p>
            <a:pPr algn="ctr">
              <a:lnSpc>
                <a:spcPts val="4239"/>
              </a:lnSpc>
            </a:pPr>
            <a:r>
              <a:rPr lang="en-US" sz="2700" b="1">
                <a:solidFill>
                  <a:srgbClr val="A04F4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Dust Events</a:t>
            </a:r>
            <a:r>
              <a:rPr lang="en-US" sz="2700">
                <a:solidFill>
                  <a:srgbClr val="A04F4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11984068" y="6473115"/>
            <a:ext cx="5030662" cy="3424879"/>
            <a:chOff x="0" y="0"/>
            <a:chExt cx="6707549" cy="4566506"/>
          </a:xfrm>
        </p:grpSpPr>
        <p:sp>
          <p:nvSpPr>
            <p:cNvPr id="13" name="Freeform 13"/>
            <p:cNvSpPr/>
            <p:nvPr/>
          </p:nvSpPr>
          <p:spPr>
            <a:xfrm>
              <a:off x="1973329" y="1794654"/>
              <a:ext cx="4734220" cy="2771852"/>
            </a:xfrm>
            <a:custGeom>
              <a:avLst/>
              <a:gdLst/>
              <a:ahLst/>
              <a:cxnLst/>
              <a:rect l="l" t="t" r="r" b="b"/>
              <a:pathLst>
                <a:path w="4734220" h="2771852">
                  <a:moveTo>
                    <a:pt x="0" y="0"/>
                  </a:moveTo>
                  <a:lnTo>
                    <a:pt x="4734220" y="0"/>
                  </a:lnTo>
                  <a:lnTo>
                    <a:pt x="4734220" y="2771852"/>
                  </a:lnTo>
                  <a:lnTo>
                    <a:pt x="0" y="27718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b="-23400"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2480110" y="990063"/>
              <a:ext cx="1336583" cy="977783"/>
            </a:xfrm>
            <a:custGeom>
              <a:avLst/>
              <a:gdLst/>
              <a:ahLst/>
              <a:cxnLst/>
              <a:rect l="l" t="t" r="r" b="b"/>
              <a:pathLst>
                <a:path w="1336583" h="977783">
                  <a:moveTo>
                    <a:pt x="0" y="0"/>
                  </a:moveTo>
                  <a:lnTo>
                    <a:pt x="1336583" y="0"/>
                  </a:lnTo>
                  <a:lnTo>
                    <a:pt x="1336583" y="977783"/>
                  </a:lnTo>
                  <a:lnTo>
                    <a:pt x="0" y="9777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15" name="AutoShape 15"/>
            <p:cNvSpPr/>
            <p:nvPr/>
          </p:nvSpPr>
          <p:spPr>
            <a:xfrm flipH="1" flipV="1">
              <a:off x="1012065" y="126495"/>
              <a:ext cx="1817385" cy="1296704"/>
            </a:xfrm>
            <a:prstGeom prst="line">
              <a:avLst/>
            </a:prstGeom>
            <a:ln w="12700" cap="flat">
              <a:solidFill>
                <a:srgbClr val="A04F4F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6" name="AutoShape 16"/>
            <p:cNvSpPr/>
            <p:nvPr/>
          </p:nvSpPr>
          <p:spPr>
            <a:xfrm flipV="1">
              <a:off x="1012065" y="1423198"/>
              <a:ext cx="1817385" cy="371455"/>
            </a:xfrm>
            <a:prstGeom prst="line">
              <a:avLst/>
            </a:prstGeom>
            <a:ln w="12700" cap="flat">
              <a:solidFill>
                <a:srgbClr val="A04F4F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7" name="Freeform 17"/>
            <p:cNvSpPr/>
            <p:nvPr/>
          </p:nvSpPr>
          <p:spPr>
            <a:xfrm>
              <a:off x="0" y="0"/>
              <a:ext cx="2024129" cy="1980126"/>
            </a:xfrm>
            <a:custGeom>
              <a:avLst/>
              <a:gdLst/>
              <a:ahLst/>
              <a:cxnLst/>
              <a:rect l="l" t="t" r="r" b="b"/>
              <a:pathLst>
                <a:path w="2024129" h="1980126">
                  <a:moveTo>
                    <a:pt x="0" y="0"/>
                  </a:moveTo>
                  <a:lnTo>
                    <a:pt x="2024129" y="0"/>
                  </a:lnTo>
                  <a:lnTo>
                    <a:pt x="2024129" y="1980126"/>
                  </a:lnTo>
                  <a:lnTo>
                    <a:pt x="0" y="19801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</p:grpSp>
      <p:sp>
        <p:nvSpPr>
          <p:cNvPr id="18" name="Freeform 18"/>
          <p:cNvSpPr/>
          <p:nvPr/>
        </p:nvSpPr>
        <p:spPr>
          <a:xfrm>
            <a:off x="209345" y="211379"/>
            <a:ext cx="874471" cy="874471"/>
          </a:xfrm>
          <a:custGeom>
            <a:avLst/>
            <a:gdLst/>
            <a:ahLst/>
            <a:cxnLst/>
            <a:rect l="l" t="t" r="r" b="b"/>
            <a:pathLst>
              <a:path w="874471" h="874471">
                <a:moveTo>
                  <a:pt x="0" y="0"/>
                </a:moveTo>
                <a:lnTo>
                  <a:pt x="874471" y="0"/>
                </a:lnTo>
                <a:lnTo>
                  <a:pt x="874471" y="874471"/>
                </a:lnTo>
                <a:lnTo>
                  <a:pt x="0" y="87447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7465940" y="394059"/>
            <a:ext cx="3356120" cy="1012642"/>
          </a:xfrm>
          <a:prstGeom prst="rect">
            <a:avLst/>
          </a:prstGeom>
          <a:solidFill>
            <a:srgbClr val="678FBA"/>
          </a:solidFill>
        </p:spPr>
      </p:sp>
      <p:sp>
        <p:nvSpPr>
          <p:cNvPr id="3" name="Freeform 3"/>
          <p:cNvSpPr/>
          <p:nvPr/>
        </p:nvSpPr>
        <p:spPr>
          <a:xfrm>
            <a:off x="3188261" y="2304576"/>
            <a:ext cx="12762015" cy="7944324"/>
          </a:xfrm>
          <a:custGeom>
            <a:avLst/>
            <a:gdLst/>
            <a:ahLst/>
            <a:cxnLst/>
            <a:rect l="l" t="t" r="r" b="b"/>
            <a:pathLst>
              <a:path w="12762015" h="7944324">
                <a:moveTo>
                  <a:pt x="0" y="0"/>
                </a:moveTo>
                <a:lnTo>
                  <a:pt x="12762015" y="0"/>
                </a:lnTo>
                <a:lnTo>
                  <a:pt x="12762015" y="7944324"/>
                </a:lnTo>
                <a:lnTo>
                  <a:pt x="0" y="79443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28700" y="1499072"/>
            <a:ext cx="17081137" cy="8436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77"/>
              </a:lnSpc>
            </a:pPr>
            <a:r>
              <a:rPr lang="en-US" sz="2412" b="1" spc="96">
                <a:solidFill>
                  <a:srgbClr val="12A087"/>
                </a:solidFill>
                <a:latin typeface="Aileron Bold"/>
                <a:ea typeface="Aileron Bold"/>
                <a:cs typeface="Aileron Bold"/>
                <a:sym typeface="Aileron Bold"/>
              </a:rPr>
              <a:t>Beryllium (Be) </a:t>
            </a:r>
            <a:r>
              <a:rPr lang="en-US" sz="2412" spc="96">
                <a:solidFill>
                  <a:srgbClr val="678FBA"/>
                </a:solidFill>
                <a:latin typeface="Aileron"/>
                <a:ea typeface="Aileron"/>
                <a:cs typeface="Aileron"/>
                <a:sym typeface="Aileron"/>
              </a:rPr>
              <a:t>and 16S DNA concentration are positively correlated</a:t>
            </a:r>
          </a:p>
          <a:p>
            <a:pPr algn="ctr">
              <a:lnSpc>
                <a:spcPts val="3377"/>
              </a:lnSpc>
              <a:spcBef>
                <a:spcPct val="0"/>
              </a:spcBef>
            </a:pPr>
            <a:r>
              <a:rPr lang="en-US" sz="2412" spc="96">
                <a:solidFill>
                  <a:srgbClr val="678FBA"/>
                </a:solidFill>
                <a:latin typeface="Aileron"/>
                <a:ea typeface="Aileron"/>
                <a:cs typeface="Aileron"/>
                <a:sym typeface="Aileron"/>
              </a:rPr>
              <a:t>Spearman’s rank correlation: p-value = 6.1e-11 ; rho = 0.3991835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8019184" y="550699"/>
            <a:ext cx="2382982" cy="623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50"/>
              </a:lnSpc>
            </a:pPr>
            <a:r>
              <a:rPr lang="en-US" sz="3607" b="1" spc="252">
                <a:solidFill>
                  <a:srgbClr val="FFFFFF"/>
                </a:solidFill>
                <a:latin typeface="Aileron Bold"/>
                <a:ea typeface="Aileron Bold"/>
                <a:cs typeface="Aileron Bold"/>
                <a:sym typeface="Aileron Bold"/>
              </a:rPr>
              <a:t>RESULTS</a:t>
            </a:r>
          </a:p>
        </p:txBody>
      </p:sp>
      <p:sp>
        <p:nvSpPr>
          <p:cNvPr id="6" name="Freeform 12">
            <a:extLst>
              <a:ext uri="{FF2B5EF4-FFF2-40B4-BE49-F238E27FC236}">
                <a16:creationId xmlns:a16="http://schemas.microsoft.com/office/drawing/2014/main" id="{13DDE9FE-A60F-DA86-0634-B6C59746CE87}"/>
              </a:ext>
            </a:extLst>
          </p:cNvPr>
          <p:cNvSpPr/>
          <p:nvPr/>
        </p:nvSpPr>
        <p:spPr>
          <a:xfrm>
            <a:off x="16956994" y="307442"/>
            <a:ext cx="943037" cy="892349"/>
          </a:xfrm>
          <a:custGeom>
            <a:avLst/>
            <a:gdLst/>
            <a:ahLst/>
            <a:cxnLst/>
            <a:rect l="l" t="t" r="r" b="b"/>
            <a:pathLst>
              <a:path w="943037" h="892349">
                <a:moveTo>
                  <a:pt x="0" y="0"/>
                </a:moveTo>
                <a:lnTo>
                  <a:pt x="943037" y="0"/>
                </a:lnTo>
                <a:lnTo>
                  <a:pt x="943037" y="892349"/>
                </a:lnTo>
                <a:lnTo>
                  <a:pt x="0" y="8923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13">
            <a:extLst>
              <a:ext uri="{FF2B5EF4-FFF2-40B4-BE49-F238E27FC236}">
                <a16:creationId xmlns:a16="http://schemas.microsoft.com/office/drawing/2014/main" id="{2FEA9B70-32F5-3715-E36C-6BDD8BE55C71}"/>
              </a:ext>
            </a:extLst>
          </p:cNvPr>
          <p:cNvSpPr txBox="1"/>
          <p:nvPr/>
        </p:nvSpPr>
        <p:spPr>
          <a:xfrm>
            <a:off x="16826184" y="1373740"/>
            <a:ext cx="1204658" cy="3168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11"/>
              </a:lnSpc>
              <a:spcBef>
                <a:spcPct val="0"/>
              </a:spcBef>
            </a:pPr>
            <a:r>
              <a:rPr lang="en-US" sz="1936" b="1" spc="77" dirty="0">
                <a:solidFill>
                  <a:srgbClr val="678FBA"/>
                </a:solidFill>
                <a:latin typeface="Aileron Bold"/>
                <a:ea typeface="Aileron Bold"/>
                <a:cs typeface="Aileron Bold"/>
                <a:sym typeface="Aileron Bold"/>
                <a:hlinkClick r:id="rId6" action="ppaction://hlinksldjump"/>
              </a:rPr>
              <a:t>Home</a:t>
            </a:r>
            <a:endParaRPr lang="en-US" sz="1936" b="1" spc="77" dirty="0">
              <a:solidFill>
                <a:srgbClr val="678FBA"/>
              </a:solidFill>
              <a:latin typeface="Aileron Bold"/>
              <a:ea typeface="Aileron Bold"/>
              <a:cs typeface="Aileron Bold"/>
              <a:sym typeface="Aileron Bold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7465940" y="394059"/>
            <a:ext cx="3356120" cy="1012642"/>
          </a:xfrm>
          <a:prstGeom prst="rect">
            <a:avLst/>
          </a:prstGeom>
          <a:solidFill>
            <a:srgbClr val="678FBA"/>
          </a:solidFill>
        </p:spPr>
      </p:sp>
      <p:sp>
        <p:nvSpPr>
          <p:cNvPr id="3" name="Freeform 3"/>
          <p:cNvSpPr/>
          <p:nvPr/>
        </p:nvSpPr>
        <p:spPr>
          <a:xfrm>
            <a:off x="3157658" y="2304576"/>
            <a:ext cx="12823220" cy="7982424"/>
          </a:xfrm>
          <a:custGeom>
            <a:avLst/>
            <a:gdLst/>
            <a:ahLst/>
            <a:cxnLst/>
            <a:rect l="l" t="t" r="r" b="b"/>
            <a:pathLst>
              <a:path w="12823220" h="7982424">
                <a:moveTo>
                  <a:pt x="0" y="0"/>
                </a:moveTo>
                <a:lnTo>
                  <a:pt x="12823221" y="0"/>
                </a:lnTo>
                <a:lnTo>
                  <a:pt x="12823221" y="7982424"/>
                </a:lnTo>
                <a:lnTo>
                  <a:pt x="0" y="79824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28700" y="1499072"/>
            <a:ext cx="17081137" cy="8436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77"/>
              </a:lnSpc>
            </a:pPr>
            <a:r>
              <a:rPr lang="en-US" sz="2412" b="1" spc="96">
                <a:solidFill>
                  <a:srgbClr val="12A087"/>
                </a:solidFill>
                <a:latin typeface="Aileron Bold"/>
                <a:ea typeface="Aileron Bold"/>
                <a:cs typeface="Aileron Bold"/>
                <a:sym typeface="Aileron Bold"/>
              </a:rPr>
              <a:t>Cesium (Cs) </a:t>
            </a:r>
            <a:r>
              <a:rPr lang="en-US" sz="2412" spc="96">
                <a:solidFill>
                  <a:srgbClr val="678FBA"/>
                </a:solidFill>
                <a:latin typeface="Aileron"/>
                <a:ea typeface="Aileron"/>
                <a:cs typeface="Aileron"/>
                <a:sym typeface="Aileron"/>
              </a:rPr>
              <a:t>and 16S DNA concentration are positively correlated</a:t>
            </a:r>
          </a:p>
          <a:p>
            <a:pPr algn="ctr">
              <a:lnSpc>
                <a:spcPts val="3377"/>
              </a:lnSpc>
              <a:spcBef>
                <a:spcPct val="0"/>
              </a:spcBef>
            </a:pPr>
            <a:r>
              <a:rPr lang="en-US" sz="2412" spc="96">
                <a:solidFill>
                  <a:srgbClr val="678FBA"/>
                </a:solidFill>
                <a:latin typeface="Aileron"/>
                <a:ea typeface="Aileron"/>
                <a:cs typeface="Aileron"/>
                <a:sym typeface="Aileron"/>
              </a:rPr>
              <a:t>Spearman’s rank correlation: p-value = 6.889e-11 ; rho = 0.3981655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8019184" y="550699"/>
            <a:ext cx="2382982" cy="623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50"/>
              </a:lnSpc>
            </a:pPr>
            <a:r>
              <a:rPr lang="en-US" sz="3607" b="1" spc="252">
                <a:solidFill>
                  <a:srgbClr val="FFFFFF"/>
                </a:solidFill>
                <a:latin typeface="Aileron Bold"/>
                <a:ea typeface="Aileron Bold"/>
                <a:cs typeface="Aileron Bold"/>
                <a:sym typeface="Aileron Bold"/>
              </a:rPr>
              <a:t>RESULTS</a:t>
            </a:r>
          </a:p>
        </p:txBody>
      </p:sp>
      <p:sp>
        <p:nvSpPr>
          <p:cNvPr id="6" name="Freeform 12">
            <a:extLst>
              <a:ext uri="{FF2B5EF4-FFF2-40B4-BE49-F238E27FC236}">
                <a16:creationId xmlns:a16="http://schemas.microsoft.com/office/drawing/2014/main" id="{7C3842DB-1710-F32C-D159-5FEB644E64D7}"/>
              </a:ext>
            </a:extLst>
          </p:cNvPr>
          <p:cNvSpPr/>
          <p:nvPr/>
        </p:nvSpPr>
        <p:spPr>
          <a:xfrm>
            <a:off x="16956994" y="307442"/>
            <a:ext cx="943037" cy="892349"/>
          </a:xfrm>
          <a:custGeom>
            <a:avLst/>
            <a:gdLst/>
            <a:ahLst/>
            <a:cxnLst/>
            <a:rect l="l" t="t" r="r" b="b"/>
            <a:pathLst>
              <a:path w="943037" h="892349">
                <a:moveTo>
                  <a:pt x="0" y="0"/>
                </a:moveTo>
                <a:lnTo>
                  <a:pt x="943037" y="0"/>
                </a:lnTo>
                <a:lnTo>
                  <a:pt x="943037" y="892349"/>
                </a:lnTo>
                <a:lnTo>
                  <a:pt x="0" y="8923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13">
            <a:extLst>
              <a:ext uri="{FF2B5EF4-FFF2-40B4-BE49-F238E27FC236}">
                <a16:creationId xmlns:a16="http://schemas.microsoft.com/office/drawing/2014/main" id="{8C5AC20F-2DB0-6622-43F9-3C66FDD29DF6}"/>
              </a:ext>
            </a:extLst>
          </p:cNvPr>
          <p:cNvSpPr txBox="1"/>
          <p:nvPr/>
        </p:nvSpPr>
        <p:spPr>
          <a:xfrm>
            <a:off x="16826184" y="1373740"/>
            <a:ext cx="1204658" cy="3168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11"/>
              </a:lnSpc>
              <a:spcBef>
                <a:spcPct val="0"/>
              </a:spcBef>
            </a:pPr>
            <a:r>
              <a:rPr lang="en-US" sz="1936" b="1" spc="77" dirty="0">
                <a:solidFill>
                  <a:srgbClr val="678FBA"/>
                </a:solidFill>
                <a:latin typeface="Aileron Bold"/>
                <a:ea typeface="Aileron Bold"/>
                <a:cs typeface="Aileron Bold"/>
                <a:sym typeface="Aileron Bold"/>
                <a:hlinkClick r:id="rId6" action="ppaction://hlinksldjump"/>
              </a:rPr>
              <a:t>Home</a:t>
            </a:r>
            <a:endParaRPr lang="en-US" sz="1936" b="1" spc="77" dirty="0">
              <a:solidFill>
                <a:srgbClr val="678FBA"/>
              </a:solidFill>
              <a:latin typeface="Aileron Bold"/>
              <a:ea typeface="Aileron Bold"/>
              <a:cs typeface="Aileron Bold"/>
              <a:sym typeface="Aileron Bold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7465940" y="394059"/>
            <a:ext cx="3356120" cy="1012642"/>
          </a:xfrm>
          <a:prstGeom prst="rect">
            <a:avLst/>
          </a:prstGeom>
          <a:solidFill>
            <a:srgbClr val="678FBA"/>
          </a:solidFill>
        </p:spPr>
      </p:sp>
      <p:sp>
        <p:nvSpPr>
          <p:cNvPr id="3" name="Freeform 3"/>
          <p:cNvSpPr/>
          <p:nvPr/>
        </p:nvSpPr>
        <p:spPr>
          <a:xfrm>
            <a:off x="2732390" y="2304576"/>
            <a:ext cx="12823220" cy="7982424"/>
          </a:xfrm>
          <a:custGeom>
            <a:avLst/>
            <a:gdLst/>
            <a:ahLst/>
            <a:cxnLst/>
            <a:rect l="l" t="t" r="r" b="b"/>
            <a:pathLst>
              <a:path w="12823220" h="7982424">
                <a:moveTo>
                  <a:pt x="0" y="0"/>
                </a:moveTo>
                <a:lnTo>
                  <a:pt x="12823220" y="0"/>
                </a:lnTo>
                <a:lnTo>
                  <a:pt x="12823220" y="7982424"/>
                </a:lnTo>
                <a:lnTo>
                  <a:pt x="0" y="79824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28700" y="1499072"/>
            <a:ext cx="17081137" cy="8436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77"/>
              </a:lnSpc>
            </a:pPr>
            <a:r>
              <a:rPr lang="en-US" sz="2412" b="1" spc="96">
                <a:solidFill>
                  <a:srgbClr val="12A087"/>
                </a:solidFill>
                <a:latin typeface="Aileron Bold"/>
                <a:ea typeface="Aileron Bold"/>
                <a:cs typeface="Aileron Bold"/>
                <a:sym typeface="Aileron Bold"/>
              </a:rPr>
              <a:t>Lithium (Li) </a:t>
            </a:r>
            <a:r>
              <a:rPr lang="en-US" sz="2412" spc="96">
                <a:solidFill>
                  <a:srgbClr val="678FBA"/>
                </a:solidFill>
                <a:latin typeface="Aileron"/>
                <a:ea typeface="Aileron"/>
                <a:cs typeface="Aileron"/>
                <a:sym typeface="Aileron"/>
              </a:rPr>
              <a:t>and 16S DNA concentration are positively correlated</a:t>
            </a:r>
          </a:p>
          <a:p>
            <a:pPr algn="ctr">
              <a:lnSpc>
                <a:spcPts val="3377"/>
              </a:lnSpc>
              <a:spcBef>
                <a:spcPct val="0"/>
              </a:spcBef>
            </a:pPr>
            <a:r>
              <a:rPr lang="en-US" sz="2412" spc="96">
                <a:solidFill>
                  <a:srgbClr val="678FBA"/>
                </a:solidFill>
                <a:latin typeface="Aileron"/>
                <a:ea typeface="Aileron"/>
                <a:cs typeface="Aileron"/>
                <a:sym typeface="Aileron"/>
              </a:rPr>
              <a:t>Spearman’s rank correlation: p-value = 4.43e-10 ; rho = 0.39821385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8019184" y="550699"/>
            <a:ext cx="2382982" cy="623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50"/>
              </a:lnSpc>
            </a:pPr>
            <a:r>
              <a:rPr lang="en-US" sz="3607" b="1" spc="252">
                <a:solidFill>
                  <a:srgbClr val="FFFFFF"/>
                </a:solidFill>
                <a:latin typeface="Aileron Bold"/>
                <a:ea typeface="Aileron Bold"/>
                <a:cs typeface="Aileron Bold"/>
                <a:sym typeface="Aileron Bold"/>
              </a:rPr>
              <a:t>RESULTS</a:t>
            </a:r>
          </a:p>
        </p:txBody>
      </p:sp>
      <p:sp>
        <p:nvSpPr>
          <p:cNvPr id="6" name="Freeform 12">
            <a:extLst>
              <a:ext uri="{FF2B5EF4-FFF2-40B4-BE49-F238E27FC236}">
                <a16:creationId xmlns:a16="http://schemas.microsoft.com/office/drawing/2014/main" id="{99909E1E-E4D9-C19C-A189-AB3C2BDF7D74}"/>
              </a:ext>
            </a:extLst>
          </p:cNvPr>
          <p:cNvSpPr/>
          <p:nvPr/>
        </p:nvSpPr>
        <p:spPr>
          <a:xfrm>
            <a:off x="16956994" y="307442"/>
            <a:ext cx="943037" cy="892349"/>
          </a:xfrm>
          <a:custGeom>
            <a:avLst/>
            <a:gdLst/>
            <a:ahLst/>
            <a:cxnLst/>
            <a:rect l="l" t="t" r="r" b="b"/>
            <a:pathLst>
              <a:path w="943037" h="892349">
                <a:moveTo>
                  <a:pt x="0" y="0"/>
                </a:moveTo>
                <a:lnTo>
                  <a:pt x="943037" y="0"/>
                </a:lnTo>
                <a:lnTo>
                  <a:pt x="943037" y="892349"/>
                </a:lnTo>
                <a:lnTo>
                  <a:pt x="0" y="8923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13">
            <a:extLst>
              <a:ext uri="{FF2B5EF4-FFF2-40B4-BE49-F238E27FC236}">
                <a16:creationId xmlns:a16="http://schemas.microsoft.com/office/drawing/2014/main" id="{2EFEA9BA-A3FA-2EDB-09EE-48A8FB597B8C}"/>
              </a:ext>
            </a:extLst>
          </p:cNvPr>
          <p:cNvSpPr txBox="1"/>
          <p:nvPr/>
        </p:nvSpPr>
        <p:spPr>
          <a:xfrm>
            <a:off x="16826184" y="1373740"/>
            <a:ext cx="1204658" cy="3168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11"/>
              </a:lnSpc>
              <a:spcBef>
                <a:spcPct val="0"/>
              </a:spcBef>
            </a:pPr>
            <a:r>
              <a:rPr lang="en-US" sz="1936" b="1" spc="77" dirty="0">
                <a:solidFill>
                  <a:srgbClr val="678FBA"/>
                </a:solidFill>
                <a:latin typeface="Aileron Bold"/>
                <a:ea typeface="Aileron Bold"/>
                <a:cs typeface="Aileron Bold"/>
                <a:sym typeface="Aileron Bold"/>
                <a:hlinkClick r:id="rId6" action="ppaction://hlinksldjump"/>
              </a:rPr>
              <a:t>Home</a:t>
            </a:r>
            <a:endParaRPr lang="en-US" sz="1936" b="1" spc="77" dirty="0">
              <a:solidFill>
                <a:srgbClr val="678FBA"/>
              </a:solidFill>
              <a:latin typeface="Aileron Bold"/>
              <a:ea typeface="Aileron Bold"/>
              <a:cs typeface="Aileron Bold"/>
              <a:sym typeface="Aileron Bold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7465940" y="394059"/>
            <a:ext cx="3356120" cy="1012642"/>
          </a:xfrm>
          <a:prstGeom prst="rect">
            <a:avLst/>
          </a:prstGeom>
          <a:solidFill>
            <a:srgbClr val="678FBA"/>
          </a:solidFill>
        </p:spPr>
      </p:sp>
      <p:sp>
        <p:nvSpPr>
          <p:cNvPr id="3" name="Freeform 3"/>
          <p:cNvSpPr/>
          <p:nvPr/>
        </p:nvSpPr>
        <p:spPr>
          <a:xfrm>
            <a:off x="2732390" y="2342676"/>
            <a:ext cx="12823220" cy="7982424"/>
          </a:xfrm>
          <a:custGeom>
            <a:avLst/>
            <a:gdLst/>
            <a:ahLst/>
            <a:cxnLst/>
            <a:rect l="l" t="t" r="r" b="b"/>
            <a:pathLst>
              <a:path w="12823220" h="7982424">
                <a:moveTo>
                  <a:pt x="0" y="0"/>
                </a:moveTo>
                <a:lnTo>
                  <a:pt x="12823220" y="0"/>
                </a:lnTo>
                <a:lnTo>
                  <a:pt x="12823220" y="7982424"/>
                </a:lnTo>
                <a:lnTo>
                  <a:pt x="0" y="79824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28700" y="1499072"/>
            <a:ext cx="17081137" cy="8436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77"/>
              </a:lnSpc>
            </a:pPr>
            <a:r>
              <a:rPr lang="en-US" sz="2412" b="1" spc="96">
                <a:solidFill>
                  <a:srgbClr val="12A087"/>
                </a:solidFill>
                <a:latin typeface="Aileron Bold"/>
                <a:ea typeface="Aileron Bold"/>
                <a:cs typeface="Aileron Bold"/>
                <a:sym typeface="Aileron Bold"/>
              </a:rPr>
              <a:t>Uranium (U) </a:t>
            </a:r>
            <a:r>
              <a:rPr lang="en-US" sz="2412" spc="96">
                <a:solidFill>
                  <a:srgbClr val="678FBA"/>
                </a:solidFill>
                <a:latin typeface="Aileron"/>
                <a:ea typeface="Aileron"/>
                <a:cs typeface="Aileron"/>
                <a:sym typeface="Aileron"/>
              </a:rPr>
              <a:t>and 16S DNA concentration are positively correlated</a:t>
            </a:r>
          </a:p>
          <a:p>
            <a:pPr algn="ctr">
              <a:lnSpc>
                <a:spcPts val="3377"/>
              </a:lnSpc>
              <a:spcBef>
                <a:spcPct val="0"/>
              </a:spcBef>
            </a:pPr>
            <a:r>
              <a:rPr lang="en-US" sz="2412" spc="96">
                <a:solidFill>
                  <a:srgbClr val="678FBA"/>
                </a:solidFill>
                <a:latin typeface="Aileron"/>
                <a:ea typeface="Aileron"/>
                <a:cs typeface="Aileron"/>
                <a:sym typeface="Aileron"/>
              </a:rPr>
              <a:t>Spearman’s rank correlation: p-value =2.912e-09 ; rho = 0.3649884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8019184" y="550699"/>
            <a:ext cx="2382982" cy="623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50"/>
              </a:lnSpc>
            </a:pPr>
            <a:r>
              <a:rPr lang="en-US" sz="3607" b="1" spc="252">
                <a:solidFill>
                  <a:srgbClr val="FFFFFF"/>
                </a:solidFill>
                <a:latin typeface="Aileron Bold"/>
                <a:ea typeface="Aileron Bold"/>
                <a:cs typeface="Aileron Bold"/>
                <a:sym typeface="Aileron Bold"/>
              </a:rPr>
              <a:t>RESULTS</a:t>
            </a:r>
          </a:p>
        </p:txBody>
      </p:sp>
      <p:sp>
        <p:nvSpPr>
          <p:cNvPr id="6" name="Freeform 12">
            <a:extLst>
              <a:ext uri="{FF2B5EF4-FFF2-40B4-BE49-F238E27FC236}">
                <a16:creationId xmlns:a16="http://schemas.microsoft.com/office/drawing/2014/main" id="{C29A451C-9CD5-0FC4-8CCC-C94AA866E251}"/>
              </a:ext>
            </a:extLst>
          </p:cNvPr>
          <p:cNvSpPr/>
          <p:nvPr/>
        </p:nvSpPr>
        <p:spPr>
          <a:xfrm>
            <a:off x="16956994" y="307442"/>
            <a:ext cx="943037" cy="892349"/>
          </a:xfrm>
          <a:custGeom>
            <a:avLst/>
            <a:gdLst/>
            <a:ahLst/>
            <a:cxnLst/>
            <a:rect l="l" t="t" r="r" b="b"/>
            <a:pathLst>
              <a:path w="943037" h="892349">
                <a:moveTo>
                  <a:pt x="0" y="0"/>
                </a:moveTo>
                <a:lnTo>
                  <a:pt x="943037" y="0"/>
                </a:lnTo>
                <a:lnTo>
                  <a:pt x="943037" y="892349"/>
                </a:lnTo>
                <a:lnTo>
                  <a:pt x="0" y="8923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13">
            <a:extLst>
              <a:ext uri="{FF2B5EF4-FFF2-40B4-BE49-F238E27FC236}">
                <a16:creationId xmlns:a16="http://schemas.microsoft.com/office/drawing/2014/main" id="{998915CE-58FF-650A-A329-CEB1A79BDBFA}"/>
              </a:ext>
            </a:extLst>
          </p:cNvPr>
          <p:cNvSpPr txBox="1"/>
          <p:nvPr/>
        </p:nvSpPr>
        <p:spPr>
          <a:xfrm>
            <a:off x="16826184" y="1373740"/>
            <a:ext cx="1204658" cy="3168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11"/>
              </a:lnSpc>
              <a:spcBef>
                <a:spcPct val="0"/>
              </a:spcBef>
            </a:pPr>
            <a:r>
              <a:rPr lang="en-US" sz="1936" b="1" spc="77" dirty="0">
                <a:solidFill>
                  <a:srgbClr val="678FBA"/>
                </a:solidFill>
                <a:latin typeface="Aileron Bold"/>
                <a:ea typeface="Aileron Bold"/>
                <a:cs typeface="Aileron Bold"/>
                <a:sym typeface="Aileron Bold"/>
                <a:hlinkClick r:id="rId6" action="ppaction://hlinksldjump"/>
              </a:rPr>
              <a:t>Home</a:t>
            </a:r>
            <a:endParaRPr lang="en-US" sz="1936" b="1" spc="77" dirty="0">
              <a:solidFill>
                <a:srgbClr val="678FBA"/>
              </a:solidFill>
              <a:latin typeface="Aileron Bold"/>
              <a:ea typeface="Aileron Bold"/>
              <a:cs typeface="Aileron Bold"/>
              <a:sym typeface="Aileron Bold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70073" y="2342676"/>
            <a:ext cx="11547853" cy="7944324"/>
          </a:xfrm>
          <a:custGeom>
            <a:avLst/>
            <a:gdLst/>
            <a:ahLst/>
            <a:cxnLst/>
            <a:rect l="l" t="t" r="r" b="b"/>
            <a:pathLst>
              <a:path w="11547853" h="7944324">
                <a:moveTo>
                  <a:pt x="0" y="0"/>
                </a:moveTo>
                <a:lnTo>
                  <a:pt x="11547854" y="0"/>
                </a:lnTo>
                <a:lnTo>
                  <a:pt x="11547854" y="7944324"/>
                </a:lnTo>
                <a:lnTo>
                  <a:pt x="0" y="79443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9342"/>
            </a:stretch>
          </a:blipFill>
        </p:spPr>
      </p:sp>
      <p:sp>
        <p:nvSpPr>
          <p:cNvPr id="3" name="AutoShape 3"/>
          <p:cNvSpPr/>
          <p:nvPr/>
        </p:nvSpPr>
        <p:spPr>
          <a:xfrm>
            <a:off x="7465940" y="394059"/>
            <a:ext cx="3356120" cy="1012642"/>
          </a:xfrm>
          <a:prstGeom prst="rect">
            <a:avLst/>
          </a:prstGeom>
          <a:solidFill>
            <a:srgbClr val="678FBA"/>
          </a:solidFill>
        </p:spPr>
      </p:sp>
      <p:sp>
        <p:nvSpPr>
          <p:cNvPr id="4" name="TextBox 4"/>
          <p:cNvSpPr txBox="1"/>
          <p:nvPr/>
        </p:nvSpPr>
        <p:spPr>
          <a:xfrm>
            <a:off x="1028700" y="1499072"/>
            <a:ext cx="17081137" cy="8436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77"/>
              </a:lnSpc>
            </a:pPr>
            <a:r>
              <a:rPr lang="en-US" sz="2412" b="1" spc="96">
                <a:solidFill>
                  <a:srgbClr val="12A087"/>
                </a:solidFill>
                <a:latin typeface="Aileron Bold"/>
                <a:ea typeface="Aileron Bold"/>
                <a:cs typeface="Aileron Bold"/>
                <a:sym typeface="Aileron Bold"/>
              </a:rPr>
              <a:t>Particulate Matter (PM) </a:t>
            </a:r>
            <a:r>
              <a:rPr lang="en-US" sz="2412" spc="96">
                <a:solidFill>
                  <a:srgbClr val="678FBA"/>
                </a:solidFill>
                <a:latin typeface="Aileron"/>
                <a:ea typeface="Aileron"/>
                <a:cs typeface="Aileron"/>
                <a:sym typeface="Aileron"/>
              </a:rPr>
              <a:t>and 16S DNA concentration are positively correlated</a:t>
            </a:r>
          </a:p>
          <a:p>
            <a:pPr algn="ctr">
              <a:lnSpc>
                <a:spcPts val="3377"/>
              </a:lnSpc>
              <a:spcBef>
                <a:spcPct val="0"/>
              </a:spcBef>
            </a:pPr>
            <a:r>
              <a:rPr lang="en-US" sz="2412" spc="96">
                <a:solidFill>
                  <a:srgbClr val="678FBA"/>
                </a:solidFill>
                <a:latin typeface="Aileron"/>
                <a:ea typeface="Aileron"/>
                <a:cs typeface="Aileron"/>
                <a:sym typeface="Aileron"/>
              </a:rPr>
              <a:t>Spearman’s rank correlation: p-value = 1.475e-08 ; rho = 0.3543521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8019184" y="550699"/>
            <a:ext cx="2382982" cy="623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50"/>
              </a:lnSpc>
            </a:pPr>
            <a:r>
              <a:rPr lang="en-US" sz="3607" b="1" spc="252">
                <a:solidFill>
                  <a:srgbClr val="FFFFFF"/>
                </a:solidFill>
                <a:latin typeface="Aileron Bold"/>
                <a:ea typeface="Aileron Bold"/>
                <a:cs typeface="Aileron Bold"/>
                <a:sym typeface="Aileron Bold"/>
              </a:rPr>
              <a:t>RESULTS</a:t>
            </a:r>
          </a:p>
        </p:txBody>
      </p:sp>
      <p:sp>
        <p:nvSpPr>
          <p:cNvPr id="8" name="Freeform 12">
            <a:extLst>
              <a:ext uri="{FF2B5EF4-FFF2-40B4-BE49-F238E27FC236}">
                <a16:creationId xmlns:a16="http://schemas.microsoft.com/office/drawing/2014/main" id="{4FDF1C9C-AE3C-F3E2-5E0C-D6292CA71E32}"/>
              </a:ext>
            </a:extLst>
          </p:cNvPr>
          <p:cNvSpPr/>
          <p:nvPr/>
        </p:nvSpPr>
        <p:spPr>
          <a:xfrm>
            <a:off x="16956994" y="307442"/>
            <a:ext cx="943037" cy="892349"/>
          </a:xfrm>
          <a:custGeom>
            <a:avLst/>
            <a:gdLst/>
            <a:ahLst/>
            <a:cxnLst/>
            <a:rect l="l" t="t" r="r" b="b"/>
            <a:pathLst>
              <a:path w="943037" h="892349">
                <a:moveTo>
                  <a:pt x="0" y="0"/>
                </a:moveTo>
                <a:lnTo>
                  <a:pt x="943037" y="0"/>
                </a:lnTo>
                <a:lnTo>
                  <a:pt x="943037" y="892349"/>
                </a:lnTo>
                <a:lnTo>
                  <a:pt x="0" y="8923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13">
            <a:extLst>
              <a:ext uri="{FF2B5EF4-FFF2-40B4-BE49-F238E27FC236}">
                <a16:creationId xmlns:a16="http://schemas.microsoft.com/office/drawing/2014/main" id="{EFEF209F-856A-3199-93C1-9329DC194DF9}"/>
              </a:ext>
            </a:extLst>
          </p:cNvPr>
          <p:cNvSpPr txBox="1"/>
          <p:nvPr/>
        </p:nvSpPr>
        <p:spPr>
          <a:xfrm>
            <a:off x="16826184" y="1373740"/>
            <a:ext cx="1204658" cy="3168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11"/>
              </a:lnSpc>
              <a:spcBef>
                <a:spcPct val="0"/>
              </a:spcBef>
            </a:pPr>
            <a:r>
              <a:rPr lang="en-US" sz="1936" b="1" spc="77" dirty="0">
                <a:solidFill>
                  <a:srgbClr val="678FBA"/>
                </a:solidFill>
                <a:latin typeface="Aileron Bold"/>
                <a:ea typeface="Aileron Bold"/>
                <a:cs typeface="Aileron Bold"/>
                <a:sym typeface="Aileron Bold"/>
                <a:hlinkClick r:id="rId6" action="ppaction://hlinksldjump"/>
              </a:rPr>
              <a:t>Home</a:t>
            </a:r>
            <a:endParaRPr lang="en-US" sz="1936" b="1" spc="77" dirty="0">
              <a:solidFill>
                <a:srgbClr val="678FBA"/>
              </a:solidFill>
              <a:latin typeface="Aileron Bold"/>
              <a:ea typeface="Aileron Bold"/>
              <a:cs typeface="Aileron Bold"/>
              <a:sym typeface="Aileron Bold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30036" y="566599"/>
            <a:ext cx="16427928" cy="62902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19"/>
              </a:lnSpc>
              <a:spcBef>
                <a:spcPct val="0"/>
              </a:spcBef>
            </a:pPr>
            <a:r>
              <a:rPr lang="en-US" sz="3228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Dust and Mineral Transport Markers</a:t>
            </a:r>
          </a:p>
          <a:p>
            <a:pPr algn="l">
              <a:lnSpc>
                <a:spcPts val="4519"/>
              </a:lnSpc>
              <a:spcBef>
                <a:spcPct val="0"/>
              </a:spcBef>
            </a:pPr>
            <a:r>
              <a:rPr lang="en-US" sz="3228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Ca²⁺ (Calcium):</a:t>
            </a:r>
          </a:p>
          <a:p>
            <a:pPr algn="l">
              <a:lnSpc>
                <a:spcPts val="4519"/>
              </a:lnSpc>
              <a:spcBef>
                <a:spcPct val="0"/>
              </a:spcBef>
            </a:pPr>
            <a:r>
              <a:rPr lang="en-US" sz="3228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⟶ Strong marker of mineral dust, especially Saharan dust and crustal sources.</a:t>
            </a:r>
          </a:p>
          <a:p>
            <a:pPr algn="l">
              <a:lnSpc>
                <a:spcPts val="4519"/>
              </a:lnSpc>
              <a:spcBef>
                <a:spcPct val="0"/>
              </a:spcBef>
            </a:pPr>
            <a:r>
              <a:rPr lang="en-US" sz="3228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Often associated with carbonate-rich soils and desert-derived aerosols.</a:t>
            </a:r>
          </a:p>
          <a:p>
            <a:pPr algn="l">
              <a:lnSpc>
                <a:spcPts val="4519"/>
              </a:lnSpc>
              <a:spcBef>
                <a:spcPct val="0"/>
              </a:spcBef>
            </a:pPr>
            <a:endParaRPr lang="en-US" sz="3228" dirty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algn="l">
              <a:lnSpc>
                <a:spcPts val="4519"/>
              </a:lnSpc>
              <a:spcBef>
                <a:spcPct val="0"/>
              </a:spcBef>
            </a:pPr>
            <a:r>
              <a:rPr lang="en-US" sz="3228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Thorium (Th), Beryllium (Be), Cesium (Cs), Uranium (U), Lithium (Li): </a:t>
            </a:r>
          </a:p>
          <a:p>
            <a:pPr algn="l">
              <a:lnSpc>
                <a:spcPts val="4519"/>
              </a:lnSpc>
              <a:spcBef>
                <a:spcPct val="0"/>
              </a:spcBef>
            </a:pPr>
            <a:r>
              <a:rPr lang="en-US" sz="3228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⟶ All are trace metals or radionuclides commonly enriched in long-range transported mineral dust, especially from Saharan or arid regions.</a:t>
            </a:r>
          </a:p>
          <a:p>
            <a:pPr algn="l">
              <a:lnSpc>
                <a:spcPts val="4519"/>
              </a:lnSpc>
              <a:spcBef>
                <a:spcPct val="0"/>
              </a:spcBef>
            </a:pPr>
            <a:endParaRPr lang="en-US" sz="3228" dirty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algn="l">
              <a:lnSpc>
                <a:spcPts val="4519"/>
              </a:lnSpc>
              <a:spcBef>
                <a:spcPct val="0"/>
              </a:spcBef>
            </a:pPr>
            <a:r>
              <a:rPr lang="en-US" sz="3228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PM10:</a:t>
            </a:r>
          </a:p>
          <a:p>
            <a:pPr algn="l">
              <a:lnSpc>
                <a:spcPts val="4519"/>
              </a:lnSpc>
              <a:spcBef>
                <a:spcPct val="0"/>
              </a:spcBef>
            </a:pPr>
            <a:r>
              <a:rPr lang="en-US" sz="3228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⟶ Particulate Matter of size 10 um. Can help capturing dust events.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204526" y="7599792"/>
            <a:ext cx="15878947" cy="2086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72"/>
              </a:lnSpc>
            </a:pPr>
            <a:r>
              <a:rPr lang="en-US" sz="2980" b="1" spc="119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Saharan Dust</a:t>
            </a:r>
          </a:p>
          <a:p>
            <a:pPr algn="ctr">
              <a:lnSpc>
                <a:spcPts val="4172"/>
              </a:lnSpc>
              <a:spcBef>
                <a:spcPct val="0"/>
              </a:spcBef>
            </a:pPr>
            <a:r>
              <a:rPr lang="en-US" sz="2980" spc="119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The Saharan region is the world’s largest source of wind-blown dust particles (Goudie and Middleton, 2001) and European countries, among them France, are subject to these outbreaks (</a:t>
            </a:r>
            <a:r>
              <a:rPr lang="en-US" sz="2980" u="sng" spc="119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  <a:hlinkClick r:id="rId2" tooltip="https://www-sciencedirect-com.insu.bib.cnrs.fr/science/article/pii/S1352231010001883?via%3Dihub#bib10"/>
              </a:rPr>
              <a:t>Coudé-Gaussen, 1991</a:t>
            </a:r>
            <a:r>
              <a:rPr lang="en-US" sz="2980" spc="119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).</a:t>
            </a:r>
          </a:p>
        </p:txBody>
      </p:sp>
      <p:sp>
        <p:nvSpPr>
          <p:cNvPr id="4" name="Freeform 12">
            <a:extLst>
              <a:ext uri="{FF2B5EF4-FFF2-40B4-BE49-F238E27FC236}">
                <a16:creationId xmlns:a16="http://schemas.microsoft.com/office/drawing/2014/main" id="{0103D83C-D8E9-9D6A-F7F6-05AF9B27C848}"/>
              </a:ext>
            </a:extLst>
          </p:cNvPr>
          <p:cNvSpPr/>
          <p:nvPr/>
        </p:nvSpPr>
        <p:spPr>
          <a:xfrm>
            <a:off x="16956994" y="307442"/>
            <a:ext cx="943037" cy="892349"/>
          </a:xfrm>
          <a:custGeom>
            <a:avLst/>
            <a:gdLst/>
            <a:ahLst/>
            <a:cxnLst/>
            <a:rect l="l" t="t" r="r" b="b"/>
            <a:pathLst>
              <a:path w="943037" h="892349">
                <a:moveTo>
                  <a:pt x="0" y="0"/>
                </a:moveTo>
                <a:lnTo>
                  <a:pt x="943037" y="0"/>
                </a:lnTo>
                <a:lnTo>
                  <a:pt x="943037" y="892349"/>
                </a:lnTo>
                <a:lnTo>
                  <a:pt x="0" y="89234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13">
            <a:extLst>
              <a:ext uri="{FF2B5EF4-FFF2-40B4-BE49-F238E27FC236}">
                <a16:creationId xmlns:a16="http://schemas.microsoft.com/office/drawing/2014/main" id="{00CAEA7E-BDEB-2425-4324-347EA08C4B6A}"/>
              </a:ext>
            </a:extLst>
          </p:cNvPr>
          <p:cNvSpPr txBox="1"/>
          <p:nvPr/>
        </p:nvSpPr>
        <p:spPr>
          <a:xfrm>
            <a:off x="16826184" y="1373740"/>
            <a:ext cx="1204658" cy="3168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11"/>
              </a:lnSpc>
              <a:spcBef>
                <a:spcPct val="0"/>
              </a:spcBef>
            </a:pPr>
            <a:r>
              <a:rPr lang="en-US" sz="1936" b="1" spc="77" dirty="0">
                <a:solidFill>
                  <a:srgbClr val="678FBA"/>
                </a:solidFill>
                <a:latin typeface="Aileron Bold"/>
                <a:ea typeface="Aileron Bold"/>
                <a:cs typeface="Aileron Bold"/>
                <a:sym typeface="Aileron Bold"/>
                <a:hlinkClick r:id="rId5" action="ppaction://hlinksldjump"/>
              </a:rPr>
              <a:t>Home</a:t>
            </a:r>
            <a:endParaRPr lang="en-US" sz="1936" b="1" spc="77" dirty="0">
              <a:solidFill>
                <a:srgbClr val="678FBA"/>
              </a:solidFill>
              <a:latin typeface="Aileron Bold"/>
              <a:ea typeface="Aileron Bold"/>
              <a:cs typeface="Aileron Bold"/>
              <a:sym typeface="Aileron Bold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87313" y="1546222"/>
            <a:ext cx="14826603" cy="2407061"/>
            <a:chOff x="0" y="0"/>
            <a:chExt cx="3904949" cy="63395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904949" cy="633958"/>
            </a:xfrm>
            <a:custGeom>
              <a:avLst/>
              <a:gdLst/>
              <a:ahLst/>
              <a:cxnLst/>
              <a:rect l="l" t="t" r="r" b="b"/>
              <a:pathLst>
                <a:path w="3904949" h="633958">
                  <a:moveTo>
                    <a:pt x="0" y="0"/>
                  </a:moveTo>
                  <a:lnTo>
                    <a:pt x="3904949" y="0"/>
                  </a:lnTo>
                  <a:lnTo>
                    <a:pt x="3904949" y="633958"/>
                  </a:lnTo>
                  <a:lnTo>
                    <a:pt x="0" y="633958"/>
                  </a:lnTo>
                  <a:close/>
                </a:path>
              </a:pathLst>
            </a:custGeom>
            <a:solidFill>
              <a:srgbClr val="D6EAFF">
                <a:alpha val="46667"/>
              </a:srgb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3904949" cy="6815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72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942281" y="1716131"/>
            <a:ext cx="14162271" cy="19589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54" lvl="1" indent="-269877" algn="l">
              <a:lnSpc>
                <a:spcPts val="3925"/>
              </a:lnSpc>
              <a:buFont typeface="Arial"/>
              <a:buChar char="•"/>
            </a:pPr>
            <a:r>
              <a:rPr lang="en-US" sz="25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Among meteorological and chemical analyses, the highest correlations for bacterial DNA concentrations were found with mineral dust tracers (Ca²⁺, Thorium, Beryllium, Cesium, Lithium, PM10). </a:t>
            </a:r>
          </a:p>
          <a:p>
            <a:pPr marL="539754" lvl="1" indent="-269877" algn="l">
              <a:lnSpc>
                <a:spcPts val="3925"/>
              </a:lnSpc>
              <a:buFont typeface="Arial"/>
              <a:buChar char="•"/>
            </a:pPr>
            <a:r>
              <a:rPr lang="en-US" sz="25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The meteorological factors are not the main driver of bacterial abundance at Jungfraujoch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1868024" y="4315232"/>
            <a:ext cx="709937" cy="314298"/>
            <a:chOff x="0" y="0"/>
            <a:chExt cx="1425247" cy="63097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425247" cy="630975"/>
            </a:xfrm>
            <a:custGeom>
              <a:avLst/>
              <a:gdLst/>
              <a:ahLst/>
              <a:cxnLst/>
              <a:rect l="l" t="t" r="r" b="b"/>
              <a:pathLst>
                <a:path w="1425247" h="630975">
                  <a:moveTo>
                    <a:pt x="1425247" y="315487"/>
                  </a:moveTo>
                  <a:lnTo>
                    <a:pt x="1018847" y="0"/>
                  </a:lnTo>
                  <a:lnTo>
                    <a:pt x="1018847" y="203200"/>
                  </a:lnTo>
                  <a:lnTo>
                    <a:pt x="0" y="203200"/>
                  </a:lnTo>
                  <a:lnTo>
                    <a:pt x="0" y="427775"/>
                  </a:lnTo>
                  <a:lnTo>
                    <a:pt x="1018847" y="427775"/>
                  </a:lnTo>
                  <a:lnTo>
                    <a:pt x="1018847" y="630975"/>
                  </a:lnTo>
                  <a:lnTo>
                    <a:pt x="1425247" y="315487"/>
                  </a:lnTo>
                  <a:close/>
                </a:path>
              </a:pathLst>
            </a:custGeom>
            <a:solidFill>
              <a:srgbClr val="A04F4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155575"/>
              <a:ext cx="1323647" cy="2722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72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352036" y="5826137"/>
            <a:ext cx="15616711" cy="3307518"/>
          </a:xfrm>
          <a:custGeom>
            <a:avLst/>
            <a:gdLst/>
            <a:ahLst/>
            <a:cxnLst/>
            <a:rect l="l" t="t" r="r" b="b"/>
            <a:pathLst>
              <a:path w="15616711" h="3307518">
                <a:moveTo>
                  <a:pt x="0" y="0"/>
                </a:moveTo>
                <a:lnTo>
                  <a:pt x="15616711" y="0"/>
                </a:lnTo>
                <a:lnTo>
                  <a:pt x="15616711" y="3307517"/>
                </a:lnTo>
                <a:lnTo>
                  <a:pt x="0" y="330751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33072" b="-50544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520911" y="5014228"/>
            <a:ext cx="16332202" cy="519284"/>
          </a:xfrm>
          <a:custGeom>
            <a:avLst/>
            <a:gdLst/>
            <a:ahLst/>
            <a:cxnLst/>
            <a:rect l="l" t="t" r="r" b="b"/>
            <a:pathLst>
              <a:path w="16332202" h="519284">
                <a:moveTo>
                  <a:pt x="0" y="0"/>
                </a:moveTo>
                <a:lnTo>
                  <a:pt x="16332202" y="0"/>
                </a:lnTo>
                <a:lnTo>
                  <a:pt x="16332202" y="519284"/>
                </a:lnTo>
                <a:lnTo>
                  <a:pt x="0" y="5192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r="-1237" b="-1138244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432859" y="8923805"/>
            <a:ext cx="15683201" cy="1243880"/>
          </a:xfrm>
          <a:custGeom>
            <a:avLst/>
            <a:gdLst/>
            <a:ahLst/>
            <a:cxnLst/>
            <a:rect l="l" t="t" r="r" b="b"/>
            <a:pathLst>
              <a:path w="15683201" h="1243880">
                <a:moveTo>
                  <a:pt x="0" y="0"/>
                </a:moveTo>
                <a:lnTo>
                  <a:pt x="15683200" y="0"/>
                </a:lnTo>
                <a:lnTo>
                  <a:pt x="15683200" y="1243880"/>
                </a:lnTo>
                <a:lnTo>
                  <a:pt x="0" y="12438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390322"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028700" y="324342"/>
            <a:ext cx="16230600" cy="8635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>
                <a:solidFill>
                  <a:srgbClr val="1A437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Dust events as microbial highways to glaciers?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387148" y="4248557"/>
            <a:ext cx="13921993" cy="422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72"/>
              </a:lnSpc>
              <a:spcBef>
                <a:spcPct val="0"/>
              </a:spcBef>
            </a:pPr>
            <a:r>
              <a:rPr lang="en-US" sz="2480" spc="99">
                <a:solidFill>
                  <a:srgbClr val="A04F4F"/>
                </a:solidFill>
                <a:latin typeface="Aileron"/>
                <a:ea typeface="Aileron"/>
                <a:cs typeface="Aileron"/>
                <a:sym typeface="Aileron"/>
              </a:rPr>
              <a:t>This suggests that </a:t>
            </a:r>
            <a:r>
              <a:rPr lang="en-US" sz="2480" b="1" spc="99">
                <a:solidFill>
                  <a:srgbClr val="A04F4F"/>
                </a:solidFill>
                <a:latin typeface="Aileron Bold"/>
                <a:ea typeface="Aileron Bold"/>
                <a:cs typeface="Aileron Bold"/>
                <a:sym typeface="Aileron Bold"/>
              </a:rPr>
              <a:t>Dust is</a:t>
            </a:r>
            <a:r>
              <a:rPr lang="en-US" sz="2480" spc="99">
                <a:solidFill>
                  <a:srgbClr val="A04F4F"/>
                </a:solidFill>
                <a:latin typeface="Aileron"/>
                <a:ea typeface="Aileron"/>
                <a:cs typeface="Aileron"/>
                <a:sym typeface="Aileron"/>
              </a:rPr>
              <a:t> a major driver of bacterial abundance in our samples.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720230" y="5521869"/>
            <a:ext cx="14696260" cy="3761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65"/>
              </a:lnSpc>
            </a:pPr>
            <a:r>
              <a:rPr lang="en-US" sz="208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p-value &lt; 0.001 = *** ; p-value &lt; 0.01 = ** ; p-value &lt; 0.05 = * ; p-value &gt; 0.05 = NS</a:t>
            </a:r>
          </a:p>
        </p:txBody>
      </p:sp>
      <p:sp>
        <p:nvSpPr>
          <p:cNvPr id="15" name="Freeform 15"/>
          <p:cNvSpPr/>
          <p:nvPr/>
        </p:nvSpPr>
        <p:spPr>
          <a:xfrm>
            <a:off x="209345" y="211379"/>
            <a:ext cx="874471" cy="874471"/>
          </a:xfrm>
          <a:custGeom>
            <a:avLst/>
            <a:gdLst/>
            <a:ahLst/>
            <a:cxnLst/>
            <a:rect l="l" t="t" r="r" b="b"/>
            <a:pathLst>
              <a:path w="874471" h="874471">
                <a:moveTo>
                  <a:pt x="0" y="0"/>
                </a:moveTo>
                <a:lnTo>
                  <a:pt x="874471" y="0"/>
                </a:lnTo>
                <a:lnTo>
                  <a:pt x="874471" y="874471"/>
                </a:lnTo>
                <a:lnTo>
                  <a:pt x="0" y="87447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87313" y="1546222"/>
            <a:ext cx="14826603" cy="2089080"/>
            <a:chOff x="0" y="0"/>
            <a:chExt cx="3904949" cy="55021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904949" cy="550210"/>
            </a:xfrm>
            <a:custGeom>
              <a:avLst/>
              <a:gdLst/>
              <a:ahLst/>
              <a:cxnLst/>
              <a:rect l="l" t="t" r="r" b="b"/>
              <a:pathLst>
                <a:path w="3904949" h="550210">
                  <a:moveTo>
                    <a:pt x="0" y="0"/>
                  </a:moveTo>
                  <a:lnTo>
                    <a:pt x="3904949" y="0"/>
                  </a:lnTo>
                  <a:lnTo>
                    <a:pt x="3904949" y="550210"/>
                  </a:lnTo>
                  <a:lnTo>
                    <a:pt x="0" y="550210"/>
                  </a:lnTo>
                  <a:close/>
                </a:path>
              </a:pathLst>
            </a:custGeom>
            <a:solidFill>
              <a:srgbClr val="D6EAFF">
                <a:alpha val="46667"/>
              </a:srgb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3904949" cy="5978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72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623115" y="4082977"/>
            <a:ext cx="17206672" cy="5741025"/>
          </a:xfrm>
          <a:custGeom>
            <a:avLst/>
            <a:gdLst/>
            <a:ahLst/>
            <a:cxnLst/>
            <a:rect l="l" t="t" r="r" b="b"/>
            <a:pathLst>
              <a:path w="17206672" h="5741025">
                <a:moveTo>
                  <a:pt x="0" y="0"/>
                </a:moveTo>
                <a:lnTo>
                  <a:pt x="17206672" y="0"/>
                </a:lnTo>
                <a:lnTo>
                  <a:pt x="17206672" y="5741025"/>
                </a:lnTo>
                <a:lnTo>
                  <a:pt x="0" y="57410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2103232" y="1828176"/>
            <a:ext cx="709937" cy="314298"/>
            <a:chOff x="0" y="0"/>
            <a:chExt cx="1425247" cy="63097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425247" cy="630975"/>
            </a:xfrm>
            <a:custGeom>
              <a:avLst/>
              <a:gdLst/>
              <a:ahLst/>
              <a:cxnLst/>
              <a:rect l="l" t="t" r="r" b="b"/>
              <a:pathLst>
                <a:path w="1425247" h="630975">
                  <a:moveTo>
                    <a:pt x="1425247" y="315487"/>
                  </a:moveTo>
                  <a:lnTo>
                    <a:pt x="1018847" y="0"/>
                  </a:lnTo>
                  <a:lnTo>
                    <a:pt x="1018847" y="203200"/>
                  </a:lnTo>
                  <a:lnTo>
                    <a:pt x="0" y="203200"/>
                  </a:lnTo>
                  <a:lnTo>
                    <a:pt x="0" y="427775"/>
                  </a:lnTo>
                  <a:lnTo>
                    <a:pt x="1018847" y="427775"/>
                  </a:lnTo>
                  <a:lnTo>
                    <a:pt x="1018847" y="630975"/>
                  </a:lnTo>
                  <a:lnTo>
                    <a:pt x="1425247" y="315487"/>
                  </a:lnTo>
                  <a:close/>
                </a:path>
              </a:pathLst>
            </a:custGeom>
            <a:solidFill>
              <a:srgbClr val="36617B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155575"/>
              <a:ext cx="1323647" cy="2722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72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2103232" y="2319006"/>
            <a:ext cx="709937" cy="314298"/>
            <a:chOff x="0" y="0"/>
            <a:chExt cx="1425247" cy="63097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425247" cy="630975"/>
            </a:xfrm>
            <a:custGeom>
              <a:avLst/>
              <a:gdLst/>
              <a:ahLst/>
              <a:cxnLst/>
              <a:rect l="l" t="t" r="r" b="b"/>
              <a:pathLst>
                <a:path w="1425247" h="630975">
                  <a:moveTo>
                    <a:pt x="1425247" y="315487"/>
                  </a:moveTo>
                  <a:lnTo>
                    <a:pt x="1018847" y="0"/>
                  </a:lnTo>
                  <a:lnTo>
                    <a:pt x="1018847" y="203200"/>
                  </a:lnTo>
                  <a:lnTo>
                    <a:pt x="0" y="203200"/>
                  </a:lnTo>
                  <a:lnTo>
                    <a:pt x="0" y="427775"/>
                  </a:lnTo>
                  <a:lnTo>
                    <a:pt x="1018847" y="427775"/>
                  </a:lnTo>
                  <a:lnTo>
                    <a:pt x="1018847" y="630975"/>
                  </a:lnTo>
                  <a:lnTo>
                    <a:pt x="1425247" y="315487"/>
                  </a:lnTo>
                  <a:close/>
                </a:path>
              </a:pathLst>
            </a:custGeom>
            <a:solidFill>
              <a:srgbClr val="36617B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155575"/>
              <a:ext cx="1323647" cy="2722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72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028700" y="324342"/>
            <a:ext cx="16230600" cy="8635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>
                <a:solidFill>
                  <a:srgbClr val="1A437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Time series plot of bacterial DNA concentration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367980" y="1676328"/>
            <a:ext cx="11552039" cy="14636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25"/>
              </a:lnSpc>
            </a:pPr>
            <a:r>
              <a:rPr lang="en-US" sz="25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DNA concentrations stable overall but show episodic increases and decreases.</a:t>
            </a:r>
          </a:p>
          <a:p>
            <a:pPr algn="l">
              <a:lnSpc>
                <a:spcPts val="3925"/>
              </a:lnSpc>
            </a:pPr>
            <a:r>
              <a:rPr lang="en-US" sz="25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No strong </a:t>
            </a:r>
            <a:r>
              <a:rPr lang="en-US" sz="2500" b="1">
                <a:solidFill>
                  <a:srgbClr val="1A437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seasonal</a:t>
            </a:r>
            <a:r>
              <a:rPr lang="en-US" sz="25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or monthly trend detected (Kruskal-Wallis, p-value = NS).</a:t>
            </a:r>
          </a:p>
          <a:p>
            <a:pPr algn="l">
              <a:lnSpc>
                <a:spcPts val="3925"/>
              </a:lnSpc>
            </a:pPr>
            <a:endParaRPr lang="en-US" sz="250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209345" y="211379"/>
            <a:ext cx="874471" cy="874471"/>
          </a:xfrm>
          <a:custGeom>
            <a:avLst/>
            <a:gdLst/>
            <a:ahLst/>
            <a:cxnLst/>
            <a:rect l="l" t="t" r="r" b="b"/>
            <a:pathLst>
              <a:path w="874471" h="874471">
                <a:moveTo>
                  <a:pt x="0" y="0"/>
                </a:moveTo>
                <a:lnTo>
                  <a:pt x="874471" y="0"/>
                </a:lnTo>
                <a:lnTo>
                  <a:pt x="874471" y="874471"/>
                </a:lnTo>
                <a:lnTo>
                  <a:pt x="0" y="8744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87313" y="1546222"/>
            <a:ext cx="14826603" cy="2256268"/>
            <a:chOff x="0" y="0"/>
            <a:chExt cx="3904949" cy="59424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904949" cy="594243"/>
            </a:xfrm>
            <a:custGeom>
              <a:avLst/>
              <a:gdLst/>
              <a:ahLst/>
              <a:cxnLst/>
              <a:rect l="l" t="t" r="r" b="b"/>
              <a:pathLst>
                <a:path w="3904949" h="594243">
                  <a:moveTo>
                    <a:pt x="0" y="0"/>
                  </a:moveTo>
                  <a:lnTo>
                    <a:pt x="3904949" y="0"/>
                  </a:lnTo>
                  <a:lnTo>
                    <a:pt x="3904949" y="594243"/>
                  </a:lnTo>
                  <a:lnTo>
                    <a:pt x="0" y="594243"/>
                  </a:lnTo>
                  <a:close/>
                </a:path>
              </a:pathLst>
            </a:custGeom>
            <a:solidFill>
              <a:srgbClr val="D6EAFF">
                <a:alpha val="46667"/>
              </a:srgb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3904949" cy="6418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72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103232" y="1828176"/>
            <a:ext cx="709937" cy="314298"/>
            <a:chOff x="0" y="0"/>
            <a:chExt cx="1425247" cy="63097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425247" cy="630975"/>
            </a:xfrm>
            <a:custGeom>
              <a:avLst/>
              <a:gdLst/>
              <a:ahLst/>
              <a:cxnLst/>
              <a:rect l="l" t="t" r="r" b="b"/>
              <a:pathLst>
                <a:path w="1425247" h="630975">
                  <a:moveTo>
                    <a:pt x="1425247" y="315487"/>
                  </a:moveTo>
                  <a:lnTo>
                    <a:pt x="1018847" y="0"/>
                  </a:lnTo>
                  <a:lnTo>
                    <a:pt x="1018847" y="203200"/>
                  </a:lnTo>
                  <a:lnTo>
                    <a:pt x="0" y="203200"/>
                  </a:lnTo>
                  <a:lnTo>
                    <a:pt x="0" y="427775"/>
                  </a:lnTo>
                  <a:lnTo>
                    <a:pt x="1018847" y="427775"/>
                  </a:lnTo>
                  <a:lnTo>
                    <a:pt x="1018847" y="630975"/>
                  </a:lnTo>
                  <a:lnTo>
                    <a:pt x="1425247" y="315487"/>
                  </a:lnTo>
                  <a:close/>
                </a:path>
              </a:pathLst>
            </a:custGeom>
            <a:solidFill>
              <a:srgbClr val="36617B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155575"/>
              <a:ext cx="1323647" cy="2722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72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2103232" y="2319006"/>
            <a:ext cx="709937" cy="314298"/>
            <a:chOff x="0" y="0"/>
            <a:chExt cx="1425247" cy="63097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425247" cy="630975"/>
            </a:xfrm>
            <a:custGeom>
              <a:avLst/>
              <a:gdLst/>
              <a:ahLst/>
              <a:cxnLst/>
              <a:rect l="l" t="t" r="r" b="b"/>
              <a:pathLst>
                <a:path w="1425247" h="630975">
                  <a:moveTo>
                    <a:pt x="1425247" y="315487"/>
                  </a:moveTo>
                  <a:lnTo>
                    <a:pt x="1018847" y="0"/>
                  </a:lnTo>
                  <a:lnTo>
                    <a:pt x="1018847" y="203200"/>
                  </a:lnTo>
                  <a:lnTo>
                    <a:pt x="0" y="203200"/>
                  </a:lnTo>
                  <a:lnTo>
                    <a:pt x="0" y="427775"/>
                  </a:lnTo>
                  <a:lnTo>
                    <a:pt x="1018847" y="427775"/>
                  </a:lnTo>
                  <a:lnTo>
                    <a:pt x="1018847" y="630975"/>
                  </a:lnTo>
                  <a:lnTo>
                    <a:pt x="1425247" y="315487"/>
                  </a:lnTo>
                  <a:close/>
                </a:path>
              </a:pathLst>
            </a:custGeom>
            <a:solidFill>
              <a:srgbClr val="36617B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155575"/>
              <a:ext cx="1323647" cy="2722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72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3367980" y="1676328"/>
            <a:ext cx="12542890" cy="19589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25"/>
              </a:lnSpc>
            </a:pPr>
            <a:r>
              <a:rPr lang="en-US" sz="25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DNA concentrations stable overall but show episodic increases and decreases</a:t>
            </a:r>
          </a:p>
          <a:p>
            <a:pPr algn="l">
              <a:lnSpc>
                <a:spcPts val="3925"/>
              </a:lnSpc>
            </a:pPr>
            <a:r>
              <a:rPr lang="en-US" sz="25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No strong </a:t>
            </a:r>
            <a:r>
              <a:rPr lang="en-US" sz="2500" b="1">
                <a:solidFill>
                  <a:srgbClr val="1A437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seasonal</a:t>
            </a:r>
            <a:r>
              <a:rPr lang="en-US" sz="25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or monthly trend detected (Kruskal-Wallis, p-value = NS)</a:t>
            </a:r>
          </a:p>
          <a:p>
            <a:pPr algn="l">
              <a:lnSpc>
                <a:spcPts val="3925"/>
              </a:lnSpc>
            </a:pPr>
            <a:r>
              <a:rPr lang="en-US" sz="2500" b="1">
                <a:solidFill>
                  <a:srgbClr val="A04F4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Saharan Dust Events (SDE)</a:t>
            </a:r>
            <a:r>
              <a:rPr lang="en-US" sz="2500">
                <a:solidFill>
                  <a:srgbClr val="A04F4F"/>
                </a:solidFill>
                <a:latin typeface="Open Sans"/>
                <a:ea typeface="Open Sans"/>
                <a:cs typeface="Open Sans"/>
                <a:sym typeface="Open Sans"/>
              </a:rPr>
              <a:t> cause significant DNA concentration increases (Kruskal-Wallis, p-value =***)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2103232" y="2809837"/>
            <a:ext cx="709937" cy="314298"/>
            <a:chOff x="0" y="0"/>
            <a:chExt cx="1425247" cy="63097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425247" cy="630975"/>
            </a:xfrm>
            <a:custGeom>
              <a:avLst/>
              <a:gdLst/>
              <a:ahLst/>
              <a:cxnLst/>
              <a:rect l="l" t="t" r="r" b="b"/>
              <a:pathLst>
                <a:path w="1425247" h="630975">
                  <a:moveTo>
                    <a:pt x="1425247" y="315487"/>
                  </a:moveTo>
                  <a:lnTo>
                    <a:pt x="1018847" y="0"/>
                  </a:lnTo>
                  <a:lnTo>
                    <a:pt x="1018847" y="203200"/>
                  </a:lnTo>
                  <a:lnTo>
                    <a:pt x="0" y="203200"/>
                  </a:lnTo>
                  <a:lnTo>
                    <a:pt x="0" y="427775"/>
                  </a:lnTo>
                  <a:lnTo>
                    <a:pt x="1018847" y="427775"/>
                  </a:lnTo>
                  <a:lnTo>
                    <a:pt x="1018847" y="630975"/>
                  </a:lnTo>
                  <a:lnTo>
                    <a:pt x="1425247" y="315487"/>
                  </a:lnTo>
                  <a:close/>
                </a:path>
              </a:pathLst>
            </a:custGeom>
            <a:solidFill>
              <a:srgbClr val="A04F4F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155575"/>
              <a:ext cx="1323647" cy="2722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72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028700" y="324342"/>
            <a:ext cx="16230600" cy="8635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>
                <a:solidFill>
                  <a:srgbClr val="1A437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Time series plot of bacterial DNA concentration</a:t>
            </a:r>
          </a:p>
        </p:txBody>
      </p:sp>
      <p:sp>
        <p:nvSpPr>
          <p:cNvPr id="16" name="Freeform 16"/>
          <p:cNvSpPr/>
          <p:nvPr/>
        </p:nvSpPr>
        <p:spPr>
          <a:xfrm>
            <a:off x="209345" y="211379"/>
            <a:ext cx="874471" cy="874471"/>
          </a:xfrm>
          <a:custGeom>
            <a:avLst/>
            <a:gdLst/>
            <a:ahLst/>
            <a:cxnLst/>
            <a:rect l="l" t="t" r="r" b="b"/>
            <a:pathLst>
              <a:path w="874471" h="874471">
                <a:moveTo>
                  <a:pt x="0" y="0"/>
                </a:moveTo>
                <a:lnTo>
                  <a:pt x="874471" y="0"/>
                </a:lnTo>
                <a:lnTo>
                  <a:pt x="874471" y="874471"/>
                </a:lnTo>
                <a:lnTo>
                  <a:pt x="0" y="8744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17" name="Group 17"/>
          <p:cNvGrpSpPr/>
          <p:nvPr/>
        </p:nvGrpSpPr>
        <p:grpSpPr>
          <a:xfrm>
            <a:off x="623115" y="4082977"/>
            <a:ext cx="17206672" cy="5741025"/>
            <a:chOff x="0" y="0"/>
            <a:chExt cx="22942229" cy="76547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22942229" cy="7654700"/>
            </a:xfrm>
            <a:custGeom>
              <a:avLst/>
              <a:gdLst/>
              <a:ahLst/>
              <a:cxnLst/>
              <a:rect l="l" t="t" r="r" b="b"/>
              <a:pathLst>
                <a:path w="22942229" h="7654700">
                  <a:moveTo>
                    <a:pt x="0" y="0"/>
                  </a:moveTo>
                  <a:lnTo>
                    <a:pt x="22942229" y="0"/>
                  </a:lnTo>
                  <a:lnTo>
                    <a:pt x="22942229" y="7654700"/>
                  </a:lnTo>
                  <a:lnTo>
                    <a:pt x="0" y="76547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TextBox 19"/>
            <p:cNvSpPr txBox="1"/>
            <p:nvPr/>
          </p:nvSpPr>
          <p:spPr>
            <a:xfrm>
              <a:off x="11945767" y="3165472"/>
              <a:ext cx="618808" cy="4828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464186" lvl="1" indent="-232093" algn="ctr">
                <a:lnSpc>
                  <a:spcPts val="3010"/>
                </a:lnSpc>
                <a:buFont typeface="Arial"/>
                <a:buChar char="•"/>
              </a:pPr>
              <a:endParaRPr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10540079" y="3488260"/>
              <a:ext cx="604520" cy="4622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453396" lvl="1" indent="-226698" algn="ctr">
                <a:lnSpc>
                  <a:spcPts val="2940"/>
                </a:lnSpc>
                <a:buFont typeface="Arial"/>
                <a:buChar char="•"/>
              </a:pPr>
              <a:endParaRPr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12577275" y="2858979"/>
              <a:ext cx="618808" cy="4828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464186" lvl="1" indent="-232093" algn="ctr">
                <a:lnSpc>
                  <a:spcPts val="3010"/>
                </a:lnSpc>
                <a:buFont typeface="Arial"/>
                <a:buChar char="•"/>
              </a:pPr>
              <a:endParaRPr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12293271" y="3467728"/>
              <a:ext cx="618808" cy="4828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464186" lvl="1" indent="-232093" algn="ctr">
                <a:lnSpc>
                  <a:spcPts val="3010"/>
                </a:lnSpc>
                <a:buFont typeface="Arial"/>
                <a:buChar char="•"/>
              </a:pPr>
              <a:endParaRPr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12434831" y="3863074"/>
              <a:ext cx="618808" cy="4828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464186" lvl="1" indent="-232093" algn="ctr">
                <a:lnSpc>
                  <a:spcPts val="3010"/>
                </a:lnSpc>
                <a:buFont typeface="Arial"/>
                <a:buChar char="•"/>
              </a:pPr>
              <a:endParaRPr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12718835" y="3255638"/>
              <a:ext cx="618808" cy="4828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464186" lvl="1" indent="-232093" algn="ctr">
                <a:lnSpc>
                  <a:spcPts val="3010"/>
                </a:lnSpc>
                <a:buFont typeface="Arial"/>
                <a:buChar char="•"/>
              </a:pPr>
              <a:endParaRPr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13631664" y="2347592"/>
              <a:ext cx="618808" cy="4828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464186" lvl="1" indent="-232093" algn="ctr">
                <a:lnSpc>
                  <a:spcPts val="3010"/>
                </a:lnSpc>
                <a:buFont typeface="Arial"/>
                <a:buChar char="•"/>
              </a:pPr>
              <a:endParaRPr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15237807" y="2833579"/>
              <a:ext cx="618808" cy="4828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464186" lvl="1" indent="-232093" algn="ctr">
                <a:lnSpc>
                  <a:spcPts val="3010"/>
                </a:lnSpc>
                <a:buFont typeface="Arial"/>
                <a:buChar char="•"/>
              </a:pPr>
              <a:endParaRPr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15155525" y="3600659"/>
              <a:ext cx="618808" cy="4828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464186" lvl="1" indent="-232093" algn="ctr">
                <a:lnSpc>
                  <a:spcPts val="3010"/>
                </a:lnSpc>
                <a:buFont typeface="Arial"/>
                <a:buChar char="•"/>
              </a:pPr>
              <a:endParaRPr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15660521" y="3306865"/>
              <a:ext cx="618808" cy="4828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464186" lvl="1" indent="-232093" algn="ctr">
                <a:lnSpc>
                  <a:spcPts val="3010"/>
                </a:lnSpc>
                <a:buFont typeface="Arial"/>
                <a:buChar char="•"/>
              </a:pPr>
              <a:endParaRPr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21278806" y="3824974"/>
              <a:ext cx="618808" cy="4828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464186" lvl="1" indent="-232093" algn="ctr">
                <a:lnSpc>
                  <a:spcPts val="3010"/>
                </a:lnSpc>
                <a:buFont typeface="Arial"/>
                <a:buChar char="•"/>
              </a:pPr>
              <a:endParaRPr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78FB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90182" y="7801914"/>
            <a:ext cx="2124305" cy="2151195"/>
          </a:xfrm>
          <a:custGeom>
            <a:avLst/>
            <a:gdLst/>
            <a:ahLst/>
            <a:cxnLst/>
            <a:rect l="l" t="t" r="r" b="b"/>
            <a:pathLst>
              <a:path w="2124305" h="2151195">
                <a:moveTo>
                  <a:pt x="0" y="0"/>
                </a:moveTo>
                <a:lnTo>
                  <a:pt x="2124305" y="0"/>
                </a:lnTo>
                <a:lnTo>
                  <a:pt x="2124305" y="2151195"/>
                </a:lnTo>
                <a:lnTo>
                  <a:pt x="0" y="215119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956994" y="307442"/>
            <a:ext cx="943037" cy="892349"/>
          </a:xfrm>
          <a:custGeom>
            <a:avLst/>
            <a:gdLst/>
            <a:ahLst/>
            <a:cxnLst/>
            <a:rect l="l" t="t" r="r" b="b"/>
            <a:pathLst>
              <a:path w="943037" h="892349">
                <a:moveTo>
                  <a:pt x="0" y="0"/>
                </a:moveTo>
                <a:lnTo>
                  <a:pt x="943037" y="0"/>
                </a:lnTo>
                <a:lnTo>
                  <a:pt x="943037" y="892349"/>
                </a:lnTo>
                <a:lnTo>
                  <a:pt x="0" y="8923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09345" y="211379"/>
            <a:ext cx="1209986" cy="1209986"/>
          </a:xfrm>
          <a:custGeom>
            <a:avLst/>
            <a:gdLst/>
            <a:ahLst/>
            <a:cxnLst/>
            <a:rect l="l" t="t" r="r" b="b"/>
            <a:pathLst>
              <a:path w="1209986" h="1209986">
                <a:moveTo>
                  <a:pt x="0" y="0"/>
                </a:moveTo>
                <a:lnTo>
                  <a:pt x="1209986" y="0"/>
                </a:lnTo>
                <a:lnTo>
                  <a:pt x="1209986" y="1209986"/>
                </a:lnTo>
                <a:lnTo>
                  <a:pt x="0" y="120998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242576" y="7801914"/>
            <a:ext cx="2657455" cy="2145291"/>
          </a:xfrm>
          <a:custGeom>
            <a:avLst/>
            <a:gdLst/>
            <a:ahLst/>
            <a:cxnLst/>
            <a:rect l="l" t="t" r="r" b="b"/>
            <a:pathLst>
              <a:path w="2657455" h="2145291">
                <a:moveTo>
                  <a:pt x="0" y="0"/>
                </a:moveTo>
                <a:lnTo>
                  <a:pt x="2657455" y="0"/>
                </a:lnTo>
                <a:lnTo>
                  <a:pt x="2657455" y="2145291"/>
                </a:lnTo>
                <a:lnTo>
                  <a:pt x="0" y="214529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3671764" y="2844059"/>
            <a:ext cx="10944473" cy="2299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34"/>
              </a:lnSpc>
            </a:pPr>
            <a:r>
              <a:rPr lang="en-US" sz="6595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Thank you for your attention!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6826184" y="1373740"/>
            <a:ext cx="1204658" cy="3404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11"/>
              </a:lnSpc>
              <a:spcBef>
                <a:spcPct val="0"/>
              </a:spcBef>
            </a:pPr>
            <a:r>
              <a:rPr lang="en-US" sz="1936" b="1" spc="77">
                <a:solidFill>
                  <a:srgbClr val="FFFFFF"/>
                </a:solidFill>
                <a:latin typeface="Aileron Bold"/>
                <a:ea typeface="Aileron Bold"/>
                <a:cs typeface="Aileron Bold"/>
                <a:sym typeface="Aileron Bold"/>
              </a:rPr>
              <a:t>Home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139223" y="5437258"/>
            <a:ext cx="14009553" cy="10992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34"/>
              </a:lnSpc>
            </a:pPr>
            <a:r>
              <a:rPr lang="en-US" sz="2095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Marie Labat Saint Vincent</a:t>
            </a:r>
            <a:r>
              <a:rPr lang="en-US" sz="2095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; Patrik Winiger; Julian Weng; Stephan C. Schuster; Christoph Hueglin; Sophie Darfeuil; Pauline Bros-Rolere; Patrick Ginot; Claudia Mohr; Jean-Luc Jaffrezo; Imad El-Haddad; Aurélien Dommergue; Catherine Larose</a:t>
            </a:r>
          </a:p>
        </p:txBody>
      </p:sp>
      <p:sp>
        <p:nvSpPr>
          <p:cNvPr id="9" name="Freeform 9"/>
          <p:cNvSpPr/>
          <p:nvPr/>
        </p:nvSpPr>
        <p:spPr>
          <a:xfrm>
            <a:off x="2837999" y="7489844"/>
            <a:ext cx="4586550" cy="3241089"/>
          </a:xfrm>
          <a:custGeom>
            <a:avLst/>
            <a:gdLst/>
            <a:ahLst/>
            <a:cxnLst/>
            <a:rect l="l" t="t" r="r" b="b"/>
            <a:pathLst>
              <a:path w="4586550" h="3241089">
                <a:moveTo>
                  <a:pt x="0" y="0"/>
                </a:moveTo>
                <a:lnTo>
                  <a:pt x="4586550" y="0"/>
                </a:lnTo>
                <a:lnTo>
                  <a:pt x="4586550" y="3241090"/>
                </a:lnTo>
                <a:lnTo>
                  <a:pt x="0" y="324109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7658822" y="578505"/>
            <a:ext cx="2987365" cy="1022167"/>
          </a:xfrm>
          <a:prstGeom prst="rect">
            <a:avLst/>
          </a:prstGeom>
          <a:solidFill>
            <a:srgbClr val="678FBA"/>
          </a:solidFill>
        </p:spPr>
      </p:sp>
      <p:sp>
        <p:nvSpPr>
          <p:cNvPr id="3" name="Freeform 3"/>
          <p:cNvSpPr/>
          <p:nvPr/>
        </p:nvSpPr>
        <p:spPr>
          <a:xfrm>
            <a:off x="1964572" y="2107691"/>
            <a:ext cx="10047638" cy="6071617"/>
          </a:xfrm>
          <a:custGeom>
            <a:avLst/>
            <a:gdLst/>
            <a:ahLst/>
            <a:cxnLst/>
            <a:rect l="l" t="t" r="r" b="b"/>
            <a:pathLst>
              <a:path w="10047638" h="6071617">
                <a:moveTo>
                  <a:pt x="0" y="0"/>
                </a:moveTo>
                <a:lnTo>
                  <a:pt x="10047638" y="0"/>
                </a:lnTo>
                <a:lnTo>
                  <a:pt x="10047638" y="6071618"/>
                </a:lnTo>
                <a:lnTo>
                  <a:pt x="0" y="60716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7000"/>
            </a:blip>
            <a:stretch>
              <a:fillRect/>
            </a:stretch>
          </a:blipFill>
        </p:spPr>
      </p:sp>
      <p:sp>
        <p:nvSpPr>
          <p:cNvPr id="4" name="AutoShape 4"/>
          <p:cNvSpPr/>
          <p:nvPr/>
        </p:nvSpPr>
        <p:spPr>
          <a:xfrm>
            <a:off x="3313305" y="3911456"/>
            <a:ext cx="2381429" cy="1374919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5" name="Freeform 5"/>
          <p:cNvSpPr/>
          <p:nvPr/>
        </p:nvSpPr>
        <p:spPr>
          <a:xfrm>
            <a:off x="11504134" y="3057151"/>
            <a:ext cx="1969038" cy="3599190"/>
          </a:xfrm>
          <a:custGeom>
            <a:avLst/>
            <a:gdLst/>
            <a:ahLst/>
            <a:cxnLst/>
            <a:rect l="l" t="t" r="r" b="b"/>
            <a:pathLst>
              <a:path w="1969038" h="3599190">
                <a:moveTo>
                  <a:pt x="0" y="0"/>
                </a:moveTo>
                <a:lnTo>
                  <a:pt x="1969038" y="0"/>
                </a:lnTo>
                <a:lnTo>
                  <a:pt x="1969038" y="3599190"/>
                </a:lnTo>
                <a:lnTo>
                  <a:pt x="0" y="35991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793453" y="1787938"/>
            <a:ext cx="3862020" cy="3929538"/>
          </a:xfrm>
          <a:custGeom>
            <a:avLst/>
            <a:gdLst/>
            <a:ahLst/>
            <a:cxnLst/>
            <a:rect l="l" t="t" r="r" b="b"/>
            <a:pathLst>
              <a:path w="3862020" h="3929538">
                <a:moveTo>
                  <a:pt x="0" y="0"/>
                </a:moveTo>
                <a:lnTo>
                  <a:pt x="3862020" y="0"/>
                </a:lnTo>
                <a:lnTo>
                  <a:pt x="3862020" y="3929538"/>
                </a:lnTo>
                <a:lnTo>
                  <a:pt x="0" y="39295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7932747" y="733208"/>
            <a:ext cx="2422506" cy="623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50"/>
              </a:lnSpc>
            </a:pPr>
            <a:r>
              <a:rPr lang="en-US" sz="3607" b="1" spc="252">
                <a:solidFill>
                  <a:srgbClr val="FFFFFF"/>
                </a:solidFill>
                <a:latin typeface="Aileron Bold"/>
                <a:ea typeface="Aileron Bold"/>
                <a:cs typeface="Aileron Bold"/>
                <a:sym typeface="Aileron Bold"/>
              </a:rPr>
              <a:t>CONTEXT</a:t>
            </a:r>
          </a:p>
        </p:txBody>
      </p:sp>
      <p:sp>
        <p:nvSpPr>
          <p:cNvPr id="8" name="AutoShape 8"/>
          <p:cNvSpPr/>
          <p:nvPr/>
        </p:nvSpPr>
        <p:spPr>
          <a:xfrm flipV="1">
            <a:off x="5694734" y="3288245"/>
            <a:ext cx="5895126" cy="2448281"/>
          </a:xfrm>
          <a:prstGeom prst="line">
            <a:avLst/>
          </a:prstGeom>
          <a:ln w="28575" cap="flat">
            <a:solidFill>
              <a:srgbClr val="36617B">
                <a:alpha val="92941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AutoShape 9"/>
          <p:cNvSpPr/>
          <p:nvPr/>
        </p:nvSpPr>
        <p:spPr>
          <a:xfrm>
            <a:off x="5694734" y="5736526"/>
            <a:ext cx="5895126" cy="656427"/>
          </a:xfrm>
          <a:prstGeom prst="line">
            <a:avLst/>
          </a:prstGeom>
          <a:ln w="28575" cap="flat">
            <a:solidFill>
              <a:srgbClr val="36617B">
                <a:alpha val="92941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TextBox 10"/>
          <p:cNvSpPr txBox="1"/>
          <p:nvPr/>
        </p:nvSpPr>
        <p:spPr>
          <a:xfrm>
            <a:off x="13982545" y="5442575"/>
            <a:ext cx="2415366" cy="6383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15"/>
              </a:lnSpc>
              <a:spcBef>
                <a:spcPct val="0"/>
              </a:spcBef>
            </a:pPr>
            <a:r>
              <a:rPr lang="en-US" sz="1868" spc="74">
                <a:solidFill>
                  <a:srgbClr val="FFFFFF"/>
                </a:solidFill>
                <a:latin typeface="Aileron"/>
                <a:ea typeface="Aileron"/>
                <a:cs typeface="Aileron"/>
                <a:sym typeface="Aileron"/>
              </a:rPr>
              <a:t>Mesures physiques et chimiques 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4764409" y="8446009"/>
            <a:ext cx="9106926" cy="812291"/>
            <a:chOff x="0" y="0"/>
            <a:chExt cx="2398532" cy="213937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398532" cy="213937"/>
            </a:xfrm>
            <a:custGeom>
              <a:avLst/>
              <a:gdLst/>
              <a:ahLst/>
              <a:cxnLst/>
              <a:rect l="l" t="t" r="r" b="b"/>
              <a:pathLst>
                <a:path w="2398532" h="213937">
                  <a:moveTo>
                    <a:pt x="0" y="0"/>
                  </a:moveTo>
                  <a:lnTo>
                    <a:pt x="2398532" y="0"/>
                  </a:lnTo>
                  <a:lnTo>
                    <a:pt x="2398532" y="213937"/>
                  </a:lnTo>
                  <a:lnTo>
                    <a:pt x="0" y="213937"/>
                  </a:lnTo>
                  <a:close/>
                </a:path>
              </a:pathLst>
            </a:custGeom>
            <a:solidFill>
              <a:srgbClr val="D6EAFF">
                <a:alpha val="46667"/>
              </a:srgbClr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2398532" cy="2615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72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4799696" y="8626984"/>
            <a:ext cx="9889479" cy="448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12"/>
              </a:lnSpc>
              <a:spcBef>
                <a:spcPct val="0"/>
              </a:spcBef>
            </a:pPr>
            <a:r>
              <a:rPr lang="en-US" sz="2580" spc="103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Reconstruction of Earth's climatic history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5300122" y="8588858"/>
            <a:ext cx="774596" cy="601317"/>
            <a:chOff x="0" y="0"/>
            <a:chExt cx="812800" cy="630975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630975"/>
            </a:xfrm>
            <a:custGeom>
              <a:avLst/>
              <a:gdLst/>
              <a:ahLst/>
              <a:cxnLst/>
              <a:rect l="l" t="t" r="r" b="b"/>
              <a:pathLst>
                <a:path w="812800" h="630975">
                  <a:moveTo>
                    <a:pt x="812800" y="315487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427775"/>
                  </a:lnTo>
                  <a:lnTo>
                    <a:pt x="406400" y="427775"/>
                  </a:lnTo>
                  <a:lnTo>
                    <a:pt x="406400" y="630975"/>
                  </a:lnTo>
                  <a:lnTo>
                    <a:pt x="812800" y="315487"/>
                  </a:lnTo>
                  <a:close/>
                </a:path>
              </a:pathLst>
            </a:custGeom>
            <a:solidFill>
              <a:srgbClr val="36617B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155575"/>
              <a:ext cx="711200" cy="2722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72"/>
                </a:lnSpc>
              </a:pPr>
              <a:endParaRPr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4535616" y="9286875"/>
            <a:ext cx="9335719" cy="13414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37"/>
              </a:lnSpc>
            </a:pPr>
            <a:r>
              <a:rPr lang="en-US" sz="3812" spc="152">
                <a:solidFill>
                  <a:srgbClr val="678FBA"/>
                </a:solidFill>
                <a:latin typeface="Aileron"/>
                <a:ea typeface="Aileron"/>
                <a:cs typeface="Aileron"/>
                <a:sym typeface="Aileron"/>
              </a:rPr>
              <a:t>What about microorganisms?</a:t>
            </a:r>
          </a:p>
          <a:p>
            <a:pPr algn="ctr">
              <a:lnSpc>
                <a:spcPts val="5337"/>
              </a:lnSpc>
              <a:spcBef>
                <a:spcPct val="0"/>
              </a:spcBef>
            </a:pPr>
            <a:endParaRPr lang="en-US" sz="3812" spc="152">
              <a:solidFill>
                <a:srgbClr val="678FBA"/>
              </a:solidFill>
              <a:latin typeface="Aileron"/>
              <a:ea typeface="Aileron"/>
              <a:cs typeface="Aileron"/>
              <a:sym typeface="Aileron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1285875" y="3590782"/>
            <a:ext cx="2027430" cy="4317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Alpin glacier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3982545" y="6486016"/>
            <a:ext cx="3025400" cy="9899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10218" lvl="1" indent="-205109" algn="l">
              <a:lnSpc>
                <a:spcPts val="2660"/>
              </a:lnSpc>
              <a:buFont typeface="Arial"/>
              <a:buChar char="•"/>
            </a:pPr>
            <a:r>
              <a:rPr lang="en-US" sz="19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Temperatures</a:t>
            </a:r>
          </a:p>
          <a:p>
            <a:pPr marL="410218" lvl="1" indent="-205109" algn="l">
              <a:lnSpc>
                <a:spcPts val="2660"/>
              </a:lnSpc>
              <a:buFont typeface="Arial"/>
              <a:buChar char="•"/>
            </a:pPr>
            <a:r>
              <a:rPr lang="en-US" sz="19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Water isotopes</a:t>
            </a:r>
          </a:p>
          <a:p>
            <a:pPr marL="410218" lvl="1" indent="-205109" algn="l">
              <a:lnSpc>
                <a:spcPts val="2660"/>
              </a:lnSpc>
              <a:buFont typeface="Arial"/>
              <a:buChar char="•"/>
            </a:pPr>
            <a:r>
              <a:rPr lang="en-US" sz="19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Gas concentrations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13842760" y="5257800"/>
            <a:ext cx="2638832" cy="1106578"/>
            <a:chOff x="0" y="0"/>
            <a:chExt cx="877728" cy="36807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77728" cy="368070"/>
            </a:xfrm>
            <a:custGeom>
              <a:avLst/>
              <a:gdLst/>
              <a:ahLst/>
              <a:cxnLst/>
              <a:rect l="l" t="t" r="r" b="b"/>
              <a:pathLst>
                <a:path w="877728" h="368070">
                  <a:moveTo>
                    <a:pt x="149626" y="0"/>
                  </a:moveTo>
                  <a:lnTo>
                    <a:pt x="728102" y="0"/>
                  </a:lnTo>
                  <a:cubicBezTo>
                    <a:pt x="810739" y="0"/>
                    <a:pt x="877728" y="66990"/>
                    <a:pt x="877728" y="149626"/>
                  </a:cubicBezTo>
                  <a:lnTo>
                    <a:pt x="877728" y="218444"/>
                  </a:lnTo>
                  <a:cubicBezTo>
                    <a:pt x="877728" y="301080"/>
                    <a:pt x="810739" y="368070"/>
                    <a:pt x="728102" y="368070"/>
                  </a:cubicBezTo>
                  <a:lnTo>
                    <a:pt x="149626" y="368070"/>
                  </a:lnTo>
                  <a:cubicBezTo>
                    <a:pt x="66990" y="368070"/>
                    <a:pt x="0" y="301080"/>
                    <a:pt x="0" y="218444"/>
                  </a:cubicBezTo>
                  <a:lnTo>
                    <a:pt x="0" y="149626"/>
                  </a:lnTo>
                  <a:cubicBezTo>
                    <a:pt x="0" y="66990"/>
                    <a:pt x="66990" y="0"/>
                    <a:pt x="149626" y="0"/>
                  </a:cubicBezTo>
                  <a:close/>
                </a:path>
              </a:pathLst>
            </a:custGeom>
            <a:solidFill>
              <a:srgbClr val="678FBA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0" y="-47625"/>
              <a:ext cx="877728" cy="4156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72"/>
                </a:lnSpc>
              </a:pPr>
              <a:endParaRPr/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13982545" y="5293975"/>
            <a:ext cx="2415366" cy="9621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15"/>
              </a:lnSpc>
              <a:spcBef>
                <a:spcPct val="0"/>
              </a:spcBef>
            </a:pPr>
            <a:r>
              <a:rPr lang="en-US" sz="1868" spc="74">
                <a:solidFill>
                  <a:srgbClr val="FFFFFF"/>
                </a:solidFill>
                <a:latin typeface="Aileron"/>
                <a:ea typeface="Aileron"/>
                <a:cs typeface="Aileron"/>
                <a:sym typeface="Aileron"/>
              </a:rPr>
              <a:t>Physical and chemical measurements  </a:t>
            </a:r>
          </a:p>
        </p:txBody>
      </p:sp>
      <p:sp>
        <p:nvSpPr>
          <p:cNvPr id="27" name="Freeform 12">
            <a:extLst>
              <a:ext uri="{FF2B5EF4-FFF2-40B4-BE49-F238E27FC236}">
                <a16:creationId xmlns:a16="http://schemas.microsoft.com/office/drawing/2014/main" id="{51DEC080-93B9-4B94-E130-7A1749D502D0}"/>
              </a:ext>
            </a:extLst>
          </p:cNvPr>
          <p:cNvSpPr/>
          <p:nvPr/>
        </p:nvSpPr>
        <p:spPr>
          <a:xfrm>
            <a:off x="16956994" y="307442"/>
            <a:ext cx="943037" cy="892349"/>
          </a:xfrm>
          <a:custGeom>
            <a:avLst/>
            <a:gdLst/>
            <a:ahLst/>
            <a:cxnLst/>
            <a:rect l="l" t="t" r="r" b="b"/>
            <a:pathLst>
              <a:path w="943037" h="892349">
                <a:moveTo>
                  <a:pt x="0" y="0"/>
                </a:moveTo>
                <a:lnTo>
                  <a:pt x="943037" y="0"/>
                </a:lnTo>
                <a:lnTo>
                  <a:pt x="943037" y="892349"/>
                </a:lnTo>
                <a:lnTo>
                  <a:pt x="0" y="89234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8" name="TextBox 13">
            <a:extLst>
              <a:ext uri="{FF2B5EF4-FFF2-40B4-BE49-F238E27FC236}">
                <a16:creationId xmlns:a16="http://schemas.microsoft.com/office/drawing/2014/main" id="{1DF5A869-5243-6AFC-803E-C2991667DFDC}"/>
              </a:ext>
            </a:extLst>
          </p:cNvPr>
          <p:cNvSpPr txBox="1"/>
          <p:nvPr/>
        </p:nvSpPr>
        <p:spPr>
          <a:xfrm>
            <a:off x="16826184" y="1373740"/>
            <a:ext cx="1204658" cy="3168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11"/>
              </a:lnSpc>
              <a:spcBef>
                <a:spcPct val="0"/>
              </a:spcBef>
            </a:pPr>
            <a:r>
              <a:rPr lang="en-US" sz="1936" b="1" spc="77" dirty="0">
                <a:solidFill>
                  <a:srgbClr val="678FBA"/>
                </a:solidFill>
                <a:latin typeface="Aileron Bold"/>
                <a:ea typeface="Aileron Bold"/>
                <a:cs typeface="Aileron Bold"/>
                <a:sym typeface="Aileron Bold"/>
                <a:hlinkClick r:id="rId7" action="ppaction://hlinksldjump"/>
              </a:rPr>
              <a:t>Home</a:t>
            </a:r>
            <a:endParaRPr lang="en-US" sz="1936" b="1" spc="77" dirty="0">
              <a:solidFill>
                <a:srgbClr val="678FBA"/>
              </a:solidFill>
              <a:latin typeface="Aileron Bold"/>
              <a:ea typeface="Aileron Bold"/>
              <a:cs typeface="Aileron Bold"/>
              <a:sym typeface="Aileron Bold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757284" y="3108624"/>
            <a:ext cx="1358970" cy="994160"/>
          </a:xfrm>
          <a:custGeom>
            <a:avLst/>
            <a:gdLst/>
            <a:ahLst/>
            <a:cxnLst/>
            <a:rect l="l" t="t" r="r" b="b"/>
            <a:pathLst>
              <a:path w="1358970" h="994160">
                <a:moveTo>
                  <a:pt x="0" y="0"/>
                </a:moveTo>
                <a:lnTo>
                  <a:pt x="1358970" y="0"/>
                </a:lnTo>
                <a:lnTo>
                  <a:pt x="1358970" y="994160"/>
                </a:lnTo>
                <a:lnTo>
                  <a:pt x="0" y="9941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AutoShape 3"/>
          <p:cNvSpPr/>
          <p:nvPr/>
        </p:nvSpPr>
        <p:spPr>
          <a:xfrm flipV="1">
            <a:off x="3785225" y="2038822"/>
            <a:ext cx="503461" cy="1124223"/>
          </a:xfrm>
          <a:prstGeom prst="line">
            <a:avLst/>
          </a:prstGeom>
          <a:ln w="9525" cap="flat">
            <a:solidFill>
              <a:srgbClr val="A04F4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>
            <a:off x="3909600" y="3275510"/>
            <a:ext cx="894355" cy="0"/>
          </a:xfrm>
          <a:prstGeom prst="line">
            <a:avLst/>
          </a:prstGeom>
          <a:ln w="9525" cap="flat">
            <a:solidFill>
              <a:srgbClr val="A04F4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Freeform 5"/>
          <p:cNvSpPr/>
          <p:nvPr/>
        </p:nvSpPr>
        <p:spPr>
          <a:xfrm>
            <a:off x="4116254" y="1355060"/>
            <a:ext cx="2058032" cy="2013292"/>
          </a:xfrm>
          <a:custGeom>
            <a:avLst/>
            <a:gdLst/>
            <a:ahLst/>
            <a:cxnLst/>
            <a:rect l="l" t="t" r="r" b="b"/>
            <a:pathLst>
              <a:path w="2058032" h="2013292">
                <a:moveTo>
                  <a:pt x="0" y="0"/>
                </a:moveTo>
                <a:lnTo>
                  <a:pt x="2058032" y="0"/>
                </a:lnTo>
                <a:lnTo>
                  <a:pt x="2058032" y="2013293"/>
                </a:lnTo>
                <a:lnTo>
                  <a:pt x="0" y="201329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5193811" y="4050760"/>
            <a:ext cx="2756180" cy="1692018"/>
          </a:xfrm>
          <a:custGeom>
            <a:avLst/>
            <a:gdLst/>
            <a:ahLst/>
            <a:cxnLst/>
            <a:rect l="l" t="t" r="r" b="b"/>
            <a:pathLst>
              <a:path w="2756180" h="1692018">
                <a:moveTo>
                  <a:pt x="0" y="0"/>
                </a:moveTo>
                <a:lnTo>
                  <a:pt x="2756180" y="0"/>
                </a:lnTo>
                <a:lnTo>
                  <a:pt x="2756180" y="1692018"/>
                </a:lnTo>
                <a:lnTo>
                  <a:pt x="0" y="16920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550813" y="5794802"/>
            <a:ext cx="3959667" cy="2318357"/>
          </a:xfrm>
          <a:custGeom>
            <a:avLst/>
            <a:gdLst/>
            <a:ahLst/>
            <a:cxnLst/>
            <a:rect l="l" t="t" r="r" b="b"/>
            <a:pathLst>
              <a:path w="3959667" h="2318357">
                <a:moveTo>
                  <a:pt x="0" y="0"/>
                </a:moveTo>
                <a:lnTo>
                  <a:pt x="3959667" y="0"/>
                </a:lnTo>
                <a:lnTo>
                  <a:pt x="3959667" y="2318356"/>
                </a:lnTo>
                <a:lnTo>
                  <a:pt x="0" y="231835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b="-23400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901031" y="7223562"/>
            <a:ext cx="1490677" cy="2724798"/>
          </a:xfrm>
          <a:custGeom>
            <a:avLst/>
            <a:gdLst/>
            <a:ahLst/>
            <a:cxnLst/>
            <a:rect l="l" t="t" r="r" b="b"/>
            <a:pathLst>
              <a:path w="1490677" h="2724798">
                <a:moveTo>
                  <a:pt x="0" y="0"/>
                </a:moveTo>
                <a:lnTo>
                  <a:pt x="1490677" y="0"/>
                </a:lnTo>
                <a:lnTo>
                  <a:pt x="1490677" y="2724799"/>
                </a:lnTo>
                <a:lnTo>
                  <a:pt x="0" y="272479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8103446" y="6225383"/>
            <a:ext cx="910634" cy="910634"/>
          </a:xfrm>
          <a:custGeom>
            <a:avLst/>
            <a:gdLst/>
            <a:ahLst/>
            <a:cxnLst/>
            <a:rect l="l" t="t" r="r" b="b"/>
            <a:pathLst>
              <a:path w="910634" h="910634">
                <a:moveTo>
                  <a:pt x="0" y="0"/>
                </a:moveTo>
                <a:lnTo>
                  <a:pt x="910634" y="0"/>
                </a:lnTo>
                <a:lnTo>
                  <a:pt x="910634" y="910634"/>
                </a:lnTo>
                <a:lnTo>
                  <a:pt x="0" y="91063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AutoShape 10"/>
          <p:cNvSpPr/>
          <p:nvPr/>
        </p:nvSpPr>
        <p:spPr>
          <a:xfrm flipH="1" flipV="1">
            <a:off x="8988636" y="6250706"/>
            <a:ext cx="1973200" cy="1167908"/>
          </a:xfrm>
          <a:prstGeom prst="line">
            <a:avLst/>
          </a:prstGeom>
          <a:ln w="28575" cap="flat">
            <a:solidFill>
              <a:srgbClr val="36617B">
                <a:alpha val="46667"/>
              </a:srgbClr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1" name="Group 11"/>
          <p:cNvGrpSpPr/>
          <p:nvPr/>
        </p:nvGrpSpPr>
        <p:grpSpPr>
          <a:xfrm>
            <a:off x="12751127" y="8007732"/>
            <a:ext cx="2522755" cy="1250568"/>
            <a:chOff x="0" y="0"/>
            <a:chExt cx="839119" cy="415964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39119" cy="415964"/>
            </a:xfrm>
            <a:custGeom>
              <a:avLst/>
              <a:gdLst/>
              <a:ahLst/>
              <a:cxnLst/>
              <a:rect l="l" t="t" r="r" b="b"/>
              <a:pathLst>
                <a:path w="839119" h="415964">
                  <a:moveTo>
                    <a:pt x="156511" y="0"/>
                  </a:moveTo>
                  <a:lnTo>
                    <a:pt x="682608" y="0"/>
                  </a:lnTo>
                  <a:cubicBezTo>
                    <a:pt x="724118" y="0"/>
                    <a:pt x="763927" y="16489"/>
                    <a:pt x="793278" y="45841"/>
                  </a:cubicBezTo>
                  <a:cubicBezTo>
                    <a:pt x="822629" y="75192"/>
                    <a:pt x="839119" y="115001"/>
                    <a:pt x="839119" y="156511"/>
                  </a:cubicBezTo>
                  <a:lnTo>
                    <a:pt x="839119" y="259453"/>
                  </a:lnTo>
                  <a:cubicBezTo>
                    <a:pt x="839119" y="345892"/>
                    <a:pt x="769047" y="415964"/>
                    <a:pt x="682608" y="415964"/>
                  </a:cubicBezTo>
                  <a:lnTo>
                    <a:pt x="156511" y="415964"/>
                  </a:lnTo>
                  <a:cubicBezTo>
                    <a:pt x="115001" y="415964"/>
                    <a:pt x="75192" y="399474"/>
                    <a:pt x="45841" y="370123"/>
                  </a:cubicBezTo>
                  <a:cubicBezTo>
                    <a:pt x="16489" y="340772"/>
                    <a:pt x="0" y="300962"/>
                    <a:pt x="0" y="259453"/>
                  </a:cubicBezTo>
                  <a:lnTo>
                    <a:pt x="0" y="156511"/>
                  </a:lnTo>
                  <a:cubicBezTo>
                    <a:pt x="0" y="115001"/>
                    <a:pt x="16489" y="75192"/>
                    <a:pt x="45841" y="45841"/>
                  </a:cubicBezTo>
                  <a:cubicBezTo>
                    <a:pt x="75192" y="16489"/>
                    <a:pt x="115001" y="0"/>
                    <a:pt x="156511" y="0"/>
                  </a:cubicBezTo>
                  <a:close/>
                </a:path>
              </a:pathLst>
            </a:custGeom>
            <a:solidFill>
              <a:srgbClr val="678FBA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839119" cy="4635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72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6378656" y="1987880"/>
            <a:ext cx="4573964" cy="585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69001" lvl="1" indent="-184501" algn="l">
              <a:lnSpc>
                <a:spcPts val="2392"/>
              </a:lnSpc>
              <a:buAutoNum type="arabicPeriod"/>
            </a:pPr>
            <a:r>
              <a:rPr lang="en-US" sz="1709" spc="68">
                <a:solidFill>
                  <a:srgbClr val="36617B"/>
                </a:solidFill>
                <a:latin typeface="Aileron"/>
                <a:ea typeface="Aileron"/>
                <a:cs typeface="Aileron"/>
                <a:sym typeface="Aileron"/>
              </a:rPr>
              <a:t>Microorganisms and particles are transported by the atmosphere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8035522" y="4129992"/>
            <a:ext cx="5221330" cy="585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92"/>
              </a:lnSpc>
            </a:pPr>
            <a:r>
              <a:rPr lang="en-US" sz="1709" spc="68">
                <a:solidFill>
                  <a:srgbClr val="36617B"/>
                </a:solidFill>
                <a:latin typeface="Aileron"/>
                <a:ea typeface="Aileron"/>
                <a:cs typeface="Aileron"/>
                <a:sym typeface="Aileron"/>
              </a:rPr>
              <a:t>2. Snowfall encourages the deposition of micro-organisms and particles on land surfaces.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040938" y="5797713"/>
            <a:ext cx="4227747" cy="8805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92"/>
              </a:lnSpc>
            </a:pPr>
            <a:r>
              <a:rPr lang="en-US" sz="1709" spc="68">
                <a:solidFill>
                  <a:srgbClr val="36617B"/>
                </a:solidFill>
                <a:latin typeface="Aileron"/>
                <a:ea typeface="Aileron"/>
                <a:cs typeface="Aileron"/>
                <a:sym typeface="Aileron"/>
              </a:rPr>
              <a:t>3. Snow accumulates over time and transforms into ice with a time-resolved layered structure.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2827762" y="8170031"/>
            <a:ext cx="2333283" cy="9266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75"/>
              </a:lnSpc>
              <a:spcBef>
                <a:spcPct val="0"/>
              </a:spcBef>
            </a:pPr>
            <a:r>
              <a:rPr lang="en-US" sz="1768" spc="70">
                <a:solidFill>
                  <a:srgbClr val="FFFFFF"/>
                </a:solidFill>
                <a:latin typeface="Aileron"/>
                <a:ea typeface="Aileron"/>
                <a:cs typeface="Aileron"/>
                <a:sym typeface="Aileron"/>
              </a:rPr>
              <a:t>Layers represent seasonal to annual stratification </a:t>
            </a:r>
          </a:p>
        </p:txBody>
      </p:sp>
      <p:sp>
        <p:nvSpPr>
          <p:cNvPr id="18" name="AutoShape 18"/>
          <p:cNvSpPr/>
          <p:nvPr/>
        </p:nvSpPr>
        <p:spPr>
          <a:xfrm>
            <a:off x="3670981" y="3853525"/>
            <a:ext cx="1577627" cy="848864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</p:sp>
      <p:sp>
        <p:nvSpPr>
          <p:cNvPr id="19" name="AutoShape 19"/>
          <p:cNvSpPr/>
          <p:nvPr/>
        </p:nvSpPr>
        <p:spPr>
          <a:xfrm flipH="1" flipV="1">
            <a:off x="8986378" y="7108369"/>
            <a:ext cx="1975458" cy="2655312"/>
          </a:xfrm>
          <a:prstGeom prst="line">
            <a:avLst/>
          </a:prstGeom>
          <a:ln w="28575" cap="flat">
            <a:solidFill>
              <a:srgbClr val="36617B">
                <a:alpha val="46667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20" name="AutoShape 20"/>
          <p:cNvSpPr/>
          <p:nvPr/>
        </p:nvSpPr>
        <p:spPr>
          <a:xfrm>
            <a:off x="7658822" y="578505"/>
            <a:ext cx="2987365" cy="1022167"/>
          </a:xfrm>
          <a:prstGeom prst="rect">
            <a:avLst/>
          </a:prstGeom>
          <a:solidFill>
            <a:srgbClr val="678FBA"/>
          </a:solidFill>
        </p:spPr>
      </p:sp>
      <p:sp>
        <p:nvSpPr>
          <p:cNvPr id="21" name="TextBox 21"/>
          <p:cNvSpPr txBox="1"/>
          <p:nvPr/>
        </p:nvSpPr>
        <p:spPr>
          <a:xfrm>
            <a:off x="7932747" y="733208"/>
            <a:ext cx="2422506" cy="623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50"/>
              </a:lnSpc>
            </a:pPr>
            <a:r>
              <a:rPr lang="en-US" sz="3607" b="1" spc="252">
                <a:solidFill>
                  <a:srgbClr val="FFFFFF"/>
                </a:solidFill>
                <a:latin typeface="Aileron Bold"/>
                <a:ea typeface="Aileron Bold"/>
                <a:cs typeface="Aileron Bold"/>
                <a:sym typeface="Aileron Bold"/>
              </a:rPr>
              <a:t>CONTEXT</a:t>
            </a:r>
          </a:p>
        </p:txBody>
      </p:sp>
      <p:sp>
        <p:nvSpPr>
          <p:cNvPr id="22" name="AutoShape 22"/>
          <p:cNvSpPr/>
          <p:nvPr/>
        </p:nvSpPr>
        <p:spPr>
          <a:xfrm>
            <a:off x="6516098" y="5547274"/>
            <a:ext cx="1577627" cy="848864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</p:sp>
      <p:sp>
        <p:nvSpPr>
          <p:cNvPr id="25" name="Freeform 12">
            <a:extLst>
              <a:ext uri="{FF2B5EF4-FFF2-40B4-BE49-F238E27FC236}">
                <a16:creationId xmlns:a16="http://schemas.microsoft.com/office/drawing/2014/main" id="{CF125D44-0E0F-2DE8-A098-AE207C2AC04E}"/>
              </a:ext>
            </a:extLst>
          </p:cNvPr>
          <p:cNvSpPr/>
          <p:nvPr/>
        </p:nvSpPr>
        <p:spPr>
          <a:xfrm>
            <a:off x="16956994" y="307442"/>
            <a:ext cx="943037" cy="892349"/>
          </a:xfrm>
          <a:custGeom>
            <a:avLst/>
            <a:gdLst/>
            <a:ahLst/>
            <a:cxnLst/>
            <a:rect l="l" t="t" r="r" b="b"/>
            <a:pathLst>
              <a:path w="943037" h="892349">
                <a:moveTo>
                  <a:pt x="0" y="0"/>
                </a:moveTo>
                <a:lnTo>
                  <a:pt x="943037" y="0"/>
                </a:lnTo>
                <a:lnTo>
                  <a:pt x="943037" y="892349"/>
                </a:lnTo>
                <a:lnTo>
                  <a:pt x="0" y="89234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6" name="TextBox 13">
            <a:extLst>
              <a:ext uri="{FF2B5EF4-FFF2-40B4-BE49-F238E27FC236}">
                <a16:creationId xmlns:a16="http://schemas.microsoft.com/office/drawing/2014/main" id="{48151F4A-BD30-3826-FE5C-55F0BE6BB5E4}"/>
              </a:ext>
            </a:extLst>
          </p:cNvPr>
          <p:cNvSpPr txBox="1"/>
          <p:nvPr/>
        </p:nvSpPr>
        <p:spPr>
          <a:xfrm>
            <a:off x="16826184" y="1373740"/>
            <a:ext cx="1204658" cy="3168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11"/>
              </a:lnSpc>
              <a:spcBef>
                <a:spcPct val="0"/>
              </a:spcBef>
            </a:pPr>
            <a:r>
              <a:rPr lang="en-US" sz="1936" b="1" spc="77" dirty="0">
                <a:solidFill>
                  <a:srgbClr val="678FBA"/>
                </a:solidFill>
                <a:latin typeface="Aileron Bold"/>
                <a:ea typeface="Aileron Bold"/>
                <a:cs typeface="Aileron Bold"/>
                <a:sym typeface="Aileron Bold"/>
                <a:hlinkClick r:id="rId12" action="ppaction://hlinksldjump"/>
              </a:rPr>
              <a:t>Home</a:t>
            </a:r>
            <a:endParaRPr lang="en-US" sz="1936" b="1" spc="77" dirty="0">
              <a:solidFill>
                <a:srgbClr val="678FBA"/>
              </a:solidFill>
              <a:latin typeface="Aileron Bold"/>
              <a:ea typeface="Aileron Bold"/>
              <a:cs typeface="Aileron Bold"/>
              <a:sym typeface="Aileron Bold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4343761" y="384534"/>
            <a:ext cx="9289185" cy="1022167"/>
          </a:xfrm>
          <a:prstGeom prst="rect">
            <a:avLst/>
          </a:prstGeom>
          <a:solidFill>
            <a:srgbClr val="678FBA"/>
          </a:solidFill>
        </p:spPr>
      </p:sp>
      <p:sp>
        <p:nvSpPr>
          <p:cNvPr id="3" name="Freeform 3"/>
          <p:cNvSpPr/>
          <p:nvPr/>
        </p:nvSpPr>
        <p:spPr>
          <a:xfrm>
            <a:off x="3498194" y="5494057"/>
            <a:ext cx="1681448" cy="1230070"/>
          </a:xfrm>
          <a:custGeom>
            <a:avLst/>
            <a:gdLst/>
            <a:ahLst/>
            <a:cxnLst/>
            <a:rect l="l" t="t" r="r" b="b"/>
            <a:pathLst>
              <a:path w="1681448" h="1230070">
                <a:moveTo>
                  <a:pt x="0" y="0"/>
                </a:moveTo>
                <a:lnTo>
                  <a:pt x="1681448" y="0"/>
                </a:lnTo>
                <a:lnTo>
                  <a:pt x="1681448" y="1230070"/>
                </a:lnTo>
                <a:lnTo>
                  <a:pt x="0" y="123007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AutoShape 4"/>
          <p:cNvSpPr/>
          <p:nvPr/>
        </p:nvSpPr>
        <p:spPr>
          <a:xfrm>
            <a:off x="4912936" y="5777728"/>
            <a:ext cx="1530378" cy="3917"/>
          </a:xfrm>
          <a:prstGeom prst="line">
            <a:avLst/>
          </a:prstGeom>
          <a:ln w="9525" cap="flat">
            <a:solidFill>
              <a:srgbClr val="A04F4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 flipV="1">
            <a:off x="4770061" y="4170395"/>
            <a:ext cx="622930" cy="1390996"/>
          </a:xfrm>
          <a:prstGeom prst="line">
            <a:avLst/>
          </a:prstGeom>
          <a:ln w="9525" cap="flat">
            <a:solidFill>
              <a:srgbClr val="A04F4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Freeform 6"/>
          <p:cNvSpPr/>
          <p:nvPr/>
        </p:nvSpPr>
        <p:spPr>
          <a:xfrm>
            <a:off x="5179642" y="3324380"/>
            <a:ext cx="2546395" cy="2491038"/>
          </a:xfrm>
          <a:custGeom>
            <a:avLst/>
            <a:gdLst/>
            <a:ahLst/>
            <a:cxnLst/>
            <a:rect l="l" t="t" r="r" b="b"/>
            <a:pathLst>
              <a:path w="2546395" h="2491038">
                <a:moveTo>
                  <a:pt x="0" y="0"/>
                </a:moveTo>
                <a:lnTo>
                  <a:pt x="2546394" y="0"/>
                </a:lnTo>
                <a:lnTo>
                  <a:pt x="2546394" y="2491038"/>
                </a:lnTo>
                <a:lnTo>
                  <a:pt x="0" y="24910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439725" y="4253530"/>
            <a:ext cx="1504207" cy="2749529"/>
          </a:xfrm>
          <a:custGeom>
            <a:avLst/>
            <a:gdLst/>
            <a:ahLst/>
            <a:cxnLst/>
            <a:rect l="l" t="t" r="r" b="b"/>
            <a:pathLst>
              <a:path w="1504207" h="2749529">
                <a:moveTo>
                  <a:pt x="0" y="0"/>
                </a:moveTo>
                <a:lnTo>
                  <a:pt x="1504206" y="0"/>
                </a:lnTo>
                <a:lnTo>
                  <a:pt x="1504206" y="2749529"/>
                </a:lnTo>
                <a:lnTo>
                  <a:pt x="0" y="274952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1424674" y="3283941"/>
            <a:ext cx="2950313" cy="3001891"/>
          </a:xfrm>
          <a:custGeom>
            <a:avLst/>
            <a:gdLst/>
            <a:ahLst/>
            <a:cxnLst/>
            <a:rect l="l" t="t" r="r" b="b"/>
            <a:pathLst>
              <a:path w="2950313" h="3001891">
                <a:moveTo>
                  <a:pt x="0" y="0"/>
                </a:moveTo>
                <a:lnTo>
                  <a:pt x="2950312" y="0"/>
                </a:lnTo>
                <a:lnTo>
                  <a:pt x="2950312" y="3001891"/>
                </a:lnTo>
                <a:lnTo>
                  <a:pt x="0" y="300189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1950410" y="3294050"/>
            <a:ext cx="2341476" cy="2423658"/>
          </a:xfrm>
          <a:custGeom>
            <a:avLst/>
            <a:gdLst/>
            <a:ahLst/>
            <a:cxnLst/>
            <a:rect l="l" t="t" r="r" b="b"/>
            <a:pathLst>
              <a:path w="2341476" h="2423658">
                <a:moveTo>
                  <a:pt x="0" y="0"/>
                </a:moveTo>
                <a:lnTo>
                  <a:pt x="2341476" y="0"/>
                </a:lnTo>
                <a:lnTo>
                  <a:pt x="2341476" y="2423658"/>
                </a:lnTo>
                <a:lnTo>
                  <a:pt x="0" y="24236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905" r="-2905"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11970630" y="3324380"/>
            <a:ext cx="2341476" cy="2439061"/>
            <a:chOff x="0" y="0"/>
            <a:chExt cx="812800" cy="84667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46675"/>
            </a:xfrm>
            <a:custGeom>
              <a:avLst/>
              <a:gdLst/>
              <a:ahLst/>
              <a:cxnLst/>
              <a:rect l="l" t="t" r="r" b="b"/>
              <a:pathLst>
                <a:path w="812800" h="846675">
                  <a:moveTo>
                    <a:pt x="406400" y="0"/>
                  </a:moveTo>
                  <a:cubicBezTo>
                    <a:pt x="181951" y="0"/>
                    <a:pt x="0" y="189535"/>
                    <a:pt x="0" y="423337"/>
                  </a:cubicBezTo>
                  <a:cubicBezTo>
                    <a:pt x="0" y="657140"/>
                    <a:pt x="181951" y="846675"/>
                    <a:pt x="406400" y="846675"/>
                  </a:cubicBezTo>
                  <a:cubicBezTo>
                    <a:pt x="630849" y="846675"/>
                    <a:pt x="812800" y="657140"/>
                    <a:pt x="812800" y="423337"/>
                  </a:cubicBezTo>
                  <a:cubicBezTo>
                    <a:pt x="812800" y="189535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678FBA"/>
              </a:solidFill>
              <a:prstDash val="solid"/>
              <a:miter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76200" y="31751"/>
              <a:ext cx="660400" cy="7355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72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4527273" y="539238"/>
            <a:ext cx="9326553" cy="623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50"/>
              </a:lnSpc>
            </a:pPr>
            <a:r>
              <a:rPr lang="en-US" sz="3607" b="1" spc="252">
                <a:solidFill>
                  <a:srgbClr val="FFFFFF"/>
                </a:solidFill>
                <a:latin typeface="Aileron Bold"/>
                <a:ea typeface="Aileron Bold"/>
                <a:cs typeface="Aileron Bold"/>
                <a:sym typeface="Aileron Bold"/>
              </a:rPr>
              <a:t>CENTRAL QUESTION OF THE THESIS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009109" y="4093550"/>
            <a:ext cx="2147542" cy="17656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435"/>
              </a:lnSpc>
              <a:spcBef>
                <a:spcPct val="0"/>
              </a:spcBef>
            </a:pPr>
            <a:r>
              <a:rPr lang="en-US" sz="10311" b="1" spc="412">
                <a:solidFill>
                  <a:srgbClr val="678FBA">
                    <a:alpha val="36863"/>
                  </a:srgbClr>
                </a:solidFill>
                <a:latin typeface="Aileron Bold"/>
                <a:ea typeface="Aileron Bold"/>
                <a:cs typeface="Aileron Bold"/>
                <a:sym typeface="Aileron Bold"/>
              </a:rPr>
              <a:t>%?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4132406" y="1676141"/>
            <a:ext cx="9711895" cy="1338360"/>
            <a:chOff x="0" y="0"/>
            <a:chExt cx="2557865" cy="35249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2557865" cy="352490"/>
            </a:xfrm>
            <a:custGeom>
              <a:avLst/>
              <a:gdLst/>
              <a:ahLst/>
              <a:cxnLst/>
              <a:rect l="l" t="t" r="r" b="b"/>
              <a:pathLst>
                <a:path w="2557865" h="352490">
                  <a:moveTo>
                    <a:pt x="0" y="0"/>
                  </a:moveTo>
                  <a:lnTo>
                    <a:pt x="2557865" y="0"/>
                  </a:lnTo>
                  <a:lnTo>
                    <a:pt x="2557865" y="352490"/>
                  </a:lnTo>
                  <a:lnTo>
                    <a:pt x="0" y="352490"/>
                  </a:lnTo>
                  <a:close/>
                </a:path>
              </a:pathLst>
            </a:custGeom>
            <a:solidFill>
              <a:srgbClr val="D6EAFF">
                <a:alpha val="36863"/>
              </a:srgbClr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47625"/>
              <a:ext cx="2557865" cy="4001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72"/>
                </a:lnSpc>
              </a:pPr>
              <a:endParaRPr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4132406" y="1943939"/>
            <a:ext cx="9588070" cy="8072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83"/>
              </a:lnSpc>
              <a:spcBef>
                <a:spcPct val="0"/>
              </a:spcBef>
            </a:pPr>
            <a:r>
              <a:rPr lang="en-US" sz="2345" spc="93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How do communities evolve between their initial deposition on the snow and their final incorporation into the ice?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4281849" y="7517409"/>
            <a:ext cx="9289185" cy="1141375"/>
            <a:chOff x="0" y="0"/>
            <a:chExt cx="3089769" cy="379644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089769" cy="379644"/>
            </a:xfrm>
            <a:custGeom>
              <a:avLst/>
              <a:gdLst/>
              <a:ahLst/>
              <a:cxnLst/>
              <a:rect l="l" t="t" r="r" b="b"/>
              <a:pathLst>
                <a:path w="3089769" h="379644">
                  <a:moveTo>
                    <a:pt x="42505" y="0"/>
                  </a:moveTo>
                  <a:lnTo>
                    <a:pt x="3047264" y="0"/>
                  </a:lnTo>
                  <a:cubicBezTo>
                    <a:pt x="3070739" y="0"/>
                    <a:pt x="3089769" y="19030"/>
                    <a:pt x="3089769" y="42505"/>
                  </a:cubicBezTo>
                  <a:lnTo>
                    <a:pt x="3089769" y="337139"/>
                  </a:lnTo>
                  <a:cubicBezTo>
                    <a:pt x="3089769" y="348412"/>
                    <a:pt x="3085291" y="359223"/>
                    <a:pt x="3077320" y="367195"/>
                  </a:cubicBezTo>
                  <a:cubicBezTo>
                    <a:pt x="3069348" y="375166"/>
                    <a:pt x="3058537" y="379644"/>
                    <a:pt x="3047264" y="379644"/>
                  </a:cubicBezTo>
                  <a:lnTo>
                    <a:pt x="42505" y="379644"/>
                  </a:lnTo>
                  <a:cubicBezTo>
                    <a:pt x="19030" y="379644"/>
                    <a:pt x="0" y="360614"/>
                    <a:pt x="0" y="337139"/>
                  </a:cubicBezTo>
                  <a:lnTo>
                    <a:pt x="0" y="42505"/>
                  </a:lnTo>
                  <a:cubicBezTo>
                    <a:pt x="0" y="19030"/>
                    <a:pt x="19030" y="0"/>
                    <a:pt x="42505" y="0"/>
                  </a:cubicBezTo>
                  <a:close/>
                </a:path>
              </a:pathLst>
            </a:custGeom>
            <a:solidFill>
              <a:srgbClr val="678FBA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47625"/>
              <a:ext cx="3089769" cy="4272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72"/>
                </a:lnSpc>
              </a:pPr>
              <a:endParaRPr/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4426748" y="7749873"/>
            <a:ext cx="8895859" cy="6383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15"/>
              </a:lnSpc>
              <a:spcBef>
                <a:spcPct val="0"/>
              </a:spcBef>
            </a:pPr>
            <a:r>
              <a:rPr lang="en-US" sz="1868" spc="74">
                <a:solidFill>
                  <a:srgbClr val="FFFFFF"/>
                </a:solidFill>
                <a:latin typeface="Aileron"/>
                <a:ea typeface="Aileron"/>
                <a:cs typeface="Aileron"/>
                <a:sym typeface="Aileron"/>
              </a:rPr>
              <a:t>Quantifying the fidelity with which communities trapped in ice reflect those in the atmosphere at a given time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5783147" y="8887384"/>
            <a:ext cx="6721706" cy="6565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10218" lvl="1" indent="-205109" algn="l">
              <a:lnSpc>
                <a:spcPts val="2660"/>
              </a:lnSpc>
              <a:buFont typeface="Arial"/>
              <a:buChar char="•"/>
            </a:pPr>
            <a:r>
              <a:rPr lang="en-US" sz="19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Reconstructing past microbial ecosystems</a:t>
            </a:r>
          </a:p>
          <a:p>
            <a:pPr marL="410218" lvl="1" indent="-205109" algn="l">
              <a:lnSpc>
                <a:spcPts val="2660"/>
              </a:lnSpc>
              <a:buFont typeface="Arial"/>
              <a:buChar char="•"/>
            </a:pPr>
            <a:r>
              <a:rPr lang="en-US" sz="19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Reconstructing the environments that shaped them</a:t>
            </a:r>
          </a:p>
        </p:txBody>
      </p:sp>
      <p:sp>
        <p:nvSpPr>
          <p:cNvPr id="26" name="Freeform 12">
            <a:extLst>
              <a:ext uri="{FF2B5EF4-FFF2-40B4-BE49-F238E27FC236}">
                <a16:creationId xmlns:a16="http://schemas.microsoft.com/office/drawing/2014/main" id="{0DE56300-79AE-B019-130D-B327B1C1DDB8}"/>
              </a:ext>
            </a:extLst>
          </p:cNvPr>
          <p:cNvSpPr/>
          <p:nvPr/>
        </p:nvSpPr>
        <p:spPr>
          <a:xfrm>
            <a:off x="16956994" y="307442"/>
            <a:ext cx="943037" cy="892349"/>
          </a:xfrm>
          <a:custGeom>
            <a:avLst/>
            <a:gdLst/>
            <a:ahLst/>
            <a:cxnLst/>
            <a:rect l="l" t="t" r="r" b="b"/>
            <a:pathLst>
              <a:path w="943037" h="892349">
                <a:moveTo>
                  <a:pt x="0" y="0"/>
                </a:moveTo>
                <a:lnTo>
                  <a:pt x="943037" y="0"/>
                </a:lnTo>
                <a:lnTo>
                  <a:pt x="943037" y="892349"/>
                </a:lnTo>
                <a:lnTo>
                  <a:pt x="0" y="89234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7" name="TextBox 13">
            <a:extLst>
              <a:ext uri="{FF2B5EF4-FFF2-40B4-BE49-F238E27FC236}">
                <a16:creationId xmlns:a16="http://schemas.microsoft.com/office/drawing/2014/main" id="{5F4E9B26-1141-9EB4-3928-ADE62FBDD496}"/>
              </a:ext>
            </a:extLst>
          </p:cNvPr>
          <p:cNvSpPr txBox="1"/>
          <p:nvPr/>
        </p:nvSpPr>
        <p:spPr>
          <a:xfrm>
            <a:off x="16826184" y="1373740"/>
            <a:ext cx="1204658" cy="3168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11"/>
              </a:lnSpc>
              <a:spcBef>
                <a:spcPct val="0"/>
              </a:spcBef>
            </a:pPr>
            <a:r>
              <a:rPr lang="en-US" sz="1936" b="1" spc="77" dirty="0">
                <a:solidFill>
                  <a:srgbClr val="678FBA"/>
                </a:solidFill>
                <a:latin typeface="Aileron Bold"/>
                <a:ea typeface="Aileron Bold"/>
                <a:cs typeface="Aileron Bold"/>
                <a:sym typeface="Aileron Bold"/>
                <a:hlinkClick r:id="rId8" action="ppaction://hlinksldjump"/>
              </a:rPr>
              <a:t>Home</a:t>
            </a:r>
            <a:endParaRPr lang="en-US" sz="1936" b="1" spc="77" dirty="0">
              <a:solidFill>
                <a:srgbClr val="678FBA"/>
              </a:solidFill>
              <a:latin typeface="Aileron Bold"/>
              <a:ea typeface="Aileron Bold"/>
              <a:cs typeface="Aileron Bold"/>
              <a:sym typeface="Aileron Bold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1375</Words>
  <Application>Microsoft Office PowerPoint</Application>
  <PresentationFormat>Personnalisé</PresentationFormat>
  <Paragraphs>334</Paragraphs>
  <Slides>25</Slides>
  <Notes>5</Notes>
  <HiddenSlides>0</HiddenSlides>
  <MMClips>0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25</vt:i4>
      </vt:variant>
    </vt:vector>
  </HeadingPairs>
  <TitlesOfParts>
    <vt:vector size="36" baseType="lpstr">
      <vt:lpstr>Arimo</vt:lpstr>
      <vt:lpstr>Calibri</vt:lpstr>
      <vt:lpstr>Aileron Italics</vt:lpstr>
      <vt:lpstr>Open Sans Light Bold</vt:lpstr>
      <vt:lpstr>Arial</vt:lpstr>
      <vt:lpstr>Aileron Bold</vt:lpstr>
      <vt:lpstr>Arimo Bold</vt:lpstr>
      <vt:lpstr>Aileron</vt:lpstr>
      <vt:lpstr>Open Sans</vt:lpstr>
      <vt:lpstr>Open Sans Bold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%?</dc:title>
  <cp:lastModifiedBy>Marie Labat Saint Vincent</cp:lastModifiedBy>
  <cp:revision>2</cp:revision>
  <dcterms:created xsi:type="dcterms:W3CDTF">2006-08-16T00:00:00Z</dcterms:created>
  <dcterms:modified xsi:type="dcterms:W3CDTF">2025-05-01T01:03:36Z</dcterms:modified>
  <dc:identifier>DAGluYb51HE</dc:identifier>
</cp:coreProperties>
</file>