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13"/>
  </p:notesMasterIdLst>
  <p:sldIdLst>
    <p:sldId id="256" r:id="rId2"/>
    <p:sldId id="257" r:id="rId3"/>
    <p:sldId id="258" r:id="rId4"/>
    <p:sldId id="259" r:id="rId5"/>
    <p:sldId id="260" r:id="rId6"/>
    <p:sldId id="261" r:id="rId7"/>
    <p:sldId id="263" r:id="rId8"/>
    <p:sldId id="266" r:id="rId9"/>
    <p:sldId id="270" r:id="rId10"/>
    <p:sldId id="268" r:id="rId11"/>
    <p:sldId id="269" r:id="rId12"/>
  </p:sldIdLst>
  <p:sldSz cx="14630400" cy="8229600"/>
  <p:notesSz cx="8229600" cy="14630400"/>
  <p:embeddedFontLst>
    <p:embeddedFont>
      <p:font typeface="Alexandria" panose="020B0604020202020204" charset="-78"/>
      <p:regular r:id="rId14"/>
      <p:bold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0D854A-ECD9-0A0D-82E3-62E7B86A0854}" name="Guest User" initials="GU" userId="S::urn:spo:anon#c8c2e9db490098889e74757aee8dd058f2cf01b929d6603fbc5c1f7914cf9781::" providerId="AD"/>
  <p188:author id="{AD474E59-7554-584A-E41A-A1C6D74A3D27}" name="Vered Blass" initials="VB" userId="S::vblass@tauex.tau.ac.il::5333a7a4-e6a0-4548-9e14-272c35c4e0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B005C4-4216-78E6-BE13-EA6D1F915658}" v="23" dt="2025-04-27T13:12:02.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989"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t>‹#›</a:t>
            </a:fld>
            <a:endParaRPr sz="1200" b="0" i="0" u="none" strike="noStrike" cap="non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4cfb690c0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 name="Google Shape;31;g34cfb690c0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endParaRPr dirty="0"/>
          </a:p>
        </p:txBody>
      </p:sp>
      <p:sp>
        <p:nvSpPr>
          <p:cNvPr id="32" name="Google Shape;32;g34cfb690c0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887CD13E-83E9-92B0-F995-0E01925D9195}"/>
            </a:ext>
          </a:extLst>
        </p:cNvPr>
        <p:cNvGrpSpPr/>
        <p:nvPr/>
      </p:nvGrpSpPr>
      <p:grpSpPr>
        <a:xfrm>
          <a:off x="0" y="0"/>
          <a:ext cx="0" cy="0"/>
          <a:chOff x="0" y="0"/>
          <a:chExt cx="0" cy="0"/>
        </a:xfrm>
      </p:grpSpPr>
      <p:sp>
        <p:nvSpPr>
          <p:cNvPr id="124" name="Google Shape;124;g34cfb690c08_0_60:notes">
            <a:extLst>
              <a:ext uri="{FF2B5EF4-FFF2-40B4-BE49-F238E27FC236}">
                <a16:creationId xmlns:a16="http://schemas.microsoft.com/office/drawing/2014/main" id="{5321564F-59E2-453B-7363-1E77B422BC0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34cfb690c08_0_60:notes">
            <a:extLst>
              <a:ext uri="{FF2B5EF4-FFF2-40B4-BE49-F238E27FC236}">
                <a16:creationId xmlns:a16="http://schemas.microsoft.com/office/drawing/2014/main" id="{028BDDAA-F4B1-4C44-8851-9D58F0F1A9E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34cfb690c08_0_60:notes">
            <a:extLst>
              <a:ext uri="{FF2B5EF4-FFF2-40B4-BE49-F238E27FC236}">
                <a16:creationId xmlns:a16="http://schemas.microsoft.com/office/drawing/2014/main" id="{DBD27EC0-B176-6BCD-BA29-EF1B549D867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563559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5028FDE5-9F90-B8C2-EECE-07E35DDEC0A8}"/>
            </a:ext>
          </a:extLst>
        </p:cNvPr>
        <p:cNvGrpSpPr/>
        <p:nvPr/>
      </p:nvGrpSpPr>
      <p:grpSpPr>
        <a:xfrm>
          <a:off x="0" y="0"/>
          <a:ext cx="0" cy="0"/>
          <a:chOff x="0" y="0"/>
          <a:chExt cx="0" cy="0"/>
        </a:xfrm>
      </p:grpSpPr>
      <p:sp>
        <p:nvSpPr>
          <p:cNvPr id="124" name="Google Shape;124;g34cfb690c08_0_60:notes">
            <a:extLst>
              <a:ext uri="{FF2B5EF4-FFF2-40B4-BE49-F238E27FC236}">
                <a16:creationId xmlns:a16="http://schemas.microsoft.com/office/drawing/2014/main" id="{5C1E6302-A664-68D4-4A60-AF1F0E83AEA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34cfb690c08_0_60:notes">
            <a:extLst>
              <a:ext uri="{FF2B5EF4-FFF2-40B4-BE49-F238E27FC236}">
                <a16:creationId xmlns:a16="http://schemas.microsoft.com/office/drawing/2014/main" id="{BC8C71F9-4B47-6BB9-01DF-6EE9391BD71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34cfb690c08_0_60:notes">
            <a:extLst>
              <a:ext uri="{FF2B5EF4-FFF2-40B4-BE49-F238E27FC236}">
                <a16:creationId xmlns:a16="http://schemas.microsoft.com/office/drawing/2014/main" id="{83898E2C-3CC2-CC35-043E-FC0E2010F7E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4161341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 name="Google Shape;4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a:t>
            </a:r>
            <a:endParaRPr dirty="0"/>
          </a:p>
        </p:txBody>
      </p:sp>
      <p:sp>
        <p:nvSpPr>
          <p:cNvPr id="45" name="Google Shape;4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a:t>
            </a:r>
            <a:endParaRPr dirty="0"/>
          </a:p>
        </p:txBody>
      </p:sp>
      <p:sp>
        <p:nvSpPr>
          <p:cNvPr id="66" name="Google Shape;6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a:t>
            </a:r>
            <a:endParaRPr dirty="0"/>
          </a:p>
        </p:txBody>
      </p:sp>
      <p:sp>
        <p:nvSpPr>
          <p:cNvPr id="87" name="Google Shape;8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4cfb690c08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34cfb690c08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 </a:t>
            </a:r>
          </a:p>
        </p:txBody>
      </p:sp>
      <p:sp>
        <p:nvSpPr>
          <p:cNvPr id="105" name="Google Shape;105;g34cfb690c08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4cfb690c08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34cfb690c08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34cfb690c08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1EBAA4CA-31A7-88B7-BCDD-41A347A8F4E3}"/>
            </a:ext>
          </a:extLst>
        </p:cNvPr>
        <p:cNvGrpSpPr/>
        <p:nvPr/>
      </p:nvGrpSpPr>
      <p:grpSpPr>
        <a:xfrm>
          <a:off x="0" y="0"/>
          <a:ext cx="0" cy="0"/>
          <a:chOff x="0" y="0"/>
          <a:chExt cx="0" cy="0"/>
        </a:xfrm>
      </p:grpSpPr>
      <p:sp>
        <p:nvSpPr>
          <p:cNvPr id="124" name="Google Shape;124;g34cfb690c08_0_60:notes">
            <a:extLst>
              <a:ext uri="{FF2B5EF4-FFF2-40B4-BE49-F238E27FC236}">
                <a16:creationId xmlns:a16="http://schemas.microsoft.com/office/drawing/2014/main" id="{27992173-E817-771A-9E8C-52A83C59A1C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34cfb690c08_0_60:notes">
            <a:extLst>
              <a:ext uri="{FF2B5EF4-FFF2-40B4-BE49-F238E27FC236}">
                <a16:creationId xmlns:a16="http://schemas.microsoft.com/office/drawing/2014/main" id="{4B8DB9F6-41F1-3C1B-7629-F3CF9693928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34cfb690c08_0_60:notes">
            <a:extLst>
              <a:ext uri="{FF2B5EF4-FFF2-40B4-BE49-F238E27FC236}">
                <a16:creationId xmlns:a16="http://schemas.microsoft.com/office/drawing/2014/main" id="{2E6086AC-0C43-FAB5-86B8-BF8075F0046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96419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44FCDEAD-5008-1FC0-641C-75447238BA2C}"/>
            </a:ext>
          </a:extLst>
        </p:cNvPr>
        <p:cNvGrpSpPr/>
        <p:nvPr/>
      </p:nvGrpSpPr>
      <p:grpSpPr>
        <a:xfrm>
          <a:off x="0" y="0"/>
          <a:ext cx="0" cy="0"/>
          <a:chOff x="0" y="0"/>
          <a:chExt cx="0" cy="0"/>
        </a:xfrm>
      </p:grpSpPr>
      <p:sp>
        <p:nvSpPr>
          <p:cNvPr id="124" name="Google Shape;124;g34cfb690c08_0_60:notes">
            <a:extLst>
              <a:ext uri="{FF2B5EF4-FFF2-40B4-BE49-F238E27FC236}">
                <a16:creationId xmlns:a16="http://schemas.microsoft.com/office/drawing/2014/main" id="{66E496A0-8544-D59A-3AD0-605808F81E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34cfb690c08_0_60:notes">
            <a:extLst>
              <a:ext uri="{FF2B5EF4-FFF2-40B4-BE49-F238E27FC236}">
                <a16:creationId xmlns:a16="http://schemas.microsoft.com/office/drawing/2014/main" id="{1373A074-97EC-795B-281E-90DD967DD76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34cfb690c08_0_60:notes">
            <a:extLst>
              <a:ext uri="{FF2B5EF4-FFF2-40B4-BE49-F238E27FC236}">
                <a16:creationId xmlns:a16="http://schemas.microsoft.com/office/drawing/2014/main" id="{A006338C-1A5C-5B67-D562-4B891857CE8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94599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F79CA030-2C29-BDBC-7372-4222C7236BB3}"/>
            </a:ext>
          </a:extLst>
        </p:cNvPr>
        <p:cNvGrpSpPr/>
        <p:nvPr/>
      </p:nvGrpSpPr>
      <p:grpSpPr>
        <a:xfrm>
          <a:off x="0" y="0"/>
          <a:ext cx="0" cy="0"/>
          <a:chOff x="0" y="0"/>
          <a:chExt cx="0" cy="0"/>
        </a:xfrm>
      </p:grpSpPr>
      <p:sp>
        <p:nvSpPr>
          <p:cNvPr id="124" name="Google Shape;124;g34cfb690c08_0_60:notes">
            <a:extLst>
              <a:ext uri="{FF2B5EF4-FFF2-40B4-BE49-F238E27FC236}">
                <a16:creationId xmlns:a16="http://schemas.microsoft.com/office/drawing/2014/main" id="{FFA411C1-6C8A-A333-7720-75F772AD58E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34cfb690c08_0_60:notes">
            <a:extLst>
              <a:ext uri="{FF2B5EF4-FFF2-40B4-BE49-F238E27FC236}">
                <a16:creationId xmlns:a16="http://schemas.microsoft.com/office/drawing/2014/main" id="{B114BAAA-C62F-E5DD-00DA-C8A8BFC2324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34cfb690c08_0_60:notes">
            <a:extLst>
              <a:ext uri="{FF2B5EF4-FFF2-40B4-BE49-F238E27FC236}">
                <a16:creationId xmlns:a16="http://schemas.microsoft.com/office/drawing/2014/main" id="{F68FB3F0-F01F-9AC1-7438-61A5E36D95E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19639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1 master">
  <p:cSld name="Slide 1 master">
    <p:spTree>
      <p:nvGrpSpPr>
        <p:cNvPr id="1" name="Shape 10"/>
        <p:cNvGrpSpPr/>
        <p:nvPr/>
      </p:nvGrpSpPr>
      <p:grpSpPr>
        <a:xfrm>
          <a:off x="0" y="0"/>
          <a:ext cx="0" cy="0"/>
          <a:chOff x="0" y="0"/>
          <a:chExt cx="0" cy="0"/>
        </a:xfrm>
      </p:grpSpPr>
      <p:sp>
        <p:nvSpPr>
          <p:cNvPr id="11" name="Google Shape;11;p2"/>
          <p:cNvSpPr/>
          <p:nvPr/>
        </p:nvSpPr>
        <p:spPr>
          <a:xfrm>
            <a:off x="0" y="0"/>
            <a:ext cx="14630400" cy="8229600"/>
          </a:xfrm>
          <a:prstGeom prst="rect">
            <a:avLst/>
          </a:prstGeom>
          <a:solidFill>
            <a:srgbClr val="507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14630400" cy="8229600"/>
          </a:xfrm>
          <a:prstGeom prst="rect">
            <a:avLst/>
          </a:prstGeom>
          <a:solidFill>
            <a:srgbClr val="FFF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2 master">
  <p:cSld name="Slide 2 master">
    <p:spTree>
      <p:nvGrpSpPr>
        <p:cNvPr id="1" name="Shape 13"/>
        <p:cNvGrpSpPr/>
        <p:nvPr/>
      </p:nvGrpSpPr>
      <p:grpSpPr>
        <a:xfrm>
          <a:off x="0" y="0"/>
          <a:ext cx="0" cy="0"/>
          <a:chOff x="0" y="0"/>
          <a:chExt cx="0" cy="0"/>
        </a:xfrm>
      </p:grpSpPr>
      <p:sp>
        <p:nvSpPr>
          <p:cNvPr id="14" name="Google Shape;14;p3"/>
          <p:cNvSpPr/>
          <p:nvPr/>
        </p:nvSpPr>
        <p:spPr>
          <a:xfrm>
            <a:off x="0" y="0"/>
            <a:ext cx="14630400" cy="8229600"/>
          </a:xfrm>
          <a:prstGeom prst="rect">
            <a:avLst/>
          </a:prstGeom>
          <a:solidFill>
            <a:srgbClr val="507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0" y="0"/>
            <a:ext cx="14630400" cy="8229600"/>
          </a:xfrm>
          <a:prstGeom prst="rect">
            <a:avLst/>
          </a:prstGeom>
          <a:solidFill>
            <a:srgbClr val="FFF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3 master">
  <p:cSld name="Slide 3 master">
    <p:spTree>
      <p:nvGrpSpPr>
        <p:cNvPr id="1" name="Shape 16"/>
        <p:cNvGrpSpPr/>
        <p:nvPr/>
      </p:nvGrpSpPr>
      <p:grpSpPr>
        <a:xfrm>
          <a:off x="0" y="0"/>
          <a:ext cx="0" cy="0"/>
          <a:chOff x="0" y="0"/>
          <a:chExt cx="0" cy="0"/>
        </a:xfrm>
      </p:grpSpPr>
      <p:sp>
        <p:nvSpPr>
          <p:cNvPr id="17" name="Google Shape;17;p4"/>
          <p:cNvSpPr/>
          <p:nvPr/>
        </p:nvSpPr>
        <p:spPr>
          <a:xfrm>
            <a:off x="0" y="0"/>
            <a:ext cx="14630400" cy="8229600"/>
          </a:xfrm>
          <a:prstGeom prst="rect">
            <a:avLst/>
          </a:prstGeom>
          <a:solidFill>
            <a:srgbClr val="507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p:nvPr/>
        </p:nvSpPr>
        <p:spPr>
          <a:xfrm>
            <a:off x="0" y="0"/>
            <a:ext cx="14630400" cy="8229600"/>
          </a:xfrm>
          <a:prstGeom prst="rect">
            <a:avLst/>
          </a:prstGeom>
          <a:solidFill>
            <a:srgbClr val="FFF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4 master">
  <p:cSld name="Slide 4 master">
    <p:spTree>
      <p:nvGrpSpPr>
        <p:cNvPr id="1" name="Shape 19"/>
        <p:cNvGrpSpPr/>
        <p:nvPr/>
      </p:nvGrpSpPr>
      <p:grpSpPr>
        <a:xfrm>
          <a:off x="0" y="0"/>
          <a:ext cx="0" cy="0"/>
          <a:chOff x="0" y="0"/>
          <a:chExt cx="0" cy="0"/>
        </a:xfrm>
      </p:grpSpPr>
      <p:sp>
        <p:nvSpPr>
          <p:cNvPr id="20" name="Google Shape;20;p5"/>
          <p:cNvSpPr/>
          <p:nvPr/>
        </p:nvSpPr>
        <p:spPr>
          <a:xfrm>
            <a:off x="0" y="0"/>
            <a:ext cx="14630400" cy="8229600"/>
          </a:xfrm>
          <a:prstGeom prst="rect">
            <a:avLst/>
          </a:prstGeom>
          <a:solidFill>
            <a:srgbClr val="507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p:nvPr/>
        </p:nvSpPr>
        <p:spPr>
          <a:xfrm>
            <a:off x="0" y="0"/>
            <a:ext cx="14630400" cy="8229600"/>
          </a:xfrm>
          <a:prstGeom prst="rect">
            <a:avLst/>
          </a:prstGeom>
          <a:solidFill>
            <a:srgbClr val="FFF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5 master">
  <p:cSld name="Slide 5 master">
    <p:spTree>
      <p:nvGrpSpPr>
        <p:cNvPr id="1" name="Shape 22"/>
        <p:cNvGrpSpPr/>
        <p:nvPr/>
      </p:nvGrpSpPr>
      <p:grpSpPr>
        <a:xfrm>
          <a:off x="0" y="0"/>
          <a:ext cx="0" cy="0"/>
          <a:chOff x="0" y="0"/>
          <a:chExt cx="0" cy="0"/>
        </a:xfrm>
      </p:grpSpPr>
      <p:sp>
        <p:nvSpPr>
          <p:cNvPr id="23" name="Google Shape;23;p6"/>
          <p:cNvSpPr/>
          <p:nvPr/>
        </p:nvSpPr>
        <p:spPr>
          <a:xfrm>
            <a:off x="0" y="0"/>
            <a:ext cx="14630400" cy="8229600"/>
          </a:xfrm>
          <a:prstGeom prst="rect">
            <a:avLst/>
          </a:prstGeom>
          <a:solidFill>
            <a:srgbClr val="507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6"/>
          <p:cNvSpPr/>
          <p:nvPr/>
        </p:nvSpPr>
        <p:spPr>
          <a:xfrm>
            <a:off x="0" y="0"/>
            <a:ext cx="14630400" cy="8229600"/>
          </a:xfrm>
          <a:prstGeom prst="rect">
            <a:avLst/>
          </a:prstGeom>
          <a:solidFill>
            <a:srgbClr val="FFF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6 master">
  <p:cSld name="Slide 6 master">
    <p:spTree>
      <p:nvGrpSpPr>
        <p:cNvPr id="1" name="Shape 25"/>
        <p:cNvGrpSpPr/>
        <p:nvPr/>
      </p:nvGrpSpPr>
      <p:grpSpPr>
        <a:xfrm>
          <a:off x="0" y="0"/>
          <a:ext cx="0" cy="0"/>
          <a:chOff x="0" y="0"/>
          <a:chExt cx="0" cy="0"/>
        </a:xfrm>
      </p:grpSpPr>
      <p:sp>
        <p:nvSpPr>
          <p:cNvPr id="26" name="Google Shape;26;p7"/>
          <p:cNvSpPr/>
          <p:nvPr/>
        </p:nvSpPr>
        <p:spPr>
          <a:xfrm>
            <a:off x="0" y="0"/>
            <a:ext cx="14630400" cy="8229600"/>
          </a:xfrm>
          <a:prstGeom prst="rect">
            <a:avLst/>
          </a:prstGeom>
          <a:solidFill>
            <a:srgbClr val="507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7"/>
          <p:cNvSpPr/>
          <p:nvPr/>
        </p:nvSpPr>
        <p:spPr>
          <a:xfrm>
            <a:off x="0" y="0"/>
            <a:ext cx="14630400" cy="8229600"/>
          </a:xfrm>
          <a:prstGeom prst="rect">
            <a:avLst/>
          </a:prstGeom>
          <a:solidFill>
            <a:srgbClr val="FFF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2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34" name="Google Shape;34;p9" title="ChatGPT Image Apr 16, 2025, 10_10_56 PM.png"/>
          <p:cNvPicPr preferRelativeResize="0"/>
          <p:nvPr/>
        </p:nvPicPr>
        <p:blipFill rotWithShape="1">
          <a:blip r:embed="rId3">
            <a:alphaModFix/>
          </a:blip>
          <a:srcRect l="904" t="1355" b="21176"/>
          <a:stretch/>
        </p:blipFill>
        <p:spPr>
          <a:xfrm>
            <a:off x="8086226" y="1866292"/>
            <a:ext cx="6107602" cy="3251405"/>
          </a:xfrm>
          <a:prstGeom prst="rect">
            <a:avLst/>
          </a:prstGeom>
          <a:noFill/>
          <a:ln>
            <a:noFill/>
          </a:ln>
        </p:spPr>
      </p:pic>
      <p:sp>
        <p:nvSpPr>
          <p:cNvPr id="35" name="Google Shape;35;p9"/>
          <p:cNvSpPr/>
          <p:nvPr/>
        </p:nvSpPr>
        <p:spPr>
          <a:xfrm>
            <a:off x="758665" y="159761"/>
            <a:ext cx="13436409" cy="1603088"/>
          </a:xfrm>
          <a:prstGeom prst="rect">
            <a:avLst/>
          </a:prstGeom>
          <a:noFill/>
          <a:ln>
            <a:noFill/>
          </a:ln>
        </p:spPr>
        <p:txBody>
          <a:bodyPr spcFirstLastPara="1" wrap="square" lIns="0" tIns="0" rIns="0" bIns="0" anchor="t" anchorCtr="0">
            <a:noAutofit/>
          </a:bodyPr>
          <a:lstStyle/>
          <a:p>
            <a:pPr marL="0" marR="0" lvl="0" indent="0" algn="ctr" rtl="0">
              <a:lnSpc>
                <a:spcPct val="124705"/>
              </a:lnSpc>
              <a:spcBef>
                <a:spcPts val="0"/>
              </a:spcBef>
              <a:spcAft>
                <a:spcPts val="0"/>
              </a:spcAft>
              <a:buClr>
                <a:srgbClr val="124E73"/>
              </a:buClr>
              <a:buSzPts val="4250"/>
              <a:buFont typeface="Alexandria"/>
              <a:buNone/>
            </a:pPr>
            <a:r>
              <a:rPr lang="en-US" sz="3950" b="1" dirty="0">
                <a:solidFill>
                  <a:srgbClr val="124E73"/>
                </a:solidFill>
                <a:latin typeface="Alexandria"/>
                <a:ea typeface="Alexandria"/>
                <a:cs typeface="Alexandria"/>
                <a:sym typeface="Alexandria"/>
              </a:rPr>
              <a:t>Identifying materials in spatial unauthorized waste sites for local circular economy enhancement</a:t>
            </a:r>
            <a:endParaRPr sz="4050" b="1" dirty="0">
              <a:solidFill>
                <a:srgbClr val="124E73"/>
              </a:solidFill>
              <a:latin typeface="Alexandria"/>
              <a:ea typeface="Alexandria"/>
              <a:cs typeface="Alexandria"/>
              <a:sym typeface="Alexandria"/>
            </a:endParaRPr>
          </a:p>
        </p:txBody>
      </p:sp>
      <p:sp>
        <p:nvSpPr>
          <p:cNvPr id="37" name="Google Shape;37;p9"/>
          <p:cNvSpPr/>
          <p:nvPr/>
        </p:nvSpPr>
        <p:spPr>
          <a:xfrm>
            <a:off x="299377" y="1789469"/>
            <a:ext cx="7479844" cy="5063933"/>
          </a:xfrm>
          <a:prstGeom prst="rect">
            <a:avLst/>
          </a:prstGeom>
          <a:noFill/>
          <a:ln>
            <a:noFill/>
          </a:ln>
        </p:spPr>
        <p:txBody>
          <a:bodyPr spcFirstLastPara="1" wrap="square" lIns="0" tIns="0" rIns="0" bIns="0" anchor="t" anchorCtr="0">
            <a:noAutofit/>
          </a:bodyPr>
          <a:lstStyle/>
          <a:p>
            <a:pPr marL="457200" lvl="1">
              <a:lnSpc>
                <a:spcPct val="150000"/>
              </a:lnSpc>
            </a:pPr>
            <a:r>
              <a:rPr lang="en-US" sz="1800" dirty="0">
                <a:solidFill>
                  <a:srgbClr val="2B4150"/>
                </a:solidFill>
              </a:rPr>
              <a:t>• Aerial imagery utilized as a tool for environmental analysis and decision-making in waste management</a:t>
            </a:r>
            <a:endParaRPr lang="en-US" dirty="0"/>
          </a:p>
          <a:p>
            <a:pPr marL="457200" lvl="1">
              <a:lnSpc>
                <a:spcPct val="150000"/>
              </a:lnSpc>
            </a:pPr>
            <a:r>
              <a:rPr lang="en-US" sz="1800" dirty="0">
                <a:solidFill>
                  <a:srgbClr val="2B4150"/>
                </a:solidFill>
              </a:rPr>
              <a:t>• Semantic segmentation of illegally disposed construction waste in aerial images</a:t>
            </a:r>
            <a:endParaRPr lang="en-US" sz="1800" dirty="0"/>
          </a:p>
          <a:p>
            <a:pPr marL="457200" lvl="1">
              <a:lnSpc>
                <a:spcPct val="150000"/>
              </a:lnSpc>
            </a:pPr>
            <a:r>
              <a:rPr lang="en-US" sz="1800" dirty="0">
                <a:solidFill>
                  <a:srgbClr val="2B4150"/>
                </a:solidFill>
              </a:rPr>
              <a:t>• Support circular economy initiatives through waste detection and analysis</a:t>
            </a:r>
            <a:endParaRPr lang="en-US" sz="1800" dirty="0"/>
          </a:p>
          <a:p>
            <a:pPr marL="457200" lvl="1">
              <a:lnSpc>
                <a:spcPct val="150000"/>
              </a:lnSpc>
            </a:pPr>
            <a:r>
              <a:rPr lang="en-US" sz="1800" dirty="0">
                <a:solidFill>
                  <a:srgbClr val="2B4150"/>
                </a:solidFill>
              </a:rPr>
              <a:t> • Utilized Meta's Segment Anything Model (SAM) to create precise segmentation masks from drone imagery</a:t>
            </a:r>
            <a:endParaRPr lang="en-US" sz="1800" dirty="0"/>
          </a:p>
          <a:p>
            <a:pPr marL="457200" lvl="1">
              <a:lnSpc>
                <a:spcPct val="150000"/>
              </a:lnSpc>
            </a:pPr>
            <a:r>
              <a:rPr lang="en-US" sz="1800" dirty="0">
                <a:solidFill>
                  <a:srgbClr val="2B4150"/>
                </a:solidFill>
              </a:rPr>
              <a:t> • Created dataset of over 46,000 manually labeled masks</a:t>
            </a:r>
            <a:endParaRPr lang="en-US" sz="1800" dirty="0"/>
          </a:p>
          <a:p>
            <a:pPr marL="457200" lvl="1">
              <a:lnSpc>
                <a:spcPct val="150000"/>
              </a:lnSpc>
            </a:pPr>
            <a:r>
              <a:rPr lang="en-US" sz="1800" dirty="0">
                <a:solidFill>
                  <a:srgbClr val="2B4150"/>
                </a:solidFill>
              </a:rPr>
              <a:t> • Trained and evaluated a ResNet-50 classification model to identify eight different types of construction waste</a:t>
            </a:r>
          </a:p>
          <a:p>
            <a:pPr marL="457200" lvl="1">
              <a:lnSpc>
                <a:spcPct val="158823"/>
              </a:lnSpc>
              <a:buSzPts val="1700"/>
            </a:pPr>
            <a:endParaRPr lang="en-US" sz="1000" dirty="0">
              <a:solidFill>
                <a:srgbClr val="2B4150"/>
              </a:solidFill>
            </a:endParaRPr>
          </a:p>
          <a:p>
            <a:pPr marL="457200" lvl="1">
              <a:lnSpc>
                <a:spcPct val="158823"/>
              </a:lnSpc>
              <a:buSzPts val="1700"/>
            </a:pPr>
            <a:r>
              <a:rPr lang="en-US" sz="1000" dirty="0">
                <a:solidFill>
                  <a:srgbClr val="2B4150"/>
                </a:solidFill>
              </a:rPr>
              <a:t>Source: Mager, Adi, et al. “Identifying Materials in Spatial Unauthorized Waste Sites for Local Circular Economy Enhancement.” </a:t>
            </a:r>
            <a:r>
              <a:rPr lang="en-US" sz="1000" b="1" dirty="0">
                <a:solidFill>
                  <a:srgbClr val="2B4150"/>
                </a:solidFill>
              </a:rPr>
              <a:t>Resources, Conservation and Recycling</a:t>
            </a:r>
            <a:r>
              <a:rPr lang="en-US" sz="1000" dirty="0">
                <a:solidFill>
                  <a:srgbClr val="2B4150"/>
                </a:solidFill>
              </a:rPr>
              <a:t>, vol. 215, 2025, pp. 108163-, https:10.1016/j.resconrec.2025.108163</a:t>
            </a:r>
            <a:endParaRPr lang="en-US" dirty="0"/>
          </a:p>
        </p:txBody>
      </p:sp>
      <p:sp>
        <p:nvSpPr>
          <p:cNvPr id="38" name="Google Shape;38;p9"/>
          <p:cNvSpPr/>
          <p:nvPr/>
        </p:nvSpPr>
        <p:spPr>
          <a:xfrm>
            <a:off x="758666" y="7098030"/>
            <a:ext cx="346800" cy="346800"/>
          </a:xfrm>
          <a:prstGeom prst="roundRect">
            <a:avLst>
              <a:gd name="adj" fmla="val 26361941"/>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p:nvPr/>
        </p:nvSpPr>
        <p:spPr>
          <a:xfrm>
            <a:off x="8089617" y="5353465"/>
            <a:ext cx="6114397" cy="2096067"/>
          </a:xfrm>
          <a:prstGeom prst="rect">
            <a:avLst/>
          </a:prstGeom>
          <a:noFill/>
          <a:ln>
            <a:noFill/>
          </a:ln>
        </p:spPr>
        <p:txBody>
          <a:bodyPr spcFirstLastPara="1" wrap="square" lIns="0" tIns="0" rIns="0" bIns="0" anchor="t" anchorCtr="0">
            <a:noAutofit/>
          </a:bodyPr>
          <a:lstStyle/>
          <a:p>
            <a:pPr>
              <a:lnSpc>
                <a:spcPct val="150000"/>
              </a:lnSpc>
              <a:buClr>
                <a:schemeClr val="dk1"/>
              </a:buClr>
            </a:pPr>
            <a:r>
              <a:rPr lang="en-US" sz="1600" b="1" dirty="0">
                <a:solidFill>
                  <a:srgbClr val="2B4150"/>
                </a:solidFill>
              </a:rPr>
              <a:t>Research team: </a:t>
            </a:r>
          </a:p>
          <a:p>
            <a:pPr>
              <a:lnSpc>
                <a:spcPct val="150000"/>
              </a:lnSpc>
            </a:pPr>
            <a:r>
              <a:rPr lang="en-US" sz="1300" b="1" dirty="0">
                <a:solidFill>
                  <a:srgbClr val="2B4150"/>
                </a:solidFill>
              </a:rPr>
              <a:t>Adi Mager, Aryeh Gorun, Yoni Tsur, Dr. Moni Shahar, </a:t>
            </a:r>
            <a:r>
              <a:rPr lang="en-US" sz="1300" dirty="0">
                <a:solidFill>
                  <a:srgbClr val="2B4150"/>
                </a:solidFill>
              </a:rPr>
              <a:t>Tel Aviv University, Israel</a:t>
            </a:r>
            <a:endParaRPr lang="en-US" sz="1300" b="1" dirty="0">
              <a:solidFill>
                <a:srgbClr val="2B4150"/>
              </a:solidFill>
            </a:endParaRPr>
          </a:p>
          <a:p>
            <a:pPr>
              <a:lnSpc>
                <a:spcPct val="150000"/>
              </a:lnSpc>
            </a:pPr>
            <a:r>
              <a:rPr lang="en-US" sz="1300" b="1" dirty="0">
                <a:solidFill>
                  <a:srgbClr val="2B4150"/>
                </a:solidFill>
              </a:rPr>
              <a:t>Prof. Vered Blass, </a:t>
            </a:r>
            <a:r>
              <a:rPr lang="en-US" sz="1300" dirty="0">
                <a:solidFill>
                  <a:srgbClr val="2B4150"/>
                </a:solidFill>
              </a:rPr>
              <a:t>Tel Aviv University, Israel and  IIASA, Austria </a:t>
            </a:r>
            <a:endParaRPr lang="en-US" sz="1300" dirty="0"/>
          </a:p>
          <a:p>
            <a:pPr>
              <a:lnSpc>
                <a:spcPct val="150000"/>
              </a:lnSpc>
              <a:spcBef>
                <a:spcPts val="1200"/>
              </a:spcBef>
              <a:buSzPts val="1100"/>
            </a:pPr>
            <a:endParaRPr lang="en-US" sz="1250" i="1" dirty="0"/>
          </a:p>
          <a:p>
            <a:pPr>
              <a:lnSpc>
                <a:spcPct val="150000"/>
              </a:lnSpc>
              <a:spcBef>
                <a:spcPts val="1200"/>
              </a:spcBef>
              <a:buClr>
                <a:srgbClr val="2B4150"/>
              </a:buClr>
              <a:buSzPts val="2100"/>
            </a:pPr>
            <a:endParaRPr lang="en-US" sz="1250" b="1" dirty="0">
              <a:solidFill>
                <a:srgbClr val="2B4150"/>
              </a:solidFill>
            </a:endParaRPr>
          </a:p>
        </p:txBody>
      </p:sp>
      <p:pic>
        <p:nvPicPr>
          <p:cNvPr id="2" name="Picture 1" descr="A black background with white text&#10;&#10;AI-generated content may be incorrect.">
            <a:extLst>
              <a:ext uri="{FF2B5EF4-FFF2-40B4-BE49-F238E27FC236}">
                <a16:creationId xmlns:a16="http://schemas.microsoft.com/office/drawing/2014/main" id="{E5D42C10-E322-0120-A2DA-00DD21FD0AD0}"/>
              </a:ext>
            </a:extLst>
          </p:cNvPr>
          <p:cNvPicPr>
            <a:picLocks noChangeAspect="1"/>
          </p:cNvPicPr>
          <p:nvPr/>
        </p:nvPicPr>
        <p:blipFill>
          <a:blip r:embed="rId4"/>
          <a:stretch>
            <a:fillRect/>
          </a:stretch>
        </p:blipFill>
        <p:spPr>
          <a:xfrm>
            <a:off x="578699" y="7348438"/>
            <a:ext cx="1838325" cy="952500"/>
          </a:xfrm>
          <a:prstGeom prst="rect">
            <a:avLst/>
          </a:prstGeom>
        </p:spPr>
      </p:pic>
      <p:pic>
        <p:nvPicPr>
          <p:cNvPr id="5" name="Picture 4" descr="A black background with text&#10;&#10;AI-generated content may be incorrect.">
            <a:extLst>
              <a:ext uri="{FF2B5EF4-FFF2-40B4-BE49-F238E27FC236}">
                <a16:creationId xmlns:a16="http://schemas.microsoft.com/office/drawing/2014/main" id="{43D4FB15-DB66-CF5A-26B0-ED7DB0E8FCC4}"/>
              </a:ext>
            </a:extLst>
          </p:cNvPr>
          <p:cNvPicPr>
            <a:picLocks noChangeAspect="1"/>
          </p:cNvPicPr>
          <p:nvPr/>
        </p:nvPicPr>
        <p:blipFill>
          <a:blip r:embed="rId5"/>
          <a:stretch>
            <a:fillRect/>
          </a:stretch>
        </p:blipFill>
        <p:spPr>
          <a:xfrm>
            <a:off x="1751625" y="7533521"/>
            <a:ext cx="4575347" cy="599818"/>
          </a:xfrm>
          <a:prstGeom prst="rect">
            <a:avLst/>
          </a:prstGeom>
        </p:spPr>
      </p:pic>
      <p:sp>
        <p:nvSpPr>
          <p:cNvPr id="6" name="TextBox 5">
            <a:extLst>
              <a:ext uri="{FF2B5EF4-FFF2-40B4-BE49-F238E27FC236}">
                <a16:creationId xmlns:a16="http://schemas.microsoft.com/office/drawing/2014/main" id="{E67D1DCA-7C5F-10B4-57C1-FB99C546D50E}"/>
              </a:ext>
            </a:extLst>
          </p:cNvPr>
          <p:cNvSpPr txBox="1"/>
          <p:nvPr/>
        </p:nvSpPr>
        <p:spPr>
          <a:xfrm>
            <a:off x="8011152" y="5119540"/>
            <a:ext cx="23198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Source of image: </a:t>
            </a:r>
            <a:r>
              <a:rPr lang="en-US" sz="1100" dirty="0" err="1"/>
              <a:t>Gamma.app</a:t>
            </a:r>
            <a:endParaRPr lang="en-US" sz="1100" dirty="0"/>
          </a:p>
        </p:txBody>
      </p:sp>
      <p:pic>
        <p:nvPicPr>
          <p:cNvPr id="4" name="תמונה 3">
            <a:extLst>
              <a:ext uri="{FF2B5EF4-FFF2-40B4-BE49-F238E27FC236}">
                <a16:creationId xmlns:a16="http://schemas.microsoft.com/office/drawing/2014/main" id="{B8804884-8DD4-3AE7-000B-BA897966D82E}"/>
              </a:ext>
            </a:extLst>
          </p:cNvPr>
          <p:cNvPicPr>
            <a:picLocks noChangeAspect="1"/>
          </p:cNvPicPr>
          <p:nvPr/>
        </p:nvPicPr>
        <p:blipFill>
          <a:blip r:embed="rId6"/>
          <a:stretch>
            <a:fillRect/>
          </a:stretch>
        </p:blipFill>
        <p:spPr>
          <a:xfrm>
            <a:off x="10072578" y="6555630"/>
            <a:ext cx="2397437" cy="1371999"/>
          </a:xfrm>
          <a:prstGeom prst="rect">
            <a:avLst/>
          </a:prstGeom>
        </p:spPr>
      </p:pic>
      <p:sp>
        <p:nvSpPr>
          <p:cNvPr id="7" name="תיבת טקסט 6">
            <a:extLst>
              <a:ext uri="{FF2B5EF4-FFF2-40B4-BE49-F238E27FC236}">
                <a16:creationId xmlns:a16="http://schemas.microsoft.com/office/drawing/2014/main" id="{00638F7E-5B1E-2F34-A100-7DFD5D581F55}"/>
              </a:ext>
            </a:extLst>
          </p:cNvPr>
          <p:cNvSpPr txBox="1"/>
          <p:nvPr/>
        </p:nvSpPr>
        <p:spPr>
          <a:xfrm>
            <a:off x="13792200" y="7670800"/>
            <a:ext cx="411814" cy="307777"/>
          </a:xfrm>
          <a:prstGeom prst="rect">
            <a:avLst/>
          </a:prstGeom>
          <a:noFill/>
        </p:spPr>
        <p:txBody>
          <a:bodyPr wrap="square" rtlCol="0">
            <a:spAutoFit/>
          </a:bodyPr>
          <a:lstStyle/>
          <a:p>
            <a:r>
              <a:rPr lang="en-US" dirty="0"/>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E5B658CC-65BF-F8C8-EC83-F8DA3DC5891C}"/>
            </a:ext>
          </a:extLst>
        </p:cNvPr>
        <p:cNvGrpSpPr/>
        <p:nvPr/>
      </p:nvGrpSpPr>
      <p:grpSpPr>
        <a:xfrm>
          <a:off x="0" y="0"/>
          <a:ext cx="0" cy="0"/>
          <a:chOff x="0" y="0"/>
          <a:chExt cx="0" cy="0"/>
        </a:xfrm>
      </p:grpSpPr>
      <p:sp>
        <p:nvSpPr>
          <p:cNvPr id="128" name="Google Shape;128;p14">
            <a:extLst>
              <a:ext uri="{FF2B5EF4-FFF2-40B4-BE49-F238E27FC236}">
                <a16:creationId xmlns:a16="http://schemas.microsoft.com/office/drawing/2014/main" id="{9C7DCD27-27CF-77D5-1FCB-5504890C85E3}"/>
              </a:ext>
            </a:extLst>
          </p:cNvPr>
          <p:cNvSpPr/>
          <p:nvPr/>
        </p:nvSpPr>
        <p:spPr>
          <a:xfrm>
            <a:off x="682475" y="247250"/>
            <a:ext cx="13512600" cy="1734000"/>
          </a:xfrm>
          <a:prstGeom prst="rect">
            <a:avLst/>
          </a:prstGeom>
          <a:noFill/>
          <a:ln>
            <a:noFill/>
          </a:ln>
        </p:spPr>
        <p:txBody>
          <a:bodyPr spcFirstLastPara="1" wrap="square" lIns="0" tIns="0" rIns="0" bIns="0" anchor="t" anchorCtr="0">
            <a:noAutofit/>
          </a:bodyPr>
          <a:lstStyle/>
          <a:p>
            <a:pPr>
              <a:lnSpc>
                <a:spcPct val="150000"/>
              </a:lnSpc>
            </a:pPr>
            <a:r>
              <a:rPr lang="en-US" sz="2400" b="1" dirty="0">
                <a:solidFill>
                  <a:srgbClr val="124E73"/>
                </a:solidFill>
                <a:latin typeface="Alexandria"/>
                <a:ea typeface="Alexandria"/>
                <a:cs typeface="Alexandria"/>
                <a:sym typeface="Alexandria"/>
              </a:rPr>
              <a:t>Identifying materials in spatial unauthorized waste sites for local circular economy enhancement. </a:t>
            </a:r>
          </a:p>
          <a:p>
            <a:pPr>
              <a:lnSpc>
                <a:spcPct val="150000"/>
              </a:lnSpc>
            </a:pPr>
            <a:r>
              <a:rPr lang="en-US" sz="1600" b="1" dirty="0">
                <a:solidFill>
                  <a:srgbClr val="2B4150"/>
                </a:solidFill>
              </a:rPr>
              <a:t>Adi Mager, Aryeh Gorun, Yoni Tsur, Dr. Moni Shahar, </a:t>
            </a:r>
            <a:r>
              <a:rPr lang="en-US" sz="1600" dirty="0">
                <a:solidFill>
                  <a:srgbClr val="2B4150"/>
                </a:solidFill>
              </a:rPr>
              <a:t>Tel Aviv University, Israel; </a:t>
            </a:r>
            <a:r>
              <a:rPr lang="en-US" sz="1600" b="1" dirty="0">
                <a:solidFill>
                  <a:srgbClr val="2B4150"/>
                </a:solidFill>
              </a:rPr>
              <a:t>Prof. Vered Blass, </a:t>
            </a:r>
            <a:r>
              <a:rPr lang="en-US" sz="1600" dirty="0">
                <a:solidFill>
                  <a:srgbClr val="2B4150"/>
                </a:solidFill>
              </a:rPr>
              <a:t>Tel Aviv University, Israel and  IIASA, Austria </a:t>
            </a:r>
            <a:endParaRPr lang="en-US" sz="1600" dirty="0"/>
          </a:p>
          <a:p>
            <a:pPr>
              <a:lnSpc>
                <a:spcPct val="150000"/>
              </a:lnSpc>
              <a:spcBef>
                <a:spcPts val="1200"/>
              </a:spcBef>
              <a:buSzPts val="1100"/>
            </a:pPr>
            <a:endParaRPr lang="en-US" sz="2400" i="1" dirty="0"/>
          </a:p>
          <a:p>
            <a:pPr marL="0" marR="0" lvl="0" indent="0" algn="l" rtl="0">
              <a:lnSpc>
                <a:spcPct val="124705"/>
              </a:lnSpc>
              <a:spcBef>
                <a:spcPts val="0"/>
              </a:spcBef>
              <a:spcAft>
                <a:spcPts val="0"/>
              </a:spcAft>
              <a:buClr>
                <a:srgbClr val="124E73"/>
              </a:buClr>
              <a:buSzPts val="4250"/>
              <a:buFont typeface="Alexandria"/>
              <a:buNone/>
            </a:pPr>
            <a:endParaRPr sz="2400" b="1" dirty="0">
              <a:solidFill>
                <a:srgbClr val="124E73"/>
              </a:solidFill>
              <a:latin typeface="Alexandria"/>
              <a:ea typeface="Alexandria"/>
              <a:cs typeface="Alexandria"/>
              <a:sym typeface="Alexandria"/>
            </a:endParaRPr>
          </a:p>
        </p:txBody>
      </p:sp>
      <p:pic>
        <p:nvPicPr>
          <p:cNvPr id="5" name="Picture 4" descr="A black background with text&#10;&#10;AI-generated content may be incorrect.">
            <a:extLst>
              <a:ext uri="{FF2B5EF4-FFF2-40B4-BE49-F238E27FC236}">
                <a16:creationId xmlns:a16="http://schemas.microsoft.com/office/drawing/2014/main" id="{33D43162-33A5-BDCC-3D1D-9B92C01EE9C9}"/>
              </a:ext>
            </a:extLst>
          </p:cNvPr>
          <p:cNvPicPr>
            <a:picLocks noChangeAspect="1"/>
          </p:cNvPicPr>
          <p:nvPr/>
        </p:nvPicPr>
        <p:blipFill>
          <a:blip r:embed="rId3"/>
          <a:stretch>
            <a:fillRect/>
          </a:stretch>
        </p:blipFill>
        <p:spPr>
          <a:xfrm>
            <a:off x="0" y="6433963"/>
            <a:ext cx="4087575" cy="617230"/>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F75078FA-46CD-63BB-8E89-595812EDDFC2}"/>
              </a:ext>
            </a:extLst>
          </p:cNvPr>
          <p:cNvPicPr>
            <a:picLocks noChangeAspect="1"/>
          </p:cNvPicPr>
          <p:nvPr/>
        </p:nvPicPr>
        <p:blipFill>
          <a:blip r:embed="rId4"/>
          <a:stretch>
            <a:fillRect/>
          </a:stretch>
        </p:blipFill>
        <p:spPr>
          <a:xfrm>
            <a:off x="390374" y="5721938"/>
            <a:ext cx="1692426" cy="800925"/>
          </a:xfrm>
          <a:prstGeom prst="rect">
            <a:avLst/>
          </a:prstGeom>
        </p:spPr>
      </p:pic>
      <p:pic>
        <p:nvPicPr>
          <p:cNvPr id="12" name="תמונה 11">
            <a:extLst>
              <a:ext uri="{FF2B5EF4-FFF2-40B4-BE49-F238E27FC236}">
                <a16:creationId xmlns:a16="http://schemas.microsoft.com/office/drawing/2014/main" id="{B0411B92-5E5F-685E-D3BC-A35470FDB92A}"/>
              </a:ext>
            </a:extLst>
          </p:cNvPr>
          <p:cNvPicPr>
            <a:picLocks noChangeAspect="1"/>
          </p:cNvPicPr>
          <p:nvPr/>
        </p:nvPicPr>
        <p:blipFill>
          <a:blip r:embed="rId5"/>
          <a:srcRect l="14142" t="66632"/>
          <a:stretch/>
        </p:blipFill>
        <p:spPr>
          <a:xfrm>
            <a:off x="5626100" y="6007101"/>
            <a:ext cx="4872945" cy="1908174"/>
          </a:xfrm>
          <a:prstGeom prst="rect">
            <a:avLst/>
          </a:prstGeom>
        </p:spPr>
      </p:pic>
      <p:pic>
        <p:nvPicPr>
          <p:cNvPr id="6" name="תמונה 5">
            <a:extLst>
              <a:ext uri="{FF2B5EF4-FFF2-40B4-BE49-F238E27FC236}">
                <a16:creationId xmlns:a16="http://schemas.microsoft.com/office/drawing/2014/main" id="{D074EF4F-2B7D-C64D-A951-A13B1DC97740}"/>
              </a:ext>
            </a:extLst>
          </p:cNvPr>
          <p:cNvPicPr>
            <a:picLocks noChangeAspect="1"/>
          </p:cNvPicPr>
          <p:nvPr/>
        </p:nvPicPr>
        <p:blipFill>
          <a:blip r:embed="rId6"/>
          <a:srcRect t="827" r="602"/>
          <a:stretch/>
        </p:blipFill>
        <p:spPr>
          <a:xfrm>
            <a:off x="281937" y="1981250"/>
            <a:ext cx="8440032" cy="3740688"/>
          </a:xfrm>
          <a:prstGeom prst="rect">
            <a:avLst/>
          </a:prstGeom>
        </p:spPr>
      </p:pic>
      <p:pic>
        <p:nvPicPr>
          <p:cNvPr id="9" name="תמונה 8">
            <a:extLst>
              <a:ext uri="{FF2B5EF4-FFF2-40B4-BE49-F238E27FC236}">
                <a16:creationId xmlns:a16="http://schemas.microsoft.com/office/drawing/2014/main" id="{B642B53F-771B-D6E2-E70B-CAA3D31E4494}"/>
              </a:ext>
            </a:extLst>
          </p:cNvPr>
          <p:cNvPicPr>
            <a:picLocks noChangeAspect="1"/>
          </p:cNvPicPr>
          <p:nvPr/>
        </p:nvPicPr>
        <p:blipFill>
          <a:blip r:embed="rId7"/>
          <a:stretch>
            <a:fillRect/>
          </a:stretch>
        </p:blipFill>
        <p:spPr>
          <a:xfrm>
            <a:off x="8749782" y="2019300"/>
            <a:ext cx="5835679" cy="3702638"/>
          </a:xfrm>
          <a:prstGeom prst="rect">
            <a:avLst/>
          </a:prstGeom>
        </p:spPr>
      </p:pic>
    </p:spTree>
    <p:extLst>
      <p:ext uri="{BB962C8B-B14F-4D97-AF65-F5344CB8AC3E}">
        <p14:creationId xmlns:p14="http://schemas.microsoft.com/office/powerpoint/2010/main" val="4215007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E2162658-066D-8031-9245-6F2A168697AD}"/>
            </a:ext>
          </a:extLst>
        </p:cNvPr>
        <p:cNvGrpSpPr/>
        <p:nvPr/>
      </p:nvGrpSpPr>
      <p:grpSpPr>
        <a:xfrm>
          <a:off x="0" y="0"/>
          <a:ext cx="0" cy="0"/>
          <a:chOff x="0" y="0"/>
          <a:chExt cx="0" cy="0"/>
        </a:xfrm>
      </p:grpSpPr>
      <p:sp>
        <p:nvSpPr>
          <p:cNvPr id="128" name="Google Shape;128;p14">
            <a:extLst>
              <a:ext uri="{FF2B5EF4-FFF2-40B4-BE49-F238E27FC236}">
                <a16:creationId xmlns:a16="http://schemas.microsoft.com/office/drawing/2014/main" id="{9C03ED31-EE4F-78D9-FC8C-0369B8D6336B}"/>
              </a:ext>
            </a:extLst>
          </p:cNvPr>
          <p:cNvSpPr/>
          <p:nvPr/>
        </p:nvSpPr>
        <p:spPr>
          <a:xfrm>
            <a:off x="682475" y="247250"/>
            <a:ext cx="13512600" cy="1734000"/>
          </a:xfrm>
          <a:prstGeom prst="rect">
            <a:avLst/>
          </a:prstGeom>
          <a:noFill/>
          <a:ln>
            <a:noFill/>
          </a:ln>
        </p:spPr>
        <p:txBody>
          <a:bodyPr spcFirstLastPara="1" wrap="square" lIns="0" tIns="0" rIns="0" bIns="0" anchor="t" anchorCtr="0">
            <a:noAutofit/>
          </a:bodyPr>
          <a:lstStyle/>
          <a:p>
            <a:pPr>
              <a:lnSpc>
                <a:spcPct val="150000"/>
              </a:lnSpc>
            </a:pPr>
            <a:r>
              <a:rPr lang="en-US" sz="2400" b="1" dirty="0">
                <a:solidFill>
                  <a:srgbClr val="124E73"/>
                </a:solidFill>
                <a:latin typeface="Alexandria"/>
                <a:ea typeface="Alexandria"/>
                <a:cs typeface="Alexandria"/>
                <a:sym typeface="Alexandria"/>
              </a:rPr>
              <a:t>Identifying materials in spatial unauthorized waste sites for local circular economy enhancement. </a:t>
            </a:r>
          </a:p>
          <a:p>
            <a:pPr>
              <a:lnSpc>
                <a:spcPct val="150000"/>
              </a:lnSpc>
            </a:pPr>
            <a:r>
              <a:rPr lang="en-US" sz="1600" b="1" dirty="0">
                <a:solidFill>
                  <a:srgbClr val="2B4150"/>
                </a:solidFill>
              </a:rPr>
              <a:t>Adi Mager, Aryeh Gorun, Yoni Tsur, Dr. Moni Shahar, </a:t>
            </a:r>
            <a:r>
              <a:rPr lang="en-US" sz="1600" dirty="0">
                <a:solidFill>
                  <a:srgbClr val="2B4150"/>
                </a:solidFill>
              </a:rPr>
              <a:t>Tel Aviv University, Israel; </a:t>
            </a:r>
            <a:r>
              <a:rPr lang="en-US" sz="1600" b="1" dirty="0">
                <a:solidFill>
                  <a:srgbClr val="2B4150"/>
                </a:solidFill>
              </a:rPr>
              <a:t>Prof. Vered Blass, </a:t>
            </a:r>
            <a:r>
              <a:rPr lang="en-US" sz="1600" dirty="0">
                <a:solidFill>
                  <a:srgbClr val="2B4150"/>
                </a:solidFill>
              </a:rPr>
              <a:t>Tel Aviv University, Israel and  IIASA, Austria </a:t>
            </a:r>
            <a:endParaRPr lang="en-US" sz="1600" dirty="0"/>
          </a:p>
          <a:p>
            <a:pPr>
              <a:lnSpc>
                <a:spcPct val="150000"/>
              </a:lnSpc>
              <a:spcBef>
                <a:spcPts val="1200"/>
              </a:spcBef>
              <a:buSzPts val="1100"/>
            </a:pPr>
            <a:endParaRPr lang="en-US" sz="2400" i="1" dirty="0"/>
          </a:p>
          <a:p>
            <a:pPr marL="0" marR="0" lvl="0" indent="0" algn="l" rtl="0">
              <a:lnSpc>
                <a:spcPct val="124705"/>
              </a:lnSpc>
              <a:spcBef>
                <a:spcPts val="0"/>
              </a:spcBef>
              <a:spcAft>
                <a:spcPts val="0"/>
              </a:spcAft>
              <a:buClr>
                <a:srgbClr val="124E73"/>
              </a:buClr>
              <a:buSzPts val="4250"/>
              <a:buFont typeface="Alexandria"/>
              <a:buNone/>
            </a:pPr>
            <a:endParaRPr sz="2400" b="1" dirty="0">
              <a:solidFill>
                <a:srgbClr val="124E73"/>
              </a:solidFill>
              <a:latin typeface="Alexandria"/>
              <a:ea typeface="Alexandria"/>
              <a:cs typeface="Alexandria"/>
              <a:sym typeface="Alexandria"/>
            </a:endParaRPr>
          </a:p>
        </p:txBody>
      </p:sp>
      <p:pic>
        <p:nvPicPr>
          <p:cNvPr id="5" name="Picture 4" descr="A black background with text&#10;&#10;AI-generated content may be incorrect.">
            <a:extLst>
              <a:ext uri="{FF2B5EF4-FFF2-40B4-BE49-F238E27FC236}">
                <a16:creationId xmlns:a16="http://schemas.microsoft.com/office/drawing/2014/main" id="{E49DC6CD-B67D-854F-CF03-237965CBB1BF}"/>
              </a:ext>
            </a:extLst>
          </p:cNvPr>
          <p:cNvPicPr>
            <a:picLocks noChangeAspect="1"/>
          </p:cNvPicPr>
          <p:nvPr/>
        </p:nvPicPr>
        <p:blipFill>
          <a:blip r:embed="rId3"/>
          <a:stretch>
            <a:fillRect/>
          </a:stretch>
        </p:blipFill>
        <p:spPr>
          <a:xfrm>
            <a:off x="141525" y="7028991"/>
            <a:ext cx="4087575" cy="617230"/>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DB53AB16-B8C0-1A69-4F86-708639B3844D}"/>
              </a:ext>
            </a:extLst>
          </p:cNvPr>
          <p:cNvPicPr>
            <a:picLocks noChangeAspect="1"/>
          </p:cNvPicPr>
          <p:nvPr/>
        </p:nvPicPr>
        <p:blipFill>
          <a:blip r:embed="rId4"/>
          <a:stretch>
            <a:fillRect/>
          </a:stretch>
        </p:blipFill>
        <p:spPr>
          <a:xfrm>
            <a:off x="568174" y="6228066"/>
            <a:ext cx="1692426" cy="800925"/>
          </a:xfrm>
          <a:prstGeom prst="rect">
            <a:avLst/>
          </a:prstGeom>
        </p:spPr>
      </p:pic>
      <p:pic>
        <p:nvPicPr>
          <p:cNvPr id="12" name="תמונה 11">
            <a:extLst>
              <a:ext uri="{FF2B5EF4-FFF2-40B4-BE49-F238E27FC236}">
                <a16:creationId xmlns:a16="http://schemas.microsoft.com/office/drawing/2014/main" id="{A66354DD-D02D-D868-25B2-B8A2E3C8CFC5}"/>
              </a:ext>
            </a:extLst>
          </p:cNvPr>
          <p:cNvPicPr>
            <a:picLocks noChangeAspect="1"/>
          </p:cNvPicPr>
          <p:nvPr/>
        </p:nvPicPr>
        <p:blipFill>
          <a:blip r:embed="rId5"/>
          <a:srcRect t="2707" r="51451" b="16919"/>
          <a:stretch/>
        </p:blipFill>
        <p:spPr>
          <a:xfrm>
            <a:off x="631674" y="1974440"/>
            <a:ext cx="3546626" cy="5915951"/>
          </a:xfrm>
          <a:prstGeom prst="rect">
            <a:avLst/>
          </a:prstGeom>
        </p:spPr>
      </p:pic>
      <p:pic>
        <p:nvPicPr>
          <p:cNvPr id="3" name="תמונה 2">
            <a:extLst>
              <a:ext uri="{FF2B5EF4-FFF2-40B4-BE49-F238E27FC236}">
                <a16:creationId xmlns:a16="http://schemas.microsoft.com/office/drawing/2014/main" id="{8673D7F4-AD15-CFF6-9528-13947E03870A}"/>
              </a:ext>
            </a:extLst>
          </p:cNvPr>
          <p:cNvPicPr>
            <a:picLocks noChangeAspect="1"/>
          </p:cNvPicPr>
          <p:nvPr/>
        </p:nvPicPr>
        <p:blipFill>
          <a:blip r:embed="rId6"/>
          <a:stretch>
            <a:fillRect/>
          </a:stretch>
        </p:blipFill>
        <p:spPr>
          <a:xfrm>
            <a:off x="6352025" y="1778751"/>
            <a:ext cx="6018362" cy="5250240"/>
          </a:xfrm>
          <a:prstGeom prst="rect">
            <a:avLst/>
          </a:prstGeom>
          <a:ln w="19050">
            <a:solidFill>
              <a:schemeClr val="tx1"/>
            </a:solidFill>
          </a:ln>
        </p:spPr>
      </p:pic>
      <p:sp>
        <p:nvSpPr>
          <p:cNvPr id="13" name="Rectangle 5">
            <a:extLst>
              <a:ext uri="{FF2B5EF4-FFF2-40B4-BE49-F238E27FC236}">
                <a16:creationId xmlns:a16="http://schemas.microsoft.com/office/drawing/2014/main" id="{0DEFBA62-8F55-A214-BB36-542F4F088C3F}"/>
              </a:ext>
            </a:extLst>
          </p:cNvPr>
          <p:cNvSpPr>
            <a:spLocks noChangeArrowheads="1"/>
          </p:cNvSpPr>
          <p:nvPr/>
        </p:nvSpPr>
        <p:spPr bwMode="auto">
          <a:xfrm>
            <a:off x="4719249" y="7106761"/>
            <a:ext cx="92839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Fig. </a:t>
            </a:r>
            <a:r>
              <a:rPr kumimoji="0" lang="he-IL"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a:t>
            </a: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 A true-false matrix, the legend indicates the total count of masks per cell (note: the row denotes the true label, and the column denotes the predicted label by the model); Confusion matrices (b) Precision (Column-Normalized) and; (c) Recall (Row-Normalized).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49728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0"/>
          <p:cNvSpPr/>
          <p:nvPr/>
        </p:nvSpPr>
        <p:spPr>
          <a:xfrm>
            <a:off x="1979499" y="291731"/>
            <a:ext cx="10215600" cy="613200"/>
          </a:xfrm>
          <a:prstGeom prst="rect">
            <a:avLst/>
          </a:prstGeom>
          <a:noFill/>
          <a:ln>
            <a:noFill/>
          </a:ln>
        </p:spPr>
        <p:txBody>
          <a:bodyPr spcFirstLastPara="1" wrap="square" lIns="0" tIns="0" rIns="0" bIns="0" anchor="t" anchorCtr="0">
            <a:noAutofit/>
          </a:bodyPr>
          <a:lstStyle/>
          <a:p>
            <a:pPr marL="0" marR="0" lvl="0" indent="0" algn="ctr" rtl="0">
              <a:lnSpc>
                <a:spcPct val="124675"/>
              </a:lnSpc>
              <a:spcBef>
                <a:spcPts val="0"/>
              </a:spcBef>
              <a:spcAft>
                <a:spcPts val="0"/>
              </a:spcAft>
              <a:buClr>
                <a:srgbClr val="124E73"/>
              </a:buClr>
              <a:buSzPts val="3850"/>
              <a:buFont typeface="Alexandria"/>
              <a:buNone/>
            </a:pPr>
            <a:r>
              <a:rPr lang="en-US" sz="3850" b="1" i="0" u="none" strike="noStrike" cap="none">
                <a:solidFill>
                  <a:srgbClr val="124E73"/>
                </a:solidFill>
                <a:latin typeface="Alexandria"/>
                <a:ea typeface="Alexandria"/>
                <a:cs typeface="Alexandria"/>
                <a:sym typeface="Alexandria"/>
              </a:rPr>
              <a:t>The Global Construction Waste Crisis</a:t>
            </a:r>
            <a:endParaRPr sz="3850" b="1" i="0" u="none" strike="noStrike" cap="none"/>
          </a:p>
        </p:txBody>
      </p:sp>
      <p:sp>
        <p:nvSpPr>
          <p:cNvPr id="48" name="Google Shape;48;p10"/>
          <p:cNvSpPr/>
          <p:nvPr/>
        </p:nvSpPr>
        <p:spPr>
          <a:xfrm>
            <a:off x="1067626" y="1261949"/>
            <a:ext cx="5979300" cy="561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B4150"/>
              </a:buClr>
              <a:buSzPts val="5050"/>
              <a:buFont typeface="Alexandria"/>
              <a:buNone/>
            </a:pPr>
            <a:r>
              <a:rPr lang="en-US" sz="5050" b="0" i="0" u="none" strike="noStrike" cap="none">
                <a:solidFill>
                  <a:srgbClr val="2B4150"/>
                </a:solidFill>
                <a:latin typeface="Alexandria"/>
                <a:ea typeface="Alexandria"/>
                <a:cs typeface="Alexandria"/>
                <a:sym typeface="Alexandria"/>
              </a:rPr>
              <a:t>30-40%</a:t>
            </a:r>
            <a:endParaRPr sz="5050" b="0" i="0" u="none" strike="noStrike" cap="none"/>
          </a:p>
        </p:txBody>
      </p:sp>
      <p:sp>
        <p:nvSpPr>
          <p:cNvPr id="49" name="Google Shape;49;p10"/>
          <p:cNvSpPr/>
          <p:nvPr/>
        </p:nvSpPr>
        <p:spPr>
          <a:xfrm>
            <a:off x="2926028" y="2035290"/>
            <a:ext cx="2262000" cy="265800"/>
          </a:xfrm>
          <a:prstGeom prst="rect">
            <a:avLst/>
          </a:prstGeom>
          <a:noFill/>
          <a:ln>
            <a:noFill/>
          </a:ln>
        </p:spPr>
        <p:txBody>
          <a:bodyPr spcFirstLastPara="1" wrap="square" lIns="0" tIns="0" rIns="0" bIns="0" anchor="t" anchorCtr="0">
            <a:noAutofit/>
          </a:bodyPr>
          <a:lstStyle/>
          <a:p>
            <a:pPr marL="0" marR="0" lvl="0" indent="0" algn="ctr" rtl="0">
              <a:lnSpc>
                <a:spcPct val="126315"/>
              </a:lnSpc>
              <a:spcBef>
                <a:spcPts val="0"/>
              </a:spcBef>
              <a:spcAft>
                <a:spcPts val="0"/>
              </a:spcAft>
              <a:buClr>
                <a:srgbClr val="2B4150"/>
              </a:buClr>
              <a:buSzPts val="1900"/>
              <a:buFont typeface="Alexandria"/>
              <a:buNone/>
            </a:pPr>
            <a:r>
              <a:rPr lang="en-US" sz="1900" b="0" i="0" u="none" strike="noStrike" cap="none">
                <a:solidFill>
                  <a:srgbClr val="2B4150"/>
                </a:solidFill>
                <a:latin typeface="Alexandria"/>
                <a:ea typeface="Alexandria"/>
                <a:cs typeface="Alexandria"/>
                <a:sym typeface="Alexandria"/>
              </a:rPr>
              <a:t>Global CDW</a:t>
            </a:r>
            <a:endParaRPr sz="1900" b="0" i="0" u="none" strike="noStrike" cap="none"/>
          </a:p>
        </p:txBody>
      </p:sp>
      <p:sp>
        <p:nvSpPr>
          <p:cNvPr id="50" name="Google Shape;50;p10"/>
          <p:cNvSpPr/>
          <p:nvPr/>
        </p:nvSpPr>
        <p:spPr>
          <a:xfrm>
            <a:off x="1067626" y="2402923"/>
            <a:ext cx="5979300" cy="543900"/>
          </a:xfrm>
          <a:prstGeom prst="rect">
            <a:avLst/>
          </a:prstGeom>
          <a:noFill/>
          <a:ln>
            <a:noFill/>
          </a:ln>
        </p:spPr>
        <p:txBody>
          <a:bodyPr spcFirstLastPara="1" wrap="square" lIns="0" tIns="0" rIns="0" bIns="0" anchor="t" anchorCtr="0">
            <a:noAutofit/>
          </a:bodyPr>
          <a:lstStyle/>
          <a:p>
            <a:pPr marL="0" marR="0" lvl="0" indent="0" algn="ctr" rtl="0">
              <a:lnSpc>
                <a:spcPct val="163333"/>
              </a:lnSpc>
              <a:spcBef>
                <a:spcPts val="0"/>
              </a:spcBef>
              <a:spcAft>
                <a:spcPts val="0"/>
              </a:spcAft>
              <a:buClr>
                <a:srgbClr val="2B4150"/>
              </a:buClr>
              <a:buSzPts val="1500"/>
              <a:buFont typeface="Arial"/>
              <a:buNone/>
            </a:pPr>
            <a:r>
              <a:rPr lang="en-US" sz="1500" b="0" i="0" u="none" strike="noStrike" cap="none">
                <a:solidFill>
                  <a:srgbClr val="2B4150"/>
                </a:solidFill>
                <a:latin typeface="Arial"/>
                <a:ea typeface="Arial"/>
                <a:cs typeface="Arial"/>
                <a:sym typeface="Arial"/>
              </a:rPr>
              <a:t>Construction and demolition waste represents 30-40% of total solid waste worldwide</a:t>
            </a:r>
            <a:endParaRPr sz="1500" b="0" i="0" u="none" strike="noStrike" cap="none"/>
          </a:p>
        </p:txBody>
      </p:sp>
      <p:sp>
        <p:nvSpPr>
          <p:cNvPr id="51" name="Google Shape;51;p10"/>
          <p:cNvSpPr/>
          <p:nvPr/>
        </p:nvSpPr>
        <p:spPr>
          <a:xfrm>
            <a:off x="7318095" y="1261949"/>
            <a:ext cx="5979300" cy="561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B4150"/>
              </a:buClr>
              <a:buSzPts val="5050"/>
              <a:buFont typeface="Alexandria"/>
              <a:buNone/>
            </a:pPr>
            <a:r>
              <a:rPr lang="en-US" sz="5050" b="0" i="0" u="none" strike="noStrike" cap="none">
                <a:solidFill>
                  <a:srgbClr val="2B4150"/>
                </a:solidFill>
                <a:latin typeface="Alexandria"/>
                <a:ea typeface="Alexandria"/>
                <a:cs typeface="Alexandria"/>
                <a:sym typeface="Alexandria"/>
              </a:rPr>
              <a:t>67%</a:t>
            </a:r>
            <a:endParaRPr sz="5050" b="0" i="0" u="none" strike="noStrike" cap="none"/>
          </a:p>
        </p:txBody>
      </p:sp>
      <p:sp>
        <p:nvSpPr>
          <p:cNvPr id="52" name="Google Shape;52;p10"/>
          <p:cNvSpPr/>
          <p:nvPr/>
        </p:nvSpPr>
        <p:spPr>
          <a:xfrm>
            <a:off x="9176498" y="2035290"/>
            <a:ext cx="2262000" cy="265800"/>
          </a:xfrm>
          <a:prstGeom prst="rect">
            <a:avLst/>
          </a:prstGeom>
          <a:noFill/>
          <a:ln>
            <a:noFill/>
          </a:ln>
        </p:spPr>
        <p:txBody>
          <a:bodyPr spcFirstLastPara="1" wrap="square" lIns="0" tIns="0" rIns="0" bIns="0" anchor="t" anchorCtr="0">
            <a:noAutofit/>
          </a:bodyPr>
          <a:lstStyle/>
          <a:p>
            <a:pPr marL="0" marR="0" lvl="0" indent="0" algn="ctr" rtl="0">
              <a:lnSpc>
                <a:spcPct val="126315"/>
              </a:lnSpc>
              <a:spcBef>
                <a:spcPts val="0"/>
              </a:spcBef>
              <a:spcAft>
                <a:spcPts val="0"/>
              </a:spcAft>
              <a:buClr>
                <a:srgbClr val="2B4150"/>
              </a:buClr>
              <a:buSzPts val="1900"/>
              <a:buFont typeface="Alexandria"/>
              <a:buNone/>
            </a:pPr>
            <a:r>
              <a:rPr lang="en-US" sz="1900" b="0" i="0" u="none" strike="noStrike" cap="none">
                <a:solidFill>
                  <a:srgbClr val="2B4150"/>
                </a:solidFill>
                <a:latin typeface="Alexandria"/>
                <a:ea typeface="Alexandria"/>
                <a:cs typeface="Alexandria"/>
                <a:sym typeface="Alexandria"/>
              </a:rPr>
              <a:t>US CDW</a:t>
            </a:r>
            <a:endParaRPr sz="1900" b="0" i="0" u="none" strike="noStrike" cap="none"/>
          </a:p>
        </p:txBody>
      </p:sp>
      <p:sp>
        <p:nvSpPr>
          <p:cNvPr id="53" name="Google Shape;53;p10"/>
          <p:cNvSpPr/>
          <p:nvPr/>
        </p:nvSpPr>
        <p:spPr>
          <a:xfrm>
            <a:off x="7318095" y="2402923"/>
            <a:ext cx="5979300" cy="271800"/>
          </a:xfrm>
          <a:prstGeom prst="rect">
            <a:avLst/>
          </a:prstGeom>
          <a:noFill/>
          <a:ln>
            <a:noFill/>
          </a:ln>
        </p:spPr>
        <p:txBody>
          <a:bodyPr spcFirstLastPara="1" wrap="square" lIns="0" tIns="0" rIns="0" bIns="0" anchor="t" anchorCtr="0">
            <a:noAutofit/>
          </a:bodyPr>
          <a:lstStyle/>
          <a:p>
            <a:pPr marL="0" marR="0" lvl="0" indent="0" algn="ctr" rtl="0">
              <a:lnSpc>
                <a:spcPct val="163333"/>
              </a:lnSpc>
              <a:spcBef>
                <a:spcPts val="0"/>
              </a:spcBef>
              <a:spcAft>
                <a:spcPts val="0"/>
              </a:spcAft>
              <a:buClr>
                <a:srgbClr val="2B4150"/>
              </a:buClr>
              <a:buSzPts val="1500"/>
              <a:buFont typeface="Arial"/>
              <a:buNone/>
            </a:pPr>
            <a:r>
              <a:rPr lang="en-US" sz="1500" b="0" i="0" u="none" strike="noStrike" cap="none">
                <a:solidFill>
                  <a:srgbClr val="2B4150"/>
                </a:solidFill>
                <a:latin typeface="Arial"/>
                <a:ea typeface="Arial"/>
                <a:cs typeface="Arial"/>
                <a:sym typeface="Arial"/>
              </a:rPr>
              <a:t>In the United States, CDW accounts for 67% (534 million tons) of total waste</a:t>
            </a:r>
            <a:endParaRPr sz="1500" b="0" i="0" u="none" strike="noStrike" cap="none"/>
          </a:p>
        </p:txBody>
      </p:sp>
      <p:sp>
        <p:nvSpPr>
          <p:cNvPr id="54" name="Google Shape;54;p10"/>
          <p:cNvSpPr/>
          <p:nvPr/>
        </p:nvSpPr>
        <p:spPr>
          <a:xfrm>
            <a:off x="1067626" y="3541832"/>
            <a:ext cx="5979300" cy="561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B4150"/>
              </a:buClr>
              <a:buSzPts val="5050"/>
              <a:buFont typeface="Alexandria"/>
              <a:buNone/>
            </a:pPr>
            <a:r>
              <a:rPr lang="en-US" sz="5050" b="0" i="0" u="none" strike="noStrike" cap="none">
                <a:solidFill>
                  <a:srgbClr val="2B4150"/>
                </a:solidFill>
                <a:latin typeface="Alexandria"/>
                <a:ea typeface="Alexandria"/>
                <a:cs typeface="Alexandria"/>
                <a:sym typeface="Alexandria"/>
              </a:rPr>
              <a:t>60%</a:t>
            </a:r>
            <a:endParaRPr sz="5050" b="0" i="0" u="none" strike="noStrike" cap="none"/>
          </a:p>
        </p:txBody>
      </p:sp>
      <p:sp>
        <p:nvSpPr>
          <p:cNvPr id="55" name="Google Shape;55;p10"/>
          <p:cNvSpPr/>
          <p:nvPr/>
        </p:nvSpPr>
        <p:spPr>
          <a:xfrm>
            <a:off x="2926028" y="4315173"/>
            <a:ext cx="2262000" cy="265800"/>
          </a:xfrm>
          <a:prstGeom prst="rect">
            <a:avLst/>
          </a:prstGeom>
          <a:noFill/>
          <a:ln>
            <a:noFill/>
          </a:ln>
        </p:spPr>
        <p:txBody>
          <a:bodyPr spcFirstLastPara="1" wrap="square" lIns="0" tIns="0" rIns="0" bIns="0" anchor="t" anchorCtr="0">
            <a:noAutofit/>
          </a:bodyPr>
          <a:lstStyle/>
          <a:p>
            <a:pPr marL="0" marR="0" lvl="0" indent="0" algn="ctr" rtl="0">
              <a:lnSpc>
                <a:spcPct val="126315"/>
              </a:lnSpc>
              <a:spcBef>
                <a:spcPts val="0"/>
              </a:spcBef>
              <a:spcAft>
                <a:spcPts val="0"/>
              </a:spcAft>
              <a:buClr>
                <a:srgbClr val="2B4150"/>
              </a:buClr>
              <a:buSzPts val="1900"/>
              <a:buFont typeface="Alexandria"/>
              <a:buNone/>
            </a:pPr>
            <a:r>
              <a:rPr lang="en-US" sz="1900" b="0" i="0" u="none" strike="noStrike" cap="none">
                <a:solidFill>
                  <a:srgbClr val="2B4150"/>
                </a:solidFill>
                <a:latin typeface="Alexandria"/>
                <a:ea typeface="Alexandria"/>
                <a:cs typeface="Alexandria"/>
                <a:sym typeface="Alexandria"/>
              </a:rPr>
              <a:t>European CDW</a:t>
            </a:r>
            <a:endParaRPr sz="1900" b="0" i="0" u="none" strike="noStrike" cap="none"/>
          </a:p>
        </p:txBody>
      </p:sp>
      <p:sp>
        <p:nvSpPr>
          <p:cNvPr id="56" name="Google Shape;56;p10"/>
          <p:cNvSpPr/>
          <p:nvPr/>
        </p:nvSpPr>
        <p:spPr>
          <a:xfrm>
            <a:off x="1067626" y="4682807"/>
            <a:ext cx="5979300" cy="271800"/>
          </a:xfrm>
          <a:prstGeom prst="rect">
            <a:avLst/>
          </a:prstGeom>
          <a:noFill/>
          <a:ln>
            <a:noFill/>
          </a:ln>
        </p:spPr>
        <p:txBody>
          <a:bodyPr spcFirstLastPara="1" wrap="square" lIns="0" tIns="0" rIns="0" bIns="0" anchor="t" anchorCtr="0">
            <a:noAutofit/>
          </a:bodyPr>
          <a:lstStyle/>
          <a:p>
            <a:pPr marL="0" marR="0" lvl="0" indent="0" algn="ctr" rtl="0">
              <a:lnSpc>
                <a:spcPct val="163333"/>
              </a:lnSpc>
              <a:spcBef>
                <a:spcPts val="0"/>
              </a:spcBef>
              <a:spcAft>
                <a:spcPts val="0"/>
              </a:spcAft>
              <a:buClr>
                <a:srgbClr val="2B4150"/>
              </a:buClr>
              <a:buSzPts val="1500"/>
              <a:buFont typeface="Arial"/>
              <a:buNone/>
            </a:pPr>
            <a:r>
              <a:rPr lang="en-US" sz="1500" b="0" i="0" u="none" strike="noStrike" cap="none">
                <a:solidFill>
                  <a:srgbClr val="2B4150"/>
                </a:solidFill>
                <a:latin typeface="Arial"/>
                <a:ea typeface="Arial"/>
                <a:cs typeface="Arial"/>
                <a:sym typeface="Arial"/>
              </a:rPr>
              <a:t>In Europe, CDW accounts for approximately 60% of total waste produced</a:t>
            </a:r>
            <a:endParaRPr sz="1500" b="0" i="0" u="none" strike="noStrike" cap="none"/>
          </a:p>
        </p:txBody>
      </p:sp>
      <p:sp>
        <p:nvSpPr>
          <p:cNvPr id="57" name="Google Shape;57;p10"/>
          <p:cNvSpPr/>
          <p:nvPr/>
        </p:nvSpPr>
        <p:spPr>
          <a:xfrm>
            <a:off x="7318095" y="3541832"/>
            <a:ext cx="5979300" cy="561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B4150"/>
              </a:buClr>
              <a:buSzPts val="5050"/>
              <a:buFont typeface="Alexandria"/>
              <a:buNone/>
            </a:pPr>
            <a:r>
              <a:rPr lang="en-US" sz="5050" b="0" i="0" u="none" strike="noStrike" cap="none">
                <a:solidFill>
                  <a:srgbClr val="2B4150"/>
                </a:solidFill>
                <a:latin typeface="Alexandria"/>
                <a:ea typeface="Alexandria"/>
                <a:cs typeface="Alexandria"/>
                <a:sym typeface="Alexandria"/>
              </a:rPr>
              <a:t>7.3M</a:t>
            </a:r>
            <a:endParaRPr sz="5050" b="0" i="0" u="none" strike="noStrike" cap="none"/>
          </a:p>
        </p:txBody>
      </p:sp>
      <p:sp>
        <p:nvSpPr>
          <p:cNvPr id="58" name="Google Shape;58;p10"/>
          <p:cNvSpPr/>
          <p:nvPr/>
        </p:nvSpPr>
        <p:spPr>
          <a:xfrm>
            <a:off x="9176498" y="4315173"/>
            <a:ext cx="2262000" cy="265800"/>
          </a:xfrm>
          <a:prstGeom prst="rect">
            <a:avLst/>
          </a:prstGeom>
          <a:noFill/>
          <a:ln>
            <a:noFill/>
          </a:ln>
        </p:spPr>
        <p:txBody>
          <a:bodyPr spcFirstLastPara="1" wrap="square" lIns="0" tIns="0" rIns="0" bIns="0" anchor="t" anchorCtr="0">
            <a:noAutofit/>
          </a:bodyPr>
          <a:lstStyle/>
          <a:p>
            <a:pPr marL="0" marR="0" lvl="0" indent="0" algn="ctr" rtl="0">
              <a:lnSpc>
                <a:spcPct val="126315"/>
              </a:lnSpc>
              <a:spcBef>
                <a:spcPts val="0"/>
              </a:spcBef>
              <a:spcAft>
                <a:spcPts val="0"/>
              </a:spcAft>
              <a:buClr>
                <a:srgbClr val="2B4150"/>
              </a:buClr>
              <a:buSzPts val="1900"/>
              <a:buFont typeface="Alexandria"/>
              <a:buNone/>
            </a:pPr>
            <a:r>
              <a:rPr lang="en-US" sz="1900" b="0" i="0" u="none" strike="noStrike" cap="none">
                <a:solidFill>
                  <a:srgbClr val="2B4150"/>
                </a:solidFill>
                <a:latin typeface="Alexandria"/>
                <a:ea typeface="Alexandria"/>
                <a:cs typeface="Alexandria"/>
                <a:sym typeface="Alexandria"/>
              </a:rPr>
              <a:t>Israel CDW</a:t>
            </a:r>
            <a:endParaRPr sz="1900" b="0" i="0" u="none" strike="noStrike" cap="none"/>
          </a:p>
        </p:txBody>
      </p:sp>
      <p:sp>
        <p:nvSpPr>
          <p:cNvPr id="59" name="Google Shape;59;p10"/>
          <p:cNvSpPr/>
          <p:nvPr/>
        </p:nvSpPr>
        <p:spPr>
          <a:xfrm>
            <a:off x="7318095" y="4682807"/>
            <a:ext cx="5979300" cy="543900"/>
          </a:xfrm>
          <a:prstGeom prst="rect">
            <a:avLst/>
          </a:prstGeom>
          <a:noFill/>
          <a:ln>
            <a:noFill/>
          </a:ln>
        </p:spPr>
        <p:txBody>
          <a:bodyPr spcFirstLastPara="1" wrap="square" lIns="0" tIns="0" rIns="0" bIns="0" anchor="t" anchorCtr="0">
            <a:noAutofit/>
          </a:bodyPr>
          <a:lstStyle/>
          <a:p>
            <a:pPr marL="0" marR="0" lvl="0" indent="0" algn="ctr" rtl="0">
              <a:lnSpc>
                <a:spcPct val="163333"/>
              </a:lnSpc>
              <a:spcBef>
                <a:spcPts val="0"/>
              </a:spcBef>
              <a:spcAft>
                <a:spcPts val="0"/>
              </a:spcAft>
              <a:buClr>
                <a:srgbClr val="2B4150"/>
              </a:buClr>
              <a:buSzPts val="1500"/>
              <a:buFont typeface="Arial"/>
              <a:buNone/>
            </a:pPr>
            <a:r>
              <a:rPr lang="en-US" sz="1500" b="0" i="0" u="none" strike="noStrike" cap="none">
                <a:solidFill>
                  <a:srgbClr val="2B4150"/>
                </a:solidFill>
                <a:latin typeface="Arial"/>
                <a:ea typeface="Arial"/>
                <a:cs typeface="Arial"/>
                <a:sym typeface="Arial"/>
              </a:rPr>
              <a:t>In Israel, approximately 7.3 million tons of construction waste were generated in 2023</a:t>
            </a:r>
            <a:endParaRPr sz="1500" b="0" i="0" u="none" strike="noStrike" cap="none"/>
          </a:p>
        </p:txBody>
      </p:sp>
      <p:sp>
        <p:nvSpPr>
          <p:cNvPr id="60" name="Google Shape;60;p10"/>
          <p:cNvSpPr/>
          <p:nvPr/>
        </p:nvSpPr>
        <p:spPr>
          <a:xfrm>
            <a:off x="1068199" y="5637976"/>
            <a:ext cx="12229500" cy="1088100"/>
          </a:xfrm>
          <a:prstGeom prst="rect">
            <a:avLst/>
          </a:prstGeom>
          <a:noFill/>
          <a:ln>
            <a:noFill/>
          </a:ln>
        </p:spPr>
        <p:txBody>
          <a:bodyPr spcFirstLastPara="1" wrap="square" lIns="0" tIns="0" rIns="0" bIns="0" anchor="t" anchorCtr="0">
            <a:noAutofit/>
          </a:bodyPr>
          <a:lstStyle/>
          <a:p>
            <a:pPr marL="0" marR="0" lvl="0" indent="0" algn="ctr" rtl="0">
              <a:lnSpc>
                <a:spcPct val="163333"/>
              </a:lnSpc>
              <a:spcBef>
                <a:spcPts val="0"/>
              </a:spcBef>
              <a:spcAft>
                <a:spcPts val="0"/>
              </a:spcAft>
              <a:buClr>
                <a:srgbClr val="2B4150"/>
              </a:buClr>
              <a:buSzPts val="1500"/>
              <a:buFont typeface="Arial"/>
              <a:buNone/>
            </a:pPr>
            <a:r>
              <a:rPr lang="en-US" sz="1500" b="1" dirty="0">
                <a:solidFill>
                  <a:srgbClr val="2B4150"/>
                </a:solidFill>
              </a:rPr>
              <a:t>The accelerated growth in population, economic development, and consumption has significantly increased global waste generation.</a:t>
            </a:r>
            <a:r>
              <a:rPr lang="en-US" sz="1500" dirty="0">
                <a:solidFill>
                  <a:srgbClr val="2B4150"/>
                </a:solidFill>
              </a:rPr>
              <a:t> Construction and demolition waste (CDW) - includes recyclable materials such as wood, glass, steel, and aluminum. In Israel, despite regulatory measures, over 1.1 million tons of CDW are illegally discarded annually, with severe environmental and public health implications.</a:t>
            </a:r>
            <a:endParaRPr sz="1500" b="0" i="0" u="none" strike="noStrike" cap="none" dirty="0"/>
          </a:p>
        </p:txBody>
      </p:sp>
      <p:pic>
        <p:nvPicPr>
          <p:cNvPr id="2" name="Picture 1" descr="A black background with text&#10;&#10;AI-generated content may be incorrect.">
            <a:extLst>
              <a:ext uri="{FF2B5EF4-FFF2-40B4-BE49-F238E27FC236}">
                <a16:creationId xmlns:a16="http://schemas.microsoft.com/office/drawing/2014/main" id="{DFB45C93-99E8-A47F-E3CD-49E8559B3711}"/>
              </a:ext>
            </a:extLst>
          </p:cNvPr>
          <p:cNvPicPr>
            <a:picLocks noChangeAspect="1"/>
          </p:cNvPicPr>
          <p:nvPr/>
        </p:nvPicPr>
        <p:blipFill>
          <a:blip r:embed="rId3"/>
          <a:stretch>
            <a:fillRect/>
          </a:stretch>
        </p:blipFill>
        <p:spPr>
          <a:xfrm>
            <a:off x="5336446" y="7107967"/>
            <a:ext cx="6181725" cy="933450"/>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B57867E5-F591-4666-6646-AFB5E626E742}"/>
              </a:ext>
            </a:extLst>
          </p:cNvPr>
          <p:cNvPicPr>
            <a:picLocks noChangeAspect="1"/>
          </p:cNvPicPr>
          <p:nvPr/>
        </p:nvPicPr>
        <p:blipFill>
          <a:blip r:embed="rId4"/>
          <a:stretch>
            <a:fillRect/>
          </a:stretch>
        </p:blipFill>
        <p:spPr>
          <a:xfrm>
            <a:off x="4340696" y="7113116"/>
            <a:ext cx="1986606" cy="940143"/>
          </a:xfrm>
          <a:prstGeom prst="rect">
            <a:avLst/>
          </a:prstGeom>
        </p:spPr>
      </p:pic>
      <p:sp>
        <p:nvSpPr>
          <p:cNvPr id="4" name="תיבת טקסט 3">
            <a:extLst>
              <a:ext uri="{FF2B5EF4-FFF2-40B4-BE49-F238E27FC236}">
                <a16:creationId xmlns:a16="http://schemas.microsoft.com/office/drawing/2014/main" id="{33480437-E89D-AAF4-14E0-FD8565BA65D4}"/>
              </a:ext>
            </a:extLst>
          </p:cNvPr>
          <p:cNvSpPr txBox="1"/>
          <p:nvPr/>
        </p:nvSpPr>
        <p:spPr>
          <a:xfrm>
            <a:off x="13665200" y="7734300"/>
            <a:ext cx="457200" cy="307117"/>
          </a:xfrm>
          <a:prstGeom prst="rect">
            <a:avLst/>
          </a:prstGeom>
          <a:noFill/>
        </p:spPr>
        <p:txBody>
          <a:bodyPr wrap="square" rtlCol="0">
            <a:spAutoFit/>
          </a:bodyPr>
          <a:lstStyle/>
          <a:p>
            <a:r>
              <a:rPr lang="en-US" dirty="0"/>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1" descr="preencoded.png"/>
          <p:cNvPicPr preferRelativeResize="0"/>
          <p:nvPr/>
        </p:nvPicPr>
        <p:blipFill rotWithShape="1">
          <a:blip r:embed="rId3">
            <a:alphaModFix/>
          </a:blip>
          <a:srcRect b="32820"/>
          <a:stretch/>
        </p:blipFill>
        <p:spPr>
          <a:xfrm>
            <a:off x="0" y="0"/>
            <a:ext cx="14630400" cy="1482774"/>
          </a:xfrm>
          <a:prstGeom prst="rect">
            <a:avLst/>
          </a:prstGeom>
          <a:noFill/>
          <a:ln>
            <a:noFill/>
          </a:ln>
        </p:spPr>
      </p:pic>
      <p:sp>
        <p:nvSpPr>
          <p:cNvPr id="69" name="Google Shape;69;p11"/>
          <p:cNvSpPr/>
          <p:nvPr/>
        </p:nvSpPr>
        <p:spPr>
          <a:xfrm>
            <a:off x="527623" y="1781140"/>
            <a:ext cx="13415084" cy="552000"/>
          </a:xfrm>
          <a:prstGeom prst="rect">
            <a:avLst/>
          </a:prstGeom>
          <a:noFill/>
          <a:ln>
            <a:noFill/>
          </a:ln>
        </p:spPr>
        <p:txBody>
          <a:bodyPr spcFirstLastPara="1" wrap="square" lIns="0" tIns="0" rIns="0" bIns="0" anchor="t" anchorCtr="0">
            <a:noAutofit/>
          </a:bodyPr>
          <a:lstStyle/>
          <a:p>
            <a:pPr>
              <a:lnSpc>
                <a:spcPct val="124637"/>
              </a:lnSpc>
              <a:buClr>
                <a:srgbClr val="124E73"/>
              </a:buClr>
              <a:buSzPts val="3450"/>
            </a:pPr>
            <a:r>
              <a:rPr lang="en-US" sz="3450" i="0" u="none" strike="noStrike" cap="none" dirty="0">
                <a:solidFill>
                  <a:srgbClr val="124E73"/>
                </a:solidFill>
                <a:latin typeface="Alexandria"/>
                <a:ea typeface="Alexandria"/>
                <a:cs typeface="Alexandria"/>
                <a:sym typeface="Alexandria"/>
              </a:rPr>
              <a:t>Methodology: AI-Powered Waste </a:t>
            </a:r>
            <a:r>
              <a:rPr lang="en-US" sz="3450" dirty="0">
                <a:solidFill>
                  <a:srgbClr val="124E73"/>
                </a:solidFill>
                <a:latin typeface="Alexandria"/>
                <a:ea typeface="Alexandria"/>
                <a:cs typeface="Alexandria"/>
                <a:sym typeface="Alexandria"/>
              </a:rPr>
              <a:t>Image </a:t>
            </a:r>
            <a:r>
              <a:rPr lang="en-US" sz="3450" i="0" u="none" strike="noStrike" cap="none" dirty="0">
                <a:solidFill>
                  <a:srgbClr val="124E73"/>
                </a:solidFill>
                <a:latin typeface="Alexandria"/>
                <a:ea typeface="Alexandria"/>
                <a:cs typeface="Alexandria"/>
                <a:sym typeface="Alexandria"/>
              </a:rPr>
              <a:t>Identification</a:t>
            </a:r>
            <a:endParaRPr sz="3450" i="0" u="none" strike="noStrike" cap="none" dirty="0"/>
          </a:p>
        </p:txBody>
      </p:sp>
      <p:pic>
        <p:nvPicPr>
          <p:cNvPr id="70" name="Google Shape;70;p11" descr="preencoded.png"/>
          <p:cNvPicPr preferRelativeResize="0"/>
          <p:nvPr/>
        </p:nvPicPr>
        <p:blipFill rotWithShape="1">
          <a:blip r:embed="rId4">
            <a:alphaModFix/>
          </a:blip>
          <a:srcRect/>
          <a:stretch/>
        </p:blipFill>
        <p:spPr>
          <a:xfrm>
            <a:off x="617934" y="2815100"/>
            <a:ext cx="882848" cy="1059418"/>
          </a:xfrm>
          <a:prstGeom prst="rect">
            <a:avLst/>
          </a:prstGeom>
          <a:noFill/>
          <a:ln>
            <a:noFill/>
          </a:ln>
        </p:spPr>
      </p:pic>
      <p:sp>
        <p:nvSpPr>
          <p:cNvPr id="71" name="Google Shape;71;p11"/>
          <p:cNvSpPr/>
          <p:nvPr/>
        </p:nvSpPr>
        <p:spPr>
          <a:xfrm>
            <a:off x="1765578" y="2991670"/>
            <a:ext cx="2207100" cy="276000"/>
          </a:xfrm>
          <a:prstGeom prst="rect">
            <a:avLst/>
          </a:prstGeom>
          <a:noFill/>
          <a:ln>
            <a:noFill/>
          </a:ln>
        </p:spPr>
        <p:txBody>
          <a:bodyPr spcFirstLastPara="1" wrap="square" lIns="0" tIns="0" rIns="0" bIns="0" anchor="t" anchorCtr="0">
            <a:noAutofit/>
          </a:bodyPr>
          <a:lstStyle/>
          <a:p>
            <a:pPr marL="0" marR="0" lvl="0" indent="0" algn="l" rtl="0">
              <a:lnSpc>
                <a:spcPct val="126470"/>
              </a:lnSpc>
              <a:spcBef>
                <a:spcPts val="0"/>
              </a:spcBef>
              <a:spcAft>
                <a:spcPts val="0"/>
              </a:spcAft>
              <a:buClr>
                <a:srgbClr val="2B4150"/>
              </a:buClr>
              <a:buSzPts val="1700"/>
              <a:buFont typeface="Alexandria"/>
              <a:buNone/>
            </a:pPr>
            <a:r>
              <a:rPr lang="en-US" sz="1700" b="0" i="0" u="none" strike="noStrike" cap="none">
                <a:solidFill>
                  <a:srgbClr val="2B4150"/>
                </a:solidFill>
                <a:latin typeface="Alexandria"/>
                <a:ea typeface="Alexandria"/>
                <a:cs typeface="Alexandria"/>
                <a:sym typeface="Alexandria"/>
              </a:rPr>
              <a:t>Data Collection</a:t>
            </a:r>
            <a:endParaRPr sz="1700" b="0" i="0" u="none" strike="noStrike" cap="none"/>
          </a:p>
        </p:txBody>
      </p:sp>
      <p:sp>
        <p:nvSpPr>
          <p:cNvPr id="72" name="Google Shape;72;p11"/>
          <p:cNvSpPr/>
          <p:nvPr/>
        </p:nvSpPr>
        <p:spPr>
          <a:xfrm>
            <a:off x="1765578" y="3373384"/>
            <a:ext cx="12246900" cy="282300"/>
          </a:xfrm>
          <a:prstGeom prst="rect">
            <a:avLst/>
          </a:prstGeom>
          <a:noFill/>
          <a:ln>
            <a:noFill/>
          </a:ln>
        </p:spPr>
        <p:txBody>
          <a:bodyPr spcFirstLastPara="1" wrap="square" lIns="0" tIns="0" rIns="0" bIns="0" anchor="t" anchorCtr="0">
            <a:noAutofit/>
          </a:bodyPr>
          <a:lstStyle/>
          <a:p>
            <a:pPr marL="0" marR="0" lvl="0" indent="0" algn="l" rtl="0">
              <a:lnSpc>
                <a:spcPct val="162962"/>
              </a:lnSpc>
              <a:spcBef>
                <a:spcPts val="0"/>
              </a:spcBef>
              <a:spcAft>
                <a:spcPts val="0"/>
              </a:spcAft>
              <a:buClr>
                <a:srgbClr val="2B4150"/>
              </a:buClr>
              <a:buSzPts val="1350"/>
              <a:buFont typeface="Arial"/>
              <a:buNone/>
            </a:pPr>
            <a:r>
              <a:rPr lang="en-US" b="0" i="0" u="none" strike="noStrike" cap="none" dirty="0">
                <a:solidFill>
                  <a:srgbClr val="2B4150"/>
                </a:solidFill>
                <a:latin typeface="Arial"/>
                <a:ea typeface="Arial"/>
                <a:cs typeface="Arial"/>
                <a:sym typeface="Arial"/>
              </a:rPr>
              <a:t>Drone imagery captured from three illegal waste sites in Israel using DJI Mavic 3E RTK drone with high-resolution cameras</a:t>
            </a:r>
            <a:endParaRPr b="0" i="0" u="none" strike="noStrike" cap="none" dirty="0"/>
          </a:p>
        </p:txBody>
      </p:sp>
      <p:pic>
        <p:nvPicPr>
          <p:cNvPr id="73" name="Google Shape;73;p11" descr="preencoded.png"/>
          <p:cNvPicPr preferRelativeResize="0"/>
          <p:nvPr/>
        </p:nvPicPr>
        <p:blipFill rotWithShape="1">
          <a:blip r:embed="rId5">
            <a:alphaModFix/>
          </a:blip>
          <a:srcRect/>
          <a:stretch/>
        </p:blipFill>
        <p:spPr>
          <a:xfrm>
            <a:off x="617934" y="3874518"/>
            <a:ext cx="882848" cy="1059418"/>
          </a:xfrm>
          <a:prstGeom prst="rect">
            <a:avLst/>
          </a:prstGeom>
          <a:noFill/>
          <a:ln>
            <a:noFill/>
          </a:ln>
        </p:spPr>
      </p:pic>
      <p:sp>
        <p:nvSpPr>
          <p:cNvPr id="74" name="Google Shape;74;p11"/>
          <p:cNvSpPr/>
          <p:nvPr/>
        </p:nvSpPr>
        <p:spPr>
          <a:xfrm>
            <a:off x="1765578" y="4051088"/>
            <a:ext cx="2340300" cy="276000"/>
          </a:xfrm>
          <a:prstGeom prst="rect">
            <a:avLst/>
          </a:prstGeom>
          <a:noFill/>
          <a:ln>
            <a:noFill/>
          </a:ln>
        </p:spPr>
        <p:txBody>
          <a:bodyPr spcFirstLastPara="1" wrap="square" lIns="0" tIns="0" rIns="0" bIns="0" anchor="t" anchorCtr="0">
            <a:noAutofit/>
          </a:bodyPr>
          <a:lstStyle/>
          <a:p>
            <a:pPr marL="0" marR="0" lvl="0" indent="0" algn="l" rtl="0">
              <a:lnSpc>
                <a:spcPct val="126470"/>
              </a:lnSpc>
              <a:spcBef>
                <a:spcPts val="0"/>
              </a:spcBef>
              <a:spcAft>
                <a:spcPts val="0"/>
              </a:spcAft>
              <a:buClr>
                <a:srgbClr val="2B4150"/>
              </a:buClr>
              <a:buSzPts val="1700"/>
              <a:buFont typeface="Alexandria"/>
              <a:buNone/>
            </a:pPr>
            <a:r>
              <a:rPr lang="en-US" sz="1700" b="0" i="0" u="none" strike="noStrike" cap="none">
                <a:solidFill>
                  <a:srgbClr val="2B4150"/>
                </a:solidFill>
                <a:latin typeface="Alexandria"/>
                <a:ea typeface="Alexandria"/>
                <a:cs typeface="Alexandria"/>
                <a:sym typeface="Alexandria"/>
              </a:rPr>
              <a:t>Image Segmentation</a:t>
            </a:r>
            <a:endParaRPr sz="1700" b="0" i="0" u="none" strike="noStrike" cap="none"/>
          </a:p>
        </p:txBody>
      </p:sp>
      <p:sp>
        <p:nvSpPr>
          <p:cNvPr id="75" name="Google Shape;75;p11"/>
          <p:cNvSpPr/>
          <p:nvPr/>
        </p:nvSpPr>
        <p:spPr>
          <a:xfrm>
            <a:off x="1765578" y="4432802"/>
            <a:ext cx="12246900" cy="282300"/>
          </a:xfrm>
          <a:prstGeom prst="rect">
            <a:avLst/>
          </a:prstGeom>
          <a:noFill/>
          <a:ln>
            <a:noFill/>
          </a:ln>
        </p:spPr>
        <p:txBody>
          <a:bodyPr spcFirstLastPara="1" wrap="square" lIns="0" tIns="0" rIns="0" bIns="0" anchor="t" anchorCtr="0">
            <a:noAutofit/>
          </a:bodyPr>
          <a:lstStyle/>
          <a:p>
            <a:pPr marL="0" marR="0" lvl="0" indent="0" algn="l" rtl="0">
              <a:lnSpc>
                <a:spcPct val="162962"/>
              </a:lnSpc>
              <a:spcBef>
                <a:spcPts val="0"/>
              </a:spcBef>
              <a:spcAft>
                <a:spcPts val="0"/>
              </a:spcAft>
              <a:buClr>
                <a:srgbClr val="2B4150"/>
              </a:buClr>
              <a:buSzPts val="1350"/>
              <a:buFont typeface="Arial"/>
              <a:buNone/>
            </a:pPr>
            <a:r>
              <a:rPr lang="en-US" b="0" i="0" u="none" strike="noStrike" cap="none" dirty="0">
                <a:solidFill>
                  <a:srgbClr val="2B4150"/>
                </a:solidFill>
                <a:latin typeface="Arial"/>
                <a:ea typeface="Arial"/>
                <a:cs typeface="Arial"/>
                <a:sym typeface="Arial"/>
              </a:rPr>
              <a:t>Images divided into 16 parts and processed using META's Segment Anything Model (SAM) to generate accurate masks around objects</a:t>
            </a:r>
            <a:endParaRPr b="0" i="0" u="none" strike="noStrike" cap="none" dirty="0"/>
          </a:p>
        </p:txBody>
      </p:sp>
      <p:pic>
        <p:nvPicPr>
          <p:cNvPr id="76" name="Google Shape;76;p11" descr="preencoded.png"/>
          <p:cNvPicPr preferRelativeResize="0"/>
          <p:nvPr/>
        </p:nvPicPr>
        <p:blipFill rotWithShape="1">
          <a:blip r:embed="rId6">
            <a:alphaModFix/>
          </a:blip>
          <a:srcRect/>
          <a:stretch/>
        </p:blipFill>
        <p:spPr>
          <a:xfrm>
            <a:off x="617934" y="4933936"/>
            <a:ext cx="882848" cy="1059418"/>
          </a:xfrm>
          <a:prstGeom prst="rect">
            <a:avLst/>
          </a:prstGeom>
          <a:noFill/>
          <a:ln>
            <a:noFill/>
          </a:ln>
        </p:spPr>
      </p:pic>
      <p:sp>
        <p:nvSpPr>
          <p:cNvPr id="77" name="Google Shape;77;p11"/>
          <p:cNvSpPr/>
          <p:nvPr/>
        </p:nvSpPr>
        <p:spPr>
          <a:xfrm>
            <a:off x="1765578" y="5110506"/>
            <a:ext cx="2207100" cy="276000"/>
          </a:xfrm>
          <a:prstGeom prst="rect">
            <a:avLst/>
          </a:prstGeom>
          <a:noFill/>
          <a:ln>
            <a:noFill/>
          </a:ln>
        </p:spPr>
        <p:txBody>
          <a:bodyPr spcFirstLastPara="1" wrap="square" lIns="0" tIns="0" rIns="0" bIns="0" anchor="t" anchorCtr="0">
            <a:noAutofit/>
          </a:bodyPr>
          <a:lstStyle/>
          <a:p>
            <a:pPr marL="0" marR="0" lvl="0" indent="0" algn="l" rtl="0">
              <a:lnSpc>
                <a:spcPct val="126470"/>
              </a:lnSpc>
              <a:spcBef>
                <a:spcPts val="0"/>
              </a:spcBef>
              <a:spcAft>
                <a:spcPts val="0"/>
              </a:spcAft>
              <a:buClr>
                <a:srgbClr val="2B4150"/>
              </a:buClr>
              <a:buSzPts val="1700"/>
              <a:buFont typeface="Alexandria"/>
              <a:buNone/>
            </a:pPr>
            <a:r>
              <a:rPr lang="en-US" sz="1700" b="0" i="0" u="none" strike="noStrike" cap="none">
                <a:solidFill>
                  <a:srgbClr val="2B4150"/>
                </a:solidFill>
                <a:latin typeface="Alexandria"/>
                <a:ea typeface="Alexandria"/>
                <a:cs typeface="Alexandria"/>
                <a:sym typeface="Alexandria"/>
              </a:rPr>
              <a:t>Manual Labeling</a:t>
            </a:r>
            <a:endParaRPr sz="1700" b="0" i="0" u="none" strike="noStrike" cap="none"/>
          </a:p>
        </p:txBody>
      </p:sp>
      <p:sp>
        <p:nvSpPr>
          <p:cNvPr id="78" name="Google Shape;78;p11"/>
          <p:cNvSpPr/>
          <p:nvPr/>
        </p:nvSpPr>
        <p:spPr>
          <a:xfrm>
            <a:off x="1765578" y="5492221"/>
            <a:ext cx="12246900" cy="282300"/>
          </a:xfrm>
          <a:prstGeom prst="rect">
            <a:avLst/>
          </a:prstGeom>
          <a:noFill/>
          <a:ln>
            <a:noFill/>
          </a:ln>
        </p:spPr>
        <p:txBody>
          <a:bodyPr spcFirstLastPara="1" wrap="square" lIns="0" tIns="0" rIns="0" bIns="0" anchor="t" anchorCtr="0">
            <a:noAutofit/>
          </a:bodyPr>
          <a:lstStyle/>
          <a:p>
            <a:pPr marL="0" marR="0" lvl="0" indent="0" algn="l" rtl="0">
              <a:lnSpc>
                <a:spcPct val="162962"/>
              </a:lnSpc>
              <a:spcBef>
                <a:spcPts val="0"/>
              </a:spcBef>
              <a:spcAft>
                <a:spcPts val="0"/>
              </a:spcAft>
              <a:buClr>
                <a:srgbClr val="2B4150"/>
              </a:buClr>
              <a:buSzPts val="1350"/>
              <a:buFont typeface="Arial"/>
              <a:buNone/>
            </a:pPr>
            <a:r>
              <a:rPr lang="en-US" b="0" i="0" u="none" strike="noStrike" cap="none" dirty="0">
                <a:solidFill>
                  <a:srgbClr val="2B4150"/>
                </a:solidFill>
                <a:latin typeface="Arial"/>
                <a:ea typeface="Arial"/>
                <a:cs typeface="Arial"/>
                <a:sym typeface="Arial"/>
              </a:rPr>
              <a:t>46,252 masks manually labeled into eight categories: metal, wood, cardboard/paper, rigid polymers, flexible polymers, minerals, background, and other</a:t>
            </a:r>
            <a:endParaRPr b="0" i="0" u="none" strike="noStrike" cap="none" dirty="0"/>
          </a:p>
        </p:txBody>
      </p:sp>
      <p:pic>
        <p:nvPicPr>
          <p:cNvPr id="79" name="Google Shape;79;p11" descr="preencoded.png"/>
          <p:cNvPicPr preferRelativeResize="0"/>
          <p:nvPr/>
        </p:nvPicPr>
        <p:blipFill rotWithShape="1">
          <a:blip r:embed="rId7">
            <a:alphaModFix/>
          </a:blip>
          <a:srcRect/>
          <a:stretch/>
        </p:blipFill>
        <p:spPr>
          <a:xfrm>
            <a:off x="617934" y="5993355"/>
            <a:ext cx="882848" cy="1059418"/>
          </a:xfrm>
          <a:prstGeom prst="rect">
            <a:avLst/>
          </a:prstGeom>
          <a:noFill/>
          <a:ln>
            <a:noFill/>
          </a:ln>
        </p:spPr>
      </p:pic>
      <p:sp>
        <p:nvSpPr>
          <p:cNvPr id="80" name="Google Shape;80;p11"/>
          <p:cNvSpPr/>
          <p:nvPr/>
        </p:nvSpPr>
        <p:spPr>
          <a:xfrm>
            <a:off x="1765578" y="6169924"/>
            <a:ext cx="2207100" cy="276000"/>
          </a:xfrm>
          <a:prstGeom prst="rect">
            <a:avLst/>
          </a:prstGeom>
          <a:noFill/>
          <a:ln>
            <a:noFill/>
          </a:ln>
        </p:spPr>
        <p:txBody>
          <a:bodyPr spcFirstLastPara="1" wrap="square" lIns="0" tIns="0" rIns="0" bIns="0" anchor="t" anchorCtr="0">
            <a:noAutofit/>
          </a:bodyPr>
          <a:lstStyle/>
          <a:p>
            <a:pPr marL="0" marR="0" lvl="0" indent="0" algn="l" rtl="0">
              <a:lnSpc>
                <a:spcPct val="126470"/>
              </a:lnSpc>
              <a:spcBef>
                <a:spcPts val="0"/>
              </a:spcBef>
              <a:spcAft>
                <a:spcPts val="0"/>
              </a:spcAft>
              <a:buClr>
                <a:srgbClr val="2B4150"/>
              </a:buClr>
              <a:buSzPts val="1700"/>
              <a:buFont typeface="Alexandria"/>
              <a:buNone/>
            </a:pPr>
            <a:r>
              <a:rPr lang="en-US" sz="1700" b="0" i="0" u="none" strike="noStrike" cap="none">
                <a:solidFill>
                  <a:srgbClr val="2B4150"/>
                </a:solidFill>
                <a:latin typeface="Alexandria"/>
                <a:ea typeface="Alexandria"/>
                <a:cs typeface="Alexandria"/>
                <a:sym typeface="Alexandria"/>
              </a:rPr>
              <a:t>Model Training</a:t>
            </a:r>
            <a:endParaRPr sz="1700" b="0" i="0" u="none" strike="noStrike" cap="none"/>
          </a:p>
        </p:txBody>
      </p:sp>
      <p:sp>
        <p:nvSpPr>
          <p:cNvPr id="81" name="Google Shape;81;p11"/>
          <p:cNvSpPr/>
          <p:nvPr/>
        </p:nvSpPr>
        <p:spPr>
          <a:xfrm>
            <a:off x="1765578" y="6551639"/>
            <a:ext cx="12246900" cy="282300"/>
          </a:xfrm>
          <a:prstGeom prst="rect">
            <a:avLst/>
          </a:prstGeom>
          <a:noFill/>
          <a:ln>
            <a:noFill/>
          </a:ln>
        </p:spPr>
        <p:txBody>
          <a:bodyPr spcFirstLastPara="1" wrap="square" lIns="0" tIns="0" rIns="0" bIns="0" anchor="t" anchorCtr="0">
            <a:noAutofit/>
          </a:bodyPr>
          <a:lstStyle/>
          <a:p>
            <a:pPr marL="0" marR="0" lvl="0" indent="0" algn="l" rtl="0">
              <a:lnSpc>
                <a:spcPct val="162962"/>
              </a:lnSpc>
              <a:spcBef>
                <a:spcPts val="0"/>
              </a:spcBef>
              <a:spcAft>
                <a:spcPts val="0"/>
              </a:spcAft>
              <a:buClr>
                <a:srgbClr val="2B4150"/>
              </a:buClr>
              <a:buSzPts val="1350"/>
              <a:buFont typeface="Arial"/>
              <a:buNone/>
            </a:pPr>
            <a:r>
              <a:rPr lang="en-US" b="0" i="0" u="none" strike="noStrike" cap="none" dirty="0">
                <a:solidFill>
                  <a:srgbClr val="2B4150"/>
                </a:solidFill>
                <a:latin typeface="Arial"/>
                <a:ea typeface="Arial"/>
                <a:cs typeface="Arial"/>
                <a:sym typeface="Arial"/>
              </a:rPr>
              <a:t>ResNet-50 classification model fine-tuned to classify the masks, with specialized detectors for rare waste types</a:t>
            </a:r>
            <a:endParaRPr b="0" i="0" u="none" strike="noStrike" cap="none" dirty="0"/>
          </a:p>
        </p:txBody>
      </p:sp>
      <p:pic>
        <p:nvPicPr>
          <p:cNvPr id="3" name="Picture 2" descr="A black background with text&#10;&#10;AI-generated content may be incorrect.">
            <a:extLst>
              <a:ext uri="{FF2B5EF4-FFF2-40B4-BE49-F238E27FC236}">
                <a16:creationId xmlns:a16="http://schemas.microsoft.com/office/drawing/2014/main" id="{7A814E19-AD6B-EF05-5E80-CC10A5CE707E}"/>
              </a:ext>
            </a:extLst>
          </p:cNvPr>
          <p:cNvPicPr>
            <a:picLocks noChangeAspect="1"/>
          </p:cNvPicPr>
          <p:nvPr/>
        </p:nvPicPr>
        <p:blipFill>
          <a:blip r:embed="rId8"/>
          <a:stretch>
            <a:fillRect/>
          </a:stretch>
        </p:blipFill>
        <p:spPr>
          <a:xfrm>
            <a:off x="5200522" y="7206821"/>
            <a:ext cx="6181725" cy="933450"/>
          </a:xfrm>
          <a:prstGeom prst="rect">
            <a:avLst/>
          </a:prstGeom>
        </p:spPr>
      </p:pic>
      <p:pic>
        <p:nvPicPr>
          <p:cNvPr id="5" name="Picture 4" descr="A black background with white text&#10;&#10;AI-generated content may be incorrect.">
            <a:extLst>
              <a:ext uri="{FF2B5EF4-FFF2-40B4-BE49-F238E27FC236}">
                <a16:creationId xmlns:a16="http://schemas.microsoft.com/office/drawing/2014/main" id="{2D2ECF58-AC6A-D1B6-9E44-ECCA0B28C050}"/>
              </a:ext>
            </a:extLst>
          </p:cNvPr>
          <p:cNvPicPr>
            <a:picLocks noChangeAspect="1"/>
          </p:cNvPicPr>
          <p:nvPr/>
        </p:nvPicPr>
        <p:blipFill>
          <a:blip r:embed="rId9"/>
          <a:stretch>
            <a:fillRect/>
          </a:stretch>
        </p:blipFill>
        <p:spPr>
          <a:xfrm>
            <a:off x="4204772" y="7211970"/>
            <a:ext cx="1986606" cy="940143"/>
          </a:xfrm>
          <a:prstGeom prst="rect">
            <a:avLst/>
          </a:prstGeom>
        </p:spPr>
      </p:pic>
      <p:sp>
        <p:nvSpPr>
          <p:cNvPr id="2" name="תיבת טקסט 1">
            <a:extLst>
              <a:ext uri="{FF2B5EF4-FFF2-40B4-BE49-F238E27FC236}">
                <a16:creationId xmlns:a16="http://schemas.microsoft.com/office/drawing/2014/main" id="{C984D587-1572-45C5-AFC9-87BCAE4DEA19}"/>
              </a:ext>
            </a:extLst>
          </p:cNvPr>
          <p:cNvSpPr txBox="1"/>
          <p:nvPr/>
        </p:nvSpPr>
        <p:spPr>
          <a:xfrm>
            <a:off x="13677900" y="7772400"/>
            <a:ext cx="622300" cy="307777"/>
          </a:xfrm>
          <a:prstGeom prst="rect">
            <a:avLst/>
          </a:prstGeom>
          <a:noFill/>
        </p:spPr>
        <p:txBody>
          <a:bodyPr wrap="square" rtlCol="0">
            <a:spAutoFit/>
          </a:bodyPr>
          <a:lstStyle/>
          <a:p>
            <a:r>
              <a:rPr lang="en-US" dirty="0"/>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2"/>
          <p:cNvSpPr/>
          <p:nvPr/>
        </p:nvSpPr>
        <p:spPr>
          <a:xfrm>
            <a:off x="793802" y="325178"/>
            <a:ext cx="12880800" cy="708900"/>
          </a:xfrm>
          <a:prstGeom prst="rect">
            <a:avLst/>
          </a:prstGeom>
          <a:noFill/>
          <a:ln>
            <a:noFill/>
          </a:ln>
        </p:spPr>
        <p:txBody>
          <a:bodyPr spcFirstLastPara="1" wrap="square" lIns="0" tIns="0" rIns="0" bIns="0" anchor="t" anchorCtr="0">
            <a:noAutofit/>
          </a:bodyPr>
          <a:lstStyle/>
          <a:p>
            <a:pPr marL="0" marR="0" lvl="0" indent="0" algn="ctr" rtl="0">
              <a:lnSpc>
                <a:spcPct val="124719"/>
              </a:lnSpc>
              <a:spcBef>
                <a:spcPts val="0"/>
              </a:spcBef>
              <a:spcAft>
                <a:spcPts val="0"/>
              </a:spcAft>
              <a:buClr>
                <a:srgbClr val="124E73"/>
              </a:buClr>
              <a:buSzPts val="4450"/>
              <a:buFont typeface="Alexandria"/>
              <a:buNone/>
            </a:pPr>
            <a:r>
              <a:rPr lang="en-US" sz="4450" b="1">
                <a:solidFill>
                  <a:srgbClr val="124E73"/>
                </a:solidFill>
                <a:latin typeface="Alexandria"/>
                <a:ea typeface="Alexandria"/>
                <a:cs typeface="Alexandria"/>
                <a:sym typeface="Alexandria"/>
              </a:rPr>
              <a:t>Economic </a:t>
            </a:r>
            <a:r>
              <a:rPr lang="en-US" sz="4450" b="1" i="0" u="none" strike="noStrike" cap="none">
                <a:solidFill>
                  <a:srgbClr val="124E73"/>
                </a:solidFill>
                <a:latin typeface="Alexandria"/>
                <a:ea typeface="Alexandria"/>
                <a:cs typeface="Alexandria"/>
                <a:sym typeface="Alexandria"/>
              </a:rPr>
              <a:t>Potential of Waste Recovery</a:t>
            </a:r>
            <a:endParaRPr sz="4450" b="1" i="0" u="none" strike="noStrike" cap="none"/>
          </a:p>
        </p:txBody>
      </p:sp>
      <p:sp>
        <p:nvSpPr>
          <p:cNvPr id="90" name="Google Shape;90;p12"/>
          <p:cNvSpPr/>
          <p:nvPr/>
        </p:nvSpPr>
        <p:spPr>
          <a:xfrm>
            <a:off x="793850" y="1493625"/>
            <a:ext cx="4196400" cy="3019245"/>
          </a:xfrm>
          <a:prstGeom prst="roundRect">
            <a:avLst>
              <a:gd name="adj" fmla="val 1090"/>
            </a:avLst>
          </a:prstGeom>
          <a:solidFill>
            <a:srgbClr val="F3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2"/>
          <p:cNvSpPr/>
          <p:nvPr/>
        </p:nvSpPr>
        <p:spPr>
          <a:xfrm>
            <a:off x="1020664" y="1731054"/>
            <a:ext cx="2835300" cy="3708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B4150"/>
              </a:buClr>
              <a:buSzPts val="2200"/>
              <a:buFont typeface="Alexandria"/>
              <a:buNone/>
            </a:pPr>
            <a:r>
              <a:rPr lang="en-US" sz="2200" b="0" i="0" u="none" strike="noStrike" cap="none">
                <a:solidFill>
                  <a:srgbClr val="2B4150"/>
                </a:solidFill>
                <a:latin typeface="Alexandria"/>
                <a:ea typeface="Alexandria"/>
                <a:cs typeface="Alexandria"/>
                <a:sym typeface="Alexandria"/>
              </a:rPr>
              <a:t>Concrete Recycling</a:t>
            </a:r>
            <a:endParaRPr sz="2200" b="0" i="0" u="none" strike="noStrike" cap="none"/>
          </a:p>
        </p:txBody>
      </p:sp>
      <p:sp>
        <p:nvSpPr>
          <p:cNvPr id="92" name="Google Shape;92;p12"/>
          <p:cNvSpPr/>
          <p:nvPr/>
        </p:nvSpPr>
        <p:spPr>
          <a:xfrm>
            <a:off x="1020664" y="2244427"/>
            <a:ext cx="3839052" cy="2279400"/>
          </a:xfrm>
          <a:prstGeom prst="rect">
            <a:avLst/>
          </a:prstGeom>
          <a:noFill/>
          <a:ln>
            <a:noFill/>
          </a:ln>
        </p:spPr>
        <p:txBody>
          <a:bodyPr spcFirstLastPara="1" wrap="square" lIns="0" tIns="0" rIns="0" bIns="0" anchor="t" anchorCtr="0">
            <a:noAutofit/>
          </a:bodyPr>
          <a:lstStyle/>
          <a:p>
            <a:pPr>
              <a:lnSpc>
                <a:spcPct val="162857"/>
              </a:lnSpc>
              <a:buClr>
                <a:srgbClr val="2B4150"/>
              </a:buClr>
              <a:buSzPts val="1750"/>
            </a:pPr>
            <a:r>
              <a:rPr lang="en-US" sz="1600" b="0" i="0" u="none" strike="noStrike" cap="none" dirty="0">
                <a:solidFill>
                  <a:srgbClr val="2B4150"/>
                </a:solidFill>
                <a:latin typeface="Arial"/>
                <a:ea typeface="Arial"/>
                <a:cs typeface="Arial"/>
                <a:sym typeface="Arial"/>
              </a:rPr>
              <a:t>At the </a:t>
            </a:r>
            <a:r>
              <a:rPr lang="en-US" sz="1600" dirty="0">
                <a:solidFill>
                  <a:srgbClr val="2B4150"/>
                </a:solidFill>
              </a:rPr>
              <a:t>"</a:t>
            </a:r>
            <a:r>
              <a:rPr lang="en-US" sz="1600" b="0" i="0" u="none" strike="noStrike" cap="none" dirty="0">
                <a:solidFill>
                  <a:srgbClr val="2B4150"/>
                </a:solidFill>
                <a:latin typeface="Arial"/>
                <a:ea typeface="Arial"/>
                <a:cs typeface="Arial"/>
                <a:sym typeface="Arial"/>
              </a:rPr>
              <a:t>Gezer site</a:t>
            </a:r>
            <a:r>
              <a:rPr lang="en-US" sz="1600" dirty="0">
                <a:solidFill>
                  <a:srgbClr val="2B4150"/>
                </a:solidFill>
              </a:rPr>
              <a:t>", </a:t>
            </a:r>
            <a:r>
              <a:rPr lang="en-US" sz="1600" b="0" i="0" u="none" strike="noStrike" cap="none" dirty="0">
                <a:solidFill>
                  <a:srgbClr val="2B4150"/>
                </a:solidFill>
                <a:latin typeface="Arial"/>
                <a:ea typeface="Arial"/>
                <a:cs typeface="Arial"/>
                <a:sym typeface="Arial"/>
              </a:rPr>
              <a:t>382 tons of mineral waste (concrete) was identified. Treatment costs range from $1,833-$5,080, with cleanup costs of $7,182 and potential recovery value of $0-$4,573.</a:t>
            </a:r>
            <a:endParaRPr lang="en-US" sz="1600" b="0" i="0" u="none" strike="noStrike" cap="none"/>
          </a:p>
        </p:txBody>
      </p:sp>
      <p:sp>
        <p:nvSpPr>
          <p:cNvPr id="93" name="Google Shape;93;p12"/>
          <p:cNvSpPr/>
          <p:nvPr/>
        </p:nvSpPr>
        <p:spPr>
          <a:xfrm>
            <a:off x="5217016" y="1493625"/>
            <a:ext cx="4196400" cy="3019245"/>
          </a:xfrm>
          <a:prstGeom prst="roundRect">
            <a:avLst>
              <a:gd name="adj" fmla="val 1090"/>
            </a:avLst>
          </a:prstGeom>
          <a:solidFill>
            <a:srgbClr val="F3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2"/>
          <p:cNvSpPr/>
          <p:nvPr/>
        </p:nvSpPr>
        <p:spPr>
          <a:xfrm>
            <a:off x="5443830" y="1731054"/>
            <a:ext cx="2835300" cy="3708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B4150"/>
              </a:buClr>
              <a:buSzPts val="2200"/>
              <a:buFont typeface="Alexandria"/>
              <a:buNone/>
            </a:pPr>
            <a:r>
              <a:rPr lang="en-US" sz="2200" b="0" i="0" u="none" strike="noStrike" cap="none">
                <a:solidFill>
                  <a:srgbClr val="2B4150"/>
                </a:solidFill>
                <a:latin typeface="Alexandria"/>
                <a:ea typeface="Alexandria"/>
                <a:cs typeface="Alexandria"/>
                <a:sym typeface="Alexandria"/>
              </a:rPr>
              <a:t>Tire Recovery</a:t>
            </a:r>
            <a:endParaRPr sz="2200" b="0" i="0" u="none" strike="noStrike" cap="none"/>
          </a:p>
        </p:txBody>
      </p:sp>
      <p:sp>
        <p:nvSpPr>
          <p:cNvPr id="95" name="Google Shape;95;p12"/>
          <p:cNvSpPr/>
          <p:nvPr/>
        </p:nvSpPr>
        <p:spPr>
          <a:xfrm>
            <a:off x="5443830" y="2244427"/>
            <a:ext cx="3742800" cy="1899300"/>
          </a:xfrm>
          <a:prstGeom prst="rect">
            <a:avLst/>
          </a:prstGeom>
          <a:noFill/>
          <a:ln>
            <a:noFill/>
          </a:ln>
        </p:spPr>
        <p:txBody>
          <a:bodyPr spcFirstLastPara="1" wrap="square" lIns="0" tIns="0" rIns="0" bIns="0" anchor="t" anchorCtr="0">
            <a:noAutofit/>
          </a:bodyPr>
          <a:lstStyle/>
          <a:p>
            <a:pPr>
              <a:lnSpc>
                <a:spcPct val="162857"/>
              </a:lnSpc>
              <a:buClr>
                <a:srgbClr val="2B4150"/>
              </a:buClr>
              <a:buSzPts val="1750"/>
            </a:pPr>
            <a:r>
              <a:rPr lang="en-US" sz="1600" b="0" i="0" u="none" strike="noStrike" cap="none" dirty="0">
                <a:solidFill>
                  <a:srgbClr val="2B4150"/>
                </a:solidFill>
                <a:latin typeface="Arial"/>
                <a:ea typeface="Arial"/>
                <a:cs typeface="Arial"/>
                <a:sym typeface="Arial"/>
              </a:rPr>
              <a:t>Recycled rubber can be sold for up to $3,196 per ton, while improper disposal risks fines of $263-$7,520 per ton under Israel's extended producer </a:t>
            </a:r>
            <a:endParaRPr lang="en-US" sz="1600" dirty="0"/>
          </a:p>
          <a:p>
            <a:pPr marL="0" marR="0" lvl="0" indent="0" algn="l">
              <a:lnSpc>
                <a:spcPct val="162857"/>
              </a:lnSpc>
              <a:spcBef>
                <a:spcPts val="0"/>
              </a:spcBef>
              <a:spcAft>
                <a:spcPts val="0"/>
              </a:spcAft>
              <a:buSzPts val="1750"/>
              <a:buFont typeface="Arial"/>
              <a:buNone/>
            </a:pPr>
            <a:r>
              <a:rPr lang="en-US" sz="1600" b="0" i="0" u="none" strike="noStrike" cap="none" dirty="0">
                <a:solidFill>
                  <a:srgbClr val="2B4150"/>
                </a:solidFill>
                <a:latin typeface="Arial"/>
                <a:ea typeface="Arial"/>
                <a:cs typeface="Arial"/>
                <a:sym typeface="Arial"/>
              </a:rPr>
              <a:t>responsibility law.</a:t>
            </a:r>
            <a:endParaRPr lang="en-US" sz="1600" b="0" i="0" u="none" strike="noStrike" cap="none"/>
          </a:p>
        </p:txBody>
      </p:sp>
      <p:sp>
        <p:nvSpPr>
          <p:cNvPr id="96" name="Google Shape;96;p12"/>
          <p:cNvSpPr/>
          <p:nvPr/>
        </p:nvSpPr>
        <p:spPr>
          <a:xfrm>
            <a:off x="9640181" y="1493625"/>
            <a:ext cx="4196400" cy="3019245"/>
          </a:xfrm>
          <a:prstGeom prst="roundRect">
            <a:avLst>
              <a:gd name="adj" fmla="val 1090"/>
            </a:avLst>
          </a:prstGeom>
          <a:solidFill>
            <a:srgbClr val="F3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2"/>
          <p:cNvSpPr/>
          <p:nvPr/>
        </p:nvSpPr>
        <p:spPr>
          <a:xfrm>
            <a:off x="9866995" y="1731054"/>
            <a:ext cx="2835300" cy="3708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B4150"/>
              </a:buClr>
              <a:buSzPts val="2200"/>
              <a:buFont typeface="Alexandria"/>
              <a:buNone/>
            </a:pPr>
            <a:r>
              <a:rPr lang="en-US" sz="2200" b="0" i="0" u="none" strike="noStrike" cap="none">
                <a:solidFill>
                  <a:srgbClr val="2B4150"/>
                </a:solidFill>
                <a:latin typeface="Alexandria"/>
                <a:ea typeface="Alexandria"/>
                <a:cs typeface="Alexandria"/>
                <a:sym typeface="Alexandria"/>
              </a:rPr>
              <a:t>Economic Formula</a:t>
            </a:r>
            <a:endParaRPr sz="2200" b="0" i="0" u="none" strike="noStrike" cap="none"/>
          </a:p>
        </p:txBody>
      </p:sp>
      <p:sp>
        <p:nvSpPr>
          <p:cNvPr id="98" name="Google Shape;98;p12"/>
          <p:cNvSpPr/>
          <p:nvPr/>
        </p:nvSpPr>
        <p:spPr>
          <a:xfrm>
            <a:off x="9866995" y="2244427"/>
            <a:ext cx="3742800" cy="18993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B4150"/>
              </a:buClr>
              <a:buSzPts val="1750"/>
              <a:buFont typeface="Arial"/>
              <a:buNone/>
            </a:pPr>
            <a:r>
              <a:rPr lang="en-US" sz="1600" b="0" i="0" u="none" strike="noStrike" cap="none" dirty="0">
                <a:solidFill>
                  <a:srgbClr val="2B4150"/>
                </a:solidFill>
                <a:latin typeface="Arial"/>
                <a:ea typeface="Arial"/>
                <a:cs typeface="Arial"/>
                <a:sym typeface="Arial"/>
              </a:rPr>
              <a:t>Net Benefit = Recovery value - (Cleanup Cost + Treatment Cost). Current systems often result in costs rather than profits, highlighting the need for more efficient processes.</a:t>
            </a:r>
            <a:endParaRPr lang="en-US" sz="1600" b="0" i="0" u="none" strike="noStrike" cap="none" dirty="0"/>
          </a:p>
        </p:txBody>
      </p:sp>
      <p:sp>
        <p:nvSpPr>
          <p:cNvPr id="99" name="Google Shape;99;p12"/>
          <p:cNvSpPr/>
          <p:nvPr/>
        </p:nvSpPr>
        <p:spPr>
          <a:xfrm>
            <a:off x="793800" y="4815030"/>
            <a:ext cx="13042800" cy="1762800"/>
          </a:xfrm>
          <a:prstGeom prst="rect">
            <a:avLst/>
          </a:prstGeom>
          <a:noFill/>
          <a:ln>
            <a:noFill/>
          </a:ln>
        </p:spPr>
        <p:txBody>
          <a:bodyPr spcFirstLastPara="1" wrap="square" lIns="0" tIns="0" rIns="0" bIns="0" anchor="t" anchorCtr="0">
            <a:noAutofit/>
          </a:bodyPr>
          <a:lstStyle/>
          <a:p>
            <a:pPr marL="0" marR="0" lvl="0" indent="0" algn="just" rtl="0">
              <a:lnSpc>
                <a:spcPct val="162857"/>
              </a:lnSpc>
              <a:spcBef>
                <a:spcPts val="0"/>
              </a:spcBef>
              <a:spcAft>
                <a:spcPts val="0"/>
              </a:spcAft>
              <a:buClr>
                <a:srgbClr val="2B4150"/>
              </a:buClr>
              <a:buSzPts val="1750"/>
              <a:buFont typeface="Arial"/>
              <a:buNone/>
            </a:pPr>
            <a:r>
              <a:rPr lang="en-US" sz="1750" b="1" i="0" u="none" strike="noStrike" cap="none" dirty="0">
                <a:solidFill>
                  <a:srgbClr val="2B4150"/>
                </a:solidFill>
              </a:rPr>
              <a:t>Identifying the types and quantities of materials allows for investigation into the economic potential present at illegal waste sites. The analysis demonstrates that proper disposal and recycling could be economically beneficial, especially for materials like tires. However, calculations don't include environmental costs, which could further impact the overall economic outcome.</a:t>
            </a:r>
            <a:endParaRPr sz="1750" b="1" i="0" u="none" strike="noStrike" cap="none" dirty="0"/>
          </a:p>
        </p:txBody>
      </p:sp>
      <p:pic>
        <p:nvPicPr>
          <p:cNvPr id="3" name="Picture 2" descr="A black background with text&#10;&#10;AI-generated content may be incorrect.">
            <a:extLst>
              <a:ext uri="{FF2B5EF4-FFF2-40B4-BE49-F238E27FC236}">
                <a16:creationId xmlns:a16="http://schemas.microsoft.com/office/drawing/2014/main" id="{416700BA-F0E3-E97B-24DF-C8101D9AC8C0}"/>
              </a:ext>
            </a:extLst>
          </p:cNvPr>
          <p:cNvPicPr>
            <a:picLocks noChangeAspect="1"/>
          </p:cNvPicPr>
          <p:nvPr/>
        </p:nvPicPr>
        <p:blipFill>
          <a:blip r:embed="rId3"/>
          <a:stretch>
            <a:fillRect/>
          </a:stretch>
        </p:blipFill>
        <p:spPr>
          <a:xfrm>
            <a:off x="5336446" y="7107967"/>
            <a:ext cx="6181725" cy="933450"/>
          </a:xfrm>
          <a:prstGeom prst="rect">
            <a:avLst/>
          </a:prstGeom>
        </p:spPr>
      </p:pic>
      <p:pic>
        <p:nvPicPr>
          <p:cNvPr id="5" name="Picture 4" descr="A black background with white text&#10;&#10;AI-generated content may be incorrect.">
            <a:extLst>
              <a:ext uri="{FF2B5EF4-FFF2-40B4-BE49-F238E27FC236}">
                <a16:creationId xmlns:a16="http://schemas.microsoft.com/office/drawing/2014/main" id="{D1792271-6795-38A7-4E89-C28CE51E0E47}"/>
              </a:ext>
            </a:extLst>
          </p:cNvPr>
          <p:cNvPicPr>
            <a:picLocks noChangeAspect="1"/>
          </p:cNvPicPr>
          <p:nvPr/>
        </p:nvPicPr>
        <p:blipFill>
          <a:blip r:embed="rId4"/>
          <a:stretch>
            <a:fillRect/>
          </a:stretch>
        </p:blipFill>
        <p:spPr>
          <a:xfrm>
            <a:off x="4340696" y="7113116"/>
            <a:ext cx="1986606" cy="940143"/>
          </a:xfrm>
          <a:prstGeom prst="rect">
            <a:avLst/>
          </a:prstGeom>
        </p:spPr>
      </p:pic>
      <p:sp>
        <p:nvSpPr>
          <p:cNvPr id="2" name="תיבת טקסט 1">
            <a:extLst>
              <a:ext uri="{FF2B5EF4-FFF2-40B4-BE49-F238E27FC236}">
                <a16:creationId xmlns:a16="http://schemas.microsoft.com/office/drawing/2014/main" id="{506051AA-EB54-858E-1CC8-0167425EB47B}"/>
              </a:ext>
            </a:extLst>
          </p:cNvPr>
          <p:cNvSpPr txBox="1"/>
          <p:nvPr/>
        </p:nvSpPr>
        <p:spPr>
          <a:xfrm>
            <a:off x="13944600" y="7721600"/>
            <a:ext cx="342900" cy="319817"/>
          </a:xfrm>
          <a:prstGeom prst="rect">
            <a:avLst/>
          </a:prstGeom>
          <a:noFill/>
        </p:spPr>
        <p:txBody>
          <a:bodyPr wrap="square" rtlCol="0">
            <a:spAutoFit/>
          </a:bodyPr>
          <a:lstStyle/>
          <a:p>
            <a:r>
              <a:rPr lang="en-US" dirty="0"/>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3"/>
          <p:cNvSpPr/>
          <p:nvPr/>
        </p:nvSpPr>
        <p:spPr>
          <a:xfrm>
            <a:off x="1813351" y="345136"/>
            <a:ext cx="11003700" cy="708900"/>
          </a:xfrm>
          <a:prstGeom prst="rect">
            <a:avLst/>
          </a:prstGeom>
          <a:noFill/>
          <a:ln>
            <a:noFill/>
          </a:ln>
        </p:spPr>
        <p:txBody>
          <a:bodyPr spcFirstLastPara="1" wrap="square" lIns="0" tIns="0" rIns="0" bIns="0" anchor="t" anchorCtr="0">
            <a:noAutofit/>
          </a:bodyPr>
          <a:lstStyle/>
          <a:p>
            <a:pPr marL="0" marR="0" lvl="0" indent="0" algn="ctr" rtl="0">
              <a:lnSpc>
                <a:spcPct val="124719"/>
              </a:lnSpc>
              <a:spcBef>
                <a:spcPts val="0"/>
              </a:spcBef>
              <a:spcAft>
                <a:spcPts val="0"/>
              </a:spcAft>
              <a:buClr>
                <a:srgbClr val="124E73"/>
              </a:buClr>
              <a:buSzPts val="4450"/>
              <a:buFont typeface="Alexandria"/>
              <a:buNone/>
            </a:pPr>
            <a:r>
              <a:rPr lang="en-US" sz="4450" b="1" i="0" u="none" strike="noStrike" cap="none">
                <a:solidFill>
                  <a:srgbClr val="124E73"/>
                </a:solidFill>
                <a:latin typeface="Alexandria"/>
                <a:ea typeface="Alexandria"/>
                <a:cs typeface="Alexandria"/>
                <a:sym typeface="Alexandria"/>
              </a:rPr>
              <a:t>Conclusions and Future Directions</a:t>
            </a:r>
            <a:endParaRPr sz="4450" b="1" i="0" u="none" strike="noStrike" cap="none"/>
          </a:p>
        </p:txBody>
      </p:sp>
      <p:pic>
        <p:nvPicPr>
          <p:cNvPr id="108" name="Google Shape;108;p13" descr="preencoded.png"/>
          <p:cNvPicPr preferRelativeResize="0"/>
          <p:nvPr/>
        </p:nvPicPr>
        <p:blipFill rotWithShape="1">
          <a:blip r:embed="rId3">
            <a:alphaModFix/>
          </a:blip>
          <a:srcRect/>
          <a:stretch/>
        </p:blipFill>
        <p:spPr>
          <a:xfrm>
            <a:off x="2849141" y="1455075"/>
            <a:ext cx="576540" cy="566973"/>
          </a:xfrm>
          <a:prstGeom prst="rect">
            <a:avLst/>
          </a:prstGeom>
          <a:noFill/>
          <a:ln>
            <a:noFill/>
          </a:ln>
        </p:spPr>
      </p:pic>
      <p:sp>
        <p:nvSpPr>
          <p:cNvPr id="109" name="Google Shape;109;p13"/>
          <p:cNvSpPr/>
          <p:nvPr/>
        </p:nvSpPr>
        <p:spPr>
          <a:xfrm>
            <a:off x="2849141" y="2248861"/>
            <a:ext cx="28830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B4150"/>
              </a:buClr>
              <a:buSzPts val="2200"/>
              <a:buFont typeface="Alexandria"/>
              <a:buNone/>
            </a:pPr>
            <a:r>
              <a:rPr lang="en-US" sz="2200" b="0" i="0" u="none" strike="noStrike" cap="none" dirty="0">
                <a:solidFill>
                  <a:srgbClr val="2B4150"/>
                </a:solidFill>
                <a:latin typeface="Alexandria"/>
                <a:ea typeface="Alexandria"/>
                <a:cs typeface="Alexandria"/>
                <a:sym typeface="Alexandria"/>
              </a:rPr>
              <a:t>Proven Technology</a:t>
            </a:r>
            <a:endParaRPr sz="2200" b="0" i="0" u="none" strike="noStrike" cap="none" dirty="0"/>
          </a:p>
        </p:txBody>
      </p:sp>
      <p:sp>
        <p:nvSpPr>
          <p:cNvPr id="110" name="Google Shape;110;p13"/>
          <p:cNvSpPr/>
          <p:nvPr/>
        </p:nvSpPr>
        <p:spPr>
          <a:xfrm>
            <a:off x="2849141" y="2739277"/>
            <a:ext cx="3056100" cy="1088700"/>
          </a:xfrm>
          <a:prstGeom prst="rect">
            <a:avLst/>
          </a:prstGeom>
          <a:noFill/>
          <a:ln>
            <a:noFill/>
          </a:ln>
        </p:spPr>
        <p:txBody>
          <a:bodyPr spcFirstLastPara="1" wrap="square" lIns="0" tIns="0" rIns="0" bIns="0" anchor="t" anchorCtr="0">
            <a:noAutofit/>
          </a:bodyPr>
          <a:lstStyle/>
          <a:p>
            <a:pPr>
              <a:lnSpc>
                <a:spcPct val="162857"/>
              </a:lnSpc>
              <a:buClr>
                <a:srgbClr val="2B4150"/>
              </a:buClr>
              <a:buSzPts val="1750"/>
            </a:pPr>
            <a:r>
              <a:rPr lang="en-US" sz="1750" b="0" i="0" u="none" strike="noStrike" cap="none" dirty="0">
                <a:solidFill>
                  <a:srgbClr val="2B4150"/>
                </a:solidFill>
                <a:latin typeface="Arial"/>
                <a:ea typeface="Arial"/>
                <a:cs typeface="Arial"/>
                <a:sym typeface="Arial"/>
              </a:rPr>
              <a:t>Integration of aerial imagery and AI models is feasible for waste </a:t>
            </a:r>
            <a:r>
              <a:rPr lang="en-US" sz="1750" dirty="0">
                <a:solidFill>
                  <a:srgbClr val="2B4150"/>
                </a:solidFill>
              </a:rPr>
              <a:t>image identification</a:t>
            </a:r>
            <a:endParaRPr sz="1750" b="0" i="0" u="none" strike="noStrike" cap="none" dirty="0"/>
          </a:p>
        </p:txBody>
      </p:sp>
      <p:pic>
        <p:nvPicPr>
          <p:cNvPr id="111" name="Google Shape;111;p13" descr="preencoded.png"/>
          <p:cNvPicPr preferRelativeResize="0"/>
          <p:nvPr/>
        </p:nvPicPr>
        <p:blipFill rotWithShape="1">
          <a:blip r:embed="rId4">
            <a:alphaModFix/>
          </a:blip>
          <a:srcRect/>
          <a:stretch/>
        </p:blipFill>
        <p:spPr>
          <a:xfrm>
            <a:off x="6251234" y="1455075"/>
            <a:ext cx="576540" cy="566973"/>
          </a:xfrm>
          <a:prstGeom prst="rect">
            <a:avLst/>
          </a:prstGeom>
          <a:noFill/>
          <a:ln>
            <a:noFill/>
          </a:ln>
        </p:spPr>
      </p:pic>
      <p:sp>
        <p:nvSpPr>
          <p:cNvPr id="112" name="Google Shape;112;p13"/>
          <p:cNvSpPr/>
          <p:nvPr/>
        </p:nvSpPr>
        <p:spPr>
          <a:xfrm>
            <a:off x="6251234" y="2248861"/>
            <a:ext cx="3056400" cy="708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B4150"/>
              </a:buClr>
              <a:buSzPts val="2200"/>
              <a:buFont typeface="Alexandria"/>
              <a:buNone/>
            </a:pPr>
            <a:r>
              <a:rPr lang="en-US" sz="2200" b="0" i="0" u="none" strike="noStrike" cap="none">
                <a:solidFill>
                  <a:srgbClr val="2B4150"/>
                </a:solidFill>
                <a:latin typeface="Alexandria"/>
                <a:ea typeface="Alexandria"/>
                <a:cs typeface="Alexandria"/>
                <a:sym typeface="Alexandria"/>
              </a:rPr>
              <a:t>Circular Economy Support</a:t>
            </a:r>
            <a:endParaRPr sz="2200" b="0" i="0" u="none" strike="noStrike" cap="none"/>
          </a:p>
        </p:txBody>
      </p:sp>
      <p:sp>
        <p:nvSpPr>
          <p:cNvPr id="113" name="Google Shape;113;p13"/>
          <p:cNvSpPr/>
          <p:nvPr/>
        </p:nvSpPr>
        <p:spPr>
          <a:xfrm>
            <a:off x="6251234" y="3093605"/>
            <a:ext cx="30564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B4150"/>
              </a:buClr>
              <a:buSzPts val="1750"/>
              <a:buFont typeface="Arial"/>
              <a:buNone/>
            </a:pPr>
            <a:r>
              <a:rPr lang="en-US" sz="1750" b="0" i="0" u="none" strike="noStrike" cap="none">
                <a:solidFill>
                  <a:srgbClr val="2B4150"/>
                </a:solidFill>
                <a:latin typeface="Arial"/>
                <a:ea typeface="Arial"/>
                <a:cs typeface="Arial"/>
                <a:sym typeface="Arial"/>
              </a:rPr>
              <a:t>Accurate waste identification enables better resource recovery and recycling</a:t>
            </a:r>
            <a:endParaRPr sz="1750" b="0" i="0" u="none" strike="noStrike" cap="none"/>
          </a:p>
        </p:txBody>
      </p:sp>
      <p:pic>
        <p:nvPicPr>
          <p:cNvPr id="114" name="Google Shape;114;p13" descr="preencoded.png"/>
          <p:cNvPicPr preferRelativeResize="0"/>
          <p:nvPr/>
        </p:nvPicPr>
        <p:blipFill rotWithShape="1">
          <a:blip r:embed="rId5">
            <a:alphaModFix/>
          </a:blip>
          <a:srcRect/>
          <a:stretch/>
        </p:blipFill>
        <p:spPr>
          <a:xfrm>
            <a:off x="9653448" y="1455075"/>
            <a:ext cx="576540" cy="566973"/>
          </a:xfrm>
          <a:prstGeom prst="rect">
            <a:avLst/>
          </a:prstGeom>
          <a:noFill/>
          <a:ln>
            <a:noFill/>
          </a:ln>
        </p:spPr>
      </p:pic>
      <p:sp>
        <p:nvSpPr>
          <p:cNvPr id="115" name="Google Shape;115;p13"/>
          <p:cNvSpPr/>
          <p:nvPr/>
        </p:nvSpPr>
        <p:spPr>
          <a:xfrm>
            <a:off x="9653448" y="2248861"/>
            <a:ext cx="30537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B4150"/>
              </a:buClr>
              <a:buSzPts val="2200"/>
              <a:buFont typeface="Alexandria"/>
              <a:buNone/>
            </a:pPr>
            <a:r>
              <a:rPr lang="en-US" sz="2200" b="0" i="0" u="none" strike="noStrike" cap="none">
                <a:solidFill>
                  <a:srgbClr val="2B4150"/>
                </a:solidFill>
                <a:latin typeface="Alexandria"/>
                <a:ea typeface="Alexandria"/>
                <a:cs typeface="Alexandria"/>
                <a:sym typeface="Alexandria"/>
              </a:rPr>
              <a:t>Broader Applications</a:t>
            </a:r>
            <a:endParaRPr sz="2200" b="0" i="0" u="none" strike="noStrike" cap="none"/>
          </a:p>
        </p:txBody>
      </p:sp>
      <p:sp>
        <p:nvSpPr>
          <p:cNvPr id="116" name="Google Shape;116;p13"/>
          <p:cNvSpPr/>
          <p:nvPr/>
        </p:nvSpPr>
        <p:spPr>
          <a:xfrm>
            <a:off x="9653448" y="2739277"/>
            <a:ext cx="30564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B4150"/>
              </a:buClr>
              <a:buSzPts val="1750"/>
              <a:buFont typeface="Arial"/>
              <a:buNone/>
            </a:pPr>
            <a:r>
              <a:rPr lang="en-US" sz="1750" b="0" i="0" u="none" strike="noStrike" cap="none">
                <a:solidFill>
                  <a:srgbClr val="2B4150"/>
                </a:solidFill>
                <a:latin typeface="Arial"/>
                <a:ea typeface="Arial"/>
                <a:cs typeface="Arial"/>
                <a:sym typeface="Arial"/>
              </a:rPr>
              <a:t>Relevant for countries dealing with waste from conflicts or natural disasters</a:t>
            </a:r>
            <a:endParaRPr sz="1750" b="0" i="0" u="none" strike="noStrike" cap="none"/>
          </a:p>
        </p:txBody>
      </p:sp>
      <p:sp>
        <p:nvSpPr>
          <p:cNvPr id="120" name="Google Shape;120;p13"/>
          <p:cNvSpPr/>
          <p:nvPr/>
        </p:nvSpPr>
        <p:spPr>
          <a:xfrm>
            <a:off x="793800" y="4666042"/>
            <a:ext cx="13042800" cy="21042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1200"/>
              </a:spcBef>
              <a:spcAft>
                <a:spcPts val="0"/>
              </a:spcAft>
              <a:buClr>
                <a:schemeClr val="dk1"/>
              </a:buClr>
              <a:buSzPts val="1100"/>
              <a:buFont typeface="Arial"/>
              <a:buNone/>
            </a:pPr>
            <a:r>
              <a:rPr lang="en-US" sz="1750" b="1" dirty="0">
                <a:solidFill>
                  <a:srgbClr val="2B4150"/>
                </a:solidFill>
              </a:rPr>
              <a:t>This study highlights the potential of combining aerial imagery with machine learning for advancing waste management. Future research should assess the socio-environmental and economic impacts, enhance data quality, and refine model accuracy. Accurate waste composition data can inform policy and support targeted incentives, fostering sustainable practices and strengthening circular economy efforts.</a:t>
            </a:r>
            <a:endParaRPr sz="1750" b="1" dirty="0">
              <a:solidFill>
                <a:srgbClr val="2B4150"/>
              </a:solidFill>
            </a:endParaRPr>
          </a:p>
          <a:p>
            <a:pPr marL="0" marR="0" lvl="0" indent="0" algn="l" rtl="0">
              <a:lnSpc>
                <a:spcPct val="150000"/>
              </a:lnSpc>
              <a:spcBef>
                <a:spcPts val="1200"/>
              </a:spcBef>
              <a:spcAft>
                <a:spcPts val="0"/>
              </a:spcAft>
              <a:buClr>
                <a:srgbClr val="2B4150"/>
              </a:buClr>
              <a:buSzPts val="1750"/>
              <a:buFont typeface="Arial"/>
              <a:buNone/>
            </a:pPr>
            <a:endParaRPr sz="1750" b="1" dirty="0">
              <a:solidFill>
                <a:srgbClr val="2B4150"/>
              </a:solidFill>
            </a:endParaRPr>
          </a:p>
        </p:txBody>
      </p:sp>
      <p:pic>
        <p:nvPicPr>
          <p:cNvPr id="3" name="Picture 2" descr="A black background with text&#10;&#10;AI-generated content may be incorrect.">
            <a:extLst>
              <a:ext uri="{FF2B5EF4-FFF2-40B4-BE49-F238E27FC236}">
                <a16:creationId xmlns:a16="http://schemas.microsoft.com/office/drawing/2014/main" id="{83A560AD-BF10-949F-4EE6-783D53E185BF}"/>
              </a:ext>
            </a:extLst>
          </p:cNvPr>
          <p:cNvPicPr>
            <a:picLocks noChangeAspect="1"/>
          </p:cNvPicPr>
          <p:nvPr/>
        </p:nvPicPr>
        <p:blipFill>
          <a:blip r:embed="rId6"/>
          <a:stretch>
            <a:fillRect/>
          </a:stretch>
        </p:blipFill>
        <p:spPr>
          <a:xfrm>
            <a:off x="5336446" y="6803167"/>
            <a:ext cx="6181725" cy="933450"/>
          </a:xfrm>
          <a:prstGeom prst="rect">
            <a:avLst/>
          </a:prstGeom>
        </p:spPr>
      </p:pic>
      <p:pic>
        <p:nvPicPr>
          <p:cNvPr id="5" name="Picture 4" descr="A black background with white text&#10;&#10;AI-generated content may be incorrect.">
            <a:extLst>
              <a:ext uri="{FF2B5EF4-FFF2-40B4-BE49-F238E27FC236}">
                <a16:creationId xmlns:a16="http://schemas.microsoft.com/office/drawing/2014/main" id="{10ED2A5D-D1C4-A281-261F-931E1134C5AA}"/>
              </a:ext>
            </a:extLst>
          </p:cNvPr>
          <p:cNvPicPr>
            <a:picLocks noChangeAspect="1"/>
          </p:cNvPicPr>
          <p:nvPr/>
        </p:nvPicPr>
        <p:blipFill>
          <a:blip r:embed="rId7"/>
          <a:stretch>
            <a:fillRect/>
          </a:stretch>
        </p:blipFill>
        <p:spPr>
          <a:xfrm>
            <a:off x="4340696" y="6808316"/>
            <a:ext cx="1986606" cy="940143"/>
          </a:xfrm>
          <a:prstGeom prst="rect">
            <a:avLst/>
          </a:prstGeom>
        </p:spPr>
      </p:pic>
      <p:sp>
        <p:nvSpPr>
          <p:cNvPr id="2" name="תיבת טקסט 1">
            <a:extLst>
              <a:ext uri="{FF2B5EF4-FFF2-40B4-BE49-F238E27FC236}">
                <a16:creationId xmlns:a16="http://schemas.microsoft.com/office/drawing/2014/main" id="{C1C526E9-217D-ED7A-028D-9D860F579C01}"/>
              </a:ext>
            </a:extLst>
          </p:cNvPr>
          <p:cNvSpPr txBox="1"/>
          <p:nvPr/>
        </p:nvSpPr>
        <p:spPr>
          <a:xfrm>
            <a:off x="13614400" y="7645400"/>
            <a:ext cx="368300" cy="307777"/>
          </a:xfrm>
          <a:prstGeom prst="rect">
            <a:avLst/>
          </a:prstGeom>
          <a:noFill/>
        </p:spPr>
        <p:txBody>
          <a:bodyPr wrap="square" rtlCol="0">
            <a:spAutoFit/>
          </a:bodyPr>
          <a:lstStyle/>
          <a:p>
            <a:r>
              <a:rPr lang="en-US" dirty="0"/>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4"/>
          <p:cNvSpPr/>
          <p:nvPr/>
        </p:nvSpPr>
        <p:spPr>
          <a:xfrm>
            <a:off x="682475" y="272650"/>
            <a:ext cx="13512600" cy="1734000"/>
          </a:xfrm>
          <a:prstGeom prst="rect">
            <a:avLst/>
          </a:prstGeom>
          <a:noFill/>
          <a:ln>
            <a:noFill/>
          </a:ln>
        </p:spPr>
        <p:txBody>
          <a:bodyPr spcFirstLastPara="1" wrap="square" lIns="0" tIns="0" rIns="0" bIns="0" anchor="t" anchorCtr="0">
            <a:noAutofit/>
          </a:bodyPr>
          <a:lstStyle/>
          <a:p>
            <a:pPr marL="0" marR="0" lvl="0" indent="0" algn="l" rtl="0">
              <a:lnSpc>
                <a:spcPct val="124705"/>
              </a:lnSpc>
              <a:spcBef>
                <a:spcPts val="0"/>
              </a:spcBef>
              <a:spcAft>
                <a:spcPts val="0"/>
              </a:spcAft>
              <a:buClr>
                <a:srgbClr val="124E73"/>
              </a:buClr>
              <a:buSzPts val="4250"/>
              <a:buFont typeface="Alexandria"/>
              <a:buNone/>
            </a:pPr>
            <a:r>
              <a:rPr lang="en-US" sz="3050" b="1">
                <a:solidFill>
                  <a:srgbClr val="124E73"/>
                </a:solidFill>
                <a:latin typeface="Alexandria"/>
                <a:ea typeface="Alexandria"/>
                <a:cs typeface="Alexandria"/>
                <a:sym typeface="Alexandria"/>
              </a:rPr>
              <a:t>Identifying materials in spatial unauthorized waste sites for local circular economy enhancement</a:t>
            </a:r>
            <a:endParaRPr sz="3150" b="1">
              <a:solidFill>
                <a:srgbClr val="124E73"/>
              </a:solidFill>
              <a:latin typeface="Alexandria"/>
              <a:ea typeface="Alexandria"/>
              <a:cs typeface="Alexandria"/>
              <a:sym typeface="Alexandria"/>
            </a:endParaRPr>
          </a:p>
        </p:txBody>
      </p:sp>
      <p:sp>
        <p:nvSpPr>
          <p:cNvPr id="129" name="Google Shape;129;p14"/>
          <p:cNvSpPr/>
          <p:nvPr/>
        </p:nvSpPr>
        <p:spPr>
          <a:xfrm>
            <a:off x="758666" y="7098030"/>
            <a:ext cx="346800" cy="346800"/>
          </a:xfrm>
          <a:prstGeom prst="roundRect">
            <a:avLst>
              <a:gd name="adj" fmla="val 26361941"/>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759486" y="2195744"/>
            <a:ext cx="7689940" cy="3497781"/>
          </a:xfrm>
          <a:prstGeom prst="rect">
            <a:avLst/>
          </a:prstGeom>
          <a:noFill/>
          <a:ln>
            <a:noFill/>
          </a:ln>
        </p:spPr>
        <p:txBody>
          <a:bodyPr spcFirstLastPara="1" wrap="square" lIns="0" tIns="0" rIns="0" bIns="0" anchor="t" anchorCtr="0">
            <a:noAutofit/>
          </a:bodyPr>
          <a:lstStyle/>
          <a:p>
            <a:pPr>
              <a:spcBef>
                <a:spcPts val="1200"/>
              </a:spcBef>
            </a:pPr>
            <a:r>
              <a:rPr lang="en-US" sz="2000" b="1" dirty="0">
                <a:solidFill>
                  <a:srgbClr val="0070C0"/>
                </a:solidFill>
              </a:rPr>
              <a:t>Adi Mager, PhD candidate</a:t>
            </a:r>
          </a:p>
          <a:p>
            <a:pPr>
              <a:spcBef>
                <a:spcPts val="1200"/>
              </a:spcBef>
            </a:pPr>
            <a:r>
              <a:rPr lang="en-US" sz="2000" b="1" dirty="0">
                <a:solidFill>
                  <a:srgbClr val="2B4150"/>
                </a:solidFill>
              </a:rPr>
              <a:t>Adimager@mail.tau.ac.il </a:t>
            </a:r>
            <a:endParaRPr lang="en-US" dirty="0"/>
          </a:p>
          <a:p>
            <a:pPr marL="0" lvl="0" indent="0" algn="l">
              <a:lnSpc>
                <a:spcPct val="100000"/>
              </a:lnSpc>
              <a:spcBef>
                <a:spcPts val="1200"/>
              </a:spcBef>
              <a:spcAft>
                <a:spcPts val="0"/>
              </a:spcAft>
              <a:buNone/>
            </a:pPr>
            <a:r>
              <a:rPr lang="en-US" sz="2000" b="1" dirty="0">
                <a:solidFill>
                  <a:srgbClr val="2B4150"/>
                </a:solidFill>
              </a:rPr>
              <a:t>https://www.linkedin.com/in/adi-mager-plesser</a:t>
            </a:r>
          </a:p>
          <a:p>
            <a:pPr>
              <a:spcBef>
                <a:spcPts val="1200"/>
              </a:spcBef>
              <a:buClr>
                <a:schemeClr val="dk1"/>
              </a:buClr>
              <a:buSzPts val="1100"/>
            </a:pPr>
            <a:endParaRPr lang="en-US" sz="2000" dirty="0">
              <a:solidFill>
                <a:srgbClr val="2B4150"/>
              </a:solidFill>
            </a:endParaRPr>
          </a:p>
          <a:p>
            <a:pPr marL="0" lvl="0" indent="0" algn="l" rtl="0">
              <a:lnSpc>
                <a:spcPct val="200000"/>
              </a:lnSpc>
              <a:spcBef>
                <a:spcPts val="1200"/>
              </a:spcBef>
              <a:spcAft>
                <a:spcPts val="0"/>
              </a:spcAft>
              <a:buClr>
                <a:schemeClr val="dk1"/>
              </a:buClr>
              <a:buSzPts val="1100"/>
              <a:buFont typeface="Arial"/>
              <a:buNone/>
            </a:pPr>
            <a:r>
              <a:rPr lang="en-US" sz="1600" dirty="0">
                <a:solidFill>
                  <a:srgbClr val="2B4150"/>
                </a:solidFill>
              </a:rPr>
              <a:t>Mager, Adi, et al. “Identifying Materials in Spatial Unauthorized Waste Sites for Local Circular Economy Enhancement.” Resources, Conservation and Recycling, vol. 215, 2025, pp. 108163-, https://doi.org/10.1016/j.resconrec.2025.108163.</a:t>
            </a:r>
            <a:endParaRPr sz="1600" dirty="0">
              <a:solidFill>
                <a:srgbClr val="2B4150"/>
              </a:solidFill>
            </a:endParaRPr>
          </a:p>
          <a:p>
            <a:pPr marL="0" lvl="0" indent="0" algn="l" rtl="0">
              <a:lnSpc>
                <a:spcPct val="115000"/>
              </a:lnSpc>
              <a:spcBef>
                <a:spcPts val="1200"/>
              </a:spcBef>
              <a:spcAft>
                <a:spcPts val="0"/>
              </a:spcAft>
              <a:buClr>
                <a:schemeClr val="dk1"/>
              </a:buClr>
              <a:buSzPts val="1100"/>
              <a:buFont typeface="Arial"/>
              <a:buNone/>
            </a:pPr>
            <a:endParaRPr sz="1600" i="1" dirty="0">
              <a:solidFill>
                <a:schemeClr val="dk1"/>
              </a:solidFill>
            </a:endParaRPr>
          </a:p>
          <a:p>
            <a:pPr marL="0" marR="0" lvl="0" indent="0" algn="l" rtl="0">
              <a:lnSpc>
                <a:spcPct val="140476"/>
              </a:lnSpc>
              <a:spcBef>
                <a:spcPts val="1200"/>
              </a:spcBef>
              <a:spcAft>
                <a:spcPts val="0"/>
              </a:spcAft>
              <a:buClr>
                <a:srgbClr val="2B4150"/>
              </a:buClr>
              <a:buSzPts val="2100"/>
              <a:buFont typeface="Arial"/>
              <a:buNone/>
            </a:pPr>
            <a:endParaRPr sz="3200" b="1" dirty="0">
              <a:solidFill>
                <a:srgbClr val="2B4150"/>
              </a:solidFill>
            </a:endParaRPr>
          </a:p>
        </p:txBody>
      </p:sp>
      <p:pic>
        <p:nvPicPr>
          <p:cNvPr id="133" name="Google Shape;133;p14" descr="preencoded.png"/>
          <p:cNvPicPr preferRelativeResize="0"/>
          <p:nvPr/>
        </p:nvPicPr>
        <p:blipFill rotWithShape="1">
          <a:blip r:embed="rId3">
            <a:alphaModFix/>
          </a:blip>
          <a:srcRect/>
          <a:stretch/>
        </p:blipFill>
        <p:spPr>
          <a:xfrm>
            <a:off x="9845675" y="1052525"/>
            <a:ext cx="4784726" cy="7177075"/>
          </a:xfrm>
          <a:prstGeom prst="rect">
            <a:avLst/>
          </a:prstGeom>
          <a:noFill/>
          <a:ln>
            <a:noFill/>
          </a:ln>
        </p:spPr>
      </p:pic>
      <p:sp>
        <p:nvSpPr>
          <p:cNvPr id="3" name="TextBox 2">
            <a:extLst>
              <a:ext uri="{FF2B5EF4-FFF2-40B4-BE49-F238E27FC236}">
                <a16:creationId xmlns:a16="http://schemas.microsoft.com/office/drawing/2014/main" id="{4264E9BA-E82E-BE5D-6A1C-AD769A384D27}"/>
              </a:ext>
            </a:extLst>
          </p:cNvPr>
          <p:cNvSpPr txBox="1"/>
          <p:nvPr/>
        </p:nvSpPr>
        <p:spPr>
          <a:xfrm>
            <a:off x="7516882" y="7805075"/>
            <a:ext cx="23198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t>Source of image: </a:t>
            </a:r>
            <a:r>
              <a:rPr lang="en-US" sz="1100" err="1"/>
              <a:t>Gamma.app</a:t>
            </a:r>
            <a:endParaRPr lang="en-US" sz="1100"/>
          </a:p>
        </p:txBody>
      </p:sp>
      <p:pic>
        <p:nvPicPr>
          <p:cNvPr id="5" name="Picture 4" descr="A black background with text&#10;&#10;AI-generated content may be incorrect.">
            <a:extLst>
              <a:ext uri="{FF2B5EF4-FFF2-40B4-BE49-F238E27FC236}">
                <a16:creationId xmlns:a16="http://schemas.microsoft.com/office/drawing/2014/main" id="{B6092BD3-E434-69E8-FB1F-BF06DA289ED5}"/>
              </a:ext>
            </a:extLst>
          </p:cNvPr>
          <p:cNvPicPr>
            <a:picLocks noChangeAspect="1"/>
          </p:cNvPicPr>
          <p:nvPr/>
        </p:nvPicPr>
        <p:blipFill>
          <a:blip r:embed="rId4"/>
          <a:stretch>
            <a:fillRect/>
          </a:stretch>
        </p:blipFill>
        <p:spPr>
          <a:xfrm>
            <a:off x="2420251" y="6704008"/>
            <a:ext cx="6181725" cy="933450"/>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65F37B05-F4EF-D06C-785A-7E5CBBCE9A4A}"/>
              </a:ext>
            </a:extLst>
          </p:cNvPr>
          <p:cNvPicPr>
            <a:picLocks noChangeAspect="1"/>
          </p:cNvPicPr>
          <p:nvPr/>
        </p:nvPicPr>
        <p:blipFill>
          <a:blip r:embed="rId5"/>
          <a:stretch>
            <a:fillRect/>
          </a:stretch>
        </p:blipFill>
        <p:spPr>
          <a:xfrm>
            <a:off x="1424501" y="6709157"/>
            <a:ext cx="1986606" cy="94014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307C6CA8-BD24-DCD1-CCE2-5794AA789C43}"/>
            </a:ext>
          </a:extLst>
        </p:cNvPr>
        <p:cNvGrpSpPr/>
        <p:nvPr/>
      </p:nvGrpSpPr>
      <p:grpSpPr>
        <a:xfrm>
          <a:off x="0" y="0"/>
          <a:ext cx="0" cy="0"/>
          <a:chOff x="0" y="0"/>
          <a:chExt cx="0" cy="0"/>
        </a:xfrm>
      </p:grpSpPr>
      <p:sp>
        <p:nvSpPr>
          <p:cNvPr id="128" name="Google Shape;128;p14">
            <a:extLst>
              <a:ext uri="{FF2B5EF4-FFF2-40B4-BE49-F238E27FC236}">
                <a16:creationId xmlns:a16="http://schemas.microsoft.com/office/drawing/2014/main" id="{78E97158-4442-BF9D-B830-123FE462DEB7}"/>
              </a:ext>
            </a:extLst>
          </p:cNvPr>
          <p:cNvSpPr/>
          <p:nvPr/>
        </p:nvSpPr>
        <p:spPr>
          <a:xfrm>
            <a:off x="682475" y="247250"/>
            <a:ext cx="13512600" cy="1734000"/>
          </a:xfrm>
          <a:prstGeom prst="rect">
            <a:avLst/>
          </a:prstGeom>
          <a:noFill/>
          <a:ln>
            <a:noFill/>
          </a:ln>
        </p:spPr>
        <p:txBody>
          <a:bodyPr spcFirstLastPara="1" wrap="square" lIns="0" tIns="0" rIns="0" bIns="0" anchor="t" anchorCtr="0">
            <a:noAutofit/>
          </a:bodyPr>
          <a:lstStyle/>
          <a:p>
            <a:pPr>
              <a:lnSpc>
                <a:spcPct val="150000"/>
              </a:lnSpc>
            </a:pPr>
            <a:r>
              <a:rPr lang="en-US" sz="2400" b="1" dirty="0">
                <a:solidFill>
                  <a:srgbClr val="124E73"/>
                </a:solidFill>
                <a:latin typeface="Alexandria"/>
                <a:ea typeface="Alexandria"/>
                <a:cs typeface="Alexandria"/>
                <a:sym typeface="Alexandria"/>
              </a:rPr>
              <a:t>Identifying materials in spatial unauthorized waste sites for local circular economy enhancement. </a:t>
            </a:r>
          </a:p>
          <a:p>
            <a:pPr>
              <a:lnSpc>
                <a:spcPct val="150000"/>
              </a:lnSpc>
            </a:pPr>
            <a:r>
              <a:rPr lang="en-US" sz="1600" b="1" dirty="0">
                <a:solidFill>
                  <a:srgbClr val="2B4150"/>
                </a:solidFill>
              </a:rPr>
              <a:t>Adi Mager, Aryeh Gorun, Yoni Tsur, Dr. Moni Shahar, </a:t>
            </a:r>
            <a:r>
              <a:rPr lang="en-US" sz="1600" dirty="0">
                <a:solidFill>
                  <a:srgbClr val="2B4150"/>
                </a:solidFill>
              </a:rPr>
              <a:t>Tel Aviv University, Israel; </a:t>
            </a:r>
            <a:r>
              <a:rPr lang="en-US" sz="1600" b="1" dirty="0">
                <a:solidFill>
                  <a:srgbClr val="2B4150"/>
                </a:solidFill>
              </a:rPr>
              <a:t>Prof. Vered Blass, </a:t>
            </a:r>
            <a:r>
              <a:rPr lang="en-US" sz="1600" dirty="0">
                <a:solidFill>
                  <a:srgbClr val="2B4150"/>
                </a:solidFill>
              </a:rPr>
              <a:t>Tel Aviv University, Israel and  IIASA, Austria </a:t>
            </a:r>
            <a:endParaRPr lang="en-US" sz="1600" dirty="0"/>
          </a:p>
          <a:p>
            <a:pPr>
              <a:lnSpc>
                <a:spcPct val="150000"/>
              </a:lnSpc>
              <a:spcBef>
                <a:spcPts val="1200"/>
              </a:spcBef>
              <a:buSzPts val="1100"/>
            </a:pPr>
            <a:endParaRPr lang="en-US" sz="2400" i="1" dirty="0"/>
          </a:p>
          <a:p>
            <a:pPr marL="0" marR="0" lvl="0" indent="0" algn="l" rtl="0">
              <a:lnSpc>
                <a:spcPct val="124705"/>
              </a:lnSpc>
              <a:spcBef>
                <a:spcPts val="0"/>
              </a:spcBef>
              <a:spcAft>
                <a:spcPts val="0"/>
              </a:spcAft>
              <a:buClr>
                <a:srgbClr val="124E73"/>
              </a:buClr>
              <a:buSzPts val="4250"/>
              <a:buFont typeface="Alexandria"/>
              <a:buNone/>
            </a:pPr>
            <a:endParaRPr sz="2400" b="1" dirty="0">
              <a:solidFill>
                <a:srgbClr val="124E73"/>
              </a:solidFill>
              <a:latin typeface="Alexandria"/>
              <a:ea typeface="Alexandria"/>
              <a:cs typeface="Alexandria"/>
              <a:sym typeface="Alexandria"/>
            </a:endParaRPr>
          </a:p>
        </p:txBody>
      </p:sp>
      <p:pic>
        <p:nvPicPr>
          <p:cNvPr id="5" name="Picture 4" descr="A black background with text&#10;&#10;AI-generated content may be incorrect.">
            <a:extLst>
              <a:ext uri="{FF2B5EF4-FFF2-40B4-BE49-F238E27FC236}">
                <a16:creationId xmlns:a16="http://schemas.microsoft.com/office/drawing/2014/main" id="{F4C33758-183C-7B9A-043B-C49F477C0919}"/>
              </a:ext>
            </a:extLst>
          </p:cNvPr>
          <p:cNvPicPr>
            <a:picLocks noChangeAspect="1"/>
          </p:cNvPicPr>
          <p:nvPr/>
        </p:nvPicPr>
        <p:blipFill>
          <a:blip r:embed="rId3"/>
          <a:stretch>
            <a:fillRect/>
          </a:stretch>
        </p:blipFill>
        <p:spPr>
          <a:xfrm>
            <a:off x="0" y="6011298"/>
            <a:ext cx="4087575" cy="617230"/>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3CBBBF8D-85B4-2338-E50A-6868912FA92C}"/>
              </a:ext>
            </a:extLst>
          </p:cNvPr>
          <p:cNvPicPr>
            <a:picLocks noChangeAspect="1"/>
          </p:cNvPicPr>
          <p:nvPr/>
        </p:nvPicPr>
        <p:blipFill>
          <a:blip r:embed="rId4"/>
          <a:stretch>
            <a:fillRect/>
          </a:stretch>
        </p:blipFill>
        <p:spPr>
          <a:xfrm>
            <a:off x="431800" y="5210373"/>
            <a:ext cx="1692426" cy="800925"/>
          </a:xfrm>
          <a:prstGeom prst="rect">
            <a:avLst/>
          </a:prstGeom>
        </p:spPr>
      </p:pic>
      <p:pic>
        <p:nvPicPr>
          <p:cNvPr id="12" name="תמונה 11">
            <a:extLst>
              <a:ext uri="{FF2B5EF4-FFF2-40B4-BE49-F238E27FC236}">
                <a16:creationId xmlns:a16="http://schemas.microsoft.com/office/drawing/2014/main" id="{6BD35190-5D2D-2268-95A0-387D418F69F0}"/>
              </a:ext>
            </a:extLst>
          </p:cNvPr>
          <p:cNvPicPr>
            <a:picLocks noChangeAspect="1"/>
          </p:cNvPicPr>
          <p:nvPr/>
        </p:nvPicPr>
        <p:blipFill>
          <a:blip r:embed="rId5"/>
          <a:srcRect t="2708"/>
          <a:stretch/>
        </p:blipFill>
        <p:spPr>
          <a:xfrm>
            <a:off x="5849550" y="1981250"/>
            <a:ext cx="6053317" cy="5934024"/>
          </a:xfrm>
          <a:prstGeom prst="rect">
            <a:avLst/>
          </a:prstGeom>
        </p:spPr>
      </p:pic>
      <p:sp>
        <p:nvSpPr>
          <p:cNvPr id="2" name="תיבת טקסט 1">
            <a:extLst>
              <a:ext uri="{FF2B5EF4-FFF2-40B4-BE49-F238E27FC236}">
                <a16:creationId xmlns:a16="http://schemas.microsoft.com/office/drawing/2014/main" id="{2C91C31C-4C49-12CD-F81F-6C2E7EFBA8C5}"/>
              </a:ext>
            </a:extLst>
          </p:cNvPr>
          <p:cNvSpPr txBox="1"/>
          <p:nvPr/>
        </p:nvSpPr>
        <p:spPr>
          <a:xfrm>
            <a:off x="431800" y="6736955"/>
            <a:ext cx="5257800" cy="1255600"/>
          </a:xfrm>
          <a:prstGeom prst="rect">
            <a:avLst/>
          </a:prstGeom>
          <a:noFill/>
        </p:spPr>
        <p:txBody>
          <a:bodyPr wrap="square" rtlCol="0">
            <a:spAutoFit/>
          </a:bodyPr>
          <a:lstStyle/>
          <a:p>
            <a:pPr>
              <a:lnSpc>
                <a:spcPct val="150000"/>
              </a:lnSpc>
            </a:pPr>
            <a:r>
              <a:rPr lang="en-US" sz="1300" dirty="0">
                <a:solidFill>
                  <a:srgbClr val="2B4150"/>
                </a:solidFill>
              </a:rPr>
              <a:t>Source: Mager, Adi, et al. “Identifying Materials in Spatial Unauthorized Waste Sites for Local Circular Economy Enhancement.” Resources, Conservation and Recycling, vol. 215, 2025, pp. 108163-, https:10.1016/j.resconrec.2025.108163</a:t>
            </a:r>
            <a:endParaRPr lang="en-US" sz="1300" dirty="0"/>
          </a:p>
        </p:txBody>
      </p:sp>
    </p:spTree>
    <p:extLst>
      <p:ext uri="{BB962C8B-B14F-4D97-AF65-F5344CB8AC3E}">
        <p14:creationId xmlns:p14="http://schemas.microsoft.com/office/powerpoint/2010/main" val="2652793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1BAF2F19-4B46-4CBA-2C3C-39C4A715FEA6}"/>
            </a:ext>
          </a:extLst>
        </p:cNvPr>
        <p:cNvGrpSpPr/>
        <p:nvPr/>
      </p:nvGrpSpPr>
      <p:grpSpPr>
        <a:xfrm>
          <a:off x="0" y="0"/>
          <a:ext cx="0" cy="0"/>
          <a:chOff x="0" y="0"/>
          <a:chExt cx="0" cy="0"/>
        </a:xfrm>
      </p:grpSpPr>
      <p:pic>
        <p:nvPicPr>
          <p:cNvPr id="11" name="תמונה 10">
            <a:extLst>
              <a:ext uri="{FF2B5EF4-FFF2-40B4-BE49-F238E27FC236}">
                <a16:creationId xmlns:a16="http://schemas.microsoft.com/office/drawing/2014/main" id="{789B5363-503A-EB46-4DED-655E94AE6FA8}"/>
              </a:ext>
            </a:extLst>
          </p:cNvPr>
          <p:cNvPicPr>
            <a:picLocks noChangeAspect="1"/>
          </p:cNvPicPr>
          <p:nvPr/>
        </p:nvPicPr>
        <p:blipFill>
          <a:blip r:embed="rId3"/>
          <a:stretch>
            <a:fillRect/>
          </a:stretch>
        </p:blipFill>
        <p:spPr>
          <a:xfrm>
            <a:off x="6249506" y="2082850"/>
            <a:ext cx="3785318" cy="3378150"/>
          </a:xfrm>
          <a:prstGeom prst="rect">
            <a:avLst/>
          </a:prstGeom>
        </p:spPr>
      </p:pic>
      <p:sp>
        <p:nvSpPr>
          <p:cNvPr id="128" name="Google Shape;128;p14">
            <a:extLst>
              <a:ext uri="{FF2B5EF4-FFF2-40B4-BE49-F238E27FC236}">
                <a16:creationId xmlns:a16="http://schemas.microsoft.com/office/drawing/2014/main" id="{0FA7AF40-71F2-5663-FABC-7F48ADD117B3}"/>
              </a:ext>
            </a:extLst>
          </p:cNvPr>
          <p:cNvSpPr/>
          <p:nvPr/>
        </p:nvSpPr>
        <p:spPr>
          <a:xfrm>
            <a:off x="682475" y="247250"/>
            <a:ext cx="13512600" cy="1734000"/>
          </a:xfrm>
          <a:prstGeom prst="rect">
            <a:avLst/>
          </a:prstGeom>
          <a:noFill/>
          <a:ln>
            <a:noFill/>
          </a:ln>
        </p:spPr>
        <p:txBody>
          <a:bodyPr spcFirstLastPara="1" wrap="square" lIns="0" tIns="0" rIns="0" bIns="0" anchor="t" anchorCtr="0">
            <a:noAutofit/>
          </a:bodyPr>
          <a:lstStyle/>
          <a:p>
            <a:pPr>
              <a:lnSpc>
                <a:spcPct val="150000"/>
              </a:lnSpc>
            </a:pPr>
            <a:r>
              <a:rPr lang="en-US" sz="2400" b="1" dirty="0">
                <a:solidFill>
                  <a:srgbClr val="124E73"/>
                </a:solidFill>
                <a:latin typeface="Alexandria"/>
                <a:ea typeface="Alexandria"/>
                <a:cs typeface="Alexandria"/>
                <a:sym typeface="Alexandria"/>
              </a:rPr>
              <a:t>Identifying materials in spatial unauthorized waste sites for local circular economy enhancement. </a:t>
            </a:r>
          </a:p>
          <a:p>
            <a:pPr>
              <a:lnSpc>
                <a:spcPct val="150000"/>
              </a:lnSpc>
            </a:pPr>
            <a:r>
              <a:rPr lang="en-US" sz="1600" b="1" dirty="0">
                <a:solidFill>
                  <a:srgbClr val="2B4150"/>
                </a:solidFill>
              </a:rPr>
              <a:t>Adi Mager, Aryeh Gorun, Yoni Tsur, Dr. Moni Shahar, </a:t>
            </a:r>
            <a:r>
              <a:rPr lang="en-US" sz="1600" dirty="0">
                <a:solidFill>
                  <a:srgbClr val="2B4150"/>
                </a:solidFill>
              </a:rPr>
              <a:t>Tel Aviv University, Israel; </a:t>
            </a:r>
            <a:r>
              <a:rPr lang="en-US" sz="1600" b="1" dirty="0">
                <a:solidFill>
                  <a:srgbClr val="2B4150"/>
                </a:solidFill>
              </a:rPr>
              <a:t>Prof. Vered Blass, </a:t>
            </a:r>
            <a:r>
              <a:rPr lang="en-US" sz="1600" dirty="0">
                <a:solidFill>
                  <a:srgbClr val="2B4150"/>
                </a:solidFill>
              </a:rPr>
              <a:t>Tel Aviv University, Israel and  IIASA, Austria </a:t>
            </a:r>
            <a:endParaRPr lang="en-US" sz="1600" dirty="0"/>
          </a:p>
          <a:p>
            <a:pPr>
              <a:lnSpc>
                <a:spcPct val="150000"/>
              </a:lnSpc>
              <a:spcBef>
                <a:spcPts val="1200"/>
              </a:spcBef>
              <a:buSzPts val="1100"/>
            </a:pPr>
            <a:endParaRPr lang="en-US" sz="2400" i="1" dirty="0"/>
          </a:p>
          <a:p>
            <a:pPr marL="0" marR="0" lvl="0" indent="0" algn="l" rtl="0">
              <a:lnSpc>
                <a:spcPct val="124705"/>
              </a:lnSpc>
              <a:spcBef>
                <a:spcPts val="0"/>
              </a:spcBef>
              <a:spcAft>
                <a:spcPts val="0"/>
              </a:spcAft>
              <a:buClr>
                <a:srgbClr val="124E73"/>
              </a:buClr>
              <a:buSzPts val="4250"/>
              <a:buFont typeface="Alexandria"/>
              <a:buNone/>
            </a:pPr>
            <a:endParaRPr sz="2400" b="1" dirty="0">
              <a:solidFill>
                <a:srgbClr val="124E73"/>
              </a:solidFill>
              <a:latin typeface="Alexandria"/>
              <a:ea typeface="Alexandria"/>
              <a:cs typeface="Alexandria"/>
              <a:sym typeface="Alexandria"/>
            </a:endParaRPr>
          </a:p>
        </p:txBody>
      </p:sp>
      <p:pic>
        <p:nvPicPr>
          <p:cNvPr id="5" name="Picture 4" descr="A black background with text&#10;&#10;AI-generated content may be incorrect.">
            <a:extLst>
              <a:ext uri="{FF2B5EF4-FFF2-40B4-BE49-F238E27FC236}">
                <a16:creationId xmlns:a16="http://schemas.microsoft.com/office/drawing/2014/main" id="{8EBC4401-8FD9-58B5-09C6-DF4B0120D7F4}"/>
              </a:ext>
            </a:extLst>
          </p:cNvPr>
          <p:cNvPicPr>
            <a:picLocks noChangeAspect="1"/>
          </p:cNvPicPr>
          <p:nvPr/>
        </p:nvPicPr>
        <p:blipFill>
          <a:blip r:embed="rId4"/>
          <a:stretch>
            <a:fillRect/>
          </a:stretch>
        </p:blipFill>
        <p:spPr>
          <a:xfrm>
            <a:off x="131698" y="7294075"/>
            <a:ext cx="4558067" cy="688275"/>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BA0CF664-AB08-933B-8E4E-C52ECF2066B1}"/>
              </a:ext>
            </a:extLst>
          </p:cNvPr>
          <p:cNvPicPr>
            <a:picLocks noChangeAspect="1"/>
          </p:cNvPicPr>
          <p:nvPr/>
        </p:nvPicPr>
        <p:blipFill>
          <a:blip r:embed="rId5"/>
          <a:stretch>
            <a:fillRect/>
          </a:stretch>
        </p:blipFill>
        <p:spPr>
          <a:xfrm>
            <a:off x="594839" y="6590478"/>
            <a:ext cx="1692426" cy="800925"/>
          </a:xfrm>
          <a:prstGeom prst="rect">
            <a:avLst/>
          </a:prstGeom>
        </p:spPr>
      </p:pic>
      <p:pic>
        <p:nvPicPr>
          <p:cNvPr id="12" name="תמונה 11">
            <a:extLst>
              <a:ext uri="{FF2B5EF4-FFF2-40B4-BE49-F238E27FC236}">
                <a16:creationId xmlns:a16="http://schemas.microsoft.com/office/drawing/2014/main" id="{2C1216AB-BD28-5366-1F19-4079065BB47A}"/>
              </a:ext>
            </a:extLst>
          </p:cNvPr>
          <p:cNvPicPr>
            <a:picLocks noChangeAspect="1"/>
          </p:cNvPicPr>
          <p:nvPr/>
        </p:nvPicPr>
        <p:blipFill>
          <a:blip r:embed="rId6"/>
          <a:srcRect t="2708" r="28163" b="62311"/>
          <a:stretch/>
        </p:blipFill>
        <p:spPr>
          <a:xfrm>
            <a:off x="568174" y="2082850"/>
            <a:ext cx="4348550" cy="2133550"/>
          </a:xfrm>
          <a:prstGeom prst="rect">
            <a:avLst/>
          </a:prstGeom>
        </p:spPr>
      </p:pic>
      <p:pic>
        <p:nvPicPr>
          <p:cNvPr id="3" name="תמונה 2">
            <a:extLst>
              <a:ext uri="{FF2B5EF4-FFF2-40B4-BE49-F238E27FC236}">
                <a16:creationId xmlns:a16="http://schemas.microsoft.com/office/drawing/2014/main" id="{B9F4E85C-ED68-E9B9-89BF-4631A524ABE0}"/>
              </a:ext>
            </a:extLst>
          </p:cNvPr>
          <p:cNvPicPr>
            <a:picLocks noChangeAspect="1"/>
          </p:cNvPicPr>
          <p:nvPr/>
        </p:nvPicPr>
        <p:blipFill>
          <a:blip r:embed="rId7"/>
          <a:stretch>
            <a:fillRect/>
          </a:stretch>
        </p:blipFill>
        <p:spPr>
          <a:xfrm>
            <a:off x="10163833" y="2082850"/>
            <a:ext cx="3898393" cy="2449855"/>
          </a:xfrm>
          <a:prstGeom prst="rect">
            <a:avLst/>
          </a:prstGeom>
        </p:spPr>
      </p:pic>
      <p:pic>
        <p:nvPicPr>
          <p:cNvPr id="6" name="תמונה 5">
            <a:extLst>
              <a:ext uri="{FF2B5EF4-FFF2-40B4-BE49-F238E27FC236}">
                <a16:creationId xmlns:a16="http://schemas.microsoft.com/office/drawing/2014/main" id="{E42321A9-80AC-65FD-B1C2-495F1EACC2E9}"/>
              </a:ext>
            </a:extLst>
          </p:cNvPr>
          <p:cNvPicPr>
            <a:picLocks noChangeAspect="1"/>
          </p:cNvPicPr>
          <p:nvPr/>
        </p:nvPicPr>
        <p:blipFill>
          <a:blip r:embed="rId8"/>
          <a:stretch>
            <a:fillRect/>
          </a:stretch>
        </p:blipFill>
        <p:spPr>
          <a:xfrm>
            <a:off x="2083612" y="4281079"/>
            <a:ext cx="4765911" cy="2456408"/>
          </a:xfrm>
          <a:prstGeom prst="rect">
            <a:avLst/>
          </a:prstGeom>
        </p:spPr>
      </p:pic>
      <p:pic>
        <p:nvPicPr>
          <p:cNvPr id="9" name="תמונה 8">
            <a:extLst>
              <a:ext uri="{FF2B5EF4-FFF2-40B4-BE49-F238E27FC236}">
                <a16:creationId xmlns:a16="http://schemas.microsoft.com/office/drawing/2014/main" id="{99C9EBBE-EA95-404E-C64A-CD36A098B2F1}"/>
              </a:ext>
            </a:extLst>
          </p:cNvPr>
          <p:cNvPicPr>
            <a:picLocks noChangeAspect="1"/>
          </p:cNvPicPr>
          <p:nvPr/>
        </p:nvPicPr>
        <p:blipFill>
          <a:blip r:embed="rId9"/>
          <a:stretch>
            <a:fillRect/>
          </a:stretch>
        </p:blipFill>
        <p:spPr>
          <a:xfrm>
            <a:off x="10163833" y="4739351"/>
            <a:ext cx="3898393" cy="3100369"/>
          </a:xfrm>
          <a:prstGeom prst="rect">
            <a:avLst/>
          </a:prstGeom>
        </p:spPr>
      </p:pic>
    </p:spTree>
    <p:extLst>
      <p:ext uri="{BB962C8B-B14F-4D97-AF65-F5344CB8AC3E}">
        <p14:creationId xmlns:p14="http://schemas.microsoft.com/office/powerpoint/2010/main" val="2664219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F7570803-5A44-BD4C-338A-A7AAFC0F2D12}"/>
            </a:ext>
          </a:extLst>
        </p:cNvPr>
        <p:cNvGrpSpPr/>
        <p:nvPr/>
      </p:nvGrpSpPr>
      <p:grpSpPr>
        <a:xfrm>
          <a:off x="0" y="0"/>
          <a:ext cx="0" cy="0"/>
          <a:chOff x="0" y="0"/>
          <a:chExt cx="0" cy="0"/>
        </a:xfrm>
      </p:grpSpPr>
      <p:sp>
        <p:nvSpPr>
          <p:cNvPr id="128" name="Google Shape;128;p14">
            <a:extLst>
              <a:ext uri="{FF2B5EF4-FFF2-40B4-BE49-F238E27FC236}">
                <a16:creationId xmlns:a16="http://schemas.microsoft.com/office/drawing/2014/main" id="{91D54AD2-5B66-C017-E69D-5D664B65F890}"/>
              </a:ext>
            </a:extLst>
          </p:cNvPr>
          <p:cNvSpPr/>
          <p:nvPr/>
        </p:nvSpPr>
        <p:spPr>
          <a:xfrm>
            <a:off x="682475" y="247250"/>
            <a:ext cx="13512600" cy="1734000"/>
          </a:xfrm>
          <a:prstGeom prst="rect">
            <a:avLst/>
          </a:prstGeom>
          <a:noFill/>
          <a:ln>
            <a:noFill/>
          </a:ln>
        </p:spPr>
        <p:txBody>
          <a:bodyPr spcFirstLastPara="1" wrap="square" lIns="0" tIns="0" rIns="0" bIns="0" anchor="t" anchorCtr="0">
            <a:noAutofit/>
          </a:bodyPr>
          <a:lstStyle/>
          <a:p>
            <a:pPr>
              <a:lnSpc>
                <a:spcPct val="150000"/>
              </a:lnSpc>
            </a:pPr>
            <a:r>
              <a:rPr lang="en-US" sz="2400" b="1" dirty="0">
                <a:solidFill>
                  <a:srgbClr val="124E73"/>
                </a:solidFill>
                <a:latin typeface="Alexandria"/>
                <a:ea typeface="Alexandria"/>
                <a:cs typeface="Alexandria"/>
                <a:sym typeface="Alexandria"/>
              </a:rPr>
              <a:t>Identifying materials in spatial unauthorized waste sites for local circular economy enhancement. </a:t>
            </a:r>
          </a:p>
          <a:p>
            <a:pPr>
              <a:lnSpc>
                <a:spcPct val="150000"/>
              </a:lnSpc>
            </a:pPr>
            <a:r>
              <a:rPr lang="en-US" sz="1600" b="1" dirty="0">
                <a:solidFill>
                  <a:srgbClr val="2B4150"/>
                </a:solidFill>
              </a:rPr>
              <a:t>Adi Mager, Aryeh Gorun, Yoni Tsur, Dr. Moni Shahar, </a:t>
            </a:r>
            <a:r>
              <a:rPr lang="en-US" sz="1600" dirty="0">
                <a:solidFill>
                  <a:srgbClr val="2B4150"/>
                </a:solidFill>
              </a:rPr>
              <a:t>Tel Aviv University, Israel; </a:t>
            </a:r>
            <a:r>
              <a:rPr lang="en-US" sz="1600" b="1" dirty="0">
                <a:solidFill>
                  <a:srgbClr val="2B4150"/>
                </a:solidFill>
              </a:rPr>
              <a:t>Prof. Vered Blass, </a:t>
            </a:r>
            <a:r>
              <a:rPr lang="en-US" sz="1600" dirty="0">
                <a:solidFill>
                  <a:srgbClr val="2B4150"/>
                </a:solidFill>
              </a:rPr>
              <a:t>Tel Aviv University, Israel and  IIASA, Austria </a:t>
            </a:r>
            <a:endParaRPr lang="en-US" sz="1600" dirty="0"/>
          </a:p>
          <a:p>
            <a:pPr>
              <a:lnSpc>
                <a:spcPct val="150000"/>
              </a:lnSpc>
              <a:spcBef>
                <a:spcPts val="1200"/>
              </a:spcBef>
              <a:buSzPts val="1100"/>
            </a:pPr>
            <a:endParaRPr lang="en-US" sz="2400" i="1" dirty="0"/>
          </a:p>
          <a:p>
            <a:pPr marL="0" marR="0" lvl="0" indent="0" algn="l" rtl="0">
              <a:lnSpc>
                <a:spcPct val="124705"/>
              </a:lnSpc>
              <a:spcBef>
                <a:spcPts val="0"/>
              </a:spcBef>
              <a:spcAft>
                <a:spcPts val="0"/>
              </a:spcAft>
              <a:buClr>
                <a:srgbClr val="124E73"/>
              </a:buClr>
              <a:buSzPts val="4250"/>
              <a:buFont typeface="Alexandria"/>
              <a:buNone/>
            </a:pPr>
            <a:endParaRPr sz="2400" b="1" dirty="0">
              <a:solidFill>
                <a:srgbClr val="124E73"/>
              </a:solidFill>
              <a:latin typeface="Alexandria"/>
              <a:ea typeface="Alexandria"/>
              <a:cs typeface="Alexandria"/>
              <a:sym typeface="Alexandria"/>
            </a:endParaRPr>
          </a:p>
        </p:txBody>
      </p:sp>
      <p:pic>
        <p:nvPicPr>
          <p:cNvPr id="5" name="Picture 4" descr="A black background with text&#10;&#10;AI-generated content may be incorrect.">
            <a:extLst>
              <a:ext uri="{FF2B5EF4-FFF2-40B4-BE49-F238E27FC236}">
                <a16:creationId xmlns:a16="http://schemas.microsoft.com/office/drawing/2014/main" id="{AD25805B-5A5A-C3F7-3A1C-B239AD3D4B85}"/>
              </a:ext>
            </a:extLst>
          </p:cNvPr>
          <p:cNvPicPr>
            <a:picLocks noChangeAspect="1"/>
          </p:cNvPicPr>
          <p:nvPr/>
        </p:nvPicPr>
        <p:blipFill>
          <a:blip r:embed="rId3"/>
          <a:stretch>
            <a:fillRect/>
          </a:stretch>
        </p:blipFill>
        <p:spPr>
          <a:xfrm>
            <a:off x="141525" y="7028991"/>
            <a:ext cx="4087575" cy="617230"/>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25C35B93-D8CD-8D86-8ACC-6161EDC2BA4D}"/>
              </a:ext>
            </a:extLst>
          </p:cNvPr>
          <p:cNvPicPr>
            <a:picLocks noChangeAspect="1"/>
          </p:cNvPicPr>
          <p:nvPr/>
        </p:nvPicPr>
        <p:blipFill>
          <a:blip r:embed="rId4"/>
          <a:stretch>
            <a:fillRect/>
          </a:stretch>
        </p:blipFill>
        <p:spPr>
          <a:xfrm>
            <a:off x="568174" y="6228066"/>
            <a:ext cx="1692426" cy="800925"/>
          </a:xfrm>
          <a:prstGeom prst="rect">
            <a:avLst/>
          </a:prstGeom>
        </p:spPr>
      </p:pic>
      <p:pic>
        <p:nvPicPr>
          <p:cNvPr id="12" name="תמונה 11">
            <a:extLst>
              <a:ext uri="{FF2B5EF4-FFF2-40B4-BE49-F238E27FC236}">
                <a16:creationId xmlns:a16="http://schemas.microsoft.com/office/drawing/2014/main" id="{59052E37-13AD-C597-CD79-00EC820F3081}"/>
              </a:ext>
            </a:extLst>
          </p:cNvPr>
          <p:cNvPicPr>
            <a:picLocks noChangeAspect="1"/>
          </p:cNvPicPr>
          <p:nvPr/>
        </p:nvPicPr>
        <p:blipFill>
          <a:blip r:embed="rId5"/>
          <a:srcRect l="56102" t="39147" b="33992"/>
          <a:stretch/>
        </p:blipFill>
        <p:spPr>
          <a:xfrm>
            <a:off x="10401302" y="2531411"/>
            <a:ext cx="3532358" cy="2053289"/>
          </a:xfrm>
          <a:prstGeom prst="rect">
            <a:avLst/>
          </a:prstGeom>
        </p:spPr>
      </p:pic>
      <p:pic>
        <p:nvPicPr>
          <p:cNvPr id="14" name="תמונה 13" descr="תמונה שמכילה סרט מצויר, קולאז’, עיצוב גרפי, טקסט&#10;&#10;תוכן שנוצר על-ידי בינה מלאכותית עשוי להיות שגוי.">
            <a:extLst>
              <a:ext uri="{FF2B5EF4-FFF2-40B4-BE49-F238E27FC236}">
                <a16:creationId xmlns:a16="http://schemas.microsoft.com/office/drawing/2014/main" id="{6136604C-90CA-1E7A-9BA7-DB04C33B2273}"/>
              </a:ext>
            </a:extLst>
          </p:cNvPr>
          <p:cNvPicPr>
            <a:picLocks noChangeAspect="1"/>
          </p:cNvPicPr>
          <p:nvPr/>
        </p:nvPicPr>
        <p:blipFill>
          <a:blip r:embed="rId6"/>
          <a:srcRect l="1" t="25926" r="45267" b="41807"/>
          <a:stretch/>
        </p:blipFill>
        <p:spPr>
          <a:xfrm>
            <a:off x="1937557" y="2094274"/>
            <a:ext cx="6990543" cy="4020768"/>
          </a:xfrm>
          <a:prstGeom prst="rect">
            <a:avLst/>
          </a:prstGeom>
        </p:spPr>
      </p:pic>
      <p:pic>
        <p:nvPicPr>
          <p:cNvPr id="16" name="תמונה 15" descr="תמונה שמכילה אשפה, אומנות&#10;&#10;תוכן שנוצר על-ידי בינה מלאכותית עשוי להיות שגוי.">
            <a:extLst>
              <a:ext uri="{FF2B5EF4-FFF2-40B4-BE49-F238E27FC236}">
                <a16:creationId xmlns:a16="http://schemas.microsoft.com/office/drawing/2014/main" id="{63808AC5-515D-26CB-CA10-A2C0F32C3910}"/>
              </a:ext>
            </a:extLst>
          </p:cNvPr>
          <p:cNvPicPr>
            <a:picLocks noChangeAspect="1"/>
          </p:cNvPicPr>
          <p:nvPr/>
        </p:nvPicPr>
        <p:blipFill>
          <a:blip r:embed="rId7"/>
          <a:srcRect l="13332" t="12778" r="12084" b="15000"/>
          <a:stretch/>
        </p:blipFill>
        <p:spPr>
          <a:xfrm>
            <a:off x="10401302" y="4772206"/>
            <a:ext cx="3532358" cy="2565400"/>
          </a:xfrm>
          <a:prstGeom prst="rect">
            <a:avLst/>
          </a:prstGeom>
        </p:spPr>
      </p:pic>
    </p:spTree>
    <p:extLst>
      <p:ext uri="{BB962C8B-B14F-4D97-AF65-F5344CB8AC3E}">
        <p14:creationId xmlns:p14="http://schemas.microsoft.com/office/powerpoint/2010/main" val="391107970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1156</Words>
  <Application>Microsoft Office PowerPoint</Application>
  <PresentationFormat>מותאם אישית</PresentationFormat>
  <Paragraphs>92</Paragraphs>
  <Slides>11</Slides>
  <Notes>11</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11</vt:i4>
      </vt:variant>
    </vt:vector>
  </HeadingPairs>
  <TitlesOfParts>
    <vt:vector size="15" baseType="lpstr">
      <vt:lpstr>Calibri</vt:lpstr>
      <vt:lpstr>Alexandria</vt:lpstr>
      <vt:lpstr>Arial</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Adi</dc:creator>
  <cp:lastModifiedBy>Adi Mager</cp:lastModifiedBy>
  <cp:revision>237</cp:revision>
  <dcterms:modified xsi:type="dcterms:W3CDTF">2025-04-28T07:53:45Z</dcterms:modified>
</cp:coreProperties>
</file>