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8" r:id="rId2"/>
    <p:sldId id="493" r:id="rId3"/>
    <p:sldId id="710" r:id="rId4"/>
    <p:sldId id="723" r:id="rId5"/>
    <p:sldId id="726" r:id="rId6"/>
    <p:sldId id="725" r:id="rId7"/>
    <p:sldId id="497" r:id="rId8"/>
    <p:sldId id="498" r:id="rId9"/>
    <p:sldId id="496" r:id="rId10"/>
  </p:sldIdLst>
  <p:sldSz cx="12192000" cy="6858000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dent deutsch" initials="sd" lastIdx="2" clrIdx="0"/>
  <p:cmAuthor id="1" name="xyz" initials="xyz" lastIdx="12" clrIdx="1"/>
  <p:cmAuthor id="2" name="Kenton" initials="K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5700"/>
    <a:srgbClr val="FCD5B5"/>
    <a:srgbClr val="001BDE"/>
    <a:srgbClr val="FDEADA"/>
    <a:srgbClr val="344A9A"/>
    <a:srgbClr val="8DBAFF"/>
    <a:srgbClr val="FFEC65"/>
    <a:srgbClr val="2D46FF"/>
    <a:srgbClr val="FF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7442" autoAdjust="0"/>
  </p:normalViewPr>
  <p:slideViewPr>
    <p:cSldViewPr>
      <p:cViewPr varScale="1">
        <p:scale>
          <a:sx n="75" d="100"/>
          <a:sy n="75" d="100"/>
        </p:scale>
        <p:origin x="931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9375-6638-46BD-949D-F6D928845958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CFE64-88F6-42B0-8F64-E381C37F4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3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B682D-A25A-4AC0-97E0-73CEDC67E3A2}" type="datetimeFigureOut">
              <a:rPr lang="de-DE" smtClean="0"/>
              <a:pPr/>
              <a:t>29.04.2025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A7E96-814A-4980-B544-5FA1EED7197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42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8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0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48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B5D81-C7D9-37A4-1370-D7E0F268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DB6EDC-5879-FE3A-DFD5-10699BE6B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C4178DD-D41E-FCC2-EE95-EC59B8AAF7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DA5E76-4A3F-7734-EDF7-02E6A679A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61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804BE-1818-2B9D-419B-2F4DB69D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E374A1-E90E-AF8D-9E16-8F1A432AD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C05A2D2-E914-9DA5-64E8-4C5088A07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765FC4-0D7F-94C0-22AD-2241E4917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09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9F39-D719-D861-6427-0DC37F220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14AED4B-BA7E-DD79-E5E4-5AEC2031A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2AE4FA9-666F-FFB8-F9B6-D02092DDA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Facts…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8ABBDE-A016-40F6-546B-807E4702B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0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38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55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7E96-814A-4980-B544-5FA1EED7197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51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394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113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84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338" y="6381329"/>
            <a:ext cx="636555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481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198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67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7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1196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9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951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DBG Tagung München, 9-9-2015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K. P. Stutz et al., Phosphorus on skid trails</a:t>
            </a: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6D2AC-E7FC-429B-BD0C-BC0FABFB145A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62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47328" y="6309320"/>
            <a:ext cx="12090735" cy="0"/>
          </a:xfrm>
          <a:prstGeom prst="line">
            <a:avLst/>
          </a:prstGeom>
          <a:ln w="34925">
            <a:solidFill>
              <a:srgbClr val="696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53938" y="4077075"/>
            <a:ext cx="11500152" cy="2780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rgbClr val="005700"/>
              </a:solidFill>
            </a:endParaRPr>
          </a:p>
          <a:p>
            <a:pPr algn="l"/>
            <a:endParaRPr lang="en-US" sz="2400" b="1" dirty="0">
              <a:solidFill>
                <a:srgbClr val="696A6F"/>
              </a:solidFill>
            </a:endParaRPr>
          </a:p>
          <a:p>
            <a:pPr algn="l"/>
            <a:endParaRPr lang="en-US" sz="2400" b="1" dirty="0">
              <a:solidFill>
                <a:srgbClr val="696A6F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2400" b="1" dirty="0">
                <a:solidFill>
                  <a:srgbClr val="696A6F"/>
                </a:solidFill>
              </a:rPr>
              <a:t>Kenton Stutz</a:t>
            </a:r>
            <a:r>
              <a:rPr lang="en-US" sz="2400" b="1" baseline="30000" dirty="0">
                <a:solidFill>
                  <a:srgbClr val="696A6F"/>
                </a:solidFill>
              </a:rPr>
              <a:t>1</a:t>
            </a:r>
            <a:r>
              <a:rPr lang="en-US" sz="2400" b="1" dirty="0">
                <a:solidFill>
                  <a:srgbClr val="696A6F"/>
                </a:solidFill>
              </a:rPr>
              <a:t>, Lilian Benz</a:t>
            </a:r>
            <a:r>
              <a:rPr lang="en-US" sz="2400" b="1" baseline="30000" dirty="0">
                <a:solidFill>
                  <a:srgbClr val="696A6F"/>
                </a:solidFill>
              </a:rPr>
              <a:t>1</a:t>
            </a:r>
            <a:r>
              <a:rPr lang="en-US" sz="2400" b="1" dirty="0">
                <a:solidFill>
                  <a:srgbClr val="696A6F"/>
                </a:solidFill>
              </a:rPr>
              <a:t>, Klaus Kaiser</a:t>
            </a:r>
            <a:r>
              <a:rPr lang="en-US" sz="2400" b="1" baseline="30000" dirty="0">
                <a:solidFill>
                  <a:srgbClr val="696A6F"/>
                </a:solidFill>
              </a:rPr>
              <a:t>2</a:t>
            </a:r>
            <a:r>
              <a:rPr lang="en-US" sz="2400" b="1" dirty="0">
                <a:solidFill>
                  <a:srgbClr val="696A6F"/>
                </a:solidFill>
              </a:rPr>
              <a:t>, Bruno Glaser</a:t>
            </a:r>
            <a:r>
              <a:rPr lang="en-US" sz="2400" b="1" baseline="30000" dirty="0">
                <a:solidFill>
                  <a:srgbClr val="696A6F"/>
                </a:solidFill>
              </a:rPr>
              <a:t>3</a:t>
            </a:r>
            <a:r>
              <a:rPr lang="en-US" sz="2400" b="1" dirty="0">
                <a:solidFill>
                  <a:srgbClr val="696A6F"/>
                </a:solidFill>
              </a:rPr>
              <a:t>, Flavius Popa</a:t>
            </a:r>
            <a:r>
              <a:rPr lang="en-US" sz="2400" b="1" baseline="30000" dirty="0">
                <a:solidFill>
                  <a:srgbClr val="696A6F"/>
                </a:solidFill>
              </a:rPr>
              <a:t>4</a:t>
            </a:r>
          </a:p>
          <a:p>
            <a:pPr lvl="0" algn="l">
              <a:spcBef>
                <a:spcPts val="0"/>
              </a:spcBef>
            </a:pPr>
            <a:r>
              <a:rPr lang="en-US" sz="1800" baseline="30000" dirty="0">
                <a:solidFill>
                  <a:srgbClr val="696A6F"/>
                </a:solidFill>
              </a:rPr>
              <a:t>1 </a:t>
            </a:r>
            <a:r>
              <a:rPr lang="de-DE" sz="1800" dirty="0" err="1">
                <a:solidFill>
                  <a:srgbClr val="696A6F"/>
                </a:solidFill>
              </a:rPr>
              <a:t>Chair</a:t>
            </a:r>
            <a:r>
              <a:rPr lang="de-DE" sz="1800" dirty="0">
                <a:solidFill>
                  <a:srgbClr val="696A6F"/>
                </a:solidFill>
              </a:rPr>
              <a:t> </a:t>
            </a:r>
            <a:r>
              <a:rPr lang="de-DE" sz="1800" dirty="0" err="1">
                <a:solidFill>
                  <a:srgbClr val="696A6F"/>
                </a:solidFill>
              </a:rPr>
              <a:t>of</a:t>
            </a:r>
            <a:r>
              <a:rPr lang="de-DE" sz="1800" dirty="0">
                <a:solidFill>
                  <a:srgbClr val="696A6F"/>
                </a:solidFill>
              </a:rPr>
              <a:t> </a:t>
            </a:r>
            <a:r>
              <a:rPr lang="de-DE" sz="1800" dirty="0" err="1">
                <a:solidFill>
                  <a:srgbClr val="696A6F"/>
                </a:solidFill>
              </a:rPr>
              <a:t>Soil</a:t>
            </a:r>
            <a:r>
              <a:rPr lang="de-DE" sz="1800" dirty="0">
                <a:solidFill>
                  <a:srgbClr val="696A6F"/>
                </a:solidFill>
              </a:rPr>
              <a:t> Ecology</a:t>
            </a:r>
            <a:r>
              <a:rPr lang="en-US" sz="1800" dirty="0">
                <a:solidFill>
                  <a:srgbClr val="696A6F"/>
                </a:solidFill>
              </a:rPr>
              <a:t>, Albert-Ludwigs-Universität Freiburg; </a:t>
            </a:r>
          </a:p>
          <a:p>
            <a:pPr lvl="0" algn="l">
              <a:spcBef>
                <a:spcPts val="0"/>
              </a:spcBef>
            </a:pPr>
            <a:r>
              <a:rPr lang="en-US" sz="1800" baseline="30000" dirty="0">
                <a:solidFill>
                  <a:srgbClr val="696A6F"/>
                </a:solidFill>
              </a:rPr>
              <a:t>3 </a:t>
            </a:r>
            <a:r>
              <a:rPr lang="en-US" sz="1800" dirty="0">
                <a:solidFill>
                  <a:srgbClr val="696A6F"/>
                </a:solidFill>
              </a:rPr>
              <a:t>Soil Science and Soil Protection &amp; </a:t>
            </a:r>
            <a:r>
              <a:rPr lang="en-US" sz="1800" baseline="30000" dirty="0">
                <a:solidFill>
                  <a:srgbClr val="696A6F"/>
                </a:solidFill>
              </a:rPr>
              <a:t>4 </a:t>
            </a:r>
            <a:r>
              <a:rPr lang="en-US" sz="1800" dirty="0">
                <a:solidFill>
                  <a:srgbClr val="696A6F"/>
                </a:solidFill>
              </a:rPr>
              <a:t>Soil Biogeochemistry, Martin-Luther-</a:t>
            </a:r>
            <a:r>
              <a:rPr lang="en-US" sz="1800" dirty="0" err="1">
                <a:solidFill>
                  <a:srgbClr val="696A6F"/>
                </a:solidFill>
              </a:rPr>
              <a:t>Universität</a:t>
            </a:r>
            <a:r>
              <a:rPr lang="en-US" sz="1800" dirty="0">
                <a:solidFill>
                  <a:srgbClr val="696A6F"/>
                </a:solidFill>
              </a:rPr>
              <a:t> Halle-Wittenberg;</a:t>
            </a:r>
          </a:p>
          <a:p>
            <a:pPr algn="l">
              <a:spcBef>
                <a:spcPts val="0"/>
              </a:spcBef>
            </a:pPr>
            <a:r>
              <a:rPr lang="en-US" sz="1800" baseline="30000" dirty="0">
                <a:solidFill>
                  <a:srgbClr val="696A6F"/>
                </a:solidFill>
              </a:rPr>
              <a:t>4 </a:t>
            </a:r>
            <a:r>
              <a:rPr lang="de-DE" sz="1800" dirty="0" err="1">
                <a:solidFill>
                  <a:srgbClr val="696A6F"/>
                </a:solidFill>
                <a:ea typeface="Times New Roman" panose="02020603050405020304" pitchFamily="18" charset="0"/>
              </a:rPr>
              <a:t>Ecological</a:t>
            </a:r>
            <a:r>
              <a:rPr lang="de-DE" sz="1800" dirty="0">
                <a:solidFill>
                  <a:srgbClr val="696A6F"/>
                </a:solidFill>
                <a:ea typeface="Times New Roman" panose="02020603050405020304" pitchFamily="18" charset="0"/>
              </a:rPr>
              <a:t> Monitoring, Research </a:t>
            </a:r>
            <a:r>
              <a:rPr lang="de-DE" sz="1800" dirty="0" err="1">
                <a:solidFill>
                  <a:srgbClr val="696A6F"/>
                </a:solidFill>
                <a:ea typeface="Times New Roman" panose="02020603050405020304" pitchFamily="18" charset="0"/>
              </a:rPr>
              <a:t>and</a:t>
            </a:r>
            <a:r>
              <a:rPr lang="de-DE" sz="1800" dirty="0">
                <a:solidFill>
                  <a:srgbClr val="696A6F"/>
                </a:solidFill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696A6F"/>
                </a:solidFill>
                <a:ea typeface="Times New Roman" panose="02020603050405020304" pitchFamily="18" charset="0"/>
              </a:rPr>
              <a:t>Species</a:t>
            </a:r>
            <a:r>
              <a:rPr lang="de-DE" sz="1800" dirty="0">
                <a:solidFill>
                  <a:srgbClr val="696A6F"/>
                </a:solidFill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solidFill>
                  <a:srgbClr val="696A6F"/>
                </a:solidFill>
                <a:ea typeface="Times New Roman" panose="02020603050405020304" pitchFamily="18" charset="0"/>
              </a:rPr>
              <a:t>Conservation</a:t>
            </a:r>
            <a:r>
              <a:rPr lang="en-US" sz="1800" dirty="0">
                <a:solidFill>
                  <a:srgbClr val="696A6F"/>
                </a:solidFill>
              </a:rPr>
              <a:t>, Black Forest National Park</a:t>
            </a:r>
          </a:p>
          <a:p>
            <a:r>
              <a:rPr lang="en-US" sz="1800" b="1" dirty="0">
                <a:solidFill>
                  <a:srgbClr val="696A6F"/>
                </a:solidFill>
              </a:rPr>
              <a:t> </a:t>
            </a:r>
          </a:p>
          <a:p>
            <a:pPr algn="l"/>
            <a:r>
              <a:rPr lang="en-US" sz="1800" b="1" dirty="0">
                <a:solidFill>
                  <a:srgbClr val="696A6F"/>
                </a:solidFill>
              </a:rPr>
              <a:t>EGU 2025 – Exploring Soil Biogeochemical Processes, Vienna 01.05.2025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78EF2-D3F4-757C-4F8E-598B6A347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296" y="72006"/>
            <a:ext cx="3312000" cy="49280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23C15F-C573-8F3B-6BC4-44C255DE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8" y="603294"/>
            <a:ext cx="5321982" cy="3747212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984807"/>
                </a:solidFill>
              </a:rPr>
              <a:t>Century </a:t>
            </a:r>
            <a:r>
              <a:rPr lang="de-DE" sz="3600" b="1" dirty="0" err="1">
                <a:solidFill>
                  <a:srgbClr val="984807"/>
                </a:solidFill>
              </a:rPr>
              <a:t>of</a:t>
            </a:r>
            <a:r>
              <a:rPr lang="de-DE" sz="3600" b="1" dirty="0">
                <a:solidFill>
                  <a:srgbClr val="984807"/>
                </a:solidFill>
              </a:rPr>
              <a:t> Forest </a:t>
            </a:r>
            <a:r>
              <a:rPr lang="de-DE" sz="3600" b="1" dirty="0" err="1">
                <a:solidFill>
                  <a:srgbClr val="984807"/>
                </a:solidFill>
              </a:rPr>
              <a:t>Conservation</a:t>
            </a:r>
            <a:r>
              <a:rPr lang="de-DE" sz="3600" b="1" dirty="0">
                <a:solidFill>
                  <a:srgbClr val="984807"/>
                </a:solidFill>
              </a:rPr>
              <a:t> Sequesters Wood-</a:t>
            </a:r>
            <a:r>
              <a:rPr lang="de-DE" sz="3600" b="1" dirty="0" err="1">
                <a:solidFill>
                  <a:srgbClr val="984807"/>
                </a:solidFill>
              </a:rPr>
              <a:t>Derived</a:t>
            </a:r>
            <a:r>
              <a:rPr lang="de-DE" sz="3600" b="1" dirty="0">
                <a:solidFill>
                  <a:srgbClr val="984807"/>
                </a:solidFill>
              </a:rPr>
              <a:t> </a:t>
            </a:r>
            <a:r>
              <a:rPr lang="de-DE" sz="3600" b="1" dirty="0" err="1">
                <a:solidFill>
                  <a:srgbClr val="984807"/>
                </a:solidFill>
              </a:rPr>
              <a:t>Particulate</a:t>
            </a:r>
            <a:r>
              <a:rPr lang="de-DE" sz="3600" b="1" dirty="0">
                <a:solidFill>
                  <a:srgbClr val="984807"/>
                </a:solidFill>
              </a:rPr>
              <a:t> </a:t>
            </a:r>
            <a:r>
              <a:rPr lang="de-DE" sz="3600" b="1" dirty="0" err="1">
                <a:solidFill>
                  <a:srgbClr val="984807"/>
                </a:solidFill>
              </a:rPr>
              <a:t>Organic</a:t>
            </a:r>
            <a:r>
              <a:rPr lang="de-DE" sz="3600" b="1" dirty="0">
                <a:solidFill>
                  <a:srgbClr val="984807"/>
                </a:solidFill>
              </a:rPr>
              <a:t> Matter</a:t>
            </a:r>
            <a:br>
              <a:rPr lang="de-DE" sz="3600" b="1" dirty="0">
                <a:solidFill>
                  <a:srgbClr val="984807"/>
                </a:solidFill>
              </a:rPr>
            </a:br>
            <a:br>
              <a:rPr lang="de-DE" sz="3600" b="1" dirty="0">
                <a:solidFill>
                  <a:srgbClr val="984807"/>
                </a:solidFill>
              </a:rPr>
            </a:br>
            <a:r>
              <a:rPr lang="de-DE" sz="3600" b="1" dirty="0">
                <a:solidFill>
                  <a:srgbClr val="984807"/>
                </a:solidFill>
                <a:sym typeface="Wingdings" panose="05000000000000000000" pitchFamily="2" charset="2"/>
              </a:rPr>
              <a:t>Supplement</a:t>
            </a:r>
            <a:endParaRPr lang="es-CL" sz="3600" b="1" i="1" dirty="0">
              <a:solidFill>
                <a:srgbClr val="98480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1CF180-BD4E-37E4-DE49-B16CDEC8FB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672" y="72006"/>
            <a:ext cx="3312000" cy="49280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D58759-A43B-8AE6-30D9-486A310F3547}"/>
              </a:ext>
            </a:extLst>
          </p:cNvPr>
          <p:cNvSpPr txBox="1"/>
          <p:nvPr/>
        </p:nvSpPr>
        <p:spPr>
          <a:xfrm>
            <a:off x="8828610" y="4716718"/>
            <a:ext cx="279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Waldlücken, NP Schwarzwald (Stutz 2023)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E4FA13-03F8-4CD0-8F15-97E50B2EC72C}"/>
              </a:ext>
            </a:extLst>
          </p:cNvPr>
          <p:cNvSpPr txBox="1"/>
          <p:nvPr/>
        </p:nvSpPr>
        <p:spPr>
          <a:xfrm>
            <a:off x="5448296" y="4715455"/>
            <a:ext cx="2827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Fichtenwald, NP Schwarzwald (Stutz 2023)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D5689FA-840B-6579-AD48-9D9559610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4672" y="5239222"/>
            <a:ext cx="1890000" cy="998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11298-8ACD-EB10-8040-6892AF109D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672" y="6426961"/>
            <a:ext cx="1890000" cy="241391"/>
          </a:xfrm>
          <a:prstGeom prst="rect">
            <a:avLst/>
          </a:prstGeom>
        </p:spPr>
      </p:pic>
      <p:cxnSp>
        <p:nvCxnSpPr>
          <p:cNvPr id="4" name="Gerade Verbindung 25">
            <a:extLst>
              <a:ext uri="{FF2B5EF4-FFF2-40B4-BE49-F238E27FC236}">
                <a16:creationId xmlns:a16="http://schemas.microsoft.com/office/drawing/2014/main" id="{6E53B43D-0316-6A65-3F4B-01F7D537F0DF}"/>
              </a:ext>
            </a:extLst>
          </p:cNvPr>
          <p:cNvCxnSpPr/>
          <p:nvPr/>
        </p:nvCxnSpPr>
        <p:spPr>
          <a:xfrm>
            <a:off x="47328" y="3356992"/>
            <a:ext cx="529200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0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328" y="58614"/>
            <a:ext cx="10163472" cy="7780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84807"/>
                </a:solidFill>
              </a:rPr>
              <a:t>Map of Study Sites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903398"/>
            <a:ext cx="8375431" cy="59251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799" y="1196752"/>
            <a:ext cx="3780000" cy="4834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229E99-4186-CBC9-811E-1F83833D594B}"/>
              </a:ext>
            </a:extLst>
          </p:cNvPr>
          <p:cNvSpPr/>
          <p:nvPr/>
        </p:nvSpPr>
        <p:spPr>
          <a:xfrm>
            <a:off x="9768408" y="5373216"/>
            <a:ext cx="288032" cy="144016"/>
          </a:xfrm>
          <a:prstGeom prst="rect">
            <a:avLst/>
          </a:prstGeom>
          <a:noFill/>
          <a:ln w="57150">
            <a:solidFill>
              <a:srgbClr val="364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139ED-3506-3324-1BC8-C49CD97692E4}"/>
              </a:ext>
            </a:extLst>
          </p:cNvPr>
          <p:cNvCxnSpPr>
            <a:cxnSpLocks/>
          </p:cNvCxnSpPr>
          <p:nvPr/>
        </p:nvCxnSpPr>
        <p:spPr>
          <a:xfrm>
            <a:off x="8159480" y="1227433"/>
            <a:ext cx="1608928" cy="4145784"/>
          </a:xfrm>
          <a:prstGeom prst="line">
            <a:avLst/>
          </a:prstGeom>
          <a:ln w="57150">
            <a:solidFill>
              <a:srgbClr val="364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7AAB15-EEBC-E067-47E3-55A653FFC5FF}"/>
              </a:ext>
            </a:extLst>
          </p:cNvPr>
          <p:cNvCxnSpPr>
            <a:cxnSpLocks/>
          </p:cNvCxnSpPr>
          <p:nvPr/>
        </p:nvCxnSpPr>
        <p:spPr>
          <a:xfrm>
            <a:off x="8159480" y="5439901"/>
            <a:ext cx="1896960" cy="77331"/>
          </a:xfrm>
          <a:prstGeom prst="line">
            <a:avLst/>
          </a:prstGeom>
          <a:ln w="57150">
            <a:solidFill>
              <a:srgbClr val="364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BF4ABA-B342-64C7-F775-B3EC350FA731}"/>
              </a:ext>
            </a:extLst>
          </p:cNvPr>
          <p:cNvSpPr txBox="1"/>
          <p:nvPr/>
        </p:nvSpPr>
        <p:spPr>
          <a:xfrm>
            <a:off x="8641078" y="5478720"/>
            <a:ext cx="271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Seehalde</a:t>
            </a:r>
            <a:r>
              <a:rPr lang="en-US" b="1" dirty="0"/>
              <a:t> </a:t>
            </a:r>
            <a:r>
              <a:rPr lang="en-US" dirty="0"/>
              <a:t>(940 </a:t>
            </a:r>
            <a:r>
              <a:rPr lang="en-US" dirty="0" err="1"/>
              <a:t>masl</a:t>
            </a:r>
            <a:r>
              <a:rPr lang="en-US" dirty="0"/>
              <a:t>)</a:t>
            </a:r>
          </a:p>
          <a:p>
            <a:r>
              <a:rPr lang="en-US" b="1" dirty="0"/>
              <a:t>Managed for bark beetles</a:t>
            </a: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F0A8762-934E-679B-418D-40D67E5B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1</a:t>
            </a:fld>
            <a:endParaRPr lang="es-C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1E2D01-20AF-784A-EE86-79089677F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8DDA89-10F5-0BA0-FB64-131AE00F1E52}"/>
              </a:ext>
            </a:extLst>
          </p:cNvPr>
          <p:cNvSpPr/>
          <p:nvPr/>
        </p:nvSpPr>
        <p:spPr>
          <a:xfrm>
            <a:off x="9624392" y="3789040"/>
            <a:ext cx="144016" cy="220941"/>
          </a:xfrm>
          <a:prstGeom prst="rect">
            <a:avLst/>
          </a:prstGeom>
          <a:noFill/>
          <a:ln w="57150">
            <a:solidFill>
              <a:srgbClr val="364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CBDBB-40C6-B0B0-2F8B-581E5E350DF5}"/>
              </a:ext>
            </a:extLst>
          </p:cNvPr>
          <p:cNvSpPr txBox="1"/>
          <p:nvPr/>
        </p:nvSpPr>
        <p:spPr>
          <a:xfrm>
            <a:off x="9768407" y="3603009"/>
            <a:ext cx="252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Wildersee</a:t>
            </a:r>
            <a:r>
              <a:rPr lang="en-US" b="1" dirty="0"/>
              <a:t> </a:t>
            </a:r>
            <a:r>
              <a:rPr lang="en-US" dirty="0"/>
              <a:t>(1030 </a:t>
            </a:r>
            <a:r>
              <a:rPr lang="en-US" dirty="0" err="1"/>
              <a:t>masl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/>
              <a:t>Protected since 1911</a:t>
            </a:r>
          </a:p>
        </p:txBody>
      </p:sp>
      <p:cxnSp>
        <p:nvCxnSpPr>
          <p:cNvPr id="14" name="Gerade Verbindung 25">
            <a:extLst>
              <a:ext uri="{FF2B5EF4-FFF2-40B4-BE49-F238E27FC236}">
                <a16:creationId xmlns:a16="http://schemas.microsoft.com/office/drawing/2014/main" id="{442BE0A6-9EA3-55EE-6680-EBA6D6C35C24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16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9E0921A-1FBF-7947-36D7-0915A0437A60}"/>
              </a:ext>
            </a:extLst>
          </p:cNvPr>
          <p:cNvSpPr txBox="1"/>
          <p:nvPr/>
        </p:nvSpPr>
        <p:spPr>
          <a:xfrm>
            <a:off x="120122" y="1042565"/>
            <a:ext cx="51268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∅ 8 cm </a:t>
            </a:r>
            <a:r>
              <a:rPr lang="de-DE" sz="2000" dirty="0" err="1"/>
              <a:t>soil</a:t>
            </a:r>
            <a:r>
              <a:rPr lang="de-DE" sz="2000" dirty="0"/>
              <a:t> </a:t>
            </a:r>
            <a:r>
              <a:rPr lang="de-DE" sz="2000" dirty="0" err="1"/>
              <a:t>cores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45 cm </a:t>
            </a:r>
            <a:r>
              <a:rPr lang="de-DE" sz="2000" dirty="0" err="1"/>
              <a:t>deep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dirty="0"/>
              <a:t> </a:t>
            </a:r>
          </a:p>
          <a:p>
            <a:pPr>
              <a:lnSpc>
                <a:spcPct val="150000"/>
              </a:lnSpc>
            </a:pPr>
            <a:r>
              <a:rPr lang="de-DE" sz="2000" dirty="0" err="1"/>
              <a:t>Separated</a:t>
            </a:r>
            <a:r>
              <a:rPr lang="de-DE" sz="2000" dirty="0"/>
              <a:t>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horizons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lab</a:t>
            </a:r>
          </a:p>
          <a:p>
            <a:pPr>
              <a:lnSpc>
                <a:spcPct val="150000"/>
              </a:lnSpc>
            </a:pPr>
            <a:r>
              <a:rPr lang="de-DE" sz="2000" dirty="0" err="1"/>
              <a:t>Horizons</a:t>
            </a:r>
            <a:r>
              <a:rPr lang="de-DE" sz="2000" dirty="0"/>
              <a:t>: L, OF, OH, AE, BS, (</a:t>
            </a:r>
            <a:r>
              <a:rPr lang="de-DE" sz="2000" dirty="0" err="1"/>
              <a:t>Cv</a:t>
            </a:r>
            <a:r>
              <a:rPr lang="de-DE" sz="2000" dirty="0"/>
              <a:t>)</a:t>
            </a:r>
            <a:endParaRPr lang="de-D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Weighed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dried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 40°C </a:t>
            </a:r>
            <a:r>
              <a:rPr lang="de-DE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circa 5 </a:t>
            </a:r>
            <a:r>
              <a:rPr lang="de-DE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</a:t>
            </a: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endParaRPr lang="de-DE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sieved</a:t>
            </a:r>
            <a:r>
              <a:rPr lang="de-D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&lt; 2mm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Linear mixed effects (LME) models for significant differences with 	                pair as random factor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3" name="Grafik 2" descr="Ein Bild, das Person, draußen, Gras, Kompost enthält.&#10;&#10;Automatisch generierte Beschreibung">
            <a:extLst>
              <a:ext uri="{FF2B5EF4-FFF2-40B4-BE49-F238E27FC236}">
                <a16:creationId xmlns:a16="http://schemas.microsoft.com/office/drawing/2014/main" id="{1127A996-7A65-2D01-F6CE-7623B3624B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62" y="4017865"/>
            <a:ext cx="2116244" cy="2822385"/>
          </a:xfrm>
          <a:prstGeom prst="rect">
            <a:avLst/>
          </a:prstGeom>
        </p:spPr>
      </p:pic>
      <p:pic>
        <p:nvPicPr>
          <p:cNvPr id="6" name="Grafik 5" descr="Ein Bild, das Kleidung, Person, draußen, Gras enthält.&#10;&#10;Automatisch generierte Beschreibung">
            <a:extLst>
              <a:ext uri="{FF2B5EF4-FFF2-40B4-BE49-F238E27FC236}">
                <a16:creationId xmlns:a16="http://schemas.microsoft.com/office/drawing/2014/main" id="{A335BE71-5320-0B29-C099-8D92BA23E0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747" y="4055160"/>
            <a:ext cx="2101950" cy="2802840"/>
          </a:xfrm>
          <a:prstGeom prst="rect">
            <a:avLst/>
          </a:prstGeom>
        </p:spPr>
      </p:pic>
      <p:pic>
        <p:nvPicPr>
          <p:cNvPr id="12" name="Grafik 11" descr="Ein Bild, das Zylinder, Im Haus enthält.&#10;&#10;Automatisch generierte Beschreibung">
            <a:extLst>
              <a:ext uri="{FF2B5EF4-FFF2-40B4-BE49-F238E27FC236}">
                <a16:creationId xmlns:a16="http://schemas.microsoft.com/office/drawing/2014/main" id="{06720242-0FC0-5D8C-0CCF-B40EEBD338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319" y="4363720"/>
            <a:ext cx="2189480" cy="249428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7328" y="58614"/>
            <a:ext cx="101634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984807"/>
                </a:solidFill>
              </a:rPr>
              <a:t>Soil Sampling</a:t>
            </a:r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132B91DD-91B2-3FE6-5A0E-3811CECA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2</a:t>
            </a:fld>
            <a:endParaRPr lang="es-C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A57A286-6C74-FFD6-2AEB-C1444A7E6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F974580-06BD-549E-95BB-08316AE014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62" y="875392"/>
            <a:ext cx="4618279" cy="3103791"/>
          </a:xfrm>
          <a:prstGeom prst="rect">
            <a:avLst/>
          </a:prstGeom>
        </p:spPr>
      </p:pic>
      <p:pic>
        <p:nvPicPr>
          <p:cNvPr id="17" name="Grafik 16" descr="Ein Bild, das Im Haus, Pflanze enthält.&#10;&#10;Automatisch generierte Beschreibung">
            <a:extLst>
              <a:ext uri="{FF2B5EF4-FFF2-40B4-BE49-F238E27FC236}">
                <a16:creationId xmlns:a16="http://schemas.microsoft.com/office/drawing/2014/main" id="{063AEC51-7579-82DA-24C2-41C8693796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671" y="1756332"/>
            <a:ext cx="2855493" cy="2494279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24E4FA13-03F8-4CD0-8F15-97E50B2EC72C}"/>
              </a:ext>
            </a:extLst>
          </p:cNvPr>
          <p:cNvSpPr txBox="1"/>
          <p:nvPr/>
        </p:nvSpPr>
        <p:spPr>
          <a:xfrm>
            <a:off x="5246977" y="3702877"/>
            <a:ext cx="3301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Prof. Glaser at </a:t>
            </a:r>
            <a:r>
              <a:rPr lang="de-DE" sz="1200" dirty="0" err="1">
                <a:solidFill>
                  <a:schemeClr val="bg1"/>
                </a:solidFill>
              </a:rPr>
              <a:t>work</a:t>
            </a:r>
            <a:r>
              <a:rPr lang="de-DE" sz="1200" dirty="0">
                <a:solidFill>
                  <a:schemeClr val="bg1"/>
                </a:solidFill>
              </a:rPr>
              <a:t>, NP Schwarzwald (Stutz 2023)</a:t>
            </a:r>
          </a:p>
        </p:txBody>
      </p:sp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442BE0A6-9EA3-55EE-6680-EBA6D6C35C24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8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A5F3F-2C2D-31D7-71B7-C0D6A2205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D89E649-1C8A-A4F6-E4A6-762BBCED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58614"/>
            <a:ext cx="10163472" cy="7780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84807"/>
                </a:solidFill>
              </a:rPr>
              <a:t>Soil Profile – </a:t>
            </a:r>
            <a:r>
              <a:rPr lang="en-US" sz="2800" b="1" dirty="0" err="1">
                <a:solidFill>
                  <a:srgbClr val="984807"/>
                </a:solidFill>
              </a:rPr>
              <a:t>Seehalde</a:t>
            </a:r>
            <a:endParaRPr lang="en-US" sz="2800" b="1" dirty="0">
              <a:solidFill>
                <a:srgbClr val="984807"/>
              </a:solidFill>
            </a:endParaRPr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F3A3C651-0670-3B7E-C182-DFD87DE2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3</a:t>
            </a:fld>
            <a:endParaRPr lang="es-CL" dirty="0"/>
          </a:p>
        </p:txBody>
      </p:sp>
      <p:pic>
        <p:nvPicPr>
          <p:cNvPr id="16" name="Graphic 2">
            <a:extLst>
              <a:ext uri="{FF2B5EF4-FFF2-40B4-BE49-F238E27FC236}">
                <a16:creationId xmlns:a16="http://schemas.microsoft.com/office/drawing/2014/main" id="{19170719-8C0A-7A35-68C3-4CC873C82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0AC30051-3C0A-1054-1BAF-A09ECFCF9851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18">
            <a:extLst>
              <a:ext uri="{FF2B5EF4-FFF2-40B4-BE49-F238E27FC236}">
                <a16:creationId xmlns:a16="http://schemas.microsoft.com/office/drawing/2014/main" id="{D0A26C47-B6E2-91A9-CE68-775CC3399D64}"/>
              </a:ext>
            </a:extLst>
          </p:cNvPr>
          <p:cNvSpPr/>
          <p:nvPr/>
        </p:nvSpPr>
        <p:spPr>
          <a:xfrm>
            <a:off x="0" y="6608053"/>
            <a:ext cx="4510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Lang et al. (2025), DBG Excursion Guide, Figs. P.5.1 &amp; Table P.5.2</a:t>
            </a:r>
          </a:p>
        </p:txBody>
      </p:sp>
      <p:pic>
        <p:nvPicPr>
          <p:cNvPr id="7" name="Grafik 43">
            <a:extLst>
              <a:ext uri="{FF2B5EF4-FFF2-40B4-BE49-F238E27FC236}">
                <a16:creationId xmlns:a16="http://schemas.microsoft.com/office/drawing/2014/main" id="{DFAA9CC6-07C9-676A-2E34-27B5149E6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030" y="43257"/>
            <a:ext cx="3700642" cy="6771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74B4D-66FE-76E6-7303-F9602BD4B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8" y="1099009"/>
            <a:ext cx="8314437" cy="4850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6C07A0-DAF1-A39C-42D7-8F4827E459C7}"/>
              </a:ext>
            </a:extLst>
          </p:cNvPr>
          <p:cNvSpPr txBox="1"/>
          <p:nvPr/>
        </p:nvSpPr>
        <p:spPr>
          <a:xfrm>
            <a:off x="0" y="1129334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Depth</a:t>
            </a:r>
            <a:endParaRPr lang="de-D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31624-9705-AAB0-611E-CFE2C21292AB}"/>
              </a:ext>
            </a:extLst>
          </p:cNvPr>
          <p:cNvSpPr txBox="1"/>
          <p:nvPr/>
        </p:nvSpPr>
        <p:spPr>
          <a:xfrm>
            <a:off x="1271464" y="1133030"/>
            <a:ext cx="1152128" cy="292388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lang="en-US" sz="1600" dirty="0"/>
              <a:t>Horizon</a:t>
            </a:r>
            <a:endParaRPr lang="de-DE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223EB-C412-40B1-0B21-FF207C2415CC}"/>
              </a:ext>
            </a:extLst>
          </p:cNvPr>
          <p:cNvSpPr txBox="1"/>
          <p:nvPr/>
        </p:nvSpPr>
        <p:spPr>
          <a:xfrm>
            <a:off x="2952486" y="1114172"/>
            <a:ext cx="911266" cy="538609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lang="en-US" sz="1600" dirty="0"/>
              <a:t>Soil Texture</a:t>
            </a:r>
            <a:endParaRPr lang="de-DE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7A9E1-8A07-0F0C-8BC3-8BB08A3356F7}"/>
              </a:ext>
            </a:extLst>
          </p:cNvPr>
          <p:cNvSpPr txBox="1"/>
          <p:nvPr/>
        </p:nvSpPr>
        <p:spPr>
          <a:xfrm>
            <a:off x="4377224" y="1120495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Stones</a:t>
            </a:r>
            <a:endParaRPr lang="de-DE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C37B06-F119-7965-0292-310C6C4A0152}"/>
              </a:ext>
            </a:extLst>
          </p:cNvPr>
          <p:cNvSpPr txBox="1"/>
          <p:nvPr/>
        </p:nvSpPr>
        <p:spPr>
          <a:xfrm>
            <a:off x="5129064" y="1114555"/>
            <a:ext cx="792088" cy="538609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pPr algn="ctr"/>
            <a:r>
              <a:rPr lang="en-US" sz="1600" dirty="0"/>
              <a:t>Struct-</a:t>
            </a:r>
            <a:r>
              <a:rPr lang="en-US" sz="1600" dirty="0" err="1"/>
              <a:t>ure</a:t>
            </a:r>
            <a:endParaRPr lang="de-DE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4AF572-D292-9EF8-F1DA-9FAF02CF53F3}"/>
              </a:ext>
            </a:extLst>
          </p:cNvPr>
          <p:cNvSpPr txBox="1"/>
          <p:nvPr/>
        </p:nvSpPr>
        <p:spPr>
          <a:xfrm>
            <a:off x="6661149" y="1114172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Lime</a:t>
            </a:r>
            <a:endParaRPr lang="de-DE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AC9166-077A-3216-0C5D-E47ACDFD15DD}"/>
              </a:ext>
            </a:extLst>
          </p:cNvPr>
          <p:cNvSpPr txBox="1"/>
          <p:nvPr/>
        </p:nvSpPr>
        <p:spPr>
          <a:xfrm>
            <a:off x="7394365" y="1120495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Color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765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CFF3E-84EF-653D-9C28-C6F31FB8E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DC336E-E0C4-6FB9-BDAC-DAD92E04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58614"/>
            <a:ext cx="10163472" cy="7780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84807"/>
                </a:solidFill>
              </a:rPr>
              <a:t>Soil Profile – </a:t>
            </a:r>
            <a:r>
              <a:rPr lang="en-US" sz="2800" b="1" dirty="0" err="1">
                <a:solidFill>
                  <a:srgbClr val="984807"/>
                </a:solidFill>
              </a:rPr>
              <a:t>Seehalde</a:t>
            </a:r>
            <a:endParaRPr lang="en-US" sz="2800" b="1" dirty="0">
              <a:solidFill>
                <a:srgbClr val="984807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48E7E8-E0E3-60B7-F7C5-D28C86997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27878"/>
              </p:ext>
            </p:extLst>
          </p:nvPr>
        </p:nvGraphicFramePr>
        <p:xfrm>
          <a:off x="34697" y="1101661"/>
          <a:ext cx="8314433" cy="4156107"/>
        </p:xfrm>
        <a:graphic>
          <a:graphicData uri="http://schemas.openxmlformats.org/drawingml/2006/table">
            <a:tbl>
              <a:tblPr firstRow="1" firstCol="1" bandRow="1"/>
              <a:tblGrid>
                <a:gridCol w="660703">
                  <a:extLst>
                    <a:ext uri="{9D8B030D-6E8A-4147-A177-3AD203B41FA5}">
                      <a16:colId xmlns:a16="http://schemas.microsoft.com/office/drawing/2014/main" val="10520312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103073424"/>
                    </a:ext>
                  </a:extLst>
                </a:gridCol>
                <a:gridCol w="763404">
                  <a:extLst>
                    <a:ext uri="{9D8B030D-6E8A-4147-A177-3AD203B41FA5}">
                      <a16:colId xmlns:a16="http://schemas.microsoft.com/office/drawing/2014/main" val="2512071129"/>
                    </a:ext>
                  </a:extLst>
                </a:gridCol>
                <a:gridCol w="762503">
                  <a:extLst>
                    <a:ext uri="{9D8B030D-6E8A-4147-A177-3AD203B41FA5}">
                      <a16:colId xmlns:a16="http://schemas.microsoft.com/office/drawing/2014/main" val="2444647508"/>
                    </a:ext>
                  </a:extLst>
                </a:gridCol>
                <a:gridCol w="763404">
                  <a:extLst>
                    <a:ext uri="{9D8B030D-6E8A-4147-A177-3AD203B41FA5}">
                      <a16:colId xmlns:a16="http://schemas.microsoft.com/office/drawing/2014/main" val="2806898230"/>
                    </a:ext>
                  </a:extLst>
                </a:gridCol>
                <a:gridCol w="762503">
                  <a:extLst>
                    <a:ext uri="{9D8B030D-6E8A-4147-A177-3AD203B41FA5}">
                      <a16:colId xmlns:a16="http://schemas.microsoft.com/office/drawing/2014/main" val="1019614579"/>
                    </a:ext>
                  </a:extLst>
                </a:gridCol>
                <a:gridCol w="763404">
                  <a:extLst>
                    <a:ext uri="{9D8B030D-6E8A-4147-A177-3AD203B41FA5}">
                      <a16:colId xmlns:a16="http://schemas.microsoft.com/office/drawing/2014/main" val="3737492722"/>
                    </a:ext>
                  </a:extLst>
                </a:gridCol>
                <a:gridCol w="762503">
                  <a:extLst>
                    <a:ext uri="{9D8B030D-6E8A-4147-A177-3AD203B41FA5}">
                      <a16:colId xmlns:a16="http://schemas.microsoft.com/office/drawing/2014/main" val="3070380898"/>
                    </a:ext>
                  </a:extLst>
                </a:gridCol>
                <a:gridCol w="763404">
                  <a:extLst>
                    <a:ext uri="{9D8B030D-6E8A-4147-A177-3AD203B41FA5}">
                      <a16:colId xmlns:a16="http://schemas.microsoft.com/office/drawing/2014/main" val="2282568227"/>
                    </a:ext>
                  </a:extLst>
                </a:gridCol>
                <a:gridCol w="763404">
                  <a:extLst>
                    <a:ext uri="{9D8B030D-6E8A-4147-A177-3AD203B41FA5}">
                      <a16:colId xmlns:a16="http://schemas.microsoft.com/office/drawing/2014/main" val="150797122"/>
                    </a:ext>
                  </a:extLst>
                </a:gridCol>
                <a:gridCol w="895151">
                  <a:extLst>
                    <a:ext uri="{9D8B030D-6E8A-4147-A177-3AD203B41FA5}">
                      <a16:colId xmlns:a16="http://schemas.microsoft.com/office/drawing/2014/main" val="347047580"/>
                    </a:ext>
                  </a:extLst>
                </a:gridCol>
              </a:tblGrid>
              <a:tr h="383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Particle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Size Distribution [</a:t>
                      </a:r>
                      <a:r>
                        <a:rPr lang="de-DE" sz="18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%]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719464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Depth cm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Coar. Sand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Sand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Fine Sand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Coar. Silt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Med. Silt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Fine Silt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Clay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Silt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Sand</a:t>
                      </a:r>
                      <a:endParaRPr lang="de-DE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Soil T</a:t>
                      </a:r>
                      <a:r>
                        <a:rPr lang="de-DE" sz="18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exture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606448"/>
                  </a:ext>
                </a:extLst>
              </a:tr>
              <a:tr h="397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10-9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78667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9-5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241830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132316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0-8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776903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607091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964160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13,9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584735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537453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310922"/>
                  </a:ext>
                </a:extLst>
              </a:tr>
              <a:tr h="307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&gt;88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447949"/>
                  </a:ext>
                </a:extLst>
              </a:tr>
            </a:tbl>
          </a:graphicData>
        </a:graphic>
      </p:graphicFrame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817319D4-9846-8F23-E96E-111B9587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4</a:t>
            </a:fld>
            <a:endParaRPr lang="es-CL" dirty="0"/>
          </a:p>
        </p:txBody>
      </p:sp>
      <p:pic>
        <p:nvPicPr>
          <p:cNvPr id="16" name="Graphic 2">
            <a:extLst>
              <a:ext uri="{FF2B5EF4-FFF2-40B4-BE49-F238E27FC236}">
                <a16:creationId xmlns:a16="http://schemas.microsoft.com/office/drawing/2014/main" id="{14ACA966-BFCD-B75A-5D19-214D73DA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CFD1773A-1EB4-AA08-0989-A41A9BB966CA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18">
            <a:extLst>
              <a:ext uri="{FF2B5EF4-FFF2-40B4-BE49-F238E27FC236}">
                <a16:creationId xmlns:a16="http://schemas.microsoft.com/office/drawing/2014/main" id="{A53B67EB-0233-A248-000C-267AD0568AF9}"/>
              </a:ext>
            </a:extLst>
          </p:cNvPr>
          <p:cNvSpPr/>
          <p:nvPr/>
        </p:nvSpPr>
        <p:spPr>
          <a:xfrm>
            <a:off x="0" y="6608053"/>
            <a:ext cx="4510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Lang et al. (2025), DBG Excursion Guide, Table P.5.3</a:t>
            </a:r>
          </a:p>
        </p:txBody>
      </p:sp>
      <p:pic>
        <p:nvPicPr>
          <p:cNvPr id="7" name="Grafik 43">
            <a:extLst>
              <a:ext uri="{FF2B5EF4-FFF2-40B4-BE49-F238E27FC236}">
                <a16:creationId xmlns:a16="http://schemas.microsoft.com/office/drawing/2014/main" id="{912F3705-E2FC-481E-C0B2-FF3D21EC8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030" y="43257"/>
            <a:ext cx="3700642" cy="67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8883C-26EC-D60A-ADEF-345DDDA1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25">
            <a:extLst>
              <a:ext uri="{FF2B5EF4-FFF2-40B4-BE49-F238E27FC236}">
                <a16:creationId xmlns:a16="http://schemas.microsoft.com/office/drawing/2014/main" id="{1B304696-936A-74A5-A4B5-83279390B2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60" y="899026"/>
            <a:ext cx="7654624" cy="5478193"/>
          </a:xfrm>
          <a:prstGeom prst="rect">
            <a:avLst/>
          </a:prstGeom>
          <a:noFill/>
        </p:spPr>
      </p:pic>
      <p:pic>
        <p:nvPicPr>
          <p:cNvPr id="12" name="Grafik 25">
            <a:extLst>
              <a:ext uri="{FF2B5EF4-FFF2-40B4-BE49-F238E27FC236}">
                <a16:creationId xmlns:a16="http://schemas.microsoft.com/office/drawing/2014/main" id="{DA3BB782-074E-EB7F-E33E-BE0578345E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3717" y="5920756"/>
            <a:ext cx="1417756" cy="604588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701B79A-AD1D-D74B-F746-A5C0B9F8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58614"/>
            <a:ext cx="10163472" cy="7780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84807"/>
                </a:solidFill>
              </a:rPr>
              <a:t>Macro-Climate</a:t>
            </a:r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C7E14449-1978-C684-2F56-D9619D27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5</a:t>
            </a:fld>
            <a:endParaRPr lang="es-CL" dirty="0"/>
          </a:p>
        </p:txBody>
      </p:sp>
      <p:pic>
        <p:nvPicPr>
          <p:cNvPr id="16" name="Graphic 2">
            <a:extLst>
              <a:ext uri="{FF2B5EF4-FFF2-40B4-BE49-F238E27FC236}">
                <a16:creationId xmlns:a16="http://schemas.microsoft.com/office/drawing/2014/main" id="{0E930B59-03D3-1850-30B4-CBFFD98E6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cxnSp>
        <p:nvCxnSpPr>
          <p:cNvPr id="19" name="Gerade Verbindung 25">
            <a:extLst>
              <a:ext uri="{FF2B5EF4-FFF2-40B4-BE49-F238E27FC236}">
                <a16:creationId xmlns:a16="http://schemas.microsoft.com/office/drawing/2014/main" id="{F66F874C-33FB-3F81-EE8C-04DAE10AE76E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18">
            <a:extLst>
              <a:ext uri="{FF2B5EF4-FFF2-40B4-BE49-F238E27FC236}">
                <a16:creationId xmlns:a16="http://schemas.microsoft.com/office/drawing/2014/main" id="{9F1B0980-AE7F-43D1-33AA-774383172E7F}"/>
              </a:ext>
            </a:extLst>
          </p:cNvPr>
          <p:cNvSpPr/>
          <p:nvPr/>
        </p:nvSpPr>
        <p:spPr>
          <a:xfrm>
            <a:off x="0" y="6608053"/>
            <a:ext cx="45100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</a:rPr>
              <a:t>Lang et al. (2025), DBG Excursion Guide, Figs. P.4.1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960DD-048C-4D7E-6C64-1081F6D8DEA5}"/>
              </a:ext>
            </a:extLst>
          </p:cNvPr>
          <p:cNvSpPr txBox="1"/>
          <p:nvPr/>
        </p:nvSpPr>
        <p:spPr>
          <a:xfrm rot="5400000">
            <a:off x="5945347" y="3198168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Temperature [</a:t>
            </a:r>
            <a:r>
              <a:rPr lang="de-DE" sz="2400" dirty="0"/>
              <a:t>°C</a:t>
            </a:r>
            <a:r>
              <a:rPr lang="en-US" sz="2400" dirty="0"/>
              <a:t>]</a:t>
            </a:r>
            <a:endParaRPr lang="de-DE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55D396-5F25-77D2-8C5D-6935365CDC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325" y="34176"/>
            <a:ext cx="4559347" cy="677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31B789-32A1-7619-0E58-C1F2093C1586}"/>
              </a:ext>
            </a:extLst>
          </p:cNvPr>
          <p:cNvSpPr txBox="1"/>
          <p:nvPr/>
        </p:nvSpPr>
        <p:spPr>
          <a:xfrm rot="16200000">
            <a:off x="-1000790" y="3368874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Precipitation [mm]</a:t>
            </a:r>
            <a:endParaRPr lang="de-D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D3637-A026-2E7C-AA56-67526B1B105C}"/>
              </a:ext>
            </a:extLst>
          </p:cNvPr>
          <p:cNvSpPr txBox="1"/>
          <p:nvPr/>
        </p:nvSpPr>
        <p:spPr>
          <a:xfrm>
            <a:off x="3190072" y="5915554"/>
            <a:ext cx="1757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Month</a:t>
            </a:r>
            <a:endParaRPr lang="de-DE" sz="2400" dirty="0"/>
          </a:p>
        </p:txBody>
      </p:sp>
      <p:pic>
        <p:nvPicPr>
          <p:cNvPr id="11" name="Grafik 25">
            <a:extLst>
              <a:ext uri="{FF2B5EF4-FFF2-40B4-BE49-F238E27FC236}">
                <a16:creationId xmlns:a16="http://schemas.microsoft.com/office/drawing/2014/main" id="{6CCC2B78-93E6-1FE0-BACE-516D74EB17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21" y="5857807"/>
            <a:ext cx="1323343" cy="720081"/>
          </a:xfrm>
          <a:prstGeom prst="rect">
            <a:avLst/>
          </a:prstGeom>
          <a:noFill/>
        </p:spPr>
      </p:pic>
      <p:sp>
        <p:nvSpPr>
          <p:cNvPr id="17" name="Rechteck 21">
            <a:extLst>
              <a:ext uri="{FF2B5EF4-FFF2-40B4-BE49-F238E27FC236}">
                <a16:creationId xmlns:a16="http://schemas.microsoft.com/office/drawing/2014/main" id="{6E87E627-09FE-C22B-8F42-837864D813A6}"/>
              </a:ext>
            </a:extLst>
          </p:cNvPr>
          <p:cNvSpPr/>
          <p:nvPr/>
        </p:nvSpPr>
        <p:spPr>
          <a:xfrm>
            <a:off x="7585325" y="6518479"/>
            <a:ext cx="3367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err="1">
                <a:solidFill>
                  <a:schemeClr val="bg1"/>
                </a:solidFill>
              </a:rPr>
              <a:t>Wildersee</a:t>
            </a:r>
            <a:r>
              <a:rPr lang="fr-FR" sz="1200" dirty="0">
                <a:solidFill>
                  <a:schemeClr val="bg1"/>
                </a:solidFill>
              </a:rPr>
              <a:t>, </a:t>
            </a:r>
            <a:r>
              <a:rPr lang="fr-FR" sz="1200" dirty="0" err="1">
                <a:solidFill>
                  <a:schemeClr val="bg1"/>
                </a:solidFill>
              </a:rPr>
              <a:t>Nationalpark</a:t>
            </a:r>
            <a:r>
              <a:rPr lang="fr-FR" sz="1200" dirty="0">
                <a:solidFill>
                  <a:schemeClr val="bg1"/>
                </a:solidFill>
              </a:rPr>
              <a:t> Schwarzwald </a:t>
            </a:r>
            <a:r>
              <a:rPr lang="en-US" sz="1200" dirty="0">
                <a:solidFill>
                  <a:schemeClr val="bg1"/>
                </a:solidFill>
              </a:rPr>
              <a:t>(Stutz, 2024)</a:t>
            </a:r>
          </a:p>
        </p:txBody>
      </p:sp>
    </p:spTree>
    <p:extLst>
      <p:ext uri="{BB962C8B-B14F-4D97-AF65-F5344CB8AC3E}">
        <p14:creationId xmlns:p14="http://schemas.microsoft.com/office/powerpoint/2010/main" val="57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5">
            <a:extLst>
              <a:ext uri="{FF2B5EF4-FFF2-40B4-BE49-F238E27FC236}">
                <a16:creationId xmlns:a16="http://schemas.microsoft.com/office/drawing/2014/main" id="{0D8A91A4-C3FB-7D3B-014E-ED9CBAA68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25" y="910689"/>
            <a:ext cx="9843422" cy="3441260"/>
          </a:xfrm>
          <a:prstGeom prst="rect">
            <a:avLst/>
          </a:prstGeom>
        </p:spPr>
      </p:pic>
      <p:pic>
        <p:nvPicPr>
          <p:cNvPr id="11" name="Grafik 17">
            <a:extLst>
              <a:ext uri="{FF2B5EF4-FFF2-40B4-BE49-F238E27FC236}">
                <a16:creationId xmlns:a16="http://schemas.microsoft.com/office/drawing/2014/main" id="{5DA366D4-D9FB-603A-2DA5-8F326D0F1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26" y="4202245"/>
            <a:ext cx="9843421" cy="26537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328" y="58614"/>
            <a:ext cx="10163472" cy="7780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84807"/>
                </a:solidFill>
              </a:rPr>
              <a:t>Near-Surface Air Temperature – </a:t>
            </a:r>
            <a:r>
              <a:rPr lang="en-US" sz="2800" b="1" dirty="0" err="1">
                <a:solidFill>
                  <a:srgbClr val="984807"/>
                </a:solidFill>
              </a:rPr>
              <a:t>Seehalde</a:t>
            </a:r>
            <a:endParaRPr lang="en-US" sz="2800" b="1" dirty="0">
              <a:solidFill>
                <a:srgbClr val="984807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125040" y="1152079"/>
            <a:ext cx="3013911" cy="570592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2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/>
              <a:t>06.10.2023 to 13.12.2024…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i="1" dirty="0"/>
              <a:t>Closed</a:t>
            </a:r>
            <a:r>
              <a:rPr lang="en-US" sz="2200" dirty="0"/>
              <a:t> = 7.176 ± 0.031 °C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2200" dirty="0"/>
              <a:t>Δ</a:t>
            </a:r>
            <a:r>
              <a:rPr lang="de-DE" sz="2200" baseline="-25000" dirty="0"/>
              <a:t>C</a:t>
            </a:r>
            <a:r>
              <a:rPr lang="de-DE" sz="2200" dirty="0"/>
              <a:t> = </a:t>
            </a:r>
            <a:r>
              <a:rPr lang="en-US" sz="2200" dirty="0"/>
              <a:t>–</a:t>
            </a:r>
            <a:r>
              <a:rPr lang="de-DE" sz="2200" dirty="0"/>
              <a:t>0.101 </a:t>
            </a:r>
            <a:r>
              <a:rPr lang="en-US" sz="2200" dirty="0"/>
              <a:t>± 0.008 °C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2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/>
              <a:t>Max =   41.7 °C (f03 open)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/>
              <a:t>Min =  –12.6 °C (f01 open)</a:t>
            </a:r>
          </a:p>
        </p:txBody>
      </p:sp>
      <p:sp>
        <p:nvSpPr>
          <p:cNvPr id="27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6</a:t>
            </a:fld>
            <a:endParaRPr lang="es-CL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7B8EF9-17AD-86AE-2EF2-C95BB8AEA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sp>
        <p:nvSpPr>
          <p:cNvPr id="3" name="Rechteck 12">
            <a:extLst>
              <a:ext uri="{FF2B5EF4-FFF2-40B4-BE49-F238E27FC236}">
                <a16:creationId xmlns:a16="http://schemas.microsoft.com/office/drawing/2014/main" id="{3165C61A-F68A-C715-D833-4B5FAFF7147C}"/>
              </a:ext>
            </a:extLst>
          </p:cNvPr>
          <p:cNvSpPr/>
          <p:nvPr/>
        </p:nvSpPr>
        <p:spPr>
          <a:xfrm>
            <a:off x="10949351" y="6611779"/>
            <a:ext cx="12426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>
                <a:solidFill>
                  <a:prstClr val="black"/>
                </a:solidFill>
              </a:rPr>
              <a:t>Stutz et al. (in prep.)</a:t>
            </a:r>
          </a:p>
        </p:txBody>
      </p:sp>
      <p:cxnSp>
        <p:nvCxnSpPr>
          <p:cNvPr id="12" name="Gerade Verbindung 25">
            <a:extLst>
              <a:ext uri="{FF2B5EF4-FFF2-40B4-BE49-F238E27FC236}">
                <a16:creationId xmlns:a16="http://schemas.microsoft.com/office/drawing/2014/main" id="{442BE0A6-9EA3-55EE-6680-EBA6D6C35C24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7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328" y="58614"/>
            <a:ext cx="10163472" cy="7780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84807"/>
                </a:solidFill>
              </a:rPr>
              <a:t>Forest Floor Temperature – </a:t>
            </a:r>
            <a:r>
              <a:rPr lang="en-US" sz="2800" b="1" dirty="0" err="1">
                <a:solidFill>
                  <a:srgbClr val="984807"/>
                </a:solidFill>
              </a:rPr>
              <a:t>Seehalde</a:t>
            </a:r>
            <a:endParaRPr lang="en-US" sz="2800" b="1" dirty="0">
              <a:solidFill>
                <a:srgbClr val="984807"/>
              </a:solidFill>
            </a:endParaRPr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0D8A91A4-C3FB-7D3B-014E-ED9CBAA68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27" y="910689"/>
            <a:ext cx="9843425" cy="3441261"/>
          </a:xfrm>
          <a:prstGeom prst="rect">
            <a:avLst/>
          </a:prstGeom>
        </p:spPr>
      </p:pic>
      <p:pic>
        <p:nvPicPr>
          <p:cNvPr id="4" name="Grafik 17">
            <a:extLst>
              <a:ext uri="{FF2B5EF4-FFF2-40B4-BE49-F238E27FC236}">
                <a16:creationId xmlns:a16="http://schemas.microsoft.com/office/drawing/2014/main" id="{5DA366D4-D9FB-603A-2DA5-8F326D0F1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4202244"/>
            <a:ext cx="9843424" cy="2653787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125040" y="1152079"/>
            <a:ext cx="3013911" cy="570592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2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/>
              <a:t>06.10.2023 to 13.12.2024…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i="1" dirty="0"/>
              <a:t>Closed </a:t>
            </a:r>
            <a:r>
              <a:rPr lang="en-US" sz="2200" dirty="0"/>
              <a:t>= 6.885 ± 0.019 °C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2200" dirty="0"/>
              <a:t>Δ</a:t>
            </a:r>
            <a:r>
              <a:rPr lang="de-DE" sz="2200" baseline="-25000" dirty="0"/>
              <a:t>C</a:t>
            </a:r>
            <a:r>
              <a:rPr lang="de-DE" sz="2200" dirty="0"/>
              <a:t> = +0.450 </a:t>
            </a:r>
            <a:r>
              <a:rPr lang="en-US" sz="2200" dirty="0"/>
              <a:t>± 0.004 °C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2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/>
              <a:t>Max = 18.6 °C (f03 closed)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200" dirty="0"/>
              <a:t>Min =  –0.31 °C (f03 open)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BF272C-B1CF-CDEE-B28B-37DD05FA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7</a:t>
            </a:fld>
            <a:endParaRPr lang="es-C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75D3BE-3F43-5AB9-CBD2-3958733C7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sp>
        <p:nvSpPr>
          <p:cNvPr id="6" name="Rechteck 12">
            <a:extLst>
              <a:ext uri="{FF2B5EF4-FFF2-40B4-BE49-F238E27FC236}">
                <a16:creationId xmlns:a16="http://schemas.microsoft.com/office/drawing/2014/main" id="{479F5EA1-0BC9-1013-8BC4-DF5ECE94B263}"/>
              </a:ext>
            </a:extLst>
          </p:cNvPr>
          <p:cNvSpPr/>
          <p:nvPr/>
        </p:nvSpPr>
        <p:spPr>
          <a:xfrm>
            <a:off x="10949351" y="6611779"/>
            <a:ext cx="12426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>
                <a:solidFill>
                  <a:prstClr val="black"/>
                </a:solidFill>
              </a:rPr>
              <a:t>Stutz et al. (in prep.)</a:t>
            </a:r>
          </a:p>
        </p:txBody>
      </p:sp>
      <p:cxnSp>
        <p:nvCxnSpPr>
          <p:cNvPr id="10" name="Gerade Verbindung 25">
            <a:extLst>
              <a:ext uri="{FF2B5EF4-FFF2-40B4-BE49-F238E27FC236}">
                <a16:creationId xmlns:a16="http://schemas.microsoft.com/office/drawing/2014/main" id="{442BE0A6-9EA3-55EE-6680-EBA6D6C35C24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1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328" y="58614"/>
            <a:ext cx="10163472" cy="7780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984807"/>
                </a:solidFill>
              </a:rPr>
              <a:t>Forest Floor Moisture – </a:t>
            </a:r>
            <a:r>
              <a:rPr lang="en-US" sz="2800" b="1" dirty="0" err="1">
                <a:solidFill>
                  <a:srgbClr val="984807"/>
                </a:solidFill>
              </a:rPr>
              <a:t>Seehalde</a:t>
            </a:r>
            <a:endParaRPr lang="en-US" sz="2800" b="1" dirty="0">
              <a:solidFill>
                <a:srgbClr val="984807"/>
              </a:solidFill>
            </a:endParaRPr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0D8A91A4-C3FB-7D3B-014E-ED9CBAA68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8" y="910689"/>
            <a:ext cx="9843423" cy="3441261"/>
          </a:xfrm>
          <a:prstGeom prst="rect">
            <a:avLst/>
          </a:prstGeom>
        </p:spPr>
      </p:pic>
      <p:pic>
        <p:nvPicPr>
          <p:cNvPr id="4" name="Grafik 17">
            <a:extLst>
              <a:ext uri="{FF2B5EF4-FFF2-40B4-BE49-F238E27FC236}">
                <a16:creationId xmlns:a16="http://schemas.microsoft.com/office/drawing/2014/main" id="{5DA366D4-D9FB-603A-2DA5-8F326D0F1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3062"/>
            <a:ext cx="9867763" cy="266034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9125040" y="1152079"/>
            <a:ext cx="3013911" cy="570592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/>
              <a:t>06.10.2023 to 13.12.2024…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i="1" dirty="0"/>
              <a:t>Closed </a:t>
            </a:r>
            <a:r>
              <a:rPr lang="el-GR" sz="2000" dirty="0"/>
              <a:t>θ</a:t>
            </a:r>
            <a:r>
              <a:rPr lang="en-US" sz="2000" dirty="0"/>
              <a:t> = 57.16 ± 0.04 V%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sz="2000" dirty="0"/>
              <a:t>Δ</a:t>
            </a:r>
            <a:r>
              <a:rPr lang="de-DE" sz="2000" baseline="-25000" dirty="0"/>
              <a:t>C</a:t>
            </a:r>
            <a:r>
              <a:rPr lang="de-DE" sz="2000" dirty="0"/>
              <a:t> </a:t>
            </a:r>
            <a:r>
              <a:rPr lang="el-GR" sz="2000" dirty="0"/>
              <a:t>θ</a:t>
            </a:r>
            <a:r>
              <a:rPr lang="de-DE" sz="2000" dirty="0"/>
              <a:t> = +1.727 </a:t>
            </a:r>
            <a:r>
              <a:rPr lang="en-US" sz="2000" dirty="0"/>
              <a:t>± 0.027 V%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102060-153D-DC5A-7383-07FF164D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3262" y="16822"/>
            <a:ext cx="834022" cy="365125"/>
          </a:xfrm>
        </p:spPr>
        <p:txBody>
          <a:bodyPr/>
          <a:lstStyle/>
          <a:p>
            <a:fld id="{6916D2AC-E7FC-429B-BD0C-BC0FABFB145A}" type="slidenum">
              <a:rPr lang="es-CL" smtClean="0"/>
              <a:pPr/>
              <a:t>8</a:t>
            </a:fld>
            <a:endParaRPr lang="es-C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44ABA66-0A26-257C-EDA2-CC2736425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67799" y="43257"/>
            <a:ext cx="1890000" cy="998090"/>
          </a:xfrm>
          <a:prstGeom prst="rect">
            <a:avLst/>
          </a:prstGeom>
        </p:spPr>
      </p:pic>
      <p:sp>
        <p:nvSpPr>
          <p:cNvPr id="6" name="Rechteck 12">
            <a:extLst>
              <a:ext uri="{FF2B5EF4-FFF2-40B4-BE49-F238E27FC236}">
                <a16:creationId xmlns:a16="http://schemas.microsoft.com/office/drawing/2014/main" id="{CFC69960-6801-46F1-AB47-88200BE49E95}"/>
              </a:ext>
            </a:extLst>
          </p:cNvPr>
          <p:cNvSpPr/>
          <p:nvPr/>
        </p:nvSpPr>
        <p:spPr>
          <a:xfrm>
            <a:off x="10949351" y="6611779"/>
            <a:ext cx="12426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>
                <a:solidFill>
                  <a:prstClr val="black"/>
                </a:solidFill>
              </a:rPr>
              <a:t>Stutz et al. (in prep.)</a:t>
            </a:r>
          </a:p>
        </p:txBody>
      </p:sp>
      <p:cxnSp>
        <p:nvCxnSpPr>
          <p:cNvPr id="10" name="Gerade Verbindung 25">
            <a:extLst>
              <a:ext uri="{FF2B5EF4-FFF2-40B4-BE49-F238E27FC236}">
                <a16:creationId xmlns:a16="http://schemas.microsoft.com/office/drawing/2014/main" id="{442BE0A6-9EA3-55EE-6680-EBA6D6C35C24}"/>
              </a:ext>
            </a:extLst>
          </p:cNvPr>
          <p:cNvCxnSpPr/>
          <p:nvPr/>
        </p:nvCxnSpPr>
        <p:spPr>
          <a:xfrm>
            <a:off x="47328" y="836712"/>
            <a:ext cx="10081120" cy="0"/>
          </a:xfrm>
          <a:prstGeom prst="line">
            <a:avLst/>
          </a:prstGeom>
          <a:ln w="3492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4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50000"/>
          </a:schemeClr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Widescreen</PresentationFormat>
  <Paragraphs>212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Office Theme</vt:lpstr>
      <vt:lpstr>Century of Forest Conservation Sequesters Wood-Derived Particulate Organic Matter  Supplement</vt:lpstr>
      <vt:lpstr>Map of Study Sites</vt:lpstr>
      <vt:lpstr>PowerPoint Presentation</vt:lpstr>
      <vt:lpstr>Soil Profile – Seehalde</vt:lpstr>
      <vt:lpstr>Soil Profile – Seehalde</vt:lpstr>
      <vt:lpstr>Macro-Climate</vt:lpstr>
      <vt:lpstr>Near-Surface Air Temperature – Seehalde</vt:lpstr>
      <vt:lpstr>Forest Floor Temperature – Seehalde</vt:lpstr>
      <vt:lpstr>Forest Floor Moisture – Seehalde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Kenton Stutz</cp:lastModifiedBy>
  <cp:revision>2584</cp:revision>
  <cp:lastPrinted>2025-04-24T15:08:32Z</cp:lastPrinted>
  <dcterms:created xsi:type="dcterms:W3CDTF">2014-02-04T14:31:01Z</dcterms:created>
  <dcterms:modified xsi:type="dcterms:W3CDTF">2025-04-29T12:48:43Z</dcterms:modified>
</cp:coreProperties>
</file>