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32"/>
  </p:notesMasterIdLst>
  <p:sldIdLst>
    <p:sldId id="256" r:id="rId3"/>
    <p:sldId id="257" r:id="rId4"/>
    <p:sldId id="258" r:id="rId5"/>
    <p:sldId id="260" r:id="rId6"/>
    <p:sldId id="261" r:id="rId7"/>
    <p:sldId id="262" r:id="rId8"/>
    <p:sldId id="259" r:id="rId9"/>
    <p:sldId id="263" r:id="rId10"/>
    <p:sldId id="265" r:id="rId11"/>
    <p:sldId id="266" r:id="rId12"/>
    <p:sldId id="264" r:id="rId13"/>
    <p:sldId id="268" r:id="rId14"/>
    <p:sldId id="269" r:id="rId15"/>
    <p:sldId id="267" r:id="rId16"/>
    <p:sldId id="272" r:id="rId17"/>
    <p:sldId id="271" r:id="rId18"/>
    <p:sldId id="309" r:id="rId19"/>
    <p:sldId id="310" r:id="rId20"/>
    <p:sldId id="311" r:id="rId21"/>
    <p:sldId id="313" r:id="rId22"/>
    <p:sldId id="270" r:id="rId23"/>
    <p:sldId id="314" r:id="rId24"/>
    <p:sldId id="312" r:id="rId25"/>
    <p:sldId id="315" r:id="rId26"/>
    <p:sldId id="274" r:id="rId27"/>
    <p:sldId id="273" r:id="rId28"/>
    <p:sldId id="275" r:id="rId29"/>
    <p:sldId id="276" r:id="rId30"/>
    <p:sldId id="308"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8D82B"/>
    <a:srgbClr val="109912"/>
    <a:srgbClr val="D5FC79"/>
    <a:srgbClr val="E70007"/>
    <a:srgbClr val="00FA00"/>
    <a:srgbClr val="0D7F0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144"/>
    <p:restoredTop sz="88685"/>
  </p:normalViewPr>
  <p:slideViewPr>
    <p:cSldViewPr snapToGrid="0">
      <p:cViewPr>
        <p:scale>
          <a:sx n="135" d="100"/>
          <a:sy n="135" d="100"/>
        </p:scale>
        <p:origin x="1616"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2EB0E0-DD6A-8949-8CF9-2C32A9DB1514}" type="doc">
      <dgm:prSet loTypeId="urn:microsoft.com/office/officeart/2005/8/layout/venn1" loCatId="" qsTypeId="urn:microsoft.com/office/officeart/2005/8/quickstyle/simple1" qsCatId="simple" csTypeId="urn:microsoft.com/office/officeart/2005/8/colors/accent6_5" csCatId="accent6" phldr="1"/>
      <dgm:spPr/>
    </dgm:pt>
    <dgm:pt modelId="{A836A0F8-4F5A-F943-94F9-87E0C77B7065}">
      <dgm:prSet phldrT="[Text]"/>
      <dgm:spPr/>
      <dgm:t>
        <a:bodyPr/>
        <a:lstStyle/>
        <a:p>
          <a:r>
            <a:rPr lang="en-US" dirty="0">
              <a:solidFill>
                <a:schemeClr val="bg1"/>
              </a:solidFill>
              <a:latin typeface="Georgia" panose="02040502050405020303" pitchFamily="18" charset="0"/>
            </a:rPr>
            <a:t>Technology and scientific innovation</a:t>
          </a:r>
        </a:p>
      </dgm:t>
    </dgm:pt>
    <dgm:pt modelId="{D56437DB-A9C5-7640-82A1-93D1231832EA}" type="parTrans" cxnId="{318A48DF-A7B1-9C41-BE5D-BC6DBC47DD04}">
      <dgm:prSet/>
      <dgm:spPr/>
      <dgm:t>
        <a:bodyPr/>
        <a:lstStyle/>
        <a:p>
          <a:endParaRPr lang="en-US">
            <a:solidFill>
              <a:schemeClr val="bg1"/>
            </a:solidFill>
            <a:latin typeface="Georgia" panose="02040502050405020303" pitchFamily="18" charset="0"/>
          </a:endParaRPr>
        </a:p>
      </dgm:t>
    </dgm:pt>
    <dgm:pt modelId="{FB0B5180-5D50-3847-A2CE-CB967A9A57D7}" type="sibTrans" cxnId="{318A48DF-A7B1-9C41-BE5D-BC6DBC47DD04}">
      <dgm:prSet/>
      <dgm:spPr/>
      <dgm:t>
        <a:bodyPr/>
        <a:lstStyle/>
        <a:p>
          <a:endParaRPr lang="en-US">
            <a:solidFill>
              <a:schemeClr val="bg1"/>
            </a:solidFill>
            <a:latin typeface="Georgia" panose="02040502050405020303" pitchFamily="18" charset="0"/>
          </a:endParaRPr>
        </a:p>
      </dgm:t>
    </dgm:pt>
    <dgm:pt modelId="{18485B22-1C76-7841-A4B4-562A2B2F4E6C}">
      <dgm:prSet phldrT="[Text]"/>
      <dgm:spPr/>
      <dgm:t>
        <a:bodyPr/>
        <a:lstStyle/>
        <a:p>
          <a:r>
            <a:rPr lang="en-US" dirty="0">
              <a:solidFill>
                <a:schemeClr val="bg1"/>
              </a:solidFill>
              <a:latin typeface="Georgia" panose="02040502050405020303" pitchFamily="18" charset="0"/>
            </a:rPr>
            <a:t>Preservation and restoration</a:t>
          </a:r>
        </a:p>
      </dgm:t>
    </dgm:pt>
    <dgm:pt modelId="{6EBC2E28-6A98-A542-93FE-6D0F3514C547}" type="parTrans" cxnId="{674C194F-3162-6F4A-B272-B40C060C4714}">
      <dgm:prSet/>
      <dgm:spPr/>
      <dgm:t>
        <a:bodyPr/>
        <a:lstStyle/>
        <a:p>
          <a:endParaRPr lang="en-US">
            <a:solidFill>
              <a:schemeClr val="bg1"/>
            </a:solidFill>
            <a:latin typeface="Georgia" panose="02040502050405020303" pitchFamily="18" charset="0"/>
          </a:endParaRPr>
        </a:p>
      </dgm:t>
    </dgm:pt>
    <dgm:pt modelId="{EB0CC10F-2F7F-EB4B-8CE0-571BB235AC49}" type="sibTrans" cxnId="{674C194F-3162-6F4A-B272-B40C060C4714}">
      <dgm:prSet/>
      <dgm:spPr/>
      <dgm:t>
        <a:bodyPr/>
        <a:lstStyle/>
        <a:p>
          <a:endParaRPr lang="en-US">
            <a:solidFill>
              <a:schemeClr val="bg1"/>
            </a:solidFill>
            <a:latin typeface="Georgia" panose="02040502050405020303" pitchFamily="18" charset="0"/>
          </a:endParaRPr>
        </a:p>
      </dgm:t>
    </dgm:pt>
    <dgm:pt modelId="{3C267A8F-DD87-D549-AFB9-E45796438DA4}">
      <dgm:prSet phldrT="[Text]"/>
      <dgm:spPr/>
      <dgm:t>
        <a:bodyPr/>
        <a:lstStyle/>
        <a:p>
          <a:r>
            <a:rPr lang="en-US" dirty="0">
              <a:solidFill>
                <a:schemeClr val="bg1"/>
              </a:solidFill>
              <a:latin typeface="Georgia" panose="02040502050405020303" pitchFamily="18" charset="0"/>
            </a:rPr>
            <a:t>Societal resilience</a:t>
          </a:r>
        </a:p>
      </dgm:t>
    </dgm:pt>
    <dgm:pt modelId="{AEC06C00-788F-934A-BB3A-1CF1639E75DB}" type="parTrans" cxnId="{1CBF61F8-FE01-D84F-BDF4-A64856DFA5F6}">
      <dgm:prSet/>
      <dgm:spPr/>
      <dgm:t>
        <a:bodyPr/>
        <a:lstStyle/>
        <a:p>
          <a:endParaRPr lang="en-US">
            <a:solidFill>
              <a:schemeClr val="bg1"/>
            </a:solidFill>
            <a:latin typeface="Georgia" panose="02040502050405020303" pitchFamily="18" charset="0"/>
          </a:endParaRPr>
        </a:p>
      </dgm:t>
    </dgm:pt>
    <dgm:pt modelId="{EC0E3EC9-4DBB-0742-9577-2770EA370FB7}" type="sibTrans" cxnId="{1CBF61F8-FE01-D84F-BDF4-A64856DFA5F6}">
      <dgm:prSet/>
      <dgm:spPr/>
      <dgm:t>
        <a:bodyPr/>
        <a:lstStyle/>
        <a:p>
          <a:endParaRPr lang="en-US">
            <a:solidFill>
              <a:schemeClr val="bg1"/>
            </a:solidFill>
            <a:latin typeface="Georgia" panose="02040502050405020303" pitchFamily="18" charset="0"/>
          </a:endParaRPr>
        </a:p>
      </dgm:t>
    </dgm:pt>
    <dgm:pt modelId="{5A1C0AF7-C2E5-4B49-95BD-15B24F63413E}" type="pres">
      <dgm:prSet presAssocID="{652EB0E0-DD6A-8949-8CF9-2C32A9DB1514}" presName="compositeShape" presStyleCnt="0">
        <dgm:presLayoutVars>
          <dgm:chMax val="7"/>
          <dgm:dir/>
          <dgm:resizeHandles val="exact"/>
        </dgm:presLayoutVars>
      </dgm:prSet>
      <dgm:spPr/>
    </dgm:pt>
    <dgm:pt modelId="{15BBB168-35AF-2141-B8B6-383CDC41A4FA}" type="pres">
      <dgm:prSet presAssocID="{A836A0F8-4F5A-F943-94F9-87E0C77B7065}" presName="circ1" presStyleLbl="vennNode1" presStyleIdx="0" presStyleCnt="3"/>
      <dgm:spPr/>
    </dgm:pt>
    <dgm:pt modelId="{B55F35D9-2736-C348-8687-8CA2ADD0E065}" type="pres">
      <dgm:prSet presAssocID="{A836A0F8-4F5A-F943-94F9-87E0C77B7065}" presName="circ1Tx" presStyleLbl="revTx" presStyleIdx="0" presStyleCnt="0">
        <dgm:presLayoutVars>
          <dgm:chMax val="0"/>
          <dgm:chPref val="0"/>
          <dgm:bulletEnabled val="1"/>
        </dgm:presLayoutVars>
      </dgm:prSet>
      <dgm:spPr/>
    </dgm:pt>
    <dgm:pt modelId="{B3DBA3F8-17A4-2D4D-9B19-B5E60223F1F9}" type="pres">
      <dgm:prSet presAssocID="{18485B22-1C76-7841-A4B4-562A2B2F4E6C}" presName="circ2" presStyleLbl="vennNode1" presStyleIdx="1" presStyleCnt="3"/>
      <dgm:spPr/>
    </dgm:pt>
    <dgm:pt modelId="{56AD7E87-7A31-904F-A30B-BAE611E7EA99}" type="pres">
      <dgm:prSet presAssocID="{18485B22-1C76-7841-A4B4-562A2B2F4E6C}" presName="circ2Tx" presStyleLbl="revTx" presStyleIdx="0" presStyleCnt="0">
        <dgm:presLayoutVars>
          <dgm:chMax val="0"/>
          <dgm:chPref val="0"/>
          <dgm:bulletEnabled val="1"/>
        </dgm:presLayoutVars>
      </dgm:prSet>
      <dgm:spPr/>
    </dgm:pt>
    <dgm:pt modelId="{DACE73A5-4C54-D840-9188-BA3C25DA5DEB}" type="pres">
      <dgm:prSet presAssocID="{3C267A8F-DD87-D549-AFB9-E45796438DA4}" presName="circ3" presStyleLbl="vennNode1" presStyleIdx="2" presStyleCnt="3"/>
      <dgm:spPr/>
    </dgm:pt>
    <dgm:pt modelId="{93375C7B-8FCF-1348-9C1F-703ECBBAE2F3}" type="pres">
      <dgm:prSet presAssocID="{3C267A8F-DD87-D549-AFB9-E45796438DA4}" presName="circ3Tx" presStyleLbl="revTx" presStyleIdx="0" presStyleCnt="0">
        <dgm:presLayoutVars>
          <dgm:chMax val="0"/>
          <dgm:chPref val="0"/>
          <dgm:bulletEnabled val="1"/>
        </dgm:presLayoutVars>
      </dgm:prSet>
      <dgm:spPr/>
    </dgm:pt>
  </dgm:ptLst>
  <dgm:cxnLst>
    <dgm:cxn modelId="{695F8328-2AE2-8447-9424-A314BEEE9C82}" type="presOf" srcId="{A836A0F8-4F5A-F943-94F9-87E0C77B7065}" destId="{15BBB168-35AF-2141-B8B6-383CDC41A4FA}" srcOrd="0" destOrd="0" presId="urn:microsoft.com/office/officeart/2005/8/layout/venn1"/>
    <dgm:cxn modelId="{400D6B3F-47B1-8547-B882-791588929F36}" type="presOf" srcId="{18485B22-1C76-7841-A4B4-562A2B2F4E6C}" destId="{B3DBA3F8-17A4-2D4D-9B19-B5E60223F1F9}" srcOrd="0" destOrd="0" presId="urn:microsoft.com/office/officeart/2005/8/layout/venn1"/>
    <dgm:cxn modelId="{674C194F-3162-6F4A-B272-B40C060C4714}" srcId="{652EB0E0-DD6A-8949-8CF9-2C32A9DB1514}" destId="{18485B22-1C76-7841-A4B4-562A2B2F4E6C}" srcOrd="1" destOrd="0" parTransId="{6EBC2E28-6A98-A542-93FE-6D0F3514C547}" sibTransId="{EB0CC10F-2F7F-EB4B-8CE0-571BB235AC49}"/>
    <dgm:cxn modelId="{AEFF346A-DDF0-244A-BF99-AAA63524895E}" type="presOf" srcId="{3C267A8F-DD87-D549-AFB9-E45796438DA4}" destId="{93375C7B-8FCF-1348-9C1F-703ECBBAE2F3}" srcOrd="1" destOrd="0" presId="urn:microsoft.com/office/officeart/2005/8/layout/venn1"/>
    <dgm:cxn modelId="{B9E01A7C-5989-5D4F-92A5-A178C2397636}" type="presOf" srcId="{652EB0E0-DD6A-8949-8CF9-2C32A9DB1514}" destId="{5A1C0AF7-C2E5-4B49-95BD-15B24F63413E}" srcOrd="0" destOrd="0" presId="urn:microsoft.com/office/officeart/2005/8/layout/venn1"/>
    <dgm:cxn modelId="{ECF1B691-B716-F040-8F3B-5DED8CC55457}" type="presOf" srcId="{3C267A8F-DD87-D549-AFB9-E45796438DA4}" destId="{DACE73A5-4C54-D840-9188-BA3C25DA5DEB}" srcOrd="0" destOrd="0" presId="urn:microsoft.com/office/officeart/2005/8/layout/venn1"/>
    <dgm:cxn modelId="{F49C949C-6FC3-7440-804B-8014CB66D917}" type="presOf" srcId="{18485B22-1C76-7841-A4B4-562A2B2F4E6C}" destId="{56AD7E87-7A31-904F-A30B-BAE611E7EA99}" srcOrd="1" destOrd="0" presId="urn:microsoft.com/office/officeart/2005/8/layout/venn1"/>
    <dgm:cxn modelId="{E84085C2-845A-6E4D-A609-903F9D44E784}" type="presOf" srcId="{A836A0F8-4F5A-F943-94F9-87E0C77B7065}" destId="{B55F35D9-2736-C348-8687-8CA2ADD0E065}" srcOrd="1" destOrd="0" presId="urn:microsoft.com/office/officeart/2005/8/layout/venn1"/>
    <dgm:cxn modelId="{318A48DF-A7B1-9C41-BE5D-BC6DBC47DD04}" srcId="{652EB0E0-DD6A-8949-8CF9-2C32A9DB1514}" destId="{A836A0F8-4F5A-F943-94F9-87E0C77B7065}" srcOrd="0" destOrd="0" parTransId="{D56437DB-A9C5-7640-82A1-93D1231832EA}" sibTransId="{FB0B5180-5D50-3847-A2CE-CB967A9A57D7}"/>
    <dgm:cxn modelId="{1CBF61F8-FE01-D84F-BDF4-A64856DFA5F6}" srcId="{652EB0E0-DD6A-8949-8CF9-2C32A9DB1514}" destId="{3C267A8F-DD87-D549-AFB9-E45796438DA4}" srcOrd="2" destOrd="0" parTransId="{AEC06C00-788F-934A-BB3A-1CF1639E75DB}" sibTransId="{EC0E3EC9-4DBB-0742-9577-2770EA370FB7}"/>
    <dgm:cxn modelId="{F8A3BA86-1E6F-7C47-A894-93982800A5C4}" type="presParOf" srcId="{5A1C0AF7-C2E5-4B49-95BD-15B24F63413E}" destId="{15BBB168-35AF-2141-B8B6-383CDC41A4FA}" srcOrd="0" destOrd="0" presId="urn:microsoft.com/office/officeart/2005/8/layout/venn1"/>
    <dgm:cxn modelId="{17D01EF2-9E86-034E-A5A9-3155655EFCD3}" type="presParOf" srcId="{5A1C0AF7-C2E5-4B49-95BD-15B24F63413E}" destId="{B55F35D9-2736-C348-8687-8CA2ADD0E065}" srcOrd="1" destOrd="0" presId="urn:microsoft.com/office/officeart/2005/8/layout/venn1"/>
    <dgm:cxn modelId="{DB99C0A4-0C71-B140-940D-C9D8F1734858}" type="presParOf" srcId="{5A1C0AF7-C2E5-4B49-95BD-15B24F63413E}" destId="{B3DBA3F8-17A4-2D4D-9B19-B5E60223F1F9}" srcOrd="2" destOrd="0" presId="urn:microsoft.com/office/officeart/2005/8/layout/venn1"/>
    <dgm:cxn modelId="{44516651-5CC1-1B4A-9D6D-391AB9365F37}" type="presParOf" srcId="{5A1C0AF7-C2E5-4B49-95BD-15B24F63413E}" destId="{56AD7E87-7A31-904F-A30B-BAE611E7EA99}" srcOrd="3" destOrd="0" presId="urn:microsoft.com/office/officeart/2005/8/layout/venn1"/>
    <dgm:cxn modelId="{6A0A5E51-E097-DB4F-996D-94B81F89E7AD}" type="presParOf" srcId="{5A1C0AF7-C2E5-4B49-95BD-15B24F63413E}" destId="{DACE73A5-4C54-D840-9188-BA3C25DA5DEB}" srcOrd="4" destOrd="0" presId="urn:microsoft.com/office/officeart/2005/8/layout/venn1"/>
    <dgm:cxn modelId="{5D7CB22E-8A1B-0942-B62F-F5BAD9FDC2FB}" type="presParOf" srcId="{5A1C0AF7-C2E5-4B49-95BD-15B24F63413E}" destId="{93375C7B-8FCF-1348-9C1F-703ECBBAE2F3}"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BBB168-35AF-2141-B8B6-383CDC41A4FA}">
      <dsp:nvSpPr>
        <dsp:cNvPr id="0" name=""/>
        <dsp:cNvSpPr/>
      </dsp:nvSpPr>
      <dsp:spPr>
        <a:xfrm>
          <a:off x="1087102" y="42980"/>
          <a:ext cx="2063071" cy="2063071"/>
        </a:xfrm>
        <a:prstGeom prst="ellipse">
          <a:avLst/>
        </a:prstGeom>
        <a:solidFill>
          <a:schemeClr val="accent6">
            <a:shade val="80000"/>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solidFill>
              <a:latin typeface="Georgia" panose="02040502050405020303" pitchFamily="18" charset="0"/>
            </a:rPr>
            <a:t>Technology and scientific innovation</a:t>
          </a:r>
        </a:p>
      </dsp:txBody>
      <dsp:txXfrm>
        <a:off x="1362179" y="404018"/>
        <a:ext cx="1512918" cy="928382"/>
      </dsp:txXfrm>
    </dsp:sp>
    <dsp:sp modelId="{B3DBA3F8-17A4-2D4D-9B19-B5E60223F1F9}">
      <dsp:nvSpPr>
        <dsp:cNvPr id="0" name=""/>
        <dsp:cNvSpPr/>
      </dsp:nvSpPr>
      <dsp:spPr>
        <a:xfrm>
          <a:off x="1831527" y="1332400"/>
          <a:ext cx="2063071" cy="2063071"/>
        </a:xfrm>
        <a:prstGeom prst="ellipse">
          <a:avLst/>
        </a:prstGeom>
        <a:solidFill>
          <a:schemeClr val="accent6">
            <a:shade val="80000"/>
            <a:alpha val="50000"/>
            <a:hueOff val="-40"/>
            <a:satOff val="-236"/>
            <a:lumOff val="2368"/>
            <a:alphaOff val="1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solidFill>
              <a:latin typeface="Georgia" panose="02040502050405020303" pitchFamily="18" charset="0"/>
            </a:rPr>
            <a:t>Preservation and restoration</a:t>
          </a:r>
        </a:p>
      </dsp:txBody>
      <dsp:txXfrm>
        <a:off x="2462483" y="1865360"/>
        <a:ext cx="1237842" cy="1134689"/>
      </dsp:txXfrm>
    </dsp:sp>
    <dsp:sp modelId="{DACE73A5-4C54-D840-9188-BA3C25DA5DEB}">
      <dsp:nvSpPr>
        <dsp:cNvPr id="0" name=""/>
        <dsp:cNvSpPr/>
      </dsp:nvSpPr>
      <dsp:spPr>
        <a:xfrm>
          <a:off x="342678" y="1332400"/>
          <a:ext cx="2063071" cy="2063071"/>
        </a:xfrm>
        <a:prstGeom prst="ellipse">
          <a:avLst/>
        </a:prstGeom>
        <a:solidFill>
          <a:schemeClr val="accent6">
            <a:shade val="80000"/>
            <a:alpha val="50000"/>
            <a:hueOff val="-80"/>
            <a:satOff val="-472"/>
            <a:lumOff val="4736"/>
            <a:alphaOff val="3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solidFill>
              <a:latin typeface="Georgia" panose="02040502050405020303" pitchFamily="18" charset="0"/>
            </a:rPr>
            <a:t>Societal resilience</a:t>
          </a:r>
        </a:p>
      </dsp:txBody>
      <dsp:txXfrm>
        <a:off x="536950" y="1865360"/>
        <a:ext cx="1237842" cy="1134689"/>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E234DB-051A-284C-B997-790EC89C19A4}" type="datetimeFigureOut">
              <a:rPr lang="en-GB" smtClean="0"/>
              <a:t>30/04/2025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F72CC5-A7D4-D645-BBF0-D43328980715}" type="slidenum">
              <a:rPr lang="en-GB" smtClean="0"/>
              <a:t>‹#›</a:t>
            </a:fld>
            <a:endParaRPr lang="en-GB"/>
          </a:p>
        </p:txBody>
      </p:sp>
    </p:spTree>
    <p:extLst>
      <p:ext uri="{BB962C8B-B14F-4D97-AF65-F5344CB8AC3E}">
        <p14:creationId xmlns:p14="http://schemas.microsoft.com/office/powerpoint/2010/main" val="370073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everyone! </a:t>
            </a:r>
          </a:p>
          <a:p>
            <a:r>
              <a:rPr lang="en-US" dirty="0"/>
              <a:t>My name is Shahbaz </a:t>
            </a:r>
            <a:r>
              <a:rPr lang="en-US" dirty="0" err="1"/>
              <a:t>Alvi</a:t>
            </a:r>
            <a:r>
              <a:rPr lang="en-US" dirty="0"/>
              <a:t> and I am junior scientist at the CMCC foundation.</a:t>
            </a:r>
          </a:p>
          <a:p>
            <a:r>
              <a:rPr lang="en-US" dirty="0"/>
              <a:t>Thank you for the opportunity to present at the EGU conference. </a:t>
            </a:r>
          </a:p>
          <a:p>
            <a:r>
              <a:rPr lang="en-US" dirty="0"/>
              <a:t>Today I will talk about an operational pipeline for the daily computation of ml-based fire danger index. </a:t>
            </a:r>
          </a:p>
        </p:txBody>
      </p:sp>
      <p:sp>
        <p:nvSpPr>
          <p:cNvPr id="4" name="Slide Number Placeholder 3"/>
          <p:cNvSpPr>
            <a:spLocks noGrp="1"/>
          </p:cNvSpPr>
          <p:nvPr>
            <p:ph type="sldNum" sz="quarter" idx="5"/>
          </p:nvPr>
        </p:nvSpPr>
        <p:spPr/>
        <p:txBody>
          <a:bodyPr/>
          <a:lstStyle/>
          <a:p>
            <a:fld id="{78F72CC5-A7D4-D645-BBF0-D43328980715}" type="slidenum">
              <a:rPr lang="en-GB" smtClean="0"/>
              <a:t>1</a:t>
            </a:fld>
            <a:endParaRPr lang="en-GB"/>
          </a:p>
        </p:txBody>
      </p:sp>
    </p:spTree>
    <p:extLst>
      <p:ext uri="{BB962C8B-B14F-4D97-AF65-F5344CB8AC3E}">
        <p14:creationId xmlns:p14="http://schemas.microsoft.com/office/powerpoint/2010/main" val="37406023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err="1"/>
              <a:t>Futhermore</a:t>
            </a:r>
            <a:r>
              <a:rPr lang="en-US" dirty="0"/>
              <a:t>, ml-based models can easily adopt to different climates while the </a:t>
            </a:r>
            <a:r>
              <a:rPr lang="en-US" dirty="0" err="1"/>
              <a:t>canonial</a:t>
            </a:r>
            <a:r>
              <a:rPr lang="en-US" dirty="0"/>
              <a:t> method, like the </a:t>
            </a:r>
            <a:r>
              <a:rPr lang="en-US" dirty="0" err="1"/>
              <a:t>canadian</a:t>
            </a:r>
            <a:r>
              <a:rPr lang="en-US" dirty="0"/>
              <a:t> </a:t>
            </a:r>
            <a:r>
              <a:rPr lang="en-US" dirty="0" err="1"/>
              <a:t>fwi</a:t>
            </a:r>
            <a:r>
              <a:rPr lang="en-US" dirty="0"/>
              <a:t> index are </a:t>
            </a:r>
            <a:r>
              <a:rPr lang="en-US" dirty="0" err="1"/>
              <a:t>caliberated</a:t>
            </a:r>
            <a:r>
              <a:rPr lang="en-US" dirty="0"/>
              <a:t> for specific ecosystem and climate.</a:t>
            </a:r>
          </a:p>
        </p:txBody>
      </p:sp>
      <p:sp>
        <p:nvSpPr>
          <p:cNvPr id="4" name="Slide Number Placeholder 3"/>
          <p:cNvSpPr>
            <a:spLocks noGrp="1"/>
          </p:cNvSpPr>
          <p:nvPr>
            <p:ph type="sldNum" sz="quarter" idx="5"/>
          </p:nvPr>
        </p:nvSpPr>
        <p:spPr/>
        <p:txBody>
          <a:bodyPr/>
          <a:lstStyle/>
          <a:p>
            <a:fld id="{78F72CC5-A7D4-D645-BBF0-D43328980715}" type="slidenum">
              <a:rPr lang="en-GB" smtClean="0"/>
              <a:t>10</a:t>
            </a:fld>
            <a:endParaRPr lang="en-GB"/>
          </a:p>
        </p:txBody>
      </p:sp>
    </p:spTree>
    <p:extLst>
      <p:ext uri="{BB962C8B-B14F-4D97-AF65-F5344CB8AC3E}">
        <p14:creationId xmlns:p14="http://schemas.microsoft.com/office/powerpoint/2010/main" val="24139754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Typically in ml-based daily </a:t>
            </a:r>
            <a:r>
              <a:rPr lang="en-US" dirty="0" err="1"/>
              <a:t>fdi</a:t>
            </a:r>
            <a:r>
              <a:rPr lang="en-US" dirty="0"/>
              <a:t> different fire predictors change on different temporal scales. </a:t>
            </a:r>
          </a:p>
          <a:p>
            <a:pPr marL="171450" indent="-171450">
              <a:buFontTx/>
              <a:buChar char="-"/>
            </a:pPr>
            <a:r>
              <a:rPr lang="en-US" dirty="0"/>
              <a:t>Static variables remains the same for a longer period (like topography) and dynamic variables change on a much shorter scale (like weather and vegetation).</a:t>
            </a:r>
          </a:p>
        </p:txBody>
      </p:sp>
      <p:sp>
        <p:nvSpPr>
          <p:cNvPr id="4" name="Slide Number Placeholder 3"/>
          <p:cNvSpPr>
            <a:spLocks noGrp="1"/>
          </p:cNvSpPr>
          <p:nvPr>
            <p:ph type="sldNum" sz="quarter" idx="5"/>
          </p:nvPr>
        </p:nvSpPr>
        <p:spPr/>
        <p:txBody>
          <a:bodyPr/>
          <a:lstStyle/>
          <a:p>
            <a:fld id="{78F72CC5-A7D4-D645-BBF0-D43328980715}" type="slidenum">
              <a:rPr lang="en-GB" smtClean="0"/>
              <a:t>11</a:t>
            </a:fld>
            <a:endParaRPr lang="en-GB"/>
          </a:p>
        </p:txBody>
      </p:sp>
    </p:spTree>
    <p:extLst>
      <p:ext uri="{BB962C8B-B14F-4D97-AF65-F5344CB8AC3E}">
        <p14:creationId xmlns:p14="http://schemas.microsoft.com/office/powerpoint/2010/main" val="33405869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That is to predict the daily FDI, the dynamic variables, such as the weather forecast, are required on a daily basis. </a:t>
            </a:r>
          </a:p>
        </p:txBody>
      </p:sp>
      <p:sp>
        <p:nvSpPr>
          <p:cNvPr id="4" name="Slide Number Placeholder 3"/>
          <p:cNvSpPr>
            <a:spLocks noGrp="1"/>
          </p:cNvSpPr>
          <p:nvPr>
            <p:ph type="sldNum" sz="quarter" idx="5"/>
          </p:nvPr>
        </p:nvSpPr>
        <p:spPr/>
        <p:txBody>
          <a:bodyPr/>
          <a:lstStyle/>
          <a:p>
            <a:fld id="{78F72CC5-A7D4-D645-BBF0-D43328980715}" type="slidenum">
              <a:rPr lang="en-GB" smtClean="0"/>
              <a:t>12</a:t>
            </a:fld>
            <a:endParaRPr lang="en-GB"/>
          </a:p>
        </p:txBody>
      </p:sp>
    </p:spTree>
    <p:extLst>
      <p:ext uri="{BB962C8B-B14F-4D97-AF65-F5344CB8AC3E}">
        <p14:creationId xmlns:p14="http://schemas.microsoft.com/office/powerpoint/2010/main" val="15708702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These fire predictors are often gathered from different autonomous data repositories. </a:t>
            </a:r>
          </a:p>
          <a:p>
            <a:pPr marL="171450" indent="-171450">
              <a:buFontTx/>
              <a:buChar char="-"/>
            </a:pPr>
            <a:r>
              <a:rPr lang="en-US" dirty="0"/>
              <a:t>Thus a datastore is needed to collect, aggregate, and possibly also pre-process, ingested variables from data repositories.</a:t>
            </a:r>
          </a:p>
          <a:p>
            <a:pPr marL="171450" indent="-171450">
              <a:buFontTx/>
              <a:buChar char="-"/>
            </a:pPr>
            <a:r>
              <a:rPr lang="en-US" dirty="0"/>
              <a:t>The datastore must posses a method of metadata retrieval method to allows for a pipeline to consume these stored variables. </a:t>
            </a:r>
          </a:p>
        </p:txBody>
      </p:sp>
      <p:sp>
        <p:nvSpPr>
          <p:cNvPr id="4" name="Slide Number Placeholder 3"/>
          <p:cNvSpPr>
            <a:spLocks noGrp="1"/>
          </p:cNvSpPr>
          <p:nvPr>
            <p:ph type="sldNum" sz="quarter" idx="5"/>
          </p:nvPr>
        </p:nvSpPr>
        <p:spPr/>
        <p:txBody>
          <a:bodyPr/>
          <a:lstStyle/>
          <a:p>
            <a:fld id="{78F72CC5-A7D4-D645-BBF0-D43328980715}" type="slidenum">
              <a:rPr lang="en-GB" smtClean="0"/>
              <a:t>13</a:t>
            </a:fld>
            <a:endParaRPr lang="en-GB"/>
          </a:p>
        </p:txBody>
      </p:sp>
    </p:spTree>
    <p:extLst>
      <p:ext uri="{BB962C8B-B14F-4D97-AF65-F5344CB8AC3E}">
        <p14:creationId xmlns:p14="http://schemas.microsoft.com/office/powerpoint/2010/main" val="21524372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I will now talk a little bit about how we train our model for FDI in SIVLANUS. </a:t>
            </a:r>
          </a:p>
          <a:p>
            <a:pPr marL="171450" indent="-171450">
              <a:buFontTx/>
              <a:buChar char="-"/>
            </a:pPr>
            <a:r>
              <a:rPr lang="en-US" dirty="0"/>
              <a:t>We utilize 24 fire predictors which can be categorized into these 4 categories – weather, vegetation, land surface temperature and human infrastructure. </a:t>
            </a:r>
          </a:p>
          <a:p>
            <a:pPr marL="171450" indent="-171450">
              <a:buFontTx/>
              <a:buChar char="-"/>
            </a:pPr>
            <a:r>
              <a:rPr lang="en-US" dirty="0"/>
              <a:t>Since different fire predictors act on different time scales, we have utilized a convolutional LSTM to exploit both spatial and temporal correlation between fire predictors. </a:t>
            </a:r>
          </a:p>
        </p:txBody>
      </p:sp>
      <p:sp>
        <p:nvSpPr>
          <p:cNvPr id="4" name="Slide Number Placeholder 3"/>
          <p:cNvSpPr>
            <a:spLocks noGrp="1"/>
          </p:cNvSpPr>
          <p:nvPr>
            <p:ph type="sldNum" sz="quarter" idx="5"/>
          </p:nvPr>
        </p:nvSpPr>
        <p:spPr/>
        <p:txBody>
          <a:bodyPr/>
          <a:lstStyle/>
          <a:p>
            <a:fld id="{78F72CC5-A7D4-D645-BBF0-D43328980715}" type="slidenum">
              <a:rPr lang="en-GB" smtClean="0"/>
              <a:t>14</a:t>
            </a:fld>
            <a:endParaRPr lang="en-GB"/>
          </a:p>
        </p:txBody>
      </p:sp>
    </p:spTree>
    <p:extLst>
      <p:ext uri="{BB962C8B-B14F-4D97-AF65-F5344CB8AC3E}">
        <p14:creationId xmlns:p14="http://schemas.microsoft.com/office/powerpoint/2010/main" val="31908887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dataset that we utilized consists of historical fires in the mediterranean region between 2009 and 2021. </a:t>
            </a:r>
          </a:p>
          <a:p>
            <a:pPr marL="171450" indent="-171450">
              <a:buFontTx/>
              <a:buChar char="-"/>
            </a:pPr>
            <a:r>
              <a:rPr lang="en-US" dirty="0"/>
              <a:t>The geographical area is centered around Greece, and also includes parts of Albania, Macedonia, and Turkey, </a:t>
            </a:r>
          </a:p>
          <a:p>
            <a:pPr marL="171450" indent="-171450">
              <a:buFontTx/>
              <a:buChar char="-"/>
            </a:pPr>
            <a:r>
              <a:rPr lang="en-US" dirty="0"/>
              <a:t>The large geographical area and 13 years of data provides a large enough dataset for the training the network on a variety of fire events. </a:t>
            </a:r>
          </a:p>
        </p:txBody>
      </p:sp>
      <p:sp>
        <p:nvSpPr>
          <p:cNvPr id="4" name="Slide Number Placeholder 3"/>
          <p:cNvSpPr>
            <a:spLocks noGrp="1"/>
          </p:cNvSpPr>
          <p:nvPr>
            <p:ph type="sldNum" sz="quarter" idx="5"/>
          </p:nvPr>
        </p:nvSpPr>
        <p:spPr/>
        <p:txBody>
          <a:bodyPr/>
          <a:lstStyle/>
          <a:p>
            <a:fld id="{78F72CC5-A7D4-D645-BBF0-D43328980715}" type="slidenum">
              <a:rPr lang="en-GB" smtClean="0"/>
              <a:t>15</a:t>
            </a:fld>
            <a:endParaRPr lang="en-GB"/>
          </a:p>
        </p:txBody>
      </p:sp>
    </p:spTree>
    <p:extLst>
      <p:ext uri="{BB962C8B-B14F-4D97-AF65-F5344CB8AC3E}">
        <p14:creationId xmlns:p14="http://schemas.microsoft.com/office/powerpoint/2010/main" val="4484076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Our FDI pipeline uses CMCC DDS service as the datastore from where the data and metadata for the the fire predictors is retrieved.  </a:t>
            </a:r>
          </a:p>
          <a:p>
            <a:pPr marL="171450" indent="-171450">
              <a:buFontTx/>
              <a:buChar char="-"/>
            </a:pPr>
            <a:r>
              <a:rPr lang="en-US" dirty="0"/>
              <a:t>Everyday, the DDS services attempts to retrieve the lates dataset from the parent repository. </a:t>
            </a:r>
          </a:p>
        </p:txBody>
      </p:sp>
      <p:sp>
        <p:nvSpPr>
          <p:cNvPr id="4" name="Slide Number Placeholder 3"/>
          <p:cNvSpPr>
            <a:spLocks noGrp="1"/>
          </p:cNvSpPr>
          <p:nvPr>
            <p:ph type="sldNum" sz="quarter" idx="5"/>
          </p:nvPr>
        </p:nvSpPr>
        <p:spPr/>
        <p:txBody>
          <a:bodyPr/>
          <a:lstStyle/>
          <a:p>
            <a:fld id="{78F72CC5-A7D4-D645-BBF0-D43328980715}" type="slidenum">
              <a:rPr lang="en-GB" smtClean="0"/>
              <a:t>16</a:t>
            </a:fld>
            <a:endParaRPr lang="en-GB"/>
          </a:p>
        </p:txBody>
      </p:sp>
    </p:spTree>
    <p:extLst>
      <p:ext uri="{BB962C8B-B14F-4D97-AF65-F5344CB8AC3E}">
        <p14:creationId xmlns:p14="http://schemas.microsoft.com/office/powerpoint/2010/main" val="6509551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configuration for the retrieval of the variables from DDS is stored in TOML which are easily configurable.</a:t>
            </a:r>
          </a:p>
          <a:p>
            <a:pPr marL="171450" indent="-171450">
              <a:buFontTx/>
              <a:buChar char="-"/>
            </a:pPr>
            <a:r>
              <a:rPr lang="en-US" dirty="0"/>
              <a:t>This flexible format allows the ingestion of different fire predictors from different datastores.</a:t>
            </a:r>
          </a:p>
          <a:p>
            <a:pPr marL="171450" indent="-171450">
              <a:buFontTx/>
              <a:buChar char="-"/>
            </a:pPr>
            <a:r>
              <a:rPr lang="en-US" dirty="0"/>
              <a:t>The default format assumed for the dataset is </a:t>
            </a:r>
            <a:r>
              <a:rPr lang="en-US" dirty="0" err="1"/>
              <a:t>xarray</a:t>
            </a:r>
            <a:r>
              <a:rPr lang="en-US" dirty="0"/>
              <a:t> </a:t>
            </a:r>
            <a:r>
              <a:rPr lang="en-US" dirty="0" err="1"/>
              <a:t>netcdf</a:t>
            </a:r>
            <a:r>
              <a:rPr lang="en-US" dirty="0"/>
              <a:t> object. </a:t>
            </a:r>
          </a:p>
          <a:p>
            <a:pPr marL="171450" indent="-171450">
              <a:buFontTx/>
              <a:buChar char="-"/>
            </a:pPr>
            <a:r>
              <a:rPr lang="en-US" dirty="0"/>
              <a:t>As you can see that the pipeline is developed primarily for CMCC DDS service. </a:t>
            </a:r>
          </a:p>
        </p:txBody>
      </p:sp>
      <p:sp>
        <p:nvSpPr>
          <p:cNvPr id="4" name="Slide Number Placeholder 3"/>
          <p:cNvSpPr>
            <a:spLocks noGrp="1"/>
          </p:cNvSpPr>
          <p:nvPr>
            <p:ph type="sldNum" sz="quarter" idx="5"/>
          </p:nvPr>
        </p:nvSpPr>
        <p:spPr/>
        <p:txBody>
          <a:bodyPr/>
          <a:lstStyle/>
          <a:p>
            <a:fld id="{78F72CC5-A7D4-D645-BBF0-D43328980715}" type="slidenum">
              <a:rPr lang="en-GB" smtClean="0"/>
              <a:t>17</a:t>
            </a:fld>
            <a:endParaRPr lang="en-GB"/>
          </a:p>
        </p:txBody>
      </p:sp>
    </p:spTree>
    <p:extLst>
      <p:ext uri="{BB962C8B-B14F-4D97-AF65-F5344CB8AC3E}">
        <p14:creationId xmlns:p14="http://schemas.microsoft.com/office/powerpoint/2010/main" val="9010086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Data that is consumed from the datastore might require pre-</a:t>
            </a:r>
            <a:r>
              <a:rPr lang="en-US" dirty="0" err="1"/>
              <a:t>processig</a:t>
            </a:r>
            <a:r>
              <a:rPr lang="en-US" dirty="0"/>
              <a:t> before passing it for inference to the ml-model. </a:t>
            </a:r>
          </a:p>
          <a:p>
            <a:pPr marL="171450" indent="-171450">
              <a:buFontTx/>
              <a:buChar char="-"/>
            </a:pPr>
            <a:r>
              <a:rPr lang="en-US" dirty="0"/>
              <a:t>A flexible class exists in the pipeline in which one can code the transformations to be applied to the consumed variable.</a:t>
            </a:r>
          </a:p>
          <a:p>
            <a:pPr marL="171450" indent="-171450">
              <a:buFontTx/>
              <a:buChar char="-"/>
            </a:pPr>
            <a:r>
              <a:rPr lang="en-US" dirty="0"/>
              <a:t>Explain the image….</a:t>
            </a:r>
          </a:p>
        </p:txBody>
      </p:sp>
      <p:sp>
        <p:nvSpPr>
          <p:cNvPr id="4" name="Slide Number Placeholder 3"/>
          <p:cNvSpPr>
            <a:spLocks noGrp="1"/>
          </p:cNvSpPr>
          <p:nvPr>
            <p:ph type="sldNum" sz="quarter" idx="5"/>
          </p:nvPr>
        </p:nvSpPr>
        <p:spPr/>
        <p:txBody>
          <a:bodyPr/>
          <a:lstStyle/>
          <a:p>
            <a:fld id="{78F72CC5-A7D4-D645-BBF0-D43328980715}" type="slidenum">
              <a:rPr lang="en-GB" smtClean="0"/>
              <a:t>18</a:t>
            </a:fld>
            <a:endParaRPr lang="en-GB"/>
          </a:p>
        </p:txBody>
      </p:sp>
    </p:spTree>
    <p:extLst>
      <p:ext uri="{BB962C8B-B14F-4D97-AF65-F5344CB8AC3E}">
        <p14:creationId xmlns:p14="http://schemas.microsoft.com/office/powerpoint/2010/main" val="8934353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inference from the ml-model is stored in the SILVANUS storage from where it is visualized on the dashboard.</a:t>
            </a:r>
          </a:p>
        </p:txBody>
      </p:sp>
      <p:sp>
        <p:nvSpPr>
          <p:cNvPr id="4" name="Slide Number Placeholder 3"/>
          <p:cNvSpPr>
            <a:spLocks noGrp="1"/>
          </p:cNvSpPr>
          <p:nvPr>
            <p:ph type="sldNum" sz="quarter" idx="5"/>
          </p:nvPr>
        </p:nvSpPr>
        <p:spPr/>
        <p:txBody>
          <a:bodyPr/>
          <a:lstStyle/>
          <a:p>
            <a:fld id="{78F72CC5-A7D4-D645-BBF0-D43328980715}" type="slidenum">
              <a:rPr lang="en-GB" smtClean="0"/>
              <a:t>19</a:t>
            </a:fld>
            <a:endParaRPr lang="en-GB"/>
          </a:p>
        </p:txBody>
      </p:sp>
    </p:spTree>
    <p:extLst>
      <p:ext uri="{BB962C8B-B14F-4D97-AF65-F5344CB8AC3E}">
        <p14:creationId xmlns:p14="http://schemas.microsoft.com/office/powerpoint/2010/main" val="819749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3600" dirty="0"/>
              <a:t>SILVANUS is a wildfire management platform which is funded by the European green deal initiative.</a:t>
            </a:r>
          </a:p>
          <a:p>
            <a:pPr marL="171450" indent="-171450">
              <a:buFontTx/>
              <a:buChar char="-"/>
            </a:pPr>
            <a:r>
              <a:rPr lang="en-US" sz="3600" dirty="0"/>
              <a:t>The vision of the SILVANUS project has been to develop an integrated approach to wildfire management which consists of a set of integrated tool kits which assist the decision making in preparedness, response and recovery phase of the wildfire management. </a:t>
            </a:r>
          </a:p>
          <a:p>
            <a:pPr marL="171450" indent="-171450">
              <a:buFontTx/>
              <a:buChar char="-"/>
            </a:pPr>
            <a:r>
              <a:rPr lang="en-US" sz="3600" dirty="0"/>
              <a:t>The platform aims to enhance the human, environment and economic resilience to wildfires. </a:t>
            </a:r>
          </a:p>
          <a:p>
            <a:pPr marL="171450" indent="-171450">
              <a:buFontTx/>
              <a:buChar char="-"/>
            </a:pPr>
            <a:r>
              <a:rPr lang="en-US" sz="3600" dirty="0"/>
              <a:t>The SILVANUS integrated fire management </a:t>
            </a:r>
            <a:r>
              <a:rPr lang="en-US" sz="3600" dirty="0" err="1"/>
              <a:t>plaform</a:t>
            </a:r>
            <a:r>
              <a:rPr lang="en-US" sz="3600" dirty="0"/>
              <a:t> consists of three phases. </a:t>
            </a:r>
          </a:p>
          <a:p>
            <a:pPr marL="171450" indent="-171450">
              <a:buFontTx/>
              <a:buChar char="-"/>
            </a:pPr>
            <a:r>
              <a:rPr lang="en-US" sz="3600" dirty="0"/>
              <a:t>Phase A concerns preparedness and prevention, phase B consists of fire detection and response, and phase C is rehabilitation after a fire event.</a:t>
            </a:r>
          </a:p>
        </p:txBody>
      </p:sp>
      <p:sp>
        <p:nvSpPr>
          <p:cNvPr id="4" name="Slide Number Placeholder 3"/>
          <p:cNvSpPr>
            <a:spLocks noGrp="1"/>
          </p:cNvSpPr>
          <p:nvPr>
            <p:ph type="sldNum" sz="quarter" idx="5"/>
          </p:nvPr>
        </p:nvSpPr>
        <p:spPr/>
        <p:txBody>
          <a:bodyPr/>
          <a:lstStyle/>
          <a:p>
            <a:fld id="{78F72CC5-A7D4-D645-BBF0-D43328980715}" type="slidenum">
              <a:rPr lang="en-GB" smtClean="0"/>
              <a:t>2</a:t>
            </a:fld>
            <a:endParaRPr lang="en-GB"/>
          </a:p>
        </p:txBody>
      </p:sp>
    </p:spTree>
    <p:extLst>
      <p:ext uri="{BB962C8B-B14F-4D97-AF65-F5344CB8AC3E}">
        <p14:creationId xmlns:p14="http://schemas.microsoft.com/office/powerpoint/2010/main" val="36791722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pipeline, which is entirely based on python, can be </a:t>
            </a:r>
            <a:r>
              <a:rPr lang="en-US" dirty="0" err="1"/>
              <a:t>dockerized</a:t>
            </a:r>
            <a:r>
              <a:rPr lang="en-US" dirty="0"/>
              <a:t> and deployed on a cluster environment for autonomous computation of </a:t>
            </a:r>
            <a:r>
              <a:rPr lang="en-US" dirty="0" err="1"/>
              <a:t>fdi</a:t>
            </a:r>
            <a:r>
              <a:rPr lang="en-US" dirty="0"/>
              <a:t> forecast daily.</a:t>
            </a:r>
          </a:p>
        </p:txBody>
      </p:sp>
      <p:sp>
        <p:nvSpPr>
          <p:cNvPr id="4" name="Slide Number Placeholder 3"/>
          <p:cNvSpPr>
            <a:spLocks noGrp="1"/>
          </p:cNvSpPr>
          <p:nvPr>
            <p:ph type="sldNum" sz="quarter" idx="5"/>
          </p:nvPr>
        </p:nvSpPr>
        <p:spPr/>
        <p:txBody>
          <a:bodyPr/>
          <a:lstStyle/>
          <a:p>
            <a:fld id="{78F72CC5-A7D4-D645-BBF0-D43328980715}" type="slidenum">
              <a:rPr lang="en-GB" smtClean="0"/>
              <a:t>20</a:t>
            </a:fld>
            <a:endParaRPr lang="en-GB"/>
          </a:p>
        </p:txBody>
      </p:sp>
    </p:spTree>
    <p:extLst>
      <p:ext uri="{BB962C8B-B14F-4D97-AF65-F5344CB8AC3E}">
        <p14:creationId xmlns:p14="http://schemas.microsoft.com/office/powerpoint/2010/main" val="32177207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 will now show you some results from the FDI pipeline which were generated using the presented FDI pipeline.</a:t>
            </a:r>
          </a:p>
          <a:p>
            <a:r>
              <a:rPr lang="en-US" dirty="0"/>
              <a:t>- The pipeline was deployed over the three pilot sites in the SILVANUS project namely, Gargano and Sardinia in Italy and </a:t>
            </a:r>
            <a:r>
              <a:rPr lang="en-US" dirty="0" err="1"/>
              <a:t>Covilha</a:t>
            </a:r>
            <a:r>
              <a:rPr lang="en-US" dirty="0"/>
              <a:t> in </a:t>
            </a:r>
            <a:r>
              <a:rPr lang="en-US" dirty="0" err="1"/>
              <a:t>portugal</a:t>
            </a:r>
            <a:r>
              <a:rPr lang="en-US" dirty="0"/>
              <a:t>.  </a:t>
            </a:r>
          </a:p>
        </p:txBody>
      </p:sp>
      <p:sp>
        <p:nvSpPr>
          <p:cNvPr id="4" name="Slide Number Placeholder 3"/>
          <p:cNvSpPr>
            <a:spLocks noGrp="1"/>
          </p:cNvSpPr>
          <p:nvPr>
            <p:ph type="sldNum" sz="quarter" idx="5"/>
          </p:nvPr>
        </p:nvSpPr>
        <p:spPr/>
        <p:txBody>
          <a:bodyPr/>
          <a:lstStyle/>
          <a:p>
            <a:fld id="{78F72CC5-A7D4-D645-BBF0-D43328980715}" type="slidenum">
              <a:rPr lang="en-GB" smtClean="0"/>
              <a:t>21</a:t>
            </a:fld>
            <a:endParaRPr lang="en-GB"/>
          </a:p>
        </p:txBody>
      </p:sp>
    </p:spTree>
    <p:extLst>
      <p:ext uri="{BB962C8B-B14F-4D97-AF65-F5344CB8AC3E}">
        <p14:creationId xmlns:p14="http://schemas.microsoft.com/office/powerpoint/2010/main" val="29003696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Explain the images…..</a:t>
            </a:r>
          </a:p>
        </p:txBody>
      </p:sp>
      <p:sp>
        <p:nvSpPr>
          <p:cNvPr id="4" name="Slide Number Placeholder 3"/>
          <p:cNvSpPr>
            <a:spLocks noGrp="1"/>
          </p:cNvSpPr>
          <p:nvPr>
            <p:ph type="sldNum" sz="quarter" idx="5"/>
          </p:nvPr>
        </p:nvSpPr>
        <p:spPr/>
        <p:txBody>
          <a:bodyPr/>
          <a:lstStyle/>
          <a:p>
            <a:fld id="{78F72CC5-A7D4-D645-BBF0-D43328980715}" type="slidenum">
              <a:rPr lang="en-GB" smtClean="0"/>
              <a:t>22</a:t>
            </a:fld>
            <a:endParaRPr lang="en-GB"/>
          </a:p>
        </p:txBody>
      </p:sp>
    </p:spTree>
    <p:extLst>
      <p:ext uri="{BB962C8B-B14F-4D97-AF65-F5344CB8AC3E}">
        <p14:creationId xmlns:p14="http://schemas.microsoft.com/office/powerpoint/2010/main" val="3978109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I will quickly summarized the presentation:</a:t>
            </a:r>
          </a:p>
          <a:p>
            <a:pPr marL="628650" lvl="1" indent="-171450">
              <a:buFontTx/>
              <a:buChar char="-"/>
            </a:pPr>
            <a:r>
              <a:rPr lang="en-US" dirty="0"/>
              <a:t>I presented a functional pipeline for the autonomous computation of the FDI based on Python and </a:t>
            </a:r>
            <a:r>
              <a:rPr lang="en-US" dirty="0" err="1"/>
              <a:t>PyTorch</a:t>
            </a:r>
            <a:r>
              <a:rPr lang="en-US" dirty="0"/>
              <a:t> lightning setup. </a:t>
            </a:r>
          </a:p>
          <a:p>
            <a:pPr marL="628650" lvl="1" indent="-171450">
              <a:buFontTx/>
              <a:buChar char="-"/>
            </a:pPr>
            <a:r>
              <a:rPr lang="en-US" dirty="0"/>
              <a:t>The pipeline is highly configurable because a ml-model different from our </a:t>
            </a:r>
            <a:r>
              <a:rPr lang="en-US" dirty="0" err="1"/>
              <a:t>usecase</a:t>
            </a:r>
            <a:r>
              <a:rPr lang="en-US" dirty="0"/>
              <a:t> can be very quickly configured.</a:t>
            </a:r>
          </a:p>
          <a:p>
            <a:pPr marL="628650" lvl="1" indent="-171450">
              <a:buFontTx/>
              <a:buChar char="-"/>
            </a:pPr>
            <a:r>
              <a:rPr lang="en-US" dirty="0"/>
              <a:t>One can use different data store for different pilot sites. Most of the code however is written for the CMCC DDS datastore but with minimal changes any other datastore can also be configured.</a:t>
            </a:r>
          </a:p>
          <a:p>
            <a:pPr marL="628650" lvl="1" indent="-171450">
              <a:buFontTx/>
              <a:buChar char="-"/>
            </a:pPr>
            <a:r>
              <a:rPr lang="en-US" dirty="0"/>
              <a:t>The pipeline can further be deployed in a cluster environment for autonomous computation of FDI.</a:t>
            </a:r>
          </a:p>
        </p:txBody>
      </p:sp>
      <p:sp>
        <p:nvSpPr>
          <p:cNvPr id="4" name="Slide Number Placeholder 3"/>
          <p:cNvSpPr>
            <a:spLocks noGrp="1"/>
          </p:cNvSpPr>
          <p:nvPr>
            <p:ph type="sldNum" sz="quarter" idx="5"/>
          </p:nvPr>
        </p:nvSpPr>
        <p:spPr/>
        <p:txBody>
          <a:bodyPr/>
          <a:lstStyle/>
          <a:p>
            <a:fld id="{78F72CC5-A7D4-D645-BBF0-D43328980715}" type="slidenum">
              <a:rPr lang="en-GB" smtClean="0"/>
              <a:t>23</a:t>
            </a:fld>
            <a:endParaRPr lang="en-GB"/>
          </a:p>
        </p:txBody>
      </p:sp>
    </p:spTree>
    <p:extLst>
      <p:ext uri="{BB962C8B-B14F-4D97-AF65-F5344CB8AC3E}">
        <p14:creationId xmlns:p14="http://schemas.microsoft.com/office/powerpoint/2010/main" val="20557016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I will take a moment to talk about the lessons learned during the development of the project.</a:t>
            </a:r>
          </a:p>
          <a:p>
            <a:pPr marL="171450" indent="-171450">
              <a:buFontTx/>
              <a:buChar char="-"/>
            </a:pPr>
            <a:r>
              <a:rPr lang="en-US" dirty="0"/>
              <a:t>Data ingestion from the autonomous data repository can cause a bottleneck in the continuous operation of the pipeline.</a:t>
            </a:r>
          </a:p>
          <a:p>
            <a:pPr marL="171450" indent="-171450">
              <a:buFontTx/>
              <a:buChar char="-"/>
            </a:pPr>
            <a:r>
              <a:rPr lang="en-US" dirty="0"/>
              <a:t>Model life cycle management is needed for monitor the performance of the model and perhaps also train the model. </a:t>
            </a:r>
          </a:p>
        </p:txBody>
      </p:sp>
      <p:sp>
        <p:nvSpPr>
          <p:cNvPr id="4" name="Slide Number Placeholder 3"/>
          <p:cNvSpPr>
            <a:spLocks noGrp="1"/>
          </p:cNvSpPr>
          <p:nvPr>
            <p:ph type="sldNum" sz="quarter" idx="5"/>
          </p:nvPr>
        </p:nvSpPr>
        <p:spPr/>
        <p:txBody>
          <a:bodyPr/>
          <a:lstStyle/>
          <a:p>
            <a:fld id="{78F72CC5-A7D4-D645-BBF0-D43328980715}" type="slidenum">
              <a:rPr lang="en-GB" smtClean="0"/>
              <a:t>24</a:t>
            </a:fld>
            <a:endParaRPr lang="en-GB"/>
          </a:p>
        </p:txBody>
      </p:sp>
    </p:spTree>
    <p:extLst>
      <p:ext uri="{BB962C8B-B14F-4D97-AF65-F5344CB8AC3E}">
        <p14:creationId xmlns:p14="http://schemas.microsoft.com/office/powerpoint/2010/main" val="1031831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To consume the latest fire predictors for creating the forecast </a:t>
            </a:r>
          </a:p>
        </p:txBody>
      </p:sp>
      <p:sp>
        <p:nvSpPr>
          <p:cNvPr id="4" name="Slide Number Placeholder 3"/>
          <p:cNvSpPr>
            <a:spLocks noGrp="1"/>
          </p:cNvSpPr>
          <p:nvPr>
            <p:ph type="sldNum" sz="quarter" idx="5"/>
          </p:nvPr>
        </p:nvSpPr>
        <p:spPr/>
        <p:txBody>
          <a:bodyPr/>
          <a:lstStyle/>
          <a:p>
            <a:fld id="{78F72CC5-A7D4-D645-BBF0-D43328980715}" type="slidenum">
              <a:rPr lang="en-GB" smtClean="0"/>
              <a:t>26</a:t>
            </a:fld>
            <a:endParaRPr lang="en-GB"/>
          </a:p>
        </p:txBody>
      </p:sp>
    </p:spTree>
    <p:extLst>
      <p:ext uri="{BB962C8B-B14F-4D97-AF65-F5344CB8AC3E}">
        <p14:creationId xmlns:p14="http://schemas.microsoft.com/office/powerpoint/2010/main" val="15733792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a:extLst>
            <a:ext uri="{FF2B5EF4-FFF2-40B4-BE49-F238E27FC236}">
              <a16:creationId xmlns:a16="http://schemas.microsoft.com/office/drawing/2014/main" id="{D5ED1C34-7C17-5E04-9935-624C77EE596C}"/>
            </a:ext>
          </a:extLst>
        </p:cNvPr>
        <p:cNvGrpSpPr/>
        <p:nvPr/>
      </p:nvGrpSpPr>
      <p:grpSpPr>
        <a:xfrm>
          <a:off x="0" y="0"/>
          <a:ext cx="0" cy="0"/>
          <a:chOff x="0" y="0"/>
          <a:chExt cx="0" cy="0"/>
        </a:xfrm>
      </p:grpSpPr>
      <p:sp>
        <p:nvSpPr>
          <p:cNvPr id="95" name="Google Shape;95;g2ce283e3287_0_0:notes">
            <a:extLst>
              <a:ext uri="{FF2B5EF4-FFF2-40B4-BE49-F238E27FC236}">
                <a16:creationId xmlns:a16="http://schemas.microsoft.com/office/drawing/2014/main" id="{9C69E3EA-D2B3-7D5B-C132-D110B2EDAA2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g2ce283e3287_0_0:notes">
            <a:extLst>
              <a:ext uri="{FF2B5EF4-FFF2-40B4-BE49-F238E27FC236}">
                <a16:creationId xmlns:a16="http://schemas.microsoft.com/office/drawing/2014/main" id="{CB75BBCB-60DB-FC00-F648-75B49546DAE9}"/>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r>
              <a:rPr lang="en-US"/>
              <a:t>Explain what this chart is</a:t>
            </a:r>
          </a:p>
          <a:p>
            <a:pPr marL="0" indent="0"/>
            <a:r>
              <a:rPr lang="en-US"/>
              <a:t>Show that we are currently here.</a:t>
            </a:r>
          </a:p>
          <a:p>
            <a:pPr marL="0" indent="0"/>
            <a:r>
              <a:rPr lang="en-US"/>
              <a:t>Tasks, and how they are mapped to the delivered. </a:t>
            </a:r>
          </a:p>
          <a:p>
            <a:pPr marL="0" indent="0"/>
            <a:r>
              <a:rPr lang="en-US"/>
              <a:t>Time line.</a:t>
            </a:r>
          </a:p>
        </p:txBody>
      </p:sp>
      <p:sp>
        <p:nvSpPr>
          <p:cNvPr id="97" name="Google Shape;97;g2ce283e3287_0_0:notes">
            <a:extLst>
              <a:ext uri="{FF2B5EF4-FFF2-40B4-BE49-F238E27FC236}">
                <a16:creationId xmlns:a16="http://schemas.microsoft.com/office/drawing/2014/main" id="{F77465B6-D102-F2B2-671F-4C2FA2F3E18B}"/>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1275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fire danger index is a index which encapsulates the risk of forest fire occurrence in a given day. </a:t>
            </a:r>
          </a:p>
          <a:p>
            <a:pPr marL="171450" indent="-171450">
              <a:buFontTx/>
              <a:buChar char="-"/>
            </a:pPr>
            <a:r>
              <a:rPr lang="en-US" dirty="0"/>
              <a:t>It gives a measure of the probability of fire occurrence in a given pixel. </a:t>
            </a:r>
          </a:p>
          <a:p>
            <a:pPr marL="171450" indent="-171450">
              <a:buFontTx/>
              <a:buChar char="-"/>
            </a:pPr>
            <a:r>
              <a:rPr lang="en-US" dirty="0"/>
              <a:t>Given this, the fire danger index covers the phase A activity of SILAVANUS as it assist in judging the severity of the fire there by supporting several initiatives such as, </a:t>
            </a:r>
          </a:p>
        </p:txBody>
      </p:sp>
      <p:sp>
        <p:nvSpPr>
          <p:cNvPr id="4" name="Slide Number Placeholder 3"/>
          <p:cNvSpPr>
            <a:spLocks noGrp="1"/>
          </p:cNvSpPr>
          <p:nvPr>
            <p:ph type="sldNum" sz="quarter" idx="5"/>
          </p:nvPr>
        </p:nvSpPr>
        <p:spPr/>
        <p:txBody>
          <a:bodyPr/>
          <a:lstStyle/>
          <a:p>
            <a:fld id="{78F72CC5-A7D4-D645-BBF0-D43328980715}" type="slidenum">
              <a:rPr lang="en-GB" smtClean="0"/>
              <a:t>3</a:t>
            </a:fld>
            <a:endParaRPr lang="en-GB"/>
          </a:p>
        </p:txBody>
      </p:sp>
    </p:spTree>
    <p:extLst>
      <p:ext uri="{BB962C8B-B14F-4D97-AF65-F5344CB8AC3E}">
        <p14:creationId xmlns:p14="http://schemas.microsoft.com/office/powerpoint/2010/main" val="3849042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Informing the general public during fire season on the location which are at a high risk of fires on the days when fire danger is particularly high. </a:t>
            </a:r>
          </a:p>
        </p:txBody>
      </p:sp>
      <p:sp>
        <p:nvSpPr>
          <p:cNvPr id="4" name="Slide Number Placeholder 3"/>
          <p:cNvSpPr>
            <a:spLocks noGrp="1"/>
          </p:cNvSpPr>
          <p:nvPr>
            <p:ph type="sldNum" sz="quarter" idx="5"/>
          </p:nvPr>
        </p:nvSpPr>
        <p:spPr/>
        <p:txBody>
          <a:bodyPr/>
          <a:lstStyle/>
          <a:p>
            <a:fld id="{78F72CC5-A7D4-D645-BBF0-D43328980715}" type="slidenum">
              <a:rPr lang="en-GB" smtClean="0"/>
              <a:t>4</a:t>
            </a:fld>
            <a:endParaRPr lang="en-GB"/>
          </a:p>
        </p:txBody>
      </p:sp>
    </p:spTree>
    <p:extLst>
      <p:ext uri="{BB962C8B-B14F-4D97-AF65-F5344CB8AC3E}">
        <p14:creationId xmlns:p14="http://schemas.microsoft.com/office/powerpoint/2010/main" val="633310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FDI can be integrated into the early warning system to help prepare the authorities days in advance of a possible fire event. </a:t>
            </a:r>
          </a:p>
        </p:txBody>
      </p:sp>
      <p:sp>
        <p:nvSpPr>
          <p:cNvPr id="4" name="Slide Number Placeholder 3"/>
          <p:cNvSpPr>
            <a:spLocks noGrp="1"/>
          </p:cNvSpPr>
          <p:nvPr>
            <p:ph type="sldNum" sz="quarter" idx="5"/>
          </p:nvPr>
        </p:nvSpPr>
        <p:spPr/>
        <p:txBody>
          <a:bodyPr/>
          <a:lstStyle/>
          <a:p>
            <a:fld id="{78F72CC5-A7D4-D645-BBF0-D43328980715}" type="slidenum">
              <a:rPr lang="en-GB" smtClean="0"/>
              <a:t>5</a:t>
            </a:fld>
            <a:endParaRPr lang="en-GB"/>
          </a:p>
        </p:txBody>
      </p:sp>
    </p:spTree>
    <p:extLst>
      <p:ext uri="{BB962C8B-B14F-4D97-AF65-F5344CB8AC3E}">
        <p14:creationId xmlns:p14="http://schemas.microsoft.com/office/powerpoint/2010/main" val="4149403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This in turn allows the civil services to better plan and allocate resources given the changing level of fire risk across the geographic region. </a:t>
            </a:r>
          </a:p>
        </p:txBody>
      </p:sp>
      <p:sp>
        <p:nvSpPr>
          <p:cNvPr id="4" name="Slide Number Placeholder 3"/>
          <p:cNvSpPr>
            <a:spLocks noGrp="1"/>
          </p:cNvSpPr>
          <p:nvPr>
            <p:ph type="sldNum" sz="quarter" idx="5"/>
          </p:nvPr>
        </p:nvSpPr>
        <p:spPr/>
        <p:txBody>
          <a:bodyPr/>
          <a:lstStyle/>
          <a:p>
            <a:fld id="{78F72CC5-A7D4-D645-BBF0-D43328980715}" type="slidenum">
              <a:rPr lang="en-GB" smtClean="0"/>
              <a:t>6</a:t>
            </a:fld>
            <a:endParaRPr lang="en-GB"/>
          </a:p>
        </p:txBody>
      </p:sp>
    </p:spTree>
    <p:extLst>
      <p:ext uri="{BB962C8B-B14F-4D97-AF65-F5344CB8AC3E}">
        <p14:creationId xmlns:p14="http://schemas.microsoft.com/office/powerpoint/2010/main" val="9579890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Canonical FWI index generally utilize weather variables to assess the risk of forest fires. </a:t>
            </a:r>
          </a:p>
          <a:p>
            <a:pPr marL="171450" indent="-171450">
              <a:buFontTx/>
              <a:buChar char="-"/>
            </a:pPr>
            <a:r>
              <a:rPr lang="en-US" dirty="0"/>
              <a:t>The canonical methods, thus, provide a measure of fire weather – weather conducive to fire </a:t>
            </a:r>
            <a:r>
              <a:rPr lang="en-US" dirty="0" err="1"/>
              <a:t>erruption</a:t>
            </a: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Furthermore, canonical </a:t>
            </a:r>
            <a:r>
              <a:rPr lang="en-US" dirty="0" err="1"/>
              <a:t>fwi</a:t>
            </a:r>
            <a:r>
              <a:rPr lang="en-US" dirty="0"/>
              <a:t> often over-estimate the risk of fire eruption.</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78F72CC5-A7D4-D645-BBF0-D43328980715}" type="slidenum">
              <a:rPr lang="en-GB" smtClean="0"/>
              <a:t>7</a:t>
            </a:fld>
            <a:endParaRPr lang="en-GB"/>
          </a:p>
        </p:txBody>
      </p:sp>
    </p:spTree>
    <p:extLst>
      <p:ext uri="{BB962C8B-B14F-4D97-AF65-F5344CB8AC3E}">
        <p14:creationId xmlns:p14="http://schemas.microsoft.com/office/powerpoint/2010/main" val="41181995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t>Ml</a:t>
            </a:r>
            <a:r>
              <a:rPr lang="en-US" dirty="0"/>
              <a:t>-based </a:t>
            </a:r>
            <a:r>
              <a:rPr lang="en-US" dirty="0" err="1"/>
              <a:t>fdi</a:t>
            </a:r>
            <a:r>
              <a:rPr lang="en-US" dirty="0"/>
              <a:t> index gives directly the measure of fire activity thus a direct measure of fire occurrence. </a:t>
            </a:r>
          </a:p>
        </p:txBody>
      </p:sp>
      <p:sp>
        <p:nvSpPr>
          <p:cNvPr id="4" name="Slide Number Placeholder 3"/>
          <p:cNvSpPr>
            <a:spLocks noGrp="1"/>
          </p:cNvSpPr>
          <p:nvPr>
            <p:ph type="sldNum" sz="quarter" idx="5"/>
          </p:nvPr>
        </p:nvSpPr>
        <p:spPr/>
        <p:txBody>
          <a:bodyPr/>
          <a:lstStyle/>
          <a:p>
            <a:fld id="{78F72CC5-A7D4-D645-BBF0-D43328980715}" type="slidenum">
              <a:rPr lang="en-GB" smtClean="0"/>
              <a:t>8</a:t>
            </a:fld>
            <a:endParaRPr lang="en-GB"/>
          </a:p>
        </p:txBody>
      </p:sp>
    </p:spTree>
    <p:extLst>
      <p:ext uri="{BB962C8B-B14F-4D97-AF65-F5344CB8AC3E}">
        <p14:creationId xmlns:p14="http://schemas.microsoft.com/office/powerpoint/2010/main" val="20217755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This is achieved by factoring essential variables like anthropogenic activities that 1) reduce the false positives but factoring variables essential for fire activity, 2) predict directly fire activity rather the fire weather like the </a:t>
            </a:r>
            <a:r>
              <a:rPr lang="en-US" dirty="0" err="1"/>
              <a:t>canadian</a:t>
            </a:r>
            <a:r>
              <a:rPr lang="en-US" dirty="0"/>
              <a:t> </a:t>
            </a:r>
            <a:r>
              <a:rPr lang="en-US" dirty="0" err="1"/>
              <a:t>fwi</a:t>
            </a:r>
            <a:r>
              <a:rPr lang="en-US" dirty="0"/>
              <a:t>. </a:t>
            </a:r>
          </a:p>
        </p:txBody>
      </p:sp>
      <p:sp>
        <p:nvSpPr>
          <p:cNvPr id="4" name="Slide Number Placeholder 3"/>
          <p:cNvSpPr>
            <a:spLocks noGrp="1"/>
          </p:cNvSpPr>
          <p:nvPr>
            <p:ph type="sldNum" sz="quarter" idx="5"/>
          </p:nvPr>
        </p:nvSpPr>
        <p:spPr/>
        <p:txBody>
          <a:bodyPr/>
          <a:lstStyle/>
          <a:p>
            <a:fld id="{78F72CC5-A7D4-D645-BBF0-D43328980715}" type="slidenum">
              <a:rPr lang="en-GB" smtClean="0"/>
              <a:t>9</a:t>
            </a:fld>
            <a:endParaRPr lang="en-GB"/>
          </a:p>
        </p:txBody>
      </p:sp>
    </p:spTree>
    <p:extLst>
      <p:ext uri="{BB962C8B-B14F-4D97-AF65-F5344CB8AC3E}">
        <p14:creationId xmlns:p14="http://schemas.microsoft.com/office/powerpoint/2010/main" val="2907929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CA0342F-DA07-4C49-8B81-7A462CA39C21}" type="datetimeFigureOut">
              <a:rPr lang="en-US" smtClean="0"/>
              <a:t>4/30/25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12C75F-8802-864F-B012-FADCA134C7AA}" type="slidenum">
              <a:rPr lang="en-US" smtClean="0"/>
              <a:t>‹#›</a:t>
            </a:fld>
            <a:endParaRPr lang="en-US"/>
          </a:p>
        </p:txBody>
      </p:sp>
    </p:spTree>
    <p:extLst>
      <p:ext uri="{BB962C8B-B14F-4D97-AF65-F5344CB8AC3E}">
        <p14:creationId xmlns:p14="http://schemas.microsoft.com/office/powerpoint/2010/main" val="3874440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CA0342F-DA07-4C49-8B81-7A462CA39C21}" type="datetimeFigureOut">
              <a:rPr lang="en-US" smtClean="0"/>
              <a:t>4/30/25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12C75F-8802-864F-B012-FADCA134C7AA}" type="slidenum">
              <a:rPr lang="en-US" smtClean="0"/>
              <a:t>‹#›</a:t>
            </a:fld>
            <a:endParaRPr lang="en-US"/>
          </a:p>
        </p:txBody>
      </p:sp>
    </p:spTree>
    <p:extLst>
      <p:ext uri="{BB962C8B-B14F-4D97-AF65-F5344CB8AC3E}">
        <p14:creationId xmlns:p14="http://schemas.microsoft.com/office/powerpoint/2010/main" val="110310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CA0342F-DA07-4C49-8B81-7A462CA39C21}" type="datetimeFigureOut">
              <a:rPr lang="en-US" smtClean="0"/>
              <a:t>4/30/25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12C75F-8802-864F-B012-FADCA134C7AA}" type="slidenum">
              <a:rPr lang="en-US" smtClean="0"/>
              <a:t>‹#›</a:t>
            </a:fld>
            <a:endParaRPr lang="en-US"/>
          </a:p>
        </p:txBody>
      </p:sp>
    </p:spTree>
    <p:extLst>
      <p:ext uri="{BB962C8B-B14F-4D97-AF65-F5344CB8AC3E}">
        <p14:creationId xmlns:p14="http://schemas.microsoft.com/office/powerpoint/2010/main" val="2541087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16"/>
        <p:cNvGrpSpPr/>
        <p:nvPr/>
      </p:nvGrpSpPr>
      <p:grpSpPr>
        <a:xfrm>
          <a:off x="0" y="0"/>
          <a:ext cx="0" cy="0"/>
          <a:chOff x="0" y="0"/>
          <a:chExt cx="0" cy="0"/>
        </a:xfrm>
      </p:grpSpPr>
      <p:sp>
        <p:nvSpPr>
          <p:cNvPr id="17" name="Google Shape;17;p66"/>
          <p:cNvSpPr txBox="1">
            <a:spLocks noGrp="1"/>
          </p:cNvSpPr>
          <p:nvPr>
            <p:ph type="sldNum" idx="12"/>
          </p:nvPr>
        </p:nvSpPr>
        <p:spPr>
          <a:xfrm>
            <a:off x="9830683" y="6453386"/>
            <a:ext cx="1596292" cy="40461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pic>
        <p:nvPicPr>
          <p:cNvPr id="18" name="Google Shape;18;p66"/>
          <p:cNvPicPr preferRelativeResize="0"/>
          <p:nvPr/>
        </p:nvPicPr>
        <p:blipFill rotWithShape="1">
          <a:blip r:embed="rId2">
            <a:alphaModFix/>
          </a:blip>
          <a:srcRect/>
          <a:stretch/>
        </p:blipFill>
        <p:spPr>
          <a:xfrm>
            <a:off x="134574" y="173502"/>
            <a:ext cx="2305573" cy="618978"/>
          </a:xfrm>
          <a:prstGeom prst="rect">
            <a:avLst/>
          </a:prstGeom>
          <a:noFill/>
          <a:ln>
            <a:noFill/>
          </a:ln>
        </p:spPr>
      </p:pic>
      <p:pic>
        <p:nvPicPr>
          <p:cNvPr id="19" name="Google Shape;19;p66"/>
          <p:cNvPicPr preferRelativeResize="0"/>
          <p:nvPr/>
        </p:nvPicPr>
        <p:blipFill rotWithShape="1">
          <a:blip r:embed="rId3">
            <a:alphaModFix/>
          </a:blip>
          <a:srcRect/>
          <a:stretch/>
        </p:blipFill>
        <p:spPr>
          <a:xfrm>
            <a:off x="9830683" y="349072"/>
            <a:ext cx="2339543" cy="6370872"/>
          </a:xfrm>
          <a:prstGeom prst="rect">
            <a:avLst/>
          </a:prstGeom>
          <a:noFill/>
          <a:ln>
            <a:noFill/>
          </a:ln>
        </p:spPr>
      </p:pic>
      <p:sp>
        <p:nvSpPr>
          <p:cNvPr id="20" name="Google Shape;20;p66"/>
          <p:cNvSpPr/>
          <p:nvPr/>
        </p:nvSpPr>
        <p:spPr>
          <a:xfrm>
            <a:off x="2409667" y="6331772"/>
            <a:ext cx="4145280" cy="457200"/>
          </a:xfrm>
          <a:prstGeom prst="rect">
            <a:avLst/>
          </a:prstGeom>
          <a:solidFill>
            <a:schemeClr val="lt1"/>
          </a:solidFill>
          <a:ln w="349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Constantia"/>
                <a:ea typeface="Constantia"/>
                <a:cs typeface="Constantia"/>
                <a:sym typeface="Constantia"/>
              </a:rPr>
              <a:t>This project has received funding from the European Union’s Horizon 2020 research and innovation programme under Grant Agreement No 101037247</a:t>
            </a:r>
            <a:endParaRPr sz="900" b="0" i="0" u="none" strike="noStrike" cap="none">
              <a:solidFill>
                <a:schemeClr val="dk1"/>
              </a:solidFill>
              <a:latin typeface="Constantia"/>
              <a:ea typeface="Constantia"/>
              <a:cs typeface="Constantia"/>
              <a:sym typeface="Constantia"/>
            </a:endParaRPr>
          </a:p>
        </p:txBody>
      </p:sp>
      <p:pic>
        <p:nvPicPr>
          <p:cNvPr id="21" name="Google Shape;21;p66"/>
          <p:cNvPicPr preferRelativeResize="0"/>
          <p:nvPr/>
        </p:nvPicPr>
        <p:blipFill rotWithShape="1">
          <a:blip r:embed="rId4">
            <a:alphaModFix/>
          </a:blip>
          <a:srcRect/>
          <a:stretch/>
        </p:blipFill>
        <p:spPr>
          <a:xfrm>
            <a:off x="1857325" y="6380372"/>
            <a:ext cx="551606" cy="360000"/>
          </a:xfrm>
          <a:prstGeom prst="rect">
            <a:avLst/>
          </a:prstGeom>
          <a:noFill/>
          <a:ln>
            <a:noFill/>
          </a:ln>
        </p:spPr>
      </p:pic>
    </p:spTree>
    <p:extLst>
      <p:ext uri="{BB962C8B-B14F-4D97-AF65-F5344CB8AC3E}">
        <p14:creationId xmlns:p14="http://schemas.microsoft.com/office/powerpoint/2010/main" val="14920410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2"/>
        <p:cNvGrpSpPr/>
        <p:nvPr/>
      </p:nvGrpSpPr>
      <p:grpSpPr>
        <a:xfrm>
          <a:off x="0" y="0"/>
          <a:ext cx="0" cy="0"/>
          <a:chOff x="0" y="0"/>
          <a:chExt cx="0" cy="0"/>
        </a:xfrm>
      </p:grpSpPr>
      <p:pic>
        <p:nvPicPr>
          <p:cNvPr id="23" name="Google Shape;23;p67"/>
          <p:cNvPicPr preferRelativeResize="0"/>
          <p:nvPr/>
        </p:nvPicPr>
        <p:blipFill rotWithShape="1">
          <a:blip r:embed="rId2">
            <a:alphaModFix/>
          </a:blip>
          <a:srcRect/>
          <a:stretch/>
        </p:blipFill>
        <p:spPr>
          <a:xfrm>
            <a:off x="9830683" y="349072"/>
            <a:ext cx="2339543" cy="6370872"/>
          </a:xfrm>
          <a:prstGeom prst="rect">
            <a:avLst/>
          </a:prstGeom>
          <a:noFill/>
          <a:ln>
            <a:noFill/>
          </a:ln>
        </p:spPr>
      </p:pic>
      <p:sp>
        <p:nvSpPr>
          <p:cNvPr id="24" name="Google Shape;24;p67"/>
          <p:cNvSpPr txBox="1">
            <a:spLocks noGrp="1"/>
          </p:cNvSpPr>
          <p:nvPr>
            <p:ph type="title"/>
          </p:nvPr>
        </p:nvSpPr>
        <p:spPr>
          <a:xfrm>
            <a:off x="873760" y="214114"/>
            <a:ext cx="10166854" cy="883166"/>
          </a:xfrm>
          <a:prstGeom prst="rect">
            <a:avLst/>
          </a:prstGeom>
          <a:noFill/>
          <a:ln>
            <a:noFill/>
          </a:ln>
        </p:spPr>
        <p:txBody>
          <a:bodyPr spcFirstLastPara="1" wrap="square" lIns="91425" tIns="45700" rIns="91425" bIns="45700" anchor="t" anchorCtr="0">
            <a:normAutofit/>
          </a:bodyPr>
          <a:lstStyle>
            <a:lvl1pPr lvl="0" algn="l">
              <a:lnSpc>
                <a:spcPct val="89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67"/>
          <p:cNvSpPr txBox="1">
            <a:spLocks noGrp="1"/>
          </p:cNvSpPr>
          <p:nvPr>
            <p:ph type="body" idx="1"/>
          </p:nvPr>
        </p:nvSpPr>
        <p:spPr>
          <a:xfrm>
            <a:off x="873760" y="1229360"/>
            <a:ext cx="10166854" cy="5069840"/>
          </a:xfrm>
          <a:prstGeom prst="rect">
            <a:avLst/>
          </a:prstGeom>
          <a:noFill/>
          <a:ln>
            <a:noFill/>
          </a:ln>
        </p:spPr>
        <p:txBody>
          <a:bodyPr spcFirstLastPara="1" wrap="square" lIns="91425" tIns="45700" rIns="91425" bIns="45700" anchor="t" anchorCtr="0">
            <a:normAutofit/>
          </a:bodyPr>
          <a:lstStyle>
            <a:lvl1pPr marL="457200" lvl="0" indent="-342900" algn="l">
              <a:lnSpc>
                <a:spcPct val="94000"/>
              </a:lnSpc>
              <a:spcBef>
                <a:spcPts val="1000"/>
              </a:spcBef>
              <a:spcAft>
                <a:spcPts val="0"/>
              </a:spcAft>
              <a:buClr>
                <a:schemeClr val="dk2"/>
              </a:buClr>
              <a:buSzPts val="1800"/>
              <a:buChar char="■"/>
              <a:defRPr/>
            </a:lvl1pPr>
            <a:lvl2pPr marL="914400" lvl="1" indent="-342900" algn="l">
              <a:lnSpc>
                <a:spcPct val="94000"/>
              </a:lnSpc>
              <a:spcBef>
                <a:spcPts val="500"/>
              </a:spcBef>
              <a:spcAft>
                <a:spcPts val="0"/>
              </a:spcAft>
              <a:buClr>
                <a:schemeClr val="dk2"/>
              </a:buClr>
              <a:buSzPts val="1800"/>
              <a:buChar char="–"/>
              <a:defRPr/>
            </a:lvl2pPr>
            <a:lvl3pPr marL="1371600" lvl="2" indent="-342900" algn="l">
              <a:lnSpc>
                <a:spcPct val="94000"/>
              </a:lnSpc>
              <a:spcBef>
                <a:spcPts val="500"/>
              </a:spcBef>
              <a:spcAft>
                <a:spcPts val="0"/>
              </a:spcAft>
              <a:buClr>
                <a:schemeClr val="dk2"/>
              </a:buClr>
              <a:buSzPts val="1800"/>
              <a:buChar char="■"/>
              <a:defRPr/>
            </a:lvl3pPr>
            <a:lvl4pPr marL="1828800" lvl="3" indent="-342900" algn="l">
              <a:lnSpc>
                <a:spcPct val="94000"/>
              </a:lnSpc>
              <a:spcBef>
                <a:spcPts val="500"/>
              </a:spcBef>
              <a:spcAft>
                <a:spcPts val="0"/>
              </a:spcAft>
              <a:buClr>
                <a:schemeClr val="dk2"/>
              </a:buClr>
              <a:buSzPts val="1800"/>
              <a:buChar char="–"/>
              <a:defRPr/>
            </a:lvl4pPr>
            <a:lvl5pPr marL="2286000" lvl="4" indent="-342900" algn="l">
              <a:lnSpc>
                <a:spcPct val="94000"/>
              </a:lnSpc>
              <a:spcBef>
                <a:spcPts val="500"/>
              </a:spcBef>
              <a:spcAft>
                <a:spcPts val="0"/>
              </a:spcAft>
              <a:buClr>
                <a:schemeClr val="dk2"/>
              </a:buClr>
              <a:buSzPts val="1800"/>
              <a:buChar char="■"/>
              <a:defRPr/>
            </a:lvl5pPr>
            <a:lvl6pPr marL="2743200" lvl="5" indent="-342900" algn="l">
              <a:lnSpc>
                <a:spcPct val="94000"/>
              </a:lnSpc>
              <a:spcBef>
                <a:spcPts val="500"/>
              </a:spcBef>
              <a:spcAft>
                <a:spcPts val="0"/>
              </a:spcAft>
              <a:buClr>
                <a:schemeClr val="dk2"/>
              </a:buClr>
              <a:buSzPts val="1800"/>
              <a:buChar char="–"/>
              <a:defRPr/>
            </a:lvl6pPr>
            <a:lvl7pPr marL="3200400" lvl="6" indent="-342900" algn="l">
              <a:lnSpc>
                <a:spcPct val="94000"/>
              </a:lnSpc>
              <a:spcBef>
                <a:spcPts val="500"/>
              </a:spcBef>
              <a:spcAft>
                <a:spcPts val="0"/>
              </a:spcAft>
              <a:buClr>
                <a:schemeClr val="dk2"/>
              </a:buClr>
              <a:buSzPts val="1800"/>
              <a:buChar char="■"/>
              <a:defRPr/>
            </a:lvl7pPr>
            <a:lvl8pPr marL="3657600" lvl="7" indent="-342900" algn="l">
              <a:lnSpc>
                <a:spcPct val="94000"/>
              </a:lnSpc>
              <a:spcBef>
                <a:spcPts val="500"/>
              </a:spcBef>
              <a:spcAft>
                <a:spcPts val="0"/>
              </a:spcAft>
              <a:buClr>
                <a:schemeClr val="dk2"/>
              </a:buClr>
              <a:buSzPts val="1800"/>
              <a:buChar char="–"/>
              <a:defRPr/>
            </a:lvl8pPr>
            <a:lvl9pPr marL="4114800" lvl="8" indent="-342900" algn="l">
              <a:lnSpc>
                <a:spcPct val="94000"/>
              </a:lnSpc>
              <a:spcBef>
                <a:spcPts val="500"/>
              </a:spcBef>
              <a:spcAft>
                <a:spcPts val="200"/>
              </a:spcAft>
              <a:buClr>
                <a:schemeClr val="dk2"/>
              </a:buClr>
              <a:buSzPts val="1800"/>
              <a:buChar char="■"/>
              <a:defRPr/>
            </a:lvl9pPr>
          </a:lstStyle>
          <a:p>
            <a:endParaRPr/>
          </a:p>
        </p:txBody>
      </p:sp>
      <p:sp>
        <p:nvSpPr>
          <p:cNvPr id="26" name="Google Shape;26;p67"/>
          <p:cNvSpPr txBox="1">
            <a:spLocks noGrp="1"/>
          </p:cNvSpPr>
          <p:nvPr>
            <p:ph type="dt" idx="10"/>
          </p:nvPr>
        </p:nvSpPr>
        <p:spPr>
          <a:xfrm>
            <a:off x="873760" y="6398802"/>
            <a:ext cx="1204572" cy="40461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67"/>
          <p:cNvSpPr txBox="1">
            <a:spLocks noGrp="1"/>
          </p:cNvSpPr>
          <p:nvPr>
            <p:ph type="ftr" idx="11"/>
          </p:nvPr>
        </p:nvSpPr>
        <p:spPr>
          <a:xfrm>
            <a:off x="2255915" y="6398802"/>
            <a:ext cx="2049386" cy="40461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67"/>
          <p:cNvSpPr txBox="1">
            <a:spLocks noGrp="1"/>
          </p:cNvSpPr>
          <p:nvPr>
            <p:ph type="sldNum" idx="12"/>
          </p:nvPr>
        </p:nvSpPr>
        <p:spPr>
          <a:xfrm>
            <a:off x="10449596" y="6398802"/>
            <a:ext cx="591018" cy="40461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
        <p:nvSpPr>
          <p:cNvPr id="29" name="Google Shape;29;p67"/>
          <p:cNvSpPr/>
          <p:nvPr/>
        </p:nvSpPr>
        <p:spPr>
          <a:xfrm>
            <a:off x="4953000" y="6396262"/>
            <a:ext cx="3954780" cy="457200"/>
          </a:xfrm>
          <a:prstGeom prst="rect">
            <a:avLst/>
          </a:prstGeom>
          <a:solidFill>
            <a:schemeClr val="lt1"/>
          </a:solidFill>
          <a:ln w="349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Libre Franklin"/>
                <a:ea typeface="Libre Franklin"/>
                <a:cs typeface="Libre Franklin"/>
                <a:sym typeface="Libre Franklin"/>
              </a:rPr>
              <a:t>This project has received funding from the European Union’s Horizon 2020 research and innovation programme under Grant Agreement No 101037247</a:t>
            </a:r>
            <a:endParaRPr sz="900" b="0" i="0" u="none" strike="noStrike" cap="none">
              <a:solidFill>
                <a:schemeClr val="dk1"/>
              </a:solidFill>
              <a:latin typeface="Libre Franklin"/>
              <a:ea typeface="Libre Franklin"/>
              <a:cs typeface="Libre Franklin"/>
              <a:sym typeface="Libre Franklin"/>
            </a:endParaRPr>
          </a:p>
        </p:txBody>
      </p:sp>
      <p:pic>
        <p:nvPicPr>
          <p:cNvPr id="30" name="Google Shape;30;p67"/>
          <p:cNvPicPr preferRelativeResize="0"/>
          <p:nvPr/>
        </p:nvPicPr>
        <p:blipFill rotWithShape="1">
          <a:blip r:embed="rId3">
            <a:alphaModFix/>
          </a:blip>
          <a:srcRect/>
          <a:stretch/>
        </p:blipFill>
        <p:spPr>
          <a:xfrm>
            <a:off x="4401394" y="6457222"/>
            <a:ext cx="551606" cy="360000"/>
          </a:xfrm>
          <a:prstGeom prst="rect">
            <a:avLst/>
          </a:prstGeom>
          <a:noFill/>
          <a:ln>
            <a:noFill/>
          </a:ln>
        </p:spPr>
      </p:pic>
    </p:spTree>
    <p:extLst>
      <p:ext uri="{BB962C8B-B14F-4D97-AF65-F5344CB8AC3E}">
        <p14:creationId xmlns:p14="http://schemas.microsoft.com/office/powerpoint/2010/main" val="40631804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
        <p:cNvGrpSpPr/>
        <p:nvPr/>
      </p:nvGrpSpPr>
      <p:grpSpPr>
        <a:xfrm>
          <a:off x="0" y="0"/>
          <a:ext cx="0" cy="0"/>
          <a:chOff x="0" y="0"/>
          <a:chExt cx="0" cy="0"/>
        </a:xfrm>
      </p:grpSpPr>
      <p:sp>
        <p:nvSpPr>
          <p:cNvPr id="32" name="Google Shape;32;p72"/>
          <p:cNvSpPr txBox="1">
            <a:spLocks noGrp="1"/>
          </p:cNvSpPr>
          <p:nvPr>
            <p:ph type="dt" idx="10"/>
          </p:nvPr>
        </p:nvSpPr>
        <p:spPr>
          <a:xfrm>
            <a:off x="873760" y="6398802"/>
            <a:ext cx="1204572" cy="40461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72"/>
          <p:cNvSpPr txBox="1">
            <a:spLocks noGrp="1"/>
          </p:cNvSpPr>
          <p:nvPr>
            <p:ph type="ftr" idx="11"/>
          </p:nvPr>
        </p:nvSpPr>
        <p:spPr>
          <a:xfrm>
            <a:off x="2128254" y="6398209"/>
            <a:ext cx="7938238" cy="40461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72"/>
          <p:cNvSpPr txBox="1">
            <a:spLocks noGrp="1"/>
          </p:cNvSpPr>
          <p:nvPr>
            <p:ph type="sldNum" idx="12"/>
          </p:nvPr>
        </p:nvSpPr>
        <p:spPr>
          <a:xfrm>
            <a:off x="10147411" y="6398802"/>
            <a:ext cx="748003" cy="40461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pic>
        <p:nvPicPr>
          <p:cNvPr id="35" name="Google Shape;35;p72"/>
          <p:cNvPicPr preferRelativeResize="0"/>
          <p:nvPr/>
        </p:nvPicPr>
        <p:blipFill rotWithShape="1">
          <a:blip r:embed="rId2">
            <a:alphaModFix/>
          </a:blip>
          <a:srcRect/>
          <a:stretch/>
        </p:blipFill>
        <p:spPr>
          <a:xfrm>
            <a:off x="9830683" y="349072"/>
            <a:ext cx="2339543" cy="6370872"/>
          </a:xfrm>
          <a:prstGeom prst="rect">
            <a:avLst/>
          </a:prstGeom>
          <a:noFill/>
          <a:ln>
            <a:noFill/>
          </a:ln>
        </p:spPr>
      </p:pic>
    </p:spTree>
    <p:extLst>
      <p:ext uri="{BB962C8B-B14F-4D97-AF65-F5344CB8AC3E}">
        <p14:creationId xmlns:p14="http://schemas.microsoft.com/office/powerpoint/2010/main" val="25645306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56"/>
        <p:cNvGrpSpPr/>
        <p:nvPr/>
      </p:nvGrpSpPr>
      <p:grpSpPr>
        <a:xfrm>
          <a:off x="0" y="0"/>
          <a:ext cx="0" cy="0"/>
          <a:chOff x="0" y="0"/>
          <a:chExt cx="0" cy="0"/>
        </a:xfrm>
      </p:grpSpPr>
      <p:sp>
        <p:nvSpPr>
          <p:cNvPr id="57" name="Google Shape;57;p69"/>
          <p:cNvSpPr txBox="1">
            <a:spLocks noGrp="1"/>
          </p:cNvSpPr>
          <p:nvPr>
            <p:ph type="title"/>
          </p:nvPr>
        </p:nvSpPr>
        <p:spPr>
          <a:xfrm>
            <a:off x="873760" y="214114"/>
            <a:ext cx="10166854" cy="883166"/>
          </a:xfrm>
          <a:prstGeom prst="rect">
            <a:avLst/>
          </a:prstGeom>
          <a:noFill/>
          <a:ln>
            <a:noFill/>
          </a:ln>
        </p:spPr>
        <p:txBody>
          <a:bodyPr spcFirstLastPara="1" wrap="square" lIns="91425" tIns="45700" rIns="91425" bIns="45700" anchor="t" anchorCtr="0">
            <a:normAutofit/>
          </a:bodyPr>
          <a:lstStyle>
            <a:lvl1pPr lvl="0" algn="l">
              <a:lnSpc>
                <a:spcPct val="89000"/>
              </a:lnSpc>
              <a:spcBef>
                <a:spcPts val="0"/>
              </a:spcBef>
              <a:spcAft>
                <a:spcPts val="0"/>
              </a:spcAft>
              <a:buClr>
                <a:schemeClr val="dk2"/>
              </a:buClr>
              <a:buSzPts val="4400"/>
              <a:buFont typeface="Libre Franklin"/>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69"/>
          <p:cNvSpPr txBox="1">
            <a:spLocks noGrp="1"/>
          </p:cNvSpPr>
          <p:nvPr>
            <p:ph type="body" idx="1"/>
          </p:nvPr>
        </p:nvSpPr>
        <p:spPr>
          <a:xfrm>
            <a:off x="873759" y="1209040"/>
            <a:ext cx="5013051" cy="5100319"/>
          </a:xfrm>
          <a:prstGeom prst="rect">
            <a:avLst/>
          </a:prstGeom>
          <a:noFill/>
          <a:ln>
            <a:noFill/>
          </a:ln>
        </p:spPr>
        <p:txBody>
          <a:bodyPr spcFirstLastPara="1" wrap="square" lIns="91425" tIns="45700" rIns="91425" bIns="45700" anchor="t" anchorCtr="0">
            <a:normAutofit/>
          </a:bodyPr>
          <a:lstStyle>
            <a:lvl1pPr marL="457200" lvl="0" indent="-355600" algn="l">
              <a:lnSpc>
                <a:spcPct val="94000"/>
              </a:lnSpc>
              <a:spcBef>
                <a:spcPts val="1000"/>
              </a:spcBef>
              <a:spcAft>
                <a:spcPts val="0"/>
              </a:spcAft>
              <a:buClr>
                <a:schemeClr val="dk2"/>
              </a:buClr>
              <a:buSzPts val="2000"/>
              <a:buChar char="■"/>
              <a:defRPr>
                <a:solidFill>
                  <a:schemeClr val="dk2"/>
                </a:solidFill>
              </a:defRPr>
            </a:lvl1pPr>
            <a:lvl2pPr marL="914400" lvl="1" indent="-355600" algn="l">
              <a:lnSpc>
                <a:spcPct val="94000"/>
              </a:lnSpc>
              <a:spcBef>
                <a:spcPts val="500"/>
              </a:spcBef>
              <a:spcAft>
                <a:spcPts val="0"/>
              </a:spcAft>
              <a:buClr>
                <a:schemeClr val="dk2"/>
              </a:buClr>
              <a:buSzPts val="2000"/>
              <a:buChar char="–"/>
              <a:defRPr>
                <a:solidFill>
                  <a:schemeClr val="dk2"/>
                </a:solidFill>
              </a:defRPr>
            </a:lvl2pPr>
            <a:lvl3pPr marL="1371600" lvl="2" indent="-342900" algn="l">
              <a:lnSpc>
                <a:spcPct val="94000"/>
              </a:lnSpc>
              <a:spcBef>
                <a:spcPts val="500"/>
              </a:spcBef>
              <a:spcAft>
                <a:spcPts val="0"/>
              </a:spcAft>
              <a:buClr>
                <a:schemeClr val="dk2"/>
              </a:buClr>
              <a:buSzPts val="1800"/>
              <a:buChar char="■"/>
              <a:defRPr>
                <a:solidFill>
                  <a:schemeClr val="dk2"/>
                </a:solidFill>
              </a:defRPr>
            </a:lvl3pPr>
            <a:lvl4pPr marL="1828800" lvl="3" indent="-342900" algn="l">
              <a:lnSpc>
                <a:spcPct val="94000"/>
              </a:lnSpc>
              <a:spcBef>
                <a:spcPts val="500"/>
              </a:spcBef>
              <a:spcAft>
                <a:spcPts val="0"/>
              </a:spcAft>
              <a:buClr>
                <a:schemeClr val="dk2"/>
              </a:buClr>
              <a:buSzPts val="1800"/>
              <a:buChar char="–"/>
              <a:defRPr>
                <a:solidFill>
                  <a:schemeClr val="dk2"/>
                </a:solidFill>
              </a:defRPr>
            </a:lvl4pPr>
            <a:lvl5pPr marL="2286000" lvl="4" indent="-330200" algn="l">
              <a:lnSpc>
                <a:spcPct val="94000"/>
              </a:lnSpc>
              <a:spcBef>
                <a:spcPts val="500"/>
              </a:spcBef>
              <a:spcAft>
                <a:spcPts val="0"/>
              </a:spcAft>
              <a:buClr>
                <a:schemeClr val="dk2"/>
              </a:buClr>
              <a:buSzPts val="1600"/>
              <a:buChar char="■"/>
              <a:defRPr>
                <a:solidFill>
                  <a:schemeClr val="dk2"/>
                </a:solidFill>
              </a:defRPr>
            </a:lvl5pPr>
            <a:lvl6pPr marL="2743200" lvl="5" indent="-342900" algn="l">
              <a:lnSpc>
                <a:spcPct val="94000"/>
              </a:lnSpc>
              <a:spcBef>
                <a:spcPts val="500"/>
              </a:spcBef>
              <a:spcAft>
                <a:spcPts val="0"/>
              </a:spcAft>
              <a:buClr>
                <a:schemeClr val="dk2"/>
              </a:buClr>
              <a:buSzPts val="1800"/>
              <a:buChar char="–"/>
              <a:defRPr/>
            </a:lvl6pPr>
            <a:lvl7pPr marL="3200400" lvl="6" indent="-342900" algn="l">
              <a:lnSpc>
                <a:spcPct val="94000"/>
              </a:lnSpc>
              <a:spcBef>
                <a:spcPts val="500"/>
              </a:spcBef>
              <a:spcAft>
                <a:spcPts val="0"/>
              </a:spcAft>
              <a:buClr>
                <a:schemeClr val="dk2"/>
              </a:buClr>
              <a:buSzPts val="1800"/>
              <a:buChar char="■"/>
              <a:defRPr/>
            </a:lvl7pPr>
            <a:lvl8pPr marL="3657600" lvl="7" indent="-342900" algn="l">
              <a:lnSpc>
                <a:spcPct val="94000"/>
              </a:lnSpc>
              <a:spcBef>
                <a:spcPts val="500"/>
              </a:spcBef>
              <a:spcAft>
                <a:spcPts val="0"/>
              </a:spcAft>
              <a:buClr>
                <a:schemeClr val="dk2"/>
              </a:buClr>
              <a:buSzPts val="1800"/>
              <a:buChar char="–"/>
              <a:defRPr/>
            </a:lvl8pPr>
            <a:lvl9pPr marL="4114800" lvl="8" indent="-342900" algn="l">
              <a:lnSpc>
                <a:spcPct val="94000"/>
              </a:lnSpc>
              <a:spcBef>
                <a:spcPts val="500"/>
              </a:spcBef>
              <a:spcAft>
                <a:spcPts val="200"/>
              </a:spcAft>
              <a:buClr>
                <a:schemeClr val="dk2"/>
              </a:buClr>
              <a:buSzPts val="1800"/>
              <a:buChar char="■"/>
              <a:defRPr/>
            </a:lvl9pPr>
          </a:lstStyle>
          <a:p>
            <a:endParaRPr/>
          </a:p>
        </p:txBody>
      </p:sp>
      <p:sp>
        <p:nvSpPr>
          <p:cNvPr id="59" name="Google Shape;59;p69"/>
          <p:cNvSpPr txBox="1">
            <a:spLocks noGrp="1"/>
          </p:cNvSpPr>
          <p:nvPr>
            <p:ph type="body" idx="2"/>
          </p:nvPr>
        </p:nvSpPr>
        <p:spPr>
          <a:xfrm>
            <a:off x="6027562" y="1209040"/>
            <a:ext cx="5013051" cy="5100319"/>
          </a:xfrm>
          <a:prstGeom prst="rect">
            <a:avLst/>
          </a:prstGeom>
          <a:noFill/>
          <a:ln>
            <a:noFill/>
          </a:ln>
        </p:spPr>
        <p:txBody>
          <a:bodyPr spcFirstLastPara="1" wrap="square" lIns="91425" tIns="45700" rIns="91425" bIns="45700" anchor="t" anchorCtr="0">
            <a:normAutofit/>
          </a:bodyPr>
          <a:lstStyle>
            <a:lvl1pPr marL="457200" lvl="0" indent="-355600" algn="l">
              <a:lnSpc>
                <a:spcPct val="94000"/>
              </a:lnSpc>
              <a:spcBef>
                <a:spcPts val="1000"/>
              </a:spcBef>
              <a:spcAft>
                <a:spcPts val="0"/>
              </a:spcAft>
              <a:buClr>
                <a:schemeClr val="dk2"/>
              </a:buClr>
              <a:buSzPts val="2000"/>
              <a:buChar char="■"/>
              <a:defRPr>
                <a:solidFill>
                  <a:schemeClr val="dk2"/>
                </a:solidFill>
              </a:defRPr>
            </a:lvl1pPr>
            <a:lvl2pPr marL="914400" lvl="1" indent="-355600" algn="l">
              <a:lnSpc>
                <a:spcPct val="94000"/>
              </a:lnSpc>
              <a:spcBef>
                <a:spcPts val="500"/>
              </a:spcBef>
              <a:spcAft>
                <a:spcPts val="0"/>
              </a:spcAft>
              <a:buClr>
                <a:schemeClr val="dk2"/>
              </a:buClr>
              <a:buSzPts val="2000"/>
              <a:buChar char="–"/>
              <a:defRPr>
                <a:solidFill>
                  <a:schemeClr val="dk2"/>
                </a:solidFill>
              </a:defRPr>
            </a:lvl2pPr>
            <a:lvl3pPr marL="1371600" lvl="2" indent="-342900" algn="l">
              <a:lnSpc>
                <a:spcPct val="94000"/>
              </a:lnSpc>
              <a:spcBef>
                <a:spcPts val="500"/>
              </a:spcBef>
              <a:spcAft>
                <a:spcPts val="0"/>
              </a:spcAft>
              <a:buClr>
                <a:schemeClr val="dk2"/>
              </a:buClr>
              <a:buSzPts val="1800"/>
              <a:buChar char="■"/>
              <a:defRPr>
                <a:solidFill>
                  <a:schemeClr val="dk2"/>
                </a:solidFill>
              </a:defRPr>
            </a:lvl3pPr>
            <a:lvl4pPr marL="1828800" lvl="3" indent="-342900" algn="l">
              <a:lnSpc>
                <a:spcPct val="94000"/>
              </a:lnSpc>
              <a:spcBef>
                <a:spcPts val="500"/>
              </a:spcBef>
              <a:spcAft>
                <a:spcPts val="0"/>
              </a:spcAft>
              <a:buClr>
                <a:schemeClr val="dk2"/>
              </a:buClr>
              <a:buSzPts val="1800"/>
              <a:buChar char="–"/>
              <a:defRPr>
                <a:solidFill>
                  <a:schemeClr val="dk2"/>
                </a:solidFill>
              </a:defRPr>
            </a:lvl4pPr>
            <a:lvl5pPr marL="2286000" lvl="4" indent="-330200" algn="l">
              <a:lnSpc>
                <a:spcPct val="94000"/>
              </a:lnSpc>
              <a:spcBef>
                <a:spcPts val="500"/>
              </a:spcBef>
              <a:spcAft>
                <a:spcPts val="0"/>
              </a:spcAft>
              <a:buClr>
                <a:schemeClr val="dk2"/>
              </a:buClr>
              <a:buSzPts val="1600"/>
              <a:buChar char="■"/>
              <a:defRPr>
                <a:solidFill>
                  <a:schemeClr val="dk2"/>
                </a:solidFill>
              </a:defRPr>
            </a:lvl5pPr>
            <a:lvl6pPr marL="2743200" lvl="5" indent="-342900" algn="l">
              <a:lnSpc>
                <a:spcPct val="94000"/>
              </a:lnSpc>
              <a:spcBef>
                <a:spcPts val="500"/>
              </a:spcBef>
              <a:spcAft>
                <a:spcPts val="0"/>
              </a:spcAft>
              <a:buClr>
                <a:schemeClr val="dk2"/>
              </a:buClr>
              <a:buSzPts val="1800"/>
              <a:buChar char="–"/>
              <a:defRPr/>
            </a:lvl6pPr>
            <a:lvl7pPr marL="3200400" lvl="6" indent="-342900" algn="l">
              <a:lnSpc>
                <a:spcPct val="94000"/>
              </a:lnSpc>
              <a:spcBef>
                <a:spcPts val="500"/>
              </a:spcBef>
              <a:spcAft>
                <a:spcPts val="0"/>
              </a:spcAft>
              <a:buClr>
                <a:schemeClr val="dk2"/>
              </a:buClr>
              <a:buSzPts val="1800"/>
              <a:buChar char="■"/>
              <a:defRPr/>
            </a:lvl7pPr>
            <a:lvl8pPr marL="3657600" lvl="7" indent="-342900" algn="l">
              <a:lnSpc>
                <a:spcPct val="94000"/>
              </a:lnSpc>
              <a:spcBef>
                <a:spcPts val="500"/>
              </a:spcBef>
              <a:spcAft>
                <a:spcPts val="0"/>
              </a:spcAft>
              <a:buClr>
                <a:schemeClr val="dk2"/>
              </a:buClr>
              <a:buSzPts val="1800"/>
              <a:buChar char="–"/>
              <a:defRPr/>
            </a:lvl8pPr>
            <a:lvl9pPr marL="4114800" lvl="8" indent="-342900" algn="l">
              <a:lnSpc>
                <a:spcPct val="94000"/>
              </a:lnSpc>
              <a:spcBef>
                <a:spcPts val="500"/>
              </a:spcBef>
              <a:spcAft>
                <a:spcPts val="200"/>
              </a:spcAft>
              <a:buClr>
                <a:schemeClr val="dk2"/>
              </a:buClr>
              <a:buSzPts val="1800"/>
              <a:buChar char="■"/>
              <a:defRPr/>
            </a:lvl9pPr>
          </a:lstStyle>
          <a:p>
            <a:endParaRPr/>
          </a:p>
        </p:txBody>
      </p:sp>
      <p:sp>
        <p:nvSpPr>
          <p:cNvPr id="60" name="Google Shape;60;p69"/>
          <p:cNvSpPr txBox="1">
            <a:spLocks noGrp="1"/>
          </p:cNvSpPr>
          <p:nvPr>
            <p:ph type="dt" idx="10"/>
          </p:nvPr>
        </p:nvSpPr>
        <p:spPr>
          <a:xfrm>
            <a:off x="873760" y="6398802"/>
            <a:ext cx="1204572" cy="40461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69"/>
          <p:cNvSpPr txBox="1">
            <a:spLocks noGrp="1"/>
          </p:cNvSpPr>
          <p:nvPr>
            <p:ph type="ftr" idx="11"/>
          </p:nvPr>
        </p:nvSpPr>
        <p:spPr>
          <a:xfrm>
            <a:off x="2128254" y="6398209"/>
            <a:ext cx="7938238" cy="40461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69"/>
          <p:cNvSpPr txBox="1">
            <a:spLocks noGrp="1"/>
          </p:cNvSpPr>
          <p:nvPr>
            <p:ph type="sldNum" idx="12"/>
          </p:nvPr>
        </p:nvSpPr>
        <p:spPr>
          <a:xfrm>
            <a:off x="10147411" y="6398802"/>
            <a:ext cx="748003" cy="40461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pic>
        <p:nvPicPr>
          <p:cNvPr id="63" name="Google Shape;63;p69"/>
          <p:cNvPicPr preferRelativeResize="0"/>
          <p:nvPr/>
        </p:nvPicPr>
        <p:blipFill rotWithShape="1">
          <a:blip r:embed="rId2">
            <a:alphaModFix/>
          </a:blip>
          <a:srcRect/>
          <a:stretch/>
        </p:blipFill>
        <p:spPr>
          <a:xfrm>
            <a:off x="9830683" y="349072"/>
            <a:ext cx="2339543" cy="6370872"/>
          </a:xfrm>
          <a:prstGeom prst="rect">
            <a:avLst/>
          </a:prstGeom>
          <a:noFill/>
          <a:ln>
            <a:noFill/>
          </a:ln>
        </p:spPr>
      </p:pic>
    </p:spTree>
    <p:extLst>
      <p:ext uri="{BB962C8B-B14F-4D97-AF65-F5344CB8AC3E}">
        <p14:creationId xmlns:p14="http://schemas.microsoft.com/office/powerpoint/2010/main" val="3333814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64"/>
        <p:cNvGrpSpPr/>
        <p:nvPr/>
      </p:nvGrpSpPr>
      <p:grpSpPr>
        <a:xfrm>
          <a:off x="0" y="0"/>
          <a:ext cx="0" cy="0"/>
          <a:chOff x="0" y="0"/>
          <a:chExt cx="0" cy="0"/>
        </a:xfrm>
      </p:grpSpPr>
      <p:sp>
        <p:nvSpPr>
          <p:cNvPr id="65" name="Google Shape;65;p70"/>
          <p:cNvSpPr txBox="1">
            <a:spLocks noGrp="1"/>
          </p:cNvSpPr>
          <p:nvPr>
            <p:ph type="body" idx="1"/>
          </p:nvPr>
        </p:nvSpPr>
        <p:spPr>
          <a:xfrm>
            <a:off x="873760" y="1271310"/>
            <a:ext cx="5013440" cy="823912"/>
          </a:xfrm>
          <a:prstGeom prst="rect">
            <a:avLst/>
          </a:prstGeom>
          <a:noFill/>
          <a:ln>
            <a:noFill/>
          </a:ln>
        </p:spPr>
        <p:txBody>
          <a:bodyPr spcFirstLastPara="1" wrap="square" lIns="91425" tIns="45700" rIns="91425" bIns="45700" anchor="b" anchorCtr="0">
            <a:noAutofit/>
          </a:bodyPr>
          <a:lstStyle>
            <a:lvl1pPr marL="457200" lvl="0" indent="-228600" algn="l">
              <a:lnSpc>
                <a:spcPct val="84000"/>
              </a:lnSpc>
              <a:spcBef>
                <a:spcPts val="0"/>
              </a:spcBef>
              <a:spcAft>
                <a:spcPts val="0"/>
              </a:spcAft>
              <a:buClr>
                <a:schemeClr val="dk2"/>
              </a:buClr>
              <a:buSzPts val="3000"/>
              <a:buNone/>
              <a:defRPr sz="3000" b="0">
                <a:solidFill>
                  <a:schemeClr val="dk2"/>
                </a:solidFill>
              </a:defRPr>
            </a:lvl1pPr>
            <a:lvl2pPr marL="914400" lvl="1" indent="-228600" algn="l">
              <a:lnSpc>
                <a:spcPct val="94000"/>
              </a:lnSpc>
              <a:spcBef>
                <a:spcPts val="500"/>
              </a:spcBef>
              <a:spcAft>
                <a:spcPts val="0"/>
              </a:spcAft>
              <a:buClr>
                <a:schemeClr val="dk2"/>
              </a:buClr>
              <a:buSzPts val="2000"/>
              <a:buNone/>
              <a:defRPr sz="2000" b="1"/>
            </a:lvl2pPr>
            <a:lvl3pPr marL="1371600" lvl="2" indent="-228600" algn="l">
              <a:lnSpc>
                <a:spcPct val="94000"/>
              </a:lnSpc>
              <a:spcBef>
                <a:spcPts val="500"/>
              </a:spcBef>
              <a:spcAft>
                <a:spcPts val="0"/>
              </a:spcAft>
              <a:buClr>
                <a:schemeClr val="dk2"/>
              </a:buClr>
              <a:buSzPts val="1800"/>
              <a:buNone/>
              <a:defRPr sz="1800" b="1"/>
            </a:lvl3pPr>
            <a:lvl4pPr marL="1828800" lvl="3" indent="-228600" algn="l">
              <a:lnSpc>
                <a:spcPct val="94000"/>
              </a:lnSpc>
              <a:spcBef>
                <a:spcPts val="500"/>
              </a:spcBef>
              <a:spcAft>
                <a:spcPts val="0"/>
              </a:spcAft>
              <a:buClr>
                <a:schemeClr val="dk2"/>
              </a:buClr>
              <a:buSzPts val="1600"/>
              <a:buNone/>
              <a:defRPr sz="1600" b="1"/>
            </a:lvl4pPr>
            <a:lvl5pPr marL="2286000" lvl="4" indent="-228600" algn="l">
              <a:lnSpc>
                <a:spcPct val="94000"/>
              </a:lnSpc>
              <a:spcBef>
                <a:spcPts val="500"/>
              </a:spcBef>
              <a:spcAft>
                <a:spcPts val="0"/>
              </a:spcAft>
              <a:buClr>
                <a:schemeClr val="dk2"/>
              </a:buClr>
              <a:buSzPts val="1600"/>
              <a:buNone/>
              <a:defRPr sz="1600" b="1"/>
            </a:lvl5pPr>
            <a:lvl6pPr marL="2743200" lvl="5" indent="-228600" algn="l">
              <a:lnSpc>
                <a:spcPct val="94000"/>
              </a:lnSpc>
              <a:spcBef>
                <a:spcPts val="500"/>
              </a:spcBef>
              <a:spcAft>
                <a:spcPts val="0"/>
              </a:spcAft>
              <a:buClr>
                <a:schemeClr val="dk2"/>
              </a:buClr>
              <a:buSzPts val="1600"/>
              <a:buNone/>
              <a:defRPr sz="1600" b="1"/>
            </a:lvl6pPr>
            <a:lvl7pPr marL="3200400" lvl="6" indent="-228600" algn="l">
              <a:lnSpc>
                <a:spcPct val="94000"/>
              </a:lnSpc>
              <a:spcBef>
                <a:spcPts val="500"/>
              </a:spcBef>
              <a:spcAft>
                <a:spcPts val="0"/>
              </a:spcAft>
              <a:buClr>
                <a:schemeClr val="dk2"/>
              </a:buClr>
              <a:buSzPts val="1600"/>
              <a:buNone/>
              <a:defRPr sz="1600" b="1"/>
            </a:lvl7pPr>
            <a:lvl8pPr marL="3657600" lvl="7" indent="-228600" algn="l">
              <a:lnSpc>
                <a:spcPct val="94000"/>
              </a:lnSpc>
              <a:spcBef>
                <a:spcPts val="500"/>
              </a:spcBef>
              <a:spcAft>
                <a:spcPts val="0"/>
              </a:spcAft>
              <a:buClr>
                <a:schemeClr val="dk2"/>
              </a:buClr>
              <a:buSzPts val="1600"/>
              <a:buNone/>
              <a:defRPr sz="1600" b="1"/>
            </a:lvl8pPr>
            <a:lvl9pPr marL="4114800" lvl="8" indent="-228600" algn="l">
              <a:lnSpc>
                <a:spcPct val="94000"/>
              </a:lnSpc>
              <a:spcBef>
                <a:spcPts val="500"/>
              </a:spcBef>
              <a:spcAft>
                <a:spcPts val="200"/>
              </a:spcAft>
              <a:buClr>
                <a:schemeClr val="dk2"/>
              </a:buClr>
              <a:buSzPts val="1600"/>
              <a:buNone/>
              <a:defRPr sz="1600" b="1"/>
            </a:lvl9pPr>
          </a:lstStyle>
          <a:p>
            <a:endParaRPr/>
          </a:p>
        </p:txBody>
      </p:sp>
      <p:sp>
        <p:nvSpPr>
          <p:cNvPr id="66" name="Google Shape;66;p70"/>
          <p:cNvSpPr txBox="1">
            <a:spLocks noGrp="1"/>
          </p:cNvSpPr>
          <p:nvPr>
            <p:ph type="body" idx="2"/>
          </p:nvPr>
        </p:nvSpPr>
        <p:spPr>
          <a:xfrm>
            <a:off x="873760" y="2269252"/>
            <a:ext cx="5041854" cy="4080747"/>
          </a:xfrm>
          <a:prstGeom prst="rect">
            <a:avLst/>
          </a:prstGeom>
          <a:noFill/>
          <a:ln>
            <a:noFill/>
          </a:ln>
        </p:spPr>
        <p:txBody>
          <a:bodyPr spcFirstLastPara="1" wrap="square" lIns="91425" tIns="45700" rIns="91425" bIns="45700" anchor="t" anchorCtr="0">
            <a:normAutofit/>
          </a:bodyPr>
          <a:lstStyle>
            <a:lvl1pPr marL="457200" lvl="0" indent="-355600" algn="l">
              <a:lnSpc>
                <a:spcPct val="94000"/>
              </a:lnSpc>
              <a:spcBef>
                <a:spcPts val="1000"/>
              </a:spcBef>
              <a:spcAft>
                <a:spcPts val="0"/>
              </a:spcAft>
              <a:buClr>
                <a:schemeClr val="dk2"/>
              </a:buClr>
              <a:buSzPts val="2000"/>
              <a:buChar char="■"/>
              <a:defRPr>
                <a:solidFill>
                  <a:schemeClr val="dk2"/>
                </a:solidFill>
              </a:defRPr>
            </a:lvl1pPr>
            <a:lvl2pPr marL="914400" lvl="1" indent="-355600" algn="l">
              <a:lnSpc>
                <a:spcPct val="94000"/>
              </a:lnSpc>
              <a:spcBef>
                <a:spcPts val="500"/>
              </a:spcBef>
              <a:spcAft>
                <a:spcPts val="0"/>
              </a:spcAft>
              <a:buClr>
                <a:schemeClr val="dk2"/>
              </a:buClr>
              <a:buSzPts val="2000"/>
              <a:buChar char="–"/>
              <a:defRPr>
                <a:solidFill>
                  <a:schemeClr val="dk2"/>
                </a:solidFill>
              </a:defRPr>
            </a:lvl2pPr>
            <a:lvl3pPr marL="1371600" lvl="2" indent="-342900" algn="l">
              <a:lnSpc>
                <a:spcPct val="94000"/>
              </a:lnSpc>
              <a:spcBef>
                <a:spcPts val="500"/>
              </a:spcBef>
              <a:spcAft>
                <a:spcPts val="0"/>
              </a:spcAft>
              <a:buClr>
                <a:schemeClr val="dk2"/>
              </a:buClr>
              <a:buSzPts val="1800"/>
              <a:buChar char="■"/>
              <a:defRPr>
                <a:solidFill>
                  <a:schemeClr val="dk2"/>
                </a:solidFill>
              </a:defRPr>
            </a:lvl3pPr>
            <a:lvl4pPr marL="1828800" lvl="3" indent="-342900" algn="l">
              <a:lnSpc>
                <a:spcPct val="94000"/>
              </a:lnSpc>
              <a:spcBef>
                <a:spcPts val="500"/>
              </a:spcBef>
              <a:spcAft>
                <a:spcPts val="0"/>
              </a:spcAft>
              <a:buClr>
                <a:schemeClr val="dk2"/>
              </a:buClr>
              <a:buSzPts val="1800"/>
              <a:buChar char="–"/>
              <a:defRPr>
                <a:solidFill>
                  <a:schemeClr val="dk2"/>
                </a:solidFill>
              </a:defRPr>
            </a:lvl4pPr>
            <a:lvl5pPr marL="2286000" lvl="4" indent="-330200" algn="l">
              <a:lnSpc>
                <a:spcPct val="94000"/>
              </a:lnSpc>
              <a:spcBef>
                <a:spcPts val="500"/>
              </a:spcBef>
              <a:spcAft>
                <a:spcPts val="0"/>
              </a:spcAft>
              <a:buClr>
                <a:schemeClr val="dk2"/>
              </a:buClr>
              <a:buSzPts val="1600"/>
              <a:buChar char="■"/>
              <a:defRPr>
                <a:solidFill>
                  <a:schemeClr val="dk2"/>
                </a:solidFill>
              </a:defRPr>
            </a:lvl5pPr>
            <a:lvl6pPr marL="2743200" lvl="5" indent="-342900" algn="l">
              <a:lnSpc>
                <a:spcPct val="94000"/>
              </a:lnSpc>
              <a:spcBef>
                <a:spcPts val="500"/>
              </a:spcBef>
              <a:spcAft>
                <a:spcPts val="0"/>
              </a:spcAft>
              <a:buClr>
                <a:schemeClr val="dk2"/>
              </a:buClr>
              <a:buSzPts val="1800"/>
              <a:buChar char="–"/>
              <a:defRPr/>
            </a:lvl6pPr>
            <a:lvl7pPr marL="3200400" lvl="6" indent="-342900" algn="l">
              <a:lnSpc>
                <a:spcPct val="94000"/>
              </a:lnSpc>
              <a:spcBef>
                <a:spcPts val="500"/>
              </a:spcBef>
              <a:spcAft>
                <a:spcPts val="0"/>
              </a:spcAft>
              <a:buClr>
                <a:schemeClr val="dk2"/>
              </a:buClr>
              <a:buSzPts val="1800"/>
              <a:buChar char="■"/>
              <a:defRPr/>
            </a:lvl7pPr>
            <a:lvl8pPr marL="3657600" lvl="7" indent="-342900" algn="l">
              <a:lnSpc>
                <a:spcPct val="94000"/>
              </a:lnSpc>
              <a:spcBef>
                <a:spcPts val="500"/>
              </a:spcBef>
              <a:spcAft>
                <a:spcPts val="0"/>
              </a:spcAft>
              <a:buClr>
                <a:schemeClr val="dk2"/>
              </a:buClr>
              <a:buSzPts val="1800"/>
              <a:buChar char="–"/>
              <a:defRPr/>
            </a:lvl8pPr>
            <a:lvl9pPr marL="4114800" lvl="8" indent="-342900" algn="l">
              <a:lnSpc>
                <a:spcPct val="94000"/>
              </a:lnSpc>
              <a:spcBef>
                <a:spcPts val="500"/>
              </a:spcBef>
              <a:spcAft>
                <a:spcPts val="200"/>
              </a:spcAft>
              <a:buClr>
                <a:schemeClr val="dk2"/>
              </a:buClr>
              <a:buSzPts val="1800"/>
              <a:buChar char="■"/>
              <a:defRPr/>
            </a:lvl9pPr>
          </a:lstStyle>
          <a:p>
            <a:endParaRPr/>
          </a:p>
        </p:txBody>
      </p:sp>
      <p:sp>
        <p:nvSpPr>
          <p:cNvPr id="67" name="Google Shape;67;p70"/>
          <p:cNvSpPr txBox="1">
            <a:spLocks noGrp="1"/>
          </p:cNvSpPr>
          <p:nvPr>
            <p:ph type="body" idx="3"/>
          </p:nvPr>
        </p:nvSpPr>
        <p:spPr>
          <a:xfrm>
            <a:off x="6027174" y="1271310"/>
            <a:ext cx="5013440" cy="823912"/>
          </a:xfrm>
          <a:prstGeom prst="rect">
            <a:avLst/>
          </a:prstGeom>
          <a:noFill/>
          <a:ln>
            <a:noFill/>
          </a:ln>
        </p:spPr>
        <p:txBody>
          <a:bodyPr spcFirstLastPara="1" wrap="square" lIns="91425" tIns="45700" rIns="91425" bIns="45700" anchor="b" anchorCtr="0">
            <a:noAutofit/>
          </a:bodyPr>
          <a:lstStyle>
            <a:lvl1pPr marL="457200" lvl="0" indent="-228600" algn="l">
              <a:lnSpc>
                <a:spcPct val="84000"/>
              </a:lnSpc>
              <a:spcBef>
                <a:spcPts val="0"/>
              </a:spcBef>
              <a:spcAft>
                <a:spcPts val="0"/>
              </a:spcAft>
              <a:buClr>
                <a:schemeClr val="dk2"/>
              </a:buClr>
              <a:buSzPts val="3000"/>
              <a:buNone/>
              <a:defRPr sz="3000" b="0">
                <a:solidFill>
                  <a:schemeClr val="dk2"/>
                </a:solidFill>
              </a:defRPr>
            </a:lvl1pPr>
            <a:lvl2pPr marL="914400" lvl="1" indent="-228600" algn="l">
              <a:lnSpc>
                <a:spcPct val="94000"/>
              </a:lnSpc>
              <a:spcBef>
                <a:spcPts val="500"/>
              </a:spcBef>
              <a:spcAft>
                <a:spcPts val="0"/>
              </a:spcAft>
              <a:buClr>
                <a:schemeClr val="dk2"/>
              </a:buClr>
              <a:buSzPts val="2000"/>
              <a:buNone/>
              <a:defRPr sz="2000" b="1"/>
            </a:lvl2pPr>
            <a:lvl3pPr marL="1371600" lvl="2" indent="-228600" algn="l">
              <a:lnSpc>
                <a:spcPct val="94000"/>
              </a:lnSpc>
              <a:spcBef>
                <a:spcPts val="500"/>
              </a:spcBef>
              <a:spcAft>
                <a:spcPts val="0"/>
              </a:spcAft>
              <a:buClr>
                <a:schemeClr val="dk2"/>
              </a:buClr>
              <a:buSzPts val="1800"/>
              <a:buNone/>
              <a:defRPr sz="1800" b="1"/>
            </a:lvl3pPr>
            <a:lvl4pPr marL="1828800" lvl="3" indent="-228600" algn="l">
              <a:lnSpc>
                <a:spcPct val="94000"/>
              </a:lnSpc>
              <a:spcBef>
                <a:spcPts val="500"/>
              </a:spcBef>
              <a:spcAft>
                <a:spcPts val="0"/>
              </a:spcAft>
              <a:buClr>
                <a:schemeClr val="dk2"/>
              </a:buClr>
              <a:buSzPts val="1600"/>
              <a:buNone/>
              <a:defRPr sz="1600" b="1"/>
            </a:lvl4pPr>
            <a:lvl5pPr marL="2286000" lvl="4" indent="-228600" algn="l">
              <a:lnSpc>
                <a:spcPct val="94000"/>
              </a:lnSpc>
              <a:spcBef>
                <a:spcPts val="500"/>
              </a:spcBef>
              <a:spcAft>
                <a:spcPts val="0"/>
              </a:spcAft>
              <a:buClr>
                <a:schemeClr val="dk2"/>
              </a:buClr>
              <a:buSzPts val="1600"/>
              <a:buNone/>
              <a:defRPr sz="1600" b="1"/>
            </a:lvl5pPr>
            <a:lvl6pPr marL="2743200" lvl="5" indent="-228600" algn="l">
              <a:lnSpc>
                <a:spcPct val="94000"/>
              </a:lnSpc>
              <a:spcBef>
                <a:spcPts val="500"/>
              </a:spcBef>
              <a:spcAft>
                <a:spcPts val="0"/>
              </a:spcAft>
              <a:buClr>
                <a:schemeClr val="dk2"/>
              </a:buClr>
              <a:buSzPts val="1600"/>
              <a:buNone/>
              <a:defRPr sz="1600" b="1"/>
            </a:lvl6pPr>
            <a:lvl7pPr marL="3200400" lvl="6" indent="-228600" algn="l">
              <a:lnSpc>
                <a:spcPct val="94000"/>
              </a:lnSpc>
              <a:spcBef>
                <a:spcPts val="500"/>
              </a:spcBef>
              <a:spcAft>
                <a:spcPts val="0"/>
              </a:spcAft>
              <a:buClr>
                <a:schemeClr val="dk2"/>
              </a:buClr>
              <a:buSzPts val="1600"/>
              <a:buNone/>
              <a:defRPr sz="1600" b="1"/>
            </a:lvl7pPr>
            <a:lvl8pPr marL="3657600" lvl="7" indent="-228600" algn="l">
              <a:lnSpc>
                <a:spcPct val="94000"/>
              </a:lnSpc>
              <a:spcBef>
                <a:spcPts val="500"/>
              </a:spcBef>
              <a:spcAft>
                <a:spcPts val="0"/>
              </a:spcAft>
              <a:buClr>
                <a:schemeClr val="dk2"/>
              </a:buClr>
              <a:buSzPts val="1600"/>
              <a:buNone/>
              <a:defRPr sz="1600" b="1"/>
            </a:lvl8pPr>
            <a:lvl9pPr marL="4114800" lvl="8" indent="-228600" algn="l">
              <a:lnSpc>
                <a:spcPct val="94000"/>
              </a:lnSpc>
              <a:spcBef>
                <a:spcPts val="500"/>
              </a:spcBef>
              <a:spcAft>
                <a:spcPts val="200"/>
              </a:spcAft>
              <a:buClr>
                <a:schemeClr val="dk2"/>
              </a:buClr>
              <a:buSzPts val="1600"/>
              <a:buNone/>
              <a:defRPr sz="1600" b="1"/>
            </a:lvl9pPr>
          </a:lstStyle>
          <a:p>
            <a:endParaRPr/>
          </a:p>
        </p:txBody>
      </p:sp>
      <p:sp>
        <p:nvSpPr>
          <p:cNvPr id="68" name="Google Shape;68;p70"/>
          <p:cNvSpPr txBox="1">
            <a:spLocks noGrp="1"/>
          </p:cNvSpPr>
          <p:nvPr>
            <p:ph type="body" idx="4"/>
          </p:nvPr>
        </p:nvSpPr>
        <p:spPr>
          <a:xfrm>
            <a:off x="6027174" y="2269252"/>
            <a:ext cx="5041854" cy="4080747"/>
          </a:xfrm>
          <a:prstGeom prst="rect">
            <a:avLst/>
          </a:prstGeom>
          <a:noFill/>
          <a:ln>
            <a:noFill/>
          </a:ln>
        </p:spPr>
        <p:txBody>
          <a:bodyPr spcFirstLastPara="1" wrap="square" lIns="91425" tIns="45700" rIns="91425" bIns="45700" anchor="t" anchorCtr="0">
            <a:normAutofit/>
          </a:bodyPr>
          <a:lstStyle>
            <a:lvl1pPr marL="457200" lvl="0" indent="-355600" algn="l">
              <a:lnSpc>
                <a:spcPct val="94000"/>
              </a:lnSpc>
              <a:spcBef>
                <a:spcPts val="1000"/>
              </a:spcBef>
              <a:spcAft>
                <a:spcPts val="0"/>
              </a:spcAft>
              <a:buClr>
                <a:schemeClr val="dk2"/>
              </a:buClr>
              <a:buSzPts val="2000"/>
              <a:buChar char="■"/>
              <a:defRPr>
                <a:solidFill>
                  <a:schemeClr val="dk2"/>
                </a:solidFill>
              </a:defRPr>
            </a:lvl1pPr>
            <a:lvl2pPr marL="914400" lvl="1" indent="-355600" algn="l">
              <a:lnSpc>
                <a:spcPct val="94000"/>
              </a:lnSpc>
              <a:spcBef>
                <a:spcPts val="500"/>
              </a:spcBef>
              <a:spcAft>
                <a:spcPts val="0"/>
              </a:spcAft>
              <a:buClr>
                <a:schemeClr val="dk2"/>
              </a:buClr>
              <a:buSzPts val="2000"/>
              <a:buChar char="–"/>
              <a:defRPr>
                <a:solidFill>
                  <a:schemeClr val="dk2"/>
                </a:solidFill>
              </a:defRPr>
            </a:lvl2pPr>
            <a:lvl3pPr marL="1371600" lvl="2" indent="-342900" algn="l">
              <a:lnSpc>
                <a:spcPct val="94000"/>
              </a:lnSpc>
              <a:spcBef>
                <a:spcPts val="500"/>
              </a:spcBef>
              <a:spcAft>
                <a:spcPts val="0"/>
              </a:spcAft>
              <a:buClr>
                <a:schemeClr val="dk2"/>
              </a:buClr>
              <a:buSzPts val="1800"/>
              <a:buChar char="■"/>
              <a:defRPr>
                <a:solidFill>
                  <a:schemeClr val="dk2"/>
                </a:solidFill>
              </a:defRPr>
            </a:lvl3pPr>
            <a:lvl4pPr marL="1828800" lvl="3" indent="-342900" algn="l">
              <a:lnSpc>
                <a:spcPct val="94000"/>
              </a:lnSpc>
              <a:spcBef>
                <a:spcPts val="500"/>
              </a:spcBef>
              <a:spcAft>
                <a:spcPts val="0"/>
              </a:spcAft>
              <a:buClr>
                <a:schemeClr val="dk2"/>
              </a:buClr>
              <a:buSzPts val="1800"/>
              <a:buChar char="–"/>
              <a:defRPr>
                <a:solidFill>
                  <a:schemeClr val="dk2"/>
                </a:solidFill>
              </a:defRPr>
            </a:lvl4pPr>
            <a:lvl5pPr marL="2286000" lvl="4" indent="-330200" algn="l">
              <a:lnSpc>
                <a:spcPct val="94000"/>
              </a:lnSpc>
              <a:spcBef>
                <a:spcPts val="500"/>
              </a:spcBef>
              <a:spcAft>
                <a:spcPts val="0"/>
              </a:spcAft>
              <a:buClr>
                <a:schemeClr val="dk2"/>
              </a:buClr>
              <a:buSzPts val="1600"/>
              <a:buChar char="■"/>
              <a:defRPr>
                <a:solidFill>
                  <a:schemeClr val="dk2"/>
                </a:solidFill>
              </a:defRPr>
            </a:lvl5pPr>
            <a:lvl6pPr marL="2743200" lvl="5" indent="-342900" algn="l">
              <a:lnSpc>
                <a:spcPct val="94000"/>
              </a:lnSpc>
              <a:spcBef>
                <a:spcPts val="500"/>
              </a:spcBef>
              <a:spcAft>
                <a:spcPts val="0"/>
              </a:spcAft>
              <a:buClr>
                <a:schemeClr val="dk2"/>
              </a:buClr>
              <a:buSzPts val="1800"/>
              <a:buChar char="–"/>
              <a:defRPr/>
            </a:lvl6pPr>
            <a:lvl7pPr marL="3200400" lvl="6" indent="-342900" algn="l">
              <a:lnSpc>
                <a:spcPct val="94000"/>
              </a:lnSpc>
              <a:spcBef>
                <a:spcPts val="500"/>
              </a:spcBef>
              <a:spcAft>
                <a:spcPts val="0"/>
              </a:spcAft>
              <a:buClr>
                <a:schemeClr val="dk2"/>
              </a:buClr>
              <a:buSzPts val="1800"/>
              <a:buChar char="■"/>
              <a:defRPr/>
            </a:lvl7pPr>
            <a:lvl8pPr marL="3657600" lvl="7" indent="-342900" algn="l">
              <a:lnSpc>
                <a:spcPct val="94000"/>
              </a:lnSpc>
              <a:spcBef>
                <a:spcPts val="500"/>
              </a:spcBef>
              <a:spcAft>
                <a:spcPts val="0"/>
              </a:spcAft>
              <a:buClr>
                <a:schemeClr val="dk2"/>
              </a:buClr>
              <a:buSzPts val="1800"/>
              <a:buChar char="–"/>
              <a:defRPr/>
            </a:lvl8pPr>
            <a:lvl9pPr marL="4114800" lvl="8" indent="-342900" algn="l">
              <a:lnSpc>
                <a:spcPct val="94000"/>
              </a:lnSpc>
              <a:spcBef>
                <a:spcPts val="500"/>
              </a:spcBef>
              <a:spcAft>
                <a:spcPts val="200"/>
              </a:spcAft>
              <a:buClr>
                <a:schemeClr val="dk2"/>
              </a:buClr>
              <a:buSzPts val="1800"/>
              <a:buChar char="■"/>
              <a:defRPr/>
            </a:lvl9pPr>
          </a:lstStyle>
          <a:p>
            <a:endParaRPr/>
          </a:p>
        </p:txBody>
      </p:sp>
      <p:sp>
        <p:nvSpPr>
          <p:cNvPr id="69" name="Google Shape;69;p70"/>
          <p:cNvSpPr txBox="1">
            <a:spLocks noGrp="1"/>
          </p:cNvSpPr>
          <p:nvPr>
            <p:ph type="dt" idx="10"/>
          </p:nvPr>
        </p:nvSpPr>
        <p:spPr>
          <a:xfrm>
            <a:off x="873760" y="6398802"/>
            <a:ext cx="1204572" cy="40461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70"/>
          <p:cNvSpPr txBox="1">
            <a:spLocks noGrp="1"/>
          </p:cNvSpPr>
          <p:nvPr>
            <p:ph type="ftr" idx="11"/>
          </p:nvPr>
        </p:nvSpPr>
        <p:spPr>
          <a:xfrm>
            <a:off x="2128254" y="6398209"/>
            <a:ext cx="7938238" cy="40461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70"/>
          <p:cNvSpPr txBox="1">
            <a:spLocks noGrp="1"/>
          </p:cNvSpPr>
          <p:nvPr>
            <p:ph type="sldNum" idx="12"/>
          </p:nvPr>
        </p:nvSpPr>
        <p:spPr>
          <a:xfrm>
            <a:off x="10147411" y="6398802"/>
            <a:ext cx="748003" cy="40461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
        <p:nvSpPr>
          <p:cNvPr id="72" name="Google Shape;72;p70"/>
          <p:cNvSpPr txBox="1">
            <a:spLocks noGrp="1"/>
          </p:cNvSpPr>
          <p:nvPr>
            <p:ph type="title"/>
          </p:nvPr>
        </p:nvSpPr>
        <p:spPr>
          <a:xfrm>
            <a:off x="873760" y="214114"/>
            <a:ext cx="10166854" cy="883166"/>
          </a:xfrm>
          <a:prstGeom prst="rect">
            <a:avLst/>
          </a:prstGeom>
          <a:noFill/>
          <a:ln>
            <a:noFill/>
          </a:ln>
        </p:spPr>
        <p:txBody>
          <a:bodyPr spcFirstLastPara="1" wrap="square" lIns="91425" tIns="45700" rIns="91425" bIns="45700" anchor="t" anchorCtr="0">
            <a:normAutofit/>
          </a:bodyPr>
          <a:lstStyle>
            <a:lvl1pPr lvl="0" algn="l">
              <a:lnSpc>
                <a:spcPct val="89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73" name="Google Shape;73;p70"/>
          <p:cNvPicPr preferRelativeResize="0"/>
          <p:nvPr/>
        </p:nvPicPr>
        <p:blipFill rotWithShape="1">
          <a:blip r:embed="rId2">
            <a:alphaModFix/>
          </a:blip>
          <a:srcRect/>
          <a:stretch/>
        </p:blipFill>
        <p:spPr>
          <a:xfrm>
            <a:off x="9830683" y="349072"/>
            <a:ext cx="2339543" cy="6370872"/>
          </a:xfrm>
          <a:prstGeom prst="rect">
            <a:avLst/>
          </a:prstGeom>
          <a:noFill/>
          <a:ln>
            <a:noFill/>
          </a:ln>
        </p:spPr>
      </p:pic>
    </p:spTree>
    <p:extLst>
      <p:ext uri="{BB962C8B-B14F-4D97-AF65-F5344CB8AC3E}">
        <p14:creationId xmlns:p14="http://schemas.microsoft.com/office/powerpoint/2010/main" val="26903083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IMAGES">
  <p:cSld name="IMAGES">
    <p:spTree>
      <p:nvGrpSpPr>
        <p:cNvPr id="1" name="Shape 74"/>
        <p:cNvGrpSpPr/>
        <p:nvPr/>
      </p:nvGrpSpPr>
      <p:grpSpPr>
        <a:xfrm>
          <a:off x="0" y="0"/>
          <a:ext cx="0" cy="0"/>
          <a:chOff x="0" y="0"/>
          <a:chExt cx="0" cy="0"/>
        </a:xfrm>
      </p:grpSpPr>
      <p:sp>
        <p:nvSpPr>
          <p:cNvPr id="75" name="Google Shape;75;p73"/>
          <p:cNvSpPr>
            <a:spLocks noGrp="1"/>
          </p:cNvSpPr>
          <p:nvPr>
            <p:ph type="pic" idx="2"/>
          </p:nvPr>
        </p:nvSpPr>
        <p:spPr>
          <a:xfrm>
            <a:off x="4725607" y="5955938"/>
            <a:ext cx="1363133" cy="618799"/>
          </a:xfrm>
          <a:prstGeom prst="rect">
            <a:avLst/>
          </a:prstGeom>
          <a:noFill/>
          <a:ln>
            <a:noFill/>
          </a:ln>
        </p:spPr>
      </p:sp>
      <p:sp>
        <p:nvSpPr>
          <p:cNvPr id="76" name="Google Shape;76;p73"/>
          <p:cNvSpPr>
            <a:spLocks noGrp="1"/>
          </p:cNvSpPr>
          <p:nvPr>
            <p:ph type="pic" idx="3"/>
          </p:nvPr>
        </p:nvSpPr>
        <p:spPr>
          <a:xfrm>
            <a:off x="6239327" y="5955938"/>
            <a:ext cx="1363133" cy="618799"/>
          </a:xfrm>
          <a:prstGeom prst="rect">
            <a:avLst/>
          </a:prstGeom>
          <a:noFill/>
          <a:ln>
            <a:noFill/>
          </a:ln>
        </p:spPr>
      </p:sp>
      <p:sp>
        <p:nvSpPr>
          <p:cNvPr id="77" name="Google Shape;77;p73"/>
          <p:cNvSpPr>
            <a:spLocks noGrp="1"/>
          </p:cNvSpPr>
          <p:nvPr>
            <p:ph type="pic" idx="4"/>
          </p:nvPr>
        </p:nvSpPr>
        <p:spPr>
          <a:xfrm>
            <a:off x="7801427" y="5955938"/>
            <a:ext cx="1363133" cy="618799"/>
          </a:xfrm>
          <a:prstGeom prst="rect">
            <a:avLst/>
          </a:prstGeom>
          <a:noFill/>
          <a:ln>
            <a:noFill/>
          </a:ln>
        </p:spPr>
      </p:sp>
      <p:sp>
        <p:nvSpPr>
          <p:cNvPr id="78" name="Google Shape;78;p73"/>
          <p:cNvSpPr>
            <a:spLocks noGrp="1"/>
          </p:cNvSpPr>
          <p:nvPr>
            <p:ph type="pic" idx="5"/>
          </p:nvPr>
        </p:nvSpPr>
        <p:spPr>
          <a:xfrm>
            <a:off x="9315147" y="5955938"/>
            <a:ext cx="1363133" cy="618799"/>
          </a:xfrm>
          <a:prstGeom prst="rect">
            <a:avLst/>
          </a:prstGeom>
          <a:noFill/>
          <a:ln>
            <a:noFill/>
          </a:ln>
        </p:spPr>
      </p:sp>
      <p:pic>
        <p:nvPicPr>
          <p:cNvPr id="79" name="Google Shape;79;p73"/>
          <p:cNvPicPr preferRelativeResize="0"/>
          <p:nvPr/>
        </p:nvPicPr>
        <p:blipFill rotWithShape="1">
          <a:blip r:embed="rId2">
            <a:alphaModFix/>
          </a:blip>
          <a:srcRect/>
          <a:stretch/>
        </p:blipFill>
        <p:spPr>
          <a:xfrm>
            <a:off x="9830683" y="349072"/>
            <a:ext cx="2339543" cy="6370872"/>
          </a:xfrm>
          <a:prstGeom prst="rect">
            <a:avLst/>
          </a:prstGeom>
          <a:noFill/>
          <a:ln>
            <a:noFill/>
          </a:ln>
        </p:spPr>
      </p:pic>
    </p:spTree>
    <p:extLst>
      <p:ext uri="{BB962C8B-B14F-4D97-AF65-F5344CB8AC3E}">
        <p14:creationId xmlns:p14="http://schemas.microsoft.com/office/powerpoint/2010/main" val="42255462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CA0342F-DA07-4C49-8B81-7A462CA39C21}" type="datetimeFigureOut">
              <a:rPr lang="en-US" smtClean="0"/>
              <a:t>4/30/25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12C75F-8802-864F-B012-FADCA134C7AA}" type="slidenum">
              <a:rPr lang="en-US" smtClean="0"/>
              <a:t>‹#›</a:t>
            </a:fld>
            <a:endParaRPr lang="en-US"/>
          </a:p>
        </p:txBody>
      </p:sp>
    </p:spTree>
    <p:extLst>
      <p:ext uri="{BB962C8B-B14F-4D97-AF65-F5344CB8AC3E}">
        <p14:creationId xmlns:p14="http://schemas.microsoft.com/office/powerpoint/2010/main" val="761773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CA0342F-DA07-4C49-8B81-7A462CA39C21}" type="datetimeFigureOut">
              <a:rPr lang="en-US" smtClean="0"/>
              <a:t>4/30/25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12C75F-8802-864F-B012-FADCA134C7AA}" type="slidenum">
              <a:rPr lang="en-US" smtClean="0"/>
              <a:t>‹#›</a:t>
            </a:fld>
            <a:endParaRPr lang="en-US"/>
          </a:p>
        </p:txBody>
      </p:sp>
    </p:spTree>
    <p:extLst>
      <p:ext uri="{BB962C8B-B14F-4D97-AF65-F5344CB8AC3E}">
        <p14:creationId xmlns:p14="http://schemas.microsoft.com/office/powerpoint/2010/main" val="3503299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CA0342F-DA07-4C49-8B81-7A462CA39C21}" type="datetimeFigureOut">
              <a:rPr lang="en-US" smtClean="0"/>
              <a:t>4/30/25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12C75F-8802-864F-B012-FADCA134C7AA}" type="slidenum">
              <a:rPr lang="en-US" smtClean="0"/>
              <a:t>‹#›</a:t>
            </a:fld>
            <a:endParaRPr lang="en-US"/>
          </a:p>
        </p:txBody>
      </p:sp>
    </p:spTree>
    <p:extLst>
      <p:ext uri="{BB962C8B-B14F-4D97-AF65-F5344CB8AC3E}">
        <p14:creationId xmlns:p14="http://schemas.microsoft.com/office/powerpoint/2010/main" val="2619823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CA0342F-DA07-4C49-8B81-7A462CA39C21}" type="datetimeFigureOut">
              <a:rPr lang="en-US" smtClean="0"/>
              <a:t>4/30/25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12C75F-8802-864F-B012-FADCA134C7AA}" type="slidenum">
              <a:rPr lang="en-US" smtClean="0"/>
              <a:t>‹#›</a:t>
            </a:fld>
            <a:endParaRPr lang="en-US"/>
          </a:p>
        </p:txBody>
      </p:sp>
    </p:spTree>
    <p:extLst>
      <p:ext uri="{BB962C8B-B14F-4D97-AF65-F5344CB8AC3E}">
        <p14:creationId xmlns:p14="http://schemas.microsoft.com/office/powerpoint/2010/main" val="25111471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CA0342F-DA07-4C49-8B81-7A462CA39C21}" type="datetimeFigureOut">
              <a:rPr lang="en-US" smtClean="0"/>
              <a:t>4/30/25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12C75F-8802-864F-B012-FADCA134C7AA}" type="slidenum">
              <a:rPr lang="en-US" smtClean="0"/>
              <a:t>‹#›</a:t>
            </a:fld>
            <a:endParaRPr lang="en-US"/>
          </a:p>
        </p:txBody>
      </p:sp>
    </p:spTree>
    <p:extLst>
      <p:ext uri="{BB962C8B-B14F-4D97-AF65-F5344CB8AC3E}">
        <p14:creationId xmlns:p14="http://schemas.microsoft.com/office/powerpoint/2010/main" val="1391028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A0342F-DA07-4C49-8B81-7A462CA39C21}" type="datetimeFigureOut">
              <a:rPr lang="en-US" smtClean="0"/>
              <a:t>4/30/25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12C75F-8802-864F-B012-FADCA134C7AA}" type="slidenum">
              <a:rPr lang="en-US" smtClean="0"/>
              <a:t>‹#›</a:t>
            </a:fld>
            <a:endParaRPr lang="en-US"/>
          </a:p>
        </p:txBody>
      </p:sp>
    </p:spTree>
    <p:extLst>
      <p:ext uri="{BB962C8B-B14F-4D97-AF65-F5344CB8AC3E}">
        <p14:creationId xmlns:p14="http://schemas.microsoft.com/office/powerpoint/2010/main" val="3740797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CA0342F-DA07-4C49-8B81-7A462CA39C21}" type="datetimeFigureOut">
              <a:rPr lang="en-US" smtClean="0"/>
              <a:t>4/30/25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12C75F-8802-864F-B012-FADCA134C7AA}" type="slidenum">
              <a:rPr lang="en-US" smtClean="0"/>
              <a:t>‹#›</a:t>
            </a:fld>
            <a:endParaRPr lang="en-US"/>
          </a:p>
        </p:txBody>
      </p:sp>
    </p:spTree>
    <p:extLst>
      <p:ext uri="{BB962C8B-B14F-4D97-AF65-F5344CB8AC3E}">
        <p14:creationId xmlns:p14="http://schemas.microsoft.com/office/powerpoint/2010/main" val="540329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CA0342F-DA07-4C49-8B81-7A462CA39C21}" type="datetimeFigureOut">
              <a:rPr lang="en-US" smtClean="0"/>
              <a:t>4/30/25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12C75F-8802-864F-B012-FADCA134C7AA}" type="slidenum">
              <a:rPr lang="en-US" smtClean="0"/>
              <a:t>‹#›</a:t>
            </a:fld>
            <a:endParaRPr lang="en-US"/>
          </a:p>
        </p:txBody>
      </p:sp>
    </p:spTree>
    <p:extLst>
      <p:ext uri="{BB962C8B-B14F-4D97-AF65-F5344CB8AC3E}">
        <p14:creationId xmlns:p14="http://schemas.microsoft.com/office/powerpoint/2010/main" val="2903026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A0342F-DA07-4C49-8B81-7A462CA39C21}" type="datetimeFigureOut">
              <a:rPr lang="en-US" smtClean="0"/>
              <a:t>4/30/25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12C75F-8802-864F-B012-FADCA134C7AA}" type="slidenum">
              <a:rPr lang="en-US" smtClean="0"/>
              <a:t>‹#›</a:t>
            </a:fld>
            <a:endParaRPr lang="en-US"/>
          </a:p>
        </p:txBody>
      </p:sp>
    </p:spTree>
    <p:extLst>
      <p:ext uri="{BB962C8B-B14F-4D97-AF65-F5344CB8AC3E}">
        <p14:creationId xmlns:p14="http://schemas.microsoft.com/office/powerpoint/2010/main" val="12817874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5"/>
          <p:cNvSpPr txBox="1">
            <a:spLocks noGrp="1"/>
          </p:cNvSpPr>
          <p:nvPr>
            <p:ph type="title"/>
          </p:nvPr>
        </p:nvSpPr>
        <p:spPr>
          <a:xfrm>
            <a:off x="873760" y="214114"/>
            <a:ext cx="10166854" cy="883166"/>
          </a:xfrm>
          <a:prstGeom prst="rect">
            <a:avLst/>
          </a:prstGeom>
          <a:noFill/>
          <a:ln>
            <a:noFill/>
          </a:ln>
        </p:spPr>
        <p:txBody>
          <a:bodyPr spcFirstLastPara="1" wrap="square" lIns="91425" tIns="45700" rIns="91425" bIns="45700" anchor="t" anchorCtr="0">
            <a:normAutofit/>
          </a:bodyPr>
          <a:lstStyle>
            <a:lvl1pPr marR="0" lvl="0" algn="l" rtl="0">
              <a:lnSpc>
                <a:spcPct val="89000"/>
              </a:lnSpc>
              <a:spcBef>
                <a:spcPts val="0"/>
              </a:spcBef>
              <a:spcAft>
                <a:spcPts val="0"/>
              </a:spcAft>
              <a:buClr>
                <a:schemeClr val="dk2"/>
              </a:buClr>
              <a:buSzPts val="4400"/>
              <a:buFont typeface="Libre Franklin"/>
              <a:buNone/>
              <a:defRPr sz="4400" b="0" i="0" u="none" strike="noStrike" cap="none">
                <a:solidFill>
                  <a:schemeClr val="dk2"/>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5"/>
          <p:cNvSpPr txBox="1">
            <a:spLocks noGrp="1"/>
          </p:cNvSpPr>
          <p:nvPr>
            <p:ph type="body" idx="1"/>
          </p:nvPr>
        </p:nvSpPr>
        <p:spPr>
          <a:xfrm>
            <a:off x="873760" y="1229360"/>
            <a:ext cx="10166854" cy="5069840"/>
          </a:xfrm>
          <a:prstGeom prst="rect">
            <a:avLst/>
          </a:prstGeom>
          <a:noFill/>
          <a:ln>
            <a:noFill/>
          </a:ln>
        </p:spPr>
        <p:txBody>
          <a:bodyPr spcFirstLastPara="1" wrap="square" lIns="91425" tIns="45700" rIns="91425" bIns="45700" anchor="t" anchorCtr="0">
            <a:normAutofit/>
          </a:bodyPr>
          <a:lstStyle>
            <a:lvl1pPr marL="457200" marR="0" lvl="0" indent="-355600" algn="l" rtl="0">
              <a:lnSpc>
                <a:spcPct val="94000"/>
              </a:lnSpc>
              <a:spcBef>
                <a:spcPts val="1000"/>
              </a:spcBef>
              <a:spcAft>
                <a:spcPts val="0"/>
              </a:spcAft>
              <a:buClr>
                <a:schemeClr val="dk2"/>
              </a:buClr>
              <a:buSzPts val="2000"/>
              <a:buFont typeface="Libre Franklin"/>
              <a:buChar char="■"/>
              <a:defRPr sz="2000" b="0" i="0" u="none" strike="noStrike" cap="none">
                <a:solidFill>
                  <a:schemeClr val="dk2"/>
                </a:solidFill>
                <a:latin typeface="Libre Franklin"/>
                <a:ea typeface="Libre Franklin"/>
                <a:cs typeface="Libre Franklin"/>
                <a:sym typeface="Libre Franklin"/>
              </a:defRPr>
            </a:lvl1pPr>
            <a:lvl2pPr marL="914400" marR="0" lvl="1" indent="-355600" algn="l" rtl="0">
              <a:lnSpc>
                <a:spcPct val="94000"/>
              </a:lnSpc>
              <a:spcBef>
                <a:spcPts val="500"/>
              </a:spcBef>
              <a:spcAft>
                <a:spcPts val="0"/>
              </a:spcAft>
              <a:buClr>
                <a:schemeClr val="dk2"/>
              </a:buClr>
              <a:buSzPts val="2000"/>
              <a:buFont typeface="Libre Franklin"/>
              <a:buChar char="–"/>
              <a:defRPr sz="2000" b="0" i="1" u="none" strike="noStrike" cap="none">
                <a:solidFill>
                  <a:schemeClr val="dk2"/>
                </a:solidFill>
                <a:latin typeface="Libre Franklin"/>
                <a:ea typeface="Libre Franklin"/>
                <a:cs typeface="Libre Franklin"/>
                <a:sym typeface="Libre Franklin"/>
              </a:defRPr>
            </a:lvl2pPr>
            <a:lvl3pPr marL="1371600" marR="0" lvl="2" indent="-342900" algn="l" rtl="0">
              <a:lnSpc>
                <a:spcPct val="94000"/>
              </a:lnSpc>
              <a:spcBef>
                <a:spcPts val="500"/>
              </a:spcBef>
              <a:spcAft>
                <a:spcPts val="0"/>
              </a:spcAft>
              <a:buClr>
                <a:schemeClr val="dk2"/>
              </a:buClr>
              <a:buSzPts val="1800"/>
              <a:buFont typeface="Libre Franklin"/>
              <a:buChar char="■"/>
              <a:defRPr sz="1800" b="0" i="0" u="none" strike="noStrike" cap="none">
                <a:solidFill>
                  <a:schemeClr val="dk2"/>
                </a:solidFill>
                <a:latin typeface="Libre Franklin"/>
                <a:ea typeface="Libre Franklin"/>
                <a:cs typeface="Libre Franklin"/>
                <a:sym typeface="Libre Franklin"/>
              </a:defRPr>
            </a:lvl3pPr>
            <a:lvl4pPr marL="1828800" marR="0" lvl="3" indent="-342900" algn="l" rtl="0">
              <a:lnSpc>
                <a:spcPct val="94000"/>
              </a:lnSpc>
              <a:spcBef>
                <a:spcPts val="500"/>
              </a:spcBef>
              <a:spcAft>
                <a:spcPts val="0"/>
              </a:spcAft>
              <a:buClr>
                <a:schemeClr val="dk2"/>
              </a:buClr>
              <a:buSzPts val="1800"/>
              <a:buFont typeface="Libre Franklin"/>
              <a:buChar char="–"/>
              <a:defRPr sz="1800" b="0" i="1" u="none" strike="noStrike" cap="none">
                <a:solidFill>
                  <a:schemeClr val="dk2"/>
                </a:solidFill>
                <a:latin typeface="Libre Franklin"/>
                <a:ea typeface="Libre Franklin"/>
                <a:cs typeface="Libre Franklin"/>
                <a:sym typeface="Libre Franklin"/>
              </a:defRPr>
            </a:lvl4pPr>
            <a:lvl5pPr marL="2286000" marR="0" lvl="4" indent="-330200" algn="l" rtl="0">
              <a:lnSpc>
                <a:spcPct val="94000"/>
              </a:lnSpc>
              <a:spcBef>
                <a:spcPts val="500"/>
              </a:spcBef>
              <a:spcAft>
                <a:spcPts val="0"/>
              </a:spcAft>
              <a:buClr>
                <a:schemeClr val="dk2"/>
              </a:buClr>
              <a:buSzPts val="1600"/>
              <a:buFont typeface="Libre Franklin"/>
              <a:buChar char="■"/>
              <a:defRPr sz="1600" b="0" i="0" u="none" strike="noStrike" cap="none">
                <a:solidFill>
                  <a:schemeClr val="dk2"/>
                </a:solidFill>
                <a:latin typeface="Libre Franklin"/>
                <a:ea typeface="Libre Franklin"/>
                <a:cs typeface="Libre Franklin"/>
                <a:sym typeface="Libre Franklin"/>
              </a:defRPr>
            </a:lvl5pPr>
            <a:lvl6pPr marL="2743200" marR="0" lvl="5" indent="-330200" algn="l" rtl="0">
              <a:lnSpc>
                <a:spcPct val="94000"/>
              </a:lnSpc>
              <a:spcBef>
                <a:spcPts val="500"/>
              </a:spcBef>
              <a:spcAft>
                <a:spcPts val="0"/>
              </a:spcAft>
              <a:buClr>
                <a:schemeClr val="dk2"/>
              </a:buClr>
              <a:buSzPts val="1600"/>
              <a:buFont typeface="Libre Franklin"/>
              <a:buChar char="–"/>
              <a:defRPr sz="1600" b="0" i="1" u="none" strike="noStrike" cap="none">
                <a:solidFill>
                  <a:schemeClr val="dk2"/>
                </a:solidFill>
                <a:latin typeface="Libre Franklin"/>
                <a:ea typeface="Libre Franklin"/>
                <a:cs typeface="Libre Franklin"/>
                <a:sym typeface="Libre Franklin"/>
              </a:defRPr>
            </a:lvl6pPr>
            <a:lvl7pPr marL="3200400" marR="0" lvl="6" indent="-317500" algn="l" rtl="0">
              <a:lnSpc>
                <a:spcPct val="94000"/>
              </a:lnSpc>
              <a:spcBef>
                <a:spcPts val="500"/>
              </a:spcBef>
              <a:spcAft>
                <a:spcPts val="0"/>
              </a:spcAft>
              <a:buClr>
                <a:schemeClr val="dk2"/>
              </a:buClr>
              <a:buSzPts val="1400"/>
              <a:buFont typeface="Libre Franklin"/>
              <a:buChar char="■"/>
              <a:defRPr sz="1400" b="0" i="0" u="none" strike="noStrike" cap="none">
                <a:solidFill>
                  <a:schemeClr val="dk2"/>
                </a:solidFill>
                <a:latin typeface="Libre Franklin"/>
                <a:ea typeface="Libre Franklin"/>
                <a:cs typeface="Libre Franklin"/>
                <a:sym typeface="Libre Franklin"/>
              </a:defRPr>
            </a:lvl7pPr>
            <a:lvl8pPr marL="3657600" marR="0" lvl="7" indent="-317500" algn="l" rtl="0">
              <a:lnSpc>
                <a:spcPct val="94000"/>
              </a:lnSpc>
              <a:spcBef>
                <a:spcPts val="500"/>
              </a:spcBef>
              <a:spcAft>
                <a:spcPts val="0"/>
              </a:spcAft>
              <a:buClr>
                <a:schemeClr val="dk2"/>
              </a:buClr>
              <a:buSzPts val="1400"/>
              <a:buFont typeface="Libre Franklin"/>
              <a:buChar char="–"/>
              <a:defRPr sz="1400" b="0" i="1" u="none" strike="noStrike" cap="none">
                <a:solidFill>
                  <a:schemeClr val="dk2"/>
                </a:solidFill>
                <a:latin typeface="Libre Franklin"/>
                <a:ea typeface="Libre Franklin"/>
                <a:cs typeface="Libre Franklin"/>
                <a:sym typeface="Libre Franklin"/>
              </a:defRPr>
            </a:lvl8pPr>
            <a:lvl9pPr marL="4114800" marR="0" lvl="8" indent="-317500" algn="l" rtl="0">
              <a:lnSpc>
                <a:spcPct val="94000"/>
              </a:lnSpc>
              <a:spcBef>
                <a:spcPts val="500"/>
              </a:spcBef>
              <a:spcAft>
                <a:spcPts val="200"/>
              </a:spcAft>
              <a:buClr>
                <a:schemeClr val="dk2"/>
              </a:buClr>
              <a:buSzPts val="1400"/>
              <a:buFont typeface="Libre Franklin"/>
              <a:buChar char="■"/>
              <a:defRPr sz="1400" b="0" i="0" u="none" strike="noStrike" cap="none">
                <a:solidFill>
                  <a:schemeClr val="dk2"/>
                </a:solidFill>
                <a:latin typeface="Libre Franklin"/>
                <a:ea typeface="Libre Franklin"/>
                <a:cs typeface="Libre Franklin"/>
                <a:sym typeface="Libre Franklin"/>
              </a:defRPr>
            </a:lvl9pPr>
          </a:lstStyle>
          <a:p>
            <a:endParaRPr/>
          </a:p>
        </p:txBody>
      </p:sp>
      <p:sp>
        <p:nvSpPr>
          <p:cNvPr id="12" name="Google Shape;12;p65"/>
          <p:cNvSpPr txBox="1">
            <a:spLocks noGrp="1"/>
          </p:cNvSpPr>
          <p:nvPr>
            <p:ph type="dt" idx="10"/>
          </p:nvPr>
        </p:nvSpPr>
        <p:spPr>
          <a:xfrm>
            <a:off x="873760" y="6398802"/>
            <a:ext cx="1204572" cy="40461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2"/>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13" name="Google Shape;13;p65"/>
          <p:cNvSpPr txBox="1">
            <a:spLocks noGrp="1"/>
          </p:cNvSpPr>
          <p:nvPr>
            <p:ph type="ftr" idx="11"/>
          </p:nvPr>
        </p:nvSpPr>
        <p:spPr>
          <a:xfrm>
            <a:off x="2128254" y="6398209"/>
            <a:ext cx="7938238" cy="40461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2"/>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14" name="Google Shape;14;p65"/>
          <p:cNvSpPr txBox="1">
            <a:spLocks noGrp="1"/>
          </p:cNvSpPr>
          <p:nvPr>
            <p:ph type="sldNum" idx="12"/>
          </p:nvPr>
        </p:nvSpPr>
        <p:spPr>
          <a:xfrm>
            <a:off x="10147411" y="6398802"/>
            <a:ext cx="748003" cy="40461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Libre Franklin"/>
                <a:ea typeface="Libre Franklin"/>
                <a:cs typeface="Libre Franklin"/>
                <a:sym typeface="Libre Franklin"/>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Libre Franklin"/>
                <a:ea typeface="Libre Franklin"/>
                <a:cs typeface="Libre Franklin"/>
                <a:sym typeface="Libre Franklin"/>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Libre Franklin"/>
                <a:ea typeface="Libre Franklin"/>
                <a:cs typeface="Libre Franklin"/>
                <a:sym typeface="Libre Franklin"/>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Libre Franklin"/>
                <a:ea typeface="Libre Franklin"/>
                <a:cs typeface="Libre Franklin"/>
                <a:sym typeface="Libre Franklin"/>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Libre Franklin"/>
                <a:ea typeface="Libre Franklin"/>
                <a:cs typeface="Libre Franklin"/>
                <a:sym typeface="Libre Franklin"/>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Libre Franklin"/>
                <a:ea typeface="Libre Franklin"/>
                <a:cs typeface="Libre Franklin"/>
                <a:sym typeface="Libre Franklin"/>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Libre Franklin"/>
                <a:ea typeface="Libre Franklin"/>
                <a:cs typeface="Libre Franklin"/>
                <a:sym typeface="Libre Franklin"/>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Libre Franklin"/>
                <a:ea typeface="Libre Franklin"/>
                <a:cs typeface="Libre Franklin"/>
                <a:sym typeface="Libre Franklin"/>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
        <p:nvSpPr>
          <p:cNvPr id="15" name="Google Shape;15;p65" title="Side bar"/>
          <p:cNvSpPr/>
          <p:nvPr/>
        </p:nvSpPr>
        <p:spPr>
          <a:xfrm>
            <a:off x="478095" y="376"/>
            <a:ext cx="228600" cy="68580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735851573"/>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368">
          <p15:clr>
            <a:srgbClr val="F26B43"/>
          </p15:clr>
        </p15:guide>
        <p15:guide id="2" orient="horz" pos="1440">
          <p15:clr>
            <a:srgbClr val="F26B43"/>
          </p15:clr>
        </p15:guide>
        <p15:guide id="3" orient="horz" pos="3696">
          <p15:clr>
            <a:srgbClr val="F26B43"/>
          </p15:clr>
        </p15:guide>
        <p15:guide id="4" orient="horz" pos="432">
          <p15:clr>
            <a:srgbClr val="F26B43"/>
          </p15:clr>
        </p15:guide>
        <p15:guide id="5" orient="horz" pos="1512">
          <p15:clr>
            <a:srgbClr val="F26B43"/>
          </p15:clr>
        </p15:guide>
        <p15:guide id="6" pos="6912">
          <p15:clr>
            <a:srgbClr val="F26B43"/>
          </p15:clr>
        </p15:guide>
        <p15:guide id="7" pos="936">
          <p15:clr>
            <a:srgbClr val="F26B43"/>
          </p15:clr>
        </p15:guide>
        <p15:guide id="8"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6.png"/><Relationship Id="rId7" Type="http://schemas.openxmlformats.org/officeDocument/2006/relationships/image" Target="../media/image22.gi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8.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8.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6.png"/><Relationship Id="rId7"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8.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6.png"/><Relationship Id="rId7"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30.sv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8.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6.png"/><Relationship Id="rId7"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8.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8.png"/><Relationship Id="rId5" Type="http://schemas.openxmlformats.org/officeDocument/2006/relationships/diagramQuickStyle" Target="../diagrams/quickStyle1.xml"/><Relationship Id="rId10" Type="http://schemas.openxmlformats.org/officeDocument/2006/relationships/image" Target="../media/image7.png"/><Relationship Id="rId4" Type="http://schemas.openxmlformats.org/officeDocument/2006/relationships/diagramLayout" Target="../diagrams/layout1.xml"/><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6.png"/><Relationship Id="rId7"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39.jpeg"/></Relationships>
</file>

<file path=ppt/slides/_rels/slide2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6.png"/><Relationship Id="rId7"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8.png"/><Relationship Id="rId10" Type="http://schemas.openxmlformats.org/officeDocument/2006/relationships/image" Target="../media/image44.png"/><Relationship Id="rId4" Type="http://schemas.openxmlformats.org/officeDocument/2006/relationships/image" Target="../media/image7.png"/><Relationship Id="rId9" Type="http://schemas.openxmlformats.org/officeDocument/2006/relationships/image" Target="../media/image43.png"/></Relationships>
</file>

<file path=ppt/slides/_rels/slide2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6.png"/><Relationship Id="rId7"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8.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8.pn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50.gif"/><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6.png"/><Relationship Id="rId7"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8.pn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52.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6.png"/><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08816-BE2E-DE21-1618-11F1E2E8E767}"/>
              </a:ext>
            </a:extLst>
          </p:cNvPr>
          <p:cNvSpPr>
            <a:spLocks noGrp="1"/>
          </p:cNvSpPr>
          <p:nvPr>
            <p:ph type="ctrTitle"/>
          </p:nvPr>
        </p:nvSpPr>
        <p:spPr>
          <a:xfrm>
            <a:off x="5064690" y="3573393"/>
            <a:ext cx="7127310" cy="2008221"/>
          </a:xfrm>
          <a:solidFill>
            <a:schemeClr val="bg1">
              <a:alpha val="51000"/>
            </a:schemeClr>
          </a:solidFill>
        </p:spPr>
        <p:txBody>
          <a:bodyPr>
            <a:noAutofit/>
          </a:bodyPr>
          <a:lstStyle/>
          <a:p>
            <a:r>
              <a:rPr lang="en-US" sz="4000" dirty="0">
                <a:solidFill>
                  <a:srgbClr val="222222"/>
                </a:solidFill>
                <a:effectLst/>
                <a:latin typeface="Georgia" panose="02040502050405020303" pitchFamily="18" charset="0"/>
              </a:rPr>
              <a:t>Operational ML-based Fire Danger Index</a:t>
            </a:r>
            <a:endParaRPr lang="en-US" sz="4000" dirty="0">
              <a:latin typeface="Georgia" panose="02040502050405020303" pitchFamily="18" charset="0"/>
            </a:endParaRPr>
          </a:p>
        </p:txBody>
      </p:sp>
      <p:sp>
        <p:nvSpPr>
          <p:cNvPr id="3" name="Subtitle 2">
            <a:extLst>
              <a:ext uri="{FF2B5EF4-FFF2-40B4-BE49-F238E27FC236}">
                <a16:creationId xmlns:a16="http://schemas.microsoft.com/office/drawing/2014/main" id="{366BABDD-A71C-D5DB-ACCF-3784194D8BD9}"/>
              </a:ext>
            </a:extLst>
          </p:cNvPr>
          <p:cNvSpPr>
            <a:spLocks noGrp="1"/>
          </p:cNvSpPr>
          <p:nvPr>
            <p:ph type="subTitle" idx="1"/>
          </p:nvPr>
        </p:nvSpPr>
        <p:spPr>
          <a:xfrm>
            <a:off x="5064690" y="5581614"/>
            <a:ext cx="7127310" cy="1276385"/>
          </a:xfrm>
          <a:solidFill>
            <a:schemeClr val="bg1">
              <a:lumMod val="75000"/>
              <a:alpha val="52718"/>
            </a:schemeClr>
          </a:solidFill>
        </p:spPr>
        <p:txBody>
          <a:bodyPr>
            <a:normAutofit lnSpcReduction="10000"/>
          </a:bodyPr>
          <a:lstStyle/>
          <a:p>
            <a:r>
              <a:rPr lang="en-US" sz="2000" dirty="0">
                <a:latin typeface="Georgia" panose="02040502050405020303" pitchFamily="18" charset="0"/>
              </a:rPr>
              <a:t>EGU 2025</a:t>
            </a:r>
          </a:p>
          <a:p>
            <a:r>
              <a:rPr lang="en-US" sz="2000" dirty="0">
                <a:solidFill>
                  <a:srgbClr val="222222"/>
                </a:solidFill>
                <a:effectLst/>
                <a:latin typeface="Georgia" panose="02040502050405020303" pitchFamily="18" charset="0"/>
              </a:rPr>
              <a:t>Session: NH7.2 – Rethinking wildfire risk: global and European innovations across the fire risk management continuum</a:t>
            </a:r>
            <a:endParaRPr lang="en-US" sz="2000" dirty="0">
              <a:latin typeface="Georgia" panose="02040502050405020303" pitchFamily="18" charset="0"/>
            </a:endParaRPr>
          </a:p>
        </p:txBody>
      </p:sp>
      <p:sp>
        <p:nvSpPr>
          <p:cNvPr id="4" name="TextBox 3">
            <a:extLst>
              <a:ext uri="{FF2B5EF4-FFF2-40B4-BE49-F238E27FC236}">
                <a16:creationId xmlns:a16="http://schemas.microsoft.com/office/drawing/2014/main" id="{A59F98FE-F253-E2C2-3FE9-4E80D27A4B51}"/>
              </a:ext>
            </a:extLst>
          </p:cNvPr>
          <p:cNvSpPr txBox="1"/>
          <p:nvPr/>
        </p:nvSpPr>
        <p:spPr>
          <a:xfrm>
            <a:off x="1" y="0"/>
            <a:ext cx="2095248" cy="461665"/>
          </a:xfrm>
          <a:prstGeom prst="rect">
            <a:avLst/>
          </a:prstGeom>
          <a:noFill/>
        </p:spPr>
        <p:txBody>
          <a:bodyPr wrap="square" rtlCol="0">
            <a:spAutoFit/>
          </a:bodyPr>
          <a:lstStyle/>
          <a:p>
            <a:r>
              <a:rPr lang="en-US" sz="800" dirty="0">
                <a:solidFill>
                  <a:schemeClr val="bg1"/>
                </a:solidFill>
                <a:latin typeface="Georgia" panose="02040502050405020303" pitchFamily="18" charset="0"/>
              </a:rPr>
              <a:t>California wildfires, December 2017</a:t>
            </a:r>
          </a:p>
          <a:p>
            <a:r>
              <a:rPr lang="en-US" sz="800" dirty="0">
                <a:solidFill>
                  <a:schemeClr val="bg1"/>
                </a:solidFill>
                <a:latin typeface="Georgia" panose="02040502050405020303" pitchFamily="18" charset="0"/>
              </a:rPr>
              <a:t>Source: Copernicus Sentinel data</a:t>
            </a:r>
          </a:p>
          <a:p>
            <a:r>
              <a:rPr lang="en-US" sz="800" dirty="0">
                <a:solidFill>
                  <a:schemeClr val="bg1"/>
                </a:solidFill>
                <a:latin typeface="Georgia" panose="02040502050405020303" pitchFamily="18" charset="0"/>
              </a:rPr>
              <a:t>Image processed by: Pierre </a:t>
            </a:r>
            <a:r>
              <a:rPr lang="en-US" sz="800" dirty="0" err="1">
                <a:solidFill>
                  <a:schemeClr val="bg1"/>
                </a:solidFill>
                <a:latin typeface="Georgia" panose="02040502050405020303" pitchFamily="18" charset="0"/>
              </a:rPr>
              <a:t>Markuse</a:t>
            </a:r>
            <a:endParaRPr lang="en-US" sz="800" dirty="0">
              <a:solidFill>
                <a:schemeClr val="bg1"/>
              </a:solidFill>
              <a:latin typeface="Georgia" panose="02040502050405020303" pitchFamily="18" charset="0"/>
            </a:endParaRPr>
          </a:p>
        </p:txBody>
      </p:sp>
      <p:pic>
        <p:nvPicPr>
          <p:cNvPr id="5" name="Google Shape;135;p1">
            <a:extLst>
              <a:ext uri="{FF2B5EF4-FFF2-40B4-BE49-F238E27FC236}">
                <a16:creationId xmlns:a16="http://schemas.microsoft.com/office/drawing/2014/main" id="{2EF89944-1EE9-A517-14B6-FCC5ED2AF4ED}"/>
              </a:ext>
            </a:extLst>
          </p:cNvPr>
          <p:cNvPicPr preferRelativeResize="0">
            <a:picLocks noChangeAspect="1"/>
          </p:cNvPicPr>
          <p:nvPr/>
        </p:nvPicPr>
        <p:blipFill>
          <a:blip r:embed="rId4">
            <a:alphaModFix/>
          </a:blip>
          <a:stretch>
            <a:fillRect/>
          </a:stretch>
        </p:blipFill>
        <p:spPr>
          <a:xfrm>
            <a:off x="7145357" y="3432141"/>
            <a:ext cx="3264443" cy="1163529"/>
          </a:xfrm>
          <a:prstGeom prst="rect">
            <a:avLst/>
          </a:prstGeom>
          <a:noFill/>
          <a:ln>
            <a:noFill/>
          </a:ln>
        </p:spPr>
      </p:pic>
      <p:pic>
        <p:nvPicPr>
          <p:cNvPr id="6" name="Picture 5">
            <a:extLst>
              <a:ext uri="{FF2B5EF4-FFF2-40B4-BE49-F238E27FC236}">
                <a16:creationId xmlns:a16="http://schemas.microsoft.com/office/drawing/2014/main" id="{36E45471-B95F-F2F1-C96B-859F0C58F187}"/>
              </a:ext>
            </a:extLst>
          </p:cNvPr>
          <p:cNvPicPr>
            <a:picLocks noChangeAspect="1"/>
          </p:cNvPicPr>
          <p:nvPr/>
        </p:nvPicPr>
        <p:blipFill>
          <a:blip r:embed="rId5"/>
          <a:stretch>
            <a:fillRect/>
          </a:stretch>
        </p:blipFill>
        <p:spPr>
          <a:xfrm>
            <a:off x="1" y="6311843"/>
            <a:ext cx="2095248" cy="546155"/>
          </a:xfrm>
          <a:prstGeom prst="rect">
            <a:avLst/>
          </a:prstGeom>
        </p:spPr>
      </p:pic>
      <p:pic>
        <p:nvPicPr>
          <p:cNvPr id="7" name="Picture 6">
            <a:extLst>
              <a:ext uri="{FF2B5EF4-FFF2-40B4-BE49-F238E27FC236}">
                <a16:creationId xmlns:a16="http://schemas.microsoft.com/office/drawing/2014/main" id="{E809B8C6-27DF-0B58-4BA3-8CDE3541A5EB}"/>
              </a:ext>
            </a:extLst>
          </p:cNvPr>
          <p:cNvPicPr>
            <a:picLocks noChangeAspect="1"/>
          </p:cNvPicPr>
          <p:nvPr/>
        </p:nvPicPr>
        <p:blipFill>
          <a:blip r:embed="rId6"/>
          <a:stretch>
            <a:fillRect/>
          </a:stretch>
        </p:blipFill>
        <p:spPr>
          <a:xfrm>
            <a:off x="2108323" y="6317016"/>
            <a:ext cx="2095248" cy="561296"/>
          </a:xfrm>
          <a:prstGeom prst="rect">
            <a:avLst/>
          </a:prstGeom>
        </p:spPr>
      </p:pic>
      <p:sp>
        <p:nvSpPr>
          <p:cNvPr id="8" name="Title 1">
            <a:extLst>
              <a:ext uri="{FF2B5EF4-FFF2-40B4-BE49-F238E27FC236}">
                <a16:creationId xmlns:a16="http://schemas.microsoft.com/office/drawing/2014/main" id="{27743511-1244-C63F-C749-F747FCE3EF65}"/>
              </a:ext>
            </a:extLst>
          </p:cNvPr>
          <p:cNvSpPr txBox="1">
            <a:spLocks/>
          </p:cNvSpPr>
          <p:nvPr/>
        </p:nvSpPr>
        <p:spPr>
          <a:xfrm>
            <a:off x="5064690" y="2694755"/>
            <a:ext cx="2993499" cy="878638"/>
          </a:xfrm>
          <a:prstGeom prst="rect">
            <a:avLst/>
          </a:prstGeom>
          <a:solidFill>
            <a:schemeClr val="bg1">
              <a:alpha val="51000"/>
            </a:schemeClr>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1" dirty="0">
                <a:solidFill>
                  <a:srgbClr val="222222"/>
                </a:solidFill>
                <a:latin typeface="Georgia" panose="02040502050405020303" pitchFamily="18" charset="0"/>
              </a:rPr>
              <a:t>Shahbaz </a:t>
            </a:r>
            <a:r>
              <a:rPr lang="en-US" sz="1800" b="1" dirty="0" err="1">
                <a:solidFill>
                  <a:srgbClr val="222222"/>
                </a:solidFill>
                <a:latin typeface="Georgia" panose="02040502050405020303" pitchFamily="18" charset="0"/>
              </a:rPr>
              <a:t>Alvi</a:t>
            </a:r>
            <a:endParaRPr lang="en-US" sz="1800" b="1" dirty="0">
              <a:solidFill>
                <a:srgbClr val="222222"/>
              </a:solidFill>
              <a:latin typeface="Georgia" panose="02040502050405020303" pitchFamily="18" charset="0"/>
            </a:endParaRPr>
          </a:p>
          <a:p>
            <a:r>
              <a:rPr lang="en-US" sz="1600" dirty="0">
                <a:solidFill>
                  <a:srgbClr val="222222"/>
                </a:solidFill>
                <a:latin typeface="Georgia" panose="02040502050405020303" pitchFamily="18" charset="0"/>
              </a:rPr>
              <a:t>CMCC Foundation, Lecce, Italy</a:t>
            </a:r>
          </a:p>
          <a:p>
            <a:r>
              <a:rPr lang="en-US" sz="1400" dirty="0" err="1">
                <a:solidFill>
                  <a:srgbClr val="222222"/>
                </a:solidFill>
                <a:latin typeface="Georgia" panose="02040502050405020303" pitchFamily="18" charset="0"/>
              </a:rPr>
              <a:t>shahbaz.alvi@cmcc.it</a:t>
            </a:r>
            <a:endParaRPr lang="en-US" sz="1400" dirty="0">
              <a:latin typeface="Georgia" panose="02040502050405020303" pitchFamily="18" charset="0"/>
            </a:endParaRPr>
          </a:p>
        </p:txBody>
      </p:sp>
      <p:sp>
        <p:nvSpPr>
          <p:cNvPr id="9" name="Title 1">
            <a:extLst>
              <a:ext uri="{FF2B5EF4-FFF2-40B4-BE49-F238E27FC236}">
                <a16:creationId xmlns:a16="http://schemas.microsoft.com/office/drawing/2014/main" id="{B284E573-B847-75DE-04E1-0959311FD132}"/>
              </a:ext>
            </a:extLst>
          </p:cNvPr>
          <p:cNvSpPr txBox="1">
            <a:spLocks/>
          </p:cNvSpPr>
          <p:nvPr/>
        </p:nvSpPr>
        <p:spPr>
          <a:xfrm>
            <a:off x="8050280" y="2694755"/>
            <a:ext cx="4141720" cy="878638"/>
          </a:xfrm>
          <a:prstGeom prst="rect">
            <a:avLst/>
          </a:prstGeom>
          <a:solidFill>
            <a:schemeClr val="bg1">
              <a:alpha val="51000"/>
            </a:schemeClr>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dirty="0">
                <a:solidFill>
                  <a:srgbClr val="222222"/>
                </a:solidFill>
                <a:latin typeface="Georgia" panose="02040502050405020303" pitchFamily="18" charset="0"/>
              </a:rPr>
              <a:t>Collaborators: </a:t>
            </a:r>
          </a:p>
          <a:p>
            <a:r>
              <a:rPr lang="en-US" sz="1800" dirty="0">
                <a:solidFill>
                  <a:srgbClr val="222222"/>
                </a:solidFill>
                <a:latin typeface="Georgia" panose="02040502050405020303" pitchFamily="18" charset="0"/>
              </a:rPr>
              <a:t>Gabriele </a:t>
            </a:r>
            <a:r>
              <a:rPr lang="en-US" sz="1800" dirty="0" err="1">
                <a:solidFill>
                  <a:srgbClr val="222222"/>
                </a:solidFill>
                <a:latin typeface="Georgia" panose="02040502050405020303" pitchFamily="18" charset="0"/>
              </a:rPr>
              <a:t>Accarino</a:t>
            </a:r>
            <a:r>
              <a:rPr lang="en-US" sz="1800" dirty="0">
                <a:solidFill>
                  <a:srgbClr val="222222"/>
                </a:solidFill>
                <a:latin typeface="Georgia" panose="02040502050405020303" pitchFamily="18" charset="0"/>
              </a:rPr>
              <a:t>, Italo </a:t>
            </a:r>
            <a:r>
              <a:rPr lang="en-US" sz="1800" dirty="0" err="1">
                <a:solidFill>
                  <a:srgbClr val="222222"/>
                </a:solidFill>
                <a:latin typeface="Georgia" panose="02040502050405020303" pitchFamily="18" charset="0"/>
              </a:rPr>
              <a:t>Epicoco</a:t>
            </a:r>
            <a:endParaRPr lang="en-US" sz="1800" dirty="0">
              <a:latin typeface="Georgia" panose="02040502050405020303" pitchFamily="18" charset="0"/>
            </a:endParaRPr>
          </a:p>
        </p:txBody>
      </p:sp>
    </p:spTree>
    <p:extLst>
      <p:ext uri="{BB962C8B-B14F-4D97-AF65-F5344CB8AC3E}">
        <p14:creationId xmlns:p14="http://schemas.microsoft.com/office/powerpoint/2010/main" val="12462256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FD662-D747-762F-6060-485F50AC57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402F04-D741-07BF-558A-8B388169DE58}"/>
              </a:ext>
            </a:extLst>
          </p:cNvPr>
          <p:cNvSpPr>
            <a:spLocks noGrp="1"/>
          </p:cNvSpPr>
          <p:nvPr>
            <p:ph type="title"/>
          </p:nvPr>
        </p:nvSpPr>
        <p:spPr>
          <a:xfrm>
            <a:off x="0" y="1"/>
            <a:ext cx="12192000" cy="1690688"/>
          </a:xfrm>
          <a:solidFill>
            <a:srgbClr val="0D7F0F"/>
          </a:solidFill>
        </p:spPr>
        <p:txBody>
          <a:bodyPr/>
          <a:lstStyle/>
          <a:p>
            <a:r>
              <a:rPr lang="en-US" dirty="0">
                <a:solidFill>
                  <a:schemeClr val="bg1"/>
                </a:solidFill>
                <a:latin typeface="Georgia" panose="02040502050405020303" pitchFamily="18" charset="0"/>
              </a:rPr>
              <a:t>ML-based FDI</a:t>
            </a:r>
            <a:endParaRPr lang="en-US" dirty="0">
              <a:latin typeface="Georgia" panose="02040502050405020303" pitchFamily="18" charset="0"/>
            </a:endParaRPr>
          </a:p>
        </p:txBody>
      </p:sp>
      <p:pic>
        <p:nvPicPr>
          <p:cNvPr id="4" name="Google Shape;135;p1">
            <a:extLst>
              <a:ext uri="{FF2B5EF4-FFF2-40B4-BE49-F238E27FC236}">
                <a16:creationId xmlns:a16="http://schemas.microsoft.com/office/drawing/2014/main" id="{073BE34D-B3A7-E642-E2CE-42DB27266D75}"/>
              </a:ext>
            </a:extLst>
          </p:cNvPr>
          <p:cNvPicPr preferRelativeResize="0">
            <a:picLocks noChangeAspect="1"/>
          </p:cNvPicPr>
          <p:nvPr/>
        </p:nvPicPr>
        <p:blipFill>
          <a:blip r:embed="rId3">
            <a:alphaModFix/>
          </a:blip>
          <a:stretch>
            <a:fillRect/>
          </a:stretch>
        </p:blipFill>
        <p:spPr>
          <a:xfrm>
            <a:off x="0" y="6456542"/>
            <a:ext cx="1126347" cy="401458"/>
          </a:xfrm>
          <a:prstGeom prst="rect">
            <a:avLst/>
          </a:prstGeom>
          <a:noFill/>
          <a:ln>
            <a:noFill/>
          </a:ln>
        </p:spPr>
      </p:pic>
      <p:pic>
        <p:nvPicPr>
          <p:cNvPr id="6" name="Picture 5">
            <a:extLst>
              <a:ext uri="{FF2B5EF4-FFF2-40B4-BE49-F238E27FC236}">
                <a16:creationId xmlns:a16="http://schemas.microsoft.com/office/drawing/2014/main" id="{41DD969C-4492-A941-BD8A-6C909589F891}"/>
              </a:ext>
            </a:extLst>
          </p:cNvPr>
          <p:cNvPicPr>
            <a:picLocks noChangeAspect="1"/>
          </p:cNvPicPr>
          <p:nvPr/>
        </p:nvPicPr>
        <p:blipFill>
          <a:blip r:embed="rId4"/>
          <a:stretch>
            <a:fillRect/>
          </a:stretch>
        </p:blipFill>
        <p:spPr>
          <a:xfrm>
            <a:off x="2549146" y="6486392"/>
            <a:ext cx="1422799" cy="370872"/>
          </a:xfrm>
          <a:prstGeom prst="rect">
            <a:avLst/>
          </a:prstGeom>
        </p:spPr>
      </p:pic>
      <p:pic>
        <p:nvPicPr>
          <p:cNvPr id="7" name="Picture 6">
            <a:extLst>
              <a:ext uri="{FF2B5EF4-FFF2-40B4-BE49-F238E27FC236}">
                <a16:creationId xmlns:a16="http://schemas.microsoft.com/office/drawing/2014/main" id="{446A923D-10A7-DF3C-6486-E15DC2186984}"/>
              </a:ext>
            </a:extLst>
          </p:cNvPr>
          <p:cNvPicPr>
            <a:picLocks noChangeAspect="1"/>
          </p:cNvPicPr>
          <p:nvPr/>
        </p:nvPicPr>
        <p:blipFill>
          <a:blip r:embed="rId5"/>
          <a:stretch>
            <a:fillRect/>
          </a:stretch>
        </p:blipFill>
        <p:spPr>
          <a:xfrm>
            <a:off x="1126347" y="6486392"/>
            <a:ext cx="1422799" cy="381154"/>
          </a:xfrm>
          <a:prstGeom prst="rect">
            <a:avLst/>
          </a:prstGeom>
        </p:spPr>
      </p:pic>
      <p:pic>
        <p:nvPicPr>
          <p:cNvPr id="5" name="Google Shape;237;g2fb8a43a22a_0_744">
            <a:extLst>
              <a:ext uri="{FF2B5EF4-FFF2-40B4-BE49-F238E27FC236}">
                <a16:creationId xmlns:a16="http://schemas.microsoft.com/office/drawing/2014/main" id="{8B509E76-0A70-3892-0251-4F6340038B7C}"/>
              </a:ext>
            </a:extLst>
          </p:cNvPr>
          <p:cNvPicPr preferRelativeResize="0"/>
          <p:nvPr/>
        </p:nvPicPr>
        <p:blipFill>
          <a:blip r:embed="rId6">
            <a:alphaModFix/>
          </a:blip>
          <a:stretch>
            <a:fillRect/>
          </a:stretch>
        </p:blipFill>
        <p:spPr>
          <a:xfrm>
            <a:off x="6010325" y="1707245"/>
            <a:ext cx="2846974" cy="2208151"/>
          </a:xfrm>
          <a:prstGeom prst="rect">
            <a:avLst/>
          </a:prstGeom>
          <a:noFill/>
          <a:ln>
            <a:noFill/>
          </a:ln>
        </p:spPr>
      </p:pic>
      <p:pic>
        <p:nvPicPr>
          <p:cNvPr id="8" name="Google Shape;238;g2fb8a43a22a_0_744">
            <a:extLst>
              <a:ext uri="{FF2B5EF4-FFF2-40B4-BE49-F238E27FC236}">
                <a16:creationId xmlns:a16="http://schemas.microsoft.com/office/drawing/2014/main" id="{7C7C543E-41FF-F87A-B21B-E6C8EB58AE71}"/>
              </a:ext>
            </a:extLst>
          </p:cNvPr>
          <p:cNvPicPr preferRelativeResize="0"/>
          <p:nvPr/>
        </p:nvPicPr>
        <p:blipFill>
          <a:blip r:embed="rId7">
            <a:alphaModFix/>
          </a:blip>
          <a:stretch>
            <a:fillRect/>
          </a:stretch>
        </p:blipFill>
        <p:spPr>
          <a:xfrm>
            <a:off x="9156900" y="1707246"/>
            <a:ext cx="2772062" cy="2208151"/>
          </a:xfrm>
          <a:prstGeom prst="rect">
            <a:avLst/>
          </a:prstGeom>
          <a:noFill/>
          <a:ln>
            <a:noFill/>
          </a:ln>
        </p:spPr>
      </p:pic>
      <p:sp>
        <p:nvSpPr>
          <p:cNvPr id="9" name="TextBox 8">
            <a:extLst>
              <a:ext uri="{FF2B5EF4-FFF2-40B4-BE49-F238E27FC236}">
                <a16:creationId xmlns:a16="http://schemas.microsoft.com/office/drawing/2014/main" id="{DCA8AF47-14E1-A08B-3A8F-A140646BFDEA}"/>
              </a:ext>
            </a:extLst>
          </p:cNvPr>
          <p:cNvSpPr txBox="1"/>
          <p:nvPr/>
        </p:nvSpPr>
        <p:spPr>
          <a:xfrm>
            <a:off x="6750638" y="3807074"/>
            <a:ext cx="1420582"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Fire Danger Index</a:t>
            </a:r>
          </a:p>
        </p:txBody>
      </p:sp>
      <p:sp>
        <p:nvSpPr>
          <p:cNvPr id="10" name="TextBox 9">
            <a:extLst>
              <a:ext uri="{FF2B5EF4-FFF2-40B4-BE49-F238E27FC236}">
                <a16:creationId xmlns:a16="http://schemas.microsoft.com/office/drawing/2014/main" id="{6EB1CDD6-EC1D-4FD8-2302-6FA8B2CFF2D5}"/>
              </a:ext>
            </a:extLst>
          </p:cNvPr>
          <p:cNvSpPr txBox="1"/>
          <p:nvPr/>
        </p:nvSpPr>
        <p:spPr>
          <a:xfrm>
            <a:off x="9446624" y="3807074"/>
            <a:ext cx="2257349"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Canadian Fire Weather Index*</a:t>
            </a:r>
          </a:p>
        </p:txBody>
      </p:sp>
      <p:sp>
        <p:nvSpPr>
          <p:cNvPr id="11" name="Google Shape;225;g2fb8a43a22a_0_619">
            <a:extLst>
              <a:ext uri="{FF2B5EF4-FFF2-40B4-BE49-F238E27FC236}">
                <a16:creationId xmlns:a16="http://schemas.microsoft.com/office/drawing/2014/main" id="{A025F3A1-547C-E0AA-DE68-A77A3007912F}"/>
              </a:ext>
            </a:extLst>
          </p:cNvPr>
          <p:cNvSpPr/>
          <p:nvPr/>
        </p:nvSpPr>
        <p:spPr>
          <a:xfrm>
            <a:off x="165125" y="1968078"/>
            <a:ext cx="5599834" cy="4226771"/>
          </a:xfrm>
          <a:prstGeom prst="roundRect">
            <a:avLst>
              <a:gd name="adj" fmla="val 16667"/>
            </a:avLst>
          </a:prstGeom>
          <a:solidFill>
            <a:srgbClr val="92D0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400" dirty="0">
                <a:latin typeface="Georgia" panose="02040502050405020303" pitchFamily="18" charset="0"/>
                <a:ea typeface="Calibri"/>
                <a:cs typeface="Calibri"/>
                <a:sym typeface="Calibri"/>
              </a:rPr>
              <a:t>ML-based FDI shows strong potential to perform better than traditional methods of estimating fire danger index like the Canadian FWI.</a:t>
            </a:r>
          </a:p>
          <a:p>
            <a:pPr marL="457200" marR="0" lvl="0" indent="-336550" algn="l" defTabSz="914400" rtl="0" eaLnBrk="1" fontAlgn="auto" latinLnBrk="0" hangingPunct="1">
              <a:lnSpc>
                <a:spcPct val="100000"/>
              </a:lnSpc>
              <a:spcBef>
                <a:spcPts val="0"/>
              </a:spcBef>
              <a:spcAft>
                <a:spcPts val="0"/>
              </a:spcAft>
              <a:buClr>
                <a:prstClr val="black"/>
              </a:buClr>
              <a:buSzPts val="1700"/>
              <a:buFont typeface="Calibri"/>
              <a:buChar char="●"/>
              <a:tabLst/>
              <a:defRPr/>
            </a:pPr>
            <a:r>
              <a:rPr kumimoji="0" lang="en-US" sz="1400" b="0" i="0" u="none" strike="noStrike" kern="0" cap="none" spc="0" normalizeH="0" baseline="0" noProof="0" dirty="0">
                <a:ln>
                  <a:noFill/>
                </a:ln>
                <a:solidFill>
                  <a:prstClr val="black"/>
                </a:solidFill>
                <a:effectLst/>
                <a:uLnTx/>
                <a:uFillTx/>
                <a:latin typeface="Georgia" panose="02040502050405020303" pitchFamily="18" charset="0"/>
                <a:ea typeface="+mn-ea"/>
                <a:cs typeface="Calibri"/>
                <a:sym typeface="Arial"/>
              </a:rPr>
              <a:t>Provides a more detailed and precise representation of fire danger compared to the traditional Canadian FWI.</a:t>
            </a:r>
          </a:p>
          <a:p>
            <a:pPr marL="457200" marR="0" lvl="0" indent="-336550" algn="l" defTabSz="914400" rtl="0" eaLnBrk="1" fontAlgn="auto" latinLnBrk="0" hangingPunct="1">
              <a:lnSpc>
                <a:spcPct val="100000"/>
              </a:lnSpc>
              <a:spcBef>
                <a:spcPts val="0"/>
              </a:spcBef>
              <a:spcAft>
                <a:spcPts val="0"/>
              </a:spcAft>
              <a:buClr>
                <a:prstClr val="black"/>
              </a:buClr>
              <a:buSzPts val="1700"/>
              <a:buFont typeface="Calibri"/>
              <a:buChar char="●"/>
              <a:tabLst/>
              <a:defRPr/>
            </a:pPr>
            <a:r>
              <a:rPr kumimoji="0" lang="en-US" sz="1400" b="0" i="0" u="none" strike="noStrike" kern="1200" cap="none" spc="0" normalizeH="0" baseline="0" noProof="0" dirty="0">
                <a:ln>
                  <a:noFill/>
                </a:ln>
                <a:solidFill>
                  <a:prstClr val="black"/>
                </a:solidFill>
                <a:effectLst/>
                <a:uLnTx/>
                <a:uFillTx/>
                <a:latin typeface="Georgia" panose="02040502050405020303" pitchFamily="18" charset="0"/>
                <a:ea typeface="Calibri"/>
                <a:cs typeface="Calibri"/>
                <a:sym typeface="Calibri"/>
              </a:rPr>
              <a:t>Possibility to include anthropogenic and topographical factors in wildfire occurrence which are ignored  in the standard FWI framework.</a:t>
            </a:r>
          </a:p>
          <a:p>
            <a:pPr marL="457200" marR="0" lvl="0" indent="-336550" algn="l" defTabSz="914400" rtl="0" eaLnBrk="1" fontAlgn="auto" latinLnBrk="0" hangingPunct="1">
              <a:lnSpc>
                <a:spcPct val="100000"/>
              </a:lnSpc>
              <a:spcBef>
                <a:spcPts val="0"/>
              </a:spcBef>
              <a:spcAft>
                <a:spcPts val="0"/>
              </a:spcAft>
              <a:buClr>
                <a:prstClr val="black"/>
              </a:buClr>
              <a:buSzPts val="1700"/>
              <a:buFont typeface="Calibri"/>
              <a:buChar char="●"/>
              <a:tabLst/>
              <a:defRPr/>
            </a:pPr>
            <a:r>
              <a:rPr kumimoji="0" lang="en-US" sz="1400" b="0" i="0" u="none" strike="noStrike" kern="1200" cap="none" spc="0" normalizeH="0" baseline="0" noProof="0" dirty="0">
                <a:ln>
                  <a:noFill/>
                </a:ln>
                <a:solidFill>
                  <a:prstClr val="black"/>
                </a:solidFill>
                <a:effectLst/>
                <a:uLnTx/>
                <a:uFillTx/>
                <a:latin typeface="Georgia" panose="02040502050405020303" pitchFamily="18" charset="0"/>
                <a:ea typeface="Calibri"/>
                <a:cs typeface="Calibri"/>
                <a:sym typeface="Calibri"/>
              </a:rPr>
              <a:t>ML methods can adapt to diverse climates, while FWI is primarily tailored for Canada’s ecosystem.</a:t>
            </a:r>
          </a:p>
          <a:p>
            <a:pPr marL="457200" marR="0" lvl="0" indent="-336550" algn="l" defTabSz="914400" rtl="0" eaLnBrk="1" fontAlgn="auto" latinLnBrk="0" hangingPunct="1">
              <a:lnSpc>
                <a:spcPct val="100000"/>
              </a:lnSpc>
              <a:spcBef>
                <a:spcPts val="0"/>
              </a:spcBef>
              <a:spcAft>
                <a:spcPts val="0"/>
              </a:spcAft>
              <a:buClr>
                <a:prstClr val="black"/>
              </a:buClr>
              <a:buSzPts val="1700"/>
              <a:buFont typeface="Calibri"/>
              <a:buChar char="●"/>
              <a:tabLst/>
              <a:defRPr/>
            </a:pPr>
            <a:endParaRPr kumimoji="0" lang="en-US" sz="1400" b="0" i="0" u="none" strike="noStrike" kern="1200" cap="none" spc="0" normalizeH="0" baseline="0" noProof="0" dirty="0">
              <a:ln>
                <a:noFill/>
              </a:ln>
              <a:solidFill>
                <a:prstClr val="black"/>
              </a:solidFill>
              <a:effectLst/>
              <a:uLnTx/>
              <a:uFillTx/>
              <a:latin typeface="Georgia" panose="02040502050405020303" pitchFamily="18" charset="0"/>
              <a:ea typeface="Calibri"/>
              <a:cs typeface="Calibri"/>
              <a:sym typeface="Calibri"/>
            </a:endParaRPr>
          </a:p>
        </p:txBody>
      </p:sp>
      <p:sp>
        <p:nvSpPr>
          <p:cNvPr id="3" name="TextBox 2">
            <a:extLst>
              <a:ext uri="{FF2B5EF4-FFF2-40B4-BE49-F238E27FC236}">
                <a16:creationId xmlns:a16="http://schemas.microsoft.com/office/drawing/2014/main" id="{C4275C74-9F9C-A0FF-9809-ED5DE02B4608}"/>
              </a:ext>
            </a:extLst>
          </p:cNvPr>
          <p:cNvSpPr txBox="1"/>
          <p:nvPr/>
        </p:nvSpPr>
        <p:spPr>
          <a:xfrm>
            <a:off x="9580388" y="6580265"/>
            <a:ext cx="2611612" cy="276999"/>
          </a:xfrm>
          <a:prstGeom prst="rect">
            <a:avLst/>
          </a:prstGeom>
          <a:noFill/>
        </p:spPr>
        <p:txBody>
          <a:bodyPr wrap="none" rtlCol="0">
            <a:spAutoFit/>
          </a:bodyPr>
          <a:lstStyle/>
          <a:p>
            <a:r>
              <a:rPr lang="en-GB" sz="1200" dirty="0">
                <a:solidFill>
                  <a:schemeClr val="tx1">
                    <a:alpha val="40000"/>
                  </a:schemeClr>
                </a:solidFill>
                <a:latin typeface="Georgia" panose="02040502050405020303" pitchFamily="18" charset="0"/>
              </a:rPr>
              <a:t>Shahbaz </a:t>
            </a:r>
            <a:r>
              <a:rPr lang="en-GB" sz="1200" dirty="0" err="1">
                <a:solidFill>
                  <a:schemeClr val="tx1">
                    <a:alpha val="40000"/>
                  </a:schemeClr>
                </a:solidFill>
                <a:latin typeface="Georgia" panose="02040502050405020303" pitchFamily="18" charset="0"/>
              </a:rPr>
              <a:t>Alvi</a:t>
            </a:r>
            <a:r>
              <a:rPr lang="en-GB" sz="1200" dirty="0">
                <a:solidFill>
                  <a:schemeClr val="tx1">
                    <a:alpha val="40000"/>
                  </a:schemeClr>
                </a:solidFill>
                <a:latin typeface="Georgia" panose="02040502050405020303" pitchFamily="18" charset="0"/>
              </a:rPr>
              <a:t>, </a:t>
            </a:r>
            <a:r>
              <a:rPr lang="en-GB" sz="1200" dirty="0" err="1">
                <a:solidFill>
                  <a:schemeClr val="tx1">
                    <a:alpha val="40000"/>
                  </a:schemeClr>
                </a:solidFill>
                <a:latin typeface="Georgia" panose="02040502050405020303" pitchFamily="18" charset="0"/>
              </a:rPr>
              <a:t>shahbaz.alvi@cmcc.it</a:t>
            </a:r>
            <a:endParaRPr lang="en-GB" sz="1200" dirty="0">
              <a:solidFill>
                <a:schemeClr val="tx1">
                  <a:alpha val="40000"/>
                </a:schemeClr>
              </a:solidFill>
              <a:latin typeface="Georgia" panose="02040502050405020303" pitchFamily="18" charset="0"/>
            </a:endParaRPr>
          </a:p>
        </p:txBody>
      </p:sp>
    </p:spTree>
    <p:extLst>
      <p:ext uri="{BB962C8B-B14F-4D97-AF65-F5344CB8AC3E}">
        <p14:creationId xmlns:p14="http://schemas.microsoft.com/office/powerpoint/2010/main" val="7639325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E9B8F1-397A-466B-8581-9D05B7D209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422495-A38F-1CAE-5847-CE034563719F}"/>
              </a:ext>
            </a:extLst>
          </p:cNvPr>
          <p:cNvSpPr>
            <a:spLocks noGrp="1"/>
          </p:cNvSpPr>
          <p:nvPr>
            <p:ph type="title"/>
          </p:nvPr>
        </p:nvSpPr>
        <p:spPr>
          <a:xfrm>
            <a:off x="0" y="1"/>
            <a:ext cx="12192000" cy="1690688"/>
          </a:xfrm>
          <a:solidFill>
            <a:srgbClr val="0D7F0F"/>
          </a:solidFill>
        </p:spPr>
        <p:txBody>
          <a:bodyPr/>
          <a:lstStyle/>
          <a:p>
            <a:r>
              <a:rPr lang="en-US" dirty="0">
                <a:solidFill>
                  <a:schemeClr val="bg1"/>
                </a:solidFill>
                <a:latin typeface="Georgia" panose="02040502050405020303" pitchFamily="18" charset="0"/>
              </a:rPr>
              <a:t>Computing Daily FDI: Challenges</a:t>
            </a:r>
          </a:p>
        </p:txBody>
      </p:sp>
      <p:pic>
        <p:nvPicPr>
          <p:cNvPr id="4" name="Google Shape;135;p1">
            <a:extLst>
              <a:ext uri="{FF2B5EF4-FFF2-40B4-BE49-F238E27FC236}">
                <a16:creationId xmlns:a16="http://schemas.microsoft.com/office/drawing/2014/main" id="{39F51982-3120-8AA8-E5FA-02D1E94695E5}"/>
              </a:ext>
            </a:extLst>
          </p:cNvPr>
          <p:cNvPicPr preferRelativeResize="0">
            <a:picLocks noChangeAspect="1"/>
          </p:cNvPicPr>
          <p:nvPr/>
        </p:nvPicPr>
        <p:blipFill>
          <a:blip r:embed="rId3">
            <a:alphaModFix/>
          </a:blip>
          <a:stretch>
            <a:fillRect/>
          </a:stretch>
        </p:blipFill>
        <p:spPr>
          <a:xfrm>
            <a:off x="0" y="6456542"/>
            <a:ext cx="1126347" cy="401458"/>
          </a:xfrm>
          <a:prstGeom prst="rect">
            <a:avLst/>
          </a:prstGeom>
          <a:noFill/>
          <a:ln>
            <a:noFill/>
          </a:ln>
        </p:spPr>
      </p:pic>
      <p:pic>
        <p:nvPicPr>
          <p:cNvPr id="6" name="Picture 5">
            <a:extLst>
              <a:ext uri="{FF2B5EF4-FFF2-40B4-BE49-F238E27FC236}">
                <a16:creationId xmlns:a16="http://schemas.microsoft.com/office/drawing/2014/main" id="{927FC187-567A-CF93-F37F-AEA51194DE89}"/>
              </a:ext>
            </a:extLst>
          </p:cNvPr>
          <p:cNvPicPr>
            <a:picLocks noChangeAspect="1"/>
          </p:cNvPicPr>
          <p:nvPr/>
        </p:nvPicPr>
        <p:blipFill>
          <a:blip r:embed="rId4"/>
          <a:stretch>
            <a:fillRect/>
          </a:stretch>
        </p:blipFill>
        <p:spPr>
          <a:xfrm>
            <a:off x="2549146" y="6486392"/>
            <a:ext cx="1422799" cy="370872"/>
          </a:xfrm>
          <a:prstGeom prst="rect">
            <a:avLst/>
          </a:prstGeom>
        </p:spPr>
      </p:pic>
      <p:pic>
        <p:nvPicPr>
          <p:cNvPr id="7" name="Picture 6">
            <a:extLst>
              <a:ext uri="{FF2B5EF4-FFF2-40B4-BE49-F238E27FC236}">
                <a16:creationId xmlns:a16="http://schemas.microsoft.com/office/drawing/2014/main" id="{DF71C96B-7148-8835-86E9-A7BC3837524E}"/>
              </a:ext>
            </a:extLst>
          </p:cNvPr>
          <p:cNvPicPr>
            <a:picLocks noChangeAspect="1"/>
          </p:cNvPicPr>
          <p:nvPr/>
        </p:nvPicPr>
        <p:blipFill>
          <a:blip r:embed="rId5"/>
          <a:stretch>
            <a:fillRect/>
          </a:stretch>
        </p:blipFill>
        <p:spPr>
          <a:xfrm>
            <a:off x="1126347" y="6486392"/>
            <a:ext cx="1422799" cy="381154"/>
          </a:xfrm>
          <a:prstGeom prst="rect">
            <a:avLst/>
          </a:prstGeom>
        </p:spPr>
      </p:pic>
      <p:sp>
        <p:nvSpPr>
          <p:cNvPr id="8" name="Google Shape;225;g2fb8a43a22a_0_619">
            <a:extLst>
              <a:ext uri="{FF2B5EF4-FFF2-40B4-BE49-F238E27FC236}">
                <a16:creationId xmlns:a16="http://schemas.microsoft.com/office/drawing/2014/main" id="{9F4F6CDC-4119-FDF0-7641-73ADD04AF065}"/>
              </a:ext>
            </a:extLst>
          </p:cNvPr>
          <p:cNvSpPr/>
          <p:nvPr/>
        </p:nvSpPr>
        <p:spPr>
          <a:xfrm>
            <a:off x="165125" y="1968078"/>
            <a:ext cx="5599834" cy="4226771"/>
          </a:xfrm>
          <a:prstGeom prst="roundRect">
            <a:avLst>
              <a:gd name="adj" fmla="val 16667"/>
            </a:avLst>
          </a:prstGeom>
          <a:solidFill>
            <a:srgbClr val="92D0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marR="0" lvl="0" indent="-336550" algn="l" defTabSz="914400" rtl="0" eaLnBrk="1" fontAlgn="auto" latinLnBrk="0" hangingPunct="1">
              <a:lnSpc>
                <a:spcPct val="100000"/>
              </a:lnSpc>
              <a:spcBef>
                <a:spcPts val="0"/>
              </a:spcBef>
              <a:spcAft>
                <a:spcPts val="0"/>
              </a:spcAft>
              <a:buClr>
                <a:prstClr val="black"/>
              </a:buClr>
              <a:buSzPts val="1700"/>
              <a:buFont typeface="Calibri"/>
              <a:buChar char="●"/>
              <a:tabLst/>
              <a:defRPr/>
            </a:pPr>
            <a:r>
              <a:rPr lang="en-US" sz="1400" dirty="0">
                <a:solidFill>
                  <a:prstClr val="black"/>
                </a:solidFill>
                <a:latin typeface="Georgia" panose="02040502050405020303" pitchFamily="18" charset="0"/>
                <a:ea typeface="Calibri"/>
                <a:cs typeface="Calibri"/>
                <a:sym typeface="Calibri"/>
              </a:rPr>
              <a:t>Computing the daily FDI requires static (e.g. topography, and anthropogenic variables) and dynamic (weather, vegetation) variables.</a:t>
            </a:r>
            <a:endParaRPr kumimoji="0" lang="en-US" sz="1400" b="0" i="0" u="none" strike="noStrike" kern="1200" cap="none" spc="0" normalizeH="0" baseline="0" noProof="0" dirty="0">
              <a:ln>
                <a:noFill/>
              </a:ln>
              <a:solidFill>
                <a:prstClr val="black"/>
              </a:solidFill>
              <a:effectLst/>
              <a:uLnTx/>
              <a:uFillTx/>
              <a:latin typeface="Georgia" panose="02040502050405020303" pitchFamily="18" charset="0"/>
              <a:ea typeface="Calibri"/>
              <a:cs typeface="Calibri"/>
              <a:sym typeface="Calibri"/>
            </a:endParaRPr>
          </a:p>
        </p:txBody>
      </p:sp>
      <p:grpSp>
        <p:nvGrpSpPr>
          <p:cNvPr id="12" name="Group 11">
            <a:extLst>
              <a:ext uri="{FF2B5EF4-FFF2-40B4-BE49-F238E27FC236}">
                <a16:creationId xmlns:a16="http://schemas.microsoft.com/office/drawing/2014/main" id="{1B572A60-6352-0A18-28A8-9C93106558D2}"/>
              </a:ext>
            </a:extLst>
          </p:cNvPr>
          <p:cNvGrpSpPr/>
          <p:nvPr/>
        </p:nvGrpSpPr>
        <p:grpSpPr>
          <a:xfrm>
            <a:off x="6427043" y="1831680"/>
            <a:ext cx="5609232" cy="4226771"/>
            <a:chOff x="6427043" y="1831680"/>
            <a:chExt cx="5609232" cy="4226771"/>
          </a:xfrm>
        </p:grpSpPr>
        <p:pic>
          <p:nvPicPr>
            <p:cNvPr id="13" name="Picture 12">
              <a:extLst>
                <a:ext uri="{FF2B5EF4-FFF2-40B4-BE49-F238E27FC236}">
                  <a16:creationId xmlns:a16="http://schemas.microsoft.com/office/drawing/2014/main" id="{673C8E2B-1E95-27B7-D69E-66B0380D4CEA}"/>
                </a:ext>
              </a:extLst>
            </p:cNvPr>
            <p:cNvPicPr>
              <a:picLocks noChangeAspect="1"/>
            </p:cNvPicPr>
            <p:nvPr/>
          </p:nvPicPr>
          <p:blipFill>
            <a:blip r:embed="rId6"/>
            <a:stretch>
              <a:fillRect/>
            </a:stretch>
          </p:blipFill>
          <p:spPr>
            <a:xfrm>
              <a:off x="6427043" y="1831680"/>
              <a:ext cx="5332233" cy="4226771"/>
            </a:xfrm>
            <a:prstGeom prst="rect">
              <a:avLst/>
            </a:prstGeom>
          </p:spPr>
        </p:pic>
        <p:sp>
          <p:nvSpPr>
            <p:cNvPr id="14" name="TextBox 13">
              <a:extLst>
                <a:ext uri="{FF2B5EF4-FFF2-40B4-BE49-F238E27FC236}">
                  <a16:creationId xmlns:a16="http://schemas.microsoft.com/office/drawing/2014/main" id="{3F165D52-63C7-4D93-95C3-C1C1AA222F50}"/>
                </a:ext>
              </a:extLst>
            </p:cNvPr>
            <p:cNvSpPr txBox="1"/>
            <p:nvPr/>
          </p:nvSpPr>
          <p:spPr>
            <a:xfrm rot="16200000">
              <a:off x="11475224" y="3622217"/>
              <a:ext cx="845103" cy="276999"/>
            </a:xfrm>
            <a:prstGeom prst="rect">
              <a:avLst/>
            </a:prstGeom>
            <a:noFill/>
          </p:spPr>
          <p:txBody>
            <a:bodyPr wrap="none" rtlCol="0">
              <a:spAutoFit/>
            </a:bodyPr>
            <a:lstStyle/>
            <a:p>
              <a:r>
                <a:rPr lang="en-GB" sz="1200" dirty="0">
                  <a:latin typeface="Georgia" panose="02040502050405020303" pitchFamily="18" charset="0"/>
                </a:rPr>
                <a:t>Daily FDI</a:t>
              </a:r>
            </a:p>
          </p:txBody>
        </p:sp>
      </p:grpSp>
      <p:sp>
        <p:nvSpPr>
          <p:cNvPr id="15" name="TextBox 14">
            <a:extLst>
              <a:ext uri="{FF2B5EF4-FFF2-40B4-BE49-F238E27FC236}">
                <a16:creationId xmlns:a16="http://schemas.microsoft.com/office/drawing/2014/main" id="{EBAD7065-0293-A00B-2E06-B08B2E82804E}"/>
              </a:ext>
            </a:extLst>
          </p:cNvPr>
          <p:cNvSpPr txBox="1"/>
          <p:nvPr/>
        </p:nvSpPr>
        <p:spPr>
          <a:xfrm>
            <a:off x="9580388" y="6580265"/>
            <a:ext cx="2611612" cy="276999"/>
          </a:xfrm>
          <a:prstGeom prst="rect">
            <a:avLst/>
          </a:prstGeom>
          <a:noFill/>
        </p:spPr>
        <p:txBody>
          <a:bodyPr wrap="none" rtlCol="0">
            <a:spAutoFit/>
          </a:bodyPr>
          <a:lstStyle/>
          <a:p>
            <a:r>
              <a:rPr lang="en-GB" sz="1200" dirty="0">
                <a:solidFill>
                  <a:schemeClr val="tx1">
                    <a:alpha val="40000"/>
                  </a:schemeClr>
                </a:solidFill>
                <a:latin typeface="Georgia" panose="02040502050405020303" pitchFamily="18" charset="0"/>
              </a:rPr>
              <a:t>Shahbaz </a:t>
            </a:r>
            <a:r>
              <a:rPr lang="en-GB" sz="1200" dirty="0" err="1">
                <a:solidFill>
                  <a:schemeClr val="tx1">
                    <a:alpha val="40000"/>
                  </a:schemeClr>
                </a:solidFill>
                <a:latin typeface="Georgia" panose="02040502050405020303" pitchFamily="18" charset="0"/>
              </a:rPr>
              <a:t>Alvi</a:t>
            </a:r>
            <a:r>
              <a:rPr lang="en-GB" sz="1200" dirty="0">
                <a:solidFill>
                  <a:schemeClr val="tx1">
                    <a:alpha val="40000"/>
                  </a:schemeClr>
                </a:solidFill>
                <a:latin typeface="Georgia" panose="02040502050405020303" pitchFamily="18" charset="0"/>
              </a:rPr>
              <a:t>, </a:t>
            </a:r>
            <a:r>
              <a:rPr lang="en-GB" sz="1200" dirty="0" err="1">
                <a:solidFill>
                  <a:schemeClr val="tx1">
                    <a:alpha val="40000"/>
                  </a:schemeClr>
                </a:solidFill>
                <a:latin typeface="Georgia" panose="02040502050405020303" pitchFamily="18" charset="0"/>
              </a:rPr>
              <a:t>shahbaz.alvi@cmcc.it</a:t>
            </a:r>
            <a:endParaRPr lang="en-GB" sz="1200" dirty="0">
              <a:solidFill>
                <a:schemeClr val="tx1">
                  <a:alpha val="40000"/>
                </a:schemeClr>
              </a:solidFill>
              <a:latin typeface="Georgia" panose="02040502050405020303" pitchFamily="18" charset="0"/>
            </a:endParaRPr>
          </a:p>
        </p:txBody>
      </p:sp>
    </p:spTree>
    <p:extLst>
      <p:ext uri="{BB962C8B-B14F-4D97-AF65-F5344CB8AC3E}">
        <p14:creationId xmlns:p14="http://schemas.microsoft.com/office/powerpoint/2010/main" val="19816973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C03CF3-9A6E-C778-5C41-C97F5CFBBC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97538B-BDA4-07D7-CF2F-BCB496BD1BD4}"/>
              </a:ext>
            </a:extLst>
          </p:cNvPr>
          <p:cNvSpPr>
            <a:spLocks noGrp="1"/>
          </p:cNvSpPr>
          <p:nvPr>
            <p:ph type="title"/>
          </p:nvPr>
        </p:nvSpPr>
        <p:spPr>
          <a:xfrm>
            <a:off x="0" y="1"/>
            <a:ext cx="12192000" cy="1690688"/>
          </a:xfrm>
          <a:solidFill>
            <a:srgbClr val="0D7F0F"/>
          </a:solidFill>
        </p:spPr>
        <p:txBody>
          <a:bodyPr/>
          <a:lstStyle/>
          <a:p>
            <a:r>
              <a:rPr lang="en-US" dirty="0">
                <a:solidFill>
                  <a:schemeClr val="bg1"/>
                </a:solidFill>
                <a:latin typeface="Georgia" panose="02040502050405020303" pitchFamily="18" charset="0"/>
              </a:rPr>
              <a:t>Computing Daily FDI: Challenges</a:t>
            </a:r>
          </a:p>
        </p:txBody>
      </p:sp>
      <p:pic>
        <p:nvPicPr>
          <p:cNvPr id="4" name="Google Shape;135;p1">
            <a:extLst>
              <a:ext uri="{FF2B5EF4-FFF2-40B4-BE49-F238E27FC236}">
                <a16:creationId xmlns:a16="http://schemas.microsoft.com/office/drawing/2014/main" id="{2591F1E3-8343-CEF7-EA52-3E8F7F1022F0}"/>
              </a:ext>
            </a:extLst>
          </p:cNvPr>
          <p:cNvPicPr preferRelativeResize="0">
            <a:picLocks noChangeAspect="1"/>
          </p:cNvPicPr>
          <p:nvPr/>
        </p:nvPicPr>
        <p:blipFill>
          <a:blip r:embed="rId3">
            <a:alphaModFix/>
          </a:blip>
          <a:stretch>
            <a:fillRect/>
          </a:stretch>
        </p:blipFill>
        <p:spPr>
          <a:xfrm>
            <a:off x="0" y="6456542"/>
            <a:ext cx="1126347" cy="401458"/>
          </a:xfrm>
          <a:prstGeom prst="rect">
            <a:avLst/>
          </a:prstGeom>
          <a:noFill/>
          <a:ln>
            <a:noFill/>
          </a:ln>
        </p:spPr>
      </p:pic>
      <p:pic>
        <p:nvPicPr>
          <p:cNvPr id="6" name="Picture 5">
            <a:extLst>
              <a:ext uri="{FF2B5EF4-FFF2-40B4-BE49-F238E27FC236}">
                <a16:creationId xmlns:a16="http://schemas.microsoft.com/office/drawing/2014/main" id="{73114BDC-A649-F0D4-EAF5-03B01B168F3F}"/>
              </a:ext>
            </a:extLst>
          </p:cNvPr>
          <p:cNvPicPr>
            <a:picLocks noChangeAspect="1"/>
          </p:cNvPicPr>
          <p:nvPr/>
        </p:nvPicPr>
        <p:blipFill>
          <a:blip r:embed="rId4"/>
          <a:stretch>
            <a:fillRect/>
          </a:stretch>
        </p:blipFill>
        <p:spPr>
          <a:xfrm>
            <a:off x="2549146" y="6486392"/>
            <a:ext cx="1422799" cy="370872"/>
          </a:xfrm>
          <a:prstGeom prst="rect">
            <a:avLst/>
          </a:prstGeom>
        </p:spPr>
      </p:pic>
      <p:pic>
        <p:nvPicPr>
          <p:cNvPr id="7" name="Picture 6">
            <a:extLst>
              <a:ext uri="{FF2B5EF4-FFF2-40B4-BE49-F238E27FC236}">
                <a16:creationId xmlns:a16="http://schemas.microsoft.com/office/drawing/2014/main" id="{5F7580F2-8543-55F4-3739-5DEB484FD215}"/>
              </a:ext>
            </a:extLst>
          </p:cNvPr>
          <p:cNvPicPr>
            <a:picLocks noChangeAspect="1"/>
          </p:cNvPicPr>
          <p:nvPr/>
        </p:nvPicPr>
        <p:blipFill>
          <a:blip r:embed="rId5"/>
          <a:stretch>
            <a:fillRect/>
          </a:stretch>
        </p:blipFill>
        <p:spPr>
          <a:xfrm>
            <a:off x="1126347" y="6486392"/>
            <a:ext cx="1422799" cy="381154"/>
          </a:xfrm>
          <a:prstGeom prst="rect">
            <a:avLst/>
          </a:prstGeom>
        </p:spPr>
      </p:pic>
      <p:sp>
        <p:nvSpPr>
          <p:cNvPr id="8" name="Google Shape;225;g2fb8a43a22a_0_619">
            <a:extLst>
              <a:ext uri="{FF2B5EF4-FFF2-40B4-BE49-F238E27FC236}">
                <a16:creationId xmlns:a16="http://schemas.microsoft.com/office/drawing/2014/main" id="{4790EF55-5B67-8A89-2DF2-9EBE4BD6F55B}"/>
              </a:ext>
            </a:extLst>
          </p:cNvPr>
          <p:cNvSpPr/>
          <p:nvPr/>
        </p:nvSpPr>
        <p:spPr>
          <a:xfrm>
            <a:off x="165125" y="1968078"/>
            <a:ext cx="5599834" cy="4226771"/>
          </a:xfrm>
          <a:prstGeom prst="roundRect">
            <a:avLst>
              <a:gd name="adj" fmla="val 16667"/>
            </a:avLst>
          </a:prstGeom>
          <a:solidFill>
            <a:srgbClr val="92D0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marR="0" lvl="0" indent="-336550" algn="l" defTabSz="914400" rtl="0" eaLnBrk="1" fontAlgn="auto" latinLnBrk="0" hangingPunct="1">
              <a:lnSpc>
                <a:spcPct val="100000"/>
              </a:lnSpc>
              <a:spcBef>
                <a:spcPts val="0"/>
              </a:spcBef>
              <a:spcAft>
                <a:spcPts val="0"/>
              </a:spcAft>
              <a:buClr>
                <a:prstClr val="black"/>
              </a:buClr>
              <a:buSzPts val="1700"/>
              <a:buFont typeface="Calibri"/>
              <a:buChar char="●"/>
              <a:tabLst/>
              <a:defRPr/>
            </a:pPr>
            <a:r>
              <a:rPr kumimoji="0" lang="en-US" sz="1400" b="0" i="0" u="none" strike="noStrike" kern="1200" cap="none" spc="0" normalizeH="0" baseline="0" noProof="0" dirty="0">
                <a:ln>
                  <a:noFill/>
                </a:ln>
                <a:solidFill>
                  <a:prstClr val="black"/>
                </a:solidFill>
                <a:effectLst/>
                <a:uLnTx/>
                <a:uFillTx/>
                <a:latin typeface="Georgia" panose="02040502050405020303" pitchFamily="18" charset="0"/>
                <a:ea typeface="Calibri"/>
                <a:cs typeface="Calibri"/>
                <a:sym typeface="Calibri"/>
              </a:rPr>
              <a:t>Computing the daily FDI requires static (e.g. topography, and anthropogenic variables) and dynamic (weather, vegetation) variables.</a:t>
            </a:r>
          </a:p>
          <a:p>
            <a:pPr marL="457200" marR="0" lvl="0" indent="-336550" algn="l" defTabSz="914400" rtl="0" eaLnBrk="1" fontAlgn="auto" latinLnBrk="0" hangingPunct="1">
              <a:lnSpc>
                <a:spcPct val="100000"/>
              </a:lnSpc>
              <a:spcBef>
                <a:spcPts val="0"/>
              </a:spcBef>
              <a:spcAft>
                <a:spcPts val="0"/>
              </a:spcAft>
              <a:buClr>
                <a:prstClr val="black"/>
              </a:buClr>
              <a:buSzPts val="1700"/>
              <a:buFont typeface="Calibri"/>
              <a:buChar char="●"/>
              <a:tabLst/>
              <a:defRPr/>
            </a:pPr>
            <a:r>
              <a:rPr lang="en-US" sz="1400" dirty="0">
                <a:solidFill>
                  <a:prstClr val="black"/>
                </a:solidFill>
                <a:latin typeface="Georgia" panose="02040502050405020303" pitchFamily="18" charset="0"/>
                <a:ea typeface="Calibri"/>
                <a:cs typeface="Calibri"/>
                <a:sym typeface="Calibri"/>
              </a:rPr>
              <a:t>Dynamic variables must be updated more frequently as they vary on a shorter course of time. </a:t>
            </a:r>
          </a:p>
        </p:txBody>
      </p:sp>
      <p:sp>
        <p:nvSpPr>
          <p:cNvPr id="10" name="TextBox 9">
            <a:extLst>
              <a:ext uri="{FF2B5EF4-FFF2-40B4-BE49-F238E27FC236}">
                <a16:creationId xmlns:a16="http://schemas.microsoft.com/office/drawing/2014/main" id="{891C48E2-7F43-7D68-2A2B-12256DF0132E}"/>
              </a:ext>
            </a:extLst>
          </p:cNvPr>
          <p:cNvSpPr txBox="1"/>
          <p:nvPr/>
        </p:nvSpPr>
        <p:spPr>
          <a:xfrm>
            <a:off x="9580388" y="6580265"/>
            <a:ext cx="2611612" cy="276999"/>
          </a:xfrm>
          <a:prstGeom prst="rect">
            <a:avLst/>
          </a:prstGeom>
          <a:noFill/>
        </p:spPr>
        <p:txBody>
          <a:bodyPr wrap="none" rtlCol="0">
            <a:spAutoFit/>
          </a:bodyPr>
          <a:lstStyle/>
          <a:p>
            <a:r>
              <a:rPr lang="en-GB" sz="1200" dirty="0">
                <a:solidFill>
                  <a:schemeClr val="tx1">
                    <a:alpha val="40000"/>
                  </a:schemeClr>
                </a:solidFill>
                <a:latin typeface="Georgia" panose="02040502050405020303" pitchFamily="18" charset="0"/>
              </a:rPr>
              <a:t>Shahbaz </a:t>
            </a:r>
            <a:r>
              <a:rPr lang="en-GB" sz="1200" dirty="0" err="1">
                <a:solidFill>
                  <a:schemeClr val="tx1">
                    <a:alpha val="40000"/>
                  </a:schemeClr>
                </a:solidFill>
                <a:latin typeface="Georgia" panose="02040502050405020303" pitchFamily="18" charset="0"/>
              </a:rPr>
              <a:t>Alvi</a:t>
            </a:r>
            <a:r>
              <a:rPr lang="en-GB" sz="1200" dirty="0">
                <a:solidFill>
                  <a:schemeClr val="tx1">
                    <a:alpha val="40000"/>
                  </a:schemeClr>
                </a:solidFill>
                <a:latin typeface="Georgia" panose="02040502050405020303" pitchFamily="18" charset="0"/>
              </a:rPr>
              <a:t>, </a:t>
            </a:r>
            <a:r>
              <a:rPr lang="en-GB" sz="1200" dirty="0" err="1">
                <a:solidFill>
                  <a:schemeClr val="tx1">
                    <a:alpha val="40000"/>
                  </a:schemeClr>
                </a:solidFill>
                <a:latin typeface="Georgia" panose="02040502050405020303" pitchFamily="18" charset="0"/>
              </a:rPr>
              <a:t>shahbaz.alvi@cmcc.it</a:t>
            </a:r>
            <a:endParaRPr lang="en-GB" sz="1200" dirty="0">
              <a:solidFill>
                <a:schemeClr val="tx1">
                  <a:alpha val="40000"/>
                </a:schemeClr>
              </a:solidFill>
              <a:latin typeface="Georgia" panose="02040502050405020303" pitchFamily="18" charset="0"/>
            </a:endParaRPr>
          </a:p>
        </p:txBody>
      </p:sp>
      <p:pic>
        <p:nvPicPr>
          <p:cNvPr id="11" name="Grafik 5">
            <a:extLst>
              <a:ext uri="{FF2B5EF4-FFF2-40B4-BE49-F238E27FC236}">
                <a16:creationId xmlns:a16="http://schemas.microsoft.com/office/drawing/2014/main" id="{460D0EAC-F940-39B7-9F74-9DF54E4F762C}"/>
              </a:ext>
            </a:extLst>
          </p:cNvPr>
          <p:cNvPicPr>
            <a:picLocks noChangeAspect="1"/>
          </p:cNvPicPr>
          <p:nvPr/>
        </p:nvPicPr>
        <p:blipFill>
          <a:blip r:embed="rId6"/>
          <a:srcRect/>
          <a:stretch/>
        </p:blipFill>
        <p:spPr>
          <a:xfrm>
            <a:off x="8919204" y="764454"/>
            <a:ext cx="3181224" cy="3181224"/>
          </a:xfrm>
          <a:prstGeom prst="rect">
            <a:avLst/>
          </a:prstGeom>
        </p:spPr>
      </p:pic>
      <p:pic>
        <p:nvPicPr>
          <p:cNvPr id="1026" name="Picture 2" descr="NDVI Max Service">
            <a:extLst>
              <a:ext uri="{FF2B5EF4-FFF2-40B4-BE49-F238E27FC236}">
                <a16:creationId xmlns:a16="http://schemas.microsoft.com/office/drawing/2014/main" id="{8CFFC5D5-8B1F-7A16-E1DE-5255753531F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8249" y="2184431"/>
            <a:ext cx="2900955" cy="205748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9CCB3676-0096-E889-A3E8-D3E32C251E16}"/>
              </a:ext>
            </a:extLst>
          </p:cNvPr>
          <p:cNvSpPr txBox="1"/>
          <p:nvPr/>
        </p:nvSpPr>
        <p:spPr>
          <a:xfrm>
            <a:off x="6177347" y="1791064"/>
            <a:ext cx="2582758" cy="415498"/>
          </a:xfrm>
          <a:prstGeom prst="rect">
            <a:avLst/>
          </a:prstGeom>
          <a:noFill/>
        </p:spPr>
        <p:txBody>
          <a:bodyPr wrap="none" rtlCol="0">
            <a:spAutoFit/>
          </a:bodyPr>
          <a:lstStyle/>
          <a:p>
            <a:r>
              <a:rPr lang="en-GB" sz="1050" dirty="0">
                <a:latin typeface="Georgia" panose="02040502050405020303" pitchFamily="18" charset="0"/>
              </a:rPr>
              <a:t>Normalized Difference Vegetation Index</a:t>
            </a:r>
          </a:p>
          <a:p>
            <a:pPr algn="ctr"/>
            <a:r>
              <a:rPr lang="en-GB" sz="1050" dirty="0">
                <a:latin typeface="Georgia" panose="02040502050405020303" pitchFamily="18" charset="0"/>
              </a:rPr>
              <a:t>(NDVI)</a:t>
            </a:r>
          </a:p>
        </p:txBody>
      </p:sp>
      <p:pic>
        <p:nvPicPr>
          <p:cNvPr id="1032" name="Picture 8" descr="undefined">
            <a:extLst>
              <a:ext uri="{FF2B5EF4-FFF2-40B4-BE49-F238E27FC236}">
                <a16:creationId xmlns:a16="http://schemas.microsoft.com/office/drawing/2014/main" id="{8B1C7CA4-4DF2-E568-0188-B30995CCBB9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25052" y="4230525"/>
            <a:ext cx="2309897" cy="201876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E09D4ED-3B13-0805-C72B-2F4A5DDC0F65}"/>
              </a:ext>
            </a:extLst>
          </p:cNvPr>
          <p:cNvSpPr txBox="1"/>
          <p:nvPr/>
        </p:nvSpPr>
        <p:spPr>
          <a:xfrm>
            <a:off x="9949672" y="3945678"/>
            <a:ext cx="1460656" cy="276999"/>
          </a:xfrm>
          <a:prstGeom prst="rect">
            <a:avLst/>
          </a:prstGeom>
          <a:noFill/>
        </p:spPr>
        <p:txBody>
          <a:bodyPr wrap="none" rtlCol="0">
            <a:spAutoFit/>
          </a:bodyPr>
          <a:lstStyle/>
          <a:p>
            <a:r>
              <a:rPr lang="en-GB" sz="1200" dirty="0">
                <a:latin typeface="Georgia" panose="02040502050405020303" pitchFamily="18" charset="0"/>
              </a:rPr>
              <a:t>Population density</a:t>
            </a:r>
          </a:p>
        </p:txBody>
      </p:sp>
      <p:pic>
        <p:nvPicPr>
          <p:cNvPr id="1034" name="Picture 10" descr="Solved: elevation categories - Esri Community">
            <a:extLst>
              <a:ext uri="{FF2B5EF4-FFF2-40B4-BE49-F238E27FC236}">
                <a16:creationId xmlns:a16="http://schemas.microsoft.com/office/drawing/2014/main" id="{D972123A-315A-3157-8A31-9BCA3A0167E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67843" y="4518914"/>
            <a:ext cx="2161315" cy="180457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76641261-77D7-1C76-FB74-030E56406433}"/>
              </a:ext>
            </a:extLst>
          </p:cNvPr>
          <p:cNvSpPr txBox="1"/>
          <p:nvPr/>
        </p:nvSpPr>
        <p:spPr>
          <a:xfrm>
            <a:off x="7873691" y="4241915"/>
            <a:ext cx="865943" cy="276999"/>
          </a:xfrm>
          <a:prstGeom prst="rect">
            <a:avLst/>
          </a:prstGeom>
          <a:noFill/>
        </p:spPr>
        <p:txBody>
          <a:bodyPr wrap="none" rtlCol="0">
            <a:spAutoFit/>
          </a:bodyPr>
          <a:lstStyle/>
          <a:p>
            <a:r>
              <a:rPr lang="en-GB" sz="1200" dirty="0">
                <a:latin typeface="Georgia" panose="02040502050405020303" pitchFamily="18" charset="0"/>
              </a:rPr>
              <a:t>Elevation </a:t>
            </a:r>
          </a:p>
        </p:txBody>
      </p:sp>
    </p:spTree>
    <p:extLst>
      <p:ext uri="{BB962C8B-B14F-4D97-AF65-F5344CB8AC3E}">
        <p14:creationId xmlns:p14="http://schemas.microsoft.com/office/powerpoint/2010/main" val="36450602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929927-1D94-7A35-06DB-E5D584E49786}"/>
            </a:ext>
          </a:extLst>
        </p:cNvPr>
        <p:cNvGrpSpPr/>
        <p:nvPr/>
      </p:nvGrpSpPr>
      <p:grpSpPr>
        <a:xfrm>
          <a:off x="0" y="0"/>
          <a:ext cx="0" cy="0"/>
          <a:chOff x="0" y="0"/>
          <a:chExt cx="0" cy="0"/>
        </a:xfrm>
      </p:grpSpPr>
      <p:sp>
        <p:nvSpPr>
          <p:cNvPr id="43" name="Rounded Rectangle 42">
            <a:extLst>
              <a:ext uri="{FF2B5EF4-FFF2-40B4-BE49-F238E27FC236}">
                <a16:creationId xmlns:a16="http://schemas.microsoft.com/office/drawing/2014/main" id="{59F3F0AB-C6DD-1D09-62D1-EEB7029C08D1}"/>
              </a:ext>
            </a:extLst>
          </p:cNvPr>
          <p:cNvSpPr/>
          <p:nvPr/>
        </p:nvSpPr>
        <p:spPr>
          <a:xfrm>
            <a:off x="8191500" y="2643608"/>
            <a:ext cx="1612900" cy="1785457"/>
          </a:xfrm>
          <a:prstGeom prst="roundRect">
            <a:avLst/>
          </a:prstGeom>
          <a:solidFill>
            <a:schemeClr val="accent6">
              <a:lumMod val="40000"/>
              <a:lumOff val="60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1683DE8-2582-ADBF-7446-CBDDB9D43483}"/>
              </a:ext>
            </a:extLst>
          </p:cNvPr>
          <p:cNvSpPr>
            <a:spLocks noGrp="1"/>
          </p:cNvSpPr>
          <p:nvPr>
            <p:ph type="title"/>
          </p:nvPr>
        </p:nvSpPr>
        <p:spPr>
          <a:xfrm>
            <a:off x="0" y="1"/>
            <a:ext cx="12192000" cy="1690688"/>
          </a:xfrm>
          <a:solidFill>
            <a:srgbClr val="0D7F0F"/>
          </a:solidFill>
        </p:spPr>
        <p:txBody>
          <a:bodyPr/>
          <a:lstStyle/>
          <a:p>
            <a:r>
              <a:rPr lang="en-US" dirty="0">
                <a:solidFill>
                  <a:schemeClr val="bg1"/>
                </a:solidFill>
                <a:latin typeface="Georgia" panose="02040502050405020303" pitchFamily="18" charset="0"/>
              </a:rPr>
              <a:t>Computing Daily FDI: Challenges</a:t>
            </a:r>
          </a:p>
        </p:txBody>
      </p:sp>
      <p:pic>
        <p:nvPicPr>
          <p:cNvPr id="4" name="Google Shape;135;p1">
            <a:extLst>
              <a:ext uri="{FF2B5EF4-FFF2-40B4-BE49-F238E27FC236}">
                <a16:creationId xmlns:a16="http://schemas.microsoft.com/office/drawing/2014/main" id="{89BCA238-C64F-8D3B-5FD0-4AE6311ED4DF}"/>
              </a:ext>
            </a:extLst>
          </p:cNvPr>
          <p:cNvPicPr preferRelativeResize="0">
            <a:picLocks noChangeAspect="1"/>
          </p:cNvPicPr>
          <p:nvPr/>
        </p:nvPicPr>
        <p:blipFill>
          <a:blip r:embed="rId3">
            <a:alphaModFix/>
          </a:blip>
          <a:stretch>
            <a:fillRect/>
          </a:stretch>
        </p:blipFill>
        <p:spPr>
          <a:xfrm>
            <a:off x="0" y="6456542"/>
            <a:ext cx="1126347" cy="401458"/>
          </a:xfrm>
          <a:prstGeom prst="rect">
            <a:avLst/>
          </a:prstGeom>
          <a:noFill/>
          <a:ln>
            <a:noFill/>
          </a:ln>
        </p:spPr>
      </p:pic>
      <p:pic>
        <p:nvPicPr>
          <p:cNvPr id="6" name="Picture 5">
            <a:extLst>
              <a:ext uri="{FF2B5EF4-FFF2-40B4-BE49-F238E27FC236}">
                <a16:creationId xmlns:a16="http://schemas.microsoft.com/office/drawing/2014/main" id="{C92C7BB4-96B0-82ED-CB57-2DC0A81ED943}"/>
              </a:ext>
            </a:extLst>
          </p:cNvPr>
          <p:cNvPicPr>
            <a:picLocks noChangeAspect="1"/>
          </p:cNvPicPr>
          <p:nvPr/>
        </p:nvPicPr>
        <p:blipFill>
          <a:blip r:embed="rId4"/>
          <a:stretch>
            <a:fillRect/>
          </a:stretch>
        </p:blipFill>
        <p:spPr>
          <a:xfrm>
            <a:off x="2549146" y="6486392"/>
            <a:ext cx="1422799" cy="370872"/>
          </a:xfrm>
          <a:prstGeom prst="rect">
            <a:avLst/>
          </a:prstGeom>
        </p:spPr>
      </p:pic>
      <p:pic>
        <p:nvPicPr>
          <p:cNvPr id="7" name="Picture 6">
            <a:extLst>
              <a:ext uri="{FF2B5EF4-FFF2-40B4-BE49-F238E27FC236}">
                <a16:creationId xmlns:a16="http://schemas.microsoft.com/office/drawing/2014/main" id="{E6D04FFB-4411-80AD-AE53-C1CE340A9741}"/>
              </a:ext>
            </a:extLst>
          </p:cNvPr>
          <p:cNvPicPr>
            <a:picLocks noChangeAspect="1"/>
          </p:cNvPicPr>
          <p:nvPr/>
        </p:nvPicPr>
        <p:blipFill>
          <a:blip r:embed="rId5"/>
          <a:stretch>
            <a:fillRect/>
          </a:stretch>
        </p:blipFill>
        <p:spPr>
          <a:xfrm>
            <a:off x="1126347" y="6486392"/>
            <a:ext cx="1422799" cy="381154"/>
          </a:xfrm>
          <a:prstGeom prst="rect">
            <a:avLst/>
          </a:prstGeom>
        </p:spPr>
      </p:pic>
      <p:sp>
        <p:nvSpPr>
          <p:cNvPr id="8" name="Google Shape;225;g2fb8a43a22a_0_619">
            <a:extLst>
              <a:ext uri="{FF2B5EF4-FFF2-40B4-BE49-F238E27FC236}">
                <a16:creationId xmlns:a16="http://schemas.microsoft.com/office/drawing/2014/main" id="{FD48B6E0-CFD1-0AAC-E235-84E6213CC08F}"/>
              </a:ext>
            </a:extLst>
          </p:cNvPr>
          <p:cNvSpPr/>
          <p:nvPr/>
        </p:nvSpPr>
        <p:spPr>
          <a:xfrm>
            <a:off x="165125" y="1968078"/>
            <a:ext cx="5599834" cy="4226771"/>
          </a:xfrm>
          <a:prstGeom prst="roundRect">
            <a:avLst>
              <a:gd name="adj" fmla="val 16667"/>
            </a:avLst>
          </a:prstGeom>
          <a:solidFill>
            <a:srgbClr val="92D0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marR="0" lvl="0" indent="-336550" algn="l" defTabSz="914400" rtl="0" eaLnBrk="1" fontAlgn="auto" latinLnBrk="0" hangingPunct="1">
              <a:lnSpc>
                <a:spcPct val="100000"/>
              </a:lnSpc>
              <a:spcBef>
                <a:spcPts val="0"/>
              </a:spcBef>
              <a:spcAft>
                <a:spcPts val="0"/>
              </a:spcAft>
              <a:buClr>
                <a:prstClr val="black"/>
              </a:buClr>
              <a:buSzPts val="1700"/>
              <a:buFont typeface="Calibri"/>
              <a:buChar char="●"/>
              <a:tabLst/>
              <a:defRPr/>
            </a:pPr>
            <a:r>
              <a:rPr kumimoji="0" lang="en-US" sz="1400" b="0" i="0" u="none" strike="noStrike" kern="1200" cap="none" spc="0" normalizeH="0" baseline="0" noProof="0" dirty="0">
                <a:ln>
                  <a:noFill/>
                </a:ln>
                <a:solidFill>
                  <a:prstClr val="black"/>
                </a:solidFill>
                <a:effectLst/>
                <a:uLnTx/>
                <a:uFillTx/>
                <a:latin typeface="Georgia" panose="02040502050405020303" pitchFamily="18" charset="0"/>
                <a:ea typeface="Calibri"/>
                <a:cs typeface="Calibri"/>
                <a:sym typeface="Calibri"/>
              </a:rPr>
              <a:t>Computing the daily FDI requires static (e.g. topography, and anthropogenic variables) and dynamic (weather, vegetation) variables.</a:t>
            </a:r>
          </a:p>
          <a:p>
            <a:pPr marL="457200" marR="0" lvl="0" indent="-336550" algn="l" defTabSz="914400" rtl="0" eaLnBrk="1" fontAlgn="auto" latinLnBrk="0" hangingPunct="1">
              <a:lnSpc>
                <a:spcPct val="100000"/>
              </a:lnSpc>
              <a:spcBef>
                <a:spcPts val="0"/>
              </a:spcBef>
              <a:spcAft>
                <a:spcPts val="0"/>
              </a:spcAft>
              <a:buClr>
                <a:prstClr val="black"/>
              </a:buClr>
              <a:buSzPts val="1700"/>
              <a:buFont typeface="Calibri"/>
              <a:buChar char="●"/>
              <a:tabLst/>
              <a:defRPr/>
            </a:pPr>
            <a:r>
              <a:rPr kumimoji="0" lang="en-US" sz="1400" b="0" i="0" u="none" strike="noStrike" kern="1200" cap="none" spc="0" normalizeH="0" baseline="0" noProof="0" dirty="0">
                <a:ln>
                  <a:noFill/>
                </a:ln>
                <a:solidFill>
                  <a:prstClr val="black"/>
                </a:solidFill>
                <a:effectLst/>
                <a:uLnTx/>
                <a:uFillTx/>
                <a:latin typeface="Georgia" panose="02040502050405020303" pitchFamily="18" charset="0"/>
                <a:ea typeface="Calibri"/>
                <a:cs typeface="Calibri"/>
                <a:sym typeface="Calibri"/>
              </a:rPr>
              <a:t>Dynamic variables must be updated more frequently as they vary on a shorter course of time.</a:t>
            </a:r>
          </a:p>
          <a:p>
            <a:pPr marL="457200" marR="0" lvl="0" indent="-336550" algn="l" defTabSz="914400" rtl="0" eaLnBrk="1" fontAlgn="auto" latinLnBrk="0" hangingPunct="1">
              <a:lnSpc>
                <a:spcPct val="100000"/>
              </a:lnSpc>
              <a:spcBef>
                <a:spcPts val="0"/>
              </a:spcBef>
              <a:spcAft>
                <a:spcPts val="0"/>
              </a:spcAft>
              <a:buClr>
                <a:prstClr val="black"/>
              </a:buClr>
              <a:buSzPts val="1700"/>
              <a:buFont typeface="Calibri"/>
              <a:buChar char="●"/>
              <a:tabLst/>
              <a:defRPr/>
            </a:pPr>
            <a:r>
              <a:rPr kumimoji="0" lang="en-US" sz="1400" b="0" i="0" u="none" strike="noStrike" kern="1200" cap="none" spc="0" normalizeH="0" baseline="0" noProof="0" dirty="0">
                <a:ln>
                  <a:noFill/>
                </a:ln>
                <a:solidFill>
                  <a:prstClr val="black"/>
                </a:solidFill>
                <a:effectLst/>
                <a:uLnTx/>
                <a:uFillTx/>
                <a:latin typeface="Georgia" panose="02040502050405020303" pitchFamily="18" charset="0"/>
                <a:ea typeface="Calibri"/>
                <a:cs typeface="Calibri"/>
                <a:sym typeface="Calibri"/>
              </a:rPr>
              <a:t>Fire predictors from diverse data repositories need to be collected, pre-processed prior to </a:t>
            </a:r>
            <a:r>
              <a:rPr lang="en-US" sz="1400" dirty="0">
                <a:solidFill>
                  <a:prstClr val="black"/>
                </a:solidFill>
                <a:latin typeface="Georgia" panose="02040502050405020303" pitchFamily="18" charset="0"/>
                <a:ea typeface="Calibri"/>
                <a:cs typeface="Calibri"/>
                <a:sym typeface="Calibri"/>
              </a:rPr>
              <a:t>computing</a:t>
            </a:r>
            <a:r>
              <a:rPr kumimoji="0" lang="en-US" sz="1400" b="0" i="0" u="none" strike="noStrike" kern="1200" cap="none" spc="0" normalizeH="0" baseline="0" noProof="0" dirty="0">
                <a:ln>
                  <a:noFill/>
                </a:ln>
                <a:solidFill>
                  <a:prstClr val="black"/>
                </a:solidFill>
                <a:effectLst/>
                <a:uLnTx/>
                <a:uFillTx/>
                <a:latin typeface="Georgia" panose="02040502050405020303" pitchFamily="18" charset="0"/>
                <a:ea typeface="Calibri"/>
                <a:cs typeface="Calibri"/>
                <a:sym typeface="Calibri"/>
              </a:rPr>
              <a:t> the daily FDI.</a:t>
            </a:r>
          </a:p>
          <a:p>
            <a:pPr marL="457200" marR="0" lvl="0" indent="-336550" algn="l" defTabSz="914400" rtl="0" eaLnBrk="1" fontAlgn="auto" latinLnBrk="0" hangingPunct="1">
              <a:lnSpc>
                <a:spcPct val="100000"/>
              </a:lnSpc>
              <a:spcBef>
                <a:spcPts val="0"/>
              </a:spcBef>
              <a:spcAft>
                <a:spcPts val="0"/>
              </a:spcAft>
              <a:buClr>
                <a:prstClr val="black"/>
              </a:buClr>
              <a:buSzPts val="1700"/>
              <a:buFont typeface="Calibri"/>
              <a:buChar char="●"/>
              <a:tabLst/>
              <a:defRPr/>
            </a:pPr>
            <a:r>
              <a:rPr lang="en-US" sz="1400" b="1" dirty="0">
                <a:solidFill>
                  <a:prstClr val="black"/>
                </a:solidFill>
                <a:latin typeface="Georgia" panose="02040502050405020303" pitchFamily="18" charset="0"/>
                <a:ea typeface="Calibri"/>
                <a:cs typeface="Calibri"/>
                <a:sym typeface="Calibri"/>
              </a:rPr>
              <a:t>A datastore is needed to collect, and preprocess the data with metadata retrieval method.</a:t>
            </a:r>
            <a:endParaRPr kumimoji="0" lang="en-US" sz="1400" b="1" i="0" u="none" strike="noStrike" kern="1200" cap="none" spc="0" normalizeH="0" baseline="0" noProof="0" dirty="0">
              <a:ln>
                <a:noFill/>
              </a:ln>
              <a:solidFill>
                <a:prstClr val="black"/>
              </a:solidFill>
              <a:effectLst/>
              <a:uLnTx/>
              <a:uFillTx/>
              <a:latin typeface="Georgia" panose="02040502050405020303" pitchFamily="18" charset="0"/>
              <a:ea typeface="Calibri"/>
              <a:cs typeface="Calibri"/>
              <a:sym typeface="Calibri"/>
            </a:endParaRPr>
          </a:p>
        </p:txBody>
      </p:sp>
      <p:pic>
        <p:nvPicPr>
          <p:cNvPr id="5" name="Picture 4">
            <a:extLst>
              <a:ext uri="{FF2B5EF4-FFF2-40B4-BE49-F238E27FC236}">
                <a16:creationId xmlns:a16="http://schemas.microsoft.com/office/drawing/2014/main" id="{EEDFE245-61C9-8708-1557-8DCCD2B0489B}"/>
              </a:ext>
            </a:extLst>
          </p:cNvPr>
          <p:cNvPicPr>
            <a:picLocks noChangeAspect="1"/>
          </p:cNvPicPr>
          <p:nvPr/>
        </p:nvPicPr>
        <p:blipFill>
          <a:blip r:embed="rId6"/>
          <a:stretch>
            <a:fillRect/>
          </a:stretch>
        </p:blipFill>
        <p:spPr>
          <a:xfrm>
            <a:off x="7756727" y="5080820"/>
            <a:ext cx="2482446" cy="1532572"/>
          </a:xfrm>
          <a:prstGeom prst="rect">
            <a:avLst/>
          </a:prstGeom>
        </p:spPr>
      </p:pic>
      <p:sp>
        <p:nvSpPr>
          <p:cNvPr id="10" name="TextBox 9">
            <a:extLst>
              <a:ext uri="{FF2B5EF4-FFF2-40B4-BE49-F238E27FC236}">
                <a16:creationId xmlns:a16="http://schemas.microsoft.com/office/drawing/2014/main" id="{3EA4DB0D-830D-C183-F845-975B18285695}"/>
              </a:ext>
            </a:extLst>
          </p:cNvPr>
          <p:cNvSpPr txBox="1"/>
          <p:nvPr/>
        </p:nvSpPr>
        <p:spPr>
          <a:xfrm>
            <a:off x="9580388" y="6580265"/>
            <a:ext cx="2611612" cy="276999"/>
          </a:xfrm>
          <a:prstGeom prst="rect">
            <a:avLst/>
          </a:prstGeom>
          <a:noFill/>
        </p:spPr>
        <p:txBody>
          <a:bodyPr wrap="none" rtlCol="0">
            <a:spAutoFit/>
          </a:bodyPr>
          <a:lstStyle/>
          <a:p>
            <a:r>
              <a:rPr lang="en-GB" sz="1200" dirty="0">
                <a:solidFill>
                  <a:schemeClr val="tx1">
                    <a:alpha val="40000"/>
                  </a:schemeClr>
                </a:solidFill>
                <a:latin typeface="Georgia" panose="02040502050405020303" pitchFamily="18" charset="0"/>
              </a:rPr>
              <a:t>Shahbaz </a:t>
            </a:r>
            <a:r>
              <a:rPr lang="en-GB" sz="1200" dirty="0" err="1">
                <a:solidFill>
                  <a:schemeClr val="tx1">
                    <a:alpha val="40000"/>
                  </a:schemeClr>
                </a:solidFill>
                <a:latin typeface="Georgia" panose="02040502050405020303" pitchFamily="18" charset="0"/>
              </a:rPr>
              <a:t>Alvi</a:t>
            </a:r>
            <a:r>
              <a:rPr lang="en-GB" sz="1200" dirty="0">
                <a:solidFill>
                  <a:schemeClr val="tx1">
                    <a:alpha val="40000"/>
                  </a:schemeClr>
                </a:solidFill>
                <a:latin typeface="Georgia" panose="02040502050405020303" pitchFamily="18" charset="0"/>
              </a:rPr>
              <a:t>, </a:t>
            </a:r>
            <a:r>
              <a:rPr lang="en-GB" sz="1200" dirty="0" err="1">
                <a:solidFill>
                  <a:schemeClr val="tx1">
                    <a:alpha val="40000"/>
                  </a:schemeClr>
                </a:solidFill>
                <a:latin typeface="Georgia" panose="02040502050405020303" pitchFamily="18" charset="0"/>
              </a:rPr>
              <a:t>shahbaz.alvi@cmcc.it</a:t>
            </a:r>
            <a:endParaRPr lang="en-GB" sz="1200" dirty="0">
              <a:solidFill>
                <a:schemeClr val="tx1">
                  <a:alpha val="40000"/>
                </a:schemeClr>
              </a:solidFill>
              <a:latin typeface="Georgia" panose="02040502050405020303" pitchFamily="18" charset="0"/>
            </a:endParaRPr>
          </a:p>
        </p:txBody>
      </p:sp>
      <p:sp>
        <p:nvSpPr>
          <p:cNvPr id="11" name="TextBox 10">
            <a:extLst>
              <a:ext uri="{FF2B5EF4-FFF2-40B4-BE49-F238E27FC236}">
                <a16:creationId xmlns:a16="http://schemas.microsoft.com/office/drawing/2014/main" id="{0ACA232D-E815-E398-74AC-3FC74306B032}"/>
              </a:ext>
            </a:extLst>
          </p:cNvPr>
          <p:cNvSpPr txBox="1"/>
          <p:nvPr/>
        </p:nvSpPr>
        <p:spPr>
          <a:xfrm>
            <a:off x="6877057" y="1973936"/>
            <a:ext cx="746260" cy="289441"/>
          </a:xfrm>
          <a:prstGeom prst="roundRect">
            <a:avLst/>
          </a:prstGeom>
          <a:noFill/>
          <a:ln>
            <a:solidFill>
              <a:schemeClr val="tx1"/>
            </a:solidFill>
          </a:ln>
        </p:spPr>
        <p:txBody>
          <a:bodyPr wrap="none" rtlCol="0">
            <a:spAutoFit/>
          </a:bodyPr>
          <a:lstStyle/>
          <a:p>
            <a:r>
              <a:rPr lang="en-GB" sz="1100" dirty="0">
                <a:latin typeface="Georgia" panose="02040502050405020303" pitchFamily="18" charset="0"/>
              </a:rPr>
              <a:t>Weather</a:t>
            </a:r>
          </a:p>
        </p:txBody>
      </p:sp>
      <p:sp>
        <p:nvSpPr>
          <p:cNvPr id="12" name="TextBox 11">
            <a:extLst>
              <a:ext uri="{FF2B5EF4-FFF2-40B4-BE49-F238E27FC236}">
                <a16:creationId xmlns:a16="http://schemas.microsoft.com/office/drawing/2014/main" id="{F7715F00-99B5-0B16-0C79-808BB842BE78}"/>
              </a:ext>
            </a:extLst>
          </p:cNvPr>
          <p:cNvSpPr txBox="1"/>
          <p:nvPr/>
        </p:nvSpPr>
        <p:spPr>
          <a:xfrm>
            <a:off x="7819285" y="1973935"/>
            <a:ext cx="881170" cy="289441"/>
          </a:xfrm>
          <a:prstGeom prst="roundRect">
            <a:avLst/>
          </a:prstGeom>
          <a:noFill/>
          <a:ln>
            <a:solidFill>
              <a:schemeClr val="tx1"/>
            </a:solidFill>
          </a:ln>
        </p:spPr>
        <p:txBody>
          <a:bodyPr wrap="none" rtlCol="0">
            <a:spAutoFit/>
          </a:bodyPr>
          <a:lstStyle/>
          <a:p>
            <a:r>
              <a:rPr lang="en-GB" sz="1100" dirty="0">
                <a:latin typeface="Georgia" panose="02040502050405020303" pitchFamily="18" charset="0"/>
              </a:rPr>
              <a:t>Vegetation</a:t>
            </a:r>
          </a:p>
        </p:txBody>
      </p:sp>
      <p:sp>
        <p:nvSpPr>
          <p:cNvPr id="13" name="TextBox 12">
            <a:extLst>
              <a:ext uri="{FF2B5EF4-FFF2-40B4-BE49-F238E27FC236}">
                <a16:creationId xmlns:a16="http://schemas.microsoft.com/office/drawing/2014/main" id="{3259E9C7-03C3-4896-FA93-1C8C0B82DF0B}"/>
              </a:ext>
            </a:extLst>
          </p:cNvPr>
          <p:cNvSpPr txBox="1"/>
          <p:nvPr/>
        </p:nvSpPr>
        <p:spPr>
          <a:xfrm>
            <a:off x="8966273" y="1973935"/>
            <a:ext cx="960346" cy="289441"/>
          </a:xfrm>
          <a:prstGeom prst="roundRect">
            <a:avLst/>
          </a:prstGeom>
          <a:noFill/>
          <a:ln>
            <a:solidFill>
              <a:schemeClr val="tx1"/>
            </a:solidFill>
          </a:ln>
        </p:spPr>
        <p:txBody>
          <a:bodyPr wrap="none" rtlCol="0">
            <a:spAutoFit/>
          </a:bodyPr>
          <a:lstStyle/>
          <a:p>
            <a:r>
              <a:rPr lang="en-GB" sz="1100" dirty="0">
                <a:latin typeface="Georgia" panose="02040502050405020303" pitchFamily="18" charset="0"/>
              </a:rPr>
              <a:t>Topography</a:t>
            </a:r>
          </a:p>
        </p:txBody>
      </p:sp>
      <p:sp>
        <p:nvSpPr>
          <p:cNvPr id="14" name="TextBox 13">
            <a:extLst>
              <a:ext uri="{FF2B5EF4-FFF2-40B4-BE49-F238E27FC236}">
                <a16:creationId xmlns:a16="http://schemas.microsoft.com/office/drawing/2014/main" id="{03F9195E-8E30-9F2B-6478-D563982B0AC0}"/>
              </a:ext>
            </a:extLst>
          </p:cNvPr>
          <p:cNvSpPr txBox="1"/>
          <p:nvPr/>
        </p:nvSpPr>
        <p:spPr>
          <a:xfrm>
            <a:off x="10052737" y="1880292"/>
            <a:ext cx="1154188" cy="476726"/>
          </a:xfrm>
          <a:prstGeom prst="roundRect">
            <a:avLst/>
          </a:prstGeom>
          <a:noFill/>
          <a:ln>
            <a:solidFill>
              <a:schemeClr val="tx1"/>
            </a:solidFill>
          </a:ln>
        </p:spPr>
        <p:txBody>
          <a:bodyPr wrap="none" rtlCol="0">
            <a:spAutoFit/>
          </a:bodyPr>
          <a:lstStyle/>
          <a:p>
            <a:pPr algn="ctr"/>
            <a:r>
              <a:rPr lang="en-GB" sz="1100" dirty="0">
                <a:latin typeface="Georgia" panose="02040502050405020303" pitchFamily="18" charset="0"/>
              </a:rPr>
              <a:t>Anthropogenic</a:t>
            </a:r>
            <a:br>
              <a:rPr lang="en-GB" sz="1100" dirty="0">
                <a:latin typeface="Georgia" panose="02040502050405020303" pitchFamily="18" charset="0"/>
              </a:rPr>
            </a:br>
            <a:r>
              <a:rPr lang="en-GB" sz="1100" dirty="0">
                <a:latin typeface="Georgia" panose="02040502050405020303" pitchFamily="18" charset="0"/>
              </a:rPr>
              <a:t>variables</a:t>
            </a:r>
          </a:p>
        </p:txBody>
      </p:sp>
      <p:pic>
        <p:nvPicPr>
          <p:cNvPr id="2052" name="Picture 4" descr="Download Free Data lake Generic color lineal-color icon Icons in PNG &amp; SVG">
            <a:extLst>
              <a:ext uri="{FF2B5EF4-FFF2-40B4-BE49-F238E27FC236}">
                <a16:creationId xmlns:a16="http://schemas.microsoft.com/office/drawing/2014/main" id="{2D3C3942-23D7-4A64-1591-60845A943D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18697" y="3069686"/>
            <a:ext cx="1143000" cy="1143000"/>
          </a:xfrm>
          <a:prstGeom prst="rect">
            <a:avLst/>
          </a:prstGeom>
          <a:solidFill>
            <a:srgbClr val="FFFFFF">
              <a:shade val="85000"/>
            </a:srgbClr>
          </a:solidFill>
          <a:ln w="9525"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extBox 15">
            <a:extLst>
              <a:ext uri="{FF2B5EF4-FFF2-40B4-BE49-F238E27FC236}">
                <a16:creationId xmlns:a16="http://schemas.microsoft.com/office/drawing/2014/main" id="{963BBFD4-71D8-9086-89E5-E1A3167516E9}"/>
              </a:ext>
            </a:extLst>
          </p:cNvPr>
          <p:cNvSpPr txBox="1"/>
          <p:nvPr/>
        </p:nvSpPr>
        <p:spPr>
          <a:xfrm>
            <a:off x="8395322" y="4172265"/>
            <a:ext cx="1189749" cy="261610"/>
          </a:xfrm>
          <a:prstGeom prst="rect">
            <a:avLst/>
          </a:prstGeom>
          <a:noFill/>
        </p:spPr>
        <p:txBody>
          <a:bodyPr wrap="none" rtlCol="0">
            <a:spAutoFit/>
          </a:bodyPr>
          <a:lstStyle/>
          <a:p>
            <a:r>
              <a:rPr lang="en-GB" sz="1050" dirty="0">
                <a:latin typeface="Georgia" panose="02040502050405020303" pitchFamily="18" charset="0"/>
              </a:rPr>
              <a:t>Data Repository</a:t>
            </a:r>
          </a:p>
        </p:txBody>
      </p:sp>
      <p:sp>
        <p:nvSpPr>
          <p:cNvPr id="42" name="TextBox 41">
            <a:extLst>
              <a:ext uri="{FF2B5EF4-FFF2-40B4-BE49-F238E27FC236}">
                <a16:creationId xmlns:a16="http://schemas.microsoft.com/office/drawing/2014/main" id="{F24BF253-A5E2-6393-EE81-E754E274311C}"/>
              </a:ext>
            </a:extLst>
          </p:cNvPr>
          <p:cNvSpPr txBox="1"/>
          <p:nvPr/>
        </p:nvSpPr>
        <p:spPr>
          <a:xfrm>
            <a:off x="8445687" y="2643608"/>
            <a:ext cx="1116010" cy="430887"/>
          </a:xfrm>
          <a:prstGeom prst="rect">
            <a:avLst/>
          </a:prstGeom>
          <a:noFill/>
        </p:spPr>
        <p:txBody>
          <a:bodyPr wrap="none" rtlCol="0">
            <a:spAutoFit/>
          </a:bodyPr>
          <a:lstStyle/>
          <a:p>
            <a:pPr algn="ctr"/>
            <a:r>
              <a:rPr lang="en-GB" sz="1100" dirty="0">
                <a:latin typeface="Georgia" panose="02040502050405020303" pitchFamily="18" charset="0"/>
              </a:rPr>
              <a:t>Pre-processing</a:t>
            </a:r>
          </a:p>
          <a:p>
            <a:pPr algn="ctr"/>
            <a:r>
              <a:rPr lang="en-GB" sz="1100" dirty="0">
                <a:latin typeface="Georgia" panose="02040502050405020303" pitchFamily="18" charset="0"/>
              </a:rPr>
              <a:t>Storing</a:t>
            </a:r>
          </a:p>
        </p:txBody>
      </p:sp>
      <p:cxnSp>
        <p:nvCxnSpPr>
          <p:cNvPr id="45" name="Elbow Connector 44">
            <a:extLst>
              <a:ext uri="{FF2B5EF4-FFF2-40B4-BE49-F238E27FC236}">
                <a16:creationId xmlns:a16="http://schemas.microsoft.com/office/drawing/2014/main" id="{23D15C13-5AAA-0225-C9AC-C1D8983FE552}"/>
              </a:ext>
            </a:extLst>
          </p:cNvPr>
          <p:cNvCxnSpPr>
            <a:cxnSpLocks/>
          </p:cNvCxnSpPr>
          <p:nvPr/>
        </p:nvCxnSpPr>
        <p:spPr>
          <a:xfrm rot="16200000" flipH="1">
            <a:off x="7152897" y="2405361"/>
            <a:ext cx="1179319" cy="895350"/>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Elbow Connector 45">
            <a:extLst>
              <a:ext uri="{FF2B5EF4-FFF2-40B4-BE49-F238E27FC236}">
                <a16:creationId xmlns:a16="http://schemas.microsoft.com/office/drawing/2014/main" id="{86D80F5B-A26D-E293-E560-2BFA50AE5D86}"/>
              </a:ext>
            </a:extLst>
          </p:cNvPr>
          <p:cNvCxnSpPr>
            <a:cxnSpLocks/>
            <a:endCxn id="43" idx="3"/>
          </p:cNvCxnSpPr>
          <p:nvPr/>
        </p:nvCxnSpPr>
        <p:spPr>
          <a:xfrm rot="5400000">
            <a:off x="9627239" y="2534179"/>
            <a:ext cx="1179319" cy="82499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Elbow Connector 48">
            <a:extLst>
              <a:ext uri="{FF2B5EF4-FFF2-40B4-BE49-F238E27FC236}">
                <a16:creationId xmlns:a16="http://schemas.microsoft.com/office/drawing/2014/main" id="{6DF312FF-6C66-556C-C8CC-FA410B31D8AC}"/>
              </a:ext>
            </a:extLst>
          </p:cNvPr>
          <p:cNvCxnSpPr>
            <a:stCxn id="12" idx="2"/>
            <a:endCxn id="42" idx="0"/>
          </p:cNvCxnSpPr>
          <p:nvPr/>
        </p:nvCxnSpPr>
        <p:spPr>
          <a:xfrm rot="16200000" flipH="1">
            <a:off x="8441665" y="2081581"/>
            <a:ext cx="380232" cy="743822"/>
          </a:xfrm>
          <a:prstGeom prst="bentConnector3">
            <a:avLst>
              <a:gd name="adj1" fmla="val 4833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Elbow Connector 50">
            <a:extLst>
              <a:ext uri="{FF2B5EF4-FFF2-40B4-BE49-F238E27FC236}">
                <a16:creationId xmlns:a16="http://schemas.microsoft.com/office/drawing/2014/main" id="{93873432-A1AB-99A6-8B2E-2F64AB4F4CC4}"/>
              </a:ext>
            </a:extLst>
          </p:cNvPr>
          <p:cNvCxnSpPr>
            <a:cxnSpLocks/>
            <a:stCxn id="13" idx="2"/>
            <a:endCxn id="42" idx="0"/>
          </p:cNvCxnSpPr>
          <p:nvPr/>
        </p:nvCxnSpPr>
        <p:spPr>
          <a:xfrm rot="5400000">
            <a:off x="9034953" y="2232115"/>
            <a:ext cx="380232" cy="442754"/>
          </a:xfrm>
          <a:prstGeom prst="bentConnector3">
            <a:avLst>
              <a:gd name="adj1" fmla="val 4833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5FD9F50E-08AA-93FD-40EB-D270D2673F96}"/>
              </a:ext>
            </a:extLst>
          </p:cNvPr>
          <p:cNvCxnSpPr>
            <a:cxnSpLocks/>
            <a:stCxn id="16" idx="2"/>
            <a:endCxn id="5" idx="0"/>
          </p:cNvCxnSpPr>
          <p:nvPr/>
        </p:nvCxnSpPr>
        <p:spPr>
          <a:xfrm>
            <a:off x="8990197" y="4433875"/>
            <a:ext cx="7753" cy="6469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5642DA5A-2BAF-A705-7A83-E2F922305D90}"/>
              </a:ext>
            </a:extLst>
          </p:cNvPr>
          <p:cNvSpPr txBox="1"/>
          <p:nvPr/>
        </p:nvSpPr>
        <p:spPr>
          <a:xfrm>
            <a:off x="8318856" y="4574404"/>
            <a:ext cx="1358188" cy="289441"/>
          </a:xfrm>
          <a:prstGeom prst="roundRect">
            <a:avLst/>
          </a:prstGeom>
          <a:solidFill>
            <a:schemeClr val="accent6">
              <a:lumMod val="40000"/>
              <a:lumOff val="60000"/>
            </a:schemeClr>
          </a:solidFill>
          <a:ln>
            <a:solidFill>
              <a:schemeClr val="tx1"/>
            </a:solidFill>
          </a:ln>
        </p:spPr>
        <p:txBody>
          <a:bodyPr wrap="none" rtlCol="0">
            <a:spAutoFit/>
          </a:bodyPr>
          <a:lstStyle/>
          <a:p>
            <a:r>
              <a:rPr lang="en-GB" sz="1100" dirty="0">
                <a:latin typeface="Georgia" panose="02040502050405020303" pitchFamily="18" charset="0"/>
              </a:rPr>
              <a:t>Data consumption</a:t>
            </a:r>
          </a:p>
        </p:txBody>
      </p:sp>
    </p:spTree>
    <p:extLst>
      <p:ext uri="{BB962C8B-B14F-4D97-AF65-F5344CB8AC3E}">
        <p14:creationId xmlns:p14="http://schemas.microsoft.com/office/powerpoint/2010/main" val="6289208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DF49A-BADD-E604-BF9F-5465D8EC0C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836750-29A9-D550-AB6A-2A6C4C449CAD}"/>
              </a:ext>
            </a:extLst>
          </p:cNvPr>
          <p:cNvSpPr>
            <a:spLocks noGrp="1"/>
          </p:cNvSpPr>
          <p:nvPr>
            <p:ph type="title"/>
          </p:nvPr>
        </p:nvSpPr>
        <p:spPr>
          <a:xfrm>
            <a:off x="0" y="1"/>
            <a:ext cx="12192000" cy="1690688"/>
          </a:xfrm>
          <a:solidFill>
            <a:srgbClr val="0D7F0F"/>
          </a:solidFill>
        </p:spPr>
        <p:txBody>
          <a:bodyPr/>
          <a:lstStyle/>
          <a:p>
            <a:r>
              <a:rPr lang="en-US" dirty="0">
                <a:solidFill>
                  <a:schemeClr val="bg1"/>
                </a:solidFill>
                <a:latin typeface="Georgia" panose="02040502050405020303" pitchFamily="18" charset="0"/>
              </a:rPr>
              <a:t>Daily FDI in SILVANUS: Training and Model</a:t>
            </a:r>
          </a:p>
        </p:txBody>
      </p:sp>
      <p:pic>
        <p:nvPicPr>
          <p:cNvPr id="4" name="Google Shape;135;p1">
            <a:extLst>
              <a:ext uri="{FF2B5EF4-FFF2-40B4-BE49-F238E27FC236}">
                <a16:creationId xmlns:a16="http://schemas.microsoft.com/office/drawing/2014/main" id="{2F3D0B6F-24C4-0002-77C0-DDCC863DAF67}"/>
              </a:ext>
            </a:extLst>
          </p:cNvPr>
          <p:cNvPicPr preferRelativeResize="0">
            <a:picLocks noChangeAspect="1"/>
          </p:cNvPicPr>
          <p:nvPr/>
        </p:nvPicPr>
        <p:blipFill>
          <a:blip r:embed="rId3">
            <a:alphaModFix/>
          </a:blip>
          <a:stretch>
            <a:fillRect/>
          </a:stretch>
        </p:blipFill>
        <p:spPr>
          <a:xfrm>
            <a:off x="0" y="6456542"/>
            <a:ext cx="1126347" cy="401458"/>
          </a:xfrm>
          <a:prstGeom prst="rect">
            <a:avLst/>
          </a:prstGeom>
          <a:noFill/>
          <a:ln>
            <a:noFill/>
          </a:ln>
        </p:spPr>
      </p:pic>
      <p:pic>
        <p:nvPicPr>
          <p:cNvPr id="6" name="Picture 5">
            <a:extLst>
              <a:ext uri="{FF2B5EF4-FFF2-40B4-BE49-F238E27FC236}">
                <a16:creationId xmlns:a16="http://schemas.microsoft.com/office/drawing/2014/main" id="{ADBC262E-94A4-368D-F996-F96B708D09A4}"/>
              </a:ext>
            </a:extLst>
          </p:cNvPr>
          <p:cNvPicPr>
            <a:picLocks noChangeAspect="1"/>
          </p:cNvPicPr>
          <p:nvPr/>
        </p:nvPicPr>
        <p:blipFill>
          <a:blip r:embed="rId4"/>
          <a:stretch>
            <a:fillRect/>
          </a:stretch>
        </p:blipFill>
        <p:spPr>
          <a:xfrm>
            <a:off x="2549146" y="6486392"/>
            <a:ext cx="1422799" cy="370872"/>
          </a:xfrm>
          <a:prstGeom prst="rect">
            <a:avLst/>
          </a:prstGeom>
        </p:spPr>
      </p:pic>
      <p:pic>
        <p:nvPicPr>
          <p:cNvPr id="7" name="Picture 6">
            <a:extLst>
              <a:ext uri="{FF2B5EF4-FFF2-40B4-BE49-F238E27FC236}">
                <a16:creationId xmlns:a16="http://schemas.microsoft.com/office/drawing/2014/main" id="{45407BE6-A6F3-8EC9-2D09-78D50023CCF8}"/>
              </a:ext>
            </a:extLst>
          </p:cNvPr>
          <p:cNvPicPr>
            <a:picLocks noChangeAspect="1"/>
          </p:cNvPicPr>
          <p:nvPr/>
        </p:nvPicPr>
        <p:blipFill>
          <a:blip r:embed="rId5"/>
          <a:stretch>
            <a:fillRect/>
          </a:stretch>
        </p:blipFill>
        <p:spPr>
          <a:xfrm>
            <a:off x="1126347" y="6486392"/>
            <a:ext cx="1422799" cy="381154"/>
          </a:xfrm>
          <a:prstGeom prst="rect">
            <a:avLst/>
          </a:prstGeom>
        </p:spPr>
      </p:pic>
      <p:pic>
        <p:nvPicPr>
          <p:cNvPr id="8" name="Google Shape;314;g2fb8a43a22a_0_643">
            <a:extLst>
              <a:ext uri="{FF2B5EF4-FFF2-40B4-BE49-F238E27FC236}">
                <a16:creationId xmlns:a16="http://schemas.microsoft.com/office/drawing/2014/main" id="{84D3FE78-0AC5-5887-2477-DCF38641C974}"/>
              </a:ext>
            </a:extLst>
          </p:cNvPr>
          <p:cNvPicPr preferRelativeResize="0"/>
          <p:nvPr/>
        </p:nvPicPr>
        <p:blipFill>
          <a:blip r:embed="rId6">
            <a:alphaModFix/>
          </a:blip>
          <a:stretch>
            <a:fillRect/>
          </a:stretch>
        </p:blipFill>
        <p:spPr>
          <a:xfrm>
            <a:off x="7022625" y="1705518"/>
            <a:ext cx="4537075" cy="2255725"/>
          </a:xfrm>
          <a:prstGeom prst="rect">
            <a:avLst/>
          </a:prstGeom>
          <a:noFill/>
          <a:ln>
            <a:noFill/>
          </a:ln>
        </p:spPr>
      </p:pic>
      <p:sp>
        <p:nvSpPr>
          <p:cNvPr id="11" name="Google Shape;225;g2fb8a43a22a_0_619">
            <a:extLst>
              <a:ext uri="{FF2B5EF4-FFF2-40B4-BE49-F238E27FC236}">
                <a16:creationId xmlns:a16="http://schemas.microsoft.com/office/drawing/2014/main" id="{D3972811-6643-C111-EA97-20074EA45B47}"/>
              </a:ext>
            </a:extLst>
          </p:cNvPr>
          <p:cNvSpPr/>
          <p:nvPr/>
        </p:nvSpPr>
        <p:spPr>
          <a:xfrm>
            <a:off x="165125" y="1968078"/>
            <a:ext cx="5599834" cy="4226771"/>
          </a:xfrm>
          <a:prstGeom prst="roundRect">
            <a:avLst>
              <a:gd name="adj" fmla="val 16667"/>
            </a:avLst>
          </a:prstGeom>
          <a:solidFill>
            <a:srgbClr val="92D0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Georgia" panose="02040502050405020303" pitchFamily="18" charset="0"/>
                <a:ea typeface="Calibri"/>
                <a:cs typeface="Calibri"/>
                <a:sym typeface="Calibri"/>
              </a:rPr>
              <a:t>For the Silvanus FDI product, </a:t>
            </a:r>
          </a:p>
          <a:p>
            <a:pPr marL="457200" marR="0" lvl="0" indent="-336550" algn="l" defTabSz="914400" rtl="0" eaLnBrk="1" fontAlgn="auto" latinLnBrk="0" hangingPunct="1">
              <a:lnSpc>
                <a:spcPct val="100000"/>
              </a:lnSpc>
              <a:spcBef>
                <a:spcPts val="0"/>
              </a:spcBef>
              <a:spcAft>
                <a:spcPts val="0"/>
              </a:spcAft>
              <a:buClr>
                <a:schemeClr val="tx1"/>
              </a:buClr>
              <a:buSzPts val="1700"/>
              <a:buFont typeface="Calibri"/>
              <a:buChar char="●"/>
              <a:tabLst/>
              <a:defRPr/>
            </a:pPr>
            <a:r>
              <a:rPr kumimoji="0" lang="en-US" sz="1400" b="0" i="0" u="none" strike="noStrike" kern="0" cap="none" spc="0" normalizeH="0" baseline="0" noProof="0" dirty="0">
                <a:ln>
                  <a:noFill/>
                </a:ln>
                <a:effectLst/>
                <a:uLnTx/>
                <a:uFillTx/>
                <a:latin typeface="Georgia" panose="02040502050405020303" pitchFamily="18" charset="0"/>
                <a:ea typeface="Calibri"/>
                <a:cs typeface="Calibri"/>
                <a:sym typeface="Calibri"/>
              </a:rPr>
              <a:t>The ML model input features include for training,</a:t>
            </a:r>
          </a:p>
          <a:p>
            <a:pPr marL="914400" marR="0" lvl="1" indent="-336550" algn="l" defTabSz="914400" rtl="0" eaLnBrk="1" fontAlgn="auto" latinLnBrk="0" hangingPunct="1">
              <a:lnSpc>
                <a:spcPct val="100000"/>
              </a:lnSpc>
              <a:spcBef>
                <a:spcPts val="0"/>
              </a:spcBef>
              <a:spcAft>
                <a:spcPts val="0"/>
              </a:spcAft>
              <a:buClr>
                <a:schemeClr val="tx1"/>
              </a:buClr>
              <a:buSzPts val="1700"/>
              <a:buFont typeface="Calibri"/>
              <a:buChar char="○"/>
              <a:tabLst/>
              <a:defRPr/>
            </a:pPr>
            <a:r>
              <a:rPr kumimoji="0" lang="en-US" sz="1400" b="0" i="0" u="none" strike="noStrike" kern="0" cap="none" spc="0" normalizeH="0" baseline="0" noProof="0" dirty="0">
                <a:ln>
                  <a:noFill/>
                </a:ln>
                <a:effectLst/>
                <a:uLnTx/>
                <a:uFillTx/>
                <a:latin typeface="Georgia" panose="02040502050405020303" pitchFamily="18" charset="0"/>
                <a:ea typeface="Calibri"/>
                <a:cs typeface="Calibri"/>
                <a:sym typeface="Calibri"/>
              </a:rPr>
              <a:t>weather variables,</a:t>
            </a:r>
          </a:p>
          <a:p>
            <a:pPr marL="914400" marR="0" lvl="1" indent="-336550" algn="l" defTabSz="914400" rtl="0" eaLnBrk="1" fontAlgn="auto" latinLnBrk="0" hangingPunct="1">
              <a:lnSpc>
                <a:spcPct val="100000"/>
              </a:lnSpc>
              <a:spcBef>
                <a:spcPts val="0"/>
              </a:spcBef>
              <a:spcAft>
                <a:spcPts val="0"/>
              </a:spcAft>
              <a:buClr>
                <a:schemeClr val="tx1"/>
              </a:buClr>
              <a:buSzPts val="1700"/>
              <a:buFont typeface="Calibri"/>
              <a:buChar char="○"/>
              <a:tabLst/>
              <a:defRPr/>
            </a:pPr>
            <a:r>
              <a:rPr kumimoji="0" lang="en-US" sz="1400" b="0" i="0" u="none" strike="noStrike" kern="0" cap="none" spc="0" normalizeH="0" baseline="0" noProof="0" dirty="0">
                <a:ln>
                  <a:noFill/>
                </a:ln>
                <a:effectLst/>
                <a:uLnTx/>
                <a:uFillTx/>
                <a:latin typeface="Georgia" panose="02040502050405020303" pitchFamily="18" charset="0"/>
                <a:ea typeface="Calibri"/>
                <a:cs typeface="Calibri"/>
                <a:sym typeface="Calibri"/>
              </a:rPr>
              <a:t>NDVI,</a:t>
            </a:r>
          </a:p>
          <a:p>
            <a:pPr marL="914400" marR="0" lvl="1" indent="-336550" algn="l" defTabSz="914400" rtl="0" eaLnBrk="1" fontAlgn="auto" latinLnBrk="0" hangingPunct="1">
              <a:lnSpc>
                <a:spcPct val="100000"/>
              </a:lnSpc>
              <a:spcBef>
                <a:spcPts val="0"/>
              </a:spcBef>
              <a:spcAft>
                <a:spcPts val="0"/>
              </a:spcAft>
              <a:buClr>
                <a:schemeClr val="tx1"/>
              </a:buClr>
              <a:buSzPts val="1700"/>
              <a:buFont typeface="Calibri"/>
              <a:buChar char="○"/>
              <a:tabLst/>
              <a:defRPr/>
            </a:pPr>
            <a:r>
              <a:rPr kumimoji="0" lang="en-US" sz="1400" b="0" i="0" u="none" strike="noStrike" kern="0" cap="none" spc="0" normalizeH="0" baseline="0" noProof="0" dirty="0">
                <a:ln>
                  <a:noFill/>
                </a:ln>
                <a:effectLst/>
                <a:uLnTx/>
                <a:uFillTx/>
                <a:latin typeface="Georgia" panose="02040502050405020303" pitchFamily="18" charset="0"/>
                <a:ea typeface="Calibri"/>
                <a:cs typeface="Calibri"/>
                <a:sym typeface="Calibri"/>
              </a:rPr>
              <a:t>land surface temperature, and </a:t>
            </a:r>
          </a:p>
          <a:p>
            <a:pPr marL="914400" marR="0" lvl="1" indent="-336550" algn="l" defTabSz="914400" rtl="0" eaLnBrk="1" fontAlgn="auto" latinLnBrk="0" hangingPunct="1">
              <a:lnSpc>
                <a:spcPct val="100000"/>
              </a:lnSpc>
              <a:spcBef>
                <a:spcPts val="0"/>
              </a:spcBef>
              <a:spcAft>
                <a:spcPts val="0"/>
              </a:spcAft>
              <a:buClr>
                <a:schemeClr val="tx1"/>
              </a:buClr>
              <a:buSzPts val="1700"/>
              <a:buFont typeface="Calibri"/>
              <a:buChar char="○"/>
              <a:tabLst/>
              <a:defRPr/>
            </a:pPr>
            <a:r>
              <a:rPr kumimoji="0" lang="en-US" sz="1400" b="0" i="0" u="none" strike="noStrike" kern="0" cap="none" spc="0" normalizeH="0" baseline="0" noProof="0" dirty="0">
                <a:ln>
                  <a:noFill/>
                </a:ln>
                <a:effectLst/>
                <a:uLnTx/>
                <a:uFillTx/>
                <a:latin typeface="Georgia" panose="02040502050405020303" pitchFamily="18" charset="0"/>
                <a:ea typeface="Calibri"/>
                <a:cs typeface="Calibri"/>
                <a:sym typeface="Calibri"/>
              </a:rPr>
              <a:t>human infrastructure</a:t>
            </a:r>
          </a:p>
          <a:p>
            <a:pPr marL="914400" marR="0" lvl="0" indent="0" algn="l" defTabSz="914400" rtl="0" eaLnBrk="1" fontAlgn="auto" latinLnBrk="0" hangingPunct="1">
              <a:lnSpc>
                <a:spcPct val="100000"/>
              </a:lnSpc>
              <a:spcBef>
                <a:spcPts val="0"/>
              </a:spcBef>
              <a:spcAft>
                <a:spcPts val="0"/>
              </a:spcAft>
              <a:buClr>
                <a:schemeClr val="tx1"/>
              </a:buClr>
              <a:buSzTx/>
              <a:buFont typeface="Arial"/>
              <a:buNone/>
              <a:tabLst/>
              <a:defRPr/>
            </a:pPr>
            <a:r>
              <a:rPr kumimoji="0" lang="en-US" sz="1400" b="0" i="0" u="none" strike="noStrike" kern="0" cap="none" spc="0" normalizeH="0" baseline="0" noProof="0" dirty="0">
                <a:ln>
                  <a:noFill/>
                </a:ln>
                <a:effectLst/>
                <a:uLnTx/>
                <a:uFillTx/>
                <a:latin typeface="Georgia" panose="02040502050405020303" pitchFamily="18" charset="0"/>
                <a:ea typeface="Calibri"/>
                <a:cs typeface="Calibri"/>
                <a:sym typeface="Calibri"/>
              </a:rPr>
              <a:t>at </a:t>
            </a:r>
            <a:r>
              <a:rPr kumimoji="0" lang="en-US" sz="1400" b="1" i="0" u="none" strike="noStrike" kern="0" cap="none" spc="0" normalizeH="0" baseline="0" noProof="0" dirty="0">
                <a:ln>
                  <a:noFill/>
                </a:ln>
                <a:effectLst/>
                <a:uLnTx/>
                <a:uFillTx/>
                <a:latin typeface="Georgia" panose="02040502050405020303" pitchFamily="18" charset="0"/>
                <a:ea typeface="Calibri"/>
                <a:cs typeface="Calibri"/>
                <a:sym typeface="Calibri"/>
              </a:rPr>
              <a:t>1 km</a:t>
            </a:r>
            <a:r>
              <a:rPr kumimoji="0" lang="en-US" sz="1400" b="0" i="0" u="none" strike="noStrike" kern="0" cap="none" spc="0" normalizeH="0" baseline="0" noProof="0" dirty="0">
                <a:ln>
                  <a:noFill/>
                </a:ln>
                <a:effectLst/>
                <a:uLnTx/>
                <a:uFillTx/>
                <a:latin typeface="Georgia" panose="02040502050405020303" pitchFamily="18" charset="0"/>
                <a:ea typeface="Calibri"/>
                <a:cs typeface="Calibri"/>
                <a:sym typeface="Calibri"/>
              </a:rPr>
              <a:t> resolution. </a:t>
            </a:r>
          </a:p>
          <a:p>
            <a:pPr marL="457200" marR="0" lvl="0" indent="-336550" algn="l" defTabSz="914400" rtl="0" eaLnBrk="1" fontAlgn="auto" latinLnBrk="0" hangingPunct="1">
              <a:lnSpc>
                <a:spcPct val="100000"/>
              </a:lnSpc>
              <a:spcBef>
                <a:spcPts val="0"/>
              </a:spcBef>
              <a:spcAft>
                <a:spcPts val="0"/>
              </a:spcAft>
              <a:buClr>
                <a:srgbClr val="000000"/>
              </a:buClr>
              <a:buSzPts val="1700"/>
              <a:buFont typeface="Calibri"/>
              <a:buChar char="●"/>
              <a:tabLst/>
              <a:defRPr/>
            </a:pPr>
            <a:r>
              <a:rPr kumimoji="0" lang="en-US" sz="1400" b="0" i="0" u="none" strike="noStrike" kern="0" cap="none" spc="0" normalizeH="0" baseline="0" noProof="0" dirty="0">
                <a:ln>
                  <a:noFill/>
                </a:ln>
                <a:solidFill>
                  <a:srgbClr val="000000"/>
                </a:solidFill>
                <a:effectLst/>
                <a:uLnTx/>
                <a:uFillTx/>
                <a:latin typeface="Georgia" panose="02040502050405020303" pitchFamily="18" charset="0"/>
                <a:ea typeface="Calibri"/>
                <a:cs typeface="Calibri"/>
                <a:sym typeface="Calibri"/>
              </a:rPr>
              <a:t>We use convolutional LSTM (CLSTM) neural network - exploiting both spatial and temporal correlations between fire predictors around a fire event.</a:t>
            </a:r>
          </a:p>
        </p:txBody>
      </p:sp>
      <p:sp>
        <p:nvSpPr>
          <p:cNvPr id="12" name="TextBox 11">
            <a:extLst>
              <a:ext uri="{FF2B5EF4-FFF2-40B4-BE49-F238E27FC236}">
                <a16:creationId xmlns:a16="http://schemas.microsoft.com/office/drawing/2014/main" id="{8736FA7D-1790-E5AD-1736-08EFFBDC4B3A}"/>
              </a:ext>
            </a:extLst>
          </p:cNvPr>
          <p:cNvSpPr txBox="1"/>
          <p:nvPr/>
        </p:nvSpPr>
        <p:spPr>
          <a:xfrm>
            <a:off x="7690652" y="2737149"/>
            <a:ext cx="345167" cy="253916"/>
          </a:xfrm>
          <a:prstGeom prst="rect">
            <a:avLst/>
          </a:prstGeom>
          <a:solidFill>
            <a:schemeClr val="bg1"/>
          </a:solidFill>
        </p:spPr>
        <p:txBody>
          <a:bodyPr wrap="square" rtlCol="0">
            <a:spAutoFit/>
          </a:bodyPr>
          <a:lstStyle/>
          <a:p>
            <a:r>
              <a:rPr lang="en-GB" sz="1050" dirty="0"/>
              <a:t>24</a:t>
            </a:r>
          </a:p>
        </p:txBody>
      </p:sp>
      <p:sp>
        <p:nvSpPr>
          <p:cNvPr id="3" name="TextBox 2">
            <a:extLst>
              <a:ext uri="{FF2B5EF4-FFF2-40B4-BE49-F238E27FC236}">
                <a16:creationId xmlns:a16="http://schemas.microsoft.com/office/drawing/2014/main" id="{F42963B9-9B5A-4411-C640-CCD5EB7833C8}"/>
              </a:ext>
            </a:extLst>
          </p:cNvPr>
          <p:cNvSpPr txBox="1"/>
          <p:nvPr/>
        </p:nvSpPr>
        <p:spPr>
          <a:xfrm>
            <a:off x="9580388" y="6580265"/>
            <a:ext cx="2611612" cy="276999"/>
          </a:xfrm>
          <a:prstGeom prst="rect">
            <a:avLst/>
          </a:prstGeom>
          <a:noFill/>
        </p:spPr>
        <p:txBody>
          <a:bodyPr wrap="none" rtlCol="0">
            <a:spAutoFit/>
          </a:bodyPr>
          <a:lstStyle/>
          <a:p>
            <a:r>
              <a:rPr lang="en-GB" sz="1200" dirty="0">
                <a:solidFill>
                  <a:schemeClr val="tx1">
                    <a:alpha val="40000"/>
                  </a:schemeClr>
                </a:solidFill>
                <a:latin typeface="Georgia" panose="02040502050405020303" pitchFamily="18" charset="0"/>
              </a:rPr>
              <a:t>Shahbaz </a:t>
            </a:r>
            <a:r>
              <a:rPr lang="en-GB" sz="1200" dirty="0" err="1">
                <a:solidFill>
                  <a:schemeClr val="tx1">
                    <a:alpha val="40000"/>
                  </a:schemeClr>
                </a:solidFill>
                <a:latin typeface="Georgia" panose="02040502050405020303" pitchFamily="18" charset="0"/>
              </a:rPr>
              <a:t>Alvi</a:t>
            </a:r>
            <a:r>
              <a:rPr lang="en-GB" sz="1200" dirty="0">
                <a:solidFill>
                  <a:schemeClr val="tx1">
                    <a:alpha val="40000"/>
                  </a:schemeClr>
                </a:solidFill>
                <a:latin typeface="Georgia" panose="02040502050405020303" pitchFamily="18" charset="0"/>
              </a:rPr>
              <a:t>, </a:t>
            </a:r>
            <a:r>
              <a:rPr lang="en-GB" sz="1200" dirty="0" err="1">
                <a:solidFill>
                  <a:schemeClr val="tx1">
                    <a:alpha val="40000"/>
                  </a:schemeClr>
                </a:solidFill>
                <a:latin typeface="Georgia" panose="02040502050405020303" pitchFamily="18" charset="0"/>
              </a:rPr>
              <a:t>shahbaz.alvi@cmcc.it</a:t>
            </a:r>
            <a:endParaRPr lang="en-GB" sz="1200" dirty="0">
              <a:solidFill>
                <a:schemeClr val="tx1">
                  <a:alpha val="40000"/>
                </a:schemeClr>
              </a:solidFill>
              <a:latin typeface="Georgia" panose="02040502050405020303" pitchFamily="18" charset="0"/>
            </a:endParaRPr>
          </a:p>
        </p:txBody>
      </p:sp>
    </p:spTree>
    <p:extLst>
      <p:ext uri="{BB962C8B-B14F-4D97-AF65-F5344CB8AC3E}">
        <p14:creationId xmlns:p14="http://schemas.microsoft.com/office/powerpoint/2010/main" val="12043493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FB52B5-9123-339B-846C-4805CA14F9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5CD94C-952A-DF41-B2A6-D80A56F3EA89}"/>
              </a:ext>
            </a:extLst>
          </p:cNvPr>
          <p:cNvSpPr>
            <a:spLocks noGrp="1"/>
          </p:cNvSpPr>
          <p:nvPr>
            <p:ph type="title"/>
          </p:nvPr>
        </p:nvSpPr>
        <p:spPr>
          <a:xfrm>
            <a:off x="0" y="1"/>
            <a:ext cx="12192000" cy="1690688"/>
          </a:xfrm>
          <a:solidFill>
            <a:srgbClr val="0D7F0F"/>
          </a:solidFill>
        </p:spPr>
        <p:txBody>
          <a:bodyPr/>
          <a:lstStyle/>
          <a:p>
            <a:r>
              <a:rPr lang="en-US" dirty="0">
                <a:solidFill>
                  <a:schemeClr val="bg1"/>
                </a:solidFill>
                <a:latin typeface="Georgia" panose="02040502050405020303" pitchFamily="18" charset="0"/>
              </a:rPr>
              <a:t>Daily FDI in SILVANUS: Training and Model</a:t>
            </a:r>
          </a:p>
        </p:txBody>
      </p:sp>
      <p:pic>
        <p:nvPicPr>
          <p:cNvPr id="4" name="Google Shape;135;p1">
            <a:extLst>
              <a:ext uri="{FF2B5EF4-FFF2-40B4-BE49-F238E27FC236}">
                <a16:creationId xmlns:a16="http://schemas.microsoft.com/office/drawing/2014/main" id="{AEEACFE3-A000-DA5F-EF47-EAF0961ACE9B}"/>
              </a:ext>
            </a:extLst>
          </p:cNvPr>
          <p:cNvPicPr preferRelativeResize="0">
            <a:picLocks noChangeAspect="1"/>
          </p:cNvPicPr>
          <p:nvPr/>
        </p:nvPicPr>
        <p:blipFill>
          <a:blip r:embed="rId3">
            <a:alphaModFix/>
          </a:blip>
          <a:stretch>
            <a:fillRect/>
          </a:stretch>
        </p:blipFill>
        <p:spPr>
          <a:xfrm>
            <a:off x="0" y="6456542"/>
            <a:ext cx="1126347" cy="401458"/>
          </a:xfrm>
          <a:prstGeom prst="rect">
            <a:avLst/>
          </a:prstGeom>
          <a:noFill/>
          <a:ln>
            <a:noFill/>
          </a:ln>
        </p:spPr>
      </p:pic>
      <p:pic>
        <p:nvPicPr>
          <p:cNvPr id="6" name="Picture 5">
            <a:extLst>
              <a:ext uri="{FF2B5EF4-FFF2-40B4-BE49-F238E27FC236}">
                <a16:creationId xmlns:a16="http://schemas.microsoft.com/office/drawing/2014/main" id="{9414BA90-3321-30CC-6985-08DDD434C836}"/>
              </a:ext>
            </a:extLst>
          </p:cNvPr>
          <p:cNvPicPr>
            <a:picLocks noChangeAspect="1"/>
          </p:cNvPicPr>
          <p:nvPr/>
        </p:nvPicPr>
        <p:blipFill>
          <a:blip r:embed="rId4"/>
          <a:stretch>
            <a:fillRect/>
          </a:stretch>
        </p:blipFill>
        <p:spPr>
          <a:xfrm>
            <a:off x="2549146" y="6486392"/>
            <a:ext cx="1422799" cy="370872"/>
          </a:xfrm>
          <a:prstGeom prst="rect">
            <a:avLst/>
          </a:prstGeom>
        </p:spPr>
      </p:pic>
      <p:pic>
        <p:nvPicPr>
          <p:cNvPr id="7" name="Picture 6">
            <a:extLst>
              <a:ext uri="{FF2B5EF4-FFF2-40B4-BE49-F238E27FC236}">
                <a16:creationId xmlns:a16="http://schemas.microsoft.com/office/drawing/2014/main" id="{3C8C517E-8362-59C4-228A-8A2E3A027A48}"/>
              </a:ext>
            </a:extLst>
          </p:cNvPr>
          <p:cNvPicPr>
            <a:picLocks noChangeAspect="1"/>
          </p:cNvPicPr>
          <p:nvPr/>
        </p:nvPicPr>
        <p:blipFill>
          <a:blip r:embed="rId5"/>
          <a:stretch>
            <a:fillRect/>
          </a:stretch>
        </p:blipFill>
        <p:spPr>
          <a:xfrm>
            <a:off x="1126347" y="6486392"/>
            <a:ext cx="1422799" cy="381154"/>
          </a:xfrm>
          <a:prstGeom prst="rect">
            <a:avLst/>
          </a:prstGeom>
        </p:spPr>
      </p:pic>
      <p:pic>
        <p:nvPicPr>
          <p:cNvPr id="8" name="Google Shape;314;g2fb8a43a22a_0_643">
            <a:extLst>
              <a:ext uri="{FF2B5EF4-FFF2-40B4-BE49-F238E27FC236}">
                <a16:creationId xmlns:a16="http://schemas.microsoft.com/office/drawing/2014/main" id="{56ED3EF5-ADAB-EF1F-548C-830D1FCCE1BF}"/>
              </a:ext>
            </a:extLst>
          </p:cNvPr>
          <p:cNvPicPr preferRelativeResize="0"/>
          <p:nvPr/>
        </p:nvPicPr>
        <p:blipFill>
          <a:blip r:embed="rId6">
            <a:alphaModFix/>
          </a:blip>
          <a:stretch>
            <a:fillRect/>
          </a:stretch>
        </p:blipFill>
        <p:spPr>
          <a:xfrm>
            <a:off x="7022625" y="1705518"/>
            <a:ext cx="4537075" cy="2255725"/>
          </a:xfrm>
          <a:prstGeom prst="rect">
            <a:avLst/>
          </a:prstGeom>
          <a:noFill/>
          <a:ln>
            <a:noFill/>
          </a:ln>
        </p:spPr>
      </p:pic>
      <p:sp>
        <p:nvSpPr>
          <p:cNvPr id="11" name="Google Shape;225;g2fb8a43a22a_0_619">
            <a:extLst>
              <a:ext uri="{FF2B5EF4-FFF2-40B4-BE49-F238E27FC236}">
                <a16:creationId xmlns:a16="http://schemas.microsoft.com/office/drawing/2014/main" id="{F1FA04E5-6DC7-36E7-EC7D-7F3038B0A6A5}"/>
              </a:ext>
            </a:extLst>
          </p:cNvPr>
          <p:cNvSpPr/>
          <p:nvPr/>
        </p:nvSpPr>
        <p:spPr>
          <a:xfrm>
            <a:off x="165125" y="1968078"/>
            <a:ext cx="5599834" cy="4226771"/>
          </a:xfrm>
          <a:prstGeom prst="roundRect">
            <a:avLst>
              <a:gd name="adj" fmla="val 16667"/>
            </a:avLst>
          </a:prstGeom>
          <a:solidFill>
            <a:srgbClr val="92D0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Georgia" panose="02040502050405020303" pitchFamily="18" charset="0"/>
                <a:ea typeface="Calibri"/>
                <a:cs typeface="Calibri"/>
                <a:sym typeface="Calibri"/>
              </a:rPr>
              <a:t>For the Silvanus FDI product, </a:t>
            </a:r>
          </a:p>
          <a:p>
            <a:pPr marL="457200" marR="0" lvl="0" indent="-336550" algn="l" defTabSz="914400" rtl="0" eaLnBrk="1" fontAlgn="auto" latinLnBrk="0" hangingPunct="1">
              <a:lnSpc>
                <a:spcPct val="100000"/>
              </a:lnSpc>
              <a:spcBef>
                <a:spcPts val="0"/>
              </a:spcBef>
              <a:spcAft>
                <a:spcPts val="0"/>
              </a:spcAft>
              <a:buClr>
                <a:schemeClr val="tx1"/>
              </a:buClr>
              <a:buSzPts val="1700"/>
              <a:buFont typeface="Calibri"/>
              <a:buChar char="●"/>
              <a:tabLst/>
              <a:defRPr/>
            </a:pPr>
            <a:r>
              <a:rPr kumimoji="0" lang="en-US" sz="1400" b="0" i="0" u="none" strike="noStrike" kern="0" cap="none" spc="0" normalizeH="0" baseline="0" noProof="0" dirty="0">
                <a:ln>
                  <a:noFill/>
                </a:ln>
                <a:effectLst/>
                <a:uLnTx/>
                <a:uFillTx/>
                <a:latin typeface="Georgia" panose="02040502050405020303" pitchFamily="18" charset="0"/>
                <a:ea typeface="Calibri"/>
                <a:cs typeface="Calibri"/>
                <a:sym typeface="Calibri"/>
              </a:rPr>
              <a:t>The ML model input features include for training,</a:t>
            </a:r>
          </a:p>
          <a:p>
            <a:pPr marL="914400" marR="0" lvl="1" indent="-336550" algn="l" defTabSz="914400" rtl="0" eaLnBrk="1" fontAlgn="auto" latinLnBrk="0" hangingPunct="1">
              <a:lnSpc>
                <a:spcPct val="100000"/>
              </a:lnSpc>
              <a:spcBef>
                <a:spcPts val="0"/>
              </a:spcBef>
              <a:spcAft>
                <a:spcPts val="0"/>
              </a:spcAft>
              <a:buClr>
                <a:schemeClr val="tx1"/>
              </a:buClr>
              <a:buSzPts val="1700"/>
              <a:buFont typeface="Calibri"/>
              <a:buChar char="○"/>
              <a:tabLst/>
              <a:defRPr/>
            </a:pPr>
            <a:r>
              <a:rPr kumimoji="0" lang="en-US" sz="1400" b="0" i="0" u="none" strike="noStrike" kern="0" cap="none" spc="0" normalizeH="0" baseline="0" noProof="0" dirty="0">
                <a:ln>
                  <a:noFill/>
                </a:ln>
                <a:effectLst/>
                <a:uLnTx/>
                <a:uFillTx/>
                <a:latin typeface="Georgia" panose="02040502050405020303" pitchFamily="18" charset="0"/>
                <a:ea typeface="Calibri"/>
                <a:cs typeface="Calibri"/>
                <a:sym typeface="Calibri"/>
              </a:rPr>
              <a:t>weather variables,</a:t>
            </a:r>
          </a:p>
          <a:p>
            <a:pPr marL="914400" marR="0" lvl="1" indent="-336550" algn="l" defTabSz="914400" rtl="0" eaLnBrk="1" fontAlgn="auto" latinLnBrk="0" hangingPunct="1">
              <a:lnSpc>
                <a:spcPct val="100000"/>
              </a:lnSpc>
              <a:spcBef>
                <a:spcPts val="0"/>
              </a:spcBef>
              <a:spcAft>
                <a:spcPts val="0"/>
              </a:spcAft>
              <a:buClr>
                <a:schemeClr val="tx1"/>
              </a:buClr>
              <a:buSzPts val="1700"/>
              <a:buFont typeface="Calibri"/>
              <a:buChar char="○"/>
              <a:tabLst/>
              <a:defRPr/>
            </a:pPr>
            <a:r>
              <a:rPr kumimoji="0" lang="en-US" sz="1400" b="0" i="0" u="none" strike="noStrike" kern="0" cap="none" spc="0" normalizeH="0" baseline="0" noProof="0" dirty="0">
                <a:ln>
                  <a:noFill/>
                </a:ln>
                <a:effectLst/>
                <a:uLnTx/>
                <a:uFillTx/>
                <a:latin typeface="Georgia" panose="02040502050405020303" pitchFamily="18" charset="0"/>
                <a:ea typeface="Calibri"/>
                <a:cs typeface="Calibri"/>
                <a:sym typeface="Calibri"/>
              </a:rPr>
              <a:t>NDVI,</a:t>
            </a:r>
          </a:p>
          <a:p>
            <a:pPr marL="914400" marR="0" lvl="1" indent="-336550" algn="l" defTabSz="914400" rtl="0" eaLnBrk="1" fontAlgn="auto" latinLnBrk="0" hangingPunct="1">
              <a:lnSpc>
                <a:spcPct val="100000"/>
              </a:lnSpc>
              <a:spcBef>
                <a:spcPts val="0"/>
              </a:spcBef>
              <a:spcAft>
                <a:spcPts val="0"/>
              </a:spcAft>
              <a:buClr>
                <a:schemeClr val="tx1"/>
              </a:buClr>
              <a:buSzPts val="1700"/>
              <a:buFont typeface="Calibri"/>
              <a:buChar char="○"/>
              <a:tabLst/>
              <a:defRPr/>
            </a:pPr>
            <a:r>
              <a:rPr kumimoji="0" lang="en-US" sz="1400" b="0" i="0" u="none" strike="noStrike" kern="0" cap="none" spc="0" normalizeH="0" baseline="0" noProof="0" dirty="0">
                <a:ln>
                  <a:noFill/>
                </a:ln>
                <a:effectLst/>
                <a:uLnTx/>
                <a:uFillTx/>
                <a:latin typeface="Georgia" panose="02040502050405020303" pitchFamily="18" charset="0"/>
                <a:ea typeface="Calibri"/>
                <a:cs typeface="Calibri"/>
                <a:sym typeface="Calibri"/>
              </a:rPr>
              <a:t>land surface temperature, and </a:t>
            </a:r>
          </a:p>
          <a:p>
            <a:pPr marL="914400" marR="0" lvl="1" indent="-336550" algn="l" defTabSz="914400" rtl="0" eaLnBrk="1" fontAlgn="auto" latinLnBrk="0" hangingPunct="1">
              <a:lnSpc>
                <a:spcPct val="100000"/>
              </a:lnSpc>
              <a:spcBef>
                <a:spcPts val="0"/>
              </a:spcBef>
              <a:spcAft>
                <a:spcPts val="0"/>
              </a:spcAft>
              <a:buClr>
                <a:schemeClr val="tx1"/>
              </a:buClr>
              <a:buSzPts val="1700"/>
              <a:buFont typeface="Calibri"/>
              <a:buChar char="○"/>
              <a:tabLst/>
              <a:defRPr/>
            </a:pPr>
            <a:r>
              <a:rPr kumimoji="0" lang="en-US" sz="1400" b="0" i="0" u="none" strike="noStrike" kern="0" cap="none" spc="0" normalizeH="0" baseline="0" noProof="0" dirty="0">
                <a:ln>
                  <a:noFill/>
                </a:ln>
                <a:effectLst/>
                <a:uLnTx/>
                <a:uFillTx/>
                <a:latin typeface="Georgia" panose="02040502050405020303" pitchFamily="18" charset="0"/>
                <a:ea typeface="Calibri"/>
                <a:cs typeface="Calibri"/>
                <a:sym typeface="Calibri"/>
              </a:rPr>
              <a:t>human infrastructure</a:t>
            </a:r>
          </a:p>
          <a:p>
            <a:pPr marL="914400" marR="0" lvl="0" indent="0" algn="l" defTabSz="914400" rtl="0" eaLnBrk="1" fontAlgn="auto" latinLnBrk="0" hangingPunct="1">
              <a:lnSpc>
                <a:spcPct val="100000"/>
              </a:lnSpc>
              <a:spcBef>
                <a:spcPts val="0"/>
              </a:spcBef>
              <a:spcAft>
                <a:spcPts val="0"/>
              </a:spcAft>
              <a:buClr>
                <a:schemeClr val="tx1"/>
              </a:buClr>
              <a:buSzTx/>
              <a:buFont typeface="Arial"/>
              <a:buNone/>
              <a:tabLst/>
              <a:defRPr/>
            </a:pPr>
            <a:r>
              <a:rPr kumimoji="0" lang="en-US" sz="1400" b="0" i="0" u="none" strike="noStrike" kern="0" cap="none" spc="0" normalizeH="0" baseline="0" noProof="0" dirty="0">
                <a:ln>
                  <a:noFill/>
                </a:ln>
                <a:effectLst/>
                <a:uLnTx/>
                <a:uFillTx/>
                <a:latin typeface="Georgia" panose="02040502050405020303" pitchFamily="18" charset="0"/>
                <a:ea typeface="Calibri"/>
                <a:cs typeface="Calibri"/>
                <a:sym typeface="Calibri"/>
              </a:rPr>
              <a:t>at </a:t>
            </a:r>
            <a:r>
              <a:rPr kumimoji="0" lang="en-US" sz="1400" b="1" i="0" u="none" strike="noStrike" kern="0" cap="none" spc="0" normalizeH="0" baseline="0" noProof="0" dirty="0">
                <a:ln>
                  <a:noFill/>
                </a:ln>
                <a:effectLst/>
                <a:uLnTx/>
                <a:uFillTx/>
                <a:latin typeface="Georgia" panose="02040502050405020303" pitchFamily="18" charset="0"/>
                <a:ea typeface="Calibri"/>
                <a:cs typeface="Calibri"/>
                <a:sym typeface="Calibri"/>
              </a:rPr>
              <a:t>1 km</a:t>
            </a:r>
            <a:r>
              <a:rPr kumimoji="0" lang="en-US" sz="1400" b="0" i="0" u="none" strike="noStrike" kern="0" cap="none" spc="0" normalizeH="0" baseline="0" noProof="0" dirty="0">
                <a:ln>
                  <a:noFill/>
                </a:ln>
                <a:effectLst/>
                <a:uLnTx/>
                <a:uFillTx/>
                <a:latin typeface="Georgia" panose="02040502050405020303" pitchFamily="18" charset="0"/>
                <a:ea typeface="Calibri"/>
                <a:cs typeface="Calibri"/>
                <a:sym typeface="Calibri"/>
              </a:rPr>
              <a:t> resolution. </a:t>
            </a:r>
          </a:p>
          <a:p>
            <a:pPr marL="457200" marR="0" lvl="0" indent="-336550" algn="l" defTabSz="914400" rtl="0" eaLnBrk="1" fontAlgn="auto" latinLnBrk="0" hangingPunct="1">
              <a:lnSpc>
                <a:spcPct val="100000"/>
              </a:lnSpc>
              <a:spcBef>
                <a:spcPts val="0"/>
              </a:spcBef>
              <a:spcAft>
                <a:spcPts val="0"/>
              </a:spcAft>
              <a:buClr>
                <a:srgbClr val="000000"/>
              </a:buClr>
              <a:buSzPts val="1700"/>
              <a:buFont typeface="Calibri"/>
              <a:buChar char="●"/>
              <a:tabLst/>
              <a:defRPr/>
            </a:pPr>
            <a:r>
              <a:rPr kumimoji="0" lang="en-US" sz="1400" b="0" i="0" u="none" strike="noStrike" kern="0" cap="none" spc="0" normalizeH="0" baseline="0" noProof="0" dirty="0">
                <a:ln>
                  <a:noFill/>
                </a:ln>
                <a:solidFill>
                  <a:srgbClr val="000000"/>
                </a:solidFill>
                <a:effectLst/>
                <a:uLnTx/>
                <a:uFillTx/>
                <a:latin typeface="Georgia" panose="02040502050405020303" pitchFamily="18" charset="0"/>
                <a:ea typeface="Calibri"/>
                <a:cs typeface="Calibri"/>
                <a:sym typeface="Calibri"/>
              </a:rPr>
              <a:t>We use </a:t>
            </a:r>
            <a:r>
              <a:rPr kumimoji="0" lang="en-US" sz="1400" b="1" i="0" u="none" strike="noStrike" kern="0" cap="none" spc="0" normalizeH="0" baseline="0" noProof="0" dirty="0">
                <a:ln>
                  <a:noFill/>
                </a:ln>
                <a:solidFill>
                  <a:srgbClr val="000000"/>
                </a:solidFill>
                <a:effectLst/>
                <a:uLnTx/>
                <a:uFillTx/>
                <a:latin typeface="Georgia" panose="02040502050405020303" pitchFamily="18" charset="0"/>
                <a:ea typeface="Calibri"/>
                <a:cs typeface="Calibri"/>
                <a:sym typeface="Calibri"/>
              </a:rPr>
              <a:t>convolutional LSTM (CLSTM)</a:t>
            </a:r>
            <a:r>
              <a:rPr kumimoji="0" lang="en-US" sz="1400" b="0" i="0" u="none" strike="noStrike" kern="0" cap="none" spc="0" normalizeH="0" baseline="0" noProof="0" dirty="0">
                <a:ln>
                  <a:noFill/>
                </a:ln>
                <a:solidFill>
                  <a:srgbClr val="000000"/>
                </a:solidFill>
                <a:effectLst/>
                <a:uLnTx/>
                <a:uFillTx/>
                <a:latin typeface="Georgia" panose="02040502050405020303" pitchFamily="18" charset="0"/>
                <a:ea typeface="Calibri"/>
                <a:cs typeface="Calibri"/>
                <a:sym typeface="Calibri"/>
              </a:rPr>
              <a:t> neural network - exploiting both spatial and temporal correlations between fire predictors around a fire event.</a:t>
            </a:r>
          </a:p>
          <a:p>
            <a:pPr marL="457200" indent="-336550" defTabSz="914400">
              <a:buClr>
                <a:srgbClr val="000000"/>
              </a:buClr>
              <a:buSzPts val="1700"/>
              <a:buFont typeface="Calibri"/>
              <a:buChar char="●"/>
              <a:defRPr/>
            </a:pPr>
            <a:r>
              <a:rPr lang="en-US" sz="1400" dirty="0">
                <a:latin typeface="Georgia" panose="02040502050405020303" pitchFamily="18" charset="0"/>
                <a:ea typeface="Calibri"/>
                <a:cs typeface="Calibri"/>
                <a:sym typeface="Calibri"/>
              </a:rPr>
              <a:t>Model trained on historical fires in the </a:t>
            </a:r>
            <a:r>
              <a:rPr lang="en-US" sz="1400" b="1" dirty="0">
                <a:latin typeface="Georgia" panose="02040502050405020303" pitchFamily="18" charset="0"/>
                <a:ea typeface="Calibri"/>
                <a:cs typeface="Calibri"/>
                <a:sym typeface="Calibri"/>
              </a:rPr>
              <a:t>mediterranean region</a:t>
            </a:r>
            <a:r>
              <a:rPr lang="en-US" sz="1400" dirty="0">
                <a:latin typeface="Georgia" panose="02040502050405020303" pitchFamily="18" charset="0"/>
                <a:ea typeface="Calibri"/>
                <a:cs typeface="Calibri"/>
                <a:sym typeface="Calibri"/>
              </a:rPr>
              <a:t> around Greece, Albania, parts of Macedonia, west Turkey from the period of </a:t>
            </a:r>
            <a:r>
              <a:rPr lang="en-US" sz="1400" b="1" dirty="0">
                <a:latin typeface="Georgia" panose="02040502050405020303" pitchFamily="18" charset="0"/>
                <a:ea typeface="Calibri"/>
                <a:cs typeface="Calibri"/>
                <a:sym typeface="Calibri"/>
              </a:rPr>
              <a:t>2009 to 2021*</a:t>
            </a:r>
            <a:r>
              <a:rPr lang="en-US" sz="1400" dirty="0">
                <a:latin typeface="Georgia" panose="02040502050405020303" pitchFamily="18" charset="0"/>
                <a:ea typeface="Calibri"/>
                <a:cs typeface="Calibri"/>
                <a:sym typeface="Calibri"/>
              </a:rPr>
              <a:t>.</a:t>
            </a:r>
          </a:p>
        </p:txBody>
      </p:sp>
      <p:sp>
        <p:nvSpPr>
          <p:cNvPr id="12" name="TextBox 11">
            <a:extLst>
              <a:ext uri="{FF2B5EF4-FFF2-40B4-BE49-F238E27FC236}">
                <a16:creationId xmlns:a16="http://schemas.microsoft.com/office/drawing/2014/main" id="{90EB03EF-2BB0-92CC-06AB-A96B61BC03F6}"/>
              </a:ext>
            </a:extLst>
          </p:cNvPr>
          <p:cNvSpPr txBox="1"/>
          <p:nvPr/>
        </p:nvSpPr>
        <p:spPr>
          <a:xfrm>
            <a:off x="7690652" y="2737149"/>
            <a:ext cx="345167" cy="253916"/>
          </a:xfrm>
          <a:prstGeom prst="rect">
            <a:avLst/>
          </a:prstGeom>
          <a:solidFill>
            <a:schemeClr val="bg1"/>
          </a:solidFill>
        </p:spPr>
        <p:txBody>
          <a:bodyPr wrap="square" rtlCol="0">
            <a:spAutoFit/>
          </a:bodyPr>
          <a:lstStyle/>
          <a:p>
            <a:r>
              <a:rPr lang="en-GB" sz="1050" dirty="0"/>
              <a:t>24</a:t>
            </a:r>
          </a:p>
        </p:txBody>
      </p:sp>
      <p:pic>
        <p:nvPicPr>
          <p:cNvPr id="3" name="Google Shape;326;g2fb8a43a22a_0_784">
            <a:extLst>
              <a:ext uri="{FF2B5EF4-FFF2-40B4-BE49-F238E27FC236}">
                <a16:creationId xmlns:a16="http://schemas.microsoft.com/office/drawing/2014/main" id="{FEA1801E-F000-0459-4A91-0B29137C5076}"/>
              </a:ext>
            </a:extLst>
          </p:cNvPr>
          <p:cNvPicPr preferRelativeResize="0"/>
          <p:nvPr/>
        </p:nvPicPr>
        <p:blipFill>
          <a:blip r:embed="rId7">
            <a:alphaModFix/>
          </a:blip>
          <a:stretch>
            <a:fillRect/>
          </a:stretch>
        </p:blipFill>
        <p:spPr>
          <a:xfrm>
            <a:off x="9262862" y="3936162"/>
            <a:ext cx="2764013" cy="2657039"/>
          </a:xfrm>
          <a:prstGeom prst="rect">
            <a:avLst/>
          </a:prstGeom>
          <a:noFill/>
          <a:ln>
            <a:noFill/>
          </a:ln>
        </p:spPr>
      </p:pic>
      <p:pic>
        <p:nvPicPr>
          <p:cNvPr id="5" name="Picture 4">
            <a:extLst>
              <a:ext uri="{FF2B5EF4-FFF2-40B4-BE49-F238E27FC236}">
                <a16:creationId xmlns:a16="http://schemas.microsoft.com/office/drawing/2014/main" id="{5390EE74-FF15-E272-F2BB-93E7FB911E8E}"/>
              </a:ext>
            </a:extLst>
          </p:cNvPr>
          <p:cNvPicPr>
            <a:picLocks noChangeAspect="1"/>
          </p:cNvPicPr>
          <p:nvPr/>
        </p:nvPicPr>
        <p:blipFill>
          <a:blip r:embed="rId8"/>
          <a:stretch>
            <a:fillRect/>
          </a:stretch>
        </p:blipFill>
        <p:spPr>
          <a:xfrm>
            <a:off x="6004185" y="3969430"/>
            <a:ext cx="3212960" cy="2546859"/>
          </a:xfrm>
          <a:prstGeom prst="rect">
            <a:avLst/>
          </a:prstGeom>
        </p:spPr>
      </p:pic>
      <p:sp>
        <p:nvSpPr>
          <p:cNvPr id="9" name="TextBox 8">
            <a:extLst>
              <a:ext uri="{FF2B5EF4-FFF2-40B4-BE49-F238E27FC236}">
                <a16:creationId xmlns:a16="http://schemas.microsoft.com/office/drawing/2014/main" id="{0365F853-DE0D-F66F-71E4-D224004979CA}"/>
              </a:ext>
            </a:extLst>
          </p:cNvPr>
          <p:cNvSpPr txBox="1"/>
          <p:nvPr/>
        </p:nvSpPr>
        <p:spPr>
          <a:xfrm>
            <a:off x="9580388" y="6580265"/>
            <a:ext cx="2611612" cy="276999"/>
          </a:xfrm>
          <a:prstGeom prst="rect">
            <a:avLst/>
          </a:prstGeom>
          <a:noFill/>
        </p:spPr>
        <p:txBody>
          <a:bodyPr wrap="none" rtlCol="0">
            <a:spAutoFit/>
          </a:bodyPr>
          <a:lstStyle/>
          <a:p>
            <a:r>
              <a:rPr lang="en-GB" sz="1200" dirty="0">
                <a:solidFill>
                  <a:schemeClr val="tx1">
                    <a:alpha val="40000"/>
                  </a:schemeClr>
                </a:solidFill>
                <a:latin typeface="Georgia" panose="02040502050405020303" pitchFamily="18" charset="0"/>
              </a:rPr>
              <a:t>Shahbaz </a:t>
            </a:r>
            <a:r>
              <a:rPr lang="en-GB" sz="1200" dirty="0" err="1">
                <a:solidFill>
                  <a:schemeClr val="tx1">
                    <a:alpha val="40000"/>
                  </a:schemeClr>
                </a:solidFill>
                <a:latin typeface="Georgia" panose="02040502050405020303" pitchFamily="18" charset="0"/>
              </a:rPr>
              <a:t>Alvi</a:t>
            </a:r>
            <a:r>
              <a:rPr lang="en-GB" sz="1200" dirty="0">
                <a:solidFill>
                  <a:schemeClr val="tx1">
                    <a:alpha val="40000"/>
                  </a:schemeClr>
                </a:solidFill>
                <a:latin typeface="Georgia" panose="02040502050405020303" pitchFamily="18" charset="0"/>
              </a:rPr>
              <a:t>, </a:t>
            </a:r>
            <a:r>
              <a:rPr lang="en-GB" sz="1200" dirty="0" err="1">
                <a:solidFill>
                  <a:schemeClr val="tx1">
                    <a:alpha val="40000"/>
                  </a:schemeClr>
                </a:solidFill>
                <a:latin typeface="Georgia" panose="02040502050405020303" pitchFamily="18" charset="0"/>
              </a:rPr>
              <a:t>shahbaz.alvi@cmcc.it</a:t>
            </a:r>
            <a:endParaRPr lang="en-GB" sz="1200" dirty="0">
              <a:solidFill>
                <a:schemeClr val="tx1">
                  <a:alpha val="40000"/>
                </a:schemeClr>
              </a:solidFill>
              <a:latin typeface="Georgia" panose="02040502050405020303" pitchFamily="18" charset="0"/>
            </a:endParaRPr>
          </a:p>
        </p:txBody>
      </p:sp>
      <p:sp>
        <p:nvSpPr>
          <p:cNvPr id="10" name="TextBox 9">
            <a:extLst>
              <a:ext uri="{FF2B5EF4-FFF2-40B4-BE49-F238E27FC236}">
                <a16:creationId xmlns:a16="http://schemas.microsoft.com/office/drawing/2014/main" id="{C131B1E0-9E46-AE17-438A-93CADA0FC89B}"/>
              </a:ext>
            </a:extLst>
          </p:cNvPr>
          <p:cNvSpPr txBox="1"/>
          <p:nvPr/>
        </p:nvSpPr>
        <p:spPr>
          <a:xfrm>
            <a:off x="899380" y="5878955"/>
            <a:ext cx="3072565" cy="307777"/>
          </a:xfrm>
          <a:prstGeom prst="rect">
            <a:avLst/>
          </a:prstGeom>
          <a:noFill/>
        </p:spPr>
        <p:txBody>
          <a:bodyPr wrap="square">
            <a:spAutoFit/>
          </a:bodyPr>
          <a:lstStyle/>
          <a:p>
            <a:r>
              <a:rPr lang="en-US" sz="1400" dirty="0">
                <a:latin typeface="Georgia" panose="02040502050405020303" pitchFamily="18" charset="0"/>
              </a:rPr>
              <a:t>*</a:t>
            </a:r>
            <a:r>
              <a:rPr lang="en-US" sz="1400" dirty="0" err="1">
                <a:latin typeface="Georgia" panose="02040502050405020303" pitchFamily="18" charset="0"/>
              </a:rPr>
              <a:t>Kondylatos</a:t>
            </a:r>
            <a:r>
              <a:rPr lang="en-US" sz="1400" dirty="0">
                <a:latin typeface="Georgia" panose="02040502050405020303" pitchFamily="18" charset="0"/>
              </a:rPr>
              <a:t> et al. 2022</a:t>
            </a:r>
          </a:p>
        </p:txBody>
      </p:sp>
    </p:spTree>
    <p:extLst>
      <p:ext uri="{BB962C8B-B14F-4D97-AF65-F5344CB8AC3E}">
        <p14:creationId xmlns:p14="http://schemas.microsoft.com/office/powerpoint/2010/main" val="18085541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271B2E-7687-EC8C-6F4E-2B32603B89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98FC81-5286-6D9A-3C32-BAFABF093BB0}"/>
              </a:ext>
            </a:extLst>
          </p:cNvPr>
          <p:cNvSpPr>
            <a:spLocks noGrp="1"/>
          </p:cNvSpPr>
          <p:nvPr>
            <p:ph type="title"/>
          </p:nvPr>
        </p:nvSpPr>
        <p:spPr>
          <a:xfrm>
            <a:off x="0" y="1"/>
            <a:ext cx="12192000" cy="1690688"/>
          </a:xfrm>
          <a:solidFill>
            <a:srgbClr val="0D7F0F"/>
          </a:solidFill>
        </p:spPr>
        <p:txBody>
          <a:bodyPr/>
          <a:lstStyle/>
          <a:p>
            <a:r>
              <a:rPr lang="en-US" dirty="0">
                <a:solidFill>
                  <a:schemeClr val="bg1"/>
                </a:solidFill>
                <a:latin typeface="Georgia" panose="02040502050405020303" pitchFamily="18" charset="0"/>
              </a:rPr>
              <a:t>Daily FDI in SILVANUS: Daily FDI pipeline</a:t>
            </a:r>
            <a:endParaRPr lang="en-US" dirty="0">
              <a:latin typeface="Georgia" panose="02040502050405020303" pitchFamily="18" charset="0"/>
            </a:endParaRPr>
          </a:p>
        </p:txBody>
      </p:sp>
      <p:pic>
        <p:nvPicPr>
          <p:cNvPr id="4" name="Google Shape;135;p1">
            <a:extLst>
              <a:ext uri="{FF2B5EF4-FFF2-40B4-BE49-F238E27FC236}">
                <a16:creationId xmlns:a16="http://schemas.microsoft.com/office/drawing/2014/main" id="{5E1C0E4E-833B-561D-84F1-10F25BAE802B}"/>
              </a:ext>
            </a:extLst>
          </p:cNvPr>
          <p:cNvPicPr preferRelativeResize="0">
            <a:picLocks noChangeAspect="1"/>
          </p:cNvPicPr>
          <p:nvPr/>
        </p:nvPicPr>
        <p:blipFill>
          <a:blip r:embed="rId3">
            <a:alphaModFix/>
          </a:blip>
          <a:stretch>
            <a:fillRect/>
          </a:stretch>
        </p:blipFill>
        <p:spPr>
          <a:xfrm>
            <a:off x="0" y="6456542"/>
            <a:ext cx="1126347" cy="401458"/>
          </a:xfrm>
          <a:prstGeom prst="rect">
            <a:avLst/>
          </a:prstGeom>
          <a:noFill/>
          <a:ln>
            <a:noFill/>
          </a:ln>
        </p:spPr>
      </p:pic>
      <p:pic>
        <p:nvPicPr>
          <p:cNvPr id="6" name="Picture 5">
            <a:extLst>
              <a:ext uri="{FF2B5EF4-FFF2-40B4-BE49-F238E27FC236}">
                <a16:creationId xmlns:a16="http://schemas.microsoft.com/office/drawing/2014/main" id="{E0CCFE9C-CD8D-986A-19E4-D8911AD04776}"/>
              </a:ext>
            </a:extLst>
          </p:cNvPr>
          <p:cNvPicPr>
            <a:picLocks noChangeAspect="1"/>
          </p:cNvPicPr>
          <p:nvPr/>
        </p:nvPicPr>
        <p:blipFill>
          <a:blip r:embed="rId4"/>
          <a:stretch>
            <a:fillRect/>
          </a:stretch>
        </p:blipFill>
        <p:spPr>
          <a:xfrm>
            <a:off x="2549146" y="6486392"/>
            <a:ext cx="1422799" cy="370872"/>
          </a:xfrm>
          <a:prstGeom prst="rect">
            <a:avLst/>
          </a:prstGeom>
        </p:spPr>
      </p:pic>
      <p:pic>
        <p:nvPicPr>
          <p:cNvPr id="7" name="Picture 6">
            <a:extLst>
              <a:ext uri="{FF2B5EF4-FFF2-40B4-BE49-F238E27FC236}">
                <a16:creationId xmlns:a16="http://schemas.microsoft.com/office/drawing/2014/main" id="{268E7EB2-E735-96AD-52FB-93FC02BDE02A}"/>
              </a:ext>
            </a:extLst>
          </p:cNvPr>
          <p:cNvPicPr>
            <a:picLocks noChangeAspect="1"/>
          </p:cNvPicPr>
          <p:nvPr/>
        </p:nvPicPr>
        <p:blipFill>
          <a:blip r:embed="rId5"/>
          <a:stretch>
            <a:fillRect/>
          </a:stretch>
        </p:blipFill>
        <p:spPr>
          <a:xfrm>
            <a:off x="1126347" y="6486392"/>
            <a:ext cx="1422799" cy="381154"/>
          </a:xfrm>
          <a:prstGeom prst="rect">
            <a:avLst/>
          </a:prstGeom>
        </p:spPr>
      </p:pic>
      <p:sp>
        <p:nvSpPr>
          <p:cNvPr id="5" name="Google Shape;225;g2fb8a43a22a_0_619">
            <a:extLst>
              <a:ext uri="{FF2B5EF4-FFF2-40B4-BE49-F238E27FC236}">
                <a16:creationId xmlns:a16="http://schemas.microsoft.com/office/drawing/2014/main" id="{F674C53A-1288-FAE0-E88A-F4C89053DA81}"/>
              </a:ext>
            </a:extLst>
          </p:cNvPr>
          <p:cNvSpPr/>
          <p:nvPr/>
        </p:nvSpPr>
        <p:spPr>
          <a:xfrm>
            <a:off x="165125" y="1968078"/>
            <a:ext cx="5599834" cy="4226771"/>
          </a:xfrm>
          <a:prstGeom prst="roundRect">
            <a:avLst>
              <a:gd name="adj" fmla="val 16667"/>
            </a:avLst>
          </a:prstGeom>
          <a:solidFill>
            <a:srgbClr val="92D0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336550" algn="l" rtl="0">
              <a:spcBef>
                <a:spcPts val="0"/>
              </a:spcBef>
              <a:spcAft>
                <a:spcPts val="0"/>
              </a:spcAft>
              <a:buSzPts val="1700"/>
              <a:buFont typeface="Calibri"/>
              <a:buChar char="●"/>
            </a:pPr>
            <a:r>
              <a:rPr lang="en-US" sz="1400" dirty="0">
                <a:latin typeface="Georgia" panose="02040502050405020303" pitchFamily="18" charset="0"/>
                <a:ea typeface="Calibri"/>
                <a:cs typeface="Calibri"/>
                <a:sym typeface="Calibri"/>
              </a:rPr>
              <a:t>The pipeline uses CMCC DDS service as the data store to ingest the fire predictors  for the pilots every day to make the prediction </a:t>
            </a:r>
            <a:r>
              <a:rPr lang="en-US" sz="1400" b="1" dirty="0">
                <a:latin typeface="Georgia" panose="02040502050405020303" pitchFamily="18" charset="0"/>
                <a:ea typeface="Calibri"/>
                <a:cs typeface="Calibri"/>
                <a:sym typeface="Calibri"/>
              </a:rPr>
              <a:t>for the following day.</a:t>
            </a:r>
          </a:p>
        </p:txBody>
      </p:sp>
      <p:pic>
        <p:nvPicPr>
          <p:cNvPr id="1026" name="Picture 2">
            <a:extLst>
              <a:ext uri="{FF2B5EF4-FFF2-40B4-BE49-F238E27FC236}">
                <a16:creationId xmlns:a16="http://schemas.microsoft.com/office/drawing/2014/main" id="{4DCAD59B-A25D-4363-E1AD-148C6681DE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54838" y="1232453"/>
            <a:ext cx="3672037" cy="362007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60A4E05-5E9D-7A1C-5482-B1A8B612D700}"/>
              </a:ext>
            </a:extLst>
          </p:cNvPr>
          <p:cNvSpPr txBox="1"/>
          <p:nvPr/>
        </p:nvSpPr>
        <p:spPr>
          <a:xfrm>
            <a:off x="9580388" y="6580265"/>
            <a:ext cx="2611612" cy="276999"/>
          </a:xfrm>
          <a:prstGeom prst="rect">
            <a:avLst/>
          </a:prstGeom>
          <a:noFill/>
        </p:spPr>
        <p:txBody>
          <a:bodyPr wrap="none" rtlCol="0">
            <a:spAutoFit/>
          </a:bodyPr>
          <a:lstStyle/>
          <a:p>
            <a:r>
              <a:rPr lang="en-GB" sz="1200" dirty="0">
                <a:solidFill>
                  <a:schemeClr val="tx1">
                    <a:alpha val="40000"/>
                  </a:schemeClr>
                </a:solidFill>
                <a:latin typeface="Georgia" panose="02040502050405020303" pitchFamily="18" charset="0"/>
              </a:rPr>
              <a:t>Shahbaz </a:t>
            </a:r>
            <a:r>
              <a:rPr lang="en-GB" sz="1200" dirty="0" err="1">
                <a:solidFill>
                  <a:schemeClr val="tx1">
                    <a:alpha val="40000"/>
                  </a:schemeClr>
                </a:solidFill>
                <a:latin typeface="Georgia" panose="02040502050405020303" pitchFamily="18" charset="0"/>
              </a:rPr>
              <a:t>Alvi</a:t>
            </a:r>
            <a:r>
              <a:rPr lang="en-GB" sz="1200" dirty="0">
                <a:solidFill>
                  <a:schemeClr val="tx1">
                    <a:alpha val="40000"/>
                  </a:schemeClr>
                </a:solidFill>
                <a:latin typeface="Georgia" panose="02040502050405020303" pitchFamily="18" charset="0"/>
              </a:rPr>
              <a:t>, </a:t>
            </a:r>
            <a:r>
              <a:rPr lang="en-GB" sz="1200" dirty="0" err="1">
                <a:solidFill>
                  <a:schemeClr val="tx1">
                    <a:alpha val="40000"/>
                  </a:schemeClr>
                </a:solidFill>
                <a:latin typeface="Georgia" panose="02040502050405020303" pitchFamily="18" charset="0"/>
              </a:rPr>
              <a:t>shahbaz.alvi@cmcc.it</a:t>
            </a:r>
            <a:endParaRPr lang="en-GB" sz="1200" dirty="0">
              <a:solidFill>
                <a:schemeClr val="tx1">
                  <a:alpha val="40000"/>
                </a:schemeClr>
              </a:solidFill>
              <a:latin typeface="Georgia" panose="02040502050405020303" pitchFamily="18" charset="0"/>
            </a:endParaRPr>
          </a:p>
        </p:txBody>
      </p:sp>
      <p:pic>
        <p:nvPicPr>
          <p:cNvPr id="8" name="Picture 7">
            <a:extLst>
              <a:ext uri="{FF2B5EF4-FFF2-40B4-BE49-F238E27FC236}">
                <a16:creationId xmlns:a16="http://schemas.microsoft.com/office/drawing/2014/main" id="{C25D9F2F-110D-9C71-C3E8-EA0A093EFA51}"/>
              </a:ext>
            </a:extLst>
          </p:cNvPr>
          <p:cNvPicPr>
            <a:picLocks noChangeAspect="1"/>
          </p:cNvPicPr>
          <p:nvPr/>
        </p:nvPicPr>
        <p:blipFill>
          <a:blip r:embed="rId7"/>
          <a:stretch>
            <a:fillRect/>
          </a:stretch>
        </p:blipFill>
        <p:spPr>
          <a:xfrm>
            <a:off x="6020973" y="3693159"/>
            <a:ext cx="3559415" cy="2887106"/>
          </a:xfrm>
          <a:prstGeom prst="round2DiagRect">
            <a:avLst>
              <a:gd name="adj1" fmla="val 6873"/>
              <a:gd name="adj2" fmla="val 0"/>
            </a:avLst>
          </a:prstGeom>
          <a:ln w="88900" cap="sq">
            <a:solidFill>
              <a:srgbClr val="FFFFFF"/>
            </a:solidFill>
            <a:miter lim="800000"/>
          </a:ln>
          <a:effectLst>
            <a:outerShdw blurRad="254000" algn="tl" rotWithShape="0">
              <a:srgbClr val="000000">
                <a:alpha val="43000"/>
              </a:srgbClr>
            </a:outerShdw>
          </a:effectLst>
        </p:spPr>
      </p:pic>
      <p:sp>
        <p:nvSpPr>
          <p:cNvPr id="9" name="TextBox 8">
            <a:extLst>
              <a:ext uri="{FF2B5EF4-FFF2-40B4-BE49-F238E27FC236}">
                <a16:creationId xmlns:a16="http://schemas.microsoft.com/office/drawing/2014/main" id="{AB69F815-AEFF-14F6-CEB0-9EAE2919E566}"/>
              </a:ext>
            </a:extLst>
          </p:cNvPr>
          <p:cNvSpPr txBox="1"/>
          <p:nvPr/>
        </p:nvSpPr>
        <p:spPr>
          <a:xfrm>
            <a:off x="6651087" y="3275111"/>
            <a:ext cx="1885453" cy="307777"/>
          </a:xfrm>
          <a:prstGeom prst="rect">
            <a:avLst/>
          </a:prstGeom>
          <a:noFill/>
        </p:spPr>
        <p:txBody>
          <a:bodyPr wrap="none" rtlCol="0">
            <a:spAutoFit/>
          </a:bodyPr>
          <a:lstStyle/>
          <a:p>
            <a:r>
              <a:rPr lang="en-GB" sz="1400" dirty="0" err="1">
                <a:latin typeface="Georgia" panose="02040502050405020303" pitchFamily="18" charset="0"/>
              </a:rPr>
              <a:t>dds-support@cmcc.it</a:t>
            </a:r>
            <a:endParaRPr lang="en-GB" sz="1400" dirty="0">
              <a:latin typeface="Georgia" panose="02040502050405020303" pitchFamily="18" charset="0"/>
            </a:endParaRPr>
          </a:p>
        </p:txBody>
      </p:sp>
      <p:pic>
        <p:nvPicPr>
          <p:cNvPr id="10" name="Graphic 9" descr="Envelope with solid fill">
            <a:extLst>
              <a:ext uri="{FF2B5EF4-FFF2-40B4-BE49-F238E27FC236}">
                <a16:creationId xmlns:a16="http://schemas.microsoft.com/office/drawing/2014/main" id="{C9AA606C-EE1B-A409-5280-69E1A9F978A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58718" y="3290305"/>
            <a:ext cx="270854" cy="270854"/>
          </a:xfrm>
          <a:prstGeom prst="rect">
            <a:avLst/>
          </a:prstGeom>
        </p:spPr>
      </p:pic>
    </p:spTree>
    <p:extLst>
      <p:ext uri="{BB962C8B-B14F-4D97-AF65-F5344CB8AC3E}">
        <p14:creationId xmlns:p14="http://schemas.microsoft.com/office/powerpoint/2010/main" val="6484507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CFBEC2-3410-41E1-D648-C61AB68897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FB8CD5-8581-2F36-BEDF-37D75774AC27}"/>
              </a:ext>
            </a:extLst>
          </p:cNvPr>
          <p:cNvSpPr>
            <a:spLocks noGrp="1"/>
          </p:cNvSpPr>
          <p:nvPr>
            <p:ph type="title"/>
          </p:nvPr>
        </p:nvSpPr>
        <p:spPr>
          <a:xfrm>
            <a:off x="0" y="1"/>
            <a:ext cx="12192000" cy="1690688"/>
          </a:xfrm>
          <a:solidFill>
            <a:srgbClr val="0D7F0F"/>
          </a:solidFill>
        </p:spPr>
        <p:txBody>
          <a:bodyPr/>
          <a:lstStyle/>
          <a:p>
            <a:r>
              <a:rPr lang="en-US" dirty="0">
                <a:solidFill>
                  <a:schemeClr val="bg1"/>
                </a:solidFill>
                <a:latin typeface="Georgia" panose="02040502050405020303" pitchFamily="18" charset="0"/>
              </a:rPr>
              <a:t>Daily FDI in SILVANUS: Daily FDI pipeline</a:t>
            </a:r>
            <a:endParaRPr lang="en-US" dirty="0">
              <a:latin typeface="Georgia" panose="02040502050405020303" pitchFamily="18" charset="0"/>
            </a:endParaRPr>
          </a:p>
        </p:txBody>
      </p:sp>
      <p:pic>
        <p:nvPicPr>
          <p:cNvPr id="4" name="Google Shape;135;p1">
            <a:extLst>
              <a:ext uri="{FF2B5EF4-FFF2-40B4-BE49-F238E27FC236}">
                <a16:creationId xmlns:a16="http://schemas.microsoft.com/office/drawing/2014/main" id="{3F6DA33B-42CC-C4B5-0274-5A9D0D6FF9F0}"/>
              </a:ext>
            </a:extLst>
          </p:cNvPr>
          <p:cNvPicPr preferRelativeResize="0">
            <a:picLocks noChangeAspect="1"/>
          </p:cNvPicPr>
          <p:nvPr/>
        </p:nvPicPr>
        <p:blipFill>
          <a:blip r:embed="rId3">
            <a:alphaModFix/>
          </a:blip>
          <a:stretch>
            <a:fillRect/>
          </a:stretch>
        </p:blipFill>
        <p:spPr>
          <a:xfrm>
            <a:off x="0" y="6456542"/>
            <a:ext cx="1126347" cy="401458"/>
          </a:xfrm>
          <a:prstGeom prst="rect">
            <a:avLst/>
          </a:prstGeom>
          <a:noFill/>
          <a:ln>
            <a:noFill/>
          </a:ln>
        </p:spPr>
      </p:pic>
      <p:pic>
        <p:nvPicPr>
          <p:cNvPr id="6" name="Picture 5">
            <a:extLst>
              <a:ext uri="{FF2B5EF4-FFF2-40B4-BE49-F238E27FC236}">
                <a16:creationId xmlns:a16="http://schemas.microsoft.com/office/drawing/2014/main" id="{672AC448-977E-1C42-EB3A-DC6D5F1DE8DF}"/>
              </a:ext>
            </a:extLst>
          </p:cNvPr>
          <p:cNvPicPr>
            <a:picLocks noChangeAspect="1"/>
          </p:cNvPicPr>
          <p:nvPr/>
        </p:nvPicPr>
        <p:blipFill>
          <a:blip r:embed="rId4"/>
          <a:stretch>
            <a:fillRect/>
          </a:stretch>
        </p:blipFill>
        <p:spPr>
          <a:xfrm>
            <a:off x="2549146" y="6486392"/>
            <a:ext cx="1422799" cy="370872"/>
          </a:xfrm>
          <a:prstGeom prst="rect">
            <a:avLst/>
          </a:prstGeom>
        </p:spPr>
      </p:pic>
      <p:pic>
        <p:nvPicPr>
          <p:cNvPr id="7" name="Picture 6">
            <a:extLst>
              <a:ext uri="{FF2B5EF4-FFF2-40B4-BE49-F238E27FC236}">
                <a16:creationId xmlns:a16="http://schemas.microsoft.com/office/drawing/2014/main" id="{6A44FD06-07DE-BCB0-73DB-D562DC541473}"/>
              </a:ext>
            </a:extLst>
          </p:cNvPr>
          <p:cNvPicPr>
            <a:picLocks noChangeAspect="1"/>
          </p:cNvPicPr>
          <p:nvPr/>
        </p:nvPicPr>
        <p:blipFill>
          <a:blip r:embed="rId5"/>
          <a:stretch>
            <a:fillRect/>
          </a:stretch>
        </p:blipFill>
        <p:spPr>
          <a:xfrm>
            <a:off x="1126347" y="6486392"/>
            <a:ext cx="1422799" cy="381154"/>
          </a:xfrm>
          <a:prstGeom prst="rect">
            <a:avLst/>
          </a:prstGeom>
        </p:spPr>
      </p:pic>
      <p:sp>
        <p:nvSpPr>
          <p:cNvPr id="5" name="Google Shape;225;g2fb8a43a22a_0_619">
            <a:extLst>
              <a:ext uri="{FF2B5EF4-FFF2-40B4-BE49-F238E27FC236}">
                <a16:creationId xmlns:a16="http://schemas.microsoft.com/office/drawing/2014/main" id="{9B483649-107A-7525-2E7C-D2EDEF013C63}"/>
              </a:ext>
            </a:extLst>
          </p:cNvPr>
          <p:cNvSpPr/>
          <p:nvPr/>
        </p:nvSpPr>
        <p:spPr>
          <a:xfrm>
            <a:off x="165125" y="1968078"/>
            <a:ext cx="5599834" cy="4226771"/>
          </a:xfrm>
          <a:prstGeom prst="roundRect">
            <a:avLst>
              <a:gd name="adj" fmla="val 16667"/>
            </a:avLst>
          </a:prstGeom>
          <a:solidFill>
            <a:srgbClr val="92D0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336550" algn="l" rtl="0">
              <a:spcBef>
                <a:spcPts val="0"/>
              </a:spcBef>
              <a:spcAft>
                <a:spcPts val="0"/>
              </a:spcAft>
              <a:buSzPts val="1700"/>
              <a:buFont typeface="Calibri"/>
              <a:buChar char="●"/>
            </a:pPr>
            <a:r>
              <a:rPr lang="en-US" sz="1400" dirty="0">
                <a:latin typeface="Georgia" panose="02040502050405020303" pitchFamily="18" charset="0"/>
                <a:ea typeface="Calibri"/>
                <a:cs typeface="Calibri"/>
                <a:sym typeface="Calibri"/>
              </a:rPr>
              <a:t>The pipeline uses CMCC DDS service as the data store to ingest the fire predictors  for the pilots every day to make the prediction </a:t>
            </a:r>
            <a:r>
              <a:rPr lang="en-US" sz="1400" b="1" dirty="0">
                <a:latin typeface="Georgia" panose="02040502050405020303" pitchFamily="18" charset="0"/>
                <a:ea typeface="Calibri"/>
                <a:cs typeface="Calibri"/>
                <a:sym typeface="Calibri"/>
              </a:rPr>
              <a:t>for the following day.</a:t>
            </a:r>
          </a:p>
          <a:p>
            <a:pPr marL="457200" lvl="0" indent="-336550" algn="l" rtl="0">
              <a:spcBef>
                <a:spcPts val="0"/>
              </a:spcBef>
              <a:spcAft>
                <a:spcPts val="0"/>
              </a:spcAft>
              <a:buSzPts val="1700"/>
              <a:buFont typeface="Calibri"/>
              <a:buChar char="●"/>
            </a:pPr>
            <a:r>
              <a:rPr lang="en-US" sz="1400" dirty="0">
                <a:latin typeface="Georgia" panose="02040502050405020303" pitchFamily="18" charset="0"/>
                <a:ea typeface="Calibri"/>
                <a:cs typeface="Calibri"/>
                <a:sym typeface="Calibri"/>
              </a:rPr>
              <a:t>The configuration for the retrieval of a variable from DDS is stored in TOML file format.</a:t>
            </a:r>
          </a:p>
        </p:txBody>
      </p:sp>
      <p:pic>
        <p:nvPicPr>
          <p:cNvPr id="10" name="Google Shape;391;g2fb8a43a22a_0_825">
            <a:extLst>
              <a:ext uri="{FF2B5EF4-FFF2-40B4-BE49-F238E27FC236}">
                <a16:creationId xmlns:a16="http://schemas.microsoft.com/office/drawing/2014/main" id="{FEE93FB8-6BC0-4974-F053-85ABA2D50812}"/>
              </a:ext>
            </a:extLst>
          </p:cNvPr>
          <p:cNvPicPr preferRelativeResize="0"/>
          <p:nvPr/>
        </p:nvPicPr>
        <p:blipFill>
          <a:blip r:embed="rId6">
            <a:alphaModFix/>
          </a:blip>
          <a:stretch>
            <a:fillRect/>
          </a:stretch>
        </p:blipFill>
        <p:spPr>
          <a:xfrm>
            <a:off x="6096000" y="1851716"/>
            <a:ext cx="5876875" cy="2020658"/>
          </a:xfrm>
          <a:prstGeom prst="rect">
            <a:avLst/>
          </a:prstGeom>
          <a:noFill/>
          <a:ln>
            <a:noFill/>
          </a:ln>
        </p:spPr>
      </p:pic>
      <p:pic>
        <p:nvPicPr>
          <p:cNvPr id="11" name="Google Shape;392;g2fb8a43a22a_0_825">
            <a:extLst>
              <a:ext uri="{FF2B5EF4-FFF2-40B4-BE49-F238E27FC236}">
                <a16:creationId xmlns:a16="http://schemas.microsoft.com/office/drawing/2014/main" id="{5CE8F869-B80B-01DD-E16A-448317AFDA3E}"/>
              </a:ext>
            </a:extLst>
          </p:cNvPr>
          <p:cNvPicPr preferRelativeResize="0"/>
          <p:nvPr/>
        </p:nvPicPr>
        <p:blipFill>
          <a:blip r:embed="rId7">
            <a:alphaModFix/>
          </a:blip>
          <a:stretch>
            <a:fillRect/>
          </a:stretch>
        </p:blipFill>
        <p:spPr>
          <a:xfrm>
            <a:off x="9970825" y="1935092"/>
            <a:ext cx="1884423" cy="618175"/>
          </a:xfrm>
          <a:prstGeom prst="rect">
            <a:avLst/>
          </a:prstGeom>
          <a:noFill/>
          <a:ln>
            <a:noFill/>
          </a:ln>
        </p:spPr>
      </p:pic>
      <p:sp>
        <p:nvSpPr>
          <p:cNvPr id="12" name="Google Shape;393;g2fb8a43a22a_0_825">
            <a:extLst>
              <a:ext uri="{FF2B5EF4-FFF2-40B4-BE49-F238E27FC236}">
                <a16:creationId xmlns:a16="http://schemas.microsoft.com/office/drawing/2014/main" id="{88D13716-E5DC-7643-8FC7-6342C08B736C}"/>
              </a:ext>
            </a:extLst>
          </p:cNvPr>
          <p:cNvSpPr/>
          <p:nvPr/>
        </p:nvSpPr>
        <p:spPr>
          <a:xfrm>
            <a:off x="6108406" y="1868747"/>
            <a:ext cx="2965744" cy="1560253"/>
          </a:xfrm>
          <a:prstGeom prst="rect">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3" name="TextBox 12">
            <a:extLst>
              <a:ext uri="{FF2B5EF4-FFF2-40B4-BE49-F238E27FC236}">
                <a16:creationId xmlns:a16="http://schemas.microsoft.com/office/drawing/2014/main" id="{EC16284D-37E6-517D-5286-22D83F915297}"/>
              </a:ext>
            </a:extLst>
          </p:cNvPr>
          <p:cNvSpPr txBox="1"/>
          <p:nvPr/>
        </p:nvSpPr>
        <p:spPr>
          <a:xfrm>
            <a:off x="9580388" y="6580265"/>
            <a:ext cx="2611612" cy="276999"/>
          </a:xfrm>
          <a:prstGeom prst="rect">
            <a:avLst/>
          </a:prstGeom>
          <a:noFill/>
        </p:spPr>
        <p:txBody>
          <a:bodyPr wrap="none" rtlCol="0">
            <a:spAutoFit/>
          </a:bodyPr>
          <a:lstStyle/>
          <a:p>
            <a:r>
              <a:rPr lang="en-GB" sz="1200" dirty="0">
                <a:solidFill>
                  <a:schemeClr val="tx1">
                    <a:alpha val="40000"/>
                  </a:schemeClr>
                </a:solidFill>
                <a:latin typeface="Georgia" panose="02040502050405020303" pitchFamily="18" charset="0"/>
              </a:rPr>
              <a:t>Shahbaz </a:t>
            </a:r>
            <a:r>
              <a:rPr lang="en-GB" sz="1200" dirty="0" err="1">
                <a:solidFill>
                  <a:schemeClr val="tx1">
                    <a:alpha val="40000"/>
                  </a:schemeClr>
                </a:solidFill>
                <a:latin typeface="Georgia" panose="02040502050405020303" pitchFamily="18" charset="0"/>
              </a:rPr>
              <a:t>Alvi</a:t>
            </a:r>
            <a:r>
              <a:rPr lang="en-GB" sz="1200" dirty="0">
                <a:solidFill>
                  <a:schemeClr val="tx1">
                    <a:alpha val="40000"/>
                  </a:schemeClr>
                </a:solidFill>
                <a:latin typeface="Georgia" panose="02040502050405020303" pitchFamily="18" charset="0"/>
              </a:rPr>
              <a:t>, </a:t>
            </a:r>
            <a:r>
              <a:rPr lang="en-GB" sz="1200" dirty="0" err="1">
                <a:solidFill>
                  <a:schemeClr val="tx1">
                    <a:alpha val="40000"/>
                  </a:schemeClr>
                </a:solidFill>
                <a:latin typeface="Georgia" panose="02040502050405020303" pitchFamily="18" charset="0"/>
              </a:rPr>
              <a:t>shahbaz.alvi@cmcc.it</a:t>
            </a:r>
            <a:endParaRPr lang="en-GB" sz="1200" dirty="0">
              <a:solidFill>
                <a:schemeClr val="tx1">
                  <a:alpha val="40000"/>
                </a:schemeClr>
              </a:solidFill>
              <a:latin typeface="Georgia" panose="02040502050405020303" pitchFamily="18" charset="0"/>
            </a:endParaRPr>
          </a:p>
        </p:txBody>
      </p:sp>
    </p:spTree>
    <p:extLst>
      <p:ext uri="{BB962C8B-B14F-4D97-AF65-F5344CB8AC3E}">
        <p14:creationId xmlns:p14="http://schemas.microsoft.com/office/powerpoint/2010/main" val="18282641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EA1AAF-BAA2-68B3-78B0-630A007CBB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884A26-8710-29E8-2F5B-996F36278824}"/>
              </a:ext>
            </a:extLst>
          </p:cNvPr>
          <p:cNvSpPr>
            <a:spLocks noGrp="1"/>
          </p:cNvSpPr>
          <p:nvPr>
            <p:ph type="title"/>
          </p:nvPr>
        </p:nvSpPr>
        <p:spPr>
          <a:xfrm>
            <a:off x="0" y="1"/>
            <a:ext cx="12192000" cy="1690688"/>
          </a:xfrm>
          <a:solidFill>
            <a:srgbClr val="0D7F0F"/>
          </a:solidFill>
        </p:spPr>
        <p:txBody>
          <a:bodyPr/>
          <a:lstStyle/>
          <a:p>
            <a:r>
              <a:rPr lang="en-US" dirty="0">
                <a:solidFill>
                  <a:schemeClr val="bg1"/>
                </a:solidFill>
                <a:latin typeface="Georgia" panose="02040502050405020303" pitchFamily="18" charset="0"/>
              </a:rPr>
              <a:t>Daily FDI in SILVANUS: Daily FDI pipeline</a:t>
            </a:r>
            <a:endParaRPr lang="en-US" dirty="0">
              <a:latin typeface="Georgia" panose="02040502050405020303" pitchFamily="18" charset="0"/>
            </a:endParaRPr>
          </a:p>
        </p:txBody>
      </p:sp>
      <p:pic>
        <p:nvPicPr>
          <p:cNvPr id="4" name="Google Shape;135;p1">
            <a:extLst>
              <a:ext uri="{FF2B5EF4-FFF2-40B4-BE49-F238E27FC236}">
                <a16:creationId xmlns:a16="http://schemas.microsoft.com/office/drawing/2014/main" id="{EDF7AC14-7074-9FB0-E72E-CABF65223E90}"/>
              </a:ext>
            </a:extLst>
          </p:cNvPr>
          <p:cNvPicPr preferRelativeResize="0">
            <a:picLocks noChangeAspect="1"/>
          </p:cNvPicPr>
          <p:nvPr/>
        </p:nvPicPr>
        <p:blipFill>
          <a:blip r:embed="rId3">
            <a:alphaModFix/>
          </a:blip>
          <a:stretch>
            <a:fillRect/>
          </a:stretch>
        </p:blipFill>
        <p:spPr>
          <a:xfrm>
            <a:off x="0" y="6456542"/>
            <a:ext cx="1126347" cy="401458"/>
          </a:xfrm>
          <a:prstGeom prst="rect">
            <a:avLst/>
          </a:prstGeom>
          <a:noFill/>
          <a:ln>
            <a:noFill/>
          </a:ln>
        </p:spPr>
      </p:pic>
      <p:pic>
        <p:nvPicPr>
          <p:cNvPr id="6" name="Picture 5">
            <a:extLst>
              <a:ext uri="{FF2B5EF4-FFF2-40B4-BE49-F238E27FC236}">
                <a16:creationId xmlns:a16="http://schemas.microsoft.com/office/drawing/2014/main" id="{E4FC734B-BBF4-9E0D-7EBF-1A77A1F30735}"/>
              </a:ext>
            </a:extLst>
          </p:cNvPr>
          <p:cNvPicPr>
            <a:picLocks noChangeAspect="1"/>
          </p:cNvPicPr>
          <p:nvPr/>
        </p:nvPicPr>
        <p:blipFill>
          <a:blip r:embed="rId4"/>
          <a:stretch>
            <a:fillRect/>
          </a:stretch>
        </p:blipFill>
        <p:spPr>
          <a:xfrm>
            <a:off x="2549146" y="6486392"/>
            <a:ext cx="1422799" cy="370872"/>
          </a:xfrm>
          <a:prstGeom prst="rect">
            <a:avLst/>
          </a:prstGeom>
        </p:spPr>
      </p:pic>
      <p:pic>
        <p:nvPicPr>
          <p:cNvPr id="7" name="Picture 6">
            <a:extLst>
              <a:ext uri="{FF2B5EF4-FFF2-40B4-BE49-F238E27FC236}">
                <a16:creationId xmlns:a16="http://schemas.microsoft.com/office/drawing/2014/main" id="{514A0788-547E-33C2-2E85-2F07345A8AD2}"/>
              </a:ext>
            </a:extLst>
          </p:cNvPr>
          <p:cNvPicPr>
            <a:picLocks noChangeAspect="1"/>
          </p:cNvPicPr>
          <p:nvPr/>
        </p:nvPicPr>
        <p:blipFill>
          <a:blip r:embed="rId5"/>
          <a:stretch>
            <a:fillRect/>
          </a:stretch>
        </p:blipFill>
        <p:spPr>
          <a:xfrm>
            <a:off x="1126347" y="6486392"/>
            <a:ext cx="1422799" cy="381154"/>
          </a:xfrm>
          <a:prstGeom prst="rect">
            <a:avLst/>
          </a:prstGeom>
        </p:spPr>
      </p:pic>
      <p:sp>
        <p:nvSpPr>
          <p:cNvPr id="5" name="Google Shape;225;g2fb8a43a22a_0_619">
            <a:extLst>
              <a:ext uri="{FF2B5EF4-FFF2-40B4-BE49-F238E27FC236}">
                <a16:creationId xmlns:a16="http://schemas.microsoft.com/office/drawing/2014/main" id="{247FE291-2494-7814-DC44-7E4EA969E4DF}"/>
              </a:ext>
            </a:extLst>
          </p:cNvPr>
          <p:cNvSpPr/>
          <p:nvPr/>
        </p:nvSpPr>
        <p:spPr>
          <a:xfrm>
            <a:off x="165125" y="1968078"/>
            <a:ext cx="5599834" cy="4226771"/>
          </a:xfrm>
          <a:prstGeom prst="roundRect">
            <a:avLst>
              <a:gd name="adj" fmla="val 16667"/>
            </a:avLst>
          </a:prstGeom>
          <a:solidFill>
            <a:srgbClr val="92D0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336550" algn="l" rtl="0">
              <a:spcBef>
                <a:spcPts val="0"/>
              </a:spcBef>
              <a:spcAft>
                <a:spcPts val="0"/>
              </a:spcAft>
              <a:buSzPts val="1700"/>
              <a:buFont typeface="Calibri"/>
              <a:buChar char="●"/>
            </a:pPr>
            <a:r>
              <a:rPr lang="en-US" sz="1400" dirty="0">
                <a:latin typeface="Georgia" panose="02040502050405020303" pitchFamily="18" charset="0"/>
                <a:ea typeface="Calibri"/>
                <a:cs typeface="Calibri"/>
                <a:sym typeface="Calibri"/>
              </a:rPr>
              <a:t>The pipeline uses CMCC DDS service as the data store to ingest the fire predictors  for the pilots every day to make the prediction </a:t>
            </a:r>
            <a:r>
              <a:rPr lang="en-US" sz="1400" b="1" dirty="0">
                <a:latin typeface="Georgia" panose="02040502050405020303" pitchFamily="18" charset="0"/>
                <a:ea typeface="Calibri"/>
                <a:cs typeface="Calibri"/>
                <a:sym typeface="Calibri"/>
              </a:rPr>
              <a:t>for the following day.</a:t>
            </a:r>
          </a:p>
          <a:p>
            <a:pPr marL="457200" lvl="0" indent="-336550" algn="l" rtl="0">
              <a:spcBef>
                <a:spcPts val="0"/>
              </a:spcBef>
              <a:spcAft>
                <a:spcPts val="0"/>
              </a:spcAft>
              <a:buSzPts val="1700"/>
              <a:buFont typeface="Calibri"/>
              <a:buChar char="●"/>
            </a:pPr>
            <a:r>
              <a:rPr lang="en-US" sz="1400" dirty="0">
                <a:latin typeface="Georgia" panose="02040502050405020303" pitchFamily="18" charset="0"/>
                <a:ea typeface="Calibri"/>
                <a:cs typeface="Calibri"/>
                <a:sym typeface="Calibri"/>
              </a:rPr>
              <a:t>The configuration for the retrieval of a variable from DDS is stored in TOML file format.</a:t>
            </a:r>
          </a:p>
          <a:p>
            <a:pPr marL="457200" marR="0" lvl="0" indent="-336550" algn="l" defTabSz="457200" rtl="0" eaLnBrk="1" fontAlgn="auto" latinLnBrk="0" hangingPunct="1">
              <a:lnSpc>
                <a:spcPct val="100000"/>
              </a:lnSpc>
              <a:spcBef>
                <a:spcPts val="0"/>
              </a:spcBef>
              <a:spcAft>
                <a:spcPts val="0"/>
              </a:spcAft>
              <a:buClrTx/>
              <a:buSzPts val="1700"/>
              <a:buFont typeface="Calibri"/>
              <a:buChar char="●"/>
              <a:tabLst/>
              <a:defRPr/>
            </a:pPr>
            <a:r>
              <a:rPr kumimoji="0" lang="en-US" sz="1400" b="0" i="0" u="none" strike="noStrike" kern="1200" cap="none" spc="0" normalizeH="0" baseline="0" noProof="0" dirty="0">
                <a:ln>
                  <a:noFill/>
                </a:ln>
                <a:solidFill>
                  <a:prstClr val="black"/>
                </a:solidFill>
                <a:effectLst/>
                <a:uLnTx/>
                <a:uFillTx/>
                <a:latin typeface="Georgia" panose="02040502050405020303" pitchFamily="18" charset="0"/>
                <a:ea typeface="Calibri"/>
                <a:cs typeface="Calibri"/>
                <a:sym typeface="Calibri"/>
              </a:rPr>
              <a:t>The </a:t>
            </a:r>
            <a:r>
              <a:rPr lang="en-US" sz="1400" dirty="0">
                <a:solidFill>
                  <a:prstClr val="black"/>
                </a:solidFill>
                <a:latin typeface="Georgia" panose="02040502050405020303" pitchFamily="18" charset="0"/>
                <a:ea typeface="Calibri"/>
                <a:cs typeface="Calibri"/>
                <a:sym typeface="Calibri"/>
              </a:rPr>
              <a:t>consumed fire predictors are pre-processed “on-the-fly” and fed to the ML model to make the prediction of FDI for the given day.</a:t>
            </a:r>
            <a:endParaRPr kumimoji="0" lang="en-US" sz="1400" b="0" i="0" u="none" strike="noStrike" kern="1200" cap="none" spc="0" normalizeH="0" baseline="0" noProof="0" dirty="0">
              <a:ln>
                <a:noFill/>
              </a:ln>
              <a:solidFill>
                <a:prstClr val="black"/>
              </a:solidFill>
              <a:effectLst/>
              <a:uLnTx/>
              <a:uFillTx/>
              <a:latin typeface="Georgia" panose="02040502050405020303" pitchFamily="18" charset="0"/>
              <a:ea typeface="Calibri"/>
              <a:cs typeface="Calibri"/>
              <a:sym typeface="Calibri"/>
            </a:endParaRPr>
          </a:p>
        </p:txBody>
      </p:sp>
      <p:pic>
        <p:nvPicPr>
          <p:cNvPr id="13" name="Google Shape;391;g2fb8a43a22a_0_825">
            <a:extLst>
              <a:ext uri="{FF2B5EF4-FFF2-40B4-BE49-F238E27FC236}">
                <a16:creationId xmlns:a16="http://schemas.microsoft.com/office/drawing/2014/main" id="{41962BBB-0D55-3A47-EDEE-A662D5D77DE1}"/>
              </a:ext>
            </a:extLst>
          </p:cNvPr>
          <p:cNvPicPr preferRelativeResize="0"/>
          <p:nvPr/>
        </p:nvPicPr>
        <p:blipFill>
          <a:blip r:embed="rId6">
            <a:alphaModFix/>
          </a:blip>
          <a:stretch>
            <a:fillRect/>
          </a:stretch>
        </p:blipFill>
        <p:spPr>
          <a:xfrm>
            <a:off x="6096000" y="1851716"/>
            <a:ext cx="5876875" cy="2020658"/>
          </a:xfrm>
          <a:prstGeom prst="rect">
            <a:avLst/>
          </a:prstGeom>
          <a:noFill/>
          <a:ln>
            <a:noFill/>
          </a:ln>
        </p:spPr>
      </p:pic>
      <p:pic>
        <p:nvPicPr>
          <p:cNvPr id="14" name="Google Shape;392;g2fb8a43a22a_0_825">
            <a:extLst>
              <a:ext uri="{FF2B5EF4-FFF2-40B4-BE49-F238E27FC236}">
                <a16:creationId xmlns:a16="http://schemas.microsoft.com/office/drawing/2014/main" id="{638B22A9-6C2D-5899-731C-23D1133BE60E}"/>
              </a:ext>
            </a:extLst>
          </p:cNvPr>
          <p:cNvPicPr preferRelativeResize="0"/>
          <p:nvPr/>
        </p:nvPicPr>
        <p:blipFill>
          <a:blip r:embed="rId7">
            <a:alphaModFix/>
          </a:blip>
          <a:stretch>
            <a:fillRect/>
          </a:stretch>
        </p:blipFill>
        <p:spPr>
          <a:xfrm>
            <a:off x="9970825" y="1935092"/>
            <a:ext cx="1884423" cy="618175"/>
          </a:xfrm>
          <a:prstGeom prst="rect">
            <a:avLst/>
          </a:prstGeom>
          <a:noFill/>
          <a:ln>
            <a:noFill/>
          </a:ln>
        </p:spPr>
      </p:pic>
      <p:sp>
        <p:nvSpPr>
          <p:cNvPr id="15" name="Google Shape;393;g2fb8a43a22a_0_825">
            <a:extLst>
              <a:ext uri="{FF2B5EF4-FFF2-40B4-BE49-F238E27FC236}">
                <a16:creationId xmlns:a16="http://schemas.microsoft.com/office/drawing/2014/main" id="{8FA29FE9-D508-0AFC-D6E9-AA190611E1DF}"/>
              </a:ext>
            </a:extLst>
          </p:cNvPr>
          <p:cNvSpPr/>
          <p:nvPr/>
        </p:nvSpPr>
        <p:spPr>
          <a:xfrm>
            <a:off x="6102056" y="3405447"/>
            <a:ext cx="5845200" cy="439500"/>
          </a:xfrm>
          <a:prstGeom prst="rect">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 name="TextBox 2">
            <a:extLst>
              <a:ext uri="{FF2B5EF4-FFF2-40B4-BE49-F238E27FC236}">
                <a16:creationId xmlns:a16="http://schemas.microsoft.com/office/drawing/2014/main" id="{DB8AF2DB-C77F-53F8-E448-DD35BE6CD17E}"/>
              </a:ext>
            </a:extLst>
          </p:cNvPr>
          <p:cNvSpPr txBox="1"/>
          <p:nvPr/>
        </p:nvSpPr>
        <p:spPr>
          <a:xfrm>
            <a:off x="9580388" y="6580265"/>
            <a:ext cx="2611612" cy="276999"/>
          </a:xfrm>
          <a:prstGeom prst="rect">
            <a:avLst/>
          </a:prstGeom>
          <a:noFill/>
        </p:spPr>
        <p:txBody>
          <a:bodyPr wrap="none" rtlCol="0">
            <a:spAutoFit/>
          </a:bodyPr>
          <a:lstStyle/>
          <a:p>
            <a:r>
              <a:rPr lang="en-GB" sz="1200" dirty="0">
                <a:solidFill>
                  <a:schemeClr val="tx1">
                    <a:alpha val="40000"/>
                  </a:schemeClr>
                </a:solidFill>
                <a:latin typeface="Georgia" panose="02040502050405020303" pitchFamily="18" charset="0"/>
              </a:rPr>
              <a:t>Shahbaz </a:t>
            </a:r>
            <a:r>
              <a:rPr lang="en-GB" sz="1200" dirty="0" err="1">
                <a:solidFill>
                  <a:schemeClr val="tx1">
                    <a:alpha val="40000"/>
                  </a:schemeClr>
                </a:solidFill>
                <a:latin typeface="Georgia" panose="02040502050405020303" pitchFamily="18" charset="0"/>
              </a:rPr>
              <a:t>Alvi</a:t>
            </a:r>
            <a:r>
              <a:rPr lang="en-GB" sz="1200" dirty="0">
                <a:solidFill>
                  <a:schemeClr val="tx1">
                    <a:alpha val="40000"/>
                  </a:schemeClr>
                </a:solidFill>
                <a:latin typeface="Georgia" panose="02040502050405020303" pitchFamily="18" charset="0"/>
              </a:rPr>
              <a:t>, </a:t>
            </a:r>
            <a:r>
              <a:rPr lang="en-GB" sz="1200" dirty="0" err="1">
                <a:solidFill>
                  <a:schemeClr val="tx1">
                    <a:alpha val="40000"/>
                  </a:schemeClr>
                </a:solidFill>
                <a:latin typeface="Georgia" panose="02040502050405020303" pitchFamily="18" charset="0"/>
              </a:rPr>
              <a:t>shahbaz.alvi@cmcc.it</a:t>
            </a:r>
            <a:endParaRPr lang="en-GB" sz="1200" dirty="0">
              <a:solidFill>
                <a:schemeClr val="tx1">
                  <a:alpha val="40000"/>
                </a:schemeClr>
              </a:solidFill>
              <a:latin typeface="Georgia" panose="02040502050405020303" pitchFamily="18" charset="0"/>
            </a:endParaRPr>
          </a:p>
        </p:txBody>
      </p:sp>
      <p:pic>
        <p:nvPicPr>
          <p:cNvPr id="8" name="Picture 7">
            <a:extLst>
              <a:ext uri="{FF2B5EF4-FFF2-40B4-BE49-F238E27FC236}">
                <a16:creationId xmlns:a16="http://schemas.microsoft.com/office/drawing/2014/main" id="{73FAE0DB-2AC0-877F-6498-83E060255855}"/>
              </a:ext>
            </a:extLst>
          </p:cNvPr>
          <p:cNvPicPr>
            <a:picLocks noChangeAspect="1"/>
          </p:cNvPicPr>
          <p:nvPr/>
        </p:nvPicPr>
        <p:blipFill>
          <a:blip r:embed="rId8"/>
          <a:stretch>
            <a:fillRect/>
          </a:stretch>
        </p:blipFill>
        <p:spPr>
          <a:xfrm>
            <a:off x="8474868" y="3921093"/>
            <a:ext cx="3498007" cy="2610453"/>
          </a:xfrm>
          <a:prstGeom prst="rect">
            <a:avLst/>
          </a:prstGeom>
          <a:ln w="28575">
            <a:solidFill>
              <a:srgbClr val="0070C0"/>
            </a:solidFill>
          </a:ln>
        </p:spPr>
      </p:pic>
      <p:cxnSp>
        <p:nvCxnSpPr>
          <p:cNvPr id="9" name="Curved Connector 8">
            <a:extLst>
              <a:ext uri="{FF2B5EF4-FFF2-40B4-BE49-F238E27FC236}">
                <a16:creationId xmlns:a16="http://schemas.microsoft.com/office/drawing/2014/main" id="{211F6615-6FAB-9D29-CAFC-A73FE0C84B5F}"/>
              </a:ext>
            </a:extLst>
          </p:cNvPr>
          <p:cNvCxnSpPr>
            <a:cxnSpLocks/>
            <a:endCxn id="8" idx="1"/>
          </p:cNvCxnSpPr>
          <p:nvPr/>
        </p:nvCxnSpPr>
        <p:spPr>
          <a:xfrm rot="16200000" flipH="1">
            <a:off x="7174833" y="3926285"/>
            <a:ext cx="1305228" cy="1294842"/>
          </a:xfrm>
          <a:prstGeom prst="curvedConnector2">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658792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19267-FA0B-B0F4-9B17-46AC9BAA74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EDA022-57CF-ED00-50EE-21F211A4258B}"/>
              </a:ext>
            </a:extLst>
          </p:cNvPr>
          <p:cNvSpPr>
            <a:spLocks noGrp="1"/>
          </p:cNvSpPr>
          <p:nvPr>
            <p:ph type="title"/>
          </p:nvPr>
        </p:nvSpPr>
        <p:spPr>
          <a:xfrm>
            <a:off x="0" y="1"/>
            <a:ext cx="12192000" cy="1690688"/>
          </a:xfrm>
          <a:solidFill>
            <a:srgbClr val="0D7F0F"/>
          </a:solidFill>
        </p:spPr>
        <p:txBody>
          <a:bodyPr/>
          <a:lstStyle/>
          <a:p>
            <a:r>
              <a:rPr lang="en-US" dirty="0">
                <a:solidFill>
                  <a:schemeClr val="bg1"/>
                </a:solidFill>
                <a:latin typeface="Georgia" panose="02040502050405020303" pitchFamily="18" charset="0"/>
              </a:rPr>
              <a:t>Daily FDI in SILVANUS: Daily FDI pipeline</a:t>
            </a:r>
            <a:endParaRPr lang="en-US" dirty="0">
              <a:latin typeface="Georgia" panose="02040502050405020303" pitchFamily="18" charset="0"/>
            </a:endParaRPr>
          </a:p>
        </p:txBody>
      </p:sp>
      <p:pic>
        <p:nvPicPr>
          <p:cNvPr id="4" name="Google Shape;135;p1">
            <a:extLst>
              <a:ext uri="{FF2B5EF4-FFF2-40B4-BE49-F238E27FC236}">
                <a16:creationId xmlns:a16="http://schemas.microsoft.com/office/drawing/2014/main" id="{94A85655-82BF-50AD-10FD-18CB681FFF84}"/>
              </a:ext>
            </a:extLst>
          </p:cNvPr>
          <p:cNvPicPr preferRelativeResize="0">
            <a:picLocks noChangeAspect="1"/>
          </p:cNvPicPr>
          <p:nvPr/>
        </p:nvPicPr>
        <p:blipFill>
          <a:blip r:embed="rId3">
            <a:alphaModFix/>
          </a:blip>
          <a:stretch>
            <a:fillRect/>
          </a:stretch>
        </p:blipFill>
        <p:spPr>
          <a:xfrm>
            <a:off x="0" y="6456542"/>
            <a:ext cx="1126347" cy="401458"/>
          </a:xfrm>
          <a:prstGeom prst="rect">
            <a:avLst/>
          </a:prstGeom>
          <a:noFill/>
          <a:ln>
            <a:noFill/>
          </a:ln>
        </p:spPr>
      </p:pic>
      <p:pic>
        <p:nvPicPr>
          <p:cNvPr id="6" name="Picture 5">
            <a:extLst>
              <a:ext uri="{FF2B5EF4-FFF2-40B4-BE49-F238E27FC236}">
                <a16:creationId xmlns:a16="http://schemas.microsoft.com/office/drawing/2014/main" id="{394E99EB-BAA0-8062-E1E8-5A383EBFA196}"/>
              </a:ext>
            </a:extLst>
          </p:cNvPr>
          <p:cNvPicPr>
            <a:picLocks noChangeAspect="1"/>
          </p:cNvPicPr>
          <p:nvPr/>
        </p:nvPicPr>
        <p:blipFill>
          <a:blip r:embed="rId4"/>
          <a:stretch>
            <a:fillRect/>
          </a:stretch>
        </p:blipFill>
        <p:spPr>
          <a:xfrm>
            <a:off x="2549146" y="6486392"/>
            <a:ext cx="1422799" cy="370872"/>
          </a:xfrm>
          <a:prstGeom prst="rect">
            <a:avLst/>
          </a:prstGeom>
        </p:spPr>
      </p:pic>
      <p:pic>
        <p:nvPicPr>
          <p:cNvPr id="7" name="Picture 6">
            <a:extLst>
              <a:ext uri="{FF2B5EF4-FFF2-40B4-BE49-F238E27FC236}">
                <a16:creationId xmlns:a16="http://schemas.microsoft.com/office/drawing/2014/main" id="{F97CC753-0AD1-BFE1-E6FB-F0FBB55EABC4}"/>
              </a:ext>
            </a:extLst>
          </p:cNvPr>
          <p:cNvPicPr>
            <a:picLocks noChangeAspect="1"/>
          </p:cNvPicPr>
          <p:nvPr/>
        </p:nvPicPr>
        <p:blipFill>
          <a:blip r:embed="rId5"/>
          <a:stretch>
            <a:fillRect/>
          </a:stretch>
        </p:blipFill>
        <p:spPr>
          <a:xfrm>
            <a:off x="1126347" y="6486392"/>
            <a:ext cx="1422799" cy="381154"/>
          </a:xfrm>
          <a:prstGeom prst="rect">
            <a:avLst/>
          </a:prstGeom>
        </p:spPr>
      </p:pic>
      <p:sp>
        <p:nvSpPr>
          <p:cNvPr id="5" name="Google Shape;225;g2fb8a43a22a_0_619">
            <a:extLst>
              <a:ext uri="{FF2B5EF4-FFF2-40B4-BE49-F238E27FC236}">
                <a16:creationId xmlns:a16="http://schemas.microsoft.com/office/drawing/2014/main" id="{618B1375-FA97-B40E-6AE3-6478FD2C726F}"/>
              </a:ext>
            </a:extLst>
          </p:cNvPr>
          <p:cNvSpPr/>
          <p:nvPr/>
        </p:nvSpPr>
        <p:spPr>
          <a:xfrm>
            <a:off x="165125" y="1968078"/>
            <a:ext cx="5599834" cy="4226771"/>
          </a:xfrm>
          <a:prstGeom prst="roundRect">
            <a:avLst>
              <a:gd name="adj" fmla="val 16667"/>
            </a:avLst>
          </a:prstGeom>
          <a:solidFill>
            <a:srgbClr val="92D0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marR="0" lvl="0" indent="-336550" algn="l" defTabSz="457200" rtl="0" eaLnBrk="1" fontAlgn="auto" latinLnBrk="0" hangingPunct="1">
              <a:lnSpc>
                <a:spcPct val="100000"/>
              </a:lnSpc>
              <a:spcBef>
                <a:spcPts val="0"/>
              </a:spcBef>
              <a:spcAft>
                <a:spcPts val="0"/>
              </a:spcAft>
              <a:buClrTx/>
              <a:buSzPts val="1700"/>
              <a:buFont typeface="Calibri"/>
              <a:buChar char="●"/>
              <a:tabLst/>
              <a:defRPr/>
            </a:pPr>
            <a:r>
              <a:rPr kumimoji="0" lang="en-US" sz="1400" b="0" i="0" u="none" strike="noStrike" kern="1200" cap="none" spc="0" normalizeH="0" baseline="0" noProof="0" dirty="0">
                <a:ln>
                  <a:noFill/>
                </a:ln>
                <a:solidFill>
                  <a:prstClr val="black"/>
                </a:solidFill>
                <a:effectLst/>
                <a:uLnTx/>
                <a:uFillTx/>
                <a:latin typeface="Georgia" panose="02040502050405020303" pitchFamily="18" charset="0"/>
                <a:ea typeface="Calibri"/>
                <a:cs typeface="Calibri"/>
                <a:sym typeface="Calibri"/>
              </a:rPr>
              <a:t>The pipeline uses CMCC DDS service as the data store to ingest the fire predictors  for the pilots every day to make the prediction </a:t>
            </a:r>
            <a:r>
              <a:rPr kumimoji="0" lang="en-US" sz="1400" b="1" i="0" u="none" strike="noStrike" kern="1200" cap="none" spc="0" normalizeH="0" baseline="0" noProof="0" dirty="0">
                <a:ln>
                  <a:noFill/>
                </a:ln>
                <a:solidFill>
                  <a:prstClr val="black"/>
                </a:solidFill>
                <a:effectLst/>
                <a:uLnTx/>
                <a:uFillTx/>
                <a:latin typeface="Georgia" panose="02040502050405020303" pitchFamily="18" charset="0"/>
                <a:ea typeface="Calibri"/>
                <a:cs typeface="Calibri"/>
                <a:sym typeface="Calibri"/>
              </a:rPr>
              <a:t>for the following day.</a:t>
            </a:r>
          </a:p>
          <a:p>
            <a:pPr marL="457200" lvl="0" indent="-336550" algn="l" rtl="0">
              <a:spcBef>
                <a:spcPts val="0"/>
              </a:spcBef>
              <a:spcAft>
                <a:spcPts val="0"/>
              </a:spcAft>
              <a:buSzPts val="1700"/>
              <a:buFont typeface="Calibri"/>
              <a:buChar char="●"/>
            </a:pPr>
            <a:r>
              <a:rPr lang="en-US" sz="1400" dirty="0">
                <a:latin typeface="Georgia" panose="02040502050405020303" pitchFamily="18" charset="0"/>
                <a:ea typeface="Calibri"/>
                <a:cs typeface="Calibri"/>
                <a:sym typeface="Calibri"/>
              </a:rPr>
              <a:t>The configuration for the retrieval of a variable from DDS is stored in TOML file format.</a:t>
            </a:r>
          </a:p>
          <a:p>
            <a:pPr marL="457200" marR="0" lvl="0" indent="-336550" algn="l" defTabSz="457200" rtl="0" eaLnBrk="1" fontAlgn="auto" latinLnBrk="0" hangingPunct="1">
              <a:lnSpc>
                <a:spcPct val="100000"/>
              </a:lnSpc>
              <a:spcBef>
                <a:spcPts val="0"/>
              </a:spcBef>
              <a:spcAft>
                <a:spcPts val="0"/>
              </a:spcAft>
              <a:buClrTx/>
              <a:buSzPts val="1700"/>
              <a:buFont typeface="Calibri"/>
              <a:buChar char="●"/>
              <a:tabLst/>
              <a:defRPr/>
            </a:pPr>
            <a:r>
              <a:rPr kumimoji="0" lang="en-US" sz="1400" b="0" i="0" u="none" strike="noStrike" kern="1200" cap="none" spc="0" normalizeH="0" baseline="0" noProof="0" dirty="0">
                <a:ln>
                  <a:noFill/>
                </a:ln>
                <a:solidFill>
                  <a:prstClr val="black"/>
                </a:solidFill>
                <a:effectLst/>
                <a:uLnTx/>
                <a:uFillTx/>
                <a:latin typeface="Georgia" panose="02040502050405020303" pitchFamily="18" charset="0"/>
                <a:ea typeface="Calibri"/>
                <a:cs typeface="Calibri"/>
                <a:sym typeface="Calibri"/>
              </a:rPr>
              <a:t>The consumed fire predictors are pre-processed “on-the-fly” and fed to the ML model to make the prediction of FDI for the given day.</a:t>
            </a:r>
          </a:p>
          <a:p>
            <a:pPr marL="457200" marR="0" lvl="0" indent="-336550" algn="l" defTabSz="457200" rtl="0" eaLnBrk="1" fontAlgn="auto" latinLnBrk="0" hangingPunct="1">
              <a:lnSpc>
                <a:spcPct val="100000"/>
              </a:lnSpc>
              <a:spcBef>
                <a:spcPts val="0"/>
              </a:spcBef>
              <a:spcAft>
                <a:spcPts val="0"/>
              </a:spcAft>
              <a:buClrTx/>
              <a:buSzPts val="1700"/>
              <a:buFont typeface="Calibri"/>
              <a:buChar char="●"/>
              <a:tabLst/>
              <a:defRPr/>
            </a:pPr>
            <a:r>
              <a:rPr lang="en-US" sz="1400" dirty="0">
                <a:solidFill>
                  <a:prstClr val="black"/>
                </a:solidFill>
                <a:latin typeface="Georgia" panose="02040502050405020303" pitchFamily="18" charset="0"/>
                <a:ea typeface="Calibri"/>
                <a:cs typeface="Calibri"/>
                <a:sym typeface="Calibri"/>
              </a:rPr>
              <a:t>Once the FDI forecast has been computed, it is pushed to the SILVANUS storage from where it can be visualized on the platform*. </a:t>
            </a:r>
            <a:endParaRPr kumimoji="0" lang="en-US" sz="1400" b="0" i="0" u="none" strike="noStrike" kern="1200" cap="none" spc="0" normalizeH="0" baseline="0" noProof="0" dirty="0">
              <a:ln>
                <a:noFill/>
              </a:ln>
              <a:solidFill>
                <a:prstClr val="black"/>
              </a:solidFill>
              <a:effectLst/>
              <a:uLnTx/>
              <a:uFillTx/>
              <a:latin typeface="Georgia" panose="02040502050405020303" pitchFamily="18" charset="0"/>
              <a:ea typeface="Calibri"/>
              <a:cs typeface="Calibri"/>
              <a:sym typeface="Calibri"/>
            </a:endParaRPr>
          </a:p>
        </p:txBody>
      </p:sp>
      <p:sp>
        <p:nvSpPr>
          <p:cNvPr id="3" name="TextBox 2">
            <a:extLst>
              <a:ext uri="{FF2B5EF4-FFF2-40B4-BE49-F238E27FC236}">
                <a16:creationId xmlns:a16="http://schemas.microsoft.com/office/drawing/2014/main" id="{E1BD016A-B262-25EB-01B4-ABC8D3079EA8}"/>
              </a:ext>
            </a:extLst>
          </p:cNvPr>
          <p:cNvSpPr txBox="1"/>
          <p:nvPr/>
        </p:nvSpPr>
        <p:spPr>
          <a:xfrm>
            <a:off x="756953" y="5918356"/>
            <a:ext cx="3732112" cy="261610"/>
          </a:xfrm>
          <a:prstGeom prst="rect">
            <a:avLst/>
          </a:prstGeom>
          <a:noFill/>
        </p:spPr>
        <p:txBody>
          <a:bodyPr wrap="none" rtlCol="0">
            <a:spAutoFit/>
          </a:bodyPr>
          <a:lstStyle/>
          <a:p>
            <a:r>
              <a:rPr lang="en-GB" sz="1100" dirty="0">
                <a:latin typeface="Georgia" panose="02040502050405020303" pitchFamily="18" charset="0"/>
              </a:rPr>
              <a:t>*development of the platform is </a:t>
            </a:r>
            <a:r>
              <a:rPr lang="en-GB" sz="1100" b="1" dirty="0">
                <a:latin typeface="Georgia" panose="02040502050405020303" pitchFamily="18" charset="0"/>
              </a:rPr>
              <a:t>not</a:t>
            </a:r>
            <a:r>
              <a:rPr lang="en-GB" sz="1100" dirty="0">
                <a:latin typeface="Georgia" panose="02040502050405020303" pitchFamily="18" charset="0"/>
              </a:rPr>
              <a:t> developed by CMCC</a:t>
            </a:r>
          </a:p>
        </p:txBody>
      </p:sp>
      <p:pic>
        <p:nvPicPr>
          <p:cNvPr id="8" name="Picture 7">
            <a:extLst>
              <a:ext uri="{FF2B5EF4-FFF2-40B4-BE49-F238E27FC236}">
                <a16:creationId xmlns:a16="http://schemas.microsoft.com/office/drawing/2014/main" id="{CA16A29F-B450-A6E6-81EA-E878D453424E}"/>
              </a:ext>
            </a:extLst>
          </p:cNvPr>
          <p:cNvPicPr>
            <a:picLocks noChangeAspect="1"/>
          </p:cNvPicPr>
          <p:nvPr/>
        </p:nvPicPr>
        <p:blipFill>
          <a:blip r:embed="rId6"/>
          <a:stretch>
            <a:fillRect/>
          </a:stretch>
        </p:blipFill>
        <p:spPr>
          <a:xfrm>
            <a:off x="5930837" y="2904083"/>
            <a:ext cx="5735093" cy="3014273"/>
          </a:xfrm>
          <a:prstGeom prst="rect">
            <a:avLst/>
          </a:prstGeom>
        </p:spPr>
      </p:pic>
      <p:pic>
        <p:nvPicPr>
          <p:cNvPr id="9" name="Picture 8">
            <a:extLst>
              <a:ext uri="{FF2B5EF4-FFF2-40B4-BE49-F238E27FC236}">
                <a16:creationId xmlns:a16="http://schemas.microsoft.com/office/drawing/2014/main" id="{5CE26FE1-CD8D-B2E2-EF72-A97206FD712D}"/>
              </a:ext>
            </a:extLst>
          </p:cNvPr>
          <p:cNvPicPr>
            <a:picLocks noChangeAspect="1"/>
          </p:cNvPicPr>
          <p:nvPr/>
        </p:nvPicPr>
        <p:blipFill>
          <a:blip r:embed="rId7"/>
          <a:stretch>
            <a:fillRect/>
          </a:stretch>
        </p:blipFill>
        <p:spPr>
          <a:xfrm>
            <a:off x="7058826" y="1806298"/>
            <a:ext cx="1787036" cy="896864"/>
          </a:xfrm>
          <a:prstGeom prst="rect">
            <a:avLst/>
          </a:prstGeom>
        </p:spPr>
      </p:pic>
      <p:cxnSp>
        <p:nvCxnSpPr>
          <p:cNvPr id="10" name="Straight Arrow Connector 9">
            <a:extLst>
              <a:ext uri="{FF2B5EF4-FFF2-40B4-BE49-F238E27FC236}">
                <a16:creationId xmlns:a16="http://schemas.microsoft.com/office/drawing/2014/main" id="{7493EC10-3AC8-E457-6FB8-BBD80CC8D743}"/>
              </a:ext>
            </a:extLst>
          </p:cNvPr>
          <p:cNvCxnSpPr/>
          <p:nvPr/>
        </p:nvCxnSpPr>
        <p:spPr>
          <a:xfrm flipV="1">
            <a:off x="6413646" y="2563738"/>
            <a:ext cx="645180" cy="709301"/>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11" name="TextBox 10">
            <a:extLst>
              <a:ext uri="{FF2B5EF4-FFF2-40B4-BE49-F238E27FC236}">
                <a16:creationId xmlns:a16="http://schemas.microsoft.com/office/drawing/2014/main" id="{E9899908-F282-8BF7-8D7D-CCBCAB750499}"/>
              </a:ext>
            </a:extLst>
          </p:cNvPr>
          <p:cNvSpPr txBox="1"/>
          <p:nvPr/>
        </p:nvSpPr>
        <p:spPr>
          <a:xfrm>
            <a:off x="9580388" y="6580265"/>
            <a:ext cx="2611612" cy="276999"/>
          </a:xfrm>
          <a:prstGeom prst="rect">
            <a:avLst/>
          </a:prstGeom>
          <a:noFill/>
        </p:spPr>
        <p:txBody>
          <a:bodyPr wrap="none" rtlCol="0">
            <a:spAutoFit/>
          </a:bodyPr>
          <a:lstStyle/>
          <a:p>
            <a:r>
              <a:rPr lang="en-GB" sz="1200" dirty="0">
                <a:solidFill>
                  <a:schemeClr val="tx1">
                    <a:alpha val="40000"/>
                  </a:schemeClr>
                </a:solidFill>
                <a:latin typeface="Georgia" panose="02040502050405020303" pitchFamily="18" charset="0"/>
              </a:rPr>
              <a:t>Shahbaz </a:t>
            </a:r>
            <a:r>
              <a:rPr lang="en-GB" sz="1200" dirty="0" err="1">
                <a:solidFill>
                  <a:schemeClr val="tx1">
                    <a:alpha val="40000"/>
                  </a:schemeClr>
                </a:solidFill>
                <a:latin typeface="Georgia" panose="02040502050405020303" pitchFamily="18" charset="0"/>
              </a:rPr>
              <a:t>Alvi</a:t>
            </a:r>
            <a:r>
              <a:rPr lang="en-GB" sz="1200" dirty="0">
                <a:solidFill>
                  <a:schemeClr val="tx1">
                    <a:alpha val="40000"/>
                  </a:schemeClr>
                </a:solidFill>
                <a:latin typeface="Georgia" panose="02040502050405020303" pitchFamily="18" charset="0"/>
              </a:rPr>
              <a:t>, </a:t>
            </a:r>
            <a:r>
              <a:rPr lang="en-GB" sz="1200" dirty="0" err="1">
                <a:solidFill>
                  <a:schemeClr val="tx1">
                    <a:alpha val="40000"/>
                  </a:schemeClr>
                </a:solidFill>
                <a:latin typeface="Georgia" panose="02040502050405020303" pitchFamily="18" charset="0"/>
              </a:rPr>
              <a:t>shahbaz.alvi@cmcc.it</a:t>
            </a:r>
            <a:endParaRPr lang="en-GB" sz="1200" dirty="0">
              <a:solidFill>
                <a:schemeClr val="tx1">
                  <a:alpha val="40000"/>
                </a:schemeClr>
              </a:solidFill>
              <a:latin typeface="Georgia" panose="02040502050405020303" pitchFamily="18" charset="0"/>
            </a:endParaRPr>
          </a:p>
        </p:txBody>
      </p:sp>
    </p:spTree>
    <p:extLst>
      <p:ext uri="{BB962C8B-B14F-4D97-AF65-F5344CB8AC3E}">
        <p14:creationId xmlns:p14="http://schemas.microsoft.com/office/powerpoint/2010/main" val="24429503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20996-5460-DE36-01C9-AD2A54C5D66B}"/>
              </a:ext>
            </a:extLst>
          </p:cNvPr>
          <p:cNvSpPr>
            <a:spLocks noGrp="1"/>
          </p:cNvSpPr>
          <p:nvPr>
            <p:ph type="title"/>
          </p:nvPr>
        </p:nvSpPr>
        <p:spPr>
          <a:xfrm>
            <a:off x="0" y="1"/>
            <a:ext cx="12192000" cy="1690688"/>
          </a:xfrm>
          <a:solidFill>
            <a:srgbClr val="0D7F0F"/>
          </a:solidFill>
        </p:spPr>
        <p:txBody>
          <a:bodyPr/>
          <a:lstStyle/>
          <a:p>
            <a:r>
              <a:rPr lang="en-US" dirty="0">
                <a:solidFill>
                  <a:schemeClr val="bg1"/>
                </a:solidFill>
                <a:latin typeface="Georgia" panose="02040502050405020303" pitchFamily="18" charset="0"/>
              </a:rPr>
              <a:t>What is SILVANUS?</a:t>
            </a:r>
          </a:p>
        </p:txBody>
      </p:sp>
      <p:sp>
        <p:nvSpPr>
          <p:cNvPr id="7" name="Google Shape;115;p1">
            <a:extLst>
              <a:ext uri="{FF2B5EF4-FFF2-40B4-BE49-F238E27FC236}">
                <a16:creationId xmlns:a16="http://schemas.microsoft.com/office/drawing/2014/main" id="{1619DA54-0B05-EEFE-EC16-9A95F6116616}"/>
              </a:ext>
            </a:extLst>
          </p:cNvPr>
          <p:cNvSpPr/>
          <p:nvPr/>
        </p:nvSpPr>
        <p:spPr>
          <a:xfrm>
            <a:off x="3437388" y="1896844"/>
            <a:ext cx="8573400" cy="1326000"/>
          </a:xfrm>
          <a:prstGeom prst="roundRect">
            <a:avLst>
              <a:gd name="adj" fmla="val 16667"/>
            </a:avLst>
          </a:prstGeom>
          <a:solidFill>
            <a:srgbClr val="92D0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Georgia" panose="02040502050405020303" pitchFamily="18" charset="0"/>
                <a:ea typeface="Calibri"/>
                <a:cs typeface="Calibri"/>
                <a:sym typeface="Calibri"/>
              </a:rPr>
              <a:t>To develop an integrated technology platform with innovative toolkits that provide decision-making support in preparedness, response and recovery phase of wildfire management and enhancing the human, environment, and economic resilience to wildfires​.</a:t>
            </a:r>
            <a:endParaRPr dirty="0">
              <a:latin typeface="Georgia" panose="02040502050405020303" pitchFamily="18" charset="0"/>
              <a:ea typeface="Calibri"/>
              <a:cs typeface="Calibri"/>
              <a:sym typeface="Calibri"/>
            </a:endParaRPr>
          </a:p>
        </p:txBody>
      </p:sp>
      <p:sp>
        <p:nvSpPr>
          <p:cNvPr id="8" name="Google Shape;116;p1">
            <a:extLst>
              <a:ext uri="{FF2B5EF4-FFF2-40B4-BE49-F238E27FC236}">
                <a16:creationId xmlns:a16="http://schemas.microsoft.com/office/drawing/2014/main" id="{98C791B6-392F-A89A-9ABD-D5B63C946788}"/>
              </a:ext>
            </a:extLst>
          </p:cNvPr>
          <p:cNvSpPr/>
          <p:nvPr/>
        </p:nvSpPr>
        <p:spPr>
          <a:xfrm>
            <a:off x="2447168" y="1896844"/>
            <a:ext cx="1284300" cy="380100"/>
          </a:xfrm>
          <a:prstGeom prst="round2DiagRect">
            <a:avLst>
              <a:gd name="adj1" fmla="val 16667"/>
              <a:gd name="adj2" fmla="val 0"/>
            </a:avLst>
          </a:prstGeom>
          <a:solidFill>
            <a:srgbClr val="0D7F0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b="1" dirty="0">
                <a:solidFill>
                  <a:schemeClr val="bg1"/>
                </a:solidFill>
                <a:latin typeface="Georgia" panose="02040502050405020303" pitchFamily="18" charset="0"/>
                <a:ea typeface="Calibri"/>
                <a:cs typeface="Calibri"/>
                <a:sym typeface="Calibri"/>
              </a:rPr>
              <a:t>Vision</a:t>
            </a:r>
            <a:endParaRPr sz="1600" b="1" dirty="0">
              <a:solidFill>
                <a:schemeClr val="bg1"/>
              </a:solidFill>
              <a:latin typeface="Georgia" panose="02040502050405020303" pitchFamily="18" charset="0"/>
              <a:ea typeface="Calibri"/>
              <a:cs typeface="Calibri"/>
              <a:sym typeface="Calibri"/>
            </a:endParaRPr>
          </a:p>
        </p:txBody>
      </p:sp>
      <p:graphicFrame>
        <p:nvGraphicFramePr>
          <p:cNvPr id="23" name="Diagram 22">
            <a:extLst>
              <a:ext uri="{FF2B5EF4-FFF2-40B4-BE49-F238E27FC236}">
                <a16:creationId xmlns:a16="http://schemas.microsoft.com/office/drawing/2014/main" id="{1B5C9F4E-50C0-8872-3585-BEF3BDE77A77}"/>
              </a:ext>
            </a:extLst>
          </p:cNvPr>
          <p:cNvGraphicFramePr/>
          <p:nvPr>
            <p:extLst>
              <p:ext uri="{D42A27DB-BD31-4B8C-83A1-F6EECF244321}">
                <p14:modId xmlns:p14="http://schemas.microsoft.com/office/powerpoint/2010/main" val="1968923742"/>
              </p:ext>
            </p:extLst>
          </p:nvPr>
        </p:nvGraphicFramePr>
        <p:xfrm>
          <a:off x="-91163" y="3016953"/>
          <a:ext cx="4237277" cy="34384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5" name="Google Shape;117;p1">
            <a:extLst>
              <a:ext uri="{FF2B5EF4-FFF2-40B4-BE49-F238E27FC236}">
                <a16:creationId xmlns:a16="http://schemas.microsoft.com/office/drawing/2014/main" id="{7AECA77E-61C2-CD2E-6288-36F1EE646CE6}"/>
              </a:ext>
            </a:extLst>
          </p:cNvPr>
          <p:cNvPicPr preferRelativeResize="0"/>
          <p:nvPr/>
        </p:nvPicPr>
        <p:blipFill>
          <a:blip r:embed="rId8">
            <a:alphaModFix/>
          </a:blip>
          <a:stretch>
            <a:fillRect/>
          </a:stretch>
        </p:blipFill>
        <p:spPr>
          <a:xfrm>
            <a:off x="5187071" y="3898586"/>
            <a:ext cx="6319525" cy="1268969"/>
          </a:xfrm>
          <a:prstGeom prst="rect">
            <a:avLst/>
          </a:prstGeom>
          <a:noFill/>
          <a:ln>
            <a:noFill/>
          </a:ln>
        </p:spPr>
      </p:pic>
      <p:sp>
        <p:nvSpPr>
          <p:cNvPr id="26" name="Google Shape;118;p1">
            <a:extLst>
              <a:ext uri="{FF2B5EF4-FFF2-40B4-BE49-F238E27FC236}">
                <a16:creationId xmlns:a16="http://schemas.microsoft.com/office/drawing/2014/main" id="{CB52CD30-8302-EA9B-6889-A6615018F7DB}"/>
              </a:ext>
            </a:extLst>
          </p:cNvPr>
          <p:cNvSpPr txBox="1"/>
          <p:nvPr/>
        </p:nvSpPr>
        <p:spPr>
          <a:xfrm>
            <a:off x="5256770" y="5162831"/>
            <a:ext cx="1464000" cy="124038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400" b="1" dirty="0">
                <a:solidFill>
                  <a:schemeClr val="dk1"/>
                </a:solidFill>
                <a:latin typeface="Georgia" panose="02040502050405020303" pitchFamily="18" charset="0"/>
                <a:ea typeface="Calibri"/>
                <a:cs typeface="Calibri"/>
                <a:sym typeface="Calibri"/>
              </a:rPr>
              <a:t>Phase A</a:t>
            </a:r>
            <a:r>
              <a:rPr lang="en-US" sz="1400" dirty="0">
                <a:solidFill>
                  <a:schemeClr val="dk1"/>
                </a:solidFill>
                <a:latin typeface="Georgia" panose="02040502050405020303" pitchFamily="18" charset="0"/>
                <a:ea typeface="Calibri"/>
                <a:cs typeface="Calibri"/>
                <a:sym typeface="Calibri"/>
              </a:rPr>
              <a:t> Prevention and preparedness to wildfire.​</a:t>
            </a:r>
            <a:endParaRPr sz="1400" dirty="0">
              <a:solidFill>
                <a:schemeClr val="dk1"/>
              </a:solidFill>
              <a:latin typeface="Georgia" panose="02040502050405020303" pitchFamily="18" charset="0"/>
              <a:ea typeface="Calibri"/>
              <a:cs typeface="Calibri"/>
              <a:sym typeface="Calibri"/>
            </a:endParaRPr>
          </a:p>
        </p:txBody>
      </p:sp>
      <p:sp>
        <p:nvSpPr>
          <p:cNvPr id="27" name="Google Shape;119;p1">
            <a:extLst>
              <a:ext uri="{FF2B5EF4-FFF2-40B4-BE49-F238E27FC236}">
                <a16:creationId xmlns:a16="http://schemas.microsoft.com/office/drawing/2014/main" id="{6CC63AEF-04D2-3303-8A12-333103AEEBF6}"/>
              </a:ext>
            </a:extLst>
          </p:cNvPr>
          <p:cNvSpPr txBox="1"/>
          <p:nvPr/>
        </p:nvSpPr>
        <p:spPr>
          <a:xfrm>
            <a:off x="7481140" y="5162831"/>
            <a:ext cx="1584000" cy="112469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400" b="1" dirty="0">
                <a:solidFill>
                  <a:schemeClr val="dk1"/>
                </a:solidFill>
                <a:latin typeface="Georgia" panose="02040502050405020303" pitchFamily="18" charset="0"/>
                <a:ea typeface="Calibri"/>
                <a:cs typeface="Calibri"/>
                <a:sym typeface="Calibri"/>
              </a:rPr>
              <a:t>Phase B</a:t>
            </a:r>
            <a:endParaRPr sz="1400" b="1" dirty="0">
              <a:solidFill>
                <a:schemeClr val="dk1"/>
              </a:solidFill>
              <a:latin typeface="Georgia" panose="02040502050405020303" pitchFamily="18" charset="0"/>
              <a:ea typeface="Calibri"/>
              <a:cs typeface="Calibri"/>
              <a:sym typeface="Calibri"/>
            </a:endParaRPr>
          </a:p>
          <a:p>
            <a:pPr marL="0" lvl="0" indent="0" algn="l" rtl="0">
              <a:spcBef>
                <a:spcPts val="0"/>
              </a:spcBef>
              <a:spcAft>
                <a:spcPts val="0"/>
              </a:spcAft>
              <a:buNone/>
            </a:pPr>
            <a:r>
              <a:rPr lang="en-US" sz="1400" dirty="0">
                <a:solidFill>
                  <a:schemeClr val="dk1"/>
                </a:solidFill>
                <a:latin typeface="Georgia" panose="02040502050405020303" pitchFamily="18" charset="0"/>
                <a:ea typeface="Calibri"/>
                <a:cs typeface="Calibri"/>
                <a:sym typeface="Calibri"/>
              </a:rPr>
              <a:t>Fire detection and response coordination.</a:t>
            </a:r>
            <a:endParaRPr sz="1400" dirty="0">
              <a:solidFill>
                <a:schemeClr val="dk1"/>
              </a:solidFill>
              <a:latin typeface="Georgia" panose="02040502050405020303" pitchFamily="18" charset="0"/>
              <a:ea typeface="Calibri"/>
              <a:cs typeface="Calibri"/>
              <a:sym typeface="Calibri"/>
            </a:endParaRPr>
          </a:p>
        </p:txBody>
      </p:sp>
      <p:sp>
        <p:nvSpPr>
          <p:cNvPr id="28" name="Google Shape;120;p1">
            <a:extLst>
              <a:ext uri="{FF2B5EF4-FFF2-40B4-BE49-F238E27FC236}">
                <a16:creationId xmlns:a16="http://schemas.microsoft.com/office/drawing/2014/main" id="{8E362955-E014-4120-EAFB-43D7A58D5CA6}"/>
              </a:ext>
            </a:extLst>
          </p:cNvPr>
          <p:cNvSpPr txBox="1"/>
          <p:nvPr/>
        </p:nvSpPr>
        <p:spPr>
          <a:xfrm>
            <a:off x="9645929" y="5162831"/>
            <a:ext cx="2122938" cy="103892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400" b="1" dirty="0">
                <a:solidFill>
                  <a:schemeClr val="dk1"/>
                </a:solidFill>
                <a:latin typeface="Georgia" panose="02040502050405020303" pitchFamily="18" charset="0"/>
                <a:ea typeface="Calibri"/>
                <a:cs typeface="Calibri"/>
                <a:sym typeface="Calibri"/>
              </a:rPr>
              <a:t>Phase C</a:t>
            </a:r>
            <a:endParaRPr sz="1400" b="1" dirty="0">
              <a:solidFill>
                <a:schemeClr val="dk1"/>
              </a:solidFill>
              <a:latin typeface="Georgia" panose="02040502050405020303" pitchFamily="18" charset="0"/>
              <a:ea typeface="Calibri"/>
              <a:cs typeface="Calibri"/>
              <a:sym typeface="Calibri"/>
            </a:endParaRPr>
          </a:p>
          <a:p>
            <a:pPr marL="0" lvl="0" indent="0" algn="l" rtl="0">
              <a:spcBef>
                <a:spcPts val="0"/>
              </a:spcBef>
              <a:spcAft>
                <a:spcPts val="0"/>
              </a:spcAft>
              <a:buNone/>
            </a:pPr>
            <a:r>
              <a:rPr lang="en-US" sz="1400" dirty="0">
                <a:solidFill>
                  <a:schemeClr val="dk1"/>
                </a:solidFill>
                <a:latin typeface="Georgia" panose="02040502050405020303" pitchFamily="18" charset="0"/>
                <a:ea typeface="Calibri"/>
                <a:cs typeface="Calibri"/>
                <a:sym typeface="Calibri"/>
              </a:rPr>
              <a:t>Forest restoration and adaptation policies.</a:t>
            </a:r>
            <a:endParaRPr sz="1400" dirty="0">
              <a:solidFill>
                <a:schemeClr val="dk1"/>
              </a:solidFill>
              <a:latin typeface="Georgia" panose="02040502050405020303" pitchFamily="18" charset="0"/>
              <a:ea typeface="Calibri"/>
              <a:cs typeface="Calibri"/>
              <a:sym typeface="Calibri"/>
            </a:endParaRPr>
          </a:p>
        </p:txBody>
      </p:sp>
      <p:pic>
        <p:nvPicPr>
          <p:cNvPr id="3" name="Google Shape;135;p1">
            <a:extLst>
              <a:ext uri="{FF2B5EF4-FFF2-40B4-BE49-F238E27FC236}">
                <a16:creationId xmlns:a16="http://schemas.microsoft.com/office/drawing/2014/main" id="{34CF3808-FF00-0DFC-15AB-E099EA46A0FB}"/>
              </a:ext>
            </a:extLst>
          </p:cNvPr>
          <p:cNvPicPr preferRelativeResize="0">
            <a:picLocks noChangeAspect="1"/>
          </p:cNvPicPr>
          <p:nvPr/>
        </p:nvPicPr>
        <p:blipFill>
          <a:blip r:embed="rId9">
            <a:alphaModFix/>
          </a:blip>
          <a:stretch>
            <a:fillRect/>
          </a:stretch>
        </p:blipFill>
        <p:spPr>
          <a:xfrm>
            <a:off x="0" y="6462598"/>
            <a:ext cx="1126347" cy="401458"/>
          </a:xfrm>
          <a:prstGeom prst="rect">
            <a:avLst/>
          </a:prstGeom>
          <a:noFill/>
          <a:ln>
            <a:noFill/>
          </a:ln>
        </p:spPr>
      </p:pic>
      <p:pic>
        <p:nvPicPr>
          <p:cNvPr id="4" name="Picture 3">
            <a:extLst>
              <a:ext uri="{FF2B5EF4-FFF2-40B4-BE49-F238E27FC236}">
                <a16:creationId xmlns:a16="http://schemas.microsoft.com/office/drawing/2014/main" id="{F3EA17D6-0294-9996-8E41-C2822DC962A7}"/>
              </a:ext>
            </a:extLst>
          </p:cNvPr>
          <p:cNvPicPr>
            <a:picLocks noChangeAspect="1"/>
          </p:cNvPicPr>
          <p:nvPr/>
        </p:nvPicPr>
        <p:blipFill>
          <a:blip r:embed="rId10"/>
          <a:stretch>
            <a:fillRect/>
          </a:stretch>
        </p:blipFill>
        <p:spPr>
          <a:xfrm>
            <a:off x="2549146" y="6486392"/>
            <a:ext cx="1422799" cy="370872"/>
          </a:xfrm>
          <a:prstGeom prst="rect">
            <a:avLst/>
          </a:prstGeom>
        </p:spPr>
      </p:pic>
      <p:pic>
        <p:nvPicPr>
          <p:cNvPr id="5" name="Picture 4">
            <a:extLst>
              <a:ext uri="{FF2B5EF4-FFF2-40B4-BE49-F238E27FC236}">
                <a16:creationId xmlns:a16="http://schemas.microsoft.com/office/drawing/2014/main" id="{D79CCC53-6AD6-B26F-3F27-7116E941537B}"/>
              </a:ext>
            </a:extLst>
          </p:cNvPr>
          <p:cNvPicPr>
            <a:picLocks noChangeAspect="1"/>
          </p:cNvPicPr>
          <p:nvPr/>
        </p:nvPicPr>
        <p:blipFill>
          <a:blip r:embed="rId11"/>
          <a:stretch>
            <a:fillRect/>
          </a:stretch>
        </p:blipFill>
        <p:spPr>
          <a:xfrm>
            <a:off x="1126347" y="6486392"/>
            <a:ext cx="1422799" cy="381154"/>
          </a:xfrm>
          <a:prstGeom prst="rect">
            <a:avLst/>
          </a:prstGeom>
        </p:spPr>
      </p:pic>
      <p:sp>
        <p:nvSpPr>
          <p:cNvPr id="6" name="TextBox 5">
            <a:extLst>
              <a:ext uri="{FF2B5EF4-FFF2-40B4-BE49-F238E27FC236}">
                <a16:creationId xmlns:a16="http://schemas.microsoft.com/office/drawing/2014/main" id="{457E9803-1695-7552-27C4-A645EA5FBC4A}"/>
              </a:ext>
            </a:extLst>
          </p:cNvPr>
          <p:cNvSpPr txBox="1"/>
          <p:nvPr/>
        </p:nvSpPr>
        <p:spPr>
          <a:xfrm>
            <a:off x="9580388" y="6580265"/>
            <a:ext cx="2611612" cy="276999"/>
          </a:xfrm>
          <a:prstGeom prst="rect">
            <a:avLst/>
          </a:prstGeom>
          <a:noFill/>
        </p:spPr>
        <p:txBody>
          <a:bodyPr wrap="none" rtlCol="0">
            <a:spAutoFit/>
          </a:bodyPr>
          <a:lstStyle/>
          <a:p>
            <a:r>
              <a:rPr lang="en-GB" sz="1200" dirty="0">
                <a:latin typeface="Georgia" panose="02040502050405020303" pitchFamily="18" charset="0"/>
              </a:rPr>
              <a:t>Shahbaz </a:t>
            </a:r>
            <a:r>
              <a:rPr lang="en-GB" sz="1200" dirty="0" err="1">
                <a:latin typeface="Georgia" panose="02040502050405020303" pitchFamily="18" charset="0"/>
              </a:rPr>
              <a:t>Alvi</a:t>
            </a:r>
            <a:r>
              <a:rPr lang="en-GB" sz="1200" dirty="0">
                <a:latin typeface="Georgia" panose="02040502050405020303" pitchFamily="18" charset="0"/>
              </a:rPr>
              <a:t>, </a:t>
            </a:r>
            <a:r>
              <a:rPr lang="en-GB" sz="1200" dirty="0" err="1">
                <a:latin typeface="Georgia" panose="02040502050405020303" pitchFamily="18" charset="0"/>
              </a:rPr>
              <a:t>shahbaz.alvi@cmcc.it</a:t>
            </a:r>
            <a:endParaRPr lang="en-GB" sz="1200" dirty="0">
              <a:latin typeface="Georgia" panose="02040502050405020303" pitchFamily="18" charset="0"/>
            </a:endParaRPr>
          </a:p>
        </p:txBody>
      </p:sp>
    </p:spTree>
    <p:extLst>
      <p:ext uri="{BB962C8B-B14F-4D97-AF65-F5344CB8AC3E}">
        <p14:creationId xmlns:p14="http://schemas.microsoft.com/office/powerpoint/2010/main" val="26169089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CA9DC6-BAA2-22C5-1975-B040760CB0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5B9981-1792-ED28-87A3-F621B4C530A2}"/>
              </a:ext>
            </a:extLst>
          </p:cNvPr>
          <p:cNvSpPr>
            <a:spLocks noGrp="1"/>
          </p:cNvSpPr>
          <p:nvPr>
            <p:ph type="title"/>
          </p:nvPr>
        </p:nvSpPr>
        <p:spPr>
          <a:xfrm>
            <a:off x="0" y="1"/>
            <a:ext cx="12192000" cy="1690688"/>
          </a:xfrm>
          <a:solidFill>
            <a:srgbClr val="0D7F0F"/>
          </a:solidFill>
        </p:spPr>
        <p:txBody>
          <a:bodyPr/>
          <a:lstStyle/>
          <a:p>
            <a:r>
              <a:rPr lang="en-US" dirty="0">
                <a:solidFill>
                  <a:schemeClr val="bg1"/>
                </a:solidFill>
                <a:latin typeface="Georgia" panose="02040502050405020303" pitchFamily="18" charset="0"/>
              </a:rPr>
              <a:t>Daily FDI in SILVANUS: Daily FDI pipeline</a:t>
            </a:r>
            <a:endParaRPr lang="en-US" dirty="0">
              <a:latin typeface="Georgia" panose="02040502050405020303" pitchFamily="18" charset="0"/>
            </a:endParaRPr>
          </a:p>
        </p:txBody>
      </p:sp>
      <p:pic>
        <p:nvPicPr>
          <p:cNvPr id="4" name="Google Shape;135;p1">
            <a:extLst>
              <a:ext uri="{FF2B5EF4-FFF2-40B4-BE49-F238E27FC236}">
                <a16:creationId xmlns:a16="http://schemas.microsoft.com/office/drawing/2014/main" id="{FF6BE2D0-52E1-15F9-E223-A3357823D21E}"/>
              </a:ext>
            </a:extLst>
          </p:cNvPr>
          <p:cNvPicPr preferRelativeResize="0">
            <a:picLocks noChangeAspect="1"/>
          </p:cNvPicPr>
          <p:nvPr/>
        </p:nvPicPr>
        <p:blipFill>
          <a:blip r:embed="rId3">
            <a:alphaModFix/>
          </a:blip>
          <a:stretch>
            <a:fillRect/>
          </a:stretch>
        </p:blipFill>
        <p:spPr>
          <a:xfrm>
            <a:off x="0" y="6456542"/>
            <a:ext cx="1126347" cy="401458"/>
          </a:xfrm>
          <a:prstGeom prst="rect">
            <a:avLst/>
          </a:prstGeom>
          <a:noFill/>
          <a:ln>
            <a:noFill/>
          </a:ln>
        </p:spPr>
      </p:pic>
      <p:pic>
        <p:nvPicPr>
          <p:cNvPr id="6" name="Picture 5">
            <a:extLst>
              <a:ext uri="{FF2B5EF4-FFF2-40B4-BE49-F238E27FC236}">
                <a16:creationId xmlns:a16="http://schemas.microsoft.com/office/drawing/2014/main" id="{C15B96E8-8AFC-826A-1DD6-3B9E0B8DFC5C}"/>
              </a:ext>
            </a:extLst>
          </p:cNvPr>
          <p:cNvPicPr>
            <a:picLocks noChangeAspect="1"/>
          </p:cNvPicPr>
          <p:nvPr/>
        </p:nvPicPr>
        <p:blipFill>
          <a:blip r:embed="rId4"/>
          <a:stretch>
            <a:fillRect/>
          </a:stretch>
        </p:blipFill>
        <p:spPr>
          <a:xfrm>
            <a:off x="2549146" y="6486392"/>
            <a:ext cx="1422799" cy="370872"/>
          </a:xfrm>
          <a:prstGeom prst="rect">
            <a:avLst/>
          </a:prstGeom>
        </p:spPr>
      </p:pic>
      <p:pic>
        <p:nvPicPr>
          <p:cNvPr id="7" name="Picture 6">
            <a:extLst>
              <a:ext uri="{FF2B5EF4-FFF2-40B4-BE49-F238E27FC236}">
                <a16:creationId xmlns:a16="http://schemas.microsoft.com/office/drawing/2014/main" id="{560302C7-1684-2E7B-C6D7-5251F4E12160}"/>
              </a:ext>
            </a:extLst>
          </p:cNvPr>
          <p:cNvPicPr>
            <a:picLocks noChangeAspect="1"/>
          </p:cNvPicPr>
          <p:nvPr/>
        </p:nvPicPr>
        <p:blipFill>
          <a:blip r:embed="rId5"/>
          <a:stretch>
            <a:fillRect/>
          </a:stretch>
        </p:blipFill>
        <p:spPr>
          <a:xfrm>
            <a:off x="1126347" y="6486392"/>
            <a:ext cx="1422799" cy="381154"/>
          </a:xfrm>
          <a:prstGeom prst="rect">
            <a:avLst/>
          </a:prstGeom>
        </p:spPr>
      </p:pic>
      <p:sp>
        <p:nvSpPr>
          <p:cNvPr id="5" name="Google Shape;225;g2fb8a43a22a_0_619">
            <a:extLst>
              <a:ext uri="{FF2B5EF4-FFF2-40B4-BE49-F238E27FC236}">
                <a16:creationId xmlns:a16="http://schemas.microsoft.com/office/drawing/2014/main" id="{6C1C09A2-B011-745C-A1BC-C7D9ECBC9C25}"/>
              </a:ext>
            </a:extLst>
          </p:cNvPr>
          <p:cNvSpPr/>
          <p:nvPr/>
        </p:nvSpPr>
        <p:spPr>
          <a:xfrm>
            <a:off x="165125" y="1968078"/>
            <a:ext cx="5599834" cy="4226771"/>
          </a:xfrm>
          <a:prstGeom prst="roundRect">
            <a:avLst>
              <a:gd name="adj" fmla="val 16667"/>
            </a:avLst>
          </a:prstGeom>
          <a:solidFill>
            <a:srgbClr val="92D0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marR="0" lvl="0" indent="-336550" algn="l" defTabSz="457200" rtl="0" eaLnBrk="1" fontAlgn="auto" latinLnBrk="0" hangingPunct="1">
              <a:lnSpc>
                <a:spcPct val="100000"/>
              </a:lnSpc>
              <a:spcBef>
                <a:spcPts val="0"/>
              </a:spcBef>
              <a:spcAft>
                <a:spcPts val="0"/>
              </a:spcAft>
              <a:buClrTx/>
              <a:buSzPts val="1700"/>
              <a:buFont typeface="Calibri"/>
              <a:buChar char="●"/>
              <a:tabLst/>
              <a:defRPr/>
            </a:pPr>
            <a:r>
              <a:rPr kumimoji="0" lang="en-US" sz="1400" b="0" i="0" u="none" strike="noStrike" kern="1200" cap="none" spc="0" normalizeH="0" baseline="0" noProof="0" dirty="0">
                <a:ln>
                  <a:noFill/>
                </a:ln>
                <a:solidFill>
                  <a:prstClr val="black"/>
                </a:solidFill>
                <a:effectLst/>
                <a:uLnTx/>
                <a:uFillTx/>
                <a:latin typeface="Georgia" panose="02040502050405020303" pitchFamily="18" charset="0"/>
                <a:ea typeface="Calibri"/>
                <a:cs typeface="Calibri"/>
                <a:sym typeface="Calibri"/>
              </a:rPr>
              <a:t>The pipeline uses CMCC DDS service as the data store to ingest the fire predictors  for the pilots every day to make the prediction </a:t>
            </a:r>
            <a:r>
              <a:rPr kumimoji="0" lang="en-US" sz="1400" b="1" i="0" u="none" strike="noStrike" kern="1200" cap="none" spc="0" normalizeH="0" baseline="0" noProof="0" dirty="0">
                <a:ln>
                  <a:noFill/>
                </a:ln>
                <a:solidFill>
                  <a:prstClr val="black"/>
                </a:solidFill>
                <a:effectLst/>
                <a:uLnTx/>
                <a:uFillTx/>
                <a:latin typeface="Georgia" panose="02040502050405020303" pitchFamily="18" charset="0"/>
                <a:ea typeface="Calibri"/>
                <a:cs typeface="Calibri"/>
                <a:sym typeface="Calibri"/>
              </a:rPr>
              <a:t>for the following day.</a:t>
            </a:r>
          </a:p>
          <a:p>
            <a:pPr marL="457200" lvl="0" indent="-336550" algn="l" rtl="0">
              <a:spcBef>
                <a:spcPts val="0"/>
              </a:spcBef>
              <a:spcAft>
                <a:spcPts val="0"/>
              </a:spcAft>
              <a:buSzPts val="1700"/>
              <a:buFont typeface="Calibri"/>
              <a:buChar char="●"/>
            </a:pPr>
            <a:r>
              <a:rPr lang="en-US" sz="1400" dirty="0">
                <a:latin typeface="Georgia" panose="02040502050405020303" pitchFamily="18" charset="0"/>
                <a:ea typeface="Calibri"/>
                <a:cs typeface="Calibri"/>
                <a:sym typeface="Calibri"/>
              </a:rPr>
              <a:t>The configuration for the retrieval of a variable from DDS is stored in TOML file format.</a:t>
            </a:r>
          </a:p>
          <a:p>
            <a:pPr marL="457200" marR="0" lvl="0" indent="-336550" algn="l" defTabSz="457200" rtl="0" eaLnBrk="1" fontAlgn="auto" latinLnBrk="0" hangingPunct="1">
              <a:lnSpc>
                <a:spcPct val="100000"/>
              </a:lnSpc>
              <a:spcBef>
                <a:spcPts val="0"/>
              </a:spcBef>
              <a:spcAft>
                <a:spcPts val="0"/>
              </a:spcAft>
              <a:buClrTx/>
              <a:buSzPts val="1700"/>
              <a:buFont typeface="Calibri"/>
              <a:buChar char="●"/>
              <a:tabLst/>
              <a:defRPr/>
            </a:pPr>
            <a:r>
              <a:rPr kumimoji="0" lang="en-US" sz="1400" b="0" i="0" u="none" strike="noStrike" kern="1200" cap="none" spc="0" normalizeH="0" baseline="0" noProof="0" dirty="0">
                <a:ln>
                  <a:noFill/>
                </a:ln>
                <a:solidFill>
                  <a:prstClr val="black"/>
                </a:solidFill>
                <a:effectLst/>
                <a:uLnTx/>
                <a:uFillTx/>
                <a:latin typeface="Georgia" panose="02040502050405020303" pitchFamily="18" charset="0"/>
                <a:ea typeface="Calibri"/>
                <a:cs typeface="Calibri"/>
                <a:sym typeface="Calibri"/>
              </a:rPr>
              <a:t>The consumed fire predictors are pre-processed “on-the-fly” and fed to the ML model to make the prediction of FDI for the given day.</a:t>
            </a:r>
          </a:p>
          <a:p>
            <a:pPr marL="457200" marR="0" lvl="0" indent="-336550" algn="l" defTabSz="457200" rtl="0" eaLnBrk="1" fontAlgn="auto" latinLnBrk="0" hangingPunct="1">
              <a:lnSpc>
                <a:spcPct val="100000"/>
              </a:lnSpc>
              <a:spcBef>
                <a:spcPts val="0"/>
              </a:spcBef>
              <a:spcAft>
                <a:spcPts val="0"/>
              </a:spcAft>
              <a:buClrTx/>
              <a:buSzPts val="1700"/>
              <a:buFont typeface="Calibri"/>
              <a:buChar char="●"/>
              <a:tabLst/>
              <a:defRPr/>
            </a:pPr>
            <a:r>
              <a:rPr kumimoji="0" lang="en-US" sz="1400" b="0" i="0" u="none" strike="noStrike" kern="1200" cap="none" spc="0" normalizeH="0" baseline="0" noProof="0" dirty="0">
                <a:ln>
                  <a:noFill/>
                </a:ln>
                <a:solidFill>
                  <a:prstClr val="black"/>
                </a:solidFill>
                <a:effectLst/>
                <a:uLnTx/>
                <a:uFillTx/>
                <a:latin typeface="Georgia" panose="02040502050405020303" pitchFamily="18" charset="0"/>
                <a:ea typeface="Calibri"/>
                <a:cs typeface="Calibri"/>
                <a:sym typeface="Calibri"/>
              </a:rPr>
              <a:t>Once the FDI forecast has been computed, it is pushed to the SILVANUS storage from where it can be visualized on the platform*. </a:t>
            </a:r>
          </a:p>
          <a:p>
            <a:pPr marL="457200" marR="0" lvl="0" indent="-336550" algn="l" defTabSz="457200" rtl="0" eaLnBrk="1" fontAlgn="auto" latinLnBrk="0" hangingPunct="1">
              <a:lnSpc>
                <a:spcPct val="100000"/>
              </a:lnSpc>
              <a:spcBef>
                <a:spcPts val="0"/>
              </a:spcBef>
              <a:spcAft>
                <a:spcPts val="0"/>
              </a:spcAft>
              <a:buClrTx/>
              <a:buSzPts val="1700"/>
              <a:buFont typeface="Calibri"/>
              <a:buChar char="●"/>
              <a:tabLst/>
              <a:defRPr/>
            </a:pPr>
            <a:r>
              <a:rPr kumimoji="0" lang="en-US" sz="1400" b="0" i="0" u="none" strike="noStrike" kern="1200" cap="none" spc="0" normalizeH="0" baseline="0" noProof="0" dirty="0">
                <a:ln>
                  <a:noFill/>
                </a:ln>
                <a:solidFill>
                  <a:prstClr val="black"/>
                </a:solidFill>
                <a:effectLst/>
                <a:uLnTx/>
                <a:uFillTx/>
                <a:latin typeface="Georgia" panose="02040502050405020303" pitchFamily="18" charset="0"/>
                <a:ea typeface="Calibri"/>
                <a:cs typeface="Calibri"/>
                <a:sym typeface="Calibri"/>
              </a:rPr>
              <a:t>The pipeline can </a:t>
            </a:r>
            <a:r>
              <a:rPr kumimoji="0" lang="en-US" sz="1400" b="0" i="0" u="none" strike="noStrike" kern="1200" cap="none" spc="0" normalizeH="0" baseline="0" noProof="0" dirty="0" err="1">
                <a:ln>
                  <a:noFill/>
                </a:ln>
                <a:solidFill>
                  <a:prstClr val="black"/>
                </a:solidFill>
                <a:effectLst/>
                <a:uLnTx/>
                <a:uFillTx/>
                <a:latin typeface="Georgia" panose="02040502050405020303" pitchFamily="18" charset="0"/>
                <a:ea typeface="Calibri"/>
                <a:cs typeface="Calibri"/>
                <a:sym typeface="Calibri"/>
              </a:rPr>
              <a:t>dockerized</a:t>
            </a:r>
            <a:r>
              <a:rPr kumimoji="0" lang="en-US" sz="1400" b="0" i="0" u="none" strike="noStrike" kern="1200" cap="none" spc="0" normalizeH="0" baseline="0" noProof="0" dirty="0">
                <a:ln>
                  <a:noFill/>
                </a:ln>
                <a:solidFill>
                  <a:prstClr val="black"/>
                </a:solidFill>
                <a:effectLst/>
                <a:uLnTx/>
                <a:uFillTx/>
                <a:latin typeface="Georgia" panose="02040502050405020303" pitchFamily="18" charset="0"/>
                <a:ea typeface="Calibri"/>
                <a:cs typeface="Calibri"/>
                <a:sym typeface="Calibri"/>
              </a:rPr>
              <a:t> and deployed on cluster environment like k8s for automated computation of the FDI. </a:t>
            </a:r>
          </a:p>
        </p:txBody>
      </p:sp>
      <p:sp>
        <p:nvSpPr>
          <p:cNvPr id="3" name="TextBox 2">
            <a:extLst>
              <a:ext uri="{FF2B5EF4-FFF2-40B4-BE49-F238E27FC236}">
                <a16:creationId xmlns:a16="http://schemas.microsoft.com/office/drawing/2014/main" id="{2F04165D-EDF7-9AB0-C3D9-2E6EC7E5B93D}"/>
              </a:ext>
            </a:extLst>
          </p:cNvPr>
          <p:cNvSpPr txBox="1"/>
          <p:nvPr/>
        </p:nvSpPr>
        <p:spPr>
          <a:xfrm>
            <a:off x="756953" y="5918356"/>
            <a:ext cx="3826689"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*development of the </a:t>
            </a:r>
            <a:r>
              <a:rPr kumimoji="0" lang="en-GB" sz="1100" b="0" i="0" u="none" strike="noStrike" kern="1200" cap="none" spc="0" normalizeH="0" baseline="0" noProof="0" dirty="0" err="1">
                <a:ln>
                  <a:noFill/>
                </a:ln>
                <a:solidFill>
                  <a:prstClr val="black"/>
                </a:solidFill>
                <a:effectLst/>
                <a:uLnTx/>
                <a:uFillTx/>
                <a:latin typeface="Georgia" panose="02040502050405020303" pitchFamily="18" charset="0"/>
                <a:ea typeface="+mn-ea"/>
                <a:cs typeface="+mn-cs"/>
              </a:rPr>
              <a:t>kubernetes</a:t>
            </a:r>
            <a:r>
              <a:rPr lang="en-GB" sz="1100" dirty="0">
                <a:solidFill>
                  <a:prstClr val="black"/>
                </a:solidFill>
                <a:latin typeface="Georgia" panose="02040502050405020303" pitchFamily="18" charset="0"/>
              </a:rPr>
              <a:t> cluster no done by CMCC.</a:t>
            </a:r>
            <a:endParaRPr kumimoji="0" lang="en-GB" sz="11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p:txBody>
      </p:sp>
      <p:sp>
        <p:nvSpPr>
          <p:cNvPr id="11" name="TextBox 10">
            <a:extLst>
              <a:ext uri="{FF2B5EF4-FFF2-40B4-BE49-F238E27FC236}">
                <a16:creationId xmlns:a16="http://schemas.microsoft.com/office/drawing/2014/main" id="{76E897CE-26E5-707D-2290-3FAF15B83497}"/>
              </a:ext>
            </a:extLst>
          </p:cNvPr>
          <p:cNvSpPr txBox="1"/>
          <p:nvPr/>
        </p:nvSpPr>
        <p:spPr>
          <a:xfrm>
            <a:off x="9580388" y="6580265"/>
            <a:ext cx="2611612"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alpha val="40000"/>
                  </a:prstClr>
                </a:solidFill>
                <a:effectLst/>
                <a:uLnTx/>
                <a:uFillTx/>
                <a:latin typeface="Georgia" panose="02040502050405020303" pitchFamily="18" charset="0"/>
                <a:ea typeface="+mn-ea"/>
                <a:cs typeface="+mn-cs"/>
              </a:rPr>
              <a:t>Shahbaz </a:t>
            </a:r>
            <a:r>
              <a:rPr kumimoji="0" lang="en-GB" sz="1200" b="0" i="0" u="none" strike="noStrike" kern="1200" cap="none" spc="0" normalizeH="0" baseline="0" noProof="0" dirty="0" err="1">
                <a:ln>
                  <a:noFill/>
                </a:ln>
                <a:solidFill>
                  <a:prstClr val="black">
                    <a:alpha val="40000"/>
                  </a:prstClr>
                </a:solidFill>
                <a:effectLst/>
                <a:uLnTx/>
                <a:uFillTx/>
                <a:latin typeface="Georgia" panose="02040502050405020303" pitchFamily="18" charset="0"/>
                <a:ea typeface="+mn-ea"/>
                <a:cs typeface="+mn-cs"/>
              </a:rPr>
              <a:t>Alvi</a:t>
            </a:r>
            <a:r>
              <a:rPr kumimoji="0" lang="en-GB" sz="1200" b="0" i="0" u="none" strike="noStrike" kern="1200" cap="none" spc="0" normalizeH="0" baseline="0" noProof="0" dirty="0">
                <a:ln>
                  <a:noFill/>
                </a:ln>
                <a:solidFill>
                  <a:prstClr val="black">
                    <a:alpha val="40000"/>
                  </a:prstClr>
                </a:solidFill>
                <a:effectLst/>
                <a:uLnTx/>
                <a:uFillTx/>
                <a:latin typeface="Georgia" panose="02040502050405020303" pitchFamily="18" charset="0"/>
                <a:ea typeface="+mn-ea"/>
                <a:cs typeface="+mn-cs"/>
              </a:rPr>
              <a:t>, </a:t>
            </a:r>
            <a:r>
              <a:rPr kumimoji="0" lang="en-GB" sz="1200" b="0" i="0" u="none" strike="noStrike" kern="1200" cap="none" spc="0" normalizeH="0" baseline="0" noProof="0" dirty="0" err="1">
                <a:ln>
                  <a:noFill/>
                </a:ln>
                <a:solidFill>
                  <a:prstClr val="black">
                    <a:alpha val="40000"/>
                  </a:prstClr>
                </a:solidFill>
                <a:effectLst/>
                <a:uLnTx/>
                <a:uFillTx/>
                <a:latin typeface="Georgia" panose="02040502050405020303" pitchFamily="18" charset="0"/>
                <a:ea typeface="+mn-ea"/>
                <a:cs typeface="+mn-cs"/>
              </a:rPr>
              <a:t>shahbaz.alvi@cmcc.it</a:t>
            </a:r>
            <a:endParaRPr kumimoji="0" lang="en-GB" sz="1200" b="0" i="0" u="none" strike="noStrike" kern="1200" cap="none" spc="0" normalizeH="0" baseline="0" noProof="0" dirty="0">
              <a:ln>
                <a:noFill/>
              </a:ln>
              <a:solidFill>
                <a:prstClr val="black">
                  <a:alpha val="40000"/>
                </a:prstClr>
              </a:solidFill>
              <a:effectLst/>
              <a:uLnTx/>
              <a:uFillTx/>
              <a:latin typeface="Georgia" panose="02040502050405020303" pitchFamily="18" charset="0"/>
              <a:ea typeface="+mn-ea"/>
              <a:cs typeface="+mn-cs"/>
            </a:endParaRPr>
          </a:p>
        </p:txBody>
      </p:sp>
      <p:pic>
        <p:nvPicPr>
          <p:cNvPr id="3080" name="Picture 8" descr="Docker, containers, VMs and ...">
            <a:extLst>
              <a:ext uri="{FF2B5EF4-FFF2-40B4-BE49-F238E27FC236}">
                <a16:creationId xmlns:a16="http://schemas.microsoft.com/office/drawing/2014/main" id="{7817A7BA-7C26-5D32-BD79-912A183578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05900" y="2581725"/>
            <a:ext cx="2658302" cy="1220731"/>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K8s. Concludiamo con Kubernetes ...">
            <a:extLst>
              <a:ext uri="{FF2B5EF4-FFF2-40B4-BE49-F238E27FC236}">
                <a16:creationId xmlns:a16="http://schemas.microsoft.com/office/drawing/2014/main" id="{138E6AFB-CB83-E343-B27B-E18F6A22BD7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27850" y="2527300"/>
            <a:ext cx="2489200" cy="1296625"/>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GitHub - fluxcd/community: Flux ...">
            <a:extLst>
              <a:ext uri="{FF2B5EF4-FFF2-40B4-BE49-F238E27FC236}">
                <a16:creationId xmlns:a16="http://schemas.microsoft.com/office/drawing/2014/main" id="{FE43B011-E25D-506E-404B-27BCA2B2621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77098" y="4246560"/>
            <a:ext cx="1805463" cy="92868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4" descr="The Ultimate Guide to GitHub: Everything You Need to Know | by Kazem  Mirzaei | Medium">
            <a:extLst>
              <a:ext uri="{FF2B5EF4-FFF2-40B4-BE49-F238E27FC236}">
                <a16:creationId xmlns:a16="http://schemas.microsoft.com/office/drawing/2014/main" id="{E4013DE4-307F-F759-161E-71EE52C1E21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27800" y="3748031"/>
            <a:ext cx="1993899" cy="1121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71668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A8E651-C987-8884-7CD3-7E5CBC3731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168BA5-9E24-5B0E-2900-2AFE377FF114}"/>
              </a:ext>
            </a:extLst>
          </p:cNvPr>
          <p:cNvSpPr>
            <a:spLocks noGrp="1"/>
          </p:cNvSpPr>
          <p:nvPr>
            <p:ph type="title"/>
          </p:nvPr>
        </p:nvSpPr>
        <p:spPr>
          <a:xfrm>
            <a:off x="0" y="1"/>
            <a:ext cx="12192000" cy="1690688"/>
          </a:xfrm>
          <a:solidFill>
            <a:srgbClr val="0D7F0F"/>
          </a:solidFill>
        </p:spPr>
        <p:txBody>
          <a:bodyPr/>
          <a:lstStyle/>
          <a:p>
            <a:r>
              <a:rPr lang="en-US" dirty="0">
                <a:solidFill>
                  <a:schemeClr val="bg1"/>
                </a:solidFill>
                <a:latin typeface="Georgia" panose="02040502050405020303" pitchFamily="18" charset="0"/>
              </a:rPr>
              <a:t>Daily FDI in SILVANUS: Some results</a:t>
            </a:r>
            <a:endParaRPr lang="en-US" dirty="0">
              <a:latin typeface="Georgia" panose="02040502050405020303" pitchFamily="18" charset="0"/>
            </a:endParaRPr>
          </a:p>
        </p:txBody>
      </p:sp>
      <p:pic>
        <p:nvPicPr>
          <p:cNvPr id="4" name="Google Shape;135;p1">
            <a:extLst>
              <a:ext uri="{FF2B5EF4-FFF2-40B4-BE49-F238E27FC236}">
                <a16:creationId xmlns:a16="http://schemas.microsoft.com/office/drawing/2014/main" id="{87C18EF2-2F9C-F373-B72B-D534D6EEDFAC}"/>
              </a:ext>
            </a:extLst>
          </p:cNvPr>
          <p:cNvPicPr preferRelativeResize="0">
            <a:picLocks noChangeAspect="1"/>
          </p:cNvPicPr>
          <p:nvPr/>
        </p:nvPicPr>
        <p:blipFill>
          <a:blip r:embed="rId3">
            <a:alphaModFix/>
          </a:blip>
          <a:stretch>
            <a:fillRect/>
          </a:stretch>
        </p:blipFill>
        <p:spPr>
          <a:xfrm>
            <a:off x="0" y="6456542"/>
            <a:ext cx="1126347" cy="401458"/>
          </a:xfrm>
          <a:prstGeom prst="rect">
            <a:avLst/>
          </a:prstGeom>
          <a:noFill/>
          <a:ln>
            <a:noFill/>
          </a:ln>
        </p:spPr>
      </p:pic>
      <p:pic>
        <p:nvPicPr>
          <p:cNvPr id="6" name="Picture 5">
            <a:extLst>
              <a:ext uri="{FF2B5EF4-FFF2-40B4-BE49-F238E27FC236}">
                <a16:creationId xmlns:a16="http://schemas.microsoft.com/office/drawing/2014/main" id="{6BD66151-ADD1-E59A-6DD1-EC11137CEF66}"/>
              </a:ext>
            </a:extLst>
          </p:cNvPr>
          <p:cNvPicPr>
            <a:picLocks noChangeAspect="1"/>
          </p:cNvPicPr>
          <p:nvPr/>
        </p:nvPicPr>
        <p:blipFill>
          <a:blip r:embed="rId4"/>
          <a:stretch>
            <a:fillRect/>
          </a:stretch>
        </p:blipFill>
        <p:spPr>
          <a:xfrm>
            <a:off x="2549146" y="6486392"/>
            <a:ext cx="1422799" cy="370872"/>
          </a:xfrm>
          <a:prstGeom prst="rect">
            <a:avLst/>
          </a:prstGeom>
        </p:spPr>
      </p:pic>
      <p:pic>
        <p:nvPicPr>
          <p:cNvPr id="7" name="Picture 6">
            <a:extLst>
              <a:ext uri="{FF2B5EF4-FFF2-40B4-BE49-F238E27FC236}">
                <a16:creationId xmlns:a16="http://schemas.microsoft.com/office/drawing/2014/main" id="{26736780-487D-4231-1E9C-D178D2836D25}"/>
              </a:ext>
            </a:extLst>
          </p:cNvPr>
          <p:cNvPicPr>
            <a:picLocks noChangeAspect="1"/>
          </p:cNvPicPr>
          <p:nvPr/>
        </p:nvPicPr>
        <p:blipFill>
          <a:blip r:embed="rId5"/>
          <a:stretch>
            <a:fillRect/>
          </a:stretch>
        </p:blipFill>
        <p:spPr>
          <a:xfrm>
            <a:off x="1126347" y="6486392"/>
            <a:ext cx="1422799" cy="381154"/>
          </a:xfrm>
          <a:prstGeom prst="rect">
            <a:avLst/>
          </a:prstGeom>
        </p:spPr>
      </p:pic>
      <p:sp>
        <p:nvSpPr>
          <p:cNvPr id="5" name="Google Shape;225;g2fb8a43a22a_0_619">
            <a:extLst>
              <a:ext uri="{FF2B5EF4-FFF2-40B4-BE49-F238E27FC236}">
                <a16:creationId xmlns:a16="http://schemas.microsoft.com/office/drawing/2014/main" id="{F8A6BCC5-8FAB-1CFE-4A31-4FB238A4D99C}"/>
              </a:ext>
            </a:extLst>
          </p:cNvPr>
          <p:cNvSpPr/>
          <p:nvPr/>
        </p:nvSpPr>
        <p:spPr>
          <a:xfrm>
            <a:off x="165125" y="1968078"/>
            <a:ext cx="5599834" cy="4226771"/>
          </a:xfrm>
          <a:prstGeom prst="roundRect">
            <a:avLst>
              <a:gd name="adj" fmla="val 16667"/>
            </a:avLst>
          </a:prstGeom>
          <a:solidFill>
            <a:srgbClr val="92D0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336550" algn="l" rtl="0">
              <a:spcBef>
                <a:spcPts val="0"/>
              </a:spcBef>
              <a:spcAft>
                <a:spcPts val="0"/>
              </a:spcAft>
              <a:buSzPts val="1700"/>
              <a:buFont typeface="Calibri"/>
              <a:buChar char="●"/>
            </a:pPr>
            <a:r>
              <a:rPr lang="en-US" sz="1400" dirty="0">
                <a:latin typeface="Georgia" panose="02040502050405020303" pitchFamily="18" charset="0"/>
                <a:ea typeface="Calibri"/>
                <a:cs typeface="Calibri"/>
                <a:sym typeface="Calibri"/>
              </a:rPr>
              <a:t>We deploy our FDI user product on three different pilots sites in Europe, </a:t>
            </a:r>
          </a:p>
          <a:p>
            <a:pPr marL="914400" lvl="1" indent="-336550" algn="l" rtl="0">
              <a:spcBef>
                <a:spcPts val="0"/>
              </a:spcBef>
              <a:spcAft>
                <a:spcPts val="0"/>
              </a:spcAft>
              <a:buSzPts val="1700"/>
              <a:buFont typeface="Calibri"/>
              <a:buChar char="○"/>
            </a:pPr>
            <a:r>
              <a:rPr lang="en-US" sz="1400" dirty="0">
                <a:latin typeface="Georgia" panose="02040502050405020303" pitchFamily="18" charset="0"/>
                <a:ea typeface="Calibri"/>
                <a:cs typeface="Calibri"/>
                <a:sym typeface="Calibri"/>
              </a:rPr>
              <a:t>Gargano, Apulia</a:t>
            </a:r>
          </a:p>
          <a:p>
            <a:pPr marL="914400" lvl="1" indent="-336550" algn="l" rtl="0">
              <a:spcBef>
                <a:spcPts val="0"/>
              </a:spcBef>
              <a:spcAft>
                <a:spcPts val="0"/>
              </a:spcAft>
              <a:buSzPts val="1700"/>
              <a:buFont typeface="Calibri"/>
              <a:buChar char="○"/>
            </a:pPr>
            <a:r>
              <a:rPr lang="en-US" sz="1400" dirty="0">
                <a:latin typeface="Georgia" panose="02040502050405020303" pitchFamily="18" charset="0"/>
                <a:ea typeface="Calibri"/>
                <a:cs typeface="Calibri"/>
                <a:sym typeface="Calibri"/>
              </a:rPr>
              <a:t>Tepilora, Sardinia</a:t>
            </a:r>
          </a:p>
          <a:p>
            <a:pPr marL="914400" lvl="1" indent="-336550" algn="l" rtl="0">
              <a:spcBef>
                <a:spcPts val="0"/>
              </a:spcBef>
              <a:spcAft>
                <a:spcPts val="0"/>
              </a:spcAft>
              <a:buSzPts val="1700"/>
              <a:buFont typeface="Calibri"/>
              <a:buChar char="○"/>
            </a:pPr>
            <a:r>
              <a:rPr lang="en-US" sz="1400" dirty="0" err="1">
                <a:latin typeface="Georgia" panose="02040502050405020303" pitchFamily="18" charset="0"/>
                <a:ea typeface="Calibri"/>
                <a:cs typeface="Calibri"/>
                <a:sym typeface="Calibri"/>
              </a:rPr>
              <a:t>Covilhã</a:t>
            </a:r>
            <a:r>
              <a:rPr lang="en-US" sz="1400" dirty="0">
                <a:latin typeface="Georgia" panose="02040502050405020303" pitchFamily="18" charset="0"/>
                <a:ea typeface="Calibri"/>
                <a:cs typeface="Calibri"/>
                <a:sym typeface="Calibri"/>
              </a:rPr>
              <a:t>, Portugal</a:t>
            </a:r>
            <a:endParaRPr lang="en-US" sz="1100" dirty="0">
              <a:latin typeface="Georgia" panose="02040502050405020303" pitchFamily="18" charset="0"/>
              <a:ea typeface="Calibri"/>
              <a:cs typeface="Calibri"/>
              <a:sym typeface="Calibri"/>
            </a:endParaRPr>
          </a:p>
        </p:txBody>
      </p:sp>
      <p:pic>
        <p:nvPicPr>
          <p:cNvPr id="13" name="Google Shape;338;g2fb8a43a22a_0_795">
            <a:extLst>
              <a:ext uri="{FF2B5EF4-FFF2-40B4-BE49-F238E27FC236}">
                <a16:creationId xmlns:a16="http://schemas.microsoft.com/office/drawing/2014/main" id="{13225A4B-45DE-0FFB-7DF2-49B55B06B693}"/>
              </a:ext>
            </a:extLst>
          </p:cNvPr>
          <p:cNvPicPr preferRelativeResize="0"/>
          <p:nvPr/>
        </p:nvPicPr>
        <p:blipFill>
          <a:blip r:embed="rId6">
            <a:alphaModFix/>
          </a:blip>
          <a:stretch>
            <a:fillRect/>
          </a:stretch>
        </p:blipFill>
        <p:spPr>
          <a:xfrm>
            <a:off x="5659403" y="3769065"/>
            <a:ext cx="2665726" cy="1901525"/>
          </a:xfrm>
          <a:prstGeom prst="rect">
            <a:avLst/>
          </a:prstGeom>
          <a:noFill/>
          <a:ln>
            <a:noFill/>
          </a:ln>
        </p:spPr>
      </p:pic>
      <p:pic>
        <p:nvPicPr>
          <p:cNvPr id="14" name="Google Shape;339;g2fb8a43a22a_0_795">
            <a:extLst>
              <a:ext uri="{FF2B5EF4-FFF2-40B4-BE49-F238E27FC236}">
                <a16:creationId xmlns:a16="http://schemas.microsoft.com/office/drawing/2014/main" id="{7CF06818-FB3D-7237-973D-2C7D7209F94A}"/>
              </a:ext>
            </a:extLst>
          </p:cNvPr>
          <p:cNvPicPr preferRelativeResize="0"/>
          <p:nvPr/>
        </p:nvPicPr>
        <p:blipFill>
          <a:blip r:embed="rId7">
            <a:alphaModFix/>
          </a:blip>
          <a:stretch>
            <a:fillRect/>
          </a:stretch>
        </p:blipFill>
        <p:spPr>
          <a:xfrm>
            <a:off x="10087701" y="1964257"/>
            <a:ext cx="2104299" cy="1210689"/>
          </a:xfrm>
          <a:prstGeom prst="rect">
            <a:avLst/>
          </a:prstGeom>
          <a:noFill/>
          <a:ln>
            <a:noFill/>
          </a:ln>
        </p:spPr>
      </p:pic>
      <p:pic>
        <p:nvPicPr>
          <p:cNvPr id="15" name="Google Shape;340;g2fb8a43a22a_0_795">
            <a:extLst>
              <a:ext uri="{FF2B5EF4-FFF2-40B4-BE49-F238E27FC236}">
                <a16:creationId xmlns:a16="http://schemas.microsoft.com/office/drawing/2014/main" id="{47DB1E3D-3D0F-D4E9-C0B7-55CCDD56D0E0}"/>
              </a:ext>
            </a:extLst>
          </p:cNvPr>
          <p:cNvPicPr preferRelativeResize="0"/>
          <p:nvPr/>
        </p:nvPicPr>
        <p:blipFill>
          <a:blip r:embed="rId8">
            <a:alphaModFix/>
          </a:blip>
          <a:stretch>
            <a:fillRect/>
          </a:stretch>
        </p:blipFill>
        <p:spPr>
          <a:xfrm>
            <a:off x="6376301" y="1772307"/>
            <a:ext cx="3060225" cy="1800672"/>
          </a:xfrm>
          <a:prstGeom prst="rect">
            <a:avLst/>
          </a:prstGeom>
          <a:noFill/>
          <a:ln>
            <a:noFill/>
          </a:ln>
        </p:spPr>
      </p:pic>
      <p:cxnSp>
        <p:nvCxnSpPr>
          <p:cNvPr id="16" name="Google Shape;341;g2fb8a43a22a_0_795">
            <a:extLst>
              <a:ext uri="{FF2B5EF4-FFF2-40B4-BE49-F238E27FC236}">
                <a16:creationId xmlns:a16="http://schemas.microsoft.com/office/drawing/2014/main" id="{AD8C0713-FAD1-84FA-B6A0-8DBD5FC54181}"/>
              </a:ext>
            </a:extLst>
          </p:cNvPr>
          <p:cNvCxnSpPr>
            <a:cxnSpLocks/>
          </p:cNvCxnSpPr>
          <p:nvPr/>
        </p:nvCxnSpPr>
        <p:spPr>
          <a:xfrm flipV="1">
            <a:off x="7941251" y="1964257"/>
            <a:ext cx="2455816" cy="100800"/>
          </a:xfrm>
          <a:prstGeom prst="straightConnector1">
            <a:avLst/>
          </a:prstGeom>
          <a:noFill/>
          <a:ln w="9525" cap="flat" cmpd="sng">
            <a:solidFill>
              <a:schemeClr val="dk2"/>
            </a:solidFill>
            <a:prstDash val="solid"/>
            <a:round/>
            <a:headEnd type="none" w="med" len="med"/>
            <a:tailEnd type="none" w="med" len="med"/>
          </a:ln>
        </p:spPr>
      </p:cxnSp>
      <p:cxnSp>
        <p:nvCxnSpPr>
          <p:cNvPr id="17" name="Google Shape;342;g2fb8a43a22a_0_795">
            <a:extLst>
              <a:ext uri="{FF2B5EF4-FFF2-40B4-BE49-F238E27FC236}">
                <a16:creationId xmlns:a16="http://schemas.microsoft.com/office/drawing/2014/main" id="{33566E60-D487-DC42-1ABB-FDC4D8B11E24}"/>
              </a:ext>
            </a:extLst>
          </p:cNvPr>
          <p:cNvCxnSpPr>
            <a:cxnSpLocks/>
          </p:cNvCxnSpPr>
          <p:nvPr/>
        </p:nvCxnSpPr>
        <p:spPr>
          <a:xfrm>
            <a:off x="7915625" y="2202140"/>
            <a:ext cx="2481442" cy="972806"/>
          </a:xfrm>
          <a:prstGeom prst="straightConnector1">
            <a:avLst/>
          </a:prstGeom>
          <a:noFill/>
          <a:ln w="9525" cap="flat" cmpd="sng">
            <a:solidFill>
              <a:schemeClr val="dk2"/>
            </a:solidFill>
            <a:prstDash val="solid"/>
            <a:round/>
            <a:headEnd type="none" w="med" len="med"/>
            <a:tailEnd type="none" w="med" len="med"/>
          </a:ln>
        </p:spPr>
      </p:cxnSp>
      <p:pic>
        <p:nvPicPr>
          <p:cNvPr id="18" name="Google Shape;343;g2fb8a43a22a_0_795">
            <a:extLst>
              <a:ext uri="{FF2B5EF4-FFF2-40B4-BE49-F238E27FC236}">
                <a16:creationId xmlns:a16="http://schemas.microsoft.com/office/drawing/2014/main" id="{B3657193-9D29-8308-1F15-DA26882C310B}"/>
              </a:ext>
            </a:extLst>
          </p:cNvPr>
          <p:cNvPicPr preferRelativeResize="0"/>
          <p:nvPr/>
        </p:nvPicPr>
        <p:blipFill>
          <a:blip r:embed="rId9">
            <a:alphaModFix/>
          </a:blip>
          <a:stretch>
            <a:fillRect/>
          </a:stretch>
        </p:blipFill>
        <p:spPr>
          <a:xfrm>
            <a:off x="10842150" y="3769065"/>
            <a:ext cx="1349850" cy="1454950"/>
          </a:xfrm>
          <a:prstGeom prst="rect">
            <a:avLst/>
          </a:prstGeom>
          <a:noFill/>
          <a:ln>
            <a:noFill/>
          </a:ln>
        </p:spPr>
      </p:pic>
      <p:pic>
        <p:nvPicPr>
          <p:cNvPr id="19" name="Google Shape;344;g2fb8a43a22a_0_795">
            <a:extLst>
              <a:ext uri="{FF2B5EF4-FFF2-40B4-BE49-F238E27FC236}">
                <a16:creationId xmlns:a16="http://schemas.microsoft.com/office/drawing/2014/main" id="{78B8CE07-04ED-CE5F-D780-A40BA2D07D06}"/>
              </a:ext>
            </a:extLst>
          </p:cNvPr>
          <p:cNvPicPr preferRelativeResize="0"/>
          <p:nvPr/>
        </p:nvPicPr>
        <p:blipFill>
          <a:blip r:embed="rId10">
            <a:alphaModFix/>
          </a:blip>
          <a:stretch>
            <a:fillRect/>
          </a:stretch>
        </p:blipFill>
        <p:spPr>
          <a:xfrm>
            <a:off x="8381838" y="3725012"/>
            <a:ext cx="1814050" cy="2904409"/>
          </a:xfrm>
          <a:prstGeom prst="rect">
            <a:avLst/>
          </a:prstGeom>
          <a:noFill/>
          <a:ln>
            <a:noFill/>
          </a:ln>
        </p:spPr>
      </p:pic>
      <p:cxnSp>
        <p:nvCxnSpPr>
          <p:cNvPr id="20" name="Google Shape;345;g2fb8a43a22a_0_795">
            <a:extLst>
              <a:ext uri="{FF2B5EF4-FFF2-40B4-BE49-F238E27FC236}">
                <a16:creationId xmlns:a16="http://schemas.microsoft.com/office/drawing/2014/main" id="{4AA63DCF-75F6-415C-57B6-BE7449F32B4E}"/>
              </a:ext>
            </a:extLst>
          </p:cNvPr>
          <p:cNvCxnSpPr/>
          <p:nvPr/>
        </p:nvCxnSpPr>
        <p:spPr>
          <a:xfrm>
            <a:off x="10020975" y="4431415"/>
            <a:ext cx="869700" cy="803700"/>
          </a:xfrm>
          <a:prstGeom prst="straightConnector1">
            <a:avLst/>
          </a:prstGeom>
          <a:noFill/>
          <a:ln w="9525" cap="flat" cmpd="sng">
            <a:solidFill>
              <a:schemeClr val="dk2"/>
            </a:solidFill>
            <a:prstDash val="solid"/>
            <a:round/>
            <a:headEnd type="none" w="med" len="med"/>
            <a:tailEnd type="none" w="med" len="med"/>
          </a:ln>
        </p:spPr>
      </p:cxnSp>
      <p:cxnSp>
        <p:nvCxnSpPr>
          <p:cNvPr id="21" name="Google Shape;346;g2fb8a43a22a_0_795">
            <a:extLst>
              <a:ext uri="{FF2B5EF4-FFF2-40B4-BE49-F238E27FC236}">
                <a16:creationId xmlns:a16="http://schemas.microsoft.com/office/drawing/2014/main" id="{F996A866-A9FC-6880-C8C1-B1DDE8BEE013}"/>
              </a:ext>
            </a:extLst>
          </p:cNvPr>
          <p:cNvCxnSpPr>
            <a:cxnSpLocks/>
            <a:endCxn id="18" idx="0"/>
          </p:cNvCxnSpPr>
          <p:nvPr/>
        </p:nvCxnSpPr>
        <p:spPr>
          <a:xfrm flipV="1">
            <a:off x="9852715" y="3769065"/>
            <a:ext cx="1664360" cy="402581"/>
          </a:xfrm>
          <a:prstGeom prst="straightConnector1">
            <a:avLst/>
          </a:prstGeom>
          <a:noFill/>
          <a:ln w="9525" cap="flat" cmpd="sng">
            <a:solidFill>
              <a:schemeClr val="dk2"/>
            </a:solidFill>
            <a:prstDash val="solid"/>
            <a:round/>
            <a:headEnd type="none" w="med" len="med"/>
            <a:tailEnd type="none" w="med" len="med"/>
          </a:ln>
        </p:spPr>
      </p:cxnSp>
      <p:sp>
        <p:nvSpPr>
          <p:cNvPr id="22" name="TextBox 21">
            <a:extLst>
              <a:ext uri="{FF2B5EF4-FFF2-40B4-BE49-F238E27FC236}">
                <a16:creationId xmlns:a16="http://schemas.microsoft.com/office/drawing/2014/main" id="{C00DD893-2A1A-15B9-A549-F549E5046740}"/>
              </a:ext>
            </a:extLst>
          </p:cNvPr>
          <p:cNvSpPr txBox="1"/>
          <p:nvPr/>
        </p:nvSpPr>
        <p:spPr>
          <a:xfrm>
            <a:off x="6600487" y="3801583"/>
            <a:ext cx="967637" cy="369332"/>
          </a:xfrm>
          <a:prstGeom prst="rect">
            <a:avLst/>
          </a:prstGeom>
          <a:noFill/>
        </p:spPr>
        <p:txBody>
          <a:bodyPr wrap="none" rtlCol="0">
            <a:spAutoFit/>
          </a:bodyPr>
          <a:lstStyle/>
          <a:p>
            <a:r>
              <a:rPr lang="en-GB" dirty="0"/>
              <a:t>Portugal</a:t>
            </a:r>
          </a:p>
        </p:txBody>
      </p:sp>
      <p:sp>
        <p:nvSpPr>
          <p:cNvPr id="3" name="TextBox 2">
            <a:extLst>
              <a:ext uri="{FF2B5EF4-FFF2-40B4-BE49-F238E27FC236}">
                <a16:creationId xmlns:a16="http://schemas.microsoft.com/office/drawing/2014/main" id="{2112605E-5335-84F9-20AA-968041010C7C}"/>
              </a:ext>
            </a:extLst>
          </p:cNvPr>
          <p:cNvSpPr txBox="1"/>
          <p:nvPr/>
        </p:nvSpPr>
        <p:spPr>
          <a:xfrm>
            <a:off x="9580388" y="6580265"/>
            <a:ext cx="2611612" cy="276999"/>
          </a:xfrm>
          <a:prstGeom prst="rect">
            <a:avLst/>
          </a:prstGeom>
          <a:noFill/>
        </p:spPr>
        <p:txBody>
          <a:bodyPr wrap="none" rtlCol="0">
            <a:spAutoFit/>
          </a:bodyPr>
          <a:lstStyle/>
          <a:p>
            <a:r>
              <a:rPr lang="en-GB" sz="1200" dirty="0">
                <a:solidFill>
                  <a:schemeClr val="tx1">
                    <a:alpha val="40000"/>
                  </a:schemeClr>
                </a:solidFill>
                <a:latin typeface="Georgia" panose="02040502050405020303" pitchFamily="18" charset="0"/>
              </a:rPr>
              <a:t>Shahbaz </a:t>
            </a:r>
            <a:r>
              <a:rPr lang="en-GB" sz="1200" dirty="0" err="1">
                <a:solidFill>
                  <a:schemeClr val="tx1">
                    <a:alpha val="40000"/>
                  </a:schemeClr>
                </a:solidFill>
                <a:latin typeface="Georgia" panose="02040502050405020303" pitchFamily="18" charset="0"/>
              </a:rPr>
              <a:t>Alvi</a:t>
            </a:r>
            <a:r>
              <a:rPr lang="en-GB" sz="1200" dirty="0">
                <a:solidFill>
                  <a:schemeClr val="tx1">
                    <a:alpha val="40000"/>
                  </a:schemeClr>
                </a:solidFill>
                <a:latin typeface="Georgia" panose="02040502050405020303" pitchFamily="18" charset="0"/>
              </a:rPr>
              <a:t>, </a:t>
            </a:r>
            <a:r>
              <a:rPr lang="en-GB" sz="1200" dirty="0" err="1">
                <a:solidFill>
                  <a:schemeClr val="tx1">
                    <a:alpha val="40000"/>
                  </a:schemeClr>
                </a:solidFill>
                <a:latin typeface="Georgia" panose="02040502050405020303" pitchFamily="18" charset="0"/>
              </a:rPr>
              <a:t>shahbaz.alvi@cmcc.it</a:t>
            </a:r>
            <a:endParaRPr lang="en-GB" sz="1200" dirty="0">
              <a:solidFill>
                <a:schemeClr val="tx1">
                  <a:alpha val="40000"/>
                </a:schemeClr>
              </a:solidFill>
              <a:latin typeface="Georgia" panose="02040502050405020303" pitchFamily="18" charset="0"/>
            </a:endParaRPr>
          </a:p>
        </p:txBody>
      </p:sp>
    </p:spTree>
    <p:extLst>
      <p:ext uri="{BB962C8B-B14F-4D97-AF65-F5344CB8AC3E}">
        <p14:creationId xmlns:p14="http://schemas.microsoft.com/office/powerpoint/2010/main" val="15025105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E29D0-86EF-5701-48F8-D08B9E0920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03A64B-167B-3939-5D9D-0D50FE34C2B8}"/>
              </a:ext>
            </a:extLst>
          </p:cNvPr>
          <p:cNvSpPr>
            <a:spLocks noGrp="1"/>
          </p:cNvSpPr>
          <p:nvPr>
            <p:ph type="title"/>
          </p:nvPr>
        </p:nvSpPr>
        <p:spPr>
          <a:xfrm>
            <a:off x="0" y="1"/>
            <a:ext cx="12192000" cy="1690688"/>
          </a:xfrm>
          <a:solidFill>
            <a:srgbClr val="0D7F0F"/>
          </a:solidFill>
        </p:spPr>
        <p:txBody>
          <a:bodyPr/>
          <a:lstStyle/>
          <a:p>
            <a:r>
              <a:rPr lang="en-US" sz="4000" dirty="0">
                <a:solidFill>
                  <a:schemeClr val="bg1"/>
                </a:solidFill>
                <a:latin typeface="Georgia" panose="02040502050405020303" pitchFamily="18" charset="0"/>
              </a:rPr>
              <a:t>Daily FDI in SILVANUS: Some results and validation</a:t>
            </a:r>
            <a:endParaRPr lang="en-US" dirty="0">
              <a:latin typeface="Georgia" panose="02040502050405020303" pitchFamily="18" charset="0"/>
            </a:endParaRPr>
          </a:p>
        </p:txBody>
      </p:sp>
      <p:pic>
        <p:nvPicPr>
          <p:cNvPr id="4" name="Google Shape;135;p1">
            <a:extLst>
              <a:ext uri="{FF2B5EF4-FFF2-40B4-BE49-F238E27FC236}">
                <a16:creationId xmlns:a16="http://schemas.microsoft.com/office/drawing/2014/main" id="{92915E4D-89F0-31FE-1F35-8DE011FF2668}"/>
              </a:ext>
            </a:extLst>
          </p:cNvPr>
          <p:cNvPicPr preferRelativeResize="0">
            <a:picLocks noChangeAspect="1"/>
          </p:cNvPicPr>
          <p:nvPr/>
        </p:nvPicPr>
        <p:blipFill>
          <a:blip r:embed="rId3">
            <a:alphaModFix/>
          </a:blip>
          <a:stretch>
            <a:fillRect/>
          </a:stretch>
        </p:blipFill>
        <p:spPr>
          <a:xfrm>
            <a:off x="0" y="6456542"/>
            <a:ext cx="1126347" cy="401458"/>
          </a:xfrm>
          <a:prstGeom prst="rect">
            <a:avLst/>
          </a:prstGeom>
          <a:noFill/>
          <a:ln>
            <a:noFill/>
          </a:ln>
        </p:spPr>
      </p:pic>
      <p:pic>
        <p:nvPicPr>
          <p:cNvPr id="6" name="Picture 5">
            <a:extLst>
              <a:ext uri="{FF2B5EF4-FFF2-40B4-BE49-F238E27FC236}">
                <a16:creationId xmlns:a16="http://schemas.microsoft.com/office/drawing/2014/main" id="{470CF882-DB7F-EB50-C98C-7B41D85A2ACE}"/>
              </a:ext>
            </a:extLst>
          </p:cNvPr>
          <p:cNvPicPr>
            <a:picLocks noChangeAspect="1"/>
          </p:cNvPicPr>
          <p:nvPr/>
        </p:nvPicPr>
        <p:blipFill>
          <a:blip r:embed="rId4"/>
          <a:stretch>
            <a:fillRect/>
          </a:stretch>
        </p:blipFill>
        <p:spPr>
          <a:xfrm>
            <a:off x="2549146" y="6486392"/>
            <a:ext cx="1422799" cy="370872"/>
          </a:xfrm>
          <a:prstGeom prst="rect">
            <a:avLst/>
          </a:prstGeom>
        </p:spPr>
      </p:pic>
      <p:pic>
        <p:nvPicPr>
          <p:cNvPr id="7" name="Picture 6">
            <a:extLst>
              <a:ext uri="{FF2B5EF4-FFF2-40B4-BE49-F238E27FC236}">
                <a16:creationId xmlns:a16="http://schemas.microsoft.com/office/drawing/2014/main" id="{203E8915-1D1F-F58D-F36C-ADB5C6F3F895}"/>
              </a:ext>
            </a:extLst>
          </p:cNvPr>
          <p:cNvPicPr>
            <a:picLocks noChangeAspect="1"/>
          </p:cNvPicPr>
          <p:nvPr/>
        </p:nvPicPr>
        <p:blipFill>
          <a:blip r:embed="rId5"/>
          <a:stretch>
            <a:fillRect/>
          </a:stretch>
        </p:blipFill>
        <p:spPr>
          <a:xfrm>
            <a:off x="1126347" y="6486392"/>
            <a:ext cx="1422799" cy="381154"/>
          </a:xfrm>
          <a:prstGeom prst="rect">
            <a:avLst/>
          </a:prstGeom>
        </p:spPr>
      </p:pic>
      <p:sp>
        <p:nvSpPr>
          <p:cNvPr id="5" name="Google Shape;225;g2fb8a43a22a_0_619">
            <a:extLst>
              <a:ext uri="{FF2B5EF4-FFF2-40B4-BE49-F238E27FC236}">
                <a16:creationId xmlns:a16="http://schemas.microsoft.com/office/drawing/2014/main" id="{93E6575B-E3BE-0F7B-36DA-5EC8CEE55229}"/>
              </a:ext>
            </a:extLst>
          </p:cNvPr>
          <p:cNvSpPr/>
          <p:nvPr/>
        </p:nvSpPr>
        <p:spPr>
          <a:xfrm>
            <a:off x="165125" y="1968078"/>
            <a:ext cx="5599834" cy="4226771"/>
          </a:xfrm>
          <a:prstGeom prst="roundRect">
            <a:avLst>
              <a:gd name="adj" fmla="val 16667"/>
            </a:avLst>
          </a:prstGeom>
          <a:solidFill>
            <a:srgbClr val="92D0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336550" algn="l" rtl="0">
              <a:spcBef>
                <a:spcPts val="0"/>
              </a:spcBef>
              <a:spcAft>
                <a:spcPts val="0"/>
              </a:spcAft>
              <a:buSzPts val="1700"/>
              <a:buFont typeface="Calibri"/>
              <a:buChar char="●"/>
            </a:pPr>
            <a:r>
              <a:rPr lang="en-US" sz="1400" dirty="0">
                <a:latin typeface="Georgia" panose="02040502050405020303" pitchFamily="18" charset="0"/>
                <a:ea typeface="Calibri"/>
                <a:cs typeface="Calibri"/>
                <a:sym typeface="Calibri"/>
              </a:rPr>
              <a:t>We deploy our FDI user product on three different pilots sites in Europe, </a:t>
            </a:r>
          </a:p>
          <a:p>
            <a:pPr marL="914400" lvl="1" indent="-336550" algn="l" rtl="0">
              <a:spcBef>
                <a:spcPts val="0"/>
              </a:spcBef>
              <a:spcAft>
                <a:spcPts val="0"/>
              </a:spcAft>
              <a:buSzPts val="1700"/>
              <a:buFont typeface="Calibri"/>
              <a:buChar char="○"/>
            </a:pPr>
            <a:r>
              <a:rPr lang="en-US" sz="1400" dirty="0">
                <a:latin typeface="Georgia" panose="02040502050405020303" pitchFamily="18" charset="0"/>
                <a:ea typeface="Calibri"/>
                <a:cs typeface="Calibri"/>
                <a:sym typeface="Calibri"/>
              </a:rPr>
              <a:t>Gargano, Apulia</a:t>
            </a:r>
          </a:p>
          <a:p>
            <a:pPr marL="914400" lvl="1" indent="-336550" algn="l" rtl="0">
              <a:spcBef>
                <a:spcPts val="0"/>
              </a:spcBef>
              <a:spcAft>
                <a:spcPts val="0"/>
              </a:spcAft>
              <a:buSzPts val="1700"/>
              <a:buFont typeface="Calibri"/>
              <a:buChar char="○"/>
            </a:pPr>
            <a:r>
              <a:rPr lang="en-US" sz="1400" dirty="0">
                <a:latin typeface="Georgia" panose="02040502050405020303" pitchFamily="18" charset="0"/>
                <a:ea typeface="Calibri"/>
                <a:cs typeface="Calibri"/>
                <a:sym typeface="Calibri"/>
              </a:rPr>
              <a:t>Tepilora, Sardinia</a:t>
            </a:r>
          </a:p>
          <a:p>
            <a:pPr marL="914400" lvl="1" indent="-336550" algn="l" rtl="0">
              <a:spcBef>
                <a:spcPts val="0"/>
              </a:spcBef>
              <a:spcAft>
                <a:spcPts val="0"/>
              </a:spcAft>
              <a:buSzPts val="1700"/>
              <a:buFont typeface="Calibri"/>
              <a:buChar char="○"/>
            </a:pPr>
            <a:r>
              <a:rPr lang="en-US" sz="1400" dirty="0" err="1">
                <a:latin typeface="Georgia" panose="02040502050405020303" pitchFamily="18" charset="0"/>
                <a:ea typeface="Calibri"/>
                <a:cs typeface="Calibri"/>
                <a:sym typeface="Calibri"/>
              </a:rPr>
              <a:t>Covilhã</a:t>
            </a:r>
            <a:r>
              <a:rPr lang="en-US" sz="1400" dirty="0">
                <a:latin typeface="Georgia" panose="02040502050405020303" pitchFamily="18" charset="0"/>
                <a:ea typeface="Calibri"/>
                <a:cs typeface="Calibri"/>
                <a:sym typeface="Calibri"/>
              </a:rPr>
              <a:t>, Portugal</a:t>
            </a:r>
            <a:endParaRPr lang="en-US" sz="1100" dirty="0">
              <a:latin typeface="Georgia" panose="02040502050405020303" pitchFamily="18" charset="0"/>
              <a:ea typeface="Calibri"/>
              <a:cs typeface="Calibri"/>
              <a:sym typeface="Calibri"/>
            </a:endParaRPr>
          </a:p>
          <a:p>
            <a:pPr marL="457200" indent="-336550">
              <a:buSzPct val="200000"/>
              <a:buFont typeface="Arial" panose="020B0604020202020204" pitchFamily="34" charset="0"/>
              <a:buChar char="•"/>
            </a:pPr>
            <a:r>
              <a:rPr lang="en-US" sz="1400" dirty="0">
                <a:latin typeface="Georgia" panose="02040502050405020303" pitchFamily="18" charset="0"/>
                <a:ea typeface="Calibri"/>
                <a:cs typeface="Calibri"/>
                <a:sym typeface="Calibri"/>
              </a:rPr>
              <a:t>The results are validated more qualitatively, comparing the maps in the same month with VIIRS active fire alerts. </a:t>
            </a:r>
          </a:p>
        </p:txBody>
      </p:sp>
      <p:sp>
        <p:nvSpPr>
          <p:cNvPr id="11" name="TextBox 10">
            <a:extLst>
              <a:ext uri="{FF2B5EF4-FFF2-40B4-BE49-F238E27FC236}">
                <a16:creationId xmlns:a16="http://schemas.microsoft.com/office/drawing/2014/main" id="{DE0600C1-5B74-5802-4A9D-85C0170E2C07}"/>
              </a:ext>
            </a:extLst>
          </p:cNvPr>
          <p:cNvSpPr txBox="1"/>
          <p:nvPr/>
        </p:nvSpPr>
        <p:spPr>
          <a:xfrm>
            <a:off x="9580388" y="6580265"/>
            <a:ext cx="2611612"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alpha val="40000"/>
                  </a:prstClr>
                </a:solidFill>
                <a:effectLst/>
                <a:uLnTx/>
                <a:uFillTx/>
                <a:latin typeface="Georgia" panose="02040502050405020303" pitchFamily="18" charset="0"/>
                <a:ea typeface="+mn-ea"/>
                <a:cs typeface="+mn-cs"/>
              </a:rPr>
              <a:t>Shahbaz </a:t>
            </a:r>
            <a:r>
              <a:rPr kumimoji="0" lang="en-GB" sz="1200" b="0" i="0" u="none" strike="noStrike" kern="1200" cap="none" spc="0" normalizeH="0" baseline="0" noProof="0" dirty="0" err="1">
                <a:ln>
                  <a:noFill/>
                </a:ln>
                <a:solidFill>
                  <a:prstClr val="black">
                    <a:alpha val="40000"/>
                  </a:prstClr>
                </a:solidFill>
                <a:effectLst/>
                <a:uLnTx/>
                <a:uFillTx/>
                <a:latin typeface="Georgia" panose="02040502050405020303" pitchFamily="18" charset="0"/>
                <a:ea typeface="+mn-ea"/>
                <a:cs typeface="+mn-cs"/>
              </a:rPr>
              <a:t>Alvi</a:t>
            </a:r>
            <a:r>
              <a:rPr kumimoji="0" lang="en-GB" sz="1200" b="0" i="0" u="none" strike="noStrike" kern="1200" cap="none" spc="0" normalizeH="0" baseline="0" noProof="0" dirty="0">
                <a:ln>
                  <a:noFill/>
                </a:ln>
                <a:solidFill>
                  <a:prstClr val="black">
                    <a:alpha val="40000"/>
                  </a:prstClr>
                </a:solidFill>
                <a:effectLst/>
                <a:uLnTx/>
                <a:uFillTx/>
                <a:latin typeface="Georgia" panose="02040502050405020303" pitchFamily="18" charset="0"/>
                <a:ea typeface="+mn-ea"/>
                <a:cs typeface="+mn-cs"/>
              </a:rPr>
              <a:t>, </a:t>
            </a:r>
            <a:r>
              <a:rPr kumimoji="0" lang="en-GB" sz="1200" b="0" i="0" u="none" strike="noStrike" kern="1200" cap="none" spc="0" normalizeH="0" baseline="0" noProof="0" dirty="0" err="1">
                <a:ln>
                  <a:noFill/>
                </a:ln>
                <a:solidFill>
                  <a:prstClr val="black">
                    <a:alpha val="40000"/>
                  </a:prstClr>
                </a:solidFill>
                <a:effectLst/>
                <a:uLnTx/>
                <a:uFillTx/>
                <a:latin typeface="Georgia" panose="02040502050405020303" pitchFamily="18" charset="0"/>
                <a:ea typeface="+mn-ea"/>
                <a:cs typeface="+mn-cs"/>
              </a:rPr>
              <a:t>shahbaz.alvi@cmcc.it</a:t>
            </a:r>
            <a:endParaRPr kumimoji="0" lang="en-GB" sz="1200" b="0" i="0" u="none" strike="noStrike" kern="1200" cap="none" spc="0" normalizeH="0" baseline="0" noProof="0" dirty="0">
              <a:ln>
                <a:noFill/>
              </a:ln>
              <a:solidFill>
                <a:prstClr val="black">
                  <a:alpha val="40000"/>
                </a:prstClr>
              </a:solidFill>
              <a:effectLst/>
              <a:uLnTx/>
              <a:uFillTx/>
              <a:latin typeface="Georgia" panose="02040502050405020303" pitchFamily="18" charset="0"/>
              <a:ea typeface="+mn-ea"/>
              <a:cs typeface="+mn-cs"/>
            </a:endParaRPr>
          </a:p>
        </p:txBody>
      </p:sp>
      <p:pic>
        <p:nvPicPr>
          <p:cNvPr id="8" name="Google Shape;404;g2fb8a43a22a_0_680">
            <a:extLst>
              <a:ext uri="{FF2B5EF4-FFF2-40B4-BE49-F238E27FC236}">
                <a16:creationId xmlns:a16="http://schemas.microsoft.com/office/drawing/2014/main" id="{53AD85A5-5F14-E4C3-4170-374572BA7DA3}"/>
              </a:ext>
            </a:extLst>
          </p:cNvPr>
          <p:cNvPicPr preferRelativeResize="0">
            <a:picLocks noChangeAspect="1"/>
          </p:cNvPicPr>
          <p:nvPr/>
        </p:nvPicPr>
        <p:blipFill>
          <a:blip r:embed="rId6">
            <a:alphaModFix/>
          </a:blip>
          <a:stretch>
            <a:fillRect/>
          </a:stretch>
        </p:blipFill>
        <p:spPr>
          <a:xfrm>
            <a:off x="6096000" y="1249081"/>
            <a:ext cx="2798395" cy="2344516"/>
          </a:xfrm>
          <a:prstGeom prst="rect">
            <a:avLst/>
          </a:prstGeom>
          <a:noFill/>
          <a:ln>
            <a:noFill/>
          </a:ln>
        </p:spPr>
      </p:pic>
      <p:pic>
        <p:nvPicPr>
          <p:cNvPr id="9" name="Google Shape;405;g2fb8a43a22a_0_680">
            <a:extLst>
              <a:ext uri="{FF2B5EF4-FFF2-40B4-BE49-F238E27FC236}">
                <a16:creationId xmlns:a16="http://schemas.microsoft.com/office/drawing/2014/main" id="{EBF4E089-95F6-F5F0-013B-767CE784EA96}"/>
              </a:ext>
            </a:extLst>
          </p:cNvPr>
          <p:cNvPicPr preferRelativeResize="0">
            <a:picLocks noChangeAspect="1"/>
          </p:cNvPicPr>
          <p:nvPr/>
        </p:nvPicPr>
        <p:blipFill>
          <a:blip r:embed="rId7">
            <a:alphaModFix/>
          </a:blip>
          <a:stretch>
            <a:fillRect/>
          </a:stretch>
        </p:blipFill>
        <p:spPr>
          <a:xfrm>
            <a:off x="9198575" y="1257219"/>
            <a:ext cx="2791596" cy="2338823"/>
          </a:xfrm>
          <a:prstGeom prst="rect">
            <a:avLst/>
          </a:prstGeom>
          <a:noFill/>
          <a:ln>
            <a:noFill/>
          </a:ln>
        </p:spPr>
      </p:pic>
      <p:pic>
        <p:nvPicPr>
          <p:cNvPr id="10" name="Google Shape;406;g2fb8a43a22a_0_680">
            <a:extLst>
              <a:ext uri="{FF2B5EF4-FFF2-40B4-BE49-F238E27FC236}">
                <a16:creationId xmlns:a16="http://schemas.microsoft.com/office/drawing/2014/main" id="{A3AB0B9E-8403-E101-B89D-E35BF3360749}"/>
              </a:ext>
            </a:extLst>
          </p:cNvPr>
          <p:cNvPicPr preferRelativeResize="0">
            <a:picLocks noChangeAspect="1"/>
          </p:cNvPicPr>
          <p:nvPr/>
        </p:nvPicPr>
        <p:blipFill>
          <a:blip r:embed="rId8">
            <a:alphaModFix/>
          </a:blip>
          <a:stretch>
            <a:fillRect/>
          </a:stretch>
        </p:blipFill>
        <p:spPr>
          <a:xfrm>
            <a:off x="8889890" y="3669900"/>
            <a:ext cx="3100281" cy="2597429"/>
          </a:xfrm>
          <a:prstGeom prst="rect">
            <a:avLst/>
          </a:prstGeom>
          <a:noFill/>
          <a:ln>
            <a:noFill/>
          </a:ln>
        </p:spPr>
      </p:pic>
      <p:pic>
        <p:nvPicPr>
          <p:cNvPr id="12" name="Picture 11">
            <a:extLst>
              <a:ext uri="{FF2B5EF4-FFF2-40B4-BE49-F238E27FC236}">
                <a16:creationId xmlns:a16="http://schemas.microsoft.com/office/drawing/2014/main" id="{EC9F5425-9289-88A1-86C6-A64802097443}"/>
              </a:ext>
            </a:extLst>
          </p:cNvPr>
          <p:cNvPicPr>
            <a:picLocks noChangeAspect="1"/>
          </p:cNvPicPr>
          <p:nvPr/>
        </p:nvPicPr>
        <p:blipFill>
          <a:blip r:embed="rId9"/>
          <a:stretch>
            <a:fillRect/>
          </a:stretch>
        </p:blipFill>
        <p:spPr>
          <a:xfrm>
            <a:off x="6307228" y="3692671"/>
            <a:ext cx="2557470" cy="2597430"/>
          </a:xfrm>
          <a:prstGeom prst="rect">
            <a:avLst/>
          </a:prstGeom>
        </p:spPr>
      </p:pic>
      <p:sp>
        <p:nvSpPr>
          <p:cNvPr id="13" name="TextBox 12">
            <a:extLst>
              <a:ext uri="{FF2B5EF4-FFF2-40B4-BE49-F238E27FC236}">
                <a16:creationId xmlns:a16="http://schemas.microsoft.com/office/drawing/2014/main" id="{99BF38B7-07BC-CDAE-4EE1-7B308ABDA2FB}"/>
              </a:ext>
            </a:extLst>
          </p:cNvPr>
          <p:cNvSpPr txBox="1"/>
          <p:nvPr/>
        </p:nvSpPr>
        <p:spPr>
          <a:xfrm>
            <a:off x="6307229" y="5890084"/>
            <a:ext cx="1734376" cy="415498"/>
          </a:xfrm>
          <a:prstGeom prst="rect">
            <a:avLst/>
          </a:prstGeom>
          <a:noFill/>
        </p:spPr>
        <p:txBody>
          <a:bodyPr wrap="square">
            <a:spAutoFit/>
          </a:bodyPr>
          <a:lstStyle/>
          <a:p>
            <a:r>
              <a:rPr lang="en-US" sz="1050" b="0" i="0" dirty="0">
                <a:solidFill>
                  <a:schemeClr val="bg1"/>
                </a:solidFill>
                <a:effectLst/>
                <a:latin typeface="Fira Sans" panose="020F0502020204030204" pitchFamily="34" charset="0"/>
              </a:rPr>
              <a:t>VIIRS active fires alerts</a:t>
            </a:r>
          </a:p>
          <a:p>
            <a:r>
              <a:rPr lang="en-US" sz="1050" b="0" i="0" dirty="0">
                <a:solidFill>
                  <a:schemeClr val="bg1"/>
                </a:solidFill>
                <a:effectLst/>
                <a:latin typeface="Fira Sans" panose="020F0502020204030204" pitchFamily="34" charset="0"/>
              </a:rPr>
              <a:t>@Global Forest Watch</a:t>
            </a:r>
            <a:endParaRPr lang="en-US" sz="1050" dirty="0">
              <a:solidFill>
                <a:schemeClr val="bg1"/>
              </a:solidFill>
            </a:endParaRPr>
          </a:p>
        </p:txBody>
      </p:sp>
    </p:spTree>
    <p:extLst>
      <p:ext uri="{BB962C8B-B14F-4D97-AF65-F5344CB8AC3E}">
        <p14:creationId xmlns:p14="http://schemas.microsoft.com/office/powerpoint/2010/main" val="19978335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1218B3-7204-57FC-328B-1DEC42D5C7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1E284A-C53E-EEAB-ECB0-05EB53C873DD}"/>
              </a:ext>
            </a:extLst>
          </p:cNvPr>
          <p:cNvSpPr>
            <a:spLocks noGrp="1"/>
          </p:cNvSpPr>
          <p:nvPr>
            <p:ph type="title"/>
          </p:nvPr>
        </p:nvSpPr>
        <p:spPr>
          <a:xfrm>
            <a:off x="0" y="1"/>
            <a:ext cx="12192000" cy="1690688"/>
          </a:xfrm>
          <a:solidFill>
            <a:srgbClr val="0D7F0F"/>
          </a:solidFill>
        </p:spPr>
        <p:txBody>
          <a:bodyPr>
            <a:normAutofit/>
          </a:bodyPr>
          <a:lstStyle/>
          <a:p>
            <a:r>
              <a:rPr lang="en-US" sz="3600" dirty="0">
                <a:solidFill>
                  <a:schemeClr val="bg1"/>
                </a:solidFill>
                <a:effectLst/>
                <a:latin typeface="Georgia" panose="02040502050405020303" pitchFamily="18" charset="0"/>
              </a:rPr>
              <a:t>Conclusion</a:t>
            </a:r>
            <a:endParaRPr lang="en-US" sz="3600" dirty="0">
              <a:solidFill>
                <a:schemeClr val="bg1"/>
              </a:solidFill>
              <a:latin typeface="Georgia" panose="02040502050405020303" pitchFamily="18" charset="0"/>
            </a:endParaRPr>
          </a:p>
        </p:txBody>
      </p:sp>
      <p:pic>
        <p:nvPicPr>
          <p:cNvPr id="4" name="Google Shape;135;p1">
            <a:extLst>
              <a:ext uri="{FF2B5EF4-FFF2-40B4-BE49-F238E27FC236}">
                <a16:creationId xmlns:a16="http://schemas.microsoft.com/office/drawing/2014/main" id="{73997C7F-401C-7DD3-F5B3-E67A60AAAF7E}"/>
              </a:ext>
            </a:extLst>
          </p:cNvPr>
          <p:cNvPicPr preferRelativeResize="0">
            <a:picLocks noChangeAspect="1"/>
          </p:cNvPicPr>
          <p:nvPr/>
        </p:nvPicPr>
        <p:blipFill>
          <a:blip r:embed="rId3">
            <a:alphaModFix/>
          </a:blip>
          <a:stretch>
            <a:fillRect/>
          </a:stretch>
        </p:blipFill>
        <p:spPr>
          <a:xfrm>
            <a:off x="0" y="6456542"/>
            <a:ext cx="1126347" cy="401458"/>
          </a:xfrm>
          <a:prstGeom prst="rect">
            <a:avLst/>
          </a:prstGeom>
          <a:noFill/>
          <a:ln>
            <a:noFill/>
          </a:ln>
        </p:spPr>
      </p:pic>
      <p:pic>
        <p:nvPicPr>
          <p:cNvPr id="6" name="Picture 5">
            <a:extLst>
              <a:ext uri="{FF2B5EF4-FFF2-40B4-BE49-F238E27FC236}">
                <a16:creationId xmlns:a16="http://schemas.microsoft.com/office/drawing/2014/main" id="{EFDDCD2B-2940-48BB-73A3-D7EA8231836F}"/>
              </a:ext>
            </a:extLst>
          </p:cNvPr>
          <p:cNvPicPr>
            <a:picLocks noChangeAspect="1"/>
          </p:cNvPicPr>
          <p:nvPr/>
        </p:nvPicPr>
        <p:blipFill>
          <a:blip r:embed="rId4"/>
          <a:stretch>
            <a:fillRect/>
          </a:stretch>
        </p:blipFill>
        <p:spPr>
          <a:xfrm>
            <a:off x="2549146" y="6486392"/>
            <a:ext cx="1422799" cy="370872"/>
          </a:xfrm>
          <a:prstGeom prst="rect">
            <a:avLst/>
          </a:prstGeom>
        </p:spPr>
      </p:pic>
      <p:pic>
        <p:nvPicPr>
          <p:cNvPr id="7" name="Picture 6">
            <a:extLst>
              <a:ext uri="{FF2B5EF4-FFF2-40B4-BE49-F238E27FC236}">
                <a16:creationId xmlns:a16="http://schemas.microsoft.com/office/drawing/2014/main" id="{587D9B0C-4FA5-6865-4CC5-1513EEAA50BF}"/>
              </a:ext>
            </a:extLst>
          </p:cNvPr>
          <p:cNvPicPr>
            <a:picLocks noChangeAspect="1"/>
          </p:cNvPicPr>
          <p:nvPr/>
        </p:nvPicPr>
        <p:blipFill>
          <a:blip r:embed="rId5"/>
          <a:stretch>
            <a:fillRect/>
          </a:stretch>
        </p:blipFill>
        <p:spPr>
          <a:xfrm>
            <a:off x="1126347" y="6486392"/>
            <a:ext cx="1422799" cy="381154"/>
          </a:xfrm>
          <a:prstGeom prst="rect">
            <a:avLst/>
          </a:prstGeom>
        </p:spPr>
      </p:pic>
      <p:sp>
        <p:nvSpPr>
          <p:cNvPr id="5" name="Google Shape;225;g2fb8a43a22a_0_619">
            <a:extLst>
              <a:ext uri="{FF2B5EF4-FFF2-40B4-BE49-F238E27FC236}">
                <a16:creationId xmlns:a16="http://schemas.microsoft.com/office/drawing/2014/main" id="{C18C95BB-EC2D-1682-B58E-839521F8B1A6}"/>
              </a:ext>
            </a:extLst>
          </p:cNvPr>
          <p:cNvSpPr/>
          <p:nvPr/>
        </p:nvSpPr>
        <p:spPr>
          <a:xfrm>
            <a:off x="165125" y="1968078"/>
            <a:ext cx="5599834" cy="4226771"/>
          </a:xfrm>
          <a:prstGeom prst="roundRect">
            <a:avLst>
              <a:gd name="adj" fmla="val 16667"/>
            </a:avLst>
          </a:prstGeom>
          <a:solidFill>
            <a:srgbClr val="92D0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marR="0" lvl="0" indent="-336550" algn="l" defTabSz="457200" rtl="0" eaLnBrk="1" fontAlgn="auto" latinLnBrk="0" hangingPunct="1">
              <a:lnSpc>
                <a:spcPct val="100000"/>
              </a:lnSpc>
              <a:spcBef>
                <a:spcPts val="0"/>
              </a:spcBef>
              <a:spcAft>
                <a:spcPts val="0"/>
              </a:spcAft>
              <a:buClrTx/>
              <a:buSzPts val="1700"/>
              <a:buFont typeface="Calibri"/>
              <a:buChar char="●"/>
              <a:tabLst/>
              <a:defRPr/>
            </a:pPr>
            <a:endParaRPr kumimoji="0" lang="en-US" sz="1100" b="1" i="0" u="none" strike="noStrike" kern="1200" cap="none" spc="0" normalizeH="0" baseline="0" noProof="0" dirty="0">
              <a:ln>
                <a:noFill/>
              </a:ln>
              <a:solidFill>
                <a:prstClr val="black"/>
              </a:solidFill>
              <a:effectLst/>
              <a:uLnTx/>
              <a:uFillTx/>
              <a:latin typeface="Georgia" panose="02040502050405020303" pitchFamily="18" charset="0"/>
              <a:ea typeface="Calibri"/>
              <a:cs typeface="Calibri"/>
              <a:sym typeface="Calibri"/>
            </a:endParaRPr>
          </a:p>
          <a:p>
            <a:pPr marL="457200" marR="0" lvl="0" indent="-336550" algn="l" defTabSz="457200" rtl="0" eaLnBrk="1" fontAlgn="auto" latinLnBrk="0" hangingPunct="1">
              <a:lnSpc>
                <a:spcPct val="100000"/>
              </a:lnSpc>
              <a:spcBef>
                <a:spcPts val="0"/>
              </a:spcBef>
              <a:spcAft>
                <a:spcPts val="0"/>
              </a:spcAft>
              <a:buClrTx/>
              <a:buSzPts val="1700"/>
              <a:buFont typeface="Calibri"/>
              <a:buChar char="●"/>
              <a:tabLst/>
              <a:defRPr/>
            </a:pPr>
            <a:endParaRPr kumimoji="0" lang="en-US" sz="1100" b="0" i="0" u="none" strike="noStrike" kern="1200" cap="none" spc="0" normalizeH="0" baseline="0" noProof="0" dirty="0">
              <a:ln>
                <a:noFill/>
              </a:ln>
              <a:solidFill>
                <a:prstClr val="black"/>
              </a:solidFill>
              <a:effectLst/>
              <a:uLnTx/>
              <a:uFillTx/>
              <a:latin typeface="Georgia" panose="02040502050405020303" pitchFamily="18" charset="0"/>
              <a:ea typeface="Calibri"/>
              <a:cs typeface="Calibri"/>
              <a:sym typeface="Calibri"/>
            </a:endParaRPr>
          </a:p>
          <a:p>
            <a:pPr marL="457200" marR="0" lvl="0" indent="-336550" algn="l" defTabSz="457200" rtl="0" eaLnBrk="1" fontAlgn="auto" latinLnBrk="0" hangingPunct="1">
              <a:lnSpc>
                <a:spcPct val="100000"/>
              </a:lnSpc>
              <a:spcBef>
                <a:spcPts val="0"/>
              </a:spcBef>
              <a:spcAft>
                <a:spcPts val="0"/>
              </a:spcAft>
              <a:buClrTx/>
              <a:buSzPts val="1700"/>
              <a:buFont typeface="Calibri"/>
              <a:buChar char="●"/>
              <a:tabLst/>
              <a:defRPr/>
            </a:pPr>
            <a:r>
              <a:rPr lang="en-US" sz="1400" dirty="0">
                <a:solidFill>
                  <a:prstClr val="black"/>
                </a:solidFill>
                <a:latin typeface="Georgia" panose="02040502050405020303" pitchFamily="18" charset="0"/>
                <a:ea typeface="Calibri"/>
                <a:cs typeface="Calibri"/>
                <a:sym typeface="Calibri"/>
              </a:rPr>
              <a:t>The pipeline presents operational tool for </a:t>
            </a:r>
            <a:r>
              <a:rPr lang="en-US" sz="1400" b="1" dirty="0">
                <a:solidFill>
                  <a:prstClr val="black"/>
                </a:solidFill>
                <a:latin typeface="Georgia" panose="02040502050405020303" pitchFamily="18" charset="0"/>
                <a:ea typeface="Calibri"/>
                <a:cs typeface="Calibri"/>
                <a:sym typeface="Calibri"/>
              </a:rPr>
              <a:t>autonomously compute the daily FDI </a:t>
            </a:r>
            <a:r>
              <a:rPr lang="en-US" sz="1400" dirty="0">
                <a:solidFill>
                  <a:prstClr val="black"/>
                </a:solidFill>
                <a:latin typeface="Georgia" panose="02040502050405020303" pitchFamily="18" charset="0"/>
                <a:ea typeface="Calibri"/>
                <a:cs typeface="Calibri"/>
                <a:sym typeface="Calibri"/>
              </a:rPr>
              <a:t>over a geographic region.</a:t>
            </a:r>
          </a:p>
          <a:p>
            <a:pPr marL="457200" marR="0" lvl="0" indent="-336550" algn="l" defTabSz="457200" rtl="0" eaLnBrk="1" fontAlgn="auto" latinLnBrk="0" hangingPunct="1">
              <a:lnSpc>
                <a:spcPct val="100000"/>
              </a:lnSpc>
              <a:spcBef>
                <a:spcPts val="0"/>
              </a:spcBef>
              <a:spcAft>
                <a:spcPts val="0"/>
              </a:spcAft>
              <a:buClrTx/>
              <a:buSzPts val="1700"/>
              <a:buFont typeface="Calibri"/>
              <a:buChar char="●"/>
              <a:tabLst/>
              <a:defRPr/>
            </a:pPr>
            <a:r>
              <a:rPr lang="en-US" sz="1400" dirty="0">
                <a:solidFill>
                  <a:prstClr val="black"/>
                </a:solidFill>
                <a:latin typeface="Georgia" panose="02040502050405020303" pitchFamily="18" charset="0"/>
                <a:ea typeface="Calibri"/>
                <a:cs typeface="Calibri"/>
                <a:sym typeface="Calibri"/>
              </a:rPr>
              <a:t>The pipeline uses TOML files which are </a:t>
            </a:r>
            <a:r>
              <a:rPr lang="en-US" sz="1400" b="1" dirty="0">
                <a:solidFill>
                  <a:prstClr val="black"/>
                </a:solidFill>
                <a:latin typeface="Georgia" panose="02040502050405020303" pitchFamily="18" charset="0"/>
                <a:ea typeface="Calibri"/>
                <a:cs typeface="Calibri"/>
                <a:sym typeface="Calibri"/>
              </a:rPr>
              <a:t>easily configurable</a:t>
            </a:r>
            <a:r>
              <a:rPr lang="en-US" sz="1400" dirty="0">
                <a:solidFill>
                  <a:prstClr val="black"/>
                </a:solidFill>
                <a:latin typeface="Georgia" panose="02040502050405020303" pitchFamily="18" charset="0"/>
                <a:ea typeface="Calibri"/>
                <a:cs typeface="Calibri"/>
                <a:sym typeface="Calibri"/>
              </a:rPr>
              <a:t>. </a:t>
            </a:r>
          </a:p>
          <a:p>
            <a:pPr marL="457200" marR="0" lvl="0" indent="-336550" algn="l" defTabSz="457200" rtl="0" eaLnBrk="1" fontAlgn="auto" latinLnBrk="0" hangingPunct="1">
              <a:lnSpc>
                <a:spcPct val="100000"/>
              </a:lnSpc>
              <a:spcBef>
                <a:spcPts val="0"/>
              </a:spcBef>
              <a:spcAft>
                <a:spcPts val="0"/>
              </a:spcAft>
              <a:buClrTx/>
              <a:buSzPts val="1700"/>
              <a:buFont typeface="Calibri"/>
              <a:buChar char="●"/>
              <a:tabLst/>
              <a:defRPr/>
            </a:pPr>
            <a:r>
              <a:rPr lang="en-US" sz="1400" dirty="0">
                <a:solidFill>
                  <a:prstClr val="black"/>
                </a:solidFill>
                <a:latin typeface="Georgia" panose="02040502050405020303" pitchFamily="18" charset="0"/>
                <a:ea typeface="Calibri"/>
                <a:cs typeface="Calibri"/>
                <a:sym typeface="Calibri"/>
              </a:rPr>
              <a:t>The pipeline can be configured with a </a:t>
            </a:r>
            <a:r>
              <a:rPr lang="en-US" sz="1400" b="1" dirty="0">
                <a:solidFill>
                  <a:prstClr val="black"/>
                </a:solidFill>
                <a:latin typeface="Georgia" panose="02040502050405020303" pitchFamily="18" charset="0"/>
                <a:ea typeface="Calibri"/>
                <a:cs typeface="Calibri"/>
                <a:sym typeface="Calibri"/>
              </a:rPr>
              <a:t>different ML model, and even a data store other than DDS</a:t>
            </a:r>
            <a:r>
              <a:rPr lang="en-US" sz="1400" dirty="0">
                <a:solidFill>
                  <a:prstClr val="black"/>
                </a:solidFill>
                <a:latin typeface="Georgia" panose="02040502050405020303" pitchFamily="18" charset="0"/>
                <a:ea typeface="Calibri"/>
                <a:cs typeface="Calibri"/>
                <a:sym typeface="Calibri"/>
              </a:rPr>
              <a:t>.</a:t>
            </a:r>
          </a:p>
          <a:p>
            <a:pPr marL="457200" marR="0" lvl="0" indent="-336550" algn="l" defTabSz="457200" rtl="0" eaLnBrk="1" fontAlgn="auto" latinLnBrk="0" hangingPunct="1">
              <a:lnSpc>
                <a:spcPct val="100000"/>
              </a:lnSpc>
              <a:spcBef>
                <a:spcPts val="0"/>
              </a:spcBef>
              <a:spcAft>
                <a:spcPts val="0"/>
              </a:spcAft>
              <a:buClrTx/>
              <a:buSzPts val="1700"/>
              <a:buFont typeface="Calibri"/>
              <a:buChar char="●"/>
              <a:tabLst/>
              <a:defRPr/>
            </a:pPr>
            <a:r>
              <a:rPr lang="en-US" sz="1400" b="1" dirty="0">
                <a:solidFill>
                  <a:srgbClr val="C00000"/>
                </a:solidFill>
                <a:latin typeface="Georgia" panose="02040502050405020303" pitchFamily="18" charset="0"/>
                <a:ea typeface="Calibri"/>
                <a:cs typeface="Calibri"/>
                <a:sym typeface="Calibri"/>
              </a:rPr>
              <a:t>Paper in writing* – stay tunned!</a:t>
            </a:r>
          </a:p>
        </p:txBody>
      </p:sp>
      <p:pic>
        <p:nvPicPr>
          <p:cNvPr id="9" name="Google Shape;418;g2fb8a43a22a_0_716">
            <a:extLst>
              <a:ext uri="{FF2B5EF4-FFF2-40B4-BE49-F238E27FC236}">
                <a16:creationId xmlns:a16="http://schemas.microsoft.com/office/drawing/2014/main" id="{E6E26894-C329-6463-713F-98F06A3DA3A4}"/>
              </a:ext>
            </a:extLst>
          </p:cNvPr>
          <p:cNvPicPr preferRelativeResize="0">
            <a:picLocks noChangeAspect="1"/>
          </p:cNvPicPr>
          <p:nvPr/>
        </p:nvPicPr>
        <p:blipFill>
          <a:blip r:embed="rId6">
            <a:alphaModFix/>
          </a:blip>
          <a:stretch>
            <a:fillRect/>
          </a:stretch>
        </p:blipFill>
        <p:spPr>
          <a:xfrm>
            <a:off x="6650871" y="2781525"/>
            <a:ext cx="4669881" cy="2622325"/>
          </a:xfrm>
          <a:prstGeom prst="rect">
            <a:avLst/>
          </a:prstGeom>
          <a:ln>
            <a:noFill/>
          </a:ln>
          <a:effectLst>
            <a:outerShdw blurRad="190500" algn="tl" rotWithShape="0">
              <a:srgbClr val="000000">
                <a:alpha val="70000"/>
              </a:srgbClr>
            </a:outerShdw>
          </a:effectLst>
        </p:spPr>
      </p:pic>
      <p:sp>
        <p:nvSpPr>
          <p:cNvPr id="10" name="TextBox 9">
            <a:extLst>
              <a:ext uri="{FF2B5EF4-FFF2-40B4-BE49-F238E27FC236}">
                <a16:creationId xmlns:a16="http://schemas.microsoft.com/office/drawing/2014/main" id="{0C5B44C0-8AB6-A104-E2E4-5710789DA80C}"/>
              </a:ext>
            </a:extLst>
          </p:cNvPr>
          <p:cNvSpPr txBox="1"/>
          <p:nvPr/>
        </p:nvSpPr>
        <p:spPr>
          <a:xfrm>
            <a:off x="9580388" y="6580265"/>
            <a:ext cx="2611612" cy="276999"/>
          </a:xfrm>
          <a:prstGeom prst="rect">
            <a:avLst/>
          </a:prstGeom>
          <a:noFill/>
        </p:spPr>
        <p:txBody>
          <a:bodyPr wrap="none" rtlCol="0">
            <a:spAutoFit/>
          </a:bodyPr>
          <a:lstStyle/>
          <a:p>
            <a:r>
              <a:rPr lang="en-GB" sz="1200" dirty="0">
                <a:solidFill>
                  <a:schemeClr val="tx1">
                    <a:alpha val="38122"/>
                  </a:schemeClr>
                </a:solidFill>
                <a:latin typeface="Georgia" panose="02040502050405020303" pitchFamily="18" charset="0"/>
              </a:rPr>
              <a:t>Shahbaz </a:t>
            </a:r>
            <a:r>
              <a:rPr lang="en-GB" sz="1200" dirty="0" err="1">
                <a:solidFill>
                  <a:schemeClr val="tx1">
                    <a:alpha val="38122"/>
                  </a:schemeClr>
                </a:solidFill>
                <a:latin typeface="Georgia" panose="02040502050405020303" pitchFamily="18" charset="0"/>
              </a:rPr>
              <a:t>Alvi</a:t>
            </a:r>
            <a:r>
              <a:rPr lang="en-GB" sz="1200" dirty="0">
                <a:solidFill>
                  <a:schemeClr val="tx1">
                    <a:alpha val="38122"/>
                  </a:schemeClr>
                </a:solidFill>
                <a:latin typeface="Georgia" panose="02040502050405020303" pitchFamily="18" charset="0"/>
              </a:rPr>
              <a:t>, </a:t>
            </a:r>
            <a:r>
              <a:rPr lang="en-GB" sz="1200" dirty="0" err="1">
                <a:solidFill>
                  <a:schemeClr val="tx1">
                    <a:alpha val="38122"/>
                  </a:schemeClr>
                </a:solidFill>
                <a:latin typeface="Georgia" panose="02040502050405020303" pitchFamily="18" charset="0"/>
              </a:rPr>
              <a:t>shahbaz.alvi@cmcc.it</a:t>
            </a:r>
            <a:endParaRPr lang="en-GB" sz="1200" dirty="0">
              <a:solidFill>
                <a:schemeClr val="tx1">
                  <a:alpha val="38122"/>
                </a:schemeClr>
              </a:solidFill>
              <a:latin typeface="Georgia" panose="02040502050405020303" pitchFamily="18" charset="0"/>
            </a:endParaRPr>
          </a:p>
        </p:txBody>
      </p:sp>
      <p:sp>
        <p:nvSpPr>
          <p:cNvPr id="3" name="TextBox 2">
            <a:extLst>
              <a:ext uri="{FF2B5EF4-FFF2-40B4-BE49-F238E27FC236}">
                <a16:creationId xmlns:a16="http://schemas.microsoft.com/office/drawing/2014/main" id="{AA9D862A-78B1-92C6-94F5-BF0D94E5E109}"/>
              </a:ext>
            </a:extLst>
          </p:cNvPr>
          <p:cNvSpPr txBox="1"/>
          <p:nvPr/>
        </p:nvSpPr>
        <p:spPr>
          <a:xfrm>
            <a:off x="838181" y="5864030"/>
            <a:ext cx="3421930" cy="307777"/>
          </a:xfrm>
          <a:prstGeom prst="rect">
            <a:avLst/>
          </a:prstGeom>
          <a:noFill/>
        </p:spPr>
        <p:txBody>
          <a:bodyPr wrap="square" rtlCol="0">
            <a:spAutoFit/>
          </a:bodyPr>
          <a:lstStyle/>
          <a:p>
            <a:r>
              <a:rPr lang="en-US" sz="1400" dirty="0">
                <a:solidFill>
                  <a:srgbClr val="C00000"/>
                </a:solidFill>
                <a:latin typeface="Georgia" panose="02040502050405020303" pitchFamily="18" charset="0"/>
              </a:rPr>
              <a:t>*git code may be released with the paper!</a:t>
            </a:r>
          </a:p>
        </p:txBody>
      </p:sp>
    </p:spTree>
    <p:extLst>
      <p:ext uri="{BB962C8B-B14F-4D97-AF65-F5344CB8AC3E}">
        <p14:creationId xmlns:p14="http://schemas.microsoft.com/office/powerpoint/2010/main" val="23429633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B07CD4-0F8C-4C2F-70F1-0D4EF36058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7F3074-A6E9-2FA4-6F4C-FB7C447AAD1A}"/>
              </a:ext>
            </a:extLst>
          </p:cNvPr>
          <p:cNvSpPr>
            <a:spLocks noGrp="1"/>
          </p:cNvSpPr>
          <p:nvPr>
            <p:ph type="title"/>
          </p:nvPr>
        </p:nvSpPr>
        <p:spPr>
          <a:xfrm>
            <a:off x="0" y="1"/>
            <a:ext cx="12192000" cy="1690688"/>
          </a:xfrm>
          <a:solidFill>
            <a:srgbClr val="0D7F0F"/>
          </a:solidFill>
        </p:spPr>
        <p:txBody>
          <a:bodyPr>
            <a:normAutofit/>
          </a:bodyPr>
          <a:lstStyle/>
          <a:p>
            <a:r>
              <a:rPr lang="en-US" sz="3600" dirty="0">
                <a:solidFill>
                  <a:schemeClr val="bg1"/>
                </a:solidFill>
                <a:effectLst/>
                <a:latin typeface="Georgia" panose="02040502050405020303" pitchFamily="18" charset="0"/>
              </a:rPr>
              <a:t>Lessons learned</a:t>
            </a:r>
            <a:endParaRPr lang="en-US" sz="3600" dirty="0">
              <a:solidFill>
                <a:schemeClr val="bg1"/>
              </a:solidFill>
              <a:latin typeface="Georgia" panose="02040502050405020303" pitchFamily="18" charset="0"/>
            </a:endParaRPr>
          </a:p>
        </p:txBody>
      </p:sp>
      <p:pic>
        <p:nvPicPr>
          <p:cNvPr id="4" name="Google Shape;135;p1">
            <a:extLst>
              <a:ext uri="{FF2B5EF4-FFF2-40B4-BE49-F238E27FC236}">
                <a16:creationId xmlns:a16="http://schemas.microsoft.com/office/drawing/2014/main" id="{5EC75741-102F-927C-0AD7-7537F17A7EA9}"/>
              </a:ext>
            </a:extLst>
          </p:cNvPr>
          <p:cNvPicPr preferRelativeResize="0">
            <a:picLocks noChangeAspect="1"/>
          </p:cNvPicPr>
          <p:nvPr/>
        </p:nvPicPr>
        <p:blipFill>
          <a:blip r:embed="rId3">
            <a:alphaModFix/>
          </a:blip>
          <a:stretch>
            <a:fillRect/>
          </a:stretch>
        </p:blipFill>
        <p:spPr>
          <a:xfrm>
            <a:off x="0" y="6456542"/>
            <a:ext cx="1126347" cy="401458"/>
          </a:xfrm>
          <a:prstGeom prst="rect">
            <a:avLst/>
          </a:prstGeom>
          <a:noFill/>
          <a:ln>
            <a:noFill/>
          </a:ln>
        </p:spPr>
      </p:pic>
      <p:pic>
        <p:nvPicPr>
          <p:cNvPr id="6" name="Picture 5">
            <a:extLst>
              <a:ext uri="{FF2B5EF4-FFF2-40B4-BE49-F238E27FC236}">
                <a16:creationId xmlns:a16="http://schemas.microsoft.com/office/drawing/2014/main" id="{F84102E3-8AD3-2770-FE87-DA88821A0449}"/>
              </a:ext>
            </a:extLst>
          </p:cNvPr>
          <p:cNvPicPr>
            <a:picLocks noChangeAspect="1"/>
          </p:cNvPicPr>
          <p:nvPr/>
        </p:nvPicPr>
        <p:blipFill>
          <a:blip r:embed="rId4"/>
          <a:stretch>
            <a:fillRect/>
          </a:stretch>
        </p:blipFill>
        <p:spPr>
          <a:xfrm>
            <a:off x="2549146" y="6486392"/>
            <a:ext cx="1422799" cy="370872"/>
          </a:xfrm>
          <a:prstGeom prst="rect">
            <a:avLst/>
          </a:prstGeom>
        </p:spPr>
      </p:pic>
      <p:pic>
        <p:nvPicPr>
          <p:cNvPr id="7" name="Picture 6">
            <a:extLst>
              <a:ext uri="{FF2B5EF4-FFF2-40B4-BE49-F238E27FC236}">
                <a16:creationId xmlns:a16="http://schemas.microsoft.com/office/drawing/2014/main" id="{7869D287-DEA9-7D55-8B7B-E24A2D4B430B}"/>
              </a:ext>
            </a:extLst>
          </p:cNvPr>
          <p:cNvPicPr>
            <a:picLocks noChangeAspect="1"/>
          </p:cNvPicPr>
          <p:nvPr/>
        </p:nvPicPr>
        <p:blipFill>
          <a:blip r:embed="rId5"/>
          <a:stretch>
            <a:fillRect/>
          </a:stretch>
        </p:blipFill>
        <p:spPr>
          <a:xfrm>
            <a:off x="1126347" y="6486392"/>
            <a:ext cx="1422799" cy="381154"/>
          </a:xfrm>
          <a:prstGeom prst="rect">
            <a:avLst/>
          </a:prstGeom>
        </p:spPr>
      </p:pic>
      <p:sp>
        <p:nvSpPr>
          <p:cNvPr id="5" name="Google Shape;225;g2fb8a43a22a_0_619">
            <a:extLst>
              <a:ext uri="{FF2B5EF4-FFF2-40B4-BE49-F238E27FC236}">
                <a16:creationId xmlns:a16="http://schemas.microsoft.com/office/drawing/2014/main" id="{EF389D36-89C5-6AF7-6DD4-4497DD9EDE02}"/>
              </a:ext>
            </a:extLst>
          </p:cNvPr>
          <p:cNvSpPr/>
          <p:nvPr/>
        </p:nvSpPr>
        <p:spPr>
          <a:xfrm>
            <a:off x="165125" y="1968078"/>
            <a:ext cx="5599834" cy="4226771"/>
          </a:xfrm>
          <a:prstGeom prst="roundRect">
            <a:avLst>
              <a:gd name="adj" fmla="val 16667"/>
            </a:avLst>
          </a:prstGeom>
          <a:solidFill>
            <a:srgbClr val="92D0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marR="0" lvl="0" indent="-336550" algn="l" defTabSz="457200" rtl="0" eaLnBrk="1" fontAlgn="auto" latinLnBrk="0" hangingPunct="1">
              <a:lnSpc>
                <a:spcPct val="100000"/>
              </a:lnSpc>
              <a:spcBef>
                <a:spcPts val="0"/>
              </a:spcBef>
              <a:spcAft>
                <a:spcPts val="0"/>
              </a:spcAft>
              <a:buClrTx/>
              <a:buSzPts val="1700"/>
              <a:buFont typeface="Calibri"/>
              <a:buChar char="●"/>
              <a:tabLst/>
              <a:defRPr/>
            </a:pPr>
            <a:endParaRPr kumimoji="0" lang="en-US" sz="1100" b="1" i="0" u="none" strike="noStrike" kern="1200" cap="none" spc="0" normalizeH="0" baseline="0" noProof="0" dirty="0">
              <a:ln>
                <a:noFill/>
              </a:ln>
              <a:solidFill>
                <a:prstClr val="black"/>
              </a:solidFill>
              <a:effectLst/>
              <a:uLnTx/>
              <a:uFillTx/>
              <a:latin typeface="Georgia" panose="02040502050405020303" pitchFamily="18" charset="0"/>
              <a:ea typeface="Calibri"/>
              <a:cs typeface="Calibri"/>
              <a:sym typeface="Calibri"/>
            </a:endParaRPr>
          </a:p>
          <a:p>
            <a:pPr marL="457200" marR="0" lvl="0" indent="-336550" algn="l" defTabSz="457200" rtl="0" eaLnBrk="1" fontAlgn="auto" latinLnBrk="0" hangingPunct="1">
              <a:lnSpc>
                <a:spcPct val="100000"/>
              </a:lnSpc>
              <a:spcBef>
                <a:spcPts val="0"/>
              </a:spcBef>
              <a:spcAft>
                <a:spcPts val="0"/>
              </a:spcAft>
              <a:buClrTx/>
              <a:buSzPts val="1700"/>
              <a:buFont typeface="Calibri"/>
              <a:buChar char="●"/>
              <a:tabLst/>
              <a:defRPr/>
            </a:pPr>
            <a:endParaRPr kumimoji="0" lang="en-US" sz="1100" b="0" i="0" u="none" strike="noStrike" kern="1200" cap="none" spc="0" normalizeH="0" baseline="0" noProof="0" dirty="0">
              <a:ln>
                <a:noFill/>
              </a:ln>
              <a:solidFill>
                <a:prstClr val="black"/>
              </a:solidFill>
              <a:effectLst/>
              <a:uLnTx/>
              <a:uFillTx/>
              <a:latin typeface="Georgia" panose="02040502050405020303" pitchFamily="18" charset="0"/>
              <a:ea typeface="Calibri"/>
              <a:cs typeface="Calibri"/>
              <a:sym typeface="Calibri"/>
            </a:endParaRPr>
          </a:p>
          <a:p>
            <a:pPr marL="457200" marR="0" lvl="0" indent="-336550" algn="l" defTabSz="457200" rtl="0" eaLnBrk="1" fontAlgn="auto" latinLnBrk="0" hangingPunct="1">
              <a:lnSpc>
                <a:spcPct val="100000"/>
              </a:lnSpc>
              <a:spcBef>
                <a:spcPts val="0"/>
              </a:spcBef>
              <a:spcAft>
                <a:spcPts val="0"/>
              </a:spcAft>
              <a:buClrTx/>
              <a:buSzPts val="1700"/>
              <a:buFont typeface="Calibri"/>
              <a:buChar char="●"/>
              <a:tabLst/>
              <a:defRPr/>
            </a:pPr>
            <a:r>
              <a:rPr kumimoji="0" lang="en-US" sz="1400" b="0" i="0" u="none" strike="noStrike" kern="1200" cap="none" spc="0" normalizeH="0" baseline="0" noProof="0" dirty="0">
                <a:ln>
                  <a:noFill/>
                </a:ln>
                <a:solidFill>
                  <a:prstClr val="black"/>
                </a:solidFill>
                <a:effectLst/>
                <a:uLnTx/>
                <a:uFillTx/>
                <a:latin typeface="Georgia" panose="02040502050405020303" pitchFamily="18" charset="0"/>
                <a:ea typeface="Calibri"/>
                <a:cs typeface="Calibri"/>
                <a:sym typeface="Calibri"/>
              </a:rPr>
              <a:t>Availability of dataset from autonomous data repository presents a </a:t>
            </a:r>
            <a:r>
              <a:rPr kumimoji="0" lang="en-US" sz="1400" b="1" i="0" u="none" strike="noStrike" kern="1200" cap="none" spc="0" normalizeH="0" baseline="0" noProof="0" dirty="0">
                <a:ln>
                  <a:noFill/>
                </a:ln>
                <a:solidFill>
                  <a:prstClr val="black"/>
                </a:solidFill>
                <a:effectLst/>
                <a:uLnTx/>
                <a:uFillTx/>
                <a:latin typeface="Georgia" panose="02040502050405020303" pitchFamily="18" charset="0"/>
                <a:ea typeface="Calibri"/>
                <a:cs typeface="Calibri"/>
                <a:sym typeface="Calibri"/>
              </a:rPr>
              <a:t>serious bottleneck </a:t>
            </a:r>
            <a:r>
              <a:rPr kumimoji="0" lang="en-US" sz="1400" b="0" i="0" u="none" strike="noStrike" kern="1200" cap="none" spc="0" normalizeH="0" baseline="0" noProof="0" dirty="0">
                <a:ln>
                  <a:noFill/>
                </a:ln>
                <a:solidFill>
                  <a:prstClr val="black"/>
                </a:solidFill>
                <a:effectLst/>
                <a:uLnTx/>
                <a:uFillTx/>
                <a:latin typeface="Georgia" panose="02040502050405020303" pitchFamily="18" charset="0"/>
                <a:ea typeface="Calibri"/>
                <a:cs typeface="Calibri"/>
                <a:sym typeface="Calibri"/>
              </a:rPr>
              <a:t>to the continuous deployment of the pipeline – backup options needed. </a:t>
            </a:r>
          </a:p>
          <a:p>
            <a:pPr marL="457200" marR="0" lvl="0" indent="-336550" algn="l" defTabSz="457200" rtl="0" eaLnBrk="1" fontAlgn="auto" latinLnBrk="0" hangingPunct="1">
              <a:lnSpc>
                <a:spcPct val="100000"/>
              </a:lnSpc>
              <a:spcBef>
                <a:spcPts val="0"/>
              </a:spcBef>
              <a:spcAft>
                <a:spcPts val="0"/>
              </a:spcAft>
              <a:buClrTx/>
              <a:buSzPts val="1700"/>
              <a:buFont typeface="Calibri"/>
              <a:buChar char="●"/>
              <a:tabLst/>
              <a:defRPr/>
            </a:pPr>
            <a:r>
              <a:rPr kumimoji="0" lang="en-US" sz="1400" b="0" i="0" u="none" strike="noStrike" kern="1200" cap="none" spc="0" normalizeH="0" baseline="0" noProof="0" dirty="0">
                <a:ln>
                  <a:noFill/>
                </a:ln>
                <a:solidFill>
                  <a:prstClr val="black"/>
                </a:solidFill>
                <a:effectLst/>
                <a:uLnTx/>
                <a:uFillTx/>
                <a:latin typeface="Georgia" panose="02040502050405020303" pitchFamily="18" charset="0"/>
                <a:ea typeface="Calibri"/>
                <a:cs typeface="Calibri"/>
                <a:sym typeface="Calibri"/>
              </a:rPr>
              <a:t>Model lifecycle management is required to assess the impact of </a:t>
            </a:r>
            <a:r>
              <a:rPr kumimoji="0" lang="en-US" sz="1400" b="0" i="0" u="none" strike="noStrike" kern="1200" cap="none" spc="0" normalizeH="0" baseline="0" noProof="0" dirty="0" err="1">
                <a:ln>
                  <a:noFill/>
                </a:ln>
                <a:solidFill>
                  <a:prstClr val="black"/>
                </a:solidFill>
                <a:effectLst/>
                <a:uLnTx/>
                <a:uFillTx/>
                <a:latin typeface="Georgia" panose="02040502050405020303" pitchFamily="18" charset="0"/>
                <a:ea typeface="Calibri"/>
                <a:cs typeface="Calibri"/>
                <a:sym typeface="Calibri"/>
              </a:rPr>
              <a:t>cliate</a:t>
            </a:r>
            <a:r>
              <a:rPr kumimoji="0" lang="en-US" sz="1400" b="0" i="0" u="none" strike="noStrike" kern="1200" cap="none" spc="0" normalizeH="0" baseline="0" noProof="0" dirty="0">
                <a:ln>
                  <a:noFill/>
                </a:ln>
                <a:solidFill>
                  <a:prstClr val="black"/>
                </a:solidFill>
                <a:effectLst/>
                <a:uLnTx/>
                <a:uFillTx/>
                <a:latin typeface="Georgia" panose="02040502050405020303" pitchFamily="18" charset="0"/>
                <a:ea typeface="Calibri"/>
                <a:cs typeface="Calibri"/>
                <a:sym typeface="Calibri"/>
              </a:rPr>
              <a:t> change. </a:t>
            </a:r>
          </a:p>
          <a:p>
            <a:pPr marL="457200" marR="0" lvl="0" indent="-336550" algn="l" defTabSz="457200" rtl="0" eaLnBrk="1" fontAlgn="auto" latinLnBrk="0" hangingPunct="1">
              <a:lnSpc>
                <a:spcPct val="100000"/>
              </a:lnSpc>
              <a:spcBef>
                <a:spcPts val="0"/>
              </a:spcBef>
              <a:spcAft>
                <a:spcPts val="0"/>
              </a:spcAft>
              <a:buClrTx/>
              <a:buSzPts val="1700"/>
              <a:buFont typeface="Calibri"/>
              <a:buChar char="●"/>
              <a:tabLst/>
              <a:defRPr/>
            </a:pPr>
            <a:endParaRPr kumimoji="0" lang="en-US" sz="1400" b="0" i="0" u="none" strike="noStrike" kern="1200" cap="none" spc="0" normalizeH="0" baseline="0" noProof="0" dirty="0">
              <a:ln>
                <a:noFill/>
              </a:ln>
              <a:solidFill>
                <a:prstClr val="black"/>
              </a:solidFill>
              <a:effectLst/>
              <a:uLnTx/>
              <a:uFillTx/>
              <a:latin typeface="Georgia" panose="02040502050405020303" pitchFamily="18" charset="0"/>
              <a:ea typeface="Calibri"/>
              <a:cs typeface="Calibri"/>
              <a:sym typeface="Calibri"/>
            </a:endParaRPr>
          </a:p>
          <a:p>
            <a:pPr marL="457200" marR="0" lvl="0" indent="-336550" algn="l" defTabSz="457200" rtl="0" eaLnBrk="1" fontAlgn="auto" latinLnBrk="0" hangingPunct="1">
              <a:lnSpc>
                <a:spcPct val="100000"/>
              </a:lnSpc>
              <a:spcBef>
                <a:spcPts val="0"/>
              </a:spcBef>
              <a:spcAft>
                <a:spcPts val="0"/>
              </a:spcAft>
              <a:buClrTx/>
              <a:buSzPts val="1700"/>
              <a:buFont typeface="Calibri"/>
              <a:buChar char="●"/>
              <a:tabLst/>
              <a:defRPr/>
            </a:pPr>
            <a:endParaRPr kumimoji="0" lang="en-US" sz="1400" b="0" i="0" u="none" strike="noStrike" kern="1200" cap="none" spc="0" normalizeH="0" baseline="0" noProof="0" dirty="0">
              <a:ln>
                <a:noFill/>
              </a:ln>
              <a:solidFill>
                <a:prstClr val="black"/>
              </a:solidFill>
              <a:effectLst/>
              <a:uLnTx/>
              <a:uFillTx/>
              <a:latin typeface="Georgia" panose="02040502050405020303" pitchFamily="18" charset="0"/>
              <a:ea typeface="Calibri"/>
              <a:cs typeface="Calibri"/>
              <a:sym typeface="Calibri"/>
            </a:endParaRPr>
          </a:p>
          <a:p>
            <a:pPr marL="457200" marR="0" lvl="0" indent="-336550" algn="l" defTabSz="457200" rtl="0" eaLnBrk="1" fontAlgn="auto" latinLnBrk="0" hangingPunct="1">
              <a:lnSpc>
                <a:spcPct val="100000"/>
              </a:lnSpc>
              <a:spcBef>
                <a:spcPts val="0"/>
              </a:spcBef>
              <a:spcAft>
                <a:spcPts val="0"/>
              </a:spcAft>
              <a:buClrTx/>
              <a:buSzPts val="1700"/>
              <a:buFont typeface="Calibri"/>
              <a:buChar char="●"/>
              <a:tabLst/>
              <a:defRPr/>
            </a:pPr>
            <a:endParaRPr kumimoji="0" lang="en-US" sz="1100" b="0" i="0" u="none" strike="noStrike" kern="1200" cap="none" spc="0" normalizeH="0" baseline="0" noProof="0" dirty="0">
              <a:ln>
                <a:noFill/>
              </a:ln>
              <a:solidFill>
                <a:prstClr val="black"/>
              </a:solidFill>
              <a:effectLst/>
              <a:uLnTx/>
              <a:uFillTx/>
              <a:latin typeface="Georgia" panose="02040502050405020303" pitchFamily="18" charset="0"/>
              <a:ea typeface="Calibri"/>
              <a:cs typeface="Calibri"/>
              <a:sym typeface="Calibri"/>
            </a:endParaRPr>
          </a:p>
        </p:txBody>
      </p:sp>
      <p:pic>
        <p:nvPicPr>
          <p:cNvPr id="9" name="Google Shape;418;g2fb8a43a22a_0_716">
            <a:extLst>
              <a:ext uri="{FF2B5EF4-FFF2-40B4-BE49-F238E27FC236}">
                <a16:creationId xmlns:a16="http://schemas.microsoft.com/office/drawing/2014/main" id="{FC544A97-85B4-E3F0-181B-6AC659698A1C}"/>
              </a:ext>
            </a:extLst>
          </p:cNvPr>
          <p:cNvPicPr preferRelativeResize="0">
            <a:picLocks noChangeAspect="1"/>
          </p:cNvPicPr>
          <p:nvPr/>
        </p:nvPicPr>
        <p:blipFill>
          <a:blip r:embed="rId6">
            <a:alphaModFix/>
          </a:blip>
          <a:stretch>
            <a:fillRect/>
          </a:stretch>
        </p:blipFill>
        <p:spPr>
          <a:xfrm>
            <a:off x="6650871" y="2781525"/>
            <a:ext cx="4669881" cy="2622325"/>
          </a:xfrm>
          <a:prstGeom prst="rect">
            <a:avLst/>
          </a:prstGeom>
          <a:ln>
            <a:noFill/>
          </a:ln>
          <a:effectLst>
            <a:outerShdw blurRad="190500" algn="tl" rotWithShape="0">
              <a:srgbClr val="000000">
                <a:alpha val="70000"/>
              </a:srgbClr>
            </a:outerShdw>
          </a:effectLst>
        </p:spPr>
      </p:pic>
      <p:sp>
        <p:nvSpPr>
          <p:cNvPr id="10" name="TextBox 9">
            <a:extLst>
              <a:ext uri="{FF2B5EF4-FFF2-40B4-BE49-F238E27FC236}">
                <a16:creationId xmlns:a16="http://schemas.microsoft.com/office/drawing/2014/main" id="{CFBB0665-1E7E-B6D7-0B81-536E25698C09}"/>
              </a:ext>
            </a:extLst>
          </p:cNvPr>
          <p:cNvSpPr txBox="1"/>
          <p:nvPr/>
        </p:nvSpPr>
        <p:spPr>
          <a:xfrm>
            <a:off x="9580388" y="6580265"/>
            <a:ext cx="2611612" cy="276999"/>
          </a:xfrm>
          <a:prstGeom prst="rect">
            <a:avLst/>
          </a:prstGeom>
          <a:noFill/>
        </p:spPr>
        <p:txBody>
          <a:bodyPr wrap="none" rtlCol="0">
            <a:spAutoFit/>
          </a:bodyPr>
          <a:lstStyle/>
          <a:p>
            <a:r>
              <a:rPr lang="en-GB" sz="1200" dirty="0">
                <a:solidFill>
                  <a:schemeClr val="tx1">
                    <a:alpha val="38122"/>
                  </a:schemeClr>
                </a:solidFill>
                <a:latin typeface="Georgia" panose="02040502050405020303" pitchFamily="18" charset="0"/>
              </a:rPr>
              <a:t>Shahbaz </a:t>
            </a:r>
            <a:r>
              <a:rPr lang="en-GB" sz="1200" dirty="0" err="1">
                <a:solidFill>
                  <a:schemeClr val="tx1">
                    <a:alpha val="38122"/>
                  </a:schemeClr>
                </a:solidFill>
                <a:latin typeface="Georgia" panose="02040502050405020303" pitchFamily="18" charset="0"/>
              </a:rPr>
              <a:t>Alvi</a:t>
            </a:r>
            <a:r>
              <a:rPr lang="en-GB" sz="1200" dirty="0">
                <a:solidFill>
                  <a:schemeClr val="tx1">
                    <a:alpha val="38122"/>
                  </a:schemeClr>
                </a:solidFill>
                <a:latin typeface="Georgia" panose="02040502050405020303" pitchFamily="18" charset="0"/>
              </a:rPr>
              <a:t>, </a:t>
            </a:r>
            <a:r>
              <a:rPr lang="en-GB" sz="1200" dirty="0" err="1">
                <a:solidFill>
                  <a:schemeClr val="tx1">
                    <a:alpha val="38122"/>
                  </a:schemeClr>
                </a:solidFill>
                <a:latin typeface="Georgia" panose="02040502050405020303" pitchFamily="18" charset="0"/>
              </a:rPr>
              <a:t>shahbaz.alvi@cmcc.it</a:t>
            </a:r>
            <a:endParaRPr lang="en-GB" sz="1200" dirty="0">
              <a:solidFill>
                <a:schemeClr val="tx1">
                  <a:alpha val="38122"/>
                </a:schemeClr>
              </a:solidFill>
              <a:latin typeface="Georgia" panose="02040502050405020303" pitchFamily="18" charset="0"/>
            </a:endParaRPr>
          </a:p>
        </p:txBody>
      </p:sp>
    </p:spTree>
    <p:extLst>
      <p:ext uri="{BB962C8B-B14F-4D97-AF65-F5344CB8AC3E}">
        <p14:creationId xmlns:p14="http://schemas.microsoft.com/office/powerpoint/2010/main" val="29858440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0B40D-13C6-D32D-9350-B47E173D65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E7606A-ABDF-E259-9240-90215324AE59}"/>
              </a:ext>
            </a:extLst>
          </p:cNvPr>
          <p:cNvSpPr>
            <a:spLocks noGrp="1"/>
          </p:cNvSpPr>
          <p:nvPr>
            <p:ph type="title"/>
          </p:nvPr>
        </p:nvSpPr>
        <p:spPr>
          <a:xfrm>
            <a:off x="0" y="1"/>
            <a:ext cx="12192000" cy="1690688"/>
          </a:xfrm>
          <a:solidFill>
            <a:srgbClr val="0D7F0F"/>
          </a:solidFill>
        </p:spPr>
        <p:txBody>
          <a:bodyPr/>
          <a:lstStyle/>
          <a:p>
            <a:r>
              <a:rPr lang="en-US" dirty="0">
                <a:latin typeface="Georgia" panose="02040502050405020303" pitchFamily="18" charset="0"/>
              </a:rPr>
              <a:t>Thank you!</a:t>
            </a:r>
          </a:p>
        </p:txBody>
      </p:sp>
      <p:pic>
        <p:nvPicPr>
          <p:cNvPr id="4" name="Google Shape;135;p1">
            <a:extLst>
              <a:ext uri="{FF2B5EF4-FFF2-40B4-BE49-F238E27FC236}">
                <a16:creationId xmlns:a16="http://schemas.microsoft.com/office/drawing/2014/main" id="{13BC72A0-1555-6F12-33B1-7D8C8B6C2C2A}"/>
              </a:ext>
            </a:extLst>
          </p:cNvPr>
          <p:cNvPicPr preferRelativeResize="0">
            <a:picLocks noChangeAspect="1"/>
          </p:cNvPicPr>
          <p:nvPr/>
        </p:nvPicPr>
        <p:blipFill>
          <a:blip r:embed="rId2">
            <a:alphaModFix/>
          </a:blip>
          <a:stretch>
            <a:fillRect/>
          </a:stretch>
        </p:blipFill>
        <p:spPr>
          <a:xfrm>
            <a:off x="0" y="6456542"/>
            <a:ext cx="1126347" cy="401458"/>
          </a:xfrm>
          <a:prstGeom prst="rect">
            <a:avLst/>
          </a:prstGeom>
          <a:noFill/>
          <a:ln>
            <a:noFill/>
          </a:ln>
        </p:spPr>
      </p:pic>
      <p:pic>
        <p:nvPicPr>
          <p:cNvPr id="6" name="Picture 5">
            <a:extLst>
              <a:ext uri="{FF2B5EF4-FFF2-40B4-BE49-F238E27FC236}">
                <a16:creationId xmlns:a16="http://schemas.microsoft.com/office/drawing/2014/main" id="{ADD506A2-D7D8-41C6-7570-8BF5C8B318A4}"/>
              </a:ext>
            </a:extLst>
          </p:cNvPr>
          <p:cNvPicPr>
            <a:picLocks noChangeAspect="1"/>
          </p:cNvPicPr>
          <p:nvPr/>
        </p:nvPicPr>
        <p:blipFill>
          <a:blip r:embed="rId3"/>
          <a:stretch>
            <a:fillRect/>
          </a:stretch>
        </p:blipFill>
        <p:spPr>
          <a:xfrm>
            <a:off x="2549146" y="6486392"/>
            <a:ext cx="1422799" cy="370872"/>
          </a:xfrm>
          <a:prstGeom prst="rect">
            <a:avLst/>
          </a:prstGeom>
        </p:spPr>
      </p:pic>
      <p:pic>
        <p:nvPicPr>
          <p:cNvPr id="7" name="Picture 6">
            <a:extLst>
              <a:ext uri="{FF2B5EF4-FFF2-40B4-BE49-F238E27FC236}">
                <a16:creationId xmlns:a16="http://schemas.microsoft.com/office/drawing/2014/main" id="{12033508-54DD-F30D-CC17-6C4B700F78A7}"/>
              </a:ext>
            </a:extLst>
          </p:cNvPr>
          <p:cNvPicPr>
            <a:picLocks noChangeAspect="1"/>
          </p:cNvPicPr>
          <p:nvPr/>
        </p:nvPicPr>
        <p:blipFill>
          <a:blip r:embed="rId4"/>
          <a:stretch>
            <a:fillRect/>
          </a:stretch>
        </p:blipFill>
        <p:spPr>
          <a:xfrm>
            <a:off x="1126347" y="6486392"/>
            <a:ext cx="1422799" cy="381154"/>
          </a:xfrm>
          <a:prstGeom prst="rect">
            <a:avLst/>
          </a:prstGeom>
        </p:spPr>
      </p:pic>
      <p:sp>
        <p:nvSpPr>
          <p:cNvPr id="5" name="Google Shape;225;g2fb8a43a22a_0_619">
            <a:extLst>
              <a:ext uri="{FF2B5EF4-FFF2-40B4-BE49-F238E27FC236}">
                <a16:creationId xmlns:a16="http://schemas.microsoft.com/office/drawing/2014/main" id="{EEAB2DE9-7DAA-0622-77DA-20374E680BD2}"/>
              </a:ext>
            </a:extLst>
          </p:cNvPr>
          <p:cNvSpPr/>
          <p:nvPr/>
        </p:nvSpPr>
        <p:spPr>
          <a:xfrm>
            <a:off x="1660453" y="3107966"/>
            <a:ext cx="4271220" cy="642068"/>
          </a:xfrm>
          <a:prstGeom prst="roundRect">
            <a:avLst>
              <a:gd name="adj" fmla="val 16667"/>
            </a:avLst>
          </a:prstGeom>
          <a:solidFill>
            <a:srgbClr val="92D0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120650" lvl="0" algn="ctr" rtl="0">
              <a:spcBef>
                <a:spcPts val="0"/>
              </a:spcBef>
              <a:spcAft>
                <a:spcPts val="0"/>
              </a:spcAft>
              <a:buSzPts val="1700"/>
            </a:pPr>
            <a:r>
              <a:rPr lang="en-US" sz="3200" dirty="0">
                <a:latin typeface="Georgia" panose="02040502050405020303" pitchFamily="18" charset="0"/>
                <a:ea typeface="Calibri"/>
                <a:cs typeface="Calibri"/>
                <a:sym typeface="Calibri"/>
              </a:rPr>
              <a:t>Questions? </a:t>
            </a:r>
          </a:p>
        </p:txBody>
      </p:sp>
      <p:pic>
        <p:nvPicPr>
          <p:cNvPr id="1026" name="Picture 2" descr="Question - Wikipedia">
            <a:extLst>
              <a:ext uri="{FF2B5EF4-FFF2-40B4-BE49-F238E27FC236}">
                <a16:creationId xmlns:a16="http://schemas.microsoft.com/office/drawing/2014/main" id="{4C002302-17E5-BA1D-8F77-4E828BB76C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17651" y="1796995"/>
            <a:ext cx="2858802" cy="417936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D14320C5-983B-B3BF-7926-B20D540F4069}"/>
              </a:ext>
            </a:extLst>
          </p:cNvPr>
          <p:cNvSpPr txBox="1">
            <a:spLocks/>
          </p:cNvSpPr>
          <p:nvPr/>
        </p:nvSpPr>
        <p:spPr>
          <a:xfrm>
            <a:off x="2149676" y="3779884"/>
            <a:ext cx="2993499" cy="878638"/>
          </a:xfrm>
          <a:prstGeom prst="rect">
            <a:avLst/>
          </a:prstGeom>
          <a:solidFill>
            <a:schemeClr val="bg1">
              <a:alpha val="51000"/>
            </a:schemeClr>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1" dirty="0">
                <a:solidFill>
                  <a:srgbClr val="222222"/>
                </a:solidFill>
                <a:latin typeface="Georgia" panose="02040502050405020303" pitchFamily="18" charset="0"/>
              </a:rPr>
              <a:t>Shahbaz </a:t>
            </a:r>
            <a:r>
              <a:rPr lang="en-US" sz="1800" b="1" dirty="0" err="1">
                <a:solidFill>
                  <a:srgbClr val="222222"/>
                </a:solidFill>
                <a:latin typeface="Georgia" panose="02040502050405020303" pitchFamily="18" charset="0"/>
              </a:rPr>
              <a:t>Alvi</a:t>
            </a:r>
            <a:endParaRPr lang="en-US" sz="1800" b="1" dirty="0">
              <a:solidFill>
                <a:srgbClr val="222222"/>
              </a:solidFill>
              <a:latin typeface="Georgia" panose="02040502050405020303" pitchFamily="18" charset="0"/>
            </a:endParaRPr>
          </a:p>
          <a:p>
            <a:r>
              <a:rPr lang="en-US" sz="1600" dirty="0">
                <a:solidFill>
                  <a:srgbClr val="222222"/>
                </a:solidFill>
                <a:latin typeface="Georgia" panose="02040502050405020303" pitchFamily="18" charset="0"/>
              </a:rPr>
              <a:t>CMCC Foundation, Lecce, Italy</a:t>
            </a:r>
          </a:p>
          <a:p>
            <a:r>
              <a:rPr lang="en-US" sz="1400" dirty="0" err="1">
                <a:solidFill>
                  <a:srgbClr val="222222"/>
                </a:solidFill>
                <a:latin typeface="Georgia" panose="02040502050405020303" pitchFamily="18" charset="0"/>
              </a:rPr>
              <a:t>shahbaz.alvi@cmcc.it</a:t>
            </a:r>
            <a:endParaRPr lang="en-US" sz="1400" dirty="0">
              <a:latin typeface="Georgia" panose="02040502050405020303" pitchFamily="18" charset="0"/>
            </a:endParaRPr>
          </a:p>
        </p:txBody>
      </p:sp>
    </p:spTree>
    <p:extLst>
      <p:ext uri="{BB962C8B-B14F-4D97-AF65-F5344CB8AC3E}">
        <p14:creationId xmlns:p14="http://schemas.microsoft.com/office/powerpoint/2010/main" val="1535425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EC32C-E7B9-AD90-E0D9-2F7413B1A2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8EDBB3-BB72-4387-FC0A-A9A61BC853A6}"/>
              </a:ext>
            </a:extLst>
          </p:cNvPr>
          <p:cNvSpPr>
            <a:spLocks noGrp="1"/>
          </p:cNvSpPr>
          <p:nvPr>
            <p:ph type="title"/>
          </p:nvPr>
        </p:nvSpPr>
        <p:spPr>
          <a:xfrm>
            <a:off x="0" y="1"/>
            <a:ext cx="12192000" cy="1690688"/>
          </a:xfrm>
          <a:solidFill>
            <a:srgbClr val="0D7F0F"/>
          </a:solidFill>
        </p:spPr>
        <p:txBody>
          <a:bodyPr/>
          <a:lstStyle/>
          <a:p>
            <a:r>
              <a:rPr lang="en-US" dirty="0">
                <a:solidFill>
                  <a:schemeClr val="bg1"/>
                </a:solidFill>
                <a:latin typeface="Georgia" panose="02040502050405020303" pitchFamily="18" charset="0"/>
              </a:rPr>
              <a:t>Daily FDI in SILVANUS: CMCC DDS</a:t>
            </a:r>
            <a:endParaRPr lang="en-US" dirty="0">
              <a:latin typeface="Georgia" panose="02040502050405020303" pitchFamily="18" charset="0"/>
            </a:endParaRPr>
          </a:p>
        </p:txBody>
      </p:sp>
      <p:pic>
        <p:nvPicPr>
          <p:cNvPr id="4" name="Google Shape;135;p1">
            <a:extLst>
              <a:ext uri="{FF2B5EF4-FFF2-40B4-BE49-F238E27FC236}">
                <a16:creationId xmlns:a16="http://schemas.microsoft.com/office/drawing/2014/main" id="{CCA16E16-7291-FA0A-1436-F4C9E2F56889}"/>
              </a:ext>
            </a:extLst>
          </p:cNvPr>
          <p:cNvPicPr preferRelativeResize="0">
            <a:picLocks noChangeAspect="1"/>
          </p:cNvPicPr>
          <p:nvPr/>
        </p:nvPicPr>
        <p:blipFill>
          <a:blip r:embed="rId3">
            <a:alphaModFix/>
          </a:blip>
          <a:stretch>
            <a:fillRect/>
          </a:stretch>
        </p:blipFill>
        <p:spPr>
          <a:xfrm>
            <a:off x="0" y="6456542"/>
            <a:ext cx="1126347" cy="401458"/>
          </a:xfrm>
          <a:prstGeom prst="rect">
            <a:avLst/>
          </a:prstGeom>
          <a:noFill/>
          <a:ln>
            <a:noFill/>
          </a:ln>
        </p:spPr>
      </p:pic>
      <p:pic>
        <p:nvPicPr>
          <p:cNvPr id="6" name="Picture 5">
            <a:extLst>
              <a:ext uri="{FF2B5EF4-FFF2-40B4-BE49-F238E27FC236}">
                <a16:creationId xmlns:a16="http://schemas.microsoft.com/office/drawing/2014/main" id="{0C949B12-5208-6899-9A39-4D3432138EB2}"/>
              </a:ext>
            </a:extLst>
          </p:cNvPr>
          <p:cNvPicPr>
            <a:picLocks noChangeAspect="1"/>
          </p:cNvPicPr>
          <p:nvPr/>
        </p:nvPicPr>
        <p:blipFill>
          <a:blip r:embed="rId4"/>
          <a:stretch>
            <a:fillRect/>
          </a:stretch>
        </p:blipFill>
        <p:spPr>
          <a:xfrm>
            <a:off x="2549146" y="6486392"/>
            <a:ext cx="1422799" cy="370872"/>
          </a:xfrm>
          <a:prstGeom prst="rect">
            <a:avLst/>
          </a:prstGeom>
        </p:spPr>
      </p:pic>
      <p:pic>
        <p:nvPicPr>
          <p:cNvPr id="7" name="Picture 6">
            <a:extLst>
              <a:ext uri="{FF2B5EF4-FFF2-40B4-BE49-F238E27FC236}">
                <a16:creationId xmlns:a16="http://schemas.microsoft.com/office/drawing/2014/main" id="{DACA0299-C91B-9957-A0A8-4D7B1D4E7323}"/>
              </a:ext>
            </a:extLst>
          </p:cNvPr>
          <p:cNvPicPr>
            <a:picLocks noChangeAspect="1"/>
          </p:cNvPicPr>
          <p:nvPr/>
        </p:nvPicPr>
        <p:blipFill>
          <a:blip r:embed="rId5"/>
          <a:stretch>
            <a:fillRect/>
          </a:stretch>
        </p:blipFill>
        <p:spPr>
          <a:xfrm>
            <a:off x="1126347" y="6486392"/>
            <a:ext cx="1422799" cy="381154"/>
          </a:xfrm>
          <a:prstGeom prst="rect">
            <a:avLst/>
          </a:prstGeom>
        </p:spPr>
      </p:pic>
      <p:sp>
        <p:nvSpPr>
          <p:cNvPr id="5" name="Google Shape;225;g2fb8a43a22a_0_619">
            <a:extLst>
              <a:ext uri="{FF2B5EF4-FFF2-40B4-BE49-F238E27FC236}">
                <a16:creationId xmlns:a16="http://schemas.microsoft.com/office/drawing/2014/main" id="{ADE9B2A1-559C-FFFB-8762-1B152295A867}"/>
              </a:ext>
            </a:extLst>
          </p:cNvPr>
          <p:cNvSpPr/>
          <p:nvPr/>
        </p:nvSpPr>
        <p:spPr>
          <a:xfrm>
            <a:off x="165125" y="1968078"/>
            <a:ext cx="5599834" cy="4226771"/>
          </a:xfrm>
          <a:prstGeom prst="roundRect">
            <a:avLst>
              <a:gd name="adj" fmla="val 16667"/>
            </a:avLst>
          </a:prstGeom>
          <a:solidFill>
            <a:srgbClr val="92D0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336550" algn="l" rtl="0">
              <a:spcBef>
                <a:spcPts val="0"/>
              </a:spcBef>
              <a:spcAft>
                <a:spcPts val="0"/>
              </a:spcAft>
              <a:buSzPts val="1700"/>
              <a:buFont typeface="Calibri"/>
              <a:buChar char="●"/>
            </a:pPr>
            <a:r>
              <a:rPr lang="en-US" sz="1400" dirty="0">
                <a:latin typeface="Georgia" panose="02040502050405020303" pitchFamily="18" charset="0"/>
                <a:ea typeface="Calibri"/>
                <a:cs typeface="Calibri"/>
                <a:sym typeface="Calibri"/>
              </a:rPr>
              <a:t>We use the </a:t>
            </a:r>
            <a:r>
              <a:rPr lang="en-US" sz="1400" b="1" dirty="0">
                <a:latin typeface="Georgia" panose="02040502050405020303" pitchFamily="18" charset="0"/>
                <a:ea typeface="Calibri"/>
                <a:cs typeface="Calibri"/>
                <a:sym typeface="Calibri"/>
              </a:rPr>
              <a:t>CMCC Data Delivery System (DDS)</a:t>
            </a:r>
            <a:r>
              <a:rPr lang="en-US" sz="1400" dirty="0">
                <a:latin typeface="Georgia" panose="02040502050405020303" pitchFamily="18" charset="0"/>
                <a:ea typeface="Calibri"/>
                <a:cs typeface="Calibri"/>
                <a:sym typeface="Calibri"/>
              </a:rPr>
              <a:t> for the ingestion and eventual consumption of the fire predictors.</a:t>
            </a:r>
          </a:p>
          <a:p>
            <a:pPr marL="457200" lvl="0" indent="-336550" algn="l" rtl="0">
              <a:spcBef>
                <a:spcPts val="0"/>
              </a:spcBef>
              <a:spcAft>
                <a:spcPts val="0"/>
              </a:spcAft>
              <a:buSzPts val="1700"/>
              <a:buFont typeface="Calibri"/>
              <a:buChar char="●"/>
            </a:pPr>
            <a:r>
              <a:rPr lang="en-US" sz="1400" dirty="0">
                <a:latin typeface="Georgia" panose="02040502050405020303" pitchFamily="18" charset="0"/>
                <a:ea typeface="Calibri"/>
                <a:cs typeface="Calibri"/>
                <a:sym typeface="Calibri"/>
              </a:rPr>
              <a:t>The DDS system allows to ingest the latest dataset available on the parent repository with metadata recovery methods.</a:t>
            </a:r>
          </a:p>
          <a:p>
            <a:pPr marL="457200" lvl="0" indent="-336550" algn="l" rtl="0">
              <a:spcBef>
                <a:spcPts val="0"/>
              </a:spcBef>
              <a:spcAft>
                <a:spcPts val="0"/>
              </a:spcAft>
              <a:buSzPts val="1700"/>
              <a:buFont typeface="Calibri"/>
              <a:buChar char="●"/>
            </a:pPr>
            <a:r>
              <a:rPr lang="en-US" sz="1400" dirty="0">
                <a:latin typeface="Georgia" panose="02040502050405020303" pitchFamily="18" charset="0"/>
                <a:ea typeface="Calibri"/>
                <a:cs typeface="Calibri"/>
                <a:sym typeface="Calibri"/>
              </a:rPr>
              <a:t>The DDS system ingests, processes and stores the dataset on CMCC local premises from where the metadata can be retrieved for the fire predictors of the pilot sites.</a:t>
            </a:r>
          </a:p>
          <a:p>
            <a:pPr marL="457200" lvl="0" indent="-336550" algn="l" rtl="0">
              <a:spcBef>
                <a:spcPts val="0"/>
              </a:spcBef>
              <a:spcAft>
                <a:spcPts val="0"/>
              </a:spcAft>
              <a:buSzPts val="1700"/>
              <a:buFont typeface="Calibri"/>
              <a:buChar char="●"/>
            </a:pPr>
            <a:endParaRPr lang="en-US" sz="1100" dirty="0">
              <a:latin typeface="Georgia" panose="02040502050405020303" pitchFamily="18" charset="0"/>
              <a:ea typeface="Calibri"/>
              <a:cs typeface="Calibri"/>
              <a:sym typeface="Calibri"/>
            </a:endParaRPr>
          </a:p>
        </p:txBody>
      </p:sp>
      <p:pic>
        <p:nvPicPr>
          <p:cNvPr id="3" name="Picture 2">
            <a:extLst>
              <a:ext uri="{FF2B5EF4-FFF2-40B4-BE49-F238E27FC236}">
                <a16:creationId xmlns:a16="http://schemas.microsoft.com/office/drawing/2014/main" id="{E50F96A4-A98E-183B-E3D3-3B4EE770BE85}"/>
              </a:ext>
            </a:extLst>
          </p:cNvPr>
          <p:cNvPicPr>
            <a:picLocks noChangeAspect="1"/>
          </p:cNvPicPr>
          <p:nvPr/>
        </p:nvPicPr>
        <p:blipFill>
          <a:blip r:embed="rId6"/>
          <a:stretch>
            <a:fillRect/>
          </a:stretch>
        </p:blipFill>
        <p:spPr>
          <a:xfrm>
            <a:off x="6649080" y="2052129"/>
            <a:ext cx="5107419" cy="4142720"/>
          </a:xfrm>
          <a:prstGeom prst="round2DiagRect">
            <a:avLst>
              <a:gd name="adj1" fmla="val 6873"/>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TextBox 7">
            <a:extLst>
              <a:ext uri="{FF2B5EF4-FFF2-40B4-BE49-F238E27FC236}">
                <a16:creationId xmlns:a16="http://schemas.microsoft.com/office/drawing/2014/main" id="{BB436045-330D-635E-E561-4FBA7381CFF7}"/>
              </a:ext>
            </a:extLst>
          </p:cNvPr>
          <p:cNvSpPr txBox="1"/>
          <p:nvPr/>
        </p:nvSpPr>
        <p:spPr>
          <a:xfrm>
            <a:off x="10008544" y="1675495"/>
            <a:ext cx="1885453" cy="307777"/>
          </a:xfrm>
          <a:prstGeom prst="rect">
            <a:avLst/>
          </a:prstGeom>
          <a:noFill/>
        </p:spPr>
        <p:txBody>
          <a:bodyPr wrap="none" rtlCol="0">
            <a:spAutoFit/>
          </a:bodyPr>
          <a:lstStyle/>
          <a:p>
            <a:r>
              <a:rPr lang="en-GB" sz="1400" dirty="0" err="1">
                <a:latin typeface="Georgia" panose="02040502050405020303" pitchFamily="18" charset="0"/>
              </a:rPr>
              <a:t>dds-support@cmcc.it</a:t>
            </a:r>
            <a:endParaRPr lang="en-GB" sz="1400" dirty="0">
              <a:latin typeface="Georgia" panose="02040502050405020303" pitchFamily="18" charset="0"/>
            </a:endParaRPr>
          </a:p>
        </p:txBody>
      </p:sp>
      <p:sp>
        <p:nvSpPr>
          <p:cNvPr id="9" name="TextBox 8">
            <a:extLst>
              <a:ext uri="{FF2B5EF4-FFF2-40B4-BE49-F238E27FC236}">
                <a16:creationId xmlns:a16="http://schemas.microsoft.com/office/drawing/2014/main" id="{F999469B-5C4A-A3AE-A93F-3478EFA36EA2}"/>
              </a:ext>
            </a:extLst>
          </p:cNvPr>
          <p:cNvSpPr txBox="1"/>
          <p:nvPr/>
        </p:nvSpPr>
        <p:spPr>
          <a:xfrm>
            <a:off x="9580388" y="6580265"/>
            <a:ext cx="2611612" cy="276999"/>
          </a:xfrm>
          <a:prstGeom prst="rect">
            <a:avLst/>
          </a:prstGeom>
          <a:noFill/>
        </p:spPr>
        <p:txBody>
          <a:bodyPr wrap="none" rtlCol="0">
            <a:spAutoFit/>
          </a:bodyPr>
          <a:lstStyle/>
          <a:p>
            <a:r>
              <a:rPr lang="en-GB" sz="1200" dirty="0">
                <a:solidFill>
                  <a:schemeClr val="tx1">
                    <a:alpha val="40000"/>
                  </a:schemeClr>
                </a:solidFill>
                <a:latin typeface="Georgia" panose="02040502050405020303" pitchFamily="18" charset="0"/>
              </a:rPr>
              <a:t>Shahbaz </a:t>
            </a:r>
            <a:r>
              <a:rPr lang="en-GB" sz="1200" dirty="0" err="1">
                <a:solidFill>
                  <a:schemeClr val="tx1">
                    <a:alpha val="40000"/>
                  </a:schemeClr>
                </a:solidFill>
                <a:latin typeface="Georgia" panose="02040502050405020303" pitchFamily="18" charset="0"/>
              </a:rPr>
              <a:t>Alvi</a:t>
            </a:r>
            <a:r>
              <a:rPr lang="en-GB" sz="1200" dirty="0">
                <a:solidFill>
                  <a:schemeClr val="tx1">
                    <a:alpha val="40000"/>
                  </a:schemeClr>
                </a:solidFill>
                <a:latin typeface="Georgia" panose="02040502050405020303" pitchFamily="18" charset="0"/>
              </a:rPr>
              <a:t>, </a:t>
            </a:r>
            <a:r>
              <a:rPr lang="en-GB" sz="1200" dirty="0" err="1">
                <a:solidFill>
                  <a:schemeClr val="tx1">
                    <a:alpha val="40000"/>
                  </a:schemeClr>
                </a:solidFill>
                <a:latin typeface="Georgia" panose="02040502050405020303" pitchFamily="18" charset="0"/>
              </a:rPr>
              <a:t>shahbaz.alvi@cmcc.it</a:t>
            </a:r>
            <a:endParaRPr lang="en-GB" sz="1200" dirty="0">
              <a:solidFill>
                <a:schemeClr val="tx1">
                  <a:alpha val="40000"/>
                </a:schemeClr>
              </a:solidFill>
              <a:latin typeface="Georgia" panose="02040502050405020303" pitchFamily="18" charset="0"/>
            </a:endParaRPr>
          </a:p>
        </p:txBody>
      </p:sp>
      <p:pic>
        <p:nvPicPr>
          <p:cNvPr id="13" name="Graphic 12" descr="Envelope with solid fill">
            <a:extLst>
              <a:ext uri="{FF2B5EF4-FFF2-40B4-BE49-F238E27FC236}">
                <a16:creationId xmlns:a16="http://schemas.microsoft.com/office/drawing/2014/main" id="{0C7F3C35-FB38-3DFD-FD35-FD9A752CEFC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16175" y="1690689"/>
            <a:ext cx="270854" cy="270854"/>
          </a:xfrm>
          <a:prstGeom prst="rect">
            <a:avLst/>
          </a:prstGeom>
        </p:spPr>
      </p:pic>
    </p:spTree>
    <p:extLst>
      <p:ext uri="{BB962C8B-B14F-4D97-AF65-F5344CB8AC3E}">
        <p14:creationId xmlns:p14="http://schemas.microsoft.com/office/powerpoint/2010/main" val="30292144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05482-50C5-50ED-A6EC-6FD466B02F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57C3CE-8E65-0FCC-F120-39B973AADE95}"/>
              </a:ext>
            </a:extLst>
          </p:cNvPr>
          <p:cNvSpPr>
            <a:spLocks noGrp="1"/>
          </p:cNvSpPr>
          <p:nvPr>
            <p:ph type="title"/>
          </p:nvPr>
        </p:nvSpPr>
        <p:spPr>
          <a:xfrm>
            <a:off x="0" y="1"/>
            <a:ext cx="12192000" cy="1690688"/>
          </a:xfrm>
          <a:solidFill>
            <a:srgbClr val="0D7F0F"/>
          </a:solidFill>
        </p:spPr>
        <p:txBody>
          <a:bodyPr/>
          <a:lstStyle/>
          <a:p>
            <a:r>
              <a:rPr lang="en-US" dirty="0">
                <a:latin typeface="Georgia" panose="02040502050405020303" pitchFamily="18" charset="0"/>
              </a:rPr>
              <a:t>Thank you</a:t>
            </a:r>
          </a:p>
        </p:txBody>
      </p:sp>
      <p:pic>
        <p:nvPicPr>
          <p:cNvPr id="4" name="Google Shape;135;p1">
            <a:extLst>
              <a:ext uri="{FF2B5EF4-FFF2-40B4-BE49-F238E27FC236}">
                <a16:creationId xmlns:a16="http://schemas.microsoft.com/office/drawing/2014/main" id="{2C2CDBC9-4ADB-0A19-1E94-13363DB3CE92}"/>
              </a:ext>
            </a:extLst>
          </p:cNvPr>
          <p:cNvPicPr preferRelativeResize="0">
            <a:picLocks noChangeAspect="1"/>
          </p:cNvPicPr>
          <p:nvPr/>
        </p:nvPicPr>
        <p:blipFill>
          <a:blip r:embed="rId2">
            <a:alphaModFix/>
          </a:blip>
          <a:stretch>
            <a:fillRect/>
          </a:stretch>
        </p:blipFill>
        <p:spPr>
          <a:xfrm>
            <a:off x="0" y="6456542"/>
            <a:ext cx="1126347" cy="401458"/>
          </a:xfrm>
          <a:prstGeom prst="rect">
            <a:avLst/>
          </a:prstGeom>
          <a:noFill/>
          <a:ln>
            <a:noFill/>
          </a:ln>
        </p:spPr>
      </p:pic>
      <p:pic>
        <p:nvPicPr>
          <p:cNvPr id="6" name="Picture 5">
            <a:extLst>
              <a:ext uri="{FF2B5EF4-FFF2-40B4-BE49-F238E27FC236}">
                <a16:creationId xmlns:a16="http://schemas.microsoft.com/office/drawing/2014/main" id="{34AA2804-9E7F-BE2E-2976-237E61621624}"/>
              </a:ext>
            </a:extLst>
          </p:cNvPr>
          <p:cNvPicPr>
            <a:picLocks noChangeAspect="1"/>
          </p:cNvPicPr>
          <p:nvPr/>
        </p:nvPicPr>
        <p:blipFill>
          <a:blip r:embed="rId3"/>
          <a:stretch>
            <a:fillRect/>
          </a:stretch>
        </p:blipFill>
        <p:spPr>
          <a:xfrm>
            <a:off x="2549146" y="6486392"/>
            <a:ext cx="1422799" cy="370872"/>
          </a:xfrm>
          <a:prstGeom prst="rect">
            <a:avLst/>
          </a:prstGeom>
        </p:spPr>
      </p:pic>
      <p:pic>
        <p:nvPicPr>
          <p:cNvPr id="7" name="Picture 6">
            <a:extLst>
              <a:ext uri="{FF2B5EF4-FFF2-40B4-BE49-F238E27FC236}">
                <a16:creationId xmlns:a16="http://schemas.microsoft.com/office/drawing/2014/main" id="{7678C511-70F6-FEA1-BA93-E8E022019F49}"/>
              </a:ext>
            </a:extLst>
          </p:cNvPr>
          <p:cNvPicPr>
            <a:picLocks noChangeAspect="1"/>
          </p:cNvPicPr>
          <p:nvPr/>
        </p:nvPicPr>
        <p:blipFill>
          <a:blip r:embed="rId4"/>
          <a:stretch>
            <a:fillRect/>
          </a:stretch>
        </p:blipFill>
        <p:spPr>
          <a:xfrm>
            <a:off x="1126347" y="6486392"/>
            <a:ext cx="1422799" cy="381154"/>
          </a:xfrm>
          <a:prstGeom prst="rect">
            <a:avLst/>
          </a:prstGeom>
        </p:spPr>
      </p:pic>
      <p:sp>
        <p:nvSpPr>
          <p:cNvPr id="5" name="Google Shape;225;g2fb8a43a22a_0_619">
            <a:extLst>
              <a:ext uri="{FF2B5EF4-FFF2-40B4-BE49-F238E27FC236}">
                <a16:creationId xmlns:a16="http://schemas.microsoft.com/office/drawing/2014/main" id="{A7EC4849-6C41-0050-BEB7-DB6B0CABD726}"/>
              </a:ext>
            </a:extLst>
          </p:cNvPr>
          <p:cNvSpPr/>
          <p:nvPr/>
        </p:nvSpPr>
        <p:spPr>
          <a:xfrm>
            <a:off x="165125" y="1968078"/>
            <a:ext cx="5599834" cy="4226771"/>
          </a:xfrm>
          <a:prstGeom prst="roundRect">
            <a:avLst>
              <a:gd name="adj" fmla="val 16667"/>
            </a:avLst>
          </a:prstGeom>
          <a:solidFill>
            <a:srgbClr val="92D0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120650" lvl="0" algn="l" rtl="0">
              <a:spcBef>
                <a:spcPts val="0"/>
              </a:spcBef>
              <a:spcAft>
                <a:spcPts val="0"/>
              </a:spcAft>
              <a:buSzPts val="1700"/>
            </a:pPr>
            <a:endParaRPr lang="en-US" sz="1100" dirty="0">
              <a:latin typeface="Georgia" panose="02040502050405020303" pitchFamily="18" charset="0"/>
              <a:ea typeface="Calibri"/>
              <a:cs typeface="Calibri"/>
              <a:sym typeface="Calibri"/>
            </a:endParaRPr>
          </a:p>
        </p:txBody>
      </p:sp>
    </p:spTree>
    <p:extLst>
      <p:ext uri="{BB962C8B-B14F-4D97-AF65-F5344CB8AC3E}">
        <p14:creationId xmlns:p14="http://schemas.microsoft.com/office/powerpoint/2010/main" val="1577053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E1882-9ADD-EE69-BB8F-967524F722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8AC0B0-366F-2911-4223-0F1C9D1F5B2F}"/>
              </a:ext>
            </a:extLst>
          </p:cNvPr>
          <p:cNvSpPr>
            <a:spLocks noGrp="1"/>
          </p:cNvSpPr>
          <p:nvPr>
            <p:ph type="title"/>
          </p:nvPr>
        </p:nvSpPr>
        <p:spPr>
          <a:xfrm>
            <a:off x="0" y="1"/>
            <a:ext cx="12192000" cy="1690688"/>
          </a:xfrm>
          <a:solidFill>
            <a:srgbClr val="0D7F0F"/>
          </a:solidFill>
        </p:spPr>
        <p:txBody>
          <a:bodyPr/>
          <a:lstStyle/>
          <a:p>
            <a:r>
              <a:rPr lang="en-US" dirty="0">
                <a:latin typeface="Georgia" panose="02040502050405020303" pitchFamily="18" charset="0"/>
              </a:rPr>
              <a:t>Extra slides</a:t>
            </a:r>
          </a:p>
        </p:txBody>
      </p:sp>
      <p:pic>
        <p:nvPicPr>
          <p:cNvPr id="4" name="Google Shape;135;p1">
            <a:extLst>
              <a:ext uri="{FF2B5EF4-FFF2-40B4-BE49-F238E27FC236}">
                <a16:creationId xmlns:a16="http://schemas.microsoft.com/office/drawing/2014/main" id="{E67ED3D1-9B4B-D3AA-8B60-3C575485E421}"/>
              </a:ext>
            </a:extLst>
          </p:cNvPr>
          <p:cNvPicPr preferRelativeResize="0">
            <a:picLocks noChangeAspect="1"/>
          </p:cNvPicPr>
          <p:nvPr/>
        </p:nvPicPr>
        <p:blipFill>
          <a:blip r:embed="rId2">
            <a:alphaModFix/>
          </a:blip>
          <a:stretch>
            <a:fillRect/>
          </a:stretch>
        </p:blipFill>
        <p:spPr>
          <a:xfrm>
            <a:off x="0" y="6456542"/>
            <a:ext cx="1126347" cy="401458"/>
          </a:xfrm>
          <a:prstGeom prst="rect">
            <a:avLst/>
          </a:prstGeom>
          <a:noFill/>
          <a:ln>
            <a:noFill/>
          </a:ln>
        </p:spPr>
      </p:pic>
      <p:pic>
        <p:nvPicPr>
          <p:cNvPr id="6" name="Picture 5">
            <a:extLst>
              <a:ext uri="{FF2B5EF4-FFF2-40B4-BE49-F238E27FC236}">
                <a16:creationId xmlns:a16="http://schemas.microsoft.com/office/drawing/2014/main" id="{1792073C-6339-BA7E-AA89-F8DBCF2FB42A}"/>
              </a:ext>
            </a:extLst>
          </p:cNvPr>
          <p:cNvPicPr>
            <a:picLocks noChangeAspect="1"/>
          </p:cNvPicPr>
          <p:nvPr/>
        </p:nvPicPr>
        <p:blipFill>
          <a:blip r:embed="rId3"/>
          <a:stretch>
            <a:fillRect/>
          </a:stretch>
        </p:blipFill>
        <p:spPr>
          <a:xfrm>
            <a:off x="2549146" y="6486392"/>
            <a:ext cx="1422799" cy="370872"/>
          </a:xfrm>
          <a:prstGeom prst="rect">
            <a:avLst/>
          </a:prstGeom>
        </p:spPr>
      </p:pic>
      <p:pic>
        <p:nvPicPr>
          <p:cNvPr id="7" name="Picture 6">
            <a:extLst>
              <a:ext uri="{FF2B5EF4-FFF2-40B4-BE49-F238E27FC236}">
                <a16:creationId xmlns:a16="http://schemas.microsoft.com/office/drawing/2014/main" id="{88B0949B-A368-31FF-6BD0-DC896EC25059}"/>
              </a:ext>
            </a:extLst>
          </p:cNvPr>
          <p:cNvPicPr>
            <a:picLocks noChangeAspect="1"/>
          </p:cNvPicPr>
          <p:nvPr/>
        </p:nvPicPr>
        <p:blipFill>
          <a:blip r:embed="rId4"/>
          <a:stretch>
            <a:fillRect/>
          </a:stretch>
        </p:blipFill>
        <p:spPr>
          <a:xfrm>
            <a:off x="1126347" y="6486392"/>
            <a:ext cx="1422799" cy="381154"/>
          </a:xfrm>
          <a:prstGeom prst="rect">
            <a:avLst/>
          </a:prstGeom>
        </p:spPr>
      </p:pic>
      <p:sp>
        <p:nvSpPr>
          <p:cNvPr id="5" name="Google Shape;225;g2fb8a43a22a_0_619">
            <a:extLst>
              <a:ext uri="{FF2B5EF4-FFF2-40B4-BE49-F238E27FC236}">
                <a16:creationId xmlns:a16="http://schemas.microsoft.com/office/drawing/2014/main" id="{D0BACA21-F192-96D7-E6B0-847D03BB853D}"/>
              </a:ext>
            </a:extLst>
          </p:cNvPr>
          <p:cNvSpPr/>
          <p:nvPr/>
        </p:nvSpPr>
        <p:spPr>
          <a:xfrm>
            <a:off x="165125" y="1968078"/>
            <a:ext cx="5599834" cy="4226771"/>
          </a:xfrm>
          <a:prstGeom prst="roundRect">
            <a:avLst>
              <a:gd name="adj" fmla="val 16667"/>
            </a:avLst>
          </a:prstGeom>
          <a:solidFill>
            <a:srgbClr val="92D0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120650" lvl="0" algn="l" rtl="0">
              <a:spcBef>
                <a:spcPts val="0"/>
              </a:spcBef>
              <a:spcAft>
                <a:spcPts val="0"/>
              </a:spcAft>
              <a:buSzPts val="1700"/>
            </a:pPr>
            <a:endParaRPr lang="en-US" sz="1100" dirty="0">
              <a:latin typeface="Georgia" panose="02040502050405020303" pitchFamily="18" charset="0"/>
              <a:ea typeface="Calibri"/>
              <a:cs typeface="Calibri"/>
              <a:sym typeface="Calibri"/>
            </a:endParaRPr>
          </a:p>
        </p:txBody>
      </p:sp>
    </p:spTree>
    <p:extLst>
      <p:ext uri="{BB962C8B-B14F-4D97-AF65-F5344CB8AC3E}">
        <p14:creationId xmlns:p14="http://schemas.microsoft.com/office/powerpoint/2010/main" val="7624547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8">
          <a:extLst>
            <a:ext uri="{FF2B5EF4-FFF2-40B4-BE49-F238E27FC236}">
              <a16:creationId xmlns:a16="http://schemas.microsoft.com/office/drawing/2014/main" id="{7C505396-26D5-39AB-6F28-DDC921403044}"/>
            </a:ext>
          </a:extLst>
        </p:cNvPr>
        <p:cNvGrpSpPr/>
        <p:nvPr/>
      </p:nvGrpSpPr>
      <p:grpSpPr>
        <a:xfrm>
          <a:off x="0" y="0"/>
          <a:ext cx="0" cy="0"/>
          <a:chOff x="0" y="0"/>
          <a:chExt cx="0" cy="0"/>
        </a:xfrm>
      </p:grpSpPr>
      <p:sp>
        <p:nvSpPr>
          <p:cNvPr id="4" name="Textfeld 2">
            <a:extLst>
              <a:ext uri="{FF2B5EF4-FFF2-40B4-BE49-F238E27FC236}">
                <a16:creationId xmlns:a16="http://schemas.microsoft.com/office/drawing/2014/main" id="{55F20C4A-F513-3845-4727-457BDD6981C9}"/>
              </a:ext>
            </a:extLst>
          </p:cNvPr>
          <p:cNvSpPr txBox="1"/>
          <p:nvPr/>
        </p:nvSpPr>
        <p:spPr>
          <a:xfrm>
            <a:off x="11903826" y="5952998"/>
            <a:ext cx="25519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000" b="0" i="0" u="none" strike="noStrike" kern="0" cap="none" spc="0" normalizeH="0" baseline="0" noProof="0" dirty="0">
                <a:ln>
                  <a:noFill/>
                </a:ln>
                <a:solidFill>
                  <a:srgbClr val="000000"/>
                </a:solidFill>
                <a:effectLst/>
                <a:uLnTx/>
                <a:uFillTx/>
                <a:latin typeface="Arial"/>
                <a:cs typeface="Arial"/>
                <a:sym typeface="Arial"/>
              </a:rPr>
              <a:t>1</a:t>
            </a:r>
            <a:endParaRPr kumimoji="0" lang="de-CH" sz="1000" b="0" i="0" u="none" strike="noStrike" kern="0" cap="none" spc="0" normalizeH="0" baseline="0" noProof="0" dirty="0">
              <a:ln>
                <a:noFill/>
              </a:ln>
              <a:solidFill>
                <a:srgbClr val="000000"/>
              </a:solidFill>
              <a:effectLst/>
              <a:uLnTx/>
              <a:uFillTx/>
              <a:latin typeface="Arial"/>
              <a:cs typeface="Arial"/>
              <a:sym typeface="Arial"/>
            </a:endParaRPr>
          </a:p>
        </p:txBody>
      </p:sp>
      <p:sp>
        <p:nvSpPr>
          <p:cNvPr id="6" name="CasellaDiTesto 8">
            <a:extLst>
              <a:ext uri="{FF2B5EF4-FFF2-40B4-BE49-F238E27FC236}">
                <a16:creationId xmlns:a16="http://schemas.microsoft.com/office/drawing/2014/main" id="{B7355C7F-2E23-F468-0DF2-15F79C239602}"/>
              </a:ext>
            </a:extLst>
          </p:cNvPr>
          <p:cNvSpPr txBox="1"/>
          <p:nvPr/>
        </p:nvSpPr>
        <p:spPr>
          <a:xfrm>
            <a:off x="891855" y="1588283"/>
            <a:ext cx="3651046" cy="1938992"/>
          </a:xfrm>
          <a:prstGeom prst="rect">
            <a:avLst/>
          </a:prstGeom>
          <a:solidFill>
            <a:schemeClr val="accent4">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0000"/>
                </a:solidFill>
                <a:effectLst/>
                <a:uLnTx/>
                <a:uFillTx/>
                <a:latin typeface="Libre Franklin" pitchFamily="2" charset="77"/>
                <a:cs typeface="Arial"/>
                <a:sym typeface="Arial"/>
              </a:rPr>
              <a:t>The Numerical Weather Prediction (NWP) model adopted in the project is the numerical </a:t>
            </a:r>
            <a:r>
              <a:rPr kumimoji="0" lang="en-GB" sz="2000" b="1" i="0" u="none" strike="noStrike" kern="0" cap="none" spc="0" normalizeH="0" baseline="0" noProof="0" dirty="0">
                <a:ln>
                  <a:noFill/>
                </a:ln>
                <a:solidFill>
                  <a:srgbClr val="000000"/>
                </a:solidFill>
                <a:effectLst/>
                <a:uLnTx/>
                <a:uFillTx/>
                <a:latin typeface="Libre Franklin" pitchFamily="2" charset="77"/>
                <a:cs typeface="Arial"/>
                <a:sym typeface="Arial"/>
              </a:rPr>
              <a:t>Weather Research and Forecasting Model WRF v4.2.1</a:t>
            </a:r>
            <a:endParaRPr kumimoji="0" lang="en-GB" sz="2000" b="0" i="0" u="none" strike="noStrike" kern="0" cap="none" spc="0" normalizeH="0" baseline="0" noProof="0" dirty="0">
              <a:ln>
                <a:noFill/>
              </a:ln>
              <a:solidFill>
                <a:srgbClr val="000000"/>
              </a:solidFill>
              <a:effectLst/>
              <a:uLnTx/>
              <a:uFillTx/>
              <a:latin typeface="Libre Franklin" pitchFamily="2" charset="77"/>
              <a:cs typeface="Arial"/>
              <a:sym typeface="Arial"/>
            </a:endParaRPr>
          </a:p>
        </p:txBody>
      </p:sp>
      <p:pic>
        <p:nvPicPr>
          <p:cNvPr id="7" name="Grafik 5">
            <a:extLst>
              <a:ext uri="{FF2B5EF4-FFF2-40B4-BE49-F238E27FC236}">
                <a16:creationId xmlns:a16="http://schemas.microsoft.com/office/drawing/2014/main" id="{676C205D-F465-C4E2-3A6E-124622C19C04}"/>
              </a:ext>
            </a:extLst>
          </p:cNvPr>
          <p:cNvPicPr>
            <a:picLocks noChangeAspect="1"/>
          </p:cNvPicPr>
          <p:nvPr/>
        </p:nvPicPr>
        <p:blipFill>
          <a:blip r:embed="rId3"/>
          <a:srcRect/>
          <a:stretch/>
        </p:blipFill>
        <p:spPr>
          <a:xfrm>
            <a:off x="6096000" y="1097280"/>
            <a:ext cx="3483564" cy="3483564"/>
          </a:xfrm>
          <a:prstGeom prst="rect">
            <a:avLst/>
          </a:prstGeom>
        </p:spPr>
      </p:pic>
      <p:sp>
        <p:nvSpPr>
          <p:cNvPr id="8" name="Textfeld 6">
            <a:extLst>
              <a:ext uri="{FF2B5EF4-FFF2-40B4-BE49-F238E27FC236}">
                <a16:creationId xmlns:a16="http://schemas.microsoft.com/office/drawing/2014/main" id="{E1473FBA-3977-FD36-B71A-A7CF48E327A5}"/>
              </a:ext>
            </a:extLst>
          </p:cNvPr>
          <p:cNvSpPr txBox="1"/>
          <p:nvPr/>
        </p:nvSpPr>
        <p:spPr>
          <a:xfrm>
            <a:off x="6977915" y="722683"/>
            <a:ext cx="217239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a:cs typeface="Arial"/>
                <a:sym typeface="Arial"/>
              </a:rPr>
              <a:t>Simulated domain</a:t>
            </a:r>
          </a:p>
        </p:txBody>
      </p:sp>
      <p:sp>
        <p:nvSpPr>
          <p:cNvPr id="9" name="CasellaDiTesto 12">
            <a:extLst>
              <a:ext uri="{FF2B5EF4-FFF2-40B4-BE49-F238E27FC236}">
                <a16:creationId xmlns:a16="http://schemas.microsoft.com/office/drawing/2014/main" id="{2AD4B1F1-7901-8876-D648-2FFD14820453}"/>
              </a:ext>
            </a:extLst>
          </p:cNvPr>
          <p:cNvSpPr txBox="1"/>
          <p:nvPr/>
        </p:nvSpPr>
        <p:spPr>
          <a:xfrm>
            <a:off x="891855" y="4014006"/>
            <a:ext cx="4589543" cy="1938992"/>
          </a:xfrm>
          <a:prstGeom prst="rect">
            <a:avLst/>
          </a:prstGeom>
          <a:noFill/>
          <a:ln>
            <a:solidFill>
              <a:schemeClr val="accent4"/>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29676">
                    <a:lumMod val="75000"/>
                  </a:srgbClr>
                </a:solidFill>
                <a:effectLst/>
                <a:uLnTx/>
                <a:uFillTx/>
                <a:latin typeface="Libre Franklin" pitchFamily="2" charset="77"/>
                <a:cs typeface="Arial"/>
                <a:sym typeface="Arial"/>
              </a:rPr>
              <a:t>Simulations performed using </a:t>
            </a:r>
            <a:r>
              <a:rPr kumimoji="0" lang="en-GB" sz="2400" b="1" i="0" u="none" strike="noStrike" kern="0" cap="none" spc="0" normalizeH="0" baseline="0" noProof="0" dirty="0">
                <a:ln>
                  <a:noFill/>
                </a:ln>
                <a:solidFill>
                  <a:srgbClr val="000000"/>
                </a:solidFill>
                <a:effectLst/>
                <a:uLnTx/>
                <a:uFillTx/>
                <a:latin typeface="Libre Franklin" pitchFamily="2" charset="77"/>
                <a:cs typeface="Arial"/>
                <a:sym typeface="Arial"/>
              </a:rPr>
              <a:t>Global Forecast System (GFS) forcings </a:t>
            </a:r>
            <a:r>
              <a:rPr kumimoji="0" lang="en-GB" sz="2400" b="1" i="0" u="none" strike="noStrike" kern="0" cap="none" spc="0" normalizeH="0" baseline="0" noProof="0" dirty="0">
                <a:ln>
                  <a:noFill/>
                </a:ln>
                <a:solidFill>
                  <a:srgbClr val="029676">
                    <a:lumMod val="75000"/>
                  </a:srgbClr>
                </a:solidFill>
                <a:effectLst/>
                <a:uLnTx/>
                <a:uFillTx/>
                <a:latin typeface="Libre Franklin" pitchFamily="2" charset="77"/>
                <a:cs typeface="Arial"/>
                <a:sym typeface="Arial"/>
              </a:rPr>
              <a:t>over a domain around the Cova da Beira subregion</a:t>
            </a:r>
          </a:p>
        </p:txBody>
      </p:sp>
      <p:sp>
        <p:nvSpPr>
          <p:cNvPr id="10" name="Rettangolo 19">
            <a:extLst>
              <a:ext uri="{FF2B5EF4-FFF2-40B4-BE49-F238E27FC236}">
                <a16:creationId xmlns:a16="http://schemas.microsoft.com/office/drawing/2014/main" id="{DF0935EB-50B6-D0E6-51C5-A6890191FD24}"/>
              </a:ext>
            </a:extLst>
          </p:cNvPr>
          <p:cNvSpPr/>
          <p:nvPr/>
        </p:nvSpPr>
        <p:spPr>
          <a:xfrm>
            <a:off x="6302342" y="4704737"/>
            <a:ext cx="3696237" cy="1323439"/>
          </a:xfrm>
          <a:prstGeom prst="rect">
            <a:avLst/>
          </a:prstGeom>
          <a:ln>
            <a:solidFill>
              <a:schemeClr val="accent4"/>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8AB833"/>
                </a:solidFill>
                <a:effectLst/>
                <a:uLnTx/>
                <a:uFillTx/>
                <a:latin typeface="Libre Franklin" pitchFamily="2" charset="77"/>
                <a:cs typeface="Arial" panose="020B0604020202020204" pitchFamily="34" charset="0"/>
                <a:sym typeface="Arial"/>
              </a:rPr>
              <a:t>The output contains several variables to allow the definition of a ML based </a:t>
            </a:r>
            <a:r>
              <a:rPr kumimoji="0" lang="en-GB" sz="2000" b="1" i="0" u="none" strike="noStrike" kern="0" cap="none" spc="0" normalizeH="0" baseline="0" noProof="0" dirty="0">
                <a:ln>
                  <a:noFill/>
                </a:ln>
                <a:solidFill>
                  <a:srgbClr val="000000"/>
                </a:solidFill>
                <a:effectLst/>
                <a:uLnTx/>
                <a:uFillTx/>
                <a:latin typeface="Libre Franklin" pitchFamily="2" charset="77"/>
                <a:cs typeface="Arial" panose="020B0604020202020204" pitchFamily="34" charset="0"/>
                <a:sym typeface="Arial"/>
              </a:rPr>
              <a:t>Fire Danger Index (FDI)</a:t>
            </a:r>
            <a:r>
              <a:rPr kumimoji="0" lang="en-GB" sz="2000" b="1" i="0" u="none" strike="noStrike" kern="0" cap="none" spc="0" normalizeH="0" baseline="0" noProof="0" dirty="0">
                <a:ln>
                  <a:noFill/>
                </a:ln>
                <a:solidFill>
                  <a:srgbClr val="8AB833"/>
                </a:solidFill>
                <a:effectLst/>
                <a:uLnTx/>
                <a:uFillTx/>
                <a:latin typeface="Libre Franklin" pitchFamily="2" charset="77"/>
                <a:cs typeface="Arial" panose="020B0604020202020204" pitchFamily="34" charset="0"/>
                <a:sym typeface="Arial"/>
              </a:rPr>
              <a:t>.</a:t>
            </a:r>
          </a:p>
        </p:txBody>
      </p:sp>
      <p:sp>
        <p:nvSpPr>
          <p:cNvPr id="11" name="Title 1">
            <a:extLst>
              <a:ext uri="{FF2B5EF4-FFF2-40B4-BE49-F238E27FC236}">
                <a16:creationId xmlns:a16="http://schemas.microsoft.com/office/drawing/2014/main" id="{EA2CC712-F72A-CDB8-14C4-A97B9C83340F}"/>
              </a:ext>
            </a:extLst>
          </p:cNvPr>
          <p:cNvSpPr>
            <a:spLocks noGrp="1"/>
          </p:cNvSpPr>
          <p:nvPr>
            <p:ph type="title"/>
          </p:nvPr>
        </p:nvSpPr>
        <p:spPr>
          <a:xfrm>
            <a:off x="873760" y="214114"/>
            <a:ext cx="10166854" cy="883166"/>
          </a:xfrm>
        </p:spPr>
        <p:txBody>
          <a:bodyPr>
            <a:normAutofit fontScale="90000"/>
          </a:bodyPr>
          <a:lstStyle/>
          <a:p>
            <a:r>
              <a:rPr lang="en-US" dirty="0"/>
              <a:t>Numerical Weather Prediction: overview</a:t>
            </a:r>
          </a:p>
        </p:txBody>
      </p:sp>
      <p:pic>
        <p:nvPicPr>
          <p:cNvPr id="2" name="Google Shape;104;p3">
            <a:extLst>
              <a:ext uri="{FF2B5EF4-FFF2-40B4-BE49-F238E27FC236}">
                <a16:creationId xmlns:a16="http://schemas.microsoft.com/office/drawing/2014/main" id="{F370500E-4FB2-F125-3FF5-BAE3B0264AB0}"/>
              </a:ext>
            </a:extLst>
          </p:cNvPr>
          <p:cNvPicPr preferRelativeResize="0">
            <a:picLocks noChangeAspect="1"/>
          </p:cNvPicPr>
          <p:nvPr/>
        </p:nvPicPr>
        <p:blipFill>
          <a:blip r:embed="rId4">
            <a:alphaModFix/>
          </a:blip>
          <a:stretch>
            <a:fillRect/>
          </a:stretch>
        </p:blipFill>
        <p:spPr>
          <a:xfrm>
            <a:off x="655005" y="6397386"/>
            <a:ext cx="1292327" cy="460614"/>
          </a:xfrm>
          <a:prstGeom prst="rect">
            <a:avLst/>
          </a:prstGeom>
          <a:noFill/>
          <a:ln>
            <a:noFill/>
          </a:ln>
        </p:spPr>
      </p:pic>
      <p:pic>
        <p:nvPicPr>
          <p:cNvPr id="3" name="Picture 2">
            <a:extLst>
              <a:ext uri="{FF2B5EF4-FFF2-40B4-BE49-F238E27FC236}">
                <a16:creationId xmlns:a16="http://schemas.microsoft.com/office/drawing/2014/main" id="{EAEB1CAF-E5C4-ADEC-F01B-AE11C67E20EC}"/>
              </a:ext>
            </a:extLst>
          </p:cNvPr>
          <p:cNvPicPr>
            <a:picLocks noChangeAspect="1"/>
          </p:cNvPicPr>
          <p:nvPr/>
        </p:nvPicPr>
        <p:blipFill>
          <a:blip r:embed="rId5"/>
          <a:stretch>
            <a:fillRect/>
          </a:stretch>
        </p:blipFill>
        <p:spPr>
          <a:xfrm>
            <a:off x="1947332" y="6375263"/>
            <a:ext cx="1209263" cy="461523"/>
          </a:xfrm>
          <a:prstGeom prst="rect">
            <a:avLst/>
          </a:prstGeom>
        </p:spPr>
      </p:pic>
    </p:spTree>
    <p:extLst>
      <p:ext uri="{BB962C8B-B14F-4D97-AF65-F5344CB8AC3E}">
        <p14:creationId xmlns:p14="http://schemas.microsoft.com/office/powerpoint/2010/main" val="4282085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486A83-303D-CAD1-E252-54BC08F4B3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DC1DD8-487D-6456-98EC-5A7D6A8434D6}"/>
              </a:ext>
            </a:extLst>
          </p:cNvPr>
          <p:cNvSpPr>
            <a:spLocks noGrp="1"/>
          </p:cNvSpPr>
          <p:nvPr>
            <p:ph type="title"/>
          </p:nvPr>
        </p:nvSpPr>
        <p:spPr>
          <a:xfrm>
            <a:off x="0" y="1"/>
            <a:ext cx="12192000" cy="1690688"/>
          </a:xfrm>
          <a:solidFill>
            <a:srgbClr val="0D7F0F"/>
          </a:solidFill>
        </p:spPr>
        <p:txBody>
          <a:bodyPr/>
          <a:lstStyle/>
          <a:p>
            <a:r>
              <a:rPr lang="en-US" dirty="0">
                <a:solidFill>
                  <a:schemeClr val="bg1"/>
                </a:solidFill>
                <a:latin typeface="Georgia" panose="02040502050405020303" pitchFamily="18" charset="0"/>
              </a:rPr>
              <a:t>Fire Danger Index (FDI): What is FDI?</a:t>
            </a:r>
          </a:p>
        </p:txBody>
      </p:sp>
      <p:pic>
        <p:nvPicPr>
          <p:cNvPr id="4" name="Google Shape;135;p1">
            <a:extLst>
              <a:ext uri="{FF2B5EF4-FFF2-40B4-BE49-F238E27FC236}">
                <a16:creationId xmlns:a16="http://schemas.microsoft.com/office/drawing/2014/main" id="{704FAB5F-54BE-72EA-3570-2C2BFF4859CA}"/>
              </a:ext>
            </a:extLst>
          </p:cNvPr>
          <p:cNvPicPr preferRelativeResize="0">
            <a:picLocks noChangeAspect="1"/>
          </p:cNvPicPr>
          <p:nvPr/>
        </p:nvPicPr>
        <p:blipFill>
          <a:blip r:embed="rId3">
            <a:alphaModFix/>
          </a:blip>
          <a:stretch>
            <a:fillRect/>
          </a:stretch>
        </p:blipFill>
        <p:spPr>
          <a:xfrm>
            <a:off x="0" y="6456542"/>
            <a:ext cx="1126347" cy="401458"/>
          </a:xfrm>
          <a:prstGeom prst="rect">
            <a:avLst/>
          </a:prstGeom>
          <a:noFill/>
          <a:ln>
            <a:noFill/>
          </a:ln>
        </p:spPr>
      </p:pic>
      <p:pic>
        <p:nvPicPr>
          <p:cNvPr id="6" name="Picture 5">
            <a:extLst>
              <a:ext uri="{FF2B5EF4-FFF2-40B4-BE49-F238E27FC236}">
                <a16:creationId xmlns:a16="http://schemas.microsoft.com/office/drawing/2014/main" id="{686B5BAD-2C2F-A194-6FCE-C13841211470}"/>
              </a:ext>
            </a:extLst>
          </p:cNvPr>
          <p:cNvPicPr>
            <a:picLocks noChangeAspect="1"/>
          </p:cNvPicPr>
          <p:nvPr/>
        </p:nvPicPr>
        <p:blipFill>
          <a:blip r:embed="rId4"/>
          <a:stretch>
            <a:fillRect/>
          </a:stretch>
        </p:blipFill>
        <p:spPr>
          <a:xfrm>
            <a:off x="2549146" y="6486392"/>
            <a:ext cx="1422799" cy="370872"/>
          </a:xfrm>
          <a:prstGeom prst="rect">
            <a:avLst/>
          </a:prstGeom>
        </p:spPr>
      </p:pic>
      <p:pic>
        <p:nvPicPr>
          <p:cNvPr id="7" name="Picture 6">
            <a:extLst>
              <a:ext uri="{FF2B5EF4-FFF2-40B4-BE49-F238E27FC236}">
                <a16:creationId xmlns:a16="http://schemas.microsoft.com/office/drawing/2014/main" id="{D4FC23CD-EA9A-E116-2F7C-AE812B2F31FF}"/>
              </a:ext>
            </a:extLst>
          </p:cNvPr>
          <p:cNvPicPr>
            <a:picLocks noChangeAspect="1"/>
          </p:cNvPicPr>
          <p:nvPr/>
        </p:nvPicPr>
        <p:blipFill>
          <a:blip r:embed="rId5"/>
          <a:stretch>
            <a:fillRect/>
          </a:stretch>
        </p:blipFill>
        <p:spPr>
          <a:xfrm>
            <a:off x="1126347" y="6486392"/>
            <a:ext cx="1422799" cy="381154"/>
          </a:xfrm>
          <a:prstGeom prst="rect">
            <a:avLst/>
          </a:prstGeom>
        </p:spPr>
      </p:pic>
      <p:pic>
        <p:nvPicPr>
          <p:cNvPr id="8" name="Google Shape;144;g2fb8a43a22a_0_367">
            <a:extLst>
              <a:ext uri="{FF2B5EF4-FFF2-40B4-BE49-F238E27FC236}">
                <a16:creationId xmlns:a16="http://schemas.microsoft.com/office/drawing/2014/main" id="{B1AA078E-F89F-2100-273E-D0E32B8FA92B}"/>
              </a:ext>
            </a:extLst>
          </p:cNvPr>
          <p:cNvPicPr preferRelativeResize="0"/>
          <p:nvPr/>
        </p:nvPicPr>
        <p:blipFill>
          <a:blip r:embed="rId6">
            <a:alphaModFix/>
          </a:blip>
          <a:stretch>
            <a:fillRect/>
          </a:stretch>
        </p:blipFill>
        <p:spPr>
          <a:xfrm>
            <a:off x="306525" y="1752925"/>
            <a:ext cx="5678012" cy="1140150"/>
          </a:xfrm>
          <a:prstGeom prst="rect">
            <a:avLst/>
          </a:prstGeom>
          <a:noFill/>
          <a:ln>
            <a:noFill/>
          </a:ln>
        </p:spPr>
      </p:pic>
      <p:sp>
        <p:nvSpPr>
          <p:cNvPr id="10" name="Google Shape;147;g2fb8a43a22a_0_367">
            <a:extLst>
              <a:ext uri="{FF2B5EF4-FFF2-40B4-BE49-F238E27FC236}">
                <a16:creationId xmlns:a16="http://schemas.microsoft.com/office/drawing/2014/main" id="{D7DF41F8-40E6-09C9-7E9A-CD8042E45DCD}"/>
              </a:ext>
            </a:extLst>
          </p:cNvPr>
          <p:cNvSpPr/>
          <p:nvPr/>
        </p:nvSpPr>
        <p:spPr>
          <a:xfrm>
            <a:off x="2844800" y="2931175"/>
            <a:ext cx="3034500" cy="618300"/>
          </a:xfrm>
          <a:prstGeom prst="roundRect">
            <a:avLst>
              <a:gd name="adj" fmla="val 16667"/>
            </a:avLst>
          </a:prstGeom>
          <a:solidFill>
            <a:srgbClr val="D5FC7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400" dirty="0">
                <a:latin typeface="Georgia" panose="02040502050405020303" pitchFamily="18" charset="0"/>
                <a:ea typeface="Calibri"/>
                <a:cs typeface="Calibri"/>
                <a:sym typeface="Calibri"/>
              </a:rPr>
              <a:t>Estimating Fire Danger Index using ML and Big Data methods.</a:t>
            </a:r>
            <a:endParaRPr sz="1400" dirty="0">
              <a:latin typeface="Georgia" panose="02040502050405020303" pitchFamily="18" charset="0"/>
              <a:ea typeface="Calibri"/>
              <a:cs typeface="Calibri"/>
              <a:sym typeface="Calibri"/>
            </a:endParaRPr>
          </a:p>
        </p:txBody>
      </p:sp>
      <p:sp>
        <p:nvSpPr>
          <p:cNvPr id="11" name="Google Shape;148;g2fb8a43a22a_0_367">
            <a:extLst>
              <a:ext uri="{FF2B5EF4-FFF2-40B4-BE49-F238E27FC236}">
                <a16:creationId xmlns:a16="http://schemas.microsoft.com/office/drawing/2014/main" id="{1A8E60F2-6322-FA7D-F858-715B635029FB}"/>
              </a:ext>
            </a:extLst>
          </p:cNvPr>
          <p:cNvSpPr/>
          <p:nvPr/>
        </p:nvSpPr>
        <p:spPr>
          <a:xfrm>
            <a:off x="2056050" y="3169750"/>
            <a:ext cx="682500" cy="148200"/>
          </a:xfrm>
          <a:prstGeom prst="leftArrow">
            <a:avLst>
              <a:gd name="adj1" fmla="val 50000"/>
              <a:gd name="adj2" fmla="val 50000"/>
            </a:avLst>
          </a:prstGeom>
          <a:solidFill>
            <a:srgbClr val="2DB1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2" name="Google Shape;149;g2fb8a43a22a_0_367">
            <a:extLst>
              <a:ext uri="{FF2B5EF4-FFF2-40B4-BE49-F238E27FC236}">
                <a16:creationId xmlns:a16="http://schemas.microsoft.com/office/drawing/2014/main" id="{00C7D4B7-B041-D614-358F-E1910C01EA15}"/>
              </a:ext>
            </a:extLst>
          </p:cNvPr>
          <p:cNvSpPr/>
          <p:nvPr/>
        </p:nvSpPr>
        <p:spPr>
          <a:xfrm>
            <a:off x="6637850" y="1779375"/>
            <a:ext cx="4876500" cy="1063500"/>
          </a:xfrm>
          <a:prstGeom prst="roundRect">
            <a:avLst>
              <a:gd name="adj" fmla="val 16667"/>
            </a:avLst>
          </a:prstGeom>
          <a:solidFill>
            <a:srgbClr val="92D0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b="1" dirty="0">
                <a:latin typeface="Georgia" panose="02040502050405020303" pitchFamily="18" charset="0"/>
                <a:ea typeface="Calibri"/>
                <a:cs typeface="Calibri"/>
                <a:sym typeface="Calibri"/>
              </a:rPr>
              <a:t>Daily Fire Danger Index (FDI)</a:t>
            </a:r>
          </a:p>
          <a:p>
            <a:pPr marL="0" lvl="0" indent="0" algn="ctr" rtl="0">
              <a:spcBef>
                <a:spcPts val="0"/>
              </a:spcBef>
              <a:spcAft>
                <a:spcPts val="0"/>
              </a:spcAft>
              <a:buNone/>
            </a:pPr>
            <a:r>
              <a:rPr lang="en-US" sz="1600" dirty="0">
                <a:latin typeface="Georgia" panose="02040502050405020303" pitchFamily="18" charset="0"/>
                <a:ea typeface="Calibri"/>
                <a:cs typeface="Calibri"/>
                <a:sym typeface="Calibri"/>
              </a:rPr>
              <a:t>The daily fire danger index represents the risk of fire occurrence on a given day.</a:t>
            </a:r>
            <a:endParaRPr sz="1600" dirty="0">
              <a:latin typeface="Georgia" panose="02040502050405020303" pitchFamily="18" charset="0"/>
              <a:ea typeface="Calibri"/>
              <a:cs typeface="Calibri"/>
              <a:sym typeface="Calibri"/>
            </a:endParaRPr>
          </a:p>
        </p:txBody>
      </p:sp>
      <p:sp>
        <p:nvSpPr>
          <p:cNvPr id="13" name="Google Shape;145;g2fb8a43a22a_0_367">
            <a:extLst>
              <a:ext uri="{FF2B5EF4-FFF2-40B4-BE49-F238E27FC236}">
                <a16:creationId xmlns:a16="http://schemas.microsoft.com/office/drawing/2014/main" id="{9FEB3631-8342-5C25-1ABF-87B36B74803E}"/>
              </a:ext>
            </a:extLst>
          </p:cNvPr>
          <p:cNvSpPr txBox="1"/>
          <p:nvPr/>
        </p:nvSpPr>
        <p:spPr>
          <a:xfrm>
            <a:off x="612375" y="2728275"/>
            <a:ext cx="1464000" cy="899047"/>
          </a:xfrm>
          <a:prstGeom prst="rect">
            <a:avLst/>
          </a:prstGeom>
          <a:noFill/>
          <a:ln>
            <a:noFill/>
          </a:ln>
        </p:spPr>
        <p:txBody>
          <a:bodyPr spcFirstLastPara="1" wrap="square" lIns="91425" tIns="91425" rIns="91425" bIns="91425"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Georgia" panose="02040502050405020303" pitchFamily="18" charset="0"/>
                <a:ea typeface="Calibri"/>
                <a:cs typeface="Calibri"/>
                <a:sym typeface="Calibri"/>
              </a:rPr>
              <a:t>Phase A</a:t>
            </a:r>
            <a:r>
              <a:rPr kumimoji="0" lang="en-US" sz="1200" b="0" i="0" u="none" strike="noStrike" kern="1200" cap="none" spc="0" normalizeH="0" baseline="0" noProof="0" dirty="0">
                <a:ln>
                  <a:noFill/>
                </a:ln>
                <a:solidFill>
                  <a:prstClr val="black"/>
                </a:solidFill>
                <a:effectLst/>
                <a:uLnTx/>
                <a:uFillTx/>
                <a:latin typeface="Georgia" panose="02040502050405020303" pitchFamily="18" charset="0"/>
                <a:ea typeface="Calibri"/>
                <a:cs typeface="Calibri"/>
                <a:sym typeface="Calibri"/>
              </a:rPr>
              <a:t> Prevention and preparedness to wildfire.​</a:t>
            </a:r>
            <a:endParaRPr kumimoji="0" sz="1200" b="0" i="0" u="none" strike="noStrike" kern="1200" cap="none" spc="0" normalizeH="0" baseline="0" noProof="0" dirty="0">
              <a:ln>
                <a:noFill/>
              </a:ln>
              <a:solidFill>
                <a:prstClr val="black"/>
              </a:solidFill>
              <a:effectLst/>
              <a:uLnTx/>
              <a:uFillTx/>
              <a:latin typeface="Georgia" panose="02040502050405020303" pitchFamily="18" charset="0"/>
              <a:ea typeface="Calibri"/>
              <a:cs typeface="Calibri"/>
              <a:sym typeface="Calibri"/>
            </a:endParaRPr>
          </a:p>
        </p:txBody>
      </p:sp>
      <p:sp>
        <p:nvSpPr>
          <p:cNvPr id="14" name="TextBox 13">
            <a:extLst>
              <a:ext uri="{FF2B5EF4-FFF2-40B4-BE49-F238E27FC236}">
                <a16:creationId xmlns:a16="http://schemas.microsoft.com/office/drawing/2014/main" id="{D64EF21D-AE36-D555-DDEF-1A77F876095C}"/>
              </a:ext>
            </a:extLst>
          </p:cNvPr>
          <p:cNvSpPr txBox="1"/>
          <p:nvPr/>
        </p:nvSpPr>
        <p:spPr>
          <a:xfrm>
            <a:off x="9580388" y="6580265"/>
            <a:ext cx="2611612" cy="276999"/>
          </a:xfrm>
          <a:prstGeom prst="rect">
            <a:avLst/>
          </a:prstGeom>
          <a:noFill/>
        </p:spPr>
        <p:txBody>
          <a:bodyPr wrap="none" rtlCol="0">
            <a:spAutoFit/>
          </a:bodyPr>
          <a:lstStyle/>
          <a:p>
            <a:r>
              <a:rPr lang="en-GB" sz="1200" dirty="0">
                <a:solidFill>
                  <a:schemeClr val="tx1">
                    <a:alpha val="40000"/>
                  </a:schemeClr>
                </a:solidFill>
                <a:latin typeface="Georgia" panose="02040502050405020303" pitchFamily="18" charset="0"/>
              </a:rPr>
              <a:t>Shahbaz </a:t>
            </a:r>
            <a:r>
              <a:rPr lang="en-GB" sz="1200" dirty="0" err="1">
                <a:solidFill>
                  <a:schemeClr val="tx1">
                    <a:alpha val="40000"/>
                  </a:schemeClr>
                </a:solidFill>
                <a:latin typeface="Georgia" panose="02040502050405020303" pitchFamily="18" charset="0"/>
              </a:rPr>
              <a:t>Alvi</a:t>
            </a:r>
            <a:r>
              <a:rPr lang="en-GB" sz="1200" dirty="0">
                <a:solidFill>
                  <a:schemeClr val="tx1">
                    <a:alpha val="40000"/>
                  </a:schemeClr>
                </a:solidFill>
                <a:latin typeface="Georgia" panose="02040502050405020303" pitchFamily="18" charset="0"/>
              </a:rPr>
              <a:t>, </a:t>
            </a:r>
            <a:r>
              <a:rPr lang="en-GB" sz="1200" dirty="0" err="1">
                <a:solidFill>
                  <a:schemeClr val="tx1">
                    <a:alpha val="40000"/>
                  </a:schemeClr>
                </a:solidFill>
                <a:latin typeface="Georgia" panose="02040502050405020303" pitchFamily="18" charset="0"/>
              </a:rPr>
              <a:t>shahbaz.alvi@cmcc.it</a:t>
            </a:r>
            <a:endParaRPr lang="en-GB" sz="1200" dirty="0">
              <a:solidFill>
                <a:schemeClr val="tx1">
                  <a:alpha val="40000"/>
                </a:schemeClr>
              </a:solidFill>
              <a:latin typeface="Georgia" panose="02040502050405020303" pitchFamily="18" charset="0"/>
            </a:endParaRPr>
          </a:p>
        </p:txBody>
      </p:sp>
    </p:spTree>
    <p:extLst>
      <p:ext uri="{BB962C8B-B14F-4D97-AF65-F5344CB8AC3E}">
        <p14:creationId xmlns:p14="http://schemas.microsoft.com/office/powerpoint/2010/main" val="25793588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B036A-0692-B822-AF77-FC0EBE4F6B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9809B0-064B-01F3-0083-13AB6F872563}"/>
              </a:ext>
            </a:extLst>
          </p:cNvPr>
          <p:cNvSpPr>
            <a:spLocks noGrp="1"/>
          </p:cNvSpPr>
          <p:nvPr>
            <p:ph type="title"/>
          </p:nvPr>
        </p:nvSpPr>
        <p:spPr>
          <a:xfrm>
            <a:off x="0" y="1"/>
            <a:ext cx="12192000" cy="1690688"/>
          </a:xfrm>
          <a:solidFill>
            <a:srgbClr val="0D7F0F"/>
          </a:solidFill>
        </p:spPr>
        <p:txBody>
          <a:bodyPr/>
          <a:lstStyle/>
          <a:p>
            <a:r>
              <a:rPr lang="en-US" dirty="0">
                <a:solidFill>
                  <a:schemeClr val="bg1"/>
                </a:solidFill>
                <a:latin typeface="Georgia" panose="02040502050405020303" pitchFamily="18" charset="0"/>
              </a:rPr>
              <a:t>Fire Danger Index (FDI): What is FDI?</a:t>
            </a:r>
          </a:p>
        </p:txBody>
      </p:sp>
      <p:pic>
        <p:nvPicPr>
          <p:cNvPr id="4" name="Google Shape;135;p1">
            <a:extLst>
              <a:ext uri="{FF2B5EF4-FFF2-40B4-BE49-F238E27FC236}">
                <a16:creationId xmlns:a16="http://schemas.microsoft.com/office/drawing/2014/main" id="{40EFB9C9-B99E-396A-E5F5-987A78D43E68}"/>
              </a:ext>
            </a:extLst>
          </p:cNvPr>
          <p:cNvPicPr preferRelativeResize="0">
            <a:picLocks noChangeAspect="1"/>
          </p:cNvPicPr>
          <p:nvPr/>
        </p:nvPicPr>
        <p:blipFill>
          <a:blip r:embed="rId3">
            <a:alphaModFix/>
          </a:blip>
          <a:stretch>
            <a:fillRect/>
          </a:stretch>
        </p:blipFill>
        <p:spPr>
          <a:xfrm>
            <a:off x="0" y="6456542"/>
            <a:ext cx="1126347" cy="401458"/>
          </a:xfrm>
          <a:prstGeom prst="rect">
            <a:avLst/>
          </a:prstGeom>
          <a:noFill/>
          <a:ln>
            <a:noFill/>
          </a:ln>
        </p:spPr>
      </p:pic>
      <p:pic>
        <p:nvPicPr>
          <p:cNvPr id="6" name="Picture 5">
            <a:extLst>
              <a:ext uri="{FF2B5EF4-FFF2-40B4-BE49-F238E27FC236}">
                <a16:creationId xmlns:a16="http://schemas.microsoft.com/office/drawing/2014/main" id="{C073EDE8-3813-AA38-C42C-54577DB5518A}"/>
              </a:ext>
            </a:extLst>
          </p:cNvPr>
          <p:cNvPicPr>
            <a:picLocks noChangeAspect="1"/>
          </p:cNvPicPr>
          <p:nvPr/>
        </p:nvPicPr>
        <p:blipFill>
          <a:blip r:embed="rId4"/>
          <a:stretch>
            <a:fillRect/>
          </a:stretch>
        </p:blipFill>
        <p:spPr>
          <a:xfrm>
            <a:off x="2549146" y="6486392"/>
            <a:ext cx="1422799" cy="370872"/>
          </a:xfrm>
          <a:prstGeom prst="rect">
            <a:avLst/>
          </a:prstGeom>
        </p:spPr>
      </p:pic>
      <p:pic>
        <p:nvPicPr>
          <p:cNvPr id="7" name="Picture 6">
            <a:extLst>
              <a:ext uri="{FF2B5EF4-FFF2-40B4-BE49-F238E27FC236}">
                <a16:creationId xmlns:a16="http://schemas.microsoft.com/office/drawing/2014/main" id="{512063B0-C68B-7079-2110-470A2D62696D}"/>
              </a:ext>
            </a:extLst>
          </p:cNvPr>
          <p:cNvPicPr>
            <a:picLocks noChangeAspect="1"/>
          </p:cNvPicPr>
          <p:nvPr/>
        </p:nvPicPr>
        <p:blipFill>
          <a:blip r:embed="rId5"/>
          <a:stretch>
            <a:fillRect/>
          </a:stretch>
        </p:blipFill>
        <p:spPr>
          <a:xfrm>
            <a:off x="1126347" y="6486392"/>
            <a:ext cx="1422799" cy="381154"/>
          </a:xfrm>
          <a:prstGeom prst="rect">
            <a:avLst/>
          </a:prstGeom>
        </p:spPr>
      </p:pic>
      <p:pic>
        <p:nvPicPr>
          <p:cNvPr id="8" name="Google Shape;144;g2fb8a43a22a_0_367">
            <a:extLst>
              <a:ext uri="{FF2B5EF4-FFF2-40B4-BE49-F238E27FC236}">
                <a16:creationId xmlns:a16="http://schemas.microsoft.com/office/drawing/2014/main" id="{9A63706B-AE3B-2D65-4FE7-DF5AAD733309}"/>
              </a:ext>
            </a:extLst>
          </p:cNvPr>
          <p:cNvPicPr preferRelativeResize="0"/>
          <p:nvPr/>
        </p:nvPicPr>
        <p:blipFill>
          <a:blip r:embed="rId6">
            <a:alphaModFix/>
          </a:blip>
          <a:stretch>
            <a:fillRect/>
          </a:stretch>
        </p:blipFill>
        <p:spPr>
          <a:xfrm>
            <a:off x="306525" y="1752925"/>
            <a:ext cx="5678012" cy="1140150"/>
          </a:xfrm>
          <a:prstGeom prst="rect">
            <a:avLst/>
          </a:prstGeom>
          <a:noFill/>
          <a:ln>
            <a:noFill/>
          </a:ln>
        </p:spPr>
      </p:pic>
      <p:sp>
        <p:nvSpPr>
          <p:cNvPr id="10" name="Google Shape;147;g2fb8a43a22a_0_367">
            <a:extLst>
              <a:ext uri="{FF2B5EF4-FFF2-40B4-BE49-F238E27FC236}">
                <a16:creationId xmlns:a16="http://schemas.microsoft.com/office/drawing/2014/main" id="{EC478F6D-20E0-7939-E2FB-8AB6E65CF185}"/>
              </a:ext>
            </a:extLst>
          </p:cNvPr>
          <p:cNvSpPr/>
          <p:nvPr/>
        </p:nvSpPr>
        <p:spPr>
          <a:xfrm>
            <a:off x="2844800" y="2931175"/>
            <a:ext cx="3034500" cy="618300"/>
          </a:xfrm>
          <a:prstGeom prst="roundRect">
            <a:avLst>
              <a:gd name="adj" fmla="val 16667"/>
            </a:avLst>
          </a:prstGeom>
          <a:solidFill>
            <a:srgbClr val="D5FC7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Georgia" panose="02040502050405020303" pitchFamily="18" charset="0"/>
                <a:ea typeface="Calibri"/>
                <a:cs typeface="Calibri"/>
                <a:sym typeface="Calibri"/>
              </a:rPr>
              <a:t>Estimating Fire Danger Index using ML and Big Data methods.</a:t>
            </a:r>
            <a:endParaRPr kumimoji="0" sz="1400" b="0" i="0" u="none" strike="noStrike" kern="1200" cap="none" spc="0" normalizeH="0" baseline="0" noProof="0" dirty="0">
              <a:ln>
                <a:noFill/>
              </a:ln>
              <a:effectLst/>
              <a:uLnTx/>
              <a:uFillTx/>
              <a:latin typeface="Georgia" panose="02040502050405020303" pitchFamily="18" charset="0"/>
              <a:ea typeface="Calibri"/>
              <a:cs typeface="Calibri"/>
              <a:sym typeface="Calibri"/>
            </a:endParaRPr>
          </a:p>
        </p:txBody>
      </p:sp>
      <p:sp>
        <p:nvSpPr>
          <p:cNvPr id="11" name="Google Shape;148;g2fb8a43a22a_0_367">
            <a:extLst>
              <a:ext uri="{FF2B5EF4-FFF2-40B4-BE49-F238E27FC236}">
                <a16:creationId xmlns:a16="http://schemas.microsoft.com/office/drawing/2014/main" id="{18F96637-9546-E191-EA05-059D964029EF}"/>
              </a:ext>
            </a:extLst>
          </p:cNvPr>
          <p:cNvSpPr/>
          <p:nvPr/>
        </p:nvSpPr>
        <p:spPr>
          <a:xfrm>
            <a:off x="2056050" y="3169750"/>
            <a:ext cx="682500" cy="148200"/>
          </a:xfrm>
          <a:prstGeom prst="leftArrow">
            <a:avLst>
              <a:gd name="adj1" fmla="val 50000"/>
              <a:gd name="adj2" fmla="val 50000"/>
            </a:avLst>
          </a:prstGeom>
          <a:solidFill>
            <a:srgbClr val="2DB1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eorgia" panose="02040502050405020303" pitchFamily="18" charset="0"/>
              <a:ea typeface="Calibri"/>
              <a:cs typeface="Calibri"/>
              <a:sym typeface="Calibri"/>
            </a:endParaRPr>
          </a:p>
        </p:txBody>
      </p:sp>
      <p:sp>
        <p:nvSpPr>
          <p:cNvPr id="12" name="Google Shape;149;g2fb8a43a22a_0_367">
            <a:extLst>
              <a:ext uri="{FF2B5EF4-FFF2-40B4-BE49-F238E27FC236}">
                <a16:creationId xmlns:a16="http://schemas.microsoft.com/office/drawing/2014/main" id="{B0F491AA-C929-C743-0B04-425B6664B0D0}"/>
              </a:ext>
            </a:extLst>
          </p:cNvPr>
          <p:cNvSpPr/>
          <p:nvPr/>
        </p:nvSpPr>
        <p:spPr>
          <a:xfrm>
            <a:off x="6637850" y="1779375"/>
            <a:ext cx="4876500" cy="1063500"/>
          </a:xfrm>
          <a:prstGeom prst="roundRect">
            <a:avLst>
              <a:gd name="adj" fmla="val 16667"/>
            </a:avLst>
          </a:prstGeom>
          <a:solidFill>
            <a:srgbClr val="92D0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eorgia" panose="02040502050405020303" pitchFamily="18" charset="0"/>
                <a:ea typeface="Calibri"/>
                <a:cs typeface="Calibri"/>
                <a:sym typeface="Calibri"/>
              </a:rPr>
              <a:t>Daily Fire Danger Index (FDI)</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eorgia" panose="02040502050405020303" pitchFamily="18" charset="0"/>
                <a:ea typeface="Calibri"/>
                <a:cs typeface="Calibri"/>
                <a:sym typeface="Calibri"/>
              </a:rPr>
              <a:t>The daily fire danger index represents the risk of fire occurrence on a given day.</a:t>
            </a:r>
            <a:endParaRPr kumimoji="0" sz="1600" b="0" i="0" u="none" strike="noStrike" kern="1200" cap="none" spc="0" normalizeH="0" baseline="0" noProof="0" dirty="0">
              <a:ln>
                <a:noFill/>
              </a:ln>
              <a:solidFill>
                <a:prstClr val="black"/>
              </a:solidFill>
              <a:effectLst/>
              <a:uLnTx/>
              <a:uFillTx/>
              <a:latin typeface="Georgia" panose="02040502050405020303" pitchFamily="18" charset="0"/>
              <a:ea typeface="Calibri"/>
              <a:cs typeface="Calibri"/>
              <a:sym typeface="Calibri"/>
            </a:endParaRPr>
          </a:p>
        </p:txBody>
      </p:sp>
      <p:sp>
        <p:nvSpPr>
          <p:cNvPr id="3" name="Google Shape;164;g2fb8a43a22a_0_553">
            <a:extLst>
              <a:ext uri="{FF2B5EF4-FFF2-40B4-BE49-F238E27FC236}">
                <a16:creationId xmlns:a16="http://schemas.microsoft.com/office/drawing/2014/main" id="{4595BA1B-9826-3FE5-91A5-65B360F3F36E}"/>
              </a:ext>
            </a:extLst>
          </p:cNvPr>
          <p:cNvSpPr/>
          <p:nvPr/>
        </p:nvSpPr>
        <p:spPr>
          <a:xfrm>
            <a:off x="6681501" y="3020668"/>
            <a:ext cx="4876500" cy="1750500"/>
          </a:xfrm>
          <a:prstGeom prst="roundRect">
            <a:avLst>
              <a:gd name="adj" fmla="val 16667"/>
            </a:avLst>
          </a:prstGeom>
          <a:solidFill>
            <a:srgbClr val="92D0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400" dirty="0">
                <a:latin typeface="Georgia" panose="02040502050405020303" pitchFamily="18" charset="0"/>
                <a:ea typeface="Calibri"/>
                <a:cs typeface="Calibri"/>
                <a:sym typeface="Calibri"/>
              </a:rPr>
              <a:t>FDI is useful for,</a:t>
            </a:r>
            <a:endParaRPr sz="1400" dirty="0">
              <a:latin typeface="Georgia" panose="02040502050405020303" pitchFamily="18" charset="0"/>
              <a:ea typeface="Calibri"/>
              <a:cs typeface="Calibri"/>
              <a:sym typeface="Calibri"/>
            </a:endParaRPr>
          </a:p>
          <a:p>
            <a:pPr marL="457200" lvl="0" indent="-330200" algn="l" rtl="0">
              <a:spcBef>
                <a:spcPts val="0"/>
              </a:spcBef>
              <a:spcAft>
                <a:spcPts val="0"/>
              </a:spcAft>
              <a:buSzPts val="1600"/>
              <a:buFont typeface="Calibri"/>
              <a:buChar char="●"/>
            </a:pPr>
            <a:r>
              <a:rPr lang="en-US" sz="1400" dirty="0">
                <a:latin typeface="Georgia" panose="02040502050405020303" pitchFamily="18" charset="0"/>
                <a:ea typeface="Calibri"/>
                <a:cs typeface="Calibri"/>
                <a:sym typeface="Calibri"/>
              </a:rPr>
              <a:t>Public  awareness - provide a daily forecast in wildfire prone area in high-risk season.</a:t>
            </a:r>
            <a:endParaRPr sz="1400" dirty="0">
              <a:latin typeface="Georgia" panose="02040502050405020303" pitchFamily="18" charset="0"/>
              <a:ea typeface="Calibri"/>
              <a:cs typeface="Calibri"/>
              <a:sym typeface="Calibri"/>
            </a:endParaRPr>
          </a:p>
        </p:txBody>
      </p:sp>
      <p:pic>
        <p:nvPicPr>
          <p:cNvPr id="5" name="Google Shape;165;g2fb8a43a22a_0_553">
            <a:extLst>
              <a:ext uri="{FF2B5EF4-FFF2-40B4-BE49-F238E27FC236}">
                <a16:creationId xmlns:a16="http://schemas.microsoft.com/office/drawing/2014/main" id="{5855FA82-57AD-90D0-CAA9-B3EBD59D8E24}"/>
              </a:ext>
            </a:extLst>
          </p:cNvPr>
          <p:cNvPicPr preferRelativeResize="0"/>
          <p:nvPr/>
        </p:nvPicPr>
        <p:blipFill>
          <a:blip r:embed="rId7">
            <a:alphaModFix/>
          </a:blip>
          <a:stretch>
            <a:fillRect/>
          </a:stretch>
        </p:blipFill>
        <p:spPr>
          <a:xfrm>
            <a:off x="3045100" y="3815046"/>
            <a:ext cx="2801357" cy="2651318"/>
          </a:xfrm>
          <a:prstGeom prst="rect">
            <a:avLst/>
          </a:prstGeom>
          <a:noFill/>
          <a:ln>
            <a:noFill/>
          </a:ln>
        </p:spPr>
      </p:pic>
      <p:sp>
        <p:nvSpPr>
          <p:cNvPr id="13" name="Google Shape;166;g2fb8a43a22a_0_553">
            <a:extLst>
              <a:ext uri="{FF2B5EF4-FFF2-40B4-BE49-F238E27FC236}">
                <a16:creationId xmlns:a16="http://schemas.microsoft.com/office/drawing/2014/main" id="{007ACCF9-AF89-0E6C-44AC-01297426896B}"/>
              </a:ext>
            </a:extLst>
          </p:cNvPr>
          <p:cNvSpPr txBox="1"/>
          <p:nvPr/>
        </p:nvSpPr>
        <p:spPr>
          <a:xfrm>
            <a:off x="700300" y="5717642"/>
            <a:ext cx="2344800" cy="69246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dirty="0">
                <a:solidFill>
                  <a:schemeClr val="dk1"/>
                </a:solidFill>
                <a:latin typeface="Georgia" panose="02040502050405020303" pitchFamily="18" charset="0"/>
                <a:ea typeface="Calibri"/>
                <a:cs typeface="Calibri"/>
                <a:sym typeface="Calibri"/>
              </a:rPr>
              <a:t>FDI map from EFFIS of the mediterranean region on 4th September 2024</a:t>
            </a:r>
            <a:endParaRPr sz="1100" dirty="0">
              <a:solidFill>
                <a:schemeClr val="dk1"/>
              </a:solidFill>
              <a:latin typeface="Georgia" panose="02040502050405020303" pitchFamily="18" charset="0"/>
              <a:ea typeface="Calibri"/>
              <a:cs typeface="Calibri"/>
              <a:sym typeface="Calibri"/>
            </a:endParaRPr>
          </a:p>
        </p:txBody>
      </p:sp>
      <p:sp>
        <p:nvSpPr>
          <p:cNvPr id="17" name="Google Shape;145;g2fb8a43a22a_0_367">
            <a:extLst>
              <a:ext uri="{FF2B5EF4-FFF2-40B4-BE49-F238E27FC236}">
                <a16:creationId xmlns:a16="http://schemas.microsoft.com/office/drawing/2014/main" id="{4C317CD1-F318-C684-E1E8-19E9525CABE1}"/>
              </a:ext>
            </a:extLst>
          </p:cNvPr>
          <p:cNvSpPr txBox="1"/>
          <p:nvPr/>
        </p:nvSpPr>
        <p:spPr>
          <a:xfrm>
            <a:off x="612375" y="2728275"/>
            <a:ext cx="1464000" cy="899047"/>
          </a:xfrm>
          <a:prstGeom prst="rect">
            <a:avLst/>
          </a:prstGeom>
          <a:noFill/>
          <a:ln>
            <a:noFill/>
          </a:ln>
        </p:spPr>
        <p:txBody>
          <a:bodyPr spcFirstLastPara="1" wrap="square" lIns="91425" tIns="91425" rIns="91425" bIns="91425"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Georgia" panose="02040502050405020303" pitchFamily="18" charset="0"/>
                <a:ea typeface="Calibri"/>
                <a:cs typeface="Calibri"/>
                <a:sym typeface="Calibri"/>
              </a:rPr>
              <a:t>Phase A</a:t>
            </a:r>
            <a:r>
              <a:rPr kumimoji="0" lang="en-US" sz="1200" b="0" i="0" u="none" strike="noStrike" kern="1200" cap="none" spc="0" normalizeH="0" baseline="0" noProof="0" dirty="0">
                <a:ln>
                  <a:noFill/>
                </a:ln>
                <a:solidFill>
                  <a:prstClr val="black"/>
                </a:solidFill>
                <a:effectLst/>
                <a:uLnTx/>
                <a:uFillTx/>
                <a:latin typeface="Georgia" panose="02040502050405020303" pitchFamily="18" charset="0"/>
                <a:ea typeface="Calibri"/>
                <a:cs typeface="Calibri"/>
                <a:sym typeface="Calibri"/>
              </a:rPr>
              <a:t> Prevention and preparedness to wildfire.​</a:t>
            </a:r>
            <a:endParaRPr kumimoji="0" sz="1200" b="0" i="0" u="none" strike="noStrike" kern="1200" cap="none" spc="0" normalizeH="0" baseline="0" noProof="0" dirty="0">
              <a:ln>
                <a:noFill/>
              </a:ln>
              <a:solidFill>
                <a:prstClr val="black"/>
              </a:solidFill>
              <a:effectLst/>
              <a:uLnTx/>
              <a:uFillTx/>
              <a:latin typeface="Georgia" panose="02040502050405020303" pitchFamily="18" charset="0"/>
              <a:ea typeface="Calibri"/>
              <a:cs typeface="Calibri"/>
              <a:sym typeface="Calibri"/>
            </a:endParaRPr>
          </a:p>
        </p:txBody>
      </p:sp>
      <p:sp>
        <p:nvSpPr>
          <p:cNvPr id="18" name="TextBox 17">
            <a:extLst>
              <a:ext uri="{FF2B5EF4-FFF2-40B4-BE49-F238E27FC236}">
                <a16:creationId xmlns:a16="http://schemas.microsoft.com/office/drawing/2014/main" id="{93E23FA7-2A46-4059-E2C6-26F2F7F1FE24}"/>
              </a:ext>
            </a:extLst>
          </p:cNvPr>
          <p:cNvSpPr txBox="1"/>
          <p:nvPr/>
        </p:nvSpPr>
        <p:spPr>
          <a:xfrm>
            <a:off x="9580388" y="6580265"/>
            <a:ext cx="2611612" cy="276999"/>
          </a:xfrm>
          <a:prstGeom prst="rect">
            <a:avLst/>
          </a:prstGeom>
          <a:noFill/>
        </p:spPr>
        <p:txBody>
          <a:bodyPr wrap="none" rtlCol="0">
            <a:spAutoFit/>
          </a:bodyPr>
          <a:lstStyle/>
          <a:p>
            <a:r>
              <a:rPr lang="en-GB" sz="1200" dirty="0">
                <a:solidFill>
                  <a:schemeClr val="tx1">
                    <a:alpha val="40000"/>
                  </a:schemeClr>
                </a:solidFill>
                <a:latin typeface="Georgia" panose="02040502050405020303" pitchFamily="18" charset="0"/>
              </a:rPr>
              <a:t>Shahbaz </a:t>
            </a:r>
            <a:r>
              <a:rPr lang="en-GB" sz="1200" dirty="0" err="1">
                <a:solidFill>
                  <a:schemeClr val="tx1">
                    <a:alpha val="40000"/>
                  </a:schemeClr>
                </a:solidFill>
                <a:latin typeface="Georgia" panose="02040502050405020303" pitchFamily="18" charset="0"/>
              </a:rPr>
              <a:t>Alvi</a:t>
            </a:r>
            <a:r>
              <a:rPr lang="en-GB" sz="1200" dirty="0">
                <a:solidFill>
                  <a:schemeClr val="tx1">
                    <a:alpha val="40000"/>
                  </a:schemeClr>
                </a:solidFill>
                <a:latin typeface="Georgia" panose="02040502050405020303" pitchFamily="18" charset="0"/>
              </a:rPr>
              <a:t>, </a:t>
            </a:r>
            <a:r>
              <a:rPr lang="en-GB" sz="1200" dirty="0" err="1">
                <a:solidFill>
                  <a:schemeClr val="tx1">
                    <a:alpha val="40000"/>
                  </a:schemeClr>
                </a:solidFill>
                <a:latin typeface="Georgia" panose="02040502050405020303" pitchFamily="18" charset="0"/>
              </a:rPr>
              <a:t>shahbaz.alvi@cmcc.it</a:t>
            </a:r>
            <a:endParaRPr lang="en-GB" sz="1200" dirty="0">
              <a:solidFill>
                <a:schemeClr val="tx1">
                  <a:alpha val="40000"/>
                </a:schemeClr>
              </a:solidFill>
              <a:latin typeface="Georgia" panose="02040502050405020303" pitchFamily="18" charset="0"/>
            </a:endParaRPr>
          </a:p>
        </p:txBody>
      </p:sp>
    </p:spTree>
    <p:extLst>
      <p:ext uri="{BB962C8B-B14F-4D97-AF65-F5344CB8AC3E}">
        <p14:creationId xmlns:p14="http://schemas.microsoft.com/office/powerpoint/2010/main" val="22807194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247FF6-F131-3AAA-A14D-A50C254DB7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9F6FAF-F448-1B8B-D052-CB76B31D2022}"/>
              </a:ext>
            </a:extLst>
          </p:cNvPr>
          <p:cNvSpPr>
            <a:spLocks noGrp="1"/>
          </p:cNvSpPr>
          <p:nvPr>
            <p:ph type="title"/>
          </p:nvPr>
        </p:nvSpPr>
        <p:spPr>
          <a:xfrm>
            <a:off x="0" y="1"/>
            <a:ext cx="12192000" cy="1690688"/>
          </a:xfrm>
          <a:solidFill>
            <a:srgbClr val="0D7F0F"/>
          </a:solidFill>
        </p:spPr>
        <p:txBody>
          <a:bodyPr/>
          <a:lstStyle/>
          <a:p>
            <a:r>
              <a:rPr lang="en-US" dirty="0">
                <a:solidFill>
                  <a:schemeClr val="bg1"/>
                </a:solidFill>
                <a:latin typeface="Georgia" panose="02040502050405020303" pitchFamily="18" charset="0"/>
              </a:rPr>
              <a:t>Fire Danger Index (FDI): What is FDI?</a:t>
            </a:r>
          </a:p>
        </p:txBody>
      </p:sp>
      <p:pic>
        <p:nvPicPr>
          <p:cNvPr id="4" name="Google Shape;135;p1">
            <a:extLst>
              <a:ext uri="{FF2B5EF4-FFF2-40B4-BE49-F238E27FC236}">
                <a16:creationId xmlns:a16="http://schemas.microsoft.com/office/drawing/2014/main" id="{63D699FA-A777-1779-F5C9-50CE6B721875}"/>
              </a:ext>
            </a:extLst>
          </p:cNvPr>
          <p:cNvPicPr preferRelativeResize="0">
            <a:picLocks noChangeAspect="1"/>
          </p:cNvPicPr>
          <p:nvPr/>
        </p:nvPicPr>
        <p:blipFill>
          <a:blip r:embed="rId3">
            <a:alphaModFix/>
          </a:blip>
          <a:stretch>
            <a:fillRect/>
          </a:stretch>
        </p:blipFill>
        <p:spPr>
          <a:xfrm>
            <a:off x="0" y="6456542"/>
            <a:ext cx="1126347" cy="401458"/>
          </a:xfrm>
          <a:prstGeom prst="rect">
            <a:avLst/>
          </a:prstGeom>
          <a:noFill/>
          <a:ln>
            <a:noFill/>
          </a:ln>
        </p:spPr>
      </p:pic>
      <p:pic>
        <p:nvPicPr>
          <p:cNvPr id="6" name="Picture 5">
            <a:extLst>
              <a:ext uri="{FF2B5EF4-FFF2-40B4-BE49-F238E27FC236}">
                <a16:creationId xmlns:a16="http://schemas.microsoft.com/office/drawing/2014/main" id="{FACE4437-6790-41CC-1706-9C52053C397E}"/>
              </a:ext>
            </a:extLst>
          </p:cNvPr>
          <p:cNvPicPr>
            <a:picLocks noChangeAspect="1"/>
          </p:cNvPicPr>
          <p:nvPr/>
        </p:nvPicPr>
        <p:blipFill>
          <a:blip r:embed="rId4"/>
          <a:stretch>
            <a:fillRect/>
          </a:stretch>
        </p:blipFill>
        <p:spPr>
          <a:xfrm>
            <a:off x="2549146" y="6486392"/>
            <a:ext cx="1422799" cy="370872"/>
          </a:xfrm>
          <a:prstGeom prst="rect">
            <a:avLst/>
          </a:prstGeom>
        </p:spPr>
      </p:pic>
      <p:pic>
        <p:nvPicPr>
          <p:cNvPr id="7" name="Picture 6">
            <a:extLst>
              <a:ext uri="{FF2B5EF4-FFF2-40B4-BE49-F238E27FC236}">
                <a16:creationId xmlns:a16="http://schemas.microsoft.com/office/drawing/2014/main" id="{9A7DDC8A-4A59-3640-92EC-65CFB20E9BEE}"/>
              </a:ext>
            </a:extLst>
          </p:cNvPr>
          <p:cNvPicPr>
            <a:picLocks noChangeAspect="1"/>
          </p:cNvPicPr>
          <p:nvPr/>
        </p:nvPicPr>
        <p:blipFill>
          <a:blip r:embed="rId5"/>
          <a:stretch>
            <a:fillRect/>
          </a:stretch>
        </p:blipFill>
        <p:spPr>
          <a:xfrm>
            <a:off x="1126347" y="6486392"/>
            <a:ext cx="1422799" cy="381154"/>
          </a:xfrm>
          <a:prstGeom prst="rect">
            <a:avLst/>
          </a:prstGeom>
        </p:spPr>
      </p:pic>
      <p:pic>
        <p:nvPicPr>
          <p:cNvPr id="8" name="Google Shape;144;g2fb8a43a22a_0_367">
            <a:extLst>
              <a:ext uri="{FF2B5EF4-FFF2-40B4-BE49-F238E27FC236}">
                <a16:creationId xmlns:a16="http://schemas.microsoft.com/office/drawing/2014/main" id="{F79CC810-D6BE-A420-99C5-448284B68814}"/>
              </a:ext>
            </a:extLst>
          </p:cNvPr>
          <p:cNvPicPr preferRelativeResize="0"/>
          <p:nvPr/>
        </p:nvPicPr>
        <p:blipFill>
          <a:blip r:embed="rId6">
            <a:alphaModFix/>
          </a:blip>
          <a:stretch>
            <a:fillRect/>
          </a:stretch>
        </p:blipFill>
        <p:spPr>
          <a:xfrm>
            <a:off x="306525" y="1752925"/>
            <a:ext cx="5678012" cy="1140150"/>
          </a:xfrm>
          <a:prstGeom prst="rect">
            <a:avLst/>
          </a:prstGeom>
          <a:noFill/>
          <a:ln>
            <a:noFill/>
          </a:ln>
        </p:spPr>
      </p:pic>
      <p:sp>
        <p:nvSpPr>
          <p:cNvPr id="10" name="Google Shape;147;g2fb8a43a22a_0_367">
            <a:extLst>
              <a:ext uri="{FF2B5EF4-FFF2-40B4-BE49-F238E27FC236}">
                <a16:creationId xmlns:a16="http://schemas.microsoft.com/office/drawing/2014/main" id="{EB50B51C-33A0-9C5F-75E9-133B3F61886C}"/>
              </a:ext>
            </a:extLst>
          </p:cNvPr>
          <p:cNvSpPr/>
          <p:nvPr/>
        </p:nvSpPr>
        <p:spPr>
          <a:xfrm>
            <a:off x="2844800" y="2931175"/>
            <a:ext cx="3034500" cy="618300"/>
          </a:xfrm>
          <a:prstGeom prst="roundRect">
            <a:avLst>
              <a:gd name="adj" fmla="val 16667"/>
            </a:avLst>
          </a:prstGeom>
          <a:solidFill>
            <a:srgbClr val="D5FC7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Georgia" panose="02040502050405020303" pitchFamily="18" charset="0"/>
                <a:ea typeface="Calibri"/>
                <a:cs typeface="Calibri"/>
                <a:sym typeface="Calibri"/>
              </a:rPr>
              <a:t>Estimating Fire Danger Index using ML and Big Data methods.</a:t>
            </a:r>
            <a:endParaRPr kumimoji="0" sz="1400" b="0" i="0" u="none" strike="noStrike" kern="1200" cap="none" spc="0" normalizeH="0" baseline="0" noProof="0" dirty="0">
              <a:ln>
                <a:noFill/>
              </a:ln>
              <a:effectLst/>
              <a:uLnTx/>
              <a:uFillTx/>
              <a:latin typeface="Georgia" panose="02040502050405020303" pitchFamily="18" charset="0"/>
              <a:ea typeface="Calibri"/>
              <a:cs typeface="Calibri"/>
              <a:sym typeface="Calibri"/>
            </a:endParaRPr>
          </a:p>
        </p:txBody>
      </p:sp>
      <p:sp>
        <p:nvSpPr>
          <p:cNvPr id="11" name="Google Shape;148;g2fb8a43a22a_0_367">
            <a:extLst>
              <a:ext uri="{FF2B5EF4-FFF2-40B4-BE49-F238E27FC236}">
                <a16:creationId xmlns:a16="http://schemas.microsoft.com/office/drawing/2014/main" id="{8DFA08E9-600C-AFBF-0D6B-9224457E31F7}"/>
              </a:ext>
            </a:extLst>
          </p:cNvPr>
          <p:cNvSpPr/>
          <p:nvPr/>
        </p:nvSpPr>
        <p:spPr>
          <a:xfrm>
            <a:off x="2056050" y="3169750"/>
            <a:ext cx="682500" cy="148200"/>
          </a:xfrm>
          <a:prstGeom prst="leftArrow">
            <a:avLst>
              <a:gd name="adj1" fmla="val 50000"/>
              <a:gd name="adj2" fmla="val 50000"/>
            </a:avLst>
          </a:prstGeom>
          <a:solidFill>
            <a:srgbClr val="2DB1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eorgia" panose="02040502050405020303" pitchFamily="18" charset="0"/>
              <a:ea typeface="Calibri"/>
              <a:cs typeface="Calibri"/>
              <a:sym typeface="Calibri"/>
            </a:endParaRPr>
          </a:p>
        </p:txBody>
      </p:sp>
      <p:sp>
        <p:nvSpPr>
          <p:cNvPr id="12" name="Google Shape;149;g2fb8a43a22a_0_367">
            <a:extLst>
              <a:ext uri="{FF2B5EF4-FFF2-40B4-BE49-F238E27FC236}">
                <a16:creationId xmlns:a16="http://schemas.microsoft.com/office/drawing/2014/main" id="{E9B1EDA7-4548-8881-C054-F8E0495AFC49}"/>
              </a:ext>
            </a:extLst>
          </p:cNvPr>
          <p:cNvSpPr/>
          <p:nvPr/>
        </p:nvSpPr>
        <p:spPr>
          <a:xfrm>
            <a:off x="6637850" y="1779375"/>
            <a:ext cx="4876500" cy="1063500"/>
          </a:xfrm>
          <a:prstGeom prst="roundRect">
            <a:avLst>
              <a:gd name="adj" fmla="val 16667"/>
            </a:avLst>
          </a:prstGeom>
          <a:solidFill>
            <a:srgbClr val="92D0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eorgia" panose="02040502050405020303" pitchFamily="18" charset="0"/>
                <a:ea typeface="Calibri"/>
                <a:cs typeface="Calibri"/>
                <a:sym typeface="Calibri"/>
              </a:rPr>
              <a:t>Daily Fire Danger Index (FDI)</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eorgia" panose="02040502050405020303" pitchFamily="18" charset="0"/>
                <a:ea typeface="Calibri"/>
                <a:cs typeface="Calibri"/>
                <a:sym typeface="Calibri"/>
              </a:rPr>
              <a:t>The daily fire danger index represents the risk of fire occurrence on a given day.</a:t>
            </a:r>
            <a:endParaRPr kumimoji="0" sz="1600" b="0" i="0" u="none" strike="noStrike" kern="1200" cap="none" spc="0" normalizeH="0" baseline="0" noProof="0" dirty="0">
              <a:ln>
                <a:noFill/>
              </a:ln>
              <a:solidFill>
                <a:prstClr val="black"/>
              </a:solidFill>
              <a:effectLst/>
              <a:uLnTx/>
              <a:uFillTx/>
              <a:latin typeface="Georgia" panose="02040502050405020303" pitchFamily="18" charset="0"/>
              <a:ea typeface="Calibri"/>
              <a:cs typeface="Calibri"/>
              <a:sym typeface="Calibri"/>
            </a:endParaRPr>
          </a:p>
        </p:txBody>
      </p:sp>
      <p:sp>
        <p:nvSpPr>
          <p:cNvPr id="3" name="Google Shape;164;g2fb8a43a22a_0_553">
            <a:extLst>
              <a:ext uri="{FF2B5EF4-FFF2-40B4-BE49-F238E27FC236}">
                <a16:creationId xmlns:a16="http://schemas.microsoft.com/office/drawing/2014/main" id="{74FAF3DD-5CDC-7B64-84F4-1F2A632A207F}"/>
              </a:ext>
            </a:extLst>
          </p:cNvPr>
          <p:cNvSpPr/>
          <p:nvPr/>
        </p:nvSpPr>
        <p:spPr>
          <a:xfrm>
            <a:off x="6681501" y="3020668"/>
            <a:ext cx="4876500" cy="1750500"/>
          </a:xfrm>
          <a:prstGeom prst="roundRect">
            <a:avLst>
              <a:gd name="adj" fmla="val 16667"/>
            </a:avLst>
          </a:prstGeom>
          <a:solidFill>
            <a:srgbClr val="92D0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400" dirty="0">
                <a:latin typeface="Georgia" panose="02040502050405020303" pitchFamily="18" charset="0"/>
                <a:ea typeface="Calibri"/>
                <a:cs typeface="Calibri"/>
                <a:sym typeface="Calibri"/>
              </a:rPr>
              <a:t>FDI is useful for, </a:t>
            </a:r>
          </a:p>
          <a:p>
            <a:pPr marL="457200" lvl="0" indent="-330200" algn="l" rtl="0">
              <a:spcBef>
                <a:spcPts val="0"/>
              </a:spcBef>
              <a:spcAft>
                <a:spcPts val="0"/>
              </a:spcAft>
              <a:buSzPts val="1600"/>
              <a:buFont typeface="Calibri"/>
              <a:buChar char="●"/>
            </a:pPr>
            <a:r>
              <a:rPr lang="en-US" sz="1400" dirty="0">
                <a:latin typeface="Georgia" panose="02040502050405020303" pitchFamily="18" charset="0"/>
                <a:ea typeface="Calibri"/>
                <a:cs typeface="Calibri"/>
                <a:sym typeface="Calibri"/>
              </a:rPr>
              <a:t>Public  awareness - provide a daily forecast in wildfire prone area in high-risk season.</a:t>
            </a:r>
          </a:p>
          <a:p>
            <a:pPr marL="457200" lvl="0" indent="-330200" algn="l" rtl="0">
              <a:spcBef>
                <a:spcPts val="0"/>
              </a:spcBef>
              <a:spcAft>
                <a:spcPts val="0"/>
              </a:spcAft>
              <a:buSzPts val="1600"/>
              <a:buFont typeface="Calibri"/>
              <a:buChar char="●"/>
            </a:pPr>
            <a:r>
              <a:rPr lang="en-US" sz="1400" dirty="0">
                <a:latin typeface="Georgia" panose="02040502050405020303" pitchFamily="18" charset="0"/>
                <a:ea typeface="Calibri"/>
                <a:cs typeface="Calibri"/>
                <a:sym typeface="Calibri"/>
              </a:rPr>
              <a:t>Early warning system - preparedness against wildfire occurrence. </a:t>
            </a:r>
          </a:p>
        </p:txBody>
      </p:sp>
      <p:pic>
        <p:nvPicPr>
          <p:cNvPr id="14" name="Google Shape;182;g2fb8a43a22a_0_584">
            <a:extLst>
              <a:ext uri="{FF2B5EF4-FFF2-40B4-BE49-F238E27FC236}">
                <a16:creationId xmlns:a16="http://schemas.microsoft.com/office/drawing/2014/main" id="{ACEC7A58-EA8E-1DEB-BBA9-5EE77BA9DDD2}"/>
              </a:ext>
            </a:extLst>
          </p:cNvPr>
          <p:cNvPicPr preferRelativeResize="0"/>
          <p:nvPr/>
        </p:nvPicPr>
        <p:blipFill>
          <a:blip r:embed="rId7">
            <a:alphaModFix/>
          </a:blip>
          <a:stretch>
            <a:fillRect/>
          </a:stretch>
        </p:blipFill>
        <p:spPr>
          <a:xfrm>
            <a:off x="3170955" y="3657600"/>
            <a:ext cx="2339545" cy="2664111"/>
          </a:xfrm>
          <a:prstGeom prst="rect">
            <a:avLst/>
          </a:prstGeom>
          <a:noFill/>
          <a:ln>
            <a:noFill/>
          </a:ln>
        </p:spPr>
      </p:pic>
      <p:sp>
        <p:nvSpPr>
          <p:cNvPr id="15" name="Google Shape;145;g2fb8a43a22a_0_367">
            <a:extLst>
              <a:ext uri="{FF2B5EF4-FFF2-40B4-BE49-F238E27FC236}">
                <a16:creationId xmlns:a16="http://schemas.microsoft.com/office/drawing/2014/main" id="{C303E713-BEB0-E686-6792-3D55C5D86B7A}"/>
              </a:ext>
            </a:extLst>
          </p:cNvPr>
          <p:cNvSpPr txBox="1"/>
          <p:nvPr/>
        </p:nvSpPr>
        <p:spPr>
          <a:xfrm>
            <a:off x="612375" y="2728275"/>
            <a:ext cx="1464000" cy="899047"/>
          </a:xfrm>
          <a:prstGeom prst="rect">
            <a:avLst/>
          </a:prstGeom>
          <a:noFill/>
          <a:ln>
            <a:noFill/>
          </a:ln>
        </p:spPr>
        <p:txBody>
          <a:bodyPr spcFirstLastPara="1" wrap="square" lIns="91425" tIns="91425" rIns="91425" bIns="91425"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Georgia" panose="02040502050405020303" pitchFamily="18" charset="0"/>
                <a:ea typeface="Calibri"/>
                <a:cs typeface="Calibri"/>
                <a:sym typeface="Calibri"/>
              </a:rPr>
              <a:t>Phase A</a:t>
            </a:r>
            <a:r>
              <a:rPr kumimoji="0" lang="en-US" sz="1200" b="0" i="0" u="none" strike="noStrike" kern="1200" cap="none" spc="0" normalizeH="0" baseline="0" noProof="0" dirty="0">
                <a:ln>
                  <a:noFill/>
                </a:ln>
                <a:solidFill>
                  <a:prstClr val="black"/>
                </a:solidFill>
                <a:effectLst/>
                <a:uLnTx/>
                <a:uFillTx/>
                <a:latin typeface="Georgia" panose="02040502050405020303" pitchFamily="18" charset="0"/>
                <a:ea typeface="Calibri"/>
                <a:cs typeface="Calibri"/>
                <a:sym typeface="Calibri"/>
              </a:rPr>
              <a:t> Prevention and preparedness to wildfire.​</a:t>
            </a:r>
            <a:endParaRPr kumimoji="0" sz="1200" b="0" i="0" u="none" strike="noStrike" kern="1200" cap="none" spc="0" normalizeH="0" baseline="0" noProof="0" dirty="0">
              <a:ln>
                <a:noFill/>
              </a:ln>
              <a:solidFill>
                <a:prstClr val="black"/>
              </a:solidFill>
              <a:effectLst/>
              <a:uLnTx/>
              <a:uFillTx/>
              <a:latin typeface="Georgia" panose="02040502050405020303" pitchFamily="18" charset="0"/>
              <a:ea typeface="Calibri"/>
              <a:cs typeface="Calibri"/>
              <a:sym typeface="Calibri"/>
            </a:endParaRPr>
          </a:p>
        </p:txBody>
      </p:sp>
      <p:sp>
        <p:nvSpPr>
          <p:cNvPr id="16" name="TextBox 15">
            <a:extLst>
              <a:ext uri="{FF2B5EF4-FFF2-40B4-BE49-F238E27FC236}">
                <a16:creationId xmlns:a16="http://schemas.microsoft.com/office/drawing/2014/main" id="{40EAE23C-1276-07BE-6119-82900F341830}"/>
              </a:ext>
            </a:extLst>
          </p:cNvPr>
          <p:cNvSpPr txBox="1"/>
          <p:nvPr/>
        </p:nvSpPr>
        <p:spPr>
          <a:xfrm>
            <a:off x="9580388" y="6580265"/>
            <a:ext cx="2611612" cy="276999"/>
          </a:xfrm>
          <a:prstGeom prst="rect">
            <a:avLst/>
          </a:prstGeom>
          <a:noFill/>
        </p:spPr>
        <p:txBody>
          <a:bodyPr wrap="none" rtlCol="0">
            <a:spAutoFit/>
          </a:bodyPr>
          <a:lstStyle/>
          <a:p>
            <a:r>
              <a:rPr lang="en-GB" sz="1200" dirty="0">
                <a:solidFill>
                  <a:schemeClr val="tx1">
                    <a:alpha val="40000"/>
                  </a:schemeClr>
                </a:solidFill>
                <a:latin typeface="Georgia" panose="02040502050405020303" pitchFamily="18" charset="0"/>
              </a:rPr>
              <a:t>Shahbaz </a:t>
            </a:r>
            <a:r>
              <a:rPr lang="en-GB" sz="1200" dirty="0" err="1">
                <a:solidFill>
                  <a:schemeClr val="tx1">
                    <a:alpha val="40000"/>
                  </a:schemeClr>
                </a:solidFill>
                <a:latin typeface="Georgia" panose="02040502050405020303" pitchFamily="18" charset="0"/>
              </a:rPr>
              <a:t>Alvi</a:t>
            </a:r>
            <a:r>
              <a:rPr lang="en-GB" sz="1200" dirty="0">
                <a:solidFill>
                  <a:schemeClr val="tx1">
                    <a:alpha val="40000"/>
                  </a:schemeClr>
                </a:solidFill>
                <a:latin typeface="Georgia" panose="02040502050405020303" pitchFamily="18" charset="0"/>
              </a:rPr>
              <a:t>, </a:t>
            </a:r>
            <a:r>
              <a:rPr lang="en-GB" sz="1200" dirty="0" err="1">
                <a:solidFill>
                  <a:schemeClr val="tx1">
                    <a:alpha val="40000"/>
                  </a:schemeClr>
                </a:solidFill>
                <a:latin typeface="Georgia" panose="02040502050405020303" pitchFamily="18" charset="0"/>
              </a:rPr>
              <a:t>shahbaz.alvi@cmcc.it</a:t>
            </a:r>
            <a:endParaRPr lang="en-GB" sz="1200" dirty="0">
              <a:solidFill>
                <a:schemeClr val="tx1">
                  <a:alpha val="40000"/>
                </a:schemeClr>
              </a:solidFill>
              <a:latin typeface="Georgia" panose="02040502050405020303" pitchFamily="18" charset="0"/>
            </a:endParaRPr>
          </a:p>
        </p:txBody>
      </p:sp>
    </p:spTree>
    <p:extLst>
      <p:ext uri="{BB962C8B-B14F-4D97-AF65-F5344CB8AC3E}">
        <p14:creationId xmlns:p14="http://schemas.microsoft.com/office/powerpoint/2010/main" val="30249066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36D377-BCBB-D4CF-DEE2-7B4785AC80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3B081F-280A-4BAD-3322-3C915AF410EA}"/>
              </a:ext>
            </a:extLst>
          </p:cNvPr>
          <p:cNvSpPr>
            <a:spLocks noGrp="1"/>
          </p:cNvSpPr>
          <p:nvPr>
            <p:ph type="title"/>
          </p:nvPr>
        </p:nvSpPr>
        <p:spPr>
          <a:xfrm>
            <a:off x="0" y="1"/>
            <a:ext cx="12192000" cy="1690688"/>
          </a:xfrm>
          <a:solidFill>
            <a:srgbClr val="0D7F0F"/>
          </a:solidFill>
        </p:spPr>
        <p:txBody>
          <a:bodyPr/>
          <a:lstStyle/>
          <a:p>
            <a:r>
              <a:rPr lang="en-US" dirty="0">
                <a:solidFill>
                  <a:schemeClr val="bg1"/>
                </a:solidFill>
                <a:latin typeface="Georgia" panose="02040502050405020303" pitchFamily="18" charset="0"/>
              </a:rPr>
              <a:t>Fire Danger Index (FDI): What is FDI?</a:t>
            </a:r>
          </a:p>
        </p:txBody>
      </p:sp>
      <p:pic>
        <p:nvPicPr>
          <p:cNvPr id="4" name="Google Shape;135;p1">
            <a:extLst>
              <a:ext uri="{FF2B5EF4-FFF2-40B4-BE49-F238E27FC236}">
                <a16:creationId xmlns:a16="http://schemas.microsoft.com/office/drawing/2014/main" id="{1C4BFBD8-4576-3697-74F0-6DAACF0F3563}"/>
              </a:ext>
            </a:extLst>
          </p:cNvPr>
          <p:cNvPicPr preferRelativeResize="0">
            <a:picLocks noChangeAspect="1"/>
          </p:cNvPicPr>
          <p:nvPr/>
        </p:nvPicPr>
        <p:blipFill>
          <a:blip r:embed="rId3">
            <a:alphaModFix/>
          </a:blip>
          <a:stretch>
            <a:fillRect/>
          </a:stretch>
        </p:blipFill>
        <p:spPr>
          <a:xfrm>
            <a:off x="0" y="6456542"/>
            <a:ext cx="1126347" cy="401458"/>
          </a:xfrm>
          <a:prstGeom prst="rect">
            <a:avLst/>
          </a:prstGeom>
          <a:noFill/>
          <a:ln>
            <a:noFill/>
          </a:ln>
        </p:spPr>
      </p:pic>
      <p:pic>
        <p:nvPicPr>
          <p:cNvPr id="6" name="Picture 5">
            <a:extLst>
              <a:ext uri="{FF2B5EF4-FFF2-40B4-BE49-F238E27FC236}">
                <a16:creationId xmlns:a16="http://schemas.microsoft.com/office/drawing/2014/main" id="{66E88584-0985-46EE-4986-4ACFEB2C16D5}"/>
              </a:ext>
            </a:extLst>
          </p:cNvPr>
          <p:cNvPicPr>
            <a:picLocks noChangeAspect="1"/>
          </p:cNvPicPr>
          <p:nvPr/>
        </p:nvPicPr>
        <p:blipFill>
          <a:blip r:embed="rId4"/>
          <a:stretch>
            <a:fillRect/>
          </a:stretch>
        </p:blipFill>
        <p:spPr>
          <a:xfrm>
            <a:off x="2549146" y="6486392"/>
            <a:ext cx="1422799" cy="370872"/>
          </a:xfrm>
          <a:prstGeom prst="rect">
            <a:avLst/>
          </a:prstGeom>
        </p:spPr>
      </p:pic>
      <p:pic>
        <p:nvPicPr>
          <p:cNvPr id="7" name="Picture 6">
            <a:extLst>
              <a:ext uri="{FF2B5EF4-FFF2-40B4-BE49-F238E27FC236}">
                <a16:creationId xmlns:a16="http://schemas.microsoft.com/office/drawing/2014/main" id="{30B515E4-B25E-B5B3-DEE8-F1755A564FC8}"/>
              </a:ext>
            </a:extLst>
          </p:cNvPr>
          <p:cNvPicPr>
            <a:picLocks noChangeAspect="1"/>
          </p:cNvPicPr>
          <p:nvPr/>
        </p:nvPicPr>
        <p:blipFill>
          <a:blip r:embed="rId5"/>
          <a:stretch>
            <a:fillRect/>
          </a:stretch>
        </p:blipFill>
        <p:spPr>
          <a:xfrm>
            <a:off x="1126347" y="6486392"/>
            <a:ext cx="1422799" cy="381154"/>
          </a:xfrm>
          <a:prstGeom prst="rect">
            <a:avLst/>
          </a:prstGeom>
        </p:spPr>
      </p:pic>
      <p:pic>
        <p:nvPicPr>
          <p:cNvPr id="8" name="Google Shape;144;g2fb8a43a22a_0_367">
            <a:extLst>
              <a:ext uri="{FF2B5EF4-FFF2-40B4-BE49-F238E27FC236}">
                <a16:creationId xmlns:a16="http://schemas.microsoft.com/office/drawing/2014/main" id="{79566569-0329-94F7-CFAA-97973DA7314D}"/>
              </a:ext>
            </a:extLst>
          </p:cNvPr>
          <p:cNvPicPr preferRelativeResize="0"/>
          <p:nvPr/>
        </p:nvPicPr>
        <p:blipFill>
          <a:blip r:embed="rId6">
            <a:alphaModFix/>
          </a:blip>
          <a:stretch>
            <a:fillRect/>
          </a:stretch>
        </p:blipFill>
        <p:spPr>
          <a:xfrm>
            <a:off x="306525" y="1752925"/>
            <a:ext cx="5678012" cy="1140150"/>
          </a:xfrm>
          <a:prstGeom prst="rect">
            <a:avLst/>
          </a:prstGeom>
          <a:noFill/>
          <a:ln>
            <a:noFill/>
          </a:ln>
        </p:spPr>
      </p:pic>
      <p:sp>
        <p:nvSpPr>
          <p:cNvPr id="9" name="Google Shape;145;g2fb8a43a22a_0_367">
            <a:extLst>
              <a:ext uri="{FF2B5EF4-FFF2-40B4-BE49-F238E27FC236}">
                <a16:creationId xmlns:a16="http://schemas.microsoft.com/office/drawing/2014/main" id="{95474172-943E-B46A-CC09-15A4FDB3EE1C}"/>
              </a:ext>
            </a:extLst>
          </p:cNvPr>
          <p:cNvSpPr txBox="1"/>
          <p:nvPr/>
        </p:nvSpPr>
        <p:spPr>
          <a:xfrm>
            <a:off x="612375" y="2728275"/>
            <a:ext cx="1464000" cy="899047"/>
          </a:xfrm>
          <a:prstGeom prst="rect">
            <a:avLst/>
          </a:prstGeom>
          <a:noFill/>
          <a:ln>
            <a:noFill/>
          </a:ln>
        </p:spPr>
        <p:txBody>
          <a:bodyPr spcFirstLastPara="1" wrap="square" lIns="91425" tIns="91425" rIns="91425" bIns="91425"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Georgia" panose="02040502050405020303" pitchFamily="18" charset="0"/>
                <a:ea typeface="Calibri"/>
                <a:cs typeface="Calibri"/>
                <a:sym typeface="Calibri"/>
              </a:rPr>
              <a:t>Phase A</a:t>
            </a:r>
            <a:r>
              <a:rPr kumimoji="0" lang="en-US" sz="1200" b="0" i="0" u="none" strike="noStrike" kern="1200" cap="none" spc="0" normalizeH="0" baseline="0" noProof="0" dirty="0">
                <a:ln>
                  <a:noFill/>
                </a:ln>
                <a:solidFill>
                  <a:prstClr val="black"/>
                </a:solidFill>
                <a:effectLst/>
                <a:uLnTx/>
                <a:uFillTx/>
                <a:latin typeface="Georgia" panose="02040502050405020303" pitchFamily="18" charset="0"/>
                <a:ea typeface="Calibri"/>
                <a:cs typeface="Calibri"/>
                <a:sym typeface="Calibri"/>
              </a:rPr>
              <a:t> Prevention and preparedness to wildfire.​</a:t>
            </a:r>
            <a:endParaRPr kumimoji="0" sz="1200" b="0" i="0" u="none" strike="noStrike" kern="1200" cap="none" spc="0" normalizeH="0" baseline="0" noProof="0" dirty="0">
              <a:ln>
                <a:noFill/>
              </a:ln>
              <a:solidFill>
                <a:prstClr val="black"/>
              </a:solidFill>
              <a:effectLst/>
              <a:uLnTx/>
              <a:uFillTx/>
              <a:latin typeface="Georgia" panose="02040502050405020303" pitchFamily="18" charset="0"/>
              <a:ea typeface="Calibri"/>
              <a:cs typeface="Calibri"/>
              <a:sym typeface="Calibri"/>
            </a:endParaRPr>
          </a:p>
        </p:txBody>
      </p:sp>
      <p:sp>
        <p:nvSpPr>
          <p:cNvPr id="10" name="Google Shape;147;g2fb8a43a22a_0_367">
            <a:extLst>
              <a:ext uri="{FF2B5EF4-FFF2-40B4-BE49-F238E27FC236}">
                <a16:creationId xmlns:a16="http://schemas.microsoft.com/office/drawing/2014/main" id="{711EA346-2B47-E339-3B75-FB3A21D11A31}"/>
              </a:ext>
            </a:extLst>
          </p:cNvPr>
          <p:cNvSpPr/>
          <p:nvPr/>
        </p:nvSpPr>
        <p:spPr>
          <a:xfrm>
            <a:off x="2844800" y="2931175"/>
            <a:ext cx="3034500" cy="618300"/>
          </a:xfrm>
          <a:prstGeom prst="roundRect">
            <a:avLst>
              <a:gd name="adj" fmla="val 16667"/>
            </a:avLst>
          </a:prstGeom>
          <a:solidFill>
            <a:srgbClr val="D5FC7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Georgia" panose="02040502050405020303" pitchFamily="18" charset="0"/>
                <a:ea typeface="Calibri"/>
                <a:cs typeface="Calibri"/>
                <a:sym typeface="Calibri"/>
              </a:rPr>
              <a:t>Estimating Fire Danger Index using ML and Big Data methods.</a:t>
            </a:r>
            <a:endParaRPr kumimoji="0" sz="1400" b="0" i="0" u="none" strike="noStrike" kern="1200" cap="none" spc="0" normalizeH="0" baseline="0" noProof="0" dirty="0">
              <a:ln>
                <a:noFill/>
              </a:ln>
              <a:effectLst/>
              <a:uLnTx/>
              <a:uFillTx/>
              <a:latin typeface="Georgia" panose="02040502050405020303" pitchFamily="18" charset="0"/>
              <a:ea typeface="Calibri"/>
              <a:cs typeface="Calibri"/>
              <a:sym typeface="Calibri"/>
            </a:endParaRPr>
          </a:p>
        </p:txBody>
      </p:sp>
      <p:sp>
        <p:nvSpPr>
          <p:cNvPr id="11" name="Google Shape;148;g2fb8a43a22a_0_367">
            <a:extLst>
              <a:ext uri="{FF2B5EF4-FFF2-40B4-BE49-F238E27FC236}">
                <a16:creationId xmlns:a16="http://schemas.microsoft.com/office/drawing/2014/main" id="{427F1CA0-338A-E3AE-830F-431A7592074B}"/>
              </a:ext>
            </a:extLst>
          </p:cNvPr>
          <p:cNvSpPr/>
          <p:nvPr/>
        </p:nvSpPr>
        <p:spPr>
          <a:xfrm>
            <a:off x="2056050" y="3169750"/>
            <a:ext cx="682500" cy="148200"/>
          </a:xfrm>
          <a:prstGeom prst="leftArrow">
            <a:avLst>
              <a:gd name="adj1" fmla="val 50000"/>
              <a:gd name="adj2" fmla="val 50000"/>
            </a:avLst>
          </a:prstGeom>
          <a:solidFill>
            <a:srgbClr val="2DB1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eorgia" panose="02040502050405020303" pitchFamily="18" charset="0"/>
              <a:ea typeface="Calibri"/>
              <a:cs typeface="Calibri"/>
              <a:sym typeface="Calibri"/>
            </a:endParaRPr>
          </a:p>
        </p:txBody>
      </p:sp>
      <p:sp>
        <p:nvSpPr>
          <p:cNvPr id="12" name="Google Shape;149;g2fb8a43a22a_0_367">
            <a:extLst>
              <a:ext uri="{FF2B5EF4-FFF2-40B4-BE49-F238E27FC236}">
                <a16:creationId xmlns:a16="http://schemas.microsoft.com/office/drawing/2014/main" id="{DD5EC8EC-6C4F-1CB3-4A62-80C4D8FF7816}"/>
              </a:ext>
            </a:extLst>
          </p:cNvPr>
          <p:cNvSpPr/>
          <p:nvPr/>
        </p:nvSpPr>
        <p:spPr>
          <a:xfrm>
            <a:off x="6637850" y="1779375"/>
            <a:ext cx="4876500" cy="1063500"/>
          </a:xfrm>
          <a:prstGeom prst="roundRect">
            <a:avLst>
              <a:gd name="adj" fmla="val 16667"/>
            </a:avLst>
          </a:prstGeom>
          <a:solidFill>
            <a:srgbClr val="92D0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eorgia" panose="02040502050405020303" pitchFamily="18" charset="0"/>
                <a:ea typeface="Calibri"/>
                <a:cs typeface="Calibri"/>
                <a:sym typeface="Calibri"/>
              </a:rPr>
              <a:t>Daily Fire Danger Index (FDI)</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eorgia" panose="02040502050405020303" pitchFamily="18" charset="0"/>
                <a:ea typeface="Calibri"/>
                <a:cs typeface="Calibri"/>
                <a:sym typeface="Calibri"/>
              </a:rPr>
              <a:t>The daily fire danger index represents the risk of fire occurrence on a given day.</a:t>
            </a:r>
            <a:endParaRPr kumimoji="0" sz="1600" b="0" i="0" u="none" strike="noStrike" kern="1200" cap="none" spc="0" normalizeH="0" baseline="0" noProof="0" dirty="0">
              <a:ln>
                <a:noFill/>
              </a:ln>
              <a:solidFill>
                <a:prstClr val="black"/>
              </a:solidFill>
              <a:effectLst/>
              <a:uLnTx/>
              <a:uFillTx/>
              <a:latin typeface="Georgia" panose="02040502050405020303" pitchFamily="18" charset="0"/>
              <a:ea typeface="Calibri"/>
              <a:cs typeface="Calibri"/>
              <a:sym typeface="Calibri"/>
            </a:endParaRPr>
          </a:p>
        </p:txBody>
      </p:sp>
      <p:sp>
        <p:nvSpPr>
          <p:cNvPr id="3" name="Google Shape;164;g2fb8a43a22a_0_553">
            <a:extLst>
              <a:ext uri="{FF2B5EF4-FFF2-40B4-BE49-F238E27FC236}">
                <a16:creationId xmlns:a16="http://schemas.microsoft.com/office/drawing/2014/main" id="{B9DC0267-4415-C1FE-9D3F-F7C765863187}"/>
              </a:ext>
            </a:extLst>
          </p:cNvPr>
          <p:cNvSpPr/>
          <p:nvPr/>
        </p:nvSpPr>
        <p:spPr>
          <a:xfrm>
            <a:off x="6681501" y="3020668"/>
            <a:ext cx="4876500" cy="1750500"/>
          </a:xfrm>
          <a:prstGeom prst="roundRect">
            <a:avLst>
              <a:gd name="adj" fmla="val 16667"/>
            </a:avLst>
          </a:prstGeom>
          <a:solidFill>
            <a:srgbClr val="92D0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400" dirty="0">
                <a:latin typeface="Georgia" panose="02040502050405020303" pitchFamily="18" charset="0"/>
                <a:ea typeface="Calibri"/>
                <a:cs typeface="Calibri"/>
                <a:sym typeface="Calibri"/>
              </a:rPr>
              <a:t>FDI is useful for, </a:t>
            </a:r>
          </a:p>
          <a:p>
            <a:pPr marL="457200" lvl="0" indent="-330200" algn="l" rtl="0">
              <a:spcBef>
                <a:spcPts val="0"/>
              </a:spcBef>
              <a:spcAft>
                <a:spcPts val="0"/>
              </a:spcAft>
              <a:buSzPts val="1600"/>
              <a:buFont typeface="Calibri"/>
              <a:buChar char="●"/>
            </a:pPr>
            <a:r>
              <a:rPr lang="en-US" sz="1400" dirty="0">
                <a:latin typeface="Georgia" panose="02040502050405020303" pitchFamily="18" charset="0"/>
                <a:ea typeface="Calibri"/>
                <a:cs typeface="Calibri"/>
                <a:sym typeface="Calibri"/>
              </a:rPr>
              <a:t>Public  awareness - provide a daily forecast in wildfire prone area in high-risk season.</a:t>
            </a:r>
          </a:p>
          <a:p>
            <a:pPr marL="457200" lvl="0" indent="-330200" algn="l" rtl="0">
              <a:spcBef>
                <a:spcPts val="0"/>
              </a:spcBef>
              <a:spcAft>
                <a:spcPts val="0"/>
              </a:spcAft>
              <a:buSzPts val="1600"/>
              <a:buFont typeface="Calibri"/>
              <a:buChar char="●"/>
            </a:pPr>
            <a:r>
              <a:rPr lang="en-US" sz="1400" dirty="0">
                <a:latin typeface="Georgia" panose="02040502050405020303" pitchFamily="18" charset="0"/>
                <a:ea typeface="Calibri"/>
                <a:cs typeface="Calibri"/>
                <a:sym typeface="Calibri"/>
              </a:rPr>
              <a:t>Early warning system - preparedness against wildfire occurrence. </a:t>
            </a:r>
          </a:p>
          <a:p>
            <a:pPr marL="457200" lvl="0" indent="-330200" algn="l" rtl="0">
              <a:spcBef>
                <a:spcPts val="0"/>
              </a:spcBef>
              <a:spcAft>
                <a:spcPts val="0"/>
              </a:spcAft>
              <a:buSzPts val="1600"/>
              <a:buFont typeface="Calibri"/>
              <a:buChar char="●"/>
            </a:pPr>
            <a:r>
              <a:rPr lang="en-US" sz="1400" dirty="0">
                <a:latin typeface="Georgia" panose="02040502050405020303" pitchFamily="18" charset="0"/>
                <a:ea typeface="Calibri"/>
                <a:cs typeface="Calibri"/>
                <a:sym typeface="Calibri"/>
              </a:rPr>
              <a:t>Better management of resources by the fire fighting authorities.</a:t>
            </a:r>
          </a:p>
        </p:txBody>
      </p:sp>
      <p:pic>
        <p:nvPicPr>
          <p:cNvPr id="5" name="Google Shape;198;g2fb8a43a22a_0_600">
            <a:extLst>
              <a:ext uri="{FF2B5EF4-FFF2-40B4-BE49-F238E27FC236}">
                <a16:creationId xmlns:a16="http://schemas.microsoft.com/office/drawing/2014/main" id="{C3379993-72B1-5A0F-F1B9-4A001BE64DD5}"/>
              </a:ext>
            </a:extLst>
          </p:cNvPr>
          <p:cNvPicPr preferRelativeResize="0"/>
          <p:nvPr/>
        </p:nvPicPr>
        <p:blipFill>
          <a:blip r:embed="rId7">
            <a:alphaModFix/>
          </a:blip>
          <a:stretch>
            <a:fillRect/>
          </a:stretch>
        </p:blipFill>
        <p:spPr>
          <a:xfrm>
            <a:off x="2228775" y="3744769"/>
            <a:ext cx="3891426" cy="2334850"/>
          </a:xfrm>
          <a:prstGeom prst="rect">
            <a:avLst/>
          </a:prstGeom>
          <a:noFill/>
          <a:ln>
            <a:noFill/>
          </a:ln>
        </p:spPr>
      </p:pic>
      <p:sp>
        <p:nvSpPr>
          <p:cNvPr id="13" name="TextBox 12">
            <a:extLst>
              <a:ext uri="{FF2B5EF4-FFF2-40B4-BE49-F238E27FC236}">
                <a16:creationId xmlns:a16="http://schemas.microsoft.com/office/drawing/2014/main" id="{95B955A3-0522-0776-63C9-5B1308948280}"/>
              </a:ext>
            </a:extLst>
          </p:cNvPr>
          <p:cNvSpPr txBox="1"/>
          <p:nvPr/>
        </p:nvSpPr>
        <p:spPr>
          <a:xfrm>
            <a:off x="9580388" y="6580265"/>
            <a:ext cx="2611612" cy="276999"/>
          </a:xfrm>
          <a:prstGeom prst="rect">
            <a:avLst/>
          </a:prstGeom>
          <a:noFill/>
        </p:spPr>
        <p:txBody>
          <a:bodyPr wrap="none" rtlCol="0">
            <a:spAutoFit/>
          </a:bodyPr>
          <a:lstStyle/>
          <a:p>
            <a:r>
              <a:rPr lang="en-GB" sz="1200" dirty="0">
                <a:solidFill>
                  <a:schemeClr val="tx1">
                    <a:alpha val="40000"/>
                  </a:schemeClr>
                </a:solidFill>
                <a:latin typeface="Georgia" panose="02040502050405020303" pitchFamily="18" charset="0"/>
              </a:rPr>
              <a:t>Shahbaz </a:t>
            </a:r>
            <a:r>
              <a:rPr lang="en-GB" sz="1200" dirty="0" err="1">
                <a:solidFill>
                  <a:schemeClr val="tx1">
                    <a:alpha val="40000"/>
                  </a:schemeClr>
                </a:solidFill>
                <a:latin typeface="Georgia" panose="02040502050405020303" pitchFamily="18" charset="0"/>
              </a:rPr>
              <a:t>Alvi</a:t>
            </a:r>
            <a:r>
              <a:rPr lang="en-GB" sz="1200" dirty="0">
                <a:solidFill>
                  <a:schemeClr val="tx1">
                    <a:alpha val="40000"/>
                  </a:schemeClr>
                </a:solidFill>
                <a:latin typeface="Georgia" panose="02040502050405020303" pitchFamily="18" charset="0"/>
              </a:rPr>
              <a:t>, </a:t>
            </a:r>
            <a:r>
              <a:rPr lang="en-GB" sz="1200" dirty="0" err="1">
                <a:solidFill>
                  <a:schemeClr val="tx1">
                    <a:alpha val="40000"/>
                  </a:schemeClr>
                </a:solidFill>
                <a:latin typeface="Georgia" panose="02040502050405020303" pitchFamily="18" charset="0"/>
              </a:rPr>
              <a:t>shahbaz.alvi@cmcc.it</a:t>
            </a:r>
            <a:endParaRPr lang="en-GB" sz="1200" dirty="0">
              <a:solidFill>
                <a:schemeClr val="tx1">
                  <a:alpha val="40000"/>
                </a:schemeClr>
              </a:solidFill>
              <a:latin typeface="Georgia" panose="02040502050405020303" pitchFamily="18" charset="0"/>
            </a:endParaRPr>
          </a:p>
        </p:txBody>
      </p:sp>
    </p:spTree>
    <p:extLst>
      <p:ext uri="{BB962C8B-B14F-4D97-AF65-F5344CB8AC3E}">
        <p14:creationId xmlns:p14="http://schemas.microsoft.com/office/powerpoint/2010/main" val="39420112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243C6B-86F1-556A-FF23-69C9D8C027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450098-C384-503B-DC62-F05CA643CB37}"/>
              </a:ext>
            </a:extLst>
          </p:cNvPr>
          <p:cNvSpPr>
            <a:spLocks noGrp="1"/>
          </p:cNvSpPr>
          <p:nvPr>
            <p:ph type="title"/>
          </p:nvPr>
        </p:nvSpPr>
        <p:spPr>
          <a:xfrm>
            <a:off x="0" y="1"/>
            <a:ext cx="12192000" cy="1690688"/>
          </a:xfrm>
          <a:solidFill>
            <a:srgbClr val="0D7F0F"/>
          </a:solidFill>
        </p:spPr>
        <p:txBody>
          <a:bodyPr/>
          <a:lstStyle/>
          <a:p>
            <a:r>
              <a:rPr lang="en-US" dirty="0">
                <a:solidFill>
                  <a:schemeClr val="bg1"/>
                </a:solidFill>
                <a:latin typeface="Georgia" panose="02040502050405020303" pitchFamily="18" charset="0"/>
              </a:rPr>
              <a:t>ML-based FDI</a:t>
            </a:r>
          </a:p>
        </p:txBody>
      </p:sp>
      <p:pic>
        <p:nvPicPr>
          <p:cNvPr id="4" name="Google Shape;135;p1">
            <a:extLst>
              <a:ext uri="{FF2B5EF4-FFF2-40B4-BE49-F238E27FC236}">
                <a16:creationId xmlns:a16="http://schemas.microsoft.com/office/drawing/2014/main" id="{AE7669C2-13A5-792F-9F12-F0C775FB550F}"/>
              </a:ext>
            </a:extLst>
          </p:cNvPr>
          <p:cNvPicPr preferRelativeResize="0">
            <a:picLocks noChangeAspect="1"/>
          </p:cNvPicPr>
          <p:nvPr/>
        </p:nvPicPr>
        <p:blipFill>
          <a:blip r:embed="rId3">
            <a:alphaModFix/>
          </a:blip>
          <a:stretch>
            <a:fillRect/>
          </a:stretch>
        </p:blipFill>
        <p:spPr>
          <a:xfrm>
            <a:off x="0" y="6456542"/>
            <a:ext cx="1126347" cy="401458"/>
          </a:xfrm>
          <a:prstGeom prst="rect">
            <a:avLst/>
          </a:prstGeom>
          <a:noFill/>
          <a:ln>
            <a:noFill/>
          </a:ln>
        </p:spPr>
      </p:pic>
      <p:pic>
        <p:nvPicPr>
          <p:cNvPr id="6" name="Picture 5">
            <a:extLst>
              <a:ext uri="{FF2B5EF4-FFF2-40B4-BE49-F238E27FC236}">
                <a16:creationId xmlns:a16="http://schemas.microsoft.com/office/drawing/2014/main" id="{F691358D-B403-54AB-FD24-943F2B198624}"/>
              </a:ext>
            </a:extLst>
          </p:cNvPr>
          <p:cNvPicPr>
            <a:picLocks noChangeAspect="1"/>
          </p:cNvPicPr>
          <p:nvPr/>
        </p:nvPicPr>
        <p:blipFill>
          <a:blip r:embed="rId4"/>
          <a:stretch>
            <a:fillRect/>
          </a:stretch>
        </p:blipFill>
        <p:spPr>
          <a:xfrm>
            <a:off x="2549146" y="6486392"/>
            <a:ext cx="1422799" cy="370872"/>
          </a:xfrm>
          <a:prstGeom prst="rect">
            <a:avLst/>
          </a:prstGeom>
        </p:spPr>
      </p:pic>
      <p:pic>
        <p:nvPicPr>
          <p:cNvPr id="7" name="Picture 6">
            <a:extLst>
              <a:ext uri="{FF2B5EF4-FFF2-40B4-BE49-F238E27FC236}">
                <a16:creationId xmlns:a16="http://schemas.microsoft.com/office/drawing/2014/main" id="{B1C569DF-9A4A-9901-5CF5-08964CFA5F4B}"/>
              </a:ext>
            </a:extLst>
          </p:cNvPr>
          <p:cNvPicPr>
            <a:picLocks noChangeAspect="1"/>
          </p:cNvPicPr>
          <p:nvPr/>
        </p:nvPicPr>
        <p:blipFill>
          <a:blip r:embed="rId5"/>
          <a:stretch>
            <a:fillRect/>
          </a:stretch>
        </p:blipFill>
        <p:spPr>
          <a:xfrm>
            <a:off x="1126347" y="6486392"/>
            <a:ext cx="1422799" cy="381154"/>
          </a:xfrm>
          <a:prstGeom prst="rect">
            <a:avLst/>
          </a:prstGeom>
        </p:spPr>
      </p:pic>
      <p:sp>
        <p:nvSpPr>
          <p:cNvPr id="5" name="Google Shape;225;g2fb8a43a22a_0_619">
            <a:extLst>
              <a:ext uri="{FF2B5EF4-FFF2-40B4-BE49-F238E27FC236}">
                <a16:creationId xmlns:a16="http://schemas.microsoft.com/office/drawing/2014/main" id="{2E992810-13FF-0675-8D0A-F422DA62285F}"/>
              </a:ext>
            </a:extLst>
          </p:cNvPr>
          <p:cNvSpPr/>
          <p:nvPr/>
        </p:nvSpPr>
        <p:spPr>
          <a:xfrm>
            <a:off x="165125" y="1968078"/>
            <a:ext cx="5599834" cy="4226771"/>
          </a:xfrm>
          <a:prstGeom prst="roundRect">
            <a:avLst>
              <a:gd name="adj" fmla="val 16667"/>
            </a:avLst>
          </a:prstGeom>
          <a:solidFill>
            <a:srgbClr val="92D0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400" dirty="0">
                <a:latin typeface="Georgia" panose="02040502050405020303" pitchFamily="18" charset="0"/>
                <a:ea typeface="Calibri"/>
                <a:cs typeface="Calibri"/>
                <a:sym typeface="Calibri"/>
              </a:rPr>
              <a:t>ML-based FDI shows strong potential to perform better than traditional methods of estimating fire danger index like the Canadian FWI.</a:t>
            </a:r>
            <a:endParaRPr sz="1400" dirty="0">
              <a:latin typeface="Georgia" panose="02040502050405020303" pitchFamily="18" charset="0"/>
              <a:ea typeface="Calibri"/>
              <a:cs typeface="Calibri"/>
              <a:sym typeface="Calibri"/>
            </a:endParaRPr>
          </a:p>
        </p:txBody>
      </p:sp>
      <p:pic>
        <p:nvPicPr>
          <p:cNvPr id="8" name="Google Shape;226;g2fb8a43a22a_0_619">
            <a:extLst>
              <a:ext uri="{FF2B5EF4-FFF2-40B4-BE49-F238E27FC236}">
                <a16:creationId xmlns:a16="http://schemas.microsoft.com/office/drawing/2014/main" id="{F4FA3E94-268F-FE40-C23C-8115E4AD5CDB}"/>
              </a:ext>
            </a:extLst>
          </p:cNvPr>
          <p:cNvPicPr preferRelativeResize="0"/>
          <p:nvPr/>
        </p:nvPicPr>
        <p:blipFill>
          <a:blip r:embed="rId6">
            <a:alphaModFix/>
          </a:blip>
          <a:stretch>
            <a:fillRect/>
          </a:stretch>
        </p:blipFill>
        <p:spPr>
          <a:xfrm>
            <a:off x="6603050" y="2031938"/>
            <a:ext cx="5121876" cy="3408025"/>
          </a:xfrm>
          <a:prstGeom prst="rect">
            <a:avLst/>
          </a:prstGeom>
          <a:noFill/>
          <a:ln>
            <a:noFill/>
          </a:ln>
        </p:spPr>
      </p:pic>
      <p:sp>
        <p:nvSpPr>
          <p:cNvPr id="9" name="TextBox 8">
            <a:extLst>
              <a:ext uri="{FF2B5EF4-FFF2-40B4-BE49-F238E27FC236}">
                <a16:creationId xmlns:a16="http://schemas.microsoft.com/office/drawing/2014/main" id="{AD449DA3-5E5E-B4C9-1EC7-7AB04FC0F445}"/>
              </a:ext>
            </a:extLst>
          </p:cNvPr>
          <p:cNvSpPr txBox="1"/>
          <p:nvPr/>
        </p:nvSpPr>
        <p:spPr>
          <a:xfrm>
            <a:off x="9580388" y="6580265"/>
            <a:ext cx="2611612" cy="276999"/>
          </a:xfrm>
          <a:prstGeom prst="rect">
            <a:avLst/>
          </a:prstGeom>
          <a:noFill/>
        </p:spPr>
        <p:txBody>
          <a:bodyPr wrap="none" rtlCol="0">
            <a:spAutoFit/>
          </a:bodyPr>
          <a:lstStyle/>
          <a:p>
            <a:r>
              <a:rPr lang="en-GB" sz="1200" dirty="0">
                <a:solidFill>
                  <a:schemeClr val="tx1">
                    <a:alpha val="40000"/>
                  </a:schemeClr>
                </a:solidFill>
                <a:latin typeface="Georgia" panose="02040502050405020303" pitchFamily="18" charset="0"/>
              </a:rPr>
              <a:t>Shahbaz </a:t>
            </a:r>
            <a:r>
              <a:rPr lang="en-GB" sz="1200" dirty="0" err="1">
                <a:solidFill>
                  <a:schemeClr val="tx1">
                    <a:alpha val="40000"/>
                  </a:schemeClr>
                </a:solidFill>
                <a:latin typeface="Georgia" panose="02040502050405020303" pitchFamily="18" charset="0"/>
              </a:rPr>
              <a:t>Alvi</a:t>
            </a:r>
            <a:r>
              <a:rPr lang="en-GB" sz="1200" dirty="0">
                <a:solidFill>
                  <a:schemeClr val="tx1">
                    <a:alpha val="40000"/>
                  </a:schemeClr>
                </a:solidFill>
                <a:latin typeface="Georgia" panose="02040502050405020303" pitchFamily="18" charset="0"/>
              </a:rPr>
              <a:t>, </a:t>
            </a:r>
            <a:r>
              <a:rPr lang="en-GB" sz="1200" dirty="0" err="1">
                <a:solidFill>
                  <a:schemeClr val="tx1">
                    <a:alpha val="40000"/>
                  </a:schemeClr>
                </a:solidFill>
                <a:latin typeface="Georgia" panose="02040502050405020303" pitchFamily="18" charset="0"/>
              </a:rPr>
              <a:t>shahbaz.alvi@cmcc.it</a:t>
            </a:r>
            <a:endParaRPr lang="en-GB" sz="1200" dirty="0">
              <a:solidFill>
                <a:schemeClr val="tx1">
                  <a:alpha val="40000"/>
                </a:schemeClr>
              </a:solidFill>
              <a:latin typeface="Georgia" panose="02040502050405020303" pitchFamily="18" charset="0"/>
            </a:endParaRPr>
          </a:p>
        </p:txBody>
      </p:sp>
    </p:spTree>
    <p:extLst>
      <p:ext uri="{BB962C8B-B14F-4D97-AF65-F5344CB8AC3E}">
        <p14:creationId xmlns:p14="http://schemas.microsoft.com/office/powerpoint/2010/main" val="11505663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ABBB77-B8A4-34DC-906C-47F36A938D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8854A9-FF95-54AB-028D-DC9922F43C0E}"/>
              </a:ext>
            </a:extLst>
          </p:cNvPr>
          <p:cNvSpPr>
            <a:spLocks noGrp="1"/>
          </p:cNvSpPr>
          <p:nvPr>
            <p:ph type="title"/>
          </p:nvPr>
        </p:nvSpPr>
        <p:spPr>
          <a:xfrm>
            <a:off x="0" y="1"/>
            <a:ext cx="12192000" cy="1690688"/>
          </a:xfrm>
          <a:solidFill>
            <a:srgbClr val="0D7F0F"/>
          </a:solidFill>
        </p:spPr>
        <p:txBody>
          <a:bodyPr/>
          <a:lstStyle/>
          <a:p>
            <a:r>
              <a:rPr lang="en-US" dirty="0">
                <a:solidFill>
                  <a:schemeClr val="bg1"/>
                </a:solidFill>
                <a:latin typeface="Georgia" panose="02040502050405020303" pitchFamily="18" charset="0"/>
              </a:rPr>
              <a:t>ML-based FDI</a:t>
            </a:r>
            <a:endParaRPr lang="en-US" dirty="0">
              <a:latin typeface="Georgia" panose="02040502050405020303" pitchFamily="18" charset="0"/>
            </a:endParaRPr>
          </a:p>
        </p:txBody>
      </p:sp>
      <p:pic>
        <p:nvPicPr>
          <p:cNvPr id="4" name="Google Shape;135;p1">
            <a:extLst>
              <a:ext uri="{FF2B5EF4-FFF2-40B4-BE49-F238E27FC236}">
                <a16:creationId xmlns:a16="http://schemas.microsoft.com/office/drawing/2014/main" id="{9615F568-D192-7BAF-3833-0BFEF28605F2}"/>
              </a:ext>
            </a:extLst>
          </p:cNvPr>
          <p:cNvPicPr preferRelativeResize="0">
            <a:picLocks noChangeAspect="1"/>
          </p:cNvPicPr>
          <p:nvPr/>
        </p:nvPicPr>
        <p:blipFill>
          <a:blip r:embed="rId3">
            <a:alphaModFix/>
          </a:blip>
          <a:stretch>
            <a:fillRect/>
          </a:stretch>
        </p:blipFill>
        <p:spPr>
          <a:xfrm>
            <a:off x="0" y="6456542"/>
            <a:ext cx="1126347" cy="401458"/>
          </a:xfrm>
          <a:prstGeom prst="rect">
            <a:avLst/>
          </a:prstGeom>
          <a:noFill/>
          <a:ln>
            <a:noFill/>
          </a:ln>
        </p:spPr>
      </p:pic>
      <p:pic>
        <p:nvPicPr>
          <p:cNvPr id="6" name="Picture 5">
            <a:extLst>
              <a:ext uri="{FF2B5EF4-FFF2-40B4-BE49-F238E27FC236}">
                <a16:creationId xmlns:a16="http://schemas.microsoft.com/office/drawing/2014/main" id="{86B98DC1-478E-D774-ED08-34B9012FCA74}"/>
              </a:ext>
            </a:extLst>
          </p:cNvPr>
          <p:cNvPicPr>
            <a:picLocks noChangeAspect="1"/>
          </p:cNvPicPr>
          <p:nvPr/>
        </p:nvPicPr>
        <p:blipFill>
          <a:blip r:embed="rId4"/>
          <a:stretch>
            <a:fillRect/>
          </a:stretch>
        </p:blipFill>
        <p:spPr>
          <a:xfrm>
            <a:off x="2549146" y="6486392"/>
            <a:ext cx="1422799" cy="370872"/>
          </a:xfrm>
          <a:prstGeom prst="rect">
            <a:avLst/>
          </a:prstGeom>
        </p:spPr>
      </p:pic>
      <p:pic>
        <p:nvPicPr>
          <p:cNvPr id="7" name="Picture 6">
            <a:extLst>
              <a:ext uri="{FF2B5EF4-FFF2-40B4-BE49-F238E27FC236}">
                <a16:creationId xmlns:a16="http://schemas.microsoft.com/office/drawing/2014/main" id="{2E51270E-950D-1131-385C-1E63E0DFB0CA}"/>
              </a:ext>
            </a:extLst>
          </p:cNvPr>
          <p:cNvPicPr>
            <a:picLocks noChangeAspect="1"/>
          </p:cNvPicPr>
          <p:nvPr/>
        </p:nvPicPr>
        <p:blipFill>
          <a:blip r:embed="rId5"/>
          <a:stretch>
            <a:fillRect/>
          </a:stretch>
        </p:blipFill>
        <p:spPr>
          <a:xfrm>
            <a:off x="1126347" y="6486392"/>
            <a:ext cx="1422799" cy="381154"/>
          </a:xfrm>
          <a:prstGeom prst="rect">
            <a:avLst/>
          </a:prstGeom>
        </p:spPr>
      </p:pic>
      <p:pic>
        <p:nvPicPr>
          <p:cNvPr id="5" name="Google Shape;237;g2fb8a43a22a_0_744">
            <a:extLst>
              <a:ext uri="{FF2B5EF4-FFF2-40B4-BE49-F238E27FC236}">
                <a16:creationId xmlns:a16="http://schemas.microsoft.com/office/drawing/2014/main" id="{416DCBE8-FD9B-1B77-FBAD-CE45928CE794}"/>
              </a:ext>
            </a:extLst>
          </p:cNvPr>
          <p:cNvPicPr preferRelativeResize="0"/>
          <p:nvPr/>
        </p:nvPicPr>
        <p:blipFill>
          <a:blip r:embed="rId6">
            <a:alphaModFix/>
          </a:blip>
          <a:stretch>
            <a:fillRect/>
          </a:stretch>
        </p:blipFill>
        <p:spPr>
          <a:xfrm>
            <a:off x="6010325" y="1707245"/>
            <a:ext cx="2846974" cy="2208151"/>
          </a:xfrm>
          <a:prstGeom prst="rect">
            <a:avLst/>
          </a:prstGeom>
          <a:noFill/>
          <a:ln>
            <a:noFill/>
          </a:ln>
        </p:spPr>
      </p:pic>
      <p:pic>
        <p:nvPicPr>
          <p:cNvPr id="8" name="Google Shape;238;g2fb8a43a22a_0_744">
            <a:extLst>
              <a:ext uri="{FF2B5EF4-FFF2-40B4-BE49-F238E27FC236}">
                <a16:creationId xmlns:a16="http://schemas.microsoft.com/office/drawing/2014/main" id="{9BED7FCD-B47C-45A4-9054-AB43FCC1957F}"/>
              </a:ext>
            </a:extLst>
          </p:cNvPr>
          <p:cNvPicPr preferRelativeResize="0"/>
          <p:nvPr/>
        </p:nvPicPr>
        <p:blipFill>
          <a:blip r:embed="rId7">
            <a:alphaModFix/>
          </a:blip>
          <a:stretch>
            <a:fillRect/>
          </a:stretch>
        </p:blipFill>
        <p:spPr>
          <a:xfrm>
            <a:off x="9156900" y="1707246"/>
            <a:ext cx="2772062" cy="2208151"/>
          </a:xfrm>
          <a:prstGeom prst="rect">
            <a:avLst/>
          </a:prstGeom>
          <a:noFill/>
          <a:ln>
            <a:noFill/>
          </a:ln>
        </p:spPr>
      </p:pic>
      <p:sp>
        <p:nvSpPr>
          <p:cNvPr id="11" name="Google Shape;225;g2fb8a43a22a_0_619">
            <a:extLst>
              <a:ext uri="{FF2B5EF4-FFF2-40B4-BE49-F238E27FC236}">
                <a16:creationId xmlns:a16="http://schemas.microsoft.com/office/drawing/2014/main" id="{D8160CE6-2D63-3CE7-DB5E-437D192D453F}"/>
              </a:ext>
            </a:extLst>
          </p:cNvPr>
          <p:cNvSpPr/>
          <p:nvPr/>
        </p:nvSpPr>
        <p:spPr>
          <a:xfrm>
            <a:off x="165125" y="1968078"/>
            <a:ext cx="5599834" cy="4226771"/>
          </a:xfrm>
          <a:prstGeom prst="roundRect">
            <a:avLst>
              <a:gd name="adj" fmla="val 16667"/>
            </a:avLst>
          </a:prstGeom>
          <a:solidFill>
            <a:srgbClr val="92D0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400" dirty="0">
                <a:latin typeface="Georgia" panose="02040502050405020303" pitchFamily="18" charset="0"/>
                <a:ea typeface="Calibri"/>
                <a:cs typeface="Calibri"/>
                <a:sym typeface="Calibri"/>
              </a:rPr>
              <a:t>ML-based FDI shows strong potential to perform better than traditional methods of estimating fire danger index like the Canadian FWI.</a:t>
            </a:r>
          </a:p>
          <a:p>
            <a:pPr marL="457200" marR="0" lvl="0" indent="-336550" algn="l" defTabSz="914400" rtl="0" eaLnBrk="1" fontAlgn="auto" latinLnBrk="0" hangingPunct="1">
              <a:lnSpc>
                <a:spcPct val="100000"/>
              </a:lnSpc>
              <a:spcBef>
                <a:spcPts val="0"/>
              </a:spcBef>
              <a:spcAft>
                <a:spcPts val="0"/>
              </a:spcAft>
              <a:buClr>
                <a:schemeClr val="tx1"/>
              </a:buClr>
              <a:buSzPts val="1700"/>
              <a:buFont typeface="Calibri"/>
              <a:buChar char="●"/>
              <a:tabLst/>
              <a:defRPr/>
            </a:pPr>
            <a:r>
              <a:rPr kumimoji="0" lang="en-US" sz="1400" b="0" i="0" u="none" strike="noStrike" kern="0" cap="none" spc="0" normalizeH="0" baseline="0" noProof="0" dirty="0">
                <a:ln>
                  <a:noFill/>
                </a:ln>
                <a:effectLst/>
                <a:uLnTx/>
                <a:uFillTx/>
                <a:latin typeface="Georgia" panose="02040502050405020303" pitchFamily="18" charset="0"/>
                <a:cs typeface="Calibri"/>
                <a:sym typeface="Arial"/>
              </a:rPr>
              <a:t>Provides a more detailed and precise representation of fire danger compared to the traditional Canadian FWI.</a:t>
            </a:r>
          </a:p>
        </p:txBody>
      </p:sp>
      <p:pic>
        <p:nvPicPr>
          <p:cNvPr id="13" name="Google Shape;286;g2fb8a43a22a_0_863">
            <a:extLst>
              <a:ext uri="{FF2B5EF4-FFF2-40B4-BE49-F238E27FC236}">
                <a16:creationId xmlns:a16="http://schemas.microsoft.com/office/drawing/2014/main" id="{1BEC27AB-68A9-E15D-B373-AAD02958CA03}"/>
              </a:ext>
            </a:extLst>
          </p:cNvPr>
          <p:cNvPicPr preferRelativeResize="0"/>
          <p:nvPr/>
        </p:nvPicPr>
        <p:blipFill>
          <a:blip r:embed="rId8">
            <a:alphaModFix/>
          </a:blip>
          <a:stretch>
            <a:fillRect/>
          </a:stretch>
        </p:blipFill>
        <p:spPr>
          <a:xfrm>
            <a:off x="9114575" y="4408711"/>
            <a:ext cx="2921448" cy="1816163"/>
          </a:xfrm>
          <a:prstGeom prst="rect">
            <a:avLst/>
          </a:prstGeom>
          <a:noFill/>
          <a:ln>
            <a:noFill/>
          </a:ln>
        </p:spPr>
      </p:pic>
      <p:pic>
        <p:nvPicPr>
          <p:cNvPr id="14" name="Google Shape;287;g2fb8a43a22a_0_863">
            <a:extLst>
              <a:ext uri="{FF2B5EF4-FFF2-40B4-BE49-F238E27FC236}">
                <a16:creationId xmlns:a16="http://schemas.microsoft.com/office/drawing/2014/main" id="{0AA57A67-72ED-D145-4890-A4BD81D47968}"/>
              </a:ext>
            </a:extLst>
          </p:cNvPr>
          <p:cNvPicPr preferRelativeResize="0"/>
          <p:nvPr/>
        </p:nvPicPr>
        <p:blipFill>
          <a:blip r:embed="rId9">
            <a:alphaModFix/>
          </a:blip>
          <a:stretch>
            <a:fillRect/>
          </a:stretch>
        </p:blipFill>
        <p:spPr>
          <a:xfrm>
            <a:off x="6096000" y="4194099"/>
            <a:ext cx="2866176" cy="2149632"/>
          </a:xfrm>
          <a:prstGeom prst="rect">
            <a:avLst/>
          </a:prstGeom>
          <a:noFill/>
          <a:ln>
            <a:noFill/>
          </a:ln>
        </p:spPr>
      </p:pic>
      <p:sp>
        <p:nvSpPr>
          <p:cNvPr id="15" name="TextBox 14">
            <a:extLst>
              <a:ext uri="{FF2B5EF4-FFF2-40B4-BE49-F238E27FC236}">
                <a16:creationId xmlns:a16="http://schemas.microsoft.com/office/drawing/2014/main" id="{42A80598-90B4-F74E-8CB1-CDC90A4706C3}"/>
              </a:ext>
            </a:extLst>
          </p:cNvPr>
          <p:cNvSpPr txBox="1"/>
          <p:nvPr/>
        </p:nvSpPr>
        <p:spPr>
          <a:xfrm>
            <a:off x="9580388" y="6580265"/>
            <a:ext cx="2611612" cy="276999"/>
          </a:xfrm>
          <a:prstGeom prst="rect">
            <a:avLst/>
          </a:prstGeom>
          <a:noFill/>
        </p:spPr>
        <p:txBody>
          <a:bodyPr wrap="none" rtlCol="0">
            <a:spAutoFit/>
          </a:bodyPr>
          <a:lstStyle/>
          <a:p>
            <a:r>
              <a:rPr lang="en-GB" sz="1200" dirty="0">
                <a:solidFill>
                  <a:schemeClr val="tx1">
                    <a:alpha val="40000"/>
                  </a:schemeClr>
                </a:solidFill>
                <a:latin typeface="Georgia" panose="02040502050405020303" pitchFamily="18" charset="0"/>
              </a:rPr>
              <a:t>Shahbaz </a:t>
            </a:r>
            <a:r>
              <a:rPr lang="en-GB" sz="1200" dirty="0" err="1">
                <a:solidFill>
                  <a:schemeClr val="tx1">
                    <a:alpha val="40000"/>
                  </a:schemeClr>
                </a:solidFill>
                <a:latin typeface="Georgia" panose="02040502050405020303" pitchFamily="18" charset="0"/>
              </a:rPr>
              <a:t>Alvi</a:t>
            </a:r>
            <a:r>
              <a:rPr lang="en-GB" sz="1200" dirty="0">
                <a:solidFill>
                  <a:schemeClr val="tx1">
                    <a:alpha val="40000"/>
                  </a:schemeClr>
                </a:solidFill>
                <a:latin typeface="Georgia" panose="02040502050405020303" pitchFamily="18" charset="0"/>
              </a:rPr>
              <a:t>, </a:t>
            </a:r>
            <a:r>
              <a:rPr lang="en-GB" sz="1200" dirty="0" err="1">
                <a:solidFill>
                  <a:schemeClr val="tx1">
                    <a:alpha val="40000"/>
                  </a:schemeClr>
                </a:solidFill>
                <a:latin typeface="Georgia" panose="02040502050405020303" pitchFamily="18" charset="0"/>
              </a:rPr>
              <a:t>shahbaz.alvi@cmcc.it</a:t>
            </a:r>
            <a:endParaRPr lang="en-GB" sz="1200" dirty="0">
              <a:solidFill>
                <a:schemeClr val="tx1">
                  <a:alpha val="40000"/>
                </a:schemeClr>
              </a:solidFill>
              <a:latin typeface="Georgia" panose="02040502050405020303" pitchFamily="18" charset="0"/>
            </a:endParaRPr>
          </a:p>
        </p:txBody>
      </p:sp>
      <p:sp>
        <p:nvSpPr>
          <p:cNvPr id="16" name="TextBox 15">
            <a:extLst>
              <a:ext uri="{FF2B5EF4-FFF2-40B4-BE49-F238E27FC236}">
                <a16:creationId xmlns:a16="http://schemas.microsoft.com/office/drawing/2014/main" id="{293702E9-B9D5-F920-831A-77DA1B2B07E4}"/>
              </a:ext>
            </a:extLst>
          </p:cNvPr>
          <p:cNvSpPr txBox="1"/>
          <p:nvPr/>
        </p:nvSpPr>
        <p:spPr>
          <a:xfrm>
            <a:off x="6750638" y="3807074"/>
            <a:ext cx="1420582"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Fire Danger Index</a:t>
            </a:r>
          </a:p>
        </p:txBody>
      </p:sp>
      <p:sp>
        <p:nvSpPr>
          <p:cNvPr id="17" name="TextBox 16">
            <a:extLst>
              <a:ext uri="{FF2B5EF4-FFF2-40B4-BE49-F238E27FC236}">
                <a16:creationId xmlns:a16="http://schemas.microsoft.com/office/drawing/2014/main" id="{434E7D56-0849-B041-067D-A4F947B6D849}"/>
              </a:ext>
            </a:extLst>
          </p:cNvPr>
          <p:cNvSpPr txBox="1"/>
          <p:nvPr/>
        </p:nvSpPr>
        <p:spPr>
          <a:xfrm>
            <a:off x="9446624" y="3807074"/>
            <a:ext cx="2257349"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Canadian Fire Weather Index*</a:t>
            </a:r>
          </a:p>
        </p:txBody>
      </p:sp>
    </p:spTree>
    <p:extLst>
      <p:ext uri="{BB962C8B-B14F-4D97-AF65-F5344CB8AC3E}">
        <p14:creationId xmlns:p14="http://schemas.microsoft.com/office/powerpoint/2010/main" val="22077022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B1480-352F-64AB-C9A1-8C2D4062E7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E18A98-8A82-105C-4C91-D331B7D363AE}"/>
              </a:ext>
            </a:extLst>
          </p:cNvPr>
          <p:cNvSpPr>
            <a:spLocks noGrp="1"/>
          </p:cNvSpPr>
          <p:nvPr>
            <p:ph type="title"/>
          </p:nvPr>
        </p:nvSpPr>
        <p:spPr>
          <a:xfrm>
            <a:off x="0" y="1"/>
            <a:ext cx="12192000" cy="1690688"/>
          </a:xfrm>
          <a:solidFill>
            <a:srgbClr val="0D7F0F"/>
          </a:solidFill>
        </p:spPr>
        <p:txBody>
          <a:bodyPr/>
          <a:lstStyle/>
          <a:p>
            <a:r>
              <a:rPr lang="en-US" dirty="0">
                <a:solidFill>
                  <a:schemeClr val="bg1"/>
                </a:solidFill>
                <a:latin typeface="Georgia" panose="02040502050405020303" pitchFamily="18" charset="0"/>
              </a:rPr>
              <a:t>ML-based FDI</a:t>
            </a:r>
            <a:endParaRPr lang="en-US" dirty="0">
              <a:latin typeface="Georgia" panose="02040502050405020303" pitchFamily="18" charset="0"/>
            </a:endParaRPr>
          </a:p>
        </p:txBody>
      </p:sp>
      <p:pic>
        <p:nvPicPr>
          <p:cNvPr id="4" name="Google Shape;135;p1">
            <a:extLst>
              <a:ext uri="{FF2B5EF4-FFF2-40B4-BE49-F238E27FC236}">
                <a16:creationId xmlns:a16="http://schemas.microsoft.com/office/drawing/2014/main" id="{317E7F11-5970-4526-1472-95F38C892897}"/>
              </a:ext>
            </a:extLst>
          </p:cNvPr>
          <p:cNvPicPr preferRelativeResize="0">
            <a:picLocks noChangeAspect="1"/>
          </p:cNvPicPr>
          <p:nvPr/>
        </p:nvPicPr>
        <p:blipFill>
          <a:blip r:embed="rId3">
            <a:alphaModFix/>
          </a:blip>
          <a:stretch>
            <a:fillRect/>
          </a:stretch>
        </p:blipFill>
        <p:spPr>
          <a:xfrm>
            <a:off x="0" y="6456542"/>
            <a:ext cx="1126347" cy="401458"/>
          </a:xfrm>
          <a:prstGeom prst="rect">
            <a:avLst/>
          </a:prstGeom>
          <a:noFill/>
          <a:ln>
            <a:noFill/>
          </a:ln>
        </p:spPr>
      </p:pic>
      <p:pic>
        <p:nvPicPr>
          <p:cNvPr id="6" name="Picture 5">
            <a:extLst>
              <a:ext uri="{FF2B5EF4-FFF2-40B4-BE49-F238E27FC236}">
                <a16:creationId xmlns:a16="http://schemas.microsoft.com/office/drawing/2014/main" id="{7DEE6586-9EC1-D21B-38EC-22615B780D1A}"/>
              </a:ext>
            </a:extLst>
          </p:cNvPr>
          <p:cNvPicPr>
            <a:picLocks noChangeAspect="1"/>
          </p:cNvPicPr>
          <p:nvPr/>
        </p:nvPicPr>
        <p:blipFill>
          <a:blip r:embed="rId4"/>
          <a:stretch>
            <a:fillRect/>
          </a:stretch>
        </p:blipFill>
        <p:spPr>
          <a:xfrm>
            <a:off x="2549146" y="6486392"/>
            <a:ext cx="1422799" cy="370872"/>
          </a:xfrm>
          <a:prstGeom prst="rect">
            <a:avLst/>
          </a:prstGeom>
        </p:spPr>
      </p:pic>
      <p:pic>
        <p:nvPicPr>
          <p:cNvPr id="7" name="Picture 6">
            <a:extLst>
              <a:ext uri="{FF2B5EF4-FFF2-40B4-BE49-F238E27FC236}">
                <a16:creationId xmlns:a16="http://schemas.microsoft.com/office/drawing/2014/main" id="{C38CE9C7-55AB-1742-DB81-61CAB8792833}"/>
              </a:ext>
            </a:extLst>
          </p:cNvPr>
          <p:cNvPicPr>
            <a:picLocks noChangeAspect="1"/>
          </p:cNvPicPr>
          <p:nvPr/>
        </p:nvPicPr>
        <p:blipFill>
          <a:blip r:embed="rId5"/>
          <a:stretch>
            <a:fillRect/>
          </a:stretch>
        </p:blipFill>
        <p:spPr>
          <a:xfrm>
            <a:off x="1126347" y="6486392"/>
            <a:ext cx="1422799" cy="381154"/>
          </a:xfrm>
          <a:prstGeom prst="rect">
            <a:avLst/>
          </a:prstGeom>
        </p:spPr>
      </p:pic>
      <p:pic>
        <p:nvPicPr>
          <p:cNvPr id="5" name="Google Shape;237;g2fb8a43a22a_0_744">
            <a:extLst>
              <a:ext uri="{FF2B5EF4-FFF2-40B4-BE49-F238E27FC236}">
                <a16:creationId xmlns:a16="http://schemas.microsoft.com/office/drawing/2014/main" id="{D3608769-7554-E69C-205B-002EBD4ACA4E}"/>
              </a:ext>
            </a:extLst>
          </p:cNvPr>
          <p:cNvPicPr preferRelativeResize="0"/>
          <p:nvPr/>
        </p:nvPicPr>
        <p:blipFill>
          <a:blip r:embed="rId6">
            <a:alphaModFix/>
          </a:blip>
          <a:stretch>
            <a:fillRect/>
          </a:stretch>
        </p:blipFill>
        <p:spPr>
          <a:xfrm>
            <a:off x="6010325" y="1707245"/>
            <a:ext cx="2846974" cy="2208151"/>
          </a:xfrm>
          <a:prstGeom prst="rect">
            <a:avLst/>
          </a:prstGeom>
          <a:noFill/>
          <a:ln>
            <a:noFill/>
          </a:ln>
        </p:spPr>
      </p:pic>
      <p:pic>
        <p:nvPicPr>
          <p:cNvPr id="8" name="Google Shape;238;g2fb8a43a22a_0_744">
            <a:extLst>
              <a:ext uri="{FF2B5EF4-FFF2-40B4-BE49-F238E27FC236}">
                <a16:creationId xmlns:a16="http://schemas.microsoft.com/office/drawing/2014/main" id="{84A95181-508E-2019-11BE-06E3D4905EF5}"/>
              </a:ext>
            </a:extLst>
          </p:cNvPr>
          <p:cNvPicPr preferRelativeResize="0"/>
          <p:nvPr/>
        </p:nvPicPr>
        <p:blipFill>
          <a:blip r:embed="rId7">
            <a:alphaModFix/>
          </a:blip>
          <a:stretch>
            <a:fillRect/>
          </a:stretch>
        </p:blipFill>
        <p:spPr>
          <a:xfrm>
            <a:off x="9156900" y="1707246"/>
            <a:ext cx="2772062" cy="2208151"/>
          </a:xfrm>
          <a:prstGeom prst="rect">
            <a:avLst/>
          </a:prstGeom>
          <a:noFill/>
          <a:ln>
            <a:noFill/>
          </a:ln>
        </p:spPr>
      </p:pic>
      <p:sp>
        <p:nvSpPr>
          <p:cNvPr id="11" name="Google Shape;225;g2fb8a43a22a_0_619">
            <a:extLst>
              <a:ext uri="{FF2B5EF4-FFF2-40B4-BE49-F238E27FC236}">
                <a16:creationId xmlns:a16="http://schemas.microsoft.com/office/drawing/2014/main" id="{EF620223-9DF6-B7CA-2296-4539E087EB5E}"/>
              </a:ext>
            </a:extLst>
          </p:cNvPr>
          <p:cNvSpPr/>
          <p:nvPr/>
        </p:nvSpPr>
        <p:spPr>
          <a:xfrm>
            <a:off x="165125" y="1968078"/>
            <a:ext cx="5599834" cy="4226771"/>
          </a:xfrm>
          <a:prstGeom prst="roundRect">
            <a:avLst>
              <a:gd name="adj" fmla="val 16667"/>
            </a:avLst>
          </a:prstGeom>
          <a:solidFill>
            <a:srgbClr val="92D0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400" dirty="0">
                <a:latin typeface="Georgia" panose="02040502050405020303" pitchFamily="18" charset="0"/>
                <a:ea typeface="Calibri"/>
                <a:cs typeface="Calibri"/>
                <a:sym typeface="Calibri"/>
              </a:rPr>
              <a:t>ML-based FDI shows strong potential to perform better than traditional methods of estimating fire danger index like the Canadian FWI.</a:t>
            </a:r>
          </a:p>
          <a:p>
            <a:pPr marL="457200" marR="0" lvl="0" indent="-336550" algn="l" defTabSz="914400" rtl="0" eaLnBrk="1" fontAlgn="auto" latinLnBrk="0" hangingPunct="1">
              <a:lnSpc>
                <a:spcPct val="100000"/>
              </a:lnSpc>
              <a:spcBef>
                <a:spcPts val="0"/>
              </a:spcBef>
              <a:spcAft>
                <a:spcPts val="0"/>
              </a:spcAft>
              <a:buClr>
                <a:prstClr val="black"/>
              </a:buClr>
              <a:buSzPts val="1700"/>
              <a:buFont typeface="Calibri"/>
              <a:buChar char="●"/>
              <a:tabLst/>
              <a:defRPr/>
            </a:pPr>
            <a:r>
              <a:rPr kumimoji="0" lang="en-US" sz="1400" b="0" i="0" u="none" strike="noStrike" kern="0" cap="none" spc="0" normalizeH="0" baseline="0" noProof="0" dirty="0">
                <a:ln>
                  <a:noFill/>
                </a:ln>
                <a:solidFill>
                  <a:prstClr val="black"/>
                </a:solidFill>
                <a:effectLst/>
                <a:uLnTx/>
                <a:uFillTx/>
                <a:latin typeface="Georgia" panose="02040502050405020303" pitchFamily="18" charset="0"/>
                <a:ea typeface="+mn-ea"/>
                <a:cs typeface="Calibri"/>
                <a:sym typeface="Arial"/>
              </a:rPr>
              <a:t>Provides a more detailed and precise representation of fire danger compared to the traditional Canadian FWI.</a:t>
            </a:r>
          </a:p>
          <a:p>
            <a:pPr marL="457200" marR="0" lvl="0" indent="-336550" algn="l" defTabSz="914400" rtl="0" eaLnBrk="1" fontAlgn="auto" latinLnBrk="0" hangingPunct="1">
              <a:lnSpc>
                <a:spcPct val="100000"/>
              </a:lnSpc>
              <a:spcBef>
                <a:spcPts val="0"/>
              </a:spcBef>
              <a:spcAft>
                <a:spcPts val="0"/>
              </a:spcAft>
              <a:buClr>
                <a:prstClr val="black"/>
              </a:buClr>
              <a:buSzPts val="1700"/>
              <a:buFont typeface="Calibri"/>
              <a:buChar char="●"/>
              <a:tabLst/>
              <a:defRPr/>
            </a:pPr>
            <a:r>
              <a:rPr kumimoji="0" lang="en-US" sz="1400" b="0" i="0" u="none" strike="noStrike" kern="1200" cap="none" spc="0" normalizeH="0" baseline="0" noProof="0" dirty="0">
                <a:ln>
                  <a:noFill/>
                </a:ln>
                <a:solidFill>
                  <a:prstClr val="black"/>
                </a:solidFill>
                <a:effectLst/>
                <a:uLnTx/>
                <a:uFillTx/>
                <a:latin typeface="Georgia" panose="02040502050405020303" pitchFamily="18" charset="0"/>
                <a:ea typeface="Calibri"/>
                <a:cs typeface="Calibri"/>
                <a:sym typeface="Calibri"/>
              </a:rPr>
              <a:t>Possibility to include anthropogenic and topographical factors in wildfire occurrence which are ignored  in the standard FWI framework.</a:t>
            </a:r>
          </a:p>
          <a:p>
            <a:pPr marL="457200" marR="0" lvl="0" indent="-336550" algn="l" defTabSz="914400" rtl="0" eaLnBrk="1" fontAlgn="auto" latinLnBrk="0" hangingPunct="1">
              <a:lnSpc>
                <a:spcPct val="100000"/>
              </a:lnSpc>
              <a:spcBef>
                <a:spcPts val="0"/>
              </a:spcBef>
              <a:spcAft>
                <a:spcPts val="0"/>
              </a:spcAft>
              <a:buClr>
                <a:prstClr val="black"/>
              </a:buClr>
              <a:buSzPts val="1700"/>
              <a:buFont typeface="Calibri"/>
              <a:buChar char="●"/>
              <a:tabLst/>
              <a:defRPr/>
            </a:pPr>
            <a:endParaRPr kumimoji="0" lang="en-US" sz="1400" b="0" i="0" u="none" strike="noStrike" kern="1200" cap="none" spc="0" normalizeH="0" baseline="0" noProof="0" dirty="0">
              <a:ln>
                <a:noFill/>
              </a:ln>
              <a:solidFill>
                <a:prstClr val="black"/>
              </a:solidFill>
              <a:effectLst/>
              <a:uLnTx/>
              <a:uFillTx/>
              <a:latin typeface="Georgia" panose="02040502050405020303" pitchFamily="18" charset="0"/>
              <a:ea typeface="Calibri"/>
              <a:cs typeface="Calibri"/>
              <a:sym typeface="Calibri"/>
            </a:endParaRPr>
          </a:p>
        </p:txBody>
      </p:sp>
      <p:sp>
        <p:nvSpPr>
          <p:cNvPr id="3" name="TextBox 2">
            <a:extLst>
              <a:ext uri="{FF2B5EF4-FFF2-40B4-BE49-F238E27FC236}">
                <a16:creationId xmlns:a16="http://schemas.microsoft.com/office/drawing/2014/main" id="{DCB730B2-6B4F-3FC4-E759-EDEFAD07B7AB}"/>
              </a:ext>
            </a:extLst>
          </p:cNvPr>
          <p:cNvSpPr txBox="1"/>
          <p:nvPr/>
        </p:nvSpPr>
        <p:spPr>
          <a:xfrm>
            <a:off x="9580388" y="6580265"/>
            <a:ext cx="2611612" cy="276999"/>
          </a:xfrm>
          <a:prstGeom prst="rect">
            <a:avLst/>
          </a:prstGeom>
          <a:noFill/>
        </p:spPr>
        <p:txBody>
          <a:bodyPr wrap="none" rtlCol="0">
            <a:spAutoFit/>
          </a:bodyPr>
          <a:lstStyle/>
          <a:p>
            <a:r>
              <a:rPr lang="en-GB" sz="1200" dirty="0">
                <a:solidFill>
                  <a:schemeClr val="tx1">
                    <a:alpha val="40000"/>
                  </a:schemeClr>
                </a:solidFill>
                <a:latin typeface="Georgia" panose="02040502050405020303" pitchFamily="18" charset="0"/>
              </a:rPr>
              <a:t>Shahbaz </a:t>
            </a:r>
            <a:r>
              <a:rPr lang="en-GB" sz="1200" dirty="0" err="1">
                <a:solidFill>
                  <a:schemeClr val="tx1">
                    <a:alpha val="40000"/>
                  </a:schemeClr>
                </a:solidFill>
                <a:latin typeface="Georgia" panose="02040502050405020303" pitchFamily="18" charset="0"/>
              </a:rPr>
              <a:t>Alvi</a:t>
            </a:r>
            <a:r>
              <a:rPr lang="en-GB" sz="1200" dirty="0">
                <a:solidFill>
                  <a:schemeClr val="tx1">
                    <a:alpha val="40000"/>
                  </a:schemeClr>
                </a:solidFill>
                <a:latin typeface="Georgia" panose="02040502050405020303" pitchFamily="18" charset="0"/>
              </a:rPr>
              <a:t>, </a:t>
            </a:r>
            <a:r>
              <a:rPr lang="en-GB" sz="1200" dirty="0" err="1">
                <a:solidFill>
                  <a:schemeClr val="tx1">
                    <a:alpha val="40000"/>
                  </a:schemeClr>
                </a:solidFill>
                <a:latin typeface="Georgia" panose="02040502050405020303" pitchFamily="18" charset="0"/>
              </a:rPr>
              <a:t>shahbaz.alvi@cmcc.it</a:t>
            </a:r>
            <a:endParaRPr lang="en-GB" sz="1200" dirty="0">
              <a:solidFill>
                <a:schemeClr val="tx1">
                  <a:alpha val="40000"/>
                </a:schemeClr>
              </a:solidFill>
              <a:latin typeface="Georgia" panose="02040502050405020303" pitchFamily="18" charset="0"/>
            </a:endParaRPr>
          </a:p>
        </p:txBody>
      </p:sp>
      <p:sp>
        <p:nvSpPr>
          <p:cNvPr id="12" name="TextBox 11">
            <a:extLst>
              <a:ext uri="{FF2B5EF4-FFF2-40B4-BE49-F238E27FC236}">
                <a16:creationId xmlns:a16="http://schemas.microsoft.com/office/drawing/2014/main" id="{A81D4C70-B74B-2AA5-C745-0861E85B8A8D}"/>
              </a:ext>
            </a:extLst>
          </p:cNvPr>
          <p:cNvSpPr txBox="1"/>
          <p:nvPr/>
        </p:nvSpPr>
        <p:spPr>
          <a:xfrm>
            <a:off x="6750638" y="3807074"/>
            <a:ext cx="1420582"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Fire Danger Index</a:t>
            </a:r>
          </a:p>
        </p:txBody>
      </p:sp>
      <p:sp>
        <p:nvSpPr>
          <p:cNvPr id="15" name="TextBox 14">
            <a:extLst>
              <a:ext uri="{FF2B5EF4-FFF2-40B4-BE49-F238E27FC236}">
                <a16:creationId xmlns:a16="http://schemas.microsoft.com/office/drawing/2014/main" id="{B0A47F85-CBC0-CB1C-2141-1C5D2A0235C8}"/>
              </a:ext>
            </a:extLst>
          </p:cNvPr>
          <p:cNvSpPr txBox="1"/>
          <p:nvPr/>
        </p:nvSpPr>
        <p:spPr>
          <a:xfrm>
            <a:off x="9446624" y="3807074"/>
            <a:ext cx="2257349"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Canadian Fire Weather Index*</a:t>
            </a:r>
          </a:p>
        </p:txBody>
      </p:sp>
      <p:pic>
        <p:nvPicPr>
          <p:cNvPr id="9" name="Picture 8" descr="undefined">
            <a:extLst>
              <a:ext uri="{FF2B5EF4-FFF2-40B4-BE49-F238E27FC236}">
                <a16:creationId xmlns:a16="http://schemas.microsoft.com/office/drawing/2014/main" id="{688BB1F0-6F25-0BC2-0491-4C17B705EDC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31765" y="4368920"/>
            <a:ext cx="2309897" cy="201876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C02AA02-7DC8-56B6-C86A-07267378CD38}"/>
              </a:ext>
            </a:extLst>
          </p:cNvPr>
          <p:cNvSpPr txBox="1"/>
          <p:nvPr/>
        </p:nvSpPr>
        <p:spPr>
          <a:xfrm>
            <a:off x="9156385" y="4084073"/>
            <a:ext cx="1460656" cy="276999"/>
          </a:xfrm>
          <a:prstGeom prst="rect">
            <a:avLst/>
          </a:prstGeom>
          <a:noFill/>
        </p:spPr>
        <p:txBody>
          <a:bodyPr wrap="none" rtlCol="0">
            <a:spAutoFit/>
          </a:bodyPr>
          <a:lstStyle/>
          <a:p>
            <a:r>
              <a:rPr lang="en-GB" sz="1200" dirty="0">
                <a:latin typeface="Georgia" panose="02040502050405020303" pitchFamily="18" charset="0"/>
              </a:rPr>
              <a:t>Population density</a:t>
            </a:r>
          </a:p>
        </p:txBody>
      </p:sp>
      <p:pic>
        <p:nvPicPr>
          <p:cNvPr id="16" name="Picture 10" descr="Solved: elevation categories - Esri Community">
            <a:extLst>
              <a:ext uri="{FF2B5EF4-FFF2-40B4-BE49-F238E27FC236}">
                <a16:creationId xmlns:a16="http://schemas.microsoft.com/office/drawing/2014/main" id="{565B50D1-2D91-53DC-BFE5-5C0F44BF594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74556" y="4657309"/>
            <a:ext cx="2161315" cy="180457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95F09B51-1174-1E6E-2D55-8A1C8C61FE60}"/>
              </a:ext>
            </a:extLst>
          </p:cNvPr>
          <p:cNvSpPr txBox="1"/>
          <p:nvPr/>
        </p:nvSpPr>
        <p:spPr>
          <a:xfrm>
            <a:off x="7080404" y="4380310"/>
            <a:ext cx="865943" cy="276999"/>
          </a:xfrm>
          <a:prstGeom prst="rect">
            <a:avLst/>
          </a:prstGeom>
          <a:noFill/>
        </p:spPr>
        <p:txBody>
          <a:bodyPr wrap="none" rtlCol="0">
            <a:spAutoFit/>
          </a:bodyPr>
          <a:lstStyle/>
          <a:p>
            <a:r>
              <a:rPr lang="en-GB" sz="1200" dirty="0">
                <a:latin typeface="Georgia" panose="02040502050405020303" pitchFamily="18" charset="0"/>
              </a:rPr>
              <a:t>Elevation </a:t>
            </a:r>
          </a:p>
        </p:txBody>
      </p:sp>
    </p:spTree>
    <p:extLst>
      <p:ext uri="{BB962C8B-B14F-4D97-AF65-F5344CB8AC3E}">
        <p14:creationId xmlns:p14="http://schemas.microsoft.com/office/powerpoint/2010/main" val="980291403"/>
      </p:ext>
    </p:extLst>
  </p:cSld>
  <p:clrMapOvr>
    <a:masterClrMapping/>
  </p:clrMapOvr>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Crop">
  <a:themeElements>
    <a:clrScheme name="Green">
      <a:dk1>
        <a:srgbClr val="000000"/>
      </a:dk1>
      <a:lt1>
        <a:srgbClr val="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Crop</Template>
  <TotalTime>5597</TotalTime>
  <Words>3206</Words>
  <Application>Microsoft Macintosh PowerPoint</Application>
  <PresentationFormat>Widescreen</PresentationFormat>
  <Paragraphs>298</Paragraphs>
  <Slides>29</Slides>
  <Notes>26</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29</vt:i4>
      </vt:variant>
    </vt:vector>
  </HeadingPairs>
  <TitlesOfParts>
    <vt:vector size="39" baseType="lpstr">
      <vt:lpstr>Aptos</vt:lpstr>
      <vt:lpstr>Arial</vt:lpstr>
      <vt:lpstr>Calibri</vt:lpstr>
      <vt:lpstr>Calibri Light</vt:lpstr>
      <vt:lpstr>Constantia</vt:lpstr>
      <vt:lpstr>Fira Sans</vt:lpstr>
      <vt:lpstr>Georgia</vt:lpstr>
      <vt:lpstr>Libre Franklin</vt:lpstr>
      <vt:lpstr>Office 2013 - 2022 Theme</vt:lpstr>
      <vt:lpstr>Crop</vt:lpstr>
      <vt:lpstr>Operational ML-based Fire Danger Index</vt:lpstr>
      <vt:lpstr>What is SILVANUS?</vt:lpstr>
      <vt:lpstr>Fire Danger Index (FDI): What is FDI?</vt:lpstr>
      <vt:lpstr>Fire Danger Index (FDI): What is FDI?</vt:lpstr>
      <vt:lpstr>Fire Danger Index (FDI): What is FDI?</vt:lpstr>
      <vt:lpstr>Fire Danger Index (FDI): What is FDI?</vt:lpstr>
      <vt:lpstr>ML-based FDI</vt:lpstr>
      <vt:lpstr>ML-based FDI</vt:lpstr>
      <vt:lpstr>ML-based FDI</vt:lpstr>
      <vt:lpstr>ML-based FDI</vt:lpstr>
      <vt:lpstr>Computing Daily FDI: Challenges</vt:lpstr>
      <vt:lpstr>Computing Daily FDI: Challenges</vt:lpstr>
      <vt:lpstr>Computing Daily FDI: Challenges</vt:lpstr>
      <vt:lpstr>Daily FDI in SILVANUS: Training and Model</vt:lpstr>
      <vt:lpstr>Daily FDI in SILVANUS: Training and Model</vt:lpstr>
      <vt:lpstr>Daily FDI in SILVANUS: Daily FDI pipeline</vt:lpstr>
      <vt:lpstr>Daily FDI in SILVANUS: Daily FDI pipeline</vt:lpstr>
      <vt:lpstr>Daily FDI in SILVANUS: Daily FDI pipeline</vt:lpstr>
      <vt:lpstr>Daily FDI in SILVANUS: Daily FDI pipeline</vt:lpstr>
      <vt:lpstr>Daily FDI in SILVANUS: Daily FDI pipeline</vt:lpstr>
      <vt:lpstr>Daily FDI in SILVANUS: Some results</vt:lpstr>
      <vt:lpstr>Daily FDI in SILVANUS: Some results and validation</vt:lpstr>
      <vt:lpstr>Conclusion</vt:lpstr>
      <vt:lpstr>Lessons learned</vt:lpstr>
      <vt:lpstr>Thank you!</vt:lpstr>
      <vt:lpstr>Daily FDI in SILVANUS: CMCC DDS</vt:lpstr>
      <vt:lpstr>Thank you</vt:lpstr>
      <vt:lpstr>Extra slides</vt:lpstr>
      <vt:lpstr>Numerical Weather Prediction: overview</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Shahbaz Alvi</dc:creator>
  <cp:lastModifiedBy>Shahbaz Alvi</cp:lastModifiedBy>
  <cp:revision>134</cp:revision>
  <dcterms:created xsi:type="dcterms:W3CDTF">2025-03-04T16:10:42Z</dcterms:created>
  <dcterms:modified xsi:type="dcterms:W3CDTF">2025-04-30T18:55:20Z</dcterms:modified>
</cp:coreProperties>
</file>