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8" r:id="rId2"/>
  </p:sldMasterIdLst>
  <p:notesMasterIdLst>
    <p:notesMasterId r:id="rId37"/>
  </p:notesMasterIdLst>
  <p:handoutMasterIdLst>
    <p:handoutMasterId r:id="rId38"/>
  </p:handoutMasterIdLst>
  <p:sldIdLst>
    <p:sldId id="256" r:id="rId3"/>
    <p:sldId id="432" r:id="rId4"/>
    <p:sldId id="341" r:id="rId5"/>
    <p:sldId id="423" r:id="rId6"/>
    <p:sldId id="424" r:id="rId7"/>
    <p:sldId id="425" r:id="rId8"/>
    <p:sldId id="426" r:id="rId9"/>
    <p:sldId id="340" r:id="rId10"/>
    <p:sldId id="339" r:id="rId11"/>
    <p:sldId id="427" r:id="rId12"/>
    <p:sldId id="428" r:id="rId13"/>
    <p:sldId id="337" r:id="rId14"/>
    <p:sldId id="302" r:id="rId15"/>
    <p:sldId id="334" r:id="rId16"/>
    <p:sldId id="297" r:id="rId17"/>
    <p:sldId id="332" r:id="rId18"/>
    <p:sldId id="333" r:id="rId19"/>
    <p:sldId id="335" r:id="rId20"/>
    <p:sldId id="303" r:id="rId21"/>
    <p:sldId id="331" r:id="rId22"/>
    <p:sldId id="342" r:id="rId23"/>
    <p:sldId id="344" r:id="rId24"/>
    <p:sldId id="343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42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B2D"/>
    <a:srgbClr val="003361"/>
    <a:srgbClr val="4C4D4C"/>
    <a:srgbClr val="03430F"/>
    <a:srgbClr val="00294C"/>
    <a:srgbClr val="A7BBFB"/>
    <a:srgbClr val="BFBFBF"/>
    <a:srgbClr val="F8D5B2"/>
    <a:srgbClr val="FFFFFF"/>
    <a:srgbClr val="E80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8" autoAdjust="0"/>
    <p:restoredTop sz="94162" autoAdjust="0"/>
  </p:normalViewPr>
  <p:slideViewPr>
    <p:cSldViewPr snapToGrid="0" snapToObjects="1" showGuides="1">
      <p:cViewPr varScale="1">
        <p:scale>
          <a:sx n="161" d="100"/>
          <a:sy n="161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54" d="100"/>
          <a:sy n="54" d="100"/>
        </p:scale>
        <p:origin x="289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F9A7093-B570-B193-D7A9-C5C63DBA20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BD1486-6470-ADF8-DE88-7EFF4FFC6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5FBCA-7827-204B-8916-3BD441F72BB8}" type="datetimeFigureOut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AD9848-4544-6C88-D485-3E2FFA25BC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54C57B-ECE4-849C-BD69-0C6CD30F61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C0D7-0313-8748-AFD1-FE9CFDB25CA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5887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CE5A1-857B-214D-8BEE-AF65CEFCD544}" type="datetimeFigureOut">
              <a:rPr lang="de-DE" smtClean="0"/>
              <a:t>07.05.2025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31BCB-E4CC-CD41-BF0E-941D9510A3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34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95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5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97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8664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260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97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Model-Based</a:t>
            </a:r>
            <a:r>
              <a:rPr lang="en-US" dirty="0"/>
              <a:t> → </a:t>
            </a:r>
            <a:r>
              <a:rPr lang="en-US" b="1" dirty="0"/>
              <a:t>Simulates water network behavior</a:t>
            </a:r>
            <a:r>
              <a:rPr lang="en-US" dirty="0"/>
              <a:t> and </a:t>
            </a:r>
            <a:r>
              <a:rPr lang="en-US" b="1" dirty="0"/>
              <a:t>compares with real sensor data</a:t>
            </a:r>
            <a:r>
              <a:rPr lang="en-US" dirty="0"/>
              <a:t> to find leaks.</a:t>
            </a:r>
            <a:br>
              <a:rPr lang="en-US" dirty="0"/>
            </a:b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31BCB-E4CC-CD41-BF0E-941D9510A3D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73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544CBE7-AFBB-1961-3EFC-905CC26E2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3705"/>
          <a:stretch/>
        </p:blipFill>
        <p:spPr>
          <a:xfrm>
            <a:off x="0" y="0"/>
            <a:ext cx="12240683" cy="52532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5533147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75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E1D3F9E-CCAE-4466-A283-C2A9F0F3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CBFD8B5-A5D3-47AF-94BC-02440AFB06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82951B-5DE8-4179-9CDF-0C507218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5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 Social Media+ww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7090AD0-FD2A-CA7D-BBD5-5B2FCD0D81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40682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36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5FB9842-8DFB-C8D2-DAF3-F9AEA1236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917861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23FF5FB-C0BC-8FBF-E010-82C75F859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4A5A38D-E190-82AE-46C3-265489251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423" y="2624296"/>
            <a:ext cx="1056166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857560AF-62DA-685C-05D3-86EBDEF3A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423" y="5407457"/>
            <a:ext cx="10561669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>
                <a:solidFill>
                  <a:srgbClr val="343433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243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4FC01E-4815-58CB-245F-C6264A32E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130142"/>
            <a:ext cx="10858029" cy="4746783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67342-6F17-B273-AB31-7550A6A2E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408" y="332656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60C85B2-D425-5CFB-4251-19ED243B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8966" y="63575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 dirty="0"/>
              <a:t>Titel oder Vortragender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E0B9212-D1C1-ADB0-2A92-B1D1B2B01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8836" y="63552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97E50-EC1F-01A0-B1F3-70989E79ED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1980" y="63575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2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48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6763" y="1125538"/>
            <a:ext cx="5273191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F25E90-E439-A938-CC55-2C9384E72BB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82000" y="1125538"/>
            <a:ext cx="5400748" cy="4751387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4869B38-494B-4C89-A74E-D20229C10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2902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064C877-38F5-B23B-AB59-8521CEDE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5A9A-4549-7291-C45E-B517A0EB5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BEA872-6F0E-93AD-97E6-4944DF48F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7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0970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3EBBEB-ABBC-395C-14A7-2F7F0FAE60BA}"/>
              </a:ext>
            </a:extLst>
          </p:cNvPr>
          <p:cNvSpPr txBox="1"/>
          <p:nvPr userDrawn="1"/>
        </p:nvSpPr>
        <p:spPr>
          <a:xfrm>
            <a:off x="888646" y="1126927"/>
            <a:ext cx="508365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68689F5-31B5-F924-6649-EBD229A11F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0174" y="1797050"/>
            <a:ext cx="5201331" cy="4079875"/>
          </a:xfrm>
        </p:spPr>
        <p:txBody>
          <a:bodyPr>
            <a:normAutofit/>
          </a:bodyPr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000">
                <a:solidFill>
                  <a:srgbClr val="4C4D4C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FCADC7D-CFAE-D0EC-0BBB-45D49E9E25BF}"/>
              </a:ext>
            </a:extLst>
          </p:cNvPr>
          <p:cNvSpPr txBox="1"/>
          <p:nvPr userDrawn="1"/>
        </p:nvSpPr>
        <p:spPr>
          <a:xfrm>
            <a:off x="6140173" y="1127050"/>
            <a:ext cx="5201331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Untertitelformat bearbeiten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BFCFE1-A281-A2FB-6E30-43BF24D33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184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C06CE9B-759F-824A-C20A-5E10A93E4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4663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CBACC-8192-9FCA-5352-7C6863BD1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2404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E8F90-C45D-8937-D1DB-0139A002D5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4663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4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321" y="1117234"/>
            <a:ext cx="6080753" cy="4756918"/>
          </a:xfrm>
        </p:spPr>
        <p:txBody>
          <a:bodyPr/>
          <a:lstStyle>
            <a:lvl1pPr marL="228594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1pPr>
            <a:lvl2pPr marL="685783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2pPr>
            <a:lvl3pPr marL="1142971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3pPr>
            <a:lvl4pPr marL="1600160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4pPr>
            <a:lvl5pPr marL="2057349" indent="-228594">
              <a:buFont typeface="Wingdings" pitchFamily="2" charset="2"/>
              <a:buChar char="§"/>
              <a:defRPr sz="1733">
                <a:solidFill>
                  <a:srgbClr val="4C4D4C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0663" y="1120007"/>
            <a:ext cx="4538645" cy="4756918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10A2F76-5FE6-A2C9-8158-0253A4B2F1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6763" y="602259"/>
            <a:ext cx="10878519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667" dirty="0">
                <a:solidFill>
                  <a:schemeClr val="accent1"/>
                </a:solidFill>
              </a:defRPr>
            </a:lvl1pPr>
          </a:lstStyle>
          <a:p>
            <a:pPr lvl="0"/>
            <a:br>
              <a:rPr lang="de-DE" dirty="0"/>
            </a:br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5945F4-3FF9-3EFE-16B6-5F5982EA3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58957" y="6367937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C5FAE91-7171-D00B-D5B3-F231E3F8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78827" y="6365678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3719207-9E67-A5A0-0AFB-800C561F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41971" y="6367937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97428" y="1125538"/>
            <a:ext cx="6135295" cy="4751387"/>
          </a:xfrm>
        </p:spPr>
        <p:txBody>
          <a:bodyPr anchor="t"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C6A265-800A-43D6-2F98-C10611F54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6763" y="1125538"/>
            <a:ext cx="4538645" cy="4751387"/>
          </a:xfrm>
        </p:spPr>
        <p:txBody>
          <a:bodyPr>
            <a:normAutofit/>
          </a:bodyPr>
          <a:lstStyle>
            <a:lvl1pPr marL="0" indent="0">
              <a:buNone/>
              <a:defRPr sz="1733">
                <a:solidFill>
                  <a:srgbClr val="4C4D4C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54FDCCD-A5AF-88A5-9D20-108CCA7A4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19F5C56-FD7E-D515-80C0-7891D6A12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6BA88-315C-2F5A-C8CA-1B8CAE5AF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B1380-8210-48A8-BB43-B42AD035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91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+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CD230031-93FC-50BC-76F9-90A026F0873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763" y="1126928"/>
            <a:ext cx="10865960" cy="480053"/>
          </a:xfrm>
        </p:spPr>
        <p:txBody>
          <a:bodyPr>
            <a:normAutofit/>
          </a:bodyPr>
          <a:lstStyle>
            <a:lvl1pPr marL="0" indent="0" algn="l">
              <a:buNone/>
              <a:defRPr sz="1733">
                <a:solidFill>
                  <a:srgbClr val="4C4D4C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17648C-2661-BBE0-ED31-F8BFFFC21DA4}"/>
              </a:ext>
            </a:extLst>
          </p:cNvPr>
          <p:cNvSpPr txBox="1">
            <a:spLocks/>
          </p:cNvSpPr>
          <p:nvPr userDrawn="1"/>
        </p:nvSpPr>
        <p:spPr>
          <a:xfrm>
            <a:off x="959280" y="1797050"/>
            <a:ext cx="10865960" cy="10561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i="1" dirty="0">
                <a:solidFill>
                  <a:srgbClr val="4C4D4C"/>
                </a:solidFill>
                <a:latin typeface="+mn-lt"/>
              </a:rPr>
              <a:t>Zitat bearbeiten</a:t>
            </a:r>
            <a:endParaRPr lang="en-US" sz="2000" i="1" dirty="0">
              <a:solidFill>
                <a:srgbClr val="4C4D4C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F1926AB-352B-1D01-2E4A-B42350233D4A}"/>
              </a:ext>
            </a:extLst>
          </p:cNvPr>
          <p:cNvSpPr txBox="1">
            <a:spLocks/>
          </p:cNvSpPr>
          <p:nvPr userDrawn="1"/>
        </p:nvSpPr>
        <p:spPr>
          <a:xfrm>
            <a:off x="766763" y="2949177"/>
            <a:ext cx="10849700" cy="292774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3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733" dirty="0">
                <a:solidFill>
                  <a:srgbClr val="4C4D4C"/>
                </a:solidFill>
              </a:rPr>
              <a:t>Mastertitelformat bearbeiten</a:t>
            </a:r>
            <a:endParaRPr lang="en-US" sz="1733" dirty="0">
              <a:solidFill>
                <a:srgbClr val="4C4D4C"/>
              </a:solidFill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6364703-4655-3A8A-7A24-521B94AB028D}"/>
              </a:ext>
            </a:extLst>
          </p:cNvPr>
          <p:cNvCxnSpPr/>
          <p:nvPr userDrawn="1"/>
        </p:nvCxnSpPr>
        <p:spPr>
          <a:xfrm>
            <a:off x="863269" y="1797050"/>
            <a:ext cx="0" cy="96010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4537A4E-7ECF-DAE3-1691-53F73276F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763" y="333375"/>
            <a:ext cx="10865960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67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9014802-BFAB-F5A2-B75F-9FB942E2C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7069" y="6352404"/>
            <a:ext cx="4114800" cy="314425"/>
          </a:xfrm>
          <a:prstGeom prst="rect">
            <a:avLst/>
          </a:prstGeom>
        </p:spPr>
        <p:txBody>
          <a:bodyPr anchor="ctr" anchorCtr="1"/>
          <a:lstStyle>
            <a:lvl1pPr algn="ctr">
              <a:defRPr sz="933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AB30F97-4BE0-5CC1-D8E4-6176CBD1F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6939" y="6350145"/>
            <a:ext cx="888247" cy="316684"/>
          </a:xfrm>
          <a:prstGeom prst="rect">
            <a:avLst/>
          </a:prstGeom>
        </p:spPr>
        <p:txBody>
          <a:bodyPr anchor="ctr" anchorCtr="1"/>
          <a:lstStyle>
            <a:lvl1pPr algn="r">
              <a:defRPr sz="933">
                <a:solidFill>
                  <a:schemeClr val="accent3"/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1B5A1-CC77-7628-2F4B-D2EF0A0DFA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0083" y="6352404"/>
            <a:ext cx="1311917" cy="316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accent3"/>
                </a:solidFill>
              </a:defRPr>
            </a:lvl1pPr>
          </a:lstStyle>
          <a:p>
            <a:fld id="{7C3CDC0F-71BF-B840-812C-9588125E0BFE}" type="datetime6">
              <a:rPr lang="de-DE" smtClean="0"/>
              <a:pPr/>
              <a:t>Mai 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69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CDC0F-71BF-B840-812C-9588125E0BFE}" type="datetime6">
              <a:rPr lang="de-DE" smtClean="0"/>
              <a:t>Mai 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oder Vortragender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8396C8-6250-4EB9-A9AF-4941536C76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0"/>
            <a:ext cx="12250813" cy="68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0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06" r:id="rId4"/>
    <p:sldLayoutId id="2147483708" r:id="rId5"/>
    <p:sldLayoutId id="2147483721" r:id="rId6"/>
    <p:sldLayoutId id="2147483712" r:id="rId7"/>
    <p:sldLayoutId id="2147483713" r:id="rId8"/>
    <p:sldLayoutId id="2147483714" r:id="rId9"/>
    <p:sldLayoutId id="2147483735" r:id="rId10"/>
    <p:sldLayoutId id="214748372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09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3" orient="horz" pos="210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669DDD4-CE24-4007-A6EB-085ABDBB3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685" y="2367190"/>
            <a:ext cx="11216466" cy="477837"/>
          </a:xfrm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sz="2800" kern="1400" spc="-50" dirty="0">
                <a:solidFill>
                  <a:srgbClr val="00336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2800" kern="1400" spc="-50" dirty="0" err="1">
                <a:solidFill>
                  <a:srgbClr val="00336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2800" kern="1400" spc="-50" dirty="0">
                <a:solidFill>
                  <a:srgbClr val="00336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  <a:endParaRPr lang="en-US" sz="2800" kern="1400" spc="-50" dirty="0">
              <a:solidFill>
                <a:srgbClr val="00336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17DDA289-73FC-4240-B041-BFB8FA99DB17}"/>
              </a:ext>
            </a:extLst>
          </p:cNvPr>
          <p:cNvSpPr txBox="1">
            <a:spLocks/>
          </p:cNvSpPr>
          <p:nvPr/>
        </p:nvSpPr>
        <p:spPr>
          <a:xfrm>
            <a:off x="815975" y="3127188"/>
            <a:ext cx="10560050" cy="88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Mohammad Rajabi</a:t>
            </a:r>
            <a:r>
              <a:rPr lang="en-GB" sz="1600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, Mohsen Hajibabaei</a:t>
            </a:r>
            <a:r>
              <a:rPr lang="en-GB" sz="1600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and Robert Sitzenfrei</a:t>
            </a:r>
            <a:r>
              <a:rPr lang="en-GB" sz="1600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1*</a:t>
            </a:r>
            <a:endParaRPr lang="en-US" sz="1600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Department of Infrastructure Engineering, University of Innsbruck, Innsbruck, Austria</a:t>
            </a:r>
            <a:endParaRPr lang="de-AT" sz="1600" dirty="0">
              <a:solidFill>
                <a:schemeClr val="bg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1500" dirty="0">
              <a:solidFill>
                <a:srgbClr val="4C4D4C"/>
              </a:solidFill>
            </a:endParaRPr>
          </a:p>
        </p:txBody>
      </p:sp>
      <p:pic>
        <p:nvPicPr>
          <p:cNvPr id="6" name="Picture 540" descr="https://www.egu.eu/static/e8802d85/logos/egu/egu_ga_blue/egu_ga_blue.png">
            <a:extLst>
              <a:ext uri="{FF2B5EF4-FFF2-40B4-BE49-F238E27FC236}">
                <a16:creationId xmlns:a16="http://schemas.microsoft.com/office/drawing/2014/main" id="{20A95C3F-8360-400C-AEC9-A02679A4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03" y="229320"/>
            <a:ext cx="2895009" cy="13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3B34D-7F1C-44A8-8F1C-4FF7FBEA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167" y="4142065"/>
            <a:ext cx="4771501" cy="23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6513" y="2397999"/>
            <a:ext cx="6617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A novel </a:t>
            </a:r>
            <a:r>
              <a:rPr lang="en-US" sz="1600" b="1" dirty="0">
                <a:solidFill>
                  <a:srgbClr val="002060"/>
                </a:solidFill>
              </a:rPr>
              <a:t>physics-informed graph theory</a:t>
            </a:r>
            <a:r>
              <a:rPr lang="en-US" sz="1600" dirty="0">
                <a:solidFill>
                  <a:srgbClr val="002060"/>
                </a:solidFill>
              </a:rPr>
              <a:t> model for </a:t>
            </a:r>
            <a:r>
              <a:rPr lang="en-US" sz="1600" b="1" dirty="0">
                <a:solidFill>
                  <a:srgbClr val="002060"/>
                </a:solidFill>
              </a:rPr>
              <a:t>flow routing</a:t>
            </a:r>
            <a:r>
              <a:rPr lang="en-US" sz="1600" dirty="0">
                <a:solidFill>
                  <a:srgbClr val="002060"/>
                </a:solidFill>
              </a:rPr>
              <a:t> under </a:t>
            </a:r>
            <a:r>
              <a:rPr lang="en-US" sz="1600" b="1" dirty="0">
                <a:solidFill>
                  <a:srgbClr val="002060"/>
                </a:solidFill>
              </a:rPr>
              <a:t>normal</a:t>
            </a:r>
            <a:r>
              <a:rPr lang="en-US" sz="1600" dirty="0">
                <a:solidFill>
                  <a:srgbClr val="002060"/>
                </a:solidFill>
              </a:rPr>
              <a:t> and </a:t>
            </a:r>
            <a:r>
              <a:rPr lang="en-US" sz="1600" b="1" dirty="0">
                <a:solidFill>
                  <a:srgbClr val="002060"/>
                </a:solidFill>
              </a:rPr>
              <a:t>failure</a:t>
            </a:r>
            <a:r>
              <a:rPr lang="en-US" sz="1600" dirty="0">
                <a:solidFill>
                  <a:srgbClr val="002060"/>
                </a:solidFill>
              </a:rPr>
              <a:t> conditions is developed and validated using the </a:t>
            </a:r>
            <a:r>
              <a:rPr lang="en-US" sz="1600" b="1" dirty="0">
                <a:solidFill>
                  <a:srgbClr val="002060"/>
                </a:solidFill>
              </a:rPr>
              <a:t>Storm Water Management Model (SWMM)</a:t>
            </a:r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n-US" sz="1600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2060"/>
                </a:solidFill>
              </a:rPr>
              <a:t>Hydraulically informed graph metrics</a:t>
            </a:r>
            <a:r>
              <a:rPr lang="en-US" sz="1600" dirty="0">
                <a:solidFill>
                  <a:srgbClr val="002060"/>
                </a:solidFill>
              </a:rPr>
              <a:t> are developed using </a:t>
            </a:r>
            <a:r>
              <a:rPr lang="en-US" sz="1600" b="1" dirty="0">
                <a:solidFill>
                  <a:srgbClr val="002060"/>
                </a:solidFill>
              </a:rPr>
              <a:t>weighted shortest path results</a:t>
            </a:r>
            <a:r>
              <a:rPr lang="en-US" sz="1600" dirty="0">
                <a:solidFill>
                  <a:srgbClr val="002060"/>
                </a:solidFill>
              </a:rPr>
              <a:t> to enhance the accuracy of flow estimation</a:t>
            </a:r>
            <a:r>
              <a:rPr lang="en-US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00206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7" t="31354" r="27819" b="30989"/>
          <a:stretch/>
        </p:blipFill>
        <p:spPr>
          <a:xfrm>
            <a:off x="9036426" y="1965370"/>
            <a:ext cx="2147198" cy="22137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2607" y="572911"/>
            <a:ext cx="154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Research aims</a:t>
            </a:r>
            <a:endParaRPr lang="fr-FR" sz="1600" b="1" dirty="0">
              <a:solidFill>
                <a:srgbClr val="003361"/>
              </a:solidFill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93A7CD69-8D59-4BB5-AAEC-FF615839980C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Slide Number Placeholder 2">
            <a:extLst>
              <a:ext uri="{FF2B5EF4-FFF2-40B4-BE49-F238E27FC236}">
                <a16:creationId xmlns:a16="http://schemas.microsoft.com/office/drawing/2014/main" id="{4F41C16B-AC89-4493-B7D7-1D698DAE2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9429F-6EFF-4FA3-8672-DB78850E33B7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62DA9D-F3F5-4319-9973-DD95BD812ABD}"/>
              </a:ext>
            </a:extLst>
          </p:cNvPr>
          <p:cNvSpPr/>
          <p:nvPr/>
        </p:nvSpPr>
        <p:spPr>
          <a:xfrm>
            <a:off x="9283100" y="6387789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1CCE77-271E-4A93-BB6E-146C9A5CB1EC}"/>
              </a:ext>
            </a:extLst>
          </p:cNvPr>
          <p:cNvSpPr txBox="1"/>
          <p:nvPr/>
        </p:nvSpPr>
        <p:spPr>
          <a:xfrm>
            <a:off x="9662574" y="6412096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1730B5-FF60-4927-AD6B-A4B4C79F0695}"/>
              </a:ext>
            </a:extLst>
          </p:cNvPr>
          <p:cNvSpPr/>
          <p:nvPr/>
        </p:nvSpPr>
        <p:spPr>
          <a:xfrm>
            <a:off x="7582979" y="639734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EDB544-9EBD-433D-B45E-0DAD1BF0F5CB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Research gaps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0B2E6-A579-485F-8558-BEAA59DEDD86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Research aims </a:t>
            </a:r>
            <a:endParaRPr lang="fr-F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7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2607" y="572911"/>
            <a:ext cx="7103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Application of the proposed graph-based urban drainage network model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81561E1-9CDE-4789-8BAC-DC3D3E7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4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10CBF512-A4EE-4C6B-83D8-3318B43D99DA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F687A-DAEE-47E3-AB92-FA7054DEBC95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4FCB9-E1E6-4892-B1BF-7A5F716A33F9}"/>
              </a:ext>
            </a:extLst>
          </p:cNvPr>
          <p:cNvSpPr/>
          <p:nvPr/>
        </p:nvSpPr>
        <p:spPr>
          <a:xfrm>
            <a:off x="9283100" y="6387789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4E826-E904-46EE-B92D-B2D36EA1C00E}"/>
              </a:ext>
            </a:extLst>
          </p:cNvPr>
          <p:cNvSpPr txBox="1"/>
          <p:nvPr/>
        </p:nvSpPr>
        <p:spPr>
          <a:xfrm>
            <a:off x="9662574" y="6412096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F90F16-9B7F-410F-9F5F-0E4574BD9C23}"/>
              </a:ext>
            </a:extLst>
          </p:cNvPr>
          <p:cNvSpPr/>
          <p:nvPr/>
        </p:nvSpPr>
        <p:spPr>
          <a:xfrm>
            <a:off x="7582979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33B68-C2BA-4ADC-9C49-981C554E6D73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Research gaps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699390-0896-4E1C-AE8E-F10BD673279A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Research aims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074141-B34C-4C80-B807-9E69DCDEF410}"/>
              </a:ext>
            </a:extLst>
          </p:cNvPr>
          <p:cNvSpPr/>
          <p:nvPr/>
        </p:nvSpPr>
        <p:spPr>
          <a:xfrm>
            <a:off x="995213" y="1744343"/>
            <a:ext cx="6663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ptimization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flood mitigation projects 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by calculating objective functions in different scenarios, such as: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LID (Low Impact Development) placement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Network design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Network Rehabilitation 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alculation of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reward values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reinforcement learning methods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lobal resilience analysis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76AE8C-3EB7-4845-85A5-79379EBD7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720" y="2131572"/>
            <a:ext cx="2048390" cy="21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4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/>
          <p:cNvGrpSpPr/>
          <p:nvPr/>
        </p:nvGrpSpPr>
        <p:grpSpPr>
          <a:xfrm>
            <a:off x="2669713" y="1638979"/>
            <a:ext cx="7190105" cy="3952984"/>
            <a:chOff x="3182095" y="1657925"/>
            <a:chExt cx="6569510" cy="3597330"/>
          </a:xfrm>
        </p:grpSpPr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3816336" y="2372812"/>
              <a:ext cx="1923562" cy="91147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3572256" y="2158746"/>
              <a:ext cx="411480" cy="41148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5951522" y="2425570"/>
              <a:ext cx="1649914" cy="85121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7527306" y="2158746"/>
              <a:ext cx="411480" cy="41148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3922203" y="3396476"/>
              <a:ext cx="1803334" cy="747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572256" y="4039362"/>
              <a:ext cx="411480" cy="41148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5915253" y="3386840"/>
              <a:ext cx="1737826" cy="8272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5641298" y="3130476"/>
              <a:ext cx="411480" cy="41148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7848362" y="4267960"/>
              <a:ext cx="1737826" cy="82725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7527306" y="4039362"/>
              <a:ext cx="411480" cy="41148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sp>
          <p:nvSpPr>
            <p:cNvPr id="83" name="Isosceles Triangle 82"/>
            <p:cNvSpPr/>
            <p:nvPr/>
          </p:nvSpPr>
          <p:spPr>
            <a:xfrm rot="17934999">
              <a:off x="9486013" y="4989663"/>
              <a:ext cx="285707" cy="245477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6" t="24651" r="26292" b="42690"/>
            <a:stretch/>
          </p:blipFill>
          <p:spPr>
            <a:xfrm>
              <a:off x="6192198" y="1657925"/>
              <a:ext cx="822188" cy="822188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3220435" y="1810258"/>
              <a:ext cx="1191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Subcatchment</a:t>
              </a:r>
              <a:r>
                <a:rPr lang="de-AT" sz="1200" dirty="0">
                  <a:solidFill>
                    <a:srgbClr val="003361"/>
                  </a:solidFill>
                </a:rPr>
                <a:t> 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182095" y="3692201"/>
              <a:ext cx="1191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Subcatchment</a:t>
              </a:r>
              <a:r>
                <a:rPr lang="de-AT" sz="1200" dirty="0">
                  <a:solidFill>
                    <a:srgbClr val="003361"/>
                  </a:solidFill>
                </a:rPr>
                <a:t> 4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141774" y="1792020"/>
              <a:ext cx="1191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Subcatchment</a:t>
              </a:r>
              <a:r>
                <a:rPr lang="de-AT" sz="1200" dirty="0">
                  <a:solidFill>
                    <a:srgbClr val="003361"/>
                  </a:solidFill>
                </a:rPr>
                <a:t> 3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322736" y="2730125"/>
              <a:ext cx="1191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Subcatchment</a:t>
              </a:r>
              <a:r>
                <a:rPr lang="de-AT" sz="1200" dirty="0">
                  <a:solidFill>
                    <a:srgbClr val="003361"/>
                  </a:solidFill>
                </a:rPr>
                <a:t> 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232533" y="3671762"/>
              <a:ext cx="11918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Subcatchment</a:t>
              </a:r>
              <a:r>
                <a:rPr lang="de-AT" sz="1200" dirty="0">
                  <a:solidFill>
                    <a:srgbClr val="003361"/>
                  </a:solidFill>
                </a:rPr>
                <a:t> 5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10058705" y="845458"/>
            <a:ext cx="1442834" cy="1624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Oval 91"/>
          <p:cNvSpPr/>
          <p:nvPr/>
        </p:nvSpPr>
        <p:spPr>
          <a:xfrm>
            <a:off x="10193139" y="1333216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93" name="Isosceles Triangle 92"/>
          <p:cNvSpPr/>
          <p:nvPr/>
        </p:nvSpPr>
        <p:spPr>
          <a:xfrm rot="17934999">
            <a:off x="10198700" y="1683202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98" name="Straight Connector 97"/>
          <p:cNvCxnSpPr/>
          <p:nvPr/>
        </p:nvCxnSpPr>
        <p:spPr>
          <a:xfrm>
            <a:off x="10225538" y="2135593"/>
            <a:ext cx="21842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0058704" y="858293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0827998" y="1300669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758630" y="1632739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10744065" y="1988713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Conduit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612607" y="572911"/>
            <a:ext cx="476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8B8B4C-C088-476E-892D-5EAF62B6561C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FD369E-72FB-431A-8D18-26CB1B3F6B6A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744EEC-979D-433F-BD0D-3985D038EA41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C666A8-5B49-4D34-BD99-953A63ED53E4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AC88E6-762A-4267-B190-783C54FA385F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F2E5FDB-A591-4D20-8E7F-DF7A167CCAA3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81E066C-1874-493D-966A-218C3E8639A2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Slide Number Placeholder 2">
            <a:extLst>
              <a:ext uri="{FF2B5EF4-FFF2-40B4-BE49-F238E27FC236}">
                <a16:creationId xmlns:a16="http://schemas.microsoft.com/office/drawing/2014/main" id="{88E346F4-0437-49EA-AD2C-D10E73703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2000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3187544" y="1047153"/>
            <a:ext cx="6795926" cy="4571372"/>
            <a:chOff x="2781479" y="1002772"/>
            <a:chExt cx="6718996" cy="4745377"/>
          </a:xfrm>
        </p:grpSpPr>
        <p:sp>
          <p:nvSpPr>
            <p:cNvPr id="21" name="Oval 20"/>
            <p:cNvSpPr/>
            <p:nvPr/>
          </p:nvSpPr>
          <p:spPr>
            <a:xfrm>
              <a:off x="7055136" y="2203497"/>
              <a:ext cx="444628" cy="462714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5017197" y="3296218"/>
              <a:ext cx="444628" cy="462714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sp>
          <p:nvSpPr>
            <p:cNvPr id="31" name="Isosceles Triangle 30"/>
            <p:cNvSpPr/>
            <p:nvPr/>
          </p:nvSpPr>
          <p:spPr>
            <a:xfrm rot="17934999">
              <a:off x="9048109" y="5454883"/>
              <a:ext cx="321281" cy="26525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6" t="24651" r="26292" b="42690"/>
            <a:stretch/>
          </p:blipFill>
          <p:spPr>
            <a:xfrm>
              <a:off x="5907292" y="1252166"/>
              <a:ext cx="888422" cy="92456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>
              <a:cxnSpLocks/>
              <a:stCxn id="18" idx="5"/>
            </p:cNvCxnSpPr>
            <p:nvPr/>
          </p:nvCxnSpPr>
          <p:spPr>
            <a:xfrm>
              <a:off x="3160993" y="2598449"/>
              <a:ext cx="1872853" cy="81444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781479" y="2203497"/>
              <a:ext cx="444628" cy="462714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46" name="Straight Arrow Connector 45"/>
            <p:cNvCxnSpPr>
              <a:cxnSpLocks/>
              <a:endCxn id="27" idx="3"/>
            </p:cNvCxnSpPr>
            <p:nvPr/>
          </p:nvCxnSpPr>
          <p:spPr>
            <a:xfrm flipV="1">
              <a:off x="3184078" y="3691170"/>
              <a:ext cx="1898233" cy="8301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781479" y="4318271"/>
              <a:ext cx="444628" cy="462714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48" name="Straight Arrow Connector 47"/>
            <p:cNvCxnSpPr>
              <a:cxnSpLocks/>
              <a:stCxn id="27" idx="5"/>
              <a:endCxn id="30" idx="2"/>
            </p:cNvCxnSpPr>
            <p:nvPr/>
          </p:nvCxnSpPr>
          <p:spPr>
            <a:xfrm>
              <a:off x="5396712" y="3691170"/>
              <a:ext cx="1658425" cy="8584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cxnSpLocks/>
              <a:stCxn id="21" idx="3"/>
              <a:endCxn id="27" idx="6"/>
            </p:cNvCxnSpPr>
            <p:nvPr/>
          </p:nvCxnSpPr>
          <p:spPr>
            <a:xfrm flipH="1">
              <a:off x="5461825" y="2598449"/>
              <a:ext cx="1658425" cy="92912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7441882" y="4675962"/>
              <a:ext cx="1658425" cy="8584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567143" y="2320849"/>
              <a:ext cx="1705507" cy="559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2.5 min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387683" y="2354930"/>
              <a:ext cx="1572865" cy="559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945690" y="3619209"/>
              <a:ext cx="1569128" cy="559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0.2m³/s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 min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942961" y="3536882"/>
              <a:ext cx="1705507" cy="559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0.6m³/s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1.5 min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886510" y="4369275"/>
              <a:ext cx="1613965" cy="5599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1 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7055136" y="4318271"/>
              <a:ext cx="444628" cy="462714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90" t="27570" r="30405" b="48935"/>
            <a:stretch/>
          </p:blipFill>
          <p:spPr>
            <a:xfrm>
              <a:off x="6896348" y="1002772"/>
              <a:ext cx="545534" cy="57198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0572542" y="517000"/>
            <a:ext cx="1442834" cy="1624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Oval 79"/>
          <p:cNvSpPr/>
          <p:nvPr/>
        </p:nvSpPr>
        <p:spPr>
          <a:xfrm>
            <a:off x="10706976" y="1004758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81" name="Isosceles Triangle 80"/>
          <p:cNvSpPr/>
          <p:nvPr/>
        </p:nvSpPr>
        <p:spPr>
          <a:xfrm rot="17934999">
            <a:off x="10712537" y="1354744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4" name="TextBox 83"/>
          <p:cNvSpPr txBox="1"/>
          <p:nvPr/>
        </p:nvSpPr>
        <p:spPr>
          <a:xfrm>
            <a:off x="10572541" y="529835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341835" y="972211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272467" y="1304281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1257902" y="1660255"/>
            <a:ext cx="75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Conduite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43798" y="1827927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13B3FBB6-B8A8-4BC3-BA06-4C18CF12E393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Slide Number Placeholder 2">
            <a:extLst>
              <a:ext uri="{FF2B5EF4-FFF2-40B4-BE49-F238E27FC236}">
                <a16:creationId xmlns:a16="http://schemas.microsoft.com/office/drawing/2014/main" id="{5B5A4639-A6C3-480E-90E5-7E3AD39B8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00809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2621144" y="1635215"/>
            <a:ext cx="7441465" cy="4296105"/>
            <a:chOff x="2631683" y="1635215"/>
            <a:chExt cx="7441465" cy="4296105"/>
          </a:xfrm>
        </p:grpSpPr>
        <p:sp>
          <p:nvSpPr>
            <p:cNvPr id="36" name="Oval 35"/>
            <p:cNvSpPr/>
            <p:nvPr/>
          </p:nvSpPr>
          <p:spPr>
            <a:xfrm>
              <a:off x="5545182" y="3438274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sp>
          <p:nvSpPr>
            <p:cNvPr id="37" name="Isosceles Triangle 36"/>
            <p:cNvSpPr/>
            <p:nvPr/>
          </p:nvSpPr>
          <p:spPr>
            <a:xfrm rot="17934999">
              <a:off x="9770938" y="5629109"/>
              <a:ext cx="326668" cy="277753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39" name="Straight Arrow Connector 38"/>
            <p:cNvCxnSpPr>
              <a:stCxn id="40" idx="5"/>
            </p:cNvCxnSpPr>
            <p:nvPr/>
          </p:nvCxnSpPr>
          <p:spPr>
            <a:xfrm>
              <a:off x="3601500" y="2728804"/>
              <a:ext cx="1961116" cy="8281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204100" y="2327230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41" name="Straight Arrow Connector 40"/>
            <p:cNvCxnSpPr>
              <a:endCxn id="36" idx="3"/>
            </p:cNvCxnSpPr>
            <p:nvPr/>
          </p:nvCxnSpPr>
          <p:spPr>
            <a:xfrm flipV="1">
              <a:off x="3625673" y="3839848"/>
              <a:ext cx="1987692" cy="84410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3204100" y="4477465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43" name="Straight Arrow Connector 42"/>
            <p:cNvCxnSpPr>
              <a:cxnSpLocks/>
              <a:stCxn id="36" idx="5"/>
              <a:endCxn id="51" idx="2"/>
            </p:cNvCxnSpPr>
            <p:nvPr/>
          </p:nvCxnSpPr>
          <p:spPr>
            <a:xfrm>
              <a:off x="5942581" y="3839848"/>
              <a:ext cx="1736583" cy="87285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5" idx="3"/>
              <a:endCxn id="36" idx="6"/>
            </p:cNvCxnSpPr>
            <p:nvPr/>
          </p:nvCxnSpPr>
          <p:spPr>
            <a:xfrm flipH="1">
              <a:off x="6010764" y="2728804"/>
              <a:ext cx="1736583" cy="94470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8084137" y="4841153"/>
              <a:ext cx="1736583" cy="87285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7679164" y="4477465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7173401" y="1635215"/>
              <a:ext cx="1365680" cy="765494"/>
              <a:chOff x="5859138" y="840655"/>
              <a:chExt cx="1663050" cy="107083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6449287" y="1031932"/>
                <a:ext cx="2082" cy="6413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6449286" y="1673280"/>
                <a:ext cx="84539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 10"/>
              <p:cNvSpPr/>
              <p:nvPr/>
            </p:nvSpPr>
            <p:spPr>
              <a:xfrm>
                <a:off x="6451371" y="1349317"/>
                <a:ext cx="690035" cy="323966"/>
              </a:xfrm>
              <a:custGeom>
                <a:avLst/>
                <a:gdLst>
                  <a:gd name="connsiteX0" fmla="*/ 0 w 1301750"/>
                  <a:gd name="connsiteY0" fmla="*/ 610095 h 616445"/>
                  <a:gd name="connsiteX1" fmla="*/ 355600 w 1301750"/>
                  <a:gd name="connsiteY1" fmla="*/ 495 h 616445"/>
                  <a:gd name="connsiteX2" fmla="*/ 762000 w 1301750"/>
                  <a:gd name="connsiteY2" fmla="*/ 508495 h 616445"/>
                  <a:gd name="connsiteX3" fmla="*/ 1301750 w 1301750"/>
                  <a:gd name="connsiteY3" fmla="*/ 616445 h 61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1750" h="616445">
                    <a:moveTo>
                      <a:pt x="0" y="610095"/>
                    </a:moveTo>
                    <a:cubicBezTo>
                      <a:pt x="114300" y="313761"/>
                      <a:pt x="228600" y="17428"/>
                      <a:pt x="355600" y="495"/>
                    </a:cubicBezTo>
                    <a:cubicBezTo>
                      <a:pt x="482600" y="-16438"/>
                      <a:pt x="604308" y="405837"/>
                      <a:pt x="762000" y="508495"/>
                    </a:cubicBezTo>
                    <a:cubicBezTo>
                      <a:pt x="919692" y="611153"/>
                      <a:pt x="1211792" y="609037"/>
                      <a:pt x="1301750" y="616445"/>
                    </a:cubicBezTo>
                  </a:path>
                </a:pathLst>
              </a:custGeom>
              <a:noFill/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6448355" y="1339994"/>
                <a:ext cx="190579" cy="26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6106585" y="1177100"/>
                <a:ext cx="425938" cy="344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000" b="1" dirty="0">
                    <a:solidFill>
                      <a:srgbClr val="003361"/>
                    </a:solidFill>
                  </a:rPr>
                  <a:t>0.5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859138" y="840655"/>
                <a:ext cx="546945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Q (m³/s)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174015" y="1696045"/>
                <a:ext cx="348173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t (s)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4960200" y="2771914"/>
              <a:ext cx="1308055" cy="683984"/>
              <a:chOff x="5103120" y="927544"/>
              <a:chExt cx="1592876" cy="956813"/>
            </a:xfrm>
          </p:grpSpPr>
          <p:cxnSp>
            <p:nvCxnSpPr>
              <p:cNvPr id="71" name="Straight Arrow Connector 70"/>
              <p:cNvCxnSpPr/>
              <p:nvPr/>
            </p:nvCxnSpPr>
            <p:spPr>
              <a:xfrm flipV="1">
                <a:off x="5761915" y="1035268"/>
                <a:ext cx="2082" cy="6413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5767636" y="1670019"/>
                <a:ext cx="84539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reeform 72"/>
              <p:cNvSpPr/>
              <p:nvPr/>
            </p:nvSpPr>
            <p:spPr>
              <a:xfrm>
                <a:off x="5763996" y="1352650"/>
                <a:ext cx="690035" cy="323964"/>
              </a:xfrm>
              <a:custGeom>
                <a:avLst/>
                <a:gdLst>
                  <a:gd name="connsiteX0" fmla="*/ 0 w 1301750"/>
                  <a:gd name="connsiteY0" fmla="*/ 610095 h 616445"/>
                  <a:gd name="connsiteX1" fmla="*/ 355600 w 1301750"/>
                  <a:gd name="connsiteY1" fmla="*/ 495 h 616445"/>
                  <a:gd name="connsiteX2" fmla="*/ 762000 w 1301750"/>
                  <a:gd name="connsiteY2" fmla="*/ 508495 h 616445"/>
                  <a:gd name="connsiteX3" fmla="*/ 1301750 w 1301750"/>
                  <a:gd name="connsiteY3" fmla="*/ 616445 h 61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1750" h="616445">
                    <a:moveTo>
                      <a:pt x="0" y="610095"/>
                    </a:moveTo>
                    <a:cubicBezTo>
                      <a:pt x="114300" y="313761"/>
                      <a:pt x="228600" y="17428"/>
                      <a:pt x="355600" y="495"/>
                    </a:cubicBezTo>
                    <a:cubicBezTo>
                      <a:pt x="482600" y="-16438"/>
                      <a:pt x="604308" y="405837"/>
                      <a:pt x="762000" y="508495"/>
                    </a:cubicBezTo>
                    <a:cubicBezTo>
                      <a:pt x="919692" y="611153"/>
                      <a:pt x="1211792" y="609037"/>
                      <a:pt x="1301750" y="616445"/>
                    </a:cubicBezTo>
                  </a:path>
                </a:pathLst>
              </a:custGeom>
              <a:noFill/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flipH="1" flipV="1">
                <a:off x="5770224" y="1351447"/>
                <a:ext cx="190579" cy="26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5431267" y="1168672"/>
                <a:ext cx="425938" cy="344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000" b="1" dirty="0">
                    <a:solidFill>
                      <a:srgbClr val="003361"/>
                    </a:solidFill>
                  </a:rPr>
                  <a:t>0.7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103120" y="927544"/>
                <a:ext cx="5469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Q (m³/s)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347824" y="1668912"/>
                <a:ext cx="348172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t (s)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2631683" y="1682741"/>
              <a:ext cx="1335900" cy="700978"/>
              <a:chOff x="5786312" y="907138"/>
              <a:chExt cx="1626785" cy="980584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 flipV="1">
                <a:off x="6445111" y="1014861"/>
                <a:ext cx="2082" cy="6413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>
                <a:off x="6445109" y="1656210"/>
                <a:ext cx="8454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Freeform 80"/>
              <p:cNvSpPr/>
              <p:nvPr/>
            </p:nvSpPr>
            <p:spPr>
              <a:xfrm>
                <a:off x="6447189" y="1332246"/>
                <a:ext cx="690035" cy="323965"/>
              </a:xfrm>
              <a:custGeom>
                <a:avLst/>
                <a:gdLst>
                  <a:gd name="connsiteX0" fmla="*/ 0 w 1301750"/>
                  <a:gd name="connsiteY0" fmla="*/ 610095 h 616445"/>
                  <a:gd name="connsiteX1" fmla="*/ 355600 w 1301750"/>
                  <a:gd name="connsiteY1" fmla="*/ 495 h 616445"/>
                  <a:gd name="connsiteX2" fmla="*/ 762000 w 1301750"/>
                  <a:gd name="connsiteY2" fmla="*/ 508495 h 616445"/>
                  <a:gd name="connsiteX3" fmla="*/ 1301750 w 1301750"/>
                  <a:gd name="connsiteY3" fmla="*/ 616445 h 61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1750" h="616445">
                    <a:moveTo>
                      <a:pt x="0" y="610095"/>
                    </a:moveTo>
                    <a:cubicBezTo>
                      <a:pt x="114300" y="313761"/>
                      <a:pt x="228600" y="17428"/>
                      <a:pt x="355600" y="495"/>
                    </a:cubicBezTo>
                    <a:cubicBezTo>
                      <a:pt x="482600" y="-16438"/>
                      <a:pt x="604308" y="405837"/>
                      <a:pt x="762000" y="508495"/>
                    </a:cubicBezTo>
                    <a:cubicBezTo>
                      <a:pt x="919692" y="611153"/>
                      <a:pt x="1211792" y="609037"/>
                      <a:pt x="1301750" y="616445"/>
                    </a:cubicBezTo>
                  </a:path>
                </a:pathLst>
              </a:custGeom>
              <a:noFill/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dirty="0"/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6438387" y="1324673"/>
                <a:ext cx="190579" cy="26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/>
              <p:cNvSpPr txBox="1"/>
              <p:nvPr/>
            </p:nvSpPr>
            <p:spPr>
              <a:xfrm>
                <a:off x="6096934" y="1153678"/>
                <a:ext cx="425937" cy="344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000" b="1" dirty="0">
                    <a:solidFill>
                      <a:srgbClr val="003361"/>
                    </a:solidFill>
                  </a:rPr>
                  <a:t>0.5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5786312" y="907138"/>
                <a:ext cx="5469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Q (m³/s)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064924" y="1672278"/>
                <a:ext cx="34817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t (s)</a:t>
                </a: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2647168" y="3822825"/>
              <a:ext cx="1320412" cy="680411"/>
              <a:chOff x="6153340" y="776595"/>
              <a:chExt cx="1607924" cy="951814"/>
            </a:xfrm>
          </p:grpSpPr>
          <p:cxnSp>
            <p:nvCxnSpPr>
              <p:cNvPr id="87" name="Straight Arrow Connector 86"/>
              <p:cNvCxnSpPr/>
              <p:nvPr/>
            </p:nvCxnSpPr>
            <p:spPr>
              <a:xfrm flipV="1">
                <a:off x="6812135" y="884318"/>
                <a:ext cx="2082" cy="6413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Arrow Connector 87"/>
              <p:cNvCxnSpPr/>
              <p:nvPr/>
            </p:nvCxnSpPr>
            <p:spPr>
              <a:xfrm>
                <a:off x="6812134" y="1525668"/>
                <a:ext cx="84539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8"/>
              <p:cNvSpPr/>
              <p:nvPr/>
            </p:nvSpPr>
            <p:spPr>
              <a:xfrm>
                <a:off x="6814216" y="1201704"/>
                <a:ext cx="690036" cy="323966"/>
              </a:xfrm>
              <a:custGeom>
                <a:avLst/>
                <a:gdLst>
                  <a:gd name="connsiteX0" fmla="*/ 0 w 1301750"/>
                  <a:gd name="connsiteY0" fmla="*/ 610095 h 616445"/>
                  <a:gd name="connsiteX1" fmla="*/ 355600 w 1301750"/>
                  <a:gd name="connsiteY1" fmla="*/ 495 h 616445"/>
                  <a:gd name="connsiteX2" fmla="*/ 762000 w 1301750"/>
                  <a:gd name="connsiteY2" fmla="*/ 508495 h 616445"/>
                  <a:gd name="connsiteX3" fmla="*/ 1301750 w 1301750"/>
                  <a:gd name="connsiteY3" fmla="*/ 616445 h 61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1750" h="616445">
                    <a:moveTo>
                      <a:pt x="0" y="610095"/>
                    </a:moveTo>
                    <a:cubicBezTo>
                      <a:pt x="114300" y="313761"/>
                      <a:pt x="228600" y="17428"/>
                      <a:pt x="355600" y="495"/>
                    </a:cubicBezTo>
                    <a:cubicBezTo>
                      <a:pt x="482600" y="-16438"/>
                      <a:pt x="604308" y="405837"/>
                      <a:pt x="762000" y="508495"/>
                    </a:cubicBezTo>
                    <a:cubicBezTo>
                      <a:pt x="919692" y="611153"/>
                      <a:pt x="1211792" y="609037"/>
                      <a:pt x="1301750" y="616445"/>
                    </a:cubicBezTo>
                  </a:path>
                </a:pathLst>
              </a:custGeom>
              <a:noFill/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6830052" y="1201851"/>
                <a:ext cx="190579" cy="26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TextBox 90"/>
              <p:cNvSpPr txBox="1"/>
              <p:nvPr/>
            </p:nvSpPr>
            <p:spPr>
              <a:xfrm>
                <a:off x="6484240" y="1025484"/>
                <a:ext cx="425938" cy="344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000" b="1" dirty="0">
                    <a:solidFill>
                      <a:srgbClr val="003361"/>
                    </a:solidFill>
                  </a:rPr>
                  <a:t>0.3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153340" y="776595"/>
                <a:ext cx="546945" cy="215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Q (m³/s)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7413092" y="1512965"/>
                <a:ext cx="3481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t (s)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7117031" y="3813743"/>
              <a:ext cx="1422050" cy="705765"/>
              <a:chOff x="4476855" y="727840"/>
              <a:chExt cx="1731693" cy="987280"/>
            </a:xfrm>
          </p:grpSpPr>
          <p:cxnSp>
            <p:nvCxnSpPr>
              <p:cNvPr id="97" name="Straight Arrow Connector 96"/>
              <p:cNvCxnSpPr/>
              <p:nvPr/>
            </p:nvCxnSpPr>
            <p:spPr>
              <a:xfrm flipV="1">
                <a:off x="5135650" y="835562"/>
                <a:ext cx="2082" cy="6413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>
                <a:off x="5135647" y="1476912"/>
                <a:ext cx="84539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Freeform 98"/>
              <p:cNvSpPr/>
              <p:nvPr/>
            </p:nvSpPr>
            <p:spPr>
              <a:xfrm>
                <a:off x="5137731" y="1152948"/>
                <a:ext cx="690035" cy="323965"/>
              </a:xfrm>
              <a:custGeom>
                <a:avLst/>
                <a:gdLst>
                  <a:gd name="connsiteX0" fmla="*/ 0 w 1301750"/>
                  <a:gd name="connsiteY0" fmla="*/ 610095 h 616445"/>
                  <a:gd name="connsiteX1" fmla="*/ 355600 w 1301750"/>
                  <a:gd name="connsiteY1" fmla="*/ 495 h 616445"/>
                  <a:gd name="connsiteX2" fmla="*/ 762000 w 1301750"/>
                  <a:gd name="connsiteY2" fmla="*/ 508495 h 616445"/>
                  <a:gd name="connsiteX3" fmla="*/ 1301750 w 1301750"/>
                  <a:gd name="connsiteY3" fmla="*/ 616445 h 61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1750" h="616445">
                    <a:moveTo>
                      <a:pt x="0" y="610095"/>
                    </a:moveTo>
                    <a:cubicBezTo>
                      <a:pt x="114300" y="313761"/>
                      <a:pt x="228600" y="17428"/>
                      <a:pt x="355600" y="495"/>
                    </a:cubicBezTo>
                    <a:cubicBezTo>
                      <a:pt x="482600" y="-16438"/>
                      <a:pt x="604308" y="405837"/>
                      <a:pt x="762000" y="508495"/>
                    </a:cubicBezTo>
                    <a:cubicBezTo>
                      <a:pt x="919692" y="611153"/>
                      <a:pt x="1211792" y="609037"/>
                      <a:pt x="1301750" y="616445"/>
                    </a:cubicBezTo>
                  </a:path>
                </a:pathLst>
              </a:custGeom>
              <a:noFill/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flipH="1" flipV="1">
                <a:off x="5145311" y="1143883"/>
                <a:ext cx="190579" cy="26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TextBox 100"/>
              <p:cNvSpPr txBox="1"/>
              <p:nvPr/>
            </p:nvSpPr>
            <p:spPr>
              <a:xfrm>
                <a:off x="4792946" y="950936"/>
                <a:ext cx="425938" cy="344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000" b="1" dirty="0">
                    <a:solidFill>
                      <a:srgbClr val="003361"/>
                    </a:solidFill>
                  </a:rPr>
                  <a:t>0.8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476855" y="727840"/>
                <a:ext cx="5469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Q (m³/s)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5860376" y="1499676"/>
                <a:ext cx="34817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800" b="1" dirty="0">
                    <a:solidFill>
                      <a:srgbClr val="003361"/>
                    </a:solidFill>
                  </a:rPr>
                  <a:t>t (s)</a:t>
                </a: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7679164" y="2327230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10572542" y="517000"/>
            <a:ext cx="1442834" cy="1624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0" name="Oval 159"/>
          <p:cNvSpPr/>
          <p:nvPr/>
        </p:nvSpPr>
        <p:spPr>
          <a:xfrm>
            <a:off x="10706976" y="1004758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1" name="Isosceles Triangle 160"/>
          <p:cNvSpPr/>
          <p:nvPr/>
        </p:nvSpPr>
        <p:spPr>
          <a:xfrm rot="17934999">
            <a:off x="10712537" y="1354744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2" name="TextBox 161"/>
          <p:cNvSpPr txBox="1"/>
          <p:nvPr/>
        </p:nvSpPr>
        <p:spPr>
          <a:xfrm>
            <a:off x="10572541" y="529835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11341835" y="972211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1272467" y="1304281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1257902" y="1660255"/>
            <a:ext cx="75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Conduite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166" name="Straight Arrow Connector 165"/>
          <p:cNvCxnSpPr/>
          <p:nvPr/>
        </p:nvCxnSpPr>
        <p:spPr>
          <a:xfrm>
            <a:off x="10743798" y="1827927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Footer Placeholder 4">
            <a:extLst>
              <a:ext uri="{FF2B5EF4-FFF2-40B4-BE49-F238E27FC236}">
                <a16:creationId xmlns:a16="http://schemas.microsoft.com/office/drawing/2014/main" id="{873BC3D6-46A6-4D38-ABD0-9E8F422AB147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1" name="Slide Number Placeholder 2">
            <a:extLst>
              <a:ext uri="{FF2B5EF4-FFF2-40B4-BE49-F238E27FC236}">
                <a16:creationId xmlns:a16="http://schemas.microsoft.com/office/drawing/2014/main" id="{FBDE2085-ABE1-4DC6-9270-158C5987A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7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40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0572542" y="517000"/>
            <a:ext cx="1442834" cy="18791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2" name="Oval 121"/>
          <p:cNvSpPr/>
          <p:nvPr/>
        </p:nvSpPr>
        <p:spPr>
          <a:xfrm>
            <a:off x="10706976" y="1004758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23" name="Isosceles Triangle 122"/>
          <p:cNvSpPr/>
          <p:nvPr/>
        </p:nvSpPr>
        <p:spPr>
          <a:xfrm rot="17934999">
            <a:off x="10712537" y="1354744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4" name="TextBox 123"/>
          <p:cNvSpPr txBox="1"/>
          <p:nvPr/>
        </p:nvSpPr>
        <p:spPr>
          <a:xfrm>
            <a:off x="10572541" y="529835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341835" y="972211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1272467" y="1304281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1334055" y="1660255"/>
            <a:ext cx="482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Flow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128" name="Straight Arrow Connector 127"/>
          <p:cNvCxnSpPr/>
          <p:nvPr/>
        </p:nvCxnSpPr>
        <p:spPr>
          <a:xfrm>
            <a:off x="10743798" y="1827927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28D1144-1DD1-46AA-B5B5-D4790BAAC583}"/>
              </a:ext>
            </a:extLst>
          </p:cNvPr>
          <p:cNvSpPr/>
          <p:nvPr/>
        </p:nvSpPr>
        <p:spPr>
          <a:xfrm>
            <a:off x="612607" y="1310521"/>
            <a:ext cx="6464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Runoff edge betweenness centrality (REBC): </a:t>
            </a:r>
            <a:r>
              <a:rPr lang="en-US" sz="1600" dirty="0"/>
              <a:t>inflows from upstream nodes that accumulated because they go through the same edge</a:t>
            </a:r>
            <a:r>
              <a:rPr lang="en-US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F2650E3C-3574-4124-A8A8-16E81E01F30F}"/>
              </a:ext>
            </a:extLst>
          </p:cNvPr>
          <p:cNvCxnSpPr>
            <a:cxnSpLocks/>
          </p:cNvCxnSpPr>
          <p:nvPr/>
        </p:nvCxnSpPr>
        <p:spPr>
          <a:xfrm>
            <a:off x="2071801" y="2591902"/>
            <a:ext cx="2239019" cy="9678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/>
          <p:cNvSpPr/>
          <p:nvPr/>
        </p:nvSpPr>
        <p:spPr>
          <a:xfrm rot="17521701">
            <a:off x="8766383" y="5700638"/>
            <a:ext cx="403759" cy="272302"/>
          </a:xfrm>
          <a:prstGeom prst="triangle">
            <a:avLst>
              <a:gd name="adj" fmla="val 6028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Oval 25"/>
          <p:cNvSpPr/>
          <p:nvPr/>
        </p:nvSpPr>
        <p:spPr>
          <a:xfrm>
            <a:off x="1895010" y="2379812"/>
            <a:ext cx="465582" cy="47047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2</a:t>
            </a:r>
          </a:p>
        </p:txBody>
      </p:sp>
      <p:cxnSp>
        <p:nvCxnSpPr>
          <p:cNvPr id="28" name="Straight Arrow Connector 27"/>
          <p:cNvCxnSpPr>
            <a:cxnSpLocks/>
            <a:endCxn id="20" idx="3"/>
          </p:cNvCxnSpPr>
          <p:nvPr/>
        </p:nvCxnSpPr>
        <p:spPr>
          <a:xfrm flipV="1">
            <a:off x="2071801" y="3892430"/>
            <a:ext cx="2232474" cy="9101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895010" y="4530047"/>
            <a:ext cx="465582" cy="47047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3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>
            <a:off x="4430545" y="3820199"/>
            <a:ext cx="1947215" cy="8923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  <a:endCxn id="20" idx="7"/>
          </p:cNvCxnSpPr>
          <p:nvPr/>
        </p:nvCxnSpPr>
        <p:spPr>
          <a:xfrm flipH="1">
            <a:off x="4633491" y="2686652"/>
            <a:ext cx="1780290" cy="873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  <a:endCxn id="21" idx="1"/>
          </p:cNvCxnSpPr>
          <p:nvPr/>
        </p:nvCxnSpPr>
        <p:spPr>
          <a:xfrm>
            <a:off x="6572320" y="4863588"/>
            <a:ext cx="2365872" cy="1047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  <a:endCxn id="35" idx="1"/>
          </p:cNvCxnSpPr>
          <p:nvPr/>
        </p:nvCxnSpPr>
        <p:spPr>
          <a:xfrm>
            <a:off x="4430545" y="3696704"/>
            <a:ext cx="2007712" cy="902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cxnSpLocks/>
            <a:endCxn id="35" idx="0"/>
          </p:cNvCxnSpPr>
          <p:nvPr/>
        </p:nvCxnSpPr>
        <p:spPr>
          <a:xfrm>
            <a:off x="4538614" y="3643987"/>
            <a:ext cx="2064251" cy="8860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cxnSpLocks/>
            <a:stCxn id="20" idx="4"/>
          </p:cNvCxnSpPr>
          <p:nvPr/>
        </p:nvCxnSpPr>
        <p:spPr>
          <a:xfrm>
            <a:off x="4468883" y="3961329"/>
            <a:ext cx="1920418" cy="9057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370074" y="2379812"/>
            <a:ext cx="465582" cy="47047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4236092" y="3490856"/>
            <a:ext cx="465582" cy="47047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4</a:t>
            </a:r>
          </a:p>
        </p:txBody>
      </p:sp>
      <p:cxnSp>
        <p:nvCxnSpPr>
          <p:cNvPr id="79" name="Straight Arrow Connector 78"/>
          <p:cNvCxnSpPr>
            <a:cxnSpLocks/>
            <a:endCxn id="21" idx="5"/>
          </p:cNvCxnSpPr>
          <p:nvPr/>
        </p:nvCxnSpPr>
        <p:spPr>
          <a:xfrm>
            <a:off x="6621290" y="4670609"/>
            <a:ext cx="2392620" cy="10533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cxnSpLocks/>
            <a:endCxn id="21" idx="0"/>
          </p:cNvCxnSpPr>
          <p:nvPr/>
        </p:nvCxnSpPr>
        <p:spPr>
          <a:xfrm>
            <a:off x="6617150" y="4769075"/>
            <a:ext cx="2240477" cy="9781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/>
            <a:stCxn id="35" idx="7"/>
            <a:endCxn id="21" idx="4"/>
          </p:cNvCxnSpPr>
          <p:nvPr/>
        </p:nvCxnSpPr>
        <p:spPr>
          <a:xfrm>
            <a:off x="6767473" y="4598946"/>
            <a:ext cx="2402719" cy="11017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cxnSpLocks/>
            <a:stCxn id="35" idx="4"/>
            <a:endCxn id="21" idx="2"/>
          </p:cNvCxnSpPr>
          <p:nvPr/>
        </p:nvCxnSpPr>
        <p:spPr>
          <a:xfrm>
            <a:off x="6602865" y="5000520"/>
            <a:ext cx="2415891" cy="10744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70074" y="4530047"/>
            <a:ext cx="465582" cy="47047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5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E0699A3-E227-4368-AC4C-B660766D4B5B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602865" y="2069626"/>
            <a:ext cx="0" cy="310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4370978-040B-419A-8BB5-78E6CAFE99D6}"/>
              </a:ext>
            </a:extLst>
          </p:cNvPr>
          <p:cNvCxnSpPr>
            <a:cxnSpLocks/>
          </p:cNvCxnSpPr>
          <p:nvPr/>
        </p:nvCxnSpPr>
        <p:spPr>
          <a:xfrm>
            <a:off x="2121052" y="2066933"/>
            <a:ext cx="0" cy="310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638673-4AC0-4315-BB9B-F964BDEB6B78}"/>
              </a:ext>
            </a:extLst>
          </p:cNvPr>
          <p:cNvCxnSpPr>
            <a:cxnSpLocks/>
          </p:cNvCxnSpPr>
          <p:nvPr/>
        </p:nvCxnSpPr>
        <p:spPr>
          <a:xfrm>
            <a:off x="2121052" y="4219861"/>
            <a:ext cx="0" cy="310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A528189-8CF7-474D-AD96-145664799CC4}"/>
              </a:ext>
            </a:extLst>
          </p:cNvPr>
          <p:cNvSpPr txBox="1"/>
          <p:nvPr/>
        </p:nvSpPr>
        <p:spPr>
          <a:xfrm>
            <a:off x="2127801" y="1978710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Max flow1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1CEBC0-32F1-4BEF-BCFF-C1527C0B7FC4}"/>
              </a:ext>
            </a:extLst>
          </p:cNvPr>
          <p:cNvSpPr txBox="1"/>
          <p:nvPr/>
        </p:nvSpPr>
        <p:spPr>
          <a:xfrm>
            <a:off x="6583513" y="1978710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Max flow3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F9FA65-6C00-46CC-A2FF-3DE842577B2E}"/>
              </a:ext>
            </a:extLst>
          </p:cNvPr>
          <p:cNvSpPr txBox="1"/>
          <p:nvPr/>
        </p:nvSpPr>
        <p:spPr>
          <a:xfrm>
            <a:off x="1987367" y="3867595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Max flow4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0C1DFE-98AA-4DFD-8998-65789D57AEBE}"/>
              </a:ext>
            </a:extLst>
          </p:cNvPr>
          <p:cNvSpPr txBox="1"/>
          <p:nvPr/>
        </p:nvSpPr>
        <p:spPr>
          <a:xfrm>
            <a:off x="6602865" y="3924182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Max flow5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377223-3833-43FE-927E-54694FF22855}"/>
              </a:ext>
            </a:extLst>
          </p:cNvPr>
          <p:cNvCxnSpPr>
            <a:cxnSpLocks/>
            <a:stCxn id="29" idx="5"/>
          </p:cNvCxnSpPr>
          <p:nvPr/>
        </p:nvCxnSpPr>
        <p:spPr>
          <a:xfrm flipV="1">
            <a:off x="2292409" y="4021483"/>
            <a:ext cx="2138136" cy="91013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2CE3433-6C0E-410F-B573-79BCCFC60E09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2127801" y="3696704"/>
            <a:ext cx="2015359" cy="83334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A59489-385A-4107-9391-3020C9E0A473}"/>
              </a:ext>
            </a:extLst>
          </p:cNvPr>
          <p:cNvCxnSpPr>
            <a:cxnSpLocks/>
            <a:stCxn id="26" idx="7"/>
          </p:cNvCxnSpPr>
          <p:nvPr/>
        </p:nvCxnSpPr>
        <p:spPr>
          <a:xfrm>
            <a:off x="2292409" y="2448711"/>
            <a:ext cx="2056531" cy="8720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EBC8EBE-A2F3-48D5-8507-3821E6591370}"/>
              </a:ext>
            </a:extLst>
          </p:cNvPr>
          <p:cNvCxnSpPr>
            <a:cxnSpLocks/>
            <a:stCxn id="26" idx="4"/>
          </p:cNvCxnSpPr>
          <p:nvPr/>
        </p:nvCxnSpPr>
        <p:spPr>
          <a:xfrm>
            <a:off x="2127801" y="2850285"/>
            <a:ext cx="2037966" cy="8567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64D0382-1ADA-4408-B3FD-D9F0C9DC91E6}"/>
              </a:ext>
            </a:extLst>
          </p:cNvPr>
          <p:cNvCxnSpPr>
            <a:cxnSpLocks/>
          </p:cNvCxnSpPr>
          <p:nvPr/>
        </p:nvCxnSpPr>
        <p:spPr>
          <a:xfrm>
            <a:off x="4406338" y="4033869"/>
            <a:ext cx="2137935" cy="10098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600A503-2CE0-4A28-BCDE-12CA0B659082}"/>
              </a:ext>
            </a:extLst>
          </p:cNvPr>
          <p:cNvCxnSpPr>
            <a:cxnSpLocks/>
          </p:cNvCxnSpPr>
          <p:nvPr/>
        </p:nvCxnSpPr>
        <p:spPr>
          <a:xfrm>
            <a:off x="4872148" y="3696704"/>
            <a:ext cx="1866578" cy="803776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7683467-D16A-4FFE-99A8-ACAE2307133A}"/>
              </a:ext>
            </a:extLst>
          </p:cNvPr>
          <p:cNvCxnSpPr>
            <a:cxnSpLocks/>
          </p:cNvCxnSpPr>
          <p:nvPr/>
        </p:nvCxnSpPr>
        <p:spPr>
          <a:xfrm>
            <a:off x="6517882" y="5032316"/>
            <a:ext cx="2404083" cy="109449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F6E4DEC-20D0-4F7A-BCFD-48BC3F38F79F}"/>
              </a:ext>
            </a:extLst>
          </p:cNvPr>
          <p:cNvCxnSpPr>
            <a:cxnSpLocks/>
          </p:cNvCxnSpPr>
          <p:nvPr/>
        </p:nvCxnSpPr>
        <p:spPr>
          <a:xfrm>
            <a:off x="6699699" y="4487980"/>
            <a:ext cx="2470494" cy="1110601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DFA3BE0-6E76-4E89-B7F9-198B68B221EA}"/>
              </a:ext>
            </a:extLst>
          </p:cNvPr>
          <p:cNvCxnSpPr>
            <a:cxnSpLocks/>
          </p:cNvCxnSpPr>
          <p:nvPr/>
        </p:nvCxnSpPr>
        <p:spPr>
          <a:xfrm flipV="1">
            <a:off x="4848232" y="2831225"/>
            <a:ext cx="1976639" cy="876985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8F862D-B5CE-48A3-9FDD-D782314D6611}"/>
              </a:ext>
            </a:extLst>
          </p:cNvPr>
          <p:cNvCxnSpPr>
            <a:cxnSpLocks/>
          </p:cNvCxnSpPr>
          <p:nvPr/>
        </p:nvCxnSpPr>
        <p:spPr>
          <a:xfrm>
            <a:off x="6636496" y="4204021"/>
            <a:ext cx="0" cy="310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A0058F4B-E7ED-43FC-A979-D04A6E781649}"/>
              </a:ext>
            </a:extLst>
          </p:cNvPr>
          <p:cNvCxnSpPr>
            <a:cxnSpLocks/>
          </p:cNvCxnSpPr>
          <p:nvPr/>
        </p:nvCxnSpPr>
        <p:spPr>
          <a:xfrm flipV="1">
            <a:off x="4348940" y="2344011"/>
            <a:ext cx="2191380" cy="98683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50FA68F5-DDD0-4D7B-9514-2E9C04EF72B9}"/>
              </a:ext>
            </a:extLst>
          </p:cNvPr>
          <p:cNvSpPr txBox="1"/>
          <p:nvPr/>
        </p:nvSpPr>
        <p:spPr>
          <a:xfrm>
            <a:off x="4348940" y="2850285"/>
            <a:ext cx="971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Max flow2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E59F6FA-D7F8-458F-A04A-EF750E3CB415}"/>
              </a:ext>
            </a:extLst>
          </p:cNvPr>
          <p:cNvCxnSpPr>
            <a:cxnSpLocks/>
          </p:cNvCxnSpPr>
          <p:nvPr/>
        </p:nvCxnSpPr>
        <p:spPr>
          <a:xfrm>
            <a:off x="4468883" y="3171396"/>
            <a:ext cx="0" cy="3101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05C9399-2A95-4F10-8C19-633C782D33AA}"/>
              </a:ext>
            </a:extLst>
          </p:cNvPr>
          <p:cNvCxnSpPr>
            <a:cxnSpLocks/>
          </p:cNvCxnSpPr>
          <p:nvPr/>
        </p:nvCxnSpPr>
        <p:spPr>
          <a:xfrm>
            <a:off x="10642890" y="2233905"/>
            <a:ext cx="404016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EADB223-540E-4B96-93F9-102F4C86D831}"/>
              </a:ext>
            </a:extLst>
          </p:cNvPr>
          <p:cNvCxnSpPr>
            <a:cxnSpLocks/>
          </p:cNvCxnSpPr>
          <p:nvPr/>
        </p:nvCxnSpPr>
        <p:spPr>
          <a:xfrm>
            <a:off x="10644763" y="2088680"/>
            <a:ext cx="404016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9A9EE34-854B-40D7-AC57-C12F0787EC8F}"/>
              </a:ext>
            </a:extLst>
          </p:cNvPr>
          <p:cNvSpPr txBox="1"/>
          <p:nvPr/>
        </p:nvSpPr>
        <p:spPr>
          <a:xfrm>
            <a:off x="11257999" y="2020276"/>
            <a:ext cx="75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Conduite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71" name="Footer Placeholder 4">
            <a:extLst>
              <a:ext uri="{FF2B5EF4-FFF2-40B4-BE49-F238E27FC236}">
                <a16:creationId xmlns:a16="http://schemas.microsoft.com/office/drawing/2014/main" id="{1211C296-2A26-425C-BDCC-FA3BDAA40283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3" name="Slide Number Placeholder 2">
            <a:extLst>
              <a:ext uri="{FF2B5EF4-FFF2-40B4-BE49-F238E27FC236}">
                <a16:creationId xmlns:a16="http://schemas.microsoft.com/office/drawing/2014/main" id="{10AAFF43-D181-43A4-AF7A-61D6BFED3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8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0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21" grpId="0" animBg="1"/>
      <p:bldP spid="26" grpId="0" animBg="1"/>
      <p:bldP spid="29" grpId="0" animBg="1"/>
      <p:bldP spid="18" grpId="0" animBg="1"/>
      <p:bldP spid="20" grpId="0" animBg="1"/>
      <p:bldP spid="35" grpId="0" animBg="1"/>
      <p:bldP spid="4" grpId="0"/>
      <p:bldP spid="50" grpId="0"/>
      <p:bldP spid="52" grpId="0"/>
      <p:bldP spid="53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768730" y="2754643"/>
            <a:ext cx="4899698" cy="2365352"/>
            <a:chOff x="3204100" y="2327230"/>
            <a:chExt cx="6869048" cy="3604090"/>
          </a:xfrm>
        </p:grpSpPr>
        <p:sp>
          <p:nvSpPr>
            <p:cNvPr id="8" name="Oval 7"/>
            <p:cNvSpPr/>
            <p:nvPr/>
          </p:nvSpPr>
          <p:spPr>
            <a:xfrm>
              <a:off x="5545182" y="3438274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/>
                <a:t>4</a:t>
              </a:r>
            </a:p>
          </p:txBody>
        </p:sp>
        <p:sp>
          <p:nvSpPr>
            <p:cNvPr id="9" name="Isosceles Triangle 8"/>
            <p:cNvSpPr/>
            <p:nvPr/>
          </p:nvSpPr>
          <p:spPr>
            <a:xfrm rot="17934999">
              <a:off x="9770938" y="5629109"/>
              <a:ext cx="326668" cy="277753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0" name="Straight Arrow Connector 9"/>
            <p:cNvCxnSpPr>
              <a:stCxn id="11" idx="5"/>
            </p:cNvCxnSpPr>
            <p:nvPr/>
          </p:nvCxnSpPr>
          <p:spPr>
            <a:xfrm>
              <a:off x="3601500" y="2728804"/>
              <a:ext cx="1961116" cy="82810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204100" y="2327230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/>
                <a:t>2</a:t>
              </a:r>
            </a:p>
          </p:txBody>
        </p:sp>
        <p:cxnSp>
          <p:nvCxnSpPr>
            <p:cNvPr id="12" name="Straight Arrow Connector 11"/>
            <p:cNvCxnSpPr>
              <a:endCxn id="8" idx="3"/>
            </p:cNvCxnSpPr>
            <p:nvPr/>
          </p:nvCxnSpPr>
          <p:spPr>
            <a:xfrm flipV="1">
              <a:off x="3625673" y="3839848"/>
              <a:ext cx="1987692" cy="84410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204100" y="4477465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/>
                <a:t>3</a:t>
              </a:r>
            </a:p>
          </p:txBody>
        </p:sp>
        <p:cxnSp>
          <p:nvCxnSpPr>
            <p:cNvPr id="14" name="Straight Arrow Connector 13"/>
            <p:cNvCxnSpPr>
              <a:stCxn id="8" idx="5"/>
              <a:endCxn id="17" idx="2"/>
            </p:cNvCxnSpPr>
            <p:nvPr/>
          </p:nvCxnSpPr>
          <p:spPr>
            <a:xfrm>
              <a:off x="5942583" y="3839848"/>
              <a:ext cx="1736583" cy="8728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23" idx="3"/>
              <a:endCxn id="8" idx="6"/>
            </p:cNvCxnSpPr>
            <p:nvPr/>
          </p:nvCxnSpPr>
          <p:spPr>
            <a:xfrm flipH="1">
              <a:off x="6010764" y="2728804"/>
              <a:ext cx="1736583" cy="94470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8084137" y="4841153"/>
              <a:ext cx="1736583" cy="87285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7679164" y="4477465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/>
                <a:t>5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679164" y="2327230"/>
              <a:ext cx="465582" cy="47047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sz="1200" dirty="0"/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79558" y="2520704"/>
              <a:ext cx="1099340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</a:t>
              </a:r>
              <a:r>
                <a:rPr lang="de-AT" sz="1200" dirty="0">
                  <a:solidFill>
                    <a:srgbClr val="003361"/>
                  </a:solidFill>
                </a:rPr>
                <a:t>: 0.5 m³/s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965823" y="2590305"/>
              <a:ext cx="1099340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REBC: 0.5 m³/s</a:t>
              </a:r>
              <a:endParaRPr lang="de-AT" sz="1200" dirty="0">
                <a:solidFill>
                  <a:srgbClr val="00336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433534" y="3798488"/>
              <a:ext cx="979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</a:t>
              </a:r>
              <a:r>
                <a:rPr lang="de-AT" sz="1200" dirty="0">
                  <a:solidFill>
                    <a:srgbClr val="003361"/>
                  </a:solidFill>
                </a:rPr>
                <a:t>: 2 m³/s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76096" y="3796002"/>
              <a:ext cx="1099340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</a:t>
              </a:r>
              <a:r>
                <a:rPr lang="de-AT" sz="1200" dirty="0">
                  <a:solidFill>
                    <a:srgbClr val="003361"/>
                  </a:solidFill>
                </a:rPr>
                <a:t>: 0.3 m³/s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699050" y="4841153"/>
              <a:ext cx="1099340" cy="277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</a:t>
              </a:r>
              <a:r>
                <a:rPr lang="de-AT" sz="1200" dirty="0">
                  <a:solidFill>
                    <a:srgbClr val="003361"/>
                  </a:solidFill>
                </a:rPr>
                <a:t>: 2.8 m³/s</a:t>
              </a: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10551050" y="240981"/>
            <a:ext cx="1442834" cy="1492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0" name="Oval 119"/>
          <p:cNvSpPr/>
          <p:nvPr/>
        </p:nvSpPr>
        <p:spPr>
          <a:xfrm>
            <a:off x="10685484" y="728739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21" name="Isosceles Triangle 120"/>
          <p:cNvSpPr/>
          <p:nvPr/>
        </p:nvSpPr>
        <p:spPr>
          <a:xfrm rot="17934999">
            <a:off x="10691045" y="1078725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2" name="TextBox 121"/>
          <p:cNvSpPr txBox="1"/>
          <p:nvPr/>
        </p:nvSpPr>
        <p:spPr>
          <a:xfrm>
            <a:off x="10551049" y="253816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1320343" y="696192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1250975" y="1028262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236410" y="1384236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Conduit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126" name="Straight Arrow Connector 125"/>
          <p:cNvCxnSpPr/>
          <p:nvPr/>
        </p:nvCxnSpPr>
        <p:spPr>
          <a:xfrm>
            <a:off x="10722306" y="1551908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CC394-E839-4B43-9A6B-D3601B163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87" y="2229380"/>
            <a:ext cx="5183102" cy="2925149"/>
          </a:xfrm>
          <a:prstGeom prst="rect">
            <a:avLst/>
          </a:prstGeom>
        </p:spPr>
      </p:pic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A528EF1F-D2DC-4FD9-86C3-E594A283C252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FE88789C-7F3C-47DB-BAE8-DD177B17B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4908AFA3-944B-4DA7-9C64-17AAB4A6BD24}"/>
              </a:ext>
            </a:extLst>
          </p:cNvPr>
          <p:cNvSpPr/>
          <p:nvPr/>
        </p:nvSpPr>
        <p:spPr>
          <a:xfrm>
            <a:off x="5635082" y="3445234"/>
            <a:ext cx="747905" cy="192969"/>
          </a:xfrm>
          <a:prstGeom prst="rightArrow">
            <a:avLst>
              <a:gd name="adj1" fmla="val 50000"/>
              <a:gd name="adj2" fmla="val 84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6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0" grpId="0" animBg="1"/>
      <p:bldP spid="121" grpId="0" animBg="1"/>
      <p:bldP spid="122" grpId="0"/>
      <p:bldP spid="123" grpId="0"/>
      <p:bldP spid="124" grpId="0"/>
      <p:bldP spid="125" grpId="0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lumOff val="1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572543" y="202994"/>
            <a:ext cx="1442834" cy="1624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Oval 5"/>
          <p:cNvSpPr/>
          <p:nvPr/>
        </p:nvSpPr>
        <p:spPr>
          <a:xfrm>
            <a:off x="10706977" y="690752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Isosceles Triangle 6"/>
          <p:cNvSpPr/>
          <p:nvPr/>
        </p:nvSpPr>
        <p:spPr>
          <a:xfrm rot="17934999">
            <a:off x="10712538" y="1040738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Box 7"/>
          <p:cNvSpPr txBox="1"/>
          <p:nvPr/>
        </p:nvSpPr>
        <p:spPr>
          <a:xfrm>
            <a:off x="10572542" y="215829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41836" y="658205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72468" y="990275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57903" y="1346249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Conduit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0743799" y="1513921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764667" y="2205821"/>
            <a:ext cx="5788000" cy="3473057"/>
            <a:chOff x="414635" y="1789703"/>
            <a:chExt cx="5109742" cy="301146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459085" y="2021336"/>
              <a:ext cx="581026" cy="484188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243919" y="3164987"/>
              <a:ext cx="332100" cy="30877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sp>
          <p:nvSpPr>
            <p:cNvPr id="17" name="Isosceles Triangle 16"/>
            <p:cNvSpPr/>
            <p:nvPr/>
          </p:nvSpPr>
          <p:spPr>
            <a:xfrm rot="17934999">
              <a:off x="5267467" y="4594908"/>
              <a:ext cx="214391" cy="19812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8" name="Straight Arrow Connector 17"/>
            <p:cNvCxnSpPr>
              <a:cxnSpLocks/>
              <a:stCxn id="19" idx="5"/>
            </p:cNvCxnSpPr>
            <p:nvPr/>
          </p:nvCxnSpPr>
          <p:spPr>
            <a:xfrm>
              <a:off x="857489" y="2699365"/>
              <a:ext cx="1398866" cy="543481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74023" y="2435813"/>
              <a:ext cx="332100" cy="30877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20" name="Straight Arrow Connector 19"/>
            <p:cNvCxnSpPr>
              <a:endCxn id="16" idx="3"/>
            </p:cNvCxnSpPr>
            <p:nvPr/>
          </p:nvCxnSpPr>
          <p:spPr>
            <a:xfrm flipV="1">
              <a:off x="874731" y="3428539"/>
              <a:ext cx="1417823" cy="5539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74023" y="3847005"/>
              <a:ext cx="332100" cy="30877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23" name="Straight Arrow Connector 22"/>
            <p:cNvCxnSpPr>
              <a:stCxn id="16" idx="5"/>
              <a:endCxn id="27" idx="2"/>
            </p:cNvCxnSpPr>
            <p:nvPr/>
          </p:nvCxnSpPr>
          <p:spPr>
            <a:xfrm>
              <a:off x="2527386" y="3428539"/>
              <a:ext cx="1238707" cy="572850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8" idx="3"/>
              <a:endCxn id="16" idx="6"/>
            </p:cNvCxnSpPr>
            <p:nvPr/>
          </p:nvCxnSpPr>
          <p:spPr>
            <a:xfrm flipH="1">
              <a:off x="2576019" y="2699365"/>
              <a:ext cx="1238707" cy="62000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054959" y="4085692"/>
              <a:ext cx="1238707" cy="5728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3766091" y="3847005"/>
              <a:ext cx="332100" cy="30877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3766091" y="2435813"/>
              <a:ext cx="332100" cy="308770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98488" y="2562789"/>
              <a:ext cx="1030800" cy="24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0.4 m³/s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543963" y="2608468"/>
              <a:ext cx="1030800" cy="24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REBC*: </a:t>
              </a:r>
              <a:r>
                <a:rPr lang="de-AT" sz="1200" dirty="0">
                  <a:solidFill>
                    <a:srgbClr val="003361"/>
                  </a:solidFill>
                </a:rPr>
                <a:t>0.5 m³/s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77581" y="3401395"/>
              <a:ext cx="1030800" cy="24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1.9 m³/s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6708" y="3399763"/>
              <a:ext cx="1030800" cy="24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0.3 m³/s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3577" y="4085692"/>
              <a:ext cx="1030800" cy="24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2.8 m³/s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4635" y="1789703"/>
              <a:ext cx="692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574023" y="2433828"/>
              <a:ext cx="332100" cy="30877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2249361" y="3164988"/>
              <a:ext cx="332100" cy="30877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764365" y="3847005"/>
              <a:ext cx="332100" cy="308770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C86E2F3F-F90A-49FA-B69D-6F0C19AAF79D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Slide Number Placeholder 2">
            <a:extLst>
              <a:ext uri="{FF2B5EF4-FFF2-40B4-BE49-F238E27FC236}">
                <a16:creationId xmlns:a16="http://schemas.microsoft.com/office/drawing/2014/main" id="{6F5A0CE4-BE02-4F39-9047-A98805C84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F9DCB3-DB0C-4A4B-90A5-7E29FFA66964}"/>
              </a:ext>
            </a:extLst>
          </p:cNvPr>
          <p:cNvGrpSpPr/>
          <p:nvPr/>
        </p:nvGrpSpPr>
        <p:grpSpPr>
          <a:xfrm>
            <a:off x="231569" y="2605547"/>
            <a:ext cx="5921264" cy="3034586"/>
            <a:chOff x="231569" y="2605547"/>
            <a:chExt cx="5921264" cy="303458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3B3EB0-70BD-4CEB-8FB4-31FA12947716}"/>
                </a:ext>
              </a:extLst>
            </p:cNvPr>
            <p:cNvGrpSpPr/>
            <p:nvPr/>
          </p:nvGrpSpPr>
          <p:grpSpPr>
            <a:xfrm>
              <a:off x="231569" y="2802580"/>
              <a:ext cx="5359949" cy="2837553"/>
              <a:chOff x="3204100" y="2327230"/>
              <a:chExt cx="6869048" cy="3604090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9A97470-904F-478B-A339-B6C509F76603}"/>
                  </a:ext>
                </a:extLst>
              </p:cNvPr>
              <p:cNvSpPr/>
              <p:nvPr/>
            </p:nvSpPr>
            <p:spPr>
              <a:xfrm>
                <a:off x="5545182" y="3438274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4</a:t>
                </a:r>
              </a:p>
            </p:txBody>
          </p:sp>
          <p:sp>
            <p:nvSpPr>
              <p:cNvPr id="70" name="Isosceles Triangle 69">
                <a:extLst>
                  <a:ext uri="{FF2B5EF4-FFF2-40B4-BE49-F238E27FC236}">
                    <a16:creationId xmlns:a16="http://schemas.microsoft.com/office/drawing/2014/main" id="{94584EDC-3E48-4EFA-AF85-2B35DACF0257}"/>
                  </a:ext>
                </a:extLst>
              </p:cNvPr>
              <p:cNvSpPr/>
              <p:nvPr/>
            </p:nvSpPr>
            <p:spPr>
              <a:xfrm rot="17934999">
                <a:off x="9770938" y="5629109"/>
                <a:ext cx="326668" cy="277753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8DA9A062-3DE5-4297-94F3-21629C3A64D8}"/>
                  </a:ext>
                </a:extLst>
              </p:cNvPr>
              <p:cNvCxnSpPr>
                <a:stCxn id="72" idx="5"/>
              </p:cNvCxnSpPr>
              <p:nvPr/>
            </p:nvCxnSpPr>
            <p:spPr>
              <a:xfrm>
                <a:off x="3601500" y="2728804"/>
                <a:ext cx="1961116" cy="82810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177EED5B-84E1-4918-8085-E72234DDD729}"/>
                  </a:ext>
                </a:extLst>
              </p:cNvPr>
              <p:cNvSpPr/>
              <p:nvPr/>
            </p:nvSpPr>
            <p:spPr>
              <a:xfrm>
                <a:off x="3204100" y="2327230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2</a:t>
                </a: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2C837E3-A1B7-4248-A76D-3345EE4A5E99}"/>
                  </a:ext>
                </a:extLst>
              </p:cNvPr>
              <p:cNvCxnSpPr>
                <a:endCxn id="69" idx="3"/>
              </p:cNvCxnSpPr>
              <p:nvPr/>
            </p:nvCxnSpPr>
            <p:spPr>
              <a:xfrm flipV="1">
                <a:off x="3625673" y="3839848"/>
                <a:ext cx="1987692" cy="84410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A16991D-6F7F-4C34-81CA-9E546510C938}"/>
                  </a:ext>
                </a:extLst>
              </p:cNvPr>
              <p:cNvSpPr/>
              <p:nvPr/>
            </p:nvSpPr>
            <p:spPr>
              <a:xfrm>
                <a:off x="3204100" y="4477465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3</a:t>
                </a:r>
              </a:p>
            </p:txBody>
          </p: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81E415DD-C544-497E-981D-BB7E18594C3F}"/>
                  </a:ext>
                </a:extLst>
              </p:cNvPr>
              <p:cNvCxnSpPr>
                <a:stCxn id="69" idx="5"/>
                <a:endCxn id="78" idx="2"/>
              </p:cNvCxnSpPr>
              <p:nvPr/>
            </p:nvCxnSpPr>
            <p:spPr>
              <a:xfrm>
                <a:off x="5942583" y="3839848"/>
                <a:ext cx="1736583" cy="8728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FC4A8EE8-8BA9-43CA-9129-DB036402FE79}"/>
                  </a:ext>
                </a:extLst>
              </p:cNvPr>
              <p:cNvCxnSpPr>
                <a:stCxn id="79" idx="3"/>
                <a:endCxn id="69" idx="6"/>
              </p:cNvCxnSpPr>
              <p:nvPr/>
            </p:nvCxnSpPr>
            <p:spPr>
              <a:xfrm flipH="1">
                <a:off x="6010764" y="2728804"/>
                <a:ext cx="1736583" cy="94470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0C3E4099-C9E8-4B0C-B6BE-B7231371B6B8}"/>
                  </a:ext>
                </a:extLst>
              </p:cNvPr>
              <p:cNvCxnSpPr/>
              <p:nvPr/>
            </p:nvCxnSpPr>
            <p:spPr>
              <a:xfrm>
                <a:off x="8084137" y="4841153"/>
                <a:ext cx="1736583" cy="8728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DE1EEFB-0445-478B-957F-BC539A59D27D}"/>
                  </a:ext>
                </a:extLst>
              </p:cNvPr>
              <p:cNvSpPr/>
              <p:nvPr/>
            </p:nvSpPr>
            <p:spPr>
              <a:xfrm>
                <a:off x="7679164" y="4477465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5</a:t>
                </a: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BB3C20C-F48B-499B-92C0-4E0527035EA2}"/>
                  </a:ext>
                </a:extLst>
              </p:cNvPr>
              <p:cNvSpPr/>
              <p:nvPr/>
            </p:nvSpPr>
            <p:spPr>
              <a:xfrm>
                <a:off x="7679164" y="2327230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1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77D9E2E-60BE-433B-BAD8-1945B0D0D388}"/>
                  </a:ext>
                </a:extLst>
              </p:cNvPr>
              <p:cNvSpPr txBox="1"/>
              <p:nvPr/>
            </p:nvSpPr>
            <p:spPr>
              <a:xfrm>
                <a:off x="4079558" y="2520704"/>
                <a:ext cx="109934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0.5 m³/s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AF990AD-A211-4B39-9D7E-1B1B78C1B8C1}"/>
                  </a:ext>
                </a:extLst>
              </p:cNvPr>
              <p:cNvSpPr txBox="1"/>
              <p:nvPr/>
            </p:nvSpPr>
            <p:spPr>
              <a:xfrm>
                <a:off x="5965823" y="2590305"/>
                <a:ext cx="109934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REBC: 0.5 m³/s</a:t>
                </a:r>
                <a:endParaRPr lang="de-AT" sz="1200" dirty="0">
                  <a:solidFill>
                    <a:srgbClr val="003361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02A7481-ECB1-4ABF-92A5-6142CAE38136}"/>
                  </a:ext>
                </a:extLst>
              </p:cNvPr>
              <p:cNvSpPr txBox="1"/>
              <p:nvPr/>
            </p:nvSpPr>
            <p:spPr>
              <a:xfrm>
                <a:off x="6433534" y="3798488"/>
                <a:ext cx="9791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2 m³/s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67733F2-EF0C-434F-8C02-434BD21EC761}"/>
                  </a:ext>
                </a:extLst>
              </p:cNvPr>
              <p:cNvSpPr txBox="1"/>
              <p:nvPr/>
            </p:nvSpPr>
            <p:spPr>
              <a:xfrm>
                <a:off x="3376096" y="3796002"/>
                <a:ext cx="109934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0.3 m³/s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E1C4A20-1260-4F29-B541-3B085BDCDA8E}"/>
                  </a:ext>
                </a:extLst>
              </p:cNvPr>
              <p:cNvSpPr txBox="1"/>
              <p:nvPr/>
            </p:nvSpPr>
            <p:spPr>
              <a:xfrm>
                <a:off x="8699050" y="4841153"/>
                <a:ext cx="1099340" cy="277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2.8 m³/s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E4F6515-C7C2-443B-9DDB-76F86FBA5B44}"/>
                </a:ext>
              </a:extLst>
            </p:cNvPr>
            <p:cNvSpPr txBox="1"/>
            <p:nvPr/>
          </p:nvSpPr>
          <p:spPr>
            <a:xfrm>
              <a:off x="909996" y="2605547"/>
              <a:ext cx="172503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2.5 min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94D2924-297E-45DC-B4C0-F1845B348D8E}"/>
                </a:ext>
              </a:extLst>
            </p:cNvPr>
            <p:cNvSpPr txBox="1"/>
            <p:nvPr/>
          </p:nvSpPr>
          <p:spPr>
            <a:xfrm>
              <a:off x="2386554" y="2630932"/>
              <a:ext cx="159087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897A948-020A-465C-9776-D0F798E63E97}"/>
                </a:ext>
              </a:extLst>
            </p:cNvPr>
            <p:cNvSpPr txBox="1"/>
            <p:nvPr/>
          </p:nvSpPr>
          <p:spPr>
            <a:xfrm>
              <a:off x="369877" y="3604947"/>
              <a:ext cx="158709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0.2m³/s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 min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9840836-BC91-4652-9226-FBABAEEA45E8}"/>
                </a:ext>
              </a:extLst>
            </p:cNvPr>
            <p:cNvSpPr txBox="1"/>
            <p:nvPr/>
          </p:nvSpPr>
          <p:spPr>
            <a:xfrm>
              <a:off x="2739454" y="3597168"/>
              <a:ext cx="172503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0.6m³/s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1.5 min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E7BC0E2-5168-494A-8FD6-439A505527F6}"/>
                </a:ext>
              </a:extLst>
            </p:cNvPr>
            <p:cNvSpPr txBox="1"/>
            <p:nvPr/>
          </p:nvSpPr>
          <p:spPr>
            <a:xfrm>
              <a:off x="4520389" y="4409426"/>
              <a:ext cx="163244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1 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</p:grp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3E39BE2F-A34E-429C-9094-287697EE9863}"/>
              </a:ext>
            </a:extLst>
          </p:cNvPr>
          <p:cNvSpPr/>
          <p:nvPr/>
        </p:nvSpPr>
        <p:spPr>
          <a:xfrm>
            <a:off x="5385398" y="3710372"/>
            <a:ext cx="747905" cy="192969"/>
          </a:xfrm>
          <a:prstGeom prst="rightArrow">
            <a:avLst>
              <a:gd name="adj1" fmla="val 50000"/>
              <a:gd name="adj2" fmla="val 84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78462" y="2161068"/>
            <a:ext cx="5788001" cy="3473057"/>
            <a:chOff x="308023" y="1932976"/>
            <a:chExt cx="5788001" cy="347305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3975908" y="2200114"/>
              <a:ext cx="658150" cy="5584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358373" y="2200114"/>
              <a:ext cx="658150" cy="558404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2380123" y="3519063"/>
              <a:ext cx="376182" cy="356098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sp>
          <p:nvSpPr>
            <p:cNvPr id="15" name="Isosceles Triangle 14"/>
            <p:cNvSpPr/>
            <p:nvPr/>
          </p:nvSpPr>
          <p:spPr>
            <a:xfrm rot="17934999">
              <a:off x="5802809" y="5170197"/>
              <a:ext cx="247253" cy="224420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6" name="Straight Arrow Connector 15"/>
            <p:cNvCxnSpPr>
              <a:stCxn id="17" idx="5"/>
            </p:cNvCxnSpPr>
            <p:nvPr/>
          </p:nvCxnSpPr>
          <p:spPr>
            <a:xfrm>
              <a:off x="809661" y="2982071"/>
              <a:ext cx="1584549" cy="62678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488568" y="2678122"/>
              <a:ext cx="376182" cy="356098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18" name="Straight Arrow Connector 17"/>
            <p:cNvCxnSpPr>
              <a:endCxn id="14" idx="3"/>
            </p:cNvCxnSpPr>
            <p:nvPr/>
          </p:nvCxnSpPr>
          <p:spPr>
            <a:xfrm flipV="1">
              <a:off x="829191" y="3823012"/>
              <a:ext cx="1606022" cy="638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488568" y="4305621"/>
              <a:ext cx="376182" cy="356098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20" name="Straight Arrow Connector 19"/>
            <p:cNvCxnSpPr>
              <a:stCxn id="14" idx="5"/>
              <a:endCxn id="24" idx="2"/>
            </p:cNvCxnSpPr>
            <p:nvPr/>
          </p:nvCxnSpPr>
          <p:spPr>
            <a:xfrm>
              <a:off x="2701217" y="3823012"/>
              <a:ext cx="1403131" cy="660656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25" idx="3"/>
              <a:endCxn id="14" idx="6"/>
            </p:cNvCxnSpPr>
            <p:nvPr/>
          </p:nvCxnSpPr>
          <p:spPr>
            <a:xfrm flipH="1">
              <a:off x="2756305" y="2982071"/>
              <a:ext cx="1403131" cy="715043"/>
            </a:xfrm>
            <a:prstGeom prst="straightConnector1">
              <a:avLst/>
            </a:prstGeom>
            <a:ln w="2857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431557" y="4580894"/>
              <a:ext cx="1403131" cy="66065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4104345" y="4305621"/>
              <a:ext cx="376182" cy="356098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104345" y="2678122"/>
              <a:ext cx="376182" cy="356098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95923" y="2824560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0.4 m³/s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19994" y="2877241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REBC*: </a:t>
              </a:r>
              <a:r>
                <a:rPr lang="de-AT" sz="1200" dirty="0">
                  <a:solidFill>
                    <a:srgbClr val="003361"/>
                  </a:solidFill>
                </a:rPr>
                <a:t>0.4 m³/s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97896" y="3791708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1.8 m³/s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7538" y="3789826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0.3 m³/s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28397" y="4580894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2.8 m³/s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8023" y="1932976"/>
              <a:ext cx="784055" cy="319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4109880" y="2685299"/>
              <a:ext cx="376182" cy="35609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2386287" y="3519064"/>
              <a:ext cx="376182" cy="35609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4102390" y="4305621"/>
              <a:ext cx="376182" cy="356098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2611" y="1950881"/>
              <a:ext cx="784055" cy="319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</p:grpSp>
      <p:sp>
        <p:nvSpPr>
          <p:cNvPr id="53" name="Footer Placeholder 4">
            <a:extLst>
              <a:ext uri="{FF2B5EF4-FFF2-40B4-BE49-F238E27FC236}">
                <a16:creationId xmlns:a16="http://schemas.microsoft.com/office/drawing/2014/main" id="{CD3E5272-8F05-49EB-BAEC-0658A26BFA62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Slide Number Placeholder 2">
            <a:extLst>
              <a:ext uri="{FF2B5EF4-FFF2-40B4-BE49-F238E27FC236}">
                <a16:creationId xmlns:a16="http://schemas.microsoft.com/office/drawing/2014/main" id="{C872CDE8-EFC9-4D22-860C-C2DE7BF13A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FCA64C-F9F3-4FB7-A9E9-1B30E14E2271}"/>
              </a:ext>
            </a:extLst>
          </p:cNvPr>
          <p:cNvGrpSpPr/>
          <p:nvPr/>
        </p:nvGrpSpPr>
        <p:grpSpPr>
          <a:xfrm>
            <a:off x="440728" y="2064887"/>
            <a:ext cx="6147351" cy="3473057"/>
            <a:chOff x="440728" y="2064887"/>
            <a:chExt cx="6147351" cy="347305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C98F82D-8E3B-4AA3-A239-C85CA049B27E}"/>
                </a:ext>
              </a:extLst>
            </p:cNvPr>
            <p:cNvGrpSpPr/>
            <p:nvPr/>
          </p:nvGrpSpPr>
          <p:grpSpPr>
            <a:xfrm>
              <a:off x="440728" y="2064887"/>
              <a:ext cx="5730623" cy="3473057"/>
              <a:chOff x="414635" y="1789703"/>
              <a:chExt cx="5059089" cy="301146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76785045-36CD-417D-8A97-436BADEE59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0" t="30135" r="26988" b="42929"/>
              <a:stretch/>
            </p:blipFill>
            <p:spPr>
              <a:xfrm>
                <a:off x="459085" y="2021336"/>
                <a:ext cx="581026" cy="484188"/>
              </a:xfrm>
              <a:prstGeom prst="rect">
                <a:avLst/>
              </a:prstGeom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D7B568F-FD6B-46FA-8735-D10CB37BE849}"/>
                  </a:ext>
                </a:extLst>
              </p:cNvPr>
              <p:cNvSpPr/>
              <p:nvPr/>
            </p:nvSpPr>
            <p:spPr>
              <a:xfrm>
                <a:off x="2243919" y="3164987"/>
                <a:ext cx="332100" cy="308770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4</a:t>
                </a:r>
              </a:p>
            </p:txBody>
          </p:sp>
          <p:sp>
            <p:nvSpPr>
              <p:cNvPr id="45" name="Isosceles Triangle 44">
                <a:extLst>
                  <a:ext uri="{FF2B5EF4-FFF2-40B4-BE49-F238E27FC236}">
                    <a16:creationId xmlns:a16="http://schemas.microsoft.com/office/drawing/2014/main" id="{B23968DA-B43D-4705-B086-4E5D29E7DA83}"/>
                  </a:ext>
                </a:extLst>
              </p:cNvPr>
              <p:cNvSpPr/>
              <p:nvPr/>
            </p:nvSpPr>
            <p:spPr>
              <a:xfrm rot="17934999">
                <a:off x="5267467" y="4594908"/>
                <a:ext cx="214391" cy="198122"/>
              </a:xfrm>
              <a:prstGeom prst="triangl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F4972CE-C2E2-4D64-B697-69D066B509D9}"/>
                  </a:ext>
                </a:extLst>
              </p:cNvPr>
              <p:cNvCxnSpPr>
                <a:stCxn id="50" idx="5"/>
              </p:cNvCxnSpPr>
              <p:nvPr/>
            </p:nvCxnSpPr>
            <p:spPr>
              <a:xfrm>
                <a:off x="857489" y="2699365"/>
                <a:ext cx="1398866" cy="543481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EC6D3077-AA32-4C64-B0C1-563F73CEAF4E}"/>
                  </a:ext>
                </a:extLst>
              </p:cNvPr>
              <p:cNvSpPr/>
              <p:nvPr/>
            </p:nvSpPr>
            <p:spPr>
              <a:xfrm>
                <a:off x="574023" y="2435813"/>
                <a:ext cx="332100" cy="308770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2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5542580-A819-458F-803D-EFFCA671E13E}"/>
                  </a:ext>
                </a:extLst>
              </p:cNvPr>
              <p:cNvCxnSpPr>
                <a:endCxn id="43" idx="3"/>
              </p:cNvCxnSpPr>
              <p:nvPr/>
            </p:nvCxnSpPr>
            <p:spPr>
              <a:xfrm flipV="1">
                <a:off x="874731" y="3428539"/>
                <a:ext cx="1417823" cy="5539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582E77D-CA74-42B4-B30E-8A86F43E2141}"/>
                  </a:ext>
                </a:extLst>
              </p:cNvPr>
              <p:cNvSpPr/>
              <p:nvPr/>
            </p:nvSpPr>
            <p:spPr>
              <a:xfrm>
                <a:off x="574023" y="3847005"/>
                <a:ext cx="332100" cy="308770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3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C47DD8C0-B7F0-4A32-9373-44BD305B9304}"/>
                  </a:ext>
                </a:extLst>
              </p:cNvPr>
              <p:cNvCxnSpPr>
                <a:stCxn id="43" idx="5"/>
                <a:endCxn id="58" idx="2"/>
              </p:cNvCxnSpPr>
              <p:nvPr/>
            </p:nvCxnSpPr>
            <p:spPr>
              <a:xfrm>
                <a:off x="2527386" y="3428539"/>
                <a:ext cx="1238707" cy="572850"/>
              </a:xfrm>
              <a:prstGeom prst="straightConnector1">
                <a:avLst/>
              </a:prstGeom>
              <a:ln w="28575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7F57D055-7789-4E34-AE88-3283682E963D}"/>
                  </a:ext>
                </a:extLst>
              </p:cNvPr>
              <p:cNvCxnSpPr>
                <a:stCxn id="59" idx="3"/>
                <a:endCxn id="43" idx="6"/>
              </p:cNvCxnSpPr>
              <p:nvPr/>
            </p:nvCxnSpPr>
            <p:spPr>
              <a:xfrm flipH="1">
                <a:off x="2576019" y="2699365"/>
                <a:ext cx="1238707" cy="62000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8380834-43AF-4659-8940-0D3AF01754D2}"/>
                  </a:ext>
                </a:extLst>
              </p:cNvPr>
              <p:cNvCxnSpPr/>
              <p:nvPr/>
            </p:nvCxnSpPr>
            <p:spPr>
              <a:xfrm>
                <a:off x="4054959" y="4085692"/>
                <a:ext cx="1238707" cy="57285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47902F6-4278-4F92-A7B6-AA0040CA15DA}"/>
                  </a:ext>
                </a:extLst>
              </p:cNvPr>
              <p:cNvSpPr/>
              <p:nvPr/>
            </p:nvSpPr>
            <p:spPr>
              <a:xfrm>
                <a:off x="3766091" y="3847005"/>
                <a:ext cx="332100" cy="308770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5</a:t>
                </a: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8BCBC81-AFD8-4E3B-8303-F12ECE5DD232}"/>
                  </a:ext>
                </a:extLst>
              </p:cNvPr>
              <p:cNvSpPr/>
              <p:nvPr/>
            </p:nvSpPr>
            <p:spPr>
              <a:xfrm>
                <a:off x="3766091" y="2435813"/>
                <a:ext cx="332100" cy="308770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1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AA9314E-7506-4F4A-A7FF-6F8C83C08C70}"/>
                  </a:ext>
                </a:extLst>
              </p:cNvPr>
              <p:cNvSpPr txBox="1"/>
              <p:nvPr/>
            </p:nvSpPr>
            <p:spPr>
              <a:xfrm>
                <a:off x="1198488" y="2562789"/>
                <a:ext cx="1030800" cy="240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REBC*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0.4 m³/s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EADE571-E519-462A-AD89-9DC534C9F913}"/>
                  </a:ext>
                </a:extLst>
              </p:cNvPr>
              <p:cNvSpPr txBox="1"/>
              <p:nvPr/>
            </p:nvSpPr>
            <p:spPr>
              <a:xfrm>
                <a:off x="2543963" y="2608468"/>
                <a:ext cx="1030800" cy="240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REBC*: </a:t>
                </a:r>
                <a:r>
                  <a:rPr lang="de-AT" sz="1200" dirty="0">
                    <a:solidFill>
                      <a:srgbClr val="003361"/>
                    </a:solidFill>
                  </a:rPr>
                  <a:t>0.5 m³/s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A26DDD7-9158-4CBC-B1D1-A650973217E1}"/>
                  </a:ext>
                </a:extLst>
              </p:cNvPr>
              <p:cNvSpPr txBox="1"/>
              <p:nvPr/>
            </p:nvSpPr>
            <p:spPr>
              <a:xfrm>
                <a:off x="2877581" y="3401395"/>
                <a:ext cx="1030800" cy="240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REBC*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1.9 m³/s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EC45215-27C7-4ECF-9145-A29AA72E216A}"/>
                  </a:ext>
                </a:extLst>
              </p:cNvPr>
              <p:cNvSpPr txBox="1"/>
              <p:nvPr/>
            </p:nvSpPr>
            <p:spPr>
              <a:xfrm>
                <a:off x="696708" y="3399763"/>
                <a:ext cx="1030800" cy="240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REBC*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0.3 m³/s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9F39BF5-1569-4497-9C70-8BD60D85D8FB}"/>
                  </a:ext>
                </a:extLst>
              </p:cNvPr>
              <p:cNvSpPr txBox="1"/>
              <p:nvPr/>
            </p:nvSpPr>
            <p:spPr>
              <a:xfrm>
                <a:off x="4398863" y="4038318"/>
                <a:ext cx="1030800" cy="2401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REBC*</a:t>
                </a:r>
                <a:r>
                  <a:rPr lang="de-AT" sz="1200" dirty="0">
                    <a:solidFill>
                      <a:srgbClr val="003361"/>
                    </a:solidFill>
                  </a:rPr>
                  <a:t>: 2.8 m³/s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DB5FA74-BF8E-4C6D-88BD-2126A7B3D4D1}"/>
                  </a:ext>
                </a:extLst>
              </p:cNvPr>
              <p:cNvSpPr txBox="1"/>
              <p:nvPr/>
            </p:nvSpPr>
            <p:spPr>
              <a:xfrm>
                <a:off x="414635" y="1789703"/>
                <a:ext cx="6921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sz="1200" b="1" dirty="0">
                    <a:solidFill>
                      <a:srgbClr val="003361"/>
                    </a:solidFill>
                  </a:rPr>
                  <a:t>0.1 m³/s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09B3034-12FC-42DD-A0F3-75946FC2F1F4}"/>
                  </a:ext>
                </a:extLst>
              </p:cNvPr>
              <p:cNvSpPr/>
              <p:nvPr/>
            </p:nvSpPr>
            <p:spPr>
              <a:xfrm>
                <a:off x="574023" y="2433828"/>
                <a:ext cx="332100" cy="30877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2AA5EBCC-4C79-4E98-A10F-FEBE381ED29D}"/>
                  </a:ext>
                </a:extLst>
              </p:cNvPr>
              <p:cNvSpPr/>
              <p:nvPr/>
            </p:nvSpPr>
            <p:spPr>
              <a:xfrm>
                <a:off x="2249361" y="3164988"/>
                <a:ext cx="332100" cy="30877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8675827-22D6-435A-A067-4676CEB94CBF}"/>
                  </a:ext>
                </a:extLst>
              </p:cNvPr>
              <p:cNvSpPr/>
              <p:nvPr/>
            </p:nvSpPr>
            <p:spPr>
              <a:xfrm>
                <a:off x="3764365" y="3847005"/>
                <a:ext cx="332100" cy="308770"/>
              </a:xfrm>
              <a:prstGeom prst="ellipse">
                <a:avLst/>
              </a:prstGeom>
              <a:solidFill>
                <a:schemeClr val="bg1">
                  <a:alpha val="53000"/>
                </a:schemeClr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3C940E1-87AD-4EDB-ACCA-2DD1DC3D98EC}"/>
                </a:ext>
              </a:extLst>
            </p:cNvPr>
            <p:cNvSpPr txBox="1"/>
            <p:nvPr/>
          </p:nvSpPr>
          <p:spPr>
            <a:xfrm>
              <a:off x="1328628" y="2578737"/>
              <a:ext cx="172503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2.5 min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D0B65C9-9997-4E34-B4BF-776DAEDD8371}"/>
                </a:ext>
              </a:extLst>
            </p:cNvPr>
            <p:cNvSpPr txBox="1"/>
            <p:nvPr/>
          </p:nvSpPr>
          <p:spPr>
            <a:xfrm>
              <a:off x="2833922" y="2649258"/>
              <a:ext cx="159087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0.4m³/s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3C1315F-C6CC-4D44-ABEC-10029DBDE44D}"/>
                </a:ext>
              </a:extLst>
            </p:cNvPr>
            <p:cNvSpPr txBox="1"/>
            <p:nvPr/>
          </p:nvSpPr>
          <p:spPr>
            <a:xfrm>
              <a:off x="758021" y="3561240"/>
              <a:ext cx="158709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0.2m³/s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 min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0BA9A39-232D-4885-9C26-9801B38D6734}"/>
                </a:ext>
              </a:extLst>
            </p:cNvPr>
            <p:cNvSpPr txBox="1"/>
            <p:nvPr/>
          </p:nvSpPr>
          <p:spPr>
            <a:xfrm>
              <a:off x="3230601" y="3577632"/>
              <a:ext cx="172503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0.6m³/s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1.5 min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4D03215-142F-4D96-9DDB-49E204E804FA}"/>
                </a:ext>
              </a:extLst>
            </p:cNvPr>
            <p:cNvSpPr txBox="1"/>
            <p:nvPr/>
          </p:nvSpPr>
          <p:spPr>
            <a:xfrm>
              <a:off x="4955635" y="4290843"/>
              <a:ext cx="1632444" cy="539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 err="1">
                  <a:solidFill>
                    <a:srgbClr val="003361"/>
                  </a:solidFill>
                </a:rPr>
                <a:t>Capacity</a:t>
              </a:r>
              <a:r>
                <a:rPr lang="de-AT" sz="1200" dirty="0">
                  <a:solidFill>
                    <a:srgbClr val="003361"/>
                  </a:solidFill>
                </a:rPr>
                <a:t>: 1 m³/s</a:t>
              </a:r>
            </a:p>
            <a:p>
              <a:r>
                <a:rPr lang="de-AT" sz="1200" b="1" dirty="0">
                  <a:solidFill>
                    <a:srgbClr val="003361"/>
                  </a:solidFill>
                </a:rPr>
                <a:t>Travel Time</a:t>
              </a:r>
              <a:r>
                <a:rPr lang="de-AT" sz="1200" dirty="0">
                  <a:solidFill>
                    <a:srgbClr val="003361"/>
                  </a:solidFill>
                </a:rPr>
                <a:t>: 2 min</a:t>
              </a:r>
            </a:p>
          </p:txBody>
        </p:sp>
      </p:grp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A67179D-AC08-4069-9BCD-B4F94743DF5B}"/>
              </a:ext>
            </a:extLst>
          </p:cNvPr>
          <p:cNvSpPr/>
          <p:nvPr/>
        </p:nvSpPr>
        <p:spPr>
          <a:xfrm>
            <a:off x="5593440" y="3654359"/>
            <a:ext cx="747905" cy="192969"/>
          </a:xfrm>
          <a:prstGeom prst="rightArrow">
            <a:avLst>
              <a:gd name="adj1" fmla="val 50000"/>
              <a:gd name="adj2" fmla="val 84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2C20A0-BE85-441A-AF85-B0726C52468A}"/>
              </a:ext>
            </a:extLst>
          </p:cNvPr>
          <p:cNvSpPr/>
          <p:nvPr/>
        </p:nvSpPr>
        <p:spPr>
          <a:xfrm>
            <a:off x="10572543" y="202994"/>
            <a:ext cx="1442834" cy="1624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294A4BF-1419-4B91-8F5F-066DF4BFF535}"/>
              </a:ext>
            </a:extLst>
          </p:cNvPr>
          <p:cNvSpPr/>
          <p:nvPr/>
        </p:nvSpPr>
        <p:spPr>
          <a:xfrm>
            <a:off x="10706977" y="690752"/>
            <a:ext cx="234633" cy="234633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870FB3C1-1C5C-4B4E-A773-FC1924FE1960}"/>
              </a:ext>
            </a:extLst>
          </p:cNvPr>
          <p:cNvSpPr/>
          <p:nvPr/>
        </p:nvSpPr>
        <p:spPr>
          <a:xfrm rot="17934999">
            <a:off x="10712538" y="1040738"/>
            <a:ext cx="204930" cy="176074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927C97-4FDC-46F4-A825-FBF58363B250}"/>
              </a:ext>
            </a:extLst>
          </p:cNvPr>
          <p:cNvSpPr txBox="1"/>
          <p:nvPr/>
        </p:nvSpPr>
        <p:spPr>
          <a:xfrm>
            <a:off x="10572542" y="215829"/>
            <a:ext cx="633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Legend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FEE1927-7E2A-4B9B-B36D-B0096B7ED76F}"/>
              </a:ext>
            </a:extLst>
          </p:cNvPr>
          <p:cNvSpPr txBox="1"/>
          <p:nvPr/>
        </p:nvSpPr>
        <p:spPr>
          <a:xfrm>
            <a:off x="11341836" y="658205"/>
            <a:ext cx="465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Inlet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D8AEF25-5ECF-44E9-B4D6-2E886D398B03}"/>
              </a:ext>
            </a:extLst>
          </p:cNvPr>
          <p:cNvSpPr txBox="1"/>
          <p:nvPr/>
        </p:nvSpPr>
        <p:spPr>
          <a:xfrm>
            <a:off x="11272468" y="990275"/>
            <a:ext cx="581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rgbClr val="003361"/>
                </a:solidFill>
              </a:rPr>
              <a:t>Outlet</a:t>
            </a:r>
            <a:endParaRPr lang="de-AT" dirty="0">
              <a:solidFill>
                <a:srgbClr val="00336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179155-7F9D-46C8-8596-6DA65CC99FA3}"/>
              </a:ext>
            </a:extLst>
          </p:cNvPr>
          <p:cNvSpPr txBox="1"/>
          <p:nvPr/>
        </p:nvSpPr>
        <p:spPr>
          <a:xfrm>
            <a:off x="11257903" y="1346249"/>
            <a:ext cx="675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solidFill>
                  <a:srgbClr val="003361"/>
                </a:solidFill>
              </a:rPr>
              <a:t>Conduit</a:t>
            </a:r>
            <a:endParaRPr lang="de-AT" dirty="0">
              <a:solidFill>
                <a:srgbClr val="00336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F392E53-C50F-4715-A6E8-FEC2F4585A98}"/>
              </a:ext>
            </a:extLst>
          </p:cNvPr>
          <p:cNvCxnSpPr/>
          <p:nvPr/>
        </p:nvCxnSpPr>
        <p:spPr>
          <a:xfrm>
            <a:off x="10743799" y="1513921"/>
            <a:ext cx="25321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6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9628" y="1185793"/>
            <a:ext cx="7634882" cy="4606263"/>
            <a:chOff x="2409628" y="1185793"/>
            <a:chExt cx="7634882" cy="460626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7286156" y="3809188"/>
              <a:ext cx="723044" cy="61346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2435980" y="3785020"/>
              <a:ext cx="723044" cy="61346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4989577" y="2714765"/>
              <a:ext cx="723044" cy="61346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2409628" y="1578257"/>
              <a:ext cx="723044" cy="6134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0" t="30135" r="26988" b="42929"/>
            <a:stretch/>
          </p:blipFill>
          <p:spPr>
            <a:xfrm>
              <a:off x="7318093" y="1569201"/>
              <a:ext cx="723044" cy="613464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5081844" y="3232443"/>
              <a:ext cx="510279" cy="48303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4</a:t>
              </a:r>
            </a:p>
          </p:txBody>
        </p:sp>
        <p:sp>
          <p:nvSpPr>
            <p:cNvPr id="19" name="Isosceles Triangle 18"/>
            <p:cNvSpPr/>
            <p:nvPr/>
          </p:nvSpPr>
          <p:spPr>
            <a:xfrm rot="17934999">
              <a:off x="9724605" y="5472152"/>
              <a:ext cx="335391" cy="30441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20" name="Straight Arrow Connector 19"/>
            <p:cNvCxnSpPr>
              <a:stCxn id="21" idx="5"/>
            </p:cNvCxnSpPr>
            <p:nvPr/>
          </p:nvCxnSpPr>
          <p:spPr>
            <a:xfrm>
              <a:off x="2951564" y="2504031"/>
              <a:ext cx="2149389" cy="85021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2516012" y="2091734"/>
              <a:ext cx="510279" cy="48303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2</a:t>
              </a:r>
            </a:p>
          </p:txBody>
        </p:sp>
        <p:cxnSp>
          <p:nvCxnSpPr>
            <p:cNvPr id="22" name="Straight Arrow Connector 21"/>
            <p:cNvCxnSpPr>
              <a:endCxn id="18" idx="3"/>
            </p:cNvCxnSpPr>
            <p:nvPr/>
          </p:nvCxnSpPr>
          <p:spPr>
            <a:xfrm flipV="1">
              <a:off x="2978056" y="3644740"/>
              <a:ext cx="2178516" cy="8666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2516012" y="4299383"/>
              <a:ext cx="510279" cy="48303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3</a:t>
              </a:r>
            </a:p>
          </p:txBody>
        </p:sp>
        <p:cxnSp>
          <p:nvCxnSpPr>
            <p:cNvPr id="24" name="Straight Arrow Connector 23"/>
            <p:cNvCxnSpPr>
              <a:stCxn id="18" idx="5"/>
              <a:endCxn id="29" idx="2"/>
            </p:cNvCxnSpPr>
            <p:nvPr/>
          </p:nvCxnSpPr>
          <p:spPr>
            <a:xfrm>
              <a:off x="5517397" y="3644740"/>
              <a:ext cx="1903301" cy="8961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0" idx="3"/>
              <a:endCxn id="18" idx="6"/>
            </p:cNvCxnSpPr>
            <p:nvPr/>
          </p:nvCxnSpPr>
          <p:spPr>
            <a:xfrm flipH="1">
              <a:off x="5592122" y="2504031"/>
              <a:ext cx="1903301" cy="969932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864547" y="4672782"/>
              <a:ext cx="1903301" cy="89615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7420694" y="4299383"/>
              <a:ext cx="510279" cy="48303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5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7420694" y="2091734"/>
              <a:ext cx="510279" cy="48303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/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75515" y="2290372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0.4 m³/s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04172" y="2504031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REBC*: </a:t>
              </a:r>
              <a:r>
                <a:rPr lang="de-AT" sz="1200" dirty="0">
                  <a:solidFill>
                    <a:srgbClr val="003361"/>
                  </a:solidFill>
                </a:rPr>
                <a:t>0.4 m³/s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61427" y="3700014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0.6 m³/s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50847" y="3667975"/>
              <a:ext cx="116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0.2 m³/s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34670" y="4672782"/>
              <a:ext cx="10506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b="1" dirty="0">
                  <a:solidFill>
                    <a:srgbClr val="003361"/>
                  </a:solidFill>
                </a:rPr>
                <a:t>REBC*</a:t>
              </a:r>
              <a:r>
                <a:rPr lang="de-AT" sz="1200" dirty="0">
                  <a:solidFill>
                    <a:srgbClr val="003361"/>
                  </a:solidFill>
                </a:rPr>
                <a:t>: 1 m³/s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27493" y="1185793"/>
              <a:ext cx="692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428202" y="2101469"/>
              <a:ext cx="510279" cy="483035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5090205" y="3232444"/>
              <a:ext cx="510279" cy="483035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7418042" y="4299383"/>
              <a:ext cx="510279" cy="483035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55385" y="1192076"/>
              <a:ext cx="692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  <p:sp>
          <p:nvSpPr>
            <p:cNvPr id="79" name="Oval 78"/>
            <p:cNvSpPr/>
            <p:nvPr/>
          </p:nvSpPr>
          <p:spPr>
            <a:xfrm>
              <a:off x="2519931" y="2098425"/>
              <a:ext cx="510279" cy="483035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80" name="Oval 79"/>
            <p:cNvSpPr/>
            <p:nvPr/>
          </p:nvSpPr>
          <p:spPr>
            <a:xfrm>
              <a:off x="2509189" y="4299380"/>
              <a:ext cx="510279" cy="483035"/>
            </a:xfrm>
            <a:prstGeom prst="ellipse">
              <a:avLst/>
            </a:prstGeom>
            <a:solidFill>
              <a:schemeClr val="bg1">
                <a:alpha val="53000"/>
              </a:schemeClr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475210" y="3582756"/>
              <a:ext cx="692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308758" y="3506240"/>
              <a:ext cx="6921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003361"/>
                  </a:solidFill>
                </a:rPr>
                <a:t>0.6 m³/s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14861" y="2408724"/>
              <a:ext cx="692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AT" sz="1200" b="1" dirty="0">
                  <a:solidFill>
                    <a:srgbClr val="003361"/>
                  </a:solidFill>
                </a:rPr>
                <a:t>0.1 m³/s</a:t>
              </a:r>
            </a:p>
          </p:txBody>
        </p:sp>
      </p:grpSp>
      <p:sp>
        <p:nvSpPr>
          <p:cNvPr id="85" name="Rectangle 84"/>
          <p:cNvSpPr/>
          <p:nvPr/>
        </p:nvSpPr>
        <p:spPr>
          <a:xfrm>
            <a:off x="612607" y="572911"/>
            <a:ext cx="4737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Graph-based Model of Urban Drainage Network</a:t>
            </a:r>
          </a:p>
        </p:txBody>
      </p:sp>
      <p:sp>
        <p:nvSpPr>
          <p:cNvPr id="56" name="Footer Placeholder 4">
            <a:extLst>
              <a:ext uri="{FF2B5EF4-FFF2-40B4-BE49-F238E27FC236}">
                <a16:creationId xmlns:a16="http://schemas.microsoft.com/office/drawing/2014/main" id="{FDEB105C-5D1D-4E2A-AC22-56A26D43298D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DE1BAC17-68F3-4377-B0C0-B21231927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32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12607" y="572911"/>
            <a:ext cx="7897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Application of the proposed graph-based urban drainage network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995213" y="1744343"/>
            <a:ext cx="6663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ptimization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flood mitigation projects 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by calculating objective functions in different scenarios, such as: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LID (Low Impact Development) placement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Network design</a:t>
            </a:r>
          </a:p>
          <a:p>
            <a:pPr marL="742950" lvl="1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Network Rehabilitation 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alculation of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reward values</a:t>
            </a:r>
            <a:r>
              <a:rPr lang="en-US" sz="1600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reinforcement learning methods</a:t>
            </a: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600" b="1" dirty="0">
                <a:solidFill>
                  <a:srgbClr val="00206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6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lobal resilience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53B205-C922-46E8-B9CE-C8A861ED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100" y="2351267"/>
            <a:ext cx="2048390" cy="2155466"/>
          </a:xfrm>
          <a:prstGeom prst="rect">
            <a:avLst/>
          </a:prstGeom>
        </p:spPr>
      </p:pic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281561E1-9CDE-4789-8BAC-DC3D3E776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10CBF512-A4EE-4C6B-83D8-3318B43D99DA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2F687A-DAEE-47E3-AB92-FA7054DEBC95}"/>
              </a:ext>
            </a:extLst>
          </p:cNvPr>
          <p:cNvSpPr/>
          <p:nvPr/>
        </p:nvSpPr>
        <p:spPr>
          <a:xfrm>
            <a:off x="5864023" y="6397340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4FCB9-E1E6-4892-B1BF-7A5F716A33F9}"/>
              </a:ext>
            </a:extLst>
          </p:cNvPr>
          <p:cNvSpPr/>
          <p:nvPr/>
        </p:nvSpPr>
        <p:spPr>
          <a:xfrm>
            <a:off x="9391664" y="639690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C4E826-E904-46EE-B92D-B2D36EA1C00E}"/>
              </a:ext>
            </a:extLst>
          </p:cNvPr>
          <p:cNvSpPr txBox="1"/>
          <p:nvPr/>
        </p:nvSpPr>
        <p:spPr>
          <a:xfrm>
            <a:off x="9869391" y="6418990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F90F16-9B7F-410F-9F5F-0E4574BD9C23}"/>
              </a:ext>
            </a:extLst>
          </p:cNvPr>
          <p:cNvSpPr/>
          <p:nvPr/>
        </p:nvSpPr>
        <p:spPr>
          <a:xfrm>
            <a:off x="7591037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833B68-C2BA-4ADC-9C49-981C554E6D73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Application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699390-0896-4E1C-AE8E-F10BD673279A}"/>
              </a:ext>
            </a:extLst>
          </p:cNvPr>
          <p:cNvSpPr txBox="1"/>
          <p:nvPr/>
        </p:nvSpPr>
        <p:spPr>
          <a:xfrm>
            <a:off x="8027227" y="6397025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Flow routing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68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C2DC6B07-5233-4A7D-B73C-A13C41629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28" y="1492250"/>
            <a:ext cx="8909744" cy="4038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106D5B73-ABAF-4BEC-A4AD-14DD77EDBD56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34E24BC5-0C03-4DD7-A316-BE81C950A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rgbClr val="0033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8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9D0381-3B87-4D37-ADF3-766C1061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283242" cy="4206240"/>
          </a:xfrm>
          <a:prstGeom prst="rect">
            <a:avLst/>
          </a:prstGeom>
        </p:spPr>
      </p:pic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AE60025-117C-4F35-AD0B-66FDD5D84D84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71394361-A6D6-4605-9102-6CD810C43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9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9D0381-3B87-4D37-ADF3-766C1061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904" y="1076739"/>
            <a:ext cx="4283242" cy="420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BC3839-5708-41B1-ABC6-79513F802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1005840"/>
            <a:ext cx="4321743" cy="420624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5EA760DD-437B-417D-B48A-9D8113394929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FAED50AE-1BED-45A6-A0B1-AEC77D168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42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9D0381-3B87-4D37-ADF3-766C1061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904" y="1076739"/>
            <a:ext cx="4283242" cy="4206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BEC40-B117-49EC-9059-F3CF05889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1005840"/>
            <a:ext cx="4330515" cy="420624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25EE0EE1-88D3-46AA-B190-34742E43A542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0F4706B5-4F84-4C28-919F-1BF2EE8F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14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9D0381-3B87-4D37-ADF3-766C1061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904" y="1076739"/>
            <a:ext cx="4283242" cy="42062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E91256-165D-4D6F-A6E9-17B08581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1005840"/>
            <a:ext cx="4283242" cy="4206240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F318B803-C9F9-42A7-9951-5ABEBD5BF7F6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DDAD43C7-5A0D-49BF-99E6-3D2B5B160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15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61063-AD6E-49B5-A4F1-1B79A9C75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4" cy="4206240"/>
          </a:xfrm>
          <a:prstGeom prst="rect">
            <a:avLst/>
          </a:prstGeom>
        </p:spPr>
      </p:pic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6835DE0E-7C94-4727-B87C-B66DEB7C3848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2">
            <a:extLst>
              <a:ext uri="{FF2B5EF4-FFF2-40B4-BE49-F238E27FC236}">
                <a16:creationId xmlns:a16="http://schemas.microsoft.com/office/drawing/2014/main" id="{8419C5D5-E213-4CF7-96D3-FBB5DE631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61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A00AD4DE-D083-47DA-BFFC-64FDF264B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3" cy="420624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4A112DEE-26B7-4395-8361-48CC3B6E3E67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479DED33-D62E-4051-B233-824689EF5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2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ABF07F-7931-499D-A5AE-60C83596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4" cy="420624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D726D873-E020-4C22-A540-2C2154F39C6B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FEA9DF77-5D7C-4D9D-B0C7-29C893A91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39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BAAA26-E3E0-4EFE-9749-8C3DE49DA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4" cy="420624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07538308-8B06-4079-9DF8-89AF39A90B81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6B414733-F393-4A60-9DCC-8F225BE5D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4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772715-92E3-4A1E-93FC-53FE753E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4" cy="420624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7A4BCC9D-B938-4A74-908D-814B229983B2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B7A2FF8E-1580-46D7-91AA-E458AB550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4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/>
          <p:cNvCxnSpPr/>
          <p:nvPr/>
        </p:nvCxnSpPr>
        <p:spPr>
          <a:xfrm>
            <a:off x="1080021" y="2323796"/>
            <a:ext cx="1783477" cy="84509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810168" y="2122274"/>
            <a:ext cx="381514" cy="381514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2</a:t>
            </a: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016163" y="2369667"/>
            <a:ext cx="1529758" cy="7892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4477189" y="2122274"/>
            <a:ext cx="381514" cy="381514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1</a:t>
            </a: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997527" y="3269867"/>
            <a:ext cx="1809108" cy="803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810168" y="3865933"/>
            <a:ext cx="381514" cy="381514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3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2982535" y="3225860"/>
            <a:ext cx="1611268" cy="7670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2728531" y="3023237"/>
            <a:ext cx="381514" cy="381514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4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4774864" y="4072873"/>
            <a:ext cx="1611268" cy="76701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4477189" y="3865933"/>
            <a:ext cx="381514" cy="381514"/>
          </a:xfrm>
          <a:prstGeom prst="ellipse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5</a:t>
            </a:r>
          </a:p>
        </p:txBody>
      </p:sp>
      <p:sp>
        <p:nvSpPr>
          <p:cNvPr id="83" name="Isosceles Triangle 82"/>
          <p:cNvSpPr/>
          <p:nvPr/>
        </p:nvSpPr>
        <p:spPr>
          <a:xfrm rot="17934999">
            <a:off x="6321640" y="4767998"/>
            <a:ext cx="264900" cy="22760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6" t="24651" r="26292" b="42690"/>
          <a:stretch/>
        </p:blipFill>
        <p:spPr>
          <a:xfrm>
            <a:off x="3046639" y="1176747"/>
            <a:ext cx="762312" cy="762312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483969" y="1799165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 err="1">
                <a:solidFill>
                  <a:srgbClr val="003361"/>
                </a:solidFill>
              </a:rPr>
              <a:t>Subcatchment</a:t>
            </a:r>
            <a:r>
              <a:rPr lang="de-AT" sz="1200" b="1" dirty="0">
                <a:solidFill>
                  <a:srgbClr val="003361"/>
                </a:solidFill>
              </a:rPr>
              <a:t> 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5001" y="3537316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 err="1">
                <a:solidFill>
                  <a:srgbClr val="003361"/>
                </a:solidFill>
              </a:rPr>
              <a:t>Subcatchment</a:t>
            </a:r>
            <a:r>
              <a:rPr lang="de-AT" sz="1200" b="1" dirty="0">
                <a:solidFill>
                  <a:srgbClr val="003361"/>
                </a:solidFill>
              </a:rPr>
              <a:t> 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072230" y="1800069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 err="1">
                <a:solidFill>
                  <a:srgbClr val="003361"/>
                </a:solidFill>
              </a:rPr>
              <a:t>Subcatchment</a:t>
            </a:r>
            <a:r>
              <a:rPr lang="de-AT" sz="1200" b="1" dirty="0">
                <a:solidFill>
                  <a:srgbClr val="003361"/>
                </a:solidFill>
              </a:rPr>
              <a:t> 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320678" y="2645646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 err="1">
                <a:solidFill>
                  <a:srgbClr val="003361"/>
                </a:solidFill>
              </a:rPr>
              <a:t>Subcatchment</a:t>
            </a:r>
            <a:r>
              <a:rPr lang="de-AT" sz="1200" b="1" dirty="0">
                <a:solidFill>
                  <a:srgbClr val="003361"/>
                </a:solidFill>
              </a:rPr>
              <a:t> 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073247" y="3489476"/>
            <a:ext cx="120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 err="1">
                <a:solidFill>
                  <a:srgbClr val="003361"/>
                </a:solidFill>
              </a:rPr>
              <a:t>Subcatchment</a:t>
            </a:r>
            <a:r>
              <a:rPr lang="de-AT" sz="1200" b="1" dirty="0">
                <a:solidFill>
                  <a:srgbClr val="003361"/>
                </a:solidFill>
              </a:rPr>
              <a:t> 5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8742" y="2579666"/>
            <a:ext cx="2267095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err="1">
                <a:solidFill>
                  <a:schemeClr val="bg1"/>
                </a:solidFill>
              </a:rPr>
              <a:t>Hydrologic</a:t>
            </a:r>
            <a:r>
              <a:rPr lang="de-AT" sz="1600" b="1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7" name="Rectangle 6"/>
          <p:cNvSpPr/>
          <p:nvPr/>
        </p:nvSpPr>
        <p:spPr>
          <a:xfrm>
            <a:off x="6908742" y="3261487"/>
            <a:ext cx="2267095" cy="1415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>
                <a:solidFill>
                  <a:schemeClr val="bg1"/>
                </a:solidFill>
              </a:rPr>
              <a:t>Nonlinear</a:t>
            </a:r>
            <a:r>
              <a:rPr lang="de-AT" sz="1400" dirty="0">
                <a:solidFill>
                  <a:schemeClr val="bg1"/>
                </a:solidFill>
              </a:rPr>
              <a:t> Reservoir Model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601241" y="2579666"/>
            <a:ext cx="2267712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b="1" dirty="0" err="1">
                <a:solidFill>
                  <a:schemeClr val="bg1"/>
                </a:solidFill>
              </a:rPr>
              <a:t>Hydraulic</a:t>
            </a:r>
            <a:r>
              <a:rPr lang="de-AT" sz="1600" b="1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601241" y="3261487"/>
            <a:ext cx="2267711" cy="6183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>
                <a:solidFill>
                  <a:schemeClr val="bg1"/>
                </a:solidFill>
              </a:rPr>
              <a:t>Hydrodynamic</a:t>
            </a:r>
            <a:r>
              <a:rPr lang="de-AT" sz="1400" dirty="0">
                <a:solidFill>
                  <a:schemeClr val="bg1"/>
                </a:solidFill>
              </a:rPr>
              <a:t> Model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606163" y="4009490"/>
            <a:ext cx="2267711" cy="666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400" dirty="0" err="1">
                <a:solidFill>
                  <a:schemeClr val="bg1"/>
                </a:solidFill>
              </a:rPr>
              <a:t>Physics-Informed</a:t>
            </a:r>
            <a:r>
              <a:rPr lang="de-AT" sz="1400" dirty="0">
                <a:solidFill>
                  <a:schemeClr val="bg1"/>
                </a:solidFill>
              </a:rPr>
              <a:t> Graph Network </a:t>
            </a:r>
          </a:p>
        </p:txBody>
      </p:sp>
      <p:cxnSp>
        <p:nvCxnSpPr>
          <p:cNvPr id="9" name="Elbow Connector 8"/>
          <p:cNvCxnSpPr>
            <a:cxnSpLocks/>
            <a:stCxn id="7" idx="3"/>
            <a:endCxn id="50" idx="1"/>
          </p:cNvCxnSpPr>
          <p:nvPr/>
        </p:nvCxnSpPr>
        <p:spPr>
          <a:xfrm flipV="1">
            <a:off x="9175837" y="3570645"/>
            <a:ext cx="425404" cy="39844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cxnSpLocks/>
            <a:stCxn id="7" idx="3"/>
            <a:endCxn id="53" idx="1"/>
          </p:cNvCxnSpPr>
          <p:nvPr/>
        </p:nvCxnSpPr>
        <p:spPr>
          <a:xfrm>
            <a:off x="9175837" y="3969085"/>
            <a:ext cx="430326" cy="373734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0516312" y="964935"/>
            <a:ext cx="1352640" cy="1364211"/>
            <a:chOff x="10220235" y="607464"/>
            <a:chExt cx="1352640" cy="1364211"/>
          </a:xfrm>
        </p:grpSpPr>
        <p:sp>
          <p:nvSpPr>
            <p:cNvPr id="92" name="Oval 91"/>
            <p:cNvSpPr/>
            <p:nvPr/>
          </p:nvSpPr>
          <p:spPr>
            <a:xfrm>
              <a:off x="10339619" y="1029217"/>
              <a:ext cx="208365" cy="208365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93" name="Isosceles Triangle 92"/>
            <p:cNvSpPr/>
            <p:nvPr/>
          </p:nvSpPr>
          <p:spPr>
            <a:xfrm rot="17934999">
              <a:off x="10344558" y="1340021"/>
              <a:ext cx="181987" cy="156362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0368391" y="1761617"/>
              <a:ext cx="193975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10220235" y="607464"/>
              <a:ext cx="562868" cy="24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>
                  <a:solidFill>
                    <a:srgbClr val="003361"/>
                  </a:solidFill>
                </a:rPr>
                <a:t>Legend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0903404" y="1000314"/>
              <a:ext cx="413795" cy="24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Inlet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0841802" y="1295208"/>
              <a:ext cx="516290" cy="24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>
                  <a:solidFill>
                    <a:srgbClr val="003361"/>
                  </a:solidFill>
                </a:rPr>
                <a:t>Outlet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0828867" y="1611329"/>
              <a:ext cx="599595" cy="24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Conduit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220235" y="607464"/>
              <a:ext cx="1352640" cy="136421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612607" y="572911"/>
            <a:ext cx="4030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Flow routing in urban drainage network</a:t>
            </a:r>
          </a:p>
        </p:txBody>
      </p:sp>
      <p:sp>
        <p:nvSpPr>
          <p:cNvPr id="90" name="Footer Placeholder 4">
            <a:extLst>
              <a:ext uri="{FF2B5EF4-FFF2-40B4-BE49-F238E27FC236}">
                <a16:creationId xmlns:a16="http://schemas.microsoft.com/office/drawing/2014/main" id="{134DB3FD-49BA-4F16-A769-034DB34C380F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Slide Number Placeholder 2">
            <a:extLst>
              <a:ext uri="{FF2B5EF4-FFF2-40B4-BE49-F238E27FC236}">
                <a16:creationId xmlns:a16="http://schemas.microsoft.com/office/drawing/2014/main" id="{71AA922C-B668-425E-AF79-94ECCF34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8EA9B02-B0AD-4881-8F65-B91EB3F54182}"/>
              </a:ext>
            </a:extLst>
          </p:cNvPr>
          <p:cNvSpPr/>
          <p:nvPr/>
        </p:nvSpPr>
        <p:spPr>
          <a:xfrm>
            <a:off x="5864023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12F65B-60F2-46A9-97AC-3DD1A5DA97DA}"/>
              </a:ext>
            </a:extLst>
          </p:cNvPr>
          <p:cNvSpPr/>
          <p:nvPr/>
        </p:nvSpPr>
        <p:spPr>
          <a:xfrm>
            <a:off x="9391664" y="639690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EF20FE-0B1F-455A-A4EE-B9556670A023}"/>
              </a:ext>
            </a:extLst>
          </p:cNvPr>
          <p:cNvSpPr txBox="1"/>
          <p:nvPr/>
        </p:nvSpPr>
        <p:spPr>
          <a:xfrm>
            <a:off x="9869391" y="6418990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75EAB9-021F-486D-80BD-288141F10A23}"/>
              </a:ext>
            </a:extLst>
          </p:cNvPr>
          <p:cNvSpPr/>
          <p:nvPr/>
        </p:nvSpPr>
        <p:spPr>
          <a:xfrm>
            <a:off x="7591037" y="639734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CA429A3-EFDC-4A93-82A7-64D7F0DDF5D2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0C5E5CD-0351-46B4-A7E0-660103AE8408}"/>
              </a:ext>
            </a:extLst>
          </p:cNvPr>
          <p:cNvSpPr txBox="1"/>
          <p:nvPr/>
        </p:nvSpPr>
        <p:spPr>
          <a:xfrm>
            <a:off x="8027227" y="6397025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Flow routing</a:t>
            </a:r>
            <a:endParaRPr lang="fr-F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6" grpId="0" animBg="1"/>
      <p:bldP spid="50" grpId="0" animBg="1"/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Maximum flow of the pipes for the case study (a) with the damping effect (FSMI=0.2* Rainfall duration)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7CE7B9-A405-43E5-81A6-CCFC45B4F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005840"/>
            <a:ext cx="4158114" cy="4206240"/>
          </a:xfrm>
          <a:prstGeom prst="rect">
            <a:avLst/>
          </a:prstGeom>
        </p:spPr>
      </p:pic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3EF1803A-20DC-471E-A105-2019C2A0E7C4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367D99B8-277C-4795-B575-B366068A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0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58913" y="5417475"/>
                <a:ext cx="11172825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Heat map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values for pipe flow in real-world case studies (FSMI=0.2*duration)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13" y="5417475"/>
                <a:ext cx="11172825" cy="375552"/>
              </a:xfrm>
              <a:prstGeom prst="rect">
                <a:avLst/>
              </a:prstGeom>
              <a:blipFill>
                <a:blip r:embed="rId2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">
            <a:extLst>
              <a:ext uri="{FF2B5EF4-FFF2-40B4-BE49-F238E27FC236}">
                <a16:creationId xmlns:a16="http://schemas.microsoft.com/office/drawing/2014/main" id="{497F34AA-801A-4786-895C-7BE1D8B97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4480"/>
            <a:ext cx="9953684" cy="354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BD577A-0AFF-44B3-8320-00B307354DF2}"/>
              </a:ext>
            </a:extLst>
          </p:cNvPr>
          <p:cNvSpPr txBox="1"/>
          <p:nvPr/>
        </p:nvSpPr>
        <p:spPr>
          <a:xfrm>
            <a:off x="8041718" y="1061083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1C53C-54AD-47B0-A410-2F2B6CADD1B9}"/>
              </a:ext>
            </a:extLst>
          </p:cNvPr>
          <p:cNvSpPr txBox="1"/>
          <p:nvPr/>
        </p:nvSpPr>
        <p:spPr>
          <a:xfrm>
            <a:off x="2610636" y="108989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(b)</a:t>
            </a:r>
          </a:p>
        </p:txBody>
      </p:sp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BF4AA7C3-0CB1-4D44-AB72-CB960F10DE58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F8646466-B886-4EAA-89D5-40FD30F13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29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885825" y="5429436"/>
                <a:ext cx="11172825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Heat map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values for pipe flow in real-world case studies (FSMI=∞)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5429436"/>
                <a:ext cx="11172825" cy="375552"/>
              </a:xfrm>
              <a:prstGeom prst="rect">
                <a:avLst/>
              </a:prstGeom>
              <a:blipFill>
                <a:blip r:embed="rId2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1BD577A-0AFF-44B3-8320-00B307354DF2}"/>
              </a:ext>
            </a:extLst>
          </p:cNvPr>
          <p:cNvSpPr txBox="1"/>
          <p:nvPr/>
        </p:nvSpPr>
        <p:spPr>
          <a:xfrm>
            <a:off x="7784933" y="1061083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1C53C-54AD-47B0-A410-2F2B6CADD1B9}"/>
              </a:ext>
            </a:extLst>
          </p:cNvPr>
          <p:cNvSpPr txBox="1"/>
          <p:nvPr/>
        </p:nvSpPr>
        <p:spPr>
          <a:xfrm>
            <a:off x="2610636" y="108989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(b)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E3F83FE-4A00-42B2-BEA2-8F21EFE6E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4480"/>
            <a:ext cx="9951665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6A901A5D-C0B7-4F5E-B306-149A448B1F44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Slide Number Placeholder 2">
            <a:extLst>
              <a:ext uri="{FF2B5EF4-FFF2-40B4-BE49-F238E27FC236}">
                <a16:creationId xmlns:a16="http://schemas.microsoft.com/office/drawing/2014/main" id="{FA2D9107-8DE3-4A9C-9FBE-3F6DC07B5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13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12607" y="572911"/>
            <a:ext cx="1378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Case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19175" y="5436639"/>
                <a:ext cx="11172825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Heat map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values for pipe flow in real-world case studies (FSMI=0)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5436639"/>
                <a:ext cx="11172825" cy="375552"/>
              </a:xfrm>
              <a:prstGeom prst="rect">
                <a:avLst/>
              </a:prstGeom>
              <a:blipFill>
                <a:blip r:embed="rId2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71BD577A-0AFF-44B3-8320-00B307354DF2}"/>
              </a:ext>
            </a:extLst>
          </p:cNvPr>
          <p:cNvSpPr txBox="1"/>
          <p:nvPr/>
        </p:nvSpPr>
        <p:spPr>
          <a:xfrm>
            <a:off x="7784933" y="1061083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71C53C-54AD-47B0-A410-2F2B6CADD1B9}"/>
              </a:ext>
            </a:extLst>
          </p:cNvPr>
          <p:cNvSpPr txBox="1"/>
          <p:nvPr/>
        </p:nvSpPr>
        <p:spPr>
          <a:xfrm>
            <a:off x="2610636" y="108989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Case study (b)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5F789D1-B0C4-4778-A93E-C1F553D5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54480"/>
            <a:ext cx="993352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9E1B0605-DFF5-49AC-8853-2E6FB6D7068C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Slide Number Placeholder 2">
            <a:extLst>
              <a:ext uri="{FF2B5EF4-FFF2-40B4-BE49-F238E27FC236}">
                <a16:creationId xmlns:a16="http://schemas.microsoft.com/office/drawing/2014/main" id="{ADE87900-3C32-42D7-9DE3-EA24481A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1434F8-0E5F-482D-BEBD-0E2EC37D8E5F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7444A-F87D-43AD-9376-892B1FC17E46}"/>
              </a:ext>
            </a:extLst>
          </p:cNvPr>
          <p:cNvSpPr/>
          <p:nvPr/>
        </p:nvSpPr>
        <p:spPr>
          <a:xfrm>
            <a:off x="9021502" y="639325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1BAF4-7F6B-43D6-B90D-FB6A0497A8B8}"/>
              </a:ext>
            </a:extLst>
          </p:cNvPr>
          <p:cNvSpPr txBox="1"/>
          <p:nvPr/>
        </p:nvSpPr>
        <p:spPr>
          <a:xfrm>
            <a:off x="9402257" y="6399344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EF016-C0F3-4DDA-980D-F863998CF812}"/>
              </a:ext>
            </a:extLst>
          </p:cNvPr>
          <p:cNvSpPr/>
          <p:nvPr/>
        </p:nvSpPr>
        <p:spPr>
          <a:xfrm>
            <a:off x="7582979" y="6391244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AD77FA-B3D5-4625-88E2-553E7D6938F8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Graph analysis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6037E5-1CDD-448C-8A06-B5A71FDAACD1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Case study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92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nhaltsplatzhalter 1">
            <a:extLst>
              <a:ext uri="{FF2B5EF4-FFF2-40B4-BE49-F238E27FC236}">
                <a16:creationId xmlns:a16="http://schemas.microsoft.com/office/drawing/2014/main" id="{8FD3DBCB-5348-456D-8789-335CC2759164}"/>
              </a:ext>
            </a:extLst>
          </p:cNvPr>
          <p:cNvSpPr txBox="1">
            <a:spLocks/>
          </p:cNvSpPr>
          <p:nvPr/>
        </p:nvSpPr>
        <p:spPr>
          <a:xfrm>
            <a:off x="391234" y="2477492"/>
            <a:ext cx="4680520" cy="17426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Contact</a:t>
            </a:r>
            <a:endParaRPr lang="en-GB" sz="1800" b="1" dirty="0">
              <a:solidFill>
                <a:srgbClr val="003361"/>
              </a:solidFill>
              <a:latin typeface="+mn-lt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Mohammad Rajabi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PICOA.12</a:t>
            </a:r>
            <a:b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</a:b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University </a:t>
            </a:r>
            <a:r>
              <a:rPr lang="de-AT" sz="1800" dirty="0" err="1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of</a:t>
            </a: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 Innsbruck, Austria  </a:t>
            </a:r>
            <a:b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</a:b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E-Mail</a:t>
            </a:r>
            <a:r>
              <a:rPr lang="en-GB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:</a:t>
            </a: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 Mohammad.Rajabi@uibk.ac.at</a:t>
            </a:r>
            <a:endParaRPr lang="de-AT" sz="1800" u="sng" dirty="0">
              <a:solidFill>
                <a:srgbClr val="003361"/>
              </a:solidFill>
              <a:latin typeface="+mn-lt"/>
              <a:ea typeface="Cambria" panose="02040503050406030204" pitchFamily="18" charset="0"/>
            </a:endParaRPr>
          </a:p>
          <a:p>
            <a:endParaRPr lang="de-AT" sz="1800" u="sng" dirty="0">
              <a:solidFill>
                <a:srgbClr val="00336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AT" sz="1800" dirty="0">
                <a:solidFill>
                  <a:srgbClr val="00336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E33C93F6-3419-4102-8D83-8A162B206AB6}"/>
              </a:ext>
            </a:extLst>
          </p:cNvPr>
          <p:cNvSpPr txBox="1">
            <a:spLocks/>
          </p:cNvSpPr>
          <p:nvPr/>
        </p:nvSpPr>
        <p:spPr>
          <a:xfrm>
            <a:off x="391234" y="4792989"/>
            <a:ext cx="5722691" cy="15141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Acknowledgments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This research is part of the ‘</a:t>
            </a:r>
            <a:r>
              <a:rPr lang="en-US" sz="1800" dirty="0">
                <a:solidFill>
                  <a:srgbClr val="00336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RESTORE</a:t>
            </a:r>
            <a:r>
              <a:rPr lang="en-US" sz="1800" dirty="0">
                <a:solidFill>
                  <a:srgbClr val="00336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’ project and is funded by </a:t>
            </a:r>
            <a:r>
              <a:rPr lang="en-US" sz="1800" dirty="0">
                <a:solidFill>
                  <a:srgbClr val="00336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Austrian Science Fund (FWF) P 36737-N.</a:t>
            </a:r>
            <a:endParaRPr lang="en-GB" sz="2000" dirty="0">
              <a:solidFill>
                <a:srgbClr val="00336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40" descr="https://www.egu.eu/static/e8802d85/logos/egu/egu_ga_blue/egu_ga_blue.png">
            <a:extLst>
              <a:ext uri="{FF2B5EF4-FFF2-40B4-BE49-F238E27FC236}">
                <a16:creationId xmlns:a16="http://schemas.microsoft.com/office/drawing/2014/main" id="{20A95C3F-8360-400C-AEC9-A02679A4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03" y="229320"/>
            <a:ext cx="2895009" cy="13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84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612607" y="572911"/>
            <a:ext cx="4030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Flow routing in urban drainage network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4B035C-6AC8-406D-9441-60F20732293F}"/>
              </a:ext>
            </a:extLst>
          </p:cNvPr>
          <p:cNvGrpSpPr/>
          <p:nvPr/>
        </p:nvGrpSpPr>
        <p:grpSpPr>
          <a:xfrm>
            <a:off x="10529056" y="394581"/>
            <a:ext cx="1442835" cy="1879129"/>
            <a:chOff x="10642889" y="997689"/>
            <a:chExt cx="1442835" cy="187912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DC39EA-F5C3-4AD3-81CA-68D7A3670324}"/>
                </a:ext>
              </a:extLst>
            </p:cNvPr>
            <p:cNvSpPr/>
            <p:nvPr/>
          </p:nvSpPr>
          <p:spPr>
            <a:xfrm>
              <a:off x="10642890" y="997689"/>
              <a:ext cx="1442834" cy="18791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D4FD0AC-6B5D-4246-BD07-22E16E842A3E}"/>
                </a:ext>
              </a:extLst>
            </p:cNvPr>
            <p:cNvSpPr/>
            <p:nvPr/>
          </p:nvSpPr>
          <p:spPr>
            <a:xfrm>
              <a:off x="10777324" y="1485447"/>
              <a:ext cx="234633" cy="234633"/>
            </a:xfrm>
            <a:prstGeom prst="ellipse">
              <a:avLst/>
            </a:prstGeom>
            <a:solidFill>
              <a:srgbClr val="EB8B2D"/>
            </a:solidFill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4A99425-A6F0-4A39-ADEA-569467BB8186}"/>
                </a:ext>
              </a:extLst>
            </p:cNvPr>
            <p:cNvSpPr/>
            <p:nvPr/>
          </p:nvSpPr>
          <p:spPr>
            <a:xfrm rot="17934999">
              <a:off x="10782885" y="1835433"/>
              <a:ext cx="204930" cy="176074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B1C574C-FF40-46A4-B52E-F89767308649}"/>
                </a:ext>
              </a:extLst>
            </p:cNvPr>
            <p:cNvSpPr txBox="1"/>
            <p:nvPr/>
          </p:nvSpPr>
          <p:spPr>
            <a:xfrm>
              <a:off x="10642889" y="1010524"/>
              <a:ext cx="6338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>
                  <a:solidFill>
                    <a:srgbClr val="003361"/>
                  </a:solidFill>
                </a:rPr>
                <a:t>Legend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127B4AD-A031-4C74-9964-D2F095F2D8B0}"/>
                </a:ext>
              </a:extLst>
            </p:cNvPr>
            <p:cNvSpPr txBox="1"/>
            <p:nvPr/>
          </p:nvSpPr>
          <p:spPr>
            <a:xfrm>
              <a:off x="11412183" y="1452900"/>
              <a:ext cx="465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Inlet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7039737-0FD0-4974-99AE-59BF5262566E}"/>
                </a:ext>
              </a:extLst>
            </p:cNvPr>
            <p:cNvSpPr txBox="1"/>
            <p:nvPr/>
          </p:nvSpPr>
          <p:spPr>
            <a:xfrm>
              <a:off x="11342815" y="1784970"/>
              <a:ext cx="5813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>
                  <a:solidFill>
                    <a:srgbClr val="003361"/>
                  </a:solidFill>
                </a:rPr>
                <a:t>Outlet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9A3918D-BC15-4ED2-9BA0-C3DC45FDE523}"/>
                </a:ext>
              </a:extLst>
            </p:cNvPr>
            <p:cNvSpPr txBox="1"/>
            <p:nvPr/>
          </p:nvSpPr>
          <p:spPr>
            <a:xfrm>
              <a:off x="11404403" y="2140944"/>
              <a:ext cx="4822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>
                  <a:solidFill>
                    <a:srgbClr val="003361"/>
                  </a:solidFill>
                </a:rPr>
                <a:t>Flow</a:t>
              </a:r>
              <a:endParaRPr lang="de-AT" dirty="0">
                <a:solidFill>
                  <a:srgbClr val="003361"/>
                </a:solidFill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CDCB094-205B-46D7-9EFD-1DC295E82C0F}"/>
                </a:ext>
              </a:extLst>
            </p:cNvPr>
            <p:cNvCxnSpPr/>
            <p:nvPr/>
          </p:nvCxnSpPr>
          <p:spPr>
            <a:xfrm>
              <a:off x="10814146" y="2308616"/>
              <a:ext cx="25321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FCAFD5-5410-490D-A9AF-4C0A72D172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19176" y="2708656"/>
              <a:ext cx="404016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B66F9CA-1463-42EB-BE18-CE8CBDB23406}"/>
                </a:ext>
              </a:extLst>
            </p:cNvPr>
            <p:cNvCxnSpPr>
              <a:cxnSpLocks/>
            </p:cNvCxnSpPr>
            <p:nvPr/>
          </p:nvCxnSpPr>
          <p:spPr>
            <a:xfrm>
              <a:off x="10715111" y="2569369"/>
              <a:ext cx="404016" cy="0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1E5AEB3-B840-45A0-A752-AAA96CA56A99}"/>
                </a:ext>
              </a:extLst>
            </p:cNvPr>
            <p:cNvSpPr txBox="1"/>
            <p:nvPr/>
          </p:nvSpPr>
          <p:spPr>
            <a:xfrm>
              <a:off x="11328347" y="2500965"/>
              <a:ext cx="6751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200" dirty="0" err="1">
                  <a:solidFill>
                    <a:srgbClr val="003361"/>
                  </a:solidFill>
                </a:rPr>
                <a:t>Conduit</a:t>
              </a:r>
              <a:endParaRPr lang="de-AT" dirty="0">
                <a:solidFill>
                  <a:srgbClr val="003361"/>
                </a:solidFill>
              </a:endParaRPr>
            </a:p>
          </p:txBody>
        </p:sp>
      </p:grpSp>
      <p:sp>
        <p:nvSpPr>
          <p:cNvPr id="76" name="Footer Placeholder 4">
            <a:extLst>
              <a:ext uri="{FF2B5EF4-FFF2-40B4-BE49-F238E27FC236}">
                <a16:creationId xmlns:a16="http://schemas.microsoft.com/office/drawing/2014/main" id="{1696E2D5-7E1D-46D3-8B4A-47E24664601E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7" name="Slide Number Placeholder 2">
            <a:extLst>
              <a:ext uri="{FF2B5EF4-FFF2-40B4-BE49-F238E27FC236}">
                <a16:creationId xmlns:a16="http://schemas.microsoft.com/office/drawing/2014/main" id="{A83BB60A-C338-4E78-8CB9-BDEA7A74D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B1D5D7-4D8B-4926-9A00-090661AF063D}"/>
              </a:ext>
            </a:extLst>
          </p:cNvPr>
          <p:cNvSpPr/>
          <p:nvPr/>
        </p:nvSpPr>
        <p:spPr>
          <a:xfrm>
            <a:off x="5864023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452E62-7FDE-4D6F-961D-299DF122FFB1}"/>
              </a:ext>
            </a:extLst>
          </p:cNvPr>
          <p:cNvSpPr/>
          <p:nvPr/>
        </p:nvSpPr>
        <p:spPr>
          <a:xfrm>
            <a:off x="9391664" y="639690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72BA37-E52C-4382-8835-93314A650EC7}"/>
              </a:ext>
            </a:extLst>
          </p:cNvPr>
          <p:cNvSpPr txBox="1"/>
          <p:nvPr/>
        </p:nvSpPr>
        <p:spPr>
          <a:xfrm>
            <a:off x="9869391" y="6418990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0131365-CAF6-400B-8528-E4AB6378D421}"/>
              </a:ext>
            </a:extLst>
          </p:cNvPr>
          <p:cNvSpPr/>
          <p:nvPr/>
        </p:nvSpPr>
        <p:spPr>
          <a:xfrm>
            <a:off x="7591037" y="639734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9B7168-F902-4CE4-A695-F39671408EDB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C463EA-5BFC-4F91-832B-919AACE0E0B9}"/>
              </a:ext>
            </a:extLst>
          </p:cNvPr>
          <p:cNvSpPr txBox="1"/>
          <p:nvPr/>
        </p:nvSpPr>
        <p:spPr>
          <a:xfrm>
            <a:off x="8027227" y="6397025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Flow routing</a:t>
            </a:r>
            <a:endParaRPr lang="fr-FR" sz="1200" dirty="0">
              <a:solidFill>
                <a:srgbClr val="002060"/>
              </a:solidFill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370249BD-252D-4DB5-B221-0B3B187E579B}"/>
              </a:ext>
            </a:extLst>
          </p:cNvPr>
          <p:cNvGrpSpPr/>
          <p:nvPr/>
        </p:nvGrpSpPr>
        <p:grpSpPr>
          <a:xfrm>
            <a:off x="-71092" y="1572474"/>
            <a:ext cx="6430969" cy="4207988"/>
            <a:chOff x="-71092" y="1572474"/>
            <a:chExt cx="6430969" cy="42079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CF6E3B7-0813-49E2-AE45-E0B3D734C53A}"/>
                </a:ext>
              </a:extLst>
            </p:cNvPr>
            <p:cNvGrpSpPr/>
            <p:nvPr/>
          </p:nvGrpSpPr>
          <p:grpSpPr>
            <a:xfrm>
              <a:off x="-71092" y="1572474"/>
              <a:ext cx="3213054" cy="1503245"/>
              <a:chOff x="-2293114" y="2320209"/>
              <a:chExt cx="3213054" cy="1503245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023DB412-33FB-4B03-B11B-6E8349B026C7}"/>
                  </a:ext>
                </a:extLst>
              </p:cNvPr>
              <p:cNvGrpSpPr/>
              <p:nvPr/>
            </p:nvGrpSpPr>
            <p:grpSpPr>
              <a:xfrm>
                <a:off x="-388115" y="3139470"/>
                <a:ext cx="1308055" cy="683984"/>
                <a:chOff x="-1409758" y="1441713"/>
                <a:chExt cx="1592876" cy="956814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8A4D3865-188F-4C81-BA0E-66488D37BB1D}"/>
                    </a:ext>
                  </a:extLst>
                </p:cNvPr>
                <p:cNvCxnSpPr/>
                <p:nvPr/>
              </p:nvCxnSpPr>
              <p:spPr>
                <a:xfrm flipV="1">
                  <a:off x="-750963" y="1549437"/>
                  <a:ext cx="2082" cy="64135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59856F8-BD79-42E6-8797-3153CC7A9B19}"/>
                    </a:ext>
                  </a:extLst>
                </p:cNvPr>
                <p:cNvCxnSpPr/>
                <p:nvPr/>
              </p:nvCxnSpPr>
              <p:spPr>
                <a:xfrm>
                  <a:off x="-745242" y="2193072"/>
                  <a:ext cx="84539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Freeform 72">
                  <a:extLst>
                    <a:ext uri="{FF2B5EF4-FFF2-40B4-BE49-F238E27FC236}">
                      <a16:creationId xmlns:a16="http://schemas.microsoft.com/office/drawing/2014/main" id="{CF425D54-49D9-4CC1-9074-7D183B9E002A}"/>
                    </a:ext>
                  </a:extLst>
                </p:cNvPr>
                <p:cNvSpPr/>
                <p:nvPr/>
              </p:nvSpPr>
              <p:spPr>
                <a:xfrm>
                  <a:off x="-748882" y="1866820"/>
                  <a:ext cx="690035" cy="323965"/>
                </a:xfrm>
                <a:custGeom>
                  <a:avLst/>
                  <a:gdLst>
                    <a:gd name="connsiteX0" fmla="*/ 0 w 1301750"/>
                    <a:gd name="connsiteY0" fmla="*/ 610095 h 616445"/>
                    <a:gd name="connsiteX1" fmla="*/ 355600 w 1301750"/>
                    <a:gd name="connsiteY1" fmla="*/ 495 h 616445"/>
                    <a:gd name="connsiteX2" fmla="*/ 762000 w 1301750"/>
                    <a:gd name="connsiteY2" fmla="*/ 508495 h 616445"/>
                    <a:gd name="connsiteX3" fmla="*/ 1301750 w 1301750"/>
                    <a:gd name="connsiteY3" fmla="*/ 616445 h 61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750" h="616445">
                      <a:moveTo>
                        <a:pt x="0" y="610095"/>
                      </a:moveTo>
                      <a:cubicBezTo>
                        <a:pt x="114300" y="313761"/>
                        <a:pt x="228600" y="17428"/>
                        <a:pt x="355600" y="495"/>
                      </a:cubicBezTo>
                      <a:cubicBezTo>
                        <a:pt x="482600" y="-16438"/>
                        <a:pt x="604308" y="405837"/>
                        <a:pt x="762000" y="508495"/>
                      </a:cubicBezTo>
                      <a:cubicBezTo>
                        <a:pt x="919692" y="611153"/>
                        <a:pt x="1211792" y="609037"/>
                        <a:pt x="1301750" y="616445"/>
                      </a:cubicBezTo>
                    </a:path>
                  </a:pathLst>
                </a:custGeom>
                <a:noFill/>
                <a:ln>
                  <a:solidFill>
                    <a:srgbClr val="EB8B2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B0887A7B-778B-46B8-9AC4-A4349DA369BC}"/>
                    </a:ext>
                  </a:extLst>
                </p:cNvPr>
                <p:cNvSpPr txBox="1"/>
                <p:nvPr/>
              </p:nvSpPr>
              <p:spPr>
                <a:xfrm>
                  <a:off x="-1081611" y="1682841"/>
                  <a:ext cx="425938" cy="3444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1000" b="1" dirty="0">
                      <a:solidFill>
                        <a:srgbClr val="003361"/>
                      </a:solidFill>
                    </a:rPr>
                    <a:t>0.7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7B912BAB-F3E4-4A53-B24D-3D707DB803D4}"/>
                    </a:ext>
                  </a:extLst>
                </p:cNvPr>
                <p:cNvSpPr txBox="1"/>
                <p:nvPr/>
              </p:nvSpPr>
              <p:spPr>
                <a:xfrm>
                  <a:off x="-1409758" y="1441713"/>
                  <a:ext cx="546945" cy="215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800" b="1" dirty="0">
                      <a:solidFill>
                        <a:srgbClr val="003361"/>
                      </a:solidFill>
                    </a:rPr>
                    <a:t>Q (m³/s)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1C3424F-B70A-48AC-9999-9B24E372B7BE}"/>
                    </a:ext>
                  </a:extLst>
                </p:cNvPr>
                <p:cNvSpPr txBox="1"/>
                <p:nvPr/>
              </p:nvSpPr>
              <p:spPr>
                <a:xfrm>
                  <a:off x="-165054" y="2183082"/>
                  <a:ext cx="348172" cy="2154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800" b="1" dirty="0">
                      <a:solidFill>
                        <a:srgbClr val="003361"/>
                      </a:solidFill>
                    </a:rPr>
                    <a:t>t (s)</a:t>
                  </a:r>
                </a:p>
              </p:txBody>
            </p:sp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FBB73FF-0619-491E-A83A-D1EBAE4BD73F}"/>
                  </a:ext>
                </a:extLst>
              </p:cNvPr>
              <p:cNvGrpSpPr/>
              <p:nvPr/>
            </p:nvGrpSpPr>
            <p:grpSpPr>
              <a:xfrm>
                <a:off x="-2293114" y="2320209"/>
                <a:ext cx="1290910" cy="1126104"/>
                <a:chOff x="-210833" y="1798880"/>
                <a:chExt cx="1571999" cy="1575284"/>
              </a:xfrm>
            </p:grpSpPr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3C416376-98D0-4138-B38F-2D27BE57EBCD}"/>
                    </a:ext>
                  </a:extLst>
                </p:cNvPr>
                <p:cNvCxnSpPr/>
                <p:nvPr/>
              </p:nvCxnSpPr>
              <p:spPr>
                <a:xfrm flipV="1">
                  <a:off x="393388" y="1902431"/>
                  <a:ext cx="2082" cy="64135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1019258F-EC1E-4748-BBE3-564541954262}"/>
                    </a:ext>
                  </a:extLst>
                </p:cNvPr>
                <p:cNvCxnSpPr/>
                <p:nvPr/>
              </p:nvCxnSpPr>
              <p:spPr>
                <a:xfrm>
                  <a:off x="393178" y="2551394"/>
                  <a:ext cx="84540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Freeform 80">
                  <a:extLst>
                    <a:ext uri="{FF2B5EF4-FFF2-40B4-BE49-F238E27FC236}">
                      <a16:creationId xmlns:a16="http://schemas.microsoft.com/office/drawing/2014/main" id="{E8C70A86-0B88-4C61-828D-F649929367B7}"/>
                    </a:ext>
                  </a:extLst>
                </p:cNvPr>
                <p:cNvSpPr/>
                <p:nvPr/>
              </p:nvSpPr>
              <p:spPr>
                <a:xfrm>
                  <a:off x="400228" y="2227429"/>
                  <a:ext cx="690035" cy="323965"/>
                </a:xfrm>
                <a:custGeom>
                  <a:avLst/>
                  <a:gdLst>
                    <a:gd name="connsiteX0" fmla="*/ 0 w 1301750"/>
                    <a:gd name="connsiteY0" fmla="*/ 610095 h 616445"/>
                    <a:gd name="connsiteX1" fmla="*/ 355600 w 1301750"/>
                    <a:gd name="connsiteY1" fmla="*/ 495 h 616445"/>
                    <a:gd name="connsiteX2" fmla="*/ 762000 w 1301750"/>
                    <a:gd name="connsiteY2" fmla="*/ 508495 h 616445"/>
                    <a:gd name="connsiteX3" fmla="*/ 1301750 w 1301750"/>
                    <a:gd name="connsiteY3" fmla="*/ 616445 h 61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01750" h="616445">
                      <a:moveTo>
                        <a:pt x="0" y="610095"/>
                      </a:moveTo>
                      <a:cubicBezTo>
                        <a:pt x="114300" y="313761"/>
                        <a:pt x="228600" y="17428"/>
                        <a:pt x="355600" y="495"/>
                      </a:cubicBezTo>
                      <a:cubicBezTo>
                        <a:pt x="482600" y="-16438"/>
                        <a:pt x="604308" y="405837"/>
                        <a:pt x="762000" y="508495"/>
                      </a:cubicBezTo>
                      <a:cubicBezTo>
                        <a:pt x="919692" y="611153"/>
                        <a:pt x="1211792" y="609037"/>
                        <a:pt x="1301750" y="616445"/>
                      </a:cubicBezTo>
                    </a:path>
                  </a:pathLst>
                </a:custGeom>
                <a:noFill/>
                <a:ln>
                  <a:solidFill>
                    <a:srgbClr val="EB8B2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 dirty="0"/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85AC3C16-52B2-44CD-B8AF-BA7A974C058E}"/>
                    </a:ext>
                  </a:extLst>
                </p:cNvPr>
                <p:cNvSpPr txBox="1"/>
                <p:nvPr/>
              </p:nvSpPr>
              <p:spPr>
                <a:xfrm>
                  <a:off x="33017" y="2065489"/>
                  <a:ext cx="425937" cy="3444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1000" b="1" dirty="0">
                      <a:solidFill>
                        <a:srgbClr val="003361"/>
                      </a:solidFill>
                    </a:rPr>
                    <a:t>0.5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77443E73-0387-4E0A-93ED-EBE625D375DA}"/>
                    </a:ext>
                  </a:extLst>
                </p:cNvPr>
                <p:cNvSpPr txBox="1"/>
                <p:nvPr/>
              </p:nvSpPr>
              <p:spPr>
                <a:xfrm>
                  <a:off x="-210833" y="1798880"/>
                  <a:ext cx="54694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800" b="1" dirty="0">
                      <a:solidFill>
                        <a:srgbClr val="003361"/>
                      </a:solidFill>
                    </a:rPr>
                    <a:t>Q (m³/s)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DFE9ED8B-B346-4A6F-B47B-BB55E93ED9BA}"/>
                    </a:ext>
                  </a:extLst>
                </p:cNvPr>
                <p:cNvSpPr txBox="1"/>
                <p:nvPr/>
              </p:nvSpPr>
              <p:spPr>
                <a:xfrm>
                  <a:off x="1012993" y="3158720"/>
                  <a:ext cx="34817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800" b="1" dirty="0">
                      <a:solidFill>
                        <a:srgbClr val="003361"/>
                      </a:solidFill>
                    </a:rPr>
                    <a:t>t (s)</a:t>
                  </a:r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84845A8-FCFA-42B4-888A-0922FF3B0C12}"/>
                </a:ext>
              </a:extLst>
            </p:cNvPr>
            <p:cNvGrpSpPr/>
            <p:nvPr/>
          </p:nvGrpSpPr>
          <p:grpSpPr>
            <a:xfrm>
              <a:off x="404376" y="1611509"/>
              <a:ext cx="5955501" cy="4168953"/>
              <a:chOff x="1895010" y="1183931"/>
              <a:chExt cx="7275183" cy="4942878"/>
            </a:xfrm>
          </p:grpSpPr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3FCA0595-7609-4204-9DBD-F7FD5EAC708C}"/>
                  </a:ext>
                </a:extLst>
              </p:cNvPr>
              <p:cNvSpPr/>
              <p:nvPr/>
            </p:nvSpPr>
            <p:spPr>
              <a:xfrm rot="17521701">
                <a:off x="8725720" y="5727826"/>
                <a:ext cx="462417" cy="272302"/>
              </a:xfrm>
              <a:prstGeom prst="triangle">
                <a:avLst>
                  <a:gd name="adj" fmla="val 6028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3DCE9E20-F031-442C-8384-9722BC271DE4}"/>
                  </a:ext>
                </a:extLst>
              </p:cNvPr>
              <p:cNvSpPr/>
              <p:nvPr/>
            </p:nvSpPr>
            <p:spPr>
              <a:xfrm>
                <a:off x="1895010" y="2379812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2</a:t>
                </a: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4520B9D-3DA7-4C47-88CF-BA451040CB14}"/>
                  </a:ext>
                </a:extLst>
              </p:cNvPr>
              <p:cNvSpPr/>
              <p:nvPr/>
            </p:nvSpPr>
            <p:spPr>
              <a:xfrm>
                <a:off x="1895010" y="4530047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3</a:t>
                </a: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6165DFB8-EBEA-4910-AC85-A06513D07DE3}"/>
                  </a:ext>
                </a:extLst>
              </p:cNvPr>
              <p:cNvSpPr/>
              <p:nvPr/>
            </p:nvSpPr>
            <p:spPr>
              <a:xfrm>
                <a:off x="6370074" y="2379812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1</a:t>
                </a: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8CDB19F-CE53-422B-A442-6289A9C95912}"/>
                  </a:ext>
                </a:extLst>
              </p:cNvPr>
              <p:cNvSpPr/>
              <p:nvPr/>
            </p:nvSpPr>
            <p:spPr>
              <a:xfrm>
                <a:off x="4236092" y="3490856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4</a:t>
                </a:r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7036D695-CEA1-41AF-A330-FA2180424C12}"/>
                  </a:ext>
                </a:extLst>
              </p:cNvPr>
              <p:cNvSpPr/>
              <p:nvPr/>
            </p:nvSpPr>
            <p:spPr>
              <a:xfrm>
                <a:off x="6370074" y="4530047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5</a:t>
                </a:r>
              </a:p>
            </p:txBody>
          </p:sp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6A315A7C-D096-49FB-9985-68EEE44FE3F3}"/>
                  </a:ext>
                </a:extLst>
              </p:cNvPr>
              <p:cNvCxnSpPr>
                <a:cxnSpLocks/>
                <a:endCxn id="162" idx="0"/>
              </p:cNvCxnSpPr>
              <p:nvPr/>
            </p:nvCxnSpPr>
            <p:spPr>
              <a:xfrm>
                <a:off x="6602866" y="1500873"/>
                <a:ext cx="0" cy="87893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>
                <a:extLst>
                  <a:ext uri="{FF2B5EF4-FFF2-40B4-BE49-F238E27FC236}">
                    <a16:creationId xmlns:a16="http://schemas.microsoft.com/office/drawing/2014/main" id="{328AF078-AA5B-4E19-94FF-4E285BD87E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1052" y="1500873"/>
                <a:ext cx="0" cy="87624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>
                <a:extLst>
                  <a:ext uri="{FF2B5EF4-FFF2-40B4-BE49-F238E27FC236}">
                    <a16:creationId xmlns:a16="http://schemas.microsoft.com/office/drawing/2014/main" id="{53A1F628-1AED-4C0F-A7CB-2DE4E4D0993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21473" y="3658432"/>
                <a:ext cx="12656" cy="87448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DFA8589-C180-4F7A-9904-5CCB35EF600D}"/>
                  </a:ext>
                </a:extLst>
              </p:cNvPr>
              <p:cNvSpPr txBox="1"/>
              <p:nvPr/>
            </p:nvSpPr>
            <p:spPr>
              <a:xfrm>
                <a:off x="2127801" y="1183931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flow1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B5933F75-5F76-4102-B5F7-9976C041207F}"/>
                  </a:ext>
                </a:extLst>
              </p:cNvPr>
              <p:cNvSpPr txBox="1"/>
              <p:nvPr/>
            </p:nvSpPr>
            <p:spPr>
              <a:xfrm>
                <a:off x="6583513" y="1978710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flow3</a:t>
                </a: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A8B9EBE1-9C50-481A-8BEB-16397963FF26}"/>
                  </a:ext>
                </a:extLst>
              </p:cNvPr>
              <p:cNvSpPr txBox="1"/>
              <p:nvPr/>
            </p:nvSpPr>
            <p:spPr>
              <a:xfrm>
                <a:off x="2142104" y="3326856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flow4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92B10DD5-BCFD-4AC6-AF27-3B0D34695561}"/>
                  </a:ext>
                </a:extLst>
              </p:cNvPr>
              <p:cNvSpPr txBox="1"/>
              <p:nvPr/>
            </p:nvSpPr>
            <p:spPr>
              <a:xfrm>
                <a:off x="6570999" y="3167597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flow5</a:t>
                </a: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8BEC4F06-23A0-40E2-8712-311B9717F3DA}"/>
                  </a:ext>
                </a:extLst>
              </p:cNvPr>
              <p:cNvCxnSpPr>
                <a:cxnSpLocks/>
                <a:stCxn id="155" idx="5"/>
              </p:cNvCxnSpPr>
              <p:nvPr/>
            </p:nvCxnSpPr>
            <p:spPr>
              <a:xfrm flipV="1">
                <a:off x="2292409" y="4021483"/>
                <a:ext cx="2138136" cy="91013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F9F3D2E-CB69-4123-B547-7091ECE2C9F2}"/>
                  </a:ext>
                </a:extLst>
              </p:cNvPr>
              <p:cNvCxnSpPr>
                <a:cxnSpLocks/>
                <a:stCxn id="155" idx="0"/>
              </p:cNvCxnSpPr>
              <p:nvPr/>
            </p:nvCxnSpPr>
            <p:spPr>
              <a:xfrm flipV="1">
                <a:off x="2127801" y="3696704"/>
                <a:ext cx="2015359" cy="83334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FAC02A23-6EC8-4BA3-B7E8-9B068F1B17A5}"/>
                  </a:ext>
                </a:extLst>
              </p:cNvPr>
              <p:cNvCxnSpPr>
                <a:cxnSpLocks/>
                <a:stCxn id="153" idx="7"/>
              </p:cNvCxnSpPr>
              <p:nvPr/>
            </p:nvCxnSpPr>
            <p:spPr>
              <a:xfrm>
                <a:off x="2292409" y="2448711"/>
                <a:ext cx="2056531" cy="872047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DA8639B2-2253-401D-928B-F9120D6633E7}"/>
                  </a:ext>
                </a:extLst>
              </p:cNvPr>
              <p:cNvCxnSpPr>
                <a:cxnSpLocks/>
                <a:stCxn id="153" idx="4"/>
              </p:cNvCxnSpPr>
              <p:nvPr/>
            </p:nvCxnSpPr>
            <p:spPr>
              <a:xfrm>
                <a:off x="2127801" y="2850285"/>
                <a:ext cx="2037966" cy="856747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2558F87E-F826-4269-8752-1BDCF6A690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6338" y="4033869"/>
                <a:ext cx="2137935" cy="100981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9F43FD35-B965-4516-B1D5-74F10B174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2148" y="3696704"/>
                <a:ext cx="1866578" cy="803776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291B7FDD-56CA-4ECB-B4C0-2FD8FA1DEA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7882" y="5032316"/>
                <a:ext cx="2404083" cy="109449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4385D7B-6B94-4ECA-9221-610918126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9699" y="4487980"/>
                <a:ext cx="2470494" cy="113999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AE0394C6-6810-441F-B528-83B2255876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8232" y="2831225"/>
                <a:ext cx="1976639" cy="876985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>
                <a:extLst>
                  <a:ext uri="{FF2B5EF4-FFF2-40B4-BE49-F238E27FC236}">
                    <a16:creationId xmlns:a16="http://schemas.microsoft.com/office/drawing/2014/main" id="{F80455FB-A07D-41A9-AD53-F33F826E3189}"/>
                  </a:ext>
                </a:extLst>
              </p:cNvPr>
              <p:cNvCxnSpPr>
                <a:cxnSpLocks/>
                <a:endCxn id="168" idx="0"/>
              </p:cNvCxnSpPr>
              <p:nvPr/>
            </p:nvCxnSpPr>
            <p:spPr>
              <a:xfrm>
                <a:off x="6602866" y="3529482"/>
                <a:ext cx="0" cy="100056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700EC3FB-0CAB-4B21-9D71-F0526213E0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8940" y="2344011"/>
                <a:ext cx="2191380" cy="986839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B948FCF3-C3A8-4E71-92E8-019A962CDF71}"/>
                  </a:ext>
                </a:extLst>
              </p:cNvPr>
              <p:cNvSpPr txBox="1"/>
              <p:nvPr/>
            </p:nvSpPr>
            <p:spPr>
              <a:xfrm>
                <a:off x="4464991" y="2149889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flow2</a:t>
                </a:r>
              </a:p>
            </p:txBody>
          </p:sp>
          <p:cxnSp>
            <p:nvCxnSpPr>
              <p:cNvPr id="188" name="Straight Arrow Connector 187">
                <a:extLst>
                  <a:ext uri="{FF2B5EF4-FFF2-40B4-BE49-F238E27FC236}">
                    <a16:creationId xmlns:a16="http://schemas.microsoft.com/office/drawing/2014/main" id="{A469D5D2-57FB-432F-8288-121F7F1A861E}"/>
                  </a:ext>
                </a:extLst>
              </p:cNvPr>
              <p:cNvCxnSpPr>
                <a:cxnSpLocks/>
                <a:stCxn id="99" idx="1"/>
                <a:endCxn id="163" idx="0"/>
              </p:cNvCxnSpPr>
              <p:nvPr/>
            </p:nvCxnSpPr>
            <p:spPr>
              <a:xfrm flipH="1">
                <a:off x="4468883" y="2469523"/>
                <a:ext cx="24484" cy="102133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F2AED0E4-5496-488F-881A-D1D6B94EF7F4}"/>
                </a:ext>
              </a:extLst>
            </p:cNvPr>
            <p:cNvCxnSpPr/>
            <p:nvPr/>
          </p:nvCxnSpPr>
          <p:spPr>
            <a:xfrm flipV="1">
              <a:off x="4097094" y="1648797"/>
              <a:ext cx="1710" cy="458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0732AD61-C407-4F02-8799-C6A4F4303BB8}"/>
                </a:ext>
              </a:extLst>
            </p:cNvPr>
            <p:cNvCxnSpPr/>
            <p:nvPr/>
          </p:nvCxnSpPr>
          <p:spPr>
            <a:xfrm>
              <a:off x="4092868" y="2104973"/>
              <a:ext cx="6942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Freeform 80">
              <a:extLst>
                <a:ext uri="{FF2B5EF4-FFF2-40B4-BE49-F238E27FC236}">
                  <a16:creationId xmlns:a16="http://schemas.microsoft.com/office/drawing/2014/main" id="{F5458FBF-1ECA-41D1-89A9-2DB8254A97B3}"/>
                </a:ext>
              </a:extLst>
            </p:cNvPr>
            <p:cNvSpPr/>
            <p:nvPr/>
          </p:nvSpPr>
          <p:spPr>
            <a:xfrm>
              <a:off x="4102802" y="1882362"/>
              <a:ext cx="566650" cy="231589"/>
            </a:xfrm>
            <a:custGeom>
              <a:avLst/>
              <a:gdLst>
                <a:gd name="connsiteX0" fmla="*/ 0 w 1301750"/>
                <a:gd name="connsiteY0" fmla="*/ 610095 h 616445"/>
                <a:gd name="connsiteX1" fmla="*/ 355600 w 1301750"/>
                <a:gd name="connsiteY1" fmla="*/ 495 h 616445"/>
                <a:gd name="connsiteX2" fmla="*/ 762000 w 1301750"/>
                <a:gd name="connsiteY2" fmla="*/ 508495 h 616445"/>
                <a:gd name="connsiteX3" fmla="*/ 1301750 w 1301750"/>
                <a:gd name="connsiteY3" fmla="*/ 616445 h 61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0" h="616445">
                  <a:moveTo>
                    <a:pt x="0" y="610095"/>
                  </a:moveTo>
                  <a:cubicBezTo>
                    <a:pt x="114300" y="313761"/>
                    <a:pt x="228600" y="17428"/>
                    <a:pt x="355600" y="495"/>
                  </a:cubicBezTo>
                  <a:cubicBezTo>
                    <a:pt x="482600" y="-16438"/>
                    <a:pt x="604308" y="405837"/>
                    <a:pt x="762000" y="508495"/>
                  </a:cubicBezTo>
                  <a:cubicBezTo>
                    <a:pt x="919692" y="611153"/>
                    <a:pt x="1211792" y="609037"/>
                    <a:pt x="1301750" y="616445"/>
                  </a:cubicBezTo>
                </a:path>
              </a:pathLst>
            </a:custGeom>
            <a:noFill/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CA5FB2D4-728C-4FE8-9C47-0CFCDE18D8A8}"/>
                </a:ext>
              </a:extLst>
            </p:cNvPr>
            <p:cNvSpPr txBox="1"/>
            <p:nvPr/>
          </p:nvSpPr>
          <p:spPr>
            <a:xfrm>
              <a:off x="3822335" y="1769192"/>
              <a:ext cx="3497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000" b="1" dirty="0">
                  <a:solidFill>
                    <a:srgbClr val="003361"/>
                  </a:solidFill>
                </a:rPr>
                <a:t>0.5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3DCD83B4-6229-4480-A14D-CD06C9811F2F}"/>
                </a:ext>
              </a:extLst>
            </p:cNvPr>
            <p:cNvSpPr txBox="1"/>
            <p:nvPr/>
          </p:nvSpPr>
          <p:spPr>
            <a:xfrm>
              <a:off x="3586668" y="1609143"/>
              <a:ext cx="449146" cy="154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800" b="1" dirty="0">
                  <a:solidFill>
                    <a:srgbClr val="003361"/>
                  </a:solidFill>
                </a:rPr>
                <a:t>Q (m³/s)</a:t>
              </a:r>
            </a:p>
          </p:txBody>
        </p: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7D2DF2CA-A342-46B6-9B7C-0EB1AE47FEFC}"/>
                </a:ext>
              </a:extLst>
            </p:cNvPr>
            <p:cNvCxnSpPr/>
            <p:nvPr/>
          </p:nvCxnSpPr>
          <p:spPr>
            <a:xfrm flipV="1">
              <a:off x="4092868" y="3364168"/>
              <a:ext cx="1710" cy="458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083E77DE-794D-48D5-BA7B-2E0AFD753888}"/>
                </a:ext>
              </a:extLst>
            </p:cNvPr>
            <p:cNvCxnSpPr/>
            <p:nvPr/>
          </p:nvCxnSpPr>
          <p:spPr>
            <a:xfrm>
              <a:off x="4092868" y="3817491"/>
              <a:ext cx="6942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Freeform 80">
              <a:extLst>
                <a:ext uri="{FF2B5EF4-FFF2-40B4-BE49-F238E27FC236}">
                  <a16:creationId xmlns:a16="http://schemas.microsoft.com/office/drawing/2014/main" id="{2D9EABE0-8064-43C7-A3B4-BAE797EBEECA}"/>
                </a:ext>
              </a:extLst>
            </p:cNvPr>
            <p:cNvSpPr/>
            <p:nvPr/>
          </p:nvSpPr>
          <p:spPr>
            <a:xfrm>
              <a:off x="4096924" y="3585902"/>
              <a:ext cx="566650" cy="231589"/>
            </a:xfrm>
            <a:custGeom>
              <a:avLst/>
              <a:gdLst>
                <a:gd name="connsiteX0" fmla="*/ 0 w 1301750"/>
                <a:gd name="connsiteY0" fmla="*/ 610095 h 616445"/>
                <a:gd name="connsiteX1" fmla="*/ 355600 w 1301750"/>
                <a:gd name="connsiteY1" fmla="*/ 495 h 616445"/>
                <a:gd name="connsiteX2" fmla="*/ 762000 w 1301750"/>
                <a:gd name="connsiteY2" fmla="*/ 508495 h 616445"/>
                <a:gd name="connsiteX3" fmla="*/ 1301750 w 1301750"/>
                <a:gd name="connsiteY3" fmla="*/ 616445 h 61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0" h="616445">
                  <a:moveTo>
                    <a:pt x="0" y="610095"/>
                  </a:moveTo>
                  <a:cubicBezTo>
                    <a:pt x="114300" y="313761"/>
                    <a:pt x="228600" y="17428"/>
                    <a:pt x="355600" y="495"/>
                  </a:cubicBezTo>
                  <a:cubicBezTo>
                    <a:pt x="482600" y="-16438"/>
                    <a:pt x="604308" y="405837"/>
                    <a:pt x="762000" y="508495"/>
                  </a:cubicBezTo>
                  <a:cubicBezTo>
                    <a:pt x="919692" y="611153"/>
                    <a:pt x="1211792" y="609037"/>
                    <a:pt x="1301750" y="616445"/>
                  </a:cubicBezTo>
                </a:path>
              </a:pathLst>
            </a:custGeom>
            <a:noFill/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6D0C4CF-DCD6-4688-A934-39CF882864C1}"/>
                </a:ext>
              </a:extLst>
            </p:cNvPr>
            <p:cNvSpPr txBox="1"/>
            <p:nvPr/>
          </p:nvSpPr>
          <p:spPr>
            <a:xfrm>
              <a:off x="3813650" y="3468911"/>
              <a:ext cx="3497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000" b="1" dirty="0">
                  <a:solidFill>
                    <a:srgbClr val="003361"/>
                  </a:solidFill>
                </a:rPr>
                <a:t>0.5</a:t>
              </a: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3AA03ACC-8084-49CD-A6DF-F536913F75CC}"/>
                </a:ext>
              </a:extLst>
            </p:cNvPr>
            <p:cNvSpPr txBox="1"/>
            <p:nvPr/>
          </p:nvSpPr>
          <p:spPr>
            <a:xfrm>
              <a:off x="3606177" y="3301251"/>
              <a:ext cx="449146" cy="154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800" b="1" dirty="0">
                  <a:solidFill>
                    <a:srgbClr val="003361"/>
                  </a:solidFill>
                </a:rPr>
                <a:t>Q (m³/s)</a:t>
              </a:r>
            </a:p>
          </p:txBody>
        </p: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043D7E05-6430-4071-BAC3-748A61F0707A}"/>
                </a:ext>
              </a:extLst>
            </p:cNvPr>
            <p:cNvCxnSpPr/>
            <p:nvPr/>
          </p:nvCxnSpPr>
          <p:spPr>
            <a:xfrm flipV="1">
              <a:off x="443051" y="3476321"/>
              <a:ext cx="1710" cy="4584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D2173F98-F51B-4391-A9AD-B84E34E9256C}"/>
                </a:ext>
              </a:extLst>
            </p:cNvPr>
            <p:cNvCxnSpPr/>
            <p:nvPr/>
          </p:nvCxnSpPr>
          <p:spPr>
            <a:xfrm>
              <a:off x="438387" y="3932499"/>
              <a:ext cx="69423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Freeform 80">
              <a:extLst>
                <a:ext uri="{FF2B5EF4-FFF2-40B4-BE49-F238E27FC236}">
                  <a16:creationId xmlns:a16="http://schemas.microsoft.com/office/drawing/2014/main" id="{9DBC83B1-FD48-4F59-A938-2F80D8D118D1}"/>
                </a:ext>
              </a:extLst>
            </p:cNvPr>
            <p:cNvSpPr/>
            <p:nvPr/>
          </p:nvSpPr>
          <p:spPr>
            <a:xfrm>
              <a:off x="444285" y="3696148"/>
              <a:ext cx="566650" cy="231589"/>
            </a:xfrm>
            <a:custGeom>
              <a:avLst/>
              <a:gdLst>
                <a:gd name="connsiteX0" fmla="*/ 0 w 1301750"/>
                <a:gd name="connsiteY0" fmla="*/ 610095 h 616445"/>
                <a:gd name="connsiteX1" fmla="*/ 355600 w 1301750"/>
                <a:gd name="connsiteY1" fmla="*/ 495 h 616445"/>
                <a:gd name="connsiteX2" fmla="*/ 762000 w 1301750"/>
                <a:gd name="connsiteY2" fmla="*/ 508495 h 616445"/>
                <a:gd name="connsiteX3" fmla="*/ 1301750 w 1301750"/>
                <a:gd name="connsiteY3" fmla="*/ 616445 h 61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1750" h="616445">
                  <a:moveTo>
                    <a:pt x="0" y="610095"/>
                  </a:moveTo>
                  <a:cubicBezTo>
                    <a:pt x="114300" y="313761"/>
                    <a:pt x="228600" y="17428"/>
                    <a:pt x="355600" y="495"/>
                  </a:cubicBezTo>
                  <a:cubicBezTo>
                    <a:pt x="482600" y="-16438"/>
                    <a:pt x="604308" y="405837"/>
                    <a:pt x="762000" y="508495"/>
                  </a:cubicBezTo>
                  <a:cubicBezTo>
                    <a:pt x="919692" y="611153"/>
                    <a:pt x="1211792" y="609037"/>
                    <a:pt x="1301750" y="616445"/>
                  </a:cubicBezTo>
                </a:path>
              </a:pathLst>
            </a:custGeom>
            <a:noFill/>
            <a:ln>
              <a:solidFill>
                <a:srgbClr val="EB8B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D00937DF-DBD3-4C52-A21C-5AC5330FB63C}"/>
                </a:ext>
              </a:extLst>
            </p:cNvPr>
            <p:cNvSpPr txBox="1"/>
            <p:nvPr/>
          </p:nvSpPr>
          <p:spPr>
            <a:xfrm>
              <a:off x="175670" y="3589808"/>
              <a:ext cx="34977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000" b="1" dirty="0">
                  <a:solidFill>
                    <a:srgbClr val="003361"/>
                  </a:solidFill>
                </a:rPr>
                <a:t>0.5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DFEABAE-F107-4E16-9102-B6FC9F405FF5}"/>
                </a:ext>
              </a:extLst>
            </p:cNvPr>
            <p:cNvSpPr txBox="1"/>
            <p:nvPr/>
          </p:nvSpPr>
          <p:spPr>
            <a:xfrm>
              <a:off x="-44099" y="3384927"/>
              <a:ext cx="449146" cy="154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800" b="1" dirty="0">
                  <a:solidFill>
                    <a:srgbClr val="003361"/>
                  </a:solidFill>
                </a:rPr>
                <a:t>Q (m³/s)</a:t>
              </a:r>
            </a:p>
          </p:txBody>
        </p:sp>
      </p:grpSp>
      <p:sp>
        <p:nvSpPr>
          <p:cNvPr id="208" name="Arrow: Right 207">
            <a:extLst>
              <a:ext uri="{FF2B5EF4-FFF2-40B4-BE49-F238E27FC236}">
                <a16:creationId xmlns:a16="http://schemas.microsoft.com/office/drawing/2014/main" id="{6C5608B5-88A5-4CF6-8B8B-93603EFCAB5D}"/>
              </a:ext>
            </a:extLst>
          </p:cNvPr>
          <p:cNvSpPr/>
          <p:nvPr/>
        </p:nvSpPr>
        <p:spPr>
          <a:xfrm>
            <a:off x="5441302" y="3593610"/>
            <a:ext cx="747905" cy="192969"/>
          </a:xfrm>
          <a:prstGeom prst="rightArrow">
            <a:avLst>
              <a:gd name="adj1" fmla="val 50000"/>
              <a:gd name="adj2" fmla="val 847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D17455BA-EC33-4028-8182-EAEAD9887A94}"/>
              </a:ext>
            </a:extLst>
          </p:cNvPr>
          <p:cNvGrpSpPr/>
          <p:nvPr/>
        </p:nvGrpSpPr>
        <p:grpSpPr>
          <a:xfrm>
            <a:off x="5849523" y="2126922"/>
            <a:ext cx="5955501" cy="3697466"/>
            <a:chOff x="5849523" y="2126922"/>
            <a:chExt cx="5955501" cy="3697466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EB1D39C-0BFF-48F5-A17B-C658BC1C3EC9}"/>
                </a:ext>
              </a:extLst>
            </p:cNvPr>
            <p:cNvGrpSpPr/>
            <p:nvPr/>
          </p:nvGrpSpPr>
          <p:grpSpPr>
            <a:xfrm>
              <a:off x="5849523" y="2147137"/>
              <a:ext cx="5955501" cy="3677251"/>
              <a:chOff x="1895010" y="1766913"/>
              <a:chExt cx="7275183" cy="4359896"/>
            </a:xfrm>
          </p:grpSpPr>
          <p:sp>
            <p:nvSpPr>
              <p:cNvPr id="112" name="Isosceles Triangle 111">
                <a:extLst>
                  <a:ext uri="{FF2B5EF4-FFF2-40B4-BE49-F238E27FC236}">
                    <a16:creationId xmlns:a16="http://schemas.microsoft.com/office/drawing/2014/main" id="{1FF17A00-E751-419D-A464-2A44EA04B8FE}"/>
                  </a:ext>
                </a:extLst>
              </p:cNvPr>
              <p:cNvSpPr/>
              <p:nvPr/>
            </p:nvSpPr>
            <p:spPr>
              <a:xfrm rot="17521701">
                <a:off x="8766383" y="5700638"/>
                <a:ext cx="403759" cy="272302"/>
              </a:xfrm>
              <a:prstGeom prst="triangle">
                <a:avLst>
                  <a:gd name="adj" fmla="val 60286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8FB52C3F-D5CB-4FB3-9BC4-411607022FA2}"/>
                  </a:ext>
                </a:extLst>
              </p:cNvPr>
              <p:cNvCxnSpPr>
                <a:cxnSpLocks/>
                <a:endCxn id="124" idx="1"/>
              </p:cNvCxnSpPr>
              <p:nvPr/>
            </p:nvCxnSpPr>
            <p:spPr>
              <a:xfrm>
                <a:off x="2065256" y="2591902"/>
                <a:ext cx="2239019" cy="96785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8C1E576-15F7-4C52-B40C-1843293A8462}"/>
                  </a:ext>
                </a:extLst>
              </p:cNvPr>
              <p:cNvSpPr/>
              <p:nvPr/>
            </p:nvSpPr>
            <p:spPr>
              <a:xfrm>
                <a:off x="1895010" y="2379812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2</a:t>
                </a: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21C5CE61-9AC9-445E-989E-656BBFF7AAC3}"/>
                  </a:ext>
                </a:extLst>
              </p:cNvPr>
              <p:cNvCxnSpPr>
                <a:cxnSpLocks/>
                <a:endCxn id="124" idx="3"/>
              </p:cNvCxnSpPr>
              <p:nvPr/>
            </p:nvCxnSpPr>
            <p:spPr>
              <a:xfrm flipV="1">
                <a:off x="2071801" y="3892430"/>
                <a:ext cx="2232474" cy="910138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D4ABFC4E-622E-436A-9333-D7E74AF8FFF7}"/>
                  </a:ext>
                </a:extLst>
              </p:cNvPr>
              <p:cNvSpPr/>
              <p:nvPr/>
            </p:nvSpPr>
            <p:spPr>
              <a:xfrm>
                <a:off x="1895010" y="4530047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3</a:t>
                </a:r>
              </a:p>
            </p:txBody>
          </p: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BBB70682-64DC-462B-B6C3-561F318C8A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0545" y="3820199"/>
                <a:ext cx="1947215" cy="892375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561A1087-7CFD-488A-91FD-4C5788A9A5BB}"/>
                  </a:ext>
                </a:extLst>
              </p:cNvPr>
              <p:cNvCxnSpPr>
                <a:cxnSpLocks/>
                <a:endCxn id="124" idx="7"/>
              </p:cNvCxnSpPr>
              <p:nvPr/>
            </p:nvCxnSpPr>
            <p:spPr>
              <a:xfrm flipH="1">
                <a:off x="4633491" y="2686652"/>
                <a:ext cx="1780290" cy="87310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4ACFA2A1-43C0-4A0F-AC8F-BD154F56CF68}"/>
                  </a:ext>
                </a:extLst>
              </p:cNvPr>
              <p:cNvCxnSpPr>
                <a:cxnSpLocks/>
                <a:endCxn id="112" idx="1"/>
              </p:cNvCxnSpPr>
              <p:nvPr/>
            </p:nvCxnSpPr>
            <p:spPr>
              <a:xfrm>
                <a:off x="6572320" y="4863588"/>
                <a:ext cx="2365872" cy="1047523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FCE661BF-8A80-4F42-B55D-66915E6EB114}"/>
                  </a:ext>
                </a:extLst>
              </p:cNvPr>
              <p:cNvCxnSpPr>
                <a:cxnSpLocks/>
                <a:endCxn id="129" idx="1"/>
              </p:cNvCxnSpPr>
              <p:nvPr/>
            </p:nvCxnSpPr>
            <p:spPr>
              <a:xfrm>
                <a:off x="4430545" y="3696704"/>
                <a:ext cx="2007712" cy="902242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370C896E-489D-48CE-837E-F24107E36129}"/>
                  </a:ext>
                </a:extLst>
              </p:cNvPr>
              <p:cNvCxnSpPr>
                <a:cxnSpLocks/>
                <a:endCxn id="129" idx="0"/>
              </p:cNvCxnSpPr>
              <p:nvPr/>
            </p:nvCxnSpPr>
            <p:spPr>
              <a:xfrm>
                <a:off x="4538614" y="3643987"/>
                <a:ext cx="2064251" cy="88606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306708C6-AA61-49FF-B26D-1A0B4FA4495E}"/>
                  </a:ext>
                </a:extLst>
              </p:cNvPr>
              <p:cNvCxnSpPr>
                <a:cxnSpLocks/>
                <a:stCxn id="124" idx="4"/>
              </p:cNvCxnSpPr>
              <p:nvPr/>
            </p:nvCxnSpPr>
            <p:spPr>
              <a:xfrm>
                <a:off x="4468883" y="3961329"/>
                <a:ext cx="1920418" cy="90570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58464533-45CD-4F6F-9644-3A2CF7EF8C68}"/>
                  </a:ext>
                </a:extLst>
              </p:cNvPr>
              <p:cNvSpPr/>
              <p:nvPr/>
            </p:nvSpPr>
            <p:spPr>
              <a:xfrm>
                <a:off x="6370074" y="2379812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1</a:t>
                </a: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D05F7475-92E4-488C-A60E-45F778C35BB6}"/>
                  </a:ext>
                </a:extLst>
              </p:cNvPr>
              <p:cNvSpPr/>
              <p:nvPr/>
            </p:nvSpPr>
            <p:spPr>
              <a:xfrm>
                <a:off x="4236092" y="3490856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4</a:t>
                </a: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7D71FEC8-35F1-4922-A886-9333D7ABC758}"/>
                  </a:ext>
                </a:extLst>
              </p:cNvPr>
              <p:cNvCxnSpPr>
                <a:cxnSpLocks/>
                <a:endCxn id="112" idx="5"/>
              </p:cNvCxnSpPr>
              <p:nvPr/>
            </p:nvCxnSpPr>
            <p:spPr>
              <a:xfrm>
                <a:off x="6621290" y="4670609"/>
                <a:ext cx="2392620" cy="1053359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66B39A8A-BB94-487B-96A5-8D9B93B26D6A}"/>
                  </a:ext>
                </a:extLst>
              </p:cNvPr>
              <p:cNvCxnSpPr>
                <a:cxnSpLocks/>
                <a:endCxn id="112" idx="0"/>
              </p:cNvCxnSpPr>
              <p:nvPr/>
            </p:nvCxnSpPr>
            <p:spPr>
              <a:xfrm>
                <a:off x="6617150" y="4769075"/>
                <a:ext cx="2240477" cy="97815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36AE3E89-2D14-41E8-B531-2C9A21C27F4C}"/>
                  </a:ext>
                </a:extLst>
              </p:cNvPr>
              <p:cNvCxnSpPr>
                <a:cxnSpLocks/>
                <a:stCxn id="129" idx="7"/>
                <a:endCxn id="112" idx="4"/>
              </p:cNvCxnSpPr>
              <p:nvPr/>
            </p:nvCxnSpPr>
            <p:spPr>
              <a:xfrm>
                <a:off x="6767473" y="4598946"/>
                <a:ext cx="2402719" cy="1101767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>
                <a:extLst>
                  <a:ext uri="{FF2B5EF4-FFF2-40B4-BE49-F238E27FC236}">
                    <a16:creationId xmlns:a16="http://schemas.microsoft.com/office/drawing/2014/main" id="{6110E1D2-0EB9-4098-AD8D-2A43C96CFDE7}"/>
                  </a:ext>
                </a:extLst>
              </p:cNvPr>
              <p:cNvCxnSpPr>
                <a:cxnSpLocks/>
                <a:stCxn id="129" idx="4"/>
                <a:endCxn id="112" idx="2"/>
              </p:cNvCxnSpPr>
              <p:nvPr/>
            </p:nvCxnSpPr>
            <p:spPr>
              <a:xfrm>
                <a:off x="6602865" y="5000520"/>
                <a:ext cx="2415891" cy="107447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C0919A0B-4556-4A5D-AB26-81DF3CD10DE4}"/>
                  </a:ext>
                </a:extLst>
              </p:cNvPr>
              <p:cNvSpPr/>
              <p:nvPr/>
            </p:nvSpPr>
            <p:spPr>
              <a:xfrm>
                <a:off x="6370074" y="4530047"/>
                <a:ext cx="465582" cy="470473"/>
              </a:xfrm>
              <a:prstGeom prst="ellipse">
                <a:avLst/>
              </a:prstGeom>
              <a:solidFill>
                <a:srgbClr val="EB8B2D"/>
              </a:solidFill>
              <a:ln>
                <a:solidFill>
                  <a:srgbClr val="EB8B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AT" dirty="0"/>
                  <a:t>5</a:t>
                </a:r>
              </a:p>
            </p:txBody>
          </p: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E85B9615-CB47-4098-ACFD-BFB4C2911627}"/>
                  </a:ext>
                </a:extLst>
              </p:cNvPr>
              <p:cNvCxnSpPr>
                <a:cxnSpLocks/>
                <a:endCxn id="123" idx="0"/>
              </p:cNvCxnSpPr>
              <p:nvPr/>
            </p:nvCxnSpPr>
            <p:spPr>
              <a:xfrm>
                <a:off x="6602865" y="2069626"/>
                <a:ext cx="0" cy="3101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6CB89BD7-5260-4D5D-9C68-6EDAC3207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1052" y="2066933"/>
                <a:ext cx="0" cy="3101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8AD326A2-0F5B-45EF-89A5-79F4C14F1D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1052" y="4219861"/>
                <a:ext cx="0" cy="3101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5C614CA1-2C1B-4767-AF90-99F4C844A851}"/>
                  </a:ext>
                </a:extLst>
              </p:cNvPr>
              <p:cNvSpPr txBox="1"/>
              <p:nvPr/>
            </p:nvSpPr>
            <p:spPr>
              <a:xfrm>
                <a:off x="6517882" y="1766913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flow3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8F859095-577B-4B89-BAC1-36F23244E968}"/>
                  </a:ext>
                </a:extLst>
              </p:cNvPr>
              <p:cNvSpPr txBox="1"/>
              <p:nvPr/>
            </p:nvSpPr>
            <p:spPr>
              <a:xfrm>
                <a:off x="1987367" y="3867595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flow4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97C23994-FB65-44D2-A777-978B8EAC2EB1}"/>
                  </a:ext>
                </a:extLst>
              </p:cNvPr>
              <p:cNvSpPr txBox="1"/>
              <p:nvPr/>
            </p:nvSpPr>
            <p:spPr>
              <a:xfrm>
                <a:off x="6602865" y="3924182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flow5</a:t>
                </a:r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7E21FB4-260D-44C3-8DE8-374E0D5B0889}"/>
                  </a:ext>
                </a:extLst>
              </p:cNvPr>
              <p:cNvCxnSpPr>
                <a:cxnSpLocks/>
                <a:stCxn id="116" idx="5"/>
              </p:cNvCxnSpPr>
              <p:nvPr/>
            </p:nvCxnSpPr>
            <p:spPr>
              <a:xfrm flipV="1">
                <a:off x="2292409" y="4021483"/>
                <a:ext cx="2138136" cy="91013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236EEFDC-5B66-4D54-A436-644D5DC7D70E}"/>
                  </a:ext>
                </a:extLst>
              </p:cNvPr>
              <p:cNvCxnSpPr>
                <a:cxnSpLocks/>
                <a:stCxn id="116" idx="0"/>
              </p:cNvCxnSpPr>
              <p:nvPr/>
            </p:nvCxnSpPr>
            <p:spPr>
              <a:xfrm flipV="1">
                <a:off x="2127801" y="3696704"/>
                <a:ext cx="2015359" cy="83334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7EC89E20-F2B2-4ACA-BDF7-D7C7C408A59D}"/>
                  </a:ext>
                </a:extLst>
              </p:cNvPr>
              <p:cNvCxnSpPr>
                <a:cxnSpLocks/>
                <a:stCxn id="114" idx="7"/>
              </p:cNvCxnSpPr>
              <p:nvPr/>
            </p:nvCxnSpPr>
            <p:spPr>
              <a:xfrm>
                <a:off x="2292409" y="2448711"/>
                <a:ext cx="2056531" cy="872047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67B3B95-954C-4F00-8BB6-4A56B7C1CF6F}"/>
                  </a:ext>
                </a:extLst>
              </p:cNvPr>
              <p:cNvCxnSpPr>
                <a:cxnSpLocks/>
                <a:stCxn id="114" idx="4"/>
              </p:cNvCxnSpPr>
              <p:nvPr/>
            </p:nvCxnSpPr>
            <p:spPr>
              <a:xfrm>
                <a:off x="2127801" y="2850285"/>
                <a:ext cx="2037966" cy="856747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BB05CBB-60A2-4A4F-972D-617D22D51C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06338" y="4033869"/>
                <a:ext cx="2137935" cy="100981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0C6BDA3-B0AD-4354-95F4-8627CD1C1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2148" y="3696704"/>
                <a:ext cx="1866578" cy="803776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EF0ED72-2416-4E98-9209-3A51670AF0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7882" y="5032316"/>
                <a:ext cx="2404083" cy="1094493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64817EF-D61B-404E-B887-23C39CEEA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9699" y="4487980"/>
                <a:ext cx="2470494" cy="1139998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85C5E01-B107-409F-9AF6-756749295D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48232" y="2831225"/>
                <a:ext cx="1976639" cy="876985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E981F03E-CB09-4349-92EE-BC7A39012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36496" y="4204021"/>
                <a:ext cx="0" cy="3101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8FB47C04-9297-456F-AE01-85B828E522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8940" y="2344011"/>
                <a:ext cx="2191380" cy="986839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7212A538-C885-4CB2-8171-1461464D0B2A}"/>
                  </a:ext>
                </a:extLst>
              </p:cNvPr>
              <p:cNvSpPr txBox="1"/>
              <p:nvPr/>
            </p:nvSpPr>
            <p:spPr>
              <a:xfrm>
                <a:off x="4348940" y="2850285"/>
                <a:ext cx="9713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2060"/>
                    </a:solidFill>
                  </a:rPr>
                  <a:t>Max flow2</a:t>
                </a:r>
              </a:p>
            </p:txBody>
          </p: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E67B7705-A634-481A-A77B-FB9C57A536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8883" y="3171396"/>
                <a:ext cx="0" cy="310186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29FD06B0-BA34-4CF6-8F6C-CC31DC0F7A26}"/>
                </a:ext>
              </a:extLst>
            </p:cNvPr>
            <p:cNvSpPr txBox="1"/>
            <p:nvPr/>
          </p:nvSpPr>
          <p:spPr>
            <a:xfrm>
              <a:off x="5962298" y="2126922"/>
              <a:ext cx="795157" cy="259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2060"/>
                  </a:solidFill>
                </a:rPr>
                <a:t>Max flow2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81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612607" y="572911"/>
            <a:ext cx="921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Results </a:t>
            </a: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89AAF066-8D61-4E25-81E1-ECFE9693172E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40CD1997-923E-49D5-B206-75326622E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3D75E3-C11A-49B6-A6FC-787734EA8615}"/>
              </a:ext>
            </a:extLst>
          </p:cNvPr>
          <p:cNvSpPr/>
          <p:nvPr/>
        </p:nvSpPr>
        <p:spPr>
          <a:xfrm>
            <a:off x="458913" y="5417475"/>
            <a:ext cx="11172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Maximum Flow of Pipes Based on the SWMM and graph-based model</a:t>
            </a:r>
            <a:endParaRPr lang="en-US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61EF83-DD0B-4065-A307-9649AC8F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207727"/>
            <a:ext cx="4158114" cy="420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C2FB77-07B6-4082-B314-48007E9A3E55}"/>
                  </a:ext>
                </a:extLst>
              </p:cNvPr>
              <p:cNvSpPr txBox="1"/>
              <p:nvPr/>
            </p:nvSpPr>
            <p:spPr>
              <a:xfrm>
                <a:off x="3568832" y="745110"/>
                <a:ext cx="807226" cy="53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7C2FB77-07B6-4082-B314-48007E9A3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32" y="745110"/>
                <a:ext cx="807226" cy="533800"/>
              </a:xfrm>
              <a:prstGeom prst="rect">
                <a:avLst/>
              </a:prstGeom>
              <a:blipFill>
                <a:blip r:embed="rId3"/>
                <a:stretch>
                  <a:fillRect l="-601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6B654-8839-4DBA-B1A6-E3591B781C1C}"/>
                  </a:ext>
                </a:extLst>
              </p:cNvPr>
              <p:cNvSpPr txBox="1"/>
              <p:nvPr/>
            </p:nvSpPr>
            <p:spPr>
              <a:xfrm>
                <a:off x="7446226" y="4834017"/>
                <a:ext cx="921855" cy="53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C46B654-8839-4DBA-B1A6-E3591B781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226" y="4834017"/>
                <a:ext cx="921855" cy="533800"/>
              </a:xfrm>
              <a:prstGeom prst="rect">
                <a:avLst/>
              </a:prstGeom>
              <a:blipFill>
                <a:blip r:embed="rId4"/>
                <a:stretch>
                  <a:fillRect l="-5263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BDBE7F65-8F8E-4966-B356-CFD02096CFC4}"/>
              </a:ext>
            </a:extLst>
          </p:cNvPr>
          <p:cNvSpPr/>
          <p:nvPr/>
        </p:nvSpPr>
        <p:spPr>
          <a:xfrm>
            <a:off x="5864023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058BF2-3B30-4ABC-BB61-60B5F4296B9B}"/>
              </a:ext>
            </a:extLst>
          </p:cNvPr>
          <p:cNvSpPr/>
          <p:nvPr/>
        </p:nvSpPr>
        <p:spPr>
          <a:xfrm>
            <a:off x="9391664" y="6396900"/>
            <a:ext cx="362607" cy="329427"/>
          </a:xfrm>
          <a:prstGeom prst="rect">
            <a:avLst/>
          </a:prstGeom>
          <a:solidFill>
            <a:srgbClr val="EB8B2D"/>
          </a:solidFill>
          <a:ln>
            <a:solidFill>
              <a:srgbClr val="EB8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D229D0-1EB2-445A-A0D6-B7D453A6F1B0}"/>
              </a:ext>
            </a:extLst>
          </p:cNvPr>
          <p:cNvSpPr txBox="1"/>
          <p:nvPr/>
        </p:nvSpPr>
        <p:spPr>
          <a:xfrm>
            <a:off x="9869391" y="6418990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rgbClr val="002060"/>
                </a:solidFill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BB77D5C-FCB1-4A10-9480-BA707ABB0222}"/>
              </a:ext>
            </a:extLst>
          </p:cNvPr>
          <p:cNvSpPr/>
          <p:nvPr/>
        </p:nvSpPr>
        <p:spPr>
          <a:xfrm>
            <a:off x="7591037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70E301-65C8-4578-90B0-EBB19225138B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42EA50-3A59-4753-AB8E-8B3AE38D861F}"/>
              </a:ext>
            </a:extLst>
          </p:cNvPr>
          <p:cNvSpPr txBox="1"/>
          <p:nvPr/>
        </p:nvSpPr>
        <p:spPr>
          <a:xfrm>
            <a:off x="8027227" y="6397025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Flow routing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96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40" descr="https://www.egu.eu/static/e8802d85/logos/egu/egu_ga_blue/egu_ga_blue.png">
            <a:extLst>
              <a:ext uri="{FF2B5EF4-FFF2-40B4-BE49-F238E27FC236}">
                <a16:creationId xmlns:a16="http://schemas.microsoft.com/office/drawing/2014/main" id="{20A95C3F-8360-400C-AEC9-A02679A4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03" y="229320"/>
            <a:ext cx="2895009" cy="13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E6102BB-4BD3-409D-BA99-D13324D182C5}"/>
              </a:ext>
            </a:extLst>
          </p:cNvPr>
          <p:cNvSpPr txBox="1">
            <a:spLocks/>
          </p:cNvSpPr>
          <p:nvPr/>
        </p:nvSpPr>
        <p:spPr>
          <a:xfrm>
            <a:off x="391234" y="2477492"/>
            <a:ext cx="4680520" cy="174261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Contact</a:t>
            </a:r>
            <a:endParaRPr lang="en-GB" sz="1800" b="1" dirty="0">
              <a:solidFill>
                <a:srgbClr val="003361"/>
              </a:solidFill>
              <a:latin typeface="+mn-lt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Mohammad Rajabi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PICOA.12</a:t>
            </a:r>
            <a:br>
              <a:rPr lang="en-US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</a:b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University </a:t>
            </a:r>
            <a:r>
              <a:rPr lang="de-AT" sz="1800" dirty="0" err="1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of</a:t>
            </a: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 Innsbruck, Austria  </a:t>
            </a:r>
            <a:b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</a:b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E-Mail</a:t>
            </a:r>
            <a:r>
              <a:rPr lang="en-GB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:</a:t>
            </a:r>
            <a:r>
              <a:rPr lang="de-AT" sz="1800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 Mohammad.Rajabi@uibk.ac.at</a:t>
            </a:r>
            <a:endParaRPr lang="de-AT" sz="1800" u="sng" dirty="0">
              <a:solidFill>
                <a:srgbClr val="003361"/>
              </a:solidFill>
              <a:latin typeface="+mn-lt"/>
              <a:ea typeface="Cambria" panose="02040503050406030204" pitchFamily="18" charset="0"/>
            </a:endParaRPr>
          </a:p>
          <a:p>
            <a:endParaRPr lang="de-AT" sz="1800" u="sng" dirty="0">
              <a:solidFill>
                <a:srgbClr val="00336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e-AT" sz="1800" dirty="0">
                <a:solidFill>
                  <a:srgbClr val="00336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</p:txBody>
      </p:sp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8BADA0A2-E63F-40C3-8F27-C14EA1A6930E}"/>
              </a:ext>
            </a:extLst>
          </p:cNvPr>
          <p:cNvSpPr txBox="1">
            <a:spLocks/>
          </p:cNvSpPr>
          <p:nvPr/>
        </p:nvSpPr>
        <p:spPr>
          <a:xfrm>
            <a:off x="391234" y="4792989"/>
            <a:ext cx="5722691" cy="15141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9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003361"/>
                </a:solidFill>
                <a:latin typeface="+mn-lt"/>
                <a:ea typeface="Cambria" panose="02040503050406030204" pitchFamily="18" charset="0"/>
              </a:rPr>
              <a:t>Acknowledgments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00336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This research is part of the ‘</a:t>
            </a:r>
            <a:r>
              <a:rPr lang="en-US" sz="1800" dirty="0">
                <a:solidFill>
                  <a:srgbClr val="00336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RESTORE</a:t>
            </a:r>
            <a:r>
              <a:rPr lang="en-US" sz="1800" dirty="0">
                <a:solidFill>
                  <a:srgbClr val="00336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’ project and is funded by </a:t>
            </a:r>
            <a:r>
              <a:rPr lang="en-US" sz="1800" dirty="0">
                <a:solidFill>
                  <a:srgbClr val="00336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the Austrian Science Fund (FWF) P 36737-N.</a:t>
            </a:r>
            <a:endParaRPr lang="en-GB" sz="2000" dirty="0">
              <a:solidFill>
                <a:srgbClr val="00336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0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2020C8E-D6C1-0DB1-CBA5-7EC3660E52C8}"/>
              </a:ext>
            </a:extLst>
          </p:cNvPr>
          <p:cNvSpPr txBox="1"/>
          <p:nvPr/>
        </p:nvSpPr>
        <p:spPr>
          <a:xfrm>
            <a:off x="6084553" y="-11447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3200" dirty="0"/>
          </a:p>
        </p:txBody>
      </p:sp>
      <p:pic>
        <p:nvPicPr>
          <p:cNvPr id="11" name="Picture 540" descr="https://www.egu.eu/static/e8802d85/logos/egu/egu_ga_blue/egu_ga_blue.png">
            <a:extLst>
              <a:ext uri="{FF2B5EF4-FFF2-40B4-BE49-F238E27FC236}">
                <a16:creationId xmlns:a16="http://schemas.microsoft.com/office/drawing/2014/main" id="{20A95C3F-8360-400C-AEC9-A02679A4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03" y="229320"/>
            <a:ext cx="2895009" cy="130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6">
            <a:extLst>
              <a:ext uri="{FF2B5EF4-FFF2-40B4-BE49-F238E27FC236}">
                <a16:creationId xmlns:a16="http://schemas.microsoft.com/office/drawing/2014/main" id="{541F090B-A991-4319-96DB-31A5DDA70982}"/>
              </a:ext>
            </a:extLst>
          </p:cNvPr>
          <p:cNvSpPr txBox="1">
            <a:spLocks/>
          </p:cNvSpPr>
          <p:nvPr/>
        </p:nvSpPr>
        <p:spPr>
          <a:xfrm>
            <a:off x="568685" y="2367190"/>
            <a:ext cx="11216466" cy="477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67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2800" kern="1400" spc="-50">
                <a:solidFill>
                  <a:srgbClr val="00336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Modeling Based on Physics-Informed Graph Analysis</a:t>
            </a:r>
            <a:endParaRPr lang="en-US" sz="2800" kern="1400" spc="-50" dirty="0">
              <a:solidFill>
                <a:srgbClr val="003361"/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1A17E40D-90E2-4267-87BA-8960A208EF05}"/>
              </a:ext>
            </a:extLst>
          </p:cNvPr>
          <p:cNvSpPr txBox="1">
            <a:spLocks/>
          </p:cNvSpPr>
          <p:nvPr/>
        </p:nvSpPr>
        <p:spPr>
          <a:xfrm>
            <a:off x="815975" y="3127188"/>
            <a:ext cx="10560050" cy="883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Mohammad Rajabi</a:t>
            </a:r>
            <a:r>
              <a:rPr lang="en-GB" sz="1600" b="1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, Mohsen Hajibabaei</a:t>
            </a:r>
            <a:r>
              <a:rPr lang="en-GB" sz="1600" b="1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 and Robert Sitzenfrei</a:t>
            </a:r>
            <a:r>
              <a:rPr lang="en-GB" sz="1600" b="1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1*</a:t>
            </a:r>
            <a:endParaRPr lang="en-US" sz="1600" b="1" dirty="0">
              <a:solidFill>
                <a:schemeClr val="bg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1600" b="1" baseline="30000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1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ea typeface="Times New Roman" panose="02020603050405020304" pitchFamily="18" charset="0"/>
              </a:rPr>
              <a:t>Department of Infrastructure Engineering, University of Innsbruck, Innsbruck, Austria</a:t>
            </a:r>
            <a:endParaRPr lang="de-AT" sz="1600" b="1" dirty="0">
              <a:solidFill>
                <a:schemeClr val="bg1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1500" dirty="0">
              <a:solidFill>
                <a:srgbClr val="4C4D4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638D9-5BC5-488F-BB5E-FD3F07D89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516" y="4118028"/>
            <a:ext cx="5164967" cy="25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38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FED5388-D472-46B6-9823-87242C167E67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7B17B4-A660-493C-BE75-F3E878CCF2CB}"/>
              </a:ext>
            </a:extLst>
          </p:cNvPr>
          <p:cNvSpPr/>
          <p:nvPr/>
        </p:nvSpPr>
        <p:spPr>
          <a:xfrm>
            <a:off x="9283100" y="6387789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4E6260-965A-488B-B423-58663DC42D5F}"/>
              </a:ext>
            </a:extLst>
          </p:cNvPr>
          <p:cNvSpPr txBox="1"/>
          <p:nvPr/>
        </p:nvSpPr>
        <p:spPr>
          <a:xfrm>
            <a:off x="9662574" y="6412096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8EFB651-294D-434D-96EB-23EB6209A25E}"/>
              </a:ext>
            </a:extLst>
          </p:cNvPr>
          <p:cNvSpPr/>
          <p:nvPr/>
        </p:nvSpPr>
        <p:spPr>
          <a:xfrm>
            <a:off x="7582979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612607" y="572911"/>
            <a:ext cx="153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Research gaps</a:t>
            </a:r>
            <a:endParaRPr lang="fr-FR" sz="1600" b="1" dirty="0">
              <a:solidFill>
                <a:srgbClr val="00336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4C54E-F47E-4D0B-86C0-9574FC820823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Research gaps</a:t>
            </a:r>
            <a:endParaRPr lang="fr-FR" sz="1200" dirty="0">
              <a:solidFill>
                <a:srgbClr val="00336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92656-1C71-4F45-89A8-6E4BE0333679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Research aims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4D8588D-87AF-4424-BA30-4CF8507B2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348113"/>
              </p:ext>
            </p:extLst>
          </p:nvPr>
        </p:nvGraphicFramePr>
        <p:xfrm>
          <a:off x="937369" y="1170390"/>
          <a:ext cx="10327508" cy="366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877">
                  <a:extLst>
                    <a:ext uri="{9D8B030D-6E8A-4147-A177-3AD203B41FA5}">
                      <a16:colId xmlns:a16="http://schemas.microsoft.com/office/drawing/2014/main" val="1737468190"/>
                    </a:ext>
                  </a:extLst>
                </a:gridCol>
                <a:gridCol w="2581877">
                  <a:extLst>
                    <a:ext uri="{9D8B030D-6E8A-4147-A177-3AD203B41FA5}">
                      <a16:colId xmlns:a16="http://schemas.microsoft.com/office/drawing/2014/main" val="2349700492"/>
                    </a:ext>
                  </a:extLst>
                </a:gridCol>
                <a:gridCol w="2312977">
                  <a:extLst>
                    <a:ext uri="{9D8B030D-6E8A-4147-A177-3AD203B41FA5}">
                      <a16:colId xmlns:a16="http://schemas.microsoft.com/office/drawing/2014/main" val="2643080679"/>
                    </a:ext>
                  </a:extLst>
                </a:gridCol>
                <a:gridCol w="2850777">
                  <a:extLst>
                    <a:ext uri="{9D8B030D-6E8A-4147-A177-3AD203B41FA5}">
                      <a16:colId xmlns:a16="http://schemas.microsoft.com/office/drawing/2014/main" val="42818884"/>
                    </a:ext>
                  </a:extLst>
                </a:gridCol>
              </a:tblGrid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Paper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Failure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Model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aim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1217046199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Mugume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and Butler, 2017)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functional failures 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509090480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(Li and 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Burian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2023)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Real-time flood control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294793419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Haghbin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Mahjouri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2023)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enhancement  with LID location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4285943525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(Xu et al. 2024)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functional failures 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848052937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(Zhang et al., 2025)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failures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enhancement  with LID location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3062540103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Mugume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2015)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structural failures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332556974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Osheen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and functional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038345522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(Dastgir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Graph-based method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pipe analysis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921977696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Valizadeh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Graph-based method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804514872"/>
                  </a:ext>
                </a:extLst>
              </a:tr>
            </a:tbl>
          </a:graphicData>
        </a:graphic>
      </p:graphicFrame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CC45E62-4F9B-4782-B743-F2FD29D95CD4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4DD44C5A-627C-4648-AF26-0E66DA3F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27255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797112"/>
              </p:ext>
            </p:extLst>
          </p:nvPr>
        </p:nvGraphicFramePr>
        <p:xfrm>
          <a:off x="937369" y="1170390"/>
          <a:ext cx="10327508" cy="403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1877">
                  <a:extLst>
                    <a:ext uri="{9D8B030D-6E8A-4147-A177-3AD203B41FA5}">
                      <a16:colId xmlns:a16="http://schemas.microsoft.com/office/drawing/2014/main" val="1737468190"/>
                    </a:ext>
                  </a:extLst>
                </a:gridCol>
                <a:gridCol w="2581877">
                  <a:extLst>
                    <a:ext uri="{9D8B030D-6E8A-4147-A177-3AD203B41FA5}">
                      <a16:colId xmlns:a16="http://schemas.microsoft.com/office/drawing/2014/main" val="2349700492"/>
                    </a:ext>
                  </a:extLst>
                </a:gridCol>
                <a:gridCol w="2312977">
                  <a:extLst>
                    <a:ext uri="{9D8B030D-6E8A-4147-A177-3AD203B41FA5}">
                      <a16:colId xmlns:a16="http://schemas.microsoft.com/office/drawing/2014/main" val="2643080679"/>
                    </a:ext>
                  </a:extLst>
                </a:gridCol>
                <a:gridCol w="2850777">
                  <a:extLst>
                    <a:ext uri="{9D8B030D-6E8A-4147-A177-3AD203B41FA5}">
                      <a16:colId xmlns:a16="http://schemas.microsoft.com/office/drawing/2014/main" val="42818884"/>
                    </a:ext>
                  </a:extLst>
                </a:gridCol>
              </a:tblGrid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Paper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Failure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Model 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aim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1217046199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Mugume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and Butler, 2017)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functional failures 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509090480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(Li and 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Burian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2023)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Real-time flood control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294793419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Haghbin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and 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Mahjouri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 2023)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enhancement  with LID location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4285943525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(Xu et al. 2024)</a:t>
                      </a:r>
                      <a:endParaRPr lang="en-US" sz="12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functional failures 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 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848052937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(Zhang et al., 2025)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Functional failures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SWMM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enhancement  with LID location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3062540103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Mugume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2015)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Global structural failures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332556974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Osheen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and functional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SWMM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038345522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(Dastgir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Graph-based method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Critical pipe analysis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921977696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2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Valizadeh</a:t>
                      </a: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et al., 2023)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Structural failures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Graph-based method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804514872"/>
                  </a:ext>
                </a:extLst>
              </a:tr>
              <a:tr h="3667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Current paper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Functional and structural 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Graph-based method </a:t>
                      </a:r>
                    </a:p>
                  </a:txBody>
                  <a:tcPr marL="66645" marR="6664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Resilience assessment </a:t>
                      </a:r>
                    </a:p>
                  </a:txBody>
                  <a:tcPr marL="66645" marR="66645" marT="0" marB="0" anchor="ctr"/>
                </a:tc>
                <a:extLst>
                  <a:ext uri="{0D108BD9-81ED-4DB2-BD59-A6C34878D82A}">
                    <a16:rowId xmlns:a16="http://schemas.microsoft.com/office/drawing/2014/main" val="243511993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43463" y="4835186"/>
            <a:ext cx="10327508" cy="379058"/>
          </a:xfrm>
          <a:prstGeom prst="rect">
            <a:avLst/>
          </a:prstGeom>
          <a:solidFill>
            <a:srgbClr val="EB8B2D">
              <a:alpha val="1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tangle 13"/>
          <p:cNvSpPr/>
          <p:nvPr/>
        </p:nvSpPr>
        <p:spPr>
          <a:xfrm>
            <a:off x="612607" y="572911"/>
            <a:ext cx="1530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3361"/>
                </a:solidFill>
                <a:cs typeface="Times New Roman" panose="02020603050405020304" pitchFamily="18" charset="0"/>
              </a:rPr>
              <a:t>Research gaps</a:t>
            </a:r>
            <a:endParaRPr lang="fr-FR" sz="1600" b="1" dirty="0">
              <a:solidFill>
                <a:srgbClr val="00336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FED5388-D472-46B6-9823-87242C167E67}"/>
              </a:ext>
            </a:extLst>
          </p:cNvPr>
          <p:cNvSpPr/>
          <p:nvPr/>
        </p:nvSpPr>
        <p:spPr>
          <a:xfrm>
            <a:off x="5864023" y="6383691"/>
            <a:ext cx="362607" cy="329427"/>
          </a:xfrm>
          <a:prstGeom prst="rect">
            <a:avLst/>
          </a:prstGeom>
          <a:solidFill>
            <a:srgbClr val="EB8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7B17B4-A660-493C-BE75-F3E878CCF2CB}"/>
              </a:ext>
            </a:extLst>
          </p:cNvPr>
          <p:cNvSpPr/>
          <p:nvPr/>
        </p:nvSpPr>
        <p:spPr>
          <a:xfrm>
            <a:off x="9283100" y="6387789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64E6260-965A-488B-B423-58663DC42D5F}"/>
              </a:ext>
            </a:extLst>
          </p:cNvPr>
          <p:cNvSpPr txBox="1"/>
          <p:nvPr/>
        </p:nvSpPr>
        <p:spPr>
          <a:xfrm>
            <a:off x="9662574" y="6412096"/>
            <a:ext cx="1838965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Application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EFB651-294D-434D-96EB-23EB6209A25E}"/>
              </a:ext>
            </a:extLst>
          </p:cNvPr>
          <p:cNvSpPr/>
          <p:nvPr/>
        </p:nvSpPr>
        <p:spPr>
          <a:xfrm>
            <a:off x="7582979" y="6397340"/>
            <a:ext cx="362607" cy="329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F4C54E-F47E-4D0B-86C0-9574FC820823}"/>
              </a:ext>
            </a:extLst>
          </p:cNvPr>
          <p:cNvSpPr txBox="1"/>
          <p:nvPr/>
        </p:nvSpPr>
        <p:spPr>
          <a:xfrm>
            <a:off x="6226292" y="6397025"/>
            <a:ext cx="1233479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rgbClr val="003361"/>
                </a:solidFill>
                <a:cs typeface="Times New Roman" panose="02020603050405020304" pitchFamily="18" charset="0"/>
              </a:rPr>
              <a:t>Research gaps</a:t>
            </a:r>
            <a:endParaRPr lang="fr-FR" sz="1200" dirty="0">
              <a:solidFill>
                <a:srgbClr val="00336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392656-1C71-4F45-89A8-6E4BE0333679}"/>
              </a:ext>
            </a:extLst>
          </p:cNvPr>
          <p:cNvSpPr txBox="1"/>
          <p:nvPr/>
        </p:nvSpPr>
        <p:spPr>
          <a:xfrm>
            <a:off x="7954792" y="6409846"/>
            <a:ext cx="1274708" cy="3077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Research aims </a:t>
            </a:r>
            <a:endParaRPr lang="fr-FR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C1FBAA3-F326-45CF-A966-B3E27DE66EFC}"/>
              </a:ext>
            </a:extLst>
          </p:cNvPr>
          <p:cNvSpPr txBox="1">
            <a:spLocks/>
          </p:cNvSpPr>
          <p:nvPr/>
        </p:nvSpPr>
        <p:spPr>
          <a:xfrm>
            <a:off x="1956971" y="6361202"/>
            <a:ext cx="3772015" cy="365125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defPPr>
              <a:defRPr lang="en-US"/>
            </a:defPPr>
            <a:lvl1pPr marL="0" algn="ctr" defTabSz="457200" rtl="0" eaLnBrk="1" latinLnBrk="0" hangingPunct="1">
              <a:defRPr sz="933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Urban Drainage Network </a:t>
            </a:r>
            <a:r>
              <a:rPr lang="en-GB" sz="1000" kern="1400" spc="-50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000" kern="1400" spc="-5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Based on Physics-Informed Graph Analysis</a:t>
            </a:r>
          </a:p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EGU General Assembly, May 2025, Vienna, Austria</a:t>
            </a:r>
            <a:endParaRPr lang="de-A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004E59F-5CD0-4724-85AA-5A3E263C1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3753" y="6347545"/>
            <a:ext cx="888247" cy="316684"/>
          </a:xfrm>
        </p:spPr>
        <p:txBody>
          <a:bodyPr/>
          <a:lstStyle/>
          <a:p>
            <a:r>
              <a:rPr lang="de-DE" sz="1600" b="1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795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">
  <a:themeElements>
    <a:clrScheme name="uib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361"/>
      </a:accent1>
      <a:accent2>
        <a:srgbClr val="F392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D o c u m e n t S e t t i n g s   x m l n s : x s d = " h t t p : / / w w w . w 3 . o r g / 2 0 0 1 / X M L S c h e m a "   x m l n s : x s i = " h t t p : / / w w w . w 3 . o r g / 2 0 0 1 / X M L S c h e m a - i n s t a n c e "   x m l n s = " h t t p : / / w w w . z h a w . c h / A c c e s s i b i l i t y A d d I n " >  
     < C h e c k R e a d i n g O r d e r > t r u e < / C h e c k R e a d i n g O r d e r >  
     < C h e c k T a b l e H e a d e r > t r u e < / C h e c k T a b l e H e a d e r >  
     < C h e c k S l i d e T i t l e > t r u e < / C h e c k S l i d e T i t l e >  
     < C h e c k L a n g u a g e S e t t i n g > t r u e < / C h e c k L a n g u a g e S e t t i n g >  
     < C h e c k A l t T e x t > t r u e < / C h e c k A l t T e x t >  
     < C h e c k T e x t S i z e > f a l s e < / C h e c k T e x t S i z e >  
     < C h e c k S c r e e n T i p > f a l s e < / C h e c k S c r e e n T i p >  
     < S h o w S h a p e N a m e C o l u m n > f a l s e < / S h o w S h a p e N a m e C o l u m n >  
     < S h o w I s s u e D e s c r i p t i o n > t r u e < / S h o w I s s u e D e s c r i p t i o n >  
 < / D o c u m e n t S e t t i n g s > 
</file>

<file path=customXml/itemProps1.xml><?xml version="1.0" encoding="utf-8"?>
<ds:datastoreItem xmlns:ds="http://schemas.openxmlformats.org/officeDocument/2006/customXml" ds:itemID="{E8D01778-62E1-4AD0-B2FB-E631DD3CCD47}">
  <ds:schemaRefs>
    <ds:schemaRef ds:uri="http://www.w3.org/2001/XMLSchema"/>
    <ds:schemaRef ds:uri="http://www.zhaw.ch/AccessibilityAddI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2535</Words>
  <Application>Microsoft Office PowerPoint</Application>
  <PresentationFormat>Widescreen</PresentationFormat>
  <Paragraphs>694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Cambria Math</vt:lpstr>
      <vt:lpstr>Symbol</vt:lpstr>
      <vt:lpstr>Wingdings</vt:lpstr>
      <vt:lpstr>Office</vt:lpstr>
      <vt:lpstr>Urban Drainage Network Modeling Based on Physics-Informed Graph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Rajabi, Mohammad</cp:lastModifiedBy>
  <cp:revision>407</cp:revision>
  <dcterms:created xsi:type="dcterms:W3CDTF">2017-06-06T07:41:45Z</dcterms:created>
  <dcterms:modified xsi:type="dcterms:W3CDTF">2025-05-07T10:45:03Z</dcterms:modified>
</cp:coreProperties>
</file>