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sldIdLst>
    <p:sldId id="256" r:id="rId2"/>
  </p:sldIdLst>
  <p:sldSz cx="50399950" cy="306006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38" userDrawn="1">
          <p15:clr>
            <a:srgbClr val="A4A3A4"/>
          </p15:clr>
        </p15:guide>
        <p15:guide id="2" pos="158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73FF"/>
    <a:srgbClr val="001F5D"/>
    <a:srgbClr val="FFCCCC"/>
    <a:srgbClr val="9DC3E6"/>
    <a:srgbClr val="E2E29A"/>
    <a:srgbClr val="A90703"/>
    <a:srgbClr val="0B3208"/>
    <a:srgbClr val="1253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26" d="100"/>
          <a:sy n="26" d="100"/>
        </p:scale>
        <p:origin x="864" y="120"/>
      </p:cViewPr>
      <p:guideLst>
        <p:guide orient="horz" pos="9638"/>
        <p:guide pos="158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adsorption%20experme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adsorption%20experment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adsorption%20experment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Transport%20of%20microplastics(AutoRecovered)(AutoRecovered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adsorption%20expermen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adsorption%20expermen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adsorption%20expermen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adsorption%20expermen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adsorption%20expermen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adsorption%20expermen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adsorption%20experment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Research\adsorption%20experment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Adsorption of atrazine by 244mg/L PSNP suspension</a:t>
            </a:r>
          </a:p>
        </c:rich>
      </c:tx>
      <c:layout>
        <c:manualLayout>
          <c:xMode val="edge"/>
          <c:yMode val="edge"/>
          <c:x val="0.11943578048737151"/>
          <c:y val="3.95861504579752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cap="all" spc="1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113159413195384"/>
          <c:y val="0.24522019194040712"/>
          <c:w val="0.8583208427953567"/>
          <c:h val="0.59236840186643336"/>
        </c:manualLayout>
      </c:layout>
      <c:lineChart>
        <c:grouping val="standard"/>
        <c:varyColors val="0"/>
        <c:ser>
          <c:idx val="0"/>
          <c:order val="0"/>
          <c:tx>
            <c:strRef>
              <c:f>Adsorption!$O$116</c:f>
              <c:strCache>
                <c:ptCount val="1"/>
                <c:pt idx="0">
                  <c:v>244mg/L-0hr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cat>
            <c:numRef>
              <c:f>Adsorption!$K$117:$K$124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Adsorption!$P$117:$P$124</c:f>
              <c:numCache>
                <c:formatCode>General</c:formatCode>
                <c:ptCount val="8"/>
                <c:pt idx="0">
                  <c:v>8.19672131147519E-3</c:v>
                </c:pt>
                <c:pt idx="1">
                  <c:v>0.38779987339285321</c:v>
                </c:pt>
                <c:pt idx="2">
                  <c:v>0.39950012005850077</c:v>
                </c:pt>
                <c:pt idx="3">
                  <c:v>2.5105105760625168</c:v>
                </c:pt>
                <c:pt idx="4">
                  <c:v>4.6866800550086207</c:v>
                </c:pt>
                <c:pt idx="5">
                  <c:v>6.3611250573006473</c:v>
                </c:pt>
                <c:pt idx="6">
                  <c:v>8.2810023793412046</c:v>
                </c:pt>
                <c:pt idx="7">
                  <c:v>10.574458099583067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EA-4800-BFFB-B9649784BC61}"/>
            </c:ext>
          </c:extLst>
        </c:ser>
        <c:ser>
          <c:idx val="1"/>
          <c:order val="1"/>
          <c:tx>
            <c:strRef>
              <c:f>Adsorption!$T$116</c:f>
              <c:strCache>
                <c:ptCount val="1"/>
                <c:pt idx="0">
                  <c:v>244mg/L-24hr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cat>
            <c:numRef>
              <c:f>Adsorption!$K$117:$K$124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Adsorption!$U$117:$U$124</c:f>
              <c:numCache>
                <c:formatCode>General</c:formatCode>
                <c:ptCount val="8"/>
                <c:pt idx="0">
                  <c:v>0.54684464429940405</c:v>
                </c:pt>
                <c:pt idx="1">
                  <c:v>1.4064525987208312</c:v>
                </c:pt>
                <c:pt idx="2">
                  <c:v>1.6505533605465934</c:v>
                </c:pt>
                <c:pt idx="3">
                  <c:v>3.9136015367488155</c:v>
                </c:pt>
                <c:pt idx="4">
                  <c:v>5.7661478684158824</c:v>
                </c:pt>
                <c:pt idx="5">
                  <c:v>7.5600510794350679</c:v>
                </c:pt>
                <c:pt idx="6">
                  <c:v>9.6906092423217132</c:v>
                </c:pt>
                <c:pt idx="7">
                  <c:v>11.786415926305908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EA-4800-BFFB-B9649784BC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7191104"/>
        <c:axId val="637199840"/>
      </c:lineChart>
      <c:catAx>
        <c:axId val="637191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Initial Atrazine concentration (mg/L)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199840"/>
        <c:crosses val="autoZero"/>
        <c:auto val="0"/>
        <c:lblAlgn val="ctr"/>
        <c:lblOffset val="100"/>
        <c:noMultiLvlLbl val="0"/>
      </c:catAx>
      <c:valAx>
        <c:axId val="6371998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Atrazine adsorbed(mg/g)</a:t>
                </a:r>
              </a:p>
            </c:rich>
          </c:tx>
          <c:layout>
            <c:manualLayout>
              <c:xMode val="edge"/>
              <c:yMode val="edge"/>
              <c:x val="3.6930781437293529E-3"/>
              <c:y val="0.245220191940407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19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Adsorption!$J$249</c:f>
              <c:strCache>
                <c:ptCount val="1"/>
                <c:pt idx="0">
                  <c:v>250mg/L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Adsorption!$A$250:$A$257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</c:numCache>
            </c:numRef>
          </c:cat>
          <c:val>
            <c:numRef>
              <c:f>Adsorption!$J$250:$J$257</c:f>
              <c:numCache>
                <c:formatCode>General</c:formatCode>
                <c:ptCount val="8"/>
                <c:pt idx="0">
                  <c:v>0.63861302931596098</c:v>
                </c:pt>
                <c:pt idx="1">
                  <c:v>0.4016083876221499</c:v>
                </c:pt>
                <c:pt idx="2">
                  <c:v>0.31600618892508148</c:v>
                </c:pt>
                <c:pt idx="3">
                  <c:v>5.9570879478827367E-2</c:v>
                </c:pt>
                <c:pt idx="4">
                  <c:v>8.8888773072747021E-2</c:v>
                </c:pt>
                <c:pt idx="5">
                  <c:v>7.7557654723127034E-2</c:v>
                </c:pt>
                <c:pt idx="6">
                  <c:v>6.3993315960912067E-2</c:v>
                </c:pt>
                <c:pt idx="7">
                  <c:v>5.4125342019543977E-2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02-4396-A944-90AEEA5145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1571503"/>
        <c:axId val="1401575247"/>
      </c:lineChart>
      <c:catAx>
        <c:axId val="140157150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Salinity(g/L)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1575247"/>
        <c:crosses val="autoZero"/>
        <c:auto val="1"/>
        <c:lblAlgn val="ctr"/>
        <c:lblOffset val="100"/>
        <c:noMultiLvlLbl val="0"/>
      </c:catAx>
      <c:valAx>
        <c:axId val="1401575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C/C0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1571503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PPT!$B$1</c:f>
              <c:strCache>
                <c:ptCount val="1"/>
                <c:pt idx="0">
                  <c:v>Spherical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elete val="1"/>
          </c:dLbls>
          <c:cat>
            <c:strRef>
              <c:f>PPT!$A$2:$A$10</c:f>
              <c:strCache>
                <c:ptCount val="9"/>
                <c:pt idx="0">
                  <c:v>PS</c:v>
                </c:pt>
                <c:pt idx="1">
                  <c:v>PP</c:v>
                </c:pt>
                <c:pt idx="2">
                  <c:v>PMMA</c:v>
                </c:pt>
                <c:pt idx="3">
                  <c:v>PET</c:v>
                </c:pt>
                <c:pt idx="4">
                  <c:v>PVC</c:v>
                </c:pt>
                <c:pt idx="5">
                  <c:v>PA</c:v>
                </c:pt>
                <c:pt idx="6">
                  <c:v>PLA</c:v>
                </c:pt>
                <c:pt idx="7">
                  <c:v>PTFE</c:v>
                </c:pt>
                <c:pt idx="8">
                  <c:v>PBAT</c:v>
                </c:pt>
              </c:strCache>
            </c:strRef>
          </c:cat>
          <c:val>
            <c:numRef>
              <c:f>PPT!$B$2:$B$10</c:f>
              <c:numCache>
                <c:formatCode>General</c:formatCode>
                <c:ptCount val="9"/>
                <c:pt idx="0">
                  <c:v>40</c:v>
                </c:pt>
                <c:pt idx="1">
                  <c:v>6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A3-4A20-A462-2607627681E2}"/>
            </c:ext>
          </c:extLst>
        </c:ser>
        <c:ser>
          <c:idx val="1"/>
          <c:order val="1"/>
          <c:tx>
            <c:strRef>
              <c:f>PPT!$C$1</c:f>
              <c:strCache>
                <c:ptCount val="1"/>
                <c:pt idx="0">
                  <c:v>Non-Spherical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elete val="1"/>
          </c:dLbls>
          <c:cat>
            <c:strRef>
              <c:f>PPT!$A$2:$A$10</c:f>
              <c:strCache>
                <c:ptCount val="9"/>
                <c:pt idx="0">
                  <c:v>PS</c:v>
                </c:pt>
                <c:pt idx="1">
                  <c:v>PP</c:v>
                </c:pt>
                <c:pt idx="2">
                  <c:v>PMMA</c:v>
                </c:pt>
                <c:pt idx="3">
                  <c:v>PET</c:v>
                </c:pt>
                <c:pt idx="4">
                  <c:v>PVC</c:v>
                </c:pt>
                <c:pt idx="5">
                  <c:v>PA</c:v>
                </c:pt>
                <c:pt idx="6">
                  <c:v>PLA</c:v>
                </c:pt>
                <c:pt idx="7">
                  <c:v>PTFE</c:v>
                </c:pt>
                <c:pt idx="8">
                  <c:v>PBAT</c:v>
                </c:pt>
              </c:strCache>
            </c:strRef>
          </c:cat>
          <c:val>
            <c:numRef>
              <c:f>PPT!$C$2:$C$10</c:f>
              <c:numCache>
                <c:formatCode>General</c:formatCode>
                <c:ptCount val="9"/>
                <c:pt idx="0">
                  <c:v>4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A3-4A20-A462-2607627681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75467199"/>
        <c:axId val="1875464703"/>
        <c:axId val="0"/>
      </c:bar3DChart>
      <c:catAx>
        <c:axId val="1875467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464703"/>
        <c:crosses val="autoZero"/>
        <c:auto val="1"/>
        <c:lblAlgn val="ctr"/>
        <c:lblOffset val="100"/>
        <c:noMultiLvlLbl val="0"/>
      </c:catAx>
      <c:valAx>
        <c:axId val="1875464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Number of Reserach papers</a:t>
                </a:r>
              </a:p>
              <a:p>
                <a:pPr>
                  <a:defRPr/>
                </a:pPr>
                <a:endParaRPr lang="en-IN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5467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D65-4498-977A-D3AF411C418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D65-4498-977A-D3AF411C418B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D65-4498-977A-D3AF411C418B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D65-4498-977A-D3AF411C418B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D65-4498-977A-D3AF411C418B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D65-4498-977A-D3AF411C418B}"/>
              </c:ext>
            </c:extLst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D65-4498-977A-D3AF411C418B}"/>
              </c:ext>
            </c:extLst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D65-4498-977A-D3AF411C418B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D65-4498-977A-D3AF411C41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'Transport of microplastics'!$L$68:$L$76</c:f>
              <c:strCache>
                <c:ptCount val="9"/>
                <c:pt idx="0">
                  <c:v>PS</c:v>
                </c:pt>
                <c:pt idx="1">
                  <c:v>PP</c:v>
                </c:pt>
                <c:pt idx="2">
                  <c:v>PMMA</c:v>
                </c:pt>
                <c:pt idx="3">
                  <c:v>PET</c:v>
                </c:pt>
                <c:pt idx="4">
                  <c:v>PVC</c:v>
                </c:pt>
                <c:pt idx="5">
                  <c:v>PA</c:v>
                </c:pt>
                <c:pt idx="6">
                  <c:v>PLA</c:v>
                </c:pt>
                <c:pt idx="7">
                  <c:v>PTFE</c:v>
                </c:pt>
                <c:pt idx="8">
                  <c:v>PBAT</c:v>
                </c:pt>
              </c:strCache>
            </c:strRef>
          </c:cat>
          <c:val>
            <c:numRef>
              <c:f>'Transport of microplastics'!$M$68:$M$76</c:f>
              <c:numCache>
                <c:formatCode>General</c:formatCode>
                <c:ptCount val="9"/>
                <c:pt idx="0">
                  <c:v>42</c:v>
                </c:pt>
                <c:pt idx="1">
                  <c:v>9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D65-4498-977A-D3AF411C418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938893689064543"/>
          <c:y val="8.9349749746305371E-2"/>
          <c:w val="0.14649918921214067"/>
          <c:h val="0.858972484107192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Adsorption of atrazine by 250mg/L PSNP suspension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1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00230031477273"/>
          <c:y val="0.24522019194040712"/>
          <c:w val="0.89645008568637885"/>
          <c:h val="0.59236840186643336"/>
        </c:manualLayout>
      </c:layout>
      <c:lineChart>
        <c:grouping val="standard"/>
        <c:varyColors val="0"/>
        <c:ser>
          <c:idx val="0"/>
          <c:order val="0"/>
          <c:tx>
            <c:strRef>
              <c:f>Adsorption!$O$132</c:f>
              <c:strCache>
                <c:ptCount val="1"/>
                <c:pt idx="0">
                  <c:v>250mg/L-0hr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cat>
            <c:numRef>
              <c:f>Adsorption!$K$133:$K$140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Adsorption!$P$133:$P$140</c:f>
              <c:numCache>
                <c:formatCode>General</c:formatCode>
                <c:ptCount val="8"/>
                <c:pt idx="0">
                  <c:v>0.23270306258322226</c:v>
                </c:pt>
                <c:pt idx="1">
                  <c:v>0.89997336884154455</c:v>
                </c:pt>
                <c:pt idx="2">
                  <c:v>1.0089054593874827</c:v>
                </c:pt>
                <c:pt idx="3">
                  <c:v>3.1710039946737671</c:v>
                </c:pt>
                <c:pt idx="4">
                  <c:v>5.0638828229027961</c:v>
                </c:pt>
                <c:pt idx="5">
                  <c:v>7.0394354194407445</c:v>
                </c:pt>
                <c:pt idx="6">
                  <c:v>8.8030039946737659</c:v>
                </c:pt>
                <c:pt idx="7">
                  <c:v>10.946023968042606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2C-4359-AA08-AB5DE48159E4}"/>
            </c:ext>
          </c:extLst>
        </c:ser>
        <c:ser>
          <c:idx val="1"/>
          <c:order val="1"/>
          <c:tx>
            <c:strRef>
              <c:f>Adsorption!$T$132</c:f>
              <c:strCache>
                <c:ptCount val="1"/>
                <c:pt idx="0">
                  <c:v>250mg/L-24hr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5"/>
              </a:solidFill>
              <a:ln>
                <a:noFill/>
              </a:ln>
              <a:effectLst/>
            </c:spPr>
          </c:marker>
          <c:cat>
            <c:numRef>
              <c:f>Adsorption!$K$133:$K$140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Adsorption!$U$133:$U$140</c:f>
              <c:numCache>
                <c:formatCode>General</c:formatCode>
                <c:ptCount val="8"/>
                <c:pt idx="0">
                  <c:v>0.54855925432756325</c:v>
                </c:pt>
                <c:pt idx="1">
                  <c:v>1.4150945406125166</c:v>
                </c:pt>
                <c:pt idx="2">
                  <c:v>1.6808948069241008</c:v>
                </c:pt>
                <c:pt idx="3">
                  <c:v>3.8387536617842866</c:v>
                </c:pt>
                <c:pt idx="4">
                  <c:v>5.5959627163781613</c:v>
                </c:pt>
                <c:pt idx="5">
                  <c:v>7.66266844207723</c:v>
                </c:pt>
                <c:pt idx="6">
                  <c:v>9.4559147802929413</c:v>
                </c:pt>
                <c:pt idx="7">
                  <c:v>11.700687083888148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2C-4359-AA08-AB5DE4815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7191104"/>
        <c:axId val="637199840"/>
      </c:lineChart>
      <c:catAx>
        <c:axId val="637191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Initial Atrazine concentration (mg/L)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199840"/>
        <c:crosses val="autoZero"/>
        <c:auto val="1"/>
        <c:lblAlgn val="ctr"/>
        <c:lblOffset val="100"/>
        <c:noMultiLvlLbl val="0"/>
      </c:catAx>
      <c:valAx>
        <c:axId val="6371998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Atrazine adsorbed(mg/g)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19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IN" dirty="0"/>
              <a:t>Adsorption of atrazine by 266mg/L PSNP suspension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1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115846360495685"/>
          <c:y val="0.25920054952313015"/>
          <c:w val="0.89645008568637885"/>
          <c:h val="0.59236840186643336"/>
        </c:manualLayout>
      </c:layout>
      <c:lineChart>
        <c:grouping val="standard"/>
        <c:varyColors val="0"/>
        <c:ser>
          <c:idx val="0"/>
          <c:order val="0"/>
          <c:tx>
            <c:strRef>
              <c:f>Adsorption!$O$148</c:f>
              <c:strCache>
                <c:ptCount val="1"/>
                <c:pt idx="0">
                  <c:v>266mg/L-0hr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cat>
            <c:numRef>
              <c:f>Adsorption!$K$149:$K$156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Adsorption!$P$149:$P$156</c:f>
              <c:numCache>
                <c:formatCode>General</c:formatCode>
                <c:ptCount val="8"/>
                <c:pt idx="0">
                  <c:v>0.47173192635383393</c:v>
                </c:pt>
                <c:pt idx="1">
                  <c:v>1.1705895898200891</c:v>
                </c:pt>
                <c:pt idx="2">
                  <c:v>1.3825475806693825</c:v>
                </c:pt>
                <c:pt idx="3">
                  <c:v>3.452449365757936</c:v>
                </c:pt>
                <c:pt idx="4">
                  <c:v>5.1199002833314964</c:v>
                </c:pt>
                <c:pt idx="5">
                  <c:v>6.765435559604736</c:v>
                </c:pt>
                <c:pt idx="6">
                  <c:v>8.6859125176456438</c:v>
                </c:pt>
                <c:pt idx="7">
                  <c:v>10.504780593294152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9F-4BDE-A322-CFE5B5F486BC}"/>
            </c:ext>
          </c:extLst>
        </c:ser>
        <c:ser>
          <c:idx val="1"/>
          <c:order val="1"/>
          <c:tx>
            <c:strRef>
              <c:f>Adsorption!$T$148</c:f>
              <c:strCache>
                <c:ptCount val="1"/>
                <c:pt idx="0">
                  <c:v>266mg/L-24hr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cat>
            <c:numRef>
              <c:f>Adsorption!$K$149:$K$156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Adsorption!$U$149:$U$156</c:f>
              <c:numCache>
                <c:formatCode>General</c:formatCode>
                <c:ptCount val="8"/>
                <c:pt idx="0">
                  <c:v>0.55142516744591163</c:v>
                </c:pt>
                <c:pt idx="1">
                  <c:v>1.3658380304956799</c:v>
                </c:pt>
                <c:pt idx="2">
                  <c:v>1.6196349729183139</c:v>
                </c:pt>
                <c:pt idx="3">
                  <c:v>3.6118358479420913</c:v>
                </c:pt>
                <c:pt idx="4">
                  <c:v>5.3888649720172594</c:v>
                </c:pt>
                <c:pt idx="5">
                  <c:v>7.134016799655595</c:v>
                </c:pt>
                <c:pt idx="6">
                  <c:v>8.9150305857853667</c:v>
                </c:pt>
                <c:pt idx="7">
                  <c:v>10.787691599171028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9F-4BDE-A322-CFE5B5F486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7191104"/>
        <c:axId val="637199840"/>
      </c:lineChart>
      <c:catAx>
        <c:axId val="637191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Initial Atrazine concentration (mg/L)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199840"/>
        <c:crosses val="autoZero"/>
        <c:auto val="1"/>
        <c:lblAlgn val="ctr"/>
        <c:lblOffset val="100"/>
        <c:noMultiLvlLbl val="0"/>
      </c:catAx>
      <c:valAx>
        <c:axId val="6371998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Atrazine adsorbed(mg/g)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19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IN" dirty="0"/>
              <a:t>At the beginning of adsorption study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1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183070706522879"/>
          <c:y val="0.2879043738534649"/>
          <c:w val="0.85762162757106952"/>
          <c:h val="0.592368401866433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Adsorption!$N$116</c:f>
              <c:strCache>
                <c:ptCount val="1"/>
                <c:pt idx="0">
                  <c:v>244mg/L-0hr</c:v>
                </c:pt>
              </c:strCache>
            </c:strRef>
          </c:tx>
          <c:spPr>
            <a:pattFill prst="narHorz">
              <a:fgClr>
                <a:schemeClr val="accent4">
                  <a:shade val="65000"/>
                </a:schemeClr>
              </a:fgClr>
              <a:bgClr>
                <a:schemeClr val="accent4">
                  <a:shade val="65000"/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>
                  <a:shade val="65000"/>
                </a:schemeClr>
              </a:innerShdw>
            </a:effectLst>
          </c:spPr>
          <c:invertIfNegative val="0"/>
          <c:cat>
            <c:numRef>
              <c:f>Adsorption!$K$133:$K$140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Adsorption!$N$117:$N$124</c:f>
              <c:numCache>
                <c:formatCode>General</c:formatCode>
                <c:ptCount val="8"/>
                <c:pt idx="0">
                  <c:v>0.99500000000000011</c:v>
                </c:pt>
                <c:pt idx="1">
                  <c:v>0.88172103861517981</c:v>
                </c:pt>
                <c:pt idx="2">
                  <c:v>0.90252197070572582</c:v>
                </c:pt>
                <c:pt idx="3">
                  <c:v>0.69371770972037294</c:v>
                </c:pt>
                <c:pt idx="4">
                  <c:v>0.61881668885929886</c:v>
                </c:pt>
                <c:pt idx="5">
                  <c:v>0.61197137150466052</c:v>
                </c:pt>
                <c:pt idx="6">
                  <c:v>0.59588708388814926</c:v>
                </c:pt>
                <c:pt idx="7">
                  <c:v>0.569972037283622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80-4B98-9855-9F7528A08861}"/>
            </c:ext>
          </c:extLst>
        </c:ser>
        <c:ser>
          <c:idx val="1"/>
          <c:order val="1"/>
          <c:tx>
            <c:strRef>
              <c:f>Adsorption!$N$132</c:f>
              <c:strCache>
                <c:ptCount val="1"/>
                <c:pt idx="0">
                  <c:v>250mg/L-0hr</c:v>
                </c:pt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cat>
            <c:numRef>
              <c:f>Adsorption!$K$133:$K$140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Adsorption!$N$133:$N$140</c:f>
              <c:numCache>
                <c:formatCode>General</c:formatCode>
                <c:ptCount val="8"/>
                <c:pt idx="0">
                  <c:v>0.85456058588548611</c:v>
                </c:pt>
                <c:pt idx="1">
                  <c:v>0.7187583222370173</c:v>
                </c:pt>
                <c:pt idx="2">
                  <c:v>0.74777363515312933</c:v>
                </c:pt>
                <c:pt idx="3">
                  <c:v>0.60362450066577911</c:v>
                </c:pt>
                <c:pt idx="4">
                  <c:v>0.57800976475810029</c:v>
                </c:pt>
                <c:pt idx="5">
                  <c:v>0.56003528628495347</c:v>
                </c:pt>
                <c:pt idx="6">
                  <c:v>0.5598498002663117</c:v>
                </c:pt>
                <c:pt idx="7">
                  <c:v>0.54391566799822477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80-4B98-9855-9F7528A08861}"/>
            </c:ext>
          </c:extLst>
        </c:ser>
        <c:ser>
          <c:idx val="2"/>
          <c:order val="2"/>
          <c:tx>
            <c:strRef>
              <c:f>Adsorption!$N$148</c:f>
              <c:strCache>
                <c:ptCount val="1"/>
                <c:pt idx="0">
                  <c:v>266mg/L-0hr</c:v>
                </c:pt>
              </c:strCache>
            </c:strRef>
          </c:tx>
          <c:spPr>
            <a:pattFill prst="narHorz">
              <a:fgClr>
                <a:schemeClr val="accent4">
                  <a:tint val="65000"/>
                </a:schemeClr>
              </a:fgClr>
              <a:bgClr>
                <a:schemeClr val="accent4">
                  <a:tint val="65000"/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>
                  <a:tint val="65000"/>
                </a:schemeClr>
              </a:innerShdw>
            </a:effectLst>
          </c:spPr>
          <c:invertIfNegative val="0"/>
          <c:cat>
            <c:numRef>
              <c:f>Adsorption!$K$133:$K$140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Adsorption!$N$149:$N$156</c:f>
              <c:numCache>
                <c:formatCode>General</c:formatCode>
                <c:ptCount val="8"/>
                <c:pt idx="0">
                  <c:v>0.68629826897470048</c:v>
                </c:pt>
                <c:pt idx="1">
                  <c:v>0.61077896138482035</c:v>
                </c:pt>
                <c:pt idx="2">
                  <c:v>0.6322423435419442</c:v>
                </c:pt>
                <c:pt idx="3">
                  <c:v>0.54082423435419447</c:v>
                </c:pt>
                <c:pt idx="4">
                  <c:v>0.546035508211274</c:v>
                </c:pt>
                <c:pt idx="5">
                  <c:v>0.55009853528628505</c:v>
                </c:pt>
                <c:pt idx="6">
                  <c:v>0.53790945406125179</c:v>
                </c:pt>
                <c:pt idx="7">
                  <c:v>0.53428806036395926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80-4B98-9855-9F7528A088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637191104"/>
        <c:axId val="637199840"/>
      </c:barChart>
      <c:catAx>
        <c:axId val="637191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 Atrazine concentration (mg/L)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199840"/>
        <c:crosses val="autoZero"/>
        <c:auto val="1"/>
        <c:lblAlgn val="ctr"/>
        <c:lblOffset val="100"/>
        <c:noMultiLvlLbl val="0"/>
      </c:catAx>
      <c:valAx>
        <c:axId val="637199840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/>
                  <a:t>C/C0</a:t>
                </a:r>
              </a:p>
            </c:rich>
          </c:tx>
          <c:layout>
            <c:manualLayout>
              <c:xMode val="edge"/>
              <c:yMode val="edge"/>
              <c:x val="2.849667718662708E-2"/>
              <c:y val="0.454948693834878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19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782322957201552"/>
          <c:y val="0.1538138853604602"/>
          <c:w val="0.21192442962380439"/>
          <c:h val="0.318243585442740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IN" dirty="0"/>
              <a:t>At the </a:t>
            </a:r>
            <a:r>
              <a:rPr lang="en-IN" dirty="0" err="1"/>
              <a:t>enD</a:t>
            </a:r>
            <a:r>
              <a:rPr lang="en-IN" dirty="0"/>
              <a:t> of </a:t>
            </a:r>
            <a:r>
              <a:rPr lang="en-IN" dirty="0" err="1"/>
              <a:t>adsoRption</a:t>
            </a:r>
            <a:r>
              <a:rPr lang="en-IN" dirty="0"/>
              <a:t> study(24hr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15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331971003624546"/>
          <c:y val="0.24522019194040712"/>
          <c:w val="0.83613260842394688"/>
          <c:h val="0.592368401866433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Adsorption!$S$116</c:f>
              <c:strCache>
                <c:ptCount val="1"/>
                <c:pt idx="0">
                  <c:v>244mg/L-24hr</c:v>
                </c:pt>
              </c:strCache>
            </c:strRef>
          </c:tx>
          <c:spPr>
            <a:pattFill prst="narHorz">
              <a:fgClr>
                <a:schemeClr val="accent4">
                  <a:shade val="65000"/>
                </a:schemeClr>
              </a:fgClr>
              <a:bgClr>
                <a:schemeClr val="accent4">
                  <a:shade val="65000"/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>
                  <a:shade val="65000"/>
                </a:schemeClr>
              </a:innerShdw>
            </a:effectLst>
          </c:spPr>
          <c:invertIfNegative val="0"/>
          <c:cat>
            <c:numRef>
              <c:f>Adsorption!$K$149:$K$156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Adsorption!$S$117:$S$124</c:f>
              <c:numCache>
                <c:formatCode>General</c:formatCode>
                <c:ptCount val="8"/>
                <c:pt idx="0">
                  <c:v>0.66642476697736353</c:v>
                </c:pt>
                <c:pt idx="1">
                  <c:v>0.57103195739014656</c:v>
                </c:pt>
                <c:pt idx="2">
                  <c:v>0.5972649800266312</c:v>
                </c:pt>
                <c:pt idx="3">
                  <c:v>0.52254061251664452</c:v>
                </c:pt>
                <c:pt idx="4">
                  <c:v>0.53101997336884155</c:v>
                </c:pt>
                <c:pt idx="5">
                  <c:v>0.53883688415446085</c:v>
                </c:pt>
                <c:pt idx="6">
                  <c:v>0.52709826897470047</c:v>
                </c:pt>
                <c:pt idx="7">
                  <c:v>0.5206857523302264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94-4D46-B6CD-07A24456CECE}"/>
            </c:ext>
          </c:extLst>
        </c:ser>
        <c:ser>
          <c:idx val="1"/>
          <c:order val="1"/>
          <c:tx>
            <c:strRef>
              <c:f>Adsorption!$S$132</c:f>
              <c:strCache>
                <c:ptCount val="1"/>
                <c:pt idx="0">
                  <c:v>250mg/L-24hr</c:v>
                </c:pt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cat>
            <c:numRef>
              <c:f>Adsorption!$K$149:$K$156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Adsorption!$S$133:$S$140</c:f>
              <c:numCache>
                <c:formatCode>General</c:formatCode>
                <c:ptCount val="8"/>
                <c:pt idx="0">
                  <c:v>0.65715046604527294</c:v>
                </c:pt>
                <c:pt idx="1">
                  <c:v>0.55778295605858863</c:v>
                </c:pt>
                <c:pt idx="2">
                  <c:v>0.57977629826897481</c:v>
                </c:pt>
                <c:pt idx="3">
                  <c:v>0.52015579227696418</c:v>
                </c:pt>
                <c:pt idx="4">
                  <c:v>0.53366977363515322</c:v>
                </c:pt>
                <c:pt idx="5">
                  <c:v>0.52108322237017313</c:v>
                </c:pt>
                <c:pt idx="6">
                  <c:v>0.52720426098535289</c:v>
                </c:pt>
                <c:pt idx="7">
                  <c:v>0.51247137150466049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94-4D46-B6CD-07A24456CECE}"/>
            </c:ext>
          </c:extLst>
        </c:ser>
        <c:ser>
          <c:idx val="2"/>
          <c:order val="2"/>
          <c:tx>
            <c:strRef>
              <c:f>Adsorption!$S$148</c:f>
              <c:strCache>
                <c:ptCount val="1"/>
                <c:pt idx="0">
                  <c:v>266mg/L-24hr</c:v>
                </c:pt>
              </c:strCache>
            </c:strRef>
          </c:tx>
          <c:spPr>
            <a:pattFill prst="narHorz">
              <a:fgClr>
                <a:schemeClr val="accent4">
                  <a:tint val="65000"/>
                </a:schemeClr>
              </a:fgClr>
              <a:bgClr>
                <a:schemeClr val="accent4">
                  <a:tint val="65000"/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>
                  <a:tint val="65000"/>
                </a:schemeClr>
              </a:innerShdw>
            </a:effectLst>
          </c:spPr>
          <c:invertIfNegative val="0"/>
          <c:cat>
            <c:numRef>
              <c:f>Adsorption!$K$149:$K$156</c:f>
              <c:numCache>
                <c:formatCode>General</c:formatCode>
                <c:ptCount val="8"/>
                <c:pt idx="0">
                  <c:v>0.4</c:v>
                </c:pt>
                <c:pt idx="1">
                  <c:v>0.8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cat>
          <c:val>
            <c:numRef>
              <c:f>Adsorption!$S$149:$S$156</c:f>
              <c:numCache>
                <c:formatCode>General</c:formatCode>
                <c:ptCount val="8"/>
                <c:pt idx="0">
                  <c:v>0.63330226364846876</c:v>
                </c:pt>
                <c:pt idx="1">
                  <c:v>0.54585885486018648</c:v>
                </c:pt>
                <c:pt idx="2">
                  <c:v>0.56917709720372844</c:v>
                </c:pt>
                <c:pt idx="3">
                  <c:v>0.51962583222370184</c:v>
                </c:pt>
                <c:pt idx="4">
                  <c:v>0.52218730581446959</c:v>
                </c:pt>
                <c:pt idx="5">
                  <c:v>0.52558788282290292</c:v>
                </c:pt>
                <c:pt idx="6">
                  <c:v>0.52572037283621842</c:v>
                </c:pt>
                <c:pt idx="7">
                  <c:v>0.52174567243675107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94-4D46-B6CD-07A24456CE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637191104"/>
        <c:axId val="637199840"/>
      </c:barChart>
      <c:catAx>
        <c:axId val="637191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Atrazine concentration (mg/L)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199840"/>
        <c:crosses val="autoZero"/>
        <c:auto val="1"/>
        <c:lblAlgn val="ctr"/>
        <c:lblOffset val="100"/>
        <c:noMultiLvlLbl val="0"/>
      </c:catAx>
      <c:valAx>
        <c:axId val="637199840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/>
                  <a:t>C/C0</a:t>
                </a:r>
              </a:p>
            </c:rich>
          </c:tx>
          <c:layout>
            <c:manualLayout>
              <c:xMode val="edge"/>
              <c:yMode val="edge"/>
              <c:x val="4.4060367454068244E-2"/>
              <c:y val="0.450938876290934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719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064816897887776"/>
          <c:y val="0.14117441360877542"/>
          <c:w val="0.19991926009248845"/>
          <c:h val="0.371743197904439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31018835410985"/>
          <c:y val="4.4421926484847128E-2"/>
          <c:w val="0.82876516814515255"/>
          <c:h val="0.75672980955497782"/>
        </c:manualLayout>
      </c:layout>
      <c:scatterChart>
        <c:scatterStyle val="lineMarker"/>
        <c:varyColors val="0"/>
        <c:ser>
          <c:idx val="0"/>
          <c:order val="0"/>
          <c:tx>
            <c:strRef>
              <c:f>Adsorption!$P$211</c:f>
              <c:strCache>
                <c:ptCount val="1"/>
                <c:pt idx="0">
                  <c:v>266mg/L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Adsorption!$J$212:$J$220</c:f>
              <c:numCache>
                <c:formatCode>General</c:formatCode>
                <c:ptCount val="9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8</c:v>
                </c:pt>
                <c:pt idx="6">
                  <c:v>12</c:v>
                </c:pt>
                <c:pt idx="7">
                  <c:v>18</c:v>
                </c:pt>
                <c:pt idx="8">
                  <c:v>24</c:v>
                </c:pt>
              </c:numCache>
            </c:numRef>
          </c:xVal>
          <c:yVal>
            <c:numRef>
              <c:f>Adsorption!$P$212:$P$220</c:f>
              <c:numCache>
                <c:formatCode>General</c:formatCode>
                <c:ptCount val="9"/>
                <c:pt idx="0">
                  <c:v>1</c:v>
                </c:pt>
                <c:pt idx="1">
                  <c:v>0.66501976284584985</c:v>
                </c:pt>
                <c:pt idx="2">
                  <c:v>0.65513833992094861</c:v>
                </c:pt>
                <c:pt idx="3">
                  <c:v>0.64986824769433471</c:v>
                </c:pt>
                <c:pt idx="4">
                  <c:v>0.64525691699604748</c:v>
                </c:pt>
                <c:pt idx="5">
                  <c:v>0.63866930171278002</c:v>
                </c:pt>
                <c:pt idx="6">
                  <c:v>0.63833992094861658</c:v>
                </c:pt>
                <c:pt idx="7">
                  <c:v>0.62384716732542811</c:v>
                </c:pt>
                <c:pt idx="8">
                  <c:v>0.62055335968379444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EEE-4E3C-80A0-E12758CA9A44}"/>
            </c:ext>
          </c:extLst>
        </c:ser>
        <c:ser>
          <c:idx val="1"/>
          <c:order val="1"/>
          <c:tx>
            <c:strRef>
              <c:f>Adsorption!$L$211</c:f>
              <c:strCache>
                <c:ptCount val="1"/>
                <c:pt idx="0">
                  <c:v>244mg/L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Adsorption!$J$212:$J$220</c:f>
              <c:numCache>
                <c:formatCode>General</c:formatCode>
                <c:ptCount val="9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8</c:v>
                </c:pt>
                <c:pt idx="6">
                  <c:v>12</c:v>
                </c:pt>
                <c:pt idx="7">
                  <c:v>18</c:v>
                </c:pt>
                <c:pt idx="8">
                  <c:v>24</c:v>
                </c:pt>
              </c:numCache>
            </c:numRef>
          </c:xVal>
          <c:yVal>
            <c:numRef>
              <c:f>Adsorption!$L$212:$L$220</c:f>
              <c:numCache>
                <c:formatCode>General</c:formatCode>
                <c:ptCount val="9"/>
                <c:pt idx="0">
                  <c:v>1</c:v>
                </c:pt>
                <c:pt idx="1">
                  <c:v>0.92192513368983953</c:v>
                </c:pt>
                <c:pt idx="2">
                  <c:v>0.92192513368983953</c:v>
                </c:pt>
                <c:pt idx="3">
                  <c:v>0.90588235294117636</c:v>
                </c:pt>
                <c:pt idx="4">
                  <c:v>0.89839572192513362</c:v>
                </c:pt>
                <c:pt idx="5">
                  <c:v>0.88609625668449199</c:v>
                </c:pt>
                <c:pt idx="6">
                  <c:v>0.86363636363636354</c:v>
                </c:pt>
                <c:pt idx="7">
                  <c:v>0.86310160427807492</c:v>
                </c:pt>
                <c:pt idx="8">
                  <c:v>0.85614973262032079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EEE-4E3C-80A0-E12758CA9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4849615"/>
        <c:axId val="1374847119"/>
      </c:scatterChart>
      <c:valAx>
        <c:axId val="1374849615"/>
        <c:scaling>
          <c:orientation val="minMax"/>
          <c:max val="2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Time(Hour)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4847119"/>
        <c:crosses val="autoZero"/>
        <c:crossBetween val="midCat"/>
      </c:valAx>
      <c:valAx>
        <c:axId val="1374847119"/>
        <c:scaling>
          <c:orientation val="minMax"/>
          <c:max val="1"/>
          <c:min val="0.60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C/C0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484961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904896964145118"/>
          <c:y val="0.10990601203501957"/>
          <c:w val="0.14792636786130153"/>
          <c:h val="0.155774637008006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IN"/>
              <a:t>Adsorption Efficiency</a:t>
            </a:r>
          </a:p>
        </c:rich>
      </c:tx>
      <c:layout>
        <c:manualLayout>
          <c:xMode val="edge"/>
          <c:yMode val="edge"/>
          <c:x val="0.44964602520444291"/>
          <c:y val="1.70674321477179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Adsorption!$AD$94</c:f>
              <c:strCache>
                <c:ptCount val="1"/>
                <c:pt idx="0">
                  <c:v>244mg/L 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Adsorption!$AC$95:$AC$101</c:f>
              <c:numCache>
                <c:formatCode>General</c:formatCode>
                <c:ptCount val="7"/>
                <c:pt idx="0">
                  <c:v>0.4</c:v>
                </c:pt>
                <c:pt idx="1">
                  <c:v>0.8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xVal>
          <c:yVal>
            <c:numRef>
              <c:f>Adsorption!$AD$95:$AD$101</c:f>
              <c:numCache>
                <c:formatCode>General</c:formatCode>
                <c:ptCount val="7"/>
                <c:pt idx="0">
                  <c:v>33.357523302263644</c:v>
                </c:pt>
                <c:pt idx="1">
                  <c:v>42.896804260985348</c:v>
                </c:pt>
                <c:pt idx="2">
                  <c:v>47.745938748335547</c:v>
                </c:pt>
                <c:pt idx="3">
                  <c:v>46.89800266311584</c:v>
                </c:pt>
                <c:pt idx="4">
                  <c:v>46.116311584553912</c:v>
                </c:pt>
                <c:pt idx="5">
                  <c:v>47.290173102529955</c:v>
                </c:pt>
                <c:pt idx="6">
                  <c:v>47.931424766977358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D5B-4D52-91E5-061E736A9FC0}"/>
            </c:ext>
          </c:extLst>
        </c:ser>
        <c:ser>
          <c:idx val="1"/>
          <c:order val="1"/>
          <c:tx>
            <c:strRef>
              <c:f>Adsorption!$AE$94</c:f>
              <c:strCache>
                <c:ptCount val="1"/>
                <c:pt idx="0">
                  <c:v>250mg/L 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Adsorption!$AC$95:$AC$101</c:f>
              <c:numCache>
                <c:formatCode>General</c:formatCode>
                <c:ptCount val="7"/>
                <c:pt idx="0">
                  <c:v>0.4</c:v>
                </c:pt>
                <c:pt idx="1">
                  <c:v>0.8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xVal>
          <c:yVal>
            <c:numRef>
              <c:f>Adsorption!$AE$95:$AE$101</c:f>
              <c:numCache>
                <c:formatCode>General</c:formatCode>
                <c:ptCount val="7"/>
                <c:pt idx="0">
                  <c:v>34.284953395472698</c:v>
                </c:pt>
                <c:pt idx="1">
                  <c:v>44.221704394141142</c:v>
                </c:pt>
                <c:pt idx="2">
                  <c:v>47.984420772303579</c:v>
                </c:pt>
                <c:pt idx="3">
                  <c:v>46.633022636484675</c:v>
                </c:pt>
                <c:pt idx="4">
                  <c:v>47.891677762982688</c:v>
                </c:pt>
                <c:pt idx="5">
                  <c:v>47.279573901464701</c:v>
                </c:pt>
                <c:pt idx="6">
                  <c:v>48.752862849533955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D5B-4D52-91E5-061E736A9FC0}"/>
            </c:ext>
          </c:extLst>
        </c:ser>
        <c:ser>
          <c:idx val="2"/>
          <c:order val="2"/>
          <c:tx>
            <c:strRef>
              <c:f>Adsorption!$AF$94</c:f>
              <c:strCache>
                <c:ptCount val="1"/>
                <c:pt idx="0">
                  <c:v>266mg/L 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Adsorption!$AC$95:$AC$101</c:f>
              <c:numCache>
                <c:formatCode>General</c:formatCode>
                <c:ptCount val="7"/>
                <c:pt idx="0">
                  <c:v>0.4</c:v>
                </c:pt>
                <c:pt idx="1">
                  <c:v>0.8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xVal>
          <c:yVal>
            <c:numRef>
              <c:f>Adsorption!$AF$95:$AF$101</c:f>
              <c:numCache>
                <c:formatCode>General</c:formatCode>
                <c:ptCount val="7"/>
                <c:pt idx="0">
                  <c:v>36.669773635153128</c:v>
                </c:pt>
                <c:pt idx="1">
                  <c:v>45.414114513981353</c:v>
                </c:pt>
                <c:pt idx="2">
                  <c:v>48.037416777629815</c:v>
                </c:pt>
                <c:pt idx="3">
                  <c:v>47.78126941855303</c:v>
                </c:pt>
                <c:pt idx="4">
                  <c:v>47.441211717709706</c:v>
                </c:pt>
                <c:pt idx="5">
                  <c:v>47.427962716378161</c:v>
                </c:pt>
                <c:pt idx="6">
                  <c:v>47.825432756324894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D5B-4D52-91E5-061E736A9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8887055"/>
        <c:axId val="1298884559"/>
      </c:scatterChart>
      <c:valAx>
        <c:axId val="1298887055"/>
        <c:scaling>
          <c:orientation val="minMax"/>
          <c:max val="6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Concentration atrazine added(mg/L)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884559"/>
        <c:crosses val="autoZero"/>
        <c:crossBetween val="midCat"/>
      </c:valAx>
      <c:valAx>
        <c:axId val="1298884559"/>
        <c:scaling>
          <c:orientation val="minMax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Adsorption Efficiency(%)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888705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Adsorption!$F$249</c:f>
              <c:strCache>
                <c:ptCount val="1"/>
                <c:pt idx="0">
                  <c:v>244mg/L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Adsorption!$A$250:$A$257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</c:numCache>
            </c:numRef>
          </c:cat>
          <c:val>
            <c:numRef>
              <c:f>Adsorption!$F$250:$F$257</c:f>
              <c:numCache>
                <c:formatCode>General</c:formatCode>
                <c:ptCount val="8"/>
                <c:pt idx="0">
                  <c:v>0.63329999999999997</c:v>
                </c:pt>
                <c:pt idx="1">
                  <c:v>0.36901767100977201</c:v>
                </c:pt>
                <c:pt idx="2">
                  <c:v>0.29752436482084693</c:v>
                </c:pt>
                <c:pt idx="3">
                  <c:v>0.15420771986970686</c:v>
                </c:pt>
                <c:pt idx="4">
                  <c:v>8.3773268186753527E-2</c:v>
                </c:pt>
                <c:pt idx="5">
                  <c:v>7.6031254071661239E-2</c:v>
                </c:pt>
                <c:pt idx="6">
                  <c:v>6.2376156351791535E-2</c:v>
                </c:pt>
                <c:pt idx="7">
                  <c:v>5.0962529858849082E-2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B41-4EDD-BA8D-6D5469E632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1571503"/>
        <c:axId val="1401575247"/>
      </c:lineChart>
      <c:catAx>
        <c:axId val="140157150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Salinity(g/L)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1575247"/>
        <c:crosses val="autoZero"/>
        <c:auto val="1"/>
        <c:lblAlgn val="ctr"/>
        <c:lblOffset val="100"/>
        <c:noMultiLvlLbl val="0"/>
      </c:catAx>
      <c:valAx>
        <c:axId val="1401575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C/C0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1571503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Adsorption!$N$249</c:f>
              <c:strCache>
                <c:ptCount val="1"/>
                <c:pt idx="0">
                  <c:v>266mg/L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Adsorption!$A$250:$A$257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</c:numCache>
            </c:numRef>
          </c:cat>
          <c:val>
            <c:numRef>
              <c:f>Adsorption!$N$250:$N$257</c:f>
              <c:numCache>
                <c:formatCode>General</c:formatCode>
                <c:ptCount val="8"/>
                <c:pt idx="0">
                  <c:v>0.65717736156351791</c:v>
                </c:pt>
                <c:pt idx="1">
                  <c:v>0.38902589576547231</c:v>
                </c:pt>
                <c:pt idx="2">
                  <c:v>0.32260684039087956</c:v>
                </c:pt>
                <c:pt idx="3">
                  <c:v>0.15734302931596095</c:v>
                </c:pt>
                <c:pt idx="4">
                  <c:v>8.789867535287732E-2</c:v>
                </c:pt>
                <c:pt idx="5">
                  <c:v>8.0115407166123781E-2</c:v>
                </c:pt>
                <c:pt idx="6">
                  <c:v>6.2904208469055381E-2</c:v>
                </c:pt>
                <c:pt idx="7">
                  <c:v>5.3245255157437575E-2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EE3-42CE-B9DE-637CB0B240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1571503"/>
        <c:axId val="1401575247"/>
      </c:lineChart>
      <c:catAx>
        <c:axId val="140157150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Salinity(g/L)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1575247"/>
        <c:crosses val="autoZero"/>
        <c:auto val="1"/>
        <c:lblAlgn val="ctr"/>
        <c:lblOffset val="100"/>
        <c:noMultiLvlLbl val="0"/>
      </c:catAx>
      <c:valAx>
        <c:axId val="1401575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C/C0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1571503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73B35-4A03-44B9-AE78-96FCDB828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9994" y="5008025"/>
            <a:ext cx="37799963" cy="10653560"/>
          </a:xfrm>
        </p:spPr>
        <p:txBody>
          <a:bodyPr anchor="b"/>
          <a:lstStyle>
            <a:lvl1pPr algn="ctr">
              <a:defRPr sz="24803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94D171-825D-44A9-B4AF-85EF485FE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994" y="16072427"/>
            <a:ext cx="37799963" cy="7388071"/>
          </a:xfrm>
        </p:spPr>
        <p:txBody>
          <a:bodyPr/>
          <a:lstStyle>
            <a:lvl1pPr marL="0" indent="0" algn="ctr">
              <a:buNone/>
              <a:defRPr sz="9921"/>
            </a:lvl1pPr>
            <a:lvl2pPr marL="1890019" indent="0" algn="ctr">
              <a:buNone/>
              <a:defRPr sz="8268"/>
            </a:lvl2pPr>
            <a:lvl3pPr marL="3780038" indent="0" algn="ctr">
              <a:buNone/>
              <a:defRPr sz="7441"/>
            </a:lvl3pPr>
            <a:lvl4pPr marL="5670057" indent="0" algn="ctr">
              <a:buNone/>
              <a:defRPr sz="6614"/>
            </a:lvl4pPr>
            <a:lvl5pPr marL="7560076" indent="0" algn="ctr">
              <a:buNone/>
              <a:defRPr sz="6614"/>
            </a:lvl5pPr>
            <a:lvl6pPr marL="9450095" indent="0" algn="ctr">
              <a:buNone/>
              <a:defRPr sz="6614"/>
            </a:lvl6pPr>
            <a:lvl7pPr marL="11340114" indent="0" algn="ctr">
              <a:buNone/>
              <a:defRPr sz="6614"/>
            </a:lvl7pPr>
            <a:lvl8pPr marL="13230134" indent="0" algn="ctr">
              <a:buNone/>
              <a:defRPr sz="6614"/>
            </a:lvl8pPr>
            <a:lvl9pPr marL="15120153" indent="0" algn="ctr">
              <a:buNone/>
              <a:defRPr sz="6614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8A9E5-3FE7-4DE0-BD7F-CDD701FE2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7ACA6-FA32-462F-9B34-04DE88F89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CCBDE-BCFF-436E-85A5-F3D54F3AB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514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54DD-CD66-4F7D-BD60-35241B7E3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10934D-F0D5-4C8F-A5BA-0C92B51BC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BB9A0-E8BF-4F5A-8322-14F90E1A0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53CB2-8502-40E6-AE03-1D550E703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88ABF-60D7-4BEA-B563-080CEEB53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04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5C96D1-4B82-413C-B24B-88B2EF6961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067464" y="1629201"/>
            <a:ext cx="10867489" cy="259326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1A7FF1-5C0B-4946-82D1-E1EB1850D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64997" y="1629201"/>
            <a:ext cx="31972468" cy="259326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491B7-5FA0-4642-BE68-8D960FE97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220A6-AB63-4DF0-B03C-55C07EE3A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EA9EB-D508-431F-8DB9-C7CE25845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992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DE802-6DFA-4786-BCAD-D3A2364F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8DB5A-8A8D-442D-A8A3-885CDE6A8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95C4F-F04F-4B76-9FEA-E35134F07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FF34E-9CC7-4E82-9156-1C8DF163B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F21D7-A100-4564-AF00-E10F12D11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989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40AD2-8F24-4672-B590-3E39C4D8E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747" y="7628917"/>
            <a:ext cx="43469957" cy="12729018"/>
          </a:xfrm>
        </p:spPr>
        <p:txBody>
          <a:bodyPr anchor="b"/>
          <a:lstStyle>
            <a:lvl1pPr>
              <a:defRPr sz="24803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8EE83-3AEB-488D-8F8B-95B342372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38747" y="20478356"/>
            <a:ext cx="43469957" cy="6693890"/>
          </a:xfrm>
        </p:spPr>
        <p:txBody>
          <a:bodyPr/>
          <a:lstStyle>
            <a:lvl1pPr marL="0" indent="0">
              <a:buNone/>
              <a:defRPr sz="9921">
                <a:solidFill>
                  <a:schemeClr val="tx1">
                    <a:tint val="75000"/>
                  </a:schemeClr>
                </a:solidFill>
              </a:defRPr>
            </a:lvl1pPr>
            <a:lvl2pPr marL="1890019" indent="0">
              <a:buNone/>
              <a:defRPr sz="8268">
                <a:solidFill>
                  <a:schemeClr val="tx1">
                    <a:tint val="75000"/>
                  </a:schemeClr>
                </a:solidFill>
              </a:defRPr>
            </a:lvl2pPr>
            <a:lvl3pPr marL="3780038" indent="0">
              <a:buNone/>
              <a:defRPr sz="7441">
                <a:solidFill>
                  <a:schemeClr val="tx1">
                    <a:tint val="75000"/>
                  </a:schemeClr>
                </a:solidFill>
              </a:defRPr>
            </a:lvl3pPr>
            <a:lvl4pPr marL="5670057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4pPr>
            <a:lvl5pPr marL="756007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5pPr>
            <a:lvl6pPr marL="9450095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6pPr>
            <a:lvl7pPr marL="1134011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7pPr>
            <a:lvl8pPr marL="13230134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8pPr>
            <a:lvl9pPr marL="15120153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AEA3F-6DDF-4E11-A031-A425EC9C2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7BB88-9224-446A-B656-9493A6063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0A50B-3852-4730-9AFB-027C24231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51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A5B9A-66B5-45F7-81A0-8EF6D1076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A0E14-FEC0-4BE7-BE34-25E7BB46C8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64996" y="8146007"/>
            <a:ext cx="21419979" cy="19415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49794-BDF7-4C60-8617-8B04CC599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514975" y="8146007"/>
            <a:ext cx="21419979" cy="19415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10DB2-CD44-4F4D-830F-55E73BE35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CB465-0028-4DF2-8A99-679B593FA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5C851-2489-4773-8A43-3A12912E6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965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8994B-A2DC-467F-A4D0-266D62298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561" y="1629204"/>
            <a:ext cx="43469957" cy="59147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3E72C-F657-41A0-B830-256322E4A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1563" y="7501412"/>
            <a:ext cx="21321539" cy="3676326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F7BE0-29C9-45E6-A709-0492A4CEB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563" y="11177737"/>
            <a:ext cx="21321539" cy="16440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C73BD5-59C2-478F-B684-B7F0D849B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5514975" y="7501412"/>
            <a:ext cx="21426543" cy="3676326"/>
          </a:xfrm>
        </p:spPr>
        <p:txBody>
          <a:bodyPr anchor="b"/>
          <a:lstStyle>
            <a:lvl1pPr marL="0" indent="0">
              <a:buNone/>
              <a:defRPr sz="9921" b="1"/>
            </a:lvl1pPr>
            <a:lvl2pPr marL="1890019" indent="0">
              <a:buNone/>
              <a:defRPr sz="8268" b="1"/>
            </a:lvl2pPr>
            <a:lvl3pPr marL="3780038" indent="0">
              <a:buNone/>
              <a:defRPr sz="7441" b="1"/>
            </a:lvl3pPr>
            <a:lvl4pPr marL="5670057" indent="0">
              <a:buNone/>
              <a:defRPr sz="6614" b="1"/>
            </a:lvl4pPr>
            <a:lvl5pPr marL="7560076" indent="0">
              <a:buNone/>
              <a:defRPr sz="6614" b="1"/>
            </a:lvl5pPr>
            <a:lvl6pPr marL="9450095" indent="0">
              <a:buNone/>
              <a:defRPr sz="6614" b="1"/>
            </a:lvl6pPr>
            <a:lvl7pPr marL="11340114" indent="0">
              <a:buNone/>
              <a:defRPr sz="6614" b="1"/>
            </a:lvl7pPr>
            <a:lvl8pPr marL="13230134" indent="0">
              <a:buNone/>
              <a:defRPr sz="6614" b="1"/>
            </a:lvl8pPr>
            <a:lvl9pPr marL="15120153" indent="0">
              <a:buNone/>
              <a:defRPr sz="661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7F45AF-297C-4371-8479-73D93538B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514975" y="11177737"/>
            <a:ext cx="21426543" cy="16440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DDA518-F6CC-4524-BB58-FF62E60EF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BB48EF-8F60-4AE9-B5FA-200C312C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97EC4-5493-4873-8C65-75F368C66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356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F5335-C43D-4B80-AE81-286EFDE07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6A78C-C1E7-48FD-90AD-89339AC51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097080-173F-4BBA-8678-1DD9CC15E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1C39B-650F-44F2-BED2-128D36348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312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E42C20-4CB2-45D6-996C-71E7AE931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84B895-8CEF-45DA-BB18-204196AD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140A59-AB41-4FBA-B02C-B2012F47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452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BED8C-0F6C-4EDC-AD9F-49DC0F424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563" y="2040043"/>
            <a:ext cx="16255294" cy="7140152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8D843-F7F4-4B9A-B383-5CB1C486D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26543" y="4405929"/>
            <a:ext cx="25514975" cy="21746295"/>
          </a:xfrm>
        </p:spPr>
        <p:txBody>
          <a:bodyPr/>
          <a:lstStyle>
            <a:lvl1pPr>
              <a:defRPr sz="13228"/>
            </a:lvl1pPr>
            <a:lvl2pPr>
              <a:defRPr sz="11575"/>
            </a:lvl2pPr>
            <a:lvl3pPr>
              <a:defRPr sz="9921"/>
            </a:lvl3pPr>
            <a:lvl4pPr>
              <a:defRPr sz="8268"/>
            </a:lvl4pPr>
            <a:lvl5pPr>
              <a:defRPr sz="8268"/>
            </a:lvl5pPr>
            <a:lvl6pPr>
              <a:defRPr sz="8268"/>
            </a:lvl6pPr>
            <a:lvl7pPr>
              <a:defRPr sz="8268"/>
            </a:lvl7pPr>
            <a:lvl8pPr>
              <a:defRPr sz="8268"/>
            </a:lvl8pPr>
            <a:lvl9pPr>
              <a:defRPr sz="826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04FB6B-D6CB-4FB0-B9FC-B31EFBA90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71563" y="9180195"/>
            <a:ext cx="16255294" cy="1700744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52784-D8FF-42E5-B378-3BD6FAE4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07C91-1846-4BE6-A7D5-9B8D53CB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74561-5838-4787-8F9D-D74C9268A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894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7894E-2A61-4863-872D-7A88FF21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1563" y="2040043"/>
            <a:ext cx="16255294" cy="7140152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5CB296-8F9D-4358-8840-33AB7046AF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426543" y="4405929"/>
            <a:ext cx="25514975" cy="21746295"/>
          </a:xfrm>
        </p:spPr>
        <p:txBody>
          <a:bodyPr/>
          <a:lstStyle>
            <a:lvl1pPr marL="0" indent="0">
              <a:buNone/>
              <a:defRPr sz="13228"/>
            </a:lvl1pPr>
            <a:lvl2pPr marL="1890019" indent="0">
              <a:buNone/>
              <a:defRPr sz="11575"/>
            </a:lvl2pPr>
            <a:lvl3pPr marL="3780038" indent="0">
              <a:buNone/>
              <a:defRPr sz="9921"/>
            </a:lvl3pPr>
            <a:lvl4pPr marL="5670057" indent="0">
              <a:buNone/>
              <a:defRPr sz="8268"/>
            </a:lvl4pPr>
            <a:lvl5pPr marL="7560076" indent="0">
              <a:buNone/>
              <a:defRPr sz="8268"/>
            </a:lvl5pPr>
            <a:lvl6pPr marL="9450095" indent="0">
              <a:buNone/>
              <a:defRPr sz="8268"/>
            </a:lvl6pPr>
            <a:lvl7pPr marL="11340114" indent="0">
              <a:buNone/>
              <a:defRPr sz="8268"/>
            </a:lvl7pPr>
            <a:lvl8pPr marL="13230134" indent="0">
              <a:buNone/>
              <a:defRPr sz="8268"/>
            </a:lvl8pPr>
            <a:lvl9pPr marL="15120153" indent="0">
              <a:buNone/>
              <a:defRPr sz="8268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795CA9-6447-4DDD-9A61-B669B238C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471563" y="9180195"/>
            <a:ext cx="16255294" cy="17007447"/>
          </a:xfrm>
        </p:spPr>
        <p:txBody>
          <a:bodyPr/>
          <a:lstStyle>
            <a:lvl1pPr marL="0" indent="0">
              <a:buNone/>
              <a:defRPr sz="6614"/>
            </a:lvl1pPr>
            <a:lvl2pPr marL="1890019" indent="0">
              <a:buNone/>
              <a:defRPr sz="5787"/>
            </a:lvl2pPr>
            <a:lvl3pPr marL="3780038" indent="0">
              <a:buNone/>
              <a:defRPr sz="4961"/>
            </a:lvl3pPr>
            <a:lvl4pPr marL="5670057" indent="0">
              <a:buNone/>
              <a:defRPr sz="4134"/>
            </a:lvl4pPr>
            <a:lvl5pPr marL="7560076" indent="0">
              <a:buNone/>
              <a:defRPr sz="4134"/>
            </a:lvl5pPr>
            <a:lvl6pPr marL="9450095" indent="0">
              <a:buNone/>
              <a:defRPr sz="4134"/>
            </a:lvl6pPr>
            <a:lvl7pPr marL="11340114" indent="0">
              <a:buNone/>
              <a:defRPr sz="4134"/>
            </a:lvl7pPr>
            <a:lvl8pPr marL="13230134" indent="0">
              <a:buNone/>
              <a:defRPr sz="4134"/>
            </a:lvl8pPr>
            <a:lvl9pPr marL="15120153" indent="0">
              <a:buNone/>
              <a:defRPr sz="413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FC2F4-9FD3-40FF-B5D5-3E86302A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BF3E1-8B7B-487C-B0D7-C28A4A57F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E4703F-18D4-47EA-82EA-7C932DF1D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818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14AFB8-DB74-4554-A9CC-391BCFE75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997" y="1629204"/>
            <a:ext cx="43469957" cy="5914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5656F-7C17-4FCD-91E5-D02BDAD8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4997" y="8146007"/>
            <a:ext cx="43469957" cy="19415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08FDF-A9F1-4756-87DA-7DB22B564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64996" y="28362271"/>
            <a:ext cx="11339989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90D64-3FEF-40D5-8F6F-253F33E78074}" type="datetimeFigureOut">
              <a:rPr lang="en-IN" smtClean="0"/>
              <a:t>23-04-2025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AF1A4-3461-4344-BF0A-63EE0EAAF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694984" y="28362271"/>
            <a:ext cx="17009983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E902-737A-43E7-B83F-3429310E8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594965" y="28362271"/>
            <a:ext cx="11339989" cy="162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78AA8-450F-4E60-9127-98181FA251B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533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3780038" rtl="0" eaLnBrk="1" latinLnBrk="0" hangingPunct="1">
        <a:lnSpc>
          <a:spcPct val="90000"/>
        </a:lnSpc>
        <a:spcBef>
          <a:spcPct val="0"/>
        </a:spcBef>
        <a:buNone/>
        <a:defRPr sz="181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10" indent="-945010" algn="l" defTabSz="3780038" rtl="0" eaLnBrk="1" latinLnBrk="0" hangingPunct="1">
        <a:lnSpc>
          <a:spcPct val="90000"/>
        </a:lnSpc>
        <a:spcBef>
          <a:spcPts val="4134"/>
        </a:spcBef>
        <a:buFont typeface="Arial" panose="020B0604020202020204" pitchFamily="34" charset="0"/>
        <a:buChar char="•"/>
        <a:defRPr sz="11575" kern="1200">
          <a:solidFill>
            <a:schemeClr val="tx1"/>
          </a:solidFill>
          <a:latin typeface="+mn-lt"/>
          <a:ea typeface="+mn-ea"/>
          <a:cs typeface="+mn-cs"/>
        </a:defRPr>
      </a:lvl1pPr>
      <a:lvl2pPr marL="2835029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2pPr>
      <a:lvl3pPr marL="4725048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3pPr>
      <a:lvl4pPr marL="6615067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8505086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10395105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2285124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4175143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6065162" indent="-945010" algn="l" defTabSz="378003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90019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2pPr>
      <a:lvl3pPr marL="3780038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3pPr>
      <a:lvl4pPr marL="5670057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4pPr>
      <a:lvl5pPr marL="7560076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5pPr>
      <a:lvl6pPr marL="9450095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6pPr>
      <a:lvl7pPr marL="1134011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7pPr>
      <a:lvl8pPr marL="13230134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8pPr>
      <a:lvl9pPr marL="15120153" algn="l" defTabSz="3780038" rtl="0" eaLnBrk="1" latinLnBrk="0" hangingPunct="1">
        <a:defRPr sz="74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chart" Target="../charts/chart6.xml"/><Relationship Id="rId18" Type="http://schemas.openxmlformats.org/officeDocument/2006/relationships/chart" Target="../charts/chart11.xml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chart" Target="../charts/chart5.xml"/><Relationship Id="rId17" Type="http://schemas.openxmlformats.org/officeDocument/2006/relationships/chart" Target="../charts/chart10.xml"/><Relationship Id="rId2" Type="http://schemas.openxmlformats.org/officeDocument/2006/relationships/image" Target="../media/image1.png"/><Relationship Id="rId16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chart" Target="../charts/chart4.xml"/><Relationship Id="rId5" Type="http://schemas.openxmlformats.org/officeDocument/2006/relationships/image" Target="../media/image3.png"/><Relationship Id="rId15" Type="http://schemas.openxmlformats.org/officeDocument/2006/relationships/chart" Target="../charts/chart8.xml"/><Relationship Id="rId10" Type="http://schemas.openxmlformats.org/officeDocument/2006/relationships/chart" Target="../charts/chart3.xml"/><Relationship Id="rId19" Type="http://schemas.openxmlformats.org/officeDocument/2006/relationships/chart" Target="../charts/chart12.xml"/><Relationship Id="rId4" Type="http://schemas.openxmlformats.org/officeDocument/2006/relationships/hyperlink" Target="https://doi.org/10.1016/J.TRAC.2018.12.014" TargetMode="External"/><Relationship Id="rId9" Type="http://schemas.openxmlformats.org/officeDocument/2006/relationships/chart" Target="../charts/chart2.xml"/><Relationship Id="rId1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17CEA2BE-CADE-422B-BD3C-086F178F30D6}"/>
              </a:ext>
            </a:extLst>
          </p:cNvPr>
          <p:cNvGrpSpPr/>
          <p:nvPr/>
        </p:nvGrpSpPr>
        <p:grpSpPr>
          <a:xfrm>
            <a:off x="0" y="-531519"/>
            <a:ext cx="50407395" cy="30989626"/>
            <a:chOff x="0" y="-461665"/>
            <a:chExt cx="50407395" cy="30989626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9451647C-1CA7-467B-8A99-EF86F6CC405E}"/>
                </a:ext>
              </a:extLst>
            </p:cNvPr>
            <p:cNvGrpSpPr/>
            <p:nvPr/>
          </p:nvGrpSpPr>
          <p:grpSpPr>
            <a:xfrm>
              <a:off x="7445" y="-96341"/>
              <a:ext cx="50399950" cy="30624302"/>
              <a:chOff x="7445" y="-96341"/>
              <a:chExt cx="50399950" cy="30624302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1539852-7A0E-4488-B64F-368EB0373596}"/>
                  </a:ext>
                </a:extLst>
              </p:cNvPr>
              <p:cNvSpPr/>
              <p:nvPr/>
            </p:nvSpPr>
            <p:spPr>
              <a:xfrm>
                <a:off x="7445" y="3221204"/>
                <a:ext cx="15800660" cy="27306757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53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4CE53164-7D0A-41AC-A7D6-86D5A4DC3126}"/>
                  </a:ext>
                </a:extLst>
              </p:cNvPr>
              <p:cNvSpPr/>
              <p:nvPr/>
            </p:nvSpPr>
            <p:spPr>
              <a:xfrm>
                <a:off x="7445" y="-96341"/>
                <a:ext cx="50399950" cy="3190726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53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FA6EC1E-3841-4690-8E5B-403DC682B8DD}"/>
                  </a:ext>
                </a:extLst>
              </p:cNvPr>
              <p:cNvSpPr/>
              <p:nvPr/>
            </p:nvSpPr>
            <p:spPr>
              <a:xfrm>
                <a:off x="42371" y="-66991"/>
                <a:ext cx="2760952" cy="3118428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53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pic>
            <p:nvPicPr>
              <p:cNvPr id="1026" name="Picture 2" descr="IIT Kharagpur - Wikipedia">
                <a:extLst>
                  <a:ext uri="{FF2B5EF4-FFF2-40B4-BE49-F238E27FC236}">
                    <a16:creationId xmlns:a16="http://schemas.microsoft.com/office/drawing/2014/main" id="{5F3984AE-8E5D-47C1-B454-B91ED6DB011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43" y="-31170"/>
                <a:ext cx="2735855" cy="306415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6D043E0-B2C4-41D3-B032-9F08D4468D14}"/>
                  </a:ext>
                </a:extLst>
              </p:cNvPr>
              <p:cNvSpPr/>
              <p:nvPr/>
            </p:nvSpPr>
            <p:spPr>
              <a:xfrm>
                <a:off x="3005669" y="3027"/>
                <a:ext cx="44896654" cy="1008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</a:pPr>
                <a:r>
                  <a:rPr lang="en-US" sz="600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rPr>
                  <a:t>Adsorption Dynamics of Atrazine on realistic Polystyrene </a:t>
                </a:r>
                <a:r>
                  <a:rPr lang="en-US" sz="6000" b="1" dirty="0" err="1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rPr>
                  <a:t>Nanoplastics</a:t>
                </a:r>
                <a:r>
                  <a:rPr lang="en-US" sz="600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 panose="020B0604020202020204" pitchFamily="34" charset="0"/>
                  </a:rPr>
                  <a:t>: Insights into Co-Contamination Risks</a:t>
                </a:r>
                <a:endParaRPr lang="en-IN" sz="60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8C76C3F-A1E3-492A-BD0F-DEA461152942}"/>
                  </a:ext>
                </a:extLst>
              </p:cNvPr>
              <p:cNvSpPr/>
              <p:nvPr/>
            </p:nvSpPr>
            <p:spPr>
              <a:xfrm>
                <a:off x="3168247" y="772038"/>
                <a:ext cx="44540762" cy="32453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IN" sz="44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Thasleema k</a:t>
                </a:r>
                <a:r>
                  <a:rPr lang="en-IN" sz="4400" baseline="300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IN" sz="44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Seetha Narayanan</a:t>
                </a:r>
                <a:r>
                  <a:rPr lang="en-IN" sz="4400" baseline="300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 </a:t>
                </a:r>
                <a:r>
                  <a:rPr lang="en-IN" sz="44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and Sudha Goel</a:t>
                </a:r>
                <a:r>
                  <a:rPr lang="en-IN" sz="4400" baseline="300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aseline="300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44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Department of Civil Engineering</a:t>
                </a:r>
                <a:r>
                  <a:rPr lang="en-IN" sz="44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Indian Institute of Technology Kharagpur, West Bengal–721302, India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4400" baseline="300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Department of Civil Engineering</a:t>
                </a:r>
                <a:r>
                  <a:rPr lang="en-IN" sz="44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Indian Institute of Technology Hyderabad, </a:t>
                </a:r>
                <a:r>
                  <a:rPr lang="en-IN" sz="4400" dirty="0" err="1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Telengana</a:t>
                </a:r>
                <a:r>
                  <a:rPr lang="en-IN" sz="4400" dirty="0">
                    <a:solidFill>
                      <a:schemeClr val="bg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- 502284, India</a:t>
                </a:r>
              </a:p>
              <a:p>
                <a:pPr algn="ctr">
                  <a:lnSpc>
                    <a:spcPct val="107000"/>
                  </a:lnSpc>
                </a:pPr>
                <a:endParaRPr lang="en-IN" sz="440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3C5181E-B3BF-4235-B800-64E80FF3A655}"/>
                  </a:ext>
                </a:extLst>
              </p:cNvPr>
              <p:cNvSpPr txBox="1"/>
              <p:nvPr/>
            </p:nvSpPr>
            <p:spPr>
              <a:xfrm>
                <a:off x="61831" y="3457345"/>
                <a:ext cx="15697234" cy="877163"/>
              </a:xfrm>
              <a:prstGeom prst="rect">
                <a:avLst/>
              </a:prstGeom>
              <a:solidFill>
                <a:srgbClr val="001F5D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10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Background and Motivation</a:t>
                </a:r>
                <a:endParaRPr lang="en-IN" sz="51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54020DA-2951-4D63-AC6B-3027A7CACD16}"/>
                  </a:ext>
                </a:extLst>
              </p:cNvPr>
              <p:cNvSpPr txBox="1"/>
              <p:nvPr/>
            </p:nvSpPr>
            <p:spPr>
              <a:xfrm>
                <a:off x="57943" y="4398672"/>
                <a:ext cx="15701122" cy="5087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82930" indent="-582930" algn="just">
                  <a:lnSpc>
                    <a:spcPct val="125000"/>
                  </a:lnSpc>
                  <a:buFont typeface="Wingdings" panose="05000000000000000000" pitchFamily="2" charset="2"/>
                  <a:buChar char="Ø"/>
                </a:pPr>
                <a:r>
                  <a:rPr lang="en-US" sz="44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Environmental Concern: Fragmented plastics like micro- and </a:t>
                </a:r>
                <a:r>
                  <a:rPr lang="en-US" sz="4400" dirty="0" err="1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nanoplastics</a:t>
                </a:r>
                <a:r>
                  <a:rPr lang="en-US" sz="44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are increasingly detected in water, soil, and even the human body, posing serious health and ecological risks.</a:t>
                </a:r>
              </a:p>
              <a:p>
                <a:pPr marL="582930" indent="-582930" algn="just">
                  <a:lnSpc>
                    <a:spcPct val="125000"/>
                  </a:lnSpc>
                  <a:buFont typeface="Wingdings" panose="05000000000000000000" pitchFamily="2" charset="2"/>
                  <a:buChar char="Ø"/>
                </a:pPr>
                <a:r>
                  <a:rPr lang="en-US" sz="44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Most studies use </a:t>
                </a:r>
                <a:r>
                  <a:rPr lang="en-US" sz="4400" dirty="0" err="1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idealised</a:t>
                </a:r>
                <a:r>
                  <a:rPr lang="en-US" sz="44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spherical plastic beads; this study uses realistic polystyrene </a:t>
                </a:r>
                <a:r>
                  <a:rPr lang="en-US" sz="4400" dirty="0" err="1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nanoplastics</a:t>
                </a:r>
                <a:r>
                  <a:rPr lang="en-US" sz="44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to better understand atrazine adsorption.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0E9E087-D47D-4859-AF0A-00D029A87DC1}"/>
                  </a:ext>
                </a:extLst>
              </p:cNvPr>
              <p:cNvSpPr txBox="1"/>
              <p:nvPr/>
            </p:nvSpPr>
            <p:spPr>
              <a:xfrm>
                <a:off x="40426" y="14221423"/>
                <a:ext cx="15710991" cy="877163"/>
              </a:xfrm>
              <a:prstGeom prst="rect">
                <a:avLst/>
              </a:prstGeom>
              <a:solidFill>
                <a:srgbClr val="001F5D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10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Materials and Methods</a:t>
                </a:r>
                <a:endParaRPr lang="en-IN" sz="51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A423082-338C-4FF9-A69B-19B5771257CC}"/>
                  </a:ext>
                </a:extLst>
              </p:cNvPr>
              <p:cNvSpPr txBox="1"/>
              <p:nvPr/>
            </p:nvSpPr>
            <p:spPr>
              <a:xfrm>
                <a:off x="48516" y="15315378"/>
                <a:ext cx="15702901" cy="9109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82930" indent="-582930" algn="just">
                  <a:lnSpc>
                    <a:spcPct val="125000"/>
                  </a:lnSpc>
                  <a:buFont typeface="Wingdings" panose="05000000000000000000" pitchFamily="2" charset="2"/>
                  <a:buChar char="Ø"/>
                </a:pPr>
                <a:r>
                  <a:rPr lang="en-US" sz="43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Source of Polystyrene: Single-use Polystyrene (PS) bowls and plates were sourced from local markets. These items, commonly discarded after one-time use, were selected to simulate environmentally realistic PS </a:t>
                </a:r>
                <a:r>
                  <a:rPr lang="en-US" sz="4300" dirty="0" err="1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nanoplastics</a:t>
                </a:r>
                <a:r>
                  <a:rPr lang="en-US" sz="43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(PSNPs)</a:t>
                </a:r>
              </a:p>
              <a:p>
                <a:pPr marL="582930" indent="-582930" algn="just">
                  <a:lnSpc>
                    <a:spcPct val="125000"/>
                  </a:lnSpc>
                  <a:buFont typeface="Wingdings" panose="05000000000000000000" pitchFamily="2" charset="2"/>
                  <a:buChar char="Ø"/>
                </a:pPr>
                <a:r>
                  <a:rPr lang="en-US" sz="43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Material Confirmation: The plastic type was confirmed as Polystyrene using Fourier Transform Infrared Spectroscopy (FTIR) analysis.</a:t>
                </a:r>
              </a:p>
              <a:p>
                <a:pPr marL="582930" indent="-582930" algn="just">
                  <a:lnSpc>
                    <a:spcPct val="125000"/>
                  </a:lnSpc>
                  <a:buFont typeface="Wingdings" panose="05000000000000000000" pitchFamily="2" charset="2"/>
                  <a:buChar char="Ø"/>
                </a:pPr>
                <a:r>
                  <a:rPr lang="en-US" sz="43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Particle Size Analysis: The lab produced suspension showed consistent particle sizes below 1 µm, with good colloidal stability. </a:t>
                </a:r>
              </a:p>
              <a:p>
                <a:pPr marL="582930" indent="-582930" algn="just">
                  <a:lnSpc>
                    <a:spcPct val="125000"/>
                  </a:lnSpc>
                  <a:buFont typeface="Wingdings" panose="05000000000000000000" pitchFamily="2" charset="2"/>
                  <a:buChar char="Ø"/>
                </a:pPr>
                <a:endParaRPr lang="en-US" sz="4300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B52E9DE2-624B-46C1-83AD-95C587384A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039570" y="-58855"/>
                <a:ext cx="2334880" cy="3110291"/>
              </a:xfrm>
              <a:prstGeom prst="rect">
                <a:avLst/>
              </a:prstGeom>
            </p:spPr>
          </p:pic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C270A5A-032F-4973-BAC3-A2C367E78395}"/>
                  </a:ext>
                </a:extLst>
              </p:cNvPr>
              <p:cNvSpPr txBox="1"/>
              <p:nvPr/>
            </p:nvSpPr>
            <p:spPr>
              <a:xfrm>
                <a:off x="15953791" y="12825908"/>
                <a:ext cx="18239487" cy="877163"/>
              </a:xfrm>
              <a:prstGeom prst="rect">
                <a:avLst/>
              </a:prstGeom>
              <a:solidFill>
                <a:srgbClr val="001F5D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10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Results and Discussion</a:t>
                </a:r>
                <a:endParaRPr lang="en-IN" sz="51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5FB079B-EC38-4781-87CC-083990207F6B}"/>
                  </a:ext>
                </a:extLst>
              </p:cNvPr>
              <p:cNvSpPr txBox="1"/>
              <p:nvPr/>
            </p:nvSpPr>
            <p:spPr>
              <a:xfrm>
                <a:off x="34334212" y="8458865"/>
                <a:ext cx="15887737" cy="880083"/>
              </a:xfrm>
              <a:prstGeom prst="rect">
                <a:avLst/>
              </a:prstGeom>
              <a:solidFill>
                <a:srgbClr val="001F5D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10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Conclusions</a:t>
                </a:r>
                <a:endParaRPr lang="en-IN" sz="51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F0FBBA9-524B-4213-B5F6-0AD8A2752510}"/>
                  </a:ext>
                </a:extLst>
              </p:cNvPr>
              <p:cNvSpPr txBox="1"/>
              <p:nvPr/>
            </p:nvSpPr>
            <p:spPr>
              <a:xfrm>
                <a:off x="36051925" y="13284723"/>
                <a:ext cx="13761764" cy="746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42888" indent="-242888" algn="just">
                  <a:buFontTx/>
                  <a:buChar char="-"/>
                </a:pPr>
                <a:endParaRPr lang="en-IN" sz="4250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99C39B5-48B3-48DE-A9CF-A55BD843AFEC}"/>
                  </a:ext>
                </a:extLst>
              </p:cNvPr>
              <p:cNvSpPr/>
              <p:nvPr/>
            </p:nvSpPr>
            <p:spPr>
              <a:xfrm>
                <a:off x="34047593" y="13905952"/>
                <a:ext cx="15103560" cy="796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82930" indent="-582930" algn="just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endParaRPr lang="en-IN" sz="42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29" name="Rectangle 2">
                <a:extLst>
                  <a:ext uri="{FF2B5EF4-FFF2-40B4-BE49-F238E27FC236}">
                    <a16:creationId xmlns:a16="http://schemas.microsoft.com/office/drawing/2014/main" id="{3C4C25ED-9D9B-4BB6-BAD8-E8C13B6840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5440" y="9217075"/>
                <a:ext cx="184731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br>
                  <a: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</a:b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832FE3D-8713-4B9B-AB56-2F26930C366B}"/>
                  </a:ext>
                </a:extLst>
              </p:cNvPr>
              <p:cNvSpPr txBox="1"/>
              <p:nvPr/>
            </p:nvSpPr>
            <p:spPr>
              <a:xfrm>
                <a:off x="34334212" y="20511626"/>
                <a:ext cx="15856989" cy="877163"/>
              </a:xfrm>
              <a:prstGeom prst="rect">
                <a:avLst/>
              </a:prstGeom>
              <a:solidFill>
                <a:srgbClr val="001F5D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10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References</a:t>
                </a:r>
                <a:endParaRPr lang="en-IN" sz="51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200341E-DAA4-48E8-A9E7-B2C4096E450C}"/>
                  </a:ext>
                </a:extLst>
              </p:cNvPr>
              <p:cNvSpPr/>
              <p:nvPr/>
            </p:nvSpPr>
            <p:spPr>
              <a:xfrm>
                <a:off x="34318126" y="22834394"/>
                <a:ext cx="15873076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1500" indent="-571500" algn="just">
                  <a:buFont typeface="Arial" panose="020B0604020202020204" pitchFamily="34" charset="0"/>
                  <a:buChar char="•"/>
                </a:pPr>
                <a:endParaRPr lang="en-IN" sz="4200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1" name="Rectangle 3">
              <a:extLst>
                <a:ext uri="{FF2B5EF4-FFF2-40B4-BE49-F238E27FC236}">
                  <a16:creationId xmlns:a16="http://schemas.microsoft.com/office/drawing/2014/main" id="{6C841B6F-D835-442B-99E0-4055EC91C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-461665"/>
              <a:ext cx="284052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. </a:t>
              </a:r>
              <a:b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</a:br>
              <a:br>
                <a: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</a:b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1FB73E9-55DB-4729-B3BE-000173D80EE5}"/>
                </a:ext>
              </a:extLst>
            </p:cNvPr>
            <p:cNvSpPr/>
            <p:nvPr/>
          </p:nvSpPr>
          <p:spPr>
            <a:xfrm>
              <a:off x="34441902" y="16665714"/>
              <a:ext cx="15110028" cy="7965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endParaRPr lang="en-US" sz="4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03C5181E-B3BF-4235-B800-64E80FF3A655}"/>
              </a:ext>
            </a:extLst>
          </p:cNvPr>
          <p:cNvSpPr txBox="1"/>
          <p:nvPr/>
        </p:nvSpPr>
        <p:spPr>
          <a:xfrm>
            <a:off x="61831" y="10392558"/>
            <a:ext cx="15697234" cy="877163"/>
          </a:xfrm>
          <a:prstGeom prst="rect">
            <a:avLst/>
          </a:prstGeom>
          <a:solidFill>
            <a:srgbClr val="001F5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51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Objective</a:t>
            </a:r>
            <a:endParaRPr lang="en-IN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1539852-7A0E-4488-B64F-368EB0373596}"/>
              </a:ext>
            </a:extLst>
          </p:cNvPr>
          <p:cNvSpPr/>
          <p:nvPr/>
        </p:nvSpPr>
        <p:spPr>
          <a:xfrm>
            <a:off x="15885632" y="3291543"/>
            <a:ext cx="18356687" cy="273091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53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1539852-7A0E-4488-B64F-368EB0373596}"/>
              </a:ext>
            </a:extLst>
          </p:cNvPr>
          <p:cNvSpPr/>
          <p:nvPr/>
        </p:nvSpPr>
        <p:spPr>
          <a:xfrm>
            <a:off x="34242319" y="3283484"/>
            <a:ext cx="16009677" cy="272838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53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24091A4-2735-43FB-AAF8-9FE94A38040F}"/>
              </a:ext>
            </a:extLst>
          </p:cNvPr>
          <p:cNvSpPr txBox="1"/>
          <p:nvPr/>
        </p:nvSpPr>
        <p:spPr>
          <a:xfrm>
            <a:off x="34376534" y="3510230"/>
            <a:ext cx="15899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3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Effect of Salinity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54020DA-2951-4D63-AC6B-3027A7CACD16}"/>
              </a:ext>
            </a:extLst>
          </p:cNvPr>
          <p:cNvSpPr txBox="1"/>
          <p:nvPr/>
        </p:nvSpPr>
        <p:spPr>
          <a:xfrm>
            <a:off x="57943" y="11352937"/>
            <a:ext cx="15701122" cy="2401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43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 investigate the adsorption behavior of atrazine on realistic, irregularly shaped polystyrene </a:t>
            </a:r>
            <a:r>
              <a:rPr lang="en-US" sz="4300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nanoplastics</a:t>
            </a:r>
            <a:r>
              <a:rPr lang="en-US" sz="43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(PSNPs) under environmentally relevant conditions.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832FE3D-8713-4B9B-AB56-2F26930C366B}"/>
              </a:ext>
            </a:extLst>
          </p:cNvPr>
          <p:cNvSpPr txBox="1"/>
          <p:nvPr/>
        </p:nvSpPr>
        <p:spPr>
          <a:xfrm>
            <a:off x="34315311" y="27278908"/>
            <a:ext cx="15875890" cy="877163"/>
          </a:xfrm>
          <a:prstGeom prst="rect">
            <a:avLst/>
          </a:prstGeom>
          <a:solidFill>
            <a:srgbClr val="001F5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51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Acknowledgements</a:t>
            </a:r>
            <a:endParaRPr lang="en-IN" sz="51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4303465" y="28332017"/>
            <a:ext cx="13538065" cy="2054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25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Thasleema k is thankful to her close friends, supervisors  , and Ministry of Education, Govt. of India for providing Doctoral Fellowship. </a:t>
            </a:r>
            <a:endParaRPr lang="en-IN" sz="425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24091A4-2735-43FB-AAF8-9FE94A38040F}"/>
              </a:ext>
            </a:extLst>
          </p:cNvPr>
          <p:cNvSpPr txBox="1"/>
          <p:nvPr/>
        </p:nvSpPr>
        <p:spPr>
          <a:xfrm>
            <a:off x="34193278" y="9453404"/>
            <a:ext cx="15875891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Atrazine shows significant adsorption onto PS nanoparticles (PSNPs)</a:t>
            </a:r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with maximum adsorption capacity observed at an initial concentration of 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 mg/L</a:t>
            </a:r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beyond which saturation occurs.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Higher PSNP concentrations (244–266 mg/L)</a:t>
            </a:r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increased the overall adsorption efficiency of atrazine, especially over a 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24-hour contact period</a:t>
            </a:r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highlighting the importance of adsorbent dose in pesticide removal.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Contact time significantly affects adsorption</a:t>
            </a:r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with equilibrium reached around 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24 hours</a:t>
            </a:r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showing gradual stabilization of atrazine concentration in the solution.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Salinity negatively impacts atrazine adsorption</a:t>
            </a:r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indicating competitive interactions between salt ions and atrazine molecules for binding sites on PSNPs.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These results suggest that </a:t>
            </a:r>
            <a:r>
              <a:rPr kumimoji="0" lang="en-US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PSNPs can act as carriers or sinks for hydrophobic pesticides like atrazine</a:t>
            </a:r>
            <a:r>
              <a:rPr kumimoji="0" lang="en-US" altLang="en-US" sz="4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potentially affecting their fate and transport in aquatic environments</a:t>
            </a:r>
            <a:endParaRPr lang="en-US" sz="4400" b="1" spc="239" dirty="0">
              <a:solidFill>
                <a:srgbClr val="0070C0"/>
              </a:solidFill>
              <a:latin typeface="Lato Bold"/>
              <a:ea typeface="Lato Bold"/>
              <a:cs typeface="Lato Bold"/>
              <a:sym typeface="Lato Bold"/>
            </a:endParaRPr>
          </a:p>
          <a:p>
            <a:pPr marL="571500" indent="-571500" algn="just">
              <a:buFont typeface="Wingdings" panose="05000000000000000000" pitchFamily="2" charset="2"/>
              <a:buChar char="Ø"/>
            </a:pPr>
            <a:endParaRPr lang="en-IN" sz="44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24091A4-2735-43FB-AAF8-9FE94A38040F}"/>
              </a:ext>
            </a:extLst>
          </p:cNvPr>
          <p:cNvSpPr txBox="1"/>
          <p:nvPr/>
        </p:nvSpPr>
        <p:spPr>
          <a:xfrm>
            <a:off x="34291360" y="21836589"/>
            <a:ext cx="158758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en-US" sz="4000" dirty="0" err="1"/>
              <a:t>Schwaferts</a:t>
            </a:r>
            <a:r>
              <a:rPr lang="en-US" sz="4000" dirty="0"/>
              <a:t>, C., </a:t>
            </a:r>
            <a:r>
              <a:rPr lang="en-US" sz="4000" dirty="0" err="1"/>
              <a:t>Niessner</a:t>
            </a:r>
            <a:r>
              <a:rPr lang="en-US" sz="4000" dirty="0"/>
              <a:t>, R., Elsner, M., &amp; </a:t>
            </a:r>
            <a:r>
              <a:rPr lang="en-US" sz="4000" dirty="0" err="1"/>
              <a:t>Ivleva</a:t>
            </a:r>
            <a:r>
              <a:rPr lang="en-US" sz="4000" dirty="0"/>
              <a:t>, N. P. (2019). Methods for the analysis of </a:t>
            </a:r>
            <a:r>
              <a:rPr lang="en-US" sz="4000" dirty="0" err="1"/>
              <a:t>submicrometer</a:t>
            </a:r>
            <a:r>
              <a:rPr lang="en-US" sz="4000" dirty="0"/>
              <a:t>- and </a:t>
            </a:r>
            <a:r>
              <a:rPr lang="en-US" sz="4000" dirty="0" err="1"/>
              <a:t>nanoplastic</a:t>
            </a:r>
            <a:r>
              <a:rPr lang="en-US" sz="4000" dirty="0"/>
              <a:t> particles in the environment. </a:t>
            </a:r>
            <a:r>
              <a:rPr lang="en-US" sz="4000" dirty="0" err="1"/>
              <a:t>TrAC</a:t>
            </a:r>
            <a:r>
              <a:rPr lang="en-US" sz="4000" dirty="0"/>
              <a:t> Trends in Analytical Chemistry, 112, 52–65. </a:t>
            </a:r>
            <a:r>
              <a:rPr lang="en-US" sz="4000" dirty="0">
                <a:hlinkClick r:id="rId4"/>
              </a:rPr>
              <a:t>https://doi.org/10.1016/J.TRAC.2018.12.014</a:t>
            </a:r>
            <a:endParaRPr lang="en-US" sz="4000" dirty="0"/>
          </a:p>
          <a:p>
            <a:pPr marL="742950" indent="-742950" algn="just">
              <a:buFont typeface="+mj-lt"/>
              <a:buAutoNum type="arabicPeriod"/>
            </a:pPr>
            <a:r>
              <a:rPr lang="en-US" sz="4000" dirty="0"/>
              <a:t>Wang, L., Wu, W.-M., Bolan, N. S., Tsang, D. C. W., Li, Y., Qin, M., &amp; Hou, D. (2020). Environmental fate, toxicity and risk management strategies of </a:t>
            </a:r>
            <a:r>
              <a:rPr lang="en-US" sz="4000" dirty="0" err="1"/>
              <a:t>nanoplastics</a:t>
            </a:r>
            <a:r>
              <a:rPr lang="en-US" sz="4000" dirty="0"/>
              <a:t> in the environment: Current status and future perspectives. https://doi.org/10.1016/j.jhazmat.2020.123415 </a:t>
            </a:r>
            <a:endParaRPr lang="en-IN" sz="40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24091A4-2735-43FB-AAF8-9FE94A38040F}"/>
              </a:ext>
            </a:extLst>
          </p:cNvPr>
          <p:cNvSpPr txBox="1"/>
          <p:nvPr/>
        </p:nvSpPr>
        <p:spPr>
          <a:xfrm>
            <a:off x="16449566" y="11230211"/>
            <a:ext cx="17235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Distribution of micro/nano plastic shapes (spherical vs. non-spherical) used in adsorption and transport experiments.</a:t>
            </a: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2000" y="752396"/>
            <a:ext cx="3692297" cy="2076917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D2C84F57-5D37-4FAA-B43E-10B743EC69D8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8325" y="24211542"/>
            <a:ext cx="5452384" cy="4760489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TextBox 11">
            <a:extLst>
              <a:ext uri="{FF2B5EF4-FFF2-40B4-BE49-F238E27FC236}">
                <a16:creationId xmlns:a16="http://schemas.microsoft.com/office/drawing/2014/main" id="{4BAFE3BF-4BD0-4B5A-A1AA-14E6008E0859}"/>
              </a:ext>
            </a:extLst>
          </p:cNvPr>
          <p:cNvSpPr txBox="1"/>
          <p:nvPr/>
        </p:nvSpPr>
        <p:spPr>
          <a:xfrm>
            <a:off x="11497275" y="29619662"/>
            <a:ext cx="3575268" cy="436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59"/>
              </a:lnSpc>
              <a:spcBef>
                <a:spcPct val="0"/>
              </a:spcBef>
            </a:pPr>
            <a:r>
              <a:rPr lang="en-US" sz="3200" b="1" spc="239" dirty="0">
                <a:latin typeface="Lato Bold"/>
                <a:ea typeface="Lato Bold"/>
                <a:cs typeface="Lato Bold"/>
                <a:sym typeface="Lato Bold"/>
              </a:rPr>
              <a:t>PS Bowls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A870D2A-AB69-4784-A219-91079FBB68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7044" y="28289056"/>
            <a:ext cx="2083643" cy="2083643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A680973C-F2F1-4ADF-B13A-39F89AB979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7313" y="838119"/>
            <a:ext cx="1981389" cy="1981389"/>
          </a:xfrm>
          <a:prstGeom prst="rect">
            <a:avLst/>
          </a:prstGeom>
        </p:spPr>
      </p:pic>
      <p:sp>
        <p:nvSpPr>
          <p:cNvPr id="111" name="TextBox 110">
            <a:extLst>
              <a:ext uri="{FF2B5EF4-FFF2-40B4-BE49-F238E27FC236}">
                <a16:creationId xmlns:a16="http://schemas.microsoft.com/office/drawing/2014/main" id="{0998A442-D874-4C34-B682-19EEBC85D904}"/>
              </a:ext>
            </a:extLst>
          </p:cNvPr>
          <p:cNvSpPr txBox="1"/>
          <p:nvPr/>
        </p:nvSpPr>
        <p:spPr>
          <a:xfrm>
            <a:off x="16258336" y="13950398"/>
            <a:ext cx="15899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3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Effect of initial concentration of atrazine</a:t>
            </a:r>
          </a:p>
        </p:txBody>
      </p:sp>
      <p:graphicFrame>
        <p:nvGraphicFramePr>
          <p:cNvPr id="113" name="Chart 112">
            <a:extLst>
              <a:ext uri="{FF2B5EF4-FFF2-40B4-BE49-F238E27FC236}">
                <a16:creationId xmlns:a16="http://schemas.microsoft.com/office/drawing/2014/main" id="{FB226D2B-9B15-4B1B-959E-2E9692FDC0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344798"/>
              </p:ext>
            </p:extLst>
          </p:nvPr>
        </p:nvGraphicFramePr>
        <p:xfrm>
          <a:off x="16107382" y="15062012"/>
          <a:ext cx="5868064" cy="3851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14" name="Chart 113">
            <a:extLst>
              <a:ext uri="{FF2B5EF4-FFF2-40B4-BE49-F238E27FC236}">
                <a16:creationId xmlns:a16="http://schemas.microsoft.com/office/drawing/2014/main" id="{959F7156-7C57-4303-AB88-133BEAD0AD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5651982"/>
              </p:ext>
            </p:extLst>
          </p:nvPr>
        </p:nvGraphicFramePr>
        <p:xfrm>
          <a:off x="21975446" y="15161906"/>
          <a:ext cx="6341281" cy="3751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15" name="Chart 114">
            <a:extLst>
              <a:ext uri="{FF2B5EF4-FFF2-40B4-BE49-F238E27FC236}">
                <a16:creationId xmlns:a16="http://schemas.microsoft.com/office/drawing/2014/main" id="{4185F689-1D2E-4DFB-AC7F-46B27B7097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991061"/>
              </p:ext>
            </p:extLst>
          </p:nvPr>
        </p:nvGraphicFramePr>
        <p:xfrm>
          <a:off x="28306658" y="15053817"/>
          <a:ext cx="5945668" cy="3859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16" name="TextBox 115">
            <a:extLst>
              <a:ext uri="{FF2B5EF4-FFF2-40B4-BE49-F238E27FC236}">
                <a16:creationId xmlns:a16="http://schemas.microsoft.com/office/drawing/2014/main" id="{9455195A-BA57-4BF7-B579-F529C126A372}"/>
              </a:ext>
            </a:extLst>
          </p:cNvPr>
          <p:cNvSpPr txBox="1"/>
          <p:nvPr/>
        </p:nvSpPr>
        <p:spPr>
          <a:xfrm>
            <a:off x="16258336" y="19070864"/>
            <a:ext cx="15899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3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Effect of Adsorbent dose</a:t>
            </a:r>
          </a:p>
        </p:txBody>
      </p:sp>
      <p:graphicFrame>
        <p:nvGraphicFramePr>
          <p:cNvPr id="117" name="Chart 116">
            <a:extLst>
              <a:ext uri="{FF2B5EF4-FFF2-40B4-BE49-F238E27FC236}">
                <a16:creationId xmlns:a16="http://schemas.microsoft.com/office/drawing/2014/main" id="{DC5F03FB-19E0-43B2-A057-A2C3A37148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1332"/>
              </p:ext>
            </p:extLst>
          </p:nvPr>
        </p:nvGraphicFramePr>
        <p:xfrm>
          <a:off x="16365606" y="20046767"/>
          <a:ext cx="8370086" cy="4263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118" name="Chart 117">
            <a:extLst>
              <a:ext uri="{FF2B5EF4-FFF2-40B4-BE49-F238E27FC236}">
                <a16:creationId xmlns:a16="http://schemas.microsoft.com/office/drawing/2014/main" id="{6ACB1C00-DBAB-42D1-B998-4365FD7F98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562270"/>
              </p:ext>
            </p:extLst>
          </p:nvPr>
        </p:nvGraphicFramePr>
        <p:xfrm>
          <a:off x="25314732" y="20110012"/>
          <a:ext cx="8120970" cy="4441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119" name="TextBox 118">
            <a:extLst>
              <a:ext uri="{FF2B5EF4-FFF2-40B4-BE49-F238E27FC236}">
                <a16:creationId xmlns:a16="http://schemas.microsoft.com/office/drawing/2014/main" id="{3B6D5676-4455-4280-94F6-A137B4308600}"/>
              </a:ext>
            </a:extLst>
          </p:cNvPr>
          <p:cNvSpPr txBox="1"/>
          <p:nvPr/>
        </p:nvSpPr>
        <p:spPr>
          <a:xfrm>
            <a:off x="16112682" y="24378230"/>
            <a:ext cx="15899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3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Effect of contact Time </a:t>
            </a:r>
          </a:p>
        </p:txBody>
      </p:sp>
      <p:graphicFrame>
        <p:nvGraphicFramePr>
          <p:cNvPr id="120" name="Chart 119">
            <a:extLst>
              <a:ext uri="{FF2B5EF4-FFF2-40B4-BE49-F238E27FC236}">
                <a16:creationId xmlns:a16="http://schemas.microsoft.com/office/drawing/2014/main" id="{14FEDC89-227D-470E-8FB0-FEB47ADAC0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238400"/>
              </p:ext>
            </p:extLst>
          </p:nvPr>
        </p:nvGraphicFramePr>
        <p:xfrm>
          <a:off x="16440706" y="25486219"/>
          <a:ext cx="8751070" cy="4919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121" name="Chart 120">
            <a:extLst>
              <a:ext uri="{FF2B5EF4-FFF2-40B4-BE49-F238E27FC236}">
                <a16:creationId xmlns:a16="http://schemas.microsoft.com/office/drawing/2014/main" id="{6AFD23FC-AFD5-4045-99A6-D2CE7F3F60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1282283"/>
              </p:ext>
            </p:extLst>
          </p:nvPr>
        </p:nvGraphicFramePr>
        <p:xfrm>
          <a:off x="24933751" y="24905574"/>
          <a:ext cx="8751067" cy="5661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122" name="Chart 121">
            <a:extLst>
              <a:ext uri="{FF2B5EF4-FFF2-40B4-BE49-F238E27FC236}">
                <a16:creationId xmlns:a16="http://schemas.microsoft.com/office/drawing/2014/main" id="{BD2E9BB2-9CAE-4A03-8F25-13291C8731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3609605"/>
              </p:ext>
            </p:extLst>
          </p:nvPr>
        </p:nvGraphicFramePr>
        <p:xfrm>
          <a:off x="34315311" y="4195500"/>
          <a:ext cx="5348580" cy="411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123" name="Chart 122">
            <a:extLst>
              <a:ext uri="{FF2B5EF4-FFF2-40B4-BE49-F238E27FC236}">
                <a16:creationId xmlns:a16="http://schemas.microsoft.com/office/drawing/2014/main" id="{65045970-949C-4E12-98D0-38D72AEB08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417254"/>
              </p:ext>
            </p:extLst>
          </p:nvPr>
        </p:nvGraphicFramePr>
        <p:xfrm>
          <a:off x="45159079" y="4185942"/>
          <a:ext cx="4916502" cy="4317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124" name="Chart 123">
            <a:extLst>
              <a:ext uri="{FF2B5EF4-FFF2-40B4-BE49-F238E27FC236}">
                <a16:creationId xmlns:a16="http://schemas.microsoft.com/office/drawing/2014/main" id="{DF5291E3-9582-4F44-BAD6-5B41E71DCE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039409"/>
              </p:ext>
            </p:extLst>
          </p:nvPr>
        </p:nvGraphicFramePr>
        <p:xfrm>
          <a:off x="39838712" y="4395931"/>
          <a:ext cx="5598756" cy="4000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graphicFrame>
        <p:nvGraphicFramePr>
          <p:cNvPr id="125" name="Chart 124">
            <a:extLst>
              <a:ext uri="{FF2B5EF4-FFF2-40B4-BE49-F238E27FC236}">
                <a16:creationId xmlns:a16="http://schemas.microsoft.com/office/drawing/2014/main" id="{B00142E9-2754-4969-BFDA-70A159C346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9499374"/>
              </p:ext>
            </p:extLst>
          </p:nvPr>
        </p:nvGraphicFramePr>
        <p:xfrm>
          <a:off x="16019847" y="3666175"/>
          <a:ext cx="12970662" cy="756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graphicFrame>
        <p:nvGraphicFramePr>
          <p:cNvPr id="126" name="Chart 125">
            <a:extLst>
              <a:ext uri="{FF2B5EF4-FFF2-40B4-BE49-F238E27FC236}">
                <a16:creationId xmlns:a16="http://schemas.microsoft.com/office/drawing/2014/main" id="{AAEE794D-DE7C-4F06-9A2D-36921CE6DC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0130735"/>
              </p:ext>
            </p:extLst>
          </p:nvPr>
        </p:nvGraphicFramePr>
        <p:xfrm>
          <a:off x="-126770" y="23617505"/>
          <a:ext cx="9674803" cy="5581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sp>
        <p:nvSpPr>
          <p:cNvPr id="127" name="TextBox 126">
            <a:extLst>
              <a:ext uri="{FF2B5EF4-FFF2-40B4-BE49-F238E27FC236}">
                <a16:creationId xmlns:a16="http://schemas.microsoft.com/office/drawing/2014/main" id="{274383FC-2198-433A-AE1A-975CF6305390}"/>
              </a:ext>
            </a:extLst>
          </p:cNvPr>
          <p:cNvSpPr txBox="1"/>
          <p:nvPr/>
        </p:nvSpPr>
        <p:spPr>
          <a:xfrm>
            <a:off x="104542" y="29153168"/>
            <a:ext cx="10168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 chart representing different types </a:t>
            </a:r>
          </a:p>
          <a:p>
            <a:pPr algn="ctr"/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of plastics used for adsorption/transport studies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97CC07F7-A83A-42B1-99BB-01580B607FA6}"/>
              </a:ext>
            </a:extLst>
          </p:cNvPr>
          <p:cNvSpPr txBox="1"/>
          <p:nvPr/>
        </p:nvSpPr>
        <p:spPr>
          <a:xfrm>
            <a:off x="28814829" y="4464597"/>
            <a:ext cx="5173547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Polystyrene (PS) </a:t>
            </a:r>
          </a:p>
          <a:p>
            <a:r>
              <a:rPr lang="en-GB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Polypropylene (PP)</a:t>
            </a:r>
          </a:p>
          <a:p>
            <a:r>
              <a:rPr lang="en-GB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Polyethylene Terephthalate (PET)</a:t>
            </a:r>
          </a:p>
          <a:p>
            <a:r>
              <a:rPr lang="en-GB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Polyamide (PA)</a:t>
            </a:r>
          </a:p>
          <a:p>
            <a:r>
              <a:rPr lang="en-GB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Polylactic Acid (PLA)</a:t>
            </a:r>
          </a:p>
          <a:p>
            <a:r>
              <a:rPr lang="en-GB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Polyvinyl Chloride (PVC)</a:t>
            </a:r>
          </a:p>
          <a:p>
            <a:r>
              <a:rPr lang="en-GB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Polytetrafluoroethylene (PTFE)</a:t>
            </a:r>
          </a:p>
          <a:p>
            <a:r>
              <a:rPr lang="en-GB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Polymethyl Methacrylate (PMMA)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354810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FFFF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768</Words>
  <Application>Microsoft Office PowerPoint</Application>
  <PresentationFormat>Custom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Lato Bold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Aparna Raut</dc:creator>
  <cp:lastModifiedBy>Thasleema K</cp:lastModifiedBy>
  <cp:revision>121</cp:revision>
  <dcterms:created xsi:type="dcterms:W3CDTF">2024-04-13T11:01:51Z</dcterms:created>
  <dcterms:modified xsi:type="dcterms:W3CDTF">2025-04-23T08:12:01Z</dcterms:modified>
</cp:coreProperties>
</file>