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376" r:id="rId2"/>
    <p:sldId id="362" r:id="rId3"/>
    <p:sldId id="366" r:id="rId4"/>
    <p:sldId id="374" r:id="rId5"/>
    <p:sldId id="365" r:id="rId6"/>
    <p:sldId id="360" r:id="rId7"/>
    <p:sldId id="363" r:id="rId8"/>
    <p:sldId id="380" r:id="rId9"/>
    <p:sldId id="364" r:id="rId10"/>
    <p:sldId id="377" r:id="rId11"/>
    <p:sldId id="381" r:id="rId12"/>
    <p:sldId id="383" r:id="rId13"/>
    <p:sldId id="382" r:id="rId14"/>
    <p:sldId id="378" r:id="rId15"/>
    <p:sldId id="369" r:id="rId16"/>
    <p:sldId id="379" r:id="rId17"/>
    <p:sldId id="368" r:id="rId18"/>
    <p:sldId id="384" r:id="rId19"/>
    <p:sldId id="36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0BB0A9F-5D57-4EC1-969F-1A18C88C388F}">
          <p14:sldIdLst>
            <p14:sldId id="376"/>
            <p14:sldId id="362"/>
            <p14:sldId id="366"/>
            <p14:sldId id="374"/>
            <p14:sldId id="365"/>
            <p14:sldId id="360"/>
            <p14:sldId id="363"/>
            <p14:sldId id="380"/>
            <p14:sldId id="364"/>
            <p14:sldId id="377"/>
            <p14:sldId id="381"/>
            <p14:sldId id="383"/>
            <p14:sldId id="382"/>
            <p14:sldId id="378"/>
            <p14:sldId id="369"/>
            <p14:sldId id="379"/>
            <p14:sldId id="368"/>
            <p14:sldId id="384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B" initials="NB" lastIdx="1" clrIdx="0">
    <p:extLst>
      <p:ext uri="{19B8F6BF-5375-455C-9EA6-DF929625EA0E}">
        <p15:presenceInfo xmlns:p15="http://schemas.microsoft.com/office/powerpoint/2012/main" userId="Nicolas 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  <a:srgbClr val="4A2318"/>
    <a:srgbClr val="B3921F"/>
    <a:srgbClr val="8B412D"/>
    <a:srgbClr val="00B050"/>
    <a:srgbClr val="FFFFFF"/>
    <a:srgbClr val="EDECEB"/>
    <a:srgbClr val="A6A6A6"/>
    <a:srgbClr val="A5B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7564" autoAdjust="0"/>
  </p:normalViewPr>
  <p:slideViewPr>
    <p:cSldViewPr snapToGrid="0">
      <p:cViewPr>
        <p:scale>
          <a:sx n="66" d="100"/>
          <a:sy n="66" d="100"/>
        </p:scale>
        <p:origin x="1325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FF17B-ACC2-4031-9F66-B9C564C75B68}" type="datetimeFigureOut">
              <a:rPr lang="en-GB" smtClean="0"/>
              <a:t>27/04/2025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8FF0-791C-4307-A02A-649E859BECC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8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2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1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9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7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0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8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1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8FF0-791C-4307-A02A-649E859BEC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1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DB6140-403E-4D02-924A-5A803BBB6D10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4296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3C27-5062-4AA1-90C9-0D93A3A2073B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4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BD2-E6C1-44D6-A1EC-0CE7E6F0CB3F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12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2AD5-612F-4357-B225-A2BDDAB664DA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43E3A-2F44-439B-993F-6025D6BD0799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3373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C402-9D24-4E3A-8C3F-C8E7515BF7E1}" type="datetime1">
              <a:rPr lang="fr-FR" smtClean="0"/>
              <a:t>27/04/2025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21A-C032-49D9-9A0C-839CC2944F22}" type="datetime1">
              <a:rPr lang="fr-FR" smtClean="0"/>
              <a:t>27/04/2025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0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CD9C-0D3F-44BC-B6F8-612D401E873C}" type="datetime1">
              <a:rPr lang="fr-FR" smtClean="0"/>
              <a:t>27/04/2025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4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CE5C-0274-4AAD-826D-EBCC7F2ECFBB}" type="datetime1">
              <a:rPr lang="fr-FR" smtClean="0"/>
              <a:t>27/04/2025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4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9A89E9-7ED9-433A-8A19-2CCEE45CACA2}" type="datetime1">
              <a:rPr lang="fr-FR" smtClean="0"/>
              <a:t>27/04/2025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054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92B143-1ED9-4E32-AF21-32A21AAC6F99}" type="datetime1">
              <a:rPr lang="fr-FR" smtClean="0"/>
              <a:t>27/04/2025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60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8D4D78E-72C5-47D1-ADD5-8F86BF8A375F}" type="datetime1">
              <a:rPr lang="fr-FR" smtClean="0"/>
              <a:t>27/04/2025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958C1C0-6108-4A36-BEC1-228E241354B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8570" y="1585"/>
            <a:ext cx="10873430" cy="60891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Coolvetica" panose="020B0603030602020004" pitchFamily="34" charset="0"/>
              </a:rPr>
              <a:t>Estimating Rhizosphere Priming in European Agricultural Soils</a:t>
            </a:r>
            <a:endParaRPr lang="en-GB" sz="2400" dirty="0">
              <a:latin typeface="Coolvetica" panose="020B06030306020200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</a:t>
            </a:fld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8363" y="4314958"/>
            <a:ext cx="4994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555745" y="5558582"/>
            <a:ext cx="1078468" cy="59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SOC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459739" y="4838171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2151170" y="5485666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4136176" y="4991200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4537648" y="490608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Ellipse 53"/>
          <p:cNvSpPr/>
          <p:nvPr/>
        </p:nvSpPr>
        <p:spPr>
          <a:xfrm>
            <a:off x="5301486" y="5778919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2585048" y="479117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1339404" y="586109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llipse 56"/>
          <p:cNvSpPr/>
          <p:nvPr/>
        </p:nvSpPr>
        <p:spPr>
          <a:xfrm>
            <a:off x="5680996" y="4758304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e 43"/>
          <p:cNvGrpSpPr/>
          <p:nvPr/>
        </p:nvGrpSpPr>
        <p:grpSpPr>
          <a:xfrm>
            <a:off x="4671885" y="3055947"/>
            <a:ext cx="1540616" cy="2083035"/>
            <a:chOff x="4671885" y="3055947"/>
            <a:chExt cx="1540616" cy="2083035"/>
          </a:xfrm>
        </p:grpSpPr>
        <p:cxnSp>
          <p:nvCxnSpPr>
            <p:cNvPr id="73" name="Connecteur en arc 72"/>
            <p:cNvCxnSpPr>
              <a:stCxn id="52" idx="6"/>
              <a:endCxn id="74" idx="2"/>
            </p:cNvCxnSpPr>
            <p:nvPr/>
          </p:nvCxnSpPr>
          <p:spPr>
            <a:xfrm flipV="1">
              <a:off x="4671885" y="3979277"/>
              <a:ext cx="922515" cy="1159705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4976298" y="3055947"/>
              <a:ext cx="1236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Basal respiration </a:t>
              </a:r>
            </a:p>
            <a:p>
              <a:pPr algn="ctr"/>
              <a:r>
                <a:rPr lang="fr-FR" dirty="0" smtClean="0"/>
                <a:t>(</a:t>
              </a:r>
              <a:r>
                <a:rPr lang="fr-FR" dirty="0" err="1" smtClean="0"/>
                <a:t>Rhb</a:t>
              </a:r>
              <a:r>
                <a:rPr lang="fr-FR" dirty="0" smtClean="0"/>
                <a:t>)</a:t>
              </a:r>
              <a:endParaRPr lang="en-GB" dirty="0"/>
            </a:p>
          </p:txBody>
        </p:sp>
      </p:grpSp>
      <p:sp>
        <p:nvSpPr>
          <p:cNvPr id="144" name="Arc 143"/>
          <p:cNvSpPr/>
          <p:nvPr/>
        </p:nvSpPr>
        <p:spPr>
          <a:xfrm>
            <a:off x="2632166" y="1508280"/>
            <a:ext cx="4745296" cy="898254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ZoneTexte 144"/>
          <p:cNvSpPr txBox="1"/>
          <p:nvPr/>
        </p:nvSpPr>
        <p:spPr>
          <a:xfrm>
            <a:off x="3653573" y="1149140"/>
            <a:ext cx="212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Soil</a:t>
            </a:r>
            <a:r>
              <a:rPr lang="fr-FR" dirty="0" smtClean="0"/>
              <a:t> respiration (</a:t>
            </a:r>
            <a:r>
              <a:rPr lang="fr-FR" dirty="0" err="1" smtClean="0"/>
              <a:t>Rs</a:t>
            </a:r>
            <a:r>
              <a:rPr lang="fr-FR" dirty="0" smtClean="0"/>
              <a:t>)</a:t>
            </a:r>
            <a:endParaRPr lang="en-GB" dirty="0"/>
          </a:p>
        </p:txBody>
      </p:sp>
      <p:grpSp>
        <p:nvGrpSpPr>
          <p:cNvPr id="43" name="Groupe 42"/>
          <p:cNvGrpSpPr/>
          <p:nvPr/>
        </p:nvGrpSpPr>
        <p:grpSpPr>
          <a:xfrm>
            <a:off x="4598261" y="2656439"/>
            <a:ext cx="2700181" cy="2532672"/>
            <a:chOff x="4598261" y="2656439"/>
            <a:chExt cx="2700181" cy="2532672"/>
          </a:xfrm>
        </p:grpSpPr>
        <p:sp>
          <p:nvSpPr>
            <p:cNvPr id="168" name="Triangle isocèle 167"/>
            <p:cNvSpPr/>
            <p:nvPr/>
          </p:nvSpPr>
          <p:spPr>
            <a:xfrm>
              <a:off x="6526641" y="3809855"/>
              <a:ext cx="242427" cy="22498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orme libre 166"/>
            <p:cNvSpPr/>
            <p:nvPr/>
          </p:nvSpPr>
          <p:spPr>
            <a:xfrm>
              <a:off x="4598261" y="4020003"/>
              <a:ext cx="2038604" cy="1169108"/>
            </a:xfrm>
            <a:custGeom>
              <a:avLst/>
              <a:gdLst>
                <a:gd name="connsiteX0" fmla="*/ 0 w 1447800"/>
                <a:gd name="connsiteY0" fmla="*/ 1152525 h 1169108"/>
                <a:gd name="connsiteX1" fmla="*/ 1028700 w 1447800"/>
                <a:gd name="connsiteY1" fmla="*/ 1009650 h 1169108"/>
                <a:gd name="connsiteX2" fmla="*/ 1447800 w 1447800"/>
                <a:gd name="connsiteY2" fmla="*/ 0 h 116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1169108">
                  <a:moveTo>
                    <a:pt x="0" y="1152525"/>
                  </a:moveTo>
                  <a:cubicBezTo>
                    <a:pt x="393700" y="1177131"/>
                    <a:pt x="787400" y="1201737"/>
                    <a:pt x="1028700" y="1009650"/>
                  </a:cubicBezTo>
                  <a:cubicBezTo>
                    <a:pt x="1270000" y="817563"/>
                    <a:pt x="1358900" y="408781"/>
                    <a:pt x="144780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5916206" y="2656439"/>
              <a:ext cx="1382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Rhizosphere Priming Effect</a:t>
              </a:r>
            </a:p>
            <a:p>
              <a:pPr algn="ctr"/>
              <a:r>
                <a:rPr lang="fr-FR" b="1" dirty="0" smtClean="0"/>
                <a:t>(RPE)</a:t>
              </a:r>
              <a:endParaRPr lang="en-GB" b="1" dirty="0"/>
            </a:p>
          </p:txBody>
        </p:sp>
      </p:grpSp>
      <p:sp>
        <p:nvSpPr>
          <p:cNvPr id="170" name="Arc 169"/>
          <p:cNvSpPr/>
          <p:nvPr/>
        </p:nvSpPr>
        <p:spPr>
          <a:xfrm>
            <a:off x="3836544" y="2369119"/>
            <a:ext cx="3382877" cy="876172"/>
          </a:xfrm>
          <a:prstGeom prst="arc">
            <a:avLst>
              <a:gd name="adj1" fmla="val 11154186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ZoneTexte 170"/>
          <p:cNvSpPr txBox="1"/>
          <p:nvPr/>
        </p:nvSpPr>
        <p:spPr>
          <a:xfrm>
            <a:off x="4073466" y="1725693"/>
            <a:ext cx="325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Total </a:t>
            </a:r>
            <a:r>
              <a:rPr lang="fr-FR" dirty="0" err="1" smtClean="0"/>
              <a:t>heterotrophic</a:t>
            </a:r>
            <a:r>
              <a:rPr lang="fr-FR" dirty="0" smtClean="0"/>
              <a:t> respiration (</a:t>
            </a:r>
            <a:r>
              <a:rPr lang="fr-FR" dirty="0" err="1" smtClean="0"/>
              <a:t>Rht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174" name="ZoneTexte 173"/>
          <p:cNvSpPr txBox="1"/>
          <p:nvPr/>
        </p:nvSpPr>
        <p:spPr>
          <a:xfrm>
            <a:off x="2812454" y="455605"/>
            <a:ext cx="930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Nicolas L. Breil, </a:t>
            </a:r>
            <a:r>
              <a:rPr lang="en-GB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Ahrens Bernhard, Wild Birgit, Hugelius Gustaf, Clivot Hugues, Lashermes </a:t>
            </a:r>
            <a:r>
              <a:rPr lang="en-GB" sz="12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Gwenaëlle</a:t>
            </a:r>
            <a:r>
              <a:rPr lang="en-GB" sz="1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Monteux Sylvain, Kummu Matti, and Keuper </a:t>
            </a:r>
            <a:r>
              <a:rPr lang="en-GB" sz="1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Frida</a:t>
            </a:r>
            <a:endParaRPr lang="en-GB" sz="1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5" name="Imag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28" y="796866"/>
            <a:ext cx="928081" cy="245615"/>
          </a:xfrm>
          <a:prstGeom prst="rect">
            <a:avLst/>
          </a:prstGeom>
        </p:spPr>
      </p:pic>
      <p:pic>
        <p:nvPicPr>
          <p:cNvPr id="176" name="Image 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83" y="715122"/>
            <a:ext cx="634636" cy="32735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580074" y="4889516"/>
            <a:ext cx="2517666" cy="969270"/>
            <a:chOff x="1580074" y="4889516"/>
            <a:chExt cx="2517666" cy="969270"/>
          </a:xfrm>
        </p:grpSpPr>
        <p:sp>
          <p:nvSpPr>
            <p:cNvPr id="105" name="ZoneTexte 104"/>
            <p:cNvSpPr txBox="1"/>
            <p:nvPr/>
          </p:nvSpPr>
          <p:spPr>
            <a:xfrm>
              <a:off x="2828688" y="4967503"/>
              <a:ext cx="1269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Exudation</a:t>
              </a:r>
              <a:endParaRPr lang="fr-FR" sz="1400" dirty="0" smtClean="0"/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1580074" y="4889516"/>
              <a:ext cx="1685455" cy="969270"/>
              <a:chOff x="1580074" y="4889516"/>
              <a:chExt cx="1685455" cy="969270"/>
            </a:xfrm>
          </p:grpSpPr>
          <p:cxnSp>
            <p:nvCxnSpPr>
              <p:cNvPr id="102" name="Connecteur droit avec flèche 101"/>
              <p:cNvCxnSpPr>
                <a:stCxn id="37" idx="2"/>
              </p:cNvCxnSpPr>
              <p:nvPr/>
            </p:nvCxnSpPr>
            <p:spPr>
              <a:xfrm>
                <a:off x="2222245" y="4889516"/>
                <a:ext cx="1043284" cy="51628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avec flèche 93"/>
              <p:cNvCxnSpPr>
                <a:stCxn id="37" idx="2"/>
              </p:cNvCxnSpPr>
              <p:nvPr/>
            </p:nvCxnSpPr>
            <p:spPr>
              <a:xfrm flipH="1">
                <a:off x="1580074" y="4889516"/>
                <a:ext cx="642171" cy="61462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avec flèche 94"/>
              <p:cNvCxnSpPr>
                <a:stCxn id="37" idx="2"/>
              </p:cNvCxnSpPr>
              <p:nvPr/>
            </p:nvCxnSpPr>
            <p:spPr>
              <a:xfrm flipH="1">
                <a:off x="1863962" y="4889516"/>
                <a:ext cx="358283" cy="88507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avec flèche 97"/>
              <p:cNvCxnSpPr>
                <a:stCxn id="37" idx="2"/>
              </p:cNvCxnSpPr>
              <p:nvPr/>
            </p:nvCxnSpPr>
            <p:spPr>
              <a:xfrm>
                <a:off x="2222245" y="4889516"/>
                <a:ext cx="657225" cy="6406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/>
              <p:cNvCxnSpPr>
                <a:stCxn id="37" idx="2"/>
              </p:cNvCxnSpPr>
              <p:nvPr/>
            </p:nvCxnSpPr>
            <p:spPr>
              <a:xfrm flipH="1">
                <a:off x="2172858" y="4889516"/>
                <a:ext cx="49387" cy="96927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ectangle 184"/>
              <p:cNvSpPr/>
              <p:nvPr/>
            </p:nvSpPr>
            <p:spPr>
              <a:xfrm>
                <a:off x="2755899" y="4989232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Groupe 45"/>
          <p:cNvGrpSpPr/>
          <p:nvPr/>
        </p:nvGrpSpPr>
        <p:grpSpPr>
          <a:xfrm>
            <a:off x="1192594" y="2791789"/>
            <a:ext cx="2059302" cy="2097727"/>
            <a:chOff x="1192594" y="2791789"/>
            <a:chExt cx="2059302" cy="2097727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594" y="2830214"/>
              <a:ext cx="2059302" cy="2059302"/>
            </a:xfrm>
            <a:prstGeom prst="rect">
              <a:avLst/>
            </a:prstGeom>
          </p:spPr>
        </p:pic>
        <p:sp>
          <p:nvSpPr>
            <p:cNvPr id="184" name="Rectangle 183"/>
            <p:cNvSpPr/>
            <p:nvPr/>
          </p:nvSpPr>
          <p:spPr>
            <a:xfrm>
              <a:off x="1608901" y="2950731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Flèche vers le bas 186"/>
            <p:cNvSpPr/>
            <p:nvPr/>
          </p:nvSpPr>
          <p:spPr>
            <a:xfrm>
              <a:off x="1718962" y="2791789"/>
              <a:ext cx="183568" cy="23276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2222245" y="2066289"/>
            <a:ext cx="1687596" cy="2823227"/>
            <a:chOff x="2222245" y="2066289"/>
            <a:chExt cx="1687596" cy="2823227"/>
          </a:xfrm>
        </p:grpSpPr>
        <p:cxnSp>
          <p:nvCxnSpPr>
            <p:cNvPr id="78" name="Connecteur en arc 77"/>
            <p:cNvCxnSpPr>
              <a:stCxn id="37" idx="2"/>
              <a:endCxn id="86" idx="2"/>
            </p:cNvCxnSpPr>
            <p:nvPr/>
          </p:nvCxnSpPr>
          <p:spPr>
            <a:xfrm rot="5400000" flipH="1" flipV="1">
              <a:off x="1781692" y="3444416"/>
              <a:ext cx="1885653" cy="1004548"/>
            </a:xfrm>
            <a:prstGeom prst="curvedConnector3">
              <a:avLst>
                <a:gd name="adj1" fmla="val 4157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2543745" y="2080533"/>
              <a:ext cx="136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Root</a:t>
              </a:r>
              <a:r>
                <a:rPr lang="fr-FR" dirty="0" smtClean="0"/>
                <a:t> respiration (</a:t>
              </a:r>
              <a:r>
                <a:rPr lang="fr-FR" dirty="0" err="1" smtClean="0"/>
                <a:t>Rr</a:t>
              </a:r>
              <a:r>
                <a:rPr lang="fr-FR" dirty="0" smtClean="0"/>
                <a:t>)</a:t>
              </a:r>
              <a:endParaRPr lang="en-GB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612720" y="2263327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Flèche vers le bas 187"/>
            <p:cNvSpPr/>
            <p:nvPr/>
          </p:nvSpPr>
          <p:spPr>
            <a:xfrm rot="10800000">
              <a:off x="2740526" y="2066289"/>
              <a:ext cx="170383" cy="24830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688351" y="1381376"/>
            <a:ext cx="3956708" cy="12618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/>
              <a:t>Incubation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 :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in SOC respiration by up to 300% due to RPE</a:t>
            </a:r>
          </a:p>
          <a:p>
            <a:pPr algn="r"/>
            <a:r>
              <a:rPr lang="fr-FR" sz="1400" i="1" dirty="0" smtClean="0"/>
              <a:t>Cheng et al., 2003</a:t>
            </a:r>
            <a:endParaRPr lang="fr-FR" sz="1200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688351" y="4067974"/>
            <a:ext cx="3956708" cy="113877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MISSING: broad scale spatial &amp; depth explicit estimate </a:t>
            </a:r>
            <a:endParaRPr lang="en-GB" sz="2000" dirty="0"/>
          </a:p>
          <a:p>
            <a:r>
              <a:rPr lang="en-US" sz="1400" i="1" dirty="0"/>
              <a:t>but see: additional 40 Gt C loss by 2100 from permafrost area, Keuper, Wild et al.  2020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7688351" y="2893952"/>
            <a:ext cx="3956708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err="1"/>
              <a:t>L</a:t>
            </a:r>
            <a:r>
              <a:rPr lang="fr-FR" sz="2000" dirty="0" err="1" smtClean="0"/>
              <a:t>argest</a:t>
            </a:r>
            <a:r>
              <a:rPr lang="fr-FR" sz="2000" dirty="0" smtClean="0"/>
              <a:t> </a:t>
            </a:r>
            <a:r>
              <a:rPr lang="fr-FR" sz="2000" dirty="0" err="1" smtClean="0"/>
              <a:t>uncertainty</a:t>
            </a:r>
            <a:r>
              <a:rPr lang="fr-FR" sz="2000" dirty="0" smtClean="0"/>
              <a:t>: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RPE magnitude in </a:t>
            </a:r>
            <a:r>
              <a:rPr lang="fr-FR" sz="2000" dirty="0"/>
              <a:t>c</a:t>
            </a:r>
            <a:r>
              <a:rPr lang="fr-FR" sz="2000" dirty="0" smtClean="0"/>
              <a:t>roplands</a:t>
            </a:r>
            <a:endParaRPr lang="fr-FR" sz="2000" dirty="0"/>
          </a:p>
          <a:p>
            <a:pPr algn="r"/>
            <a:r>
              <a:rPr lang="fr-FR" sz="1400" i="1" dirty="0"/>
              <a:t>Wang et al., 2024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88351" y="5457438"/>
            <a:ext cx="3956708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 smtClean="0"/>
              <a:t>We</a:t>
            </a:r>
            <a:r>
              <a:rPr lang="fr-FR" sz="2000" b="1" dirty="0" smtClean="0"/>
              <a:t> do not know how </a:t>
            </a:r>
            <a:r>
              <a:rPr lang="fr-FR" sz="2000" b="1" dirty="0" err="1" smtClean="0"/>
              <a:t>much</a:t>
            </a:r>
            <a:r>
              <a:rPr lang="fr-FR" sz="2000" b="1" dirty="0" smtClean="0"/>
              <a:t> the RPE </a:t>
            </a:r>
            <a:r>
              <a:rPr lang="fr-FR" sz="2000" b="1" dirty="0" err="1" smtClean="0"/>
              <a:t>contributes</a:t>
            </a:r>
            <a:r>
              <a:rPr lang="fr-FR" sz="2000" b="1" dirty="0" smtClean="0"/>
              <a:t> to Rh</a:t>
            </a:r>
            <a:endParaRPr lang="fr-FR" sz="20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3395397" y="2867496"/>
            <a:ext cx="1451421" cy="1686613"/>
            <a:chOff x="3395397" y="2867496"/>
            <a:chExt cx="1451421" cy="1686613"/>
          </a:xfrm>
        </p:grpSpPr>
        <p:sp>
          <p:nvSpPr>
            <p:cNvPr id="30" name="Forme libre 29"/>
            <p:cNvSpPr/>
            <p:nvPr/>
          </p:nvSpPr>
          <p:spPr>
            <a:xfrm>
              <a:off x="3708910" y="3749169"/>
              <a:ext cx="483325" cy="594360"/>
            </a:xfrm>
            <a:custGeom>
              <a:avLst/>
              <a:gdLst>
                <a:gd name="connsiteX0" fmla="*/ 0 w 483325"/>
                <a:gd name="connsiteY0" fmla="*/ 594360 h 594360"/>
                <a:gd name="connsiteX1" fmla="*/ 333103 w 483325"/>
                <a:gd name="connsiteY1" fmla="*/ 404948 h 594360"/>
                <a:gd name="connsiteX2" fmla="*/ 483325 w 483325"/>
                <a:gd name="connsiteY2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325" h="594360">
                  <a:moveTo>
                    <a:pt x="0" y="594360"/>
                  </a:moveTo>
                  <a:cubicBezTo>
                    <a:pt x="126274" y="549184"/>
                    <a:pt x="252549" y="504008"/>
                    <a:pt x="333103" y="404948"/>
                  </a:cubicBezTo>
                  <a:cubicBezTo>
                    <a:pt x="413657" y="305888"/>
                    <a:pt x="448491" y="152944"/>
                    <a:pt x="483325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3412694" y="4161913"/>
              <a:ext cx="865585" cy="392196"/>
              <a:chOff x="3729799" y="4130679"/>
              <a:chExt cx="865585" cy="392196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6" t="-1067" r="40677" b="74163"/>
              <a:stretch/>
            </p:blipFill>
            <p:spPr>
              <a:xfrm rot="3364134">
                <a:off x="3778684" y="4113361"/>
                <a:ext cx="233629" cy="331399"/>
              </a:xfrm>
              <a:prstGeom prst="rect">
                <a:avLst/>
              </a:prstGeom>
            </p:spPr>
          </p:pic>
          <p:grpSp>
            <p:nvGrpSpPr>
              <p:cNvPr id="31" name="Groupe 30"/>
              <p:cNvGrpSpPr/>
              <p:nvPr/>
            </p:nvGrpSpPr>
            <p:grpSpPr>
              <a:xfrm>
                <a:off x="3928672" y="4130679"/>
                <a:ext cx="666712" cy="392196"/>
                <a:chOff x="3928672" y="4130679"/>
                <a:chExt cx="666712" cy="392196"/>
              </a:xfrm>
            </p:grpSpPr>
            <p:pic>
              <p:nvPicPr>
                <p:cNvPr id="68" name="Image 6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770462">
                  <a:off x="3977557" y="4240361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69" name="Image 6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3074897">
                  <a:off x="4130474" y="4081794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70" name="Image 6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808135">
                  <a:off x="4315498" y="4149258"/>
                  <a:ext cx="228373" cy="331399"/>
                </a:xfrm>
                <a:prstGeom prst="rect">
                  <a:avLst/>
                </a:prstGeom>
              </p:spPr>
            </p:pic>
          </p:grpSp>
        </p:grpSp>
        <p:sp>
          <p:nvSpPr>
            <p:cNvPr id="76" name="Triangle isocèle 75"/>
            <p:cNvSpPr/>
            <p:nvPr/>
          </p:nvSpPr>
          <p:spPr>
            <a:xfrm>
              <a:off x="4115629" y="3602164"/>
              <a:ext cx="242427" cy="22498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07701" y="2867496"/>
              <a:ext cx="1239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Residues</a:t>
              </a:r>
              <a:r>
                <a:rPr lang="fr-FR" dirty="0" smtClean="0"/>
                <a:t> respiration</a:t>
              </a: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3395397" y="2872885"/>
              <a:ext cx="399469" cy="498009"/>
              <a:chOff x="4829706" y="2547309"/>
              <a:chExt cx="399469" cy="498009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829706" y="2737541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lèche vers le bas 61"/>
              <p:cNvSpPr/>
              <p:nvPr/>
            </p:nvSpPr>
            <p:spPr>
              <a:xfrm rot="10800000">
                <a:off x="4953467" y="254730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0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/>
      <p:bldP spid="9" grpId="0" animBg="1"/>
      <p:bldP spid="13" grpId="0" animBg="1"/>
      <p:bldP spid="14" grpId="0" animBg="1"/>
      <p:bldP spid="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10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884382" y="172355"/>
            <a:ext cx="10875818" cy="816277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olvetica" panose="020B0603030602020004" pitchFamily="34" charset="0"/>
              </a:rPr>
              <a:t>First </a:t>
            </a:r>
            <a:r>
              <a:rPr lang="fr-FR" dirty="0" err="1" smtClean="0">
                <a:latin typeface="Coolvetica" panose="020B0603030602020004" pitchFamily="34" charset="0"/>
              </a:rPr>
              <a:t>results</a:t>
            </a:r>
            <a:r>
              <a:rPr lang="fr-FR" dirty="0" smtClean="0">
                <a:latin typeface="Coolvetica" panose="020B0603030602020004" pitchFamily="34" charset="0"/>
              </a:rPr>
              <a:t> - </a:t>
            </a:r>
            <a:r>
              <a:rPr lang="fr-FR" dirty="0" err="1" smtClean="0">
                <a:latin typeface="Coolvetica" panose="020B0603030602020004" pitchFamily="34" charset="0"/>
              </a:rPr>
              <a:t>details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endParaRPr lang="en-GB" dirty="0">
              <a:latin typeface="Coolvetica" panose="020B0603030602020004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78350"/>
              </p:ext>
            </p:extLst>
          </p:nvPr>
        </p:nvGraphicFramePr>
        <p:xfrm>
          <a:off x="805872" y="2100483"/>
          <a:ext cx="6195288" cy="1805940"/>
        </p:xfrm>
        <a:graphic>
          <a:graphicData uri="http://schemas.openxmlformats.org/drawingml/2006/table">
            <a:tbl>
              <a:tblPr/>
              <a:tblGrid>
                <a:gridCol w="774411">
                  <a:extLst>
                    <a:ext uri="{9D8B030D-6E8A-4147-A177-3AD203B41FA5}">
                      <a16:colId xmlns:a16="http://schemas.microsoft.com/office/drawing/2014/main" val="2334517253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3870693652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473732340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1757496557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4101874385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71727642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2837602483"/>
                    </a:ext>
                  </a:extLst>
                </a:gridCol>
                <a:gridCol w="774411">
                  <a:extLst>
                    <a:ext uri="{9D8B030D-6E8A-4147-A177-3AD203B41FA5}">
                      <a16:colId xmlns:a16="http://schemas.microsoft.com/office/drawing/2014/main" val="41794460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475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RPE ratio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total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RPE SOC loss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RPE proportion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RPE SOC loss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RPE proportion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976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 layer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m-2 yr-1)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m-2 yr-1)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m-2 yr-1)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  <a:r>
                        <a:rPr lang="en-GB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m-2 yr-1)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13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17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98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1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4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213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403.21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429.82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2363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21133" y="1577263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Assuming</a:t>
            </a:r>
            <a:r>
              <a:rPr lang="fr-FR" sz="1400" dirty="0" smtClean="0"/>
              <a:t> RPE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included</a:t>
            </a:r>
            <a:r>
              <a:rPr lang="fr-FR" sz="1400" dirty="0" smtClean="0"/>
              <a:t> in the Rh data</a:t>
            </a:r>
            <a:endParaRPr lang="en-GB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825263" y="1577263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Assuming</a:t>
            </a:r>
            <a:r>
              <a:rPr lang="fr-FR" sz="1400" dirty="0" smtClean="0"/>
              <a:t> RPE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b="1" dirty="0" smtClean="0"/>
              <a:t>not</a:t>
            </a:r>
            <a:r>
              <a:rPr lang="fr-FR" sz="1400" dirty="0" smtClean="0"/>
              <a:t> </a:t>
            </a:r>
            <a:r>
              <a:rPr lang="fr-FR" sz="1400" dirty="0" err="1" smtClean="0"/>
              <a:t>include</a:t>
            </a:r>
            <a:r>
              <a:rPr lang="fr-FR" sz="1400" dirty="0" smtClean="0"/>
              <a:t> in the Rh data</a:t>
            </a:r>
            <a:endParaRPr lang="en-GB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65654" y="4231865"/>
            <a:ext cx="5813914" cy="13234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oolvetica" panose="020B0603030602020004" pitchFamily="34" charset="0"/>
                <a:cs typeface="Calibri" panose="020F0502020204030204" pitchFamily="34" charset="0"/>
              </a:rPr>
              <a:t>First </a:t>
            </a:r>
            <a:r>
              <a:rPr lang="fr-FR" sz="1600" b="1" dirty="0" err="1" smtClean="0">
                <a:latin typeface="Coolvetica" panose="020B0603030602020004" pitchFamily="34" charset="0"/>
                <a:cs typeface="Calibri" panose="020F0502020204030204" pitchFamily="34" charset="0"/>
              </a:rPr>
              <a:t>results</a:t>
            </a:r>
            <a:r>
              <a:rPr lang="fr-FR" sz="1600" b="1" dirty="0" smtClean="0">
                <a:latin typeface="Coolvetica" panose="020B06030306020200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err="1" smtClean="0">
                <a:latin typeface="Coolvetica" panose="020B0603030602020004" pitchFamily="34" charset="0"/>
                <a:cs typeface="Calibri" panose="020F0502020204030204" pitchFamily="34" charset="0"/>
              </a:rPr>
              <a:t>summary</a:t>
            </a:r>
            <a:endParaRPr lang="fr-FR" sz="1600" b="1" dirty="0" smtClean="0">
              <a:latin typeface="Coolvetica" panose="020B06030306020200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/>
              <a:t>RPE </a:t>
            </a:r>
            <a:r>
              <a:rPr lang="fr-FR" sz="1600" dirty="0" err="1"/>
              <a:t>mainly</a:t>
            </a:r>
            <a:r>
              <a:rPr lang="fr-FR" sz="1600" dirty="0"/>
              <a:t> </a:t>
            </a:r>
            <a:r>
              <a:rPr lang="fr-FR" sz="1600" dirty="0" err="1"/>
              <a:t>occurs</a:t>
            </a:r>
            <a:r>
              <a:rPr lang="fr-FR" sz="1600" dirty="0"/>
              <a:t> in </a:t>
            </a:r>
            <a:r>
              <a:rPr lang="fr-FR" sz="1600" dirty="0" err="1"/>
              <a:t>topsoil</a:t>
            </a:r>
            <a:r>
              <a:rPr lang="fr-FR" sz="1600" dirty="0"/>
              <a:t> </a:t>
            </a:r>
            <a:r>
              <a:rPr lang="fr-FR" sz="1600" dirty="0" err="1"/>
              <a:t>layers</a:t>
            </a:r>
            <a:r>
              <a:rPr lang="fr-FR" sz="1600" dirty="0"/>
              <a:t> (0-30cm)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RPE </a:t>
            </a:r>
            <a:r>
              <a:rPr lang="fr-FR" sz="1600" dirty="0" err="1"/>
              <a:t>estimated</a:t>
            </a:r>
            <a:r>
              <a:rPr lang="fr-FR" sz="1600" dirty="0"/>
              <a:t> at 19(±25) </a:t>
            </a:r>
            <a:r>
              <a:rPr lang="fr-FR" sz="1600" dirty="0" err="1"/>
              <a:t>gC</a:t>
            </a:r>
            <a:r>
              <a:rPr lang="fr-FR" sz="1600" dirty="0"/>
              <a:t> m</a:t>
            </a:r>
            <a:r>
              <a:rPr lang="fr-FR" sz="1600" baseline="30000" dirty="0"/>
              <a:t>-2</a:t>
            </a:r>
            <a:r>
              <a:rPr lang="fr-FR" sz="1600" dirty="0"/>
              <a:t> yr</a:t>
            </a:r>
            <a:r>
              <a:rPr lang="fr-FR" sz="1600" baseline="30000" dirty="0"/>
              <a:t>-1</a:t>
            </a:r>
            <a:r>
              <a:rPr lang="fr-FR" sz="1600" dirty="0"/>
              <a:t> (Method I)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RPE </a:t>
            </a:r>
            <a:r>
              <a:rPr lang="fr-FR" sz="1600" dirty="0" err="1"/>
              <a:t>estimated</a:t>
            </a:r>
            <a:r>
              <a:rPr lang="fr-FR" sz="1600" dirty="0"/>
              <a:t> at 26(±67) </a:t>
            </a:r>
            <a:r>
              <a:rPr lang="fr-FR" sz="1600" dirty="0" err="1"/>
              <a:t>gC</a:t>
            </a:r>
            <a:r>
              <a:rPr lang="fr-FR" sz="1600" dirty="0"/>
              <a:t> m</a:t>
            </a:r>
            <a:r>
              <a:rPr lang="fr-FR" sz="1600" baseline="30000" dirty="0"/>
              <a:t>-2</a:t>
            </a:r>
            <a:r>
              <a:rPr lang="fr-FR" sz="1600" dirty="0"/>
              <a:t> yr</a:t>
            </a:r>
            <a:r>
              <a:rPr lang="fr-FR" sz="1600" baseline="30000" dirty="0"/>
              <a:t>-1 </a:t>
            </a:r>
            <a:r>
              <a:rPr lang="fr-FR" sz="1600" dirty="0"/>
              <a:t>(Method II) </a:t>
            </a:r>
            <a:endParaRPr lang="fr-FR" sz="1600" baseline="30000" dirty="0"/>
          </a:p>
          <a:p>
            <a:pPr marL="285750" indent="-285750">
              <a:buFontTx/>
              <a:buChar char="-"/>
            </a:pPr>
            <a:r>
              <a:rPr lang="fr-FR" sz="1600" dirty="0"/>
              <a:t>RPE ≈ 10% of Rh</a:t>
            </a:r>
          </a:p>
        </p:txBody>
      </p:sp>
      <p:sp>
        <p:nvSpPr>
          <p:cNvPr id="15" name="Ellipse 14">
            <a:hlinkClick r:id="rId3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93" y="1601585"/>
            <a:ext cx="4942149" cy="39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078" y="73950"/>
            <a:ext cx="7707614" cy="794673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Research</a:t>
            </a:r>
            <a:r>
              <a:rPr lang="fr-FR" dirty="0" smtClean="0">
                <a:latin typeface="Coolvetica" panose="020B0603030602020004" pitchFamily="34" charset="0"/>
              </a:rPr>
              <a:t> gap – </a:t>
            </a:r>
            <a:r>
              <a:rPr lang="fr-FR" dirty="0" err="1" smtClean="0">
                <a:latin typeface="Coolvetica" panose="020B0603030602020004" pitchFamily="34" charset="0"/>
              </a:rPr>
              <a:t>Crop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Residues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108363" y="4314958"/>
            <a:ext cx="60960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555745" y="5558582"/>
            <a:ext cx="1078468" cy="59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SOC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59739" y="4838171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2151170" y="5485666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4136176" y="4991200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4537648" y="490608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5301486" y="5778919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2585048" y="479117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1339404" y="586109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5680996" y="4758304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2632166" y="1508280"/>
            <a:ext cx="2521131" cy="898254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1779925" y="1094708"/>
            <a:ext cx="422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Belowground</a:t>
            </a:r>
            <a:r>
              <a:rPr lang="fr-FR" dirty="0" smtClean="0"/>
              <a:t> plant-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/>
              <a:t>respiration </a:t>
            </a:r>
            <a:endParaRPr lang="fr-FR" baseline="300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580074" y="4889516"/>
            <a:ext cx="2517666" cy="969270"/>
            <a:chOff x="1580074" y="4889516"/>
            <a:chExt cx="2517666" cy="969270"/>
          </a:xfrm>
        </p:grpSpPr>
        <p:sp>
          <p:nvSpPr>
            <p:cNvPr id="18" name="ZoneTexte 17"/>
            <p:cNvSpPr txBox="1"/>
            <p:nvPr/>
          </p:nvSpPr>
          <p:spPr>
            <a:xfrm>
              <a:off x="2828688" y="4967503"/>
              <a:ext cx="1269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Exudation</a:t>
              </a:r>
              <a:endParaRPr lang="fr-FR" sz="1400" dirty="0" smtClean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580074" y="4889516"/>
              <a:ext cx="1685455" cy="969270"/>
              <a:chOff x="1580074" y="4889516"/>
              <a:chExt cx="1685455" cy="969270"/>
            </a:xfrm>
          </p:grpSpPr>
          <p:cxnSp>
            <p:nvCxnSpPr>
              <p:cNvPr id="20" name="Connecteur droit avec flèche 19"/>
              <p:cNvCxnSpPr>
                <a:stCxn id="27" idx="2"/>
              </p:cNvCxnSpPr>
              <p:nvPr/>
            </p:nvCxnSpPr>
            <p:spPr>
              <a:xfrm>
                <a:off x="2222245" y="4889516"/>
                <a:ext cx="1043284" cy="51628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>
                <a:stCxn id="27" idx="2"/>
              </p:cNvCxnSpPr>
              <p:nvPr/>
            </p:nvCxnSpPr>
            <p:spPr>
              <a:xfrm flipH="1">
                <a:off x="1580074" y="4889516"/>
                <a:ext cx="642171" cy="61462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>
                <a:stCxn id="27" idx="2"/>
              </p:cNvCxnSpPr>
              <p:nvPr/>
            </p:nvCxnSpPr>
            <p:spPr>
              <a:xfrm flipH="1">
                <a:off x="1863962" y="4889516"/>
                <a:ext cx="358283" cy="88507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>
                <a:stCxn id="27" idx="2"/>
              </p:cNvCxnSpPr>
              <p:nvPr/>
            </p:nvCxnSpPr>
            <p:spPr>
              <a:xfrm>
                <a:off x="2222245" y="4889516"/>
                <a:ext cx="657225" cy="6406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>
                <a:stCxn id="27" idx="2"/>
              </p:cNvCxnSpPr>
              <p:nvPr/>
            </p:nvCxnSpPr>
            <p:spPr>
              <a:xfrm flipH="1">
                <a:off x="2172858" y="4889516"/>
                <a:ext cx="49387" cy="96927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755899" y="4989232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1192594" y="2791789"/>
            <a:ext cx="2059302" cy="2097727"/>
            <a:chOff x="1192594" y="2791789"/>
            <a:chExt cx="2059302" cy="209772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594" y="2830214"/>
              <a:ext cx="2059302" cy="205930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08901" y="2950731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èche vers le bas 28"/>
            <p:cNvSpPr/>
            <p:nvPr/>
          </p:nvSpPr>
          <p:spPr>
            <a:xfrm>
              <a:off x="1718962" y="2791789"/>
              <a:ext cx="183568" cy="23276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222245" y="2066289"/>
            <a:ext cx="1687596" cy="2823227"/>
            <a:chOff x="2222245" y="2066289"/>
            <a:chExt cx="1687596" cy="2823227"/>
          </a:xfrm>
        </p:grpSpPr>
        <p:cxnSp>
          <p:nvCxnSpPr>
            <p:cNvPr id="31" name="Connecteur en arc 30"/>
            <p:cNvCxnSpPr>
              <a:stCxn id="27" idx="2"/>
              <a:endCxn id="33" idx="2"/>
            </p:cNvCxnSpPr>
            <p:nvPr/>
          </p:nvCxnSpPr>
          <p:spPr>
            <a:xfrm rot="5400000" flipH="1" flipV="1">
              <a:off x="1781692" y="3444416"/>
              <a:ext cx="1885653" cy="1004548"/>
            </a:xfrm>
            <a:prstGeom prst="curvedConnector3">
              <a:avLst>
                <a:gd name="adj1" fmla="val 4157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 31"/>
            <p:cNvGrpSpPr/>
            <p:nvPr/>
          </p:nvGrpSpPr>
          <p:grpSpPr>
            <a:xfrm>
              <a:off x="2543745" y="2066289"/>
              <a:ext cx="1366096" cy="937574"/>
              <a:chOff x="2543745" y="2066289"/>
              <a:chExt cx="1366096" cy="937574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2543745" y="2080533"/>
                <a:ext cx="13660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Root</a:t>
                </a:r>
                <a:r>
                  <a:rPr lang="fr-FR" dirty="0" smtClean="0"/>
                  <a:t> respiration (</a:t>
                </a:r>
                <a:r>
                  <a:rPr lang="fr-FR" dirty="0" err="1" smtClean="0"/>
                  <a:t>Rr</a:t>
                </a:r>
                <a:r>
                  <a:rPr lang="fr-FR" dirty="0" smtClean="0"/>
                  <a:t>)</a:t>
                </a:r>
                <a:endParaRPr lang="en-GB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12720" y="2263327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lèche vers le bas 34"/>
              <p:cNvSpPr/>
              <p:nvPr/>
            </p:nvSpPr>
            <p:spPr>
              <a:xfrm rot="10800000">
                <a:off x="2740526" y="206628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3463214" y="2576179"/>
            <a:ext cx="2217782" cy="2391325"/>
            <a:chOff x="3463214" y="2576179"/>
            <a:chExt cx="2217782" cy="2391325"/>
          </a:xfrm>
        </p:grpSpPr>
        <p:sp>
          <p:nvSpPr>
            <p:cNvPr id="37" name="ZoneTexte 36"/>
            <p:cNvSpPr txBox="1"/>
            <p:nvPr/>
          </p:nvSpPr>
          <p:spPr>
            <a:xfrm>
              <a:off x="4119582" y="2674495"/>
              <a:ext cx="1561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Respiration </a:t>
              </a:r>
              <a:r>
                <a:rPr lang="fr-FR" dirty="0" err="1" smtClean="0"/>
                <a:t>from</a:t>
              </a:r>
              <a:r>
                <a:rPr lang="fr-FR" dirty="0" smtClean="0"/>
                <a:t> </a:t>
              </a:r>
              <a:r>
                <a:rPr lang="fr-FR" dirty="0" err="1" smtClean="0"/>
                <a:t>exudates</a:t>
              </a:r>
              <a:r>
                <a:rPr lang="fr-FR" dirty="0" smtClean="0"/>
                <a:t> </a:t>
              </a:r>
            </a:p>
          </p:txBody>
        </p:sp>
        <p:sp>
          <p:nvSpPr>
            <p:cNvPr id="38" name="Flèche vers le bas 37"/>
            <p:cNvSpPr/>
            <p:nvPr/>
          </p:nvSpPr>
          <p:spPr>
            <a:xfrm rot="10800000">
              <a:off x="4125855" y="2576179"/>
              <a:ext cx="170383" cy="24830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84621" y="2776963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Connecteur en arc 39"/>
            <p:cNvCxnSpPr>
              <a:stCxn id="18" idx="0"/>
              <a:endCxn id="37" idx="2"/>
            </p:cNvCxnSpPr>
            <p:nvPr/>
          </p:nvCxnSpPr>
          <p:spPr>
            <a:xfrm rot="5400000" flipH="1" flipV="1">
              <a:off x="3358413" y="3425628"/>
              <a:ext cx="1646677" cy="143707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005537" y="2824487"/>
            <a:ext cx="1451421" cy="1686613"/>
            <a:chOff x="3395397" y="2867496"/>
            <a:chExt cx="1451421" cy="1686613"/>
          </a:xfrm>
        </p:grpSpPr>
        <p:sp>
          <p:nvSpPr>
            <p:cNvPr id="42" name="Forme libre 41"/>
            <p:cNvSpPr/>
            <p:nvPr/>
          </p:nvSpPr>
          <p:spPr>
            <a:xfrm>
              <a:off x="3708910" y="3749169"/>
              <a:ext cx="483325" cy="594360"/>
            </a:xfrm>
            <a:custGeom>
              <a:avLst/>
              <a:gdLst>
                <a:gd name="connsiteX0" fmla="*/ 0 w 483325"/>
                <a:gd name="connsiteY0" fmla="*/ 594360 h 594360"/>
                <a:gd name="connsiteX1" fmla="*/ 333103 w 483325"/>
                <a:gd name="connsiteY1" fmla="*/ 404948 h 594360"/>
                <a:gd name="connsiteX2" fmla="*/ 483325 w 483325"/>
                <a:gd name="connsiteY2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325" h="594360">
                  <a:moveTo>
                    <a:pt x="0" y="594360"/>
                  </a:moveTo>
                  <a:cubicBezTo>
                    <a:pt x="126274" y="549184"/>
                    <a:pt x="252549" y="504008"/>
                    <a:pt x="333103" y="404948"/>
                  </a:cubicBezTo>
                  <a:cubicBezTo>
                    <a:pt x="413657" y="305888"/>
                    <a:pt x="448491" y="152944"/>
                    <a:pt x="483325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3412694" y="4161913"/>
              <a:ext cx="865585" cy="392196"/>
              <a:chOff x="3729799" y="4130679"/>
              <a:chExt cx="865585" cy="392196"/>
            </a:xfrm>
          </p:grpSpPr>
          <p:pic>
            <p:nvPicPr>
              <p:cNvPr id="49" name="Imag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6" t="-1067" r="40677" b="74163"/>
              <a:stretch/>
            </p:blipFill>
            <p:spPr>
              <a:xfrm rot="3364134">
                <a:off x="3778684" y="4113361"/>
                <a:ext cx="233629" cy="331399"/>
              </a:xfrm>
              <a:prstGeom prst="rect">
                <a:avLst/>
              </a:prstGeom>
            </p:spPr>
          </p:pic>
          <p:grpSp>
            <p:nvGrpSpPr>
              <p:cNvPr id="50" name="Groupe 49"/>
              <p:cNvGrpSpPr/>
              <p:nvPr/>
            </p:nvGrpSpPr>
            <p:grpSpPr>
              <a:xfrm>
                <a:off x="3928672" y="4130679"/>
                <a:ext cx="666712" cy="392196"/>
                <a:chOff x="3928672" y="4130679"/>
                <a:chExt cx="666712" cy="392196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770462">
                  <a:off x="3977557" y="4240361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3074897">
                  <a:off x="4130474" y="4081794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808135">
                  <a:off x="4315498" y="4149258"/>
                  <a:ext cx="228373" cy="331399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riangle isocèle 43"/>
            <p:cNvSpPr/>
            <p:nvPr/>
          </p:nvSpPr>
          <p:spPr>
            <a:xfrm>
              <a:off x="4115629" y="3602164"/>
              <a:ext cx="242427" cy="22498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607701" y="2867496"/>
              <a:ext cx="1239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Residues</a:t>
              </a:r>
              <a:r>
                <a:rPr lang="fr-FR" dirty="0" smtClean="0"/>
                <a:t> respiration</a:t>
              </a: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3395397" y="2872885"/>
              <a:ext cx="399469" cy="498009"/>
              <a:chOff x="4829706" y="2547309"/>
              <a:chExt cx="399469" cy="49800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829706" y="2737541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 rot="10800000">
                <a:off x="4953467" y="254730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7908098" y="1874487"/>
            <a:ext cx="401358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Crop</a:t>
            </a:r>
            <a:r>
              <a:rPr lang="fr-FR" dirty="0" smtClean="0"/>
              <a:t> </a:t>
            </a:r>
            <a:r>
              <a:rPr lang="fr-FR" dirty="0" err="1" smtClean="0"/>
              <a:t>residues</a:t>
            </a:r>
            <a:r>
              <a:rPr lang="fr-FR" dirty="0" smtClean="0"/>
              <a:t> = </a:t>
            </a:r>
            <a:r>
              <a:rPr lang="fr-FR" dirty="0" err="1" smtClean="0"/>
              <a:t>around</a:t>
            </a:r>
            <a:r>
              <a:rPr lang="fr-FR" dirty="0" smtClean="0"/>
              <a:t> 2/3 of Rh (croplands) </a:t>
            </a:r>
          </a:p>
          <a:p>
            <a:pPr algn="r"/>
            <a:r>
              <a:rPr lang="fr-FR" sz="1100" i="1" dirty="0" smtClean="0"/>
              <a:t>Barré et al., 2010</a:t>
            </a:r>
          </a:p>
          <a:p>
            <a:r>
              <a:rPr lang="fr-FR" dirty="0" smtClean="0"/>
              <a:t>Issues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current</a:t>
            </a:r>
            <a:r>
              <a:rPr lang="fr-FR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RPE-ratio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sieved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do not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residues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Basal SOC respiration in field conditions (~4 </a:t>
            </a:r>
            <a:r>
              <a:rPr lang="en-GB" dirty="0" err="1"/>
              <a:t>tC</a:t>
            </a:r>
            <a:r>
              <a:rPr lang="en-GB" dirty="0"/>
              <a:t>/ha/</a:t>
            </a:r>
            <a:r>
              <a:rPr lang="en-GB" dirty="0" err="1"/>
              <a:t>yr</a:t>
            </a:r>
            <a:r>
              <a:rPr lang="en-GB" dirty="0"/>
              <a:t>) mandatory includes residue </a:t>
            </a:r>
            <a:r>
              <a:rPr lang="en-GB" dirty="0" smtClean="0"/>
              <a:t>respiration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0996" y="2263327"/>
            <a:ext cx="1902561" cy="28024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ZoneTexte 53"/>
          <p:cNvSpPr txBox="1"/>
          <p:nvPr/>
        </p:nvSpPr>
        <p:spPr>
          <a:xfrm>
            <a:off x="5680996" y="1887834"/>
            <a:ext cx="190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>
                <a:solidFill>
                  <a:srgbClr val="C00000"/>
                </a:solidFill>
              </a:rPr>
              <a:t>Research</a:t>
            </a:r>
            <a:r>
              <a:rPr lang="fr-FR" sz="2000" i="1" dirty="0" smtClean="0">
                <a:solidFill>
                  <a:srgbClr val="C00000"/>
                </a:solidFill>
              </a:rPr>
              <a:t> Gap</a:t>
            </a:r>
            <a:endParaRPr lang="en-GB" sz="2000" i="1" dirty="0">
              <a:solidFill>
                <a:srgbClr val="C00000"/>
              </a:solidFill>
            </a:endParaRPr>
          </a:p>
        </p:txBody>
      </p:sp>
      <p:sp>
        <p:nvSpPr>
          <p:cNvPr id="58" name="Ellipse 57">
            <a:hlinkClick r:id="rId6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2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8078" y="73950"/>
            <a:ext cx="7707614" cy="794673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Research</a:t>
            </a:r>
            <a:r>
              <a:rPr lang="fr-FR" dirty="0" smtClean="0">
                <a:latin typeface="Coolvetica" panose="020B0603030602020004" pitchFamily="34" charset="0"/>
              </a:rPr>
              <a:t> gap – </a:t>
            </a:r>
            <a:r>
              <a:rPr lang="fr-FR" dirty="0" err="1" smtClean="0">
                <a:latin typeface="Coolvetica" panose="020B0603030602020004" pitchFamily="34" charset="0"/>
              </a:rPr>
              <a:t>Crop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Residues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108363" y="4314958"/>
            <a:ext cx="609600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555745" y="5558582"/>
            <a:ext cx="1078468" cy="59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SOC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459739" y="4838171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2151170" y="5485666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4136176" y="4991200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4537648" y="490608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5301486" y="5778919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2585048" y="479117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1339404" y="586109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5680996" y="4758304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2632166" y="1508280"/>
            <a:ext cx="2521131" cy="898254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1779925" y="1094708"/>
            <a:ext cx="422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Belowground</a:t>
            </a:r>
            <a:r>
              <a:rPr lang="fr-FR" dirty="0" smtClean="0"/>
              <a:t> plant-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/>
              <a:t>respiration </a:t>
            </a:r>
            <a:endParaRPr lang="fr-FR" baseline="300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580074" y="4889516"/>
            <a:ext cx="2517666" cy="969270"/>
            <a:chOff x="1580074" y="4889516"/>
            <a:chExt cx="2517666" cy="969270"/>
          </a:xfrm>
        </p:grpSpPr>
        <p:sp>
          <p:nvSpPr>
            <p:cNvPr id="18" name="ZoneTexte 17"/>
            <p:cNvSpPr txBox="1"/>
            <p:nvPr/>
          </p:nvSpPr>
          <p:spPr>
            <a:xfrm>
              <a:off x="2828688" y="4967503"/>
              <a:ext cx="1269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Exudation</a:t>
              </a:r>
              <a:endParaRPr lang="fr-FR" sz="1400" dirty="0" smtClean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580074" y="4889516"/>
              <a:ext cx="1685455" cy="969270"/>
              <a:chOff x="1580074" y="4889516"/>
              <a:chExt cx="1685455" cy="969270"/>
            </a:xfrm>
          </p:grpSpPr>
          <p:cxnSp>
            <p:nvCxnSpPr>
              <p:cNvPr id="20" name="Connecteur droit avec flèche 19"/>
              <p:cNvCxnSpPr>
                <a:stCxn id="27" idx="2"/>
              </p:cNvCxnSpPr>
              <p:nvPr/>
            </p:nvCxnSpPr>
            <p:spPr>
              <a:xfrm>
                <a:off x="2222245" y="4889516"/>
                <a:ext cx="1043284" cy="51628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>
                <a:stCxn id="27" idx="2"/>
              </p:cNvCxnSpPr>
              <p:nvPr/>
            </p:nvCxnSpPr>
            <p:spPr>
              <a:xfrm flipH="1">
                <a:off x="1580074" y="4889516"/>
                <a:ext cx="642171" cy="61462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>
                <a:stCxn id="27" idx="2"/>
              </p:cNvCxnSpPr>
              <p:nvPr/>
            </p:nvCxnSpPr>
            <p:spPr>
              <a:xfrm flipH="1">
                <a:off x="1863962" y="4889516"/>
                <a:ext cx="358283" cy="88507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>
                <a:stCxn id="27" idx="2"/>
              </p:cNvCxnSpPr>
              <p:nvPr/>
            </p:nvCxnSpPr>
            <p:spPr>
              <a:xfrm>
                <a:off x="2222245" y="4889516"/>
                <a:ext cx="657225" cy="6406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>
                <a:stCxn id="27" idx="2"/>
              </p:cNvCxnSpPr>
              <p:nvPr/>
            </p:nvCxnSpPr>
            <p:spPr>
              <a:xfrm flipH="1">
                <a:off x="2172858" y="4889516"/>
                <a:ext cx="49387" cy="96927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755899" y="4989232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1192594" y="2791789"/>
            <a:ext cx="2059302" cy="2097727"/>
            <a:chOff x="1192594" y="2791789"/>
            <a:chExt cx="2059302" cy="209772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594" y="2830214"/>
              <a:ext cx="2059302" cy="205930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08901" y="2950731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lèche vers le bas 28"/>
            <p:cNvSpPr/>
            <p:nvPr/>
          </p:nvSpPr>
          <p:spPr>
            <a:xfrm>
              <a:off x="1718962" y="2791789"/>
              <a:ext cx="183568" cy="23276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222245" y="2066289"/>
            <a:ext cx="1687596" cy="2823227"/>
            <a:chOff x="2222245" y="2066289"/>
            <a:chExt cx="1687596" cy="2823227"/>
          </a:xfrm>
        </p:grpSpPr>
        <p:cxnSp>
          <p:nvCxnSpPr>
            <p:cNvPr id="31" name="Connecteur en arc 30"/>
            <p:cNvCxnSpPr>
              <a:stCxn id="27" idx="2"/>
              <a:endCxn id="33" idx="2"/>
            </p:cNvCxnSpPr>
            <p:nvPr/>
          </p:nvCxnSpPr>
          <p:spPr>
            <a:xfrm rot="5400000" flipH="1" flipV="1">
              <a:off x="1781692" y="3444416"/>
              <a:ext cx="1885653" cy="1004548"/>
            </a:xfrm>
            <a:prstGeom prst="curvedConnector3">
              <a:avLst>
                <a:gd name="adj1" fmla="val 4157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 31"/>
            <p:cNvGrpSpPr/>
            <p:nvPr/>
          </p:nvGrpSpPr>
          <p:grpSpPr>
            <a:xfrm>
              <a:off x="2543745" y="2066289"/>
              <a:ext cx="1366096" cy="937574"/>
              <a:chOff x="2543745" y="2066289"/>
              <a:chExt cx="1366096" cy="937574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2543745" y="2080533"/>
                <a:ext cx="13660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Root</a:t>
                </a:r>
                <a:r>
                  <a:rPr lang="fr-FR" dirty="0" smtClean="0"/>
                  <a:t> respiration (</a:t>
                </a:r>
                <a:r>
                  <a:rPr lang="fr-FR" dirty="0" err="1" smtClean="0"/>
                  <a:t>Rr</a:t>
                </a:r>
                <a:r>
                  <a:rPr lang="fr-FR" dirty="0" smtClean="0"/>
                  <a:t>)</a:t>
                </a:r>
                <a:endParaRPr lang="en-GB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12720" y="2263327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lèche vers le bas 34"/>
              <p:cNvSpPr/>
              <p:nvPr/>
            </p:nvSpPr>
            <p:spPr>
              <a:xfrm rot="10800000">
                <a:off x="2740526" y="206628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3463214" y="2576179"/>
            <a:ext cx="2217782" cy="2391325"/>
            <a:chOff x="3463214" y="2576179"/>
            <a:chExt cx="2217782" cy="2391325"/>
          </a:xfrm>
        </p:grpSpPr>
        <p:sp>
          <p:nvSpPr>
            <p:cNvPr id="37" name="ZoneTexte 36"/>
            <p:cNvSpPr txBox="1"/>
            <p:nvPr/>
          </p:nvSpPr>
          <p:spPr>
            <a:xfrm>
              <a:off x="4119582" y="2674495"/>
              <a:ext cx="1561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Respiration </a:t>
              </a:r>
              <a:r>
                <a:rPr lang="fr-FR" dirty="0" err="1" smtClean="0"/>
                <a:t>from</a:t>
              </a:r>
              <a:r>
                <a:rPr lang="fr-FR" dirty="0" smtClean="0"/>
                <a:t> </a:t>
              </a:r>
              <a:r>
                <a:rPr lang="fr-FR" dirty="0" err="1" smtClean="0"/>
                <a:t>exudates</a:t>
              </a:r>
              <a:r>
                <a:rPr lang="fr-FR" dirty="0" smtClean="0"/>
                <a:t> </a:t>
              </a:r>
            </a:p>
          </p:txBody>
        </p:sp>
        <p:sp>
          <p:nvSpPr>
            <p:cNvPr id="38" name="Flèche vers le bas 37"/>
            <p:cNvSpPr/>
            <p:nvPr/>
          </p:nvSpPr>
          <p:spPr>
            <a:xfrm rot="10800000">
              <a:off x="4125855" y="2576179"/>
              <a:ext cx="170383" cy="24830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84621" y="2776963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Connecteur en arc 39"/>
            <p:cNvCxnSpPr>
              <a:stCxn id="18" idx="0"/>
              <a:endCxn id="37" idx="2"/>
            </p:cNvCxnSpPr>
            <p:nvPr/>
          </p:nvCxnSpPr>
          <p:spPr>
            <a:xfrm rot="5400000" flipH="1" flipV="1">
              <a:off x="3358413" y="3425628"/>
              <a:ext cx="1646677" cy="143707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005537" y="2824487"/>
            <a:ext cx="1451421" cy="1686613"/>
            <a:chOff x="3395397" y="2867496"/>
            <a:chExt cx="1451421" cy="1686613"/>
          </a:xfrm>
        </p:grpSpPr>
        <p:sp>
          <p:nvSpPr>
            <p:cNvPr id="42" name="Forme libre 41"/>
            <p:cNvSpPr/>
            <p:nvPr/>
          </p:nvSpPr>
          <p:spPr>
            <a:xfrm>
              <a:off x="3708910" y="3749169"/>
              <a:ext cx="483325" cy="594360"/>
            </a:xfrm>
            <a:custGeom>
              <a:avLst/>
              <a:gdLst>
                <a:gd name="connsiteX0" fmla="*/ 0 w 483325"/>
                <a:gd name="connsiteY0" fmla="*/ 594360 h 594360"/>
                <a:gd name="connsiteX1" fmla="*/ 333103 w 483325"/>
                <a:gd name="connsiteY1" fmla="*/ 404948 h 594360"/>
                <a:gd name="connsiteX2" fmla="*/ 483325 w 483325"/>
                <a:gd name="connsiteY2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325" h="594360">
                  <a:moveTo>
                    <a:pt x="0" y="594360"/>
                  </a:moveTo>
                  <a:cubicBezTo>
                    <a:pt x="126274" y="549184"/>
                    <a:pt x="252549" y="504008"/>
                    <a:pt x="333103" y="404948"/>
                  </a:cubicBezTo>
                  <a:cubicBezTo>
                    <a:pt x="413657" y="305888"/>
                    <a:pt x="448491" y="152944"/>
                    <a:pt x="483325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3412694" y="4161913"/>
              <a:ext cx="865585" cy="392196"/>
              <a:chOff x="3729799" y="4130679"/>
              <a:chExt cx="865585" cy="392196"/>
            </a:xfrm>
          </p:grpSpPr>
          <p:pic>
            <p:nvPicPr>
              <p:cNvPr id="49" name="Imag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6" t="-1067" r="40677" b="74163"/>
              <a:stretch/>
            </p:blipFill>
            <p:spPr>
              <a:xfrm rot="3364134">
                <a:off x="3778684" y="4113361"/>
                <a:ext cx="233629" cy="331399"/>
              </a:xfrm>
              <a:prstGeom prst="rect">
                <a:avLst/>
              </a:prstGeom>
            </p:spPr>
          </p:pic>
          <p:grpSp>
            <p:nvGrpSpPr>
              <p:cNvPr id="50" name="Groupe 49"/>
              <p:cNvGrpSpPr/>
              <p:nvPr/>
            </p:nvGrpSpPr>
            <p:grpSpPr>
              <a:xfrm>
                <a:off x="3928672" y="4130679"/>
                <a:ext cx="666712" cy="392196"/>
                <a:chOff x="3928672" y="4130679"/>
                <a:chExt cx="666712" cy="392196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770462">
                  <a:off x="3977557" y="4240361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3074897">
                  <a:off x="4130474" y="4081794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808135">
                  <a:off x="4315498" y="4149258"/>
                  <a:ext cx="228373" cy="331399"/>
                </a:xfrm>
                <a:prstGeom prst="rect">
                  <a:avLst/>
                </a:prstGeom>
              </p:spPr>
            </p:pic>
          </p:grpSp>
        </p:grpSp>
        <p:sp>
          <p:nvSpPr>
            <p:cNvPr id="44" name="Triangle isocèle 43"/>
            <p:cNvSpPr/>
            <p:nvPr/>
          </p:nvSpPr>
          <p:spPr>
            <a:xfrm>
              <a:off x="4115629" y="3602164"/>
              <a:ext cx="242427" cy="22498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607701" y="2867496"/>
              <a:ext cx="1239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Residues</a:t>
              </a:r>
              <a:r>
                <a:rPr lang="fr-FR" dirty="0" smtClean="0"/>
                <a:t> respiration</a:t>
              </a: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3395397" y="2872885"/>
              <a:ext cx="399469" cy="498009"/>
              <a:chOff x="4829706" y="2547309"/>
              <a:chExt cx="399469" cy="49800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829706" y="2737541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 rot="10800000">
                <a:off x="4953467" y="254730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7908098" y="1874487"/>
            <a:ext cx="401358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Crop</a:t>
            </a:r>
            <a:r>
              <a:rPr lang="fr-FR" dirty="0" smtClean="0"/>
              <a:t> </a:t>
            </a:r>
            <a:r>
              <a:rPr lang="fr-FR" dirty="0" err="1" smtClean="0"/>
              <a:t>residues</a:t>
            </a:r>
            <a:r>
              <a:rPr lang="fr-FR" dirty="0" smtClean="0"/>
              <a:t> = </a:t>
            </a:r>
            <a:r>
              <a:rPr lang="fr-FR" dirty="0" err="1" smtClean="0"/>
              <a:t>around</a:t>
            </a:r>
            <a:r>
              <a:rPr lang="fr-FR" dirty="0" smtClean="0"/>
              <a:t> 2/3 of Rh (croplands) </a:t>
            </a:r>
          </a:p>
          <a:p>
            <a:pPr algn="r"/>
            <a:r>
              <a:rPr lang="fr-FR" sz="1100" i="1" dirty="0" smtClean="0"/>
              <a:t>Barré et al., 2010</a:t>
            </a:r>
          </a:p>
          <a:p>
            <a:r>
              <a:rPr lang="fr-FR" dirty="0" smtClean="0"/>
              <a:t>Issues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current</a:t>
            </a:r>
            <a:r>
              <a:rPr lang="fr-FR" dirty="0" smtClean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RPE-ratio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sieved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do not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residues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Basal SOC respiration in field conditions (~4 </a:t>
            </a:r>
            <a:r>
              <a:rPr lang="en-GB" dirty="0" err="1"/>
              <a:t>tC</a:t>
            </a:r>
            <a:r>
              <a:rPr lang="en-GB" dirty="0"/>
              <a:t>/ha/</a:t>
            </a:r>
            <a:r>
              <a:rPr lang="en-GB" dirty="0" err="1"/>
              <a:t>yr</a:t>
            </a:r>
            <a:r>
              <a:rPr lang="en-GB" dirty="0"/>
              <a:t>) mandatory includes residue </a:t>
            </a:r>
            <a:r>
              <a:rPr lang="en-GB" dirty="0" smtClean="0"/>
              <a:t>respiration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0996" y="2263327"/>
            <a:ext cx="1902561" cy="28024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ZoneTexte 53"/>
          <p:cNvSpPr txBox="1"/>
          <p:nvPr/>
        </p:nvSpPr>
        <p:spPr>
          <a:xfrm>
            <a:off x="5680996" y="1887834"/>
            <a:ext cx="190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>
                <a:solidFill>
                  <a:srgbClr val="C00000"/>
                </a:solidFill>
              </a:rPr>
              <a:t>Research</a:t>
            </a:r>
            <a:r>
              <a:rPr lang="fr-FR" sz="2000" i="1" dirty="0" smtClean="0">
                <a:solidFill>
                  <a:srgbClr val="C00000"/>
                </a:solidFill>
              </a:rPr>
              <a:t> Gap</a:t>
            </a:r>
            <a:endParaRPr lang="en-GB" sz="2000" i="1" dirty="0">
              <a:solidFill>
                <a:srgbClr val="C00000"/>
              </a:solidFill>
            </a:endParaRPr>
          </a:p>
        </p:txBody>
      </p:sp>
      <p:sp>
        <p:nvSpPr>
          <p:cNvPr id="58" name="Ellipse 57">
            <a:hlinkClick r:id="rId6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08098" y="4989232"/>
            <a:ext cx="4013584" cy="9227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>
                <a:solidFill>
                  <a:schemeClr val="tx1"/>
                </a:solidFill>
                <a:latin typeface="Coolvetica" panose="020B0603030602020004" pitchFamily="34" charset="0"/>
              </a:rPr>
              <a:t>Main </a:t>
            </a:r>
            <a:r>
              <a:rPr lang="fr-FR" i="1" dirty="0" err="1" smtClean="0">
                <a:solidFill>
                  <a:schemeClr val="tx1"/>
                </a:solidFill>
                <a:latin typeface="Coolvetica" panose="020B0603030602020004" pitchFamily="34" charset="0"/>
              </a:rPr>
              <a:t>risk</a:t>
            </a:r>
            <a:endParaRPr lang="fr-FR" i="1" dirty="0" smtClean="0">
              <a:solidFill>
                <a:schemeClr val="tx1"/>
              </a:solidFill>
              <a:latin typeface="Coolvetica" panose="020B0603030602020004" pitchFamily="34" charset="0"/>
            </a:endParaRPr>
          </a:p>
          <a:p>
            <a:pPr algn="ctr"/>
            <a:r>
              <a:rPr lang="fr-FR" sz="600" i="1" dirty="0">
                <a:solidFill>
                  <a:schemeClr val="tx1"/>
                </a:solidFill>
                <a:latin typeface="Coolvetica" panose="020B0603030602020004" pitchFamily="34" charset="0"/>
              </a:rPr>
              <a:t> </a:t>
            </a:r>
            <a:endParaRPr lang="fr-FR" i="1" dirty="0">
              <a:solidFill>
                <a:schemeClr val="tx1"/>
              </a:solidFill>
              <a:latin typeface="Coolvetica" panose="020B0603030602020004" pitchFamily="34" charset="0"/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Overestimate</a:t>
            </a:r>
            <a:r>
              <a:rPr lang="fr-FR" dirty="0" smtClean="0">
                <a:solidFill>
                  <a:schemeClr val="tx1"/>
                </a:solidFill>
              </a:rPr>
              <a:t> the RPE by a </a:t>
            </a:r>
            <a:r>
              <a:rPr lang="fr-FR" b="1" u="sng" dirty="0" smtClean="0">
                <a:solidFill>
                  <a:schemeClr val="tx1"/>
                </a:solidFill>
              </a:rPr>
              <a:t>factor 3</a:t>
            </a:r>
            <a:endParaRPr lang="fr-FR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4621" y="75626"/>
            <a:ext cx="7707614" cy="794673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Research</a:t>
            </a:r>
            <a:r>
              <a:rPr lang="fr-FR" dirty="0" smtClean="0">
                <a:latin typeface="Coolvetica" panose="020B0603030602020004" pitchFamily="34" charset="0"/>
              </a:rPr>
              <a:t> gap – </a:t>
            </a:r>
            <a:r>
              <a:rPr lang="fr-FR" dirty="0" err="1" smtClean="0">
                <a:latin typeface="Coolvetica" panose="020B0603030602020004" pitchFamily="34" charset="0"/>
              </a:rPr>
              <a:t>Crop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Residues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13</a:t>
            </a:fld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114728" y="1091657"/>
            <a:ext cx="10270909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residues</a:t>
            </a:r>
            <a:r>
              <a:rPr lang="fr-FR" dirty="0" smtClean="0"/>
              <a:t> in RPE </a:t>
            </a:r>
            <a:r>
              <a:rPr lang="fr-FR" dirty="0" err="1" smtClean="0"/>
              <a:t>studies</a:t>
            </a:r>
            <a:r>
              <a:rPr lang="fr-FR" dirty="0" smtClean="0"/>
              <a:t>? </a:t>
            </a:r>
          </a:p>
          <a:p>
            <a:endParaRPr lang="fr-FR" dirty="0"/>
          </a:p>
          <a:p>
            <a:r>
              <a:rPr lang="fr-FR" dirty="0" smtClean="0"/>
              <a:t>First exercice (rough </a:t>
            </a:r>
            <a:r>
              <a:rPr lang="fr-FR" dirty="0" err="1" smtClean="0"/>
              <a:t>approach</a:t>
            </a:r>
            <a:r>
              <a:rPr lang="fr-FR" dirty="0" smtClean="0"/>
              <a:t>): use Rh/3 to </a:t>
            </a:r>
            <a:r>
              <a:rPr lang="fr-FR" dirty="0" err="1" smtClean="0"/>
              <a:t>take</a:t>
            </a:r>
            <a:r>
              <a:rPr lang="fr-FR" dirty="0" smtClean="0"/>
              <a:t> the </a:t>
            </a:r>
            <a:r>
              <a:rPr lang="fr-FR" dirty="0" err="1" smtClean="0"/>
              <a:t>residues</a:t>
            </a:r>
            <a:r>
              <a:rPr lang="fr-FR" dirty="0" smtClean="0"/>
              <a:t> part out of the inputs</a:t>
            </a:r>
            <a:endParaRPr lang="en-GB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94567"/>
          <a:stretch/>
        </p:blipFill>
        <p:spPr>
          <a:xfrm>
            <a:off x="1204179" y="2449865"/>
            <a:ext cx="469281" cy="3666613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9472736" y="2449865"/>
            <a:ext cx="2454221" cy="28623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RPE SOC </a:t>
            </a:r>
            <a:r>
              <a:rPr lang="fr-FR" dirty="0" err="1" smtClean="0"/>
              <a:t>loss</a:t>
            </a:r>
            <a:r>
              <a:rPr lang="fr-FR" dirty="0" smtClean="0"/>
              <a:t> (</a:t>
            </a:r>
            <a:r>
              <a:rPr lang="fr-FR" dirty="0" err="1" smtClean="0"/>
              <a:t>res</a:t>
            </a:r>
            <a:r>
              <a:rPr lang="fr-FR" dirty="0" smtClean="0"/>
              <a:t>. </a:t>
            </a:r>
            <a:r>
              <a:rPr lang="fr-FR" dirty="0"/>
              <a:t>o</a:t>
            </a:r>
            <a:r>
              <a:rPr lang="fr-FR" dirty="0" smtClean="0"/>
              <a:t>ut)</a:t>
            </a:r>
          </a:p>
          <a:p>
            <a:r>
              <a:rPr lang="fr-FR" dirty="0" smtClean="0"/>
              <a:t>6 – 7.5gC m</a:t>
            </a:r>
            <a:r>
              <a:rPr lang="fr-FR" baseline="30000" dirty="0" smtClean="0"/>
              <a:t>-2</a:t>
            </a:r>
            <a:r>
              <a:rPr lang="fr-FR" dirty="0" smtClean="0"/>
              <a:t> yr</a:t>
            </a:r>
            <a:r>
              <a:rPr lang="fr-FR" baseline="30000" dirty="0" smtClean="0"/>
              <a:t>-1</a:t>
            </a:r>
          </a:p>
          <a:p>
            <a:endParaRPr lang="fr-FR" dirty="0" smtClean="0"/>
          </a:p>
          <a:p>
            <a:r>
              <a:rPr lang="fr-FR" dirty="0" smtClean="0"/>
              <a:t>Proportion of RPE</a:t>
            </a:r>
          </a:p>
          <a:p>
            <a:r>
              <a:rPr lang="fr-FR" dirty="0" smtClean="0"/>
              <a:t>12 – 14% </a:t>
            </a:r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dirty="0" smtClean="0"/>
              <a:t>Proportion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b="1" dirty="0" smtClean="0"/>
              <a:t>stable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exercices</a:t>
            </a:r>
            <a:endParaRPr lang="fr-FR" dirty="0"/>
          </a:p>
        </p:txBody>
      </p:sp>
      <p:sp>
        <p:nvSpPr>
          <p:cNvPr id="11" name="Ellipse 10">
            <a:hlinkClick r:id="rId4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28" y="2449865"/>
            <a:ext cx="4583267" cy="36666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50362"/>
          <a:stretch/>
        </p:blipFill>
        <p:spPr>
          <a:xfrm>
            <a:off x="1669449" y="2449864"/>
            <a:ext cx="3018979" cy="36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328" y="75626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Residues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included</a:t>
            </a:r>
            <a:r>
              <a:rPr lang="fr-FR" dirty="0" smtClean="0">
                <a:latin typeface="Coolvetica" panose="020B0603030602020004" pitchFamily="34" charset="0"/>
              </a:rPr>
              <a:t> in Rh ?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4093" y="1928490"/>
            <a:ext cx="4932948" cy="3581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First estimation of Rh ~4GtC yr</a:t>
            </a:r>
            <a:r>
              <a:rPr lang="fr-FR" baseline="30000" dirty="0" smtClean="0"/>
              <a:t>-1</a:t>
            </a: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dirty="0" err="1" smtClean="0">
                <a:latin typeface="Coolvetica" panose="020B0603030602020004" pitchFamily="34" charset="0"/>
              </a:rPr>
              <a:t>Inevitably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includes</a:t>
            </a:r>
            <a:r>
              <a:rPr lang="fr-FR" dirty="0" smtClean="0">
                <a:latin typeface="Coolvetica" panose="020B0603030602020004" pitchFamily="34" charset="0"/>
              </a:rPr>
              <a:t> </a:t>
            </a:r>
            <a:r>
              <a:rPr lang="fr-FR" dirty="0" err="1" smtClean="0">
                <a:latin typeface="Coolvetica" panose="020B0603030602020004" pitchFamily="34" charset="0"/>
              </a:rPr>
              <a:t>residues</a:t>
            </a:r>
            <a:r>
              <a:rPr lang="fr-FR" dirty="0" smtClean="0">
                <a:latin typeface="Coolvetica" panose="020B0603030602020004" pitchFamily="34" charset="0"/>
              </a:rPr>
              <a:t> respiration</a:t>
            </a:r>
          </a:p>
          <a:p>
            <a:pPr marL="0" indent="0">
              <a:buNone/>
            </a:pPr>
            <a:endParaRPr lang="fr-FR" baseline="30000" dirty="0"/>
          </a:p>
          <a:p>
            <a:pPr marL="0" indent="0">
              <a:buNone/>
            </a:pPr>
            <a:r>
              <a:rPr lang="fr-FR" dirty="0" err="1" smtClean="0"/>
              <a:t>Residues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for </a:t>
            </a:r>
            <a:r>
              <a:rPr lang="fr-FR" dirty="0" err="1" smtClean="0"/>
              <a:t>around</a:t>
            </a:r>
            <a:r>
              <a:rPr lang="fr-FR" dirty="0" smtClean="0"/>
              <a:t> 2/3 of Rh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err="1" smtClean="0"/>
              <a:t>Exercice</a:t>
            </a:r>
            <a:r>
              <a:rPr lang="en-GB" dirty="0" smtClean="0"/>
              <a:t>: run the model with </a:t>
            </a:r>
            <a:r>
              <a:rPr lang="en-GB" i="1" dirty="0" smtClean="0"/>
              <a:t>Rh x 1/3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Comparable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i="0" dirty="0" smtClean="0"/>
              <a:t>RPE = 24 – 32 % of Rh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02" y="1538369"/>
            <a:ext cx="5721532" cy="4577225"/>
          </a:xfrm>
          <a:prstGeom prst="rect">
            <a:avLst/>
          </a:prstGeom>
        </p:spPr>
      </p:pic>
      <p:sp>
        <p:nvSpPr>
          <p:cNvPr id="7" name="Ellipse 6">
            <a:hlinkClick r:id="rId3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6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7404" y="75063"/>
            <a:ext cx="5812225" cy="711541"/>
          </a:xfrm>
        </p:spPr>
        <p:txBody>
          <a:bodyPr/>
          <a:lstStyle/>
          <a:p>
            <a:r>
              <a:rPr lang="fr-FR" dirty="0" smtClean="0">
                <a:latin typeface="Coolvetica" panose="020B0603030602020004" pitchFamily="34" charset="0"/>
              </a:rPr>
              <a:t>GPP to </a:t>
            </a:r>
            <a:r>
              <a:rPr lang="fr-FR" dirty="0" err="1" smtClean="0">
                <a:latin typeface="Coolvetica" panose="020B0603030602020004" pitchFamily="34" charset="0"/>
              </a:rPr>
              <a:t>root</a:t>
            </a:r>
            <a:r>
              <a:rPr lang="fr-FR" dirty="0" smtClean="0">
                <a:latin typeface="Coolvetica" panose="020B0603030602020004" pitchFamily="34" charset="0"/>
              </a:rPr>
              <a:t> respiration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15</a:t>
            </a:fld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>
            <a:off x="1108363" y="4314958"/>
            <a:ext cx="4994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3555745" y="5558582"/>
            <a:ext cx="1078468" cy="59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SOC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459739" y="4838171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2151170" y="5485666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4136176" y="4991200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4537648" y="490608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5301486" y="5778919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2585048" y="479117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1339404" y="586109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5680996" y="4758304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2632166" y="1508280"/>
            <a:ext cx="2521131" cy="898254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/>
          <p:cNvSpPr txBox="1"/>
          <p:nvPr/>
        </p:nvSpPr>
        <p:spPr>
          <a:xfrm>
            <a:off x="1779925" y="1094708"/>
            <a:ext cx="422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Belowground</a:t>
            </a:r>
            <a:r>
              <a:rPr lang="fr-FR" dirty="0" smtClean="0"/>
              <a:t> plant-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/>
              <a:t>respiration </a:t>
            </a:r>
            <a:endParaRPr lang="fr-FR" baseline="30000" dirty="0"/>
          </a:p>
        </p:txBody>
      </p:sp>
      <p:grpSp>
        <p:nvGrpSpPr>
          <p:cNvPr id="49" name="Groupe 48"/>
          <p:cNvGrpSpPr/>
          <p:nvPr/>
        </p:nvGrpSpPr>
        <p:grpSpPr>
          <a:xfrm>
            <a:off x="1580074" y="4889516"/>
            <a:ext cx="2517666" cy="969270"/>
            <a:chOff x="1580074" y="4889516"/>
            <a:chExt cx="2517666" cy="969270"/>
          </a:xfrm>
        </p:grpSpPr>
        <p:sp>
          <p:nvSpPr>
            <p:cNvPr id="50" name="ZoneTexte 49"/>
            <p:cNvSpPr txBox="1"/>
            <p:nvPr/>
          </p:nvSpPr>
          <p:spPr>
            <a:xfrm>
              <a:off x="2828688" y="4967503"/>
              <a:ext cx="1269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Exudation</a:t>
              </a:r>
              <a:endParaRPr lang="fr-FR" sz="1400" dirty="0" smtClean="0"/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1580074" y="4889516"/>
              <a:ext cx="1685455" cy="969270"/>
              <a:chOff x="1580074" y="4889516"/>
              <a:chExt cx="1685455" cy="969270"/>
            </a:xfrm>
          </p:grpSpPr>
          <p:cxnSp>
            <p:nvCxnSpPr>
              <p:cNvPr id="52" name="Connecteur droit avec flèche 51"/>
              <p:cNvCxnSpPr>
                <a:stCxn id="59" idx="2"/>
              </p:cNvCxnSpPr>
              <p:nvPr/>
            </p:nvCxnSpPr>
            <p:spPr>
              <a:xfrm>
                <a:off x="2222245" y="4889516"/>
                <a:ext cx="1043284" cy="51628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>
                <a:stCxn id="59" idx="2"/>
              </p:cNvCxnSpPr>
              <p:nvPr/>
            </p:nvCxnSpPr>
            <p:spPr>
              <a:xfrm flipH="1">
                <a:off x="1580074" y="4889516"/>
                <a:ext cx="642171" cy="61462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>
                <a:stCxn id="59" idx="2"/>
              </p:cNvCxnSpPr>
              <p:nvPr/>
            </p:nvCxnSpPr>
            <p:spPr>
              <a:xfrm flipH="1">
                <a:off x="1863962" y="4889516"/>
                <a:ext cx="358283" cy="88507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/>
              <p:cNvCxnSpPr>
                <a:stCxn id="59" idx="2"/>
              </p:cNvCxnSpPr>
              <p:nvPr/>
            </p:nvCxnSpPr>
            <p:spPr>
              <a:xfrm>
                <a:off x="2222245" y="4889516"/>
                <a:ext cx="657225" cy="6406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55"/>
              <p:cNvCxnSpPr>
                <a:stCxn id="59" idx="2"/>
              </p:cNvCxnSpPr>
              <p:nvPr/>
            </p:nvCxnSpPr>
            <p:spPr>
              <a:xfrm flipH="1">
                <a:off x="2172858" y="4889516"/>
                <a:ext cx="49387" cy="96927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2755899" y="4989232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1192594" y="2791789"/>
            <a:ext cx="2059302" cy="2097727"/>
            <a:chOff x="1192594" y="2791789"/>
            <a:chExt cx="2059302" cy="2097727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594" y="2830214"/>
              <a:ext cx="2059302" cy="2059302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1608901" y="2950731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lèche vers le bas 60"/>
            <p:cNvSpPr/>
            <p:nvPr/>
          </p:nvSpPr>
          <p:spPr>
            <a:xfrm>
              <a:off x="1718962" y="2791789"/>
              <a:ext cx="183568" cy="23276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222245" y="2066289"/>
            <a:ext cx="1687596" cy="2823227"/>
            <a:chOff x="2222245" y="2066289"/>
            <a:chExt cx="1687596" cy="2823227"/>
          </a:xfrm>
        </p:grpSpPr>
        <p:cxnSp>
          <p:nvCxnSpPr>
            <p:cNvPr id="63" name="Connecteur en arc 62"/>
            <p:cNvCxnSpPr>
              <a:stCxn id="59" idx="2"/>
              <a:endCxn id="64" idx="2"/>
            </p:cNvCxnSpPr>
            <p:nvPr/>
          </p:nvCxnSpPr>
          <p:spPr>
            <a:xfrm rot="5400000" flipH="1" flipV="1">
              <a:off x="1781692" y="3444416"/>
              <a:ext cx="1885653" cy="1004548"/>
            </a:xfrm>
            <a:prstGeom prst="curvedConnector3">
              <a:avLst>
                <a:gd name="adj1" fmla="val 4157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8"/>
            <p:cNvGrpSpPr/>
            <p:nvPr/>
          </p:nvGrpSpPr>
          <p:grpSpPr>
            <a:xfrm>
              <a:off x="2543745" y="2066289"/>
              <a:ext cx="1366096" cy="937574"/>
              <a:chOff x="2543745" y="2066289"/>
              <a:chExt cx="1366096" cy="937574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2543745" y="2080533"/>
                <a:ext cx="13660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err="1" smtClean="0"/>
                  <a:t>Root</a:t>
                </a:r>
                <a:r>
                  <a:rPr lang="fr-FR" dirty="0" smtClean="0"/>
                  <a:t> respiration (</a:t>
                </a:r>
                <a:r>
                  <a:rPr lang="fr-FR" dirty="0" err="1" smtClean="0"/>
                  <a:t>Rr</a:t>
                </a:r>
                <a:r>
                  <a:rPr lang="fr-FR" dirty="0" smtClean="0"/>
                  <a:t>)</a:t>
                </a:r>
                <a:endParaRPr lang="en-GB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612720" y="2263327"/>
                <a:ext cx="3994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400" b="1" i="1" baseline="300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13</a:t>
                </a:r>
                <a:r>
                  <a:rPr lang="fr-FR" sz="1400" b="1" i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GB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Flèche vers le bas 65"/>
              <p:cNvSpPr/>
              <p:nvPr/>
            </p:nvSpPr>
            <p:spPr>
              <a:xfrm rot="10800000">
                <a:off x="2740526" y="2066289"/>
                <a:ext cx="170383" cy="248307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1" name="Groupe 90"/>
          <p:cNvGrpSpPr/>
          <p:nvPr/>
        </p:nvGrpSpPr>
        <p:grpSpPr>
          <a:xfrm>
            <a:off x="3463214" y="2576179"/>
            <a:ext cx="2217782" cy="2391325"/>
            <a:chOff x="3463214" y="2576179"/>
            <a:chExt cx="2217782" cy="2391325"/>
          </a:xfrm>
        </p:grpSpPr>
        <p:sp>
          <p:nvSpPr>
            <p:cNvPr id="80" name="ZoneTexte 79"/>
            <p:cNvSpPr txBox="1"/>
            <p:nvPr/>
          </p:nvSpPr>
          <p:spPr>
            <a:xfrm>
              <a:off x="4119582" y="2674495"/>
              <a:ext cx="1561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Respiration </a:t>
              </a:r>
              <a:r>
                <a:rPr lang="fr-FR" dirty="0" err="1" smtClean="0"/>
                <a:t>from</a:t>
              </a:r>
              <a:r>
                <a:rPr lang="fr-FR" dirty="0" smtClean="0"/>
                <a:t> </a:t>
              </a:r>
              <a:r>
                <a:rPr lang="fr-FR" dirty="0" err="1" smtClean="0"/>
                <a:t>exudates</a:t>
              </a:r>
              <a:r>
                <a:rPr lang="fr-FR" dirty="0" smtClean="0"/>
                <a:t> </a:t>
              </a:r>
            </a:p>
          </p:txBody>
        </p:sp>
        <p:sp>
          <p:nvSpPr>
            <p:cNvPr id="86" name="Flèche vers le bas 85"/>
            <p:cNvSpPr/>
            <p:nvPr/>
          </p:nvSpPr>
          <p:spPr>
            <a:xfrm rot="10800000">
              <a:off x="4125855" y="2576179"/>
              <a:ext cx="170383" cy="248307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84621" y="2776963"/>
              <a:ext cx="3994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i="1" baseline="30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  <a:r>
                <a:rPr lang="fr-FR" sz="14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Connecteur en arc 81"/>
            <p:cNvCxnSpPr>
              <a:stCxn id="50" idx="0"/>
              <a:endCxn id="80" idx="2"/>
            </p:cNvCxnSpPr>
            <p:nvPr/>
          </p:nvCxnSpPr>
          <p:spPr>
            <a:xfrm rot="5400000" flipH="1" flipV="1">
              <a:off x="3358413" y="3425628"/>
              <a:ext cx="1646677" cy="1437075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/>
              <p:cNvSpPr txBox="1"/>
              <p:nvPr/>
            </p:nvSpPr>
            <p:spPr>
              <a:xfrm>
                <a:off x="6539191" y="1309428"/>
                <a:ext cx="5408022" cy="447180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RPE ratio uses </a:t>
                </a:r>
                <a:r>
                  <a:rPr lang="fr-FR" dirty="0" err="1" smtClean="0"/>
                  <a:t>root</a:t>
                </a:r>
                <a:r>
                  <a:rPr lang="fr-FR" dirty="0" smtClean="0"/>
                  <a:t> respiration (</a:t>
                </a:r>
                <a:r>
                  <a:rPr lang="fr-FR" i="1" dirty="0" err="1" smtClean="0"/>
                  <a:t>Rr</a:t>
                </a:r>
                <a:r>
                  <a:rPr lang="fr-FR" dirty="0" smtClean="0"/>
                  <a:t>) data</a:t>
                </a:r>
              </a:p>
              <a:p>
                <a:pPr algn="ctr"/>
                <a:r>
                  <a:rPr lang="fr-FR" b="1" dirty="0" smtClean="0"/>
                  <a:t>How to </a:t>
                </a:r>
                <a:r>
                  <a:rPr lang="fr-FR" b="1" dirty="0" err="1" smtClean="0"/>
                  <a:t>Produce</a:t>
                </a:r>
                <a:r>
                  <a:rPr lang="fr-FR" b="1" dirty="0" smtClean="0"/>
                  <a:t> Spatial </a:t>
                </a:r>
                <a:r>
                  <a:rPr lang="fr-FR" b="1" dirty="0" err="1" smtClean="0"/>
                  <a:t>Root</a:t>
                </a:r>
                <a:r>
                  <a:rPr lang="fr-FR" b="1" dirty="0" smtClean="0"/>
                  <a:t> Respiration Data?</a:t>
                </a:r>
              </a:p>
              <a:p>
                <a:endParaRPr lang="fr-FR" dirty="0" smtClean="0"/>
              </a:p>
              <a:p>
                <a:pPr algn="ctr"/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𝑅𝑟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𝑏𝑒𝑙𝑜𝑤</m:t>
                    </m:r>
                  </m:oMath>
                </a14:m>
                <a:r>
                  <a:rPr lang="fr-FR" baseline="30000" dirty="0" smtClean="0"/>
                  <a:t>*</a:t>
                </a:r>
                <a:endParaRPr lang="fr-FR" dirty="0" smtClean="0"/>
              </a:p>
              <a:p>
                <a:pPr algn="r"/>
                <a:r>
                  <a:rPr lang="fr-FR" sz="1100" i="1" dirty="0" err="1" smtClean="0"/>
                  <a:t>Kuzyakov</a:t>
                </a:r>
                <a:r>
                  <a:rPr lang="fr-FR" sz="1100" i="1" dirty="0" smtClean="0"/>
                  <a:t> and </a:t>
                </a:r>
                <a:r>
                  <a:rPr lang="fr-FR" sz="1100" i="1" dirty="0" err="1" smtClean="0"/>
                  <a:t>Larinova</a:t>
                </a:r>
                <a:r>
                  <a:rPr lang="fr-FR" sz="1100" i="1" dirty="0" smtClean="0"/>
                  <a:t>, 2005</a:t>
                </a:r>
              </a:p>
              <a:p>
                <a:r>
                  <a:rPr lang="fr-FR" dirty="0" err="1" smtClean="0"/>
                  <a:t>Where</a:t>
                </a:r>
                <a:r>
                  <a:rPr lang="fr-FR" dirty="0" smtClean="0"/>
                  <a:t> </a:t>
                </a:r>
                <a:r>
                  <a:rPr lang="fr-FR" i="1" dirty="0" err="1" smtClean="0"/>
                  <a:t>below</a:t>
                </a:r>
                <a:r>
                  <a:rPr lang="fr-FR" i="1" dirty="0" smtClean="0"/>
                  <a:t> = </a:t>
                </a:r>
                <a:r>
                  <a:rPr lang="fr-FR" dirty="0" err="1" smtClean="0"/>
                  <a:t>belowground</a:t>
                </a:r>
                <a:r>
                  <a:rPr lang="fr-FR" dirty="0" smtClean="0"/>
                  <a:t> plant-</a:t>
                </a:r>
                <a:r>
                  <a:rPr lang="fr-FR" dirty="0" err="1" smtClean="0"/>
                  <a:t>associated</a:t>
                </a:r>
                <a:r>
                  <a:rPr lang="fr-FR" dirty="0" smtClean="0"/>
                  <a:t> respiration </a:t>
                </a:r>
              </a:p>
              <a:p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𝑏𝑒𝑙𝑜𝑤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𝑏𝑒𝑙𝑜𝑤</m:t>
                          </m:r>
                        </m:e>
                      </m:d>
                    </m:oMath>
                  </m:oMathPara>
                </a14:m>
                <a:endParaRPr lang="fr-FR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𝑏𝑒𝑙𝑜𝑤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  <a:p>
                <a:pPr algn="r"/>
                <a:r>
                  <a:rPr lang="fr-FR" sz="1100" i="1" dirty="0" smtClean="0"/>
                  <a:t>Jones et al., 2009</a:t>
                </a:r>
                <a:endParaRPr lang="fr-FR" sz="1100" i="1" dirty="0"/>
              </a:p>
              <a:p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𝑁𝑃𝑃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𝐺𝑃𝑃</m:t>
                      </m:r>
                    </m:oMath>
                  </m:oMathPara>
                </a14:m>
                <a:endParaRPr lang="fr-FR" dirty="0" smtClean="0"/>
              </a:p>
              <a:p>
                <a:pPr algn="r"/>
                <a:r>
                  <a:rPr lang="fr-FR" sz="1100" i="1" dirty="0" smtClean="0"/>
                  <a:t>Zhang et al., 2009</a:t>
                </a:r>
              </a:p>
              <a:p>
                <a:r>
                  <a:rPr lang="fr-FR" dirty="0" err="1" smtClean="0"/>
                  <a:t>Then</a:t>
                </a:r>
                <a:r>
                  <a:rPr lang="fr-FR" dirty="0" smtClean="0"/>
                  <a:t>: 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𝐺𝑃𝑃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/(1−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92" name="ZoneText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91" y="1309428"/>
                <a:ext cx="5408022" cy="4471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Ellipse 43">
            <a:hlinkClick r:id="rId4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6603" y="75626"/>
            <a:ext cx="5812225" cy="711541"/>
          </a:xfrm>
        </p:spPr>
        <p:txBody>
          <a:bodyPr/>
          <a:lstStyle/>
          <a:p>
            <a:r>
              <a:rPr lang="fr-FR" dirty="0" smtClean="0">
                <a:latin typeface="Coolvetica" panose="020B0603030602020004" pitchFamily="34" charset="0"/>
              </a:rPr>
              <a:t>GPP to </a:t>
            </a:r>
            <a:r>
              <a:rPr lang="fr-FR" dirty="0" err="1" smtClean="0">
                <a:latin typeface="Coolvetica" panose="020B0603030602020004" pitchFamily="34" charset="0"/>
              </a:rPr>
              <a:t>root</a:t>
            </a:r>
            <a:r>
              <a:rPr lang="fr-FR" dirty="0" smtClean="0">
                <a:latin typeface="Coolvetica" panose="020B0603030602020004" pitchFamily="34" charset="0"/>
              </a:rPr>
              <a:t> respiration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09399" y="1829126"/>
            <a:ext cx="6174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Where</a:t>
            </a:r>
            <a:r>
              <a:rPr lang="fr-FR" sz="1200" dirty="0" smtClean="0"/>
              <a:t> : </a:t>
            </a:r>
          </a:p>
          <a:p>
            <a:pPr marL="285750" indent="-285750">
              <a:buFontTx/>
              <a:buChar char="-"/>
            </a:pPr>
            <a:r>
              <a:rPr lang="fr-FR" sz="1200" i="1" dirty="0" smtClean="0"/>
              <a:t>« c »</a:t>
            </a:r>
            <a:r>
              <a:rPr lang="fr-FR" sz="1200" dirty="0" smtClean="0"/>
              <a:t> </a:t>
            </a:r>
            <a:r>
              <a:rPr lang="fr-FR" sz="1200" dirty="0" err="1"/>
              <a:t>is</a:t>
            </a:r>
            <a:r>
              <a:rPr lang="fr-FR" sz="1200" dirty="0"/>
              <a:t> the </a:t>
            </a:r>
            <a:r>
              <a:rPr lang="fr-FR" sz="1200" dirty="0" err="1"/>
              <a:t>root</a:t>
            </a:r>
            <a:r>
              <a:rPr lang="fr-FR" sz="1200" dirty="0"/>
              <a:t> respiration as the proportion of </a:t>
            </a:r>
            <a:r>
              <a:rPr lang="fr-FR" sz="1200" dirty="0" smtClean="0"/>
              <a:t>plant-</a:t>
            </a:r>
            <a:r>
              <a:rPr lang="fr-FR" sz="1200" dirty="0" err="1" smtClean="0"/>
              <a:t>associated</a:t>
            </a:r>
            <a:r>
              <a:rPr lang="fr-FR" sz="1200" dirty="0" smtClean="0"/>
              <a:t> respiration</a:t>
            </a:r>
            <a:r>
              <a:rPr lang="fr-FR" sz="1200" baseline="30000" dirty="0" smtClean="0"/>
              <a:t>[1</a:t>
            </a:r>
            <a:r>
              <a:rPr lang="fr-FR" sz="1200" baseline="30000" dirty="0"/>
              <a:t>]</a:t>
            </a:r>
          </a:p>
          <a:p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sz="1200" dirty="0" smtClean="0"/>
              <a:t>« </a:t>
            </a:r>
            <a:r>
              <a:rPr lang="fr-FR" sz="1200" i="1" dirty="0" smtClean="0"/>
              <a:t>b</a:t>
            </a:r>
            <a:r>
              <a:rPr lang="fr-FR" sz="1200" dirty="0" smtClean="0"/>
              <a:t> » </a:t>
            </a:r>
            <a:r>
              <a:rPr lang="fr-FR" sz="1200" dirty="0" err="1" smtClean="0"/>
              <a:t>is</a:t>
            </a:r>
            <a:r>
              <a:rPr lang="fr-FR" sz="1200" dirty="0" smtClean="0"/>
              <a:t> the </a:t>
            </a:r>
            <a:r>
              <a:rPr lang="en-GB" sz="1200" dirty="0" smtClean="0"/>
              <a:t>plant-associated respiration as the proportion </a:t>
            </a:r>
            <a:r>
              <a:rPr lang="en-GB" sz="1200" dirty="0"/>
              <a:t>of net fixed C </a:t>
            </a:r>
            <a:r>
              <a:rPr lang="en-GB" sz="1200" baseline="30000" dirty="0" smtClean="0"/>
              <a:t>[2]</a:t>
            </a:r>
            <a:endParaRPr lang="fr-FR" sz="1200" baseline="30000" dirty="0" smtClean="0"/>
          </a:p>
          <a:p>
            <a:pPr marL="285750" indent="-285750">
              <a:buFontTx/>
              <a:buChar char="-"/>
            </a:pPr>
            <a:endParaRPr lang="fr-FR" sz="1200" dirty="0"/>
          </a:p>
          <a:p>
            <a:pPr marL="285750" indent="-285750">
              <a:buFontTx/>
              <a:buChar char="-"/>
            </a:pPr>
            <a:r>
              <a:rPr lang="fr-FR" sz="1200" dirty="0" smtClean="0"/>
              <a:t>« </a:t>
            </a:r>
            <a:r>
              <a:rPr lang="fr-FR" sz="1200" i="1" dirty="0" smtClean="0"/>
              <a:t>a</a:t>
            </a:r>
            <a:r>
              <a:rPr lang="fr-FR" sz="1200" dirty="0" smtClean="0"/>
              <a:t> » </a:t>
            </a:r>
            <a:r>
              <a:rPr lang="fr-FR" sz="1200" dirty="0" err="1"/>
              <a:t>is</a:t>
            </a:r>
            <a:r>
              <a:rPr lang="fr-FR" sz="1200" dirty="0"/>
              <a:t> the GPP/NPP </a:t>
            </a:r>
            <a:r>
              <a:rPr lang="fr-FR" sz="1200" dirty="0" smtClean="0"/>
              <a:t>ratio </a:t>
            </a:r>
            <a:r>
              <a:rPr lang="en-GB" sz="1200" baseline="30000" dirty="0" smtClean="0"/>
              <a:t>[3]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438078" y="839616"/>
            <a:ext cx="4736760" cy="2127791"/>
            <a:chOff x="7266551" y="1137568"/>
            <a:chExt cx="4736760" cy="2127791"/>
          </a:xfrm>
        </p:grpSpPr>
        <p:sp>
          <p:nvSpPr>
            <p:cNvPr id="7" name="ZoneTexte 6"/>
            <p:cNvSpPr txBox="1"/>
            <p:nvPr/>
          </p:nvSpPr>
          <p:spPr>
            <a:xfrm>
              <a:off x="7266551" y="3019138"/>
              <a:ext cx="473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aseline="30000" dirty="0" smtClean="0"/>
                <a:t>1</a:t>
              </a:r>
              <a:r>
                <a:rPr lang="en-GB" sz="1000" dirty="0" err="1" smtClean="0"/>
                <a:t>Kuzyakov</a:t>
              </a:r>
              <a:r>
                <a:rPr lang="en-GB" sz="1000" dirty="0" smtClean="0"/>
                <a:t> </a:t>
              </a:r>
              <a:r>
                <a:rPr lang="en-GB" sz="1000" dirty="0"/>
                <a:t>and </a:t>
              </a:r>
              <a:r>
                <a:rPr lang="en-GB" sz="1000" dirty="0" err="1"/>
                <a:t>Larionova</a:t>
              </a:r>
              <a:r>
                <a:rPr lang="en-GB" sz="1000" dirty="0"/>
                <a:t>, 2005, Journal of Plant Nutrition and Soil </a:t>
              </a:r>
              <a:r>
                <a:rPr lang="en-GB" sz="1000" dirty="0" smtClean="0"/>
                <a:t>Science</a:t>
              </a:r>
              <a:endParaRPr lang="en-GB" sz="1000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7266551" y="1137568"/>
              <a:ext cx="4736759" cy="1864251"/>
              <a:chOff x="7035642" y="334004"/>
              <a:chExt cx="4736759" cy="1864251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2"/>
              <a:srcRect b="71392"/>
              <a:stretch/>
            </p:blipFill>
            <p:spPr>
              <a:xfrm>
                <a:off x="7036275" y="334004"/>
                <a:ext cx="4736126" cy="1051451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2"/>
              <a:srcRect t="77888"/>
              <a:stretch/>
            </p:blipFill>
            <p:spPr>
              <a:xfrm>
                <a:off x="7035642" y="1385455"/>
                <a:ext cx="4736759" cy="812800"/>
              </a:xfrm>
              <a:prstGeom prst="rect">
                <a:avLst/>
              </a:prstGeom>
            </p:spPr>
          </p:pic>
        </p:grpSp>
      </p:grpSp>
      <p:grpSp>
        <p:nvGrpSpPr>
          <p:cNvPr id="20" name="Groupe 19"/>
          <p:cNvGrpSpPr/>
          <p:nvPr/>
        </p:nvGrpSpPr>
        <p:grpSpPr>
          <a:xfrm>
            <a:off x="7432854" y="3080706"/>
            <a:ext cx="4570456" cy="2360190"/>
            <a:chOff x="7266551" y="3618609"/>
            <a:chExt cx="4570456" cy="2360190"/>
          </a:xfrm>
        </p:grpSpPr>
        <p:grpSp>
          <p:nvGrpSpPr>
            <p:cNvPr id="18" name="Groupe 17"/>
            <p:cNvGrpSpPr/>
            <p:nvPr/>
          </p:nvGrpSpPr>
          <p:grpSpPr>
            <a:xfrm>
              <a:off x="7266551" y="3618609"/>
              <a:ext cx="4570456" cy="2109000"/>
              <a:chOff x="7100297" y="3929849"/>
              <a:chExt cx="4570456" cy="2109000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3"/>
              <a:srcRect l="36424" t="49488" b="14104"/>
              <a:stretch/>
            </p:blipFill>
            <p:spPr>
              <a:xfrm>
                <a:off x="7100297" y="4270786"/>
                <a:ext cx="2837423" cy="1440562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3"/>
              <a:srcRect l="71926" t="5278" b="60407"/>
              <a:stretch/>
            </p:blipFill>
            <p:spPr>
              <a:xfrm>
                <a:off x="10295472" y="4221014"/>
                <a:ext cx="1375281" cy="149033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365863" y="4281544"/>
                <a:ext cx="516367" cy="753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orme libre 13"/>
              <p:cNvSpPr/>
              <p:nvPr/>
            </p:nvSpPr>
            <p:spPr>
              <a:xfrm>
                <a:off x="8107680" y="5669280"/>
                <a:ext cx="2732442" cy="369569"/>
              </a:xfrm>
              <a:custGeom>
                <a:avLst/>
                <a:gdLst>
                  <a:gd name="connsiteX0" fmla="*/ 0 w 2732442"/>
                  <a:gd name="connsiteY0" fmla="*/ 0 h 369569"/>
                  <a:gd name="connsiteX1" fmla="*/ 1384151 w 2732442"/>
                  <a:gd name="connsiteY1" fmla="*/ 369346 h 369569"/>
                  <a:gd name="connsiteX2" fmla="*/ 2732442 w 2732442"/>
                  <a:gd name="connsiteY2" fmla="*/ 43031 h 36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2442" h="369569">
                    <a:moveTo>
                      <a:pt x="0" y="0"/>
                    </a:moveTo>
                    <a:cubicBezTo>
                      <a:pt x="464372" y="181087"/>
                      <a:pt x="928744" y="362174"/>
                      <a:pt x="1384151" y="369346"/>
                    </a:cubicBezTo>
                    <a:cubicBezTo>
                      <a:pt x="1839558" y="376518"/>
                      <a:pt x="2286000" y="209774"/>
                      <a:pt x="2732442" y="4303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9409355" y="3929849"/>
                <a:ext cx="1688951" cy="351695"/>
              </a:xfrm>
              <a:custGeom>
                <a:avLst/>
                <a:gdLst>
                  <a:gd name="connsiteX0" fmla="*/ 0 w 1688951"/>
                  <a:gd name="connsiteY0" fmla="*/ 351695 h 351695"/>
                  <a:gd name="connsiteX1" fmla="*/ 702833 w 1688951"/>
                  <a:gd name="connsiteY1" fmla="*/ 278 h 351695"/>
                  <a:gd name="connsiteX2" fmla="*/ 1688951 w 1688951"/>
                  <a:gd name="connsiteY2" fmla="*/ 305078 h 351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8951" h="351695">
                    <a:moveTo>
                      <a:pt x="0" y="351695"/>
                    </a:moveTo>
                    <a:cubicBezTo>
                      <a:pt x="210670" y="179871"/>
                      <a:pt x="421341" y="8047"/>
                      <a:pt x="702833" y="278"/>
                    </a:cubicBezTo>
                    <a:cubicBezTo>
                      <a:pt x="984325" y="-7491"/>
                      <a:pt x="1336638" y="148793"/>
                      <a:pt x="1688951" y="30507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riangle isocèle 15"/>
              <p:cNvSpPr/>
              <p:nvPr/>
            </p:nvSpPr>
            <p:spPr>
              <a:xfrm rot="6957852">
                <a:off x="10957711" y="4123871"/>
                <a:ext cx="206367" cy="21626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riangle isocèle 16"/>
              <p:cNvSpPr/>
              <p:nvPr/>
            </p:nvSpPr>
            <p:spPr>
              <a:xfrm rot="3206976">
                <a:off x="10682849" y="5644545"/>
                <a:ext cx="206367" cy="21626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266551" y="5732578"/>
              <a:ext cx="202010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aseline="30000" dirty="0" smtClean="0"/>
                <a:t>2</a:t>
              </a:r>
              <a:r>
                <a:rPr lang="en-GB" sz="1000" dirty="0" smtClean="0"/>
                <a:t>Jones </a:t>
              </a:r>
              <a:r>
                <a:rPr lang="en-GB" sz="1000" dirty="0"/>
                <a:t>et al., 2009, Plant and </a:t>
              </a:r>
              <a:r>
                <a:rPr lang="en-GB" sz="1000" dirty="0" smtClean="0"/>
                <a:t>Soil</a:t>
              </a:r>
              <a:endParaRPr lang="en-GB" sz="10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789085" y="3419500"/>
            <a:ext cx="3171498" cy="2563128"/>
            <a:chOff x="3572940" y="3935063"/>
            <a:chExt cx="3118161" cy="2563128"/>
          </a:xfrm>
        </p:grpSpPr>
        <p:sp>
          <p:nvSpPr>
            <p:cNvPr id="22" name="Rectangle 21"/>
            <p:cNvSpPr/>
            <p:nvPr/>
          </p:nvSpPr>
          <p:spPr>
            <a:xfrm>
              <a:off x="3572940" y="6251970"/>
              <a:ext cx="311816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 </a:t>
              </a:r>
              <a:r>
                <a:rPr lang="en-GB" sz="1000" baseline="30000" dirty="0" smtClean="0"/>
                <a:t>3</a:t>
              </a:r>
              <a:r>
                <a:rPr lang="en-GB" sz="1000" dirty="0" smtClean="0"/>
                <a:t>Zhang </a:t>
              </a:r>
              <a:r>
                <a:rPr lang="en-GB" sz="1000" dirty="0"/>
                <a:t>et al., 2009, Global Ecology and Biogeography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/>
            <a:srcRect l="5470" t="10500" b="10818"/>
            <a:stretch/>
          </p:blipFill>
          <p:spPr>
            <a:xfrm>
              <a:off x="3572940" y="3935063"/>
              <a:ext cx="2354466" cy="2254735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1337734" y="1187178"/>
            <a:ext cx="4789965" cy="570322"/>
            <a:chOff x="1371600" y="1478627"/>
            <a:chExt cx="4789965" cy="570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71600" y="1478627"/>
                  <a:ext cx="47899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𝑅𝑜𝑜𝑡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𝑟𝑒𝑠𝑝𝑖𝑟𝑎𝑡𝑖𝑜𝑛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𝐺𝑃𝑃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/(1−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478627"/>
                  <a:ext cx="478996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ZoneTexte 24"/>
            <p:cNvSpPr txBox="1"/>
            <p:nvPr/>
          </p:nvSpPr>
          <p:spPr>
            <a:xfrm>
              <a:off x="3766582" y="1802728"/>
              <a:ext cx="2310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Keuper &amp; Wild et al., 2020, Nat. </a:t>
              </a:r>
              <a:r>
                <a:rPr lang="fr-FR" sz="1000" dirty="0" err="1" smtClean="0"/>
                <a:t>Geosci</a:t>
              </a:r>
              <a:endParaRPr lang="en-GB" sz="1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337734" y="3481157"/>
                <a:ext cx="3165580" cy="30162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b="0" baseline="30000" dirty="0" smtClean="0"/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𝑅𝑜𝑜𝑡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𝑟𝑒𝑠𝑝𝑖𝑟𝑎𝑡𝑖𝑜𝑛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𝑏𝑒𝑙𝑜𝑤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fr-FR" sz="1200" b="0" dirty="0" smtClean="0">
                    <a:ea typeface="Cambria Math" panose="02040503050406030204" pitchFamily="18" charset="0"/>
                  </a:rPr>
                  <a:t/>
                </a:r>
                <a:br>
                  <a:rPr lang="fr-FR" sz="1200" b="0" dirty="0" smtClean="0">
                    <a:ea typeface="Cambria Math" panose="02040503050406030204" pitchFamily="18" charset="0"/>
                  </a:rPr>
                </a:br>
                <a:endParaRPr lang="fr-FR" sz="1200" b="0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200" baseline="30000" dirty="0" smtClean="0"/>
                  <a:t>2</a:t>
                </a:r>
                <a:endParaRPr lang="fr-FR" sz="1200" b="0" i="1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𝑏𝑒𝑙𝑜𝑤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𝑁𝑃𝑃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𝑏𝑒𝑙𝑜𝑤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𝑏𝑒𝑙𝑜𝑤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𝑁𝑃𝑃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/(1−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200" b="0" dirty="0" smtClean="0">
                  <a:ea typeface="Cambria Math" panose="02040503050406030204" pitchFamily="18" charset="0"/>
                </a:endParaRPr>
              </a:p>
              <a:p>
                <a:r>
                  <a:rPr lang="fr-FR" sz="1200" baseline="30000" dirty="0">
                    <a:ea typeface="Cambria Math" panose="02040503050406030204" pitchFamily="18" charset="0"/>
                  </a:rPr>
                  <a:t>3</a:t>
                </a:r>
                <a:endParaRPr lang="fr-FR" sz="1200" b="0" baseline="300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𝑁𝑃𝑃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𝐺𝑃𝑃</m:t>
                      </m:r>
                    </m:oMath>
                  </m:oMathPara>
                </a14:m>
                <a:endParaRPr lang="en-GB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𝑁𝑃𝑃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𝐺𝑃𝑃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 smtClean="0"/>
              </a:p>
              <a:p>
                <a:endParaRPr lang="fr-FR" sz="1200" dirty="0"/>
              </a:p>
              <a:p>
                <a:r>
                  <a:rPr lang="fr-FR" sz="1200" dirty="0" err="1" smtClean="0"/>
                  <a:t>Thus</a:t>
                </a:r>
                <a:r>
                  <a:rPr lang="fr-FR" sz="1200" dirty="0" smtClean="0"/>
                  <a:t>; </a:t>
                </a:r>
              </a:p>
              <a:p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𝑅𝑜𝑜𝑡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𝑟𝑒𝑠𝑝𝑖𝑟𝑎𝑡𝑖𝑜𝑛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𝑏𝑒𝑙𝑜𝑤</m:t>
                      </m:r>
                    </m:oMath>
                  </m:oMathPara>
                </a14:m>
                <a:endParaRPr lang="fr-FR" sz="12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𝑅𝑜𝑜𝑡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𝑟𝑒𝑠𝑝𝑖𝑟𝑎𝑡𝑖𝑜𝑛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𝑁𝑃𝑃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/(1−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𝑅𝑜𝑜𝑡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𝑟𝑒𝑠𝑝𝑖𝑟𝑎𝑡𝑖𝑜𝑛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𝐺𝑃𝑃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/(1−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 smtClean="0"/>
              </a:p>
              <a:p>
                <a:endParaRPr lang="fr-FR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𝑅𝑜𝑜𝑡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𝑟𝑒𝑠𝑝𝑖𝑟𝑎𝑡𝑖𝑜𝑛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𝐺𝑃𝑃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/(1−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fr-F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34" y="3481157"/>
                <a:ext cx="3165580" cy="3016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hlinkClick r:id="rId7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10491" y="70329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Depth</a:t>
            </a:r>
            <a:r>
              <a:rPr lang="fr-FR" dirty="0" smtClean="0">
                <a:latin typeface="Coolvetica" panose="020B0603030602020004" pitchFamily="34" charset="0"/>
              </a:rPr>
              <a:t> distribution of </a:t>
            </a:r>
            <a:r>
              <a:rPr lang="fr-FR" dirty="0" err="1" smtClean="0">
                <a:latin typeface="Coolvetica" panose="020B0603030602020004" pitchFamily="34" charset="0"/>
              </a:rPr>
              <a:t>soil</a:t>
            </a:r>
            <a:r>
              <a:rPr lang="fr-FR" dirty="0" smtClean="0">
                <a:latin typeface="Coolvetica" panose="020B0603030602020004" pitchFamily="34" charset="0"/>
              </a:rPr>
              <a:t> respiration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17</a:t>
            </a:fld>
            <a:endParaRPr lang="fr-FR"/>
          </a:p>
        </p:txBody>
      </p:sp>
      <p:sp>
        <p:nvSpPr>
          <p:cNvPr id="25" name="Ellipse 24">
            <a:hlinkClick r:id="rId2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658100" y="1211580"/>
            <a:ext cx="3307080" cy="5113020"/>
            <a:chOff x="7658100" y="1211580"/>
            <a:chExt cx="3307080" cy="511302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7658100" y="1211580"/>
              <a:ext cx="0" cy="51130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7665720" y="1211580"/>
              <a:ext cx="329946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rme libre 12"/>
          <p:cNvSpPr/>
          <p:nvPr/>
        </p:nvSpPr>
        <p:spPr>
          <a:xfrm>
            <a:off x="8199120" y="1424563"/>
            <a:ext cx="2766060" cy="4815840"/>
          </a:xfrm>
          <a:custGeom>
            <a:avLst/>
            <a:gdLst>
              <a:gd name="connsiteX0" fmla="*/ 2766060 w 2766060"/>
              <a:gd name="connsiteY0" fmla="*/ 0 h 4815840"/>
              <a:gd name="connsiteX1" fmla="*/ 1485900 w 2766060"/>
              <a:gd name="connsiteY1" fmla="*/ 784860 h 4815840"/>
              <a:gd name="connsiteX2" fmla="*/ 586740 w 2766060"/>
              <a:gd name="connsiteY2" fmla="*/ 2148840 h 4815840"/>
              <a:gd name="connsiteX3" fmla="*/ 0 w 2766060"/>
              <a:gd name="connsiteY3" fmla="*/ 4815840 h 481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060" h="4815840">
                <a:moveTo>
                  <a:pt x="2766060" y="0"/>
                </a:moveTo>
                <a:cubicBezTo>
                  <a:pt x="2307590" y="213360"/>
                  <a:pt x="1849120" y="426720"/>
                  <a:pt x="1485900" y="784860"/>
                </a:cubicBezTo>
                <a:cubicBezTo>
                  <a:pt x="1122680" y="1143000"/>
                  <a:pt x="834390" y="1477010"/>
                  <a:pt x="586740" y="2148840"/>
                </a:cubicBezTo>
                <a:cubicBezTo>
                  <a:pt x="339090" y="2820670"/>
                  <a:pt x="169545" y="3818255"/>
                  <a:pt x="0" y="4815840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rme libre 14"/>
          <p:cNvSpPr/>
          <p:nvPr/>
        </p:nvSpPr>
        <p:spPr>
          <a:xfrm>
            <a:off x="7818120" y="1363980"/>
            <a:ext cx="2529840" cy="4930140"/>
          </a:xfrm>
          <a:custGeom>
            <a:avLst/>
            <a:gdLst>
              <a:gd name="connsiteX0" fmla="*/ 2529840 w 2529840"/>
              <a:gd name="connsiteY0" fmla="*/ 0 h 4930140"/>
              <a:gd name="connsiteX1" fmla="*/ 525780 w 2529840"/>
              <a:gd name="connsiteY1" fmla="*/ 1257300 h 4930140"/>
              <a:gd name="connsiteX2" fmla="*/ 0 w 2529840"/>
              <a:gd name="connsiteY2" fmla="*/ 4930140 h 49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9840" h="4930140">
                <a:moveTo>
                  <a:pt x="2529840" y="0"/>
                </a:moveTo>
                <a:cubicBezTo>
                  <a:pt x="1738630" y="217805"/>
                  <a:pt x="947420" y="435610"/>
                  <a:pt x="525780" y="1257300"/>
                </a:cubicBezTo>
                <a:cubicBezTo>
                  <a:pt x="104140" y="2078990"/>
                  <a:pt x="52070" y="3504565"/>
                  <a:pt x="0" y="4930140"/>
                </a:cubicBezTo>
              </a:path>
            </a:pathLst>
          </a:cu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e 27"/>
          <p:cNvGrpSpPr/>
          <p:nvPr/>
        </p:nvGrpSpPr>
        <p:grpSpPr>
          <a:xfrm>
            <a:off x="1090625" y="1098074"/>
            <a:ext cx="6503744" cy="3970318"/>
            <a:chOff x="1090625" y="1098074"/>
            <a:chExt cx="6503744" cy="3970318"/>
          </a:xfrm>
        </p:grpSpPr>
        <p:sp>
          <p:nvSpPr>
            <p:cNvPr id="5" name="ZoneTexte 4"/>
            <p:cNvSpPr txBox="1"/>
            <p:nvPr/>
          </p:nvSpPr>
          <p:spPr>
            <a:xfrm>
              <a:off x="1090625" y="1098074"/>
              <a:ext cx="650374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/>
                <a:t>How </a:t>
              </a:r>
              <a:r>
                <a:rPr lang="fr-FR" i="1" dirty="0" err="1" smtClean="0"/>
                <a:t>can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we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distribute</a:t>
              </a:r>
              <a:r>
                <a:rPr lang="fr-FR" i="1" dirty="0" smtClean="0"/>
                <a:t> the </a:t>
              </a:r>
              <a:r>
                <a:rPr lang="fr-FR" i="1" dirty="0" err="1" smtClean="0"/>
                <a:t>soil</a:t>
              </a:r>
              <a:r>
                <a:rPr lang="fr-FR" i="1" dirty="0" smtClean="0"/>
                <a:t> respiration </a:t>
              </a:r>
              <a:r>
                <a:rPr lang="fr-FR" i="1" dirty="0" err="1" smtClean="0"/>
                <a:t>through</a:t>
              </a:r>
              <a:r>
                <a:rPr lang="fr-FR" i="1" dirty="0" smtClean="0"/>
                <a:t> the </a:t>
              </a:r>
              <a:r>
                <a:rPr lang="fr-FR" i="1" dirty="0" err="1" smtClean="0"/>
                <a:t>soil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layers</a:t>
              </a:r>
              <a:r>
                <a:rPr lang="fr-FR" i="1" dirty="0" smtClean="0"/>
                <a:t>?</a:t>
              </a:r>
            </a:p>
            <a:p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 smtClean="0"/>
                <a:t>Use the </a:t>
              </a:r>
              <a:r>
                <a:rPr lang="fr-FR" dirty="0" err="1" smtClean="0"/>
                <a:t>same</a:t>
              </a:r>
              <a:r>
                <a:rPr lang="fr-FR" dirty="0" smtClean="0"/>
                <a:t> distribution as SOC?</a:t>
              </a:r>
            </a:p>
            <a:p>
              <a:pPr marL="742950" lvl="1" indent="-285750">
                <a:buFontTx/>
                <a:buChar char="-"/>
              </a:pPr>
              <a:r>
                <a:rPr lang="fr-FR" dirty="0" smtClean="0"/>
                <a:t>Rh </a:t>
              </a:r>
              <a:r>
                <a:rPr lang="fr-FR" dirty="0" err="1" smtClean="0"/>
                <a:t>is</a:t>
              </a:r>
              <a:r>
                <a:rPr lang="fr-FR" dirty="0" smtClean="0"/>
                <a:t> the direct </a:t>
              </a:r>
              <a:r>
                <a:rPr lang="fr-FR" dirty="0" err="1" smtClean="0"/>
                <a:t>result</a:t>
              </a:r>
              <a:r>
                <a:rPr lang="fr-FR" dirty="0" smtClean="0"/>
                <a:t> of SOC </a:t>
              </a:r>
              <a:r>
                <a:rPr lang="fr-FR" dirty="0" err="1" smtClean="0"/>
                <a:t>mineralisation</a:t>
              </a:r>
              <a:r>
                <a:rPr lang="fr-FR" dirty="0" smtClean="0"/>
                <a:t> by </a:t>
              </a:r>
              <a:r>
                <a:rPr lang="fr-FR" dirty="0" err="1" smtClean="0"/>
                <a:t>microorganisms</a:t>
              </a:r>
              <a:r>
                <a:rPr lang="fr-FR" dirty="0" smtClean="0"/>
                <a:t> and </a:t>
              </a:r>
              <a:r>
                <a:rPr lang="fr-FR" dirty="0" err="1" smtClean="0"/>
                <a:t>carbon</a:t>
              </a:r>
              <a:r>
                <a:rPr lang="fr-FR" dirty="0" smtClean="0"/>
                <a:t> turnover</a:t>
              </a:r>
            </a:p>
            <a:p>
              <a:pPr marL="742950" lvl="1" indent="-285750">
                <a:buFontTx/>
                <a:buChar char="-"/>
              </a:pPr>
              <a:r>
                <a:rPr lang="fr-FR" dirty="0" smtClean="0"/>
                <a:t>But </a:t>
              </a:r>
              <a:r>
                <a:rPr lang="fr-FR" dirty="0" err="1" smtClean="0"/>
                <a:t>microorganisms</a:t>
              </a:r>
              <a:r>
                <a:rPr lang="fr-FR" dirty="0" smtClean="0"/>
                <a:t> are not </a:t>
              </a:r>
              <a:r>
                <a:rPr lang="fr-FR" dirty="0" err="1" smtClean="0"/>
                <a:t>equally</a:t>
              </a:r>
              <a:r>
                <a:rPr lang="fr-FR" dirty="0" smtClean="0"/>
                <a:t> </a:t>
              </a:r>
              <a:r>
                <a:rPr lang="fr-FR" dirty="0" err="1" smtClean="0"/>
                <a:t>distributed</a:t>
              </a:r>
              <a:r>
                <a:rPr lang="fr-FR" dirty="0" smtClean="0"/>
                <a:t> over </a:t>
              </a:r>
              <a:r>
                <a:rPr lang="fr-FR" dirty="0" err="1" smtClean="0"/>
                <a:t>depth</a:t>
              </a:r>
              <a:endParaRPr lang="fr-FR" dirty="0"/>
            </a:p>
            <a:p>
              <a:pPr lvl="1"/>
              <a:endParaRPr lang="fr-FR" dirty="0" smtClean="0"/>
            </a:p>
            <a:p>
              <a:pPr marL="285750" indent="-285750">
                <a:buFontTx/>
                <a:buChar char="-"/>
              </a:pPr>
              <a:r>
                <a:rPr lang="fr-FR" dirty="0" smtClean="0"/>
                <a:t>Use the distribution of </a:t>
              </a:r>
              <a:r>
                <a:rPr lang="fr-FR" dirty="0" err="1" smtClean="0"/>
                <a:t>roots</a:t>
              </a:r>
              <a:r>
                <a:rPr lang="fr-FR" dirty="0" smtClean="0"/>
                <a:t>?</a:t>
              </a:r>
            </a:p>
            <a:p>
              <a:pPr marL="742950" lvl="1" indent="-285750">
                <a:buFontTx/>
                <a:buChar char="-"/>
              </a:pPr>
              <a:r>
                <a:rPr lang="fr-FR" dirty="0" err="1" smtClean="0"/>
                <a:t>Root</a:t>
              </a:r>
              <a:r>
                <a:rPr lang="fr-FR" dirty="0" smtClean="0"/>
                <a:t> </a:t>
              </a:r>
              <a:r>
                <a:rPr lang="fr-FR" dirty="0" err="1" smtClean="0"/>
                <a:t>presence</a:t>
              </a:r>
              <a:r>
                <a:rPr lang="fr-FR" dirty="0" smtClean="0"/>
                <a:t> </a:t>
              </a:r>
              <a:r>
                <a:rPr lang="fr-FR" dirty="0" err="1" smtClean="0"/>
                <a:t>is</a:t>
              </a:r>
              <a:r>
                <a:rPr lang="fr-FR" dirty="0" smtClean="0"/>
                <a:t> </a:t>
              </a:r>
              <a:r>
                <a:rPr lang="fr-FR" dirty="0" err="1" smtClean="0"/>
                <a:t>associated</a:t>
              </a:r>
              <a:r>
                <a:rPr lang="fr-FR" dirty="0" smtClean="0"/>
                <a:t> </a:t>
              </a:r>
              <a:r>
                <a:rPr lang="fr-FR" dirty="0" err="1" smtClean="0"/>
                <a:t>with</a:t>
              </a:r>
              <a:r>
                <a:rPr lang="fr-FR" dirty="0" smtClean="0"/>
                <a:t> </a:t>
              </a:r>
              <a:r>
                <a:rPr lang="fr-FR" dirty="0" err="1" smtClean="0"/>
                <a:t>microorganisms</a:t>
              </a:r>
              <a:r>
                <a:rPr lang="fr-FR" dirty="0" smtClean="0"/>
                <a:t> </a:t>
              </a:r>
              <a:r>
                <a:rPr lang="fr-FR" dirty="0" err="1" smtClean="0"/>
                <a:t>presence</a:t>
              </a:r>
              <a:endParaRPr lang="fr-FR" dirty="0"/>
            </a:p>
            <a:p>
              <a:pPr marL="742950" lvl="1" indent="-285750">
                <a:buFontTx/>
                <a:buChar char="-"/>
              </a:pPr>
              <a:r>
                <a:rPr lang="fr-FR" dirty="0" smtClean="0"/>
                <a:t>But Rh </a:t>
              </a:r>
              <a:r>
                <a:rPr lang="fr-FR" dirty="0" err="1" smtClean="0"/>
                <a:t>adn</a:t>
              </a:r>
              <a:r>
                <a:rPr lang="fr-FR" dirty="0" smtClean="0"/>
                <a:t> </a:t>
              </a:r>
              <a:r>
                <a:rPr lang="fr-FR" dirty="0" err="1" smtClean="0"/>
                <a:t>carbon</a:t>
              </a:r>
              <a:r>
                <a:rPr lang="fr-FR" dirty="0" smtClean="0"/>
                <a:t> turnover </a:t>
              </a:r>
              <a:r>
                <a:rPr lang="fr-FR" dirty="0" err="1" smtClean="0"/>
                <a:t>is</a:t>
              </a:r>
              <a:r>
                <a:rPr lang="fr-FR" dirty="0" smtClean="0"/>
                <a:t> not a direct </a:t>
              </a:r>
              <a:r>
                <a:rPr lang="fr-FR" dirty="0" err="1" smtClean="0"/>
                <a:t>result</a:t>
              </a:r>
              <a:r>
                <a:rPr lang="fr-FR" dirty="0" smtClean="0"/>
                <a:t> of </a:t>
              </a:r>
              <a:r>
                <a:rPr lang="fr-FR" dirty="0" err="1"/>
                <a:t>root</a:t>
              </a:r>
              <a:r>
                <a:rPr lang="fr-FR" dirty="0"/>
                <a:t> </a:t>
              </a:r>
              <a:r>
                <a:rPr lang="fr-FR" dirty="0" err="1" smtClean="0"/>
                <a:t>presence</a:t>
              </a:r>
              <a:endParaRPr lang="fr-FR" dirty="0" smtClean="0"/>
            </a:p>
            <a:p>
              <a:pPr marL="742950" lvl="1" indent="-285750">
                <a:buFontTx/>
                <a:buChar char="-"/>
              </a:pPr>
              <a:endParaRPr lang="fr-FR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1356360" y="1958340"/>
              <a:ext cx="3604260" cy="0"/>
            </a:xfrm>
            <a:prstGeom prst="line">
              <a:avLst/>
            </a:prstGeom>
            <a:ln w="571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356360" y="3596640"/>
              <a:ext cx="3604260" cy="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8210551" y="1644612"/>
            <a:ext cx="2588795" cy="4531775"/>
            <a:chOff x="8210551" y="1644612"/>
            <a:chExt cx="2588795" cy="4531775"/>
          </a:xfrm>
        </p:grpSpPr>
        <p:sp>
          <p:nvSpPr>
            <p:cNvPr id="21" name="Forme libre 20"/>
            <p:cNvSpPr/>
            <p:nvPr/>
          </p:nvSpPr>
          <p:spPr>
            <a:xfrm>
              <a:off x="8321040" y="1644612"/>
              <a:ext cx="2478306" cy="4531775"/>
            </a:xfrm>
            <a:custGeom>
              <a:avLst/>
              <a:gdLst>
                <a:gd name="connsiteX0" fmla="*/ 2697480 w 2697480"/>
                <a:gd name="connsiteY0" fmla="*/ 0 h 4922520"/>
                <a:gd name="connsiteX1" fmla="*/ 929640 w 2697480"/>
                <a:gd name="connsiteY1" fmla="*/ 899160 h 4922520"/>
                <a:gd name="connsiteX2" fmla="*/ 281940 w 2697480"/>
                <a:gd name="connsiteY2" fmla="*/ 2247900 h 4922520"/>
                <a:gd name="connsiteX3" fmla="*/ 0 w 2697480"/>
                <a:gd name="connsiteY3" fmla="*/ 4922520 h 492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7480" h="4922520">
                  <a:moveTo>
                    <a:pt x="2697480" y="0"/>
                  </a:moveTo>
                  <a:cubicBezTo>
                    <a:pt x="2014855" y="262255"/>
                    <a:pt x="1332230" y="524510"/>
                    <a:pt x="929640" y="899160"/>
                  </a:cubicBezTo>
                  <a:cubicBezTo>
                    <a:pt x="527050" y="1273810"/>
                    <a:pt x="436880" y="1577340"/>
                    <a:pt x="281940" y="2247900"/>
                  </a:cubicBezTo>
                  <a:cubicBezTo>
                    <a:pt x="127000" y="2918460"/>
                    <a:pt x="63500" y="3920490"/>
                    <a:pt x="0" y="4922520"/>
                  </a:cubicBezTo>
                </a:path>
              </a:pathLst>
            </a:custGeom>
            <a:noFill/>
            <a:ln w="381000">
              <a:solidFill>
                <a:schemeClr val="accent4"/>
              </a:solidFill>
            </a:ln>
            <a:effectLst>
              <a:outerShdw blurRad="850900" dir="7320000" sx="106000" sy="106000" algn="ctr" rotWithShape="0">
                <a:schemeClr val="accent4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210551" y="2697480"/>
              <a:ext cx="57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i="1" dirty="0" smtClean="0">
                  <a:latin typeface="Coolvetica" panose="020B0603030602020004" pitchFamily="34" charset="0"/>
                </a:rPr>
                <a:t>?</a:t>
              </a:r>
              <a:endParaRPr lang="en-GB" sz="4000" b="1" i="1" dirty="0">
                <a:latin typeface="Coolvetica" panose="020B0603030602020004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090625" y="5016966"/>
            <a:ext cx="6096000" cy="646331"/>
            <a:chOff x="1090625" y="5375491"/>
            <a:chExt cx="6096000" cy="646331"/>
          </a:xfrm>
        </p:grpSpPr>
        <p:sp>
          <p:nvSpPr>
            <p:cNvPr id="26" name="Rectangle 25"/>
            <p:cNvSpPr/>
            <p:nvPr/>
          </p:nvSpPr>
          <p:spPr>
            <a:xfrm>
              <a:off x="1090625" y="537549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dirty="0"/>
                <a:t>Use </a:t>
              </a:r>
              <a:r>
                <a:rPr lang="fr-FR" dirty="0" err="1"/>
                <a:t>both</a:t>
              </a:r>
              <a:r>
                <a:rPr lang="fr-FR" dirty="0"/>
                <a:t> to </a:t>
              </a:r>
              <a:r>
                <a:rPr lang="fr-FR" dirty="0" err="1"/>
                <a:t>estimate</a:t>
              </a:r>
              <a:r>
                <a:rPr lang="fr-FR" dirty="0"/>
                <a:t> a distribution </a:t>
              </a:r>
              <a:r>
                <a:rPr lang="fr-FR" dirty="0" err="1"/>
                <a:t>that</a:t>
              </a:r>
              <a:r>
                <a:rPr lang="fr-FR" dirty="0"/>
                <a:t> </a:t>
              </a:r>
              <a:r>
                <a:rPr lang="fr-FR" dirty="0" err="1"/>
                <a:t>would</a:t>
              </a:r>
              <a:r>
                <a:rPr lang="fr-FR" dirty="0"/>
                <a:t> </a:t>
              </a:r>
              <a:r>
                <a:rPr lang="fr-FR" dirty="0" err="1"/>
                <a:t>be</a:t>
              </a:r>
              <a:r>
                <a:rPr lang="fr-FR" dirty="0"/>
                <a:t> </a:t>
              </a:r>
              <a:r>
                <a:rPr lang="fr-FR" dirty="0" err="1"/>
                <a:t>representative</a:t>
              </a:r>
              <a:r>
                <a:rPr lang="fr-FR" dirty="0"/>
                <a:t> of SOC, </a:t>
              </a:r>
              <a:r>
                <a:rPr lang="fr-FR" dirty="0" err="1"/>
                <a:t>root</a:t>
              </a:r>
              <a:r>
                <a:rPr lang="fr-FR" dirty="0"/>
                <a:t> </a:t>
              </a:r>
              <a:r>
                <a:rPr lang="fr-FR" dirty="0" err="1"/>
                <a:t>presence</a:t>
              </a:r>
              <a:r>
                <a:rPr lang="fr-FR" dirty="0"/>
                <a:t>, and </a:t>
              </a:r>
              <a:r>
                <a:rPr lang="fr-FR" dirty="0" err="1"/>
                <a:t>carbon</a:t>
              </a:r>
              <a:r>
                <a:rPr lang="fr-FR" dirty="0"/>
                <a:t> turnover</a:t>
              </a: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1356360" y="5698656"/>
              <a:ext cx="360426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9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658100" y="1211580"/>
            <a:ext cx="3307080" cy="5113020"/>
            <a:chOff x="7658100" y="1211580"/>
            <a:chExt cx="3307080" cy="5113020"/>
          </a:xfrm>
        </p:grpSpPr>
        <p:grpSp>
          <p:nvGrpSpPr>
            <p:cNvPr id="26" name="Groupe 25"/>
            <p:cNvGrpSpPr/>
            <p:nvPr/>
          </p:nvGrpSpPr>
          <p:grpSpPr>
            <a:xfrm>
              <a:off x="7658100" y="1211580"/>
              <a:ext cx="3307080" cy="5113020"/>
              <a:chOff x="7658100" y="1211580"/>
              <a:chExt cx="3307080" cy="5113020"/>
            </a:xfrm>
          </p:grpSpPr>
          <p:cxnSp>
            <p:nvCxnSpPr>
              <p:cNvPr id="27" name="Connecteur droit 26"/>
              <p:cNvCxnSpPr/>
              <p:nvPr/>
            </p:nvCxnSpPr>
            <p:spPr>
              <a:xfrm>
                <a:off x="7658100" y="1211580"/>
                <a:ext cx="0" cy="51130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665720" y="1211580"/>
                <a:ext cx="3299460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orme libre 28"/>
            <p:cNvSpPr/>
            <p:nvPr/>
          </p:nvSpPr>
          <p:spPr>
            <a:xfrm>
              <a:off x="8199120" y="1424563"/>
              <a:ext cx="2766060" cy="4815840"/>
            </a:xfrm>
            <a:custGeom>
              <a:avLst/>
              <a:gdLst>
                <a:gd name="connsiteX0" fmla="*/ 2766060 w 2766060"/>
                <a:gd name="connsiteY0" fmla="*/ 0 h 4815840"/>
                <a:gd name="connsiteX1" fmla="*/ 1485900 w 2766060"/>
                <a:gd name="connsiteY1" fmla="*/ 784860 h 4815840"/>
                <a:gd name="connsiteX2" fmla="*/ 586740 w 2766060"/>
                <a:gd name="connsiteY2" fmla="*/ 2148840 h 4815840"/>
                <a:gd name="connsiteX3" fmla="*/ 0 w 2766060"/>
                <a:gd name="connsiteY3" fmla="*/ 4815840 h 4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6060" h="4815840">
                  <a:moveTo>
                    <a:pt x="2766060" y="0"/>
                  </a:moveTo>
                  <a:cubicBezTo>
                    <a:pt x="2307590" y="213360"/>
                    <a:pt x="1849120" y="426720"/>
                    <a:pt x="1485900" y="784860"/>
                  </a:cubicBezTo>
                  <a:cubicBezTo>
                    <a:pt x="1122680" y="1143000"/>
                    <a:pt x="834390" y="1477010"/>
                    <a:pt x="586740" y="2148840"/>
                  </a:cubicBezTo>
                  <a:cubicBezTo>
                    <a:pt x="339090" y="2820670"/>
                    <a:pt x="169545" y="3818255"/>
                    <a:pt x="0" y="4815840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7818120" y="1363980"/>
              <a:ext cx="2529840" cy="4930140"/>
            </a:xfrm>
            <a:custGeom>
              <a:avLst/>
              <a:gdLst>
                <a:gd name="connsiteX0" fmla="*/ 2529840 w 2529840"/>
                <a:gd name="connsiteY0" fmla="*/ 0 h 4930140"/>
                <a:gd name="connsiteX1" fmla="*/ 525780 w 2529840"/>
                <a:gd name="connsiteY1" fmla="*/ 1257300 h 4930140"/>
                <a:gd name="connsiteX2" fmla="*/ 0 w 2529840"/>
                <a:gd name="connsiteY2" fmla="*/ 4930140 h 49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9840" h="4930140">
                  <a:moveTo>
                    <a:pt x="2529840" y="0"/>
                  </a:moveTo>
                  <a:cubicBezTo>
                    <a:pt x="1738630" y="217805"/>
                    <a:pt x="947420" y="435610"/>
                    <a:pt x="525780" y="1257300"/>
                  </a:cubicBezTo>
                  <a:cubicBezTo>
                    <a:pt x="104140" y="2078990"/>
                    <a:pt x="52070" y="3504565"/>
                    <a:pt x="0" y="4930140"/>
                  </a:cubicBezTo>
                </a:path>
              </a:pathLst>
            </a:cu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8210551" y="1644612"/>
              <a:ext cx="2588795" cy="4531775"/>
              <a:chOff x="8210551" y="1644612"/>
              <a:chExt cx="2588795" cy="4531775"/>
            </a:xfrm>
          </p:grpSpPr>
          <p:sp>
            <p:nvSpPr>
              <p:cNvPr id="32" name="Forme libre 31"/>
              <p:cNvSpPr/>
              <p:nvPr/>
            </p:nvSpPr>
            <p:spPr>
              <a:xfrm>
                <a:off x="8321040" y="1644612"/>
                <a:ext cx="2478306" cy="4531775"/>
              </a:xfrm>
              <a:custGeom>
                <a:avLst/>
                <a:gdLst>
                  <a:gd name="connsiteX0" fmla="*/ 2697480 w 2697480"/>
                  <a:gd name="connsiteY0" fmla="*/ 0 h 4922520"/>
                  <a:gd name="connsiteX1" fmla="*/ 929640 w 2697480"/>
                  <a:gd name="connsiteY1" fmla="*/ 899160 h 4922520"/>
                  <a:gd name="connsiteX2" fmla="*/ 281940 w 2697480"/>
                  <a:gd name="connsiteY2" fmla="*/ 2247900 h 4922520"/>
                  <a:gd name="connsiteX3" fmla="*/ 0 w 2697480"/>
                  <a:gd name="connsiteY3" fmla="*/ 4922520 h 492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7480" h="4922520">
                    <a:moveTo>
                      <a:pt x="2697480" y="0"/>
                    </a:moveTo>
                    <a:cubicBezTo>
                      <a:pt x="2014855" y="262255"/>
                      <a:pt x="1332230" y="524510"/>
                      <a:pt x="929640" y="899160"/>
                    </a:cubicBezTo>
                    <a:cubicBezTo>
                      <a:pt x="527050" y="1273810"/>
                      <a:pt x="436880" y="1577340"/>
                      <a:pt x="281940" y="2247900"/>
                    </a:cubicBezTo>
                    <a:cubicBezTo>
                      <a:pt x="127000" y="2918460"/>
                      <a:pt x="63500" y="3920490"/>
                      <a:pt x="0" y="4922520"/>
                    </a:cubicBezTo>
                  </a:path>
                </a:pathLst>
              </a:custGeom>
              <a:noFill/>
              <a:ln w="381000">
                <a:solidFill>
                  <a:schemeClr val="accent4"/>
                </a:solidFill>
              </a:ln>
              <a:effectLst>
                <a:outerShdw blurRad="850900" dir="7320000" sx="106000" sy="106000" algn="ctr" rotWithShape="0">
                  <a:schemeClr val="accent4">
                    <a:lumMod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210551" y="2697480"/>
                <a:ext cx="571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000" b="1" i="1" dirty="0" smtClean="0">
                    <a:latin typeface="Coolvetica" panose="020B0603030602020004" pitchFamily="34" charset="0"/>
                  </a:rPr>
                  <a:t>?</a:t>
                </a:r>
                <a:endParaRPr lang="en-GB" sz="4000" b="1" i="1" dirty="0">
                  <a:latin typeface="Coolvetica" panose="020B0603030602020004" pitchFamily="34" charset="0"/>
                </a:endParaRPr>
              </a:p>
            </p:txBody>
          </p:sp>
        </p:grpSp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10491" y="70329"/>
            <a:ext cx="9601200" cy="1485900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Depth</a:t>
            </a:r>
            <a:r>
              <a:rPr lang="fr-FR" dirty="0" smtClean="0">
                <a:latin typeface="Coolvetica" panose="020B0603030602020004" pitchFamily="34" charset="0"/>
              </a:rPr>
              <a:t> distribution of </a:t>
            </a:r>
            <a:r>
              <a:rPr lang="fr-FR" dirty="0" err="1" smtClean="0">
                <a:latin typeface="Coolvetica" panose="020B0603030602020004" pitchFamily="34" charset="0"/>
              </a:rPr>
              <a:t>soil</a:t>
            </a:r>
            <a:r>
              <a:rPr lang="fr-FR" dirty="0" smtClean="0">
                <a:latin typeface="Coolvetica" panose="020B0603030602020004" pitchFamily="34" charset="0"/>
              </a:rPr>
              <a:t> respiration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18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7325981" y="1779285"/>
            <a:ext cx="2625248" cy="3072428"/>
            <a:chOff x="4767507" y="1927067"/>
            <a:chExt cx="2625248" cy="3072428"/>
          </a:xfrm>
        </p:grpSpPr>
        <p:sp>
          <p:nvSpPr>
            <p:cNvPr id="94" name="Rectangle 93"/>
            <p:cNvSpPr/>
            <p:nvPr/>
          </p:nvSpPr>
          <p:spPr>
            <a:xfrm>
              <a:off x="4767507" y="1927067"/>
              <a:ext cx="2625248" cy="3072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4801056" y="2056862"/>
              <a:ext cx="1421704" cy="1139869"/>
              <a:chOff x="3713966" y="3629873"/>
              <a:chExt cx="1421704" cy="1139869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66" name="Parallélogramme 65"/>
              <p:cNvSpPr/>
              <p:nvPr/>
            </p:nvSpPr>
            <p:spPr>
              <a:xfrm>
                <a:off x="3713966" y="36298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Parallélogramme 66"/>
              <p:cNvSpPr/>
              <p:nvPr/>
            </p:nvSpPr>
            <p:spPr>
              <a:xfrm>
                <a:off x="4018766" y="39346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Parallélogramme 67"/>
              <p:cNvSpPr/>
              <p:nvPr/>
            </p:nvSpPr>
            <p:spPr>
              <a:xfrm>
                <a:off x="4171166" y="40870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Parallélogramme 68"/>
              <p:cNvSpPr/>
              <p:nvPr/>
            </p:nvSpPr>
            <p:spPr>
              <a:xfrm>
                <a:off x="3866366" y="37822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/>
                  <a:t>Root</a:t>
                </a:r>
                <a:r>
                  <a:rPr lang="fr-FR" dirty="0" smtClean="0"/>
                  <a:t> %</a:t>
                </a:r>
                <a:endParaRPr lang="en-GB" dirty="0"/>
              </a:p>
            </p:txBody>
          </p:sp>
        </p:grpSp>
        <p:grpSp>
          <p:nvGrpSpPr>
            <p:cNvPr id="70" name="Groupe 69"/>
            <p:cNvGrpSpPr/>
            <p:nvPr/>
          </p:nvGrpSpPr>
          <p:grpSpPr>
            <a:xfrm>
              <a:off x="5901400" y="2062251"/>
              <a:ext cx="1421704" cy="1139869"/>
              <a:chOff x="3713966" y="3629873"/>
              <a:chExt cx="1421704" cy="1139869"/>
            </a:xfrm>
            <a:solidFill>
              <a:srgbClr val="8B412D"/>
            </a:solidFill>
          </p:grpSpPr>
          <p:sp>
            <p:nvSpPr>
              <p:cNvPr id="71" name="Parallélogramme 70"/>
              <p:cNvSpPr/>
              <p:nvPr/>
            </p:nvSpPr>
            <p:spPr>
              <a:xfrm>
                <a:off x="3713966" y="36298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rgbClr val="9768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Parallélogramme 71"/>
              <p:cNvSpPr/>
              <p:nvPr/>
            </p:nvSpPr>
            <p:spPr>
              <a:xfrm>
                <a:off x="4018766" y="39346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rgbClr val="9768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Parallélogramme 72"/>
              <p:cNvSpPr/>
              <p:nvPr/>
            </p:nvSpPr>
            <p:spPr>
              <a:xfrm>
                <a:off x="4171166" y="40870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rgbClr val="9768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Parallélogramme 73"/>
              <p:cNvSpPr/>
              <p:nvPr/>
            </p:nvSpPr>
            <p:spPr>
              <a:xfrm>
                <a:off x="3866366" y="37822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rgbClr val="9768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SOC</a:t>
                </a:r>
                <a:endParaRPr lang="en-GB" dirty="0"/>
              </a:p>
            </p:txBody>
          </p:sp>
        </p:grpSp>
        <p:sp>
          <p:nvSpPr>
            <p:cNvPr id="75" name="Flèche droite 74"/>
            <p:cNvSpPr/>
            <p:nvPr/>
          </p:nvSpPr>
          <p:spPr>
            <a:xfrm rot="5400000">
              <a:off x="6011141" y="3216435"/>
              <a:ext cx="250520" cy="350729"/>
            </a:xfrm>
            <a:prstGeom prst="rightArrow">
              <a:avLst/>
            </a:prstGeom>
            <a:solidFill>
              <a:srgbClr val="F3C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5465979" y="3617469"/>
              <a:ext cx="1421704" cy="1139869"/>
              <a:chOff x="3713966" y="3629873"/>
              <a:chExt cx="1421704" cy="1139869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77" name="Parallélogramme 76"/>
              <p:cNvSpPr/>
              <p:nvPr/>
            </p:nvSpPr>
            <p:spPr>
              <a:xfrm>
                <a:off x="3713966" y="36298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Parallélogramme 77"/>
              <p:cNvSpPr/>
              <p:nvPr/>
            </p:nvSpPr>
            <p:spPr>
              <a:xfrm>
                <a:off x="4018766" y="39346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Parallélogramme 78"/>
              <p:cNvSpPr/>
              <p:nvPr/>
            </p:nvSpPr>
            <p:spPr>
              <a:xfrm>
                <a:off x="4171166" y="40870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Parallélogramme 79"/>
              <p:cNvSpPr/>
              <p:nvPr/>
            </p:nvSpPr>
            <p:spPr>
              <a:xfrm>
                <a:off x="3866366" y="3782273"/>
                <a:ext cx="964504" cy="682669"/>
              </a:xfrm>
              <a:prstGeom prst="parallelogram">
                <a:avLst/>
              </a:prstGeom>
              <a:grp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err="1" smtClean="0"/>
                  <a:t>Rs</a:t>
                </a:r>
                <a:endParaRPr lang="fr-FR" dirty="0" smtClean="0"/>
              </a:p>
              <a:p>
                <a:pPr algn="ctr"/>
                <a:r>
                  <a:rPr lang="fr-FR" dirty="0" smtClean="0"/>
                  <a:t>%</a:t>
                </a:r>
                <a:endParaRPr lang="en-GB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872807" y="4981508"/>
                <a:ext cx="3644135" cy="11136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𝑁𝑃𝑃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𝑅𝑜𝑜𝑡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%</m:t>
                          </m:r>
                        </m:num>
                        <m:den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𝑁𝑃𝑃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𝑅𝑜𝑜𝑡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%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𝑆𝑂𝐶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07" y="4981508"/>
                <a:ext cx="3644135" cy="111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lipse 24">
            <a:hlinkClick r:id="rId4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008611" y="1027086"/>
            <a:ext cx="6096000" cy="646331"/>
            <a:chOff x="1090625" y="5375491"/>
            <a:chExt cx="6096000" cy="646331"/>
          </a:xfrm>
        </p:grpSpPr>
        <p:sp>
          <p:nvSpPr>
            <p:cNvPr id="35" name="Rectangle 34"/>
            <p:cNvSpPr/>
            <p:nvPr/>
          </p:nvSpPr>
          <p:spPr>
            <a:xfrm>
              <a:off x="1090625" y="537549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dirty="0"/>
                <a:t>Use </a:t>
              </a:r>
              <a:r>
                <a:rPr lang="fr-FR" dirty="0" err="1"/>
                <a:t>both</a:t>
              </a:r>
              <a:r>
                <a:rPr lang="fr-FR" dirty="0"/>
                <a:t> to </a:t>
              </a:r>
              <a:r>
                <a:rPr lang="fr-FR" dirty="0" err="1"/>
                <a:t>estimate</a:t>
              </a:r>
              <a:r>
                <a:rPr lang="fr-FR" dirty="0"/>
                <a:t> a distribution </a:t>
              </a:r>
              <a:r>
                <a:rPr lang="fr-FR" dirty="0" err="1"/>
                <a:t>that</a:t>
              </a:r>
              <a:r>
                <a:rPr lang="fr-FR" dirty="0"/>
                <a:t> </a:t>
              </a:r>
              <a:r>
                <a:rPr lang="fr-FR" dirty="0" err="1"/>
                <a:t>would</a:t>
              </a:r>
              <a:r>
                <a:rPr lang="fr-FR" dirty="0"/>
                <a:t> </a:t>
              </a:r>
              <a:r>
                <a:rPr lang="fr-FR" dirty="0" err="1"/>
                <a:t>be</a:t>
              </a:r>
              <a:r>
                <a:rPr lang="fr-FR" dirty="0"/>
                <a:t> </a:t>
              </a:r>
              <a:r>
                <a:rPr lang="fr-FR" dirty="0" err="1"/>
                <a:t>representative</a:t>
              </a:r>
              <a:r>
                <a:rPr lang="fr-FR" dirty="0"/>
                <a:t> of SOC, </a:t>
              </a:r>
              <a:r>
                <a:rPr lang="fr-FR" dirty="0" err="1"/>
                <a:t>root</a:t>
              </a:r>
              <a:r>
                <a:rPr lang="fr-FR" dirty="0"/>
                <a:t> </a:t>
              </a:r>
              <a:r>
                <a:rPr lang="fr-FR" dirty="0" err="1"/>
                <a:t>presence</a:t>
              </a:r>
              <a:r>
                <a:rPr lang="fr-FR" dirty="0"/>
                <a:t>, and </a:t>
              </a:r>
              <a:r>
                <a:rPr lang="fr-FR" dirty="0" err="1"/>
                <a:t>carbon</a:t>
              </a:r>
              <a:r>
                <a:rPr lang="fr-FR" dirty="0"/>
                <a:t> turnover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356360" y="5698656"/>
              <a:ext cx="360426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1125996" y="2080227"/>
            <a:ext cx="5580752" cy="3693319"/>
            <a:chOff x="1087757" y="1819605"/>
            <a:chExt cx="5580752" cy="3693319"/>
          </a:xfrm>
        </p:grpSpPr>
        <p:sp>
          <p:nvSpPr>
            <p:cNvPr id="5" name="ZoneTexte 4"/>
            <p:cNvSpPr txBox="1"/>
            <p:nvPr/>
          </p:nvSpPr>
          <p:spPr>
            <a:xfrm>
              <a:off x="1087757" y="1819605"/>
              <a:ext cx="5580752" cy="3693319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S</a:t>
              </a:r>
              <a:r>
                <a:rPr lang="fr-FR" dirty="0" err="1" smtClean="0"/>
                <a:t>oil</a:t>
              </a:r>
              <a:r>
                <a:rPr lang="fr-FR" dirty="0" smtClean="0"/>
                <a:t> respiration </a:t>
              </a:r>
              <a:r>
                <a:rPr lang="fr-FR" dirty="0" err="1" smtClean="0"/>
                <a:t>percentage</a:t>
              </a:r>
              <a:r>
                <a:rPr lang="fr-FR" dirty="0" smtClean="0"/>
                <a:t> = </a:t>
              </a:r>
            </a:p>
            <a:p>
              <a:r>
                <a:rPr lang="fr-FR" dirty="0" smtClean="0"/>
                <a:t>distribution of </a:t>
              </a:r>
              <a:r>
                <a:rPr lang="fr-FR" dirty="0" err="1" smtClean="0"/>
                <a:t>root</a:t>
              </a:r>
              <a:r>
                <a:rPr lang="fr-FR" dirty="0" smtClean="0"/>
                <a:t> respiration </a:t>
              </a:r>
              <a:r>
                <a:rPr lang="fr-FR" dirty="0" err="1" smtClean="0"/>
                <a:t>substrate</a:t>
              </a:r>
              <a:r>
                <a:rPr lang="fr-FR" dirty="0" smtClean="0"/>
                <a:t> over the distribution of </a:t>
              </a:r>
              <a:r>
                <a:rPr lang="fr-FR" dirty="0" err="1" smtClean="0"/>
                <a:t>microorganisms</a:t>
              </a:r>
              <a:r>
                <a:rPr lang="fr-FR" dirty="0" smtClean="0"/>
                <a:t> respiration </a:t>
              </a:r>
              <a:r>
                <a:rPr lang="fr-FR" dirty="0" err="1" smtClean="0"/>
                <a:t>substrate</a:t>
              </a:r>
              <a:endParaRPr lang="fr-FR" dirty="0" smtClean="0"/>
            </a:p>
            <a:p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i="1" dirty="0" smtClean="0"/>
                <a:t>NPP x </a:t>
              </a:r>
              <a:r>
                <a:rPr lang="fr-FR" i="1" dirty="0" err="1" smtClean="0"/>
                <a:t>Root</a:t>
              </a:r>
              <a:r>
                <a:rPr lang="fr-FR" i="1" dirty="0" smtClean="0"/>
                <a:t>%: </a:t>
              </a:r>
              <a:r>
                <a:rPr lang="fr-FR" dirty="0" err="1" smtClean="0"/>
                <a:t>represents</a:t>
              </a:r>
              <a:r>
                <a:rPr lang="fr-FR" dirty="0" smtClean="0"/>
                <a:t> the distribution of </a:t>
              </a:r>
              <a:r>
                <a:rPr lang="fr-FR" dirty="0" err="1" smtClean="0"/>
                <a:t>root</a:t>
              </a:r>
              <a:r>
                <a:rPr lang="fr-FR" dirty="0" smtClean="0"/>
                <a:t> </a:t>
              </a:r>
              <a:r>
                <a:rPr lang="fr-FR" dirty="0" err="1" smtClean="0"/>
                <a:t>carbon</a:t>
              </a:r>
              <a:r>
                <a:rPr lang="fr-FR" dirty="0" smtClean="0"/>
                <a:t> input over </a:t>
              </a:r>
              <a:r>
                <a:rPr lang="fr-FR" dirty="0" err="1" smtClean="0"/>
                <a:t>depth</a:t>
              </a:r>
              <a:r>
                <a:rPr lang="fr-FR" dirty="0" smtClean="0"/>
                <a:t> </a:t>
              </a:r>
              <a:r>
                <a:rPr lang="fr-FR" dirty="0" err="1" smtClean="0"/>
                <a:t>used</a:t>
              </a:r>
              <a:r>
                <a:rPr lang="fr-FR" dirty="0" smtClean="0"/>
                <a:t> for </a:t>
              </a:r>
              <a:r>
                <a:rPr lang="fr-FR" dirty="0" err="1" smtClean="0"/>
                <a:t>root</a:t>
              </a:r>
              <a:r>
                <a:rPr lang="fr-FR" dirty="0" smtClean="0"/>
                <a:t> respiration</a:t>
              </a:r>
            </a:p>
            <a:p>
              <a:endParaRPr lang="fr-FR" dirty="0" smtClean="0"/>
            </a:p>
            <a:p>
              <a:r>
                <a:rPr lang="fr-FR" i="1" dirty="0" err="1" smtClean="0"/>
                <a:t>Why</a:t>
              </a:r>
              <a:r>
                <a:rPr lang="fr-FR" i="1" dirty="0" smtClean="0"/>
                <a:t> not use GPP? </a:t>
              </a:r>
              <a:br>
                <a:rPr lang="fr-FR" i="1" dirty="0" smtClean="0"/>
              </a:br>
              <a:r>
                <a:rPr lang="fr-FR" i="1" dirty="0" smtClean="0"/>
                <a:t>→ To </a:t>
              </a:r>
              <a:r>
                <a:rPr lang="fr-FR" i="1" dirty="0" err="1" smtClean="0"/>
                <a:t>lower</a:t>
              </a:r>
              <a:r>
                <a:rPr lang="fr-FR" i="1" dirty="0" smtClean="0"/>
                <a:t> the noise. GPP </a:t>
              </a:r>
              <a:r>
                <a:rPr lang="fr-FR" i="1" dirty="0" err="1" smtClean="0"/>
                <a:t>includes</a:t>
              </a:r>
              <a:r>
                <a:rPr lang="fr-FR" i="1" dirty="0" smtClean="0"/>
                <a:t> the plant respiration </a:t>
              </a:r>
              <a:r>
                <a:rPr lang="fr-FR" i="1" dirty="0" err="1" smtClean="0"/>
                <a:t>when</a:t>
              </a:r>
              <a:r>
                <a:rPr lang="fr-FR" i="1" dirty="0" smtClean="0"/>
                <a:t> NPP </a:t>
              </a:r>
              <a:r>
                <a:rPr lang="fr-FR" i="1" dirty="0" err="1" smtClean="0"/>
                <a:t>does</a:t>
              </a:r>
              <a:r>
                <a:rPr lang="fr-FR" i="1" dirty="0" smtClean="0"/>
                <a:t> not</a:t>
              </a:r>
              <a:endParaRPr lang="fr-FR" i="1" dirty="0"/>
            </a:p>
            <a:p>
              <a:endParaRPr lang="fr-FR" dirty="0" smtClean="0"/>
            </a:p>
            <a:p>
              <a:pPr marL="285750" indent="-285750">
                <a:buFontTx/>
                <a:buChar char="-"/>
              </a:pPr>
              <a:r>
                <a:rPr lang="fr-FR" i="1" dirty="0" smtClean="0"/>
                <a:t>SOC : </a:t>
              </a:r>
              <a:r>
                <a:rPr lang="fr-FR" dirty="0" err="1" smtClean="0"/>
                <a:t>represents</a:t>
              </a:r>
              <a:r>
                <a:rPr lang="fr-FR" dirty="0" smtClean="0"/>
                <a:t> the </a:t>
              </a:r>
              <a:r>
                <a:rPr lang="fr-FR" dirty="0" err="1" smtClean="0"/>
                <a:t>substrate</a:t>
              </a:r>
              <a:r>
                <a:rPr lang="fr-FR" dirty="0" smtClean="0"/>
                <a:t> of the </a:t>
              </a:r>
              <a:r>
                <a:rPr lang="fr-FR" dirty="0" err="1" smtClean="0"/>
                <a:t>heterotrophic</a:t>
              </a:r>
              <a:r>
                <a:rPr lang="fr-FR" dirty="0" smtClean="0"/>
                <a:t> respiration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7757" y="3766867"/>
              <a:ext cx="5580752" cy="942293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77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38200" y="75626"/>
            <a:ext cx="9601200" cy="148590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Coolvetica" panose="020B0603030602020004" pitchFamily="34" charset="0"/>
              </a:rPr>
              <a:t>PrimeSCale inputs for </a:t>
            </a:r>
            <a:r>
              <a:rPr lang="fr-FR" sz="3200" dirty="0" err="1" smtClean="0">
                <a:latin typeface="Coolvetica" panose="020B0603030602020004" pitchFamily="34" charset="0"/>
              </a:rPr>
              <a:t>European</a:t>
            </a:r>
            <a:r>
              <a:rPr lang="fr-FR" sz="3200" dirty="0" smtClean="0">
                <a:latin typeface="Coolvetica" panose="020B0603030602020004" pitchFamily="34" charset="0"/>
              </a:rPr>
              <a:t> croplands</a:t>
            </a:r>
            <a:endParaRPr lang="en-GB" sz="3200" dirty="0">
              <a:latin typeface="Coolvetica" panose="020B06030306020200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76177"/>
              </p:ext>
            </p:extLst>
          </p:nvPr>
        </p:nvGraphicFramePr>
        <p:xfrm>
          <a:off x="838200" y="1359469"/>
          <a:ext cx="10778835" cy="3925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7911">
                  <a:extLst>
                    <a:ext uri="{9D8B030D-6E8A-4147-A177-3AD203B41FA5}">
                      <a16:colId xmlns:a16="http://schemas.microsoft.com/office/drawing/2014/main" val="2125145661"/>
                    </a:ext>
                  </a:extLst>
                </a:gridCol>
                <a:gridCol w="7630924">
                  <a:extLst>
                    <a:ext uri="{9D8B030D-6E8A-4147-A177-3AD203B41FA5}">
                      <a16:colId xmlns:a16="http://schemas.microsoft.com/office/drawing/2014/main" val="3884439239"/>
                    </a:ext>
                  </a:extLst>
                </a:gridCol>
              </a:tblGrid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Input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Source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426968"/>
                  </a:ext>
                </a:extLst>
              </a:tr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GPP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MODIS (MOD17A2H, GPP </a:t>
                      </a:r>
                      <a:r>
                        <a:rPr lang="fr-FR" sz="1800" dirty="0" err="1" smtClean="0"/>
                        <a:t>from</a:t>
                      </a:r>
                      <a:r>
                        <a:rPr lang="fr-FR" sz="1800" dirty="0" smtClean="0"/>
                        <a:t> 2010 to 2020)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245907"/>
                  </a:ext>
                </a:extLst>
              </a:tr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NPP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MODIS (MOD17A3HGF, NPP </a:t>
                      </a:r>
                      <a:r>
                        <a:rPr lang="fr-FR" sz="1800" dirty="0" err="1" smtClean="0"/>
                        <a:t>from</a:t>
                      </a:r>
                      <a:r>
                        <a:rPr lang="fr-FR" sz="1800" dirty="0" smtClean="0"/>
                        <a:t> 2010 to 2020)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19295"/>
                  </a:ext>
                </a:extLst>
              </a:tr>
              <a:tr h="843047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Root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percentages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Estimated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with</a:t>
                      </a:r>
                      <a:r>
                        <a:rPr lang="fr-FR" sz="1800" dirty="0" smtClean="0"/>
                        <a:t> the </a:t>
                      </a:r>
                      <a:r>
                        <a:rPr lang="fr-FR" sz="1800" dirty="0" err="1" smtClean="0"/>
                        <a:t>Schenk</a:t>
                      </a:r>
                      <a:r>
                        <a:rPr lang="fr-FR" sz="1800" dirty="0" smtClean="0"/>
                        <a:t> and Jackson </a:t>
                      </a:r>
                      <a:r>
                        <a:rPr lang="fr-FR" sz="1800" dirty="0" err="1" smtClean="0"/>
                        <a:t>function</a:t>
                      </a:r>
                      <a:r>
                        <a:rPr lang="fr-FR" sz="1800" dirty="0" smtClean="0"/>
                        <a:t>, the </a:t>
                      </a:r>
                      <a:r>
                        <a:rPr lang="fr-FR" sz="1800" dirty="0" err="1" smtClean="0"/>
                        <a:t>vegetation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root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parameters</a:t>
                      </a:r>
                      <a:r>
                        <a:rPr lang="fr-FR" sz="1800" dirty="0" smtClean="0"/>
                        <a:t> (Fan et al.,</a:t>
                      </a:r>
                      <a:r>
                        <a:rPr lang="fr-FR" sz="1800" baseline="0" dirty="0" smtClean="0"/>
                        <a:t> 2016) </a:t>
                      </a:r>
                      <a:r>
                        <a:rPr lang="fr-FR" sz="1800" dirty="0" smtClean="0"/>
                        <a:t>and the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crop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map</a:t>
                      </a:r>
                      <a:r>
                        <a:rPr lang="fr-FR" sz="1800" baseline="0" dirty="0" smtClean="0"/>
                        <a:t> (d’</a:t>
                      </a:r>
                      <a:r>
                        <a:rPr lang="fr-FR" sz="1800" baseline="0" dirty="0" err="1" smtClean="0"/>
                        <a:t>Andrimond</a:t>
                      </a:r>
                      <a:r>
                        <a:rPr lang="fr-FR" sz="1800" baseline="0" dirty="0" smtClean="0"/>
                        <a:t> et al., 2020)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78970"/>
                  </a:ext>
                </a:extLst>
              </a:tr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Soil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bulk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density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EcoDataCube</a:t>
                      </a:r>
                      <a:r>
                        <a:rPr lang="fr-FR" sz="1800" dirty="0" smtClean="0"/>
                        <a:t> -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70329"/>
                  </a:ext>
                </a:extLst>
              </a:tr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Soil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organic</a:t>
                      </a:r>
                      <a:r>
                        <a:rPr lang="fr-FR" sz="1800" dirty="0" smtClean="0"/>
                        <a:t> </a:t>
                      </a:r>
                      <a:r>
                        <a:rPr lang="fr-FR" sz="1800" dirty="0" err="1" smtClean="0"/>
                        <a:t>carbon</a:t>
                      </a:r>
                      <a:r>
                        <a:rPr lang="fr-FR" sz="1800" baseline="0" dirty="0" smtClean="0"/>
                        <a:t> stock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EcoDataCube</a:t>
                      </a:r>
                      <a:r>
                        <a:rPr lang="fr-FR" sz="1800" baseline="0" dirty="0" smtClean="0"/>
                        <a:t> -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088756"/>
                  </a:ext>
                </a:extLst>
              </a:tr>
              <a:tr h="488432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Soil</a:t>
                      </a:r>
                      <a:r>
                        <a:rPr lang="fr-FR" sz="1800" dirty="0" smtClean="0"/>
                        <a:t> respiration 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Stell</a:t>
                      </a:r>
                      <a:r>
                        <a:rPr lang="fr-FR" sz="1800" dirty="0" smtClean="0"/>
                        <a:t> et al., 2021</a:t>
                      </a:r>
                      <a:r>
                        <a:rPr lang="fr-FR" sz="1800" baseline="0" dirty="0" smtClean="0"/>
                        <a:t> – </a:t>
                      </a:r>
                      <a:r>
                        <a:rPr lang="fr-FR" sz="1800" baseline="0" dirty="0" err="1" smtClean="0"/>
                        <a:t>Soil</a:t>
                      </a:r>
                      <a:r>
                        <a:rPr lang="fr-FR" sz="1800" baseline="0" dirty="0" smtClean="0"/>
                        <a:t> respiration </a:t>
                      </a:r>
                      <a:r>
                        <a:rPr lang="fr-FR" sz="1800" baseline="0" dirty="0" err="1" smtClean="0"/>
                        <a:t>based</a:t>
                      </a:r>
                      <a:r>
                        <a:rPr lang="fr-FR" sz="1800" baseline="0" dirty="0" smtClean="0"/>
                        <a:t> on SRDBv3 and v5, </a:t>
                      </a:r>
                      <a:r>
                        <a:rPr lang="fr-FR" sz="1800" baseline="0" dirty="0" err="1" smtClean="0"/>
                        <a:t>produced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with</a:t>
                      </a:r>
                      <a:r>
                        <a:rPr lang="fr-FR" sz="1800" baseline="0" dirty="0" smtClean="0"/>
                        <a:t> machine </a:t>
                      </a:r>
                      <a:r>
                        <a:rPr lang="fr-FR" sz="1800" baseline="0" dirty="0" err="1" smtClean="0"/>
                        <a:t>learning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methods</a:t>
                      </a:r>
                      <a:r>
                        <a:rPr lang="fr-FR" sz="1800" baseline="0" dirty="0" smtClean="0"/>
                        <a:t> (</a:t>
                      </a:r>
                      <a:r>
                        <a:rPr lang="fr-FR" sz="1800" baseline="0" dirty="0" err="1" smtClean="0"/>
                        <a:t>random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forest</a:t>
                      </a:r>
                      <a:r>
                        <a:rPr lang="fr-FR" sz="1800" baseline="0" dirty="0" smtClean="0"/>
                        <a:t>)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26778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5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622950" y="6453386"/>
            <a:ext cx="1596292" cy="404614"/>
          </a:xfrm>
        </p:spPr>
        <p:txBody>
          <a:bodyPr/>
          <a:lstStyle/>
          <a:p>
            <a:fld id="{F958C1C0-6108-4A36-BEC1-228E241354BD}" type="slidenum">
              <a:rPr lang="fr-FR" smtClean="0"/>
              <a:t>2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168400" y="301323"/>
            <a:ext cx="10875818" cy="816277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olvetica" panose="020B0603030602020004" pitchFamily="34" charset="0"/>
              </a:rPr>
              <a:t>PrimeSCale model</a:t>
            </a:r>
            <a:endParaRPr lang="en-GB" dirty="0">
              <a:latin typeface="Coolvetica" panose="020B06030306020200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770700" y="1240860"/>
            <a:ext cx="5146808" cy="5140681"/>
            <a:chOff x="770700" y="1240860"/>
            <a:chExt cx="5491004" cy="5545294"/>
          </a:xfrm>
          <a:effectLst/>
        </p:grpSpPr>
        <p:grpSp>
          <p:nvGrpSpPr>
            <p:cNvPr id="16" name="Groupe 15"/>
            <p:cNvGrpSpPr/>
            <p:nvPr/>
          </p:nvGrpSpPr>
          <p:grpSpPr>
            <a:xfrm>
              <a:off x="3290083" y="1650396"/>
              <a:ext cx="2971621" cy="4915052"/>
              <a:chOff x="6835262" y="1733312"/>
              <a:chExt cx="2438047" cy="4047662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13"/>
              <a:stretch/>
            </p:blipFill>
            <p:spPr>
              <a:xfrm>
                <a:off x="6835262" y="1733312"/>
                <a:ext cx="2438047" cy="4047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6863325" y="1755079"/>
                <a:ext cx="23300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smtClean="0"/>
                  <a:t>RPE SOC </a:t>
                </a:r>
                <a:r>
                  <a:rPr lang="fr-FR" sz="1200" i="1" dirty="0" err="1" smtClean="0"/>
                  <a:t>loss</a:t>
                </a:r>
                <a:endParaRPr lang="en-GB" sz="1200" i="1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6835263" y="3678431"/>
                <a:ext cx="23581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err="1" smtClean="0"/>
                  <a:t>Uncertainty</a:t>
                </a:r>
                <a:endParaRPr lang="en-GB" sz="1200" i="1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308944" y="1240860"/>
              <a:ext cx="4952760" cy="3652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Method I </a:t>
              </a:r>
              <a:r>
                <a:rPr lang="fr-FR" sz="1600" dirty="0" smtClean="0"/>
                <a:t>: </a:t>
              </a:r>
              <a:r>
                <a:rPr lang="fr-FR" sz="1600" dirty="0" err="1" smtClean="0"/>
                <a:t>assuming</a:t>
              </a:r>
              <a:r>
                <a:rPr lang="fr-FR" sz="1600" dirty="0" smtClean="0"/>
                <a:t> RPE </a:t>
              </a:r>
              <a:r>
                <a:rPr lang="fr-FR" sz="1600" b="1" dirty="0" err="1" smtClean="0"/>
                <a:t>is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included</a:t>
              </a:r>
              <a:r>
                <a:rPr lang="fr-FR" sz="1600" dirty="0" smtClean="0"/>
                <a:t> in Rh</a:t>
              </a:r>
              <a:endParaRPr lang="en-GB" sz="1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70700" y="1650394"/>
              <a:ext cx="547914" cy="4915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b="1" dirty="0" err="1" smtClean="0">
                  <a:solidFill>
                    <a:schemeClr val="tx1"/>
                  </a:solidFill>
                </a:rPr>
                <a:t>Soil</a:t>
              </a:r>
              <a:r>
                <a:rPr lang="fr-FR" sz="600" b="1" dirty="0" smtClean="0">
                  <a:solidFill>
                    <a:schemeClr val="tx1"/>
                  </a:solidFill>
                </a:rPr>
                <a:t> layer</a:t>
              </a:r>
              <a:endParaRPr lang="fr-FR" sz="6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b="1" dirty="0" smtClean="0">
                  <a:solidFill>
                    <a:schemeClr val="tx1"/>
                  </a:solidFill>
                </a:rPr>
                <a:t>(cm)</a:t>
              </a: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0-10</a:t>
              </a: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10-30</a:t>
              </a: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30-60</a:t>
              </a: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60-100</a:t>
              </a: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100-200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0700" y="6565448"/>
              <a:ext cx="5491004" cy="220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i="1" dirty="0" smtClean="0">
                  <a:solidFill>
                    <a:schemeClr val="tx1"/>
                  </a:solidFill>
                </a:rPr>
                <a:t>               RPE SOC </a:t>
              </a:r>
              <a:r>
                <a:rPr lang="fr-FR" sz="1100" i="1" dirty="0" err="1" smtClean="0">
                  <a:solidFill>
                    <a:schemeClr val="tx1"/>
                  </a:solidFill>
                </a:rPr>
                <a:t>loss</a:t>
              </a:r>
              <a:r>
                <a:rPr lang="fr-FR" sz="1100" i="1" dirty="0" smtClean="0">
                  <a:solidFill>
                    <a:schemeClr val="tx1"/>
                  </a:solidFill>
                </a:rPr>
                <a:t> (</a:t>
              </a:r>
              <a:r>
                <a:rPr lang="fr-FR" sz="1100" i="1" dirty="0" err="1" smtClean="0">
                  <a:solidFill>
                    <a:schemeClr val="tx1"/>
                  </a:solidFill>
                </a:rPr>
                <a:t>gC</a:t>
              </a:r>
              <a:r>
                <a:rPr lang="fr-FR" sz="1100" i="1" dirty="0" smtClean="0">
                  <a:solidFill>
                    <a:schemeClr val="tx1"/>
                  </a:solidFill>
                </a:rPr>
                <a:t> m</a:t>
              </a:r>
              <a:r>
                <a:rPr lang="fr-FR" sz="1100" i="1" baseline="30000" dirty="0" smtClean="0">
                  <a:solidFill>
                    <a:schemeClr val="tx1"/>
                  </a:solidFill>
                </a:rPr>
                <a:t>-2</a:t>
              </a:r>
              <a:r>
                <a:rPr lang="fr-FR" sz="1100" i="1" dirty="0" smtClean="0">
                  <a:solidFill>
                    <a:schemeClr val="tx1"/>
                  </a:solidFill>
                </a:rPr>
                <a:t> yr</a:t>
              </a:r>
              <a:r>
                <a:rPr lang="fr-FR" sz="1100" i="1" baseline="30000" dirty="0" smtClean="0">
                  <a:solidFill>
                    <a:schemeClr val="tx1"/>
                  </a:solidFill>
                </a:rPr>
                <a:t>-1</a:t>
              </a:r>
              <a:r>
                <a:rPr lang="fr-FR" sz="1100" i="1" dirty="0" smtClean="0">
                  <a:solidFill>
                    <a:schemeClr val="tx1"/>
                  </a:solidFill>
                </a:rPr>
                <a:t>)</a:t>
              </a:r>
              <a:endParaRPr lang="en-GB" sz="1100" i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3" r="66386"/>
            <a:stretch/>
          </p:blipFill>
          <p:spPr>
            <a:xfrm>
              <a:off x="1258836" y="1652401"/>
              <a:ext cx="2035406" cy="4913047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379387" y="1763742"/>
            <a:ext cx="1724609" cy="309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153631" y="1589641"/>
            <a:ext cx="5890587" cy="48288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Coolvetica" panose="020B0603030602020004" pitchFamily="34" charset="0"/>
              </a:rPr>
              <a:t>First </a:t>
            </a:r>
            <a:r>
              <a:rPr lang="fr-FR" sz="3200" dirty="0" err="1" smtClean="0">
                <a:solidFill>
                  <a:schemeClr val="tx1"/>
                </a:solidFill>
                <a:latin typeface="Coolvetica" panose="020B0603030602020004" pitchFamily="34" charset="0"/>
              </a:rPr>
              <a:t>results</a:t>
            </a:r>
            <a:endParaRPr lang="fr-FR" sz="3200" dirty="0" smtClean="0">
              <a:solidFill>
                <a:schemeClr val="tx1"/>
              </a:solidFill>
              <a:latin typeface="Coolvetica" panose="020B0603030602020004" pitchFamily="34" charset="0"/>
            </a:endParaRPr>
          </a:p>
          <a:p>
            <a:pPr algn="ctr"/>
            <a:endParaRPr lang="fr-FR" sz="3200" dirty="0" smtClean="0">
              <a:solidFill>
                <a:schemeClr val="tx1"/>
              </a:solidFill>
              <a:latin typeface="Coolvetica" panose="020B0603030602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RPE </a:t>
            </a:r>
            <a:r>
              <a:rPr lang="fr-FR" sz="2000" dirty="0" err="1" smtClean="0">
                <a:solidFill>
                  <a:schemeClr val="tx1"/>
                </a:solidFill>
              </a:rPr>
              <a:t>mainly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occurs</a:t>
            </a:r>
            <a:r>
              <a:rPr lang="fr-FR" sz="2000" dirty="0" smtClean="0">
                <a:solidFill>
                  <a:schemeClr val="tx1"/>
                </a:solidFill>
              </a:rPr>
              <a:t> in </a:t>
            </a:r>
            <a:r>
              <a:rPr lang="fr-FR" sz="2000" dirty="0" err="1" smtClean="0">
                <a:solidFill>
                  <a:schemeClr val="tx1"/>
                </a:solidFill>
              </a:rPr>
              <a:t>topsoil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layers</a:t>
            </a:r>
            <a:r>
              <a:rPr lang="fr-FR" sz="2000" dirty="0" smtClean="0">
                <a:solidFill>
                  <a:schemeClr val="tx1"/>
                </a:solidFill>
              </a:rPr>
              <a:t> (0-30cm)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RPE </a:t>
            </a:r>
            <a:r>
              <a:rPr lang="fr-FR" sz="2000" dirty="0" err="1" smtClean="0">
                <a:solidFill>
                  <a:schemeClr val="tx1"/>
                </a:solidFill>
              </a:rPr>
              <a:t>estimated</a:t>
            </a:r>
            <a:r>
              <a:rPr lang="fr-FR" sz="2000" dirty="0" smtClean="0">
                <a:solidFill>
                  <a:schemeClr val="tx1"/>
                </a:solidFill>
              </a:rPr>
              <a:t> at </a:t>
            </a:r>
            <a:r>
              <a:rPr lang="fr-FR" sz="2000" dirty="0" smtClean="0">
                <a:solidFill>
                  <a:schemeClr val="tx1"/>
                </a:solidFill>
              </a:rPr>
              <a:t>19(±25) </a:t>
            </a:r>
            <a:r>
              <a:rPr lang="fr-FR" sz="2000" dirty="0" err="1">
                <a:solidFill>
                  <a:schemeClr val="tx1"/>
                </a:solidFill>
              </a:rPr>
              <a:t>gC</a:t>
            </a:r>
            <a:r>
              <a:rPr lang="fr-FR" sz="2000" dirty="0">
                <a:solidFill>
                  <a:schemeClr val="tx1"/>
                </a:solidFill>
              </a:rPr>
              <a:t> m</a:t>
            </a:r>
            <a:r>
              <a:rPr lang="fr-FR" sz="2000" baseline="30000" dirty="0">
                <a:solidFill>
                  <a:schemeClr val="tx1"/>
                </a:solidFill>
              </a:rPr>
              <a:t>-2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yr</a:t>
            </a:r>
            <a:r>
              <a:rPr lang="fr-FR" sz="2000" baseline="30000" dirty="0" smtClean="0">
                <a:solidFill>
                  <a:schemeClr val="tx1"/>
                </a:solidFill>
              </a:rPr>
              <a:t>-1</a:t>
            </a:r>
            <a:r>
              <a:rPr lang="fr-FR" sz="2000" dirty="0" smtClean="0">
                <a:solidFill>
                  <a:schemeClr val="tx1"/>
                </a:solidFill>
              </a:rPr>
              <a:t> (Method I)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RPE </a:t>
            </a:r>
            <a:r>
              <a:rPr lang="fr-FR" sz="2000" dirty="0" err="1" smtClean="0">
                <a:solidFill>
                  <a:schemeClr val="tx1"/>
                </a:solidFill>
              </a:rPr>
              <a:t>estimated</a:t>
            </a:r>
            <a:r>
              <a:rPr lang="fr-FR" sz="2000" dirty="0" smtClean="0">
                <a:solidFill>
                  <a:schemeClr val="tx1"/>
                </a:solidFill>
              </a:rPr>
              <a:t> at </a:t>
            </a:r>
            <a:r>
              <a:rPr lang="fr-FR" sz="2000" dirty="0" smtClean="0">
                <a:solidFill>
                  <a:schemeClr val="tx1"/>
                </a:solidFill>
              </a:rPr>
              <a:t>26</a:t>
            </a:r>
            <a:r>
              <a:rPr lang="fr-FR" sz="2000" dirty="0" smtClean="0">
                <a:solidFill>
                  <a:schemeClr val="tx1"/>
                </a:solidFill>
              </a:rPr>
              <a:t>(±67) </a:t>
            </a:r>
            <a:r>
              <a:rPr lang="fr-FR" sz="2000" dirty="0" err="1" smtClean="0">
                <a:solidFill>
                  <a:schemeClr val="tx1"/>
                </a:solidFill>
              </a:rPr>
              <a:t>gC</a:t>
            </a:r>
            <a:r>
              <a:rPr lang="fr-FR" sz="2000" dirty="0" smtClean="0">
                <a:solidFill>
                  <a:schemeClr val="tx1"/>
                </a:solidFill>
              </a:rPr>
              <a:t> m</a:t>
            </a:r>
            <a:r>
              <a:rPr lang="fr-FR" sz="2000" baseline="30000" dirty="0" smtClean="0">
                <a:solidFill>
                  <a:schemeClr val="tx1"/>
                </a:solidFill>
              </a:rPr>
              <a:t>-2</a:t>
            </a:r>
            <a:r>
              <a:rPr lang="fr-FR" sz="2000" dirty="0" smtClean="0">
                <a:solidFill>
                  <a:schemeClr val="tx1"/>
                </a:solidFill>
              </a:rPr>
              <a:t> yr</a:t>
            </a:r>
            <a:r>
              <a:rPr lang="fr-FR" sz="2000" baseline="30000" dirty="0" smtClean="0">
                <a:solidFill>
                  <a:schemeClr val="tx1"/>
                </a:solidFill>
              </a:rPr>
              <a:t>-1 </a:t>
            </a:r>
            <a:r>
              <a:rPr lang="fr-FR" sz="2000" dirty="0">
                <a:solidFill>
                  <a:schemeClr val="tx1"/>
                </a:solidFill>
              </a:rPr>
              <a:t>(Method </a:t>
            </a:r>
            <a:r>
              <a:rPr lang="fr-FR" sz="2000" dirty="0" smtClean="0">
                <a:solidFill>
                  <a:schemeClr val="tx1"/>
                </a:solidFill>
              </a:rPr>
              <a:t>II) </a:t>
            </a:r>
            <a:endParaRPr lang="fr-FR" sz="2000" baseline="300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RPE ≈ 10% of Rh</a:t>
            </a:r>
          </a:p>
          <a:p>
            <a:pPr marL="742950" lvl="1" indent="-285750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dirty="0" err="1" smtClean="0">
                <a:solidFill>
                  <a:schemeClr val="tx1"/>
                </a:solidFill>
                <a:latin typeface="Coolvetica" panose="020B0603030602020004" pitchFamily="34" charset="0"/>
              </a:rPr>
              <a:t>Assumptions</a:t>
            </a:r>
            <a:endParaRPr lang="fr-FR" dirty="0" smtClean="0">
              <a:solidFill>
                <a:schemeClr val="tx1"/>
              </a:solidFill>
              <a:latin typeface="Coolvetica" panose="020B0603030602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RPE </a:t>
            </a:r>
            <a:r>
              <a:rPr lang="fr-FR" dirty="0" err="1" smtClean="0">
                <a:solidFill>
                  <a:schemeClr val="tx1"/>
                </a:solidFill>
              </a:rPr>
              <a:t>includes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mineralisation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residues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No </a:t>
            </a:r>
            <a:r>
              <a:rPr lang="fr-FR" dirty="0" err="1" smtClean="0">
                <a:solidFill>
                  <a:schemeClr val="tx1"/>
                </a:solidFill>
              </a:rPr>
              <a:t>seasonal</a:t>
            </a:r>
            <a:r>
              <a:rPr lang="fr-FR" dirty="0" smtClean="0">
                <a:solidFill>
                  <a:schemeClr val="tx1"/>
                </a:solidFill>
              </a:rPr>
              <a:t> variation in RPE ratio</a:t>
            </a:r>
          </a:p>
        </p:txBody>
      </p:sp>
    </p:spTree>
    <p:extLst>
      <p:ext uri="{BB962C8B-B14F-4D97-AF65-F5344CB8AC3E}">
        <p14:creationId xmlns:p14="http://schemas.microsoft.com/office/powerpoint/2010/main" val="7630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585" y="115160"/>
            <a:ext cx="9601200" cy="696113"/>
          </a:xfrm>
        </p:spPr>
        <p:txBody>
          <a:bodyPr/>
          <a:lstStyle/>
          <a:p>
            <a:r>
              <a:rPr lang="fr-FR" dirty="0" err="1" smtClean="0">
                <a:latin typeface="Coolvetica" panose="020B0603030602020004" pitchFamily="34" charset="0"/>
              </a:rPr>
              <a:t>Supplements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99410" y="811273"/>
            <a:ext cx="6173919" cy="581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/>
              <a:t>PrimeSCale – conception, </a:t>
            </a:r>
            <a:r>
              <a:rPr lang="fr-FR" sz="1600" dirty="0" err="1"/>
              <a:t>functions</a:t>
            </a:r>
            <a:r>
              <a:rPr lang="fr-FR" sz="1600" dirty="0"/>
              <a:t> and structure </a:t>
            </a:r>
            <a:endParaRPr lang="fr-FR" sz="1600" dirty="0" smtClean="0"/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4A2318"/>
                </a:solidFill>
                <a:hlinkClick r:id="rId2" action="ppaction://hlinksldjump"/>
              </a:rPr>
              <a:t>Conceptual</a:t>
            </a:r>
            <a:r>
              <a:rPr lang="fr-FR" sz="1600" dirty="0" smtClean="0">
                <a:solidFill>
                  <a:srgbClr val="4A2318"/>
                </a:solidFill>
                <a:hlinkClick r:id="rId2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hlinkClick r:id="rId2" action="ppaction://hlinksldjump"/>
              </a:rPr>
              <a:t>scheme</a:t>
            </a:r>
            <a:r>
              <a:rPr lang="fr-FR" sz="1600" dirty="0">
                <a:solidFill>
                  <a:srgbClr val="4A2318"/>
                </a:solidFill>
                <a:hlinkClick r:id="rId2" action="ppaction://hlinksldjump"/>
              </a:rPr>
              <a:t> of </a:t>
            </a:r>
            <a:r>
              <a:rPr lang="fr-FR" sz="1600" dirty="0" err="1">
                <a:solidFill>
                  <a:srgbClr val="4A2318"/>
                </a:solidFill>
                <a:hlinkClick r:id="rId2" action="ppaction://hlinksldjump"/>
              </a:rPr>
              <a:t>soil</a:t>
            </a:r>
            <a:r>
              <a:rPr lang="fr-FR" sz="1600" dirty="0">
                <a:solidFill>
                  <a:srgbClr val="4A2318"/>
                </a:solidFill>
                <a:hlinkClick r:id="rId2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hlinkClick r:id="rId2" action="ppaction://hlinksldjump"/>
              </a:rPr>
              <a:t>carbon</a:t>
            </a:r>
            <a:r>
              <a:rPr lang="fr-FR" sz="1600" dirty="0">
                <a:solidFill>
                  <a:srgbClr val="4A2318"/>
                </a:solidFill>
                <a:hlinkClick r:id="rId2" action="ppaction://hlinksldjump"/>
              </a:rPr>
              <a:t> fluxes</a:t>
            </a:r>
            <a:endParaRPr lang="en-GB" sz="1600" dirty="0">
              <a:solidFill>
                <a:srgbClr val="4A2318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A2318"/>
                </a:solidFill>
                <a:hlinkClick r:id="rId3" action="ppaction://hlinksldjump"/>
              </a:rPr>
              <a:t>Rhizosphere Priming Effect Ratio </a:t>
            </a:r>
            <a:endParaRPr lang="en-GB" sz="1600" dirty="0">
              <a:solidFill>
                <a:srgbClr val="4A2318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4A2318"/>
                </a:solidFill>
                <a:hlinkClick r:id="rId4" action="ppaction://hlinksldjump"/>
              </a:rPr>
              <a:t>The PrimeSCale model </a:t>
            </a:r>
            <a:endParaRPr lang="en-GB" sz="1600" dirty="0">
              <a:solidFill>
                <a:srgbClr val="4A2318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 err="1"/>
              <a:t>Soil</a:t>
            </a:r>
            <a:r>
              <a:rPr lang="fr-FR" sz="1600" dirty="0"/>
              <a:t> </a:t>
            </a:r>
            <a:r>
              <a:rPr lang="fr-FR" sz="1600" dirty="0" err="1"/>
              <a:t>heterotrophic</a:t>
            </a:r>
            <a:r>
              <a:rPr lang="fr-FR" sz="1600" dirty="0"/>
              <a:t> respiration </a:t>
            </a:r>
            <a:r>
              <a:rPr lang="fr-FR" sz="1600" dirty="0" err="1"/>
              <a:t>estimates</a:t>
            </a:r>
            <a:endParaRPr lang="fr-FR" sz="1600" dirty="0"/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4A2318"/>
                </a:solidFill>
                <a:hlinkClick r:id="rId5" action="ppaction://hlinksldjump"/>
              </a:rPr>
              <a:t>Soil</a:t>
            </a:r>
            <a:r>
              <a:rPr lang="fr-FR" sz="1600" dirty="0" smtClean="0">
                <a:solidFill>
                  <a:srgbClr val="4A2318"/>
                </a:solidFill>
                <a:hlinkClick r:id="rId5" action="ppaction://hlinksldjump"/>
              </a:rPr>
              <a:t> respiration → </a:t>
            </a:r>
            <a:r>
              <a:rPr lang="fr-FR" sz="1600" dirty="0" err="1" smtClean="0">
                <a:solidFill>
                  <a:srgbClr val="4A2318"/>
                </a:solidFill>
                <a:hlinkClick r:id="rId5" action="ppaction://hlinksldjump"/>
              </a:rPr>
              <a:t>Heterotrophic</a:t>
            </a:r>
            <a:r>
              <a:rPr lang="fr-FR" sz="1600" dirty="0" smtClean="0">
                <a:solidFill>
                  <a:srgbClr val="4A2318"/>
                </a:solidFill>
                <a:hlinkClick r:id="rId5" action="ppaction://hlinksldjump"/>
              </a:rPr>
              <a:t> </a:t>
            </a:r>
            <a:r>
              <a:rPr lang="fr-FR" sz="1600" dirty="0">
                <a:solidFill>
                  <a:srgbClr val="4A2318"/>
                </a:solidFill>
                <a:hlinkClick r:id="rId5" action="ppaction://hlinksldjump"/>
              </a:rPr>
              <a:t>respiration  </a:t>
            </a:r>
            <a:endParaRPr lang="fr-FR" sz="1600" dirty="0" smtClean="0">
              <a:solidFill>
                <a:srgbClr val="4A2318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Estimation </a:t>
            </a:r>
            <a:r>
              <a:rPr lang="fr-FR" sz="1600" dirty="0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of Rh </a:t>
            </a:r>
            <a:r>
              <a:rPr lang="fr-FR" sz="1600" dirty="0" err="1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based</a:t>
            </a:r>
            <a:r>
              <a:rPr lang="fr-FR" sz="1600" dirty="0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 on the Bond-Lamberty</a:t>
            </a:r>
            <a:r>
              <a:rPr lang="fr-FR" sz="1600" baseline="30000" dirty="0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1</a:t>
            </a:r>
            <a:r>
              <a:rPr lang="fr-FR" sz="1600" dirty="0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cs typeface="Calibri" panose="020F0502020204030204" pitchFamily="34" charset="0"/>
                <a:hlinkClick r:id="rId6" action="ppaction://hlinksldjump"/>
              </a:rPr>
              <a:t>equation</a:t>
            </a:r>
            <a:endParaRPr lang="en-GB" sz="1600" dirty="0">
              <a:solidFill>
                <a:srgbClr val="4A2318"/>
              </a:solidFill>
              <a:cs typeface="Calibri" panose="020F0502020204030204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 err="1"/>
              <a:t>Preliminary</a:t>
            </a:r>
            <a:r>
              <a:rPr lang="fr-FR" sz="1600" dirty="0"/>
              <a:t> </a:t>
            </a:r>
            <a:r>
              <a:rPr lang="fr-FR" sz="1600" dirty="0" err="1"/>
              <a:t>results</a:t>
            </a:r>
            <a:endParaRPr lang="fr-FR" sz="1600" dirty="0"/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4A2318"/>
                </a:solidFill>
                <a:hlinkClick r:id="rId7" action="ppaction://hlinksldjump"/>
              </a:rPr>
              <a:t>Preliminary</a:t>
            </a:r>
            <a:r>
              <a:rPr lang="fr-FR" sz="1600" dirty="0" smtClean="0">
                <a:solidFill>
                  <a:srgbClr val="4A2318"/>
                </a:solidFill>
                <a:hlinkClick r:id="rId7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hlinkClick r:id="rId7" action="ppaction://hlinksldjump"/>
              </a:rPr>
              <a:t>results</a:t>
            </a:r>
            <a:r>
              <a:rPr lang="fr-FR" sz="1600" dirty="0">
                <a:solidFill>
                  <a:srgbClr val="4A2318"/>
                </a:solidFill>
                <a:hlinkClick r:id="rId7" action="ppaction://hlinksldjump"/>
              </a:rPr>
              <a:t> </a:t>
            </a:r>
            <a:endParaRPr lang="en-GB" sz="1600" dirty="0">
              <a:solidFill>
                <a:srgbClr val="4A2318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 err="1"/>
              <a:t>Crop</a:t>
            </a:r>
            <a:r>
              <a:rPr lang="fr-FR" sz="1600" dirty="0"/>
              <a:t> </a:t>
            </a:r>
            <a:r>
              <a:rPr lang="fr-FR" sz="1600" dirty="0" err="1"/>
              <a:t>residues</a:t>
            </a:r>
            <a:endParaRPr lang="fr-FR" sz="1600" dirty="0"/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4A2318"/>
                </a:solidFill>
                <a:hlinkClick r:id="rId8" action="ppaction://hlinksldjump"/>
              </a:rPr>
              <a:t>Research</a:t>
            </a:r>
            <a:r>
              <a:rPr lang="fr-FR" sz="1600" dirty="0" smtClean="0">
                <a:solidFill>
                  <a:srgbClr val="4A2318"/>
                </a:solidFill>
                <a:hlinkClick r:id="rId8" action="ppaction://hlinksldjump"/>
              </a:rPr>
              <a:t> </a:t>
            </a:r>
            <a:r>
              <a:rPr lang="fr-FR" sz="1600" dirty="0">
                <a:solidFill>
                  <a:srgbClr val="4A2318"/>
                </a:solidFill>
                <a:hlinkClick r:id="rId8" action="ppaction://hlinksldjump"/>
              </a:rPr>
              <a:t>gap – </a:t>
            </a:r>
            <a:r>
              <a:rPr lang="fr-FR" sz="1600" dirty="0" err="1">
                <a:solidFill>
                  <a:srgbClr val="4A2318"/>
                </a:solidFill>
                <a:hlinkClick r:id="rId8" action="ppaction://hlinksldjump"/>
              </a:rPr>
              <a:t>Crop</a:t>
            </a:r>
            <a:r>
              <a:rPr lang="fr-FR" sz="1600" dirty="0">
                <a:solidFill>
                  <a:srgbClr val="4A2318"/>
                </a:solidFill>
                <a:hlinkClick r:id="rId8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hlinkClick r:id="rId8" action="ppaction://hlinksldjump"/>
              </a:rPr>
              <a:t>Residues</a:t>
            </a:r>
            <a:r>
              <a:rPr lang="fr-FR" sz="1600" dirty="0">
                <a:solidFill>
                  <a:srgbClr val="4A2318"/>
                </a:solidFill>
                <a:hlinkClick r:id="rId8" action="ppaction://hlinksldjump"/>
              </a:rPr>
              <a:t> </a:t>
            </a:r>
            <a:endParaRPr lang="fr-FR" sz="1600" dirty="0" smtClean="0">
              <a:solidFill>
                <a:srgbClr val="4A2318"/>
              </a:solidFill>
            </a:endParaRPr>
          </a:p>
          <a:p>
            <a:pPr marL="742950" lvl="1" indent="-2857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4A2318"/>
                </a:solidFill>
                <a:hlinkClick r:id="rId9" action="ppaction://hlinksldjump"/>
              </a:rPr>
              <a:t>Residues</a:t>
            </a:r>
            <a:r>
              <a:rPr lang="fr-FR" sz="1600" dirty="0">
                <a:solidFill>
                  <a:srgbClr val="4A2318"/>
                </a:solidFill>
                <a:hlinkClick r:id="rId9" action="ppaction://hlinksldjump"/>
              </a:rPr>
              <a:t> </a:t>
            </a:r>
            <a:r>
              <a:rPr lang="fr-FR" sz="1600" dirty="0" err="1">
                <a:solidFill>
                  <a:srgbClr val="4A2318"/>
                </a:solidFill>
                <a:hlinkClick r:id="rId9" action="ppaction://hlinksldjump"/>
              </a:rPr>
              <a:t>included</a:t>
            </a:r>
            <a:r>
              <a:rPr lang="fr-FR" sz="1600" dirty="0">
                <a:solidFill>
                  <a:srgbClr val="4A2318"/>
                </a:solidFill>
                <a:hlinkClick r:id="rId9" action="ppaction://hlinksldjump"/>
              </a:rPr>
              <a:t> in Rh </a:t>
            </a:r>
            <a:r>
              <a:rPr lang="fr-FR" sz="1600" dirty="0" smtClean="0">
                <a:solidFill>
                  <a:srgbClr val="4A2318"/>
                </a:solidFill>
                <a:hlinkClick r:id="rId9" action="ppaction://hlinksldjump"/>
              </a:rPr>
              <a:t>?</a:t>
            </a:r>
            <a:endParaRPr lang="fr-FR" sz="1600" dirty="0" smtClean="0">
              <a:solidFill>
                <a:srgbClr val="4A2318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/>
              <a:t>Transfert </a:t>
            </a:r>
            <a:r>
              <a:rPr lang="fr-FR" sz="1600" dirty="0" err="1"/>
              <a:t>function</a:t>
            </a:r>
            <a:endParaRPr lang="fr-FR" sz="1600" dirty="0"/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A2318"/>
                </a:solidFill>
                <a:hlinkClick r:id="rId10" action="ppaction://hlinksldjump"/>
              </a:rPr>
              <a:t>GPP </a:t>
            </a:r>
            <a:r>
              <a:rPr lang="fr-FR" sz="1600" dirty="0">
                <a:solidFill>
                  <a:srgbClr val="4A2318"/>
                </a:solidFill>
                <a:hlinkClick r:id="rId10" action="ppaction://hlinksldjump"/>
              </a:rPr>
              <a:t>to </a:t>
            </a:r>
            <a:r>
              <a:rPr lang="fr-FR" sz="1600" dirty="0" err="1">
                <a:solidFill>
                  <a:srgbClr val="4A2318"/>
                </a:solidFill>
                <a:hlinkClick r:id="rId10" action="ppaction://hlinksldjump"/>
              </a:rPr>
              <a:t>root</a:t>
            </a:r>
            <a:r>
              <a:rPr lang="fr-FR" sz="1600" dirty="0">
                <a:solidFill>
                  <a:srgbClr val="4A2318"/>
                </a:solidFill>
                <a:hlinkClick r:id="rId10" action="ppaction://hlinksldjump"/>
              </a:rPr>
              <a:t> respiration </a:t>
            </a:r>
            <a:endParaRPr lang="en-GB" sz="1600" dirty="0">
              <a:solidFill>
                <a:srgbClr val="4A2318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 err="1"/>
              <a:t>Depth</a:t>
            </a:r>
            <a:r>
              <a:rPr lang="fr-FR" sz="1600" dirty="0"/>
              <a:t> distribution</a:t>
            </a:r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rgbClr val="4A2318"/>
                </a:solidFill>
                <a:hlinkClick r:id="rId11" action="ppaction://hlinksldjump"/>
              </a:rPr>
              <a:t>Depth</a:t>
            </a:r>
            <a:r>
              <a:rPr lang="fr-FR" sz="1600" dirty="0" smtClean="0">
                <a:solidFill>
                  <a:srgbClr val="4A2318"/>
                </a:solidFill>
                <a:hlinkClick r:id="rId11" action="ppaction://hlinksldjump"/>
              </a:rPr>
              <a:t> </a:t>
            </a:r>
            <a:r>
              <a:rPr lang="fr-FR" sz="1600" dirty="0">
                <a:solidFill>
                  <a:srgbClr val="4A2318"/>
                </a:solidFill>
                <a:hlinkClick r:id="rId11" action="ppaction://hlinksldjump"/>
              </a:rPr>
              <a:t>distribution of </a:t>
            </a:r>
            <a:r>
              <a:rPr lang="fr-FR" sz="1600" dirty="0" err="1">
                <a:solidFill>
                  <a:srgbClr val="4A2318"/>
                </a:solidFill>
                <a:hlinkClick r:id="rId11" action="ppaction://hlinksldjump"/>
              </a:rPr>
              <a:t>soil</a:t>
            </a:r>
            <a:r>
              <a:rPr lang="fr-FR" sz="1600" dirty="0">
                <a:solidFill>
                  <a:srgbClr val="4A2318"/>
                </a:solidFill>
                <a:hlinkClick r:id="rId11" action="ppaction://hlinksldjump"/>
              </a:rPr>
              <a:t> respiration</a:t>
            </a:r>
            <a:endParaRPr lang="en-GB" sz="1600" dirty="0">
              <a:solidFill>
                <a:srgbClr val="4A2318"/>
              </a:solidFill>
            </a:endParaRP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FR" sz="1600" dirty="0"/>
              <a:t>Inputs description</a:t>
            </a:r>
            <a:endParaRPr lang="en-GB" sz="1600" dirty="0"/>
          </a:p>
          <a:p>
            <a:pPr marL="628650" lvl="1" indent="-171450">
              <a:lnSpc>
                <a:spcPct val="7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4A2318"/>
                </a:solidFill>
                <a:hlinkClick r:id="rId9" action="ppaction://hlinksldjump"/>
              </a:rPr>
              <a:t>PrimeSCale input </a:t>
            </a:r>
            <a:r>
              <a:rPr lang="fr-FR" sz="1600" dirty="0">
                <a:solidFill>
                  <a:srgbClr val="4A2318"/>
                </a:solidFill>
                <a:hlinkClick r:id="rId9" action="ppaction://hlinksldjump"/>
              </a:rPr>
              <a:t>for </a:t>
            </a:r>
            <a:r>
              <a:rPr lang="fr-FR" sz="1600" dirty="0" err="1">
                <a:solidFill>
                  <a:srgbClr val="4A2318"/>
                </a:solidFill>
                <a:hlinkClick r:id="rId9" action="ppaction://hlinksldjump"/>
              </a:rPr>
              <a:t>European</a:t>
            </a:r>
            <a:r>
              <a:rPr lang="fr-FR" sz="1600" dirty="0">
                <a:solidFill>
                  <a:srgbClr val="4A2318"/>
                </a:solidFill>
                <a:hlinkClick r:id="rId9" action="ppaction://hlinksldjump"/>
              </a:rPr>
              <a:t> </a:t>
            </a:r>
            <a:r>
              <a:rPr lang="fr-FR" sz="1600" dirty="0" smtClean="0">
                <a:solidFill>
                  <a:srgbClr val="4A2318"/>
                </a:solidFill>
                <a:hlinkClick r:id="rId9" action="ppaction://hlinksldjump"/>
              </a:rPr>
              <a:t>croplands</a:t>
            </a:r>
            <a:endParaRPr lang="en-GB" sz="1600" dirty="0">
              <a:solidFill>
                <a:srgbClr val="4A23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4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076500" y="3453030"/>
            <a:ext cx="84643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357181" y="1830029"/>
            <a:ext cx="0" cy="3328874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46" y="1968286"/>
            <a:ext cx="2059302" cy="2059302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>
          <a:xfrm>
            <a:off x="2529082" y="3914849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244234" y="5152372"/>
            <a:ext cx="1078468" cy="59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SOC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050599" y="4027588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4837649" y="448247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5417239" y="4855597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3654391" y="3867854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2408747" y="4937775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5796749" y="3834982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6850991" y="3976243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7542422" y="4623738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8372508" y="4088982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9159558" y="4543871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Ellipse 53"/>
          <p:cNvSpPr/>
          <p:nvPr/>
        </p:nvSpPr>
        <p:spPr>
          <a:xfrm>
            <a:off x="9739148" y="4916991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54"/>
          <p:cNvSpPr/>
          <p:nvPr/>
        </p:nvSpPr>
        <p:spPr>
          <a:xfrm>
            <a:off x="7976300" y="3929248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6730656" y="4999169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llipse 56"/>
          <p:cNvSpPr/>
          <p:nvPr/>
        </p:nvSpPr>
        <p:spPr>
          <a:xfrm>
            <a:off x="10118658" y="3896376"/>
            <a:ext cx="240670" cy="159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Connecteur en arc 60"/>
          <p:cNvCxnSpPr>
            <a:stCxn id="40" idx="2"/>
            <a:endCxn id="63" idx="2"/>
          </p:cNvCxnSpPr>
          <p:nvPr/>
        </p:nvCxnSpPr>
        <p:spPr>
          <a:xfrm rot="10800000">
            <a:off x="1629872" y="3121215"/>
            <a:ext cx="899210" cy="941417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71829" y="2597994"/>
            <a:ext cx="171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400" dirty="0" smtClean="0"/>
              <a:t>asal </a:t>
            </a:r>
            <a:r>
              <a:rPr lang="fr-FR" sz="1400" b="1" dirty="0" smtClean="0"/>
              <a:t>r</a:t>
            </a:r>
            <a:r>
              <a:rPr lang="fr-FR" sz="1400" dirty="0" smtClean="0"/>
              <a:t>espiration</a:t>
            </a:r>
          </a:p>
          <a:p>
            <a:pPr algn="ctr"/>
            <a:r>
              <a:rPr lang="fr-FR" sz="1400" dirty="0" smtClean="0"/>
              <a:t>(</a:t>
            </a:r>
            <a:r>
              <a:rPr lang="fr-FR" sz="1400" b="1" dirty="0" err="1" smtClean="0"/>
              <a:t>Rhb</a:t>
            </a:r>
            <a:r>
              <a:rPr lang="fr-FR" sz="1400" dirty="0" smtClean="0"/>
              <a:t>) </a:t>
            </a:r>
            <a:endParaRPr lang="en-GB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4093088" y="2565989"/>
            <a:ext cx="24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oot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autotrophic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espiration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sz="1400" b="1" dirty="0" err="1" smtClean="0">
                <a:solidFill>
                  <a:schemeClr val="bg1">
                    <a:lumMod val="65000"/>
                  </a:schemeClr>
                </a:solidFill>
              </a:rPr>
              <a:t>Rr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>
            <a:off x="1033429" y="1674790"/>
            <a:ext cx="5061025" cy="1089821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ZoneTexte 67"/>
          <p:cNvSpPr txBox="1"/>
          <p:nvPr/>
        </p:nvSpPr>
        <p:spPr>
          <a:xfrm>
            <a:off x="2547897" y="1208373"/>
            <a:ext cx="212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Soil</a:t>
            </a:r>
            <a:r>
              <a:rPr lang="fr-FR" sz="1400" dirty="0" smtClean="0"/>
              <a:t> respiration (</a:t>
            </a:r>
            <a:r>
              <a:rPr lang="fr-FR" sz="1400" b="1" dirty="0" err="1" smtClean="0"/>
              <a:t>Rs</a:t>
            </a:r>
            <a:r>
              <a:rPr lang="fr-FR" sz="1400" dirty="0" smtClean="0"/>
              <a:t>)</a:t>
            </a:r>
            <a:endParaRPr lang="en-GB" sz="1400" dirty="0"/>
          </a:p>
        </p:txBody>
      </p:sp>
      <p:sp>
        <p:nvSpPr>
          <p:cNvPr id="69" name="ZoneTexte 68"/>
          <p:cNvSpPr txBox="1"/>
          <p:nvPr/>
        </p:nvSpPr>
        <p:spPr>
          <a:xfrm>
            <a:off x="4735216" y="931973"/>
            <a:ext cx="16271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No </a:t>
            </a:r>
            <a:r>
              <a:rPr lang="fr-FR" sz="1400" i="1" dirty="0" err="1" smtClean="0"/>
              <a:t>vegetation</a:t>
            </a:r>
            <a:endParaRPr lang="en-GB" sz="1400" i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6471481" y="928499"/>
            <a:ext cx="28575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vegetation</a:t>
            </a:r>
            <a:r>
              <a:rPr lang="fr-FR" sz="1400" i="1" dirty="0" smtClean="0"/>
              <a:t> (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baseline="30000" dirty="0" smtClean="0"/>
              <a:t>13</a:t>
            </a:r>
            <a:r>
              <a:rPr lang="fr-FR" sz="1400" i="1" dirty="0" smtClean="0"/>
              <a:t>C </a:t>
            </a:r>
            <a:r>
              <a:rPr lang="fr-FR" sz="1400" i="1" dirty="0" err="1" smtClean="0"/>
              <a:t>labeling</a:t>
            </a:r>
            <a:r>
              <a:rPr lang="fr-FR" sz="1400" i="1" dirty="0" smtClean="0"/>
              <a:t>)</a:t>
            </a:r>
            <a:endParaRPr lang="en-GB" sz="1400" i="1" dirty="0"/>
          </a:p>
        </p:txBody>
      </p:sp>
      <p:cxnSp>
        <p:nvCxnSpPr>
          <p:cNvPr id="73" name="Connecteur en arc 72"/>
          <p:cNvCxnSpPr>
            <a:stCxn id="52" idx="6"/>
            <a:endCxn id="74" idx="2"/>
          </p:cNvCxnSpPr>
          <p:nvPr/>
        </p:nvCxnSpPr>
        <p:spPr>
          <a:xfrm flipV="1">
            <a:off x="8908217" y="3196254"/>
            <a:ext cx="1205472" cy="1040510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727446" y="2826922"/>
            <a:ext cx="77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Rhb</a:t>
            </a:r>
            <a:endParaRPr lang="en-GB" b="1" dirty="0"/>
          </a:p>
        </p:txBody>
      </p:sp>
      <p:cxnSp>
        <p:nvCxnSpPr>
          <p:cNvPr id="76" name="Connecteur en arc 75"/>
          <p:cNvCxnSpPr/>
          <p:nvPr/>
        </p:nvCxnSpPr>
        <p:spPr>
          <a:xfrm rot="5400000" flipH="1" flipV="1">
            <a:off x="4445524" y="3444428"/>
            <a:ext cx="1234001" cy="52344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rc 77"/>
          <p:cNvCxnSpPr>
            <a:stCxn id="37" idx="2"/>
            <a:endCxn id="86" idx="2"/>
          </p:cNvCxnSpPr>
          <p:nvPr/>
        </p:nvCxnSpPr>
        <p:spPr>
          <a:xfrm rot="5400000" flipH="1" flipV="1">
            <a:off x="7418889" y="2701388"/>
            <a:ext cx="1520807" cy="1131593"/>
          </a:xfrm>
          <a:prstGeom prst="curvedConnector3">
            <a:avLst>
              <a:gd name="adj1" fmla="val 18039"/>
            </a:avLst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8493701" y="2137449"/>
            <a:ext cx="50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Rr</a:t>
            </a:r>
            <a:endParaRPr lang="en-GB" b="1" dirty="0"/>
          </a:p>
        </p:txBody>
      </p:sp>
      <p:cxnSp>
        <p:nvCxnSpPr>
          <p:cNvPr id="94" name="Connecteur droit avec flèche 93"/>
          <p:cNvCxnSpPr>
            <a:stCxn id="37" idx="2"/>
          </p:cNvCxnSpPr>
          <p:nvPr/>
        </p:nvCxnSpPr>
        <p:spPr>
          <a:xfrm flipH="1">
            <a:off x="6971326" y="4027588"/>
            <a:ext cx="642171" cy="6146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7" idx="2"/>
          </p:cNvCxnSpPr>
          <p:nvPr/>
        </p:nvCxnSpPr>
        <p:spPr>
          <a:xfrm flipH="1">
            <a:off x="7255214" y="4027588"/>
            <a:ext cx="358283" cy="885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37" idx="2"/>
          </p:cNvCxnSpPr>
          <p:nvPr/>
        </p:nvCxnSpPr>
        <p:spPr>
          <a:xfrm>
            <a:off x="7613497" y="4027588"/>
            <a:ext cx="657225" cy="6406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>
            <a:stCxn id="37" idx="2"/>
          </p:cNvCxnSpPr>
          <p:nvPr/>
        </p:nvCxnSpPr>
        <p:spPr>
          <a:xfrm>
            <a:off x="7613497" y="4027588"/>
            <a:ext cx="1043284" cy="5162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8012498" y="4657875"/>
            <a:ext cx="126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Exudation</a:t>
            </a:r>
            <a:endParaRPr lang="fr-FR" sz="1400" dirty="0" smtClean="0"/>
          </a:p>
        </p:txBody>
      </p:sp>
      <p:cxnSp>
        <p:nvCxnSpPr>
          <p:cNvPr id="106" name="Connecteur droit avec flèche 105"/>
          <p:cNvCxnSpPr>
            <a:stCxn id="37" idx="2"/>
          </p:cNvCxnSpPr>
          <p:nvPr/>
        </p:nvCxnSpPr>
        <p:spPr>
          <a:xfrm flipH="1">
            <a:off x="7564110" y="4027588"/>
            <a:ext cx="49387" cy="9692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 143"/>
          <p:cNvSpPr/>
          <p:nvPr/>
        </p:nvSpPr>
        <p:spPr>
          <a:xfrm>
            <a:off x="8417878" y="1873179"/>
            <a:ext cx="2141834" cy="549566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ZoneTexte 144"/>
          <p:cNvSpPr txBox="1"/>
          <p:nvPr/>
        </p:nvSpPr>
        <p:spPr>
          <a:xfrm>
            <a:off x="8356335" y="1392117"/>
            <a:ext cx="212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Rs</a:t>
            </a:r>
            <a:endParaRPr lang="en-GB" b="1" dirty="0"/>
          </a:p>
        </p:txBody>
      </p:sp>
      <p:sp>
        <p:nvSpPr>
          <p:cNvPr id="156" name="ZoneTexte 155"/>
          <p:cNvSpPr txBox="1"/>
          <p:nvPr/>
        </p:nvSpPr>
        <p:spPr>
          <a:xfrm>
            <a:off x="2783763" y="2557361"/>
            <a:ext cx="136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hizosphere </a:t>
            </a:r>
            <a:r>
              <a:rPr lang="fr-FR" sz="1400" b="1" dirty="0" err="1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</a:rPr>
              <a:t>iming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ffect 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sz="1400" b="1" dirty="0" smtClean="0">
                <a:solidFill>
                  <a:schemeClr val="bg1">
                    <a:lumMod val="65000"/>
                  </a:schemeClr>
                </a:solidFill>
              </a:rPr>
              <a:t>RPE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160" name="Triangle isocèle 159"/>
          <p:cNvSpPr/>
          <p:nvPr/>
        </p:nvSpPr>
        <p:spPr>
          <a:xfrm>
            <a:off x="2681490" y="3060659"/>
            <a:ext cx="179891" cy="15231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Forme libre 160"/>
          <p:cNvSpPr/>
          <p:nvPr/>
        </p:nvSpPr>
        <p:spPr>
          <a:xfrm>
            <a:off x="2743506" y="3165838"/>
            <a:ext cx="598953" cy="914400"/>
          </a:xfrm>
          <a:custGeom>
            <a:avLst/>
            <a:gdLst>
              <a:gd name="connsiteX0" fmla="*/ 598953 w 598953"/>
              <a:gd name="connsiteY0" fmla="*/ 914400 h 914400"/>
              <a:gd name="connsiteX1" fmla="*/ 65553 w 598953"/>
              <a:gd name="connsiteY1" fmla="*/ 485775 h 914400"/>
              <a:gd name="connsiteX2" fmla="*/ 27453 w 598953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953" h="914400">
                <a:moveTo>
                  <a:pt x="598953" y="914400"/>
                </a:moveTo>
                <a:cubicBezTo>
                  <a:pt x="379878" y="776287"/>
                  <a:pt x="160803" y="638175"/>
                  <a:pt x="65553" y="485775"/>
                </a:cubicBezTo>
                <a:cubicBezTo>
                  <a:pt x="-29697" y="333375"/>
                  <a:pt x="-1122" y="166687"/>
                  <a:pt x="27453" y="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Arc 162"/>
          <p:cNvSpPr/>
          <p:nvPr/>
        </p:nvSpPr>
        <p:spPr>
          <a:xfrm>
            <a:off x="890592" y="2304654"/>
            <a:ext cx="3003640" cy="687158"/>
          </a:xfrm>
          <a:prstGeom prst="arc">
            <a:avLst>
              <a:gd name="adj1" fmla="val 11046144"/>
              <a:gd name="adj2" fmla="val 2130922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ZoneTexte 163"/>
          <p:cNvSpPr txBox="1"/>
          <p:nvPr/>
        </p:nvSpPr>
        <p:spPr>
          <a:xfrm>
            <a:off x="1220947" y="1934915"/>
            <a:ext cx="303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Total </a:t>
            </a:r>
            <a:r>
              <a:rPr lang="fr-FR" sz="1400" dirty="0" err="1" smtClean="0"/>
              <a:t>heterotrophic</a:t>
            </a:r>
            <a:r>
              <a:rPr lang="fr-FR" sz="1400" dirty="0" smtClean="0"/>
              <a:t> respiration (</a:t>
            </a:r>
            <a:r>
              <a:rPr lang="fr-FR" sz="1400" dirty="0" err="1" smtClean="0"/>
              <a:t>Rht</a:t>
            </a:r>
            <a:r>
              <a:rPr lang="fr-FR" sz="1400" dirty="0" smtClean="0"/>
              <a:t>)</a:t>
            </a:r>
            <a:endParaRPr lang="en-GB" sz="1400" dirty="0"/>
          </a:p>
        </p:txBody>
      </p:sp>
      <p:sp>
        <p:nvSpPr>
          <p:cNvPr id="167" name="Forme libre 166"/>
          <p:cNvSpPr/>
          <p:nvPr/>
        </p:nvSpPr>
        <p:spPr>
          <a:xfrm>
            <a:off x="8838383" y="3194413"/>
            <a:ext cx="1854897" cy="1169108"/>
          </a:xfrm>
          <a:custGeom>
            <a:avLst/>
            <a:gdLst>
              <a:gd name="connsiteX0" fmla="*/ 0 w 1447800"/>
              <a:gd name="connsiteY0" fmla="*/ 1152525 h 1169108"/>
              <a:gd name="connsiteX1" fmla="*/ 1028700 w 1447800"/>
              <a:gd name="connsiteY1" fmla="*/ 1009650 h 1169108"/>
              <a:gd name="connsiteX2" fmla="*/ 1447800 w 1447800"/>
              <a:gd name="connsiteY2" fmla="*/ 0 h 116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1169108">
                <a:moveTo>
                  <a:pt x="0" y="1152525"/>
                </a:moveTo>
                <a:cubicBezTo>
                  <a:pt x="393700" y="1177131"/>
                  <a:pt x="787400" y="1201737"/>
                  <a:pt x="1028700" y="1009650"/>
                </a:cubicBezTo>
                <a:cubicBezTo>
                  <a:pt x="1270000" y="817563"/>
                  <a:pt x="1358900" y="408781"/>
                  <a:pt x="144780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riangle isocèle 167"/>
          <p:cNvSpPr/>
          <p:nvPr/>
        </p:nvSpPr>
        <p:spPr>
          <a:xfrm>
            <a:off x="10569099" y="3065356"/>
            <a:ext cx="242427" cy="22498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ZoneTexte 168"/>
          <p:cNvSpPr txBox="1"/>
          <p:nvPr/>
        </p:nvSpPr>
        <p:spPr>
          <a:xfrm>
            <a:off x="10324346" y="2766272"/>
            <a:ext cx="77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RPE</a:t>
            </a:r>
            <a:endParaRPr lang="en-GB" b="1" dirty="0"/>
          </a:p>
        </p:txBody>
      </p:sp>
      <p:sp>
        <p:nvSpPr>
          <p:cNvPr id="170" name="Arc 169"/>
          <p:cNvSpPr/>
          <p:nvPr/>
        </p:nvSpPr>
        <p:spPr>
          <a:xfrm>
            <a:off x="8996479" y="2490933"/>
            <a:ext cx="2100352" cy="653795"/>
          </a:xfrm>
          <a:prstGeom prst="arc">
            <a:avLst>
              <a:gd name="adj1" fmla="val 11101226"/>
              <a:gd name="adj2" fmla="val 213872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ZoneTexte 170"/>
          <p:cNvSpPr txBox="1"/>
          <p:nvPr/>
        </p:nvSpPr>
        <p:spPr>
          <a:xfrm>
            <a:off x="9695347" y="2103266"/>
            <a:ext cx="77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Rht</a:t>
            </a:r>
            <a:endParaRPr lang="en-GB" b="1" dirty="0"/>
          </a:p>
        </p:txBody>
      </p:sp>
      <p:sp>
        <p:nvSpPr>
          <p:cNvPr id="184" name="Rectangle 183"/>
          <p:cNvSpPr/>
          <p:nvPr/>
        </p:nvSpPr>
        <p:spPr>
          <a:xfrm>
            <a:off x="7000153" y="2088803"/>
            <a:ext cx="399469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fr-FR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7636427" y="3886004"/>
            <a:ext cx="399469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fr-FR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238323" y="2421203"/>
            <a:ext cx="399469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fr-FR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Flèche vers le bas 186"/>
          <p:cNvSpPr/>
          <p:nvPr/>
        </p:nvSpPr>
        <p:spPr>
          <a:xfrm>
            <a:off x="7110214" y="1929861"/>
            <a:ext cx="183568" cy="23276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Flèche vers le bas 187"/>
          <p:cNvSpPr/>
          <p:nvPr/>
        </p:nvSpPr>
        <p:spPr>
          <a:xfrm rot="10800000">
            <a:off x="8359129" y="2159573"/>
            <a:ext cx="170383" cy="24830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Ellipse 71"/>
          <p:cNvSpPr/>
          <p:nvPr/>
        </p:nvSpPr>
        <p:spPr>
          <a:xfrm>
            <a:off x="3585070" y="4642211"/>
            <a:ext cx="535709" cy="295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e 64"/>
          <p:cNvGrpSpPr/>
          <p:nvPr/>
        </p:nvGrpSpPr>
        <p:grpSpPr>
          <a:xfrm>
            <a:off x="8802844" y="2803799"/>
            <a:ext cx="1001556" cy="908852"/>
            <a:chOff x="3412694" y="3473391"/>
            <a:chExt cx="1210017" cy="1080718"/>
          </a:xfrm>
        </p:grpSpPr>
        <p:sp>
          <p:nvSpPr>
            <p:cNvPr id="71" name="Forme libre 70"/>
            <p:cNvSpPr/>
            <p:nvPr/>
          </p:nvSpPr>
          <p:spPr>
            <a:xfrm>
              <a:off x="3708910" y="3977877"/>
              <a:ext cx="483325" cy="365653"/>
            </a:xfrm>
            <a:custGeom>
              <a:avLst/>
              <a:gdLst>
                <a:gd name="connsiteX0" fmla="*/ 0 w 483325"/>
                <a:gd name="connsiteY0" fmla="*/ 594360 h 594360"/>
                <a:gd name="connsiteX1" fmla="*/ 333103 w 483325"/>
                <a:gd name="connsiteY1" fmla="*/ 404948 h 594360"/>
                <a:gd name="connsiteX2" fmla="*/ 483325 w 483325"/>
                <a:gd name="connsiteY2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325" h="594360">
                  <a:moveTo>
                    <a:pt x="0" y="594360"/>
                  </a:moveTo>
                  <a:cubicBezTo>
                    <a:pt x="126274" y="549184"/>
                    <a:pt x="252549" y="504008"/>
                    <a:pt x="333103" y="404948"/>
                  </a:cubicBezTo>
                  <a:cubicBezTo>
                    <a:pt x="413657" y="305888"/>
                    <a:pt x="448491" y="152944"/>
                    <a:pt x="483325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grpSp>
          <p:nvGrpSpPr>
            <p:cNvPr id="75" name="Groupe 74"/>
            <p:cNvGrpSpPr/>
            <p:nvPr/>
          </p:nvGrpSpPr>
          <p:grpSpPr>
            <a:xfrm>
              <a:off x="3412694" y="4161913"/>
              <a:ext cx="865585" cy="392196"/>
              <a:chOff x="3729799" y="4130679"/>
              <a:chExt cx="865585" cy="392196"/>
            </a:xfrm>
          </p:grpSpPr>
          <p:pic>
            <p:nvPicPr>
              <p:cNvPr id="80" name="Image 7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56" t="-1067" r="40677" b="74163"/>
              <a:stretch/>
            </p:blipFill>
            <p:spPr>
              <a:xfrm rot="3364134">
                <a:off x="3778684" y="4113361"/>
                <a:ext cx="233629" cy="331399"/>
              </a:xfrm>
              <a:prstGeom prst="rect">
                <a:avLst/>
              </a:prstGeom>
            </p:spPr>
          </p:pic>
          <p:grpSp>
            <p:nvGrpSpPr>
              <p:cNvPr id="81" name="Groupe 80"/>
              <p:cNvGrpSpPr/>
              <p:nvPr/>
            </p:nvGrpSpPr>
            <p:grpSpPr>
              <a:xfrm>
                <a:off x="3928672" y="4130679"/>
                <a:ext cx="666712" cy="392196"/>
                <a:chOff x="3928672" y="4130679"/>
                <a:chExt cx="666712" cy="392196"/>
              </a:xfrm>
            </p:grpSpPr>
            <p:pic>
              <p:nvPicPr>
                <p:cNvPr id="82" name="Image 8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770462">
                  <a:off x="3977557" y="4240361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83" name="Image 8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3074897">
                  <a:off x="4130474" y="4081794"/>
                  <a:ext cx="233629" cy="331399"/>
                </a:xfrm>
                <a:prstGeom prst="rect">
                  <a:avLst/>
                </a:prstGeom>
              </p:spPr>
            </p:pic>
            <p:pic>
              <p:nvPicPr>
                <p:cNvPr id="84" name="Image 8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56" t="-1067" r="40677" b="74163"/>
                <a:stretch/>
              </p:blipFill>
              <p:spPr>
                <a:xfrm rot="18808135">
                  <a:off x="4315498" y="4149258"/>
                  <a:ext cx="228373" cy="331399"/>
                </a:xfrm>
                <a:prstGeom prst="rect">
                  <a:avLst/>
                </a:prstGeom>
              </p:spPr>
            </p:pic>
          </p:grpSp>
        </p:grpSp>
        <p:sp>
          <p:nvSpPr>
            <p:cNvPr id="77" name="Triangle isocèle 76"/>
            <p:cNvSpPr/>
            <p:nvPr/>
          </p:nvSpPr>
          <p:spPr>
            <a:xfrm>
              <a:off x="4106225" y="3797750"/>
              <a:ext cx="242427" cy="22498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3860124" y="3473391"/>
              <a:ext cx="762587" cy="36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/>
                <a:t>Rres</a:t>
              </a:r>
              <a:r>
                <a:rPr lang="fr-FR" sz="1400" b="1" dirty="0" smtClean="0"/>
                <a:t>.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9016286" y="2951710"/>
            <a:ext cx="399469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fr-FR" sz="1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sz="1400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Flèche vers le bas 86"/>
          <p:cNvSpPr/>
          <p:nvPr/>
        </p:nvSpPr>
        <p:spPr>
          <a:xfrm rot="10800000">
            <a:off x="9137092" y="2690080"/>
            <a:ext cx="170383" cy="24830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itre 1"/>
          <p:cNvSpPr>
            <a:spLocks noGrp="1"/>
          </p:cNvSpPr>
          <p:nvPr>
            <p:ph type="title"/>
          </p:nvPr>
        </p:nvSpPr>
        <p:spPr>
          <a:xfrm>
            <a:off x="898730" y="100045"/>
            <a:ext cx="11125973" cy="827690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latin typeface="Coolvetica" panose="020B0603030602020004" pitchFamily="34" charset="0"/>
              </a:rPr>
              <a:t>Conceptual</a:t>
            </a:r>
            <a:r>
              <a:rPr lang="fr-FR" sz="3600" dirty="0" smtClean="0">
                <a:latin typeface="Coolvetica" panose="020B0603030602020004" pitchFamily="34" charset="0"/>
              </a:rPr>
              <a:t> </a:t>
            </a:r>
            <a:r>
              <a:rPr lang="fr-FR" sz="3600" dirty="0" err="1" smtClean="0">
                <a:latin typeface="Coolvetica" panose="020B0603030602020004" pitchFamily="34" charset="0"/>
              </a:rPr>
              <a:t>scheme</a:t>
            </a:r>
            <a:r>
              <a:rPr lang="fr-FR" sz="3600" dirty="0" smtClean="0">
                <a:latin typeface="Coolvetica" panose="020B0603030602020004" pitchFamily="34" charset="0"/>
              </a:rPr>
              <a:t> of </a:t>
            </a:r>
            <a:r>
              <a:rPr lang="fr-FR" sz="3600" dirty="0" err="1" smtClean="0">
                <a:latin typeface="Coolvetica" panose="020B0603030602020004" pitchFamily="34" charset="0"/>
              </a:rPr>
              <a:t>soil</a:t>
            </a:r>
            <a:r>
              <a:rPr lang="fr-FR" sz="3600" dirty="0" smtClean="0">
                <a:latin typeface="Coolvetica" panose="020B0603030602020004" pitchFamily="34" charset="0"/>
              </a:rPr>
              <a:t> </a:t>
            </a:r>
            <a:r>
              <a:rPr lang="fr-FR" sz="3600" dirty="0" err="1" smtClean="0">
                <a:latin typeface="Coolvetica" panose="020B0603030602020004" pitchFamily="34" charset="0"/>
              </a:rPr>
              <a:t>carbon</a:t>
            </a:r>
            <a:r>
              <a:rPr lang="fr-FR" sz="3600" dirty="0" smtClean="0">
                <a:latin typeface="Coolvetica" panose="020B0603030602020004" pitchFamily="34" charset="0"/>
              </a:rPr>
              <a:t> fluxes</a:t>
            </a:r>
            <a:endParaRPr lang="en-GB" sz="3600" dirty="0">
              <a:latin typeface="Coolvetica" panose="020B0603030602020004" pitchFamily="34" charset="0"/>
            </a:endParaRPr>
          </a:p>
        </p:txBody>
      </p:sp>
      <p:sp>
        <p:nvSpPr>
          <p:cNvPr id="89" name="Ellipse 88">
            <a:hlinkClick r:id="rId6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3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127" y="75626"/>
            <a:ext cx="9601200" cy="827690"/>
          </a:xfrm>
        </p:spPr>
        <p:txBody>
          <a:bodyPr/>
          <a:lstStyle/>
          <a:p>
            <a:r>
              <a:rPr lang="fr-FR" dirty="0" smtClean="0">
                <a:latin typeface="Coolvetica" panose="020B0603030602020004" pitchFamily="34" charset="0"/>
              </a:rPr>
              <a:t>Rhizosphere Priming Effect Ratio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5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24" y="1513490"/>
            <a:ext cx="6124759" cy="3391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758753" y="5209097"/>
                <a:ext cx="4126899" cy="7146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𝑅𝑃𝐸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2.47 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𝑅𝑜𝑜𝑡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𝑟𝑒𝑠𝑝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13.01+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𝑅𝑜𝑜𝑡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𝑟𝑒𝑠𝑝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53" y="5209097"/>
                <a:ext cx="4126899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845127" y="1513490"/>
            <a:ext cx="4519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Based</a:t>
            </a:r>
            <a:r>
              <a:rPr lang="fr-FR" dirty="0" smtClean="0"/>
              <a:t> on a </a:t>
            </a:r>
            <a:r>
              <a:rPr lang="fr-FR" dirty="0" err="1" smtClean="0"/>
              <a:t>meta-analysis</a:t>
            </a:r>
            <a:r>
              <a:rPr lang="fr-FR" dirty="0" smtClean="0"/>
              <a:t> of </a:t>
            </a:r>
            <a:r>
              <a:rPr lang="fr-FR" b="1" baseline="30000" dirty="0" smtClean="0"/>
              <a:t>13</a:t>
            </a:r>
            <a:r>
              <a:rPr lang="fr-FR" b="1" dirty="0" smtClean="0"/>
              <a:t>C </a:t>
            </a:r>
            <a:r>
              <a:rPr lang="fr-FR" b="1" dirty="0" err="1" smtClean="0"/>
              <a:t>labelled</a:t>
            </a:r>
            <a:r>
              <a:rPr lang="fr-FR" b="1" dirty="0" smtClean="0"/>
              <a:t> </a:t>
            </a:r>
            <a:r>
              <a:rPr lang="fr-FR" dirty="0" smtClean="0"/>
              <a:t>plant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The ratio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by </a:t>
            </a:r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b="1" dirty="0" err="1" smtClean="0"/>
              <a:t>soil</a:t>
            </a:r>
            <a:r>
              <a:rPr lang="fr-FR" b="1" dirty="0" smtClean="0"/>
              <a:t> </a:t>
            </a:r>
            <a:r>
              <a:rPr lang="fr-FR" b="1" dirty="0" err="1" smtClean="0"/>
              <a:t>microorganisms</a:t>
            </a:r>
            <a:r>
              <a:rPr lang="fr-FR" b="1" dirty="0" smtClean="0"/>
              <a:t> SOC </a:t>
            </a:r>
            <a:r>
              <a:rPr lang="fr-FR" b="1" dirty="0" err="1" smtClean="0"/>
              <a:t>mineralisation</a:t>
            </a:r>
            <a:r>
              <a:rPr lang="fr-FR" b="1" dirty="0" smtClean="0"/>
              <a:t> </a:t>
            </a:r>
            <a:r>
              <a:rPr lang="fr-FR" dirty="0" smtClean="0"/>
              <a:t>on non-</a:t>
            </a:r>
            <a:r>
              <a:rPr lang="fr-FR" dirty="0" err="1" smtClean="0"/>
              <a:t>vegetated</a:t>
            </a:r>
            <a:r>
              <a:rPr lang="fr-FR" dirty="0" smtClean="0"/>
              <a:t> versus </a:t>
            </a:r>
            <a:r>
              <a:rPr lang="fr-FR" dirty="0" err="1" smtClean="0"/>
              <a:t>vegetated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Parameters</a:t>
            </a:r>
            <a:r>
              <a:rPr lang="fr-FR" dirty="0" smtClean="0"/>
              <a:t> (</a:t>
            </a:r>
            <a:r>
              <a:rPr lang="fr-FR" i="1" dirty="0" smtClean="0"/>
              <a:t>a</a:t>
            </a:r>
            <a:r>
              <a:rPr lang="fr-FR" dirty="0" smtClean="0"/>
              <a:t> and </a:t>
            </a:r>
            <a:r>
              <a:rPr lang="fr-FR" i="1" dirty="0" smtClean="0"/>
              <a:t>b</a:t>
            </a:r>
            <a:r>
              <a:rPr lang="fr-FR" dirty="0" smtClean="0"/>
              <a:t>)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calibrated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11 </a:t>
            </a:r>
            <a:r>
              <a:rPr lang="fr-FR" dirty="0" err="1" smtClean="0"/>
              <a:t>studies</a:t>
            </a:r>
            <a:r>
              <a:rPr lang="fr-FR" dirty="0" smtClean="0"/>
              <a:t>, </a:t>
            </a:r>
            <a:r>
              <a:rPr lang="fr-FR" dirty="0" err="1" smtClean="0"/>
              <a:t>giving</a:t>
            </a:r>
            <a:r>
              <a:rPr lang="fr-FR" dirty="0" smtClean="0"/>
              <a:t> 65 observations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Ellipse 7">
            <a:hlinkClick r:id="rId4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6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6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786621" y="86876"/>
            <a:ext cx="5648815" cy="873703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olvetica" panose="020B0603030602020004" pitchFamily="34" charset="0"/>
              </a:rPr>
              <a:t>The PrimeSCale model </a:t>
            </a:r>
            <a:endParaRPr lang="en-GB" dirty="0">
              <a:latin typeface="Coolvetica" panose="020B0603030602020004" pitchFamily="34" charset="0"/>
            </a:endParaRPr>
          </a:p>
        </p:txBody>
      </p:sp>
      <p:sp>
        <p:nvSpPr>
          <p:cNvPr id="29" name="Parallélogramme 28"/>
          <p:cNvSpPr/>
          <p:nvPr/>
        </p:nvSpPr>
        <p:spPr>
          <a:xfrm>
            <a:off x="733391" y="5474970"/>
            <a:ext cx="318169" cy="282454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1057379" y="5433812"/>
            <a:ext cx="13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746693" y="5977890"/>
            <a:ext cx="304868" cy="25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ZoneTexte 41"/>
          <p:cNvSpPr txBox="1"/>
          <p:nvPr/>
        </p:nvSpPr>
        <p:spPr>
          <a:xfrm>
            <a:off x="1051560" y="5918954"/>
            <a:ext cx="13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78" name="ZoneTexte 77"/>
          <p:cNvSpPr txBox="1"/>
          <p:nvPr/>
        </p:nvSpPr>
        <p:spPr>
          <a:xfrm>
            <a:off x="884255" y="6453386"/>
            <a:ext cx="9333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MODIS (</a:t>
            </a:r>
            <a:r>
              <a:rPr lang="en-US" altLang="en-U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MOD17A2Hv061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2,5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Keuper 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&amp; Wild et al.,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2020, 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Nat.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Geosci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Stell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2021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Bond-</a:t>
            </a:r>
            <a:r>
              <a:rPr lang="fr-FR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Lamberty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2004,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621144" y="1177872"/>
            <a:ext cx="5467497" cy="2174669"/>
            <a:chOff x="6621144" y="1177872"/>
            <a:chExt cx="5467497" cy="2174669"/>
          </a:xfrm>
        </p:grpSpPr>
        <p:sp>
          <p:nvSpPr>
            <p:cNvPr id="36" name="Flèche vers le bas 35"/>
            <p:cNvSpPr/>
            <p:nvPr/>
          </p:nvSpPr>
          <p:spPr>
            <a:xfrm rot="16200000">
              <a:off x="9172339" y="1204491"/>
              <a:ext cx="502662" cy="22039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268915" y="1286657"/>
              <a:ext cx="3658113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Heterotrophic</a:t>
              </a:r>
              <a:r>
                <a:rPr lang="fr-FR" dirty="0" smtClean="0"/>
                <a:t> respiration module </a:t>
              </a:r>
              <a:endParaRPr lang="en-GB" dirty="0"/>
            </a:p>
          </p:txBody>
        </p:sp>
        <p:sp>
          <p:nvSpPr>
            <p:cNvPr id="32" name="Parallélogramme 31"/>
            <p:cNvSpPr/>
            <p:nvPr/>
          </p:nvSpPr>
          <p:spPr>
            <a:xfrm>
              <a:off x="7268915" y="1943932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Soil</a:t>
              </a:r>
              <a:r>
                <a:rPr lang="fr-FR" dirty="0" smtClean="0"/>
                <a:t> </a:t>
              </a:r>
              <a:r>
                <a:rPr lang="fr-FR" dirty="0" err="1" smtClean="0"/>
                <a:t>resp</a:t>
              </a:r>
              <a:r>
                <a:rPr lang="fr-FR" dirty="0" smtClean="0"/>
                <a:t>. </a:t>
              </a:r>
              <a:endParaRPr lang="en-GB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411915" y="1885064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[3]</a:t>
              </a:r>
              <a:endParaRPr lang="en-GB" sz="1000" dirty="0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8938717" y="2003019"/>
              <a:ext cx="1062990" cy="66600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Rs</a:t>
              </a:r>
              <a:r>
                <a:rPr lang="fr-FR" dirty="0" smtClean="0"/>
                <a:t> to Rh</a:t>
              </a:r>
              <a:endParaRPr lang="en-GB" dirty="0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10525655" y="1958983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Rh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7995426" y="2857873"/>
                  <a:ext cx="2856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𝑅h</m:t>
                                </m:r>
                              </m:e>
                            </m:d>
                          </m:e>
                        </m:fun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=1.22+0.73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426" y="2857873"/>
                  <a:ext cx="28564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496" r="-2564" b="-3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ZoneTexte 51"/>
            <p:cNvSpPr txBox="1"/>
            <p:nvPr/>
          </p:nvSpPr>
          <p:spPr>
            <a:xfrm>
              <a:off x="10851914" y="2784388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[4]</a:t>
              </a:r>
              <a:endParaRPr lang="en-GB" sz="1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21144" y="1177872"/>
              <a:ext cx="5467497" cy="21746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478538" y="1253623"/>
            <a:ext cx="4063150" cy="1877899"/>
            <a:chOff x="987931" y="3423289"/>
            <a:chExt cx="4063150" cy="1877899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100152" y="4142410"/>
              <a:ext cx="938712" cy="6716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RPE ratio</a:t>
              </a:r>
              <a:endParaRPr lang="en-GB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100152" y="3553247"/>
              <a:ext cx="2022701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RPE ratio module</a:t>
              </a:r>
              <a:endParaRPr lang="en-GB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3122853" y="3556441"/>
              <a:ext cx="333746" cy="24622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[5]</a:t>
              </a:r>
              <a:endParaRPr lang="en-GB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2038864" y="4171056"/>
                  <a:ext cx="2699905" cy="5670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2.47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𝑅𝑜𝑜𝑡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𝑟𝑒𝑠𝑝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∗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13.01+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𝑅𝑜𝑜𝑡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𝑟𝑒𝑠𝑝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. ∗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864" y="4171056"/>
                  <a:ext cx="2699905" cy="5670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/>
            <p:cNvSpPr/>
            <p:nvPr/>
          </p:nvSpPr>
          <p:spPr>
            <a:xfrm>
              <a:off x="987931" y="3423289"/>
              <a:ext cx="4063150" cy="187789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75343" y="1161813"/>
            <a:ext cx="1392515" cy="178510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Resolution</a:t>
            </a:r>
            <a:endParaRPr lang="fr-FR" sz="1200" b="1" dirty="0" smtClean="0"/>
          </a:p>
          <a:p>
            <a:r>
              <a:rPr lang="fr-FR" sz="1050" i="1" dirty="0" smtClean="0"/>
              <a:t>Time: </a:t>
            </a:r>
            <a:r>
              <a:rPr lang="fr-FR" sz="1050" i="1" dirty="0" err="1" smtClean="0"/>
              <a:t>year</a:t>
            </a:r>
            <a:endParaRPr lang="fr-FR" sz="1050" i="1" dirty="0" smtClean="0"/>
          </a:p>
          <a:p>
            <a:r>
              <a:rPr lang="fr-FR" sz="1050" i="1" dirty="0" smtClean="0"/>
              <a:t>Spatial: 5km</a:t>
            </a:r>
          </a:p>
          <a:p>
            <a:r>
              <a:rPr lang="fr-FR" sz="1050" i="1" dirty="0" err="1" smtClean="0"/>
              <a:t>Depth</a:t>
            </a:r>
            <a:r>
              <a:rPr lang="fr-FR" sz="1050" i="1" dirty="0" smtClean="0"/>
              <a:t> (cm):</a:t>
            </a:r>
          </a:p>
          <a:p>
            <a:pPr marL="285750" indent="-285750">
              <a:buFontTx/>
              <a:buChar char="-"/>
            </a:pPr>
            <a:r>
              <a:rPr lang="fr-FR" sz="1050" i="1" dirty="0" smtClean="0"/>
              <a:t>0-10 </a:t>
            </a:r>
          </a:p>
          <a:p>
            <a:pPr marL="285750" indent="-285750">
              <a:buFontTx/>
              <a:buChar char="-"/>
            </a:pPr>
            <a:r>
              <a:rPr lang="fr-FR" sz="1050" i="1" dirty="0" smtClean="0"/>
              <a:t>10-30</a:t>
            </a:r>
          </a:p>
          <a:p>
            <a:pPr marL="285750" indent="-285750">
              <a:buFontTx/>
              <a:buChar char="-"/>
            </a:pPr>
            <a:r>
              <a:rPr lang="fr-FR" sz="1050" i="1" dirty="0" smtClean="0"/>
              <a:t>30-60</a:t>
            </a:r>
          </a:p>
          <a:p>
            <a:pPr marL="285750" indent="-285750">
              <a:buFontTx/>
              <a:buChar char="-"/>
            </a:pPr>
            <a:r>
              <a:rPr lang="fr-FR" sz="1050" i="1" dirty="0" smtClean="0"/>
              <a:t>60-100</a:t>
            </a:r>
          </a:p>
          <a:p>
            <a:pPr marL="285750" indent="-285750">
              <a:buFontTx/>
              <a:buChar char="-"/>
            </a:pPr>
            <a:r>
              <a:rPr lang="fr-FR" sz="1050" i="1" dirty="0" smtClean="0"/>
              <a:t>100-200</a:t>
            </a:r>
          </a:p>
          <a:p>
            <a:endParaRPr lang="en-GB" sz="12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787193" y="3411409"/>
            <a:ext cx="4301449" cy="1786487"/>
            <a:chOff x="7787193" y="3411409"/>
            <a:chExt cx="4301449" cy="1786487"/>
          </a:xfrm>
        </p:grpSpPr>
        <p:sp>
          <p:nvSpPr>
            <p:cNvPr id="56" name="Parallélogramme 55"/>
            <p:cNvSpPr/>
            <p:nvPr/>
          </p:nvSpPr>
          <p:spPr>
            <a:xfrm>
              <a:off x="8183420" y="4207169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Flèche droite 71"/>
            <p:cNvSpPr/>
            <p:nvPr/>
          </p:nvSpPr>
          <p:spPr>
            <a:xfrm>
              <a:off x="8807884" y="4310852"/>
              <a:ext cx="1878492" cy="3762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9389151" y="4195909"/>
              <a:ext cx="870436" cy="6469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RPE ratio</a:t>
              </a:r>
              <a:endParaRPr lang="en-GB" b="1" dirty="0"/>
            </a:p>
          </p:txBody>
        </p:sp>
        <p:sp>
          <p:nvSpPr>
            <p:cNvPr id="69" name="Parallélogramme 68"/>
            <p:cNvSpPr/>
            <p:nvPr/>
          </p:nvSpPr>
          <p:spPr>
            <a:xfrm>
              <a:off x="8118977" y="4124402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8040154" y="3557194"/>
              <a:ext cx="3267505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RPE-</a:t>
              </a:r>
              <a:r>
                <a:rPr lang="fr-FR" dirty="0" err="1" smtClean="0"/>
                <a:t>induced</a:t>
              </a:r>
              <a:r>
                <a:rPr lang="fr-FR" dirty="0" smtClean="0"/>
                <a:t> SOC </a:t>
              </a:r>
              <a:r>
                <a:rPr lang="fr-FR" dirty="0" err="1" smtClean="0"/>
                <a:t>loss</a:t>
              </a:r>
              <a:r>
                <a:rPr lang="fr-FR" dirty="0" smtClean="0"/>
                <a:t> module</a:t>
              </a: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87193" y="3411409"/>
              <a:ext cx="4301449" cy="178648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élogramme 57"/>
            <p:cNvSpPr/>
            <p:nvPr/>
          </p:nvSpPr>
          <p:spPr>
            <a:xfrm>
              <a:off x="8043309" y="4067650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élogramme 52"/>
            <p:cNvSpPr/>
            <p:nvPr/>
          </p:nvSpPr>
          <p:spPr>
            <a:xfrm>
              <a:off x="7957870" y="4002783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Rh</a:t>
              </a:r>
              <a:endParaRPr lang="en-GB" dirty="0"/>
            </a:p>
          </p:txBody>
        </p:sp>
        <p:sp>
          <p:nvSpPr>
            <p:cNvPr id="66" name="Parallélogramme 65"/>
            <p:cNvSpPr/>
            <p:nvPr/>
          </p:nvSpPr>
          <p:spPr>
            <a:xfrm>
              <a:off x="10876571" y="4207169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Parallélogramme 66"/>
            <p:cNvSpPr/>
            <p:nvPr/>
          </p:nvSpPr>
          <p:spPr>
            <a:xfrm>
              <a:off x="10812128" y="4124402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Parallélogramme 69"/>
            <p:cNvSpPr/>
            <p:nvPr/>
          </p:nvSpPr>
          <p:spPr>
            <a:xfrm>
              <a:off x="10736460" y="4067650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élogramme 70"/>
            <p:cNvSpPr/>
            <p:nvPr/>
          </p:nvSpPr>
          <p:spPr>
            <a:xfrm>
              <a:off x="10651021" y="4002783"/>
              <a:ext cx="1143000" cy="725096"/>
            </a:xfrm>
            <a:prstGeom prst="parallelogram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RPE</a:t>
              </a:r>
            </a:p>
            <a:p>
              <a:pPr algn="ctr"/>
              <a:r>
                <a:rPr lang="fr-FR" sz="1600" dirty="0" smtClean="0"/>
                <a:t>SOC</a:t>
              </a:r>
            </a:p>
            <a:p>
              <a:pPr algn="ctr"/>
              <a:r>
                <a:rPr lang="fr-FR" sz="1600" dirty="0" err="1" smtClean="0"/>
                <a:t>loss</a:t>
              </a:r>
              <a:endParaRPr lang="en-GB" sz="16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105892" y="3402251"/>
            <a:ext cx="5565578" cy="2072719"/>
            <a:chOff x="2105892" y="3402251"/>
            <a:chExt cx="5565578" cy="2072719"/>
          </a:xfrm>
        </p:grpSpPr>
        <p:sp>
          <p:nvSpPr>
            <p:cNvPr id="76" name="Flèche vers le bas 75"/>
            <p:cNvSpPr/>
            <p:nvPr/>
          </p:nvSpPr>
          <p:spPr>
            <a:xfrm rot="16200000">
              <a:off x="4426975" y="3418569"/>
              <a:ext cx="502662" cy="26365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638545" y="3496690"/>
              <a:ext cx="2890328" cy="6463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Root</a:t>
              </a:r>
              <a:r>
                <a:rPr lang="fr-FR" dirty="0" smtClean="0"/>
                <a:t> respiration module </a:t>
              </a:r>
              <a:br>
                <a:rPr lang="fr-FR" dirty="0" smtClean="0"/>
              </a:br>
              <a:r>
                <a:rPr lang="fr-FR" i="1" dirty="0" smtClean="0"/>
                <a:t>(not </a:t>
              </a:r>
              <a:r>
                <a:rPr lang="fr-FR" i="1" dirty="0" err="1" smtClean="0"/>
                <a:t>detailed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here</a:t>
              </a:r>
              <a:r>
                <a:rPr lang="fr-FR" i="1" dirty="0" smtClean="0"/>
                <a:t>)</a:t>
              </a:r>
              <a:r>
                <a:rPr lang="fr-FR" dirty="0" smtClean="0"/>
                <a:t> </a:t>
              </a:r>
              <a:endParaRPr lang="en-GB" dirty="0"/>
            </a:p>
          </p:txBody>
        </p:sp>
        <p:sp>
          <p:nvSpPr>
            <p:cNvPr id="15" name="Parallélogramme 14"/>
            <p:cNvSpPr/>
            <p:nvPr/>
          </p:nvSpPr>
          <p:spPr>
            <a:xfrm>
              <a:off x="2246702" y="4323847"/>
              <a:ext cx="1280160" cy="90933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GPP</a:t>
              </a:r>
              <a:endParaRPr lang="en-GB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018821" y="4323847"/>
              <a:ext cx="151226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GPP to root respiration</a:t>
              </a:r>
              <a:endParaRPr lang="en-GB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506772" y="4283577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[1]</a:t>
              </a:r>
              <a:endParaRPr lang="en-GB" sz="10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508123" y="4270800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/>
                <a:t>[2]</a:t>
              </a:r>
              <a:endParaRPr lang="en-GB" sz="1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05892" y="3402251"/>
              <a:ext cx="5565578" cy="207271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élogramme 78"/>
            <p:cNvSpPr/>
            <p:nvPr/>
          </p:nvSpPr>
          <p:spPr>
            <a:xfrm>
              <a:off x="6270230" y="4548640"/>
              <a:ext cx="1143000" cy="725096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élogramme 79"/>
            <p:cNvSpPr/>
            <p:nvPr/>
          </p:nvSpPr>
          <p:spPr>
            <a:xfrm>
              <a:off x="6205787" y="4465873"/>
              <a:ext cx="1143000" cy="725096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Parallélogramme 84"/>
            <p:cNvSpPr/>
            <p:nvPr/>
          </p:nvSpPr>
          <p:spPr>
            <a:xfrm>
              <a:off x="6130119" y="4409121"/>
              <a:ext cx="1143000" cy="725096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Parallélogramme 85"/>
            <p:cNvSpPr/>
            <p:nvPr/>
          </p:nvSpPr>
          <p:spPr>
            <a:xfrm>
              <a:off x="6044680" y="4344254"/>
              <a:ext cx="1143000" cy="725096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Root</a:t>
              </a:r>
              <a:r>
                <a:rPr lang="fr-FR" dirty="0" smtClean="0"/>
                <a:t> </a:t>
              </a:r>
              <a:r>
                <a:rPr lang="fr-FR" dirty="0" err="1" smtClean="0"/>
                <a:t>resp</a:t>
              </a:r>
              <a:r>
                <a:rPr lang="fr-FR" dirty="0" smtClean="0"/>
                <a:t>*</a:t>
              </a:r>
              <a:endParaRPr lang="en-GB" dirty="0"/>
            </a:p>
          </p:txBody>
        </p:sp>
      </p:grpSp>
      <p:sp>
        <p:nvSpPr>
          <p:cNvPr id="55" name="Ellipse 54">
            <a:hlinkClick r:id="rId5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1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7</a:t>
            </a:fld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884256" y="75626"/>
            <a:ext cx="10645228" cy="676139"/>
          </a:xfrm>
        </p:spPr>
        <p:txBody>
          <a:bodyPr>
            <a:noAutofit/>
          </a:bodyPr>
          <a:lstStyle/>
          <a:p>
            <a:r>
              <a:rPr lang="fr-FR" sz="4000" dirty="0" err="1">
                <a:latin typeface="Coolvetica" panose="020B0603030602020004" pitchFamily="34" charset="0"/>
              </a:rPr>
              <a:t>Soil</a:t>
            </a:r>
            <a:r>
              <a:rPr lang="fr-FR" sz="4000" dirty="0">
                <a:latin typeface="Coolvetica" panose="020B0603030602020004" pitchFamily="34" charset="0"/>
              </a:rPr>
              <a:t> </a:t>
            </a:r>
            <a:r>
              <a:rPr lang="fr-FR" sz="4000" dirty="0" smtClean="0">
                <a:latin typeface="Coolvetica" panose="020B0603030602020004" pitchFamily="34" charset="0"/>
              </a:rPr>
              <a:t>respiration → </a:t>
            </a:r>
            <a:r>
              <a:rPr lang="fr-FR" sz="4000" dirty="0" err="1">
                <a:latin typeface="Coolvetica" panose="020B0603030602020004" pitchFamily="34" charset="0"/>
              </a:rPr>
              <a:t>Heterotrophic</a:t>
            </a:r>
            <a:r>
              <a:rPr lang="fr-FR" sz="4000" dirty="0">
                <a:latin typeface="Coolvetica" panose="020B0603030602020004" pitchFamily="34" charset="0"/>
              </a:rPr>
              <a:t> </a:t>
            </a:r>
            <a:r>
              <a:rPr lang="fr-FR" sz="4000" dirty="0" smtClean="0">
                <a:latin typeface="Coolvetica" panose="020B0603030602020004" pitchFamily="34" charset="0"/>
              </a:rPr>
              <a:t>respiration </a:t>
            </a:r>
            <a:r>
              <a:rPr lang="fr-FR" sz="4000" dirty="0">
                <a:latin typeface="Coolvetica" panose="020B0603030602020004" pitchFamily="34" charset="0"/>
              </a:rPr>
              <a:t> </a:t>
            </a:r>
            <a:endParaRPr lang="en-GB" sz="3200" dirty="0">
              <a:latin typeface="Coolvetica" panose="020B0603030602020004" pitchFamily="34" charset="0"/>
              <a:cs typeface="Calibri" panose="020F050202020403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84256" y="6453386"/>
            <a:ext cx="2512088" cy="22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Bond-</a:t>
            </a:r>
            <a:r>
              <a:rPr lang="fr-FR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Lamberty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2004,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00491" y="2700028"/>
            <a:ext cx="1290779" cy="516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Could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RPE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83651" y="2700028"/>
            <a:ext cx="1330181" cy="5164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not </a:t>
            </a:r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RPE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42" y="2884694"/>
            <a:ext cx="7954172" cy="3433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971274" y="3512970"/>
            <a:ext cx="662152" cy="23582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971274" y="4216979"/>
            <a:ext cx="662152" cy="2017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e 17"/>
          <p:cNvGrpSpPr/>
          <p:nvPr/>
        </p:nvGrpSpPr>
        <p:grpSpPr>
          <a:xfrm>
            <a:off x="9092871" y="3271108"/>
            <a:ext cx="2620961" cy="3046988"/>
            <a:chOff x="9092873" y="2700028"/>
            <a:chExt cx="2620961" cy="3046988"/>
          </a:xfrm>
        </p:grpSpPr>
        <p:sp>
          <p:nvSpPr>
            <p:cNvPr id="19" name="ZoneTexte 18"/>
            <p:cNvSpPr txBox="1"/>
            <p:nvPr/>
          </p:nvSpPr>
          <p:spPr>
            <a:xfrm>
              <a:off x="9092873" y="2700028"/>
              <a:ext cx="2620961" cy="304698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Exclusion </a:t>
              </a:r>
            </a:p>
            <a:p>
              <a:r>
                <a:rPr lang="fr-FR" sz="1200" dirty="0" err="1" smtClean="0"/>
                <a:t>Trenched</a:t>
              </a:r>
              <a:r>
                <a:rPr lang="fr-FR" sz="1200" dirty="0" smtClean="0"/>
                <a:t> plots</a:t>
              </a:r>
            </a:p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Extraction</a:t>
              </a:r>
            </a:p>
            <a:p>
              <a:r>
                <a:rPr lang="en-GB" sz="1200" i="1" dirty="0"/>
                <a:t>M</a:t>
              </a:r>
              <a:r>
                <a:rPr lang="en-GB" sz="1200" i="1" dirty="0" smtClean="0"/>
                <a:t>easuring </a:t>
              </a:r>
              <a:r>
                <a:rPr lang="en-GB" sz="1200" i="1" dirty="0"/>
                <a:t>respiration of either roots or pure soil</a:t>
              </a:r>
              <a:endParaRPr lang="fr-FR" sz="1200" i="1" dirty="0" smtClean="0"/>
            </a:p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Isotope</a:t>
              </a:r>
            </a:p>
            <a:p>
              <a:r>
                <a:rPr lang="fr-FR" sz="1200" i="1" dirty="0" smtClean="0"/>
                <a:t>Stable or radioactive isotope labelling </a:t>
              </a:r>
              <a:r>
                <a:rPr lang="fr-FR" sz="1200" dirty="0" err="1" smtClean="0"/>
                <a:t>when</a:t>
              </a:r>
              <a:r>
                <a:rPr lang="fr-FR" sz="1200" dirty="0" smtClean="0"/>
                <a:t> </a:t>
              </a:r>
              <a:r>
                <a:rPr lang="fr-FR" sz="1200" dirty="0" err="1"/>
                <a:t>comparing</a:t>
              </a:r>
              <a:r>
                <a:rPr lang="fr-FR" sz="1200" dirty="0"/>
                <a:t> </a:t>
              </a:r>
              <a:r>
                <a:rPr lang="fr-FR" sz="1200" dirty="0" err="1" smtClean="0"/>
                <a:t>bare</a:t>
              </a:r>
              <a:r>
                <a:rPr lang="fr-FR" sz="1200" dirty="0" smtClean="0"/>
                <a:t> and </a:t>
              </a:r>
              <a:r>
                <a:rPr lang="fr-FR" sz="1200" dirty="0" err="1" smtClean="0"/>
                <a:t>vegetated</a:t>
              </a:r>
              <a:endParaRPr lang="fr-FR" sz="1200" i="1" dirty="0" smtClean="0"/>
            </a:p>
            <a:p>
              <a:pPr marL="285750" indent="-285750">
                <a:buFontTx/>
                <a:buChar char="-"/>
              </a:pPr>
              <a:r>
                <a:rPr lang="fr-FR" sz="1200" b="1" dirty="0" err="1" smtClean="0"/>
                <a:t>Comparison</a:t>
              </a:r>
              <a:endParaRPr lang="fr-FR" sz="1200" b="1" dirty="0" smtClean="0"/>
            </a:p>
            <a:p>
              <a:r>
                <a:rPr lang="en-GB" sz="1200" i="1" dirty="0" smtClean="0"/>
                <a:t>Comparing </a:t>
              </a:r>
              <a:r>
                <a:rPr lang="en-GB" sz="1200" i="1" dirty="0"/>
                <a:t>RS at intact </a:t>
              </a:r>
              <a:r>
                <a:rPr lang="en-GB" sz="1200" i="1" dirty="0" smtClean="0"/>
                <a:t>stands </a:t>
              </a:r>
              <a:r>
                <a:rPr lang="en-GB" sz="1200" i="1" dirty="0"/>
                <a:t>and recent burns, or physiological manipulation of root </a:t>
              </a:r>
              <a:r>
                <a:rPr lang="en-GB" sz="1200" i="1" dirty="0" err="1"/>
                <a:t>photosynthate</a:t>
              </a:r>
              <a:r>
                <a:rPr lang="en-GB" sz="1200" i="1" dirty="0"/>
                <a:t> supply in treatment </a:t>
              </a:r>
              <a:r>
                <a:rPr lang="en-GB" sz="1200" i="1" dirty="0" smtClean="0"/>
                <a:t>plots</a:t>
              </a:r>
            </a:p>
            <a:p>
              <a:pPr marL="171450" indent="-171450">
                <a:buFontTx/>
                <a:buChar char="-"/>
              </a:pPr>
              <a:r>
                <a:rPr lang="fr-FR" sz="1200" b="1" dirty="0" smtClean="0"/>
                <a:t>  </a:t>
              </a:r>
              <a:r>
                <a:rPr lang="fr-FR" sz="1200" b="1" dirty="0" err="1" smtClean="0"/>
                <a:t>Subtraction</a:t>
              </a:r>
              <a:endParaRPr lang="en-GB" sz="1200" b="1" dirty="0" smtClean="0"/>
            </a:p>
            <a:p>
              <a:r>
                <a:rPr lang="en-GB" sz="1200" i="1" dirty="0" smtClean="0"/>
                <a:t>Subtraction </a:t>
              </a:r>
              <a:r>
                <a:rPr lang="en-GB" sz="1200" i="1" dirty="0"/>
                <a:t>using other components of the carbon cycle</a:t>
              </a:r>
              <a:endParaRPr lang="fr-FR" sz="1200" i="1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71022" y="3657600"/>
              <a:ext cx="1045517" cy="20179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71022" y="2735225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71022" y="3111183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71022" y="4215559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71022" y="5125148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Ellipse 24">
            <a:hlinkClick r:id="rId3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 flipH="1">
                <a:off x="884256" y="1100081"/>
                <a:ext cx="1108607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Bond-</a:t>
                </a:r>
                <a:r>
                  <a:rPr lang="fr-FR" dirty="0" err="1"/>
                  <a:t>Lamberty’s</a:t>
                </a:r>
                <a:r>
                  <a:rPr lang="fr-FR" dirty="0"/>
                  <a:t> </a:t>
                </a:r>
                <a:r>
                  <a:rPr lang="fr-FR" dirty="0" err="1"/>
                  <a:t>equation</a:t>
                </a:r>
                <a:r>
                  <a:rPr lang="fr-FR" dirty="0"/>
                  <a:t>, </a:t>
                </a:r>
                <a:r>
                  <a:rPr lang="fr-FR" dirty="0" smtClean="0"/>
                  <a:t>2004</a:t>
                </a:r>
                <a:r>
                  <a:rPr lang="fr-FR" i="1" baseline="30000" dirty="0" smtClean="0"/>
                  <a:t>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𝑅h</m:t>
                              </m:r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=1.22+0.73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𝑅𝑠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algn="ctr"/>
                <a:r>
                  <a:rPr lang="en-US" dirty="0"/>
                  <a:t>Based </a:t>
                </a:r>
                <a:r>
                  <a:rPr lang="en-US" dirty="0" smtClean="0"/>
                  <a:t>on: </a:t>
                </a:r>
                <a:endParaRPr lang="fr-FR" dirty="0" smtClean="0"/>
              </a:p>
              <a:p>
                <a:pPr marL="285750" lvl="0" indent="-285750">
                  <a:buFontTx/>
                  <a:buChar char="-"/>
                </a:pPr>
                <a:r>
                  <a:rPr lang="en-US" dirty="0" smtClean="0"/>
                  <a:t>Soil Respiration Data Base (SRDB, 2004)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en-US" dirty="0" smtClean="0"/>
                  <a:t>Mix </a:t>
                </a:r>
                <a:r>
                  <a:rPr lang="en-US" dirty="0"/>
                  <a:t>of different partitioning </a:t>
                </a:r>
                <a:r>
                  <a:rPr lang="en-US" dirty="0" smtClean="0"/>
                  <a:t>methods -&gt; </a:t>
                </a:r>
                <a:r>
                  <a:rPr lang="en-US" b="1" dirty="0"/>
                  <a:t>We do not know if RPE is included in Bond-</a:t>
                </a:r>
                <a:r>
                  <a:rPr lang="en-US" b="1" dirty="0" err="1"/>
                  <a:t>Lamberty’s</a:t>
                </a:r>
                <a:r>
                  <a:rPr lang="en-US" b="1" dirty="0"/>
                  <a:t> Rh </a:t>
                </a:r>
                <a:r>
                  <a:rPr lang="en-US" b="1" dirty="0" smtClean="0"/>
                  <a:t>estimate !</a:t>
                </a:r>
                <a:endParaRPr lang="en-GB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256" y="1100081"/>
                <a:ext cx="11086070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0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 flipH="1">
                <a:off x="884256" y="1100081"/>
                <a:ext cx="1108607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Bond-</a:t>
                </a:r>
                <a:r>
                  <a:rPr lang="fr-FR" dirty="0" err="1"/>
                  <a:t>Lamberty’s</a:t>
                </a:r>
                <a:r>
                  <a:rPr lang="fr-FR" dirty="0"/>
                  <a:t> </a:t>
                </a:r>
                <a:r>
                  <a:rPr lang="fr-FR" dirty="0" err="1"/>
                  <a:t>equation</a:t>
                </a:r>
                <a:r>
                  <a:rPr lang="fr-FR" dirty="0"/>
                  <a:t>, </a:t>
                </a:r>
                <a:r>
                  <a:rPr lang="fr-FR" dirty="0" smtClean="0"/>
                  <a:t>2004</a:t>
                </a:r>
                <a:r>
                  <a:rPr lang="fr-FR" i="1" baseline="30000" dirty="0" smtClean="0"/>
                  <a:t>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𝑅h</m:t>
                              </m:r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</a:rPr>
                        <m:t>=1.22+0.73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𝑅𝑠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algn="ctr"/>
                <a:r>
                  <a:rPr lang="en-US" dirty="0"/>
                  <a:t>Based </a:t>
                </a:r>
                <a:r>
                  <a:rPr lang="en-US" dirty="0" smtClean="0"/>
                  <a:t>on: </a:t>
                </a:r>
                <a:endParaRPr lang="fr-FR" dirty="0" smtClean="0"/>
              </a:p>
              <a:p>
                <a:pPr marL="285750" lvl="0" indent="-285750">
                  <a:buFontTx/>
                  <a:buChar char="-"/>
                </a:pPr>
                <a:r>
                  <a:rPr lang="en-US" dirty="0" smtClean="0"/>
                  <a:t>Soil Respiration Data Base (SRDB, 2004)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en-US" dirty="0" smtClean="0"/>
                  <a:t>Mix </a:t>
                </a:r>
                <a:r>
                  <a:rPr lang="en-US" dirty="0"/>
                  <a:t>of different partitioning </a:t>
                </a:r>
                <a:r>
                  <a:rPr lang="en-US" dirty="0" smtClean="0"/>
                  <a:t>methods -&gt; </a:t>
                </a:r>
                <a:r>
                  <a:rPr lang="en-US" b="1" dirty="0"/>
                  <a:t>We do not know if RPE is included in Bond-</a:t>
                </a:r>
                <a:r>
                  <a:rPr lang="en-US" b="1" dirty="0" err="1"/>
                  <a:t>Lamberty’s</a:t>
                </a:r>
                <a:r>
                  <a:rPr lang="en-US" b="1" dirty="0"/>
                  <a:t> Rh </a:t>
                </a:r>
                <a:r>
                  <a:rPr lang="en-US" b="1" dirty="0" smtClean="0"/>
                  <a:t>estimate !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256" y="1100081"/>
                <a:ext cx="11086070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/>
          <p:cNvSpPr txBox="1"/>
          <p:nvPr/>
        </p:nvSpPr>
        <p:spPr>
          <a:xfrm>
            <a:off x="884256" y="6453386"/>
            <a:ext cx="2512088" cy="22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Bond-</a:t>
            </a:r>
            <a:r>
              <a:rPr lang="fr-FR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Lamberty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2004,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83651" y="2700028"/>
            <a:ext cx="1330181" cy="5164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not </a:t>
            </a:r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RPE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9092871" y="3271108"/>
            <a:ext cx="2620961" cy="3046988"/>
            <a:chOff x="9092873" y="2700028"/>
            <a:chExt cx="2620961" cy="3046988"/>
          </a:xfrm>
        </p:grpSpPr>
        <p:sp>
          <p:nvSpPr>
            <p:cNvPr id="7" name="ZoneTexte 6"/>
            <p:cNvSpPr txBox="1"/>
            <p:nvPr/>
          </p:nvSpPr>
          <p:spPr>
            <a:xfrm>
              <a:off x="9092873" y="2700028"/>
              <a:ext cx="2620961" cy="304698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Exclusion </a:t>
              </a:r>
            </a:p>
            <a:p>
              <a:r>
                <a:rPr lang="fr-FR" sz="1200" dirty="0" err="1" smtClean="0"/>
                <a:t>Trenched</a:t>
              </a:r>
              <a:r>
                <a:rPr lang="fr-FR" sz="1200" dirty="0" smtClean="0"/>
                <a:t> plots</a:t>
              </a:r>
            </a:p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Extraction</a:t>
              </a:r>
            </a:p>
            <a:p>
              <a:r>
                <a:rPr lang="en-GB" sz="1200" i="1" dirty="0"/>
                <a:t>M</a:t>
              </a:r>
              <a:r>
                <a:rPr lang="en-GB" sz="1200" i="1" dirty="0" smtClean="0"/>
                <a:t>easuring </a:t>
              </a:r>
              <a:r>
                <a:rPr lang="en-GB" sz="1200" i="1" dirty="0"/>
                <a:t>respiration of either roots or pure soil</a:t>
              </a:r>
              <a:endParaRPr lang="fr-FR" sz="1200" i="1" dirty="0" smtClean="0"/>
            </a:p>
            <a:p>
              <a:pPr marL="285750" indent="-285750">
                <a:buFontTx/>
                <a:buChar char="-"/>
              </a:pPr>
              <a:r>
                <a:rPr lang="fr-FR" sz="1200" b="1" dirty="0" smtClean="0"/>
                <a:t>Isotope</a:t>
              </a:r>
            </a:p>
            <a:p>
              <a:r>
                <a:rPr lang="fr-FR" sz="1200" i="1" dirty="0" smtClean="0"/>
                <a:t>Stable or radioactive isotope labelling </a:t>
              </a:r>
              <a:r>
                <a:rPr lang="fr-FR" sz="1200" dirty="0" err="1" smtClean="0"/>
                <a:t>when</a:t>
              </a:r>
              <a:r>
                <a:rPr lang="fr-FR" sz="1200" dirty="0" smtClean="0"/>
                <a:t> </a:t>
              </a:r>
              <a:r>
                <a:rPr lang="fr-FR" sz="1200" dirty="0" err="1"/>
                <a:t>comparing</a:t>
              </a:r>
              <a:r>
                <a:rPr lang="fr-FR" sz="1200" dirty="0"/>
                <a:t> </a:t>
              </a:r>
              <a:r>
                <a:rPr lang="fr-FR" sz="1200" dirty="0" err="1" smtClean="0"/>
                <a:t>bare</a:t>
              </a:r>
              <a:r>
                <a:rPr lang="fr-FR" sz="1200" dirty="0" smtClean="0"/>
                <a:t> and </a:t>
              </a:r>
              <a:r>
                <a:rPr lang="fr-FR" sz="1200" dirty="0" err="1" smtClean="0"/>
                <a:t>vegetated</a:t>
              </a:r>
              <a:endParaRPr lang="fr-FR" sz="1200" i="1" dirty="0" smtClean="0"/>
            </a:p>
            <a:p>
              <a:pPr marL="285750" indent="-285750">
                <a:buFontTx/>
                <a:buChar char="-"/>
              </a:pPr>
              <a:r>
                <a:rPr lang="fr-FR" sz="1200" b="1" dirty="0" err="1" smtClean="0"/>
                <a:t>Comparison</a:t>
              </a:r>
              <a:endParaRPr lang="fr-FR" sz="1200" b="1" dirty="0" smtClean="0"/>
            </a:p>
            <a:p>
              <a:r>
                <a:rPr lang="en-GB" sz="1200" i="1" dirty="0" smtClean="0"/>
                <a:t>Comparing </a:t>
              </a:r>
              <a:r>
                <a:rPr lang="en-GB" sz="1200" i="1" dirty="0"/>
                <a:t>RS at intact </a:t>
              </a:r>
              <a:r>
                <a:rPr lang="en-GB" sz="1200" i="1" dirty="0" smtClean="0"/>
                <a:t>stands </a:t>
              </a:r>
              <a:r>
                <a:rPr lang="en-GB" sz="1200" i="1" dirty="0"/>
                <a:t>and recent burns, or physiological manipulation of root </a:t>
              </a:r>
              <a:r>
                <a:rPr lang="en-GB" sz="1200" i="1" dirty="0" err="1"/>
                <a:t>photosynthate</a:t>
              </a:r>
              <a:r>
                <a:rPr lang="en-GB" sz="1200" i="1" dirty="0"/>
                <a:t> supply in treatment </a:t>
              </a:r>
              <a:r>
                <a:rPr lang="en-GB" sz="1200" i="1" dirty="0" smtClean="0"/>
                <a:t>plots</a:t>
              </a:r>
            </a:p>
            <a:p>
              <a:pPr marL="171450" indent="-171450">
                <a:buFontTx/>
                <a:buChar char="-"/>
              </a:pPr>
              <a:r>
                <a:rPr lang="fr-FR" sz="1200" b="1" dirty="0" smtClean="0"/>
                <a:t>  </a:t>
              </a:r>
              <a:r>
                <a:rPr lang="fr-FR" sz="1200" b="1" dirty="0" err="1" smtClean="0"/>
                <a:t>Subtraction</a:t>
              </a:r>
              <a:endParaRPr lang="en-GB" sz="1200" b="1" dirty="0" smtClean="0"/>
            </a:p>
            <a:p>
              <a:r>
                <a:rPr lang="en-GB" sz="1200" i="1" dirty="0" smtClean="0"/>
                <a:t>Subtraction </a:t>
              </a:r>
              <a:r>
                <a:rPr lang="en-GB" sz="1200" i="1" dirty="0"/>
                <a:t>using other components of the carbon cycle</a:t>
              </a:r>
              <a:endParaRPr lang="fr-FR" sz="1200" i="1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71022" y="3657600"/>
              <a:ext cx="1045517" cy="201799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71022" y="2735225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71022" y="3111183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71022" y="4215559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71022" y="5125148"/>
              <a:ext cx="1045517" cy="20179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42" y="3239817"/>
            <a:ext cx="7981637" cy="2893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912492" y="6133430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err="1" smtClean="0"/>
              <a:t>Jian</a:t>
            </a:r>
            <a:r>
              <a:rPr lang="fr-FR" sz="1100" i="1" dirty="0" smtClean="0"/>
              <a:t> et al., 2021</a:t>
            </a:r>
            <a:endParaRPr lang="en-GB" sz="11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59442" y="2756263"/>
            <a:ext cx="788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Partition </a:t>
            </a:r>
            <a:r>
              <a:rPr lang="fr-FR" dirty="0" err="1" smtClean="0"/>
              <a:t>methods</a:t>
            </a:r>
            <a:r>
              <a:rPr lang="fr-FR" dirty="0" smtClean="0"/>
              <a:t> in the SRDB v5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105075" y="2696803"/>
            <a:ext cx="1290779" cy="516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Could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</a:t>
            </a:r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RPE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3884062"/>
            <a:ext cx="1615440" cy="210525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6174" y="4899660"/>
            <a:ext cx="1615440" cy="224790"/>
          </a:xfrm>
          <a:prstGeom prst="rect">
            <a:avLst/>
          </a:prstGeom>
          <a:noFill/>
          <a:ln>
            <a:solidFill>
              <a:srgbClr val="B39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884256" y="75626"/>
            <a:ext cx="10645228" cy="676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smtClean="0">
                <a:latin typeface="Coolvetica" panose="020B0603030602020004" pitchFamily="34" charset="0"/>
              </a:rPr>
              <a:t>Soil respiration → Heterotrophic respiration  </a:t>
            </a:r>
            <a:endParaRPr lang="en-GB" sz="3200" dirty="0">
              <a:latin typeface="Coolvetica" panose="020B06030306020200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>
            <a:hlinkClick r:id="rId5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age 8"/>
          <p:cNvSpPr/>
          <p:nvPr/>
        </p:nvSpPr>
        <p:spPr>
          <a:xfrm rot="5400000">
            <a:off x="8370600" y="1087658"/>
            <a:ext cx="632011" cy="7689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25288" y="1957352"/>
            <a:ext cx="3900367" cy="391823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391696" y="1957353"/>
            <a:ext cx="3898254" cy="391823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8C1C0-6108-4A36-BEC1-228E241354BD}" type="slidenum">
              <a:rPr lang="fr-FR" smtClean="0"/>
              <a:t>9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36136" y="1842548"/>
            <a:ext cx="160937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Method 1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8097972" y="1793089"/>
            <a:ext cx="155499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Method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2509392" y="4077869"/>
                <a:ext cx="2148922" cy="544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𝐵𝑎𝑠𝑎𝑙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𝑅𝑃𝐸𝑖𝑛𝑐𝑙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𝑅𝑃𝐸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𝑟𝑎𝑡𝑖𝑜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392" y="4077869"/>
                <a:ext cx="2148922" cy="544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991222" y="4210500"/>
                <a:ext cx="328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𝑅𝑃𝐸𝑖𝑛𝑐𝑙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𝑏𝑎𝑠𝑎𝑙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𝑅𝑃𝐸𝑟𝑎𝑡𝑖𝑜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222" y="4210500"/>
                <a:ext cx="3280835" cy="276999"/>
              </a:xfrm>
              <a:prstGeom prst="rect">
                <a:avLst/>
              </a:prstGeom>
              <a:blipFill>
                <a:blip r:embed="rId3"/>
                <a:stretch>
                  <a:fillRect l="-1301" r="-1301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rallélogramme 2"/>
          <p:cNvSpPr/>
          <p:nvPr/>
        </p:nvSpPr>
        <p:spPr>
          <a:xfrm>
            <a:off x="3407725" y="2487544"/>
            <a:ext cx="844240" cy="5124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Rh</a:t>
            </a:r>
            <a:endParaRPr lang="en-GB" dirty="0"/>
          </a:p>
        </p:txBody>
      </p:sp>
      <p:sp>
        <p:nvSpPr>
          <p:cNvPr id="31" name="Parallélogramme 30"/>
          <p:cNvSpPr/>
          <p:nvPr/>
        </p:nvSpPr>
        <p:spPr>
          <a:xfrm>
            <a:off x="7879998" y="2465582"/>
            <a:ext cx="844240" cy="5124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Rh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4176192" y="2560213"/>
            <a:ext cx="182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total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=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basal</a:t>
            </a:r>
            <a:r>
              <a:rPr lang="fr-FR" baseline="-25000" dirty="0" smtClean="0"/>
              <a:t> </a:t>
            </a:r>
            <a:r>
              <a:rPr lang="fr-FR" dirty="0" smtClean="0"/>
              <a:t>+ RPE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8657496" y="2538251"/>
            <a:ext cx="99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=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basal</a:t>
            </a:r>
            <a:r>
              <a:rPr lang="fr-FR" baseline="-25000" dirty="0" smtClean="0"/>
              <a:t> 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2509392" y="3590219"/>
            <a:ext cx="288033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Estimation of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basal</a:t>
            </a:r>
            <a:r>
              <a:rPr lang="fr-FR" dirty="0" smtClean="0"/>
              <a:t> </a:t>
            </a:r>
            <a:endParaRPr lang="en-GB" baseline="-25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992029" y="3590219"/>
            <a:ext cx="288033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Estimation of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total</a:t>
            </a:r>
            <a:r>
              <a:rPr lang="fr-FR" dirty="0" smtClean="0"/>
              <a:t> :</a:t>
            </a:r>
            <a:endParaRPr lang="en-GB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7612139" y="6249177"/>
            <a:ext cx="25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Could</a:t>
            </a:r>
            <a:r>
              <a:rPr lang="fr-FR" sz="1600" i="1" dirty="0" smtClean="0"/>
              <a:t> </a:t>
            </a:r>
            <a:r>
              <a:rPr lang="fr-FR" sz="1600" b="1" i="1" dirty="0" err="1" smtClean="0"/>
              <a:t>overestimate</a:t>
            </a:r>
            <a:r>
              <a:rPr lang="fr-FR" sz="1600" i="1" dirty="0" smtClean="0"/>
              <a:t> RPE ?</a:t>
            </a:r>
            <a:endParaRPr lang="en-GB" sz="16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880319" y="6249177"/>
            <a:ext cx="274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/>
              <a:t>Could</a:t>
            </a:r>
            <a:r>
              <a:rPr lang="fr-FR" sz="1600" i="1" dirty="0" smtClean="0"/>
              <a:t> </a:t>
            </a:r>
            <a:r>
              <a:rPr lang="fr-FR" sz="1600" b="1" i="1" dirty="0" err="1" smtClean="0"/>
              <a:t>underestimate</a:t>
            </a:r>
            <a:r>
              <a:rPr lang="fr-FR" sz="1600" b="1" i="1" dirty="0" smtClean="0"/>
              <a:t> </a:t>
            </a:r>
            <a:r>
              <a:rPr lang="fr-FR" sz="1600" i="1" dirty="0" smtClean="0"/>
              <a:t>RPE ?</a:t>
            </a:r>
            <a:endParaRPr lang="en-GB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42683" y="6540277"/>
            <a:ext cx="2447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Bond-</a:t>
            </a:r>
            <a:r>
              <a:rPr lang="fr-FR" sz="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Lamberty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al., 2004,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Change </a:t>
            </a:r>
            <a:r>
              <a:rPr lang="fr-FR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842683" y="73777"/>
            <a:ext cx="10645228" cy="676139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Coolvetica" panose="020B0603030602020004" pitchFamily="34" charset="0"/>
                <a:cs typeface="Calibri" panose="020F0502020204030204" pitchFamily="34" charset="0"/>
              </a:rPr>
              <a:t>Estimation of Rh </a:t>
            </a:r>
            <a:r>
              <a:rPr lang="fr-FR" sz="3600" dirty="0" err="1">
                <a:latin typeface="Coolvetica" panose="020B0603030602020004" pitchFamily="34" charset="0"/>
                <a:cs typeface="Calibri" panose="020F0502020204030204" pitchFamily="34" charset="0"/>
              </a:rPr>
              <a:t>based</a:t>
            </a:r>
            <a:r>
              <a:rPr lang="fr-FR" sz="3600" dirty="0">
                <a:latin typeface="Coolvetica" panose="020B0603030602020004" pitchFamily="34" charset="0"/>
                <a:cs typeface="Calibri" panose="020F0502020204030204" pitchFamily="34" charset="0"/>
              </a:rPr>
              <a:t> on the Bond-Lamberty</a:t>
            </a:r>
            <a:r>
              <a:rPr lang="fr-FR" sz="3600" baseline="30000" dirty="0">
                <a:latin typeface="Coolvetica" panose="020B0603030602020004" pitchFamily="34" charset="0"/>
                <a:cs typeface="Calibri" panose="020F0502020204030204" pitchFamily="34" charset="0"/>
              </a:rPr>
              <a:t>1</a:t>
            </a:r>
            <a:r>
              <a:rPr lang="fr-FR" sz="3600" dirty="0">
                <a:latin typeface="Coolvetica" panose="020B06030306020200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latin typeface="Coolvetica" panose="020B0603030602020004" pitchFamily="34" charset="0"/>
                <a:cs typeface="Calibri" panose="020F0502020204030204" pitchFamily="34" charset="0"/>
              </a:rPr>
              <a:t>equation</a:t>
            </a:r>
            <a:endParaRPr lang="en-GB" sz="3600" dirty="0">
              <a:latin typeface="Coolvetica" panose="020B06030306020200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797867" y="5363038"/>
                <a:ext cx="2539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𝑅𝑃𝐸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𝑏𝑎𝑠𝑎𝑙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67" y="5363038"/>
                <a:ext cx="2539413" cy="276999"/>
              </a:xfrm>
              <a:prstGeom prst="rect">
                <a:avLst/>
              </a:prstGeom>
              <a:blipFill>
                <a:blip r:embed="rId4"/>
                <a:stretch>
                  <a:fillRect l="-1679" r="-24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509392" y="4809286"/>
            <a:ext cx="288033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Estimation of RPE </a:t>
            </a:r>
            <a:endParaRPr lang="en-GB" baseline="-25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7017885" y="4866477"/>
            <a:ext cx="288033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Estimation of </a:t>
            </a:r>
            <a:r>
              <a:rPr lang="fr-FR" dirty="0" err="1" smtClean="0"/>
              <a:t>Rh</a:t>
            </a:r>
            <a:r>
              <a:rPr lang="fr-FR" baseline="-25000" dirty="0" err="1" smtClean="0"/>
              <a:t>total</a:t>
            </a:r>
            <a:r>
              <a:rPr lang="fr-FR" dirty="0" smtClean="0"/>
              <a:t> :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188344" y="5364415"/>
                <a:ext cx="2539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𝑅𝑃𝐸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𝑏𝑎𝑠𝑎𝑙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344" y="5364415"/>
                <a:ext cx="2539413" cy="276999"/>
              </a:xfrm>
              <a:prstGeom prst="rect">
                <a:avLst/>
              </a:prstGeom>
              <a:blipFill>
                <a:blip r:embed="rId5"/>
                <a:stretch>
                  <a:fillRect l="-1439" r="-24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èche vers le bas 4"/>
          <p:cNvSpPr/>
          <p:nvPr/>
        </p:nvSpPr>
        <p:spPr>
          <a:xfrm>
            <a:off x="8441768" y="5684605"/>
            <a:ext cx="827419" cy="616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èche vers le bas 33"/>
          <p:cNvSpPr/>
          <p:nvPr/>
        </p:nvSpPr>
        <p:spPr>
          <a:xfrm>
            <a:off x="3927113" y="5626846"/>
            <a:ext cx="827419" cy="616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4876628" y="1007041"/>
            <a:ext cx="342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Is RPE </a:t>
            </a:r>
            <a:r>
              <a:rPr lang="fr-FR" sz="2400" dirty="0" err="1" smtClean="0"/>
              <a:t>included</a:t>
            </a:r>
            <a:r>
              <a:rPr lang="fr-FR" sz="2400" dirty="0" smtClean="0"/>
              <a:t> in Rh ?</a:t>
            </a:r>
            <a:endParaRPr lang="en-GB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25643" y="1056604"/>
            <a:ext cx="5739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Yes</a:t>
            </a:r>
            <a:endParaRPr lang="en-GB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8996712" y="1062036"/>
            <a:ext cx="54494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No</a:t>
            </a:r>
            <a:endParaRPr lang="en-GB" i="1" dirty="0"/>
          </a:p>
        </p:txBody>
      </p:sp>
      <p:sp>
        <p:nvSpPr>
          <p:cNvPr id="40" name="Virage 39"/>
          <p:cNvSpPr/>
          <p:nvPr/>
        </p:nvSpPr>
        <p:spPr>
          <a:xfrm rot="5400000" flipV="1">
            <a:off x="4308584" y="1136294"/>
            <a:ext cx="602601" cy="7158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Ellipse 41">
            <a:hlinkClick r:id="rId6" action="ppaction://hlinksldjump"/>
          </p:cNvPr>
          <p:cNvSpPr/>
          <p:nvPr/>
        </p:nvSpPr>
        <p:spPr>
          <a:xfrm>
            <a:off x="48126" y="75626"/>
            <a:ext cx="357510" cy="357510"/>
          </a:xfrm>
          <a:prstGeom prst="ellipse">
            <a:avLst/>
          </a:prstGeom>
          <a:solidFill>
            <a:srgbClr val="4A2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endParaRPr lang="en-GB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0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A7DB6FB-3FD7-4BE9-8CD6-A909C68E52F1}">
  <we:reference id="wa104381063" version="1.0.0.1" store="fr-FR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28873</TotalTime>
  <Words>1589</Words>
  <Application>Microsoft Office PowerPoint</Application>
  <PresentationFormat>Grand écran</PresentationFormat>
  <Paragraphs>500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Coolvetica</vt:lpstr>
      <vt:lpstr>Franklin Gothic Book</vt:lpstr>
      <vt:lpstr>Symbol</vt:lpstr>
      <vt:lpstr>Crop</vt:lpstr>
      <vt:lpstr>Estimating Rhizosphere Priming in European Agricultural Soils</vt:lpstr>
      <vt:lpstr>PrimeSCale model</vt:lpstr>
      <vt:lpstr>Supplements</vt:lpstr>
      <vt:lpstr>Conceptual scheme of soil carbon fluxes</vt:lpstr>
      <vt:lpstr>Rhizosphere Priming Effect Ratio </vt:lpstr>
      <vt:lpstr>The PrimeSCale model </vt:lpstr>
      <vt:lpstr>Soil respiration → Heterotrophic respiration  </vt:lpstr>
      <vt:lpstr>Présentation PowerPoint</vt:lpstr>
      <vt:lpstr>Estimation of Rh based on the Bond-Lamberty1 equation</vt:lpstr>
      <vt:lpstr>First results - details </vt:lpstr>
      <vt:lpstr>Research gap – Crop Residues </vt:lpstr>
      <vt:lpstr>Research gap – Crop Residues </vt:lpstr>
      <vt:lpstr>Research gap – Crop Residues </vt:lpstr>
      <vt:lpstr>Residues included in Rh ?</vt:lpstr>
      <vt:lpstr>GPP to root respiration </vt:lpstr>
      <vt:lpstr>GPP to root respiration </vt:lpstr>
      <vt:lpstr>Depth distribution of soil respiration</vt:lpstr>
      <vt:lpstr>Depth distribution of soil respiration</vt:lpstr>
      <vt:lpstr>PrimeSCale inputs for European croplands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talk about AI4SH project</dc:title>
  <dc:creator>Nicolas B</dc:creator>
  <cp:lastModifiedBy>NicolasB</cp:lastModifiedBy>
  <cp:revision>321</cp:revision>
  <dcterms:created xsi:type="dcterms:W3CDTF">2024-02-06T07:59:44Z</dcterms:created>
  <dcterms:modified xsi:type="dcterms:W3CDTF">2025-04-27T13:52:14Z</dcterms:modified>
</cp:coreProperties>
</file>