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80" r:id="rId3"/>
  </p:sldMasterIdLst>
  <p:notesMasterIdLst>
    <p:notesMasterId r:id="rId61"/>
  </p:notesMasterIdLst>
  <p:handoutMasterIdLst>
    <p:handoutMasterId r:id="rId62"/>
  </p:handoutMasterIdLst>
  <p:sldIdLst>
    <p:sldId id="256" r:id="rId4"/>
    <p:sldId id="895714379" r:id="rId5"/>
    <p:sldId id="257" r:id="rId6"/>
    <p:sldId id="895714380" r:id="rId7"/>
    <p:sldId id="273" r:id="rId8"/>
    <p:sldId id="274" r:id="rId9"/>
    <p:sldId id="275" r:id="rId10"/>
    <p:sldId id="276" r:id="rId11"/>
    <p:sldId id="277" r:id="rId12"/>
    <p:sldId id="278" r:id="rId13"/>
    <p:sldId id="279" r:id="rId14"/>
    <p:sldId id="263" r:id="rId15"/>
    <p:sldId id="895714384" r:id="rId16"/>
    <p:sldId id="450" r:id="rId17"/>
    <p:sldId id="439" r:id="rId18"/>
    <p:sldId id="440" r:id="rId19"/>
    <p:sldId id="444" r:id="rId20"/>
    <p:sldId id="260" r:id="rId21"/>
    <p:sldId id="449" r:id="rId22"/>
    <p:sldId id="451" r:id="rId23"/>
    <p:sldId id="454" r:id="rId24"/>
    <p:sldId id="445" r:id="rId25"/>
    <p:sldId id="443" r:id="rId26"/>
    <p:sldId id="895714381" r:id="rId27"/>
    <p:sldId id="291" r:id="rId28"/>
    <p:sldId id="292" r:id="rId29"/>
    <p:sldId id="300" r:id="rId30"/>
    <p:sldId id="301" r:id="rId31"/>
    <p:sldId id="296" r:id="rId32"/>
    <p:sldId id="297" r:id="rId33"/>
    <p:sldId id="298" r:id="rId34"/>
    <p:sldId id="299" r:id="rId35"/>
    <p:sldId id="265" r:id="rId36"/>
    <p:sldId id="895714382" r:id="rId37"/>
    <p:sldId id="302" r:id="rId38"/>
    <p:sldId id="303" r:id="rId39"/>
    <p:sldId id="266" r:id="rId40"/>
    <p:sldId id="304" r:id="rId41"/>
    <p:sldId id="305" r:id="rId42"/>
    <p:sldId id="306" r:id="rId43"/>
    <p:sldId id="307" r:id="rId44"/>
    <p:sldId id="264" r:id="rId45"/>
    <p:sldId id="308" r:id="rId46"/>
    <p:sldId id="309" r:id="rId47"/>
    <p:sldId id="895714383" r:id="rId48"/>
    <p:sldId id="280" r:id="rId49"/>
    <p:sldId id="281" r:id="rId50"/>
    <p:sldId id="282" r:id="rId51"/>
    <p:sldId id="283" r:id="rId52"/>
    <p:sldId id="289" r:id="rId53"/>
    <p:sldId id="290" r:id="rId54"/>
    <p:sldId id="284" r:id="rId55"/>
    <p:sldId id="285" r:id="rId56"/>
    <p:sldId id="286" r:id="rId57"/>
    <p:sldId id="287" r:id="rId58"/>
    <p:sldId id="895714377" r:id="rId59"/>
    <p:sldId id="895714385" r:id="rId60"/>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00"/>
    <p:restoredTop sz="79865"/>
  </p:normalViewPr>
  <p:slideViewPr>
    <p:cSldViewPr snapToGrid="0" snapToObjects="1">
      <p:cViewPr>
        <p:scale>
          <a:sx n="97" d="100"/>
          <a:sy n="97" d="100"/>
        </p:scale>
        <p:origin x="2576" y="1488"/>
      </p:cViewPr>
      <p:guideLst>
        <p:guide orient="horz" pos="2160"/>
        <p:guide pos="2880"/>
      </p:guideLst>
    </p:cSldViewPr>
  </p:slideViewPr>
  <p:notesTextViewPr>
    <p:cViewPr>
      <p:scale>
        <a:sx n="20" d="100"/>
        <a:sy n="2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36B548-0510-42EF-912B-AEFD91E35EE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7EC2E810-B811-4E83-A3A3-33335B1F5722}">
      <dgm:prSet/>
      <dgm:spPr/>
      <dgm:t>
        <a:bodyPr/>
        <a:lstStyle/>
        <a:p>
          <a:r>
            <a:rPr kumimoji="1" lang="en-US"/>
            <a:t>Overview: </a:t>
          </a:r>
          <a:r>
            <a:rPr lang="en-US"/>
            <a:t>Development of a Dual-Chamber Atmospheric Simulation System for Bioaerosol Research</a:t>
          </a:r>
        </a:p>
      </dgm:t>
    </dgm:pt>
    <dgm:pt modelId="{EDD95713-F056-40BE-B181-D57F08F83652}" type="parTrans" cxnId="{B01C27E5-5F8C-46C9-AB25-FAAE48376461}">
      <dgm:prSet/>
      <dgm:spPr/>
      <dgm:t>
        <a:bodyPr/>
        <a:lstStyle/>
        <a:p>
          <a:endParaRPr lang="en-US"/>
        </a:p>
      </dgm:t>
    </dgm:pt>
    <dgm:pt modelId="{B9098B6E-501D-4BBA-A9A1-D7ADA58F958A}" type="sibTrans" cxnId="{B01C27E5-5F8C-46C9-AB25-FAAE48376461}">
      <dgm:prSet/>
      <dgm:spPr/>
      <dgm:t>
        <a:bodyPr/>
        <a:lstStyle/>
        <a:p>
          <a:endParaRPr lang="en-US"/>
        </a:p>
      </dgm:t>
    </dgm:pt>
    <dgm:pt modelId="{D025E5D8-6781-4801-BFE6-71B2E999AB2C}">
      <dgm:prSet/>
      <dgm:spPr/>
      <dgm:t>
        <a:bodyPr/>
        <a:lstStyle/>
        <a:p>
          <a:r>
            <a:rPr lang="en-US" dirty="0"/>
            <a:t>Custom dual bioaerosol chamber (BSL2, UV, Temp control)</a:t>
          </a:r>
        </a:p>
      </dgm:t>
    </dgm:pt>
    <dgm:pt modelId="{BA7507C0-6240-4822-B5E8-7ECA38B24C77}" type="parTrans" cxnId="{16443937-C66F-4253-B3A7-F4B04DB3A2BE}">
      <dgm:prSet/>
      <dgm:spPr/>
      <dgm:t>
        <a:bodyPr/>
        <a:lstStyle/>
        <a:p>
          <a:endParaRPr lang="en-US"/>
        </a:p>
      </dgm:t>
    </dgm:pt>
    <dgm:pt modelId="{D6194739-6BE5-4751-BABA-1CC558FF5DCC}" type="sibTrans" cxnId="{16443937-C66F-4253-B3A7-F4B04DB3A2BE}">
      <dgm:prSet/>
      <dgm:spPr/>
      <dgm:t>
        <a:bodyPr/>
        <a:lstStyle/>
        <a:p>
          <a:endParaRPr lang="en-US"/>
        </a:p>
      </dgm:t>
    </dgm:pt>
    <dgm:pt modelId="{69354DA2-29B1-4E3E-8864-70BABB50745B}">
      <dgm:prSet/>
      <dgm:spPr/>
      <dgm:t>
        <a:bodyPr/>
        <a:lstStyle/>
        <a:p>
          <a:r>
            <a:rPr lang="en-US" dirty="0"/>
            <a:t>Outdoor comparison of two real-time bioaerosol counters </a:t>
          </a:r>
        </a:p>
      </dgm:t>
    </dgm:pt>
    <dgm:pt modelId="{F7F8EEBE-625F-481E-81B9-826B4F972A92}" type="parTrans" cxnId="{E70D5585-0CED-4002-84D4-A8B325444893}">
      <dgm:prSet/>
      <dgm:spPr/>
      <dgm:t>
        <a:bodyPr/>
        <a:lstStyle/>
        <a:p>
          <a:endParaRPr lang="en-US"/>
        </a:p>
      </dgm:t>
    </dgm:pt>
    <dgm:pt modelId="{2988AB4B-AF54-4B95-BBF7-ABFEE071242C}" type="sibTrans" cxnId="{E70D5585-0CED-4002-84D4-A8B325444893}">
      <dgm:prSet/>
      <dgm:spPr/>
      <dgm:t>
        <a:bodyPr/>
        <a:lstStyle/>
        <a:p>
          <a:endParaRPr lang="en-US"/>
        </a:p>
      </dgm:t>
    </dgm:pt>
    <dgm:pt modelId="{14DFE80E-C890-453F-B6DE-7E1A5B85CF39}">
      <dgm:prSet/>
      <dgm:spPr/>
      <dgm:t>
        <a:bodyPr/>
        <a:lstStyle/>
        <a:p>
          <a:r>
            <a:rPr lang="en-US"/>
            <a:t>Indoor comparison of two real-time bioaerosol counters</a:t>
          </a:r>
        </a:p>
      </dgm:t>
    </dgm:pt>
    <dgm:pt modelId="{4C32329A-5F45-4785-8E87-36C7F2760E52}" type="parTrans" cxnId="{1A3A44D5-A95A-4778-A9F2-8EAB19435A5F}">
      <dgm:prSet/>
      <dgm:spPr/>
      <dgm:t>
        <a:bodyPr/>
        <a:lstStyle/>
        <a:p>
          <a:endParaRPr lang="en-US"/>
        </a:p>
      </dgm:t>
    </dgm:pt>
    <dgm:pt modelId="{26EEB11A-BCB1-4E22-A278-1E356D1C8E17}" type="sibTrans" cxnId="{1A3A44D5-A95A-4778-A9F2-8EAB19435A5F}">
      <dgm:prSet/>
      <dgm:spPr/>
      <dgm:t>
        <a:bodyPr/>
        <a:lstStyle/>
        <a:p>
          <a:endParaRPr lang="en-US"/>
        </a:p>
      </dgm:t>
    </dgm:pt>
    <dgm:pt modelId="{57BFBFED-5688-4B00-93FD-9B04D94DF1E6}">
      <dgm:prSet/>
      <dgm:spPr/>
      <dgm:t>
        <a:bodyPr/>
        <a:lstStyle/>
        <a:p>
          <a:r>
            <a:rPr kumimoji="1" lang="en-US" dirty="0"/>
            <a:t>Case Study: Bioaerosol Measurement at a University Hospital</a:t>
          </a:r>
          <a:endParaRPr lang="en-US" dirty="0"/>
        </a:p>
      </dgm:t>
    </dgm:pt>
    <dgm:pt modelId="{9622BD80-08A5-4C5F-BD4E-DF794F8FAC58}" type="parTrans" cxnId="{5FE9734E-46AB-4963-9172-3CA83FAF4301}">
      <dgm:prSet/>
      <dgm:spPr/>
      <dgm:t>
        <a:bodyPr/>
        <a:lstStyle/>
        <a:p>
          <a:endParaRPr lang="en-US"/>
        </a:p>
      </dgm:t>
    </dgm:pt>
    <dgm:pt modelId="{8D8A5321-B727-4C71-914E-37A9922376F5}" type="sibTrans" cxnId="{5FE9734E-46AB-4963-9172-3CA83FAF4301}">
      <dgm:prSet/>
      <dgm:spPr/>
      <dgm:t>
        <a:bodyPr/>
        <a:lstStyle/>
        <a:p>
          <a:endParaRPr lang="en-US"/>
        </a:p>
      </dgm:t>
    </dgm:pt>
    <dgm:pt modelId="{FE6E3C9A-B812-BC4C-92B9-0D6CEEA49289}" type="pres">
      <dgm:prSet presAssocID="{9136B548-0510-42EF-912B-AEFD91E35EE5}" presName="outerComposite" presStyleCnt="0">
        <dgm:presLayoutVars>
          <dgm:chMax val="5"/>
          <dgm:dir/>
          <dgm:resizeHandles val="exact"/>
        </dgm:presLayoutVars>
      </dgm:prSet>
      <dgm:spPr/>
    </dgm:pt>
    <dgm:pt modelId="{D1264567-0FA4-C84F-BD6D-A4AA3A7E85EE}" type="pres">
      <dgm:prSet presAssocID="{9136B548-0510-42EF-912B-AEFD91E35EE5}" presName="dummyMaxCanvas" presStyleCnt="0">
        <dgm:presLayoutVars/>
      </dgm:prSet>
      <dgm:spPr/>
    </dgm:pt>
    <dgm:pt modelId="{0583A67D-4AF9-EF4E-B7AC-AC3372179A4F}" type="pres">
      <dgm:prSet presAssocID="{9136B548-0510-42EF-912B-AEFD91E35EE5}" presName="FiveNodes_1" presStyleLbl="node1" presStyleIdx="0" presStyleCnt="5">
        <dgm:presLayoutVars>
          <dgm:bulletEnabled val="1"/>
        </dgm:presLayoutVars>
      </dgm:prSet>
      <dgm:spPr/>
    </dgm:pt>
    <dgm:pt modelId="{DA8973B0-58CC-4248-9A48-841214F224FB}" type="pres">
      <dgm:prSet presAssocID="{9136B548-0510-42EF-912B-AEFD91E35EE5}" presName="FiveNodes_2" presStyleLbl="node1" presStyleIdx="1" presStyleCnt="5" custScaleX="106898" custLinFactNeighborX="-3762" custLinFactNeighborY="-8135">
        <dgm:presLayoutVars>
          <dgm:bulletEnabled val="1"/>
        </dgm:presLayoutVars>
      </dgm:prSet>
      <dgm:spPr/>
    </dgm:pt>
    <dgm:pt modelId="{A63DEBB2-E22C-D144-BEBA-0921DBB1C786}" type="pres">
      <dgm:prSet presAssocID="{9136B548-0510-42EF-912B-AEFD91E35EE5}" presName="FiveNodes_3" presStyleLbl="node1" presStyleIdx="2" presStyleCnt="5" custLinFactNeighborX="-7917" custLinFactNeighborY="-13016">
        <dgm:presLayoutVars>
          <dgm:bulletEnabled val="1"/>
        </dgm:presLayoutVars>
      </dgm:prSet>
      <dgm:spPr/>
    </dgm:pt>
    <dgm:pt modelId="{944F72B5-3CE7-E24D-AA09-DD4295C11568}" type="pres">
      <dgm:prSet presAssocID="{9136B548-0510-42EF-912B-AEFD91E35EE5}" presName="FiveNodes_4" presStyleLbl="node1" presStyleIdx="3" presStyleCnt="5" custLinFactNeighborX="-15571" custLinFactNeighborY="-17897">
        <dgm:presLayoutVars>
          <dgm:bulletEnabled val="1"/>
        </dgm:presLayoutVars>
      </dgm:prSet>
      <dgm:spPr/>
    </dgm:pt>
    <dgm:pt modelId="{DA6EC55B-355D-C745-B98B-99EE9A567E90}" type="pres">
      <dgm:prSet presAssocID="{9136B548-0510-42EF-912B-AEFD91E35EE5}" presName="FiveNodes_5" presStyleLbl="node1" presStyleIdx="4" presStyleCnt="5" custLinFactNeighborX="-23001" custLinFactNeighborY="-19524">
        <dgm:presLayoutVars>
          <dgm:bulletEnabled val="1"/>
        </dgm:presLayoutVars>
      </dgm:prSet>
      <dgm:spPr/>
    </dgm:pt>
    <dgm:pt modelId="{56BA6B4C-3AEA-2946-9B52-6464F578EE1F}" type="pres">
      <dgm:prSet presAssocID="{9136B548-0510-42EF-912B-AEFD91E35EE5}" presName="FiveConn_1-2" presStyleLbl="fgAccFollowNode1" presStyleIdx="0" presStyleCnt="4">
        <dgm:presLayoutVars>
          <dgm:bulletEnabled val="1"/>
        </dgm:presLayoutVars>
      </dgm:prSet>
      <dgm:spPr/>
    </dgm:pt>
    <dgm:pt modelId="{BDD700E3-97B6-E34E-BB98-675F84B5DCB3}" type="pres">
      <dgm:prSet presAssocID="{9136B548-0510-42EF-912B-AEFD91E35EE5}" presName="FiveConn_2-3" presStyleLbl="fgAccFollowNode1" presStyleIdx="1" presStyleCnt="4" custLinFactNeighborX="-45054" custLinFactNeighborY="-10012">
        <dgm:presLayoutVars>
          <dgm:bulletEnabled val="1"/>
        </dgm:presLayoutVars>
      </dgm:prSet>
      <dgm:spPr/>
    </dgm:pt>
    <dgm:pt modelId="{DC17CA9D-F1B4-774E-950A-63B9E5422C3F}" type="pres">
      <dgm:prSet presAssocID="{9136B548-0510-42EF-912B-AEFD91E35EE5}" presName="FiveConn_3-4" presStyleLbl="fgAccFollowNode1" presStyleIdx="2" presStyleCnt="4" custLinFactX="-33920" custLinFactNeighborX="-100000" custLinFactNeighborY="-15018">
        <dgm:presLayoutVars>
          <dgm:bulletEnabled val="1"/>
        </dgm:presLayoutVars>
      </dgm:prSet>
      <dgm:spPr/>
    </dgm:pt>
    <dgm:pt modelId="{88E4B902-F8A5-BD4D-99C1-EA727AE0EFFA}" type="pres">
      <dgm:prSet presAssocID="{9136B548-0510-42EF-912B-AEFD91E35EE5}" presName="FiveConn_4-5" presStyleLbl="fgAccFollowNode1" presStyleIdx="3" presStyleCnt="4" custLinFactX="-100000" custLinFactNeighborX="-122766" custLinFactNeighborY="-17521">
        <dgm:presLayoutVars>
          <dgm:bulletEnabled val="1"/>
        </dgm:presLayoutVars>
      </dgm:prSet>
      <dgm:spPr/>
    </dgm:pt>
    <dgm:pt modelId="{40EEB137-5F97-BE4E-B212-1ECC9C879E0C}" type="pres">
      <dgm:prSet presAssocID="{9136B548-0510-42EF-912B-AEFD91E35EE5}" presName="FiveNodes_1_text" presStyleLbl="node1" presStyleIdx="4" presStyleCnt="5">
        <dgm:presLayoutVars>
          <dgm:bulletEnabled val="1"/>
        </dgm:presLayoutVars>
      </dgm:prSet>
      <dgm:spPr/>
    </dgm:pt>
    <dgm:pt modelId="{27FDB0C0-26E3-3242-9068-287C7A3124EC}" type="pres">
      <dgm:prSet presAssocID="{9136B548-0510-42EF-912B-AEFD91E35EE5}" presName="FiveNodes_2_text" presStyleLbl="node1" presStyleIdx="4" presStyleCnt="5">
        <dgm:presLayoutVars>
          <dgm:bulletEnabled val="1"/>
        </dgm:presLayoutVars>
      </dgm:prSet>
      <dgm:spPr/>
    </dgm:pt>
    <dgm:pt modelId="{7BBA811B-0D55-5442-BF56-438A76E9EA3D}" type="pres">
      <dgm:prSet presAssocID="{9136B548-0510-42EF-912B-AEFD91E35EE5}" presName="FiveNodes_3_text" presStyleLbl="node1" presStyleIdx="4" presStyleCnt="5">
        <dgm:presLayoutVars>
          <dgm:bulletEnabled val="1"/>
        </dgm:presLayoutVars>
      </dgm:prSet>
      <dgm:spPr/>
    </dgm:pt>
    <dgm:pt modelId="{8189C0C9-50C1-104A-852C-B534AFC9DD36}" type="pres">
      <dgm:prSet presAssocID="{9136B548-0510-42EF-912B-AEFD91E35EE5}" presName="FiveNodes_4_text" presStyleLbl="node1" presStyleIdx="4" presStyleCnt="5">
        <dgm:presLayoutVars>
          <dgm:bulletEnabled val="1"/>
        </dgm:presLayoutVars>
      </dgm:prSet>
      <dgm:spPr/>
    </dgm:pt>
    <dgm:pt modelId="{50207CBA-EE28-5D4D-B4F8-DA86A2B88009}" type="pres">
      <dgm:prSet presAssocID="{9136B548-0510-42EF-912B-AEFD91E35EE5}" presName="FiveNodes_5_text" presStyleLbl="node1" presStyleIdx="4" presStyleCnt="5">
        <dgm:presLayoutVars>
          <dgm:bulletEnabled val="1"/>
        </dgm:presLayoutVars>
      </dgm:prSet>
      <dgm:spPr/>
    </dgm:pt>
  </dgm:ptLst>
  <dgm:cxnLst>
    <dgm:cxn modelId="{1D908105-633B-1748-9668-402863825688}" type="presOf" srcId="{D025E5D8-6781-4801-BFE6-71B2E999AB2C}" destId="{DA8973B0-58CC-4248-9A48-841214F224FB}" srcOrd="0" destOrd="0" presId="urn:microsoft.com/office/officeart/2005/8/layout/vProcess5"/>
    <dgm:cxn modelId="{9E20300C-0832-AD4E-8D0E-F699C1E0E27F}" type="presOf" srcId="{26EEB11A-BCB1-4E22-A278-1E356D1C8E17}" destId="{88E4B902-F8A5-BD4D-99C1-EA727AE0EFFA}" srcOrd="0" destOrd="0" presId="urn:microsoft.com/office/officeart/2005/8/layout/vProcess5"/>
    <dgm:cxn modelId="{A3566910-9664-0345-B621-FD716DF22A26}" type="presOf" srcId="{14DFE80E-C890-453F-B6DE-7E1A5B85CF39}" destId="{8189C0C9-50C1-104A-852C-B534AFC9DD36}" srcOrd="1" destOrd="0" presId="urn:microsoft.com/office/officeart/2005/8/layout/vProcess5"/>
    <dgm:cxn modelId="{7CBFB023-25D0-7046-8CA7-E50F11269D3C}" type="presOf" srcId="{7EC2E810-B811-4E83-A3A3-33335B1F5722}" destId="{0583A67D-4AF9-EF4E-B7AC-AC3372179A4F}" srcOrd="0" destOrd="0" presId="urn:microsoft.com/office/officeart/2005/8/layout/vProcess5"/>
    <dgm:cxn modelId="{16443937-C66F-4253-B3A7-F4B04DB3A2BE}" srcId="{9136B548-0510-42EF-912B-AEFD91E35EE5}" destId="{D025E5D8-6781-4801-BFE6-71B2E999AB2C}" srcOrd="1" destOrd="0" parTransId="{BA7507C0-6240-4822-B5E8-7ECA38B24C77}" sibTransId="{D6194739-6BE5-4751-BABA-1CC558FF5DCC}"/>
    <dgm:cxn modelId="{569DE23D-7F05-894D-8AF2-41695BD3E4B5}" type="presOf" srcId="{14DFE80E-C890-453F-B6DE-7E1A5B85CF39}" destId="{944F72B5-3CE7-E24D-AA09-DD4295C11568}" srcOrd="0" destOrd="0" presId="urn:microsoft.com/office/officeart/2005/8/layout/vProcess5"/>
    <dgm:cxn modelId="{5FE9734E-46AB-4963-9172-3CA83FAF4301}" srcId="{9136B548-0510-42EF-912B-AEFD91E35EE5}" destId="{57BFBFED-5688-4B00-93FD-9B04D94DF1E6}" srcOrd="4" destOrd="0" parTransId="{9622BD80-08A5-4C5F-BD4E-DF794F8FAC58}" sibTransId="{8D8A5321-B727-4C71-914E-37A9922376F5}"/>
    <dgm:cxn modelId="{4E006653-430E-B64D-809E-225E1DEE0372}" type="presOf" srcId="{69354DA2-29B1-4E3E-8864-70BABB50745B}" destId="{A63DEBB2-E22C-D144-BEBA-0921DBB1C786}" srcOrd="0" destOrd="0" presId="urn:microsoft.com/office/officeart/2005/8/layout/vProcess5"/>
    <dgm:cxn modelId="{0D3C756A-7F62-2D40-B090-5FC4CA489575}" type="presOf" srcId="{57BFBFED-5688-4B00-93FD-9B04D94DF1E6}" destId="{50207CBA-EE28-5D4D-B4F8-DA86A2B88009}" srcOrd="1" destOrd="0" presId="urn:microsoft.com/office/officeart/2005/8/layout/vProcess5"/>
    <dgm:cxn modelId="{318D8376-96AF-5F4E-B5A1-D18689D88FF9}" type="presOf" srcId="{D6194739-6BE5-4751-BABA-1CC558FF5DCC}" destId="{BDD700E3-97B6-E34E-BB98-675F84B5DCB3}" srcOrd="0" destOrd="0" presId="urn:microsoft.com/office/officeart/2005/8/layout/vProcess5"/>
    <dgm:cxn modelId="{E70D5585-0CED-4002-84D4-A8B325444893}" srcId="{9136B548-0510-42EF-912B-AEFD91E35EE5}" destId="{69354DA2-29B1-4E3E-8864-70BABB50745B}" srcOrd="2" destOrd="0" parTransId="{F7F8EEBE-625F-481E-81B9-826B4F972A92}" sibTransId="{2988AB4B-AF54-4B95-BBF7-ABFEE071242C}"/>
    <dgm:cxn modelId="{8894C990-B5D7-C641-81EA-B09412E6BB17}" type="presOf" srcId="{2988AB4B-AF54-4B95-BBF7-ABFEE071242C}" destId="{DC17CA9D-F1B4-774E-950A-63B9E5422C3F}" srcOrd="0" destOrd="0" presId="urn:microsoft.com/office/officeart/2005/8/layout/vProcess5"/>
    <dgm:cxn modelId="{CDEC1E9E-ABDA-554E-94B7-1F890D4C6B49}" type="presOf" srcId="{69354DA2-29B1-4E3E-8864-70BABB50745B}" destId="{7BBA811B-0D55-5442-BF56-438A76E9EA3D}" srcOrd="1" destOrd="0" presId="urn:microsoft.com/office/officeart/2005/8/layout/vProcess5"/>
    <dgm:cxn modelId="{3BE871AA-BC10-8149-B1CE-0F10B94BB674}" type="presOf" srcId="{D025E5D8-6781-4801-BFE6-71B2E999AB2C}" destId="{27FDB0C0-26E3-3242-9068-287C7A3124EC}" srcOrd="1" destOrd="0" presId="urn:microsoft.com/office/officeart/2005/8/layout/vProcess5"/>
    <dgm:cxn modelId="{73325CAB-4BB3-504E-A9F2-249137E6764D}" type="presOf" srcId="{7EC2E810-B811-4E83-A3A3-33335B1F5722}" destId="{40EEB137-5F97-BE4E-B212-1ECC9C879E0C}" srcOrd="1" destOrd="0" presId="urn:microsoft.com/office/officeart/2005/8/layout/vProcess5"/>
    <dgm:cxn modelId="{4BEEAECB-6494-E846-AC81-95DC3BF22D9A}" type="presOf" srcId="{9136B548-0510-42EF-912B-AEFD91E35EE5}" destId="{FE6E3C9A-B812-BC4C-92B9-0D6CEEA49289}" srcOrd="0" destOrd="0" presId="urn:microsoft.com/office/officeart/2005/8/layout/vProcess5"/>
    <dgm:cxn modelId="{1A3A44D5-A95A-4778-A9F2-8EAB19435A5F}" srcId="{9136B548-0510-42EF-912B-AEFD91E35EE5}" destId="{14DFE80E-C890-453F-B6DE-7E1A5B85CF39}" srcOrd="3" destOrd="0" parTransId="{4C32329A-5F45-4785-8E87-36C7F2760E52}" sibTransId="{26EEB11A-BCB1-4E22-A278-1E356D1C8E17}"/>
    <dgm:cxn modelId="{9C7B5FDF-22D7-A94F-B724-C44C1D7FEC78}" type="presOf" srcId="{57BFBFED-5688-4B00-93FD-9B04D94DF1E6}" destId="{DA6EC55B-355D-C745-B98B-99EE9A567E90}" srcOrd="0" destOrd="0" presId="urn:microsoft.com/office/officeart/2005/8/layout/vProcess5"/>
    <dgm:cxn modelId="{B01C27E5-5F8C-46C9-AB25-FAAE48376461}" srcId="{9136B548-0510-42EF-912B-AEFD91E35EE5}" destId="{7EC2E810-B811-4E83-A3A3-33335B1F5722}" srcOrd="0" destOrd="0" parTransId="{EDD95713-F056-40BE-B181-D57F08F83652}" sibTransId="{B9098B6E-501D-4BBA-A9A1-D7ADA58F958A}"/>
    <dgm:cxn modelId="{CD6E0FF7-79DB-7B42-9CC4-62E5473FDC54}" type="presOf" srcId="{B9098B6E-501D-4BBA-A9A1-D7ADA58F958A}" destId="{56BA6B4C-3AEA-2946-9B52-6464F578EE1F}" srcOrd="0" destOrd="0" presId="urn:microsoft.com/office/officeart/2005/8/layout/vProcess5"/>
    <dgm:cxn modelId="{1CB62F1F-D9A5-B445-B1F8-E18D3E6F73CA}" type="presParOf" srcId="{FE6E3C9A-B812-BC4C-92B9-0D6CEEA49289}" destId="{D1264567-0FA4-C84F-BD6D-A4AA3A7E85EE}" srcOrd="0" destOrd="0" presId="urn:microsoft.com/office/officeart/2005/8/layout/vProcess5"/>
    <dgm:cxn modelId="{9E653E35-DA50-7F4C-A7F6-E08E168D1F4E}" type="presParOf" srcId="{FE6E3C9A-B812-BC4C-92B9-0D6CEEA49289}" destId="{0583A67D-4AF9-EF4E-B7AC-AC3372179A4F}" srcOrd="1" destOrd="0" presId="urn:microsoft.com/office/officeart/2005/8/layout/vProcess5"/>
    <dgm:cxn modelId="{564D6BC2-FEAE-7D45-B1A6-AAF792EA02F9}" type="presParOf" srcId="{FE6E3C9A-B812-BC4C-92B9-0D6CEEA49289}" destId="{DA8973B0-58CC-4248-9A48-841214F224FB}" srcOrd="2" destOrd="0" presId="urn:microsoft.com/office/officeart/2005/8/layout/vProcess5"/>
    <dgm:cxn modelId="{17F0976B-95FE-D54E-88A6-94190C7685F3}" type="presParOf" srcId="{FE6E3C9A-B812-BC4C-92B9-0D6CEEA49289}" destId="{A63DEBB2-E22C-D144-BEBA-0921DBB1C786}" srcOrd="3" destOrd="0" presId="urn:microsoft.com/office/officeart/2005/8/layout/vProcess5"/>
    <dgm:cxn modelId="{EA4E0554-BA00-4749-9BD2-A268AE7EB4F9}" type="presParOf" srcId="{FE6E3C9A-B812-BC4C-92B9-0D6CEEA49289}" destId="{944F72B5-3CE7-E24D-AA09-DD4295C11568}" srcOrd="4" destOrd="0" presId="urn:microsoft.com/office/officeart/2005/8/layout/vProcess5"/>
    <dgm:cxn modelId="{474FBD7C-0161-714C-9E88-EFEC2985C3C3}" type="presParOf" srcId="{FE6E3C9A-B812-BC4C-92B9-0D6CEEA49289}" destId="{DA6EC55B-355D-C745-B98B-99EE9A567E90}" srcOrd="5" destOrd="0" presId="urn:microsoft.com/office/officeart/2005/8/layout/vProcess5"/>
    <dgm:cxn modelId="{4D3A597C-2977-9741-B837-A316CC7A24F1}" type="presParOf" srcId="{FE6E3C9A-B812-BC4C-92B9-0D6CEEA49289}" destId="{56BA6B4C-3AEA-2946-9B52-6464F578EE1F}" srcOrd="6" destOrd="0" presId="urn:microsoft.com/office/officeart/2005/8/layout/vProcess5"/>
    <dgm:cxn modelId="{BDDDE99B-A3DA-AB45-9039-DC381D18BE73}" type="presParOf" srcId="{FE6E3C9A-B812-BC4C-92B9-0D6CEEA49289}" destId="{BDD700E3-97B6-E34E-BB98-675F84B5DCB3}" srcOrd="7" destOrd="0" presId="urn:microsoft.com/office/officeart/2005/8/layout/vProcess5"/>
    <dgm:cxn modelId="{F222FF7A-B755-D74E-909E-BAC6417C95D2}" type="presParOf" srcId="{FE6E3C9A-B812-BC4C-92B9-0D6CEEA49289}" destId="{DC17CA9D-F1B4-774E-950A-63B9E5422C3F}" srcOrd="8" destOrd="0" presId="urn:microsoft.com/office/officeart/2005/8/layout/vProcess5"/>
    <dgm:cxn modelId="{C4DAA915-5110-9342-8BB1-85D30FB7F0AD}" type="presParOf" srcId="{FE6E3C9A-B812-BC4C-92B9-0D6CEEA49289}" destId="{88E4B902-F8A5-BD4D-99C1-EA727AE0EFFA}" srcOrd="9" destOrd="0" presId="urn:microsoft.com/office/officeart/2005/8/layout/vProcess5"/>
    <dgm:cxn modelId="{EC894DAD-CFF0-3344-B646-414579D34F63}" type="presParOf" srcId="{FE6E3C9A-B812-BC4C-92B9-0D6CEEA49289}" destId="{40EEB137-5F97-BE4E-B212-1ECC9C879E0C}" srcOrd="10" destOrd="0" presId="urn:microsoft.com/office/officeart/2005/8/layout/vProcess5"/>
    <dgm:cxn modelId="{A71A8EAA-B21F-8343-A451-7BF0E4CEE012}" type="presParOf" srcId="{FE6E3C9A-B812-BC4C-92B9-0D6CEEA49289}" destId="{27FDB0C0-26E3-3242-9068-287C7A3124EC}" srcOrd="11" destOrd="0" presId="urn:microsoft.com/office/officeart/2005/8/layout/vProcess5"/>
    <dgm:cxn modelId="{A73D21E2-CB6A-9141-A0A6-3962DAE7CC8E}" type="presParOf" srcId="{FE6E3C9A-B812-BC4C-92B9-0D6CEEA49289}" destId="{7BBA811B-0D55-5442-BF56-438A76E9EA3D}" srcOrd="12" destOrd="0" presId="urn:microsoft.com/office/officeart/2005/8/layout/vProcess5"/>
    <dgm:cxn modelId="{E26407EC-08CF-A14B-A8E1-3AD6CA392F5C}" type="presParOf" srcId="{FE6E3C9A-B812-BC4C-92B9-0D6CEEA49289}" destId="{8189C0C9-50C1-104A-852C-B534AFC9DD36}" srcOrd="13" destOrd="0" presId="urn:microsoft.com/office/officeart/2005/8/layout/vProcess5"/>
    <dgm:cxn modelId="{C1C20E04-C65D-AC4F-A9F8-AC8D80D06F18}" type="presParOf" srcId="{FE6E3C9A-B812-BC4C-92B9-0D6CEEA49289}" destId="{50207CBA-EE28-5D4D-B4F8-DA86A2B8800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3A67D-4AF9-EF4E-B7AC-AC3372179A4F}">
      <dsp:nvSpPr>
        <dsp:cNvPr id="0" name=""/>
        <dsp:cNvSpPr/>
      </dsp:nvSpPr>
      <dsp:spPr>
        <a:xfrm>
          <a:off x="0" y="0"/>
          <a:ext cx="6336792" cy="814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en-US" sz="1800" kern="1200"/>
            <a:t>Overview: </a:t>
          </a:r>
          <a:r>
            <a:rPr lang="en-US" sz="1800" kern="1200"/>
            <a:t>Development of a Dual-Chamber Atmospheric Simulation System for Bioaerosol Research</a:t>
          </a:r>
        </a:p>
      </dsp:txBody>
      <dsp:txXfrm>
        <a:off x="23861" y="23861"/>
        <a:ext cx="5362379" cy="766951"/>
      </dsp:txXfrm>
    </dsp:sp>
    <dsp:sp modelId="{DA8973B0-58CC-4248-9A48-841214F224FB}">
      <dsp:nvSpPr>
        <dsp:cNvPr id="0" name=""/>
        <dsp:cNvSpPr/>
      </dsp:nvSpPr>
      <dsp:spPr>
        <a:xfrm>
          <a:off x="16255" y="861548"/>
          <a:ext cx="6773903" cy="814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Custom dual bioaerosol chamber (BSL2, UV, Temp control)</a:t>
          </a:r>
        </a:p>
      </dsp:txBody>
      <dsp:txXfrm>
        <a:off x="40116" y="885409"/>
        <a:ext cx="5654273" cy="766951"/>
      </dsp:txXfrm>
    </dsp:sp>
    <dsp:sp modelId="{A63DEBB2-E22C-D144-BEBA-0921DBB1C786}">
      <dsp:nvSpPr>
        <dsp:cNvPr id="0" name=""/>
        <dsp:cNvSpPr/>
      </dsp:nvSpPr>
      <dsp:spPr>
        <a:xfrm>
          <a:off x="444720" y="1749606"/>
          <a:ext cx="6336792" cy="814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Outdoor comparison of two real-time bioaerosol counters </a:t>
          </a:r>
        </a:p>
      </dsp:txBody>
      <dsp:txXfrm>
        <a:off x="468581" y="1773467"/>
        <a:ext cx="5286330" cy="766951"/>
      </dsp:txXfrm>
    </dsp:sp>
    <dsp:sp modelId="{944F72B5-3CE7-E24D-AA09-DD4295C11568}">
      <dsp:nvSpPr>
        <dsp:cNvPr id="0" name=""/>
        <dsp:cNvSpPr/>
      </dsp:nvSpPr>
      <dsp:spPr>
        <a:xfrm>
          <a:off x="432904" y="2637665"/>
          <a:ext cx="6336792" cy="814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Indoor comparison of two real-time bioaerosol counters</a:t>
          </a:r>
        </a:p>
      </dsp:txBody>
      <dsp:txXfrm>
        <a:off x="456765" y="2661526"/>
        <a:ext cx="5286330" cy="766951"/>
      </dsp:txXfrm>
    </dsp:sp>
    <dsp:sp modelId="{DA6EC55B-355D-C745-B98B-99EE9A567E90}">
      <dsp:nvSpPr>
        <dsp:cNvPr id="0" name=""/>
        <dsp:cNvSpPr/>
      </dsp:nvSpPr>
      <dsp:spPr>
        <a:xfrm>
          <a:off x="435282" y="3552232"/>
          <a:ext cx="6336792" cy="814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en-US" sz="1800" kern="1200" dirty="0"/>
            <a:t>Case Study: Bioaerosol Measurement at a University Hospital</a:t>
          </a:r>
          <a:endParaRPr lang="en-US" sz="1800" kern="1200" dirty="0"/>
        </a:p>
      </dsp:txBody>
      <dsp:txXfrm>
        <a:off x="459143" y="3576093"/>
        <a:ext cx="5286330" cy="766951"/>
      </dsp:txXfrm>
    </dsp:sp>
    <dsp:sp modelId="{56BA6B4C-3AEA-2946-9B52-6464F578EE1F}">
      <dsp:nvSpPr>
        <dsp:cNvPr id="0" name=""/>
        <dsp:cNvSpPr/>
      </dsp:nvSpPr>
      <dsp:spPr>
        <a:xfrm>
          <a:off x="5807254" y="595164"/>
          <a:ext cx="529537" cy="52953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926400" y="595164"/>
        <a:ext cx="291245" cy="398477"/>
      </dsp:txXfrm>
    </dsp:sp>
    <dsp:sp modelId="{BDD700E3-97B6-E34E-BB98-675F84B5DCB3}">
      <dsp:nvSpPr>
        <dsp:cNvPr id="0" name=""/>
        <dsp:cNvSpPr/>
      </dsp:nvSpPr>
      <dsp:spPr>
        <a:xfrm>
          <a:off x="6041878" y="1469969"/>
          <a:ext cx="529537" cy="52953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161024" y="1469969"/>
        <a:ext cx="291245" cy="398477"/>
      </dsp:txXfrm>
    </dsp:sp>
    <dsp:sp modelId="{DC17CA9D-F1B4-774E-950A-63B9E5422C3F}">
      <dsp:nvSpPr>
        <dsp:cNvPr id="0" name=""/>
        <dsp:cNvSpPr/>
      </dsp:nvSpPr>
      <dsp:spPr>
        <a:xfrm>
          <a:off x="6044501" y="2357705"/>
          <a:ext cx="529537" cy="52953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163647" y="2357705"/>
        <a:ext cx="291245" cy="398477"/>
      </dsp:txXfrm>
    </dsp:sp>
    <dsp:sp modelId="{88E4B902-F8A5-BD4D-99C1-EA727AE0EFFA}">
      <dsp:nvSpPr>
        <dsp:cNvPr id="0" name=""/>
        <dsp:cNvSpPr/>
      </dsp:nvSpPr>
      <dsp:spPr>
        <a:xfrm>
          <a:off x="6047230" y="3281325"/>
          <a:ext cx="529537" cy="52953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166376" y="3281325"/>
        <a:ext cx="291245" cy="39847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FABC692-E798-C462-35CF-77F7E18303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77F5592-97EE-DA13-8827-493E6A3B98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329740-6E5C-AE41-A464-CCFFDB2D0956}" type="datetimeFigureOut">
              <a:rPr kumimoji="1" lang="ja-JP" altLang="en-US" smtClean="0"/>
              <a:t>2025/4/29</a:t>
            </a:fld>
            <a:endParaRPr kumimoji="1" lang="ja-JP" altLang="en-US"/>
          </a:p>
        </p:txBody>
      </p:sp>
      <p:sp>
        <p:nvSpPr>
          <p:cNvPr id="4" name="フッター プレースホルダー 3">
            <a:extLst>
              <a:ext uri="{FF2B5EF4-FFF2-40B4-BE49-F238E27FC236}">
                <a16:creationId xmlns:a16="http://schemas.microsoft.com/office/drawing/2014/main" id="{DEFDB6B1-63BA-36FC-6385-CC3CA4F679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4A44DAF-6D44-2545-0999-4D33DE6FAF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9B130E-D3EC-2B48-91B7-CAE5883DB8CE}" type="slidenum">
              <a:rPr kumimoji="1" lang="ja-JP" altLang="en-US" smtClean="0"/>
              <a:t>‹#›</a:t>
            </a:fld>
            <a:endParaRPr kumimoji="1" lang="ja-JP" altLang="en-US"/>
          </a:p>
        </p:txBody>
      </p:sp>
    </p:spTree>
    <p:extLst>
      <p:ext uri="{BB962C8B-B14F-4D97-AF65-F5344CB8AC3E}">
        <p14:creationId xmlns:p14="http://schemas.microsoft.com/office/powerpoint/2010/main" val="9992567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81AAF-5BA9-944F-B557-F2AC48ECE9E5}" type="datetimeFigureOut">
              <a:rPr kumimoji="1" lang="ja-JP" altLang="en-US" smtClean="0"/>
              <a:t>2025/4/29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90F8D-914F-D24E-B15F-C6B551A5E0BF}" type="slidenum">
              <a:rPr kumimoji="1" lang="ja-JP" altLang="en-US" smtClean="0"/>
              <a:t>‹#›</a:t>
            </a:fld>
            <a:endParaRPr kumimoji="1" lang="ja-JP" altLang="en-US"/>
          </a:p>
        </p:txBody>
      </p:sp>
    </p:spTree>
    <p:extLst>
      <p:ext uri="{BB962C8B-B14F-4D97-AF65-F5344CB8AC3E}">
        <p14:creationId xmlns:p14="http://schemas.microsoft.com/office/powerpoint/2010/main" val="138319179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jpn01.safelinks.protection.outlook.com/?url=https%3A%2F%2Fmeetingorganizer.copernicus.org%2FEGU25%2Fsession%2F53552&amp;data=05%7C02%7Cfumito%40hiroshima-u.ac.jp"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gu25@copernicus.or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0985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ノート プレースホルダー 2"/>
          <p:cNvSpPr>
            <a:spLocks noGrp="1"/>
          </p:cNvSpPr>
          <p:nvPr>
            <p:ph type="body" idx="1"/>
          </p:nvPr>
        </p:nvSpPr>
        <p:spPr>
          <a:xfrm>
            <a:off x="822325" y="7040563"/>
            <a:ext cx="6584950" cy="5761037"/>
          </a:xfrm>
          <a:prstGeom prst="rect">
            <a:avLst/>
          </a:prstGeom>
        </p:spPr>
        <p:txBody>
          <a:bodyPr/>
          <a:lstStyle/>
          <a:p>
            <a:r>
              <a:rPr kumimoji="1" lang="en-US" altLang="ja-JP"/>
              <a:t>23.2L x 2</a:t>
            </a:r>
            <a:endParaRPr kumimoji="1" lang="ja-JP" altLang="en-US"/>
          </a:p>
        </p:txBody>
      </p:sp>
    </p:spTree>
    <p:extLst>
      <p:ext uri="{BB962C8B-B14F-4D97-AF65-F5344CB8AC3E}">
        <p14:creationId xmlns:p14="http://schemas.microsoft.com/office/powerpoint/2010/main" val="1945224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150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8100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224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0" i="0" u="none" strike="noStrike" dirty="0">
                <a:solidFill>
                  <a:srgbClr val="000000"/>
                </a:solidFill>
                <a:effectLst/>
                <a:latin typeface="Helvetica" pitchFamily="2" charset="0"/>
              </a:rPr>
              <a:t>Regarding the EGU General Assembly 2025, we hereby inform you that your following abstract has been re-scheduled based on the decision of the respective convener:</a:t>
            </a:r>
            <a:br>
              <a:rPr lang="en-US" altLang="ja-JP" dirty="0"/>
            </a:br>
            <a:br>
              <a:rPr lang="en-US" altLang="ja-JP" dirty="0"/>
            </a:br>
            <a:r>
              <a:rPr lang="en-US" altLang="ja-JP" b="0" i="0" u="none" strike="noStrike" dirty="0">
                <a:solidFill>
                  <a:srgbClr val="000000"/>
                </a:solidFill>
                <a:effectLst/>
                <a:latin typeface="Helvetica" pitchFamily="2" charset="0"/>
              </a:rPr>
              <a:t>EGU25-1931</a:t>
            </a:r>
            <a:br>
              <a:rPr lang="en-US" altLang="ja-JP" dirty="0"/>
            </a:br>
            <a:r>
              <a:rPr lang="en-US" altLang="ja-JP" b="0" i="0" u="none" strike="noStrike" dirty="0">
                <a:solidFill>
                  <a:srgbClr val="000000"/>
                </a:solidFill>
                <a:effectLst/>
                <a:latin typeface="Helvetica" pitchFamily="2" charset="0"/>
              </a:rPr>
              <a:t>&amp;</a:t>
            </a:r>
            <a:r>
              <a:rPr lang="en-US" altLang="ja-JP" b="0" i="0" u="none" strike="noStrike" dirty="0" err="1">
                <a:solidFill>
                  <a:srgbClr val="000000"/>
                </a:solidFill>
                <a:effectLst/>
                <a:latin typeface="Helvetica" pitchFamily="2" charset="0"/>
              </a:rPr>
              <a:t>nbsp;Development</a:t>
            </a:r>
            <a:r>
              <a:rPr lang="en-US" altLang="ja-JP" b="0" i="0" u="none" strike="noStrike" dirty="0">
                <a:solidFill>
                  <a:srgbClr val="000000"/>
                </a:solidFill>
                <a:effectLst/>
                <a:latin typeface="Helvetica" pitchFamily="2" charset="0"/>
              </a:rPr>
              <a:t> of a Dual-Chamber Atmospheric Simulation System for Bioaerosol Research: Size-Dependent Analysis and Surface Interaction Studies</a:t>
            </a:r>
            <a:br>
              <a:rPr lang="en-US" altLang="ja-JP" dirty="0"/>
            </a:br>
            <a:r>
              <a:rPr lang="en-US" altLang="ja-JP" b="0" i="0" u="none" strike="noStrike" dirty="0">
                <a:solidFill>
                  <a:srgbClr val="000000"/>
                </a:solidFill>
                <a:effectLst/>
                <a:latin typeface="Helvetica" pitchFamily="2" charset="0"/>
              </a:rPr>
              <a:t>by Fumito Maruyama and So Fujiyoshi</a:t>
            </a:r>
            <a:br>
              <a:rPr lang="en-US" altLang="ja-JP" dirty="0"/>
            </a:br>
            <a:br>
              <a:rPr lang="en-US" altLang="ja-JP" dirty="0"/>
            </a:br>
            <a:r>
              <a:rPr lang="en-US" altLang="ja-JP" b="0" i="0" u="none" strike="noStrike" dirty="0">
                <a:solidFill>
                  <a:srgbClr val="000000"/>
                </a:solidFill>
                <a:effectLst/>
                <a:latin typeface="Helvetica" pitchFamily="2" charset="0"/>
              </a:rPr>
              <a:t>Your contribution is now scheduled as PICO presentation in session AS4.17 - Characterization, processes, and surface interactions of the atmospheric microbiome. The oral presentation of your PICO, 2-minute summary, takes place at PICO spot 3 on Friday, 2 May 2025, 10:45. The PICO viewing time will be Friday, 2 May 2025, 11:07-12:30 at PICO screen PICO3.1.</a:t>
            </a:r>
            <a:br>
              <a:rPr lang="en-US" altLang="ja-JP" dirty="0"/>
            </a:br>
            <a:br>
              <a:rPr lang="en-US" altLang="ja-JP" dirty="0"/>
            </a:br>
            <a:r>
              <a:rPr lang="en-US" altLang="ja-JP" b="0" i="0" u="none" strike="noStrike" dirty="0">
                <a:solidFill>
                  <a:srgbClr val="000000"/>
                </a:solidFill>
                <a:effectLst/>
                <a:latin typeface="Helvetica" pitchFamily="2" charset="0"/>
              </a:rPr>
              <a:t>For details of your presentation as well as of the corresponding session </a:t>
            </a:r>
            <a:r>
              <a:rPr lang="en-US" altLang="ja-JP" b="0" i="0" u="none" strike="noStrike" dirty="0" err="1">
                <a:solidFill>
                  <a:srgbClr val="000000"/>
                </a:solidFill>
                <a:effectLst/>
                <a:latin typeface="Helvetica" pitchFamily="2" charset="0"/>
              </a:rPr>
              <a:t>programme</a:t>
            </a:r>
            <a:r>
              <a:rPr lang="en-US" altLang="ja-JP" b="0" i="0" u="none" strike="noStrike" dirty="0">
                <a:solidFill>
                  <a:srgbClr val="000000"/>
                </a:solidFill>
                <a:effectLst/>
                <a:latin typeface="Helvetica" pitchFamily="2" charset="0"/>
              </a:rPr>
              <a:t> please see: </a:t>
            </a:r>
            <a:r>
              <a:rPr lang="en-US" altLang="ja-JP" b="0" i="0" dirty="0">
                <a:effectLst/>
                <a:latin typeface="Helvetica" pitchFamily="2" charset="0"/>
                <a:hlinkClick r:id="rId3"/>
              </a:rPr>
              <a:t>https://jpn01.safelinks.protection.outlook.com/?url=https%3A%2F%2Fmeetingorganizer.copernicus.org%2FEGU25%2Fsession%2F53552&amp;data=05%7C02%7Cfumito%40hiroshima-u.ac.jp</a:t>
            </a:r>
            <a:r>
              <a:rPr lang="en-US" altLang="ja-JP" b="0" i="0" u="none" strike="noStrike" dirty="0">
                <a:solidFill>
                  <a:srgbClr val="000000"/>
                </a:solidFill>
                <a:effectLst/>
                <a:latin typeface="Helvetica" pitchFamily="2" charset="0"/>
              </a:rPr>
              <a:t>%7C5ae0b8be09744f31d2ec08dd817f7763%7Cc40454ddb2634926868d8e12640d3750%7C1%7C0%7C638809106672334840%7CUnknown%7CTWFpbGZsb3d8eyJFbXB0eU1hcGkiOnRydWUsIlYiOiIwLjAuMDAwMCIsIlAiOiJXaW4zMiIsIkFOIjoiTWFpbCIsIldUIjoyfQ%3D%3D%7C0%7C%7C%7C&amp;sdata=Ba%2BVgoS2vRPDINeCqb0KvSSfnNnhrr1eWWCyxJKkoI4%3D&amp;reserved=0.</a:t>
            </a:r>
            <a:br>
              <a:rPr lang="en-US" altLang="ja-JP" dirty="0"/>
            </a:br>
            <a:br>
              <a:rPr lang="en-US" altLang="ja-JP" dirty="0"/>
            </a:br>
            <a:r>
              <a:rPr lang="en-US" altLang="ja-JP" b="0" i="0" u="none" strike="noStrike" dirty="0">
                <a:solidFill>
                  <a:srgbClr val="000000"/>
                </a:solidFill>
                <a:effectLst/>
                <a:latin typeface="Helvetica" pitchFamily="2" charset="0"/>
              </a:rPr>
              <a:t>We thank you very much for your cooperation and we are looking forward to seeing you at the EGU General Assembly 2025.</a:t>
            </a:r>
            <a:br>
              <a:rPr lang="en-US" altLang="ja-JP" dirty="0"/>
            </a:br>
            <a:br>
              <a:rPr lang="en-US" altLang="ja-JP" dirty="0"/>
            </a:br>
            <a:r>
              <a:rPr lang="en-US" altLang="ja-JP" b="0" i="0" u="none" strike="noStrike" dirty="0">
                <a:solidFill>
                  <a:srgbClr val="000000"/>
                </a:solidFill>
                <a:effectLst/>
                <a:latin typeface="Helvetica" pitchFamily="2" charset="0"/>
              </a:rPr>
              <a:t>In case any questions arise, please do not hesitate to contact us.</a:t>
            </a:r>
            <a:br>
              <a:rPr lang="en-US" altLang="ja-JP" dirty="0"/>
            </a:br>
            <a:br>
              <a:rPr lang="en-US" altLang="ja-JP" dirty="0"/>
            </a:br>
            <a:r>
              <a:rPr lang="en-US" altLang="ja-JP" b="0" i="0" u="none" strike="noStrike" dirty="0">
                <a:solidFill>
                  <a:srgbClr val="000000"/>
                </a:solidFill>
                <a:effectLst/>
                <a:latin typeface="Helvetica" pitchFamily="2" charset="0"/>
              </a:rPr>
              <a:t>Kind regards,</a:t>
            </a:r>
            <a:br>
              <a:rPr lang="en-US" altLang="ja-JP" dirty="0"/>
            </a:br>
            <a:r>
              <a:rPr lang="en-US" altLang="ja-JP" b="0" i="0" u="none" strike="noStrike" dirty="0">
                <a:solidFill>
                  <a:srgbClr val="000000"/>
                </a:solidFill>
                <a:effectLst/>
                <a:latin typeface="Helvetica" pitchFamily="2" charset="0"/>
              </a:rPr>
              <a:t>The Copernicus Meetings team</a:t>
            </a:r>
            <a:br>
              <a:rPr lang="en-US" altLang="ja-JP" dirty="0"/>
            </a:br>
            <a:r>
              <a:rPr lang="en-US" altLang="ja-JP" b="0" i="0" dirty="0">
                <a:effectLst/>
                <a:latin typeface="Helvetica" pitchFamily="2" charset="0"/>
                <a:hlinkClick r:id="rId4"/>
              </a:rPr>
              <a:t>egu25@copernicus.org</a:t>
            </a:r>
            <a:endParaRPr lang="en-US" altLang="ja-JP" b="0" i="0" dirty="0">
              <a:effectLst/>
              <a:latin typeface="Helvetica" pitchFamily="2" charset="0"/>
            </a:endParaRPr>
          </a:p>
          <a:p>
            <a:endParaRPr kumimoji="1" lang="en-US" altLang="ja-JP" b="0" i="0" dirty="0">
              <a:effectLst/>
              <a:latin typeface="Helvetica" pitchFamily="2" charset="0"/>
            </a:endParaRPr>
          </a:p>
          <a:p>
            <a:endParaRPr kumimoji="1" lang="en-US" altLang="ja-JP" b="0" i="0" dirty="0">
              <a:effectLst/>
              <a:latin typeface="Helvetica" pitchFamily="2" charset="0"/>
            </a:endParaRPr>
          </a:p>
          <a:p>
            <a:r>
              <a:rPr kumimoji="1" lang="en-US" altLang="ja-JP" dirty="0"/>
              <a:t>https://</a:t>
            </a:r>
            <a:r>
              <a:rPr kumimoji="1" lang="en-US" altLang="ja-JP" dirty="0" err="1"/>
              <a:t>meetingorganizer.copernicus.org</a:t>
            </a:r>
            <a:r>
              <a:rPr kumimoji="1" lang="en-US" altLang="ja-JP" dirty="0"/>
              <a:t>/EGU25/EGU25-1931.html</a:t>
            </a:r>
            <a:endParaRPr kumimoji="1" lang="en-US" altLang="ja-JP" b="0" i="0" dirty="0">
              <a:effectLst/>
              <a:latin typeface="Helvetica" pitchFamily="2" charset="0"/>
            </a:endParaRPr>
          </a:p>
          <a:p>
            <a:endParaRPr kumimoji="1" lang="ja-JP" altLang="en-US"/>
          </a:p>
        </p:txBody>
      </p:sp>
    </p:spTree>
    <p:extLst>
      <p:ext uri="{BB962C8B-B14F-4D97-AF65-F5344CB8AC3E}">
        <p14:creationId xmlns:p14="http://schemas.microsoft.com/office/powerpoint/2010/main" val="3814018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6248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US" altLang="en-US" dirty="0"/>
              <a:t>サンプラー入り口あっためる。</a:t>
            </a:r>
            <a:endParaRPr kumimoji="1" lang="en-US" altLang="ja-US"/>
          </a:p>
          <a:p>
            <a:r>
              <a:rPr kumimoji="1" lang="ja-US" altLang="en-US"/>
              <a:t>コリオリス</a:t>
            </a:r>
            <a:r>
              <a:rPr kumimoji="1" lang="en-US" altLang="ja-US" dirty="0"/>
              <a:t>-&gt;</a:t>
            </a:r>
            <a:r>
              <a:rPr kumimoji="1" lang="en-US" altLang="ja-US" dirty="0" err="1"/>
              <a:t>BioSpot</a:t>
            </a:r>
            <a:r>
              <a:rPr kumimoji="1" lang="en-US" altLang="ja-US" dirty="0"/>
              <a:t>-&gt;</a:t>
            </a:r>
            <a:r>
              <a:rPr kumimoji="1" lang="en-US" altLang="ja-US" dirty="0" err="1"/>
              <a:t>FlowCam</a:t>
            </a:r>
            <a:endParaRPr kumimoji="1" lang="ja-US" altLang="en-US" dirty="0"/>
          </a:p>
        </p:txBody>
      </p:sp>
    </p:spTree>
    <p:extLst>
      <p:ext uri="{BB962C8B-B14F-4D97-AF65-F5344CB8AC3E}">
        <p14:creationId xmlns:p14="http://schemas.microsoft.com/office/powerpoint/2010/main" val="633034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rgbClr val="4F81BD"/>
                </a:solidFill>
                <a:latin typeface="Calibri"/>
              </a:rPr>
              <a:t>Indoor validation: </a:t>
            </a:r>
            <a:r>
              <a:rPr lang="en-US" altLang="ja-JP" sz="1200" dirty="0">
                <a:solidFill>
                  <a:srgbClr val="FFFFFF"/>
                </a:solidFill>
                <a:latin typeface="Calibri" panose="020F0502020204030204" pitchFamily="34" charset="0"/>
                <a:cs typeface="Calibri" panose="020F0502020204030204" pitchFamily="34" charset="0"/>
              </a:rPr>
              <a:t>Comparison of two real-time bioaerosol counters</a:t>
            </a:r>
            <a:endParaRPr lang="en-US" altLang="ja-JP" sz="1200" dirty="0">
              <a:solidFill>
                <a:srgbClr val="4F81BD"/>
              </a:solidFill>
              <a:latin typeface="Calibri"/>
            </a:endParaRPr>
          </a:p>
          <a:p>
            <a:endParaRPr kumimoji="1" lang="ja-JP" altLang="en-US"/>
          </a:p>
        </p:txBody>
      </p:sp>
    </p:spTree>
    <p:extLst>
      <p:ext uri="{BB962C8B-B14F-4D97-AF65-F5344CB8AC3E}">
        <p14:creationId xmlns:p14="http://schemas.microsoft.com/office/powerpoint/2010/main" val="813376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4262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5B3C0-D3FF-19F2-BB76-3F1046C083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270A43-5557-852D-056E-7D75B86A33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027005-C2E7-35CF-98BF-134677600F2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67782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61787">
              <a:lnSpc>
                <a:spcPts val="4624"/>
              </a:lnSpc>
            </a:pPr>
            <a:r>
              <a:rPr kumimoji="1" lang="en-US" altLang="ja-JP" sz="1200" dirty="0">
                <a:solidFill>
                  <a:srgbClr val="201B18"/>
                </a:solidFill>
                <a:latin typeface="Platypi Medium" pitchFamily="34" charset="0"/>
                <a:ea typeface="Platypi Medium" pitchFamily="34" charset="-122"/>
                <a:cs typeface="Platypi Medium" pitchFamily="34" charset="-120"/>
              </a:rPr>
              <a:t>Case Study: Bioaerosol Measurement at a University Hospital</a:t>
            </a:r>
            <a:endParaRPr kumimoji="1" lang="en-US" altLang="ja-JP" sz="1200" dirty="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C0A5AC-C582-9F4D-A004-5A6D5B28F77B}" type="datetime1">
              <a:rPr lang="ja-JP" altLang="en-US" smtClean="0"/>
              <a:t>2025/4/29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0512B-3DC0-8345-BDA2-41FB4957C1D7}" type="datetime1">
              <a:rPr lang="ja-JP" altLang="en-US" smtClean="0"/>
              <a:t>2025/4/29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387FC-A607-2C4B-AB2F-4D5ACA952A9A}" type="datetime1">
              <a:rPr lang="ja-JP" altLang="en-US" smtClean="0"/>
              <a:t>2025/4/29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5C73E6"/>
          </a:solidFill>
          <a:ln/>
        </p:spPr>
      </p:sp>
      <p:sp>
        <p:nvSpPr>
          <p:cNvPr id="3" name="Shape 1"/>
          <p:cNvSpPr/>
          <p:nvPr/>
        </p:nvSpPr>
        <p:spPr>
          <a:xfrm>
            <a:off x="0" y="0"/>
            <a:ext cx="12188825" cy="6858000"/>
          </a:xfrm>
          <a:prstGeom prst="rect">
            <a:avLst/>
          </a:prstGeom>
          <a:solidFill>
            <a:srgbClr val="F9F9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707044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5C73E6"/>
          </a:solidFill>
          <a:ln/>
        </p:spPr>
      </p:sp>
      <p:sp>
        <p:nvSpPr>
          <p:cNvPr id="3" name="Shape 1"/>
          <p:cNvSpPr/>
          <p:nvPr/>
        </p:nvSpPr>
        <p:spPr>
          <a:xfrm>
            <a:off x="0" y="0"/>
            <a:ext cx="12188825" cy="6858000"/>
          </a:xfrm>
          <a:prstGeom prst="rect">
            <a:avLst/>
          </a:prstGeom>
          <a:solidFill>
            <a:srgbClr val="F9F9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126234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5C73E6"/>
          </a:solidFill>
          <a:ln/>
        </p:spPr>
      </p:sp>
      <p:sp>
        <p:nvSpPr>
          <p:cNvPr id="3" name="Shape 1"/>
          <p:cNvSpPr/>
          <p:nvPr/>
        </p:nvSpPr>
        <p:spPr>
          <a:xfrm>
            <a:off x="0" y="0"/>
            <a:ext cx="12188825" cy="6858000"/>
          </a:xfrm>
          <a:prstGeom prst="rect">
            <a:avLst/>
          </a:prstGeom>
          <a:solidFill>
            <a:srgbClr val="F9F9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907489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5C73E6"/>
          </a:solidFill>
          <a:ln/>
        </p:spPr>
      </p:sp>
      <p:sp>
        <p:nvSpPr>
          <p:cNvPr id="3" name="Shape 1"/>
          <p:cNvSpPr/>
          <p:nvPr/>
        </p:nvSpPr>
        <p:spPr>
          <a:xfrm>
            <a:off x="0" y="0"/>
            <a:ext cx="12188825" cy="6858000"/>
          </a:xfrm>
          <a:prstGeom prst="rect">
            <a:avLst/>
          </a:prstGeom>
          <a:solidFill>
            <a:srgbClr val="F9F9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274632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5C73E6"/>
          </a:solidFill>
          <a:ln/>
        </p:spPr>
      </p:sp>
      <p:sp>
        <p:nvSpPr>
          <p:cNvPr id="3" name="Shape 1"/>
          <p:cNvSpPr/>
          <p:nvPr/>
        </p:nvSpPr>
        <p:spPr>
          <a:xfrm>
            <a:off x="0" y="0"/>
            <a:ext cx="12188825" cy="6858000"/>
          </a:xfrm>
          <a:prstGeom prst="rect">
            <a:avLst/>
          </a:prstGeom>
          <a:solidFill>
            <a:srgbClr val="F9F9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605297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5C73E6"/>
          </a:solidFill>
          <a:ln/>
        </p:spPr>
      </p:sp>
      <p:sp>
        <p:nvSpPr>
          <p:cNvPr id="3" name="Shape 1"/>
          <p:cNvSpPr/>
          <p:nvPr/>
        </p:nvSpPr>
        <p:spPr>
          <a:xfrm>
            <a:off x="0" y="0"/>
            <a:ext cx="12188825" cy="6858000"/>
          </a:xfrm>
          <a:prstGeom prst="rect">
            <a:avLst/>
          </a:prstGeom>
          <a:solidFill>
            <a:srgbClr val="F9F9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762993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5C73E6"/>
          </a:solidFill>
          <a:ln/>
        </p:spPr>
      </p:sp>
      <p:sp>
        <p:nvSpPr>
          <p:cNvPr id="3" name="Shape 1"/>
          <p:cNvSpPr/>
          <p:nvPr/>
        </p:nvSpPr>
        <p:spPr>
          <a:xfrm>
            <a:off x="0" y="0"/>
            <a:ext cx="12188825" cy="6858000"/>
          </a:xfrm>
          <a:prstGeom prst="rect">
            <a:avLst/>
          </a:prstGeom>
          <a:solidFill>
            <a:srgbClr val="F9F9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591158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5C73E6"/>
          </a:solidFill>
          <a:ln/>
        </p:spPr>
      </p:sp>
      <p:sp>
        <p:nvSpPr>
          <p:cNvPr id="3" name="Shape 1"/>
          <p:cNvSpPr/>
          <p:nvPr/>
        </p:nvSpPr>
        <p:spPr>
          <a:xfrm>
            <a:off x="0" y="0"/>
            <a:ext cx="12188825" cy="6858000"/>
          </a:xfrm>
          <a:prstGeom prst="rect">
            <a:avLst/>
          </a:prstGeom>
          <a:solidFill>
            <a:srgbClr val="F9F9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544911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B7CEA6-4A99-9043-8F96-7F996A9EDDEC}" type="datetime1">
              <a:rPr lang="ja-JP" altLang="en-US" smtClean="0"/>
              <a:t>2025/4/29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4247077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2997294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649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196856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730943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144121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2590772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2660909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619093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310206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4CCDA-2058-FF43-86D8-358C82DDFA38}" type="datetime1">
              <a:rPr lang="ja-JP" altLang="en-US" smtClean="0"/>
              <a:t>2025/4/29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88825" cy="6858000"/>
          </a:xfrm>
          <a:prstGeom prst="rect">
            <a:avLst/>
          </a:prstGeom>
          <a:solidFill>
            <a:srgbClr val="F7F3F0"/>
          </a:solidFill>
          <a:ln/>
        </p:spPr>
      </p:sp>
      <p:sp>
        <p:nvSpPr>
          <p:cNvPr id="3" name="Shape 1"/>
          <p:cNvSpPr/>
          <p:nvPr/>
        </p:nvSpPr>
        <p:spPr>
          <a:xfrm>
            <a:off x="0" y="0"/>
            <a:ext cx="12188825" cy="6858000"/>
          </a:xfrm>
          <a:prstGeom prst="rect">
            <a:avLst/>
          </a:prstGeom>
          <a:solidFill>
            <a:srgbClr val="FFFFFF"/>
          </a:solidFill>
          <a:ln/>
        </p:spPr>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6560" y="6457950"/>
            <a:ext cx="1435130" cy="342900"/>
          </a:xfrm>
          <a:prstGeom prst="rect">
            <a:avLst/>
          </a:prstGeom>
        </p:spPr>
      </p:pic>
    </p:spTree>
    <p:extLst>
      <p:ext uri="{BB962C8B-B14F-4D97-AF65-F5344CB8AC3E}">
        <p14:creationId xmlns:p14="http://schemas.microsoft.com/office/powerpoint/2010/main" val="2805704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B7CEA6-4A99-9043-8F96-7F996A9EDDEC}" type="datetime1">
              <a:rPr lang="ja-JP" altLang="en-US" smtClean="0"/>
              <a:t>2025/4/29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00392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3FBD53-DF4F-9AB1-E50B-A4513C188383}"/>
              </a:ext>
            </a:extLst>
          </p:cNvPr>
          <p:cNvSpPr>
            <a:spLocks noGrp="1"/>
          </p:cNvSpPr>
          <p:nvPr>
            <p:ph type="ctrTitle"/>
          </p:nvPr>
        </p:nvSpPr>
        <p:spPr>
          <a:xfrm>
            <a:off x="1523603" y="1122363"/>
            <a:ext cx="9141619" cy="2387600"/>
          </a:xfrm>
        </p:spPr>
        <p:txBody>
          <a:bodyPr anchor="b"/>
          <a:lstStyle>
            <a:lvl1pPr algn="ctr">
              <a:defRPr sz="5998"/>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D45E70E-5C13-8823-1AE6-7D376261E3D4}"/>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8F8F00C-5D41-8763-60E7-B3EC35FE6830}"/>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5" name="フッター プレースホルダー 4">
            <a:extLst>
              <a:ext uri="{FF2B5EF4-FFF2-40B4-BE49-F238E27FC236}">
                <a16:creationId xmlns:a16="http://schemas.microsoft.com/office/drawing/2014/main" id="{A39E2999-9863-345B-C767-FA4897065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7DA3FA-8DCF-51CD-9339-7832F66CB5F8}"/>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2060278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C6299-BC35-790F-CA0B-EDD60382A5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FEBAA19-CD5B-86F7-9F8E-794782CB8DD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636846C-C484-1B7A-D296-2EDC1A6A7601}"/>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5" name="フッター プレースホルダー 4">
            <a:extLst>
              <a:ext uri="{FF2B5EF4-FFF2-40B4-BE49-F238E27FC236}">
                <a16:creationId xmlns:a16="http://schemas.microsoft.com/office/drawing/2014/main" id="{58865590-1D24-1472-F73E-FB00211C10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DFCBBC-88CC-C002-4F03-1DA5B9828FD1}"/>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765062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80DF63-FBD9-C0EA-AF43-D03F09AFE9FF}"/>
              </a:ext>
            </a:extLst>
          </p:cNvPr>
          <p:cNvSpPr>
            <a:spLocks noGrp="1"/>
          </p:cNvSpPr>
          <p:nvPr>
            <p:ph type="title"/>
          </p:nvPr>
        </p:nvSpPr>
        <p:spPr>
          <a:xfrm>
            <a:off x="831633" y="1709738"/>
            <a:ext cx="10512862" cy="2852737"/>
          </a:xfrm>
        </p:spPr>
        <p:txBody>
          <a:bodyPr anchor="b"/>
          <a:lstStyle>
            <a:lvl1pPr>
              <a:defRPr sz="5998"/>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F6345C-3C2A-2D25-A337-E4FE1B4C3FAD}"/>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A162EBC-DB5E-AD81-2761-C06A6B119A2D}"/>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5" name="フッター プレースホルダー 4">
            <a:extLst>
              <a:ext uri="{FF2B5EF4-FFF2-40B4-BE49-F238E27FC236}">
                <a16:creationId xmlns:a16="http://schemas.microsoft.com/office/drawing/2014/main" id="{F32449E3-B40F-2ACE-9118-789745EC76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31C615-940C-0ACD-5921-8CEF0C8EF607}"/>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1313723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1E62A0-FDFA-B9E9-C6A7-E109EBB1C4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DD154C0-D725-67C6-8248-839EA26216D1}"/>
              </a:ext>
            </a:extLst>
          </p:cNvPr>
          <p:cNvSpPr>
            <a:spLocks noGrp="1"/>
          </p:cNvSpPr>
          <p:nvPr>
            <p:ph sz="half" idx="1"/>
          </p:nvPr>
        </p:nvSpPr>
        <p:spPr>
          <a:xfrm>
            <a:off x="837982" y="1825625"/>
            <a:ext cx="5180251"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EAD9EC6-DA7D-E609-5ABF-8BB9ABD6410C}"/>
              </a:ext>
            </a:extLst>
          </p:cNvPr>
          <p:cNvSpPr>
            <a:spLocks noGrp="1"/>
          </p:cNvSpPr>
          <p:nvPr>
            <p:ph sz="half" idx="2"/>
          </p:nvPr>
        </p:nvSpPr>
        <p:spPr>
          <a:xfrm>
            <a:off x="6170592" y="1825625"/>
            <a:ext cx="5180251"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4829BEF-1301-952F-2A26-C046093F2866}"/>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6" name="フッター プレースホルダー 5">
            <a:extLst>
              <a:ext uri="{FF2B5EF4-FFF2-40B4-BE49-F238E27FC236}">
                <a16:creationId xmlns:a16="http://schemas.microsoft.com/office/drawing/2014/main" id="{B5D72995-BC35-EB88-5AA8-D04A033C392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1B0B40-0E9D-7C6B-660D-8EABB1209664}"/>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1528369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6CBEEF-A542-8C3F-4FE4-9547C076C963}"/>
              </a:ext>
            </a:extLst>
          </p:cNvPr>
          <p:cNvSpPr>
            <a:spLocks noGrp="1"/>
          </p:cNvSpPr>
          <p:nvPr>
            <p:ph type="title"/>
          </p:nvPr>
        </p:nvSpPr>
        <p:spPr>
          <a:xfrm>
            <a:off x="839569" y="365126"/>
            <a:ext cx="10512862"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65EA60F-B204-AE7F-0A3B-5234AD5168D9}"/>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54F2A29-689F-0E21-37A7-8673D760D23A}"/>
              </a:ext>
            </a:extLst>
          </p:cNvPr>
          <p:cNvSpPr>
            <a:spLocks noGrp="1"/>
          </p:cNvSpPr>
          <p:nvPr>
            <p:ph sz="half" idx="2"/>
          </p:nvPr>
        </p:nvSpPr>
        <p:spPr>
          <a:xfrm>
            <a:off x="839570" y="2505075"/>
            <a:ext cx="5156444"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446729C-F3B5-DAF7-FE98-7D5C2F573868}"/>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9A5A582-7168-9D8F-9A67-08D3A1C6DF83}"/>
              </a:ext>
            </a:extLst>
          </p:cNvPr>
          <p:cNvSpPr>
            <a:spLocks noGrp="1"/>
          </p:cNvSpPr>
          <p:nvPr>
            <p:ph sz="quarter" idx="4"/>
          </p:nvPr>
        </p:nvSpPr>
        <p:spPr>
          <a:xfrm>
            <a:off x="6170593" y="2505075"/>
            <a:ext cx="518183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8C86F57-01F5-2D48-5921-7818E2EC28DF}"/>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8" name="フッター プレースホルダー 7">
            <a:extLst>
              <a:ext uri="{FF2B5EF4-FFF2-40B4-BE49-F238E27FC236}">
                <a16:creationId xmlns:a16="http://schemas.microsoft.com/office/drawing/2014/main" id="{6B07AB60-651F-3C67-4FE3-C35A8D381F6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66DE4CF-D58F-1CB7-442B-65819C06CBF5}"/>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577897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E2EA19-55B9-FF0F-95AE-39E1F0B5521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5D6B82A-F48B-D402-C315-B8F22A517773}"/>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4" name="フッター プレースホルダー 3">
            <a:extLst>
              <a:ext uri="{FF2B5EF4-FFF2-40B4-BE49-F238E27FC236}">
                <a16:creationId xmlns:a16="http://schemas.microsoft.com/office/drawing/2014/main" id="{36A486F8-2B26-BA93-8E6A-7B2A6B485BD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696B7D-8A23-7164-6FAA-907085303A2D}"/>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3866215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9DE4A83-8310-E125-E4BA-F7EFF2037E12}"/>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3" name="フッター プレースホルダー 2">
            <a:extLst>
              <a:ext uri="{FF2B5EF4-FFF2-40B4-BE49-F238E27FC236}">
                <a16:creationId xmlns:a16="http://schemas.microsoft.com/office/drawing/2014/main" id="{4BC36D19-1EAD-9441-F510-2C102B76246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58AE899-0882-D198-301C-F49E6A24E57D}"/>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1272880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0E00B-D2E0-E8C9-8882-23E26D016A09}"/>
              </a:ext>
            </a:extLst>
          </p:cNvPr>
          <p:cNvSpPr>
            <a:spLocks noGrp="1"/>
          </p:cNvSpPr>
          <p:nvPr>
            <p:ph type="title"/>
          </p:nvPr>
        </p:nvSpPr>
        <p:spPr>
          <a:xfrm>
            <a:off x="839570" y="457200"/>
            <a:ext cx="3931213" cy="1600200"/>
          </a:xfrm>
        </p:spPr>
        <p:txBody>
          <a:bodyPr anchor="b"/>
          <a:lstStyle>
            <a:lvl1pPr>
              <a:defRPr sz="3199"/>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38F940D-3BDC-3257-0972-D3CE7A24CDA5}"/>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8CCCFDA-9701-C5A0-4A83-C0E1E3F36F7C}"/>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E6747F9-C0B3-B515-504F-9ACDD11CD266}"/>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6" name="フッター プレースホルダー 5">
            <a:extLst>
              <a:ext uri="{FF2B5EF4-FFF2-40B4-BE49-F238E27FC236}">
                <a16:creationId xmlns:a16="http://schemas.microsoft.com/office/drawing/2014/main" id="{947A18E9-97A3-BE69-6814-8603BF63A24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AE0C438-76E9-B0D1-7370-F1A47045621C}"/>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283454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9832DD-CDD9-6D4C-8674-4E68674A99E8}" type="datetime1">
              <a:rPr lang="ja-JP" altLang="en-US" smtClean="0"/>
              <a:t>2025/4/29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0BEEC9-BB74-586E-AF68-2E1AD28E503F}"/>
              </a:ext>
            </a:extLst>
          </p:cNvPr>
          <p:cNvSpPr>
            <a:spLocks noGrp="1"/>
          </p:cNvSpPr>
          <p:nvPr>
            <p:ph type="title"/>
          </p:nvPr>
        </p:nvSpPr>
        <p:spPr>
          <a:xfrm>
            <a:off x="839570" y="457200"/>
            <a:ext cx="3931213" cy="1600200"/>
          </a:xfrm>
        </p:spPr>
        <p:txBody>
          <a:bodyPr anchor="b"/>
          <a:lstStyle>
            <a:lvl1pPr>
              <a:defRPr sz="3199"/>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D772194-FD5F-BEEF-8050-F9A42BA1B1DC}"/>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kumimoji="1" lang="ja-JP" altLang="en-US"/>
          </a:p>
        </p:txBody>
      </p:sp>
      <p:sp>
        <p:nvSpPr>
          <p:cNvPr id="4" name="テキスト プレースホルダー 3">
            <a:extLst>
              <a:ext uri="{FF2B5EF4-FFF2-40B4-BE49-F238E27FC236}">
                <a16:creationId xmlns:a16="http://schemas.microsoft.com/office/drawing/2014/main" id="{8FA9A2F5-36B5-E7FF-43D0-B82615268B90}"/>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A4CB76D-131A-5B84-8DBE-362CE219DE66}"/>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6" name="フッター プレースホルダー 5">
            <a:extLst>
              <a:ext uri="{FF2B5EF4-FFF2-40B4-BE49-F238E27FC236}">
                <a16:creationId xmlns:a16="http://schemas.microsoft.com/office/drawing/2014/main" id="{5ECFFF12-1C06-B1C7-DE0B-8543C055582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1A77DAE-5685-C6E2-5855-167EB83F5A9E}"/>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1440922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F3010E-D0B5-5208-B756-9ECFB2D519A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032F68-955A-1F63-155D-0D3FAA934DE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E1020AD-2304-F795-5FFF-7E48322BE959}"/>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5" name="フッター プレースホルダー 4">
            <a:extLst>
              <a:ext uri="{FF2B5EF4-FFF2-40B4-BE49-F238E27FC236}">
                <a16:creationId xmlns:a16="http://schemas.microsoft.com/office/drawing/2014/main" id="{42E336E5-38F4-C16D-B8B6-4AF203CF4E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15ED9A-CE7E-00C6-01C4-094B12BA4AAF}"/>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1092454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25CC9DB-7ECB-9BB8-5843-464581BEDA94}"/>
              </a:ext>
            </a:extLst>
          </p:cNvPr>
          <p:cNvSpPr>
            <a:spLocks noGrp="1"/>
          </p:cNvSpPr>
          <p:nvPr>
            <p:ph type="title" orient="vert"/>
          </p:nvPr>
        </p:nvSpPr>
        <p:spPr>
          <a:xfrm>
            <a:off x="8722628" y="365125"/>
            <a:ext cx="262821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BB0220A-E9F9-5B43-ABD2-3774925FECD5}"/>
              </a:ext>
            </a:extLst>
          </p:cNvPr>
          <p:cNvSpPr>
            <a:spLocks noGrp="1"/>
          </p:cNvSpPr>
          <p:nvPr>
            <p:ph type="body" orient="vert" idx="1"/>
          </p:nvPr>
        </p:nvSpPr>
        <p:spPr>
          <a:xfrm>
            <a:off x="837982" y="365125"/>
            <a:ext cx="7732286"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0D2DC8C-AC30-BEF3-6717-A3CF90275EC4}"/>
              </a:ext>
            </a:extLst>
          </p:cNvPr>
          <p:cNvSpPr>
            <a:spLocks noGrp="1"/>
          </p:cNvSpPr>
          <p:nvPr>
            <p:ph type="dt" sz="half" idx="10"/>
          </p:nvPr>
        </p:nvSpPr>
        <p:spPr/>
        <p:txBody>
          <a:bodyPr/>
          <a:lstStyle/>
          <a:p>
            <a:fld id="{E64D020C-C75D-9B4A-8371-66274E7C2459}" type="datetimeFigureOut">
              <a:rPr kumimoji="1" lang="ja-JP" altLang="en-US" smtClean="0"/>
              <a:t>2025/4/29</a:t>
            </a:fld>
            <a:endParaRPr kumimoji="1" lang="ja-JP" altLang="en-US"/>
          </a:p>
        </p:txBody>
      </p:sp>
      <p:sp>
        <p:nvSpPr>
          <p:cNvPr id="5" name="フッター プレースホルダー 4">
            <a:extLst>
              <a:ext uri="{FF2B5EF4-FFF2-40B4-BE49-F238E27FC236}">
                <a16:creationId xmlns:a16="http://schemas.microsoft.com/office/drawing/2014/main" id="{493A0915-D8A0-0DEC-1AB7-AF31964C9C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F64C77-0B0F-41F1-5589-9DC7E027D9A5}"/>
              </a:ext>
            </a:extLst>
          </p:cNvPr>
          <p:cNvSpPr>
            <a:spLocks noGrp="1"/>
          </p:cNvSpPr>
          <p:nvPr>
            <p:ph type="sldNum" sz="quarter" idx="12"/>
          </p:nvPr>
        </p:nvSpPr>
        <p:spPr/>
        <p:txBody>
          <a:body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332843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507EBA-D895-2949-B8DE-543931385935}" type="datetime1">
              <a:rPr lang="ja-JP" altLang="en-US" smtClean="0"/>
              <a:t>2025/4/29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FD5273-9B0E-FC40-AD82-1A0FE5DB2E93}" type="datetime1">
              <a:rPr lang="ja-JP" altLang="en-US" smtClean="0"/>
              <a:t>2025/4/29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7B224-78A1-6E40-9AC2-FE44F9FA88EA}" type="datetime1">
              <a:rPr lang="ja-JP" altLang="en-US" smtClean="0"/>
              <a:t>2025/4/29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A042C-B520-7D45-90ED-47B55BC8DCFD}" type="datetime1">
              <a:rPr lang="ja-JP" altLang="en-US" smtClean="0"/>
              <a:t>2025/4/29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4FBD7E-32E4-EA4E-A49E-39B6EFF33467}" type="datetime1">
              <a:rPr lang="ja-JP" altLang="en-US" smtClean="0"/>
              <a:t>2025/4/29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2DBB4-2DEE-A147-BB21-EC81CBBB8FEB}" type="datetime1">
              <a:rPr lang="ja-JP" altLang="en-US" smtClean="0"/>
              <a:t>2025/4/29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9" r:id="rId20"/>
    <p:sldLayoutId id="2147483692" r:id="rId2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13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93" r:id="rId10"/>
  </p:sldLayoutIdLst>
  <p:hf sldNum="0" hdr="0" ftr="0" dt="0"/>
  <p:txStyles>
    <p:titleStyle>
      <a:lvl1pPr algn="ctr" defTabSz="761787" rtl="0" eaLnBrk="1" latinLnBrk="0" hangingPunct="1">
        <a:spcBef>
          <a:spcPct val="0"/>
        </a:spcBef>
        <a:buNone/>
        <a:defRPr sz="3666" kern="1200">
          <a:solidFill>
            <a:schemeClr val="tx1"/>
          </a:solidFill>
          <a:latin typeface="+mj-lt"/>
          <a:ea typeface="+mj-ea"/>
          <a:cs typeface="+mj-cs"/>
        </a:defRPr>
      </a:lvl1pPr>
    </p:titleStyle>
    <p:bodyStyle>
      <a:lvl1pPr marL="285670" indent="-285670" algn="l" defTabSz="761787" rtl="0" eaLnBrk="1" latinLnBrk="0" hangingPunct="1">
        <a:spcBef>
          <a:spcPct val="20000"/>
        </a:spcBef>
        <a:buFont typeface="Arial" pitchFamily="34" charset="0"/>
        <a:buChar char="•"/>
        <a:defRPr sz="2666" kern="1200">
          <a:solidFill>
            <a:schemeClr val="tx1"/>
          </a:solidFill>
          <a:latin typeface="+mn-lt"/>
          <a:ea typeface="+mn-ea"/>
          <a:cs typeface="+mn-cs"/>
        </a:defRPr>
      </a:lvl1pPr>
      <a:lvl2pPr marL="618952" indent="-238058" algn="l" defTabSz="761787"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233" indent="-190447" algn="l" defTabSz="761787" rtl="0" eaLnBrk="1" latinLnBrk="0" hangingPunct="1">
        <a:spcBef>
          <a:spcPct val="20000"/>
        </a:spcBef>
        <a:buFont typeface="Arial" pitchFamily="34" charset="0"/>
        <a:buChar char="•"/>
        <a:defRPr sz="1999" kern="1200">
          <a:solidFill>
            <a:schemeClr val="tx1"/>
          </a:solidFill>
          <a:latin typeface="+mn-lt"/>
          <a:ea typeface="+mn-ea"/>
          <a:cs typeface="+mn-cs"/>
        </a:defRPr>
      </a:lvl3pPr>
      <a:lvl4pPr marL="1333127" indent="-190447" algn="l" defTabSz="761787" rtl="0" eaLnBrk="1" latinLnBrk="0" hangingPunct="1">
        <a:spcBef>
          <a:spcPct val="20000"/>
        </a:spcBef>
        <a:buFont typeface="Arial" pitchFamily="34" charset="0"/>
        <a:buChar char="–"/>
        <a:defRPr sz="1666" kern="1200">
          <a:solidFill>
            <a:schemeClr val="tx1"/>
          </a:solidFill>
          <a:latin typeface="+mn-lt"/>
          <a:ea typeface="+mn-ea"/>
          <a:cs typeface="+mn-cs"/>
        </a:defRPr>
      </a:lvl4pPr>
      <a:lvl5pPr marL="1714020" indent="-190447" algn="l" defTabSz="761787" rtl="0" eaLnBrk="1" latinLnBrk="0" hangingPunct="1">
        <a:spcBef>
          <a:spcPct val="20000"/>
        </a:spcBef>
        <a:buFont typeface="Arial" pitchFamily="34" charset="0"/>
        <a:buChar char="»"/>
        <a:defRPr sz="1666" kern="1200">
          <a:solidFill>
            <a:schemeClr val="tx1"/>
          </a:solidFill>
          <a:latin typeface="+mn-lt"/>
          <a:ea typeface="+mn-ea"/>
          <a:cs typeface="+mn-cs"/>
        </a:defRPr>
      </a:lvl5pPr>
      <a:lvl6pPr marL="2094913" indent="-190447" algn="l" defTabSz="761787" rtl="0" eaLnBrk="1" latinLnBrk="0" hangingPunct="1">
        <a:spcBef>
          <a:spcPct val="20000"/>
        </a:spcBef>
        <a:buFont typeface="Arial" pitchFamily="34" charset="0"/>
        <a:buChar char="•"/>
        <a:defRPr sz="1666" kern="1200">
          <a:solidFill>
            <a:schemeClr val="tx1"/>
          </a:solidFill>
          <a:latin typeface="+mn-lt"/>
          <a:ea typeface="+mn-ea"/>
          <a:cs typeface="+mn-cs"/>
        </a:defRPr>
      </a:lvl6pPr>
      <a:lvl7pPr marL="2475807" indent="-190447" algn="l" defTabSz="761787" rtl="0" eaLnBrk="1" latinLnBrk="0" hangingPunct="1">
        <a:spcBef>
          <a:spcPct val="20000"/>
        </a:spcBef>
        <a:buFont typeface="Arial" pitchFamily="34" charset="0"/>
        <a:buChar char="•"/>
        <a:defRPr sz="1666" kern="1200">
          <a:solidFill>
            <a:schemeClr val="tx1"/>
          </a:solidFill>
          <a:latin typeface="+mn-lt"/>
          <a:ea typeface="+mn-ea"/>
          <a:cs typeface="+mn-cs"/>
        </a:defRPr>
      </a:lvl7pPr>
      <a:lvl8pPr marL="2856700" indent="-190447" algn="l" defTabSz="761787" rtl="0" eaLnBrk="1" latinLnBrk="0" hangingPunct="1">
        <a:spcBef>
          <a:spcPct val="20000"/>
        </a:spcBef>
        <a:buFont typeface="Arial" pitchFamily="34" charset="0"/>
        <a:buChar char="•"/>
        <a:defRPr sz="1666" kern="1200">
          <a:solidFill>
            <a:schemeClr val="tx1"/>
          </a:solidFill>
          <a:latin typeface="+mn-lt"/>
          <a:ea typeface="+mn-ea"/>
          <a:cs typeface="+mn-cs"/>
        </a:defRPr>
      </a:lvl8pPr>
      <a:lvl9pPr marL="3237593" indent="-190447" algn="l" defTabSz="761787" rtl="0" eaLnBrk="1" latinLnBrk="0" hangingPunct="1">
        <a:spcBef>
          <a:spcPct val="20000"/>
        </a:spcBef>
        <a:buFont typeface="Arial" pitchFamily="34" charset="0"/>
        <a:buChar char="•"/>
        <a:defRPr sz="1666" kern="1200">
          <a:solidFill>
            <a:schemeClr val="tx1"/>
          </a:solidFill>
          <a:latin typeface="+mn-lt"/>
          <a:ea typeface="+mn-ea"/>
          <a:cs typeface="+mn-cs"/>
        </a:defRPr>
      </a:lvl9pPr>
    </p:bodyStyle>
    <p:otherStyle>
      <a:defPPr>
        <a:defRPr lang="en-US"/>
      </a:defPPr>
      <a:lvl1pPr marL="0" algn="l" defTabSz="761787" rtl="0" eaLnBrk="1" latinLnBrk="0" hangingPunct="1">
        <a:defRPr sz="1500" kern="1200">
          <a:solidFill>
            <a:schemeClr val="tx1"/>
          </a:solidFill>
          <a:latin typeface="+mn-lt"/>
          <a:ea typeface="+mn-ea"/>
          <a:cs typeface="+mn-cs"/>
        </a:defRPr>
      </a:lvl1pPr>
      <a:lvl2pPr marL="380893" algn="l" defTabSz="761787" rtl="0" eaLnBrk="1" latinLnBrk="0" hangingPunct="1">
        <a:defRPr sz="1500" kern="1200">
          <a:solidFill>
            <a:schemeClr val="tx1"/>
          </a:solidFill>
          <a:latin typeface="+mn-lt"/>
          <a:ea typeface="+mn-ea"/>
          <a:cs typeface="+mn-cs"/>
        </a:defRPr>
      </a:lvl2pPr>
      <a:lvl3pPr marL="761787" algn="l" defTabSz="761787" rtl="0" eaLnBrk="1" latinLnBrk="0" hangingPunct="1">
        <a:defRPr sz="1500" kern="1200">
          <a:solidFill>
            <a:schemeClr val="tx1"/>
          </a:solidFill>
          <a:latin typeface="+mn-lt"/>
          <a:ea typeface="+mn-ea"/>
          <a:cs typeface="+mn-cs"/>
        </a:defRPr>
      </a:lvl3pPr>
      <a:lvl4pPr marL="1142680" algn="l" defTabSz="761787" rtl="0" eaLnBrk="1" latinLnBrk="0" hangingPunct="1">
        <a:defRPr sz="1500" kern="1200">
          <a:solidFill>
            <a:schemeClr val="tx1"/>
          </a:solidFill>
          <a:latin typeface="+mn-lt"/>
          <a:ea typeface="+mn-ea"/>
          <a:cs typeface="+mn-cs"/>
        </a:defRPr>
      </a:lvl4pPr>
      <a:lvl5pPr marL="1523573" algn="l" defTabSz="761787" rtl="0" eaLnBrk="1" latinLnBrk="0" hangingPunct="1">
        <a:defRPr sz="1500" kern="1200">
          <a:solidFill>
            <a:schemeClr val="tx1"/>
          </a:solidFill>
          <a:latin typeface="+mn-lt"/>
          <a:ea typeface="+mn-ea"/>
          <a:cs typeface="+mn-cs"/>
        </a:defRPr>
      </a:lvl5pPr>
      <a:lvl6pPr marL="1904467" algn="l" defTabSz="761787" rtl="0" eaLnBrk="1" latinLnBrk="0" hangingPunct="1">
        <a:defRPr sz="1500" kern="1200">
          <a:solidFill>
            <a:schemeClr val="tx1"/>
          </a:solidFill>
          <a:latin typeface="+mn-lt"/>
          <a:ea typeface="+mn-ea"/>
          <a:cs typeface="+mn-cs"/>
        </a:defRPr>
      </a:lvl6pPr>
      <a:lvl7pPr marL="2285360" algn="l" defTabSz="761787" rtl="0" eaLnBrk="1" latinLnBrk="0" hangingPunct="1">
        <a:defRPr sz="1500" kern="1200">
          <a:solidFill>
            <a:schemeClr val="tx1"/>
          </a:solidFill>
          <a:latin typeface="+mn-lt"/>
          <a:ea typeface="+mn-ea"/>
          <a:cs typeface="+mn-cs"/>
        </a:defRPr>
      </a:lvl7pPr>
      <a:lvl8pPr marL="2666253" algn="l" defTabSz="761787" rtl="0" eaLnBrk="1" latinLnBrk="0" hangingPunct="1">
        <a:defRPr sz="1500" kern="1200">
          <a:solidFill>
            <a:schemeClr val="tx1"/>
          </a:solidFill>
          <a:latin typeface="+mn-lt"/>
          <a:ea typeface="+mn-ea"/>
          <a:cs typeface="+mn-cs"/>
        </a:defRPr>
      </a:lvl8pPr>
      <a:lvl9pPr marL="3047147" algn="l" defTabSz="761787"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9C13028-426C-0C5B-854C-3F3547C7D106}"/>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95CA624-F7DE-47E4-8F06-5F850C975C60}"/>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810DB7-EED7-85AE-A4AD-873FF7E6861C}"/>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4D020C-C75D-9B4A-8371-66274E7C2459}" type="datetimeFigureOut">
              <a:rPr kumimoji="1" lang="ja-JP" altLang="en-US" smtClean="0"/>
              <a:t>2025/4/29</a:t>
            </a:fld>
            <a:endParaRPr kumimoji="1" lang="ja-JP" altLang="en-US"/>
          </a:p>
        </p:txBody>
      </p:sp>
      <p:sp>
        <p:nvSpPr>
          <p:cNvPr id="5" name="フッター プレースホルダー 4">
            <a:extLst>
              <a:ext uri="{FF2B5EF4-FFF2-40B4-BE49-F238E27FC236}">
                <a16:creationId xmlns:a16="http://schemas.microsoft.com/office/drawing/2014/main" id="{E494EFCE-650E-D5AF-DC21-7E16009488EE}"/>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762F443-0C23-25D6-6541-E1B93B45FE7F}"/>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48E14D-9DE8-FD44-B9CD-1132AF56BF79}" type="slidenum">
              <a:rPr kumimoji="1" lang="ja-JP" altLang="en-US" smtClean="0"/>
              <a:t>‹#›</a:t>
            </a:fld>
            <a:endParaRPr kumimoji="1" lang="ja-JP" altLang="en-US"/>
          </a:p>
        </p:txBody>
      </p:sp>
    </p:spTree>
    <p:extLst>
      <p:ext uri="{BB962C8B-B14F-4D97-AF65-F5344CB8AC3E}">
        <p14:creationId xmlns:p14="http://schemas.microsoft.com/office/powerpoint/2010/main" val="308897857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126" rtl="0" eaLnBrk="1" latinLnBrk="0" hangingPunct="1">
        <a:lnSpc>
          <a:spcPct val="90000"/>
        </a:lnSpc>
        <a:spcBef>
          <a:spcPct val="0"/>
        </a:spcBef>
        <a:buNone/>
        <a:defRPr kumimoji="1"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kumimoji="1"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kumimoji="1"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kumimoji="1"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notesSlide" Target="../notesSlides/notesSlide13.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jpeg"/><Relationship Id="rId5" Type="http://schemas.openxmlformats.org/officeDocument/2006/relationships/diagramQuickStyle" Target="../diagrams/quickStyle1.xml"/><Relationship Id="rId10" Type="http://schemas.openxmlformats.org/officeDocument/2006/relationships/image" Target="../media/image5.jpeg"/><Relationship Id="rId4" Type="http://schemas.openxmlformats.org/officeDocument/2006/relationships/diagramLayout" Target="../diagrams/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3.tiff"/><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0.emf"/><Relationship Id="rId2"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56.emf"/><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32.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80.png"/><Relationship Id="rId5" Type="http://schemas.openxmlformats.org/officeDocument/2006/relationships/image" Target="../media/image83.png"/><Relationship Id="rId4" Type="http://schemas.openxmlformats.org/officeDocument/2006/relationships/image" Target="../media/image8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emf"/><Relationship Id="rId7" Type="http://schemas.openxmlformats.org/officeDocument/2006/relationships/image" Target="../media/image89.png"/><Relationship Id="rId2" Type="http://schemas.openxmlformats.org/officeDocument/2006/relationships/image" Target="../media/image84.emf"/><Relationship Id="rId1" Type="http://schemas.openxmlformats.org/officeDocument/2006/relationships/slideLayout" Target="../slideLayouts/slideLayout32.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emf"/></Relationships>
</file>

<file path=ppt/slides/_rels/slide4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0.xml"/><Relationship Id="rId1" Type="http://schemas.openxmlformats.org/officeDocument/2006/relationships/slideLayout" Target="../slideLayouts/slideLayout3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emf"/></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97.png"/><Relationship Id="rId2" Type="http://schemas.openxmlformats.org/officeDocument/2006/relationships/image" Target="../media/image94.emf"/><Relationship Id="rId1" Type="http://schemas.openxmlformats.org/officeDocument/2006/relationships/slideLayout" Target="../slideLayouts/slideLayout33.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93.png"/><Relationship Id="rId2" Type="http://schemas.openxmlformats.org/officeDocument/2006/relationships/image" Target="../media/image94.emf"/><Relationship Id="rId1" Type="http://schemas.openxmlformats.org/officeDocument/2006/relationships/slideLayout" Target="../slideLayouts/slideLayout33.xml"/><Relationship Id="rId6" Type="http://schemas.openxmlformats.org/officeDocument/2006/relationships/image" Target="../media/image92.png"/><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53.emf"/><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102.emf"/></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6.xml"/><Relationship Id="rId5" Type="http://schemas.openxmlformats.org/officeDocument/2006/relationships/image" Target="../media/image105.emf"/><Relationship Id="rId4" Type="http://schemas.openxmlformats.org/officeDocument/2006/relationships/image" Target="../media/image104.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26.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51.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image" Target="../media/image111.emf"/><Relationship Id="rId1" Type="http://schemas.openxmlformats.org/officeDocument/2006/relationships/slideLayout" Target="../slideLayouts/slideLayout26.xml"/><Relationship Id="rId6" Type="http://schemas.openxmlformats.org/officeDocument/2006/relationships/image" Target="../media/image115.emf"/><Relationship Id="rId11" Type="http://schemas.openxmlformats.org/officeDocument/2006/relationships/image" Target="../media/image120.emf"/><Relationship Id="rId5" Type="http://schemas.openxmlformats.org/officeDocument/2006/relationships/image" Target="../media/image114.emf"/><Relationship Id="rId10" Type="http://schemas.openxmlformats.org/officeDocument/2006/relationships/image" Target="../media/image119.emf"/><Relationship Id="rId4" Type="http://schemas.openxmlformats.org/officeDocument/2006/relationships/image" Target="../media/image113.emf"/><Relationship Id="rId9" Type="http://schemas.openxmlformats.org/officeDocument/2006/relationships/image" Target="../media/image118.emf"/></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emf"/><Relationship Id="rId7" Type="http://schemas.openxmlformats.org/officeDocument/2006/relationships/image" Target="../media/image141.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emf"/><Relationship Id="rId4" Type="http://schemas.openxmlformats.org/officeDocument/2006/relationships/image" Target="../media/image138.emf"/><Relationship Id="rId9" Type="http://schemas.openxmlformats.org/officeDocument/2006/relationships/image" Target="../media/image1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57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Cover">
            <a:extLst>
              <a:ext uri="{FF2B5EF4-FFF2-40B4-BE49-F238E27FC236}">
                <a16:creationId xmlns:a16="http://schemas.microsoft.com/office/drawing/2014/main" id="{63C1F321-BB96-4700-B3CE-1A6156067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57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3FA1AD64-F15F-417D-956C-B2C211FC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0" y="0"/>
            <a:ext cx="6062655" cy="6858000"/>
            <a:chOff x="651279" y="598259"/>
            <a:chExt cx="10889442" cy="5680742"/>
          </a:xfrm>
        </p:grpSpPr>
        <p:sp>
          <p:nvSpPr>
            <p:cNvPr id="20" name="Color">
              <a:extLst>
                <a:ext uri="{FF2B5EF4-FFF2-40B4-BE49-F238E27FC236}">
                  <a16:creationId xmlns:a16="http://schemas.microsoft.com/office/drawing/2014/main" id="{5F3C79B0-E0DE-407E-B550-3FDEB67B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a:extLst>
                <a:ext uri="{FF2B5EF4-FFF2-40B4-BE49-F238E27FC236}">
                  <a16:creationId xmlns:a16="http://schemas.microsoft.com/office/drawing/2014/main" id="{A1A2DFA8-F321-4204-9B31-A3713BC65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 y="0"/>
            <a:ext cx="12185773" cy="6858000"/>
            <a:chOff x="0" y="0"/>
            <a:chExt cx="12188952" cy="6858000"/>
          </a:xfrm>
        </p:grpSpPr>
        <p:sp>
          <p:nvSpPr>
            <p:cNvPr id="24" name="Freeform: Shape 2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ctrTitle"/>
          </p:nvPr>
        </p:nvSpPr>
        <p:spPr>
          <a:xfrm>
            <a:off x="358836" y="1053698"/>
            <a:ext cx="5304058" cy="5156800"/>
          </a:xfrm>
        </p:spPr>
        <p:txBody>
          <a:bodyPr anchor="ctr">
            <a:normAutofit fontScale="90000"/>
          </a:bodyPr>
          <a:lstStyle/>
          <a:p>
            <a:pPr algn="l">
              <a:defRPr sz="4200"/>
            </a:pPr>
            <a:r>
              <a:rPr lang="en-US" sz="4800" dirty="0">
                <a:solidFill>
                  <a:schemeClr val="bg1"/>
                </a:solidFill>
              </a:rPr>
              <a:t>Development of a Dual‑Chamber Atmospheric Simulation System for Bioaerosol Research:</a:t>
            </a:r>
            <a:br>
              <a:rPr lang="en-US" sz="4800" dirty="0">
                <a:solidFill>
                  <a:schemeClr val="bg1"/>
                </a:solidFill>
              </a:rPr>
            </a:br>
            <a:r>
              <a:rPr lang="en-US" sz="4800" dirty="0">
                <a:solidFill>
                  <a:schemeClr val="bg1"/>
                </a:solidFill>
              </a:rPr>
              <a:t>Size‑Dependent Analysis and Surface Interaction Studies</a:t>
            </a:r>
          </a:p>
        </p:txBody>
      </p:sp>
      <p:sp>
        <p:nvSpPr>
          <p:cNvPr id="3" name="Subtitle 2"/>
          <p:cNvSpPr>
            <a:spLocks noGrp="1"/>
          </p:cNvSpPr>
          <p:nvPr>
            <p:ph type="subTitle" idx="1"/>
          </p:nvPr>
        </p:nvSpPr>
        <p:spPr>
          <a:xfrm>
            <a:off x="6322557" y="4973021"/>
            <a:ext cx="6195656" cy="1944613"/>
          </a:xfrm>
        </p:spPr>
        <p:txBody>
          <a:bodyPr anchor="ctr">
            <a:normAutofit/>
          </a:bodyPr>
          <a:lstStyle/>
          <a:p>
            <a:pPr algn="l">
              <a:defRPr sz="2000"/>
            </a:pPr>
            <a:r>
              <a:rPr lang="en-US" sz="2400" b="1" dirty="0">
                <a:solidFill>
                  <a:schemeClr val="tx2"/>
                </a:solidFill>
              </a:rPr>
              <a:t>Fumito Maruyama </a:t>
            </a:r>
            <a:r>
              <a:rPr lang="en-US" sz="2400" dirty="0">
                <a:solidFill>
                  <a:schemeClr val="tx2"/>
                </a:solidFill>
              </a:rPr>
              <a:t>and</a:t>
            </a:r>
            <a:r>
              <a:rPr lang="en-US" sz="2400" b="1" dirty="0">
                <a:solidFill>
                  <a:schemeClr val="tx2"/>
                </a:solidFill>
              </a:rPr>
              <a:t> So Fujiyoshi</a:t>
            </a:r>
          </a:p>
          <a:p>
            <a:pPr algn="l">
              <a:defRPr sz="2000"/>
            </a:pPr>
            <a:r>
              <a:rPr lang="en-US" sz="2400" dirty="0">
                <a:solidFill>
                  <a:schemeClr val="tx2"/>
                </a:solidFill>
              </a:rPr>
              <a:t>Microbial Genomics and Ecology, </a:t>
            </a:r>
          </a:p>
          <a:p>
            <a:pPr algn="l">
              <a:defRPr sz="2000"/>
            </a:pPr>
            <a:r>
              <a:rPr lang="en-US" altLang="ja-JP" sz="2400" dirty="0">
                <a:solidFill>
                  <a:schemeClr val="tx2"/>
                </a:solidFill>
              </a:rPr>
              <a:t>Hiroshima University, </a:t>
            </a:r>
          </a:p>
          <a:p>
            <a:pPr algn="l">
              <a:defRPr sz="2000"/>
            </a:pPr>
            <a:r>
              <a:rPr lang="en-US" altLang="ja-JP" sz="2400" dirty="0">
                <a:solidFill>
                  <a:schemeClr val="tx2"/>
                </a:solidFill>
              </a:rPr>
              <a:t>The IDEC Institute, </a:t>
            </a:r>
            <a:r>
              <a:rPr lang="en-US" sz="2400" dirty="0">
                <a:solidFill>
                  <a:schemeClr val="tx2"/>
                </a:solidFill>
              </a:rPr>
              <a:t>Japan</a:t>
            </a:r>
          </a:p>
        </p:txBody>
      </p:sp>
      <p:sp>
        <p:nvSpPr>
          <p:cNvPr id="7" name="動作設定ボタン: ホーム 6">
            <a:hlinkClick r:id="" action="ppaction://hlinkshowjump?jump=firstslide" highlightClick="1"/>
            <a:extLst>
              <a:ext uri="{FF2B5EF4-FFF2-40B4-BE49-F238E27FC236}">
                <a16:creationId xmlns:a16="http://schemas.microsoft.com/office/drawing/2014/main" id="{B05D22BE-18C4-0CEB-A825-9C7A43ACDED1}"/>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進む/次へ 7">
            <a:hlinkClick r:id="" action="ppaction://hlinkshowjump?jump=nextslide" highlightClick="1"/>
            <a:extLst>
              <a:ext uri="{FF2B5EF4-FFF2-40B4-BE49-F238E27FC236}">
                <a16:creationId xmlns:a16="http://schemas.microsoft.com/office/drawing/2014/main" id="{C2AD80A9-9C3C-253E-C061-89B26CC609CD}"/>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戻る/前へ 8">
            <a:hlinkClick r:id="" action="ppaction://hlinkshowjump?jump=previousslide" highlightClick="1"/>
            <a:extLst>
              <a:ext uri="{FF2B5EF4-FFF2-40B4-BE49-F238E27FC236}">
                <a16:creationId xmlns:a16="http://schemas.microsoft.com/office/drawing/2014/main" id="{30575189-EDA7-5E91-1F0E-04EC80A079DD}"/>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ABC47AAE-93ED-1B5C-E77D-A233210B6A9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065704" y="0"/>
            <a:ext cx="6127023" cy="5067481"/>
          </a:xfrm>
          <a:prstGeom prst="rect">
            <a:avLst/>
          </a:prstGeom>
        </p:spPr>
      </p:pic>
      <p:sp>
        <p:nvSpPr>
          <p:cNvPr id="6" name="テキスト ボックス 5">
            <a:extLst>
              <a:ext uri="{FF2B5EF4-FFF2-40B4-BE49-F238E27FC236}">
                <a16:creationId xmlns:a16="http://schemas.microsoft.com/office/drawing/2014/main" id="{16193F54-1CEF-05FC-9CE9-F878C75596F4}"/>
              </a:ext>
            </a:extLst>
          </p:cNvPr>
          <p:cNvSpPr txBox="1"/>
          <p:nvPr/>
        </p:nvSpPr>
        <p:spPr>
          <a:xfrm>
            <a:off x="0" y="32963"/>
            <a:ext cx="6261652" cy="646331"/>
          </a:xfrm>
          <a:prstGeom prst="rect">
            <a:avLst/>
          </a:prstGeom>
          <a:noFill/>
        </p:spPr>
        <p:txBody>
          <a:bodyPr wrap="square">
            <a:spAutoFit/>
          </a:bodyPr>
          <a:lstStyle/>
          <a:p>
            <a:pPr algn="l">
              <a:defRPr sz="2000"/>
            </a:pPr>
            <a:r>
              <a:rPr lang="en-US" altLang="ja-JP" sz="1800" dirty="0">
                <a:solidFill>
                  <a:schemeClr val="bg1"/>
                </a:solidFill>
              </a:rPr>
              <a:t>EGU25-1931 (AS4.17): </a:t>
            </a:r>
          </a:p>
          <a:p>
            <a:pPr algn="l">
              <a:defRPr sz="2000"/>
            </a:pPr>
            <a:r>
              <a:rPr lang="en-US" altLang="ja-JP" sz="1800" dirty="0">
                <a:solidFill>
                  <a:schemeClr val="bg1"/>
                </a:solidFill>
              </a:rPr>
              <a:t>PICO spot 3 at 10:45-10:47, Vienna, May 2</a:t>
            </a:r>
            <a:r>
              <a:rPr lang="en-US" altLang="ja-JP" sz="1800" baseline="30000" dirty="0">
                <a:solidFill>
                  <a:schemeClr val="bg1"/>
                </a:solidFill>
              </a:rPr>
              <a:t>nd</a:t>
            </a:r>
            <a:r>
              <a:rPr lang="en-US" altLang="ja-JP" sz="1800" dirty="0">
                <a:solidFill>
                  <a:schemeClr val="bg1"/>
                </a:solidFill>
              </a:rPr>
              <a:t>,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232129" y="1381162"/>
            <a:ext cx="6295378" cy="1180991"/>
          </a:xfrm>
          <a:prstGeom prst="rect">
            <a:avLst/>
          </a:prstGeom>
          <a:noFill/>
          <a:ln/>
        </p:spPr>
        <p:txBody>
          <a:bodyPr wrap="square" lIns="0" tIns="0" rIns="0" bIns="0" rtlCol="0" anchor="t"/>
          <a:lstStyle/>
          <a:p>
            <a:pPr>
              <a:lnSpc>
                <a:spcPts val="4624"/>
              </a:lnSpc>
            </a:pPr>
            <a:r>
              <a:rPr lang="en-US" sz="3707" dirty="0">
                <a:solidFill>
                  <a:srgbClr val="1B1B27"/>
                </a:solidFill>
                <a:latin typeface="Alexandria" pitchFamily="34" charset="0"/>
                <a:ea typeface="Alexandria" pitchFamily="34" charset="-122"/>
                <a:cs typeface="Alexandria" pitchFamily="34" charset="-120"/>
              </a:rPr>
              <a:t>Validation and Experimental Applications</a:t>
            </a:r>
            <a:endParaRPr lang="en-US" sz="3707" dirty="0"/>
          </a:p>
        </p:txBody>
      </p:sp>
      <p:sp>
        <p:nvSpPr>
          <p:cNvPr id="4" name="Text 1"/>
          <p:cNvSpPr/>
          <p:nvPr/>
        </p:nvSpPr>
        <p:spPr>
          <a:xfrm>
            <a:off x="5232129" y="2845548"/>
            <a:ext cx="6295378" cy="1511700"/>
          </a:xfrm>
          <a:prstGeom prst="rect">
            <a:avLst/>
          </a:prstGeom>
          <a:noFill/>
          <a:ln/>
        </p:spPr>
        <p:txBody>
          <a:bodyPr wrap="square" lIns="0" tIns="0" rIns="0" bIns="0" rtlCol="0" anchor="t"/>
          <a:lstStyle/>
          <a:p>
            <a:pPr>
              <a:lnSpc>
                <a:spcPts val="2374"/>
              </a:lnSpc>
            </a:pPr>
            <a:r>
              <a:rPr lang="en-US" sz="1458" dirty="0">
                <a:solidFill>
                  <a:srgbClr val="404155"/>
                </a:solidFill>
                <a:latin typeface="Nobile" pitchFamily="34" charset="0"/>
                <a:ea typeface="Nobile" pitchFamily="34" charset="-122"/>
                <a:cs typeface="Nobile" pitchFamily="34" charset="-120"/>
              </a:rPr>
              <a:t>The system’s effectiveness was validated through rigorous experiments with various environmental microorganisms. Results demonstrate stable conditions and precise control enabling reproducible measurement of bioaerosol physical characteristics and biological activity.</a:t>
            </a:r>
            <a:endParaRPr lang="en-US" sz="1458" dirty="0"/>
          </a:p>
        </p:txBody>
      </p:sp>
      <p:sp>
        <p:nvSpPr>
          <p:cNvPr id="5" name="Text 2"/>
          <p:cNvSpPr/>
          <p:nvPr/>
        </p:nvSpPr>
        <p:spPr>
          <a:xfrm>
            <a:off x="5232129" y="4569818"/>
            <a:ext cx="6295378" cy="907020"/>
          </a:xfrm>
          <a:prstGeom prst="rect">
            <a:avLst/>
          </a:prstGeom>
          <a:noFill/>
          <a:ln/>
        </p:spPr>
        <p:txBody>
          <a:bodyPr wrap="square" lIns="0" tIns="0" rIns="0" bIns="0" rtlCol="0" anchor="t"/>
          <a:lstStyle/>
          <a:p>
            <a:pPr>
              <a:lnSpc>
                <a:spcPts val="2374"/>
              </a:lnSpc>
            </a:pPr>
            <a:r>
              <a:rPr lang="en-US" sz="1458" dirty="0">
                <a:solidFill>
                  <a:srgbClr val="404155"/>
                </a:solidFill>
                <a:latin typeface="Nobile" pitchFamily="34" charset="0"/>
                <a:ea typeface="Nobile" pitchFamily="34" charset="-122"/>
                <a:cs typeface="Nobile" pitchFamily="34" charset="-120"/>
              </a:rPr>
              <a:t>Such validation confirms this platform's utility for a broad range of bioaerosol research, including pathogen survival, environmental stress response, and aerosol transport studies.</a:t>
            </a:r>
            <a:endParaRPr lang="en-US" sz="1458" dirty="0"/>
          </a:p>
        </p:txBody>
      </p:sp>
      <p:sp>
        <p:nvSpPr>
          <p:cNvPr id="6" name="動作設定ボタン: ホーム 5">
            <a:hlinkClick r:id="" action="ppaction://hlinkshowjump?jump=firstslide" highlightClick="1"/>
            <a:extLst>
              <a:ext uri="{FF2B5EF4-FFF2-40B4-BE49-F238E27FC236}">
                <a16:creationId xmlns:a16="http://schemas.microsoft.com/office/drawing/2014/main" id="{BCBA862D-2428-B77F-8A27-41B62DCC659D}"/>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7" name="動作設定ボタン: 進む/次へ 6">
            <a:hlinkClick r:id="" action="ppaction://hlinkshowjump?jump=nextslide" highlightClick="1"/>
            <a:extLst>
              <a:ext uri="{FF2B5EF4-FFF2-40B4-BE49-F238E27FC236}">
                <a16:creationId xmlns:a16="http://schemas.microsoft.com/office/drawing/2014/main" id="{E0D61E17-1D98-C8D0-7996-2B641FB32C39}"/>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戻る/前へ 7">
            <a:hlinkClick r:id="" action="ppaction://hlinkshowjump?jump=previousslide" highlightClick="1"/>
            <a:extLst>
              <a:ext uri="{FF2B5EF4-FFF2-40B4-BE49-F238E27FC236}">
                <a16:creationId xmlns:a16="http://schemas.microsoft.com/office/drawing/2014/main" id="{E9DE281E-61E7-7289-6DEE-6E94D8C0B10C}"/>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Text 0">
            <a:extLst>
              <a:ext uri="{FF2B5EF4-FFF2-40B4-BE49-F238E27FC236}">
                <a16:creationId xmlns:a16="http://schemas.microsoft.com/office/drawing/2014/main" id="{01F052D1-160B-4D36-443D-F672FC819260}"/>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Overview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 y="893"/>
            <a:ext cx="12188825" cy="2149213"/>
          </a:xfrm>
          <a:prstGeom prst="rect">
            <a:avLst/>
          </a:prstGeom>
        </p:spPr>
      </p:pic>
      <p:sp>
        <p:nvSpPr>
          <p:cNvPr id="3" name="Text 0"/>
          <p:cNvSpPr/>
          <p:nvPr/>
        </p:nvSpPr>
        <p:spPr>
          <a:xfrm>
            <a:off x="601704" y="2623454"/>
            <a:ext cx="10985417" cy="1074458"/>
          </a:xfrm>
          <a:prstGeom prst="rect">
            <a:avLst/>
          </a:prstGeom>
          <a:noFill/>
          <a:ln/>
        </p:spPr>
        <p:txBody>
          <a:bodyPr wrap="square" lIns="0" tIns="0" rIns="0" bIns="0" rtlCol="0" anchor="t"/>
          <a:lstStyle/>
          <a:p>
            <a:pPr>
              <a:lnSpc>
                <a:spcPts val="4207"/>
              </a:lnSpc>
            </a:pPr>
            <a:r>
              <a:rPr lang="en-US" sz="3374" dirty="0">
                <a:solidFill>
                  <a:srgbClr val="1B1B27"/>
                </a:solidFill>
                <a:latin typeface="Alexandria" pitchFamily="34" charset="0"/>
                <a:ea typeface="Alexandria" pitchFamily="34" charset="-122"/>
                <a:cs typeface="Alexandria" pitchFamily="34" charset="-120"/>
              </a:rPr>
              <a:t>Current Research Focus: Airborne Microorganism Transport</a:t>
            </a:r>
            <a:endParaRPr lang="en-US" sz="3374" dirty="0"/>
          </a:p>
        </p:txBody>
      </p:sp>
      <p:sp>
        <p:nvSpPr>
          <p:cNvPr id="4" name="Shape 1"/>
          <p:cNvSpPr/>
          <p:nvPr/>
        </p:nvSpPr>
        <p:spPr>
          <a:xfrm>
            <a:off x="601704" y="4471617"/>
            <a:ext cx="3489805" cy="171901"/>
          </a:xfrm>
          <a:prstGeom prst="roundRect">
            <a:avLst>
              <a:gd name="adj" fmla="val 42009"/>
            </a:avLst>
          </a:prstGeom>
          <a:solidFill>
            <a:srgbClr val="D2DDF9"/>
          </a:solidFill>
          <a:ln w="7620">
            <a:solidFill>
              <a:srgbClr val="B8C3DF"/>
            </a:solidFill>
            <a:prstDash val="solid"/>
          </a:ln>
        </p:spPr>
        <p:txBody>
          <a:bodyPr/>
          <a:lstStyle/>
          <a:p>
            <a:endParaRPr lang="ja-JP" altLang="en-US" sz="1500"/>
          </a:p>
        </p:txBody>
      </p:sp>
      <p:sp>
        <p:nvSpPr>
          <p:cNvPr id="5" name="Text 2"/>
          <p:cNvSpPr/>
          <p:nvPr/>
        </p:nvSpPr>
        <p:spPr>
          <a:xfrm>
            <a:off x="601704" y="4901420"/>
            <a:ext cx="3286856" cy="268614"/>
          </a:xfrm>
          <a:prstGeom prst="rect">
            <a:avLst/>
          </a:prstGeom>
          <a:noFill/>
          <a:ln/>
        </p:spPr>
        <p:txBody>
          <a:bodyPr wrap="none" lIns="0" tIns="0" rIns="0" bIns="0" rtlCol="0" anchor="t"/>
          <a:lstStyle/>
          <a:p>
            <a:pPr>
              <a:lnSpc>
                <a:spcPts val="2083"/>
              </a:lnSpc>
            </a:pPr>
            <a:r>
              <a:rPr lang="en-US" sz="1666" dirty="0">
                <a:solidFill>
                  <a:srgbClr val="404155"/>
                </a:solidFill>
                <a:latin typeface="Alexandria" pitchFamily="34" charset="0"/>
                <a:ea typeface="Alexandria" pitchFamily="34" charset="-122"/>
                <a:cs typeface="Alexandria" pitchFamily="34" charset="-120"/>
              </a:rPr>
              <a:t>Bioaerosol Transport Processes</a:t>
            </a:r>
            <a:endParaRPr lang="en-US" sz="1666" dirty="0"/>
          </a:p>
        </p:txBody>
      </p:sp>
      <p:sp>
        <p:nvSpPr>
          <p:cNvPr id="6" name="Text 3"/>
          <p:cNvSpPr/>
          <p:nvPr/>
        </p:nvSpPr>
        <p:spPr>
          <a:xfrm>
            <a:off x="601704" y="5273195"/>
            <a:ext cx="3489805" cy="824888"/>
          </a:xfrm>
          <a:prstGeom prst="rect">
            <a:avLst/>
          </a:prstGeom>
          <a:noFill/>
          <a:ln/>
        </p:spPr>
        <p:txBody>
          <a:bodyPr wrap="square" lIns="0" tIns="0" rIns="0" bIns="0" rtlCol="0" anchor="t"/>
          <a:lstStyle/>
          <a:p>
            <a:pPr>
              <a:lnSpc>
                <a:spcPts val="2166"/>
              </a:lnSpc>
            </a:pPr>
            <a:r>
              <a:rPr lang="en-US" sz="1333" dirty="0">
                <a:solidFill>
                  <a:srgbClr val="404155"/>
                </a:solidFill>
                <a:latin typeface="Nobile" pitchFamily="34" charset="0"/>
                <a:ea typeface="Nobile" pitchFamily="34" charset="-122"/>
                <a:cs typeface="Nobile" pitchFamily="34" charset="-120"/>
              </a:rPr>
              <a:t>Investigating how microorganisms travel through the atmosphere under varying environmental conditions.</a:t>
            </a:r>
            <a:endParaRPr lang="en-US" sz="1333" dirty="0"/>
          </a:p>
        </p:txBody>
      </p:sp>
      <p:sp>
        <p:nvSpPr>
          <p:cNvPr id="7" name="Shape 4"/>
          <p:cNvSpPr/>
          <p:nvPr/>
        </p:nvSpPr>
        <p:spPr>
          <a:xfrm>
            <a:off x="4349411" y="4213715"/>
            <a:ext cx="3489904" cy="171901"/>
          </a:xfrm>
          <a:prstGeom prst="roundRect">
            <a:avLst>
              <a:gd name="adj" fmla="val 42009"/>
            </a:avLst>
          </a:prstGeom>
          <a:solidFill>
            <a:srgbClr val="D2DDF9"/>
          </a:solidFill>
          <a:ln w="7620">
            <a:solidFill>
              <a:srgbClr val="B8C3DF"/>
            </a:solidFill>
            <a:prstDash val="solid"/>
          </a:ln>
        </p:spPr>
        <p:txBody>
          <a:bodyPr/>
          <a:lstStyle/>
          <a:p>
            <a:endParaRPr lang="ja-JP" altLang="en-US" sz="1500"/>
          </a:p>
        </p:txBody>
      </p:sp>
      <p:sp>
        <p:nvSpPr>
          <p:cNvPr id="8" name="Text 5"/>
          <p:cNvSpPr/>
          <p:nvPr/>
        </p:nvSpPr>
        <p:spPr>
          <a:xfrm>
            <a:off x="4349411" y="4643518"/>
            <a:ext cx="3489904" cy="537229"/>
          </a:xfrm>
          <a:prstGeom prst="rect">
            <a:avLst/>
          </a:prstGeom>
          <a:noFill/>
          <a:ln/>
        </p:spPr>
        <p:txBody>
          <a:bodyPr wrap="square" lIns="0" tIns="0" rIns="0" bIns="0" rtlCol="0" anchor="t"/>
          <a:lstStyle/>
          <a:p>
            <a:pPr>
              <a:lnSpc>
                <a:spcPts val="2083"/>
              </a:lnSpc>
            </a:pPr>
            <a:r>
              <a:rPr lang="en-US" sz="1666" dirty="0">
                <a:solidFill>
                  <a:srgbClr val="404155"/>
                </a:solidFill>
                <a:latin typeface="Alexandria" pitchFamily="34" charset="0"/>
                <a:ea typeface="Alexandria" pitchFamily="34" charset="-122"/>
                <a:cs typeface="Alexandria" pitchFamily="34" charset="-120"/>
              </a:rPr>
              <a:t>Atmospheric Component Interactions</a:t>
            </a:r>
            <a:endParaRPr lang="en-US" sz="1666" dirty="0"/>
          </a:p>
        </p:txBody>
      </p:sp>
      <p:sp>
        <p:nvSpPr>
          <p:cNvPr id="9" name="Text 6"/>
          <p:cNvSpPr/>
          <p:nvPr/>
        </p:nvSpPr>
        <p:spPr>
          <a:xfrm>
            <a:off x="4349411" y="5283908"/>
            <a:ext cx="3489904" cy="1099851"/>
          </a:xfrm>
          <a:prstGeom prst="rect">
            <a:avLst/>
          </a:prstGeom>
          <a:noFill/>
          <a:ln/>
        </p:spPr>
        <p:txBody>
          <a:bodyPr wrap="square" lIns="0" tIns="0" rIns="0" bIns="0" rtlCol="0" anchor="t"/>
          <a:lstStyle/>
          <a:p>
            <a:pPr>
              <a:lnSpc>
                <a:spcPts val="2166"/>
              </a:lnSpc>
            </a:pPr>
            <a:r>
              <a:rPr lang="en-US" sz="1333" dirty="0">
                <a:solidFill>
                  <a:srgbClr val="404155"/>
                </a:solidFill>
                <a:latin typeface="Nobile" pitchFamily="34" charset="0"/>
                <a:ea typeface="Nobile" pitchFamily="34" charset="-122"/>
                <a:cs typeface="Nobile" pitchFamily="34" charset="-120"/>
              </a:rPr>
              <a:t>Studying interactions between bioaerosols and atmospheric particles such as dust, pollutants, and water vapour.</a:t>
            </a:r>
            <a:endParaRPr lang="en-US" sz="1333" dirty="0"/>
          </a:p>
        </p:txBody>
      </p:sp>
      <p:sp>
        <p:nvSpPr>
          <p:cNvPr id="10" name="Shape 7"/>
          <p:cNvSpPr/>
          <p:nvPr/>
        </p:nvSpPr>
        <p:spPr>
          <a:xfrm>
            <a:off x="8097216" y="3955814"/>
            <a:ext cx="3489904" cy="171901"/>
          </a:xfrm>
          <a:prstGeom prst="roundRect">
            <a:avLst>
              <a:gd name="adj" fmla="val 42009"/>
            </a:avLst>
          </a:prstGeom>
          <a:solidFill>
            <a:srgbClr val="D2DDF9"/>
          </a:solidFill>
          <a:ln w="7620">
            <a:solidFill>
              <a:srgbClr val="B8C3DF"/>
            </a:solidFill>
            <a:prstDash val="solid"/>
          </a:ln>
        </p:spPr>
        <p:txBody>
          <a:bodyPr/>
          <a:lstStyle/>
          <a:p>
            <a:endParaRPr lang="ja-JP" altLang="en-US" sz="1500"/>
          </a:p>
        </p:txBody>
      </p:sp>
      <p:sp>
        <p:nvSpPr>
          <p:cNvPr id="11" name="Text 8"/>
          <p:cNvSpPr/>
          <p:nvPr/>
        </p:nvSpPr>
        <p:spPr>
          <a:xfrm>
            <a:off x="8097216" y="4385617"/>
            <a:ext cx="3489904" cy="537229"/>
          </a:xfrm>
          <a:prstGeom prst="rect">
            <a:avLst/>
          </a:prstGeom>
          <a:noFill/>
          <a:ln/>
        </p:spPr>
        <p:txBody>
          <a:bodyPr wrap="square" lIns="0" tIns="0" rIns="0" bIns="0" rtlCol="0" anchor="t"/>
          <a:lstStyle/>
          <a:p>
            <a:pPr>
              <a:lnSpc>
                <a:spcPts val="2083"/>
              </a:lnSpc>
            </a:pPr>
            <a:r>
              <a:rPr lang="en-US" sz="1666" dirty="0">
                <a:solidFill>
                  <a:srgbClr val="404155"/>
                </a:solidFill>
                <a:latin typeface="Alexandria" pitchFamily="34" charset="0"/>
                <a:ea typeface="Alexandria" pitchFamily="34" charset="-122"/>
                <a:cs typeface="Alexandria" pitchFamily="34" charset="-120"/>
              </a:rPr>
              <a:t>Environmental Impact Assessment</a:t>
            </a:r>
            <a:endParaRPr lang="en-US" sz="1666" dirty="0"/>
          </a:p>
        </p:txBody>
      </p:sp>
      <p:sp>
        <p:nvSpPr>
          <p:cNvPr id="12" name="Text 9"/>
          <p:cNvSpPr/>
          <p:nvPr/>
        </p:nvSpPr>
        <p:spPr>
          <a:xfrm>
            <a:off x="8097216" y="5026006"/>
            <a:ext cx="3489904" cy="1099851"/>
          </a:xfrm>
          <a:prstGeom prst="rect">
            <a:avLst/>
          </a:prstGeom>
          <a:noFill/>
          <a:ln/>
        </p:spPr>
        <p:txBody>
          <a:bodyPr wrap="square" lIns="0" tIns="0" rIns="0" bIns="0" rtlCol="0" anchor="t"/>
          <a:lstStyle/>
          <a:p>
            <a:pPr>
              <a:lnSpc>
                <a:spcPts val="2166"/>
              </a:lnSpc>
            </a:pPr>
            <a:r>
              <a:rPr lang="en-US" sz="1333" dirty="0">
                <a:solidFill>
                  <a:srgbClr val="404155"/>
                </a:solidFill>
                <a:latin typeface="Nobile" pitchFamily="34" charset="0"/>
                <a:ea typeface="Nobile" pitchFamily="34" charset="-122"/>
                <a:cs typeface="Nobile" pitchFamily="34" charset="-120"/>
              </a:rPr>
              <a:t>Determining implications for global biogeochemical cycling and ecosystem dynamics influenced by airborne microbes.</a:t>
            </a:r>
            <a:endParaRPr lang="en-US" sz="1333" dirty="0"/>
          </a:p>
        </p:txBody>
      </p:sp>
      <p:sp>
        <p:nvSpPr>
          <p:cNvPr id="13" name="動作設定ボタン: ホーム 12">
            <a:hlinkClick r:id="" action="ppaction://hlinkshowjump?jump=firstslide" highlightClick="1"/>
            <a:extLst>
              <a:ext uri="{FF2B5EF4-FFF2-40B4-BE49-F238E27FC236}">
                <a16:creationId xmlns:a16="http://schemas.microsoft.com/office/drawing/2014/main" id="{A96E7850-0836-CE70-5C9A-A6927E8C2BD7}"/>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動作設定ボタン: 進む/次へ 13">
            <a:hlinkClick r:id="" action="ppaction://hlinkshowjump?jump=nextslide" highlightClick="1"/>
            <a:extLst>
              <a:ext uri="{FF2B5EF4-FFF2-40B4-BE49-F238E27FC236}">
                <a16:creationId xmlns:a16="http://schemas.microsoft.com/office/drawing/2014/main" id="{CDDDD53F-BF9A-38E2-CBC1-5378A926B4AF}"/>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動作設定ボタン: 戻る/前へ 14">
            <a:hlinkClick r:id="" action="ppaction://hlinkshowjump?jump=previousslide" highlightClick="1"/>
            <a:extLst>
              <a:ext uri="{FF2B5EF4-FFF2-40B4-BE49-F238E27FC236}">
                <a16:creationId xmlns:a16="http://schemas.microsoft.com/office/drawing/2014/main" id="{0E6C440D-46EE-16A8-C532-6AC9C84E8278}"/>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Text 0">
            <a:extLst>
              <a:ext uri="{FF2B5EF4-FFF2-40B4-BE49-F238E27FC236}">
                <a16:creationId xmlns:a16="http://schemas.microsoft.com/office/drawing/2014/main" id="{3EC482A7-B16C-F181-1F4F-54B04855B7B0}"/>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Overview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 y="893"/>
            <a:ext cx="12188825" cy="2362081"/>
          </a:xfrm>
          <a:prstGeom prst="rect">
            <a:avLst/>
          </a:prstGeom>
        </p:spPr>
      </p:pic>
      <p:sp>
        <p:nvSpPr>
          <p:cNvPr id="3" name="Text 0"/>
          <p:cNvSpPr/>
          <p:nvPr/>
        </p:nvSpPr>
        <p:spPr>
          <a:xfrm>
            <a:off x="661319" y="3310961"/>
            <a:ext cx="8086305" cy="590495"/>
          </a:xfrm>
          <a:prstGeom prst="rect">
            <a:avLst/>
          </a:prstGeom>
          <a:noFill/>
          <a:ln/>
        </p:spPr>
        <p:txBody>
          <a:bodyPr wrap="none" lIns="0" tIns="0" rIns="0" bIns="0" rtlCol="0" anchor="t"/>
          <a:lstStyle/>
          <a:p>
            <a:pPr>
              <a:lnSpc>
                <a:spcPts val="4624"/>
              </a:lnSpc>
            </a:pPr>
            <a:r>
              <a:rPr lang="en-US" sz="3707" dirty="0">
                <a:solidFill>
                  <a:srgbClr val="1B1B27"/>
                </a:solidFill>
                <a:latin typeface="Alexandria" pitchFamily="34" charset="0"/>
                <a:ea typeface="Alexandria" pitchFamily="34" charset="-122"/>
                <a:cs typeface="Alexandria" pitchFamily="34" charset="-120"/>
              </a:rPr>
              <a:t>Significance and Future Directions</a:t>
            </a:r>
            <a:endParaRPr lang="en-US" sz="3707" dirty="0"/>
          </a:p>
        </p:txBody>
      </p:sp>
      <p:sp>
        <p:nvSpPr>
          <p:cNvPr id="4" name="Text 1"/>
          <p:cNvSpPr/>
          <p:nvPr/>
        </p:nvSpPr>
        <p:spPr>
          <a:xfrm>
            <a:off x="661319" y="4184850"/>
            <a:ext cx="10866187" cy="907020"/>
          </a:xfrm>
          <a:prstGeom prst="rect">
            <a:avLst/>
          </a:prstGeom>
          <a:noFill/>
          <a:ln/>
        </p:spPr>
        <p:txBody>
          <a:bodyPr wrap="square" lIns="0" tIns="0" rIns="0" bIns="0" rtlCol="0" anchor="t"/>
          <a:lstStyle/>
          <a:p>
            <a:pPr>
              <a:lnSpc>
                <a:spcPts val="2374"/>
              </a:lnSpc>
            </a:pPr>
            <a:r>
              <a:rPr lang="en-US" sz="1458" dirty="0">
                <a:solidFill>
                  <a:srgbClr val="404155"/>
                </a:solidFill>
                <a:latin typeface="Nobile" pitchFamily="34" charset="0"/>
                <a:ea typeface="Nobile" pitchFamily="34" charset="-122"/>
                <a:cs typeface="Nobile" pitchFamily="34" charset="-120"/>
              </a:rPr>
              <a:t>This dual-chamber system provides an unprecedented platform for comprehensive bioaerosol research, integrating physical characterisation with biological analysis. It paves the way for enhanced understanding of microbial ecology in the atmosphere and informs strategies for infection control and environmental management.</a:t>
            </a:r>
            <a:endParaRPr lang="en-US" sz="1458" dirty="0"/>
          </a:p>
        </p:txBody>
      </p:sp>
      <p:sp>
        <p:nvSpPr>
          <p:cNvPr id="5" name="Text 2"/>
          <p:cNvSpPr/>
          <p:nvPr/>
        </p:nvSpPr>
        <p:spPr>
          <a:xfrm>
            <a:off x="661319" y="5304441"/>
            <a:ext cx="10866187" cy="604680"/>
          </a:xfrm>
          <a:prstGeom prst="rect">
            <a:avLst/>
          </a:prstGeom>
          <a:noFill/>
          <a:ln/>
        </p:spPr>
        <p:txBody>
          <a:bodyPr wrap="square" lIns="0" tIns="0" rIns="0" bIns="0" rtlCol="0" anchor="t"/>
          <a:lstStyle/>
          <a:p>
            <a:pPr>
              <a:lnSpc>
                <a:spcPts val="2374"/>
              </a:lnSpc>
            </a:pPr>
            <a:r>
              <a:rPr lang="en-US" sz="1458" dirty="0">
                <a:solidFill>
                  <a:srgbClr val="404155"/>
                </a:solidFill>
                <a:latin typeface="Nobile" pitchFamily="34" charset="0"/>
                <a:ea typeface="Nobile" pitchFamily="34" charset="-122"/>
                <a:cs typeface="Nobile" pitchFamily="34" charset="-120"/>
              </a:rPr>
              <a:t>Future developments may include automation, integration with molecular techniques, and expanded environmental simulation capabilities to further advance bioaerosol science.</a:t>
            </a:r>
            <a:endParaRPr lang="en-US" sz="1458" dirty="0"/>
          </a:p>
        </p:txBody>
      </p:sp>
      <p:sp>
        <p:nvSpPr>
          <p:cNvPr id="6" name="動作設定ボタン: ホーム 5">
            <a:hlinkClick r:id="" action="ppaction://hlinkshowjump?jump=firstslide" highlightClick="1"/>
            <a:extLst>
              <a:ext uri="{FF2B5EF4-FFF2-40B4-BE49-F238E27FC236}">
                <a16:creationId xmlns:a16="http://schemas.microsoft.com/office/drawing/2014/main" id="{5B6A69B7-6E94-A309-660E-A85B1FD13A02}"/>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7" name="動作設定ボタン: 進む/次へ 6">
            <a:hlinkClick r:id="" action="ppaction://hlinkshowjump?jump=nextslide" highlightClick="1"/>
            <a:extLst>
              <a:ext uri="{FF2B5EF4-FFF2-40B4-BE49-F238E27FC236}">
                <a16:creationId xmlns:a16="http://schemas.microsoft.com/office/drawing/2014/main" id="{FA0F51BB-0DD8-CB2A-EB5B-A520C2632839}"/>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戻る/前へ 7">
            <a:hlinkClick r:id="" action="ppaction://hlinkshowjump?jump=previousslide" highlightClick="1"/>
            <a:extLst>
              <a:ext uri="{FF2B5EF4-FFF2-40B4-BE49-F238E27FC236}">
                <a16:creationId xmlns:a16="http://schemas.microsoft.com/office/drawing/2014/main" id="{65CC8FBA-33E8-00AC-B700-8DAA8355E28A}"/>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Text 0">
            <a:extLst>
              <a:ext uri="{FF2B5EF4-FFF2-40B4-BE49-F238E27FC236}">
                <a16:creationId xmlns:a16="http://schemas.microsoft.com/office/drawing/2014/main" id="{4F51099B-21FC-5B15-3005-47FD06F9C99E}"/>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Overview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065C1-E968-A729-6524-3FF3517F4B7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4ECCC31-31E5-8730-61FB-809D9C01BAB1}"/>
              </a:ext>
            </a:extLst>
          </p:cNvPr>
          <p:cNvSpPr>
            <a:spLocks noGrp="1"/>
          </p:cNvSpPr>
          <p:nvPr>
            <p:ph type="title"/>
          </p:nvPr>
        </p:nvSpPr>
        <p:spPr>
          <a:xfrm>
            <a:off x="2171700" y="86859"/>
            <a:ext cx="8229600" cy="1143000"/>
          </a:xfrm>
        </p:spPr>
        <p:txBody>
          <a:bodyPr anchor="ctr">
            <a:normAutofit/>
          </a:bodyPr>
          <a:lstStyle/>
          <a:p>
            <a:r>
              <a:rPr kumimoji="1" lang="en-US" altLang="ja-JP" dirty="0"/>
              <a:t>Bioaerosol chamber</a:t>
            </a:r>
            <a:endParaRPr kumimoji="1" lang="ja-JP" altLang="en-US"/>
          </a:p>
        </p:txBody>
      </p:sp>
      <p:pic>
        <p:nvPicPr>
          <p:cNvPr id="3" name="図 2">
            <a:extLst>
              <a:ext uri="{FF2B5EF4-FFF2-40B4-BE49-F238E27FC236}">
                <a16:creationId xmlns:a16="http://schemas.microsoft.com/office/drawing/2014/main" id="{65DCF713-797C-1638-92D8-1F624D7C48A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00151" y="1166018"/>
            <a:ext cx="10082570" cy="5545025"/>
          </a:xfrm>
          <a:prstGeom prst="rect">
            <a:avLst/>
          </a:prstGeom>
          <a:noFill/>
        </p:spPr>
      </p:pic>
    </p:spTree>
    <p:extLst>
      <p:ext uri="{BB962C8B-B14F-4D97-AF65-F5344CB8AC3E}">
        <p14:creationId xmlns:p14="http://schemas.microsoft.com/office/powerpoint/2010/main" val="3420124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68157"/>
            <a:ext cx="3190012" cy="4957187"/>
          </a:xfrm>
          <a:prstGeom prst="rect">
            <a:avLst/>
          </a:prstGeom>
        </p:spPr>
      </p:pic>
      <p:sp>
        <p:nvSpPr>
          <p:cNvPr id="8" name="Text 4"/>
          <p:cNvSpPr/>
          <p:nvPr/>
        </p:nvSpPr>
        <p:spPr>
          <a:xfrm>
            <a:off x="5251075" y="6446151"/>
            <a:ext cx="120321" cy="81239"/>
          </a:xfrm>
          <a:prstGeom prst="rect">
            <a:avLst/>
          </a:prstGeom>
          <a:noFill/>
          <a:ln/>
        </p:spPr>
        <p:txBody>
          <a:bodyPr wrap="none" lIns="0" tIns="0" rIns="0" bIns="0" rtlCol="0" anchor="t"/>
          <a:lstStyle/>
          <a:p>
            <a:pPr algn="ctr">
              <a:lnSpc>
                <a:spcPts val="625"/>
              </a:lnSpc>
            </a:pPr>
            <a:r>
              <a:rPr lang="en-US" sz="625" dirty="0">
                <a:solidFill>
                  <a:srgbClr val="FFFFFF"/>
                </a:solidFill>
                <a:latin typeface="Source Serif Pro Medium" pitchFamily="34" charset="0"/>
                <a:ea typeface="Source Serif Pro Medium" pitchFamily="34" charset="-122"/>
                <a:cs typeface="Source Serif Pro Medium" pitchFamily="34" charset="-120"/>
              </a:rPr>
              <a:t>FM</a:t>
            </a:r>
            <a:endParaRPr lang="en-US" sz="625" dirty="0"/>
          </a:p>
        </p:txBody>
      </p:sp>
      <p:pic>
        <p:nvPicPr>
          <p:cNvPr id="11" name="コンテンツ プレースホルダー 4">
            <a:extLst>
              <a:ext uri="{FF2B5EF4-FFF2-40B4-BE49-F238E27FC236}">
                <a16:creationId xmlns:a16="http://schemas.microsoft.com/office/drawing/2014/main" id="{3F5FA492-C583-B2D3-C664-A47CDEAE5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1536" y="339695"/>
            <a:ext cx="4414546" cy="3310910"/>
          </a:xfrm>
          <a:prstGeom prst="rect">
            <a:avLst/>
          </a:prstGeom>
        </p:spPr>
      </p:pic>
      <p:pic>
        <p:nvPicPr>
          <p:cNvPr id="12" name="図 11">
            <a:extLst>
              <a:ext uri="{FF2B5EF4-FFF2-40B4-BE49-F238E27FC236}">
                <a16:creationId xmlns:a16="http://schemas.microsoft.com/office/drawing/2014/main" id="{45265B20-F7F0-0FBE-65A3-7325FCA66AF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06129" y="3765878"/>
            <a:ext cx="1898108" cy="1357598"/>
          </a:xfrm>
          <a:prstGeom prst="rect">
            <a:avLst/>
          </a:prstGeom>
        </p:spPr>
      </p:pic>
      <p:sp>
        <p:nvSpPr>
          <p:cNvPr id="10" name="動作設定ボタン: ホーム 9">
            <a:hlinkClick r:id="" action="ppaction://hlinkshowjump?jump=firstslide" highlightClick="1"/>
            <a:extLst>
              <a:ext uri="{FF2B5EF4-FFF2-40B4-BE49-F238E27FC236}">
                <a16:creationId xmlns:a16="http://schemas.microsoft.com/office/drawing/2014/main" id="{539981B4-C192-931F-F043-FF2998537C3F}"/>
              </a:ext>
            </a:extLst>
          </p:cNvPr>
          <p:cNvSpPr/>
          <p:nvPr/>
        </p:nvSpPr>
        <p:spPr>
          <a:xfrm>
            <a:off x="10510751"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3" name="動作設定ボタン: 進む/次へ 12">
            <a:hlinkClick r:id="" action="ppaction://hlinkshowjump?jump=nextslide" highlightClick="1"/>
            <a:extLst>
              <a:ext uri="{FF2B5EF4-FFF2-40B4-BE49-F238E27FC236}">
                <a16:creationId xmlns:a16="http://schemas.microsoft.com/office/drawing/2014/main" id="{6D27227B-C44D-822B-7F25-291A35AF12F2}"/>
              </a:ext>
            </a:extLst>
          </p:cNvPr>
          <p:cNvSpPr/>
          <p:nvPr/>
        </p:nvSpPr>
        <p:spPr>
          <a:xfrm>
            <a:off x="11575980"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動作設定ボタン: 戻る/前へ 13">
            <a:hlinkClick r:id="" action="ppaction://hlinkshowjump?jump=previousslide" highlightClick="1"/>
            <a:extLst>
              <a:ext uri="{FF2B5EF4-FFF2-40B4-BE49-F238E27FC236}">
                <a16:creationId xmlns:a16="http://schemas.microsoft.com/office/drawing/2014/main" id="{0C15A3E5-55E1-5212-6675-36BD8B09ED4C}"/>
              </a:ext>
            </a:extLst>
          </p:cNvPr>
          <p:cNvSpPr/>
          <p:nvPr/>
        </p:nvSpPr>
        <p:spPr>
          <a:xfrm>
            <a:off x="11029226"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Text 0">
            <a:extLst>
              <a:ext uri="{FF2B5EF4-FFF2-40B4-BE49-F238E27FC236}">
                <a16:creationId xmlns:a16="http://schemas.microsoft.com/office/drawing/2014/main" id="{2FF7FDEC-57D8-6032-2784-449379D53FE3}"/>
              </a:ext>
            </a:extLst>
          </p:cNvPr>
          <p:cNvSpPr/>
          <p:nvPr/>
        </p:nvSpPr>
        <p:spPr>
          <a:xfrm>
            <a:off x="10964400" y="-133356"/>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
        <p:nvSpPr>
          <p:cNvPr id="16" name="タイトル 1">
            <a:extLst>
              <a:ext uri="{FF2B5EF4-FFF2-40B4-BE49-F238E27FC236}">
                <a16:creationId xmlns:a16="http://schemas.microsoft.com/office/drawing/2014/main" id="{88D98318-3872-97D3-03CB-FEA55357C4A4}"/>
              </a:ext>
            </a:extLst>
          </p:cNvPr>
          <p:cNvSpPr txBox="1">
            <a:spLocks/>
          </p:cNvSpPr>
          <p:nvPr/>
        </p:nvSpPr>
        <p:spPr>
          <a:xfrm>
            <a:off x="-171450" y="366126"/>
            <a:ext cx="3649436" cy="1143000"/>
          </a:xfrm>
          <a:prstGeom prst="rect">
            <a:avLst/>
          </a:prstGeom>
        </p:spPr>
        <p:txBody>
          <a:bodyPr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ja-JP" dirty="0"/>
              <a:t>Three rooms</a:t>
            </a:r>
          </a:p>
          <a:p>
            <a:r>
              <a:rPr kumimoji="1" lang="en-US" altLang="ja-JP" dirty="0"/>
              <a:t>BSL2, C100</a:t>
            </a:r>
            <a:endParaRPr kumimoji="1" lang="ja-JP" altLang="en-US"/>
          </a:p>
        </p:txBody>
      </p:sp>
      <p:pic>
        <p:nvPicPr>
          <p:cNvPr id="17" name="Image 1" descr="preencoded.png">
            <a:extLst>
              <a:ext uri="{FF2B5EF4-FFF2-40B4-BE49-F238E27FC236}">
                <a16:creationId xmlns:a16="http://schemas.microsoft.com/office/drawing/2014/main" id="{0F752D97-9A09-2A0C-DD99-95959669C4EF}"/>
              </a:ext>
            </a:extLst>
          </p:cNvPr>
          <p:cNvPicPr>
            <a:picLocks noChangeAspect="1"/>
          </p:cNvPicPr>
          <p:nvPr/>
        </p:nvPicPr>
        <p:blipFill>
          <a:blip r:embed="rId6"/>
          <a:stretch>
            <a:fillRect/>
          </a:stretch>
        </p:blipFill>
        <p:spPr>
          <a:xfrm>
            <a:off x="7752494" y="339695"/>
            <a:ext cx="4414645" cy="3310910"/>
          </a:xfrm>
          <a:prstGeom prst="rect">
            <a:avLst/>
          </a:prstGeom>
        </p:spPr>
      </p:pic>
      <p:pic>
        <p:nvPicPr>
          <p:cNvPr id="20" name="Image 0" descr="preencoded.png">
            <a:extLst>
              <a:ext uri="{FF2B5EF4-FFF2-40B4-BE49-F238E27FC236}">
                <a16:creationId xmlns:a16="http://schemas.microsoft.com/office/drawing/2014/main" id="{8CE87BBF-C101-1637-1E32-8E1349CA43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02212" y="3785902"/>
            <a:ext cx="1916629" cy="1916629"/>
          </a:xfrm>
          <a:prstGeom prst="rect">
            <a:avLst/>
          </a:prstGeom>
        </p:spPr>
      </p:pic>
      <p:pic>
        <p:nvPicPr>
          <p:cNvPr id="21" name="図 20">
            <a:extLst>
              <a:ext uri="{FF2B5EF4-FFF2-40B4-BE49-F238E27FC236}">
                <a16:creationId xmlns:a16="http://schemas.microsoft.com/office/drawing/2014/main" id="{3ACE271B-AA6A-5EE8-BC18-939FCD6EDF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12034" y="3765878"/>
            <a:ext cx="2555504" cy="1916628"/>
          </a:xfrm>
          <a:prstGeom prst="rect">
            <a:avLst/>
          </a:prstGeom>
        </p:spPr>
      </p:pic>
      <p:pic>
        <p:nvPicPr>
          <p:cNvPr id="22" name="Image 3" descr="preencoded.png">
            <a:extLst>
              <a:ext uri="{FF2B5EF4-FFF2-40B4-BE49-F238E27FC236}">
                <a16:creationId xmlns:a16="http://schemas.microsoft.com/office/drawing/2014/main" id="{FFB88D2B-4E1A-C052-28F3-74E1C0D252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92391" y="3765878"/>
            <a:ext cx="1916628" cy="1916628"/>
          </a:xfrm>
          <a:prstGeom prst="rect">
            <a:avLst/>
          </a:prstGeom>
        </p:spPr>
      </p:pic>
      <p:pic>
        <p:nvPicPr>
          <p:cNvPr id="23" name="Image 3" descr="preencoded.png">
            <a:extLst>
              <a:ext uri="{FF2B5EF4-FFF2-40B4-BE49-F238E27FC236}">
                <a16:creationId xmlns:a16="http://schemas.microsoft.com/office/drawing/2014/main" id="{E61E10B1-6F12-3BC7-5568-D468A58D1174}"/>
              </a:ext>
            </a:extLst>
          </p:cNvPr>
          <p:cNvPicPr>
            <a:picLocks noChangeAspect="1"/>
          </p:cNvPicPr>
          <p:nvPr/>
        </p:nvPicPr>
        <p:blipFill>
          <a:blip r:embed="rId10"/>
          <a:stretch>
            <a:fillRect/>
          </a:stretch>
        </p:blipFill>
        <p:spPr>
          <a:xfrm>
            <a:off x="3316751" y="5222587"/>
            <a:ext cx="1887486" cy="1547509"/>
          </a:xfrm>
          <a:prstGeom prst="rect">
            <a:avLst/>
          </a:prstGeom>
        </p:spPr>
      </p:pic>
      <p:sp>
        <p:nvSpPr>
          <p:cNvPr id="24" name="角丸四角形 23">
            <a:extLst>
              <a:ext uri="{FF2B5EF4-FFF2-40B4-BE49-F238E27FC236}">
                <a16:creationId xmlns:a16="http://schemas.microsoft.com/office/drawing/2014/main" id="{3F9331EB-4814-C1EB-74D3-5833AEBC4567}"/>
              </a:ext>
            </a:extLst>
          </p:cNvPr>
          <p:cNvSpPr/>
          <p:nvPr/>
        </p:nvSpPr>
        <p:spPr>
          <a:xfrm>
            <a:off x="4383501" y="3136229"/>
            <a:ext cx="1083067" cy="438173"/>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563A462-BCD2-42D4-9F98-413DC348DB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1108" y="644193"/>
            <a:ext cx="4011975" cy="2701854"/>
          </a:xfrm>
          <a:prstGeom prst="rect">
            <a:avLst/>
          </a:prstGeom>
        </p:spPr>
      </p:pic>
      <p:pic>
        <p:nvPicPr>
          <p:cNvPr id="4" name="図 3" descr="電子レンジと冷蔵庫がある&#10;&#10;中程度の精度で自動的に生成された説明">
            <a:extLst>
              <a:ext uri="{FF2B5EF4-FFF2-40B4-BE49-F238E27FC236}">
                <a16:creationId xmlns:a16="http://schemas.microsoft.com/office/drawing/2014/main" id="{ACC45D5B-74B0-62DC-B732-499F7DB76A5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43299" y="3509412"/>
            <a:ext cx="4009786" cy="2704395"/>
          </a:xfrm>
          <a:prstGeom prst="rect">
            <a:avLst/>
          </a:prstGeom>
        </p:spPr>
      </p:pic>
      <p:pic>
        <p:nvPicPr>
          <p:cNvPr id="5" name="図 4">
            <a:extLst>
              <a:ext uri="{FF2B5EF4-FFF2-40B4-BE49-F238E27FC236}">
                <a16:creationId xmlns:a16="http://schemas.microsoft.com/office/drawing/2014/main" id="{EB34E2D3-7BA1-9503-DAAF-3EC4B46EA45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811379" y="644193"/>
            <a:ext cx="6734146" cy="5569615"/>
          </a:xfrm>
          <a:prstGeom prst="rect">
            <a:avLst/>
          </a:prstGeom>
        </p:spPr>
      </p:pic>
      <p:sp>
        <p:nvSpPr>
          <p:cNvPr id="6" name="テキスト ボックス 5">
            <a:extLst>
              <a:ext uri="{FF2B5EF4-FFF2-40B4-BE49-F238E27FC236}">
                <a16:creationId xmlns:a16="http://schemas.microsoft.com/office/drawing/2014/main" id="{B0C46D4C-D511-9A9A-ED65-C96D6C6D0B21}"/>
              </a:ext>
            </a:extLst>
          </p:cNvPr>
          <p:cNvSpPr txBox="1"/>
          <p:nvPr/>
        </p:nvSpPr>
        <p:spPr>
          <a:xfrm>
            <a:off x="6382369" y="4590399"/>
            <a:ext cx="3244711" cy="1527969"/>
          </a:xfrm>
          <a:prstGeom prst="rect">
            <a:avLst/>
          </a:prstGeom>
          <a:noFill/>
        </p:spPr>
        <p:txBody>
          <a:bodyPr wrap="square">
            <a:spAutoFit/>
          </a:bodyPr>
          <a:lstStyle/>
          <a:p>
            <a:pPr defTabSz="761741">
              <a:spcBef>
                <a:spcPct val="0"/>
              </a:spcBef>
              <a:spcAft>
                <a:spcPct val="0"/>
              </a:spcAft>
            </a:pPr>
            <a:r>
              <a:rPr lang="en-US" altLang="ja-JP" sz="2332">
                <a:solidFill>
                  <a:srgbClr val="FFFFFF"/>
                </a:solidFill>
                <a:latin typeface="Calibri" panose="020F0502020204030204"/>
                <a:ea typeface="游ゴシック" panose="020B0400000000000000" pitchFamily="34" charset="-128"/>
              </a:rPr>
              <a:t>23.2L x 2 rooms</a:t>
            </a:r>
          </a:p>
          <a:p>
            <a:pPr defTabSz="761741">
              <a:spcBef>
                <a:spcPct val="0"/>
              </a:spcBef>
              <a:spcAft>
                <a:spcPct val="0"/>
              </a:spcAft>
            </a:pPr>
            <a:r>
              <a:rPr lang="en-US" altLang="ja-JP" sz="2332">
                <a:solidFill>
                  <a:srgbClr val="FFFFFF"/>
                </a:solidFill>
                <a:latin typeface="Calibri" panose="020F0502020204030204"/>
                <a:ea typeface="游ゴシック" panose="020B0400000000000000" pitchFamily="34" charset="-128"/>
              </a:rPr>
              <a:t>Temperature</a:t>
            </a:r>
          </a:p>
          <a:p>
            <a:pPr defTabSz="761741">
              <a:spcBef>
                <a:spcPct val="0"/>
              </a:spcBef>
              <a:spcAft>
                <a:spcPct val="0"/>
              </a:spcAft>
            </a:pPr>
            <a:r>
              <a:rPr lang="en-US" altLang="ja-JP" sz="2332">
                <a:solidFill>
                  <a:srgbClr val="FFFFFF"/>
                </a:solidFill>
                <a:latin typeface="Calibri" panose="020F0502020204030204"/>
                <a:ea typeface="游ゴシック" panose="020B0400000000000000" pitchFamily="34" charset="-128"/>
              </a:rPr>
              <a:t>Pressure</a:t>
            </a:r>
          </a:p>
          <a:p>
            <a:pPr defTabSz="761741">
              <a:spcBef>
                <a:spcPct val="0"/>
              </a:spcBef>
              <a:spcAft>
                <a:spcPct val="0"/>
              </a:spcAft>
            </a:pPr>
            <a:r>
              <a:rPr lang="en-US" altLang="ja-JP" sz="2332">
                <a:solidFill>
                  <a:srgbClr val="FFFFFF"/>
                </a:solidFill>
                <a:latin typeface="Calibri" panose="020F0502020204030204"/>
                <a:ea typeface="游ゴシック" panose="020B0400000000000000" pitchFamily="34" charset="-128"/>
              </a:rPr>
              <a:t>UV light</a:t>
            </a:r>
            <a:endParaRPr lang="ja-JP" altLang="en-US" sz="2332">
              <a:solidFill>
                <a:srgbClr val="FFFFFF"/>
              </a:solidFill>
              <a:latin typeface="Calibri"/>
              <a:ea typeface="游ゴシック" panose="020B0400000000000000" pitchFamily="34" charset="-128"/>
            </a:endParaRPr>
          </a:p>
        </p:txBody>
      </p:sp>
      <p:sp>
        <p:nvSpPr>
          <p:cNvPr id="7" name="TextBox 3">
            <a:extLst>
              <a:ext uri="{FF2B5EF4-FFF2-40B4-BE49-F238E27FC236}">
                <a16:creationId xmlns:a16="http://schemas.microsoft.com/office/drawing/2014/main" id="{B06E9C33-4DA7-518D-65B1-2152F8FED075}"/>
              </a:ext>
            </a:extLst>
          </p:cNvPr>
          <p:cNvSpPr txBox="1"/>
          <p:nvPr/>
        </p:nvSpPr>
        <p:spPr>
          <a:xfrm>
            <a:off x="46613" y="-5102"/>
            <a:ext cx="10608174" cy="553854"/>
          </a:xfrm>
          <a:prstGeom prst="rect">
            <a:avLst/>
          </a:prstGeom>
          <a:noFill/>
        </p:spPr>
        <p:txBody>
          <a:bodyPr wrap="square">
            <a:spAutoFit/>
          </a:bodyPr>
          <a:lstStyle/>
          <a:p>
            <a:pPr defTabSz="761741">
              <a:spcBef>
                <a:spcPct val="0"/>
              </a:spcBef>
              <a:spcAft>
                <a:spcPct val="0"/>
              </a:spcAft>
            </a:pPr>
            <a:r>
              <a:rPr lang="en-SG" sz="2999" b="1">
                <a:solidFill>
                  <a:srgbClr val="FFFFFF"/>
                </a:solidFill>
                <a:latin typeface="Calibri" panose="020F0502020204030204"/>
                <a:ea typeface="Hiragino Maru Gothic Pro W4" panose="020F0400000000000000" pitchFamily="34" charset="-128"/>
              </a:rPr>
              <a:t>Toward precise evaluation of dynamics of aerosol</a:t>
            </a:r>
          </a:p>
        </p:txBody>
      </p:sp>
      <p:pic>
        <p:nvPicPr>
          <p:cNvPr id="3" name="図 2">
            <a:extLst>
              <a:ext uri="{FF2B5EF4-FFF2-40B4-BE49-F238E27FC236}">
                <a16:creationId xmlns:a16="http://schemas.microsoft.com/office/drawing/2014/main" id="{FE942BE6-61D6-2C25-4C4B-FE0100E834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3877" y="4739412"/>
            <a:ext cx="3518335" cy="2067207"/>
          </a:xfrm>
          <a:prstGeom prst="rect">
            <a:avLst/>
          </a:prstGeom>
        </p:spPr>
      </p:pic>
      <p:sp>
        <p:nvSpPr>
          <p:cNvPr id="8" name="テキスト ボックス 7">
            <a:extLst>
              <a:ext uri="{FF2B5EF4-FFF2-40B4-BE49-F238E27FC236}">
                <a16:creationId xmlns:a16="http://schemas.microsoft.com/office/drawing/2014/main" id="{3CCC197E-11E4-0955-0194-A8AA6D62C1B1}"/>
              </a:ext>
            </a:extLst>
          </p:cNvPr>
          <p:cNvSpPr txBox="1"/>
          <p:nvPr/>
        </p:nvSpPr>
        <p:spPr>
          <a:xfrm>
            <a:off x="64035" y="6540537"/>
            <a:ext cx="1288799" cy="215388"/>
          </a:xfrm>
          <a:prstGeom prst="rect">
            <a:avLst/>
          </a:prstGeom>
          <a:noFill/>
        </p:spPr>
        <p:txBody>
          <a:bodyPr wrap="none" rtlCol="0">
            <a:spAutoFit/>
          </a:bodyPr>
          <a:lstStyle/>
          <a:p>
            <a:r>
              <a:rPr lang="en-US" altLang="ja-JP" sz="800" dirty="0"/>
              <a:t>Photo: Taken by presenter</a:t>
            </a:r>
          </a:p>
        </p:txBody>
      </p:sp>
      <p:sp>
        <p:nvSpPr>
          <p:cNvPr id="11" name="テキスト ボックス 10">
            <a:extLst>
              <a:ext uri="{FF2B5EF4-FFF2-40B4-BE49-F238E27FC236}">
                <a16:creationId xmlns:a16="http://schemas.microsoft.com/office/drawing/2014/main" id="{AF066B9C-AF4D-8D72-B13E-E6F9E0CA6222}"/>
              </a:ext>
            </a:extLst>
          </p:cNvPr>
          <p:cNvSpPr txBox="1"/>
          <p:nvPr/>
        </p:nvSpPr>
        <p:spPr>
          <a:xfrm>
            <a:off x="3642458" y="6437382"/>
            <a:ext cx="6150342" cy="369236"/>
          </a:xfrm>
          <a:prstGeom prst="rect">
            <a:avLst/>
          </a:prstGeom>
          <a:noFill/>
        </p:spPr>
        <p:txBody>
          <a:bodyPr wrap="square">
            <a:spAutoFit/>
          </a:bodyPr>
          <a:lstStyle/>
          <a:p>
            <a:r>
              <a:rPr lang="ja-JP" altLang="en-US" sz="1799"/>
              <a:t>https://doi.org/10.1016/j.jphotobiol.2020.111899.</a:t>
            </a:r>
          </a:p>
        </p:txBody>
      </p:sp>
      <p:sp>
        <p:nvSpPr>
          <p:cNvPr id="9" name="動作設定ボタン: ホーム 8">
            <a:hlinkClick r:id="" action="ppaction://hlinkshowjump?jump=firstslide" highlightClick="1"/>
            <a:extLst>
              <a:ext uri="{FF2B5EF4-FFF2-40B4-BE49-F238E27FC236}">
                <a16:creationId xmlns:a16="http://schemas.microsoft.com/office/drawing/2014/main" id="{502015CC-E599-775F-BD85-99855F8A9076}"/>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動作設定ボタン: 進む/次へ 9">
            <a:hlinkClick r:id="" action="ppaction://hlinkshowjump?jump=nextslide" highlightClick="1"/>
            <a:extLst>
              <a:ext uri="{FF2B5EF4-FFF2-40B4-BE49-F238E27FC236}">
                <a16:creationId xmlns:a16="http://schemas.microsoft.com/office/drawing/2014/main" id="{174F69F4-F811-4AD1-FA20-73EFF6F9A22E}"/>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2" name="動作設定ボタン: 戻る/前へ 11">
            <a:hlinkClick r:id="" action="ppaction://hlinkshowjump?jump=previousslide" highlightClick="1"/>
            <a:extLst>
              <a:ext uri="{FF2B5EF4-FFF2-40B4-BE49-F238E27FC236}">
                <a16:creationId xmlns:a16="http://schemas.microsoft.com/office/drawing/2014/main" id="{4D2EE928-46DC-B2DE-80F1-67BD798AA9DC}"/>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3" name="Text 0">
            <a:extLst>
              <a:ext uri="{FF2B5EF4-FFF2-40B4-BE49-F238E27FC236}">
                <a16:creationId xmlns:a16="http://schemas.microsoft.com/office/drawing/2014/main" id="{2133375B-348C-0E02-E531-663BE59C4C2B}"/>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
        <p:nvSpPr>
          <p:cNvPr id="14" name="Text 0">
            <a:extLst>
              <a:ext uri="{FF2B5EF4-FFF2-40B4-BE49-F238E27FC236}">
                <a16:creationId xmlns:a16="http://schemas.microsoft.com/office/drawing/2014/main" id="{8F27EAFC-5148-E040-0D8F-8E2E689ED540}"/>
              </a:ext>
            </a:extLst>
          </p:cNvPr>
          <p:cNvSpPr/>
          <p:nvPr/>
        </p:nvSpPr>
        <p:spPr>
          <a:xfrm>
            <a:off x="86990" y="-27985"/>
            <a:ext cx="8001293" cy="1180991"/>
          </a:xfrm>
          <a:prstGeom prst="rect">
            <a:avLst/>
          </a:prstGeom>
          <a:noFill/>
          <a:ln/>
        </p:spPr>
        <p:txBody>
          <a:bodyPr wrap="squar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Bioaerosol Research Setup and Testing</a:t>
            </a:r>
            <a:endParaRPr lang="en-US" sz="3707" dirty="0"/>
          </a:p>
        </p:txBody>
      </p:sp>
    </p:spTree>
    <p:extLst>
      <p:ext uri="{BB962C8B-B14F-4D97-AF65-F5344CB8AC3E}">
        <p14:creationId xmlns:p14="http://schemas.microsoft.com/office/powerpoint/2010/main" val="350876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p:cNvSpPr/>
          <p:nvPr/>
        </p:nvSpPr>
        <p:spPr>
          <a:xfrm>
            <a:off x="2146507" y="4377879"/>
            <a:ext cx="120321" cy="81239"/>
          </a:xfrm>
          <a:prstGeom prst="rect">
            <a:avLst/>
          </a:prstGeom>
          <a:noFill/>
          <a:ln/>
        </p:spPr>
        <p:txBody>
          <a:bodyPr wrap="none" lIns="0" tIns="0" rIns="0" bIns="0" rtlCol="0" anchor="t"/>
          <a:lstStyle/>
          <a:p>
            <a:pPr algn="ctr">
              <a:lnSpc>
                <a:spcPts val="625"/>
              </a:lnSpc>
            </a:pPr>
            <a:r>
              <a:rPr lang="en-US" sz="625" dirty="0">
                <a:solidFill>
                  <a:srgbClr val="FFFFFF"/>
                </a:solidFill>
                <a:latin typeface="Source Serif Pro Medium" pitchFamily="34" charset="0"/>
                <a:ea typeface="Source Serif Pro Medium" pitchFamily="34" charset="-122"/>
                <a:cs typeface="Source Serif Pro Medium" pitchFamily="34" charset="-120"/>
              </a:rPr>
              <a:t>FM</a:t>
            </a:r>
            <a:endParaRPr lang="en-US" sz="625" dirty="0"/>
          </a:p>
        </p:txBody>
      </p:sp>
      <p:sp>
        <p:nvSpPr>
          <p:cNvPr id="8" name="動作設定ボタン: ホーム 7">
            <a:hlinkClick r:id="" action="ppaction://hlinkshowjump?jump=firstslide" highlightClick="1"/>
            <a:extLst>
              <a:ext uri="{FF2B5EF4-FFF2-40B4-BE49-F238E27FC236}">
                <a16:creationId xmlns:a16="http://schemas.microsoft.com/office/drawing/2014/main" id="{719DB5F9-F050-B291-373C-53DA95E8DAE3}"/>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進む/次へ 8">
            <a:hlinkClick r:id="" action="ppaction://hlinkshowjump?jump=nextslide" highlightClick="1"/>
            <a:extLst>
              <a:ext uri="{FF2B5EF4-FFF2-40B4-BE49-F238E27FC236}">
                <a16:creationId xmlns:a16="http://schemas.microsoft.com/office/drawing/2014/main" id="{51DB1321-4954-6993-91C8-9F0AD98ABB9B}"/>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動作設定ボタン: 戻る/前へ 9">
            <a:hlinkClick r:id="" action="ppaction://hlinkshowjump?jump=previousslide" highlightClick="1"/>
            <a:extLst>
              <a:ext uri="{FF2B5EF4-FFF2-40B4-BE49-F238E27FC236}">
                <a16:creationId xmlns:a16="http://schemas.microsoft.com/office/drawing/2014/main" id="{4EDCF805-0C76-ED5F-A2E1-064A57E8BFEF}"/>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Text 0">
            <a:extLst>
              <a:ext uri="{FF2B5EF4-FFF2-40B4-BE49-F238E27FC236}">
                <a16:creationId xmlns:a16="http://schemas.microsoft.com/office/drawing/2014/main" id="{951B840D-A348-D69F-CC99-A70CC32EB0C5}"/>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pic>
        <p:nvPicPr>
          <p:cNvPr id="5" name="Image 2" descr="preencoded.png">
            <a:extLst>
              <a:ext uri="{FF2B5EF4-FFF2-40B4-BE49-F238E27FC236}">
                <a16:creationId xmlns:a16="http://schemas.microsoft.com/office/drawing/2014/main" id="{F86A1142-5270-9F08-4E38-172909138F15}"/>
              </a:ext>
            </a:extLst>
          </p:cNvPr>
          <p:cNvPicPr>
            <a:picLocks noChangeAspect="1"/>
          </p:cNvPicPr>
          <p:nvPr/>
        </p:nvPicPr>
        <p:blipFill>
          <a:blip r:embed="rId5"/>
          <a:stretch>
            <a:fillRect/>
          </a:stretch>
        </p:blipFill>
        <p:spPr>
          <a:xfrm>
            <a:off x="1469592" y="749626"/>
            <a:ext cx="3429306" cy="2571922"/>
          </a:xfrm>
          <a:prstGeom prst="rect">
            <a:avLst/>
          </a:prstGeom>
        </p:spPr>
      </p:pic>
      <p:pic>
        <p:nvPicPr>
          <p:cNvPr id="11" name="ダンパー開放の動画">
            <a:hlinkClick r:id="" action="ppaction://media"/>
            <a:extLst>
              <a:ext uri="{FF2B5EF4-FFF2-40B4-BE49-F238E27FC236}">
                <a16:creationId xmlns:a16="http://schemas.microsoft.com/office/drawing/2014/main" id="{E99811B1-4139-45E3-05BB-556C2D54E2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86693" y="3429000"/>
            <a:ext cx="1478164" cy="2611352"/>
          </a:xfrm>
          <a:prstGeom prst="rect">
            <a:avLst/>
          </a:prstGeom>
        </p:spPr>
      </p:pic>
      <p:pic>
        <p:nvPicPr>
          <p:cNvPr id="12" name="図 11">
            <a:extLst>
              <a:ext uri="{FF2B5EF4-FFF2-40B4-BE49-F238E27FC236}">
                <a16:creationId xmlns:a16="http://schemas.microsoft.com/office/drawing/2014/main" id="{F074CF8D-241A-580B-24DF-B626FEB4A1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0607" y="3429000"/>
            <a:ext cx="1958514" cy="2611352"/>
          </a:xfrm>
          <a:prstGeom prst="rect">
            <a:avLst/>
          </a:prstGeom>
        </p:spPr>
      </p:pic>
      <p:pic>
        <p:nvPicPr>
          <p:cNvPr id="13" name="Image 1" descr="preencoded.png">
            <a:extLst>
              <a:ext uri="{FF2B5EF4-FFF2-40B4-BE49-F238E27FC236}">
                <a16:creationId xmlns:a16="http://schemas.microsoft.com/office/drawing/2014/main" id="{76BC6C8B-587E-BD15-4545-ACC02593FDDA}"/>
              </a:ext>
            </a:extLst>
          </p:cNvPr>
          <p:cNvPicPr>
            <a:picLocks noChangeAspect="1"/>
          </p:cNvPicPr>
          <p:nvPr/>
        </p:nvPicPr>
        <p:blipFill>
          <a:blip r:embed="rId8"/>
          <a:stretch>
            <a:fillRect/>
          </a:stretch>
        </p:blipFill>
        <p:spPr>
          <a:xfrm>
            <a:off x="8744904" y="749626"/>
            <a:ext cx="2571922" cy="2571922"/>
          </a:xfrm>
          <a:prstGeom prst="rect">
            <a:avLst/>
          </a:prstGeom>
        </p:spPr>
      </p:pic>
      <p:pic>
        <p:nvPicPr>
          <p:cNvPr id="15" name="Image 2" descr="preencoded.png">
            <a:extLst>
              <a:ext uri="{FF2B5EF4-FFF2-40B4-BE49-F238E27FC236}">
                <a16:creationId xmlns:a16="http://schemas.microsoft.com/office/drawing/2014/main" id="{EC6E57F2-73F4-9F54-660E-2586C4199F61}"/>
              </a:ext>
            </a:extLst>
          </p:cNvPr>
          <p:cNvPicPr>
            <a:picLocks noChangeAspect="1"/>
          </p:cNvPicPr>
          <p:nvPr/>
        </p:nvPicPr>
        <p:blipFill>
          <a:blip r:embed="rId9"/>
          <a:stretch>
            <a:fillRect/>
          </a:stretch>
        </p:blipFill>
        <p:spPr>
          <a:xfrm>
            <a:off x="1469592" y="3429151"/>
            <a:ext cx="2611352" cy="2611352"/>
          </a:xfrm>
          <a:prstGeom prst="rect">
            <a:avLst/>
          </a:prstGeom>
        </p:spPr>
      </p:pic>
      <p:pic>
        <p:nvPicPr>
          <p:cNvPr id="16" name="図 15">
            <a:extLst>
              <a:ext uri="{FF2B5EF4-FFF2-40B4-BE49-F238E27FC236}">
                <a16:creationId xmlns:a16="http://schemas.microsoft.com/office/drawing/2014/main" id="{408C2A53-F273-5244-C69A-ED6531DE70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34871" y="3429001"/>
            <a:ext cx="3481955" cy="2611466"/>
          </a:xfrm>
          <a:prstGeom prst="rect">
            <a:avLst/>
          </a:prstGeom>
        </p:spPr>
      </p:pic>
      <p:pic>
        <p:nvPicPr>
          <p:cNvPr id="17" name="図 16">
            <a:extLst>
              <a:ext uri="{FF2B5EF4-FFF2-40B4-BE49-F238E27FC236}">
                <a16:creationId xmlns:a16="http://schemas.microsoft.com/office/drawing/2014/main" id="{B2413E2A-29E6-FE98-1BF9-E21AA750FE7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07286" y="749626"/>
            <a:ext cx="3429229" cy="2571922"/>
          </a:xfrm>
          <a:prstGeom prst="rect">
            <a:avLst/>
          </a:prstGeom>
        </p:spPr>
      </p:pic>
      <p:sp>
        <p:nvSpPr>
          <p:cNvPr id="18" name="Text 0">
            <a:extLst>
              <a:ext uri="{FF2B5EF4-FFF2-40B4-BE49-F238E27FC236}">
                <a16:creationId xmlns:a16="http://schemas.microsoft.com/office/drawing/2014/main" id="{46D19F7D-61F8-400A-42DE-7D7025136CE6}"/>
              </a:ext>
            </a:extLst>
          </p:cNvPr>
          <p:cNvSpPr/>
          <p:nvPr/>
        </p:nvSpPr>
        <p:spPr>
          <a:xfrm>
            <a:off x="86990" y="-27985"/>
            <a:ext cx="8001293" cy="1180991"/>
          </a:xfrm>
          <a:prstGeom prst="rect">
            <a:avLst/>
          </a:prstGeom>
          <a:noFill/>
          <a:ln/>
        </p:spPr>
        <p:txBody>
          <a:bodyPr wrap="square" lIns="0" tIns="0" rIns="0" bIns="0" rtlCol="0" anchor="t"/>
          <a:lstStyle/>
          <a:p>
            <a:pPr>
              <a:lnSpc>
                <a:spcPts val="4624"/>
              </a:lnSpc>
            </a:pPr>
            <a:r>
              <a:rPr lang="en-US" sz="3707" dirty="0"/>
              <a:t>Chamber characteristics</a:t>
            </a:r>
          </a:p>
        </p:txBody>
      </p:sp>
    </p:spTree>
    <p:extLst>
      <p:ext uri="{BB962C8B-B14F-4D97-AF65-F5344CB8AC3E}">
        <p14:creationId xmlns:p14="http://schemas.microsoft.com/office/powerpoint/2010/main" val="18507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8015" y="893"/>
            <a:ext cx="4570809" cy="6856214"/>
          </a:xfrm>
          <a:prstGeom prst="rect">
            <a:avLst/>
          </a:prstGeom>
        </p:spPr>
      </p:pic>
      <p:sp>
        <p:nvSpPr>
          <p:cNvPr id="3" name="Text 0"/>
          <p:cNvSpPr/>
          <p:nvPr/>
        </p:nvSpPr>
        <p:spPr>
          <a:xfrm>
            <a:off x="661319" y="897002"/>
            <a:ext cx="6295378" cy="1180991"/>
          </a:xfrm>
          <a:prstGeom prst="rect">
            <a:avLst/>
          </a:prstGeom>
          <a:noFill/>
          <a:ln/>
        </p:spPr>
        <p:txBody>
          <a:bodyPr wrap="squar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Syringe Pump Configuration</a:t>
            </a:r>
            <a:endParaRPr lang="en-US" sz="3707" dirty="0"/>
          </a:p>
        </p:txBody>
      </p:sp>
      <p:sp>
        <p:nvSpPr>
          <p:cNvPr id="4" name="Shape 1"/>
          <p:cNvSpPr/>
          <p:nvPr/>
        </p:nvSpPr>
        <p:spPr>
          <a:xfrm>
            <a:off x="661319" y="2361387"/>
            <a:ext cx="141647" cy="710916"/>
          </a:xfrm>
          <a:prstGeom prst="roundRect">
            <a:avLst>
              <a:gd name="adj" fmla="val 20012"/>
            </a:avLst>
          </a:prstGeom>
          <a:solidFill>
            <a:srgbClr val="F9F7F7"/>
          </a:solidFill>
          <a:ln/>
        </p:spPr>
        <p:txBody>
          <a:bodyPr/>
          <a:lstStyle/>
          <a:p>
            <a:endParaRPr lang="ja-JP" altLang="en-US" sz="1500"/>
          </a:p>
        </p:txBody>
      </p:sp>
      <p:sp>
        <p:nvSpPr>
          <p:cNvPr id="5" name="Text 2"/>
          <p:cNvSpPr/>
          <p:nvPr/>
        </p:nvSpPr>
        <p:spPr>
          <a:xfrm>
            <a:off x="1086361" y="2361386"/>
            <a:ext cx="2462067"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Set Syringe Diameter</a:t>
            </a:r>
            <a:endParaRPr lang="en-US" sz="1833" dirty="0"/>
          </a:p>
        </p:txBody>
      </p:sp>
      <p:sp>
        <p:nvSpPr>
          <p:cNvPr id="6" name="Text 3"/>
          <p:cNvSpPr/>
          <p:nvPr/>
        </p:nvSpPr>
        <p:spPr>
          <a:xfrm>
            <a:off x="1086361" y="2769963"/>
            <a:ext cx="5870336"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Input syringe diameter and wait 2 seconds to confirm.</a:t>
            </a:r>
            <a:endParaRPr lang="en-US" sz="1458" dirty="0"/>
          </a:p>
        </p:txBody>
      </p:sp>
      <p:sp>
        <p:nvSpPr>
          <p:cNvPr id="7" name="Shape 4"/>
          <p:cNvSpPr/>
          <p:nvPr/>
        </p:nvSpPr>
        <p:spPr>
          <a:xfrm>
            <a:off x="944713" y="3261265"/>
            <a:ext cx="141647" cy="710916"/>
          </a:xfrm>
          <a:prstGeom prst="roundRect">
            <a:avLst>
              <a:gd name="adj" fmla="val 20012"/>
            </a:avLst>
          </a:prstGeom>
          <a:solidFill>
            <a:srgbClr val="F9F7F7"/>
          </a:solidFill>
          <a:ln/>
        </p:spPr>
        <p:txBody>
          <a:bodyPr/>
          <a:lstStyle/>
          <a:p>
            <a:endParaRPr lang="ja-JP" altLang="en-US" sz="1500"/>
          </a:p>
        </p:txBody>
      </p:sp>
      <p:sp>
        <p:nvSpPr>
          <p:cNvPr id="8" name="Text 5"/>
          <p:cNvSpPr/>
          <p:nvPr/>
        </p:nvSpPr>
        <p:spPr>
          <a:xfrm>
            <a:off x="1369755" y="3261265"/>
            <a:ext cx="236208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Select Flow Rate</a:t>
            </a:r>
            <a:endParaRPr lang="en-US" sz="1833" dirty="0"/>
          </a:p>
        </p:txBody>
      </p:sp>
      <p:sp>
        <p:nvSpPr>
          <p:cNvPr id="9" name="Text 6"/>
          <p:cNvSpPr/>
          <p:nvPr/>
        </p:nvSpPr>
        <p:spPr>
          <a:xfrm>
            <a:off x="1369755" y="3669841"/>
            <a:ext cx="5586941"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Choose mL/min rate and enter desired value.</a:t>
            </a:r>
            <a:endParaRPr lang="en-US" sz="1458" dirty="0"/>
          </a:p>
        </p:txBody>
      </p:sp>
      <p:sp>
        <p:nvSpPr>
          <p:cNvPr id="10" name="Shape 7"/>
          <p:cNvSpPr/>
          <p:nvPr/>
        </p:nvSpPr>
        <p:spPr>
          <a:xfrm>
            <a:off x="1228207" y="4161143"/>
            <a:ext cx="141647" cy="710916"/>
          </a:xfrm>
          <a:prstGeom prst="roundRect">
            <a:avLst>
              <a:gd name="adj" fmla="val 20012"/>
            </a:avLst>
          </a:prstGeom>
          <a:solidFill>
            <a:srgbClr val="F9F7F7"/>
          </a:solidFill>
          <a:ln/>
        </p:spPr>
        <p:txBody>
          <a:bodyPr/>
          <a:lstStyle/>
          <a:p>
            <a:endParaRPr lang="ja-JP" altLang="en-US" sz="1500"/>
          </a:p>
        </p:txBody>
      </p:sp>
      <p:sp>
        <p:nvSpPr>
          <p:cNvPr id="11" name="Text 8"/>
          <p:cNvSpPr/>
          <p:nvPr/>
        </p:nvSpPr>
        <p:spPr>
          <a:xfrm>
            <a:off x="1653248" y="4161143"/>
            <a:ext cx="236208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Setup Procedure</a:t>
            </a:r>
            <a:endParaRPr lang="en-US" sz="1833" dirty="0"/>
          </a:p>
        </p:txBody>
      </p:sp>
      <p:sp>
        <p:nvSpPr>
          <p:cNvPr id="12" name="Text 9"/>
          <p:cNvSpPr/>
          <p:nvPr/>
        </p:nvSpPr>
        <p:spPr>
          <a:xfrm>
            <a:off x="1653248" y="4569719"/>
            <a:ext cx="5303449"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Attach tubing, draw liquid, purge air, and connect to system.</a:t>
            </a:r>
            <a:endParaRPr lang="en-US" sz="1458" dirty="0"/>
          </a:p>
        </p:txBody>
      </p:sp>
      <p:sp>
        <p:nvSpPr>
          <p:cNvPr id="13" name="Shape 10"/>
          <p:cNvSpPr/>
          <p:nvPr/>
        </p:nvSpPr>
        <p:spPr>
          <a:xfrm>
            <a:off x="1511700" y="5061021"/>
            <a:ext cx="141647" cy="710916"/>
          </a:xfrm>
          <a:prstGeom prst="roundRect">
            <a:avLst>
              <a:gd name="adj" fmla="val 20012"/>
            </a:avLst>
          </a:prstGeom>
          <a:solidFill>
            <a:srgbClr val="F9F7F7"/>
          </a:solidFill>
          <a:ln/>
        </p:spPr>
        <p:txBody>
          <a:bodyPr/>
          <a:lstStyle/>
          <a:p>
            <a:endParaRPr lang="ja-JP" altLang="en-US" sz="1500"/>
          </a:p>
        </p:txBody>
      </p:sp>
      <p:sp>
        <p:nvSpPr>
          <p:cNvPr id="14" name="Text 11"/>
          <p:cNvSpPr/>
          <p:nvPr/>
        </p:nvSpPr>
        <p:spPr>
          <a:xfrm>
            <a:off x="1936741" y="5061021"/>
            <a:ext cx="2844555"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Maintain Pump Pressure</a:t>
            </a:r>
            <a:endParaRPr lang="en-US" sz="1833" dirty="0"/>
          </a:p>
        </p:txBody>
      </p:sp>
      <p:sp>
        <p:nvSpPr>
          <p:cNvPr id="15" name="Text 12"/>
          <p:cNvSpPr/>
          <p:nvPr/>
        </p:nvSpPr>
        <p:spPr>
          <a:xfrm>
            <a:off x="1936741" y="5469597"/>
            <a:ext cx="5019955"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Keep pressure at 0.1 MPa during operation for reliability.</a:t>
            </a:r>
            <a:endParaRPr lang="en-US" sz="1458" dirty="0"/>
          </a:p>
        </p:txBody>
      </p:sp>
      <p:sp>
        <p:nvSpPr>
          <p:cNvPr id="16" name="動作設定ボタン: ホーム 15">
            <a:hlinkClick r:id="" action="ppaction://hlinkshowjump?jump=firstslide" highlightClick="1"/>
            <a:extLst>
              <a:ext uri="{FF2B5EF4-FFF2-40B4-BE49-F238E27FC236}">
                <a16:creationId xmlns:a16="http://schemas.microsoft.com/office/drawing/2014/main" id="{CCFC16DC-8920-BD30-7184-32025D328710}"/>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7" name="動作設定ボタン: 進む/次へ 16">
            <a:hlinkClick r:id="" action="ppaction://hlinkshowjump?jump=nextslide" highlightClick="1"/>
            <a:extLst>
              <a:ext uri="{FF2B5EF4-FFF2-40B4-BE49-F238E27FC236}">
                <a16:creationId xmlns:a16="http://schemas.microsoft.com/office/drawing/2014/main" id="{546F0081-3AC6-2601-6E6B-9AC51F70EB5E}"/>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8" name="動作設定ボタン: 戻る/前へ 17">
            <a:hlinkClick r:id="" action="ppaction://hlinkshowjump?jump=previousslide" highlightClick="1"/>
            <a:extLst>
              <a:ext uri="{FF2B5EF4-FFF2-40B4-BE49-F238E27FC236}">
                <a16:creationId xmlns:a16="http://schemas.microsoft.com/office/drawing/2014/main" id="{7A75E66E-30D7-AC5D-93C9-55AEAB3C93D2}"/>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9" name="Text 0">
            <a:extLst>
              <a:ext uri="{FF2B5EF4-FFF2-40B4-BE49-F238E27FC236}">
                <a16:creationId xmlns:a16="http://schemas.microsoft.com/office/drawing/2014/main" id="{90BD8265-B731-08F7-1191-0929FA760B25}"/>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Tree>
    <p:extLst>
      <p:ext uri="{BB962C8B-B14F-4D97-AF65-F5344CB8AC3E}">
        <p14:creationId xmlns:p14="http://schemas.microsoft.com/office/powerpoint/2010/main" val="1116364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232129" y="1513485"/>
            <a:ext cx="6295378" cy="1180991"/>
          </a:xfrm>
          <a:prstGeom prst="rect">
            <a:avLst/>
          </a:prstGeom>
          <a:noFill/>
          <a:ln/>
        </p:spPr>
        <p:txBody>
          <a:bodyPr wrap="squar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Substances Added to Chamber</a:t>
            </a:r>
            <a:endParaRPr lang="en-US" sz="3707" dirty="0"/>
          </a:p>
        </p:txBody>
      </p:sp>
      <p:sp>
        <p:nvSpPr>
          <p:cNvPr id="4" name="Shape 1"/>
          <p:cNvSpPr/>
          <p:nvPr/>
        </p:nvSpPr>
        <p:spPr>
          <a:xfrm>
            <a:off x="5232129" y="2977871"/>
            <a:ext cx="3053257" cy="1088841"/>
          </a:xfrm>
          <a:prstGeom prst="roundRect">
            <a:avLst>
              <a:gd name="adj" fmla="val 2603"/>
            </a:avLst>
          </a:prstGeom>
          <a:solidFill>
            <a:srgbClr val="F9F7F7"/>
          </a:solidFill>
          <a:ln/>
        </p:spPr>
        <p:txBody>
          <a:bodyPr/>
          <a:lstStyle/>
          <a:p>
            <a:endParaRPr lang="ja-JP" altLang="en-US" sz="1500"/>
          </a:p>
        </p:txBody>
      </p:sp>
      <p:sp>
        <p:nvSpPr>
          <p:cNvPr id="5" name="Text 2"/>
          <p:cNvSpPr/>
          <p:nvPr/>
        </p:nvSpPr>
        <p:spPr>
          <a:xfrm>
            <a:off x="5421091" y="3166833"/>
            <a:ext cx="236208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MQ Water</a:t>
            </a:r>
            <a:endParaRPr lang="en-US" sz="1833" dirty="0"/>
          </a:p>
        </p:txBody>
      </p:sp>
      <p:sp>
        <p:nvSpPr>
          <p:cNvPr id="6" name="Text 3"/>
          <p:cNvSpPr/>
          <p:nvPr/>
        </p:nvSpPr>
        <p:spPr>
          <a:xfrm>
            <a:off x="5421091" y="3575409"/>
            <a:ext cx="2675332"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Pure H2O used as liquid base</a:t>
            </a:r>
            <a:endParaRPr lang="en-US" sz="1458" dirty="0"/>
          </a:p>
        </p:txBody>
      </p:sp>
      <p:sp>
        <p:nvSpPr>
          <p:cNvPr id="7" name="Shape 4"/>
          <p:cNvSpPr/>
          <p:nvPr/>
        </p:nvSpPr>
        <p:spPr>
          <a:xfrm>
            <a:off x="8474348" y="2977871"/>
            <a:ext cx="3053257" cy="1088841"/>
          </a:xfrm>
          <a:prstGeom prst="roundRect">
            <a:avLst>
              <a:gd name="adj" fmla="val 2603"/>
            </a:avLst>
          </a:prstGeom>
          <a:solidFill>
            <a:srgbClr val="F9F7F7"/>
          </a:solidFill>
          <a:ln/>
        </p:spPr>
        <p:txBody>
          <a:bodyPr/>
          <a:lstStyle/>
          <a:p>
            <a:endParaRPr lang="ja-JP" altLang="en-US" sz="1500"/>
          </a:p>
        </p:txBody>
      </p:sp>
      <p:sp>
        <p:nvSpPr>
          <p:cNvPr id="8" name="Text 5"/>
          <p:cNvSpPr/>
          <p:nvPr/>
        </p:nvSpPr>
        <p:spPr>
          <a:xfrm>
            <a:off x="8663311" y="3166833"/>
            <a:ext cx="236208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70% Ethanol</a:t>
            </a:r>
            <a:endParaRPr lang="en-US" sz="1833" dirty="0"/>
          </a:p>
        </p:txBody>
      </p:sp>
      <p:sp>
        <p:nvSpPr>
          <p:cNvPr id="9" name="Text 6"/>
          <p:cNvSpPr/>
          <p:nvPr/>
        </p:nvSpPr>
        <p:spPr>
          <a:xfrm>
            <a:off x="8663311" y="3575409"/>
            <a:ext cx="2675332"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Organic solvent: C2H6O</a:t>
            </a:r>
            <a:endParaRPr lang="en-US" sz="1458" dirty="0"/>
          </a:p>
        </p:txBody>
      </p:sp>
      <p:sp>
        <p:nvSpPr>
          <p:cNvPr id="10" name="Shape 7"/>
          <p:cNvSpPr/>
          <p:nvPr/>
        </p:nvSpPr>
        <p:spPr>
          <a:xfrm>
            <a:off x="5232129" y="4255674"/>
            <a:ext cx="6295378" cy="1088841"/>
          </a:xfrm>
          <a:prstGeom prst="roundRect">
            <a:avLst>
              <a:gd name="adj" fmla="val 2603"/>
            </a:avLst>
          </a:prstGeom>
          <a:solidFill>
            <a:srgbClr val="F9F7F7"/>
          </a:solidFill>
          <a:ln/>
        </p:spPr>
        <p:txBody>
          <a:bodyPr/>
          <a:lstStyle/>
          <a:p>
            <a:endParaRPr lang="ja-JP" altLang="en-US" sz="1500"/>
          </a:p>
        </p:txBody>
      </p:sp>
      <p:sp>
        <p:nvSpPr>
          <p:cNvPr id="11" name="Text 8"/>
          <p:cNvSpPr/>
          <p:nvPr/>
        </p:nvSpPr>
        <p:spPr>
          <a:xfrm>
            <a:off x="5421091" y="4444636"/>
            <a:ext cx="3048496"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Phosphate Buffered Saline</a:t>
            </a:r>
            <a:endParaRPr lang="en-US" sz="1833" dirty="0"/>
          </a:p>
        </p:txBody>
      </p:sp>
      <p:sp>
        <p:nvSpPr>
          <p:cNvPr id="12" name="Text 9"/>
          <p:cNvSpPr/>
          <p:nvPr/>
        </p:nvSpPr>
        <p:spPr>
          <a:xfrm>
            <a:off x="5421091" y="4853212"/>
            <a:ext cx="5917453"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PBS solution for stability</a:t>
            </a:r>
            <a:endParaRPr lang="en-US" sz="1458" dirty="0"/>
          </a:p>
        </p:txBody>
      </p:sp>
      <p:sp>
        <p:nvSpPr>
          <p:cNvPr id="13" name="動作設定ボタン: ホーム 12">
            <a:hlinkClick r:id="" action="ppaction://hlinkshowjump?jump=firstslide" highlightClick="1"/>
            <a:extLst>
              <a:ext uri="{FF2B5EF4-FFF2-40B4-BE49-F238E27FC236}">
                <a16:creationId xmlns:a16="http://schemas.microsoft.com/office/drawing/2014/main" id="{6857BE26-BB6F-0666-784D-1E6F1A3561DC}"/>
              </a:ext>
            </a:extLst>
          </p:cNvPr>
          <p:cNvSpPr/>
          <p:nvPr/>
        </p:nvSpPr>
        <p:spPr>
          <a:xfrm>
            <a:off x="10510751"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動作設定ボタン: 進む/次へ 13">
            <a:hlinkClick r:id="" action="ppaction://hlinkshowjump?jump=nextslide" highlightClick="1"/>
            <a:extLst>
              <a:ext uri="{FF2B5EF4-FFF2-40B4-BE49-F238E27FC236}">
                <a16:creationId xmlns:a16="http://schemas.microsoft.com/office/drawing/2014/main" id="{1736DC97-FDD2-35E9-A786-90E2408B7702}"/>
              </a:ext>
            </a:extLst>
          </p:cNvPr>
          <p:cNvSpPr/>
          <p:nvPr/>
        </p:nvSpPr>
        <p:spPr>
          <a:xfrm>
            <a:off x="11575980"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動作設定ボタン: 戻る/前へ 14">
            <a:hlinkClick r:id="" action="ppaction://hlinkshowjump?jump=previousslide" highlightClick="1"/>
            <a:extLst>
              <a:ext uri="{FF2B5EF4-FFF2-40B4-BE49-F238E27FC236}">
                <a16:creationId xmlns:a16="http://schemas.microsoft.com/office/drawing/2014/main" id="{C339A3A9-F95C-4C60-DA17-26BAD49634A2}"/>
              </a:ext>
            </a:extLst>
          </p:cNvPr>
          <p:cNvSpPr/>
          <p:nvPr/>
        </p:nvSpPr>
        <p:spPr>
          <a:xfrm>
            <a:off x="11029226"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Text 0">
            <a:extLst>
              <a:ext uri="{FF2B5EF4-FFF2-40B4-BE49-F238E27FC236}">
                <a16:creationId xmlns:a16="http://schemas.microsoft.com/office/drawing/2014/main" id="{7ADD3B9C-885A-7EB7-C2D0-B52AFD71684F}"/>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320" y="752677"/>
            <a:ext cx="10758463" cy="590495"/>
          </a:xfrm>
          <a:prstGeom prst="rect">
            <a:avLst/>
          </a:prstGeom>
          <a:noFill/>
          <a:ln/>
        </p:spPr>
        <p:txBody>
          <a:bodyPr wrap="non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Nanoparticle Size Distribution of PBS Solution</a:t>
            </a:r>
            <a:endParaRPr lang="en-US" sz="3707" dirty="0"/>
          </a:p>
        </p:txBody>
      </p:sp>
      <p:sp>
        <p:nvSpPr>
          <p:cNvPr id="3" name="Text 1"/>
          <p:cNvSpPr/>
          <p:nvPr/>
        </p:nvSpPr>
        <p:spPr>
          <a:xfrm>
            <a:off x="661319" y="1796582"/>
            <a:ext cx="5202569"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Optimal PBS particle size measured at 181.24 nm with clear generation and decay phases.</a:t>
            </a:r>
            <a:endParaRPr lang="en-US" sz="1458" dirty="0"/>
          </a:p>
        </p:txBody>
      </p:sp>
      <p:pic>
        <p:nvPicPr>
          <p:cNvPr id="4" name="Image 0" descr="preencoded.png"/>
          <p:cNvPicPr>
            <a:picLocks noChangeAspect="1"/>
          </p:cNvPicPr>
          <p:nvPr/>
        </p:nvPicPr>
        <p:blipFill>
          <a:blip r:embed="rId3"/>
          <a:stretch>
            <a:fillRect/>
          </a:stretch>
        </p:blipFill>
        <p:spPr>
          <a:xfrm>
            <a:off x="661319" y="2613832"/>
            <a:ext cx="5202569" cy="3278921"/>
          </a:xfrm>
          <a:prstGeom prst="rect">
            <a:avLst/>
          </a:prstGeom>
        </p:spPr>
      </p:pic>
      <p:sp>
        <p:nvSpPr>
          <p:cNvPr id="5" name="Text 2"/>
          <p:cNvSpPr/>
          <p:nvPr/>
        </p:nvSpPr>
        <p:spPr>
          <a:xfrm>
            <a:off x="6331285" y="1796582"/>
            <a:ext cx="5202569"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Glycerol solution plus SLAGS aerosolizer produces 55.49 nm nanoparticles (not shown in graphs).</a:t>
            </a:r>
            <a:endParaRPr lang="en-US" sz="1458" dirty="0"/>
          </a:p>
        </p:txBody>
      </p:sp>
      <p:pic>
        <p:nvPicPr>
          <p:cNvPr id="6" name="Image 1" descr="preencoded.png"/>
          <p:cNvPicPr>
            <a:picLocks noChangeAspect="1"/>
          </p:cNvPicPr>
          <p:nvPr/>
        </p:nvPicPr>
        <p:blipFill>
          <a:blip r:embed="rId4"/>
          <a:stretch>
            <a:fillRect/>
          </a:stretch>
        </p:blipFill>
        <p:spPr>
          <a:xfrm>
            <a:off x="6331285" y="2613833"/>
            <a:ext cx="5202569" cy="2438856"/>
          </a:xfrm>
          <a:prstGeom prst="rect">
            <a:avLst/>
          </a:prstGeom>
        </p:spPr>
      </p:pic>
      <p:sp>
        <p:nvSpPr>
          <p:cNvPr id="7" name="動作設定ボタン: ホーム 6">
            <a:hlinkClick r:id="" action="ppaction://hlinkshowjump?jump=firstslide" highlightClick="1"/>
            <a:extLst>
              <a:ext uri="{FF2B5EF4-FFF2-40B4-BE49-F238E27FC236}">
                <a16:creationId xmlns:a16="http://schemas.microsoft.com/office/drawing/2014/main" id="{DDBB438C-8C1A-2922-0694-9CC6FFE3D14D}"/>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進む/次へ 7">
            <a:hlinkClick r:id="" action="ppaction://hlinkshowjump?jump=nextslide" highlightClick="1"/>
            <a:extLst>
              <a:ext uri="{FF2B5EF4-FFF2-40B4-BE49-F238E27FC236}">
                <a16:creationId xmlns:a16="http://schemas.microsoft.com/office/drawing/2014/main" id="{63CE50D6-AD82-863F-84BA-165D96F6DBB5}"/>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戻る/前へ 8">
            <a:hlinkClick r:id="" action="ppaction://hlinkshowjump?jump=previousslide" highlightClick="1"/>
            <a:extLst>
              <a:ext uri="{FF2B5EF4-FFF2-40B4-BE49-F238E27FC236}">
                <a16:creationId xmlns:a16="http://schemas.microsoft.com/office/drawing/2014/main" id="{53A4FF65-1917-36BC-EB01-DF286B448EF2}"/>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Text 0">
            <a:extLst>
              <a:ext uri="{FF2B5EF4-FFF2-40B4-BE49-F238E27FC236}">
                <a16:creationId xmlns:a16="http://schemas.microsoft.com/office/drawing/2014/main" id="{932A036D-E88C-6DF5-2D5B-99A4CEDFD3C0}"/>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
        <p:nvSpPr>
          <p:cNvPr id="11" name="テキスト ボックス 10">
            <a:extLst>
              <a:ext uri="{FF2B5EF4-FFF2-40B4-BE49-F238E27FC236}">
                <a16:creationId xmlns:a16="http://schemas.microsoft.com/office/drawing/2014/main" id="{2C932772-E9DE-880A-0495-E5454670B92A}"/>
              </a:ext>
            </a:extLst>
          </p:cNvPr>
          <p:cNvSpPr txBox="1"/>
          <p:nvPr/>
        </p:nvSpPr>
        <p:spPr>
          <a:xfrm>
            <a:off x="6306910" y="4986186"/>
            <a:ext cx="5220596" cy="1323439"/>
          </a:xfrm>
          <a:prstGeom prst="rect">
            <a:avLst/>
          </a:prstGeom>
          <a:noFill/>
        </p:spPr>
        <p:txBody>
          <a:bodyPr wrap="none" rtlCol="0">
            <a:spAutoFit/>
          </a:bodyPr>
          <a:lstStyle/>
          <a:p>
            <a:r>
              <a:rPr kumimoji="1" lang="en-US" altLang="ja-JP" sz="4000" dirty="0"/>
              <a:t>PROBLEM happened!!</a:t>
            </a:r>
          </a:p>
          <a:p>
            <a:r>
              <a:rPr kumimoji="1" lang="en-US" altLang="ja-JP" sz="4000" dirty="0"/>
              <a:t>Unknown PM appeared </a:t>
            </a:r>
            <a:endParaRPr kumimoji="1" lang="ja-JP" altLang="en-US" sz="4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コンテンツ プレースホルダー 2">
            <a:extLst>
              <a:ext uri="{FF2B5EF4-FFF2-40B4-BE49-F238E27FC236}">
                <a16:creationId xmlns:a16="http://schemas.microsoft.com/office/drawing/2014/main" id="{89C1EFB5-6B96-A878-2750-4192F4800641}"/>
              </a:ext>
            </a:extLst>
          </p:cNvPr>
          <p:cNvGraphicFramePr>
            <a:graphicFrameLocks noGrp="1"/>
          </p:cNvGraphicFramePr>
          <p:nvPr>
            <p:ph idx="1"/>
            <p:extLst>
              <p:ext uri="{D42A27DB-BD31-4B8C-83A1-F6EECF244321}">
                <p14:modId xmlns:p14="http://schemas.microsoft.com/office/powerpoint/2010/main" val="3531915259"/>
              </p:ext>
            </p:extLst>
          </p:nvPr>
        </p:nvGraphicFramePr>
        <p:xfrm>
          <a:off x="1441688" y="90320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7F789AFD-34DB-A24D-58D3-869D8BF0686A}"/>
              </a:ext>
            </a:extLst>
          </p:cNvPr>
          <p:cNvSpPr txBox="1">
            <a:spLocks/>
          </p:cNvSpPr>
          <p:nvPr/>
        </p:nvSpPr>
        <p:spPr>
          <a:xfrm>
            <a:off x="-17163" y="5263736"/>
            <a:ext cx="8229601" cy="13609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SzPts val="1000"/>
              <a:buNone/>
              <a:tabLst>
                <a:tab pos="457200" algn="l"/>
              </a:tabLst>
            </a:pPr>
            <a:r>
              <a:rPr lang="en-US" altLang="ja-JP" sz="1800" dirty="0">
                <a:effectLst/>
                <a:latin typeface="+mj-lt"/>
                <a:ea typeface="ＭＳ Ｐゴシック" panose="020B0600070205080204" pitchFamily="34" charset="-128"/>
                <a:cs typeface="Calibri" panose="020F0502020204030204" pitchFamily="34" charset="0"/>
              </a:rPr>
              <a:t>* Dual-chamber system enabled stable, reproducible bioaerosol measurements.</a:t>
            </a:r>
            <a:endParaRPr lang="ja-JP" altLang="ja-JP" sz="1800">
              <a:effectLst/>
              <a:latin typeface="+mj-lt"/>
              <a:ea typeface="ＭＳ Ｐゴシック" panose="020B0600070205080204" pitchFamily="34" charset="-128"/>
              <a:cs typeface="Calibri" panose="020F0502020204030204" pitchFamily="34" charset="0"/>
            </a:endParaRPr>
          </a:p>
          <a:p>
            <a:pPr marL="0" lvl="0" indent="0">
              <a:buSzPts val="1000"/>
              <a:buNone/>
              <a:tabLst>
                <a:tab pos="457200" algn="l"/>
              </a:tabLst>
            </a:pPr>
            <a:r>
              <a:rPr lang="en-US" altLang="ja-JP" sz="1800" dirty="0">
                <a:effectLst/>
                <a:latin typeface="+mj-lt"/>
                <a:ea typeface="ＭＳ Ｐゴシック" panose="020B0600070205080204" pitchFamily="34" charset="-128"/>
                <a:cs typeface="Calibri" panose="020F0502020204030204" pitchFamily="34" charset="0"/>
              </a:rPr>
              <a:t>* Field tests showed particle counts agreement; </a:t>
            </a:r>
            <a:r>
              <a:rPr lang="en-US" altLang="ja-JP" sz="1800" dirty="0" err="1">
                <a:effectLst/>
                <a:latin typeface="+mj-lt"/>
                <a:ea typeface="ＭＳ Ｐゴシック" panose="020B0600070205080204" pitchFamily="34" charset="-128"/>
                <a:cs typeface="Calibri" panose="020F0502020204030204" pitchFamily="34" charset="0"/>
              </a:rPr>
              <a:t>Kanomax</a:t>
            </a:r>
            <a:r>
              <a:rPr lang="en-US" altLang="ja-JP" sz="1800" dirty="0">
                <a:effectLst/>
                <a:latin typeface="+mj-lt"/>
                <a:ea typeface="ＭＳ Ｐゴシック" panose="020B0600070205080204" pitchFamily="34" charset="-128"/>
                <a:cs typeface="Calibri" panose="020F0502020204030204" pitchFamily="34" charset="0"/>
              </a:rPr>
              <a:t> detected higher biological variability.</a:t>
            </a:r>
            <a:endParaRPr lang="ja-JP" altLang="ja-JP" sz="1800">
              <a:effectLst/>
              <a:latin typeface="+mj-lt"/>
              <a:ea typeface="ＭＳ Ｐゴシック" panose="020B0600070205080204" pitchFamily="34" charset="-128"/>
              <a:cs typeface="Calibri" panose="020F0502020204030204" pitchFamily="34" charset="0"/>
            </a:endParaRPr>
          </a:p>
          <a:p>
            <a:pPr marL="0" lvl="0" indent="0">
              <a:buSzPts val="1000"/>
              <a:buNone/>
              <a:tabLst>
                <a:tab pos="457200" algn="l"/>
              </a:tabLst>
            </a:pPr>
            <a:r>
              <a:rPr lang="en-US" altLang="ja-JP" sz="1800" dirty="0">
                <a:effectLst/>
                <a:latin typeface="+mj-lt"/>
                <a:ea typeface="ＭＳ Ｐゴシック" panose="020B0600070205080204" pitchFamily="34" charset="-128"/>
                <a:cs typeface="Calibri" panose="020F0502020204030204" pitchFamily="34" charset="0"/>
              </a:rPr>
              <a:t>* Hospital study linked larger bioaerosol peaks to human activity; smaller particles dominated by background aerosols.</a:t>
            </a:r>
            <a:endParaRPr lang="ja-JP" altLang="ja-JP" sz="1800">
              <a:effectLst/>
              <a:latin typeface="+mj-lt"/>
              <a:ea typeface="ＭＳ Ｐゴシック" panose="020B0600070205080204" pitchFamily="34" charset="-128"/>
              <a:cs typeface="Calibri" panose="020F0502020204030204" pitchFamily="34" charset="0"/>
            </a:endParaRPr>
          </a:p>
        </p:txBody>
      </p:sp>
      <p:pic>
        <p:nvPicPr>
          <p:cNvPr id="7" name="図 6">
            <a:extLst>
              <a:ext uri="{FF2B5EF4-FFF2-40B4-BE49-F238E27FC236}">
                <a16:creationId xmlns:a16="http://schemas.microsoft.com/office/drawing/2014/main" id="{2B3CB758-7374-69F2-42D4-AECF74C415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120871"/>
            <a:ext cx="1563805" cy="1172855"/>
          </a:xfrm>
          <a:prstGeom prst="rect">
            <a:avLst/>
          </a:prstGeom>
        </p:spPr>
      </p:pic>
      <p:pic>
        <p:nvPicPr>
          <p:cNvPr id="8" name="図 7">
            <a:extLst>
              <a:ext uri="{FF2B5EF4-FFF2-40B4-BE49-F238E27FC236}">
                <a16:creationId xmlns:a16="http://schemas.microsoft.com/office/drawing/2014/main" id="{AF34ADD0-74A1-42A0-2A3A-AA119B1FBBB3}"/>
              </a:ext>
            </a:extLst>
          </p:cNvPr>
          <p:cNvPicPr>
            <a:picLocks noChangeAspect="1"/>
          </p:cNvPicPr>
          <p:nvPr/>
        </p:nvPicPr>
        <p:blipFill rotWithShape="1">
          <a:blip r:embed="rId9" cstate="screen">
            <a:extLst>
              <a:ext uri="{28A0092B-C50C-407E-A947-70E740481C1C}">
                <a14:useLocalDpi xmlns:a14="http://schemas.microsoft.com/office/drawing/2010/main"/>
              </a:ext>
            </a:extLst>
          </a:blip>
          <a:stretch/>
        </p:blipFill>
        <p:spPr>
          <a:xfrm flipH="1">
            <a:off x="0" y="1717164"/>
            <a:ext cx="1473878" cy="2403707"/>
          </a:xfrm>
          <a:prstGeom prst="rect">
            <a:avLst/>
          </a:prstGeom>
        </p:spPr>
      </p:pic>
      <p:pic>
        <p:nvPicPr>
          <p:cNvPr id="10" name="図 9">
            <a:extLst>
              <a:ext uri="{FF2B5EF4-FFF2-40B4-BE49-F238E27FC236}">
                <a16:creationId xmlns:a16="http://schemas.microsoft.com/office/drawing/2014/main" id="{0F4F3B98-5EA8-7FD6-3F91-8E9696FFC5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371600" cy="1828800"/>
          </a:xfrm>
          <a:prstGeom prst="rect">
            <a:avLst/>
          </a:prstGeom>
        </p:spPr>
      </p:pic>
      <p:pic>
        <p:nvPicPr>
          <p:cNvPr id="13" name="図 12">
            <a:extLst>
              <a:ext uri="{FF2B5EF4-FFF2-40B4-BE49-F238E27FC236}">
                <a16:creationId xmlns:a16="http://schemas.microsoft.com/office/drawing/2014/main" id="{9DEE3599-ADCD-0F90-5EA9-B1A3020DE7F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278210" y="13300"/>
            <a:ext cx="3900538" cy="1643889"/>
          </a:xfrm>
          <a:prstGeom prst="rect">
            <a:avLst/>
          </a:prstGeom>
        </p:spPr>
      </p:pic>
      <p:pic>
        <p:nvPicPr>
          <p:cNvPr id="14" name="図 13">
            <a:extLst>
              <a:ext uri="{FF2B5EF4-FFF2-40B4-BE49-F238E27FC236}">
                <a16:creationId xmlns:a16="http://schemas.microsoft.com/office/drawing/2014/main" id="{FED351F4-0B5C-87DF-D13F-CF30D976F464}"/>
              </a:ext>
            </a:extLst>
          </p:cNvPr>
          <p:cNvPicPr>
            <a:picLocks noChangeAspect="1"/>
          </p:cNvPicPr>
          <p:nvPr/>
        </p:nvPicPr>
        <p:blipFill>
          <a:blip r:embed="rId12" cstate="screen">
            <a:extLst>
              <a:ext uri="{28A0092B-C50C-407E-A947-70E740481C1C}">
                <a14:useLocalDpi xmlns:a14="http://schemas.microsoft.com/office/drawing/2010/main"/>
              </a:ext>
            </a:extLst>
          </a:blip>
          <a:srcRect l="50707"/>
          <a:stretch/>
        </p:blipFill>
        <p:spPr>
          <a:xfrm>
            <a:off x="8310062" y="1748490"/>
            <a:ext cx="3110138" cy="2068678"/>
          </a:xfrm>
          <a:prstGeom prst="rect">
            <a:avLst/>
          </a:prstGeom>
        </p:spPr>
      </p:pic>
      <p:sp>
        <p:nvSpPr>
          <p:cNvPr id="9" name="テキスト ボックス 8">
            <a:extLst>
              <a:ext uri="{FF2B5EF4-FFF2-40B4-BE49-F238E27FC236}">
                <a16:creationId xmlns:a16="http://schemas.microsoft.com/office/drawing/2014/main" id="{0FC241E2-0B1F-5D04-BAF2-482E59314231}"/>
              </a:ext>
            </a:extLst>
          </p:cNvPr>
          <p:cNvSpPr txBox="1"/>
          <p:nvPr/>
        </p:nvSpPr>
        <p:spPr>
          <a:xfrm>
            <a:off x="1578568" y="189039"/>
            <a:ext cx="6096000" cy="646331"/>
          </a:xfrm>
          <a:prstGeom prst="rect">
            <a:avLst/>
          </a:prstGeom>
          <a:noFill/>
        </p:spPr>
        <p:txBody>
          <a:bodyPr wrap="square">
            <a:spAutoFit/>
          </a:bodyPr>
          <a:lstStyle/>
          <a:p>
            <a:r>
              <a:rPr lang="en-US" altLang="ja-JP" sz="1800" dirty="0">
                <a:effectLst/>
                <a:latin typeface="+mj-lt"/>
                <a:cs typeface="Times New Roman" panose="02020603050405020304" pitchFamily="18" charset="0"/>
              </a:rPr>
              <a:t>Airborne microorganisms (bioaerosols) play essential roles in global biogeochemical cycles and ecosystem dynamics</a:t>
            </a:r>
            <a:r>
              <a:rPr lang="ja-JP" altLang="ja-JP">
                <a:effectLst/>
                <a:latin typeface="+mj-lt"/>
              </a:rPr>
              <a:t> </a:t>
            </a:r>
            <a:endParaRPr lang="ja-JP" altLang="en-US">
              <a:latin typeface="+mj-lt"/>
            </a:endParaRPr>
          </a:p>
        </p:txBody>
      </p:sp>
      <p:sp>
        <p:nvSpPr>
          <p:cNvPr id="16" name="テキスト ボックス 15">
            <a:extLst>
              <a:ext uri="{FF2B5EF4-FFF2-40B4-BE49-F238E27FC236}">
                <a16:creationId xmlns:a16="http://schemas.microsoft.com/office/drawing/2014/main" id="{F08F8E8A-805F-C651-352C-A836319BD2CE}"/>
              </a:ext>
            </a:extLst>
          </p:cNvPr>
          <p:cNvSpPr txBox="1"/>
          <p:nvPr/>
        </p:nvSpPr>
        <p:spPr>
          <a:xfrm>
            <a:off x="8309114" y="3905052"/>
            <a:ext cx="3775085" cy="2246769"/>
          </a:xfrm>
          <a:prstGeom prst="rect">
            <a:avLst/>
          </a:prstGeom>
          <a:solidFill>
            <a:schemeClr val="accent5">
              <a:lumMod val="20000"/>
              <a:lumOff val="80000"/>
            </a:schemeClr>
          </a:solidFill>
        </p:spPr>
        <p:txBody>
          <a:bodyPr wrap="square">
            <a:spAutoFit/>
          </a:bodyPr>
          <a:lstStyle/>
          <a:p>
            <a:pPr lvl="0">
              <a:buSzPts val="1000"/>
              <a:tabLst>
                <a:tab pos="457200" algn="l"/>
              </a:tabLst>
            </a:pPr>
            <a:r>
              <a:rPr lang="en-US" altLang="ja-JP" sz="2000" dirty="0">
                <a:effectLst/>
                <a:latin typeface="+mj-lt"/>
                <a:ea typeface="ＭＳ Ｐゴシック" panose="020B0600070205080204" pitchFamily="34" charset="-128"/>
                <a:cs typeface="ＭＳ Ｐゴシック" panose="020B0600070205080204" pitchFamily="34" charset="-128"/>
              </a:rPr>
              <a:t>Integrated lab–field approach offers an unprecedented platform for bioaerosol research, significantly advancing understanding of microbial aerosol dynamics and their environmental and health impacts.</a:t>
            </a:r>
            <a:endParaRPr lang="ja-JP" altLang="ja-JP" sz="2000">
              <a:effectLst/>
              <a:latin typeface="+mj-lt"/>
              <a:ea typeface="ＭＳ Ｐゴシック" panose="020B0600070205080204" pitchFamily="34" charset="-128"/>
              <a:cs typeface="ＭＳ Ｐゴシック" panose="020B0600070205080204" pitchFamily="34" charset="-128"/>
            </a:endParaRPr>
          </a:p>
        </p:txBody>
      </p:sp>
      <p:sp>
        <p:nvSpPr>
          <p:cNvPr id="17" name="動作設定ボタン: ホーム 16">
            <a:hlinkClick r:id="" action="ppaction://hlinkshowjump?jump=firstslide" highlightClick="1"/>
            <a:extLst>
              <a:ext uri="{FF2B5EF4-FFF2-40B4-BE49-F238E27FC236}">
                <a16:creationId xmlns:a16="http://schemas.microsoft.com/office/drawing/2014/main" id="{26A48D3B-35C3-BEF9-EB86-29A5E6C66A57}"/>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8" name="動作設定ボタン: 進む/次へ 17">
            <a:hlinkClick r:id="" action="ppaction://hlinkshowjump?jump=nextslide" highlightClick="1"/>
            <a:extLst>
              <a:ext uri="{FF2B5EF4-FFF2-40B4-BE49-F238E27FC236}">
                <a16:creationId xmlns:a16="http://schemas.microsoft.com/office/drawing/2014/main" id="{12FBF180-E77D-B0E9-3B94-F46614816042}"/>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9" name="動作設定ボタン: 戻る/前へ 18">
            <a:hlinkClick r:id="" action="ppaction://hlinkshowjump?jump=previousslide" highlightClick="1"/>
            <a:extLst>
              <a:ext uri="{FF2B5EF4-FFF2-40B4-BE49-F238E27FC236}">
                <a16:creationId xmlns:a16="http://schemas.microsoft.com/office/drawing/2014/main" id="{FE6E1AED-2670-AC87-5CAA-CF7CB0C9F9B9}"/>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0316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 y="893"/>
            <a:ext cx="12188825" cy="2362081"/>
          </a:xfrm>
          <a:prstGeom prst="rect">
            <a:avLst/>
          </a:prstGeom>
        </p:spPr>
      </p:pic>
      <p:sp>
        <p:nvSpPr>
          <p:cNvPr id="20" name="動作設定ボタン: ホーム 19">
            <a:hlinkClick r:id="" action="ppaction://hlinkshowjump?jump=firstslide" highlightClick="1"/>
            <a:extLst>
              <a:ext uri="{FF2B5EF4-FFF2-40B4-BE49-F238E27FC236}">
                <a16:creationId xmlns:a16="http://schemas.microsoft.com/office/drawing/2014/main" id="{E960BE0A-509E-920E-B93E-6FC64943E3F7}"/>
              </a:ext>
            </a:extLst>
          </p:cNvPr>
          <p:cNvSpPr/>
          <p:nvPr/>
        </p:nvSpPr>
        <p:spPr>
          <a:xfrm>
            <a:off x="10510751"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1" name="動作設定ボタン: 進む/次へ 20">
            <a:hlinkClick r:id="" action="ppaction://hlinkshowjump?jump=nextslide" highlightClick="1"/>
            <a:extLst>
              <a:ext uri="{FF2B5EF4-FFF2-40B4-BE49-F238E27FC236}">
                <a16:creationId xmlns:a16="http://schemas.microsoft.com/office/drawing/2014/main" id="{6B10403A-6C81-F7E0-DE7C-C1E7C7A54167}"/>
              </a:ext>
            </a:extLst>
          </p:cNvPr>
          <p:cNvSpPr/>
          <p:nvPr/>
        </p:nvSpPr>
        <p:spPr>
          <a:xfrm>
            <a:off x="11575980"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2" name="動作設定ボタン: 戻る/前へ 21">
            <a:hlinkClick r:id="" action="ppaction://hlinkshowjump?jump=previousslide" highlightClick="1"/>
            <a:extLst>
              <a:ext uri="{FF2B5EF4-FFF2-40B4-BE49-F238E27FC236}">
                <a16:creationId xmlns:a16="http://schemas.microsoft.com/office/drawing/2014/main" id="{62DF48D0-7F5C-1CC3-0D51-A8F3D8DF399B}"/>
              </a:ext>
            </a:extLst>
          </p:cNvPr>
          <p:cNvSpPr/>
          <p:nvPr/>
        </p:nvSpPr>
        <p:spPr>
          <a:xfrm>
            <a:off x="11029226"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3" name="Text 0">
            <a:extLst>
              <a:ext uri="{FF2B5EF4-FFF2-40B4-BE49-F238E27FC236}">
                <a16:creationId xmlns:a16="http://schemas.microsoft.com/office/drawing/2014/main" id="{630F6915-B95C-A192-CA66-E3C115229119}"/>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
        <p:nvSpPr>
          <p:cNvPr id="24" name="Text 0">
            <a:extLst>
              <a:ext uri="{FF2B5EF4-FFF2-40B4-BE49-F238E27FC236}">
                <a16:creationId xmlns:a16="http://schemas.microsoft.com/office/drawing/2014/main" id="{686362A2-BCA5-072D-EC14-1ECF4522C481}"/>
              </a:ext>
            </a:extLst>
          </p:cNvPr>
          <p:cNvSpPr/>
          <p:nvPr/>
        </p:nvSpPr>
        <p:spPr>
          <a:xfrm>
            <a:off x="498356" y="2430248"/>
            <a:ext cx="6847783" cy="472357"/>
          </a:xfrm>
          <a:prstGeom prst="rect">
            <a:avLst/>
          </a:prstGeom>
          <a:noFill/>
          <a:ln/>
        </p:spPr>
        <p:txBody>
          <a:bodyPr wrap="none" lIns="0" tIns="0" rIns="0" bIns="0" rtlCol="0" anchor="t"/>
          <a:lstStyle/>
          <a:p>
            <a:pPr>
              <a:lnSpc>
                <a:spcPts val="3707"/>
              </a:lnSpc>
            </a:pPr>
            <a:r>
              <a:rPr lang="en-US" sz="2958" dirty="0">
                <a:solidFill>
                  <a:srgbClr val="201B18"/>
                </a:solidFill>
                <a:latin typeface="Platypi Medium" pitchFamily="34" charset="0"/>
                <a:ea typeface="Platypi Medium" pitchFamily="34" charset="-122"/>
                <a:cs typeface="Platypi Medium" pitchFamily="34" charset="-120"/>
              </a:rPr>
              <a:t>Particle Analysis in Aerosol Chamber</a:t>
            </a:r>
            <a:endParaRPr lang="en-US" sz="2958" dirty="0"/>
          </a:p>
        </p:txBody>
      </p:sp>
      <p:pic>
        <p:nvPicPr>
          <p:cNvPr id="25" name="Image 0" descr="preencoded.png">
            <a:extLst>
              <a:ext uri="{FF2B5EF4-FFF2-40B4-BE49-F238E27FC236}">
                <a16:creationId xmlns:a16="http://schemas.microsoft.com/office/drawing/2014/main" id="{5381A6F6-23EE-BBA4-6F27-0C4A5A92784F}"/>
              </a:ext>
            </a:extLst>
          </p:cNvPr>
          <p:cNvPicPr>
            <a:picLocks noChangeAspect="1"/>
          </p:cNvPicPr>
          <p:nvPr/>
        </p:nvPicPr>
        <p:blipFill>
          <a:blip r:embed="rId4"/>
          <a:stretch>
            <a:fillRect/>
          </a:stretch>
        </p:blipFill>
        <p:spPr>
          <a:xfrm>
            <a:off x="498356" y="3204945"/>
            <a:ext cx="6627674" cy="2634564"/>
          </a:xfrm>
          <a:prstGeom prst="rect">
            <a:avLst/>
          </a:prstGeom>
        </p:spPr>
      </p:pic>
      <p:sp>
        <p:nvSpPr>
          <p:cNvPr id="26" name="Text 3">
            <a:extLst>
              <a:ext uri="{FF2B5EF4-FFF2-40B4-BE49-F238E27FC236}">
                <a16:creationId xmlns:a16="http://schemas.microsoft.com/office/drawing/2014/main" id="{213CB650-6D53-7E5B-46EE-711EDDB6EFAA}"/>
              </a:ext>
            </a:extLst>
          </p:cNvPr>
          <p:cNvSpPr/>
          <p:nvPr/>
        </p:nvSpPr>
        <p:spPr>
          <a:xfrm>
            <a:off x="498356" y="6201589"/>
            <a:ext cx="5248694" cy="241832"/>
          </a:xfrm>
          <a:prstGeom prst="rect">
            <a:avLst/>
          </a:prstGeom>
          <a:noFill/>
          <a:ln/>
        </p:spPr>
        <p:txBody>
          <a:bodyPr wrap="none" lIns="0" tIns="0" rIns="0" bIns="0" rtlCol="0" anchor="t"/>
          <a:lstStyle/>
          <a:p>
            <a:pPr marL="285670" indent="-285670">
              <a:lnSpc>
                <a:spcPts val="1874"/>
              </a:lnSpc>
              <a:buSzPct val="100000"/>
              <a:buChar char="•"/>
            </a:pPr>
            <a:r>
              <a:rPr lang="en-US" sz="1166" dirty="0">
                <a:solidFill>
                  <a:srgbClr val="504C49"/>
                </a:solidFill>
                <a:latin typeface="Source Serif Pro" pitchFamily="34" charset="0"/>
                <a:ea typeface="Source Serif Pro" pitchFamily="34" charset="-122"/>
                <a:cs typeface="Source Serif Pro" pitchFamily="34" charset="-120"/>
              </a:rPr>
              <a:t>SEM-EDX used for elemental analysis</a:t>
            </a:r>
            <a:endParaRPr lang="en-US" sz="1166" dirty="0"/>
          </a:p>
        </p:txBody>
      </p:sp>
      <p:sp>
        <p:nvSpPr>
          <p:cNvPr id="27" name="Text 4">
            <a:extLst>
              <a:ext uri="{FF2B5EF4-FFF2-40B4-BE49-F238E27FC236}">
                <a16:creationId xmlns:a16="http://schemas.microsoft.com/office/drawing/2014/main" id="{F144F161-0BF3-A221-7602-58595F509418}"/>
              </a:ext>
            </a:extLst>
          </p:cNvPr>
          <p:cNvSpPr/>
          <p:nvPr/>
        </p:nvSpPr>
        <p:spPr>
          <a:xfrm>
            <a:off x="498356" y="6496290"/>
            <a:ext cx="5248694" cy="241832"/>
          </a:xfrm>
          <a:prstGeom prst="rect">
            <a:avLst/>
          </a:prstGeom>
          <a:noFill/>
          <a:ln/>
        </p:spPr>
        <p:txBody>
          <a:bodyPr wrap="none" lIns="0" tIns="0" rIns="0" bIns="0" rtlCol="0" anchor="t"/>
          <a:lstStyle/>
          <a:p>
            <a:pPr marL="285670" indent="-285670">
              <a:lnSpc>
                <a:spcPts val="1874"/>
              </a:lnSpc>
              <a:buSzPct val="100000"/>
              <a:buChar char="•"/>
            </a:pPr>
            <a:r>
              <a:rPr lang="en-US" sz="1166" dirty="0">
                <a:solidFill>
                  <a:srgbClr val="504C49"/>
                </a:solidFill>
                <a:latin typeface="Source Serif Pro" pitchFamily="34" charset="0"/>
                <a:ea typeface="Source Serif Pro" pitchFamily="34" charset="-122"/>
                <a:cs typeface="Source Serif Pro" pitchFamily="34" charset="-120"/>
              </a:rPr>
              <a:t>4 locations examined inside chamber</a:t>
            </a:r>
            <a:endParaRPr lang="en-US" sz="1166" dirty="0"/>
          </a:p>
        </p:txBody>
      </p:sp>
      <p:sp>
        <p:nvSpPr>
          <p:cNvPr id="28" name="Text 5">
            <a:extLst>
              <a:ext uri="{FF2B5EF4-FFF2-40B4-BE49-F238E27FC236}">
                <a16:creationId xmlns:a16="http://schemas.microsoft.com/office/drawing/2014/main" id="{87B4B1F6-98F2-A3C0-B70B-8FBA71759604}"/>
              </a:ext>
            </a:extLst>
          </p:cNvPr>
          <p:cNvSpPr/>
          <p:nvPr/>
        </p:nvSpPr>
        <p:spPr>
          <a:xfrm>
            <a:off x="6122197" y="6160696"/>
            <a:ext cx="1889724" cy="236178"/>
          </a:xfrm>
          <a:prstGeom prst="rect">
            <a:avLst/>
          </a:prstGeom>
          <a:noFill/>
          <a:ln/>
        </p:spPr>
        <p:txBody>
          <a:bodyPr wrap="none" lIns="0" tIns="0" rIns="0" bIns="0" rtlCol="0" anchor="t"/>
          <a:lstStyle/>
          <a:p>
            <a:pPr>
              <a:lnSpc>
                <a:spcPts val="1833"/>
              </a:lnSpc>
            </a:pPr>
            <a:r>
              <a:rPr lang="en-US" sz="1458" dirty="0">
                <a:solidFill>
                  <a:srgbClr val="201B18"/>
                </a:solidFill>
                <a:latin typeface="Platypi Medium" pitchFamily="34" charset="0"/>
                <a:ea typeface="Platypi Medium" pitchFamily="34" charset="-122"/>
                <a:cs typeface="Platypi Medium" pitchFamily="34" charset="-120"/>
              </a:rPr>
              <a:t>Purpose</a:t>
            </a:r>
            <a:endParaRPr lang="en-US" sz="1458" dirty="0"/>
          </a:p>
        </p:txBody>
      </p:sp>
      <p:sp>
        <p:nvSpPr>
          <p:cNvPr id="29" name="Text 6">
            <a:extLst>
              <a:ext uri="{FF2B5EF4-FFF2-40B4-BE49-F238E27FC236}">
                <a16:creationId xmlns:a16="http://schemas.microsoft.com/office/drawing/2014/main" id="{AFA88647-3298-433A-DBE9-232C403A96F9}"/>
              </a:ext>
            </a:extLst>
          </p:cNvPr>
          <p:cNvSpPr/>
          <p:nvPr/>
        </p:nvSpPr>
        <p:spPr>
          <a:xfrm>
            <a:off x="6122197" y="6548044"/>
            <a:ext cx="5248694" cy="241832"/>
          </a:xfrm>
          <a:prstGeom prst="rect">
            <a:avLst/>
          </a:prstGeom>
          <a:noFill/>
          <a:ln/>
        </p:spPr>
        <p:txBody>
          <a:bodyPr wrap="none" lIns="0" tIns="0" rIns="0" bIns="0" rtlCol="0" anchor="t"/>
          <a:lstStyle/>
          <a:p>
            <a:pPr>
              <a:lnSpc>
                <a:spcPts val="1874"/>
              </a:lnSpc>
            </a:pPr>
            <a:r>
              <a:rPr lang="en-US" sz="1166" dirty="0">
                <a:solidFill>
                  <a:srgbClr val="504C49"/>
                </a:solidFill>
                <a:latin typeface="Source Serif Pro" pitchFamily="34" charset="0"/>
                <a:ea typeface="Source Serif Pro" pitchFamily="34" charset="-122"/>
                <a:cs typeface="Source Serif Pro" pitchFamily="34" charset="-120"/>
              </a:rPr>
              <a:t>Identification of particle composition</a:t>
            </a:r>
            <a:endParaRPr lang="en-US" sz="1166" dirty="0"/>
          </a:p>
        </p:txBody>
      </p:sp>
      <p:pic>
        <p:nvPicPr>
          <p:cNvPr id="30" name="図 29">
            <a:extLst>
              <a:ext uri="{FF2B5EF4-FFF2-40B4-BE49-F238E27FC236}">
                <a16:creationId xmlns:a16="http://schemas.microsoft.com/office/drawing/2014/main" id="{FB12F324-F2C2-ACC2-694A-7F40917B5D2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06180" y="3204945"/>
            <a:ext cx="3323046" cy="22905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319" y="714883"/>
            <a:ext cx="5002893" cy="383877"/>
          </a:xfrm>
          <a:prstGeom prst="rect">
            <a:avLst/>
          </a:prstGeom>
          <a:noFill/>
          <a:ln/>
        </p:spPr>
        <p:txBody>
          <a:bodyPr wrap="none" lIns="0" tIns="0" rIns="0" bIns="0" rtlCol="0" anchor="t"/>
          <a:lstStyle/>
          <a:p>
            <a:pPr>
              <a:lnSpc>
                <a:spcPts val="2999"/>
              </a:lnSpc>
            </a:pPr>
            <a:r>
              <a:rPr lang="en-US" sz="2416" dirty="0">
                <a:solidFill>
                  <a:srgbClr val="201B18"/>
                </a:solidFill>
                <a:latin typeface="Platypi Medium" pitchFamily="34" charset="0"/>
                <a:ea typeface="Platypi Medium" pitchFamily="34" charset="-122"/>
                <a:cs typeface="Platypi Medium" pitchFamily="34" charset="-120"/>
              </a:rPr>
              <a:t>Source Side Tube Mouth Analysis</a:t>
            </a:r>
            <a:endParaRPr lang="en-US" sz="2416" dirty="0"/>
          </a:p>
        </p:txBody>
      </p:sp>
      <p:pic>
        <p:nvPicPr>
          <p:cNvPr id="3" name="Image 0" descr="preencoded.png"/>
          <p:cNvPicPr>
            <a:picLocks noChangeAspect="1"/>
          </p:cNvPicPr>
          <p:nvPr/>
        </p:nvPicPr>
        <p:blipFill>
          <a:blip r:embed="rId3"/>
          <a:stretch>
            <a:fillRect/>
          </a:stretch>
        </p:blipFill>
        <p:spPr>
          <a:xfrm>
            <a:off x="661320" y="1344363"/>
            <a:ext cx="2274493" cy="1405663"/>
          </a:xfrm>
          <a:prstGeom prst="rect">
            <a:avLst/>
          </a:prstGeom>
        </p:spPr>
      </p:pic>
      <p:sp>
        <p:nvSpPr>
          <p:cNvPr id="4" name="Text 1"/>
          <p:cNvSpPr/>
          <p:nvPr/>
        </p:nvSpPr>
        <p:spPr>
          <a:xfrm>
            <a:off x="661319" y="2750024"/>
            <a:ext cx="3499229" cy="196402"/>
          </a:xfrm>
          <a:prstGeom prst="rect">
            <a:avLst/>
          </a:prstGeom>
          <a:noFill/>
          <a:ln/>
        </p:spPr>
        <p:txBody>
          <a:bodyPr wrap="none" lIns="0" tIns="0" rIns="0" bIns="0" rtlCol="0" anchor="t"/>
          <a:lstStyle/>
          <a:p>
            <a:pPr>
              <a:lnSpc>
                <a:spcPts val="1541"/>
              </a:lnSpc>
            </a:pPr>
            <a:endParaRPr lang="en-US" sz="958" dirty="0"/>
          </a:p>
        </p:txBody>
      </p:sp>
      <p:pic>
        <p:nvPicPr>
          <p:cNvPr id="5" name="Image 1" descr="preencoded.png"/>
          <p:cNvPicPr>
            <a:picLocks noChangeAspect="1"/>
          </p:cNvPicPr>
          <p:nvPr/>
        </p:nvPicPr>
        <p:blipFill>
          <a:blip r:embed="rId4"/>
          <a:stretch>
            <a:fillRect/>
          </a:stretch>
        </p:blipFill>
        <p:spPr>
          <a:xfrm>
            <a:off x="4344749" y="1344363"/>
            <a:ext cx="2274493" cy="1405663"/>
          </a:xfrm>
          <a:prstGeom prst="rect">
            <a:avLst/>
          </a:prstGeom>
        </p:spPr>
      </p:pic>
      <p:sp>
        <p:nvSpPr>
          <p:cNvPr id="6" name="Text 2"/>
          <p:cNvSpPr/>
          <p:nvPr/>
        </p:nvSpPr>
        <p:spPr>
          <a:xfrm>
            <a:off x="4344748" y="2750024"/>
            <a:ext cx="3499229" cy="196402"/>
          </a:xfrm>
          <a:prstGeom prst="rect">
            <a:avLst/>
          </a:prstGeom>
          <a:noFill/>
          <a:ln/>
        </p:spPr>
        <p:txBody>
          <a:bodyPr wrap="none" lIns="0" tIns="0" rIns="0" bIns="0" rtlCol="0" anchor="t"/>
          <a:lstStyle/>
          <a:p>
            <a:pPr>
              <a:lnSpc>
                <a:spcPts val="1541"/>
              </a:lnSpc>
            </a:pPr>
            <a:endParaRPr lang="en-US" sz="958" dirty="0"/>
          </a:p>
        </p:txBody>
      </p:sp>
      <p:pic>
        <p:nvPicPr>
          <p:cNvPr id="7" name="Image 2" descr="preencoded.png"/>
          <p:cNvPicPr>
            <a:picLocks noChangeAspect="1"/>
          </p:cNvPicPr>
          <p:nvPr/>
        </p:nvPicPr>
        <p:blipFill>
          <a:blip r:embed="rId5"/>
          <a:stretch>
            <a:fillRect/>
          </a:stretch>
        </p:blipFill>
        <p:spPr>
          <a:xfrm>
            <a:off x="8028178" y="1344363"/>
            <a:ext cx="2274493" cy="1405663"/>
          </a:xfrm>
          <a:prstGeom prst="rect">
            <a:avLst/>
          </a:prstGeom>
        </p:spPr>
      </p:pic>
      <p:sp>
        <p:nvSpPr>
          <p:cNvPr id="8" name="Text 3"/>
          <p:cNvSpPr/>
          <p:nvPr/>
        </p:nvSpPr>
        <p:spPr>
          <a:xfrm>
            <a:off x="8028178" y="2750024"/>
            <a:ext cx="3499328" cy="196402"/>
          </a:xfrm>
          <a:prstGeom prst="rect">
            <a:avLst/>
          </a:prstGeom>
          <a:noFill/>
          <a:ln/>
        </p:spPr>
        <p:txBody>
          <a:bodyPr wrap="none" lIns="0" tIns="0" rIns="0" bIns="0" rtlCol="0" anchor="t"/>
          <a:lstStyle/>
          <a:p>
            <a:pPr>
              <a:lnSpc>
                <a:spcPts val="1541"/>
              </a:lnSpc>
            </a:pPr>
            <a:endParaRPr lang="en-US" sz="958" dirty="0"/>
          </a:p>
        </p:txBody>
      </p:sp>
      <p:sp>
        <p:nvSpPr>
          <p:cNvPr id="9" name="Text 4"/>
          <p:cNvSpPr/>
          <p:nvPr/>
        </p:nvSpPr>
        <p:spPr>
          <a:xfrm>
            <a:off x="661319" y="2888200"/>
            <a:ext cx="10866187" cy="196402"/>
          </a:xfrm>
          <a:prstGeom prst="rect">
            <a:avLst/>
          </a:prstGeom>
          <a:noFill/>
          <a:ln/>
        </p:spPr>
        <p:txBody>
          <a:bodyPr wrap="none" lIns="0" tIns="0" rIns="0" bIns="0" rtlCol="0" anchor="t"/>
          <a:lstStyle/>
          <a:p>
            <a:pPr>
              <a:lnSpc>
                <a:spcPts val="1541"/>
              </a:lnSpc>
            </a:pPr>
            <a:r>
              <a:rPr lang="en-US" sz="958" dirty="0">
                <a:solidFill>
                  <a:srgbClr val="504C49"/>
                </a:solidFill>
                <a:latin typeface="Source Serif Pro" pitchFamily="34" charset="0"/>
                <a:ea typeface="Source Serif Pro" pitchFamily="34" charset="-122"/>
                <a:cs typeface="Source Serif Pro" pitchFamily="34" charset="-120"/>
              </a:rPr>
              <a:t>Particles uniform morphology; stainless steel alloy composition suspected</a:t>
            </a:r>
            <a:endParaRPr lang="en-US" sz="958" dirty="0"/>
          </a:p>
        </p:txBody>
      </p:sp>
      <p:pic>
        <p:nvPicPr>
          <p:cNvPr id="10" name="Image 3" descr="preencoded.png"/>
          <p:cNvPicPr>
            <a:picLocks noChangeAspect="1"/>
          </p:cNvPicPr>
          <p:nvPr/>
        </p:nvPicPr>
        <p:blipFill>
          <a:blip r:embed="rId6"/>
          <a:stretch>
            <a:fillRect/>
          </a:stretch>
        </p:blipFill>
        <p:spPr>
          <a:xfrm>
            <a:off x="661319" y="3222778"/>
            <a:ext cx="1339501" cy="2920239"/>
          </a:xfrm>
          <a:prstGeom prst="rect">
            <a:avLst/>
          </a:prstGeom>
        </p:spPr>
      </p:pic>
      <p:sp>
        <p:nvSpPr>
          <p:cNvPr id="11" name="動作設定ボタン: ホーム 10">
            <a:hlinkClick r:id="" action="ppaction://hlinkshowjump?jump=firstslide" highlightClick="1"/>
            <a:extLst>
              <a:ext uri="{FF2B5EF4-FFF2-40B4-BE49-F238E27FC236}">
                <a16:creationId xmlns:a16="http://schemas.microsoft.com/office/drawing/2014/main" id="{B429D583-1BB1-C5F7-3AB8-FD14AACBD037}"/>
              </a:ext>
            </a:extLst>
          </p:cNvPr>
          <p:cNvSpPr/>
          <p:nvPr/>
        </p:nvSpPr>
        <p:spPr>
          <a:xfrm>
            <a:off x="10510751"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2" name="動作設定ボタン: 進む/次へ 11">
            <a:hlinkClick r:id="" action="ppaction://hlinkshowjump?jump=nextslide" highlightClick="1"/>
            <a:extLst>
              <a:ext uri="{FF2B5EF4-FFF2-40B4-BE49-F238E27FC236}">
                <a16:creationId xmlns:a16="http://schemas.microsoft.com/office/drawing/2014/main" id="{32BB7310-2AC0-534A-4E9F-A61904B44791}"/>
              </a:ext>
            </a:extLst>
          </p:cNvPr>
          <p:cNvSpPr/>
          <p:nvPr/>
        </p:nvSpPr>
        <p:spPr>
          <a:xfrm>
            <a:off x="11575980"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3" name="動作設定ボタン: 戻る/前へ 12">
            <a:hlinkClick r:id="" action="ppaction://hlinkshowjump?jump=previousslide" highlightClick="1"/>
            <a:extLst>
              <a:ext uri="{FF2B5EF4-FFF2-40B4-BE49-F238E27FC236}">
                <a16:creationId xmlns:a16="http://schemas.microsoft.com/office/drawing/2014/main" id="{FAB8FE9B-9CC0-2B82-D4D7-89B52FC60E3C}"/>
              </a:ext>
            </a:extLst>
          </p:cNvPr>
          <p:cNvSpPr/>
          <p:nvPr/>
        </p:nvSpPr>
        <p:spPr>
          <a:xfrm>
            <a:off x="11029226"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Text 0">
            <a:extLst>
              <a:ext uri="{FF2B5EF4-FFF2-40B4-BE49-F238E27FC236}">
                <a16:creationId xmlns:a16="http://schemas.microsoft.com/office/drawing/2014/main" id="{6319B66A-2A1F-974E-F628-87BF89F46870}"/>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
        <p:nvSpPr>
          <p:cNvPr id="15" name="Text 0">
            <a:extLst>
              <a:ext uri="{FF2B5EF4-FFF2-40B4-BE49-F238E27FC236}">
                <a16:creationId xmlns:a16="http://schemas.microsoft.com/office/drawing/2014/main" id="{B5FD0574-7CD0-F9ED-5749-7C9007FF68E7}"/>
              </a:ext>
            </a:extLst>
          </p:cNvPr>
          <p:cNvSpPr/>
          <p:nvPr/>
        </p:nvSpPr>
        <p:spPr>
          <a:xfrm>
            <a:off x="2542784" y="3429000"/>
            <a:ext cx="6847783" cy="472357"/>
          </a:xfrm>
          <a:prstGeom prst="rect">
            <a:avLst/>
          </a:prstGeom>
          <a:noFill/>
          <a:ln/>
        </p:spPr>
        <p:txBody>
          <a:bodyPr wrap="none" lIns="0" tIns="0" rIns="0" bIns="0" rtlCol="0" anchor="t"/>
          <a:lstStyle/>
          <a:p>
            <a:pPr>
              <a:lnSpc>
                <a:spcPts val="3707"/>
              </a:lnSpc>
            </a:pPr>
            <a:r>
              <a:rPr lang="en-US" altLang="ja-JP" sz="3200" dirty="0"/>
              <a:t>Solenoid valve</a:t>
            </a:r>
            <a:r>
              <a:rPr lang="en-US" sz="2958" dirty="0">
                <a:solidFill>
                  <a:srgbClr val="201B18"/>
                </a:solidFill>
                <a:latin typeface="Platypi Medium" pitchFamily="34" charset="0"/>
                <a:ea typeface="Platypi Medium" pitchFamily="34" charset="-122"/>
                <a:cs typeface="Platypi Medium" pitchFamily="34" charset="-120"/>
              </a:rPr>
              <a:t> in Aerosol Chamber caused PM!</a:t>
            </a:r>
            <a:endParaRPr lang="en-US" sz="2958" dirty="0"/>
          </a:p>
        </p:txBody>
      </p:sp>
      <p:pic>
        <p:nvPicPr>
          <p:cNvPr id="16" name="図 15" descr="屋内, 窓, 流し, いっぱい が含まれている画像&#10;&#10;AI によって生成されたコンテンツは間違っている可能性があります。">
            <a:extLst>
              <a:ext uri="{FF2B5EF4-FFF2-40B4-BE49-F238E27FC236}">
                <a16:creationId xmlns:a16="http://schemas.microsoft.com/office/drawing/2014/main" id="{6F3C2FEC-703F-19C7-41E1-351DBAA4B3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7977450" y="4368735"/>
            <a:ext cx="2657395" cy="1993046"/>
          </a:xfrm>
          <a:prstGeom prst="rect">
            <a:avLst/>
          </a:prstGeom>
        </p:spPr>
      </p:pic>
      <p:sp>
        <p:nvSpPr>
          <p:cNvPr id="17" name="Text 0">
            <a:extLst>
              <a:ext uri="{FF2B5EF4-FFF2-40B4-BE49-F238E27FC236}">
                <a16:creationId xmlns:a16="http://schemas.microsoft.com/office/drawing/2014/main" id="{82AE8C7B-D4A7-CE62-A023-A5198AA26CFD}"/>
              </a:ext>
            </a:extLst>
          </p:cNvPr>
          <p:cNvSpPr/>
          <p:nvPr/>
        </p:nvSpPr>
        <p:spPr>
          <a:xfrm>
            <a:off x="2542784" y="5513637"/>
            <a:ext cx="6847783" cy="472357"/>
          </a:xfrm>
          <a:prstGeom prst="rect">
            <a:avLst/>
          </a:prstGeom>
          <a:noFill/>
          <a:ln/>
        </p:spPr>
        <p:txBody>
          <a:bodyPr wrap="none" lIns="0" tIns="0" rIns="0" bIns="0" rtlCol="0" anchor="t"/>
          <a:lstStyle/>
          <a:p>
            <a:pPr>
              <a:lnSpc>
                <a:spcPts val="3707"/>
              </a:lnSpc>
            </a:pPr>
            <a:r>
              <a:rPr lang="en-US" altLang="ja-JP" sz="3200" dirty="0"/>
              <a:t>HEPA capsule was implemented</a:t>
            </a:r>
            <a:endParaRPr lang="en-US" sz="2958"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319" y="2184229"/>
            <a:ext cx="8664898" cy="590495"/>
          </a:xfrm>
          <a:prstGeom prst="rect">
            <a:avLst/>
          </a:prstGeom>
          <a:noFill/>
          <a:ln/>
        </p:spPr>
        <p:txBody>
          <a:bodyPr wrap="non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Bubble Coverage Control in Slag Plate</a:t>
            </a:r>
            <a:endParaRPr lang="en-US" sz="3707" dirty="0"/>
          </a:p>
        </p:txBody>
      </p:sp>
      <p:sp>
        <p:nvSpPr>
          <p:cNvPr id="3" name="Shape 1"/>
          <p:cNvSpPr/>
          <p:nvPr/>
        </p:nvSpPr>
        <p:spPr>
          <a:xfrm>
            <a:off x="661319" y="3365219"/>
            <a:ext cx="425141" cy="425141"/>
          </a:xfrm>
          <a:prstGeom prst="roundRect">
            <a:avLst>
              <a:gd name="adj" fmla="val 6667"/>
            </a:avLst>
          </a:prstGeom>
          <a:solidFill>
            <a:srgbClr val="F9F7F7"/>
          </a:solidFill>
          <a:ln/>
        </p:spPr>
        <p:txBody>
          <a:bodyPr/>
          <a:lstStyle/>
          <a:p>
            <a:endParaRPr lang="ja-JP" altLang="en-US" sz="1500"/>
          </a:p>
        </p:txBody>
      </p:sp>
      <p:sp>
        <p:nvSpPr>
          <p:cNvPr id="4" name="Text 2"/>
          <p:cNvSpPr/>
          <p:nvPr/>
        </p:nvSpPr>
        <p:spPr>
          <a:xfrm>
            <a:off x="1275422" y="3365219"/>
            <a:ext cx="2881951" cy="590396"/>
          </a:xfrm>
          <a:prstGeom prst="rect">
            <a:avLst/>
          </a:prstGeom>
          <a:noFill/>
          <a:ln/>
        </p:spPr>
        <p:txBody>
          <a:bodyPr wrap="squar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Bubble Coverage Adjustment</a:t>
            </a:r>
            <a:endParaRPr lang="en-US" sz="1833" dirty="0"/>
          </a:p>
        </p:txBody>
      </p:sp>
      <p:sp>
        <p:nvSpPr>
          <p:cNvPr id="5" name="Text 3"/>
          <p:cNvSpPr/>
          <p:nvPr/>
        </p:nvSpPr>
        <p:spPr>
          <a:xfrm>
            <a:off x="1275422" y="4068993"/>
            <a:ext cx="2881951"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Adjust liquid amount to cover slag plate partially or fully with foam.</a:t>
            </a:r>
            <a:endParaRPr lang="en-US" sz="1458" dirty="0"/>
          </a:p>
        </p:txBody>
      </p:sp>
      <p:sp>
        <p:nvSpPr>
          <p:cNvPr id="6" name="Shape 4"/>
          <p:cNvSpPr/>
          <p:nvPr/>
        </p:nvSpPr>
        <p:spPr>
          <a:xfrm>
            <a:off x="4346336" y="3365219"/>
            <a:ext cx="425141" cy="425141"/>
          </a:xfrm>
          <a:prstGeom prst="roundRect">
            <a:avLst>
              <a:gd name="adj" fmla="val 6667"/>
            </a:avLst>
          </a:prstGeom>
          <a:solidFill>
            <a:srgbClr val="F9F7F7"/>
          </a:solidFill>
          <a:ln/>
        </p:spPr>
        <p:txBody>
          <a:bodyPr/>
          <a:lstStyle/>
          <a:p>
            <a:endParaRPr lang="ja-JP" altLang="en-US" sz="1500"/>
          </a:p>
        </p:txBody>
      </p:sp>
      <p:sp>
        <p:nvSpPr>
          <p:cNvPr id="7" name="Text 5"/>
          <p:cNvSpPr/>
          <p:nvPr/>
        </p:nvSpPr>
        <p:spPr>
          <a:xfrm>
            <a:off x="4960439" y="3365220"/>
            <a:ext cx="2881951" cy="302340"/>
          </a:xfrm>
          <a:prstGeom prst="rect">
            <a:avLst/>
          </a:prstGeom>
          <a:noFill/>
          <a:ln/>
        </p:spPr>
        <p:txBody>
          <a:bodyPr wrap="none" lIns="0" tIns="0" rIns="0" bIns="0" rtlCol="0" anchor="t"/>
          <a:lstStyle/>
          <a:p>
            <a:pPr>
              <a:lnSpc>
                <a:spcPts val="2374"/>
              </a:lnSpc>
            </a:pPr>
            <a:endParaRPr lang="en-US" sz="1458" dirty="0"/>
          </a:p>
        </p:txBody>
      </p:sp>
      <p:sp>
        <p:nvSpPr>
          <p:cNvPr id="8" name="Shape 6"/>
          <p:cNvSpPr/>
          <p:nvPr/>
        </p:nvSpPr>
        <p:spPr>
          <a:xfrm>
            <a:off x="8031352" y="3365219"/>
            <a:ext cx="425141" cy="425141"/>
          </a:xfrm>
          <a:prstGeom prst="roundRect">
            <a:avLst>
              <a:gd name="adj" fmla="val 6667"/>
            </a:avLst>
          </a:prstGeom>
          <a:solidFill>
            <a:srgbClr val="F9F7F7"/>
          </a:solidFill>
          <a:ln/>
        </p:spPr>
        <p:txBody>
          <a:bodyPr/>
          <a:lstStyle/>
          <a:p>
            <a:endParaRPr lang="ja-JP" altLang="en-US" sz="1500"/>
          </a:p>
        </p:txBody>
      </p:sp>
      <p:sp>
        <p:nvSpPr>
          <p:cNvPr id="9" name="Text 7"/>
          <p:cNvSpPr/>
          <p:nvPr/>
        </p:nvSpPr>
        <p:spPr>
          <a:xfrm>
            <a:off x="8645455" y="3365220"/>
            <a:ext cx="2881951" cy="302340"/>
          </a:xfrm>
          <a:prstGeom prst="rect">
            <a:avLst/>
          </a:prstGeom>
          <a:noFill/>
          <a:ln/>
        </p:spPr>
        <p:txBody>
          <a:bodyPr wrap="none" lIns="0" tIns="0" rIns="0" bIns="0" rtlCol="0" anchor="t"/>
          <a:lstStyle/>
          <a:p>
            <a:pPr>
              <a:lnSpc>
                <a:spcPts val="2374"/>
              </a:lnSpc>
            </a:pPr>
            <a:endParaRPr lang="en-US" sz="1458" dirty="0"/>
          </a:p>
        </p:txBody>
      </p:sp>
      <p:sp>
        <p:nvSpPr>
          <p:cNvPr id="10" name="動作設定ボタン: ホーム 9">
            <a:hlinkClick r:id="" action="ppaction://hlinkshowjump?jump=firstslide" highlightClick="1"/>
            <a:extLst>
              <a:ext uri="{FF2B5EF4-FFF2-40B4-BE49-F238E27FC236}">
                <a16:creationId xmlns:a16="http://schemas.microsoft.com/office/drawing/2014/main" id="{3AB95130-1967-AB07-FF1E-ABA657C00554}"/>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1" name="動作設定ボタン: 進む/次へ 10">
            <a:hlinkClick r:id="" action="ppaction://hlinkshowjump?jump=nextslide" highlightClick="1"/>
            <a:extLst>
              <a:ext uri="{FF2B5EF4-FFF2-40B4-BE49-F238E27FC236}">
                <a16:creationId xmlns:a16="http://schemas.microsoft.com/office/drawing/2014/main" id="{F0F195B0-93E7-5470-AD15-FB35CC1D03CF}"/>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2" name="動作設定ボタン: 戻る/前へ 11">
            <a:hlinkClick r:id="" action="ppaction://hlinkshowjump?jump=previousslide" highlightClick="1"/>
            <a:extLst>
              <a:ext uri="{FF2B5EF4-FFF2-40B4-BE49-F238E27FC236}">
                <a16:creationId xmlns:a16="http://schemas.microsoft.com/office/drawing/2014/main" id="{47AE6458-E13D-01FB-3FD2-1AD962630DB3}"/>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3" name="Text 0">
            <a:extLst>
              <a:ext uri="{FF2B5EF4-FFF2-40B4-BE49-F238E27FC236}">
                <a16:creationId xmlns:a16="http://schemas.microsoft.com/office/drawing/2014/main" id="{E153A40B-6238-14AF-2784-9A4E8C12D2B2}"/>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Tree>
    <p:extLst>
      <p:ext uri="{BB962C8B-B14F-4D97-AF65-F5344CB8AC3E}">
        <p14:creationId xmlns:p14="http://schemas.microsoft.com/office/powerpoint/2010/main" val="878296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51054" y="124139"/>
            <a:ext cx="5736723" cy="304721"/>
          </a:xfrm>
          <a:prstGeom prst="rect">
            <a:avLst/>
          </a:prstGeom>
          <a:noFill/>
          <a:ln/>
        </p:spPr>
        <p:txBody>
          <a:bodyPr wrap="none" lIns="0" tIns="0" rIns="0" bIns="0" rtlCol="0" anchor="t"/>
          <a:lstStyle/>
          <a:p>
            <a:pPr>
              <a:lnSpc>
                <a:spcPts val="2374"/>
              </a:lnSpc>
            </a:pPr>
            <a:r>
              <a:rPr lang="en-US" sz="2400" dirty="0">
                <a:solidFill>
                  <a:srgbClr val="201B18"/>
                </a:solidFill>
                <a:latin typeface="Platypi Medium" pitchFamily="34" charset="0"/>
                <a:ea typeface="Platypi Medium" pitchFamily="34" charset="-122"/>
                <a:cs typeface="Platypi Medium" pitchFamily="34" charset="-120"/>
              </a:rPr>
              <a:t>Aerosolization of Injection Water at 8.5 mL/min</a:t>
            </a:r>
            <a:endParaRPr lang="en-US" sz="2400" dirty="0"/>
          </a:p>
        </p:txBody>
      </p:sp>
      <p:sp>
        <p:nvSpPr>
          <p:cNvPr id="3" name="Text 1"/>
          <p:cNvSpPr/>
          <p:nvPr/>
        </p:nvSpPr>
        <p:spPr>
          <a:xfrm>
            <a:off x="525127" y="1270364"/>
            <a:ext cx="2434204" cy="304721"/>
          </a:xfrm>
          <a:prstGeom prst="rect">
            <a:avLst/>
          </a:prstGeom>
          <a:noFill/>
          <a:ln/>
        </p:spPr>
        <p:txBody>
          <a:bodyPr wrap="none" lIns="0" tIns="0" rIns="0" bIns="0" rtlCol="0" anchor="t"/>
          <a:lstStyle/>
          <a:p>
            <a:pPr>
              <a:lnSpc>
                <a:spcPts val="1166"/>
              </a:lnSpc>
            </a:pPr>
            <a:r>
              <a:rPr lang="en-US" sz="2400" dirty="0">
                <a:solidFill>
                  <a:srgbClr val="201B18"/>
                </a:solidFill>
                <a:latin typeface="Platypi Medium" pitchFamily="34" charset="0"/>
                <a:ea typeface="Platypi Medium" pitchFamily="34" charset="-122"/>
                <a:cs typeface="Platypi Medium" pitchFamily="34" charset="-120"/>
              </a:rPr>
              <a:t>Generation side</a:t>
            </a:r>
            <a:endParaRPr lang="en-US" sz="2400" dirty="0"/>
          </a:p>
        </p:txBody>
      </p:sp>
      <p:pic>
        <p:nvPicPr>
          <p:cNvPr id="5" name="Image 0" descr="preencoded.png"/>
          <p:cNvPicPr>
            <a:picLocks noChangeAspect="1"/>
          </p:cNvPicPr>
          <p:nvPr/>
        </p:nvPicPr>
        <p:blipFill>
          <a:blip r:embed="rId3"/>
          <a:stretch>
            <a:fillRect/>
          </a:stretch>
        </p:blipFill>
        <p:spPr>
          <a:xfrm>
            <a:off x="525127" y="1477578"/>
            <a:ext cx="3542675" cy="2047243"/>
          </a:xfrm>
          <a:prstGeom prst="rect">
            <a:avLst/>
          </a:prstGeom>
        </p:spPr>
      </p:pic>
      <p:pic>
        <p:nvPicPr>
          <p:cNvPr id="6" name="Image 1" descr="preencoded.png"/>
          <p:cNvPicPr>
            <a:picLocks noChangeAspect="1"/>
          </p:cNvPicPr>
          <p:nvPr/>
        </p:nvPicPr>
        <p:blipFill>
          <a:blip r:embed="rId4"/>
          <a:stretch>
            <a:fillRect/>
          </a:stretch>
        </p:blipFill>
        <p:spPr>
          <a:xfrm>
            <a:off x="525127" y="3634528"/>
            <a:ext cx="3542675" cy="2117273"/>
          </a:xfrm>
          <a:prstGeom prst="rect">
            <a:avLst/>
          </a:prstGeom>
        </p:spPr>
      </p:pic>
      <p:sp>
        <p:nvSpPr>
          <p:cNvPr id="7" name="Text 3"/>
          <p:cNvSpPr/>
          <p:nvPr/>
        </p:nvSpPr>
        <p:spPr>
          <a:xfrm>
            <a:off x="4125991" y="1013557"/>
            <a:ext cx="1219180" cy="152360"/>
          </a:xfrm>
          <a:prstGeom prst="rect">
            <a:avLst/>
          </a:prstGeom>
          <a:noFill/>
          <a:ln/>
        </p:spPr>
        <p:txBody>
          <a:bodyPr wrap="none" lIns="0" tIns="0" rIns="0" bIns="0" rtlCol="0" anchor="t"/>
          <a:lstStyle/>
          <a:p>
            <a:pPr>
              <a:lnSpc>
                <a:spcPts val="1166"/>
              </a:lnSpc>
            </a:pPr>
            <a:r>
              <a:rPr lang="en-US" sz="2400" dirty="0">
                <a:solidFill>
                  <a:srgbClr val="201B18"/>
                </a:solidFill>
                <a:latin typeface="+mj-lt"/>
                <a:ea typeface="Platypi Medium" pitchFamily="34" charset="-122"/>
                <a:cs typeface="Platypi Medium" pitchFamily="34" charset="-120"/>
              </a:rPr>
              <a:t>Key Observations</a:t>
            </a:r>
            <a:endParaRPr lang="en-US" sz="2400" dirty="0">
              <a:latin typeface="+mj-lt"/>
            </a:endParaRPr>
          </a:p>
        </p:txBody>
      </p:sp>
      <p:sp>
        <p:nvSpPr>
          <p:cNvPr id="8" name="Text 4"/>
          <p:cNvSpPr/>
          <p:nvPr/>
        </p:nvSpPr>
        <p:spPr>
          <a:xfrm>
            <a:off x="4125991" y="1434740"/>
            <a:ext cx="5450353" cy="155931"/>
          </a:xfrm>
          <a:prstGeom prst="rect">
            <a:avLst/>
          </a:prstGeom>
          <a:noFill/>
          <a:ln/>
        </p:spPr>
        <p:txBody>
          <a:bodyPr wrap="none" lIns="0" tIns="0" rIns="0" bIns="0" rtlCol="0" anchor="t"/>
          <a:lstStyle/>
          <a:p>
            <a:pPr marL="285670" indent="-285670">
              <a:lnSpc>
                <a:spcPts val="1208"/>
              </a:lnSpc>
              <a:buSzPct val="100000"/>
              <a:buChar char="•"/>
            </a:pPr>
            <a:r>
              <a:rPr lang="en-US" sz="2400" dirty="0">
                <a:solidFill>
                  <a:srgbClr val="504C49"/>
                </a:solidFill>
                <a:latin typeface="+mj-lt"/>
                <a:ea typeface="Source Serif Pro" pitchFamily="34" charset="-122"/>
                <a:cs typeface="Source Serif Pro" pitchFamily="34" charset="-120"/>
              </a:rPr>
              <a:t>Particle transfer confirmed upon damper opening.</a:t>
            </a:r>
            <a:endParaRPr lang="en-US" sz="2400" dirty="0">
              <a:latin typeface="+mj-lt"/>
            </a:endParaRPr>
          </a:p>
        </p:txBody>
      </p:sp>
      <p:sp>
        <p:nvSpPr>
          <p:cNvPr id="9" name="Text 5"/>
          <p:cNvSpPr/>
          <p:nvPr/>
        </p:nvSpPr>
        <p:spPr>
          <a:xfrm>
            <a:off x="4125991" y="1877646"/>
            <a:ext cx="5450353" cy="155931"/>
          </a:xfrm>
          <a:prstGeom prst="rect">
            <a:avLst/>
          </a:prstGeom>
          <a:noFill/>
          <a:ln/>
        </p:spPr>
        <p:txBody>
          <a:bodyPr wrap="none" lIns="0" tIns="0" rIns="0" bIns="0" rtlCol="0" anchor="t"/>
          <a:lstStyle/>
          <a:p>
            <a:pPr marL="285670" indent="-285670">
              <a:lnSpc>
                <a:spcPts val="1208"/>
              </a:lnSpc>
              <a:buSzPct val="100000"/>
              <a:buChar char="•"/>
            </a:pPr>
            <a:r>
              <a:rPr lang="en-US" sz="2400" dirty="0">
                <a:solidFill>
                  <a:srgbClr val="504C49"/>
                </a:solidFill>
                <a:latin typeface="+mj-lt"/>
                <a:ea typeface="Source Serif Pro" pitchFamily="34" charset="-122"/>
                <a:cs typeface="Source Serif Pro" pitchFamily="34" charset="-120"/>
              </a:rPr>
              <a:t>Syringe pump adjustment needed for stable operation.</a:t>
            </a:r>
            <a:endParaRPr lang="en-US" sz="2400" dirty="0">
              <a:latin typeface="+mj-lt"/>
            </a:endParaRPr>
          </a:p>
        </p:txBody>
      </p:sp>
      <p:sp>
        <p:nvSpPr>
          <p:cNvPr id="10" name="Text 6"/>
          <p:cNvSpPr/>
          <p:nvPr/>
        </p:nvSpPr>
        <p:spPr>
          <a:xfrm>
            <a:off x="4125991" y="2318897"/>
            <a:ext cx="5450353" cy="155931"/>
          </a:xfrm>
          <a:prstGeom prst="rect">
            <a:avLst/>
          </a:prstGeom>
          <a:noFill/>
          <a:ln/>
        </p:spPr>
        <p:txBody>
          <a:bodyPr wrap="none" lIns="0" tIns="0" rIns="0" bIns="0" rtlCol="0" anchor="t"/>
          <a:lstStyle/>
          <a:p>
            <a:pPr marL="285670" indent="-285670">
              <a:lnSpc>
                <a:spcPts val="1208"/>
              </a:lnSpc>
              <a:buSzPct val="100000"/>
              <a:buChar char="•"/>
            </a:pPr>
            <a:r>
              <a:rPr lang="en-US" sz="2400" dirty="0">
                <a:solidFill>
                  <a:srgbClr val="504C49"/>
                </a:solidFill>
                <a:latin typeface="+mj-lt"/>
                <a:ea typeface="Source Serif Pro" pitchFamily="34" charset="-122"/>
                <a:cs typeface="Source Serif Pro" pitchFamily="34" charset="-120"/>
              </a:rPr>
              <a:t>Single operator struggles with detailed operation logging.</a:t>
            </a:r>
            <a:endParaRPr lang="en-US" sz="2400" dirty="0">
              <a:latin typeface="+mj-lt"/>
            </a:endParaRPr>
          </a:p>
        </p:txBody>
      </p:sp>
      <p:sp>
        <p:nvSpPr>
          <p:cNvPr id="11" name="Text 7"/>
          <p:cNvSpPr/>
          <p:nvPr/>
        </p:nvSpPr>
        <p:spPr>
          <a:xfrm>
            <a:off x="4125991" y="2701484"/>
            <a:ext cx="5450353" cy="155931"/>
          </a:xfrm>
          <a:prstGeom prst="rect">
            <a:avLst/>
          </a:prstGeom>
          <a:noFill/>
          <a:ln/>
        </p:spPr>
        <p:txBody>
          <a:bodyPr wrap="none" lIns="0" tIns="0" rIns="0" bIns="0" rtlCol="0" anchor="t"/>
          <a:lstStyle/>
          <a:p>
            <a:pPr marL="285670" indent="-285670">
              <a:lnSpc>
                <a:spcPts val="1208"/>
              </a:lnSpc>
              <a:buSzPct val="100000"/>
              <a:buChar char="•"/>
            </a:pPr>
            <a:r>
              <a:rPr lang="en-US" sz="2400" dirty="0">
                <a:solidFill>
                  <a:srgbClr val="504C49"/>
                </a:solidFill>
                <a:latin typeface="+mj-lt"/>
                <a:ea typeface="Source Serif Pro" pitchFamily="34" charset="-122"/>
                <a:cs typeface="Source Serif Pro" pitchFamily="34" charset="-120"/>
              </a:rPr>
              <a:t>Cleaning increased particle count on generation side only.</a:t>
            </a:r>
            <a:endParaRPr lang="en-US" sz="2400" dirty="0">
              <a:latin typeface="+mj-lt"/>
            </a:endParaRPr>
          </a:p>
        </p:txBody>
      </p:sp>
      <p:sp>
        <p:nvSpPr>
          <p:cNvPr id="12" name="Text 8"/>
          <p:cNvSpPr/>
          <p:nvPr/>
        </p:nvSpPr>
        <p:spPr>
          <a:xfrm>
            <a:off x="4125991" y="3126238"/>
            <a:ext cx="5450353" cy="155931"/>
          </a:xfrm>
          <a:prstGeom prst="rect">
            <a:avLst/>
          </a:prstGeom>
          <a:noFill/>
          <a:ln/>
        </p:spPr>
        <p:txBody>
          <a:bodyPr wrap="none" lIns="0" tIns="0" rIns="0" bIns="0" rtlCol="0" anchor="t"/>
          <a:lstStyle/>
          <a:p>
            <a:pPr marL="285670" indent="-285670">
              <a:lnSpc>
                <a:spcPts val="1208"/>
              </a:lnSpc>
              <a:buSzPct val="100000"/>
              <a:buChar char="•"/>
            </a:pPr>
            <a:r>
              <a:rPr lang="en-US" sz="2400" dirty="0">
                <a:solidFill>
                  <a:srgbClr val="504C49"/>
                </a:solidFill>
                <a:latin typeface="+mj-lt"/>
                <a:ea typeface="Source Serif Pro" pitchFamily="34" charset="-122"/>
                <a:cs typeface="Source Serif Pro" pitchFamily="34" charset="-120"/>
              </a:rPr>
              <a:t>Systematic operation control is essential.</a:t>
            </a:r>
            <a:endParaRPr lang="en-US" sz="2400" dirty="0">
              <a:latin typeface="+mj-lt"/>
            </a:endParaRPr>
          </a:p>
        </p:txBody>
      </p:sp>
      <p:pic>
        <p:nvPicPr>
          <p:cNvPr id="13" name="Image 2"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75699" y="2949660"/>
            <a:ext cx="2356659" cy="3142211"/>
          </a:xfrm>
          <a:prstGeom prst="rect">
            <a:avLst/>
          </a:prstGeom>
        </p:spPr>
      </p:pic>
      <p:sp>
        <p:nvSpPr>
          <p:cNvPr id="17" name="動作設定ボタン: ホーム 16">
            <a:hlinkClick r:id="" action="ppaction://hlinkshowjump?jump=firstslide" highlightClick="1"/>
            <a:extLst>
              <a:ext uri="{FF2B5EF4-FFF2-40B4-BE49-F238E27FC236}">
                <a16:creationId xmlns:a16="http://schemas.microsoft.com/office/drawing/2014/main" id="{FE8A6B9C-F587-72B8-4574-A99275571463}"/>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8" name="動作設定ボタン: 進む/次へ 17">
            <a:hlinkClick r:id="" action="ppaction://hlinkshowjump?jump=nextslide" highlightClick="1"/>
            <a:extLst>
              <a:ext uri="{FF2B5EF4-FFF2-40B4-BE49-F238E27FC236}">
                <a16:creationId xmlns:a16="http://schemas.microsoft.com/office/drawing/2014/main" id="{D3A6C38B-DB39-D1B2-44CD-F73AB85C82C5}"/>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9" name="動作設定ボタン: 戻る/前へ 18">
            <a:hlinkClick r:id="" action="ppaction://hlinkshowjump?jump=previousslide" highlightClick="1"/>
            <a:extLst>
              <a:ext uri="{FF2B5EF4-FFF2-40B4-BE49-F238E27FC236}">
                <a16:creationId xmlns:a16="http://schemas.microsoft.com/office/drawing/2014/main" id="{3C409C1D-16F9-D249-F1A3-DBDE77BCAC4E}"/>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0" name="Text 0">
            <a:extLst>
              <a:ext uri="{FF2B5EF4-FFF2-40B4-BE49-F238E27FC236}">
                <a16:creationId xmlns:a16="http://schemas.microsoft.com/office/drawing/2014/main" id="{B91B76B1-ACCC-B732-F6B8-54CD62621920}"/>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Chamber</a:t>
            </a:r>
          </a:p>
        </p:txBody>
      </p:sp>
      <p:sp>
        <p:nvSpPr>
          <p:cNvPr id="16" name="Text 1">
            <a:extLst>
              <a:ext uri="{FF2B5EF4-FFF2-40B4-BE49-F238E27FC236}">
                <a16:creationId xmlns:a16="http://schemas.microsoft.com/office/drawing/2014/main" id="{BB05D011-51F3-E5A3-C270-91D62A1CFF75}"/>
              </a:ext>
            </a:extLst>
          </p:cNvPr>
          <p:cNvSpPr/>
          <p:nvPr/>
        </p:nvSpPr>
        <p:spPr>
          <a:xfrm>
            <a:off x="525127" y="5947961"/>
            <a:ext cx="2434204" cy="304721"/>
          </a:xfrm>
          <a:prstGeom prst="rect">
            <a:avLst/>
          </a:prstGeom>
          <a:noFill/>
          <a:ln/>
        </p:spPr>
        <p:txBody>
          <a:bodyPr wrap="none" lIns="0" tIns="0" rIns="0" bIns="0" rtlCol="0" anchor="t"/>
          <a:lstStyle/>
          <a:p>
            <a:pPr>
              <a:lnSpc>
                <a:spcPts val="1166"/>
              </a:lnSpc>
            </a:pPr>
            <a:r>
              <a:rPr lang="en-US" sz="2400" dirty="0">
                <a:solidFill>
                  <a:srgbClr val="201B18"/>
                </a:solidFill>
                <a:latin typeface="Platypi Medium" pitchFamily="34" charset="0"/>
                <a:cs typeface="Platypi Medium" pitchFamily="34" charset="-120"/>
              </a:rPr>
              <a:t>Recovery side</a:t>
            </a:r>
            <a:endParaRPr lang="en-US" sz="2400" dirty="0"/>
          </a:p>
        </p:txBody>
      </p:sp>
    </p:spTree>
    <p:extLst>
      <p:ext uri="{BB962C8B-B14F-4D97-AF65-F5344CB8AC3E}">
        <p14:creationId xmlns:p14="http://schemas.microsoft.com/office/powerpoint/2010/main" val="4204020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2C4C2-A8F2-FF44-4D3B-C188545641E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EABD169-5347-7039-AD40-33A2CEE67A41}"/>
              </a:ext>
            </a:extLst>
          </p:cNvPr>
          <p:cNvSpPr>
            <a:spLocks noGrp="1"/>
          </p:cNvSpPr>
          <p:nvPr>
            <p:ph type="title"/>
          </p:nvPr>
        </p:nvSpPr>
        <p:spPr/>
        <p:txBody>
          <a:bodyPr>
            <a:normAutofit/>
          </a:bodyPr>
          <a:lstStyle/>
          <a:p>
            <a:r>
              <a:rPr kumimoji="1" lang="en-US" altLang="ja-JP" sz="6000" dirty="0">
                <a:solidFill>
                  <a:srgbClr val="201B18"/>
                </a:solidFill>
                <a:latin typeface="+mj-lt"/>
                <a:ea typeface="Platypi Medium" pitchFamily="34" charset="-122"/>
                <a:cs typeface="Platypi Medium" pitchFamily="34" charset="-120"/>
              </a:rPr>
              <a:t>Outdoor comparison</a:t>
            </a:r>
            <a:endParaRPr kumimoji="1" lang="ja-JP" altLang="en-US" sz="6000"/>
          </a:p>
        </p:txBody>
      </p:sp>
      <p:sp>
        <p:nvSpPr>
          <p:cNvPr id="4" name="スライド番号プレースホルダー 3">
            <a:extLst>
              <a:ext uri="{FF2B5EF4-FFF2-40B4-BE49-F238E27FC236}">
                <a16:creationId xmlns:a16="http://schemas.microsoft.com/office/drawing/2014/main" id="{F1C24224-7302-DA39-7A3C-09DE5C5CB659}"/>
              </a:ext>
            </a:extLst>
          </p:cNvPr>
          <p:cNvSpPr>
            <a:spLocks noGrp="1"/>
          </p:cNvSpPr>
          <p:nvPr>
            <p:ph type="sldNum" sz="quarter" idx="12"/>
          </p:nvPr>
        </p:nvSpPr>
        <p:spPr/>
        <p:txBody>
          <a:bodyPr/>
          <a:lstStyle/>
          <a:p>
            <a:fld id="{C1FF6DA9-008F-8B48-92A6-B652298478BF}" type="slidenum">
              <a:rPr lang="en-US" smtClean="0"/>
              <a:t>24</a:t>
            </a:fld>
            <a:endParaRPr lang="en-US"/>
          </a:p>
        </p:txBody>
      </p:sp>
    </p:spTree>
    <p:extLst>
      <p:ext uri="{BB962C8B-B14F-4D97-AF65-F5344CB8AC3E}">
        <p14:creationId xmlns:p14="http://schemas.microsoft.com/office/powerpoint/2010/main" val="2369392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8015" y="893"/>
            <a:ext cx="4570809" cy="6856214"/>
          </a:xfrm>
          <a:prstGeom prst="rect">
            <a:avLst/>
          </a:prstGeom>
        </p:spPr>
      </p:pic>
      <p:sp>
        <p:nvSpPr>
          <p:cNvPr id="3" name="Text 0"/>
          <p:cNvSpPr/>
          <p:nvPr/>
        </p:nvSpPr>
        <p:spPr>
          <a:xfrm>
            <a:off x="104103" y="384586"/>
            <a:ext cx="5990309" cy="1771486"/>
          </a:xfrm>
          <a:prstGeom prst="rect">
            <a:avLst/>
          </a:prstGeom>
          <a:noFill/>
          <a:ln/>
        </p:spPr>
        <p:txBody>
          <a:bodyPr wrap="squar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Outdoor comparison of two real-time bioaerosol counters</a:t>
            </a:r>
          </a:p>
        </p:txBody>
      </p:sp>
      <p:sp>
        <p:nvSpPr>
          <p:cNvPr id="4" name="Text 1"/>
          <p:cNvSpPr/>
          <p:nvPr/>
        </p:nvSpPr>
        <p:spPr>
          <a:xfrm>
            <a:off x="661319" y="2439467"/>
            <a:ext cx="6295378"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Analysis of total and biological particle counts using KANOMAX and BioTrak instruments in 2024.</a:t>
            </a:r>
            <a:endParaRPr lang="en-US" sz="1458" dirty="0"/>
          </a:p>
        </p:txBody>
      </p:sp>
      <p:pic>
        <p:nvPicPr>
          <p:cNvPr id="8" name="図 7">
            <a:extLst>
              <a:ext uri="{FF2B5EF4-FFF2-40B4-BE49-F238E27FC236}">
                <a16:creationId xmlns:a16="http://schemas.microsoft.com/office/drawing/2014/main" id="{1BAAB4CB-C873-12F7-4971-E736B6ADC962}"/>
              </a:ext>
            </a:extLst>
          </p:cNvPr>
          <p:cNvPicPr>
            <a:picLocks noChangeAspect="1"/>
          </p:cNvPicPr>
          <p:nvPr/>
        </p:nvPicPr>
        <p:blipFill>
          <a:blip r:embed="rId4"/>
          <a:stretch>
            <a:fillRect/>
          </a:stretch>
        </p:blipFill>
        <p:spPr>
          <a:xfrm>
            <a:off x="56467" y="3262927"/>
            <a:ext cx="7561548" cy="3898038"/>
          </a:xfrm>
          <a:prstGeom prst="rect">
            <a:avLst/>
          </a:prstGeom>
        </p:spPr>
      </p:pic>
      <p:sp>
        <p:nvSpPr>
          <p:cNvPr id="9" name="動作設定ボタン: ホーム 8">
            <a:hlinkClick r:id="" action="ppaction://hlinkshowjump?jump=firstslide" highlightClick="1"/>
            <a:extLst>
              <a:ext uri="{FF2B5EF4-FFF2-40B4-BE49-F238E27FC236}">
                <a16:creationId xmlns:a16="http://schemas.microsoft.com/office/drawing/2014/main" id="{2B78998D-CAEE-661B-C09E-59C5286ACDF4}"/>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動作設定ボタン: 進む/次へ 9">
            <a:hlinkClick r:id="" action="ppaction://hlinkshowjump?jump=nextslide" highlightClick="1"/>
            <a:extLst>
              <a:ext uri="{FF2B5EF4-FFF2-40B4-BE49-F238E27FC236}">
                <a16:creationId xmlns:a16="http://schemas.microsoft.com/office/drawing/2014/main" id="{2B549A85-4069-1009-197C-403FBB113BA5}"/>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1" name="動作設定ボタン: 戻る/前へ 10">
            <a:hlinkClick r:id="" action="ppaction://hlinkshowjump?jump=previousslide" highlightClick="1"/>
            <a:extLst>
              <a:ext uri="{FF2B5EF4-FFF2-40B4-BE49-F238E27FC236}">
                <a16:creationId xmlns:a16="http://schemas.microsoft.com/office/drawing/2014/main" id="{38B08BFA-6159-1083-8FC8-64E36405C5F6}"/>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2" name="Text 0">
            <a:extLst>
              <a:ext uri="{FF2B5EF4-FFF2-40B4-BE49-F238E27FC236}">
                <a16:creationId xmlns:a16="http://schemas.microsoft.com/office/drawing/2014/main" id="{5AAF7295-1FEF-40D9-0F83-88134AB019F9}"/>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pic>
        <p:nvPicPr>
          <p:cNvPr id="13" name="図 12">
            <a:extLst>
              <a:ext uri="{FF2B5EF4-FFF2-40B4-BE49-F238E27FC236}">
                <a16:creationId xmlns:a16="http://schemas.microsoft.com/office/drawing/2014/main" id="{33118FBD-7E5F-6FBE-854C-60B164498F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43918" y="207494"/>
            <a:ext cx="1579058" cy="25020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8015" y="893"/>
            <a:ext cx="4570809" cy="6856214"/>
          </a:xfrm>
          <a:prstGeom prst="rect">
            <a:avLst/>
          </a:prstGeom>
        </p:spPr>
      </p:pic>
      <p:sp>
        <p:nvSpPr>
          <p:cNvPr id="3" name="Text 0"/>
          <p:cNvSpPr/>
          <p:nvPr/>
        </p:nvSpPr>
        <p:spPr>
          <a:xfrm>
            <a:off x="661319" y="1380071"/>
            <a:ext cx="6295378" cy="1180991"/>
          </a:xfrm>
          <a:prstGeom prst="rect">
            <a:avLst/>
          </a:prstGeom>
          <a:noFill/>
          <a:ln/>
        </p:spPr>
        <p:txBody>
          <a:bodyPr wrap="squar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Initial 10-Minute Continuous Measurement</a:t>
            </a:r>
            <a:endParaRPr lang="en-US" sz="3707" dirty="0"/>
          </a:p>
        </p:txBody>
      </p:sp>
      <p:sp>
        <p:nvSpPr>
          <p:cNvPr id="4" name="Shape 1"/>
          <p:cNvSpPr/>
          <p:nvPr/>
        </p:nvSpPr>
        <p:spPr>
          <a:xfrm>
            <a:off x="661319" y="3057027"/>
            <a:ext cx="425141" cy="425141"/>
          </a:xfrm>
          <a:prstGeom prst="roundRect">
            <a:avLst>
              <a:gd name="adj" fmla="val 6667"/>
            </a:avLst>
          </a:prstGeom>
          <a:solidFill>
            <a:srgbClr val="F9F7F7"/>
          </a:solidFill>
          <a:ln/>
        </p:spPr>
        <p:txBody>
          <a:bodyPr/>
          <a:lstStyle/>
          <a:p>
            <a:endParaRPr lang="ja-JP" altLang="en-US" sz="1500"/>
          </a:p>
        </p:txBody>
      </p:sp>
      <p:sp>
        <p:nvSpPr>
          <p:cNvPr id="5" name="Text 2"/>
          <p:cNvSpPr/>
          <p:nvPr/>
        </p:nvSpPr>
        <p:spPr>
          <a:xfrm>
            <a:off x="1275422" y="3057027"/>
            <a:ext cx="2370314"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Total particle trends</a:t>
            </a:r>
            <a:endParaRPr lang="en-US" sz="1833" dirty="0"/>
          </a:p>
        </p:txBody>
      </p:sp>
      <p:sp>
        <p:nvSpPr>
          <p:cNvPr id="6" name="Text 3"/>
          <p:cNvSpPr/>
          <p:nvPr/>
        </p:nvSpPr>
        <p:spPr>
          <a:xfrm>
            <a:off x="1275423" y="3465603"/>
            <a:ext cx="2439154"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Consistent fluctuations between devices</a:t>
            </a:r>
            <a:endParaRPr lang="en-US" sz="1458" dirty="0"/>
          </a:p>
        </p:txBody>
      </p:sp>
      <p:sp>
        <p:nvSpPr>
          <p:cNvPr id="7" name="Shape 4"/>
          <p:cNvSpPr/>
          <p:nvPr/>
        </p:nvSpPr>
        <p:spPr>
          <a:xfrm>
            <a:off x="3903538" y="3057027"/>
            <a:ext cx="425141" cy="425141"/>
          </a:xfrm>
          <a:prstGeom prst="roundRect">
            <a:avLst>
              <a:gd name="adj" fmla="val 6667"/>
            </a:avLst>
          </a:prstGeom>
          <a:solidFill>
            <a:srgbClr val="F9F7F7"/>
          </a:solidFill>
          <a:ln/>
        </p:spPr>
        <p:txBody>
          <a:bodyPr/>
          <a:lstStyle/>
          <a:p>
            <a:endParaRPr lang="ja-JP" altLang="en-US" sz="1500"/>
          </a:p>
        </p:txBody>
      </p:sp>
      <p:sp>
        <p:nvSpPr>
          <p:cNvPr id="8" name="Text 5"/>
          <p:cNvSpPr/>
          <p:nvPr/>
        </p:nvSpPr>
        <p:spPr>
          <a:xfrm>
            <a:off x="4517642" y="3057027"/>
            <a:ext cx="2439154" cy="590396"/>
          </a:xfrm>
          <a:prstGeom prst="rect">
            <a:avLst/>
          </a:prstGeom>
          <a:noFill/>
          <a:ln/>
        </p:spPr>
        <p:txBody>
          <a:bodyPr wrap="squar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Particle count differences</a:t>
            </a:r>
            <a:endParaRPr lang="en-US" sz="1833" dirty="0"/>
          </a:p>
        </p:txBody>
      </p:sp>
      <p:sp>
        <p:nvSpPr>
          <p:cNvPr id="9" name="Text 6"/>
          <p:cNvSpPr/>
          <p:nvPr/>
        </p:nvSpPr>
        <p:spPr>
          <a:xfrm>
            <a:off x="4517642" y="3760801"/>
            <a:ext cx="2439154"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KANOMAX detects fewer particles</a:t>
            </a:r>
            <a:endParaRPr lang="en-US" sz="1458" dirty="0"/>
          </a:p>
        </p:txBody>
      </p:sp>
      <p:sp>
        <p:nvSpPr>
          <p:cNvPr id="10" name="Shape 7"/>
          <p:cNvSpPr/>
          <p:nvPr/>
        </p:nvSpPr>
        <p:spPr>
          <a:xfrm>
            <a:off x="661319" y="4767013"/>
            <a:ext cx="425141" cy="425141"/>
          </a:xfrm>
          <a:prstGeom prst="roundRect">
            <a:avLst>
              <a:gd name="adj" fmla="val 6667"/>
            </a:avLst>
          </a:prstGeom>
          <a:solidFill>
            <a:srgbClr val="F9F7F7"/>
          </a:solidFill>
          <a:ln/>
        </p:spPr>
        <p:txBody>
          <a:bodyPr/>
          <a:lstStyle/>
          <a:p>
            <a:endParaRPr lang="ja-JP" altLang="en-US" sz="1500"/>
          </a:p>
        </p:txBody>
      </p:sp>
      <p:sp>
        <p:nvSpPr>
          <p:cNvPr id="11" name="Text 8"/>
          <p:cNvSpPr/>
          <p:nvPr/>
        </p:nvSpPr>
        <p:spPr>
          <a:xfrm>
            <a:off x="1275423" y="4767013"/>
            <a:ext cx="292242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Biological particle timing</a:t>
            </a:r>
            <a:endParaRPr lang="en-US" sz="1833" dirty="0"/>
          </a:p>
        </p:txBody>
      </p:sp>
      <p:sp>
        <p:nvSpPr>
          <p:cNvPr id="12" name="Text 9"/>
          <p:cNvSpPr/>
          <p:nvPr/>
        </p:nvSpPr>
        <p:spPr>
          <a:xfrm>
            <a:off x="1275423" y="5175590"/>
            <a:ext cx="5681274"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Minimum occurs at different times</a:t>
            </a:r>
            <a:endParaRPr lang="en-US" sz="1458" dirty="0"/>
          </a:p>
        </p:txBody>
      </p:sp>
      <p:sp>
        <p:nvSpPr>
          <p:cNvPr id="13" name="動作設定ボタン: ホーム 12">
            <a:hlinkClick r:id="" action="ppaction://hlinkshowjump?jump=firstslide" highlightClick="1"/>
            <a:extLst>
              <a:ext uri="{FF2B5EF4-FFF2-40B4-BE49-F238E27FC236}">
                <a16:creationId xmlns:a16="http://schemas.microsoft.com/office/drawing/2014/main" id="{7A97F04D-7739-2FDB-A474-80FC5797E3A6}"/>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動作設定ボタン: 進む/次へ 13">
            <a:hlinkClick r:id="" action="ppaction://hlinkshowjump?jump=nextslide" highlightClick="1"/>
            <a:extLst>
              <a:ext uri="{FF2B5EF4-FFF2-40B4-BE49-F238E27FC236}">
                <a16:creationId xmlns:a16="http://schemas.microsoft.com/office/drawing/2014/main" id="{3F0DEE5E-2416-2053-FEFF-BCF47EBFDDF0}"/>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動作設定ボタン: 戻る/前へ 14">
            <a:hlinkClick r:id="" action="ppaction://hlinkshowjump?jump=previousslide" highlightClick="1"/>
            <a:extLst>
              <a:ext uri="{FF2B5EF4-FFF2-40B4-BE49-F238E27FC236}">
                <a16:creationId xmlns:a16="http://schemas.microsoft.com/office/drawing/2014/main" id="{8B500B55-2431-9833-B0E0-FB2695D48805}"/>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Text 0">
            <a:extLst>
              <a:ext uri="{FF2B5EF4-FFF2-40B4-BE49-F238E27FC236}">
                <a16:creationId xmlns:a16="http://schemas.microsoft.com/office/drawing/2014/main" id="{A8CA1A19-D529-7CA0-7BD9-1FBA49F50676}"/>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5242938-8746-6BA0-E765-B72CEC3C5D42}"/>
              </a:ext>
            </a:extLst>
          </p:cNvPr>
          <p:cNvSpPr txBox="1"/>
          <p:nvPr/>
        </p:nvSpPr>
        <p:spPr>
          <a:xfrm>
            <a:off x="10885602" y="500765"/>
            <a:ext cx="1235914" cy="369108"/>
          </a:xfrm>
          <a:prstGeom prst="rect">
            <a:avLst/>
          </a:prstGeom>
          <a:solidFill>
            <a:schemeClr val="tx1"/>
          </a:solidFill>
        </p:spPr>
        <p:txBody>
          <a:bodyPr wrap="none" rtlCol="0">
            <a:spAutoFit/>
          </a:bodyPr>
          <a:lstStyle/>
          <a:p>
            <a:r>
              <a:rPr kumimoji="1" lang="en-US" altLang="ja-US" sz="1799" dirty="0">
                <a:solidFill>
                  <a:schemeClr val="bg1"/>
                </a:solidFill>
              </a:rPr>
              <a:t>2024.10.25</a:t>
            </a:r>
            <a:endParaRPr kumimoji="1" lang="ja-US" altLang="en-US" sz="1799" dirty="0">
              <a:solidFill>
                <a:schemeClr val="bg1"/>
              </a:solidFill>
            </a:endParaRPr>
          </a:p>
        </p:txBody>
      </p:sp>
      <p:pic>
        <p:nvPicPr>
          <p:cNvPr id="3" name="図 2">
            <a:extLst>
              <a:ext uri="{FF2B5EF4-FFF2-40B4-BE49-F238E27FC236}">
                <a16:creationId xmlns:a16="http://schemas.microsoft.com/office/drawing/2014/main" id="{D099024B-D5EE-78E2-A320-954F9666DF82}"/>
              </a:ext>
            </a:extLst>
          </p:cNvPr>
          <p:cNvPicPr>
            <a:picLocks noChangeAspect="1"/>
          </p:cNvPicPr>
          <p:nvPr/>
        </p:nvPicPr>
        <p:blipFill>
          <a:blip r:embed="rId2"/>
          <a:stretch>
            <a:fillRect/>
          </a:stretch>
        </p:blipFill>
        <p:spPr>
          <a:xfrm>
            <a:off x="1821453" y="1155627"/>
            <a:ext cx="2318946" cy="1505219"/>
          </a:xfrm>
          <a:prstGeom prst="rect">
            <a:avLst/>
          </a:prstGeom>
        </p:spPr>
      </p:pic>
      <p:sp>
        <p:nvSpPr>
          <p:cNvPr id="4" name="テキスト ボックス 3">
            <a:extLst>
              <a:ext uri="{FF2B5EF4-FFF2-40B4-BE49-F238E27FC236}">
                <a16:creationId xmlns:a16="http://schemas.microsoft.com/office/drawing/2014/main" id="{8D85B761-6DA4-2B69-1613-5B0EEB1CDB27}"/>
              </a:ext>
            </a:extLst>
          </p:cNvPr>
          <p:cNvSpPr txBox="1"/>
          <p:nvPr/>
        </p:nvSpPr>
        <p:spPr>
          <a:xfrm>
            <a:off x="1703394" y="786389"/>
            <a:ext cx="2759973" cy="369236"/>
          </a:xfrm>
          <a:prstGeom prst="rect">
            <a:avLst/>
          </a:prstGeom>
          <a:noFill/>
        </p:spPr>
        <p:txBody>
          <a:bodyPr wrap="none" rtlCol="0">
            <a:spAutoFit/>
          </a:bodyPr>
          <a:lstStyle/>
          <a:p>
            <a:r>
              <a:rPr kumimoji="1" lang="en-US" altLang="ja-US" sz="1799" dirty="0"/>
              <a:t>KANOMAX (2024/10/2-21)</a:t>
            </a:r>
            <a:endParaRPr kumimoji="1" lang="ja-US" altLang="en-US" sz="1799" dirty="0"/>
          </a:p>
        </p:txBody>
      </p:sp>
      <p:sp>
        <p:nvSpPr>
          <p:cNvPr id="6" name="テキスト ボックス 5">
            <a:extLst>
              <a:ext uri="{FF2B5EF4-FFF2-40B4-BE49-F238E27FC236}">
                <a16:creationId xmlns:a16="http://schemas.microsoft.com/office/drawing/2014/main" id="{C305ECF0-BF2F-8CCF-5817-5849875165D5}"/>
              </a:ext>
            </a:extLst>
          </p:cNvPr>
          <p:cNvSpPr txBox="1"/>
          <p:nvPr/>
        </p:nvSpPr>
        <p:spPr>
          <a:xfrm>
            <a:off x="1" y="1585154"/>
            <a:ext cx="1192955" cy="369204"/>
          </a:xfrm>
          <a:prstGeom prst="rect">
            <a:avLst/>
          </a:prstGeom>
          <a:noFill/>
        </p:spPr>
        <p:txBody>
          <a:bodyPr wrap="none" rtlCol="0">
            <a:spAutoFit/>
          </a:bodyPr>
          <a:lstStyle/>
          <a:p>
            <a:r>
              <a:rPr kumimoji="1" lang="en-US" altLang="ja-US" sz="1799" dirty="0"/>
              <a:t>2.83 L/min</a:t>
            </a:r>
            <a:endParaRPr kumimoji="1" lang="ja-US" altLang="en-US" sz="1799" dirty="0"/>
          </a:p>
        </p:txBody>
      </p:sp>
      <p:pic>
        <p:nvPicPr>
          <p:cNvPr id="10" name="図 9">
            <a:extLst>
              <a:ext uri="{FF2B5EF4-FFF2-40B4-BE49-F238E27FC236}">
                <a16:creationId xmlns:a16="http://schemas.microsoft.com/office/drawing/2014/main" id="{DAA32F4D-D736-75B4-9C8B-D5AD6D2109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91604" y="3845855"/>
            <a:ext cx="1050766" cy="1664930"/>
          </a:xfrm>
          <a:prstGeom prst="rect">
            <a:avLst/>
          </a:prstGeom>
        </p:spPr>
      </p:pic>
      <p:sp>
        <p:nvSpPr>
          <p:cNvPr id="11" name="テキスト ボックス 10">
            <a:extLst>
              <a:ext uri="{FF2B5EF4-FFF2-40B4-BE49-F238E27FC236}">
                <a16:creationId xmlns:a16="http://schemas.microsoft.com/office/drawing/2014/main" id="{FA1247D4-05C7-CDBC-834E-602D83ED2466}"/>
              </a:ext>
            </a:extLst>
          </p:cNvPr>
          <p:cNvSpPr txBox="1"/>
          <p:nvPr/>
        </p:nvSpPr>
        <p:spPr>
          <a:xfrm>
            <a:off x="1816050" y="3476618"/>
            <a:ext cx="2419776" cy="369236"/>
          </a:xfrm>
          <a:prstGeom prst="rect">
            <a:avLst/>
          </a:prstGeom>
          <a:noFill/>
        </p:spPr>
        <p:txBody>
          <a:bodyPr wrap="none" rtlCol="0">
            <a:spAutoFit/>
          </a:bodyPr>
          <a:lstStyle/>
          <a:p>
            <a:r>
              <a:rPr kumimoji="1" lang="en-US" altLang="ja-US" sz="1799" dirty="0" err="1"/>
              <a:t>BioTrak</a:t>
            </a:r>
            <a:r>
              <a:rPr kumimoji="1" lang="en-US" altLang="ja-US" sz="1799" dirty="0"/>
              <a:t> (2024/10/2-21)</a:t>
            </a:r>
          </a:p>
        </p:txBody>
      </p:sp>
      <p:sp>
        <p:nvSpPr>
          <p:cNvPr id="12" name="テキスト ボックス 11">
            <a:extLst>
              <a:ext uri="{FF2B5EF4-FFF2-40B4-BE49-F238E27FC236}">
                <a16:creationId xmlns:a16="http://schemas.microsoft.com/office/drawing/2014/main" id="{25D30882-D841-9769-5227-BC42634FFE4B}"/>
              </a:ext>
            </a:extLst>
          </p:cNvPr>
          <p:cNvSpPr txBox="1"/>
          <p:nvPr/>
        </p:nvSpPr>
        <p:spPr>
          <a:xfrm>
            <a:off x="129831" y="4903643"/>
            <a:ext cx="1192955" cy="369204"/>
          </a:xfrm>
          <a:prstGeom prst="rect">
            <a:avLst/>
          </a:prstGeom>
          <a:noFill/>
        </p:spPr>
        <p:txBody>
          <a:bodyPr wrap="none" rtlCol="0">
            <a:spAutoFit/>
          </a:bodyPr>
          <a:lstStyle/>
          <a:p>
            <a:r>
              <a:rPr kumimoji="1" lang="en-US" altLang="ja-US" sz="1799" dirty="0"/>
              <a:t>2</a:t>
            </a:r>
            <a:r>
              <a:rPr kumimoji="1" lang="en-US" altLang="ja-JP" sz="1799" dirty="0"/>
              <a:t>8.</a:t>
            </a:r>
            <a:r>
              <a:rPr kumimoji="1" lang="en-US" altLang="ja-US" sz="1799" dirty="0"/>
              <a:t>3 L/min</a:t>
            </a:r>
            <a:endParaRPr kumimoji="1" lang="ja-US" altLang="en-US" sz="1799" dirty="0"/>
          </a:p>
        </p:txBody>
      </p:sp>
      <p:pic>
        <p:nvPicPr>
          <p:cNvPr id="14" name="図 13">
            <a:extLst>
              <a:ext uri="{FF2B5EF4-FFF2-40B4-BE49-F238E27FC236}">
                <a16:creationId xmlns:a16="http://schemas.microsoft.com/office/drawing/2014/main" id="{29DB308F-92BC-A8A3-E796-964503DF3A32}"/>
              </a:ext>
            </a:extLst>
          </p:cNvPr>
          <p:cNvPicPr>
            <a:picLocks noChangeAspect="1"/>
          </p:cNvPicPr>
          <p:nvPr/>
        </p:nvPicPr>
        <p:blipFill>
          <a:blip r:embed="rId4"/>
          <a:srcRect t="51173" r="68859" b="4055"/>
          <a:stretch/>
        </p:blipFill>
        <p:spPr>
          <a:xfrm>
            <a:off x="7855910" y="3613854"/>
            <a:ext cx="2921084" cy="3260489"/>
          </a:xfrm>
          <a:prstGeom prst="rect">
            <a:avLst/>
          </a:prstGeom>
        </p:spPr>
      </p:pic>
      <p:sp>
        <p:nvSpPr>
          <p:cNvPr id="17" name="テキスト ボックス 16">
            <a:extLst>
              <a:ext uri="{FF2B5EF4-FFF2-40B4-BE49-F238E27FC236}">
                <a16:creationId xmlns:a16="http://schemas.microsoft.com/office/drawing/2014/main" id="{8980AA28-9691-0F2D-081F-342643D62B9E}"/>
              </a:ext>
            </a:extLst>
          </p:cNvPr>
          <p:cNvSpPr txBox="1"/>
          <p:nvPr/>
        </p:nvSpPr>
        <p:spPr>
          <a:xfrm>
            <a:off x="9317958" y="1047768"/>
            <a:ext cx="872128" cy="307697"/>
          </a:xfrm>
          <a:prstGeom prst="rect">
            <a:avLst/>
          </a:prstGeom>
          <a:noFill/>
        </p:spPr>
        <p:txBody>
          <a:bodyPr wrap="none" rtlCol="0">
            <a:spAutoFit/>
          </a:bodyPr>
          <a:lstStyle/>
          <a:p>
            <a:r>
              <a:rPr kumimoji="1" lang="en-US" altLang="ja-US" sz="1400" dirty="0"/>
              <a:t>φ2_3 µm</a:t>
            </a:r>
            <a:endParaRPr kumimoji="1" lang="ja-US" altLang="en-US" sz="1400" dirty="0"/>
          </a:p>
        </p:txBody>
      </p:sp>
      <p:sp>
        <p:nvSpPr>
          <p:cNvPr id="18" name="テキスト ボックス 17">
            <a:extLst>
              <a:ext uri="{FF2B5EF4-FFF2-40B4-BE49-F238E27FC236}">
                <a16:creationId xmlns:a16="http://schemas.microsoft.com/office/drawing/2014/main" id="{46F09398-6233-5D01-8AC8-D5EA2577ABC6}"/>
              </a:ext>
            </a:extLst>
          </p:cNvPr>
          <p:cNvSpPr txBox="1"/>
          <p:nvPr/>
        </p:nvSpPr>
        <p:spPr>
          <a:xfrm>
            <a:off x="6379664" y="1047768"/>
            <a:ext cx="872128" cy="307697"/>
          </a:xfrm>
          <a:prstGeom prst="rect">
            <a:avLst/>
          </a:prstGeom>
          <a:noFill/>
        </p:spPr>
        <p:txBody>
          <a:bodyPr wrap="none" rtlCol="0">
            <a:spAutoFit/>
          </a:bodyPr>
          <a:lstStyle/>
          <a:p>
            <a:r>
              <a:rPr kumimoji="1" lang="en-US" altLang="ja-US" sz="1400" dirty="0"/>
              <a:t>φ1_3 µm</a:t>
            </a:r>
            <a:endParaRPr kumimoji="1" lang="ja-US" altLang="en-US" sz="1400" dirty="0"/>
          </a:p>
        </p:txBody>
      </p:sp>
      <p:pic>
        <p:nvPicPr>
          <p:cNvPr id="20" name="図 19">
            <a:extLst>
              <a:ext uri="{FF2B5EF4-FFF2-40B4-BE49-F238E27FC236}">
                <a16:creationId xmlns:a16="http://schemas.microsoft.com/office/drawing/2014/main" id="{7E6C1990-0856-7E50-703D-C1CD6D1AA906}"/>
              </a:ext>
            </a:extLst>
          </p:cNvPr>
          <p:cNvPicPr>
            <a:picLocks noChangeAspect="1"/>
          </p:cNvPicPr>
          <p:nvPr/>
        </p:nvPicPr>
        <p:blipFill>
          <a:blip r:embed="rId5"/>
          <a:srcRect l="996" t="51752" r="69239" b="8923"/>
          <a:stretch/>
        </p:blipFill>
        <p:spPr>
          <a:xfrm>
            <a:off x="7822946" y="603216"/>
            <a:ext cx="2901802" cy="2976410"/>
          </a:xfrm>
          <a:prstGeom prst="rect">
            <a:avLst/>
          </a:prstGeom>
        </p:spPr>
      </p:pic>
      <p:pic>
        <p:nvPicPr>
          <p:cNvPr id="22" name="図 21">
            <a:extLst>
              <a:ext uri="{FF2B5EF4-FFF2-40B4-BE49-F238E27FC236}">
                <a16:creationId xmlns:a16="http://schemas.microsoft.com/office/drawing/2014/main" id="{0427F55C-4D89-24E4-8302-0D2B24006EB8}"/>
              </a:ext>
            </a:extLst>
          </p:cNvPr>
          <p:cNvPicPr>
            <a:picLocks noChangeAspect="1"/>
          </p:cNvPicPr>
          <p:nvPr/>
        </p:nvPicPr>
        <p:blipFill>
          <a:blip r:embed="rId6"/>
          <a:srcRect t="51408" r="69280" b="4589"/>
          <a:stretch/>
        </p:blipFill>
        <p:spPr>
          <a:xfrm>
            <a:off x="4753445" y="3692498"/>
            <a:ext cx="2975289" cy="3164610"/>
          </a:xfrm>
          <a:prstGeom prst="rect">
            <a:avLst/>
          </a:prstGeom>
        </p:spPr>
      </p:pic>
      <p:pic>
        <p:nvPicPr>
          <p:cNvPr id="24" name="図 23">
            <a:extLst>
              <a:ext uri="{FF2B5EF4-FFF2-40B4-BE49-F238E27FC236}">
                <a16:creationId xmlns:a16="http://schemas.microsoft.com/office/drawing/2014/main" id="{D2AB2311-8BDC-D0EC-F8F5-CA6F7F5A9072}"/>
              </a:ext>
            </a:extLst>
          </p:cNvPr>
          <p:cNvPicPr>
            <a:picLocks noChangeAspect="1"/>
          </p:cNvPicPr>
          <p:nvPr/>
        </p:nvPicPr>
        <p:blipFill>
          <a:blip r:embed="rId7"/>
          <a:srcRect t="52509" r="69960" b="9847"/>
          <a:stretch/>
        </p:blipFill>
        <p:spPr>
          <a:xfrm>
            <a:off x="4663163" y="609492"/>
            <a:ext cx="2972014" cy="2897364"/>
          </a:xfrm>
          <a:prstGeom prst="rect">
            <a:avLst/>
          </a:prstGeom>
        </p:spPr>
      </p:pic>
      <p:sp>
        <p:nvSpPr>
          <p:cNvPr id="7" name="三角形 6">
            <a:extLst>
              <a:ext uri="{FF2B5EF4-FFF2-40B4-BE49-F238E27FC236}">
                <a16:creationId xmlns:a16="http://schemas.microsoft.com/office/drawing/2014/main" id="{C7C02D5D-F7DF-C44D-9B35-FEF29C4B12DD}"/>
              </a:ext>
            </a:extLst>
          </p:cNvPr>
          <p:cNvSpPr/>
          <p:nvPr/>
        </p:nvSpPr>
        <p:spPr>
          <a:xfrm rot="18104355">
            <a:off x="10131560" y="2066505"/>
            <a:ext cx="343368" cy="1682431"/>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sz="1799"/>
          </a:p>
        </p:txBody>
      </p:sp>
      <p:sp>
        <p:nvSpPr>
          <p:cNvPr id="8" name="三角形 7">
            <a:extLst>
              <a:ext uri="{FF2B5EF4-FFF2-40B4-BE49-F238E27FC236}">
                <a16:creationId xmlns:a16="http://schemas.microsoft.com/office/drawing/2014/main" id="{59A802F9-DA12-5EAC-5C0E-5E20836E41F4}"/>
              </a:ext>
            </a:extLst>
          </p:cNvPr>
          <p:cNvSpPr/>
          <p:nvPr/>
        </p:nvSpPr>
        <p:spPr>
          <a:xfrm rot="13915622">
            <a:off x="9955075" y="2955709"/>
            <a:ext cx="470023" cy="2318390"/>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sz="1799"/>
          </a:p>
        </p:txBody>
      </p:sp>
      <p:sp>
        <p:nvSpPr>
          <p:cNvPr id="9" name="テキスト ボックス 8">
            <a:extLst>
              <a:ext uri="{FF2B5EF4-FFF2-40B4-BE49-F238E27FC236}">
                <a16:creationId xmlns:a16="http://schemas.microsoft.com/office/drawing/2014/main" id="{CA856F43-CA99-10C9-4611-E48CFE684136}"/>
              </a:ext>
            </a:extLst>
          </p:cNvPr>
          <p:cNvSpPr txBox="1"/>
          <p:nvPr/>
        </p:nvSpPr>
        <p:spPr>
          <a:xfrm>
            <a:off x="10317225" y="3215062"/>
            <a:ext cx="1684228" cy="523220"/>
          </a:xfrm>
          <a:prstGeom prst="rect">
            <a:avLst/>
          </a:prstGeom>
          <a:solidFill>
            <a:schemeClr val="accent2">
              <a:lumMod val="20000"/>
              <a:lumOff val="80000"/>
            </a:schemeClr>
          </a:solidFill>
        </p:spPr>
        <p:txBody>
          <a:bodyPr wrap="square" rtlCol="0">
            <a:spAutoFit/>
          </a:bodyPr>
          <a:lstStyle/>
          <a:p>
            <a:r>
              <a:rPr kumimoji="1" lang="en-US" altLang="en-US" sz="1400" dirty="0"/>
              <a:t>Bio</a:t>
            </a:r>
          </a:p>
          <a:p>
            <a:r>
              <a:rPr kumimoji="1" lang="en-US" altLang="en-US" sz="1400" dirty="0"/>
              <a:t>Similar dynamics</a:t>
            </a:r>
            <a:endParaRPr kumimoji="1" lang="ja-US" altLang="en-US" sz="1400" dirty="0"/>
          </a:p>
        </p:txBody>
      </p:sp>
      <p:sp>
        <p:nvSpPr>
          <p:cNvPr id="13" name="三角形 12">
            <a:extLst>
              <a:ext uri="{FF2B5EF4-FFF2-40B4-BE49-F238E27FC236}">
                <a16:creationId xmlns:a16="http://schemas.microsoft.com/office/drawing/2014/main" id="{5E169A66-93E5-0253-D439-55017B98EFB4}"/>
              </a:ext>
            </a:extLst>
          </p:cNvPr>
          <p:cNvSpPr/>
          <p:nvPr/>
        </p:nvSpPr>
        <p:spPr>
          <a:xfrm rot="1900827">
            <a:off x="8038808" y="2108639"/>
            <a:ext cx="314704" cy="913830"/>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sz="1799"/>
          </a:p>
        </p:txBody>
      </p:sp>
      <p:sp>
        <p:nvSpPr>
          <p:cNvPr id="19" name="三角形 18">
            <a:extLst>
              <a:ext uri="{FF2B5EF4-FFF2-40B4-BE49-F238E27FC236}">
                <a16:creationId xmlns:a16="http://schemas.microsoft.com/office/drawing/2014/main" id="{97FAF4C2-6D12-F9E0-350B-64F9B0BC9546}"/>
              </a:ext>
            </a:extLst>
          </p:cNvPr>
          <p:cNvSpPr/>
          <p:nvPr/>
        </p:nvSpPr>
        <p:spPr>
          <a:xfrm rot="8770080">
            <a:off x="8043517" y="4045789"/>
            <a:ext cx="323192" cy="892983"/>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sz="1799"/>
          </a:p>
        </p:txBody>
      </p:sp>
      <p:sp>
        <p:nvSpPr>
          <p:cNvPr id="21" name="テキスト ボックス 20">
            <a:extLst>
              <a:ext uri="{FF2B5EF4-FFF2-40B4-BE49-F238E27FC236}">
                <a16:creationId xmlns:a16="http://schemas.microsoft.com/office/drawing/2014/main" id="{57F6E740-F40B-CB87-0CE6-751F1A5142A5}"/>
              </a:ext>
            </a:extLst>
          </p:cNvPr>
          <p:cNvSpPr txBox="1"/>
          <p:nvPr/>
        </p:nvSpPr>
        <p:spPr>
          <a:xfrm rot="16200000">
            <a:off x="7141697" y="3254387"/>
            <a:ext cx="1720759" cy="523084"/>
          </a:xfrm>
          <a:prstGeom prst="rect">
            <a:avLst/>
          </a:prstGeom>
          <a:solidFill>
            <a:schemeClr val="accent2">
              <a:lumMod val="20000"/>
              <a:lumOff val="80000"/>
            </a:schemeClr>
          </a:solidFill>
        </p:spPr>
        <p:txBody>
          <a:bodyPr wrap="square" rtlCol="0">
            <a:spAutoFit/>
          </a:bodyPr>
          <a:lstStyle/>
          <a:p>
            <a:r>
              <a:rPr kumimoji="1" lang="en-US" altLang="ja-US" sz="1400" dirty="0"/>
              <a:t>Y</a:t>
            </a:r>
            <a:r>
              <a:rPr kumimoji="1" lang="ja-US" altLang="en-US" sz="1400" dirty="0"/>
              <a:t>軸の値に関しては</a:t>
            </a:r>
            <a:r>
              <a:rPr kumimoji="1" lang="en-US" altLang="ja-US" sz="1400" dirty="0"/>
              <a:t>KANOMAX</a:t>
            </a:r>
            <a:r>
              <a:rPr kumimoji="1" lang="ja-US" altLang="en-US" sz="1400" dirty="0"/>
              <a:t>＞</a:t>
            </a:r>
            <a:r>
              <a:rPr kumimoji="1" lang="en-US" altLang="ja-US" sz="1400" dirty="0" err="1"/>
              <a:t>BioTrak</a:t>
            </a:r>
            <a:endParaRPr kumimoji="1" lang="ja-US" altLang="en-US" sz="1400" dirty="0"/>
          </a:p>
        </p:txBody>
      </p:sp>
      <p:sp>
        <p:nvSpPr>
          <p:cNvPr id="23" name="三角形 22">
            <a:extLst>
              <a:ext uri="{FF2B5EF4-FFF2-40B4-BE49-F238E27FC236}">
                <a16:creationId xmlns:a16="http://schemas.microsoft.com/office/drawing/2014/main" id="{8DACB05A-E2DB-CEFA-80C3-423BBBB2DA47}"/>
              </a:ext>
            </a:extLst>
          </p:cNvPr>
          <p:cNvSpPr/>
          <p:nvPr/>
        </p:nvSpPr>
        <p:spPr>
          <a:xfrm rot="2588908">
            <a:off x="5021713" y="1746980"/>
            <a:ext cx="343368" cy="1439565"/>
          </a:xfrm>
          <a:prstGeom prst="triangl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sz="1799"/>
          </a:p>
        </p:txBody>
      </p:sp>
      <p:sp>
        <p:nvSpPr>
          <p:cNvPr id="26" name="三角形 25">
            <a:extLst>
              <a:ext uri="{FF2B5EF4-FFF2-40B4-BE49-F238E27FC236}">
                <a16:creationId xmlns:a16="http://schemas.microsoft.com/office/drawing/2014/main" id="{D5C134EE-2E94-1256-2EBA-464020D66795}"/>
              </a:ext>
            </a:extLst>
          </p:cNvPr>
          <p:cNvSpPr/>
          <p:nvPr/>
        </p:nvSpPr>
        <p:spPr>
          <a:xfrm rot="7483019">
            <a:off x="5079131" y="2733386"/>
            <a:ext cx="544686" cy="1814902"/>
          </a:xfrm>
          <a:prstGeom prst="triangl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sz="1799"/>
          </a:p>
        </p:txBody>
      </p:sp>
      <p:sp>
        <p:nvSpPr>
          <p:cNvPr id="27" name="テキスト ボックス 26">
            <a:extLst>
              <a:ext uri="{FF2B5EF4-FFF2-40B4-BE49-F238E27FC236}">
                <a16:creationId xmlns:a16="http://schemas.microsoft.com/office/drawing/2014/main" id="{ED23BC47-DDA2-45A4-9C8A-AC062585BC79}"/>
              </a:ext>
            </a:extLst>
          </p:cNvPr>
          <p:cNvSpPr txBox="1"/>
          <p:nvPr/>
        </p:nvSpPr>
        <p:spPr>
          <a:xfrm>
            <a:off x="3514162" y="2830407"/>
            <a:ext cx="1288484" cy="523220"/>
          </a:xfrm>
          <a:prstGeom prst="rect">
            <a:avLst/>
          </a:prstGeom>
          <a:solidFill>
            <a:schemeClr val="accent6">
              <a:lumMod val="20000"/>
              <a:lumOff val="80000"/>
            </a:schemeClr>
          </a:solidFill>
        </p:spPr>
        <p:txBody>
          <a:bodyPr wrap="square" rtlCol="0">
            <a:spAutoFit/>
          </a:bodyPr>
          <a:lstStyle/>
          <a:p>
            <a:r>
              <a:rPr kumimoji="1" lang="en-US" altLang="en-US" sz="1400" dirty="0"/>
              <a:t>Total consistent</a:t>
            </a:r>
            <a:endParaRPr kumimoji="1" lang="ja-US" altLang="en-US" sz="1400" dirty="0"/>
          </a:p>
        </p:txBody>
      </p:sp>
      <p:sp>
        <p:nvSpPr>
          <p:cNvPr id="28" name="Text 0">
            <a:extLst>
              <a:ext uri="{FF2B5EF4-FFF2-40B4-BE49-F238E27FC236}">
                <a16:creationId xmlns:a16="http://schemas.microsoft.com/office/drawing/2014/main" id="{194FC18B-983F-AD3E-B5E2-72DAC0A8B986}"/>
              </a:ext>
            </a:extLst>
          </p:cNvPr>
          <p:cNvSpPr/>
          <p:nvPr/>
        </p:nvSpPr>
        <p:spPr>
          <a:xfrm>
            <a:off x="67309" y="44607"/>
            <a:ext cx="9583722" cy="590495"/>
          </a:xfrm>
          <a:prstGeom prst="rect">
            <a:avLst/>
          </a:prstGeom>
          <a:noFill/>
          <a:ln/>
        </p:spPr>
        <p:txBody>
          <a:bodyPr wrap="non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Latest 10-Minute Measurement Overview</a:t>
            </a:r>
            <a:endParaRPr lang="en-US" sz="3707" dirty="0"/>
          </a:p>
        </p:txBody>
      </p:sp>
      <p:sp>
        <p:nvSpPr>
          <p:cNvPr id="29" name="Text 2">
            <a:extLst>
              <a:ext uri="{FF2B5EF4-FFF2-40B4-BE49-F238E27FC236}">
                <a16:creationId xmlns:a16="http://schemas.microsoft.com/office/drawing/2014/main" id="{A4665A9F-E694-8038-ADDC-FDD1506CDBB5}"/>
              </a:ext>
            </a:extLst>
          </p:cNvPr>
          <p:cNvSpPr/>
          <p:nvPr/>
        </p:nvSpPr>
        <p:spPr>
          <a:xfrm>
            <a:off x="36576" y="5466541"/>
            <a:ext cx="2881951" cy="590396"/>
          </a:xfrm>
          <a:prstGeom prst="rect">
            <a:avLst/>
          </a:prstGeom>
          <a:solidFill>
            <a:schemeClr val="bg1"/>
          </a:solidFill>
          <a:ln>
            <a:solidFill>
              <a:srgbClr val="FF0000"/>
            </a:solidFill>
          </a:ln>
        </p:spPr>
        <p:txBody>
          <a:bodyPr wrap="squar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Particle count agreement</a:t>
            </a:r>
            <a:endParaRPr lang="en-US" sz="1833" dirty="0"/>
          </a:p>
        </p:txBody>
      </p:sp>
      <p:sp>
        <p:nvSpPr>
          <p:cNvPr id="30" name="Text 3">
            <a:extLst>
              <a:ext uri="{FF2B5EF4-FFF2-40B4-BE49-F238E27FC236}">
                <a16:creationId xmlns:a16="http://schemas.microsoft.com/office/drawing/2014/main" id="{DAD55E53-7A51-FBB5-27F7-BADE40616C7B}"/>
              </a:ext>
            </a:extLst>
          </p:cNvPr>
          <p:cNvSpPr/>
          <p:nvPr/>
        </p:nvSpPr>
        <p:spPr>
          <a:xfrm>
            <a:off x="36576" y="6170315"/>
            <a:ext cx="2881951" cy="604680"/>
          </a:xfrm>
          <a:prstGeom prst="rect">
            <a:avLst/>
          </a:prstGeom>
          <a:solidFill>
            <a:schemeClr val="bg1"/>
          </a:solidFill>
          <a:ln>
            <a:solidFill>
              <a:srgbClr val="FF0000"/>
            </a:solid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Total particles mostly match between devices</a:t>
            </a:r>
            <a:endParaRPr lang="en-US" sz="1458" dirty="0"/>
          </a:p>
        </p:txBody>
      </p:sp>
      <p:sp>
        <p:nvSpPr>
          <p:cNvPr id="31" name="Text 5">
            <a:extLst>
              <a:ext uri="{FF2B5EF4-FFF2-40B4-BE49-F238E27FC236}">
                <a16:creationId xmlns:a16="http://schemas.microsoft.com/office/drawing/2014/main" id="{B3374FCD-EDC2-9940-3C37-CFB2BF27FBA9}"/>
              </a:ext>
            </a:extLst>
          </p:cNvPr>
          <p:cNvSpPr/>
          <p:nvPr/>
        </p:nvSpPr>
        <p:spPr>
          <a:xfrm>
            <a:off x="3051033" y="5466541"/>
            <a:ext cx="2881951" cy="590396"/>
          </a:xfrm>
          <a:prstGeom prst="rect">
            <a:avLst/>
          </a:prstGeom>
          <a:solidFill>
            <a:schemeClr val="bg1"/>
          </a:solidFill>
          <a:ln>
            <a:solidFill>
              <a:srgbClr val="FF0000"/>
            </a:solidFill>
          </a:ln>
        </p:spPr>
        <p:txBody>
          <a:bodyPr wrap="squar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Higher counts in KANOMAX</a:t>
            </a:r>
            <a:endParaRPr lang="en-US" sz="1833" dirty="0"/>
          </a:p>
        </p:txBody>
      </p:sp>
      <p:sp>
        <p:nvSpPr>
          <p:cNvPr id="32" name="Text 6">
            <a:extLst>
              <a:ext uri="{FF2B5EF4-FFF2-40B4-BE49-F238E27FC236}">
                <a16:creationId xmlns:a16="http://schemas.microsoft.com/office/drawing/2014/main" id="{EC7B156F-8E6B-41B2-EC42-EDB18DD0FF46}"/>
              </a:ext>
            </a:extLst>
          </p:cNvPr>
          <p:cNvSpPr/>
          <p:nvPr/>
        </p:nvSpPr>
        <p:spPr>
          <a:xfrm>
            <a:off x="3051033" y="6170315"/>
            <a:ext cx="2881951" cy="604680"/>
          </a:xfrm>
          <a:prstGeom prst="rect">
            <a:avLst/>
          </a:prstGeom>
          <a:solidFill>
            <a:schemeClr val="bg1"/>
          </a:solidFill>
          <a:ln>
            <a:solidFill>
              <a:srgbClr val="FF0000"/>
            </a:solid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KANOMAX readings slightly exceed BioTrak</a:t>
            </a:r>
            <a:endParaRPr lang="en-US" sz="1458" dirty="0"/>
          </a:p>
        </p:txBody>
      </p:sp>
      <p:sp>
        <p:nvSpPr>
          <p:cNvPr id="33" name="Text 8">
            <a:extLst>
              <a:ext uri="{FF2B5EF4-FFF2-40B4-BE49-F238E27FC236}">
                <a16:creationId xmlns:a16="http://schemas.microsoft.com/office/drawing/2014/main" id="{0B54774B-EF19-AAB9-D25D-4082F4684834}"/>
              </a:ext>
            </a:extLst>
          </p:cNvPr>
          <p:cNvSpPr/>
          <p:nvPr/>
        </p:nvSpPr>
        <p:spPr>
          <a:xfrm>
            <a:off x="6041105" y="5466541"/>
            <a:ext cx="2881951" cy="590396"/>
          </a:xfrm>
          <a:prstGeom prst="rect">
            <a:avLst/>
          </a:prstGeom>
          <a:solidFill>
            <a:schemeClr val="bg1"/>
          </a:solidFill>
          <a:ln>
            <a:solidFill>
              <a:srgbClr val="FF0000"/>
            </a:solidFill>
          </a:ln>
        </p:spPr>
        <p:txBody>
          <a:bodyPr wrap="squar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Similar biological particle trends</a:t>
            </a:r>
            <a:endParaRPr lang="en-US" sz="1833" dirty="0"/>
          </a:p>
        </p:txBody>
      </p:sp>
      <p:sp>
        <p:nvSpPr>
          <p:cNvPr id="34" name="Text 9">
            <a:extLst>
              <a:ext uri="{FF2B5EF4-FFF2-40B4-BE49-F238E27FC236}">
                <a16:creationId xmlns:a16="http://schemas.microsoft.com/office/drawing/2014/main" id="{1CFD92BF-94DE-2AF0-A447-6AEC700DCA02}"/>
              </a:ext>
            </a:extLst>
          </p:cNvPr>
          <p:cNvSpPr/>
          <p:nvPr/>
        </p:nvSpPr>
        <p:spPr>
          <a:xfrm>
            <a:off x="6041105" y="6170316"/>
            <a:ext cx="2881951" cy="302340"/>
          </a:xfrm>
          <a:prstGeom prst="rect">
            <a:avLst/>
          </a:prstGeom>
          <a:solidFill>
            <a:schemeClr val="bg1"/>
          </a:solidFill>
          <a:ln>
            <a:solidFill>
              <a:srgbClr val="FF0000"/>
            </a:solid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Variations align closely</a:t>
            </a:r>
            <a:endParaRPr lang="en-US" sz="1458" dirty="0"/>
          </a:p>
        </p:txBody>
      </p:sp>
      <p:sp>
        <p:nvSpPr>
          <p:cNvPr id="35" name="動作設定ボタン: ホーム 34">
            <a:hlinkClick r:id="" action="ppaction://hlinkshowjump?jump=firstslide" highlightClick="1"/>
            <a:extLst>
              <a:ext uri="{FF2B5EF4-FFF2-40B4-BE49-F238E27FC236}">
                <a16:creationId xmlns:a16="http://schemas.microsoft.com/office/drawing/2014/main" id="{92B4D208-98CA-9BC4-8FD7-C6270F3359BC}"/>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36" name="動作設定ボタン: 進む/次へ 35">
            <a:hlinkClick r:id="" action="ppaction://hlinkshowjump?jump=nextslide" highlightClick="1"/>
            <a:extLst>
              <a:ext uri="{FF2B5EF4-FFF2-40B4-BE49-F238E27FC236}">
                <a16:creationId xmlns:a16="http://schemas.microsoft.com/office/drawing/2014/main" id="{BF9E4119-9F13-CC3D-6173-E944810207FB}"/>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37" name="動作設定ボタン: 戻る/前へ 36">
            <a:hlinkClick r:id="" action="ppaction://hlinkshowjump?jump=previousslide" highlightClick="1"/>
            <a:extLst>
              <a:ext uri="{FF2B5EF4-FFF2-40B4-BE49-F238E27FC236}">
                <a16:creationId xmlns:a16="http://schemas.microsoft.com/office/drawing/2014/main" id="{08415572-EAE9-09E1-CBA9-2C147A19DCD9}"/>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5" name="Text 0">
            <a:extLst>
              <a:ext uri="{FF2B5EF4-FFF2-40B4-BE49-F238E27FC236}">
                <a16:creationId xmlns:a16="http://schemas.microsoft.com/office/drawing/2014/main" id="{E134076A-8653-DF49-46F8-AA7BC340A17E}"/>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spTree>
    <p:extLst>
      <p:ext uri="{BB962C8B-B14F-4D97-AF65-F5344CB8AC3E}">
        <p14:creationId xmlns:p14="http://schemas.microsoft.com/office/powerpoint/2010/main" val="3738229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1D8AAFD-8CAF-C741-69B2-9E9F8149DBE1}"/>
              </a:ext>
            </a:extLst>
          </p:cNvPr>
          <p:cNvPicPr>
            <a:picLocks noChangeAspect="1"/>
          </p:cNvPicPr>
          <p:nvPr/>
        </p:nvPicPr>
        <p:blipFill>
          <a:blip r:embed="rId3"/>
          <a:stretch>
            <a:fillRect/>
          </a:stretch>
        </p:blipFill>
        <p:spPr>
          <a:xfrm>
            <a:off x="3721191" y="634877"/>
            <a:ext cx="6819942" cy="5522083"/>
          </a:xfrm>
          <a:prstGeom prst="rect">
            <a:avLst/>
          </a:prstGeom>
        </p:spPr>
      </p:pic>
      <p:sp>
        <p:nvSpPr>
          <p:cNvPr id="11" name="テキスト ボックス 10">
            <a:extLst>
              <a:ext uri="{FF2B5EF4-FFF2-40B4-BE49-F238E27FC236}">
                <a16:creationId xmlns:a16="http://schemas.microsoft.com/office/drawing/2014/main" id="{C269135E-2917-103F-6D62-75457E86195E}"/>
              </a:ext>
            </a:extLst>
          </p:cNvPr>
          <p:cNvSpPr txBox="1"/>
          <p:nvPr/>
        </p:nvSpPr>
        <p:spPr>
          <a:xfrm>
            <a:off x="5250927" y="998422"/>
            <a:ext cx="1133644" cy="369204"/>
          </a:xfrm>
          <a:prstGeom prst="rect">
            <a:avLst/>
          </a:prstGeom>
          <a:noFill/>
        </p:spPr>
        <p:txBody>
          <a:bodyPr wrap="none" rtlCol="0">
            <a:spAutoFit/>
          </a:bodyPr>
          <a:lstStyle/>
          <a:p>
            <a:r>
              <a:rPr kumimoji="1" lang="ja-JP" altLang="en-US" sz="1799"/>
              <a:t> </a:t>
            </a:r>
            <a:r>
              <a:rPr kumimoji="1" lang="es-US" altLang="ja-US" sz="1799" dirty="0"/>
              <a:t>R²: 0.628 </a:t>
            </a:r>
            <a:endParaRPr kumimoji="1" lang="ja-US" altLang="en-US" sz="1799" dirty="0"/>
          </a:p>
        </p:txBody>
      </p:sp>
      <p:sp>
        <p:nvSpPr>
          <p:cNvPr id="12" name="テキスト ボックス 11">
            <a:extLst>
              <a:ext uri="{FF2B5EF4-FFF2-40B4-BE49-F238E27FC236}">
                <a16:creationId xmlns:a16="http://schemas.microsoft.com/office/drawing/2014/main" id="{AF439DF2-E87B-7E68-CC3F-626FA7501913}"/>
              </a:ext>
            </a:extLst>
          </p:cNvPr>
          <p:cNvSpPr txBox="1"/>
          <p:nvPr/>
        </p:nvSpPr>
        <p:spPr>
          <a:xfrm>
            <a:off x="7554018" y="973145"/>
            <a:ext cx="1027845" cy="369204"/>
          </a:xfrm>
          <a:prstGeom prst="rect">
            <a:avLst/>
          </a:prstGeom>
          <a:noFill/>
        </p:spPr>
        <p:txBody>
          <a:bodyPr wrap="none" rtlCol="0">
            <a:spAutoFit/>
          </a:bodyPr>
          <a:lstStyle/>
          <a:p>
            <a:r>
              <a:rPr kumimoji="1" lang="es-US" altLang="ja-US" sz="1799" dirty="0"/>
              <a:t>R²: 0.557</a:t>
            </a:r>
            <a:endParaRPr kumimoji="1" lang="ja-US" altLang="en-US" sz="1799" dirty="0"/>
          </a:p>
        </p:txBody>
      </p:sp>
      <p:sp>
        <p:nvSpPr>
          <p:cNvPr id="13" name="テキスト ボックス 12">
            <a:extLst>
              <a:ext uri="{FF2B5EF4-FFF2-40B4-BE49-F238E27FC236}">
                <a16:creationId xmlns:a16="http://schemas.microsoft.com/office/drawing/2014/main" id="{9985E40E-1ED7-F808-B18B-555F1D2FD67B}"/>
              </a:ext>
            </a:extLst>
          </p:cNvPr>
          <p:cNvSpPr txBox="1"/>
          <p:nvPr/>
        </p:nvSpPr>
        <p:spPr>
          <a:xfrm>
            <a:off x="4412271" y="3837624"/>
            <a:ext cx="1194705" cy="369204"/>
          </a:xfrm>
          <a:prstGeom prst="rect">
            <a:avLst/>
          </a:prstGeom>
          <a:noFill/>
        </p:spPr>
        <p:txBody>
          <a:bodyPr wrap="square" rtlCol="0">
            <a:spAutoFit/>
          </a:bodyPr>
          <a:lstStyle/>
          <a:p>
            <a:r>
              <a:rPr kumimoji="1" lang="es-US" altLang="ja-US" sz="1799" dirty="0"/>
              <a:t>R²: 0.54</a:t>
            </a:r>
            <a:endParaRPr kumimoji="1" lang="ja-US" altLang="en-US" sz="1799" dirty="0"/>
          </a:p>
        </p:txBody>
      </p:sp>
      <p:sp>
        <p:nvSpPr>
          <p:cNvPr id="14" name="テキスト ボックス 13">
            <a:extLst>
              <a:ext uri="{FF2B5EF4-FFF2-40B4-BE49-F238E27FC236}">
                <a16:creationId xmlns:a16="http://schemas.microsoft.com/office/drawing/2014/main" id="{E268201F-1555-F6B6-5C25-B01D5690445E}"/>
              </a:ext>
            </a:extLst>
          </p:cNvPr>
          <p:cNvSpPr txBox="1"/>
          <p:nvPr/>
        </p:nvSpPr>
        <p:spPr>
          <a:xfrm>
            <a:off x="8041490" y="3838212"/>
            <a:ext cx="1080745" cy="369204"/>
          </a:xfrm>
          <a:prstGeom prst="rect">
            <a:avLst/>
          </a:prstGeom>
          <a:noFill/>
        </p:spPr>
        <p:txBody>
          <a:bodyPr wrap="none" rtlCol="0">
            <a:spAutoFit/>
          </a:bodyPr>
          <a:lstStyle/>
          <a:p>
            <a:r>
              <a:rPr kumimoji="1" lang="es-US" altLang="ja-US" sz="1799" dirty="0"/>
              <a:t>R²: 0.743 </a:t>
            </a:r>
            <a:endParaRPr kumimoji="1" lang="ja-US" altLang="en-US" sz="1799" dirty="0"/>
          </a:p>
        </p:txBody>
      </p:sp>
      <p:pic>
        <p:nvPicPr>
          <p:cNvPr id="15" name="図 14">
            <a:extLst>
              <a:ext uri="{FF2B5EF4-FFF2-40B4-BE49-F238E27FC236}">
                <a16:creationId xmlns:a16="http://schemas.microsoft.com/office/drawing/2014/main" id="{C29A0278-0A7A-18E2-7400-8B14A9C73F14}"/>
              </a:ext>
            </a:extLst>
          </p:cNvPr>
          <p:cNvPicPr>
            <a:picLocks noChangeAspect="1"/>
          </p:cNvPicPr>
          <p:nvPr/>
        </p:nvPicPr>
        <p:blipFill>
          <a:blip r:embed="rId4"/>
          <a:stretch>
            <a:fillRect/>
          </a:stretch>
        </p:blipFill>
        <p:spPr>
          <a:xfrm>
            <a:off x="-16726" y="893"/>
            <a:ext cx="3737916" cy="6856214"/>
          </a:xfrm>
          <a:prstGeom prst="rect">
            <a:avLst/>
          </a:prstGeom>
        </p:spPr>
      </p:pic>
      <p:sp>
        <p:nvSpPr>
          <p:cNvPr id="2" name="正方形/長方形 1">
            <a:extLst>
              <a:ext uri="{FF2B5EF4-FFF2-40B4-BE49-F238E27FC236}">
                <a16:creationId xmlns:a16="http://schemas.microsoft.com/office/drawing/2014/main" id="{92771155-DD12-CBF4-27E6-FC90B116DA9A}"/>
              </a:ext>
            </a:extLst>
          </p:cNvPr>
          <p:cNvSpPr/>
          <p:nvPr/>
        </p:nvSpPr>
        <p:spPr>
          <a:xfrm>
            <a:off x="73553" y="1766171"/>
            <a:ext cx="3647637" cy="32258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sz="1799"/>
          </a:p>
        </p:txBody>
      </p:sp>
      <p:sp>
        <p:nvSpPr>
          <p:cNvPr id="3" name="Text 0">
            <a:extLst>
              <a:ext uri="{FF2B5EF4-FFF2-40B4-BE49-F238E27FC236}">
                <a16:creationId xmlns:a16="http://schemas.microsoft.com/office/drawing/2014/main" id="{A138C1BD-3FA2-7F25-4D30-8CA9F0D7C326}"/>
              </a:ext>
            </a:extLst>
          </p:cNvPr>
          <p:cNvSpPr/>
          <p:nvPr/>
        </p:nvSpPr>
        <p:spPr>
          <a:xfrm>
            <a:off x="3711716" y="-58439"/>
            <a:ext cx="6557536" cy="546701"/>
          </a:xfrm>
          <a:prstGeom prst="rect">
            <a:avLst/>
          </a:prstGeom>
          <a:noFill/>
          <a:ln/>
        </p:spPr>
        <p:txBody>
          <a:bodyPr wrap="squar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Correlation Coefficients Overview</a:t>
            </a:r>
            <a:endParaRPr lang="en-US" sz="3707" dirty="0"/>
          </a:p>
        </p:txBody>
      </p:sp>
      <p:sp>
        <p:nvSpPr>
          <p:cNvPr id="17" name="正方形/長方形 16">
            <a:extLst>
              <a:ext uri="{FF2B5EF4-FFF2-40B4-BE49-F238E27FC236}">
                <a16:creationId xmlns:a16="http://schemas.microsoft.com/office/drawing/2014/main" id="{6AD94F9E-AB19-6A32-E84B-81B37211CFA3}"/>
              </a:ext>
            </a:extLst>
          </p:cNvPr>
          <p:cNvSpPr/>
          <p:nvPr/>
        </p:nvSpPr>
        <p:spPr>
          <a:xfrm>
            <a:off x="6088959" y="4983419"/>
            <a:ext cx="6029889" cy="171927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Text 2">
            <a:extLst>
              <a:ext uri="{FF2B5EF4-FFF2-40B4-BE49-F238E27FC236}">
                <a16:creationId xmlns:a16="http://schemas.microsoft.com/office/drawing/2014/main" id="{5E2D3D95-58CF-F704-B76F-8F98B8694BB4}"/>
              </a:ext>
            </a:extLst>
          </p:cNvPr>
          <p:cNvSpPr/>
          <p:nvPr/>
        </p:nvSpPr>
        <p:spPr>
          <a:xfrm>
            <a:off x="6260760" y="5117475"/>
            <a:ext cx="2439154" cy="590396"/>
          </a:xfrm>
          <a:prstGeom prst="rect">
            <a:avLst/>
          </a:prstGeom>
          <a:noFill/>
          <a:ln/>
        </p:spPr>
        <p:txBody>
          <a:bodyPr wrap="squar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R² range: 0.54 to 0.74</a:t>
            </a:r>
            <a:endParaRPr lang="en-US" sz="1833" dirty="0"/>
          </a:p>
        </p:txBody>
      </p:sp>
      <p:sp>
        <p:nvSpPr>
          <p:cNvPr id="19" name="Text 3">
            <a:extLst>
              <a:ext uri="{FF2B5EF4-FFF2-40B4-BE49-F238E27FC236}">
                <a16:creationId xmlns:a16="http://schemas.microsoft.com/office/drawing/2014/main" id="{23B64F6B-F70A-0BA0-F1D1-80D78F0E0CD7}"/>
              </a:ext>
            </a:extLst>
          </p:cNvPr>
          <p:cNvSpPr/>
          <p:nvPr/>
        </p:nvSpPr>
        <p:spPr>
          <a:xfrm>
            <a:off x="6260760" y="5394529"/>
            <a:ext cx="2439154"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Indicating moderate to strong linear relationships</a:t>
            </a:r>
            <a:endParaRPr lang="en-US" sz="1458" dirty="0"/>
          </a:p>
        </p:txBody>
      </p:sp>
      <p:sp>
        <p:nvSpPr>
          <p:cNvPr id="21" name="Text 5">
            <a:extLst>
              <a:ext uri="{FF2B5EF4-FFF2-40B4-BE49-F238E27FC236}">
                <a16:creationId xmlns:a16="http://schemas.microsoft.com/office/drawing/2014/main" id="{AC812184-3DCC-F594-F4F4-BBAF2E5360FE}"/>
              </a:ext>
            </a:extLst>
          </p:cNvPr>
          <p:cNvSpPr/>
          <p:nvPr/>
        </p:nvSpPr>
        <p:spPr>
          <a:xfrm>
            <a:off x="9119616" y="5137756"/>
            <a:ext cx="2999231" cy="590396"/>
          </a:xfrm>
          <a:prstGeom prst="rect">
            <a:avLst/>
          </a:prstGeom>
          <a:noFill/>
          <a:ln/>
        </p:spPr>
        <p:txBody>
          <a:bodyPr wrap="squar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Highest correlation at 3-5 µm</a:t>
            </a:r>
            <a:endParaRPr lang="en-US" sz="1833" dirty="0"/>
          </a:p>
        </p:txBody>
      </p:sp>
      <p:sp>
        <p:nvSpPr>
          <p:cNvPr id="22" name="Text 6">
            <a:extLst>
              <a:ext uri="{FF2B5EF4-FFF2-40B4-BE49-F238E27FC236}">
                <a16:creationId xmlns:a16="http://schemas.microsoft.com/office/drawing/2014/main" id="{005DCA54-CE6B-6A9F-0540-2F84C03074C4}"/>
              </a:ext>
            </a:extLst>
          </p:cNvPr>
          <p:cNvSpPr/>
          <p:nvPr/>
        </p:nvSpPr>
        <p:spPr>
          <a:xfrm>
            <a:off x="9502980" y="5394529"/>
            <a:ext cx="2439154"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R² = 0.743, strongest explanatory power</a:t>
            </a:r>
            <a:endParaRPr lang="en-US" sz="1458" dirty="0"/>
          </a:p>
        </p:txBody>
      </p:sp>
      <p:sp>
        <p:nvSpPr>
          <p:cNvPr id="23" name="Text 8">
            <a:extLst>
              <a:ext uri="{FF2B5EF4-FFF2-40B4-BE49-F238E27FC236}">
                <a16:creationId xmlns:a16="http://schemas.microsoft.com/office/drawing/2014/main" id="{69B7E7F4-E310-1B9F-8933-E7955157615D}"/>
              </a:ext>
            </a:extLst>
          </p:cNvPr>
          <p:cNvSpPr/>
          <p:nvPr/>
        </p:nvSpPr>
        <p:spPr>
          <a:xfrm>
            <a:off x="6260759" y="6132517"/>
            <a:ext cx="4678930"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All size ranges show positive correlation</a:t>
            </a:r>
            <a:endParaRPr lang="en-US" sz="1833" dirty="0"/>
          </a:p>
        </p:txBody>
      </p:sp>
      <p:sp>
        <p:nvSpPr>
          <p:cNvPr id="24" name="Text 9">
            <a:extLst>
              <a:ext uri="{FF2B5EF4-FFF2-40B4-BE49-F238E27FC236}">
                <a16:creationId xmlns:a16="http://schemas.microsoft.com/office/drawing/2014/main" id="{26543464-D673-A101-32C3-3521A718C960}"/>
              </a:ext>
            </a:extLst>
          </p:cNvPr>
          <p:cNvSpPr/>
          <p:nvPr/>
        </p:nvSpPr>
        <p:spPr>
          <a:xfrm>
            <a:off x="6260760" y="6370406"/>
            <a:ext cx="5681274"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r values above 0.7 indicate robustness</a:t>
            </a:r>
            <a:endParaRPr lang="en-US" sz="1458" dirty="0"/>
          </a:p>
        </p:txBody>
      </p:sp>
      <p:sp>
        <p:nvSpPr>
          <p:cNvPr id="25" name="動作設定ボタン: ホーム 24">
            <a:hlinkClick r:id="" action="ppaction://hlinkshowjump?jump=firstslide" highlightClick="1"/>
            <a:extLst>
              <a:ext uri="{FF2B5EF4-FFF2-40B4-BE49-F238E27FC236}">
                <a16:creationId xmlns:a16="http://schemas.microsoft.com/office/drawing/2014/main" id="{56FFB0E7-340A-D4D9-A6D9-0A86DAC03320}"/>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6" name="動作設定ボタン: 進む/次へ 25">
            <a:hlinkClick r:id="" action="ppaction://hlinkshowjump?jump=nextslide" highlightClick="1"/>
            <a:extLst>
              <a:ext uri="{FF2B5EF4-FFF2-40B4-BE49-F238E27FC236}">
                <a16:creationId xmlns:a16="http://schemas.microsoft.com/office/drawing/2014/main" id="{92EF2A67-0C6D-3B7B-4587-DCF88A6B25D8}"/>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7" name="動作設定ボタン: 戻る/前へ 26">
            <a:hlinkClick r:id="" action="ppaction://hlinkshowjump?jump=previousslide" highlightClick="1"/>
            <a:extLst>
              <a:ext uri="{FF2B5EF4-FFF2-40B4-BE49-F238E27FC236}">
                <a16:creationId xmlns:a16="http://schemas.microsoft.com/office/drawing/2014/main" id="{2003E737-4B11-7745-351F-4BEAEB9461AB}"/>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4" name="Text 0">
            <a:extLst>
              <a:ext uri="{FF2B5EF4-FFF2-40B4-BE49-F238E27FC236}">
                <a16:creationId xmlns:a16="http://schemas.microsoft.com/office/drawing/2014/main" id="{1B641BDB-F833-928C-1B38-B7BEEF20DA1C}"/>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spTree>
    <p:extLst>
      <p:ext uri="{BB962C8B-B14F-4D97-AF65-F5344CB8AC3E}">
        <p14:creationId xmlns:p14="http://schemas.microsoft.com/office/powerpoint/2010/main" val="2131234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319" y="1326507"/>
            <a:ext cx="7378266" cy="590495"/>
          </a:xfrm>
          <a:prstGeom prst="rect">
            <a:avLst/>
          </a:prstGeom>
          <a:noFill/>
          <a:ln/>
        </p:spPr>
        <p:txBody>
          <a:bodyPr wrap="non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Particle Size Range Correlations</a:t>
            </a:r>
            <a:endParaRPr lang="en-US" sz="3707" dirty="0"/>
          </a:p>
        </p:txBody>
      </p:sp>
      <p:sp>
        <p:nvSpPr>
          <p:cNvPr id="3" name="Shape 1"/>
          <p:cNvSpPr/>
          <p:nvPr/>
        </p:nvSpPr>
        <p:spPr>
          <a:xfrm>
            <a:off x="661319" y="2294928"/>
            <a:ext cx="10866187" cy="2721655"/>
          </a:xfrm>
          <a:prstGeom prst="roundRect">
            <a:avLst>
              <a:gd name="adj" fmla="val 1042"/>
            </a:avLst>
          </a:prstGeom>
          <a:noFill/>
          <a:ln w="7620">
            <a:solidFill>
              <a:srgbClr val="000000">
                <a:alpha val="8000"/>
              </a:srgbClr>
            </a:solidFill>
            <a:prstDash val="solid"/>
          </a:ln>
        </p:spPr>
        <p:txBody>
          <a:bodyPr/>
          <a:lstStyle/>
          <a:p>
            <a:endParaRPr lang="ja-JP" altLang="en-US" sz="1500"/>
          </a:p>
        </p:txBody>
      </p:sp>
      <p:sp>
        <p:nvSpPr>
          <p:cNvPr id="4" name="Shape 2"/>
          <p:cNvSpPr/>
          <p:nvPr/>
        </p:nvSpPr>
        <p:spPr>
          <a:xfrm>
            <a:off x="667668" y="2301276"/>
            <a:ext cx="10852399" cy="541791"/>
          </a:xfrm>
          <a:prstGeom prst="rect">
            <a:avLst/>
          </a:prstGeom>
          <a:solidFill>
            <a:srgbClr val="FFFFFF">
              <a:alpha val="4000"/>
            </a:srgbClr>
          </a:solidFill>
          <a:ln/>
        </p:spPr>
        <p:txBody>
          <a:bodyPr/>
          <a:lstStyle/>
          <a:p>
            <a:endParaRPr lang="ja-JP" altLang="en-US" sz="1500"/>
          </a:p>
        </p:txBody>
      </p:sp>
      <p:sp>
        <p:nvSpPr>
          <p:cNvPr id="5" name="Text 3"/>
          <p:cNvSpPr/>
          <p:nvPr/>
        </p:nvSpPr>
        <p:spPr>
          <a:xfrm>
            <a:off x="857820" y="2421002"/>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Size Range (µm)</a:t>
            </a:r>
            <a:endParaRPr lang="en-US" sz="1458" dirty="0"/>
          </a:p>
        </p:txBody>
      </p:sp>
      <p:sp>
        <p:nvSpPr>
          <p:cNvPr id="6" name="Text 4"/>
          <p:cNvSpPr/>
          <p:nvPr/>
        </p:nvSpPr>
        <p:spPr>
          <a:xfrm>
            <a:off x="4478064" y="2421002"/>
            <a:ext cx="3232796"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Correlation (r)</a:t>
            </a:r>
            <a:endParaRPr lang="en-US" sz="1458" dirty="0"/>
          </a:p>
        </p:txBody>
      </p:sp>
      <p:sp>
        <p:nvSpPr>
          <p:cNvPr id="7" name="Text 5"/>
          <p:cNvSpPr/>
          <p:nvPr/>
        </p:nvSpPr>
        <p:spPr>
          <a:xfrm>
            <a:off x="8095134" y="2421002"/>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R²</a:t>
            </a:r>
            <a:endParaRPr lang="en-US" sz="1458" dirty="0"/>
          </a:p>
        </p:txBody>
      </p:sp>
      <p:sp>
        <p:nvSpPr>
          <p:cNvPr id="8" name="Shape 6"/>
          <p:cNvSpPr/>
          <p:nvPr/>
        </p:nvSpPr>
        <p:spPr>
          <a:xfrm>
            <a:off x="667668" y="2843068"/>
            <a:ext cx="10852399" cy="541791"/>
          </a:xfrm>
          <a:prstGeom prst="rect">
            <a:avLst/>
          </a:prstGeom>
          <a:solidFill>
            <a:srgbClr val="000000">
              <a:alpha val="4000"/>
            </a:srgbClr>
          </a:solidFill>
          <a:ln/>
        </p:spPr>
        <p:txBody>
          <a:bodyPr/>
          <a:lstStyle/>
          <a:p>
            <a:endParaRPr lang="ja-JP" altLang="en-US" sz="1500"/>
          </a:p>
        </p:txBody>
      </p:sp>
      <p:sp>
        <p:nvSpPr>
          <p:cNvPr id="9" name="Text 7"/>
          <p:cNvSpPr/>
          <p:nvPr/>
        </p:nvSpPr>
        <p:spPr>
          <a:xfrm>
            <a:off x="857820" y="2962794"/>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0.5-1</a:t>
            </a:r>
            <a:endParaRPr lang="en-US" sz="1458" dirty="0"/>
          </a:p>
        </p:txBody>
      </p:sp>
      <p:sp>
        <p:nvSpPr>
          <p:cNvPr id="10" name="Text 8"/>
          <p:cNvSpPr/>
          <p:nvPr/>
        </p:nvSpPr>
        <p:spPr>
          <a:xfrm>
            <a:off x="4478064" y="2962794"/>
            <a:ext cx="3232796"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0.793</a:t>
            </a:r>
            <a:endParaRPr lang="en-US" sz="1458" dirty="0"/>
          </a:p>
        </p:txBody>
      </p:sp>
      <p:sp>
        <p:nvSpPr>
          <p:cNvPr id="11" name="Text 9"/>
          <p:cNvSpPr/>
          <p:nvPr/>
        </p:nvSpPr>
        <p:spPr>
          <a:xfrm>
            <a:off x="8095134" y="2962794"/>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0.628</a:t>
            </a:r>
            <a:endParaRPr lang="en-US" sz="1458" dirty="0"/>
          </a:p>
        </p:txBody>
      </p:sp>
      <p:sp>
        <p:nvSpPr>
          <p:cNvPr id="12" name="Shape 10"/>
          <p:cNvSpPr/>
          <p:nvPr/>
        </p:nvSpPr>
        <p:spPr>
          <a:xfrm>
            <a:off x="667668" y="3384860"/>
            <a:ext cx="10852399" cy="541791"/>
          </a:xfrm>
          <a:prstGeom prst="rect">
            <a:avLst/>
          </a:prstGeom>
          <a:solidFill>
            <a:srgbClr val="FFFFFF">
              <a:alpha val="4000"/>
            </a:srgbClr>
          </a:solidFill>
          <a:ln/>
        </p:spPr>
        <p:txBody>
          <a:bodyPr/>
          <a:lstStyle/>
          <a:p>
            <a:endParaRPr lang="ja-JP" altLang="en-US" sz="1500"/>
          </a:p>
        </p:txBody>
      </p:sp>
      <p:sp>
        <p:nvSpPr>
          <p:cNvPr id="13" name="Text 11"/>
          <p:cNvSpPr/>
          <p:nvPr/>
        </p:nvSpPr>
        <p:spPr>
          <a:xfrm>
            <a:off x="857820" y="3504586"/>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1-2</a:t>
            </a:r>
            <a:endParaRPr lang="en-US" sz="1458" dirty="0"/>
          </a:p>
        </p:txBody>
      </p:sp>
      <p:sp>
        <p:nvSpPr>
          <p:cNvPr id="14" name="Text 12"/>
          <p:cNvSpPr/>
          <p:nvPr/>
        </p:nvSpPr>
        <p:spPr>
          <a:xfrm>
            <a:off x="4478064" y="3504586"/>
            <a:ext cx="3232796"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0.747</a:t>
            </a:r>
            <a:endParaRPr lang="en-US" sz="1458" dirty="0"/>
          </a:p>
        </p:txBody>
      </p:sp>
      <p:sp>
        <p:nvSpPr>
          <p:cNvPr id="15" name="Text 13"/>
          <p:cNvSpPr/>
          <p:nvPr/>
        </p:nvSpPr>
        <p:spPr>
          <a:xfrm>
            <a:off x="8095134" y="3504586"/>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0.557</a:t>
            </a:r>
            <a:endParaRPr lang="en-US" sz="1458" dirty="0"/>
          </a:p>
        </p:txBody>
      </p:sp>
      <p:sp>
        <p:nvSpPr>
          <p:cNvPr id="16" name="Shape 14"/>
          <p:cNvSpPr/>
          <p:nvPr/>
        </p:nvSpPr>
        <p:spPr>
          <a:xfrm>
            <a:off x="667668" y="3926652"/>
            <a:ext cx="10852399" cy="541791"/>
          </a:xfrm>
          <a:prstGeom prst="rect">
            <a:avLst/>
          </a:prstGeom>
          <a:solidFill>
            <a:srgbClr val="000000">
              <a:alpha val="4000"/>
            </a:srgbClr>
          </a:solidFill>
          <a:ln/>
        </p:spPr>
        <p:txBody>
          <a:bodyPr/>
          <a:lstStyle/>
          <a:p>
            <a:endParaRPr lang="ja-JP" altLang="en-US" sz="1500"/>
          </a:p>
        </p:txBody>
      </p:sp>
      <p:sp>
        <p:nvSpPr>
          <p:cNvPr id="17" name="Text 15"/>
          <p:cNvSpPr/>
          <p:nvPr/>
        </p:nvSpPr>
        <p:spPr>
          <a:xfrm>
            <a:off x="857820" y="4046377"/>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2-3</a:t>
            </a:r>
            <a:endParaRPr lang="en-US" sz="1458" dirty="0"/>
          </a:p>
        </p:txBody>
      </p:sp>
      <p:sp>
        <p:nvSpPr>
          <p:cNvPr id="18" name="Text 16"/>
          <p:cNvSpPr/>
          <p:nvPr/>
        </p:nvSpPr>
        <p:spPr>
          <a:xfrm>
            <a:off x="4478064" y="4046377"/>
            <a:ext cx="3232796"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0.735</a:t>
            </a:r>
            <a:endParaRPr lang="en-US" sz="1458" dirty="0"/>
          </a:p>
        </p:txBody>
      </p:sp>
      <p:sp>
        <p:nvSpPr>
          <p:cNvPr id="19" name="Text 17"/>
          <p:cNvSpPr/>
          <p:nvPr/>
        </p:nvSpPr>
        <p:spPr>
          <a:xfrm>
            <a:off x="8095134" y="4046377"/>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0.540</a:t>
            </a:r>
            <a:endParaRPr lang="en-US" sz="1458" dirty="0"/>
          </a:p>
        </p:txBody>
      </p:sp>
      <p:sp>
        <p:nvSpPr>
          <p:cNvPr id="20" name="Shape 18"/>
          <p:cNvSpPr/>
          <p:nvPr/>
        </p:nvSpPr>
        <p:spPr>
          <a:xfrm>
            <a:off x="667668" y="4468443"/>
            <a:ext cx="10852399" cy="541791"/>
          </a:xfrm>
          <a:prstGeom prst="rect">
            <a:avLst/>
          </a:prstGeom>
          <a:solidFill>
            <a:srgbClr val="FFFFFF">
              <a:alpha val="4000"/>
            </a:srgbClr>
          </a:solidFill>
          <a:ln/>
        </p:spPr>
        <p:txBody>
          <a:bodyPr/>
          <a:lstStyle/>
          <a:p>
            <a:endParaRPr lang="ja-JP" altLang="en-US" sz="1500"/>
          </a:p>
        </p:txBody>
      </p:sp>
      <p:sp>
        <p:nvSpPr>
          <p:cNvPr id="21" name="Text 19"/>
          <p:cNvSpPr/>
          <p:nvPr/>
        </p:nvSpPr>
        <p:spPr>
          <a:xfrm>
            <a:off x="857820" y="4588169"/>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3-5</a:t>
            </a:r>
            <a:endParaRPr lang="en-US" sz="1458" dirty="0"/>
          </a:p>
        </p:txBody>
      </p:sp>
      <p:sp>
        <p:nvSpPr>
          <p:cNvPr id="22" name="Text 20"/>
          <p:cNvSpPr/>
          <p:nvPr/>
        </p:nvSpPr>
        <p:spPr>
          <a:xfrm>
            <a:off x="4478064" y="4588169"/>
            <a:ext cx="3232796"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0.862</a:t>
            </a:r>
            <a:endParaRPr lang="en-US" sz="1458" dirty="0"/>
          </a:p>
        </p:txBody>
      </p:sp>
      <p:sp>
        <p:nvSpPr>
          <p:cNvPr id="23" name="Text 21"/>
          <p:cNvSpPr/>
          <p:nvPr/>
        </p:nvSpPr>
        <p:spPr>
          <a:xfrm>
            <a:off x="8095134" y="4588169"/>
            <a:ext cx="3235970"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0.743</a:t>
            </a:r>
            <a:endParaRPr lang="en-US" sz="1458" dirty="0"/>
          </a:p>
        </p:txBody>
      </p:sp>
      <p:sp>
        <p:nvSpPr>
          <p:cNvPr id="24" name="Text 22"/>
          <p:cNvSpPr/>
          <p:nvPr/>
        </p:nvSpPr>
        <p:spPr>
          <a:xfrm>
            <a:off x="661319" y="5229153"/>
            <a:ext cx="10866187"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Stronger correlation with increasing particle size</a:t>
            </a:r>
            <a:endParaRPr lang="en-US" sz="1458" dirty="0"/>
          </a:p>
        </p:txBody>
      </p:sp>
      <p:sp>
        <p:nvSpPr>
          <p:cNvPr id="25" name="動作設定ボタン: ホーム 24">
            <a:hlinkClick r:id="" action="ppaction://hlinkshowjump?jump=firstslide" highlightClick="1"/>
            <a:extLst>
              <a:ext uri="{FF2B5EF4-FFF2-40B4-BE49-F238E27FC236}">
                <a16:creationId xmlns:a16="http://schemas.microsoft.com/office/drawing/2014/main" id="{8064DBD3-1CC6-FF15-D98C-8D7521E79447}"/>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6" name="動作設定ボタン: 進む/次へ 25">
            <a:hlinkClick r:id="" action="ppaction://hlinkshowjump?jump=nextslide" highlightClick="1"/>
            <a:extLst>
              <a:ext uri="{FF2B5EF4-FFF2-40B4-BE49-F238E27FC236}">
                <a16:creationId xmlns:a16="http://schemas.microsoft.com/office/drawing/2014/main" id="{EB58B4C4-FB24-BE13-1883-390EB6A7B77E}"/>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7" name="動作設定ボタン: 戻る/前へ 26">
            <a:hlinkClick r:id="" action="ppaction://hlinkshowjump?jump=previousslide" highlightClick="1"/>
            <a:extLst>
              <a:ext uri="{FF2B5EF4-FFF2-40B4-BE49-F238E27FC236}">
                <a16:creationId xmlns:a16="http://schemas.microsoft.com/office/drawing/2014/main" id="{C6B8FE42-9683-071E-4A72-2A0D2625E5E7}"/>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9" name="Text 0">
            <a:extLst>
              <a:ext uri="{FF2B5EF4-FFF2-40B4-BE49-F238E27FC236}">
                <a16:creationId xmlns:a16="http://schemas.microsoft.com/office/drawing/2014/main" id="{0ECA8D08-F975-B4EB-6E17-6002F795107F}"/>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動作設定ボタン: ホーム 6">
            <a:hlinkClick r:id="" action="ppaction://hlinkshowjump?jump=firstslide" highlightClick="1"/>
            <a:extLst>
              <a:ext uri="{FF2B5EF4-FFF2-40B4-BE49-F238E27FC236}">
                <a16:creationId xmlns:a16="http://schemas.microsoft.com/office/drawing/2014/main" id="{2B49C94D-A85C-8D06-7EE8-483995EB80C2}"/>
              </a:ext>
            </a:extLst>
          </p:cNvPr>
          <p:cNvSpPr/>
          <p:nvPr/>
        </p:nvSpPr>
        <p:spPr>
          <a:xfrm>
            <a:off x="10322742"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進む/次へ 7">
            <a:hlinkClick r:id="" action="ppaction://hlinkshowjump?jump=nextslide" highlightClick="1"/>
            <a:extLst>
              <a:ext uri="{FF2B5EF4-FFF2-40B4-BE49-F238E27FC236}">
                <a16:creationId xmlns:a16="http://schemas.microsoft.com/office/drawing/2014/main" id="{555E03A0-F934-38EF-3F69-FD586E756702}"/>
              </a:ext>
            </a:extLst>
          </p:cNvPr>
          <p:cNvSpPr/>
          <p:nvPr/>
        </p:nvSpPr>
        <p:spPr>
          <a:xfrm>
            <a:off x="11387971"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戻る/前へ 8">
            <a:hlinkClick r:id="" action="ppaction://hlinkshowjump?jump=previousslide" highlightClick="1"/>
            <a:extLst>
              <a:ext uri="{FF2B5EF4-FFF2-40B4-BE49-F238E27FC236}">
                <a16:creationId xmlns:a16="http://schemas.microsoft.com/office/drawing/2014/main" id="{80767104-1FBC-BFB4-2539-CE3089B79FC0}"/>
              </a:ext>
            </a:extLst>
          </p:cNvPr>
          <p:cNvSpPr/>
          <p:nvPr/>
        </p:nvSpPr>
        <p:spPr>
          <a:xfrm>
            <a:off x="10841217"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03D4933-41C2-154C-80A2-4E225A97BBF8}"/>
              </a:ext>
            </a:extLst>
          </p:cNvPr>
          <p:cNvPicPr>
            <a:picLocks noChangeAspect="1"/>
          </p:cNvPicPr>
          <p:nvPr/>
        </p:nvPicPr>
        <p:blipFill>
          <a:blip r:embed="rId3"/>
          <a:stretch>
            <a:fillRect/>
          </a:stretch>
        </p:blipFill>
        <p:spPr>
          <a:xfrm>
            <a:off x="9755657" y="444347"/>
            <a:ext cx="2236612" cy="2236612"/>
          </a:xfrm>
          <a:prstGeom prst="rect">
            <a:avLst/>
          </a:prstGeom>
        </p:spPr>
      </p:pic>
      <p:sp>
        <p:nvSpPr>
          <p:cNvPr id="5" name="テキスト ボックス 4">
            <a:extLst>
              <a:ext uri="{FF2B5EF4-FFF2-40B4-BE49-F238E27FC236}">
                <a16:creationId xmlns:a16="http://schemas.microsoft.com/office/drawing/2014/main" id="{4D95A73F-0816-F340-57AF-B9E6A9063B6D}"/>
              </a:ext>
            </a:extLst>
          </p:cNvPr>
          <p:cNvSpPr txBox="1"/>
          <p:nvPr/>
        </p:nvSpPr>
        <p:spPr>
          <a:xfrm>
            <a:off x="9013351" y="13058"/>
            <a:ext cx="3124200" cy="369332"/>
          </a:xfrm>
          <a:prstGeom prst="rect">
            <a:avLst/>
          </a:prstGeom>
          <a:noFill/>
        </p:spPr>
        <p:txBody>
          <a:bodyPr wrap="square">
            <a:spAutoFit/>
          </a:bodyPr>
          <a:lstStyle/>
          <a:p>
            <a:pPr algn="l">
              <a:defRPr sz="2000"/>
            </a:pPr>
            <a:r>
              <a:rPr lang="en-US" altLang="ja-JP" sz="1800" dirty="0">
                <a:solidFill>
                  <a:schemeClr val="tx2"/>
                </a:solidFill>
              </a:rPr>
              <a:t>Viewing 11:07-12:30 at PICO3.1</a:t>
            </a:r>
          </a:p>
        </p:txBody>
      </p:sp>
      <p:sp>
        <p:nvSpPr>
          <p:cNvPr id="12" name="テキスト ボックス 11">
            <a:extLst>
              <a:ext uri="{FF2B5EF4-FFF2-40B4-BE49-F238E27FC236}">
                <a16:creationId xmlns:a16="http://schemas.microsoft.com/office/drawing/2014/main" id="{4D1BE237-6D52-6C33-CC8D-FED08888B79A}"/>
              </a:ext>
            </a:extLst>
          </p:cNvPr>
          <p:cNvSpPr txBox="1"/>
          <p:nvPr/>
        </p:nvSpPr>
        <p:spPr>
          <a:xfrm>
            <a:off x="5999296" y="6181165"/>
            <a:ext cx="4586841" cy="646331"/>
          </a:xfrm>
          <a:prstGeom prst="rect">
            <a:avLst/>
          </a:prstGeom>
          <a:noFill/>
        </p:spPr>
        <p:txBody>
          <a:bodyPr wrap="square">
            <a:spAutoFit/>
          </a:bodyPr>
          <a:lstStyle/>
          <a:p>
            <a:pPr algn="l">
              <a:defRPr sz="2000"/>
            </a:pPr>
            <a:r>
              <a:rPr lang="en-US" altLang="ja-JP" sz="1800" dirty="0" err="1">
                <a:solidFill>
                  <a:schemeClr val="tx2"/>
                </a:solidFill>
              </a:rPr>
              <a:t>fumito@hiroshima-u.ac.jp</a:t>
            </a:r>
            <a:endParaRPr lang="en-US" altLang="ja-JP" sz="1800" dirty="0">
              <a:solidFill>
                <a:schemeClr val="tx2"/>
              </a:solidFill>
            </a:endParaRPr>
          </a:p>
          <a:p>
            <a:pPr algn="l">
              <a:defRPr sz="2000"/>
            </a:pPr>
            <a:r>
              <a:rPr lang="en-US" altLang="ja-JP" sz="1800" dirty="0">
                <a:solidFill>
                  <a:schemeClr val="tx2"/>
                </a:solidFill>
              </a:rPr>
              <a:t>EGU General Assembly 2025, Vienna, Austria</a:t>
            </a:r>
          </a:p>
        </p:txBody>
      </p:sp>
      <p:pic>
        <p:nvPicPr>
          <p:cNvPr id="15" name="図 14">
            <a:extLst>
              <a:ext uri="{FF2B5EF4-FFF2-40B4-BE49-F238E27FC236}">
                <a16:creationId xmlns:a16="http://schemas.microsoft.com/office/drawing/2014/main" id="{71C9E8E6-3BDA-CBFB-D3D9-743F15CFD2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5788"/>
            <a:ext cx="5925949" cy="6618478"/>
          </a:xfrm>
          <a:prstGeom prst="rect">
            <a:avLst/>
          </a:prstGeom>
        </p:spPr>
      </p:pic>
      <p:pic>
        <p:nvPicPr>
          <p:cNvPr id="20" name="図 19">
            <a:extLst>
              <a:ext uri="{FF2B5EF4-FFF2-40B4-BE49-F238E27FC236}">
                <a16:creationId xmlns:a16="http://schemas.microsoft.com/office/drawing/2014/main" id="{C369F0C9-471C-312D-7816-FF49457BC9B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29244" y="2968857"/>
            <a:ext cx="2592426" cy="2662821"/>
          </a:xfrm>
          <a:prstGeom prst="rect">
            <a:avLst/>
          </a:prstGeom>
        </p:spPr>
      </p:pic>
      <p:pic>
        <p:nvPicPr>
          <p:cNvPr id="21" name="図 20">
            <a:extLst>
              <a:ext uri="{FF2B5EF4-FFF2-40B4-BE49-F238E27FC236}">
                <a16:creationId xmlns:a16="http://schemas.microsoft.com/office/drawing/2014/main" id="{D4D23CB0-42D3-127C-F7F6-C77CFB67C1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8911" y="3085773"/>
            <a:ext cx="3559914" cy="2460447"/>
          </a:xfrm>
          <a:prstGeom prst="rect">
            <a:avLst/>
          </a:prstGeom>
        </p:spPr>
      </p:pic>
      <p:sp>
        <p:nvSpPr>
          <p:cNvPr id="22" name="テキスト ボックス 21">
            <a:extLst>
              <a:ext uri="{FF2B5EF4-FFF2-40B4-BE49-F238E27FC236}">
                <a16:creationId xmlns:a16="http://schemas.microsoft.com/office/drawing/2014/main" id="{A9FC5A5F-C166-7318-DAD2-B9FFB1FC3C0C}"/>
              </a:ext>
            </a:extLst>
          </p:cNvPr>
          <p:cNvSpPr txBox="1"/>
          <p:nvPr/>
        </p:nvSpPr>
        <p:spPr>
          <a:xfrm>
            <a:off x="6513079" y="647862"/>
            <a:ext cx="3114493" cy="1938608"/>
          </a:xfrm>
          <a:prstGeom prst="rect">
            <a:avLst/>
          </a:prstGeom>
          <a:noFill/>
        </p:spPr>
        <p:txBody>
          <a:bodyPr wrap="square" rtlCol="0">
            <a:spAutoFit/>
          </a:bodyPr>
          <a:lstStyle/>
          <a:p>
            <a:pPr defTabSz="914126" fontAlgn="base">
              <a:spcBef>
                <a:spcPct val="0"/>
              </a:spcBef>
              <a:spcAft>
                <a:spcPct val="0"/>
              </a:spcAft>
              <a:defRPr/>
            </a:pPr>
            <a:r>
              <a:rPr kumimoji="1" lang="en-US" altLang="ja-JP" sz="3999" dirty="0">
                <a:solidFill>
                  <a:srgbClr val="FF0000"/>
                </a:solidFill>
                <a:latin typeface="Arial"/>
                <a:ea typeface="ＭＳ Ｐゴシック" pitchFamily="50" charset="-128"/>
                <a:cs typeface="Arial"/>
              </a:rPr>
              <a:t>Google:</a:t>
            </a:r>
          </a:p>
          <a:p>
            <a:pPr defTabSz="914126" fontAlgn="base">
              <a:spcBef>
                <a:spcPct val="0"/>
              </a:spcBef>
              <a:spcAft>
                <a:spcPct val="0"/>
              </a:spcAft>
              <a:defRPr/>
            </a:pPr>
            <a:r>
              <a:rPr kumimoji="1" lang="en-US" altLang="ja-JP" sz="3999" dirty="0">
                <a:solidFill>
                  <a:srgbClr val="FF0000"/>
                </a:solidFill>
                <a:latin typeface="Arial"/>
                <a:ea typeface="ＭＳ Ｐゴシック" pitchFamily="50" charset="-128"/>
                <a:cs typeface="Arial"/>
              </a:rPr>
              <a:t>MGE, HIROSHIMA</a:t>
            </a:r>
            <a:endParaRPr kumimoji="1" lang="ja-JP" altLang="en-US" sz="3999">
              <a:solidFill>
                <a:srgbClr val="FF0000"/>
              </a:solidFill>
              <a:latin typeface="Arial"/>
              <a:ea typeface="ＭＳ Ｐゴシック" pitchFamily="50" charset="-128"/>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7297" y="255503"/>
            <a:ext cx="6922277" cy="413336"/>
          </a:xfrm>
          <a:prstGeom prst="rect">
            <a:avLst/>
          </a:prstGeom>
          <a:noFill/>
          <a:ln/>
        </p:spPr>
        <p:txBody>
          <a:bodyPr wrap="none" lIns="0" tIns="0" rIns="0" bIns="0" rtlCol="0" anchor="t"/>
          <a:lstStyle/>
          <a:p>
            <a:pPr>
              <a:lnSpc>
                <a:spcPts val="3249"/>
              </a:lnSpc>
            </a:pPr>
            <a:r>
              <a:rPr lang="en-US" sz="2583" dirty="0">
                <a:solidFill>
                  <a:srgbClr val="201B18"/>
                </a:solidFill>
                <a:latin typeface="Platypi Medium" pitchFamily="34" charset="0"/>
                <a:ea typeface="Platypi Medium" pitchFamily="34" charset="-122"/>
                <a:cs typeface="Platypi Medium" pitchFamily="34" charset="-120"/>
              </a:rPr>
              <a:t>Time-Variation Particle Count Comparison</a:t>
            </a:r>
            <a:endParaRPr lang="en-US" sz="2583" dirty="0"/>
          </a:p>
        </p:txBody>
      </p:sp>
      <p:pic>
        <p:nvPicPr>
          <p:cNvPr id="3" name="Image 0" descr="preencoded.png"/>
          <p:cNvPicPr>
            <a:picLocks noChangeAspect="1"/>
          </p:cNvPicPr>
          <p:nvPr/>
        </p:nvPicPr>
        <p:blipFill>
          <a:blip r:embed="rId3"/>
          <a:stretch>
            <a:fillRect/>
          </a:stretch>
        </p:blipFill>
        <p:spPr>
          <a:xfrm>
            <a:off x="354246" y="978768"/>
            <a:ext cx="5740166" cy="3264375"/>
          </a:xfrm>
          <a:prstGeom prst="rect">
            <a:avLst/>
          </a:prstGeom>
        </p:spPr>
      </p:pic>
      <p:sp>
        <p:nvSpPr>
          <p:cNvPr id="4" name="Text 1"/>
          <p:cNvSpPr/>
          <p:nvPr/>
        </p:nvSpPr>
        <p:spPr>
          <a:xfrm>
            <a:off x="661319" y="4703629"/>
            <a:ext cx="2012228" cy="206619"/>
          </a:xfrm>
          <a:prstGeom prst="rect">
            <a:avLst/>
          </a:prstGeom>
          <a:noFill/>
          <a:ln/>
        </p:spPr>
        <p:txBody>
          <a:bodyPr wrap="none" lIns="0" tIns="0" rIns="0" bIns="0" rtlCol="0" anchor="t"/>
          <a:lstStyle/>
          <a:p>
            <a:pPr>
              <a:lnSpc>
                <a:spcPts val="1625"/>
              </a:lnSpc>
            </a:pPr>
            <a:r>
              <a:rPr lang="en-US" sz="1291" dirty="0">
                <a:solidFill>
                  <a:srgbClr val="201B18"/>
                </a:solidFill>
                <a:latin typeface="Platypi Medium" pitchFamily="34" charset="0"/>
                <a:ea typeface="Platypi Medium" pitchFamily="34" charset="-122"/>
                <a:cs typeface="Platypi Medium" pitchFamily="34" charset="-120"/>
              </a:rPr>
              <a:t>Total Particles (φ1_3 µm)</a:t>
            </a:r>
            <a:endParaRPr lang="en-US" sz="1291" dirty="0"/>
          </a:p>
        </p:txBody>
      </p:sp>
      <p:sp>
        <p:nvSpPr>
          <p:cNvPr id="5" name="Text 2"/>
          <p:cNvSpPr/>
          <p:nvPr/>
        </p:nvSpPr>
        <p:spPr>
          <a:xfrm>
            <a:off x="661319" y="5042473"/>
            <a:ext cx="5271806" cy="211677"/>
          </a:xfrm>
          <a:prstGeom prst="rect">
            <a:avLst/>
          </a:prstGeom>
          <a:noFill/>
          <a:ln/>
        </p:spPr>
        <p:txBody>
          <a:bodyPr wrap="none" lIns="0" tIns="0" rIns="0" bIns="0" rtlCol="0" anchor="t"/>
          <a:lstStyle/>
          <a:p>
            <a:pPr>
              <a:lnSpc>
                <a:spcPts val="1666"/>
              </a:lnSpc>
            </a:pPr>
            <a:r>
              <a:rPr lang="en-US" sz="1041" dirty="0">
                <a:solidFill>
                  <a:srgbClr val="504C49"/>
                </a:solidFill>
                <a:latin typeface="Source Serif Pro" pitchFamily="34" charset="0"/>
                <a:ea typeface="Source Serif Pro" pitchFamily="34" charset="-122"/>
                <a:cs typeface="Source Serif Pro" pitchFamily="34" charset="-120"/>
              </a:rPr>
              <a:t>Nearly identical variation trends between instruments</a:t>
            </a:r>
            <a:endParaRPr lang="en-US" sz="1041" dirty="0"/>
          </a:p>
        </p:txBody>
      </p:sp>
      <p:sp>
        <p:nvSpPr>
          <p:cNvPr id="6" name="Text 3"/>
          <p:cNvSpPr/>
          <p:nvPr/>
        </p:nvSpPr>
        <p:spPr>
          <a:xfrm>
            <a:off x="6591233" y="4703629"/>
            <a:ext cx="2415050" cy="206619"/>
          </a:xfrm>
          <a:prstGeom prst="rect">
            <a:avLst/>
          </a:prstGeom>
          <a:noFill/>
          <a:ln/>
        </p:spPr>
        <p:txBody>
          <a:bodyPr wrap="none" lIns="0" tIns="0" rIns="0" bIns="0" rtlCol="0" anchor="t"/>
          <a:lstStyle/>
          <a:p>
            <a:pPr>
              <a:lnSpc>
                <a:spcPts val="1625"/>
              </a:lnSpc>
            </a:pPr>
            <a:r>
              <a:rPr lang="en-US" sz="1291" dirty="0">
                <a:solidFill>
                  <a:srgbClr val="201B18"/>
                </a:solidFill>
                <a:latin typeface="Platypi Medium" pitchFamily="34" charset="0"/>
                <a:ea typeface="Platypi Medium" pitchFamily="34" charset="-122"/>
                <a:cs typeface="Platypi Medium" pitchFamily="34" charset="-120"/>
              </a:rPr>
              <a:t>Biological Particles (φ2_3 µm)</a:t>
            </a:r>
            <a:endParaRPr lang="en-US" sz="1291" dirty="0"/>
          </a:p>
        </p:txBody>
      </p:sp>
      <p:sp>
        <p:nvSpPr>
          <p:cNvPr id="7" name="Text 4"/>
          <p:cNvSpPr/>
          <p:nvPr/>
        </p:nvSpPr>
        <p:spPr>
          <a:xfrm>
            <a:off x="6591233" y="5042473"/>
            <a:ext cx="5271806" cy="211677"/>
          </a:xfrm>
          <a:prstGeom prst="rect">
            <a:avLst/>
          </a:prstGeom>
          <a:noFill/>
          <a:ln/>
        </p:spPr>
        <p:txBody>
          <a:bodyPr wrap="none" lIns="0" tIns="0" rIns="0" bIns="0" rtlCol="0" anchor="t"/>
          <a:lstStyle/>
          <a:p>
            <a:pPr>
              <a:lnSpc>
                <a:spcPts val="1666"/>
              </a:lnSpc>
            </a:pPr>
            <a:r>
              <a:rPr lang="en-US" sz="1041" dirty="0">
                <a:solidFill>
                  <a:srgbClr val="504C49"/>
                </a:solidFill>
                <a:latin typeface="Source Serif Pro" pitchFamily="34" charset="0"/>
                <a:ea typeface="Source Serif Pro" pitchFamily="34" charset="-122"/>
                <a:cs typeface="Source Serif Pro" pitchFamily="34" charset="-120"/>
              </a:rPr>
              <a:t>KANOMAX consistently higher, notably 10/14–16</a:t>
            </a:r>
            <a:endParaRPr lang="en-US" sz="1041" dirty="0"/>
          </a:p>
        </p:txBody>
      </p:sp>
      <p:sp>
        <p:nvSpPr>
          <p:cNvPr id="8" name="動作設定ボタン: ホーム 7">
            <a:hlinkClick r:id="" action="ppaction://hlinkshowjump?jump=firstslide" highlightClick="1"/>
            <a:extLst>
              <a:ext uri="{FF2B5EF4-FFF2-40B4-BE49-F238E27FC236}">
                <a16:creationId xmlns:a16="http://schemas.microsoft.com/office/drawing/2014/main" id="{F4972EAD-D7DB-2243-B539-0474828F0478}"/>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進む/次へ 8">
            <a:hlinkClick r:id="" action="ppaction://hlinkshowjump?jump=nextslide" highlightClick="1"/>
            <a:extLst>
              <a:ext uri="{FF2B5EF4-FFF2-40B4-BE49-F238E27FC236}">
                <a16:creationId xmlns:a16="http://schemas.microsoft.com/office/drawing/2014/main" id="{B5010255-FAE3-A8FF-B099-E52893A7D8A6}"/>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動作設定ボタン: 戻る/前へ 9">
            <a:hlinkClick r:id="" action="ppaction://hlinkshowjump?jump=previousslide" highlightClick="1"/>
            <a:extLst>
              <a:ext uri="{FF2B5EF4-FFF2-40B4-BE49-F238E27FC236}">
                <a16:creationId xmlns:a16="http://schemas.microsoft.com/office/drawing/2014/main" id="{81D2875A-4BB9-A307-1ABA-E5C402116383}"/>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CC56BF07-326A-E192-C6F1-67F52BF8EC3A}"/>
              </a:ext>
            </a:extLst>
          </p:cNvPr>
          <p:cNvPicPr>
            <a:picLocks noChangeAspect="1"/>
          </p:cNvPicPr>
          <p:nvPr/>
        </p:nvPicPr>
        <p:blipFill>
          <a:blip r:embed="rId4"/>
          <a:stretch>
            <a:fillRect/>
          </a:stretch>
        </p:blipFill>
        <p:spPr>
          <a:xfrm>
            <a:off x="6572630" y="978768"/>
            <a:ext cx="5559728" cy="3703525"/>
          </a:xfrm>
          <a:prstGeom prst="rect">
            <a:avLst/>
          </a:prstGeom>
        </p:spPr>
      </p:pic>
      <p:sp>
        <p:nvSpPr>
          <p:cNvPr id="13" name="Text 0">
            <a:extLst>
              <a:ext uri="{FF2B5EF4-FFF2-40B4-BE49-F238E27FC236}">
                <a16:creationId xmlns:a16="http://schemas.microsoft.com/office/drawing/2014/main" id="{846F504C-352B-2160-8AA0-8A02057D9AE6}"/>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232129" y="1859470"/>
            <a:ext cx="6295378" cy="1180991"/>
          </a:xfrm>
          <a:prstGeom prst="rect">
            <a:avLst/>
          </a:prstGeom>
          <a:noFill/>
          <a:ln/>
        </p:spPr>
        <p:txBody>
          <a:bodyPr wrap="squar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Correlation Between Instruments</a:t>
            </a:r>
            <a:endParaRPr lang="en-US" sz="3707" dirty="0"/>
          </a:p>
        </p:txBody>
      </p:sp>
      <p:pic>
        <p:nvPicPr>
          <p:cNvPr id="4" name="Image 1" descr="preencoded.png"/>
          <p:cNvPicPr>
            <a:picLocks noChangeAspect="1"/>
          </p:cNvPicPr>
          <p:nvPr/>
        </p:nvPicPr>
        <p:blipFill>
          <a:blip r:embed="rId4"/>
          <a:stretch>
            <a:fillRect/>
          </a:stretch>
        </p:blipFill>
        <p:spPr>
          <a:xfrm>
            <a:off x="5232128" y="3323856"/>
            <a:ext cx="472357" cy="472357"/>
          </a:xfrm>
          <a:prstGeom prst="rect">
            <a:avLst/>
          </a:prstGeom>
        </p:spPr>
      </p:pic>
      <p:sp>
        <p:nvSpPr>
          <p:cNvPr id="5" name="Text 1"/>
          <p:cNvSpPr/>
          <p:nvPr/>
        </p:nvSpPr>
        <p:spPr>
          <a:xfrm>
            <a:off x="5232128" y="3985174"/>
            <a:ext cx="236208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Total Particles</a:t>
            </a:r>
            <a:endParaRPr lang="en-US" sz="1833" dirty="0"/>
          </a:p>
        </p:txBody>
      </p:sp>
      <p:sp>
        <p:nvSpPr>
          <p:cNvPr id="6" name="Text 2"/>
          <p:cNvSpPr/>
          <p:nvPr/>
        </p:nvSpPr>
        <p:spPr>
          <a:xfrm>
            <a:off x="5232128" y="4393751"/>
            <a:ext cx="3005942"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Correlation coefficient R=0.945, highly significant</a:t>
            </a:r>
            <a:endParaRPr lang="en-US" sz="1458" dirty="0"/>
          </a:p>
        </p:txBody>
      </p:sp>
      <p:pic>
        <p:nvPicPr>
          <p:cNvPr id="7" name="Image 2" descr="preencoded.png"/>
          <p:cNvPicPr>
            <a:picLocks noChangeAspect="1"/>
          </p:cNvPicPr>
          <p:nvPr/>
        </p:nvPicPr>
        <p:blipFill>
          <a:blip r:embed="rId5"/>
          <a:stretch>
            <a:fillRect/>
          </a:stretch>
        </p:blipFill>
        <p:spPr>
          <a:xfrm>
            <a:off x="8521464" y="3323856"/>
            <a:ext cx="472357" cy="472357"/>
          </a:xfrm>
          <a:prstGeom prst="rect">
            <a:avLst/>
          </a:prstGeom>
        </p:spPr>
      </p:pic>
      <p:sp>
        <p:nvSpPr>
          <p:cNvPr id="8" name="Text 3"/>
          <p:cNvSpPr/>
          <p:nvPr/>
        </p:nvSpPr>
        <p:spPr>
          <a:xfrm>
            <a:off x="8521464" y="3985174"/>
            <a:ext cx="236208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Biological Particles</a:t>
            </a:r>
            <a:endParaRPr lang="en-US" sz="1833" dirty="0"/>
          </a:p>
        </p:txBody>
      </p:sp>
      <p:sp>
        <p:nvSpPr>
          <p:cNvPr id="9" name="Text 4"/>
          <p:cNvSpPr/>
          <p:nvPr/>
        </p:nvSpPr>
        <p:spPr>
          <a:xfrm>
            <a:off x="8521464" y="4393751"/>
            <a:ext cx="3006041" cy="604680"/>
          </a:xfrm>
          <a:prstGeom prst="rect">
            <a:avLst/>
          </a:prstGeom>
          <a:noFill/>
          <a:ln/>
        </p:spPr>
        <p:txBody>
          <a:bodyPr wrap="squar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Moderate correlation R=0.659, p-values near zero</a:t>
            </a:r>
            <a:endParaRPr lang="en-US" sz="1458" dirty="0"/>
          </a:p>
        </p:txBody>
      </p:sp>
      <p:sp>
        <p:nvSpPr>
          <p:cNvPr id="10" name="動作設定ボタン: ホーム 9">
            <a:hlinkClick r:id="" action="ppaction://hlinkshowjump?jump=firstslide" highlightClick="1"/>
            <a:extLst>
              <a:ext uri="{FF2B5EF4-FFF2-40B4-BE49-F238E27FC236}">
                <a16:creationId xmlns:a16="http://schemas.microsoft.com/office/drawing/2014/main" id="{3D662F33-6A52-CABA-BAD8-DED57EEBA4A9}"/>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1" name="動作設定ボタン: 進む/次へ 10">
            <a:hlinkClick r:id="" action="ppaction://hlinkshowjump?jump=nextslide" highlightClick="1"/>
            <a:extLst>
              <a:ext uri="{FF2B5EF4-FFF2-40B4-BE49-F238E27FC236}">
                <a16:creationId xmlns:a16="http://schemas.microsoft.com/office/drawing/2014/main" id="{1671124C-D6D3-97EC-8A8E-52216FC86AAC}"/>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2" name="動作設定ボタン: 戻る/前へ 11">
            <a:hlinkClick r:id="" action="ppaction://hlinkshowjump?jump=previousslide" highlightClick="1"/>
            <a:extLst>
              <a:ext uri="{FF2B5EF4-FFF2-40B4-BE49-F238E27FC236}">
                <a16:creationId xmlns:a16="http://schemas.microsoft.com/office/drawing/2014/main" id="{395647EE-F010-BECD-2E5B-210EF4E2B145}"/>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BDE760C7-862F-CB7A-9C41-7FFBBFE2E454}"/>
              </a:ext>
            </a:extLst>
          </p:cNvPr>
          <p:cNvPicPr>
            <a:picLocks noChangeAspect="1"/>
          </p:cNvPicPr>
          <p:nvPr/>
        </p:nvPicPr>
        <p:blipFill>
          <a:blip r:embed="rId6"/>
          <a:stretch>
            <a:fillRect/>
          </a:stretch>
        </p:blipFill>
        <p:spPr>
          <a:xfrm>
            <a:off x="9389997" y="1144515"/>
            <a:ext cx="2798828" cy="2284485"/>
          </a:xfrm>
          <a:prstGeom prst="rect">
            <a:avLst/>
          </a:prstGeom>
        </p:spPr>
      </p:pic>
      <p:pic>
        <p:nvPicPr>
          <p:cNvPr id="15" name="図 14">
            <a:extLst>
              <a:ext uri="{FF2B5EF4-FFF2-40B4-BE49-F238E27FC236}">
                <a16:creationId xmlns:a16="http://schemas.microsoft.com/office/drawing/2014/main" id="{59313D2A-9816-66B2-F363-463DFAFF4EC1}"/>
              </a:ext>
            </a:extLst>
          </p:cNvPr>
          <p:cNvPicPr>
            <a:picLocks noChangeAspect="1"/>
          </p:cNvPicPr>
          <p:nvPr/>
        </p:nvPicPr>
        <p:blipFill>
          <a:blip r:embed="rId7"/>
          <a:stretch>
            <a:fillRect/>
          </a:stretch>
        </p:blipFill>
        <p:spPr>
          <a:xfrm>
            <a:off x="2454021" y="4998431"/>
            <a:ext cx="1757607" cy="1140856"/>
          </a:xfrm>
          <a:prstGeom prst="rect">
            <a:avLst/>
          </a:prstGeom>
        </p:spPr>
      </p:pic>
      <p:pic>
        <p:nvPicPr>
          <p:cNvPr id="16" name="図 15">
            <a:extLst>
              <a:ext uri="{FF2B5EF4-FFF2-40B4-BE49-F238E27FC236}">
                <a16:creationId xmlns:a16="http://schemas.microsoft.com/office/drawing/2014/main" id="{70B1158E-CD43-F540-A457-C2DCDCEEAD3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749" y="2346107"/>
            <a:ext cx="578569" cy="916738"/>
          </a:xfrm>
          <a:prstGeom prst="rect">
            <a:avLst/>
          </a:prstGeom>
        </p:spPr>
      </p:pic>
      <p:sp>
        <p:nvSpPr>
          <p:cNvPr id="17" name="Text 0">
            <a:extLst>
              <a:ext uri="{FF2B5EF4-FFF2-40B4-BE49-F238E27FC236}">
                <a16:creationId xmlns:a16="http://schemas.microsoft.com/office/drawing/2014/main" id="{A0BAFE20-4242-7561-155F-F5C0B8C0299C}"/>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B9B8971-B667-44C5-BC04-751CF00CDB29}"/>
              </a:ext>
            </a:extLst>
          </p:cNvPr>
          <p:cNvPicPr>
            <a:picLocks noChangeAspect="1"/>
          </p:cNvPicPr>
          <p:nvPr/>
        </p:nvPicPr>
        <p:blipFill>
          <a:blip r:embed="rId2"/>
          <a:stretch>
            <a:fillRect/>
          </a:stretch>
        </p:blipFill>
        <p:spPr>
          <a:xfrm>
            <a:off x="132487" y="570312"/>
            <a:ext cx="5434184" cy="5319914"/>
          </a:xfrm>
          <a:prstGeom prst="rect">
            <a:avLst/>
          </a:prstGeom>
        </p:spPr>
      </p:pic>
      <p:graphicFrame>
        <p:nvGraphicFramePr>
          <p:cNvPr id="9" name="表 8">
            <a:extLst>
              <a:ext uri="{FF2B5EF4-FFF2-40B4-BE49-F238E27FC236}">
                <a16:creationId xmlns:a16="http://schemas.microsoft.com/office/drawing/2014/main" id="{B58ED2E0-996F-AC03-13C3-6D8FD7694233}"/>
              </a:ext>
            </a:extLst>
          </p:cNvPr>
          <p:cNvGraphicFramePr>
            <a:graphicFrameLocks noGrp="1"/>
          </p:cNvGraphicFramePr>
          <p:nvPr>
            <p:extLst>
              <p:ext uri="{D42A27DB-BD31-4B8C-83A1-F6EECF244321}">
                <p14:modId xmlns:p14="http://schemas.microsoft.com/office/powerpoint/2010/main" val="1866366016"/>
              </p:ext>
            </p:extLst>
          </p:nvPr>
        </p:nvGraphicFramePr>
        <p:xfrm>
          <a:off x="5915554" y="563675"/>
          <a:ext cx="5819502" cy="2793274"/>
        </p:xfrm>
        <a:graphic>
          <a:graphicData uri="http://schemas.openxmlformats.org/drawingml/2006/table">
            <a:tbl>
              <a:tblPr>
                <a:tableStyleId>{9D7B26C5-4107-4FEC-AEDC-1716B250A1EF}</a:tableStyleId>
              </a:tblPr>
              <a:tblGrid>
                <a:gridCol w="2709364">
                  <a:extLst>
                    <a:ext uri="{9D8B030D-6E8A-4147-A177-3AD203B41FA5}">
                      <a16:colId xmlns:a16="http://schemas.microsoft.com/office/drawing/2014/main" val="994990505"/>
                    </a:ext>
                  </a:extLst>
                </a:gridCol>
                <a:gridCol w="1341434">
                  <a:extLst>
                    <a:ext uri="{9D8B030D-6E8A-4147-A177-3AD203B41FA5}">
                      <a16:colId xmlns:a16="http://schemas.microsoft.com/office/drawing/2014/main" val="919475781"/>
                    </a:ext>
                  </a:extLst>
                </a:gridCol>
                <a:gridCol w="1768704">
                  <a:extLst>
                    <a:ext uri="{9D8B030D-6E8A-4147-A177-3AD203B41FA5}">
                      <a16:colId xmlns:a16="http://schemas.microsoft.com/office/drawing/2014/main" val="1277131229"/>
                    </a:ext>
                  </a:extLst>
                </a:gridCol>
              </a:tblGrid>
              <a:tr h="253934">
                <a:tc>
                  <a:txBody>
                    <a:bodyPr/>
                    <a:lstStyle/>
                    <a:p>
                      <a:pPr algn="l" fontAlgn="ctr"/>
                      <a:r>
                        <a:rPr lang="es-US" sz="1200" u="none" strike="noStrike" dirty="0" err="1">
                          <a:effectLst/>
                          <a:latin typeface="Arial" panose="020B0604020202020204" pitchFamily="34" charset="0"/>
                          <a:ea typeface="Hiragino Kaku Gothic Pro W3" panose="020B0300000000000000" pitchFamily="34" charset="-128"/>
                          <a:cs typeface="Arial" panose="020B0604020202020204" pitchFamily="34" charset="0"/>
                        </a:rPr>
                        <a:t>statistic</a:t>
                      </a: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lnB w="12700" cap="flat" cmpd="sng" algn="ctr">
                      <a:solidFill>
                        <a:schemeClr val="tx1"/>
                      </a:solidFill>
                      <a:prstDash val="solid"/>
                      <a:round/>
                      <a:headEnd type="none" w="med" len="med"/>
                      <a:tailEnd type="none" w="med" len="med"/>
                    </a:lnB>
                  </a:tcPr>
                </a:tc>
                <a:tc>
                  <a:txBody>
                    <a:bodyPr/>
                    <a:lstStyle/>
                    <a:p>
                      <a:pPr algn="r"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   </a:t>
                      </a:r>
                      <a:r>
                        <a:rPr lang="es-US" sz="1200" u="none" strike="noStrike" dirty="0" err="1">
                          <a:effectLst/>
                          <a:latin typeface="Arial" panose="020B0604020202020204" pitchFamily="34" charset="0"/>
                          <a:ea typeface="Hiragino Kaku Gothic Pro W3" panose="020B0300000000000000" pitchFamily="34" charset="-128"/>
                          <a:cs typeface="Arial" panose="020B0604020202020204" pitchFamily="34" charset="0"/>
                        </a:rPr>
                        <a:t>BioTrak</a:t>
                      </a: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 calactV1</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lnB w="12700" cap="flat" cmpd="sng" algn="ctr">
                      <a:solidFill>
                        <a:schemeClr val="tx1"/>
                      </a:solidFill>
                      <a:prstDash val="solid"/>
                      <a:round/>
                      <a:headEnd type="none" w="med" len="med"/>
                      <a:tailEnd type="none" w="med" len="med"/>
                    </a:lnB>
                  </a:tcPr>
                </a:tc>
                <a:tc>
                  <a:txBody>
                    <a:bodyPr/>
                    <a:lstStyle/>
                    <a:p>
                      <a:pPr algn="r"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KANOMAX Bio2_3_perL</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539589"/>
                  </a:ext>
                </a:extLst>
              </a:tr>
              <a:tr h="253934">
                <a:tc>
                  <a:txBody>
                    <a:bodyPr/>
                    <a:lstStyle/>
                    <a:p>
                      <a:pPr algn="l"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①mean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lnT w="12700" cap="flat" cmpd="sng" algn="ctr">
                      <a:solidFill>
                        <a:schemeClr val="tx1"/>
                      </a:solidFill>
                      <a:prstDash val="solid"/>
                      <a:round/>
                      <a:headEnd type="none" w="med" len="med"/>
                      <a:tailEnd type="none" w="med" len="med"/>
                    </a:lnT>
                    <a:solidFill>
                      <a:srgbClr val="FFFF00"/>
                    </a:solidFill>
                  </a:tcP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2.954432</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lnT w="12700" cap="flat" cmpd="sng" algn="ctr">
                      <a:solidFill>
                        <a:schemeClr val="tx1"/>
                      </a:solidFill>
                      <a:prstDash val="solid"/>
                      <a:round/>
                      <a:headEnd type="none" w="med" len="med"/>
                      <a:tailEnd type="none" w="med" len="med"/>
                    </a:lnT>
                    <a:solidFill>
                      <a:srgbClr val="FFFF00"/>
                    </a:solidFill>
                  </a:tcP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14.2853619</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lnT w="1270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265965736"/>
                  </a:ext>
                </a:extLst>
              </a:tr>
              <a:tr h="253934">
                <a:tc>
                  <a:txBody>
                    <a:bodyPr/>
                    <a:lstStyle/>
                    <a:p>
                      <a:pPr algn="l"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②median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noFill/>
                  </a:tcP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1.413428</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noFill/>
                  </a:tcP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8.975265</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noFill/>
                  </a:tcPr>
                </a:tc>
                <a:extLst>
                  <a:ext uri="{0D108BD9-81ED-4DB2-BD59-A6C34878D82A}">
                    <a16:rowId xmlns:a16="http://schemas.microsoft.com/office/drawing/2014/main" val="3598093279"/>
                  </a:ext>
                </a:extLst>
              </a:tr>
              <a:tr h="253934">
                <a:tc>
                  <a:txBody>
                    <a:bodyPr/>
                    <a:lstStyle/>
                    <a:p>
                      <a:pPr algn="l"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③</a:t>
                      </a:r>
                      <a:r>
                        <a:rPr lang="es-US" sz="1200" u="none" strike="noStrike" dirty="0" err="1">
                          <a:effectLst/>
                          <a:latin typeface="Arial" panose="020B0604020202020204" pitchFamily="34" charset="0"/>
                          <a:ea typeface="Hiragino Kaku Gothic Pro W3" panose="020B0300000000000000" pitchFamily="34" charset="-128"/>
                          <a:cs typeface="Arial" panose="020B0604020202020204" pitchFamily="34" charset="0"/>
                        </a:rPr>
                        <a:t>sd</a:t>
                      </a: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tc>
                  <a:txBody>
                    <a:bodyPr/>
                    <a:lstStyle/>
                    <a:p>
                      <a:pPr algn="r" fontAlgn="ctr"/>
                      <a:r>
                        <a:rPr lang="en-US" altLang="ja-US" sz="1200" u="none" strike="noStrike">
                          <a:effectLst/>
                          <a:latin typeface="Arial" panose="020B0604020202020204" pitchFamily="34" charset="0"/>
                          <a:ea typeface="Hiragino Kaku Gothic Pro W3" panose="020B0300000000000000" pitchFamily="34" charset="-128"/>
                          <a:cs typeface="Arial" panose="020B0604020202020204" pitchFamily="34" charset="0"/>
                        </a:rPr>
                        <a:t>3.280313</a:t>
                      </a:r>
                      <a:endParaRPr lang="en-US" altLang="ja-US" sz="1200" b="0" i="0" u="none" strike="noStrike">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15.4469754</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extLst>
                  <a:ext uri="{0D108BD9-81ED-4DB2-BD59-A6C34878D82A}">
                    <a16:rowId xmlns:a16="http://schemas.microsoft.com/office/drawing/2014/main" val="1420727435"/>
                  </a:ext>
                </a:extLst>
              </a:tr>
              <a:tr h="253934">
                <a:tc>
                  <a:txBody>
                    <a:bodyPr/>
                    <a:lstStyle/>
                    <a:p>
                      <a:pPr algn="l"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④q1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tc>
                  <a:txBody>
                    <a:bodyPr/>
                    <a:lstStyle/>
                    <a:p>
                      <a:pPr algn="r" fontAlgn="ctr"/>
                      <a:r>
                        <a:rPr lang="en-US" altLang="ja-US" sz="1200" u="none" strike="noStrike">
                          <a:effectLst/>
                          <a:latin typeface="Arial" panose="020B0604020202020204" pitchFamily="34" charset="0"/>
                          <a:ea typeface="Hiragino Kaku Gothic Pro W3" panose="020B0300000000000000" pitchFamily="34" charset="-128"/>
                          <a:cs typeface="Arial" panose="020B0604020202020204" pitchFamily="34" charset="0"/>
                        </a:rPr>
                        <a:t>0</a:t>
                      </a:r>
                      <a:endParaRPr lang="en-US" altLang="ja-US" sz="1200" b="0" i="0" u="none" strike="noStrike">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tc>
                  <a:txBody>
                    <a:bodyPr/>
                    <a:lstStyle/>
                    <a:p>
                      <a:pPr algn="r" fontAlgn="ctr"/>
                      <a:r>
                        <a:rPr lang="en-US" altLang="ja-US" sz="1200" u="none" strike="noStrike">
                          <a:effectLst/>
                          <a:latin typeface="Arial" panose="020B0604020202020204" pitchFamily="34" charset="0"/>
                          <a:ea typeface="Hiragino Kaku Gothic Pro W3" panose="020B0300000000000000" pitchFamily="34" charset="-128"/>
                          <a:cs typeface="Arial" panose="020B0604020202020204" pitchFamily="34" charset="0"/>
                        </a:rPr>
                        <a:t>5.8303887</a:t>
                      </a:r>
                      <a:endParaRPr lang="en-US" altLang="ja-US" sz="1200" b="0" i="0" u="none" strike="noStrike">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extLst>
                  <a:ext uri="{0D108BD9-81ED-4DB2-BD59-A6C34878D82A}">
                    <a16:rowId xmlns:a16="http://schemas.microsoft.com/office/drawing/2014/main" val="932423804"/>
                  </a:ext>
                </a:extLst>
              </a:tr>
              <a:tr h="253934">
                <a:tc>
                  <a:txBody>
                    <a:bodyPr/>
                    <a:lstStyle/>
                    <a:p>
                      <a:pPr algn="l"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⑤q3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tc>
                  <a:txBody>
                    <a:bodyPr/>
                    <a:lstStyle/>
                    <a:p>
                      <a:pPr algn="r" fontAlgn="ctr"/>
                      <a:r>
                        <a:rPr lang="en-US" altLang="ja-US" sz="1200" u="none" strike="noStrike">
                          <a:effectLst/>
                          <a:latin typeface="Arial" panose="020B0604020202020204" pitchFamily="34" charset="0"/>
                          <a:ea typeface="Hiragino Kaku Gothic Pro W3" panose="020B0300000000000000" pitchFamily="34" charset="-128"/>
                          <a:cs typeface="Arial" panose="020B0604020202020204" pitchFamily="34" charset="0"/>
                        </a:rPr>
                        <a:t>4.240283</a:t>
                      </a:r>
                      <a:endParaRPr lang="en-US" altLang="ja-US" sz="1200" b="0" i="0" u="none" strike="noStrike">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tc>
                  <a:txBody>
                    <a:bodyPr/>
                    <a:lstStyle/>
                    <a:p>
                      <a:pPr algn="r" fontAlgn="ctr"/>
                      <a:r>
                        <a:rPr lang="en-US" altLang="ja-US" sz="1200" u="none" strike="noStrike">
                          <a:effectLst/>
                          <a:latin typeface="Arial" panose="020B0604020202020204" pitchFamily="34" charset="0"/>
                          <a:ea typeface="Hiragino Kaku Gothic Pro W3" panose="020B0300000000000000" pitchFamily="34" charset="-128"/>
                          <a:cs typeface="Arial" panose="020B0604020202020204" pitchFamily="34" charset="0"/>
                        </a:rPr>
                        <a:t>15.3003534</a:t>
                      </a:r>
                      <a:endParaRPr lang="en-US" altLang="ja-US" sz="1200" b="0" i="0" u="none" strike="noStrike">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extLst>
                  <a:ext uri="{0D108BD9-81ED-4DB2-BD59-A6C34878D82A}">
                    <a16:rowId xmlns:a16="http://schemas.microsoft.com/office/drawing/2014/main" val="1256756280"/>
                  </a:ext>
                </a:extLst>
              </a:tr>
              <a:tr h="253934">
                <a:tc>
                  <a:txBody>
                    <a:bodyPr/>
                    <a:lstStyle/>
                    <a:p>
                      <a:pPr algn="l"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⑥min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0</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tc>
                  <a:txBody>
                    <a:bodyPr/>
                    <a:lstStyle/>
                    <a:p>
                      <a:pPr algn="r" fontAlgn="ctr"/>
                      <a:r>
                        <a:rPr lang="en-US" altLang="ja-US" sz="1200" u="none" strike="noStrike">
                          <a:effectLst/>
                          <a:latin typeface="Arial" panose="020B0604020202020204" pitchFamily="34" charset="0"/>
                          <a:ea typeface="Hiragino Kaku Gothic Pro W3" panose="020B0300000000000000" pitchFamily="34" charset="-128"/>
                          <a:cs typeface="Arial" panose="020B0604020202020204" pitchFamily="34" charset="0"/>
                        </a:rPr>
                        <a:t>0.5300353</a:t>
                      </a:r>
                      <a:endParaRPr lang="en-US" altLang="ja-US" sz="1200" b="0" i="0" u="none" strike="noStrike">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extLst>
                  <a:ext uri="{0D108BD9-81ED-4DB2-BD59-A6C34878D82A}">
                    <a16:rowId xmlns:a16="http://schemas.microsoft.com/office/drawing/2014/main" val="4247929964"/>
                  </a:ext>
                </a:extLst>
              </a:tr>
              <a:tr h="253934">
                <a:tc>
                  <a:txBody>
                    <a:bodyPr/>
                    <a:lstStyle/>
                    <a:p>
                      <a:pPr algn="l"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⑦</a:t>
                      </a:r>
                      <a:r>
                        <a:rPr lang="es-US" sz="1200" u="none" strike="noStrike" dirty="0" err="1">
                          <a:effectLst/>
                          <a:latin typeface="Arial" panose="020B0604020202020204" pitchFamily="34" charset="0"/>
                          <a:ea typeface="Hiragino Kaku Gothic Pro W3" panose="020B0300000000000000" pitchFamily="34" charset="-128"/>
                          <a:cs typeface="Arial" panose="020B0604020202020204" pitchFamily="34" charset="0"/>
                        </a:rPr>
                        <a:t>max</a:t>
                      </a: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25.441696</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133.9222615</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solidFill>
                      <a:srgbClr val="FFFF00"/>
                    </a:solidFill>
                  </a:tcPr>
                </a:tc>
                <a:extLst>
                  <a:ext uri="{0D108BD9-81ED-4DB2-BD59-A6C34878D82A}">
                    <a16:rowId xmlns:a16="http://schemas.microsoft.com/office/drawing/2014/main" val="1555308123"/>
                  </a:ext>
                </a:extLst>
              </a:tr>
              <a:tr h="253934">
                <a:tc>
                  <a:txBody>
                    <a:bodyPr/>
                    <a:lstStyle/>
                    <a:p>
                      <a:pPr algn="l" fontAlgn="ctr"/>
                      <a:r>
                        <a:rPr lang="es-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⑧n                </a:t>
                      </a:r>
                      <a:endPar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2803</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tc>
                  <a:txBody>
                    <a:bodyPr/>
                    <a:lstStyle/>
                    <a:p>
                      <a:pPr algn="r" fontAlgn="ctr"/>
                      <a:r>
                        <a:rPr lang="en-US" altLang="ja-US" sz="1200" u="none" strike="noStrike" dirty="0">
                          <a:effectLst/>
                          <a:latin typeface="Arial" panose="020B0604020202020204" pitchFamily="34" charset="0"/>
                          <a:ea typeface="Hiragino Kaku Gothic Pro W3" panose="020B0300000000000000" pitchFamily="34" charset="-128"/>
                          <a:cs typeface="Arial" panose="020B0604020202020204" pitchFamily="34" charset="0"/>
                        </a:rPr>
                        <a:t>2020</a:t>
                      </a:r>
                      <a:endPar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endParaRPr>
                    </a:p>
                  </a:txBody>
                  <a:tcPr marL="9523" marR="9523" marT="9523" marB="0" anchor="ctr"/>
                </a:tc>
                <a:extLst>
                  <a:ext uri="{0D108BD9-81ED-4DB2-BD59-A6C34878D82A}">
                    <a16:rowId xmlns:a16="http://schemas.microsoft.com/office/drawing/2014/main" val="115471947"/>
                  </a:ext>
                </a:extLst>
              </a:tr>
              <a:tr h="253934">
                <a:tc>
                  <a:txBody>
                    <a:bodyPr/>
                    <a:lstStyle/>
                    <a:p>
                      <a:pPr algn="l" fontAlgn="ctr"/>
                      <a:r>
                        <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⑨Wilcoxon </a:t>
                      </a:r>
                      <a:r>
                        <a:rPr lang="es-US" sz="1200" b="0" i="0" u="none" strike="noStrike" dirty="0" err="1">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p-value（中央値比較</a:t>
                      </a:r>
                      <a:r>
                        <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a:t>
                      </a:r>
                    </a:p>
                  </a:txBody>
                  <a:tcPr marL="9523" marR="9523" marT="9523" marB="0" anchor="ctr">
                    <a:solidFill>
                      <a:srgbClr val="FFFF00"/>
                    </a:solidFill>
                  </a:tcPr>
                </a:tc>
                <a:tc>
                  <a:txBody>
                    <a:bodyPr/>
                    <a:lstStyle/>
                    <a:p>
                      <a:pPr algn="r" fontAlgn="ctr"/>
                      <a:r>
                        <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0.000000</a:t>
                      </a:r>
                    </a:p>
                  </a:txBody>
                  <a:tcPr marL="9523" marR="9523" marT="9523" marB="0" anchor="ctr">
                    <a:solidFill>
                      <a:srgbClr val="FFFF00"/>
                    </a:solidFill>
                  </a:tcPr>
                </a:tc>
                <a:tc>
                  <a:txBody>
                    <a:bodyPr/>
                    <a:lstStyle/>
                    <a:p>
                      <a:pPr algn="r" fontAlgn="ctr"/>
                      <a:r>
                        <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NA</a:t>
                      </a:r>
                    </a:p>
                  </a:txBody>
                  <a:tcPr marL="9523" marR="9523" marT="9523" marB="0" anchor="ctr">
                    <a:solidFill>
                      <a:srgbClr val="FFFF00"/>
                    </a:solidFill>
                  </a:tcPr>
                </a:tc>
                <a:extLst>
                  <a:ext uri="{0D108BD9-81ED-4DB2-BD59-A6C34878D82A}">
                    <a16:rowId xmlns:a16="http://schemas.microsoft.com/office/drawing/2014/main" val="2715597684"/>
                  </a:ext>
                </a:extLst>
              </a:tr>
              <a:tr h="253934">
                <a:tc>
                  <a:txBody>
                    <a:bodyPr/>
                    <a:lstStyle/>
                    <a:p>
                      <a:pPr algn="l" fontAlgn="ctr"/>
                      <a:r>
                        <a:rPr lang="en-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⑩</a:t>
                      </a:r>
                      <a:r>
                        <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KS-test p-</a:t>
                      </a:r>
                      <a:r>
                        <a:rPr lang="es-US" sz="1200" b="0" i="0" u="none" strike="noStrike" dirty="0" err="1">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value</a:t>
                      </a:r>
                      <a:r>
                        <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 （</a:t>
                      </a:r>
                      <a:r>
                        <a:rPr lang="es-US" sz="1200" b="0" i="0" u="none" strike="noStrike" dirty="0" err="1">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分布の形状比較</a:t>
                      </a:r>
                      <a:r>
                        <a:rPr lang="es-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a:t>
                      </a:r>
                    </a:p>
                  </a:txBody>
                  <a:tcPr marL="9523" marR="9523" marT="9523" marB="0" anchor="ctr">
                    <a:solidFill>
                      <a:srgbClr val="FFFF00"/>
                    </a:solidFill>
                  </a:tcPr>
                </a:tc>
                <a:tc>
                  <a:txBody>
                    <a:bodyPr/>
                    <a:lstStyle/>
                    <a:p>
                      <a:pPr algn="r" fontAlgn="ctr"/>
                      <a:r>
                        <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0.000000</a:t>
                      </a:r>
                    </a:p>
                  </a:txBody>
                  <a:tcPr marL="9523" marR="9523" marT="9523" marB="0" anchor="ctr">
                    <a:solidFill>
                      <a:srgbClr val="FFFF00"/>
                    </a:solidFill>
                  </a:tcPr>
                </a:tc>
                <a:tc>
                  <a:txBody>
                    <a:bodyPr/>
                    <a:lstStyle/>
                    <a:p>
                      <a:pPr algn="r" fontAlgn="ctr"/>
                      <a:r>
                        <a:rPr lang="en-US" altLang="ja-US" sz="1200" b="0" i="0" u="none" strike="noStrike" dirty="0">
                          <a:solidFill>
                            <a:srgbClr val="000000"/>
                          </a:solidFill>
                          <a:effectLst/>
                          <a:latin typeface="Arial" panose="020B0604020202020204" pitchFamily="34" charset="0"/>
                          <a:ea typeface="Hiragino Kaku Gothic Pro W3" panose="020B0300000000000000" pitchFamily="34" charset="-128"/>
                          <a:cs typeface="Arial" panose="020B0604020202020204" pitchFamily="34" charset="0"/>
                        </a:rPr>
                        <a:t>NA</a:t>
                      </a:r>
                    </a:p>
                  </a:txBody>
                  <a:tcPr marL="9523" marR="9523" marT="9523" marB="0" anchor="ctr">
                    <a:solidFill>
                      <a:srgbClr val="FFFF00"/>
                    </a:solidFill>
                  </a:tcPr>
                </a:tc>
                <a:extLst>
                  <a:ext uri="{0D108BD9-81ED-4DB2-BD59-A6C34878D82A}">
                    <a16:rowId xmlns:a16="http://schemas.microsoft.com/office/drawing/2014/main" val="4189702306"/>
                  </a:ext>
                </a:extLst>
              </a:tr>
            </a:tbl>
          </a:graphicData>
        </a:graphic>
      </p:graphicFrame>
      <p:pic>
        <p:nvPicPr>
          <p:cNvPr id="12" name="図 11">
            <a:extLst>
              <a:ext uri="{FF2B5EF4-FFF2-40B4-BE49-F238E27FC236}">
                <a16:creationId xmlns:a16="http://schemas.microsoft.com/office/drawing/2014/main" id="{96AF2890-5B32-6092-794D-297F28D4B595}"/>
              </a:ext>
            </a:extLst>
          </p:cNvPr>
          <p:cNvPicPr>
            <a:picLocks noChangeAspect="1"/>
          </p:cNvPicPr>
          <p:nvPr/>
        </p:nvPicPr>
        <p:blipFill>
          <a:blip r:embed="rId3"/>
          <a:stretch>
            <a:fillRect/>
          </a:stretch>
        </p:blipFill>
        <p:spPr>
          <a:xfrm>
            <a:off x="3681961" y="5722217"/>
            <a:ext cx="1411962" cy="916499"/>
          </a:xfrm>
          <a:prstGeom prst="rect">
            <a:avLst/>
          </a:prstGeom>
        </p:spPr>
      </p:pic>
      <p:pic>
        <p:nvPicPr>
          <p:cNvPr id="13" name="図 12">
            <a:extLst>
              <a:ext uri="{FF2B5EF4-FFF2-40B4-BE49-F238E27FC236}">
                <a16:creationId xmlns:a16="http://schemas.microsoft.com/office/drawing/2014/main" id="{FB3D3097-D75C-1148-94F6-B740B6F164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01495" y="5722217"/>
            <a:ext cx="578418" cy="916499"/>
          </a:xfrm>
          <a:prstGeom prst="rect">
            <a:avLst/>
          </a:prstGeom>
        </p:spPr>
      </p:pic>
      <p:sp>
        <p:nvSpPr>
          <p:cNvPr id="2" name="Text 0">
            <a:extLst>
              <a:ext uri="{FF2B5EF4-FFF2-40B4-BE49-F238E27FC236}">
                <a16:creationId xmlns:a16="http://schemas.microsoft.com/office/drawing/2014/main" id="{F1EA1B43-42F0-914E-A702-00FD0BEB6248}"/>
              </a:ext>
            </a:extLst>
          </p:cNvPr>
          <p:cNvSpPr/>
          <p:nvPr/>
        </p:nvSpPr>
        <p:spPr>
          <a:xfrm>
            <a:off x="50062" y="0"/>
            <a:ext cx="10087721" cy="590495"/>
          </a:xfrm>
          <a:prstGeom prst="rect">
            <a:avLst/>
          </a:prstGeom>
          <a:noFill/>
          <a:ln/>
        </p:spPr>
        <p:txBody>
          <a:bodyPr wrap="non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Biological Particle Distribution Comparison</a:t>
            </a:r>
            <a:endParaRPr lang="en-US" sz="3707" dirty="0"/>
          </a:p>
        </p:txBody>
      </p:sp>
      <p:sp>
        <p:nvSpPr>
          <p:cNvPr id="5" name="Shape 1">
            <a:extLst>
              <a:ext uri="{FF2B5EF4-FFF2-40B4-BE49-F238E27FC236}">
                <a16:creationId xmlns:a16="http://schemas.microsoft.com/office/drawing/2014/main" id="{DB194B01-D3F7-751E-9A12-1FC3A64AF2E0}"/>
              </a:ext>
            </a:extLst>
          </p:cNvPr>
          <p:cNvSpPr/>
          <p:nvPr/>
        </p:nvSpPr>
        <p:spPr>
          <a:xfrm>
            <a:off x="4994155" y="3495708"/>
            <a:ext cx="3496054" cy="1384039"/>
          </a:xfrm>
          <a:prstGeom prst="roundRect">
            <a:avLst>
              <a:gd name="adj" fmla="val 2048"/>
            </a:avLst>
          </a:prstGeom>
          <a:solidFill>
            <a:srgbClr val="F9F7F7"/>
          </a:solidFill>
          <a:ln/>
        </p:spPr>
        <p:txBody>
          <a:bodyPr/>
          <a:lstStyle/>
          <a:p>
            <a:endParaRPr lang="ja-JP" altLang="en-US" sz="1500"/>
          </a:p>
        </p:txBody>
      </p:sp>
      <p:sp>
        <p:nvSpPr>
          <p:cNvPr id="6" name="Text 2">
            <a:extLst>
              <a:ext uri="{FF2B5EF4-FFF2-40B4-BE49-F238E27FC236}">
                <a16:creationId xmlns:a16="http://schemas.microsoft.com/office/drawing/2014/main" id="{45E4178E-ECF9-BB50-C41E-60E1410C01BA}"/>
              </a:ext>
            </a:extLst>
          </p:cNvPr>
          <p:cNvSpPr/>
          <p:nvPr/>
        </p:nvSpPr>
        <p:spPr>
          <a:xfrm>
            <a:off x="5183118" y="3684671"/>
            <a:ext cx="282660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KANOMAX higher mean</a:t>
            </a:r>
            <a:endParaRPr lang="en-US" sz="1833" dirty="0"/>
          </a:p>
        </p:txBody>
      </p:sp>
      <p:sp>
        <p:nvSpPr>
          <p:cNvPr id="7" name="Text 3">
            <a:extLst>
              <a:ext uri="{FF2B5EF4-FFF2-40B4-BE49-F238E27FC236}">
                <a16:creationId xmlns:a16="http://schemas.microsoft.com/office/drawing/2014/main" id="{03B9514A-A975-CE83-488A-B55C2F401212}"/>
              </a:ext>
            </a:extLst>
          </p:cNvPr>
          <p:cNvSpPr/>
          <p:nvPr/>
        </p:nvSpPr>
        <p:spPr>
          <a:xfrm>
            <a:off x="5183118" y="4093247"/>
            <a:ext cx="3118129"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About 4.8 times BioTrak average</a:t>
            </a:r>
            <a:endParaRPr lang="en-US" sz="1458" dirty="0"/>
          </a:p>
        </p:txBody>
      </p:sp>
      <p:sp>
        <p:nvSpPr>
          <p:cNvPr id="10" name="Shape 4">
            <a:extLst>
              <a:ext uri="{FF2B5EF4-FFF2-40B4-BE49-F238E27FC236}">
                <a16:creationId xmlns:a16="http://schemas.microsoft.com/office/drawing/2014/main" id="{FA12AB70-7684-FA37-A76F-2A9549735F5A}"/>
              </a:ext>
            </a:extLst>
          </p:cNvPr>
          <p:cNvSpPr/>
          <p:nvPr/>
        </p:nvSpPr>
        <p:spPr>
          <a:xfrm>
            <a:off x="8569444" y="3483516"/>
            <a:ext cx="3496054" cy="1384039"/>
          </a:xfrm>
          <a:prstGeom prst="roundRect">
            <a:avLst>
              <a:gd name="adj" fmla="val 2048"/>
            </a:avLst>
          </a:prstGeom>
          <a:solidFill>
            <a:srgbClr val="F9F7F7"/>
          </a:solidFill>
          <a:ln/>
        </p:spPr>
        <p:txBody>
          <a:bodyPr/>
          <a:lstStyle/>
          <a:p>
            <a:endParaRPr lang="ja-JP" altLang="en-US" sz="1500"/>
          </a:p>
        </p:txBody>
      </p:sp>
      <p:sp>
        <p:nvSpPr>
          <p:cNvPr id="14" name="Text 5">
            <a:extLst>
              <a:ext uri="{FF2B5EF4-FFF2-40B4-BE49-F238E27FC236}">
                <a16:creationId xmlns:a16="http://schemas.microsoft.com/office/drawing/2014/main" id="{B683F3FC-48AD-8C76-0D2F-3934307042ED}"/>
              </a:ext>
            </a:extLst>
          </p:cNvPr>
          <p:cNvSpPr/>
          <p:nvPr/>
        </p:nvSpPr>
        <p:spPr>
          <a:xfrm>
            <a:off x="8758406" y="3672479"/>
            <a:ext cx="236208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Greater variability</a:t>
            </a:r>
            <a:endParaRPr lang="en-US" sz="1833" dirty="0"/>
          </a:p>
        </p:txBody>
      </p:sp>
      <p:sp>
        <p:nvSpPr>
          <p:cNvPr id="15" name="Text 6">
            <a:extLst>
              <a:ext uri="{FF2B5EF4-FFF2-40B4-BE49-F238E27FC236}">
                <a16:creationId xmlns:a16="http://schemas.microsoft.com/office/drawing/2014/main" id="{1013CCCF-BE46-7968-1DDF-5E9EF74B4B96}"/>
              </a:ext>
            </a:extLst>
          </p:cNvPr>
          <p:cNvSpPr/>
          <p:nvPr/>
        </p:nvSpPr>
        <p:spPr>
          <a:xfrm>
            <a:off x="8758406" y="4081055"/>
            <a:ext cx="3118129"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KANOMAX shows larger data spread</a:t>
            </a:r>
            <a:endParaRPr lang="en-US" sz="1458" dirty="0"/>
          </a:p>
        </p:txBody>
      </p:sp>
      <p:sp>
        <p:nvSpPr>
          <p:cNvPr id="16" name="Shape 7">
            <a:extLst>
              <a:ext uri="{FF2B5EF4-FFF2-40B4-BE49-F238E27FC236}">
                <a16:creationId xmlns:a16="http://schemas.microsoft.com/office/drawing/2014/main" id="{09B9CEA1-CDDF-DC79-E108-E1CEE88FF258}"/>
              </a:ext>
            </a:extLst>
          </p:cNvPr>
          <p:cNvSpPr/>
          <p:nvPr/>
        </p:nvSpPr>
        <p:spPr>
          <a:xfrm>
            <a:off x="5451324" y="5117244"/>
            <a:ext cx="3496054" cy="1384039"/>
          </a:xfrm>
          <a:prstGeom prst="roundRect">
            <a:avLst>
              <a:gd name="adj" fmla="val 2048"/>
            </a:avLst>
          </a:prstGeom>
          <a:solidFill>
            <a:srgbClr val="F9F7F7"/>
          </a:solidFill>
          <a:ln/>
        </p:spPr>
        <p:txBody>
          <a:bodyPr/>
          <a:lstStyle/>
          <a:p>
            <a:endParaRPr lang="ja-JP" altLang="en-US" sz="1500"/>
          </a:p>
        </p:txBody>
      </p:sp>
      <p:sp>
        <p:nvSpPr>
          <p:cNvPr id="17" name="Text 8">
            <a:extLst>
              <a:ext uri="{FF2B5EF4-FFF2-40B4-BE49-F238E27FC236}">
                <a16:creationId xmlns:a16="http://schemas.microsoft.com/office/drawing/2014/main" id="{7F44169F-37F7-553C-95B7-26FA4648719F}"/>
              </a:ext>
            </a:extLst>
          </p:cNvPr>
          <p:cNvSpPr/>
          <p:nvPr/>
        </p:nvSpPr>
        <p:spPr>
          <a:xfrm>
            <a:off x="5640287" y="5306207"/>
            <a:ext cx="3118129" cy="590396"/>
          </a:xfrm>
          <a:prstGeom prst="rect">
            <a:avLst/>
          </a:prstGeom>
          <a:noFill/>
          <a:ln/>
        </p:spPr>
        <p:txBody>
          <a:bodyPr wrap="squar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Significant distribution difference</a:t>
            </a:r>
            <a:endParaRPr lang="en-US" sz="1833" dirty="0"/>
          </a:p>
        </p:txBody>
      </p:sp>
      <p:sp>
        <p:nvSpPr>
          <p:cNvPr id="18" name="Text 9">
            <a:extLst>
              <a:ext uri="{FF2B5EF4-FFF2-40B4-BE49-F238E27FC236}">
                <a16:creationId xmlns:a16="http://schemas.microsoft.com/office/drawing/2014/main" id="{7F607D29-2C0C-BC69-38B9-7FAE81293710}"/>
              </a:ext>
            </a:extLst>
          </p:cNvPr>
          <p:cNvSpPr/>
          <p:nvPr/>
        </p:nvSpPr>
        <p:spPr>
          <a:xfrm>
            <a:off x="5640287" y="6009981"/>
            <a:ext cx="3118129"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Statistical tests show p&lt;0.001</a:t>
            </a:r>
            <a:endParaRPr lang="en-US" sz="1458" dirty="0"/>
          </a:p>
        </p:txBody>
      </p:sp>
      <p:sp>
        <p:nvSpPr>
          <p:cNvPr id="19" name="動作設定ボタン: ホーム 18">
            <a:hlinkClick r:id="" action="ppaction://hlinkshowjump?jump=firstslide" highlightClick="1"/>
            <a:extLst>
              <a:ext uri="{FF2B5EF4-FFF2-40B4-BE49-F238E27FC236}">
                <a16:creationId xmlns:a16="http://schemas.microsoft.com/office/drawing/2014/main" id="{CADF5862-3777-6D5C-198B-BF0DE13D6FE9}"/>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0" name="動作設定ボタン: 進む/次へ 19">
            <a:hlinkClick r:id="" action="ppaction://hlinkshowjump?jump=nextslide" highlightClick="1"/>
            <a:extLst>
              <a:ext uri="{FF2B5EF4-FFF2-40B4-BE49-F238E27FC236}">
                <a16:creationId xmlns:a16="http://schemas.microsoft.com/office/drawing/2014/main" id="{8B549D44-BCA9-2470-95E4-83066905EB8E}"/>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1" name="動作設定ボタン: 戻る/前へ 20">
            <a:hlinkClick r:id="" action="ppaction://hlinkshowjump?jump=previousslide" highlightClick="1"/>
            <a:extLst>
              <a:ext uri="{FF2B5EF4-FFF2-40B4-BE49-F238E27FC236}">
                <a16:creationId xmlns:a16="http://schemas.microsoft.com/office/drawing/2014/main" id="{DE7EF100-2C6B-475D-C91C-0FC91D004931}"/>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4" name="Text 0">
            <a:extLst>
              <a:ext uri="{FF2B5EF4-FFF2-40B4-BE49-F238E27FC236}">
                <a16:creationId xmlns:a16="http://schemas.microsoft.com/office/drawing/2014/main" id="{24845269-21E7-FCBC-29CF-4955AC014ED5}"/>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spTree>
    <p:extLst>
      <p:ext uri="{BB962C8B-B14F-4D97-AF65-F5344CB8AC3E}">
        <p14:creationId xmlns:p14="http://schemas.microsoft.com/office/powerpoint/2010/main" val="231594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232129" y="1192300"/>
            <a:ext cx="6289426" cy="590495"/>
          </a:xfrm>
          <a:prstGeom prst="rect">
            <a:avLst/>
          </a:prstGeom>
          <a:noFill/>
          <a:ln/>
        </p:spPr>
        <p:txBody>
          <a:bodyPr wrap="non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Summary and Implications</a:t>
            </a:r>
            <a:endParaRPr lang="en-US" sz="3707" dirty="0"/>
          </a:p>
        </p:txBody>
      </p:sp>
      <p:sp>
        <p:nvSpPr>
          <p:cNvPr id="4" name="Shape 1"/>
          <p:cNvSpPr/>
          <p:nvPr/>
        </p:nvSpPr>
        <p:spPr>
          <a:xfrm>
            <a:off x="5232129" y="2066189"/>
            <a:ext cx="141647" cy="710916"/>
          </a:xfrm>
          <a:prstGeom prst="roundRect">
            <a:avLst>
              <a:gd name="adj" fmla="val 20012"/>
            </a:avLst>
          </a:prstGeom>
          <a:solidFill>
            <a:srgbClr val="F9F7F7"/>
          </a:solidFill>
          <a:ln/>
        </p:spPr>
        <p:txBody>
          <a:bodyPr/>
          <a:lstStyle/>
          <a:p>
            <a:endParaRPr lang="ja-JP" altLang="en-US" sz="1500"/>
          </a:p>
        </p:txBody>
      </p:sp>
      <p:sp>
        <p:nvSpPr>
          <p:cNvPr id="5" name="Text 2"/>
          <p:cNvSpPr/>
          <p:nvPr/>
        </p:nvSpPr>
        <p:spPr>
          <a:xfrm>
            <a:off x="5657170" y="2066188"/>
            <a:ext cx="2948410"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Measurement Agreement</a:t>
            </a:r>
            <a:endParaRPr lang="en-US" sz="1833" dirty="0"/>
          </a:p>
        </p:txBody>
      </p:sp>
      <p:sp>
        <p:nvSpPr>
          <p:cNvPr id="6" name="Text 3"/>
          <p:cNvSpPr/>
          <p:nvPr/>
        </p:nvSpPr>
        <p:spPr>
          <a:xfrm>
            <a:off x="5657170" y="2474765"/>
            <a:ext cx="5870336"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KANOMAX and BioTrak generally align in total counts</a:t>
            </a:r>
            <a:endParaRPr lang="en-US" sz="1458" dirty="0"/>
          </a:p>
        </p:txBody>
      </p:sp>
      <p:sp>
        <p:nvSpPr>
          <p:cNvPr id="7" name="Shape 4"/>
          <p:cNvSpPr/>
          <p:nvPr/>
        </p:nvSpPr>
        <p:spPr>
          <a:xfrm>
            <a:off x="5515523" y="2966067"/>
            <a:ext cx="141647" cy="710916"/>
          </a:xfrm>
          <a:prstGeom prst="roundRect">
            <a:avLst>
              <a:gd name="adj" fmla="val 20012"/>
            </a:avLst>
          </a:prstGeom>
          <a:solidFill>
            <a:srgbClr val="F9F7F7"/>
          </a:solidFill>
          <a:ln/>
        </p:spPr>
        <p:txBody>
          <a:bodyPr/>
          <a:lstStyle/>
          <a:p>
            <a:endParaRPr lang="ja-JP" altLang="en-US" sz="1500"/>
          </a:p>
        </p:txBody>
      </p:sp>
      <p:sp>
        <p:nvSpPr>
          <p:cNvPr id="8" name="Text 5"/>
          <p:cNvSpPr/>
          <p:nvPr/>
        </p:nvSpPr>
        <p:spPr>
          <a:xfrm>
            <a:off x="5940564" y="2966066"/>
            <a:ext cx="3135190"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Biological Particle Variance</a:t>
            </a:r>
            <a:endParaRPr lang="en-US" sz="1833" dirty="0"/>
          </a:p>
        </p:txBody>
      </p:sp>
      <p:sp>
        <p:nvSpPr>
          <p:cNvPr id="9" name="Text 6"/>
          <p:cNvSpPr/>
          <p:nvPr/>
        </p:nvSpPr>
        <p:spPr>
          <a:xfrm>
            <a:off x="5940564" y="3374643"/>
            <a:ext cx="5586941"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KANOMAX reports higher bio-particles, wider range</a:t>
            </a:r>
            <a:endParaRPr lang="en-US" sz="1458" dirty="0"/>
          </a:p>
        </p:txBody>
      </p:sp>
      <p:sp>
        <p:nvSpPr>
          <p:cNvPr id="10" name="Shape 7"/>
          <p:cNvSpPr/>
          <p:nvPr/>
        </p:nvSpPr>
        <p:spPr>
          <a:xfrm>
            <a:off x="5799016" y="3865945"/>
            <a:ext cx="141647" cy="710916"/>
          </a:xfrm>
          <a:prstGeom prst="roundRect">
            <a:avLst>
              <a:gd name="adj" fmla="val 20012"/>
            </a:avLst>
          </a:prstGeom>
          <a:solidFill>
            <a:srgbClr val="F9F7F7"/>
          </a:solidFill>
          <a:ln/>
        </p:spPr>
        <p:txBody>
          <a:bodyPr/>
          <a:lstStyle/>
          <a:p>
            <a:endParaRPr lang="ja-JP" altLang="en-US" sz="1500"/>
          </a:p>
        </p:txBody>
      </p:sp>
      <p:sp>
        <p:nvSpPr>
          <p:cNvPr id="11" name="Text 8"/>
          <p:cNvSpPr/>
          <p:nvPr/>
        </p:nvSpPr>
        <p:spPr>
          <a:xfrm>
            <a:off x="6224058" y="3865945"/>
            <a:ext cx="2408503"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Correlation Strength</a:t>
            </a:r>
            <a:endParaRPr lang="en-US" sz="1833" dirty="0"/>
          </a:p>
        </p:txBody>
      </p:sp>
      <p:sp>
        <p:nvSpPr>
          <p:cNvPr id="12" name="Text 9"/>
          <p:cNvSpPr/>
          <p:nvPr/>
        </p:nvSpPr>
        <p:spPr>
          <a:xfrm>
            <a:off x="6224057" y="4274521"/>
            <a:ext cx="5303449"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Strong positive correlations across size ranges</a:t>
            </a:r>
            <a:endParaRPr lang="en-US" sz="1458" dirty="0"/>
          </a:p>
        </p:txBody>
      </p:sp>
      <p:sp>
        <p:nvSpPr>
          <p:cNvPr id="13" name="Shape 10"/>
          <p:cNvSpPr/>
          <p:nvPr/>
        </p:nvSpPr>
        <p:spPr>
          <a:xfrm>
            <a:off x="6082510" y="4765823"/>
            <a:ext cx="141647" cy="710916"/>
          </a:xfrm>
          <a:prstGeom prst="roundRect">
            <a:avLst>
              <a:gd name="adj" fmla="val 20012"/>
            </a:avLst>
          </a:prstGeom>
          <a:solidFill>
            <a:srgbClr val="F9F7F7"/>
          </a:solidFill>
          <a:ln/>
        </p:spPr>
        <p:txBody>
          <a:bodyPr/>
          <a:lstStyle/>
          <a:p>
            <a:endParaRPr lang="ja-JP" altLang="en-US" sz="1500"/>
          </a:p>
        </p:txBody>
      </p:sp>
      <p:sp>
        <p:nvSpPr>
          <p:cNvPr id="14" name="Text 11"/>
          <p:cNvSpPr/>
          <p:nvPr/>
        </p:nvSpPr>
        <p:spPr>
          <a:xfrm>
            <a:off x="6507550" y="4765823"/>
            <a:ext cx="2362081" cy="295198"/>
          </a:xfrm>
          <a:prstGeom prst="rect">
            <a:avLst/>
          </a:prstGeom>
          <a:noFill/>
          <a:ln/>
        </p:spPr>
        <p:txBody>
          <a:bodyPr wrap="none" lIns="0" tIns="0" rIns="0" bIns="0" rtlCol="0" anchor="t"/>
          <a:lstStyle/>
          <a:p>
            <a:pPr>
              <a:lnSpc>
                <a:spcPts val="2291"/>
              </a:lnSpc>
            </a:pPr>
            <a:r>
              <a:rPr lang="en-US" sz="1833" dirty="0">
                <a:solidFill>
                  <a:srgbClr val="504C49"/>
                </a:solidFill>
                <a:latin typeface="Platypi Medium" pitchFamily="34" charset="0"/>
                <a:ea typeface="Platypi Medium" pitchFamily="34" charset="-122"/>
                <a:cs typeface="Platypi Medium" pitchFamily="34" charset="-120"/>
              </a:rPr>
              <a:t>Future Work</a:t>
            </a:r>
            <a:endParaRPr lang="en-US" sz="1833" dirty="0"/>
          </a:p>
        </p:txBody>
      </p:sp>
      <p:sp>
        <p:nvSpPr>
          <p:cNvPr id="15" name="Text 12"/>
          <p:cNvSpPr/>
          <p:nvPr/>
        </p:nvSpPr>
        <p:spPr>
          <a:xfrm>
            <a:off x="6507551" y="5174399"/>
            <a:ext cx="5019955" cy="302340"/>
          </a:xfrm>
          <a:prstGeom prst="rect">
            <a:avLst/>
          </a:prstGeom>
          <a:noFill/>
          <a:ln/>
        </p:spPr>
        <p:txBody>
          <a:bodyPr wrap="none" lIns="0" tIns="0" rIns="0" bIns="0" rtlCol="0" anchor="t"/>
          <a:lstStyle/>
          <a:p>
            <a:pPr>
              <a:lnSpc>
                <a:spcPts val="2374"/>
              </a:lnSpc>
            </a:pPr>
            <a:r>
              <a:rPr lang="en-US" sz="1458" dirty="0">
                <a:solidFill>
                  <a:srgbClr val="504C49"/>
                </a:solidFill>
                <a:latin typeface="Source Serif Pro" pitchFamily="34" charset="0"/>
                <a:ea typeface="Source Serif Pro" pitchFamily="34" charset="-122"/>
                <a:cs typeface="Source Serif Pro" pitchFamily="34" charset="-120"/>
              </a:rPr>
              <a:t>Refine calibration for biological particle accuracy</a:t>
            </a:r>
            <a:endParaRPr lang="en-US" sz="1458" dirty="0"/>
          </a:p>
        </p:txBody>
      </p:sp>
      <p:sp>
        <p:nvSpPr>
          <p:cNvPr id="16" name="動作設定ボタン: ホーム 15">
            <a:hlinkClick r:id="" action="ppaction://hlinkshowjump?jump=firstslide" highlightClick="1"/>
            <a:extLst>
              <a:ext uri="{FF2B5EF4-FFF2-40B4-BE49-F238E27FC236}">
                <a16:creationId xmlns:a16="http://schemas.microsoft.com/office/drawing/2014/main" id="{3E1AB77F-F0E3-085E-2BA4-D732C92F7B11}"/>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7" name="動作設定ボタン: 進む/次へ 16">
            <a:hlinkClick r:id="" action="ppaction://hlinkshowjump?jump=nextslide" highlightClick="1"/>
            <a:extLst>
              <a:ext uri="{FF2B5EF4-FFF2-40B4-BE49-F238E27FC236}">
                <a16:creationId xmlns:a16="http://schemas.microsoft.com/office/drawing/2014/main" id="{64D65C33-928F-E1F5-8412-3F7DCE9F65D4}"/>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8" name="動作設定ボタン: 戻る/前へ 17">
            <a:hlinkClick r:id="" action="ppaction://hlinkshowjump?jump=previousslide" highlightClick="1"/>
            <a:extLst>
              <a:ext uri="{FF2B5EF4-FFF2-40B4-BE49-F238E27FC236}">
                <a16:creationId xmlns:a16="http://schemas.microsoft.com/office/drawing/2014/main" id="{BF45339D-A65B-58BA-DF95-A1BFD62EE1D7}"/>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9" name="Text 0">
            <a:extLst>
              <a:ext uri="{FF2B5EF4-FFF2-40B4-BE49-F238E27FC236}">
                <a16:creationId xmlns:a16="http://schemas.microsoft.com/office/drawing/2014/main" id="{54B45976-4103-5CE4-4003-B42B31A22C07}"/>
              </a:ext>
            </a:extLst>
          </p:cNvPr>
          <p:cNvSpPr/>
          <p:nvPr/>
        </p:nvSpPr>
        <p:spPr>
          <a:xfrm>
            <a:off x="2795020" y="6271118"/>
            <a:ext cx="1687760" cy="490761"/>
          </a:xfrm>
          <a:prstGeom prst="rect">
            <a:avLst/>
          </a:prstGeom>
          <a:solidFill>
            <a:schemeClr val="bg1"/>
          </a:solidFill>
          <a:ln/>
        </p:spPr>
        <p:txBody>
          <a:bodyPr wrap="square" lIns="0" tIns="0" rIns="0" bIns="0" rtlCol="0" anchor="t"/>
          <a:lstStyle/>
          <a:p>
            <a:pPr>
              <a:lnSpc>
                <a:spcPts val="4249"/>
              </a:lnSpc>
            </a:pPr>
            <a:r>
              <a:rPr lang="en-US" sz="3416" dirty="0">
                <a:solidFill>
                  <a:schemeClr val="accent1"/>
                </a:solidFill>
              </a:rPr>
              <a:t>NOT real!</a:t>
            </a:r>
          </a:p>
        </p:txBody>
      </p:sp>
      <p:sp>
        <p:nvSpPr>
          <p:cNvPr id="21" name="Text 0">
            <a:extLst>
              <a:ext uri="{FF2B5EF4-FFF2-40B4-BE49-F238E27FC236}">
                <a16:creationId xmlns:a16="http://schemas.microsoft.com/office/drawing/2014/main" id="{F53F1BC9-2DE2-AC8E-93ED-2E417DDA3E63}"/>
              </a:ext>
            </a:extLst>
          </p:cNvPr>
          <p:cNvSpPr/>
          <p:nvPr/>
        </p:nvSpPr>
        <p:spPr>
          <a:xfrm>
            <a:off x="11072318" y="-141902"/>
            <a:ext cx="1116506" cy="473094"/>
          </a:xfrm>
          <a:prstGeom prst="rect">
            <a:avLst/>
          </a:prstGeom>
          <a:noFill/>
          <a:ln/>
        </p:spPr>
        <p:txBody>
          <a:bodyPr wrap="square" lIns="0" tIns="0" rIns="0" bIns="0" rtlCol="0" anchor="t"/>
          <a:lstStyle/>
          <a:p>
            <a:pPr>
              <a:lnSpc>
                <a:spcPts val="4249"/>
              </a:lnSpc>
            </a:pPr>
            <a:r>
              <a:rPr lang="en-US" sz="2400" dirty="0">
                <a:solidFill>
                  <a:schemeClr val="accent1"/>
                </a:solidFill>
              </a:rPr>
              <a:t>Outdoor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CFAF-9454-73CB-7BA5-F644325D490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37A04ED-8593-8FBF-1B8A-6DB1231AEE3B}"/>
              </a:ext>
            </a:extLst>
          </p:cNvPr>
          <p:cNvSpPr>
            <a:spLocks noGrp="1"/>
          </p:cNvSpPr>
          <p:nvPr>
            <p:ph type="title"/>
          </p:nvPr>
        </p:nvSpPr>
        <p:spPr/>
        <p:txBody>
          <a:bodyPr>
            <a:normAutofit/>
          </a:bodyPr>
          <a:lstStyle/>
          <a:p>
            <a:r>
              <a:rPr kumimoji="1" lang="en-US" altLang="ja-JP" sz="6000" dirty="0">
                <a:solidFill>
                  <a:srgbClr val="201B18"/>
                </a:solidFill>
                <a:latin typeface="+mj-lt"/>
                <a:ea typeface="Platypi Medium" pitchFamily="34" charset="-122"/>
                <a:cs typeface="Platypi Medium" pitchFamily="34" charset="-120"/>
              </a:rPr>
              <a:t>Indoor comparison</a:t>
            </a:r>
            <a:endParaRPr kumimoji="1" lang="ja-JP" altLang="en-US" sz="6000"/>
          </a:p>
        </p:txBody>
      </p:sp>
      <p:sp>
        <p:nvSpPr>
          <p:cNvPr id="4" name="スライド番号プレースホルダー 3">
            <a:extLst>
              <a:ext uri="{FF2B5EF4-FFF2-40B4-BE49-F238E27FC236}">
                <a16:creationId xmlns:a16="http://schemas.microsoft.com/office/drawing/2014/main" id="{A5410A86-8EC1-1668-10EF-C09B5B80333F}"/>
              </a:ext>
            </a:extLst>
          </p:cNvPr>
          <p:cNvSpPr>
            <a:spLocks noGrp="1"/>
          </p:cNvSpPr>
          <p:nvPr>
            <p:ph type="sldNum" sz="quarter" idx="12"/>
          </p:nvPr>
        </p:nvSpPr>
        <p:spPr/>
        <p:txBody>
          <a:bodyPr/>
          <a:lstStyle/>
          <a:p>
            <a:fld id="{C1FF6DA9-008F-8B48-92A6-B652298478BF}" type="slidenum">
              <a:rPr lang="en-US" smtClean="0"/>
              <a:t>34</a:t>
            </a:fld>
            <a:endParaRPr lang="en-US"/>
          </a:p>
        </p:txBody>
      </p:sp>
    </p:spTree>
    <p:extLst>
      <p:ext uri="{BB962C8B-B14F-4D97-AF65-F5344CB8AC3E}">
        <p14:creationId xmlns:p14="http://schemas.microsoft.com/office/powerpoint/2010/main" val="1227971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kumimoji="1" lang="en-US" sz="1799">
              <a:solidFill>
                <a:prstClr val="white"/>
              </a:solidFill>
              <a:latin typeface="游ゴシック" panose="02110004020202020204"/>
            </a:endParaRPr>
          </a:p>
        </p:txBody>
      </p:sp>
      <p:pic>
        <p:nvPicPr>
          <p:cNvPr id="4" name="図 3">
            <a:extLst>
              <a:ext uri="{FF2B5EF4-FFF2-40B4-BE49-F238E27FC236}">
                <a16:creationId xmlns:a16="http://schemas.microsoft.com/office/drawing/2014/main" id="{E931AA09-6029-DF80-0323-1CD1EB0EC5A8}"/>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flipH="1">
            <a:off x="938502" y="965841"/>
            <a:ext cx="3020663" cy="4926319"/>
          </a:xfrm>
          <a:prstGeom prst="rect">
            <a:avLst/>
          </a:prstGeom>
        </p:spPr>
      </p:pic>
      <p:sp>
        <p:nvSpPr>
          <p:cNvPr id="18" name="Freeform: Shape 17">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8786" y="893"/>
            <a:ext cx="7560039" cy="6856214"/>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defTabSz="914126"/>
            <a:endParaRPr kumimoji="1" lang="en-US" sz="1799">
              <a:solidFill>
                <a:prstClr val="black"/>
              </a:solidFill>
              <a:latin typeface="游ゴシック" panose="02110004020202020204"/>
            </a:endParaRPr>
          </a:p>
        </p:txBody>
      </p:sp>
      <p:sp>
        <p:nvSpPr>
          <p:cNvPr id="2" name="タイトル 1">
            <a:extLst>
              <a:ext uri="{FF2B5EF4-FFF2-40B4-BE49-F238E27FC236}">
                <a16:creationId xmlns:a16="http://schemas.microsoft.com/office/drawing/2014/main" id="{5D576CF2-2F02-4693-2437-B69118675AFC}"/>
              </a:ext>
            </a:extLst>
          </p:cNvPr>
          <p:cNvSpPr>
            <a:spLocks noGrp="1"/>
          </p:cNvSpPr>
          <p:nvPr>
            <p:ph type="ctrTitle"/>
          </p:nvPr>
        </p:nvSpPr>
        <p:spPr>
          <a:xfrm>
            <a:off x="5620597" y="763232"/>
            <a:ext cx="5647878" cy="3199029"/>
          </a:xfrm>
        </p:spPr>
        <p:txBody>
          <a:bodyPr anchor="b">
            <a:normAutofit fontScale="90000"/>
          </a:bodyPr>
          <a:lstStyle/>
          <a:p>
            <a:pPr algn="l"/>
            <a:r>
              <a:rPr lang="en-US" altLang="ja-JP" sz="6598" dirty="0">
                <a:solidFill>
                  <a:srgbClr val="FFFFFF"/>
                </a:solidFill>
                <a:latin typeface="Calibri" panose="020F0502020204030204" pitchFamily="34" charset="0"/>
                <a:cs typeface="Calibri" panose="020F0502020204030204" pitchFamily="34" charset="0"/>
              </a:rPr>
              <a:t>Comparison of two real-time bioaerosol counters</a:t>
            </a:r>
            <a:endParaRPr lang="ja-JP" altLang="en-US" sz="6598">
              <a:solidFill>
                <a:srgbClr val="FFFFFF"/>
              </a:solidFill>
              <a:latin typeface="Calibri" panose="020F0502020204030204" pitchFamily="34" charset="0"/>
              <a:cs typeface="Calibri" panose="020F0502020204030204" pitchFamily="34" charset="0"/>
            </a:endParaRPr>
          </a:p>
        </p:txBody>
      </p:sp>
      <p:sp>
        <p:nvSpPr>
          <p:cNvPr id="3" name="字幕 2">
            <a:extLst>
              <a:ext uri="{FF2B5EF4-FFF2-40B4-BE49-F238E27FC236}">
                <a16:creationId xmlns:a16="http://schemas.microsoft.com/office/drawing/2014/main" id="{709940D2-4A2F-5D5E-28A7-292B5D7CB721}"/>
              </a:ext>
            </a:extLst>
          </p:cNvPr>
          <p:cNvSpPr>
            <a:spLocks noGrp="1"/>
          </p:cNvSpPr>
          <p:nvPr>
            <p:ph type="subTitle" idx="1"/>
          </p:nvPr>
        </p:nvSpPr>
        <p:spPr>
          <a:xfrm>
            <a:off x="5363546" y="4421162"/>
            <a:ext cx="6448810" cy="2250642"/>
          </a:xfrm>
        </p:spPr>
        <p:txBody>
          <a:bodyPr anchor="t">
            <a:normAutofit fontScale="92500" lnSpcReduction="20000"/>
          </a:bodyPr>
          <a:lstStyle/>
          <a:p>
            <a:pPr algn="l"/>
            <a:r>
              <a:rPr kumimoji="1" lang="en-US" altLang="ja-JP" dirty="0">
                <a:solidFill>
                  <a:srgbClr val="FFFFFF"/>
                </a:solidFill>
                <a:latin typeface="Calibri" panose="020F0502020204030204" pitchFamily="34" charset="0"/>
                <a:cs typeface="Calibri" panose="020F0502020204030204" pitchFamily="34" charset="0"/>
              </a:rPr>
              <a:t>Dec 13</a:t>
            </a:r>
            <a:r>
              <a:rPr kumimoji="1" lang="en-US" altLang="ja-JP" baseline="30000" dirty="0">
                <a:solidFill>
                  <a:srgbClr val="FFFFFF"/>
                </a:solidFill>
                <a:latin typeface="Calibri" panose="020F0502020204030204" pitchFamily="34" charset="0"/>
                <a:cs typeface="Calibri" panose="020F0502020204030204" pitchFamily="34" charset="0"/>
              </a:rPr>
              <a:t>th</a:t>
            </a:r>
            <a:r>
              <a:rPr kumimoji="1" lang="en-US" altLang="ja-JP" dirty="0">
                <a:solidFill>
                  <a:srgbClr val="FFFFFF"/>
                </a:solidFill>
                <a:latin typeface="Calibri" panose="020F0502020204030204" pitchFamily="34" charset="0"/>
                <a:cs typeface="Calibri" panose="020F0502020204030204" pitchFamily="34" charset="0"/>
              </a:rPr>
              <a:t> 00:25 (Thu) ~ Dec 16</a:t>
            </a:r>
            <a:r>
              <a:rPr kumimoji="1" lang="en-US" altLang="ja-JP" baseline="30000" dirty="0">
                <a:solidFill>
                  <a:srgbClr val="FFFFFF"/>
                </a:solidFill>
                <a:latin typeface="Calibri" panose="020F0502020204030204" pitchFamily="34" charset="0"/>
                <a:cs typeface="Calibri" panose="020F0502020204030204" pitchFamily="34" charset="0"/>
              </a:rPr>
              <a:t>th</a:t>
            </a:r>
            <a:r>
              <a:rPr kumimoji="1" lang="en-US" altLang="ja-JP" dirty="0">
                <a:solidFill>
                  <a:srgbClr val="FFFFFF"/>
                </a:solidFill>
                <a:latin typeface="Calibri" panose="020F0502020204030204" pitchFamily="34" charset="0"/>
                <a:cs typeface="Calibri" panose="020F0502020204030204" pitchFamily="34" charset="0"/>
              </a:rPr>
              <a:t> 11:05 (Mon)</a:t>
            </a:r>
          </a:p>
          <a:p>
            <a:pPr marL="342797" indent="-342797" algn="l">
              <a:buFont typeface="Arial" panose="020B0604020202020204" pitchFamily="34" charset="0"/>
              <a:buChar char="•"/>
            </a:pPr>
            <a:r>
              <a:rPr lang="en-US" altLang="ja-JP" dirty="0">
                <a:solidFill>
                  <a:srgbClr val="FFFFFF"/>
                </a:solidFill>
                <a:latin typeface="Calibri" panose="020F0502020204030204" pitchFamily="34" charset="0"/>
                <a:cs typeface="Calibri" panose="020F0502020204030204" pitchFamily="34" charset="0"/>
              </a:rPr>
              <a:t>1 min measure and 9 min interval </a:t>
            </a:r>
          </a:p>
          <a:p>
            <a:pPr marL="342797" indent="-342797" algn="l">
              <a:buFont typeface="Arial" panose="020B0604020202020204" pitchFamily="34" charset="0"/>
              <a:buChar char="•"/>
            </a:pPr>
            <a:r>
              <a:rPr lang="en-US" altLang="ja-JP" dirty="0">
                <a:solidFill>
                  <a:srgbClr val="FFFFFF"/>
                </a:solidFill>
                <a:latin typeface="Calibri" panose="020F0502020204030204" pitchFamily="34" charset="0"/>
                <a:cs typeface="Calibri" panose="020F0502020204030204" pitchFamily="34" charset="0"/>
              </a:rPr>
              <a:t>28.3 L/min</a:t>
            </a:r>
          </a:p>
          <a:p>
            <a:pPr algn="l"/>
            <a:endParaRPr kumimoji="1" lang="en-US" altLang="ja-JP" dirty="0">
              <a:solidFill>
                <a:srgbClr val="FFFFFF"/>
              </a:solidFill>
              <a:latin typeface="Calibri" panose="020F0502020204030204" pitchFamily="34" charset="0"/>
              <a:cs typeface="Calibri" panose="020F0502020204030204" pitchFamily="34" charset="0"/>
            </a:endParaRPr>
          </a:p>
          <a:p>
            <a:pPr algn="l"/>
            <a:r>
              <a:rPr lang="en-US" altLang="ja-JP" dirty="0" err="1">
                <a:solidFill>
                  <a:srgbClr val="FFFFFF"/>
                </a:solidFill>
                <a:latin typeface="Calibri" panose="020F0502020204030204" pitchFamily="34" charset="0"/>
                <a:cs typeface="Calibri" panose="020F0502020204030204" pitchFamily="34" charset="0"/>
              </a:rPr>
              <a:t>Fumito</a:t>
            </a:r>
            <a:r>
              <a:rPr lang="en-US" altLang="ja-JP" dirty="0">
                <a:solidFill>
                  <a:srgbClr val="FFFFFF"/>
                </a:solidFill>
                <a:latin typeface="Calibri" panose="020F0502020204030204" pitchFamily="34" charset="0"/>
                <a:cs typeface="Calibri" panose="020F0502020204030204" pitchFamily="34" charset="0"/>
              </a:rPr>
              <a:t> MARYAMA and So FUJIYOSHI</a:t>
            </a:r>
          </a:p>
          <a:p>
            <a:pPr algn="l"/>
            <a:r>
              <a:rPr kumimoji="1" lang="en-US" altLang="ja-JP" dirty="0">
                <a:solidFill>
                  <a:srgbClr val="FFFFFF"/>
                </a:solidFill>
                <a:latin typeface="Calibri" panose="020F0502020204030204" pitchFamily="34" charset="0"/>
                <a:cs typeface="Calibri" panose="020F0502020204030204" pitchFamily="34" charset="0"/>
              </a:rPr>
              <a:t>Dec29th, 2024</a:t>
            </a:r>
            <a:endParaRPr kumimoji="1" lang="ja-JP" altLang="en-US">
              <a:solidFill>
                <a:srgbClr val="FFFFFF"/>
              </a:solidFill>
              <a:latin typeface="Calibri" panose="020F0502020204030204" pitchFamily="34" charset="0"/>
              <a:cs typeface="Calibri" panose="020F0502020204030204" pitchFamily="34" charset="0"/>
            </a:endParaRPr>
          </a:p>
        </p:txBody>
      </p:sp>
      <p:sp>
        <p:nvSpPr>
          <p:cNvPr id="20"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6192" y="4043142"/>
            <a:ext cx="5302139" cy="18283"/>
          </a:xfrm>
          <a:custGeom>
            <a:avLst/>
            <a:gdLst>
              <a:gd name="connsiteX0" fmla="*/ 0 w 5302139"/>
              <a:gd name="connsiteY0" fmla="*/ 0 h 18283"/>
              <a:gd name="connsiteX1" fmla="*/ 556725 w 5302139"/>
              <a:gd name="connsiteY1" fmla="*/ 0 h 18283"/>
              <a:gd name="connsiteX2" fmla="*/ 1272513 w 5302139"/>
              <a:gd name="connsiteY2" fmla="*/ 0 h 18283"/>
              <a:gd name="connsiteX3" fmla="*/ 1882259 w 5302139"/>
              <a:gd name="connsiteY3" fmla="*/ 0 h 18283"/>
              <a:gd name="connsiteX4" fmla="*/ 2438984 w 5302139"/>
              <a:gd name="connsiteY4" fmla="*/ 0 h 18283"/>
              <a:gd name="connsiteX5" fmla="*/ 3154773 w 5302139"/>
              <a:gd name="connsiteY5" fmla="*/ 0 h 18283"/>
              <a:gd name="connsiteX6" fmla="*/ 3817540 w 5302139"/>
              <a:gd name="connsiteY6" fmla="*/ 0 h 18283"/>
              <a:gd name="connsiteX7" fmla="*/ 4480307 w 5302139"/>
              <a:gd name="connsiteY7" fmla="*/ 0 h 18283"/>
              <a:gd name="connsiteX8" fmla="*/ 5302139 w 5302139"/>
              <a:gd name="connsiteY8" fmla="*/ 0 h 18283"/>
              <a:gd name="connsiteX9" fmla="*/ 5302139 w 5302139"/>
              <a:gd name="connsiteY9" fmla="*/ 18283 h 18283"/>
              <a:gd name="connsiteX10" fmla="*/ 4745414 w 5302139"/>
              <a:gd name="connsiteY10" fmla="*/ 18283 h 18283"/>
              <a:gd name="connsiteX11" fmla="*/ 4241711 w 5302139"/>
              <a:gd name="connsiteY11" fmla="*/ 18283 h 18283"/>
              <a:gd name="connsiteX12" fmla="*/ 3525922 w 5302139"/>
              <a:gd name="connsiteY12" fmla="*/ 18283 h 18283"/>
              <a:gd name="connsiteX13" fmla="*/ 2969198 w 5302139"/>
              <a:gd name="connsiteY13" fmla="*/ 18283 h 18283"/>
              <a:gd name="connsiteX14" fmla="*/ 2253409 w 5302139"/>
              <a:gd name="connsiteY14" fmla="*/ 18283 h 18283"/>
              <a:gd name="connsiteX15" fmla="*/ 1484599 w 5302139"/>
              <a:gd name="connsiteY15" fmla="*/ 18283 h 18283"/>
              <a:gd name="connsiteX16" fmla="*/ 874853 w 5302139"/>
              <a:gd name="connsiteY16" fmla="*/ 18283 h 18283"/>
              <a:gd name="connsiteX17" fmla="*/ 0 w 5302139"/>
              <a:gd name="connsiteY17" fmla="*/ 18283 h 18283"/>
              <a:gd name="connsiteX18" fmla="*/ 0 w 5302139"/>
              <a:gd name="connsiteY18"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2139" h="18283" fill="none" extrusionOk="0">
                <a:moveTo>
                  <a:pt x="0" y="0"/>
                </a:moveTo>
                <a:cubicBezTo>
                  <a:pt x="256158" y="-20175"/>
                  <a:pt x="298916" y="-7203"/>
                  <a:pt x="556725" y="0"/>
                </a:cubicBezTo>
                <a:cubicBezTo>
                  <a:pt x="814535" y="7203"/>
                  <a:pt x="921765" y="-22550"/>
                  <a:pt x="1272513" y="0"/>
                </a:cubicBezTo>
                <a:cubicBezTo>
                  <a:pt x="1623261" y="22550"/>
                  <a:pt x="1648056" y="-17033"/>
                  <a:pt x="1882259" y="0"/>
                </a:cubicBezTo>
                <a:cubicBezTo>
                  <a:pt x="2116462" y="17033"/>
                  <a:pt x="2304965" y="8891"/>
                  <a:pt x="2438984" y="0"/>
                </a:cubicBezTo>
                <a:cubicBezTo>
                  <a:pt x="2573003" y="-8891"/>
                  <a:pt x="2998450" y="-13132"/>
                  <a:pt x="3154773" y="0"/>
                </a:cubicBezTo>
                <a:cubicBezTo>
                  <a:pt x="3311096" y="13132"/>
                  <a:pt x="3646999" y="1826"/>
                  <a:pt x="3817540" y="0"/>
                </a:cubicBezTo>
                <a:cubicBezTo>
                  <a:pt x="3988081" y="-1826"/>
                  <a:pt x="4174324" y="-27990"/>
                  <a:pt x="4480307" y="0"/>
                </a:cubicBezTo>
                <a:cubicBezTo>
                  <a:pt x="4786290" y="27990"/>
                  <a:pt x="4948881" y="2529"/>
                  <a:pt x="5302139" y="0"/>
                </a:cubicBezTo>
                <a:cubicBezTo>
                  <a:pt x="5301607" y="5552"/>
                  <a:pt x="5302298" y="10298"/>
                  <a:pt x="5302139" y="18283"/>
                </a:cubicBezTo>
                <a:cubicBezTo>
                  <a:pt x="5066436" y="5169"/>
                  <a:pt x="4977944" y="43119"/>
                  <a:pt x="4745414" y="18283"/>
                </a:cubicBezTo>
                <a:cubicBezTo>
                  <a:pt x="4512884" y="-6553"/>
                  <a:pt x="4424478" y="38756"/>
                  <a:pt x="4241711" y="18283"/>
                </a:cubicBezTo>
                <a:cubicBezTo>
                  <a:pt x="4058944" y="-2190"/>
                  <a:pt x="3828072" y="46140"/>
                  <a:pt x="3525922" y="18283"/>
                </a:cubicBezTo>
                <a:cubicBezTo>
                  <a:pt x="3223772" y="-9574"/>
                  <a:pt x="3221154" y="-4628"/>
                  <a:pt x="2969198" y="18283"/>
                </a:cubicBezTo>
                <a:cubicBezTo>
                  <a:pt x="2717242" y="41194"/>
                  <a:pt x="2516254" y="36135"/>
                  <a:pt x="2253409" y="18283"/>
                </a:cubicBezTo>
                <a:cubicBezTo>
                  <a:pt x="1990564" y="431"/>
                  <a:pt x="1655865" y="-9354"/>
                  <a:pt x="1484599" y="18283"/>
                </a:cubicBezTo>
                <a:cubicBezTo>
                  <a:pt x="1313333" y="45920"/>
                  <a:pt x="1147855" y="-9124"/>
                  <a:pt x="874853" y="18283"/>
                </a:cubicBezTo>
                <a:cubicBezTo>
                  <a:pt x="601851" y="45690"/>
                  <a:pt x="329916" y="-1979"/>
                  <a:pt x="0" y="18283"/>
                </a:cubicBezTo>
                <a:cubicBezTo>
                  <a:pt x="-85" y="11289"/>
                  <a:pt x="-520" y="6143"/>
                  <a:pt x="0" y="0"/>
                </a:cubicBezTo>
                <a:close/>
              </a:path>
              <a:path w="5302139" h="18283" stroke="0" extrusionOk="0">
                <a:moveTo>
                  <a:pt x="0" y="0"/>
                </a:moveTo>
                <a:cubicBezTo>
                  <a:pt x="140533" y="21726"/>
                  <a:pt x="315179" y="-3061"/>
                  <a:pt x="609746" y="0"/>
                </a:cubicBezTo>
                <a:cubicBezTo>
                  <a:pt x="904313" y="3061"/>
                  <a:pt x="872875" y="-24224"/>
                  <a:pt x="1113449" y="0"/>
                </a:cubicBezTo>
                <a:cubicBezTo>
                  <a:pt x="1354023" y="24224"/>
                  <a:pt x="1659670" y="10783"/>
                  <a:pt x="1882259" y="0"/>
                </a:cubicBezTo>
                <a:cubicBezTo>
                  <a:pt x="2104848" y="-10783"/>
                  <a:pt x="2276303" y="-11229"/>
                  <a:pt x="2492005" y="0"/>
                </a:cubicBezTo>
                <a:cubicBezTo>
                  <a:pt x="2707707" y="11229"/>
                  <a:pt x="2905240" y="-13509"/>
                  <a:pt x="3101751" y="0"/>
                </a:cubicBezTo>
                <a:cubicBezTo>
                  <a:pt x="3298262" y="13509"/>
                  <a:pt x="3662268" y="-34849"/>
                  <a:pt x="3870561" y="0"/>
                </a:cubicBezTo>
                <a:cubicBezTo>
                  <a:pt x="4078854" y="34849"/>
                  <a:pt x="4210257" y="-3644"/>
                  <a:pt x="4427286" y="0"/>
                </a:cubicBezTo>
                <a:cubicBezTo>
                  <a:pt x="4644315" y="3644"/>
                  <a:pt x="4968218" y="-34249"/>
                  <a:pt x="5302139" y="0"/>
                </a:cubicBezTo>
                <a:cubicBezTo>
                  <a:pt x="5301240" y="8438"/>
                  <a:pt x="5301700" y="10638"/>
                  <a:pt x="5302139" y="18283"/>
                </a:cubicBezTo>
                <a:cubicBezTo>
                  <a:pt x="5159830" y="17759"/>
                  <a:pt x="4930753" y="33001"/>
                  <a:pt x="4745414" y="18283"/>
                </a:cubicBezTo>
                <a:cubicBezTo>
                  <a:pt x="4560076" y="3565"/>
                  <a:pt x="4220414" y="34651"/>
                  <a:pt x="4082647" y="18283"/>
                </a:cubicBezTo>
                <a:cubicBezTo>
                  <a:pt x="3944880" y="1915"/>
                  <a:pt x="3661585" y="30687"/>
                  <a:pt x="3472901" y="18283"/>
                </a:cubicBezTo>
                <a:cubicBezTo>
                  <a:pt x="3284217" y="5879"/>
                  <a:pt x="2874423" y="19048"/>
                  <a:pt x="2704091" y="18283"/>
                </a:cubicBezTo>
                <a:cubicBezTo>
                  <a:pt x="2533759" y="17519"/>
                  <a:pt x="2181579" y="32224"/>
                  <a:pt x="1935281" y="18283"/>
                </a:cubicBezTo>
                <a:cubicBezTo>
                  <a:pt x="1688983" y="4343"/>
                  <a:pt x="1551829" y="6771"/>
                  <a:pt x="1378556" y="18283"/>
                </a:cubicBezTo>
                <a:cubicBezTo>
                  <a:pt x="1205284" y="29795"/>
                  <a:pt x="866899" y="12001"/>
                  <a:pt x="715789" y="18283"/>
                </a:cubicBezTo>
                <a:cubicBezTo>
                  <a:pt x="564679" y="24565"/>
                  <a:pt x="212461" y="30513"/>
                  <a:pt x="0" y="18283"/>
                </a:cubicBezTo>
                <a:cubicBezTo>
                  <a:pt x="160" y="10086"/>
                  <a:pt x="-801" y="7647"/>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kumimoji="1" lang="en-US" sz="1799">
              <a:solidFill>
                <a:prstClr val="white"/>
              </a:solidFill>
              <a:latin typeface="游ゴシック" panose="02110004020202020204"/>
            </a:endParaRPr>
          </a:p>
        </p:txBody>
      </p:sp>
      <p:sp>
        <p:nvSpPr>
          <p:cNvPr id="5" name="動作設定ボタン: ホーム 4">
            <a:hlinkClick r:id="" action="ppaction://hlinkshowjump?jump=firstslide" highlightClick="1"/>
            <a:extLst>
              <a:ext uri="{FF2B5EF4-FFF2-40B4-BE49-F238E27FC236}">
                <a16:creationId xmlns:a16="http://schemas.microsoft.com/office/drawing/2014/main" id="{AA993609-EA18-D522-CD81-02D5275A259F}"/>
              </a:ext>
            </a:extLst>
          </p:cNvPr>
          <p:cNvSpPr/>
          <p:nvPr/>
        </p:nvSpPr>
        <p:spPr>
          <a:xfrm>
            <a:off x="10520375" y="625074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6" name="動作設定ボタン: 進む/次へ 5">
            <a:hlinkClick r:id="" action="ppaction://hlinkshowjump?jump=nextslide" highlightClick="1"/>
            <a:extLst>
              <a:ext uri="{FF2B5EF4-FFF2-40B4-BE49-F238E27FC236}">
                <a16:creationId xmlns:a16="http://schemas.microsoft.com/office/drawing/2014/main" id="{6791EBB1-B8D8-B5A2-EC7B-2951E49C0E1B}"/>
              </a:ext>
            </a:extLst>
          </p:cNvPr>
          <p:cNvSpPr/>
          <p:nvPr/>
        </p:nvSpPr>
        <p:spPr>
          <a:xfrm>
            <a:off x="11585604" y="625074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7" name="動作設定ボタン: 戻る/前へ 6">
            <a:hlinkClick r:id="" action="ppaction://hlinkshowjump?jump=previousslide" highlightClick="1"/>
            <a:extLst>
              <a:ext uri="{FF2B5EF4-FFF2-40B4-BE49-F238E27FC236}">
                <a16:creationId xmlns:a16="http://schemas.microsoft.com/office/drawing/2014/main" id="{07E0D57F-1098-B58A-B436-81D4C46128BD}"/>
              </a:ext>
            </a:extLst>
          </p:cNvPr>
          <p:cNvSpPr/>
          <p:nvPr/>
        </p:nvSpPr>
        <p:spPr>
          <a:xfrm>
            <a:off x="11038850" y="625074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Text 0">
            <a:extLst>
              <a:ext uri="{FF2B5EF4-FFF2-40B4-BE49-F238E27FC236}">
                <a16:creationId xmlns:a16="http://schemas.microsoft.com/office/drawing/2014/main" id="{16134047-BECD-0309-1981-76AEC8F8BD0F}"/>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2053854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57CA9A3-78AE-6717-1C6F-DC0B878E51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425" y="3785098"/>
            <a:ext cx="3894042" cy="2920532"/>
          </a:xfrm>
          <a:prstGeom prst="rect">
            <a:avLst/>
          </a:prstGeom>
        </p:spPr>
      </p:pic>
      <p:pic>
        <p:nvPicPr>
          <p:cNvPr id="12" name="IMG_0729">
            <a:hlinkClick r:id="" action="ppaction://media"/>
            <a:extLst>
              <a:ext uri="{FF2B5EF4-FFF2-40B4-BE49-F238E27FC236}">
                <a16:creationId xmlns:a16="http://schemas.microsoft.com/office/drawing/2014/main" id="{4DF8DD0C-747E-13DC-9549-860DF9FBA1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2205" y="893"/>
            <a:ext cx="3856620" cy="6856214"/>
          </a:xfrm>
          <a:prstGeom prst="rect">
            <a:avLst/>
          </a:prstGeom>
        </p:spPr>
      </p:pic>
      <p:sp>
        <p:nvSpPr>
          <p:cNvPr id="14" name="字幕 2">
            <a:extLst>
              <a:ext uri="{FF2B5EF4-FFF2-40B4-BE49-F238E27FC236}">
                <a16:creationId xmlns:a16="http://schemas.microsoft.com/office/drawing/2014/main" id="{76DAF45D-8C78-297C-D61F-26A4A62A1D15}"/>
              </a:ext>
            </a:extLst>
          </p:cNvPr>
          <p:cNvSpPr txBox="1">
            <a:spLocks/>
          </p:cNvSpPr>
          <p:nvPr/>
        </p:nvSpPr>
        <p:spPr>
          <a:xfrm>
            <a:off x="253206" y="277463"/>
            <a:ext cx="6448810" cy="3215021"/>
          </a:xfrm>
          <a:prstGeom prst="rect">
            <a:avLst/>
          </a:prstGeom>
        </p:spPr>
        <p:txBody>
          <a:bodyPr vert="horz" lIns="91416" tIns="45708" rIns="91416" bIns="45708"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Simultaneous monitoring with prototype device from </a:t>
            </a:r>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Kanomax</a:t>
            </a:r>
            <a:endPar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a:p>
            <a:pPr marL="228531" indent="-228531" defTabSz="914126"/>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Biotrak</a:t>
            </a:r>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 is much more noisy</a:t>
            </a:r>
          </a:p>
          <a:p>
            <a:pPr marL="228531" indent="-228531" defTabSz="914126"/>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Kanomax</a:t>
            </a:r>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 measures more large particles. (3-5, 5&lt;)</a:t>
            </a:r>
            <a:endParaRPr lang="ja-JP" altLang="en-US" sz="2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16" name="図 15">
            <a:extLst>
              <a:ext uri="{FF2B5EF4-FFF2-40B4-BE49-F238E27FC236}">
                <a16:creationId xmlns:a16="http://schemas.microsoft.com/office/drawing/2014/main" id="{1783F785-6F51-3EF1-29F3-04CBC9E0FD4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731404" y="3785098"/>
            <a:ext cx="3119012" cy="2920532"/>
          </a:xfrm>
          <a:prstGeom prst="rect">
            <a:avLst/>
          </a:prstGeom>
        </p:spPr>
      </p:pic>
      <p:sp>
        <p:nvSpPr>
          <p:cNvPr id="2" name="動作設定ボタン: ホーム 1">
            <a:hlinkClick r:id="" action="ppaction://hlinkshowjump?jump=firstslide" highlightClick="1"/>
            <a:extLst>
              <a:ext uri="{FF2B5EF4-FFF2-40B4-BE49-F238E27FC236}">
                <a16:creationId xmlns:a16="http://schemas.microsoft.com/office/drawing/2014/main" id="{C4C49C00-2474-566B-570C-3DE48C109FDA}"/>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3" name="動作設定ボタン: 進む/次へ 2">
            <a:hlinkClick r:id="" action="ppaction://hlinkshowjump?jump=nextslide" highlightClick="1"/>
            <a:extLst>
              <a:ext uri="{FF2B5EF4-FFF2-40B4-BE49-F238E27FC236}">
                <a16:creationId xmlns:a16="http://schemas.microsoft.com/office/drawing/2014/main" id="{A1572C7A-F6F1-845A-AEC3-8F79CDBD9664}"/>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4" name="動作設定ボタン: 戻る/前へ 3">
            <a:hlinkClick r:id="" action="ppaction://hlinkshowjump?jump=previousslide" highlightClick="1"/>
            <a:extLst>
              <a:ext uri="{FF2B5EF4-FFF2-40B4-BE49-F238E27FC236}">
                <a16:creationId xmlns:a16="http://schemas.microsoft.com/office/drawing/2014/main" id="{BD4FF7CA-E3F0-4ED5-F0F4-07BD75F02ECB}"/>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6" name="Text 0">
            <a:extLst>
              <a:ext uri="{FF2B5EF4-FFF2-40B4-BE49-F238E27FC236}">
                <a16:creationId xmlns:a16="http://schemas.microsoft.com/office/drawing/2014/main" id="{212C7B8B-7FB5-443A-F37E-C0FFB1DADAB0}"/>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6642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297FA34-B858-C07E-2997-64EE190CF6D9}"/>
              </a:ext>
            </a:extLst>
          </p:cNvPr>
          <p:cNvSpPr/>
          <p:nvPr/>
        </p:nvSpPr>
        <p:spPr>
          <a:xfrm>
            <a:off x="3887265" y="1780068"/>
            <a:ext cx="5780729" cy="41047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 name="正方形/長方形 4">
            <a:extLst>
              <a:ext uri="{FF2B5EF4-FFF2-40B4-BE49-F238E27FC236}">
                <a16:creationId xmlns:a16="http://schemas.microsoft.com/office/drawing/2014/main" id="{7F485407-A6D2-3C23-7759-19EB0592F828}"/>
              </a:ext>
            </a:extLst>
          </p:cNvPr>
          <p:cNvSpPr/>
          <p:nvPr/>
        </p:nvSpPr>
        <p:spPr>
          <a:xfrm>
            <a:off x="5200134" y="1912780"/>
            <a:ext cx="3641081" cy="2239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 name="テキスト ボックス 5">
            <a:extLst>
              <a:ext uri="{FF2B5EF4-FFF2-40B4-BE49-F238E27FC236}">
                <a16:creationId xmlns:a16="http://schemas.microsoft.com/office/drawing/2014/main" id="{1FB7A5D8-E0EA-04CD-D0B2-9F536D0C7753}"/>
              </a:ext>
            </a:extLst>
          </p:cNvPr>
          <p:cNvSpPr txBox="1"/>
          <p:nvPr/>
        </p:nvSpPr>
        <p:spPr>
          <a:xfrm>
            <a:off x="6233057" y="1860370"/>
            <a:ext cx="818044"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Screen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 name="正方形/長方形 6">
            <a:extLst>
              <a:ext uri="{FF2B5EF4-FFF2-40B4-BE49-F238E27FC236}">
                <a16:creationId xmlns:a16="http://schemas.microsoft.com/office/drawing/2014/main" id="{1E5C9692-E288-8CA7-5567-12122D30A013}"/>
              </a:ext>
            </a:extLst>
          </p:cNvPr>
          <p:cNvSpPr/>
          <p:nvPr/>
        </p:nvSpPr>
        <p:spPr>
          <a:xfrm>
            <a:off x="5067398" y="1636670"/>
            <a:ext cx="975316" cy="1433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8" name="正方形/長方形 7">
            <a:extLst>
              <a:ext uri="{FF2B5EF4-FFF2-40B4-BE49-F238E27FC236}">
                <a16:creationId xmlns:a16="http://schemas.microsoft.com/office/drawing/2014/main" id="{DF9B2634-F0B6-6DE3-A601-0534419ADB3A}"/>
              </a:ext>
            </a:extLst>
          </p:cNvPr>
          <p:cNvSpPr/>
          <p:nvPr/>
        </p:nvSpPr>
        <p:spPr>
          <a:xfrm>
            <a:off x="7263180" y="1636668"/>
            <a:ext cx="975316" cy="1433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9" name="テキスト ボックス 8">
            <a:extLst>
              <a:ext uri="{FF2B5EF4-FFF2-40B4-BE49-F238E27FC236}">
                <a16:creationId xmlns:a16="http://schemas.microsoft.com/office/drawing/2014/main" id="{2851D2C1-01BB-5DEF-4F69-CAFF4433C5EE}"/>
              </a:ext>
            </a:extLst>
          </p:cNvPr>
          <p:cNvSpPr txBox="1"/>
          <p:nvPr/>
        </p:nvSpPr>
        <p:spPr>
          <a:xfrm>
            <a:off x="5059297" y="1306876"/>
            <a:ext cx="972446"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Window</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0" name="正方形/長方形 9">
            <a:extLst>
              <a:ext uri="{FF2B5EF4-FFF2-40B4-BE49-F238E27FC236}">
                <a16:creationId xmlns:a16="http://schemas.microsoft.com/office/drawing/2014/main" id="{7652C304-99B9-22B6-C508-D36AAE809E50}"/>
              </a:ext>
            </a:extLst>
          </p:cNvPr>
          <p:cNvSpPr/>
          <p:nvPr/>
        </p:nvSpPr>
        <p:spPr>
          <a:xfrm>
            <a:off x="8692677" y="1634963"/>
            <a:ext cx="975316" cy="1433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1" name="テキスト ボックス 10">
            <a:extLst>
              <a:ext uri="{FF2B5EF4-FFF2-40B4-BE49-F238E27FC236}">
                <a16:creationId xmlns:a16="http://schemas.microsoft.com/office/drawing/2014/main" id="{DDD7EFBE-E5F4-A4AB-342F-0280C740C32E}"/>
              </a:ext>
            </a:extLst>
          </p:cNvPr>
          <p:cNvSpPr txBox="1"/>
          <p:nvPr/>
        </p:nvSpPr>
        <p:spPr>
          <a:xfrm>
            <a:off x="7201303" y="1306876"/>
            <a:ext cx="972446"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Window</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2" name="テキスト ボックス 11">
            <a:extLst>
              <a:ext uri="{FF2B5EF4-FFF2-40B4-BE49-F238E27FC236}">
                <a16:creationId xmlns:a16="http://schemas.microsoft.com/office/drawing/2014/main" id="{F428C702-7666-26FE-B3B3-778C350EB40A}"/>
              </a:ext>
            </a:extLst>
          </p:cNvPr>
          <p:cNvSpPr txBox="1"/>
          <p:nvPr/>
        </p:nvSpPr>
        <p:spPr>
          <a:xfrm>
            <a:off x="8914474" y="1306875"/>
            <a:ext cx="43947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AC</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3" name="正方形/長方形 12">
            <a:extLst>
              <a:ext uri="{FF2B5EF4-FFF2-40B4-BE49-F238E27FC236}">
                <a16:creationId xmlns:a16="http://schemas.microsoft.com/office/drawing/2014/main" id="{81A6F1ED-BF54-D3D5-3675-92009999CBE9}"/>
              </a:ext>
            </a:extLst>
          </p:cNvPr>
          <p:cNvSpPr/>
          <p:nvPr/>
        </p:nvSpPr>
        <p:spPr>
          <a:xfrm>
            <a:off x="9667993" y="2228185"/>
            <a:ext cx="826779" cy="18377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1AAB9D40-30C3-69D0-D8CF-5D490D1D7D4C}"/>
              </a:ext>
            </a:extLst>
          </p:cNvPr>
          <p:cNvSpPr txBox="1"/>
          <p:nvPr/>
        </p:nvSpPr>
        <p:spPr>
          <a:xfrm>
            <a:off x="10494772" y="2962423"/>
            <a:ext cx="960328"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Veranda</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5" name="正方形/長方形 14">
            <a:extLst>
              <a:ext uri="{FF2B5EF4-FFF2-40B4-BE49-F238E27FC236}">
                <a16:creationId xmlns:a16="http://schemas.microsoft.com/office/drawing/2014/main" id="{03BD77A0-34F1-7AF3-8297-DCED67823EEC}"/>
              </a:ext>
            </a:extLst>
          </p:cNvPr>
          <p:cNvSpPr/>
          <p:nvPr/>
        </p:nvSpPr>
        <p:spPr>
          <a:xfrm>
            <a:off x="9667994" y="4651659"/>
            <a:ext cx="91545" cy="7347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F273DBD1-153F-4320-091D-632A0BF202CB}"/>
              </a:ext>
            </a:extLst>
          </p:cNvPr>
          <p:cNvSpPr txBox="1"/>
          <p:nvPr/>
        </p:nvSpPr>
        <p:spPr>
          <a:xfrm>
            <a:off x="9723157" y="4880273"/>
            <a:ext cx="972446"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Window</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7" name="正方形/長方形 16">
            <a:extLst>
              <a:ext uri="{FF2B5EF4-FFF2-40B4-BE49-F238E27FC236}">
                <a16:creationId xmlns:a16="http://schemas.microsoft.com/office/drawing/2014/main" id="{0D756FE0-AD90-3191-28A5-933CF8883956}"/>
              </a:ext>
            </a:extLst>
          </p:cNvPr>
          <p:cNvSpPr/>
          <p:nvPr/>
        </p:nvSpPr>
        <p:spPr>
          <a:xfrm>
            <a:off x="3795719" y="2056208"/>
            <a:ext cx="91545" cy="7347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8" name="テキスト ボックス 17">
            <a:extLst>
              <a:ext uri="{FF2B5EF4-FFF2-40B4-BE49-F238E27FC236}">
                <a16:creationId xmlns:a16="http://schemas.microsoft.com/office/drawing/2014/main" id="{2AE16D3D-829C-E426-8AD3-A80DA6A03AA5}"/>
              </a:ext>
            </a:extLst>
          </p:cNvPr>
          <p:cNvSpPr txBox="1"/>
          <p:nvPr/>
        </p:nvSpPr>
        <p:spPr>
          <a:xfrm>
            <a:off x="2850072" y="2241355"/>
            <a:ext cx="972446"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Window</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9" name="正方形/長方形 18">
            <a:extLst>
              <a:ext uri="{FF2B5EF4-FFF2-40B4-BE49-F238E27FC236}">
                <a16:creationId xmlns:a16="http://schemas.microsoft.com/office/drawing/2014/main" id="{9AE34AC5-BF1E-B19C-C4FE-4EA1270927E6}"/>
              </a:ext>
            </a:extLst>
          </p:cNvPr>
          <p:cNvSpPr/>
          <p:nvPr/>
        </p:nvSpPr>
        <p:spPr>
          <a:xfrm>
            <a:off x="3795721" y="3081015"/>
            <a:ext cx="91545" cy="7347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0" name="テキスト ボックス 19">
            <a:extLst>
              <a:ext uri="{FF2B5EF4-FFF2-40B4-BE49-F238E27FC236}">
                <a16:creationId xmlns:a16="http://schemas.microsoft.com/office/drawing/2014/main" id="{3024355C-3324-D439-27E8-C90E7C671BB8}"/>
              </a:ext>
            </a:extLst>
          </p:cNvPr>
          <p:cNvSpPr txBox="1"/>
          <p:nvPr/>
        </p:nvSpPr>
        <p:spPr>
          <a:xfrm>
            <a:off x="2850074" y="3278859"/>
            <a:ext cx="972446"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Window</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1" name="正方形/長方形 20">
            <a:extLst>
              <a:ext uri="{FF2B5EF4-FFF2-40B4-BE49-F238E27FC236}">
                <a16:creationId xmlns:a16="http://schemas.microsoft.com/office/drawing/2014/main" id="{71C9FEB1-AF6F-12CE-E3C3-5AE9E5E2E5AF}"/>
              </a:ext>
            </a:extLst>
          </p:cNvPr>
          <p:cNvSpPr/>
          <p:nvPr/>
        </p:nvSpPr>
        <p:spPr>
          <a:xfrm>
            <a:off x="5059297" y="5203628"/>
            <a:ext cx="4601122" cy="6760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2" name="正方形/長方形 21">
            <a:extLst>
              <a:ext uri="{FF2B5EF4-FFF2-40B4-BE49-F238E27FC236}">
                <a16:creationId xmlns:a16="http://schemas.microsoft.com/office/drawing/2014/main" id="{92C6A82D-C655-6A0F-B144-6724408D606B}"/>
              </a:ext>
            </a:extLst>
          </p:cNvPr>
          <p:cNvSpPr/>
          <p:nvPr/>
        </p:nvSpPr>
        <p:spPr>
          <a:xfrm>
            <a:off x="8228682" y="5292043"/>
            <a:ext cx="1322910" cy="50608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3" name="テキスト ボックス 22">
            <a:extLst>
              <a:ext uri="{FF2B5EF4-FFF2-40B4-BE49-F238E27FC236}">
                <a16:creationId xmlns:a16="http://schemas.microsoft.com/office/drawing/2014/main" id="{E5086101-DBF3-E20C-197C-A3CBE5711960}"/>
              </a:ext>
            </a:extLst>
          </p:cNvPr>
          <p:cNvSpPr txBox="1"/>
          <p:nvPr/>
        </p:nvSpPr>
        <p:spPr>
          <a:xfrm>
            <a:off x="8446237" y="5376786"/>
            <a:ext cx="829073"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Burner</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4" name="正方形/長方形 23">
            <a:extLst>
              <a:ext uri="{FF2B5EF4-FFF2-40B4-BE49-F238E27FC236}">
                <a16:creationId xmlns:a16="http://schemas.microsoft.com/office/drawing/2014/main" id="{1E509AF6-A4BE-59A8-265E-107C45DD923C}"/>
              </a:ext>
            </a:extLst>
          </p:cNvPr>
          <p:cNvSpPr/>
          <p:nvPr/>
        </p:nvSpPr>
        <p:spPr>
          <a:xfrm>
            <a:off x="8400464" y="5884614"/>
            <a:ext cx="1037193" cy="896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5" name="テキスト ボックス 24">
            <a:extLst>
              <a:ext uri="{FF2B5EF4-FFF2-40B4-BE49-F238E27FC236}">
                <a16:creationId xmlns:a16="http://schemas.microsoft.com/office/drawing/2014/main" id="{BE2A12B7-A146-BC8B-585A-DCFB07180D58}"/>
              </a:ext>
            </a:extLst>
          </p:cNvPr>
          <p:cNvSpPr txBox="1"/>
          <p:nvPr/>
        </p:nvSpPr>
        <p:spPr>
          <a:xfrm>
            <a:off x="8620238" y="5924347"/>
            <a:ext cx="516680"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Fan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8" name="正方形/長方形 27">
            <a:extLst>
              <a:ext uri="{FF2B5EF4-FFF2-40B4-BE49-F238E27FC236}">
                <a16:creationId xmlns:a16="http://schemas.microsoft.com/office/drawing/2014/main" id="{6741A01F-2E8E-7E0B-3B03-EEB6DF73E103}"/>
              </a:ext>
            </a:extLst>
          </p:cNvPr>
          <p:cNvSpPr/>
          <p:nvPr/>
        </p:nvSpPr>
        <p:spPr>
          <a:xfrm>
            <a:off x="3897394" y="5879704"/>
            <a:ext cx="1154328" cy="8531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9" name="テキスト ボックス 28">
            <a:extLst>
              <a:ext uri="{FF2B5EF4-FFF2-40B4-BE49-F238E27FC236}">
                <a16:creationId xmlns:a16="http://schemas.microsoft.com/office/drawing/2014/main" id="{99D48964-08A1-3609-BA54-969CD46D5E0C}"/>
              </a:ext>
            </a:extLst>
          </p:cNvPr>
          <p:cNvSpPr txBox="1"/>
          <p:nvPr/>
        </p:nvSpPr>
        <p:spPr>
          <a:xfrm>
            <a:off x="3952327" y="6272583"/>
            <a:ext cx="966931"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Corridor</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1" name="正方形/長方形 30">
            <a:extLst>
              <a:ext uri="{FF2B5EF4-FFF2-40B4-BE49-F238E27FC236}">
                <a16:creationId xmlns:a16="http://schemas.microsoft.com/office/drawing/2014/main" id="{E8762731-06AA-563D-A064-826FF1542F05}"/>
              </a:ext>
            </a:extLst>
          </p:cNvPr>
          <p:cNvSpPr/>
          <p:nvPr/>
        </p:nvSpPr>
        <p:spPr>
          <a:xfrm>
            <a:off x="1420206" y="3847617"/>
            <a:ext cx="2461492" cy="11662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3" name="テキスト ボックス 32">
            <a:extLst>
              <a:ext uri="{FF2B5EF4-FFF2-40B4-BE49-F238E27FC236}">
                <a16:creationId xmlns:a16="http://schemas.microsoft.com/office/drawing/2014/main" id="{6C968010-205F-384C-5545-88FEA6C89967}"/>
              </a:ext>
            </a:extLst>
          </p:cNvPr>
          <p:cNvSpPr txBox="1"/>
          <p:nvPr/>
        </p:nvSpPr>
        <p:spPr>
          <a:xfrm>
            <a:off x="2798746" y="5420371"/>
            <a:ext cx="966931"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Corridor</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4" name="正方形/長方形 33">
            <a:extLst>
              <a:ext uri="{FF2B5EF4-FFF2-40B4-BE49-F238E27FC236}">
                <a16:creationId xmlns:a16="http://schemas.microsoft.com/office/drawing/2014/main" id="{C40FD4B6-A470-938D-0F9D-7DB1ECC33EA5}"/>
              </a:ext>
            </a:extLst>
          </p:cNvPr>
          <p:cNvSpPr/>
          <p:nvPr/>
        </p:nvSpPr>
        <p:spPr>
          <a:xfrm>
            <a:off x="1420067" y="5015947"/>
            <a:ext cx="1154327" cy="86375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5" name="テキスト ボックス 34">
            <a:extLst>
              <a:ext uri="{FF2B5EF4-FFF2-40B4-BE49-F238E27FC236}">
                <a16:creationId xmlns:a16="http://schemas.microsoft.com/office/drawing/2014/main" id="{565C5F23-F7CB-AC1E-7BC0-A3FC3E8C11E2}"/>
              </a:ext>
            </a:extLst>
          </p:cNvPr>
          <p:cNvSpPr txBox="1"/>
          <p:nvPr/>
        </p:nvSpPr>
        <p:spPr>
          <a:xfrm>
            <a:off x="1368433" y="5295841"/>
            <a:ext cx="1089657"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Restroom</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6" name="正方形/長方形 35">
            <a:extLst>
              <a:ext uri="{FF2B5EF4-FFF2-40B4-BE49-F238E27FC236}">
                <a16:creationId xmlns:a16="http://schemas.microsoft.com/office/drawing/2014/main" id="{2F57453A-4B54-DE60-BEEC-7186DB96D0DB}"/>
              </a:ext>
            </a:extLst>
          </p:cNvPr>
          <p:cNvSpPr/>
          <p:nvPr/>
        </p:nvSpPr>
        <p:spPr>
          <a:xfrm>
            <a:off x="3054136" y="4489160"/>
            <a:ext cx="830035" cy="5081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7" name="テキスト ボックス 36">
            <a:extLst>
              <a:ext uri="{FF2B5EF4-FFF2-40B4-BE49-F238E27FC236}">
                <a16:creationId xmlns:a16="http://schemas.microsoft.com/office/drawing/2014/main" id="{045051DC-23C5-01AA-1F37-323C7A2E2904}"/>
              </a:ext>
            </a:extLst>
          </p:cNvPr>
          <p:cNvSpPr txBox="1"/>
          <p:nvPr/>
        </p:nvSpPr>
        <p:spPr>
          <a:xfrm>
            <a:off x="3093152" y="4604500"/>
            <a:ext cx="684803"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Basin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8" name="正方形/長方形 37">
            <a:extLst>
              <a:ext uri="{FF2B5EF4-FFF2-40B4-BE49-F238E27FC236}">
                <a16:creationId xmlns:a16="http://schemas.microsoft.com/office/drawing/2014/main" id="{2217A79E-AF7A-00EF-FED0-83FA480A90BC}"/>
              </a:ext>
            </a:extLst>
          </p:cNvPr>
          <p:cNvSpPr/>
          <p:nvPr/>
        </p:nvSpPr>
        <p:spPr>
          <a:xfrm>
            <a:off x="3051583" y="3850030"/>
            <a:ext cx="830035" cy="5081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9" name="テキスト ボックス 38">
            <a:extLst>
              <a:ext uri="{FF2B5EF4-FFF2-40B4-BE49-F238E27FC236}">
                <a16:creationId xmlns:a16="http://schemas.microsoft.com/office/drawing/2014/main" id="{883D3119-025D-21F8-50B2-A5E1069E23F3}"/>
              </a:ext>
            </a:extLst>
          </p:cNvPr>
          <p:cNvSpPr txBox="1"/>
          <p:nvPr/>
        </p:nvSpPr>
        <p:spPr>
          <a:xfrm>
            <a:off x="3087425" y="3993913"/>
            <a:ext cx="685572" cy="276999"/>
          </a:xfrm>
          <a:prstGeom prst="rect">
            <a:avLst/>
          </a:prstGeom>
          <a:noFill/>
        </p:spPr>
        <p:txBody>
          <a:bodyPr wrap="none" rtlCol="0">
            <a:spAutoFit/>
          </a:bodyPr>
          <a:lstStyle/>
          <a:p>
            <a:pPr defTabSz="914126"/>
            <a:r>
              <a:rPr kumimoji="1" lang="en-US" altLang="ja-JP" sz="12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Laundry</a:t>
            </a:r>
            <a:endParaRPr kumimoji="1" lang="ja-JP" altLang="en-US" sz="12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0" name="正方形/長方形 39">
            <a:extLst>
              <a:ext uri="{FF2B5EF4-FFF2-40B4-BE49-F238E27FC236}">
                <a16:creationId xmlns:a16="http://schemas.microsoft.com/office/drawing/2014/main" id="{9AD4D023-95F5-0963-BA60-887076EF2FA6}"/>
              </a:ext>
            </a:extLst>
          </p:cNvPr>
          <p:cNvSpPr/>
          <p:nvPr/>
        </p:nvSpPr>
        <p:spPr>
          <a:xfrm>
            <a:off x="1420066" y="3848613"/>
            <a:ext cx="1154328" cy="116525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1" name="テキスト ボックス 40">
            <a:extLst>
              <a:ext uri="{FF2B5EF4-FFF2-40B4-BE49-F238E27FC236}">
                <a16:creationId xmlns:a16="http://schemas.microsoft.com/office/drawing/2014/main" id="{F0462A19-F13A-4FD2-1832-F52986034D1A}"/>
              </a:ext>
            </a:extLst>
          </p:cNvPr>
          <p:cNvSpPr txBox="1"/>
          <p:nvPr/>
        </p:nvSpPr>
        <p:spPr>
          <a:xfrm>
            <a:off x="1399395" y="4234620"/>
            <a:ext cx="1121397"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Bathroom</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6" name="正方形/長方形 25">
            <a:extLst>
              <a:ext uri="{FF2B5EF4-FFF2-40B4-BE49-F238E27FC236}">
                <a16:creationId xmlns:a16="http://schemas.microsoft.com/office/drawing/2014/main" id="{16ADC793-388C-7A20-76CF-715C07DF8984}"/>
              </a:ext>
            </a:extLst>
          </p:cNvPr>
          <p:cNvSpPr/>
          <p:nvPr/>
        </p:nvSpPr>
        <p:spPr>
          <a:xfrm rot="16200000">
            <a:off x="4446649" y="5361339"/>
            <a:ext cx="49011" cy="10371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2" name="正方形/長方形 41">
            <a:extLst>
              <a:ext uri="{FF2B5EF4-FFF2-40B4-BE49-F238E27FC236}">
                <a16:creationId xmlns:a16="http://schemas.microsoft.com/office/drawing/2014/main" id="{80638D55-D90B-7030-E6D4-D13938D74C85}"/>
              </a:ext>
            </a:extLst>
          </p:cNvPr>
          <p:cNvSpPr/>
          <p:nvPr/>
        </p:nvSpPr>
        <p:spPr>
          <a:xfrm>
            <a:off x="9652276" y="2250953"/>
            <a:ext cx="45707" cy="18006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3" name="正方形/長方形 42">
            <a:extLst>
              <a:ext uri="{FF2B5EF4-FFF2-40B4-BE49-F238E27FC236}">
                <a16:creationId xmlns:a16="http://schemas.microsoft.com/office/drawing/2014/main" id="{0DF2E8D4-FDE2-05A7-520E-11EC88FFA914}"/>
              </a:ext>
            </a:extLst>
          </p:cNvPr>
          <p:cNvSpPr/>
          <p:nvPr/>
        </p:nvSpPr>
        <p:spPr>
          <a:xfrm>
            <a:off x="2543284" y="4453153"/>
            <a:ext cx="45707" cy="4909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2" name="正方形/長方形 31">
            <a:extLst>
              <a:ext uri="{FF2B5EF4-FFF2-40B4-BE49-F238E27FC236}">
                <a16:creationId xmlns:a16="http://schemas.microsoft.com/office/drawing/2014/main" id="{213AA63A-7628-73CF-1B3D-E4931DD9C010}"/>
              </a:ext>
            </a:extLst>
          </p:cNvPr>
          <p:cNvSpPr/>
          <p:nvPr/>
        </p:nvSpPr>
        <p:spPr>
          <a:xfrm>
            <a:off x="2750542" y="5015551"/>
            <a:ext cx="1154328" cy="855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4" name="正方形/長方形 43">
            <a:extLst>
              <a:ext uri="{FF2B5EF4-FFF2-40B4-BE49-F238E27FC236}">
                <a16:creationId xmlns:a16="http://schemas.microsoft.com/office/drawing/2014/main" id="{EFE074EB-E033-A946-AE6D-EACD25A30335}"/>
              </a:ext>
            </a:extLst>
          </p:cNvPr>
          <p:cNvSpPr/>
          <p:nvPr/>
        </p:nvSpPr>
        <p:spPr>
          <a:xfrm>
            <a:off x="2543284" y="5214954"/>
            <a:ext cx="45707" cy="4909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5" name="正方形/長方形 44">
            <a:extLst>
              <a:ext uri="{FF2B5EF4-FFF2-40B4-BE49-F238E27FC236}">
                <a16:creationId xmlns:a16="http://schemas.microsoft.com/office/drawing/2014/main" id="{7DEC066F-40D8-84F8-21EF-FA7882FD3C1C}"/>
              </a:ext>
            </a:extLst>
          </p:cNvPr>
          <p:cNvSpPr/>
          <p:nvPr/>
        </p:nvSpPr>
        <p:spPr>
          <a:xfrm rot="5400000">
            <a:off x="2805876" y="4800472"/>
            <a:ext cx="45707" cy="4220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6" name="正方形/長方形 45">
            <a:extLst>
              <a:ext uri="{FF2B5EF4-FFF2-40B4-BE49-F238E27FC236}">
                <a16:creationId xmlns:a16="http://schemas.microsoft.com/office/drawing/2014/main" id="{796ABCF4-5625-EAC5-63AC-880924B4CADD}"/>
              </a:ext>
            </a:extLst>
          </p:cNvPr>
          <p:cNvSpPr/>
          <p:nvPr/>
        </p:nvSpPr>
        <p:spPr>
          <a:xfrm>
            <a:off x="9004787" y="2195927"/>
            <a:ext cx="572980" cy="12675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7" name="正方形/長方形 46">
            <a:extLst>
              <a:ext uri="{FF2B5EF4-FFF2-40B4-BE49-F238E27FC236}">
                <a16:creationId xmlns:a16="http://schemas.microsoft.com/office/drawing/2014/main" id="{F41CAF56-C396-4A50-B8F7-AD80C12C634E}"/>
              </a:ext>
            </a:extLst>
          </p:cNvPr>
          <p:cNvSpPr/>
          <p:nvPr/>
        </p:nvSpPr>
        <p:spPr>
          <a:xfrm>
            <a:off x="4037373" y="1880049"/>
            <a:ext cx="572980" cy="12675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8" name="テキスト ボックス 47">
            <a:extLst>
              <a:ext uri="{FF2B5EF4-FFF2-40B4-BE49-F238E27FC236}">
                <a16:creationId xmlns:a16="http://schemas.microsoft.com/office/drawing/2014/main" id="{B5B9719B-9D65-4842-FD07-A03AA9B99AFD}"/>
              </a:ext>
            </a:extLst>
          </p:cNvPr>
          <p:cNvSpPr txBox="1"/>
          <p:nvPr/>
        </p:nvSpPr>
        <p:spPr>
          <a:xfrm>
            <a:off x="8937333" y="2658439"/>
            <a:ext cx="636713"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Desk</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9" name="正方形/長方形 48">
            <a:extLst>
              <a:ext uri="{FF2B5EF4-FFF2-40B4-BE49-F238E27FC236}">
                <a16:creationId xmlns:a16="http://schemas.microsoft.com/office/drawing/2014/main" id="{68870E0C-2B6D-DCAF-E7F0-D1EBA694D0D4}"/>
              </a:ext>
            </a:extLst>
          </p:cNvPr>
          <p:cNvSpPr/>
          <p:nvPr/>
        </p:nvSpPr>
        <p:spPr>
          <a:xfrm rot="16200000">
            <a:off x="4467861" y="2756815"/>
            <a:ext cx="526159" cy="13946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0" name="正方形/長方形 49">
            <a:extLst>
              <a:ext uri="{FF2B5EF4-FFF2-40B4-BE49-F238E27FC236}">
                <a16:creationId xmlns:a16="http://schemas.microsoft.com/office/drawing/2014/main" id="{28F13C19-295A-089A-9184-1B8B73DE1BEC}"/>
              </a:ext>
            </a:extLst>
          </p:cNvPr>
          <p:cNvSpPr/>
          <p:nvPr/>
        </p:nvSpPr>
        <p:spPr>
          <a:xfrm rot="5400000">
            <a:off x="5857654" y="3047629"/>
            <a:ext cx="736340" cy="20747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1" name="テキスト ボックス 50">
            <a:extLst>
              <a:ext uri="{FF2B5EF4-FFF2-40B4-BE49-F238E27FC236}">
                <a16:creationId xmlns:a16="http://schemas.microsoft.com/office/drawing/2014/main" id="{D8862F76-0E76-DA5B-4DA5-E948C91765D2}"/>
              </a:ext>
            </a:extLst>
          </p:cNvPr>
          <p:cNvSpPr txBox="1"/>
          <p:nvPr/>
        </p:nvSpPr>
        <p:spPr>
          <a:xfrm>
            <a:off x="3990364" y="2460466"/>
            <a:ext cx="588944"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Sofa</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2" name="テキスト ボックス 51">
            <a:extLst>
              <a:ext uri="{FF2B5EF4-FFF2-40B4-BE49-F238E27FC236}">
                <a16:creationId xmlns:a16="http://schemas.microsoft.com/office/drawing/2014/main" id="{D17C8F80-92B4-FBE8-ACF0-F650E17682B3}"/>
              </a:ext>
            </a:extLst>
          </p:cNvPr>
          <p:cNvSpPr txBox="1"/>
          <p:nvPr/>
        </p:nvSpPr>
        <p:spPr>
          <a:xfrm>
            <a:off x="4429312" y="3316924"/>
            <a:ext cx="588944"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Sofa</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3" name="テキスト ボックス 52">
            <a:extLst>
              <a:ext uri="{FF2B5EF4-FFF2-40B4-BE49-F238E27FC236}">
                <a16:creationId xmlns:a16="http://schemas.microsoft.com/office/drawing/2014/main" id="{508A7739-3295-E90A-C07C-800D4C5DDE0F}"/>
              </a:ext>
            </a:extLst>
          </p:cNvPr>
          <p:cNvSpPr txBox="1"/>
          <p:nvPr/>
        </p:nvSpPr>
        <p:spPr>
          <a:xfrm>
            <a:off x="5841865" y="3941727"/>
            <a:ext cx="679610"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Table</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4" name="正方形/長方形 53">
            <a:extLst>
              <a:ext uri="{FF2B5EF4-FFF2-40B4-BE49-F238E27FC236}">
                <a16:creationId xmlns:a16="http://schemas.microsoft.com/office/drawing/2014/main" id="{2E8E116B-51E1-C1F9-956D-DDD76103074D}"/>
              </a:ext>
            </a:extLst>
          </p:cNvPr>
          <p:cNvSpPr/>
          <p:nvPr/>
        </p:nvSpPr>
        <p:spPr>
          <a:xfrm rot="5400000">
            <a:off x="8990854" y="3502293"/>
            <a:ext cx="285467" cy="88835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5" name="テキスト ボックス 54">
            <a:extLst>
              <a:ext uri="{FF2B5EF4-FFF2-40B4-BE49-F238E27FC236}">
                <a16:creationId xmlns:a16="http://schemas.microsoft.com/office/drawing/2014/main" id="{EE286857-2578-EAD9-42CE-180A837BC38F}"/>
              </a:ext>
            </a:extLst>
          </p:cNvPr>
          <p:cNvSpPr txBox="1"/>
          <p:nvPr/>
        </p:nvSpPr>
        <p:spPr>
          <a:xfrm>
            <a:off x="8689411" y="3771216"/>
            <a:ext cx="844077"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Cooker</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6" name="正方形/長方形 55">
            <a:extLst>
              <a:ext uri="{FF2B5EF4-FFF2-40B4-BE49-F238E27FC236}">
                <a16:creationId xmlns:a16="http://schemas.microsoft.com/office/drawing/2014/main" id="{9858E5CF-09C0-A8A1-01D9-A2F8485CE5FD}"/>
              </a:ext>
            </a:extLst>
          </p:cNvPr>
          <p:cNvSpPr/>
          <p:nvPr/>
        </p:nvSpPr>
        <p:spPr>
          <a:xfrm rot="5400000">
            <a:off x="8999579" y="3820826"/>
            <a:ext cx="275457" cy="88835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7" name="テキスト ボックス 56">
            <a:extLst>
              <a:ext uri="{FF2B5EF4-FFF2-40B4-BE49-F238E27FC236}">
                <a16:creationId xmlns:a16="http://schemas.microsoft.com/office/drawing/2014/main" id="{C6BE7ED6-F16E-2CAD-6C4C-631E4D83121A}"/>
              </a:ext>
            </a:extLst>
          </p:cNvPr>
          <p:cNvSpPr txBox="1"/>
          <p:nvPr/>
        </p:nvSpPr>
        <p:spPr>
          <a:xfrm>
            <a:off x="8693132" y="4088847"/>
            <a:ext cx="76783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Fridge</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8" name="正方形/長方形 57">
            <a:extLst>
              <a:ext uri="{FF2B5EF4-FFF2-40B4-BE49-F238E27FC236}">
                <a16:creationId xmlns:a16="http://schemas.microsoft.com/office/drawing/2014/main" id="{59B8CAB6-5095-9AFB-1157-067EA1FE969C}"/>
              </a:ext>
            </a:extLst>
          </p:cNvPr>
          <p:cNvSpPr/>
          <p:nvPr/>
        </p:nvSpPr>
        <p:spPr>
          <a:xfrm rot="5400000">
            <a:off x="4048865" y="4049411"/>
            <a:ext cx="283187" cy="50594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9" name="テキスト ボックス 58">
            <a:extLst>
              <a:ext uri="{FF2B5EF4-FFF2-40B4-BE49-F238E27FC236}">
                <a16:creationId xmlns:a16="http://schemas.microsoft.com/office/drawing/2014/main" id="{C721E43B-056A-AC2E-D35F-44F5A2FB394D}"/>
              </a:ext>
            </a:extLst>
          </p:cNvPr>
          <p:cNvSpPr txBox="1"/>
          <p:nvPr/>
        </p:nvSpPr>
        <p:spPr>
          <a:xfrm>
            <a:off x="3868925" y="4166958"/>
            <a:ext cx="594522" cy="276999"/>
          </a:xfrm>
          <a:prstGeom prst="rect">
            <a:avLst/>
          </a:prstGeom>
          <a:noFill/>
        </p:spPr>
        <p:txBody>
          <a:bodyPr wrap="none" rtlCol="0">
            <a:spAutoFit/>
          </a:bodyPr>
          <a:lstStyle/>
          <a:p>
            <a:pPr defTabSz="914126"/>
            <a:r>
              <a:rPr kumimoji="1" lang="en-US" altLang="ja-JP" sz="1200"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Airdog</a:t>
            </a:r>
            <a:endParaRPr kumimoji="1" lang="ja-JP" altLang="en-US" sz="12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0" name="正方形/長方形 59">
            <a:extLst>
              <a:ext uri="{FF2B5EF4-FFF2-40B4-BE49-F238E27FC236}">
                <a16:creationId xmlns:a16="http://schemas.microsoft.com/office/drawing/2014/main" id="{8BD8CA5A-AD22-CD7F-3203-F26E34E7ACA7}"/>
              </a:ext>
            </a:extLst>
          </p:cNvPr>
          <p:cNvSpPr/>
          <p:nvPr/>
        </p:nvSpPr>
        <p:spPr>
          <a:xfrm rot="5400000">
            <a:off x="6515129" y="1982988"/>
            <a:ext cx="223986" cy="6155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1" name="テキスト ボックス 60">
            <a:extLst>
              <a:ext uri="{FF2B5EF4-FFF2-40B4-BE49-F238E27FC236}">
                <a16:creationId xmlns:a16="http://schemas.microsoft.com/office/drawing/2014/main" id="{E7B3140F-6E80-7333-1BE2-0D3FA17DBB33}"/>
              </a:ext>
            </a:extLst>
          </p:cNvPr>
          <p:cNvSpPr txBox="1"/>
          <p:nvPr/>
        </p:nvSpPr>
        <p:spPr>
          <a:xfrm>
            <a:off x="6237211" y="2158504"/>
            <a:ext cx="705706" cy="276999"/>
          </a:xfrm>
          <a:prstGeom prst="rect">
            <a:avLst/>
          </a:prstGeom>
          <a:noFill/>
        </p:spPr>
        <p:txBody>
          <a:bodyPr wrap="none" rtlCol="0">
            <a:spAutoFit/>
          </a:bodyPr>
          <a:lstStyle/>
          <a:p>
            <a:pPr defTabSz="914126"/>
            <a:r>
              <a:rPr kumimoji="1" lang="en-US" altLang="ja-JP" sz="12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Roomba</a:t>
            </a:r>
            <a:endParaRPr kumimoji="1" lang="ja-JP" altLang="en-US" sz="12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2" name="正方形/長方形 61">
            <a:extLst>
              <a:ext uri="{FF2B5EF4-FFF2-40B4-BE49-F238E27FC236}">
                <a16:creationId xmlns:a16="http://schemas.microsoft.com/office/drawing/2014/main" id="{D277D98F-BEE7-B589-9C80-E68335F0ADD5}"/>
              </a:ext>
            </a:extLst>
          </p:cNvPr>
          <p:cNvSpPr/>
          <p:nvPr/>
        </p:nvSpPr>
        <p:spPr>
          <a:xfrm rot="5400000">
            <a:off x="5094793" y="5232635"/>
            <a:ext cx="572980" cy="6439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3" name="テキスト ボックス 62">
            <a:extLst>
              <a:ext uri="{FF2B5EF4-FFF2-40B4-BE49-F238E27FC236}">
                <a16:creationId xmlns:a16="http://schemas.microsoft.com/office/drawing/2014/main" id="{389321AA-1134-1260-CF5E-7BDEBE8C8F0E}"/>
              </a:ext>
            </a:extLst>
          </p:cNvPr>
          <p:cNvSpPr txBox="1"/>
          <p:nvPr/>
        </p:nvSpPr>
        <p:spPr>
          <a:xfrm>
            <a:off x="4991390" y="5397062"/>
            <a:ext cx="730777"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Micro</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4" name="正方形/長方形 63">
            <a:extLst>
              <a:ext uri="{FF2B5EF4-FFF2-40B4-BE49-F238E27FC236}">
                <a16:creationId xmlns:a16="http://schemas.microsoft.com/office/drawing/2014/main" id="{E1DCF3FB-BD2A-A8AB-D860-773C936155EC}"/>
              </a:ext>
            </a:extLst>
          </p:cNvPr>
          <p:cNvSpPr/>
          <p:nvPr/>
        </p:nvSpPr>
        <p:spPr>
          <a:xfrm rot="5400000">
            <a:off x="5769530" y="5233509"/>
            <a:ext cx="572980" cy="6439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5" name="テキスト ボックス 64">
            <a:extLst>
              <a:ext uri="{FF2B5EF4-FFF2-40B4-BE49-F238E27FC236}">
                <a16:creationId xmlns:a16="http://schemas.microsoft.com/office/drawing/2014/main" id="{338FF47F-9B6F-1490-A530-9A325B64023A}"/>
              </a:ext>
            </a:extLst>
          </p:cNvPr>
          <p:cNvSpPr txBox="1"/>
          <p:nvPr/>
        </p:nvSpPr>
        <p:spPr>
          <a:xfrm>
            <a:off x="5728607" y="5329001"/>
            <a:ext cx="825935" cy="461545"/>
          </a:xfrm>
          <a:prstGeom prst="rect">
            <a:avLst/>
          </a:prstGeom>
          <a:noFill/>
        </p:spPr>
        <p:txBody>
          <a:bodyPr wrap="square" rtlCol="0">
            <a:spAutoFit/>
          </a:bodyPr>
          <a:lstStyle/>
          <a:p>
            <a:pPr defTabSz="914126"/>
            <a:r>
              <a:rPr kumimoji="1" lang="en-US" altLang="ja-JP" sz="12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Dish washer</a:t>
            </a:r>
            <a:endParaRPr kumimoji="1" lang="ja-JP" altLang="en-US" sz="12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6" name="正方形/長方形 65">
            <a:extLst>
              <a:ext uri="{FF2B5EF4-FFF2-40B4-BE49-F238E27FC236}">
                <a16:creationId xmlns:a16="http://schemas.microsoft.com/office/drawing/2014/main" id="{82DE1CC8-B50F-666C-6E58-9945075935B0}"/>
              </a:ext>
            </a:extLst>
          </p:cNvPr>
          <p:cNvSpPr/>
          <p:nvPr/>
        </p:nvSpPr>
        <p:spPr>
          <a:xfrm rot="5400000">
            <a:off x="7009478" y="4709215"/>
            <a:ext cx="572980" cy="170301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67" name="テキスト ボックス 66">
            <a:extLst>
              <a:ext uri="{FF2B5EF4-FFF2-40B4-BE49-F238E27FC236}">
                <a16:creationId xmlns:a16="http://schemas.microsoft.com/office/drawing/2014/main" id="{9426408A-8F36-FA01-6B3A-5AC66B8318A8}"/>
              </a:ext>
            </a:extLst>
          </p:cNvPr>
          <p:cNvSpPr txBox="1"/>
          <p:nvPr/>
        </p:nvSpPr>
        <p:spPr>
          <a:xfrm>
            <a:off x="7018526" y="5397062"/>
            <a:ext cx="569387"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Sink</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0" name="正方形/長方形 69">
            <a:extLst>
              <a:ext uri="{FF2B5EF4-FFF2-40B4-BE49-F238E27FC236}">
                <a16:creationId xmlns:a16="http://schemas.microsoft.com/office/drawing/2014/main" id="{5F2380BA-5593-A59A-38D3-3BE415D99C2E}"/>
              </a:ext>
            </a:extLst>
          </p:cNvPr>
          <p:cNvSpPr/>
          <p:nvPr/>
        </p:nvSpPr>
        <p:spPr>
          <a:xfrm rot="5400000">
            <a:off x="8955415" y="4186289"/>
            <a:ext cx="369235" cy="88835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1" name="テキスト ボックス 70">
            <a:extLst>
              <a:ext uri="{FF2B5EF4-FFF2-40B4-BE49-F238E27FC236}">
                <a16:creationId xmlns:a16="http://schemas.microsoft.com/office/drawing/2014/main" id="{88AABD28-C836-030B-9CD3-BBFC2A9A7C54}"/>
              </a:ext>
            </a:extLst>
          </p:cNvPr>
          <p:cNvSpPr txBox="1"/>
          <p:nvPr/>
        </p:nvSpPr>
        <p:spPr>
          <a:xfrm>
            <a:off x="8781760" y="4470461"/>
            <a:ext cx="679610"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Table</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2" name="正方形/長方形 71">
            <a:extLst>
              <a:ext uri="{FF2B5EF4-FFF2-40B4-BE49-F238E27FC236}">
                <a16:creationId xmlns:a16="http://schemas.microsoft.com/office/drawing/2014/main" id="{D9696073-04F0-E9AE-76F5-2FC8090E0EFA}"/>
              </a:ext>
            </a:extLst>
          </p:cNvPr>
          <p:cNvSpPr/>
          <p:nvPr/>
        </p:nvSpPr>
        <p:spPr>
          <a:xfrm rot="5400000">
            <a:off x="8984379" y="3192268"/>
            <a:ext cx="285467" cy="88835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3" name="テキスト ボックス 72">
            <a:extLst>
              <a:ext uri="{FF2B5EF4-FFF2-40B4-BE49-F238E27FC236}">
                <a16:creationId xmlns:a16="http://schemas.microsoft.com/office/drawing/2014/main" id="{11400B01-ABB9-991A-DB4A-325BC3D62BA1}"/>
              </a:ext>
            </a:extLst>
          </p:cNvPr>
          <p:cNvSpPr txBox="1"/>
          <p:nvPr/>
        </p:nvSpPr>
        <p:spPr>
          <a:xfrm>
            <a:off x="8664902" y="3510607"/>
            <a:ext cx="952305" cy="276927"/>
          </a:xfrm>
          <a:prstGeom prst="rect">
            <a:avLst/>
          </a:prstGeom>
          <a:noFill/>
        </p:spPr>
        <p:txBody>
          <a:bodyPr wrap="square" rtlCol="0">
            <a:spAutoFit/>
          </a:bodyPr>
          <a:lstStyle/>
          <a:p>
            <a:pPr defTabSz="914126"/>
            <a:r>
              <a:rPr kumimoji="1" lang="en-US" altLang="ja-JP" sz="12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Food dryer</a:t>
            </a:r>
            <a:endParaRPr kumimoji="1" lang="ja-JP" altLang="en-US" sz="12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4" name="正方形/長方形 73">
            <a:extLst>
              <a:ext uri="{FF2B5EF4-FFF2-40B4-BE49-F238E27FC236}">
                <a16:creationId xmlns:a16="http://schemas.microsoft.com/office/drawing/2014/main" id="{AAA5AB18-0C71-3B76-127C-A36B566ABAE7}"/>
              </a:ext>
            </a:extLst>
          </p:cNvPr>
          <p:cNvSpPr/>
          <p:nvPr/>
        </p:nvSpPr>
        <p:spPr>
          <a:xfrm rot="5400000">
            <a:off x="4204699" y="1627184"/>
            <a:ext cx="242740" cy="67669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200">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5" name="テキスト ボックス 74">
            <a:extLst>
              <a:ext uri="{FF2B5EF4-FFF2-40B4-BE49-F238E27FC236}">
                <a16:creationId xmlns:a16="http://schemas.microsoft.com/office/drawing/2014/main" id="{5BA4CD5C-A986-7D1A-3652-F0CDA980A708}"/>
              </a:ext>
            </a:extLst>
          </p:cNvPr>
          <p:cNvSpPr txBox="1"/>
          <p:nvPr/>
        </p:nvSpPr>
        <p:spPr>
          <a:xfrm>
            <a:off x="3898015" y="1829445"/>
            <a:ext cx="760978" cy="276999"/>
          </a:xfrm>
          <a:prstGeom prst="rect">
            <a:avLst/>
          </a:prstGeom>
          <a:noFill/>
          <a:ln>
            <a:noFill/>
          </a:ln>
        </p:spPr>
        <p:txBody>
          <a:bodyPr wrap="none" rtlCol="0">
            <a:spAutoFit/>
          </a:bodyPr>
          <a:lstStyle/>
          <a:p>
            <a:pPr defTabSz="914126"/>
            <a:r>
              <a:rPr kumimoji="1" lang="en-US" altLang="ja-JP" sz="1200" dirty="0" err="1">
                <a:solidFill>
                  <a:prstClr val="white"/>
                </a:solidFill>
                <a:latin typeface="Calibri" panose="020F0502020204030204" pitchFamily="34" charset="0"/>
                <a:ea typeface="游ゴシック" panose="020B0400000000000000" pitchFamily="34" charset="-128"/>
                <a:cs typeface="Calibri" panose="020F0502020204030204" pitchFamily="34" charset="0"/>
              </a:rPr>
              <a:t>Kanomax</a:t>
            </a:r>
            <a:endParaRPr kumimoji="1" lang="ja-JP" altLang="en-US" sz="1200">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6" name="正方形/長方形 75">
            <a:extLst>
              <a:ext uri="{FF2B5EF4-FFF2-40B4-BE49-F238E27FC236}">
                <a16:creationId xmlns:a16="http://schemas.microsoft.com/office/drawing/2014/main" id="{E420B234-1C0A-291D-D8FE-A5BB589BB1A5}"/>
              </a:ext>
            </a:extLst>
          </p:cNvPr>
          <p:cNvSpPr/>
          <p:nvPr/>
        </p:nvSpPr>
        <p:spPr>
          <a:xfrm rot="5400000">
            <a:off x="4782640" y="1934986"/>
            <a:ext cx="239567" cy="55574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200">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7" name="テキスト ボックス 76">
            <a:extLst>
              <a:ext uri="{FF2B5EF4-FFF2-40B4-BE49-F238E27FC236}">
                <a16:creationId xmlns:a16="http://schemas.microsoft.com/office/drawing/2014/main" id="{95D719C2-C052-81A0-D2D3-AB4697A60345}"/>
              </a:ext>
            </a:extLst>
          </p:cNvPr>
          <p:cNvSpPr txBox="1"/>
          <p:nvPr/>
        </p:nvSpPr>
        <p:spPr>
          <a:xfrm>
            <a:off x="4529400" y="2075922"/>
            <a:ext cx="644857" cy="276999"/>
          </a:xfrm>
          <a:prstGeom prst="rect">
            <a:avLst/>
          </a:prstGeom>
          <a:noFill/>
          <a:ln>
            <a:noFill/>
          </a:ln>
        </p:spPr>
        <p:txBody>
          <a:bodyPr wrap="none" rtlCol="0">
            <a:spAutoFit/>
          </a:bodyPr>
          <a:lstStyle/>
          <a:p>
            <a:pPr defTabSz="914126"/>
            <a:r>
              <a:rPr kumimoji="1" lang="en-US" altLang="ja-JP" sz="1200" dirty="0" err="1">
                <a:solidFill>
                  <a:prstClr val="white"/>
                </a:solidFill>
                <a:latin typeface="Calibri" panose="020F0502020204030204" pitchFamily="34" charset="0"/>
                <a:ea typeface="游ゴシック" panose="020B0400000000000000" pitchFamily="34" charset="-128"/>
                <a:cs typeface="Calibri" panose="020F0502020204030204" pitchFamily="34" charset="0"/>
              </a:rPr>
              <a:t>BioTrak</a:t>
            </a:r>
            <a:endParaRPr kumimoji="1" lang="ja-JP" altLang="en-US" sz="1200">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grpSp>
        <p:nvGrpSpPr>
          <p:cNvPr id="95" name="グループ化 94">
            <a:extLst>
              <a:ext uri="{FF2B5EF4-FFF2-40B4-BE49-F238E27FC236}">
                <a16:creationId xmlns:a16="http://schemas.microsoft.com/office/drawing/2014/main" id="{576FEBA3-A1B7-2EF2-8FA2-1EB1E1F8ED04}"/>
              </a:ext>
            </a:extLst>
          </p:cNvPr>
          <p:cNvGrpSpPr/>
          <p:nvPr/>
        </p:nvGrpSpPr>
        <p:grpSpPr>
          <a:xfrm>
            <a:off x="1420066" y="5881382"/>
            <a:ext cx="2478074" cy="856046"/>
            <a:chOff x="737041" y="4900240"/>
            <a:chExt cx="2478719" cy="856269"/>
          </a:xfrm>
        </p:grpSpPr>
        <p:sp>
          <p:nvSpPr>
            <p:cNvPr id="30" name="正方形/長方形 29">
              <a:extLst>
                <a:ext uri="{FF2B5EF4-FFF2-40B4-BE49-F238E27FC236}">
                  <a16:creationId xmlns:a16="http://schemas.microsoft.com/office/drawing/2014/main" id="{EC75CC63-6C83-513D-EC0C-C7162D150C9F}"/>
                </a:ext>
              </a:extLst>
            </p:cNvPr>
            <p:cNvSpPr/>
            <p:nvPr/>
          </p:nvSpPr>
          <p:spPr>
            <a:xfrm>
              <a:off x="737041" y="4900240"/>
              <a:ext cx="2478719" cy="8533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cxnSp>
          <p:nvCxnSpPr>
            <p:cNvPr id="79" name="直線コネクタ 78">
              <a:extLst>
                <a:ext uri="{FF2B5EF4-FFF2-40B4-BE49-F238E27FC236}">
                  <a16:creationId xmlns:a16="http://schemas.microsoft.com/office/drawing/2014/main" id="{D14BA2BF-CFCB-1637-B41A-D82A8871CA51}"/>
                </a:ext>
              </a:extLst>
            </p:cNvPr>
            <p:cNvCxnSpPr>
              <a:cxnSpLocks/>
            </p:cNvCxnSpPr>
            <p:nvPr/>
          </p:nvCxnSpPr>
          <p:spPr>
            <a:xfrm>
              <a:off x="3039565"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3" name="直線コネクタ 82">
              <a:extLst>
                <a:ext uri="{FF2B5EF4-FFF2-40B4-BE49-F238E27FC236}">
                  <a16:creationId xmlns:a16="http://schemas.microsoft.com/office/drawing/2014/main" id="{A29E9647-FE26-021C-859A-2EB7EC41F3F9}"/>
                </a:ext>
              </a:extLst>
            </p:cNvPr>
            <p:cNvCxnSpPr>
              <a:cxnSpLocks/>
            </p:cNvCxnSpPr>
            <p:nvPr/>
          </p:nvCxnSpPr>
          <p:spPr>
            <a:xfrm>
              <a:off x="28617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4" name="直線コネクタ 83">
              <a:extLst>
                <a:ext uri="{FF2B5EF4-FFF2-40B4-BE49-F238E27FC236}">
                  <a16:creationId xmlns:a16="http://schemas.microsoft.com/office/drawing/2014/main" id="{BC8A6FA7-E4E6-9539-30D0-73B7147F8442}"/>
                </a:ext>
              </a:extLst>
            </p:cNvPr>
            <p:cNvCxnSpPr>
              <a:cxnSpLocks/>
            </p:cNvCxnSpPr>
            <p:nvPr/>
          </p:nvCxnSpPr>
          <p:spPr>
            <a:xfrm>
              <a:off x="26839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5" name="直線コネクタ 84">
              <a:extLst>
                <a:ext uri="{FF2B5EF4-FFF2-40B4-BE49-F238E27FC236}">
                  <a16:creationId xmlns:a16="http://schemas.microsoft.com/office/drawing/2014/main" id="{393CD658-C1CD-5006-3B59-9D0A0A288019}"/>
                </a:ext>
              </a:extLst>
            </p:cNvPr>
            <p:cNvCxnSpPr>
              <a:cxnSpLocks/>
            </p:cNvCxnSpPr>
            <p:nvPr/>
          </p:nvCxnSpPr>
          <p:spPr>
            <a:xfrm>
              <a:off x="25061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6" name="直線コネクタ 85">
              <a:extLst>
                <a:ext uri="{FF2B5EF4-FFF2-40B4-BE49-F238E27FC236}">
                  <a16:creationId xmlns:a16="http://schemas.microsoft.com/office/drawing/2014/main" id="{29EA5567-2E97-DD74-76F3-8D4AA4C94C90}"/>
                </a:ext>
              </a:extLst>
            </p:cNvPr>
            <p:cNvCxnSpPr>
              <a:cxnSpLocks/>
            </p:cNvCxnSpPr>
            <p:nvPr/>
          </p:nvCxnSpPr>
          <p:spPr>
            <a:xfrm>
              <a:off x="9059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直線コネクタ 86">
              <a:extLst>
                <a:ext uri="{FF2B5EF4-FFF2-40B4-BE49-F238E27FC236}">
                  <a16:creationId xmlns:a16="http://schemas.microsoft.com/office/drawing/2014/main" id="{2762398C-D1EE-F976-21BE-53567F12F451}"/>
                </a:ext>
              </a:extLst>
            </p:cNvPr>
            <p:cNvCxnSpPr>
              <a:cxnSpLocks/>
            </p:cNvCxnSpPr>
            <p:nvPr/>
          </p:nvCxnSpPr>
          <p:spPr>
            <a:xfrm>
              <a:off x="10837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直線コネクタ 87">
              <a:extLst>
                <a:ext uri="{FF2B5EF4-FFF2-40B4-BE49-F238E27FC236}">
                  <a16:creationId xmlns:a16="http://schemas.microsoft.com/office/drawing/2014/main" id="{FD5E0D69-BC13-0A85-4A4B-AB9D710CA2C2}"/>
                </a:ext>
              </a:extLst>
            </p:cNvPr>
            <p:cNvCxnSpPr>
              <a:cxnSpLocks/>
            </p:cNvCxnSpPr>
            <p:nvPr/>
          </p:nvCxnSpPr>
          <p:spPr>
            <a:xfrm>
              <a:off x="12615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直線コネクタ 88">
              <a:extLst>
                <a:ext uri="{FF2B5EF4-FFF2-40B4-BE49-F238E27FC236}">
                  <a16:creationId xmlns:a16="http://schemas.microsoft.com/office/drawing/2014/main" id="{ECE32432-FF59-0FC0-21BA-79DEF3620682}"/>
                </a:ext>
              </a:extLst>
            </p:cNvPr>
            <p:cNvCxnSpPr>
              <a:cxnSpLocks/>
            </p:cNvCxnSpPr>
            <p:nvPr/>
          </p:nvCxnSpPr>
          <p:spPr>
            <a:xfrm>
              <a:off x="14393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直線コネクタ 89">
              <a:extLst>
                <a:ext uri="{FF2B5EF4-FFF2-40B4-BE49-F238E27FC236}">
                  <a16:creationId xmlns:a16="http://schemas.microsoft.com/office/drawing/2014/main" id="{DC2B0967-1F2D-9F58-F823-47257B071D14}"/>
                </a:ext>
              </a:extLst>
            </p:cNvPr>
            <p:cNvCxnSpPr>
              <a:cxnSpLocks/>
            </p:cNvCxnSpPr>
            <p:nvPr/>
          </p:nvCxnSpPr>
          <p:spPr>
            <a:xfrm>
              <a:off x="16171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直線コネクタ 90">
              <a:extLst>
                <a:ext uri="{FF2B5EF4-FFF2-40B4-BE49-F238E27FC236}">
                  <a16:creationId xmlns:a16="http://schemas.microsoft.com/office/drawing/2014/main" id="{EBDCF172-DC48-1C14-455C-03A3E954A443}"/>
                </a:ext>
              </a:extLst>
            </p:cNvPr>
            <p:cNvCxnSpPr>
              <a:cxnSpLocks/>
            </p:cNvCxnSpPr>
            <p:nvPr/>
          </p:nvCxnSpPr>
          <p:spPr>
            <a:xfrm>
              <a:off x="17949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2" name="直線コネクタ 91">
              <a:extLst>
                <a:ext uri="{FF2B5EF4-FFF2-40B4-BE49-F238E27FC236}">
                  <a16:creationId xmlns:a16="http://schemas.microsoft.com/office/drawing/2014/main" id="{E01C0F6C-93D4-A93E-F0B9-C26BC941303E}"/>
                </a:ext>
              </a:extLst>
            </p:cNvPr>
            <p:cNvCxnSpPr>
              <a:cxnSpLocks/>
            </p:cNvCxnSpPr>
            <p:nvPr/>
          </p:nvCxnSpPr>
          <p:spPr>
            <a:xfrm>
              <a:off x="19727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3" name="直線コネクタ 92">
              <a:extLst>
                <a:ext uri="{FF2B5EF4-FFF2-40B4-BE49-F238E27FC236}">
                  <a16:creationId xmlns:a16="http://schemas.microsoft.com/office/drawing/2014/main" id="{7B2B4927-FD5A-A753-FF2B-4788361090FD}"/>
                </a:ext>
              </a:extLst>
            </p:cNvPr>
            <p:cNvCxnSpPr>
              <a:cxnSpLocks/>
            </p:cNvCxnSpPr>
            <p:nvPr/>
          </p:nvCxnSpPr>
          <p:spPr>
            <a:xfrm>
              <a:off x="21505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4" name="直線コネクタ 93">
              <a:extLst>
                <a:ext uri="{FF2B5EF4-FFF2-40B4-BE49-F238E27FC236}">
                  <a16:creationId xmlns:a16="http://schemas.microsoft.com/office/drawing/2014/main" id="{05460E2E-A396-D93F-13B1-985407184082}"/>
                </a:ext>
              </a:extLst>
            </p:cNvPr>
            <p:cNvCxnSpPr>
              <a:cxnSpLocks/>
            </p:cNvCxnSpPr>
            <p:nvPr/>
          </p:nvCxnSpPr>
          <p:spPr>
            <a:xfrm>
              <a:off x="23283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96" name="テキスト ボックス 95">
            <a:extLst>
              <a:ext uri="{FF2B5EF4-FFF2-40B4-BE49-F238E27FC236}">
                <a16:creationId xmlns:a16="http://schemas.microsoft.com/office/drawing/2014/main" id="{AACC9A57-27D5-1345-71C1-4DA9512CA116}"/>
              </a:ext>
            </a:extLst>
          </p:cNvPr>
          <p:cNvSpPr txBox="1"/>
          <p:nvPr/>
        </p:nvSpPr>
        <p:spPr>
          <a:xfrm>
            <a:off x="2137609" y="5995657"/>
            <a:ext cx="1014573" cy="64607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Stairs to</a:t>
            </a:r>
          </a:p>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Entrance</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grpSp>
        <p:nvGrpSpPr>
          <p:cNvPr id="97" name="グループ化 96">
            <a:extLst>
              <a:ext uri="{FF2B5EF4-FFF2-40B4-BE49-F238E27FC236}">
                <a16:creationId xmlns:a16="http://schemas.microsoft.com/office/drawing/2014/main" id="{0373B84D-89CC-C865-CF65-07119BE28E9E}"/>
              </a:ext>
            </a:extLst>
          </p:cNvPr>
          <p:cNvGrpSpPr/>
          <p:nvPr/>
        </p:nvGrpSpPr>
        <p:grpSpPr>
          <a:xfrm rot="5400000">
            <a:off x="4162451" y="4531337"/>
            <a:ext cx="404868" cy="856046"/>
            <a:chOff x="737041" y="4900240"/>
            <a:chExt cx="2478719" cy="856269"/>
          </a:xfrm>
        </p:grpSpPr>
        <p:sp>
          <p:nvSpPr>
            <p:cNvPr id="98" name="正方形/長方形 97">
              <a:extLst>
                <a:ext uri="{FF2B5EF4-FFF2-40B4-BE49-F238E27FC236}">
                  <a16:creationId xmlns:a16="http://schemas.microsoft.com/office/drawing/2014/main" id="{AC2A0A5B-ED80-9B49-735F-6954389BBE54}"/>
                </a:ext>
              </a:extLst>
            </p:cNvPr>
            <p:cNvSpPr/>
            <p:nvPr/>
          </p:nvSpPr>
          <p:spPr>
            <a:xfrm>
              <a:off x="737041" y="4900240"/>
              <a:ext cx="2478719" cy="8533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cxnSp>
          <p:nvCxnSpPr>
            <p:cNvPr id="99" name="直線コネクタ 98">
              <a:extLst>
                <a:ext uri="{FF2B5EF4-FFF2-40B4-BE49-F238E27FC236}">
                  <a16:creationId xmlns:a16="http://schemas.microsoft.com/office/drawing/2014/main" id="{BFF54AFA-9979-BD61-29A0-DFB942128B15}"/>
                </a:ext>
              </a:extLst>
            </p:cNvPr>
            <p:cNvCxnSpPr>
              <a:cxnSpLocks/>
            </p:cNvCxnSpPr>
            <p:nvPr/>
          </p:nvCxnSpPr>
          <p:spPr>
            <a:xfrm>
              <a:off x="3039565"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0" name="直線コネクタ 99">
              <a:extLst>
                <a:ext uri="{FF2B5EF4-FFF2-40B4-BE49-F238E27FC236}">
                  <a16:creationId xmlns:a16="http://schemas.microsoft.com/office/drawing/2014/main" id="{00409A5C-0EAA-16FE-6643-EA0B449E3161}"/>
                </a:ext>
              </a:extLst>
            </p:cNvPr>
            <p:cNvCxnSpPr>
              <a:cxnSpLocks/>
            </p:cNvCxnSpPr>
            <p:nvPr/>
          </p:nvCxnSpPr>
          <p:spPr>
            <a:xfrm>
              <a:off x="28617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1" name="直線コネクタ 100">
              <a:extLst>
                <a:ext uri="{FF2B5EF4-FFF2-40B4-BE49-F238E27FC236}">
                  <a16:creationId xmlns:a16="http://schemas.microsoft.com/office/drawing/2014/main" id="{7776233F-92AE-0865-8D87-1FBA624F4548}"/>
                </a:ext>
              </a:extLst>
            </p:cNvPr>
            <p:cNvCxnSpPr>
              <a:cxnSpLocks/>
            </p:cNvCxnSpPr>
            <p:nvPr/>
          </p:nvCxnSpPr>
          <p:spPr>
            <a:xfrm>
              <a:off x="26839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 name="直線コネクタ 101">
              <a:extLst>
                <a:ext uri="{FF2B5EF4-FFF2-40B4-BE49-F238E27FC236}">
                  <a16:creationId xmlns:a16="http://schemas.microsoft.com/office/drawing/2014/main" id="{7F1BC92F-4955-017B-37DF-7956A8A179E4}"/>
                </a:ext>
              </a:extLst>
            </p:cNvPr>
            <p:cNvCxnSpPr>
              <a:cxnSpLocks/>
            </p:cNvCxnSpPr>
            <p:nvPr/>
          </p:nvCxnSpPr>
          <p:spPr>
            <a:xfrm>
              <a:off x="25061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3" name="直線コネクタ 102">
              <a:extLst>
                <a:ext uri="{FF2B5EF4-FFF2-40B4-BE49-F238E27FC236}">
                  <a16:creationId xmlns:a16="http://schemas.microsoft.com/office/drawing/2014/main" id="{8FAB5244-03BE-DFA5-A47D-FDB7CAE4554F}"/>
                </a:ext>
              </a:extLst>
            </p:cNvPr>
            <p:cNvCxnSpPr>
              <a:cxnSpLocks/>
            </p:cNvCxnSpPr>
            <p:nvPr/>
          </p:nvCxnSpPr>
          <p:spPr>
            <a:xfrm>
              <a:off x="9059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4" name="直線コネクタ 103">
              <a:extLst>
                <a:ext uri="{FF2B5EF4-FFF2-40B4-BE49-F238E27FC236}">
                  <a16:creationId xmlns:a16="http://schemas.microsoft.com/office/drawing/2014/main" id="{5F3AE56F-55E0-C9F6-A0D9-AA5CB44B7D2C}"/>
                </a:ext>
              </a:extLst>
            </p:cNvPr>
            <p:cNvCxnSpPr>
              <a:cxnSpLocks/>
            </p:cNvCxnSpPr>
            <p:nvPr/>
          </p:nvCxnSpPr>
          <p:spPr>
            <a:xfrm>
              <a:off x="10837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5" name="直線コネクタ 104">
              <a:extLst>
                <a:ext uri="{FF2B5EF4-FFF2-40B4-BE49-F238E27FC236}">
                  <a16:creationId xmlns:a16="http://schemas.microsoft.com/office/drawing/2014/main" id="{7069E4B8-08C5-9263-CC95-EB1FB0F410EA}"/>
                </a:ext>
              </a:extLst>
            </p:cNvPr>
            <p:cNvCxnSpPr>
              <a:cxnSpLocks/>
            </p:cNvCxnSpPr>
            <p:nvPr/>
          </p:nvCxnSpPr>
          <p:spPr>
            <a:xfrm>
              <a:off x="12615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6" name="直線コネクタ 105">
              <a:extLst>
                <a:ext uri="{FF2B5EF4-FFF2-40B4-BE49-F238E27FC236}">
                  <a16:creationId xmlns:a16="http://schemas.microsoft.com/office/drawing/2014/main" id="{2D38E864-F5CD-9033-3AEC-EECE4AA4C07C}"/>
                </a:ext>
              </a:extLst>
            </p:cNvPr>
            <p:cNvCxnSpPr>
              <a:cxnSpLocks/>
            </p:cNvCxnSpPr>
            <p:nvPr/>
          </p:nvCxnSpPr>
          <p:spPr>
            <a:xfrm>
              <a:off x="14393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7" name="直線コネクタ 106">
              <a:extLst>
                <a:ext uri="{FF2B5EF4-FFF2-40B4-BE49-F238E27FC236}">
                  <a16:creationId xmlns:a16="http://schemas.microsoft.com/office/drawing/2014/main" id="{3B796B6C-EBE0-DB15-5C08-E408E1C8CB4A}"/>
                </a:ext>
              </a:extLst>
            </p:cNvPr>
            <p:cNvCxnSpPr>
              <a:cxnSpLocks/>
            </p:cNvCxnSpPr>
            <p:nvPr/>
          </p:nvCxnSpPr>
          <p:spPr>
            <a:xfrm>
              <a:off x="16171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8" name="直線コネクタ 107">
              <a:extLst>
                <a:ext uri="{FF2B5EF4-FFF2-40B4-BE49-F238E27FC236}">
                  <a16:creationId xmlns:a16="http://schemas.microsoft.com/office/drawing/2014/main" id="{8CE61282-B64F-AB3F-3BFE-5DADFD0FBC82}"/>
                </a:ext>
              </a:extLst>
            </p:cNvPr>
            <p:cNvCxnSpPr>
              <a:cxnSpLocks/>
            </p:cNvCxnSpPr>
            <p:nvPr/>
          </p:nvCxnSpPr>
          <p:spPr>
            <a:xfrm>
              <a:off x="17949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9" name="直線コネクタ 108">
              <a:extLst>
                <a:ext uri="{FF2B5EF4-FFF2-40B4-BE49-F238E27FC236}">
                  <a16:creationId xmlns:a16="http://schemas.microsoft.com/office/drawing/2014/main" id="{49F111E0-FC3F-DF03-9BB4-DA9A5AB37967}"/>
                </a:ext>
              </a:extLst>
            </p:cNvPr>
            <p:cNvCxnSpPr>
              <a:cxnSpLocks/>
            </p:cNvCxnSpPr>
            <p:nvPr/>
          </p:nvCxnSpPr>
          <p:spPr>
            <a:xfrm>
              <a:off x="19727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0" name="直線コネクタ 109">
              <a:extLst>
                <a:ext uri="{FF2B5EF4-FFF2-40B4-BE49-F238E27FC236}">
                  <a16:creationId xmlns:a16="http://schemas.microsoft.com/office/drawing/2014/main" id="{D745F7A2-E4A7-10D0-A34D-F1B22708EA08}"/>
                </a:ext>
              </a:extLst>
            </p:cNvPr>
            <p:cNvCxnSpPr>
              <a:cxnSpLocks/>
            </p:cNvCxnSpPr>
            <p:nvPr/>
          </p:nvCxnSpPr>
          <p:spPr>
            <a:xfrm>
              <a:off x="21505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1" name="直線コネクタ 110">
              <a:extLst>
                <a:ext uri="{FF2B5EF4-FFF2-40B4-BE49-F238E27FC236}">
                  <a16:creationId xmlns:a16="http://schemas.microsoft.com/office/drawing/2014/main" id="{E351EC2E-3265-64FF-B0D4-B1851746783A}"/>
                </a:ext>
              </a:extLst>
            </p:cNvPr>
            <p:cNvCxnSpPr>
              <a:cxnSpLocks/>
            </p:cNvCxnSpPr>
            <p:nvPr/>
          </p:nvCxnSpPr>
          <p:spPr>
            <a:xfrm>
              <a:off x="2328364" y="4902061"/>
              <a:ext cx="0" cy="85444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12" name="テキスト ボックス 111">
            <a:extLst>
              <a:ext uri="{FF2B5EF4-FFF2-40B4-BE49-F238E27FC236}">
                <a16:creationId xmlns:a16="http://schemas.microsoft.com/office/drawing/2014/main" id="{B6F244ED-7050-7E65-EC97-95A15F51F0C4}"/>
              </a:ext>
            </a:extLst>
          </p:cNvPr>
          <p:cNvSpPr txBox="1"/>
          <p:nvPr/>
        </p:nvSpPr>
        <p:spPr>
          <a:xfrm>
            <a:off x="4809503" y="4726519"/>
            <a:ext cx="837740" cy="461545"/>
          </a:xfrm>
          <a:prstGeom prst="rect">
            <a:avLst/>
          </a:prstGeom>
          <a:solidFill>
            <a:schemeClr val="bg1"/>
          </a:solidFill>
        </p:spPr>
        <p:txBody>
          <a:bodyPr wrap="square" rtlCol="0">
            <a:spAutoFit/>
          </a:bodyPr>
          <a:lstStyle/>
          <a:p>
            <a:pPr defTabSz="914126"/>
            <a:r>
              <a:rPr kumimoji="1" lang="en-US" altLang="ja-JP" sz="12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Stairs to</a:t>
            </a:r>
          </a:p>
          <a:p>
            <a:pPr defTabSz="914126"/>
            <a:r>
              <a:rPr kumimoji="1" lang="en-US" altLang="ja-JP" sz="12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loft</a:t>
            </a:r>
            <a:endParaRPr kumimoji="1" lang="ja-JP" altLang="en-US" sz="12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113" name="図 112">
            <a:extLst>
              <a:ext uri="{FF2B5EF4-FFF2-40B4-BE49-F238E27FC236}">
                <a16:creationId xmlns:a16="http://schemas.microsoft.com/office/drawing/2014/main" id="{421583D8-075F-7B99-1658-1B013CEDE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475965" y="1806876"/>
            <a:ext cx="1154634" cy="1122305"/>
          </a:xfrm>
          <a:prstGeom prst="rect">
            <a:avLst/>
          </a:prstGeom>
        </p:spPr>
      </p:pic>
      <p:sp>
        <p:nvSpPr>
          <p:cNvPr id="114" name="正方形/長方形 113">
            <a:extLst>
              <a:ext uri="{FF2B5EF4-FFF2-40B4-BE49-F238E27FC236}">
                <a16:creationId xmlns:a16="http://schemas.microsoft.com/office/drawing/2014/main" id="{179686AE-00F8-AC97-88B1-0BA1BB7038EC}"/>
              </a:ext>
            </a:extLst>
          </p:cNvPr>
          <p:cNvSpPr/>
          <p:nvPr/>
        </p:nvSpPr>
        <p:spPr>
          <a:xfrm>
            <a:off x="2493626" y="1269896"/>
            <a:ext cx="330190" cy="855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15" name="タイトル 1">
            <a:extLst>
              <a:ext uri="{FF2B5EF4-FFF2-40B4-BE49-F238E27FC236}">
                <a16:creationId xmlns:a16="http://schemas.microsoft.com/office/drawing/2014/main" id="{BB8048B1-4FE5-7237-FC3C-22478F0D92E7}"/>
              </a:ext>
            </a:extLst>
          </p:cNvPr>
          <p:cNvSpPr txBox="1">
            <a:spLocks/>
          </p:cNvSpPr>
          <p:nvPr/>
        </p:nvSpPr>
        <p:spPr>
          <a:xfrm>
            <a:off x="48818" y="216179"/>
            <a:ext cx="4697284" cy="737409"/>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914126"/>
            <a:r>
              <a:rPr lang="en-US" altLang="ja-JP" sz="4000" b="1" dirty="0">
                <a:solidFill>
                  <a:prstClr val="black"/>
                </a:solidFill>
                <a:latin typeface="Calibri" panose="020F0502020204030204" pitchFamily="34" charset="0"/>
                <a:ea typeface="游ゴシック Light" panose="020B0300000000000000" pitchFamily="34" charset="-128"/>
                <a:cs typeface="Calibri" panose="020F0502020204030204" pitchFamily="34" charset="0"/>
              </a:rPr>
              <a:t>Monitoring site</a:t>
            </a:r>
            <a:endParaRPr lang="ja-JP" altLang="en-US" sz="4000" b="1">
              <a:solidFill>
                <a:prstClr val="black"/>
              </a:solidFill>
              <a:latin typeface="Calibri" panose="020F0502020204030204" pitchFamily="34" charset="0"/>
              <a:ea typeface="游ゴシック Light" panose="020B0300000000000000" pitchFamily="34" charset="-128"/>
              <a:cs typeface="Calibri" panose="020F0502020204030204" pitchFamily="34" charset="0"/>
            </a:endParaRPr>
          </a:p>
        </p:txBody>
      </p:sp>
      <p:pic>
        <p:nvPicPr>
          <p:cNvPr id="116" name="コンテンツ プレースホルダー 8">
            <a:extLst>
              <a:ext uri="{FF2B5EF4-FFF2-40B4-BE49-F238E27FC236}">
                <a16:creationId xmlns:a16="http://schemas.microsoft.com/office/drawing/2014/main" id="{05D88CA5-C678-307D-BB28-42889A49FF4A}"/>
              </a:ext>
            </a:extLst>
          </p:cNvPr>
          <p:cNvPicPr>
            <a:picLocks noGrp="1" noChangeAspect="1"/>
          </p:cNvPicPr>
          <p:nvPr>
            <p:ph idx="1"/>
          </p:nvPr>
        </p:nvPicPr>
        <p:blipFill>
          <a:blip r:embed="rId3"/>
          <a:stretch>
            <a:fillRect/>
          </a:stretch>
        </p:blipFill>
        <p:spPr>
          <a:xfrm>
            <a:off x="10494772" y="457228"/>
            <a:ext cx="1295063" cy="1218883"/>
          </a:xfrm>
        </p:spPr>
      </p:pic>
      <p:sp>
        <p:nvSpPr>
          <p:cNvPr id="117" name="正方形/長方形 116">
            <a:extLst>
              <a:ext uri="{FF2B5EF4-FFF2-40B4-BE49-F238E27FC236}">
                <a16:creationId xmlns:a16="http://schemas.microsoft.com/office/drawing/2014/main" id="{9B0346F2-8BC2-B3BE-2989-40902EABEAA0}"/>
              </a:ext>
            </a:extLst>
          </p:cNvPr>
          <p:cNvSpPr/>
          <p:nvPr/>
        </p:nvSpPr>
        <p:spPr>
          <a:xfrm>
            <a:off x="10865967" y="784923"/>
            <a:ext cx="484783" cy="831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19" name="テキスト ボックス 118">
            <a:extLst>
              <a:ext uri="{FF2B5EF4-FFF2-40B4-BE49-F238E27FC236}">
                <a16:creationId xmlns:a16="http://schemas.microsoft.com/office/drawing/2014/main" id="{2624717A-4F33-4C9C-5609-B8574FDA8036}"/>
              </a:ext>
            </a:extLst>
          </p:cNvPr>
          <p:cNvSpPr txBox="1"/>
          <p:nvPr/>
        </p:nvSpPr>
        <p:spPr>
          <a:xfrm>
            <a:off x="4997534" y="409795"/>
            <a:ext cx="6172998" cy="646163"/>
          </a:xfrm>
          <a:prstGeom prst="rect">
            <a:avLst/>
          </a:prstGeom>
          <a:noFill/>
        </p:spPr>
        <p:txBody>
          <a:bodyPr wrap="square">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Set at a volunteer’s living room of an apartment in Higashi-Hiroshima, Hiroshima, Japan</a:t>
            </a:r>
          </a:p>
        </p:txBody>
      </p:sp>
      <p:sp>
        <p:nvSpPr>
          <p:cNvPr id="2" name="動作設定ボタン: ホーム 1">
            <a:hlinkClick r:id="" action="ppaction://hlinkshowjump?jump=firstslide" highlightClick="1"/>
            <a:extLst>
              <a:ext uri="{FF2B5EF4-FFF2-40B4-BE49-F238E27FC236}">
                <a16:creationId xmlns:a16="http://schemas.microsoft.com/office/drawing/2014/main" id="{2B97EB68-C33F-0BDD-3423-798010A19CE0}"/>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3" name="動作設定ボタン: 進む/次へ 2">
            <a:hlinkClick r:id="" action="ppaction://hlinkshowjump?jump=nextslide" highlightClick="1"/>
            <a:extLst>
              <a:ext uri="{FF2B5EF4-FFF2-40B4-BE49-F238E27FC236}">
                <a16:creationId xmlns:a16="http://schemas.microsoft.com/office/drawing/2014/main" id="{5AF3CA4F-4BA9-C7EB-1B04-EEBE3099AB98}"/>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7" name="動作設定ボタン: 戻る/前へ 26">
            <a:hlinkClick r:id="" action="ppaction://hlinkshowjump?jump=previousslide" highlightClick="1"/>
            <a:extLst>
              <a:ext uri="{FF2B5EF4-FFF2-40B4-BE49-F238E27FC236}">
                <a16:creationId xmlns:a16="http://schemas.microsoft.com/office/drawing/2014/main" id="{DA219D84-40C9-2092-7083-F784B6EA2B83}"/>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69" name="Text 0">
            <a:extLst>
              <a:ext uri="{FF2B5EF4-FFF2-40B4-BE49-F238E27FC236}">
                <a16:creationId xmlns:a16="http://schemas.microsoft.com/office/drawing/2014/main" id="{FC93216B-964B-CF67-06F5-F9AF0DB1A7EA}"/>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822830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0CCB64-2D61-25BD-11B5-C297DC180248}"/>
              </a:ext>
            </a:extLst>
          </p:cNvPr>
          <p:cNvSpPr txBox="1"/>
          <p:nvPr/>
        </p:nvSpPr>
        <p:spPr>
          <a:xfrm>
            <a:off x="9978538" y="5639964"/>
            <a:ext cx="193674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2024/12/16  11:05</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 name="テキスト ボックス 2">
            <a:extLst>
              <a:ext uri="{FF2B5EF4-FFF2-40B4-BE49-F238E27FC236}">
                <a16:creationId xmlns:a16="http://schemas.microsoft.com/office/drawing/2014/main" id="{07A67B4D-8FBD-7D27-8291-A35464ADC2FA}"/>
              </a:ext>
            </a:extLst>
          </p:cNvPr>
          <p:cNvSpPr txBox="1"/>
          <p:nvPr/>
        </p:nvSpPr>
        <p:spPr>
          <a:xfrm>
            <a:off x="26718" y="5618705"/>
            <a:ext cx="193674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2024/12/13  19:05</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6" name="図 5">
            <a:extLst>
              <a:ext uri="{FF2B5EF4-FFF2-40B4-BE49-F238E27FC236}">
                <a16:creationId xmlns:a16="http://schemas.microsoft.com/office/drawing/2014/main" id="{7B473CB9-B48C-68EF-1CA5-AF30619F1500}"/>
              </a:ext>
            </a:extLst>
          </p:cNvPr>
          <p:cNvPicPr>
            <a:picLocks noChangeAspect="1"/>
          </p:cNvPicPr>
          <p:nvPr/>
        </p:nvPicPr>
        <p:blipFill>
          <a:blip r:embed="rId2"/>
          <a:stretch>
            <a:fillRect/>
          </a:stretch>
        </p:blipFill>
        <p:spPr>
          <a:xfrm>
            <a:off x="839397" y="220403"/>
            <a:ext cx="11087224" cy="2883104"/>
          </a:xfrm>
          <a:prstGeom prst="rect">
            <a:avLst/>
          </a:prstGeom>
        </p:spPr>
      </p:pic>
      <p:pic>
        <p:nvPicPr>
          <p:cNvPr id="9" name="図 8">
            <a:extLst>
              <a:ext uri="{FF2B5EF4-FFF2-40B4-BE49-F238E27FC236}">
                <a16:creationId xmlns:a16="http://schemas.microsoft.com/office/drawing/2014/main" id="{15E49893-7816-DD49-B8EC-A0D7CD6144B0}"/>
              </a:ext>
            </a:extLst>
          </p:cNvPr>
          <p:cNvPicPr>
            <a:picLocks noChangeAspect="1"/>
          </p:cNvPicPr>
          <p:nvPr/>
        </p:nvPicPr>
        <p:blipFill>
          <a:blip r:embed="rId3"/>
          <a:stretch>
            <a:fillRect/>
          </a:stretch>
        </p:blipFill>
        <p:spPr>
          <a:xfrm>
            <a:off x="839397" y="3160446"/>
            <a:ext cx="11087225" cy="2462269"/>
          </a:xfrm>
          <a:prstGeom prst="rect">
            <a:avLst/>
          </a:prstGeom>
        </p:spPr>
      </p:pic>
      <p:sp>
        <p:nvSpPr>
          <p:cNvPr id="12" name="テキスト ボックス 11">
            <a:extLst>
              <a:ext uri="{FF2B5EF4-FFF2-40B4-BE49-F238E27FC236}">
                <a16:creationId xmlns:a16="http://schemas.microsoft.com/office/drawing/2014/main" id="{B16C8B71-8644-3C9E-0448-82C77077218A}"/>
              </a:ext>
            </a:extLst>
          </p:cNvPr>
          <p:cNvSpPr txBox="1"/>
          <p:nvPr/>
        </p:nvSpPr>
        <p:spPr>
          <a:xfrm>
            <a:off x="348752" y="3865280"/>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2</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843BFB36-EC53-8D40-A654-F2B9BB27467C}"/>
              </a:ext>
            </a:extLst>
          </p:cNvPr>
          <p:cNvSpPr txBox="1"/>
          <p:nvPr/>
        </p:nvSpPr>
        <p:spPr>
          <a:xfrm>
            <a:off x="348752" y="4617996"/>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1</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0ABDB98D-C764-7BF1-CDF4-7C53A6B23E29}"/>
              </a:ext>
            </a:extLst>
          </p:cNvPr>
          <p:cNvSpPr txBox="1"/>
          <p:nvPr/>
        </p:nvSpPr>
        <p:spPr>
          <a:xfrm>
            <a:off x="348752" y="5370711"/>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5" name="テキスト ボックス 14">
            <a:extLst>
              <a:ext uri="{FF2B5EF4-FFF2-40B4-BE49-F238E27FC236}">
                <a16:creationId xmlns:a16="http://schemas.microsoft.com/office/drawing/2014/main" id="{474C430E-3704-E8F0-85E6-7CC7882E718D}"/>
              </a:ext>
            </a:extLst>
          </p:cNvPr>
          <p:cNvSpPr txBox="1"/>
          <p:nvPr/>
        </p:nvSpPr>
        <p:spPr>
          <a:xfrm>
            <a:off x="348752" y="3112564"/>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3</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CE3FAF29-508E-BEF7-14EE-8AA27FD262CF}"/>
              </a:ext>
            </a:extLst>
          </p:cNvPr>
          <p:cNvSpPr txBox="1"/>
          <p:nvPr/>
        </p:nvSpPr>
        <p:spPr>
          <a:xfrm>
            <a:off x="353918" y="1752776"/>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2</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7" name="テキスト ボックス 16">
            <a:extLst>
              <a:ext uri="{FF2B5EF4-FFF2-40B4-BE49-F238E27FC236}">
                <a16:creationId xmlns:a16="http://schemas.microsoft.com/office/drawing/2014/main" id="{38D59AB1-2C4C-DE87-A239-431C73C3F7A2}"/>
              </a:ext>
            </a:extLst>
          </p:cNvPr>
          <p:cNvSpPr txBox="1"/>
          <p:nvPr/>
        </p:nvSpPr>
        <p:spPr>
          <a:xfrm>
            <a:off x="353918" y="2346044"/>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1</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8" name="テキスト ボックス 17">
            <a:extLst>
              <a:ext uri="{FF2B5EF4-FFF2-40B4-BE49-F238E27FC236}">
                <a16:creationId xmlns:a16="http://schemas.microsoft.com/office/drawing/2014/main" id="{8A9BC608-5B9D-A006-45AD-806A920CBA95}"/>
              </a:ext>
            </a:extLst>
          </p:cNvPr>
          <p:cNvSpPr txBox="1"/>
          <p:nvPr/>
        </p:nvSpPr>
        <p:spPr>
          <a:xfrm>
            <a:off x="353918" y="2896791"/>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9" name="テキスト ボックス 18">
            <a:extLst>
              <a:ext uri="{FF2B5EF4-FFF2-40B4-BE49-F238E27FC236}">
                <a16:creationId xmlns:a16="http://schemas.microsoft.com/office/drawing/2014/main" id="{59245C46-C14E-3AE9-5E93-4AF5EC19B388}"/>
              </a:ext>
            </a:extLst>
          </p:cNvPr>
          <p:cNvSpPr txBox="1"/>
          <p:nvPr/>
        </p:nvSpPr>
        <p:spPr>
          <a:xfrm>
            <a:off x="353918" y="1233913"/>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3</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2" name="テキスト ボックス 21">
            <a:extLst>
              <a:ext uri="{FF2B5EF4-FFF2-40B4-BE49-F238E27FC236}">
                <a16:creationId xmlns:a16="http://schemas.microsoft.com/office/drawing/2014/main" id="{D8AC373E-F578-166E-346C-1F4B9EC5B138}"/>
              </a:ext>
            </a:extLst>
          </p:cNvPr>
          <p:cNvSpPr txBox="1"/>
          <p:nvPr/>
        </p:nvSpPr>
        <p:spPr>
          <a:xfrm>
            <a:off x="359085" y="629945"/>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4</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cxnSp>
        <p:nvCxnSpPr>
          <p:cNvPr id="24" name="直線コネクタ 23">
            <a:extLst>
              <a:ext uri="{FF2B5EF4-FFF2-40B4-BE49-F238E27FC236}">
                <a16:creationId xmlns:a16="http://schemas.microsoft.com/office/drawing/2014/main" id="{361A558F-867F-8DA4-FACB-0509199C2218}"/>
              </a:ext>
            </a:extLst>
          </p:cNvPr>
          <p:cNvCxnSpPr/>
          <p:nvPr/>
        </p:nvCxnSpPr>
        <p:spPr>
          <a:xfrm>
            <a:off x="1735583" y="24041"/>
            <a:ext cx="0" cy="5598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6D5A5B84-85B8-3DB3-BDFC-8E0E63C3930E}"/>
              </a:ext>
            </a:extLst>
          </p:cNvPr>
          <p:cNvCxnSpPr/>
          <p:nvPr/>
        </p:nvCxnSpPr>
        <p:spPr>
          <a:xfrm>
            <a:off x="5862572" y="4168"/>
            <a:ext cx="0" cy="5598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63FC57B7-1391-E8F1-5EE2-700EC85DA245}"/>
              </a:ext>
            </a:extLst>
          </p:cNvPr>
          <p:cNvCxnSpPr/>
          <p:nvPr/>
        </p:nvCxnSpPr>
        <p:spPr>
          <a:xfrm>
            <a:off x="9976311" y="10794"/>
            <a:ext cx="0" cy="5598672"/>
          </a:xfrm>
          <a:prstGeom prst="line">
            <a:avLst/>
          </a:prstGeom>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D19BF8C2-79B0-B67E-CF38-C33A19690CF7}"/>
              </a:ext>
            </a:extLst>
          </p:cNvPr>
          <p:cNvSpPr txBox="1"/>
          <p:nvPr/>
        </p:nvSpPr>
        <p:spPr>
          <a:xfrm>
            <a:off x="1462088" y="31883"/>
            <a:ext cx="475900"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Sat</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8" name="テキスト ボックス 27">
            <a:extLst>
              <a:ext uri="{FF2B5EF4-FFF2-40B4-BE49-F238E27FC236}">
                <a16:creationId xmlns:a16="http://schemas.microsoft.com/office/drawing/2014/main" id="{52D7F1B9-7CD3-8523-D818-15733A925678}"/>
              </a:ext>
            </a:extLst>
          </p:cNvPr>
          <p:cNvSpPr txBox="1"/>
          <p:nvPr/>
        </p:nvSpPr>
        <p:spPr>
          <a:xfrm>
            <a:off x="5575821" y="25261"/>
            <a:ext cx="534121"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Sun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9" name="テキスト ボックス 28">
            <a:extLst>
              <a:ext uri="{FF2B5EF4-FFF2-40B4-BE49-F238E27FC236}">
                <a16:creationId xmlns:a16="http://schemas.microsoft.com/office/drawing/2014/main" id="{FA1C060F-5785-3572-0FC0-C7F65AD4C1FC}"/>
              </a:ext>
            </a:extLst>
          </p:cNvPr>
          <p:cNvSpPr txBox="1"/>
          <p:nvPr/>
        </p:nvSpPr>
        <p:spPr>
          <a:xfrm>
            <a:off x="9649805" y="31887"/>
            <a:ext cx="625492"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Mon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0" name="テキスト ボックス 29">
            <a:extLst>
              <a:ext uri="{FF2B5EF4-FFF2-40B4-BE49-F238E27FC236}">
                <a16:creationId xmlns:a16="http://schemas.microsoft.com/office/drawing/2014/main" id="{3E9CD3DA-5979-5FC6-D056-37D41BEA3F58}"/>
              </a:ext>
            </a:extLst>
          </p:cNvPr>
          <p:cNvSpPr txBox="1"/>
          <p:nvPr/>
        </p:nvSpPr>
        <p:spPr>
          <a:xfrm rot="16200000">
            <a:off x="-286174" y="1373096"/>
            <a:ext cx="1028102"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Total PM</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1" name="テキスト ボックス 30">
            <a:extLst>
              <a:ext uri="{FF2B5EF4-FFF2-40B4-BE49-F238E27FC236}">
                <a16:creationId xmlns:a16="http://schemas.microsoft.com/office/drawing/2014/main" id="{ECB01565-8409-F0A6-A645-A161CD1D2111}"/>
              </a:ext>
            </a:extLst>
          </p:cNvPr>
          <p:cNvSpPr txBox="1"/>
          <p:nvPr/>
        </p:nvSpPr>
        <p:spPr>
          <a:xfrm rot="16200000">
            <a:off x="-387294" y="4373935"/>
            <a:ext cx="1164101"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Viable PM</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2" name="字幕 2">
            <a:extLst>
              <a:ext uri="{FF2B5EF4-FFF2-40B4-BE49-F238E27FC236}">
                <a16:creationId xmlns:a16="http://schemas.microsoft.com/office/drawing/2014/main" id="{DBDE988D-A9D0-5BDB-A1E8-7E12B552843B}"/>
              </a:ext>
            </a:extLst>
          </p:cNvPr>
          <p:cNvSpPr txBox="1">
            <a:spLocks/>
          </p:cNvSpPr>
          <p:nvPr/>
        </p:nvSpPr>
        <p:spPr>
          <a:xfrm>
            <a:off x="268308" y="5959736"/>
            <a:ext cx="11857469" cy="873004"/>
          </a:xfrm>
          <a:prstGeom prst="rect">
            <a:avLst/>
          </a:prstGeom>
        </p:spPr>
        <p:txBody>
          <a:bodyPr vert="horz" lIns="91416" tIns="45708" rIns="91416" bIns="45708"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Total 0.5, 0.7, 1.0 similar, 3.0 unique, and 5.0, 10.0 similar dynamics</a:t>
            </a:r>
          </a:p>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Viable 0.5, 0.7 none, 1.0 unique, 3.0, 5.0, 10.0 similar dynamics</a:t>
            </a:r>
            <a:endParaRPr lang="ja-JP" altLang="en-US" sz="2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38" name="図 37">
            <a:extLst>
              <a:ext uri="{FF2B5EF4-FFF2-40B4-BE49-F238E27FC236}">
                <a16:creationId xmlns:a16="http://schemas.microsoft.com/office/drawing/2014/main" id="{7BE7D8C6-8C58-CAA5-B0D0-8B2DCA645B9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06806" y="3160446"/>
            <a:ext cx="224434" cy="1394627"/>
          </a:xfrm>
          <a:prstGeom prst="rect">
            <a:avLst/>
          </a:prstGeom>
        </p:spPr>
      </p:pic>
      <p:pic>
        <p:nvPicPr>
          <p:cNvPr id="39" name="図 38">
            <a:extLst>
              <a:ext uri="{FF2B5EF4-FFF2-40B4-BE49-F238E27FC236}">
                <a16:creationId xmlns:a16="http://schemas.microsoft.com/office/drawing/2014/main" id="{E349145F-1B5A-6660-05E4-682B51DC27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42053" y="3161343"/>
            <a:ext cx="176921" cy="1394627"/>
          </a:xfrm>
          <a:prstGeom prst="rect">
            <a:avLst/>
          </a:prstGeom>
        </p:spPr>
      </p:pic>
      <p:sp>
        <p:nvSpPr>
          <p:cNvPr id="4" name="テキスト ボックス 3">
            <a:extLst>
              <a:ext uri="{FF2B5EF4-FFF2-40B4-BE49-F238E27FC236}">
                <a16:creationId xmlns:a16="http://schemas.microsoft.com/office/drawing/2014/main" id="{459AF22B-416B-042F-BF71-14047AD28F37}"/>
              </a:ext>
            </a:extLst>
          </p:cNvPr>
          <p:cNvSpPr txBox="1"/>
          <p:nvPr/>
        </p:nvSpPr>
        <p:spPr>
          <a:xfrm>
            <a:off x="362627" y="59477"/>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5</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5" name="タイトル 1">
            <a:extLst>
              <a:ext uri="{FF2B5EF4-FFF2-40B4-BE49-F238E27FC236}">
                <a16:creationId xmlns:a16="http://schemas.microsoft.com/office/drawing/2014/main" id="{3C866586-9F7D-C2C6-D14D-08CCA1D90925}"/>
              </a:ext>
            </a:extLst>
          </p:cNvPr>
          <p:cNvSpPr txBox="1">
            <a:spLocks/>
          </p:cNvSpPr>
          <p:nvPr/>
        </p:nvSpPr>
        <p:spPr>
          <a:xfrm>
            <a:off x="3182722" y="2418800"/>
            <a:ext cx="2787517" cy="1325218"/>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914126"/>
            <a:r>
              <a:rPr lang="en-US" altLang="ja-JP" sz="5998" b="1" dirty="0" err="1">
                <a:solidFill>
                  <a:prstClr val="black"/>
                </a:solidFill>
                <a:latin typeface="Calibri" panose="020F0502020204030204" pitchFamily="34" charset="0"/>
                <a:ea typeface="游ゴシック Light" panose="020B0300000000000000" pitchFamily="34" charset="-128"/>
                <a:cs typeface="Calibri" panose="020F0502020204030204" pitchFamily="34" charset="0"/>
              </a:rPr>
              <a:t>BioTrak</a:t>
            </a:r>
            <a:endParaRPr lang="ja-JP" altLang="en-US" sz="5998" b="1">
              <a:solidFill>
                <a:prstClr val="black"/>
              </a:solidFill>
              <a:latin typeface="Calibri" panose="020F0502020204030204" pitchFamily="34" charset="0"/>
              <a:ea typeface="游ゴシック Light" panose="020B0300000000000000" pitchFamily="34" charset="-128"/>
              <a:cs typeface="Calibri" panose="020F0502020204030204" pitchFamily="34" charset="0"/>
            </a:endParaRPr>
          </a:p>
        </p:txBody>
      </p:sp>
      <p:sp>
        <p:nvSpPr>
          <p:cNvPr id="7" name="動作設定ボタン: ホーム 6">
            <a:hlinkClick r:id="" action="ppaction://hlinkshowjump?jump=firstslide" highlightClick="1"/>
            <a:extLst>
              <a:ext uri="{FF2B5EF4-FFF2-40B4-BE49-F238E27FC236}">
                <a16:creationId xmlns:a16="http://schemas.microsoft.com/office/drawing/2014/main" id="{CA21E5F3-01A5-2A4C-0491-16C4EF974673}"/>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進む/次へ 7">
            <a:hlinkClick r:id="" action="ppaction://hlinkshowjump?jump=nextslide" highlightClick="1"/>
            <a:extLst>
              <a:ext uri="{FF2B5EF4-FFF2-40B4-BE49-F238E27FC236}">
                <a16:creationId xmlns:a16="http://schemas.microsoft.com/office/drawing/2014/main" id="{89FD4BEC-6342-135B-FA05-99F6ED5D636B}"/>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動作設定ボタン: 戻る/前へ 9">
            <a:hlinkClick r:id="" action="ppaction://hlinkshowjump?jump=previousslide" highlightClick="1"/>
            <a:extLst>
              <a:ext uri="{FF2B5EF4-FFF2-40B4-BE49-F238E27FC236}">
                <a16:creationId xmlns:a16="http://schemas.microsoft.com/office/drawing/2014/main" id="{B78FE89D-BE28-44B4-9519-5DD2A912339B}"/>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0" name="Text 0">
            <a:extLst>
              <a:ext uri="{FF2B5EF4-FFF2-40B4-BE49-F238E27FC236}">
                <a16:creationId xmlns:a16="http://schemas.microsoft.com/office/drawing/2014/main" id="{14134426-6C5F-FB89-B150-17A581EC8087}"/>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1409717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BF861-0254-9AB0-C7CC-B3251E7EA0FB}"/>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E4CE854C-E776-CEDF-F392-CE191002F4C2}"/>
              </a:ext>
            </a:extLst>
          </p:cNvPr>
          <p:cNvPicPr>
            <a:picLocks noChangeAspect="1"/>
          </p:cNvPicPr>
          <p:nvPr/>
        </p:nvPicPr>
        <p:blipFill>
          <a:blip r:embed="rId3"/>
          <a:stretch>
            <a:fillRect/>
          </a:stretch>
        </p:blipFill>
        <p:spPr>
          <a:xfrm>
            <a:off x="839396" y="3164481"/>
            <a:ext cx="11087225" cy="2459451"/>
          </a:xfrm>
          <a:prstGeom prst="rect">
            <a:avLst/>
          </a:prstGeom>
        </p:spPr>
      </p:pic>
      <p:pic>
        <p:nvPicPr>
          <p:cNvPr id="5" name="図 4">
            <a:extLst>
              <a:ext uri="{FF2B5EF4-FFF2-40B4-BE49-F238E27FC236}">
                <a16:creationId xmlns:a16="http://schemas.microsoft.com/office/drawing/2014/main" id="{E38F28A1-9CFE-7F76-EEA7-EA9B59E66A15}"/>
              </a:ext>
            </a:extLst>
          </p:cNvPr>
          <p:cNvPicPr>
            <a:picLocks noChangeAspect="1"/>
          </p:cNvPicPr>
          <p:nvPr/>
        </p:nvPicPr>
        <p:blipFill>
          <a:blip r:embed="rId4"/>
          <a:stretch>
            <a:fillRect/>
          </a:stretch>
        </p:blipFill>
        <p:spPr>
          <a:xfrm>
            <a:off x="839396" y="211046"/>
            <a:ext cx="11087225" cy="2881644"/>
          </a:xfrm>
          <a:prstGeom prst="rect">
            <a:avLst/>
          </a:prstGeom>
        </p:spPr>
      </p:pic>
      <p:sp>
        <p:nvSpPr>
          <p:cNvPr id="2" name="テキスト ボックス 1">
            <a:extLst>
              <a:ext uri="{FF2B5EF4-FFF2-40B4-BE49-F238E27FC236}">
                <a16:creationId xmlns:a16="http://schemas.microsoft.com/office/drawing/2014/main" id="{4AB81FEA-D22A-2ED2-5233-B8FE4DCFC312}"/>
              </a:ext>
            </a:extLst>
          </p:cNvPr>
          <p:cNvSpPr txBox="1"/>
          <p:nvPr/>
        </p:nvSpPr>
        <p:spPr>
          <a:xfrm>
            <a:off x="9978538" y="5639964"/>
            <a:ext cx="193674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2024/12/16  11:05</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 name="テキスト ボックス 2">
            <a:extLst>
              <a:ext uri="{FF2B5EF4-FFF2-40B4-BE49-F238E27FC236}">
                <a16:creationId xmlns:a16="http://schemas.microsoft.com/office/drawing/2014/main" id="{4D01DDED-A135-A963-2777-360978FC8D40}"/>
              </a:ext>
            </a:extLst>
          </p:cNvPr>
          <p:cNvSpPr txBox="1"/>
          <p:nvPr/>
        </p:nvSpPr>
        <p:spPr>
          <a:xfrm>
            <a:off x="26718" y="5618705"/>
            <a:ext cx="193674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2024/12/13  19:05</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EE321200-697C-F951-4A49-44D6F9FAF683}"/>
              </a:ext>
            </a:extLst>
          </p:cNvPr>
          <p:cNvSpPr txBox="1"/>
          <p:nvPr/>
        </p:nvSpPr>
        <p:spPr>
          <a:xfrm>
            <a:off x="348751" y="5370711"/>
            <a:ext cx="312825" cy="369236"/>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5" name="テキスト ボックス 14">
            <a:extLst>
              <a:ext uri="{FF2B5EF4-FFF2-40B4-BE49-F238E27FC236}">
                <a16:creationId xmlns:a16="http://schemas.microsoft.com/office/drawing/2014/main" id="{1F16CBBC-0979-2C90-86A8-7414CC8D0D9F}"/>
              </a:ext>
            </a:extLst>
          </p:cNvPr>
          <p:cNvSpPr txBox="1"/>
          <p:nvPr/>
        </p:nvSpPr>
        <p:spPr>
          <a:xfrm>
            <a:off x="348752" y="3112564"/>
            <a:ext cx="535724"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250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8" name="テキスト ボックス 17">
            <a:extLst>
              <a:ext uri="{FF2B5EF4-FFF2-40B4-BE49-F238E27FC236}">
                <a16:creationId xmlns:a16="http://schemas.microsoft.com/office/drawing/2014/main" id="{DD8C424D-BE98-A2A1-3F96-AD58EBE52565}"/>
              </a:ext>
            </a:extLst>
          </p:cNvPr>
          <p:cNvSpPr txBox="1"/>
          <p:nvPr/>
        </p:nvSpPr>
        <p:spPr>
          <a:xfrm>
            <a:off x="353918" y="2896791"/>
            <a:ext cx="312825" cy="369236"/>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0</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2" name="テキスト ボックス 21">
            <a:extLst>
              <a:ext uri="{FF2B5EF4-FFF2-40B4-BE49-F238E27FC236}">
                <a16:creationId xmlns:a16="http://schemas.microsoft.com/office/drawing/2014/main" id="{4DB5442E-DF25-C94D-2CE1-BD0D46E0A556}"/>
              </a:ext>
            </a:extLst>
          </p:cNvPr>
          <p:cNvSpPr txBox="1"/>
          <p:nvPr/>
        </p:nvSpPr>
        <p:spPr>
          <a:xfrm>
            <a:off x="359086" y="24043"/>
            <a:ext cx="827471"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80,000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cxnSp>
        <p:nvCxnSpPr>
          <p:cNvPr id="24" name="直線コネクタ 23">
            <a:extLst>
              <a:ext uri="{FF2B5EF4-FFF2-40B4-BE49-F238E27FC236}">
                <a16:creationId xmlns:a16="http://schemas.microsoft.com/office/drawing/2014/main" id="{10A22F9B-75B9-502C-4D32-1DB6154A1C6D}"/>
              </a:ext>
            </a:extLst>
          </p:cNvPr>
          <p:cNvCxnSpPr/>
          <p:nvPr/>
        </p:nvCxnSpPr>
        <p:spPr>
          <a:xfrm>
            <a:off x="1735583" y="24041"/>
            <a:ext cx="0" cy="5598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650924A1-C5E2-7D63-89BA-3C21E34FFE9B}"/>
              </a:ext>
            </a:extLst>
          </p:cNvPr>
          <p:cNvCxnSpPr/>
          <p:nvPr/>
        </p:nvCxnSpPr>
        <p:spPr>
          <a:xfrm>
            <a:off x="5862572" y="4168"/>
            <a:ext cx="0" cy="5598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5CFC8A60-902B-29BB-2022-1BF4982A34FD}"/>
              </a:ext>
            </a:extLst>
          </p:cNvPr>
          <p:cNvCxnSpPr/>
          <p:nvPr/>
        </p:nvCxnSpPr>
        <p:spPr>
          <a:xfrm>
            <a:off x="9976311" y="10794"/>
            <a:ext cx="0" cy="5598672"/>
          </a:xfrm>
          <a:prstGeom prst="line">
            <a:avLst/>
          </a:prstGeom>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36B49F5C-B507-D4FC-362B-9F922DED8721}"/>
              </a:ext>
            </a:extLst>
          </p:cNvPr>
          <p:cNvSpPr txBox="1"/>
          <p:nvPr/>
        </p:nvSpPr>
        <p:spPr>
          <a:xfrm>
            <a:off x="1462088" y="31883"/>
            <a:ext cx="475900"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Sat</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8" name="テキスト ボックス 27">
            <a:extLst>
              <a:ext uri="{FF2B5EF4-FFF2-40B4-BE49-F238E27FC236}">
                <a16:creationId xmlns:a16="http://schemas.microsoft.com/office/drawing/2014/main" id="{BC10E181-62CF-749E-630B-223FC6F88C76}"/>
              </a:ext>
            </a:extLst>
          </p:cNvPr>
          <p:cNvSpPr txBox="1"/>
          <p:nvPr/>
        </p:nvSpPr>
        <p:spPr>
          <a:xfrm>
            <a:off x="5575821" y="25261"/>
            <a:ext cx="534121"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Sun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9" name="テキスト ボックス 28">
            <a:extLst>
              <a:ext uri="{FF2B5EF4-FFF2-40B4-BE49-F238E27FC236}">
                <a16:creationId xmlns:a16="http://schemas.microsoft.com/office/drawing/2014/main" id="{50B43350-0AC3-AC36-DB63-1617E4C0630D}"/>
              </a:ext>
            </a:extLst>
          </p:cNvPr>
          <p:cNvSpPr txBox="1"/>
          <p:nvPr/>
        </p:nvSpPr>
        <p:spPr>
          <a:xfrm>
            <a:off x="9649805" y="31887"/>
            <a:ext cx="625492"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Mon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0" name="テキスト ボックス 29">
            <a:extLst>
              <a:ext uri="{FF2B5EF4-FFF2-40B4-BE49-F238E27FC236}">
                <a16:creationId xmlns:a16="http://schemas.microsoft.com/office/drawing/2014/main" id="{D230F7F1-8261-D1B6-1055-8B20B72ACD1E}"/>
              </a:ext>
            </a:extLst>
          </p:cNvPr>
          <p:cNvSpPr txBox="1"/>
          <p:nvPr/>
        </p:nvSpPr>
        <p:spPr>
          <a:xfrm rot="16200000">
            <a:off x="-286174" y="1373096"/>
            <a:ext cx="1028102"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Total PM</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1" name="テキスト ボックス 30">
            <a:extLst>
              <a:ext uri="{FF2B5EF4-FFF2-40B4-BE49-F238E27FC236}">
                <a16:creationId xmlns:a16="http://schemas.microsoft.com/office/drawing/2014/main" id="{7D211B33-3AC2-F8F7-FC3E-9830086E0D45}"/>
              </a:ext>
            </a:extLst>
          </p:cNvPr>
          <p:cNvSpPr txBox="1"/>
          <p:nvPr/>
        </p:nvSpPr>
        <p:spPr>
          <a:xfrm rot="16200000">
            <a:off x="-387294" y="4373935"/>
            <a:ext cx="1164101"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Viable PM</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2" name="字幕 2">
            <a:extLst>
              <a:ext uri="{FF2B5EF4-FFF2-40B4-BE49-F238E27FC236}">
                <a16:creationId xmlns:a16="http://schemas.microsoft.com/office/drawing/2014/main" id="{2D5421A6-22DF-3DB2-E133-571C462E009A}"/>
              </a:ext>
            </a:extLst>
          </p:cNvPr>
          <p:cNvSpPr txBox="1">
            <a:spLocks/>
          </p:cNvSpPr>
          <p:nvPr/>
        </p:nvSpPr>
        <p:spPr>
          <a:xfrm>
            <a:off x="268308" y="5959736"/>
            <a:ext cx="11857469" cy="873004"/>
          </a:xfrm>
          <a:prstGeom prst="rect">
            <a:avLst/>
          </a:prstGeom>
        </p:spPr>
        <p:txBody>
          <a:bodyPr vert="horz" lIns="91416" tIns="45708" rIns="91416" bIns="45708"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Total 0.5 unique, 0.7 and 1.0 similar dynamics; PM2.5 and PM10 are not useful for the biological air quality </a:t>
            </a:r>
          </a:p>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Total and Viable are not correlated, meaning Total is not Viable alternative </a:t>
            </a:r>
            <a:endParaRPr lang="ja-JP" altLang="en-US" sz="2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38" name="図 37">
            <a:extLst>
              <a:ext uri="{FF2B5EF4-FFF2-40B4-BE49-F238E27FC236}">
                <a16:creationId xmlns:a16="http://schemas.microsoft.com/office/drawing/2014/main" id="{2F9D036F-AE06-C2CA-4872-89C040A84C1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86831" y="3160446"/>
            <a:ext cx="144408" cy="1394627"/>
          </a:xfrm>
          <a:prstGeom prst="rect">
            <a:avLst/>
          </a:prstGeom>
        </p:spPr>
      </p:pic>
      <p:pic>
        <p:nvPicPr>
          <p:cNvPr id="39" name="図 38">
            <a:extLst>
              <a:ext uri="{FF2B5EF4-FFF2-40B4-BE49-F238E27FC236}">
                <a16:creationId xmlns:a16="http://schemas.microsoft.com/office/drawing/2014/main" id="{7B6F9D8E-2507-A1AC-EBA9-F275DAFC15B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142053" y="3161343"/>
            <a:ext cx="176921" cy="1394627"/>
          </a:xfrm>
          <a:prstGeom prst="rect">
            <a:avLst/>
          </a:prstGeom>
        </p:spPr>
      </p:pic>
      <p:sp>
        <p:nvSpPr>
          <p:cNvPr id="4" name="タイトル 1">
            <a:extLst>
              <a:ext uri="{FF2B5EF4-FFF2-40B4-BE49-F238E27FC236}">
                <a16:creationId xmlns:a16="http://schemas.microsoft.com/office/drawing/2014/main" id="{31BB3E90-4FF1-7FFE-D094-54A173BB9612}"/>
              </a:ext>
            </a:extLst>
          </p:cNvPr>
          <p:cNvSpPr txBox="1">
            <a:spLocks/>
          </p:cNvSpPr>
          <p:nvPr/>
        </p:nvSpPr>
        <p:spPr>
          <a:xfrm>
            <a:off x="6035227" y="24041"/>
            <a:ext cx="2787517" cy="1325218"/>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914126"/>
            <a:r>
              <a:rPr lang="en-US" altLang="ja-JP" sz="5998" b="1" dirty="0" err="1">
                <a:solidFill>
                  <a:prstClr val="black"/>
                </a:solidFill>
                <a:latin typeface="Calibri" panose="020F0502020204030204" pitchFamily="34" charset="0"/>
                <a:ea typeface="游ゴシック Light" panose="020B0300000000000000" pitchFamily="34" charset="-128"/>
                <a:cs typeface="Calibri" panose="020F0502020204030204" pitchFamily="34" charset="0"/>
              </a:rPr>
              <a:t>BioTrak</a:t>
            </a:r>
            <a:endParaRPr lang="ja-JP" altLang="en-US" sz="5998" b="1">
              <a:solidFill>
                <a:prstClr val="black"/>
              </a:solidFill>
              <a:latin typeface="Calibri" panose="020F0502020204030204" pitchFamily="34" charset="0"/>
              <a:ea typeface="游ゴシック Light" panose="020B0300000000000000" pitchFamily="34" charset="-128"/>
              <a:cs typeface="Calibri" panose="020F0502020204030204" pitchFamily="34" charset="0"/>
            </a:endParaRPr>
          </a:p>
        </p:txBody>
      </p:sp>
      <p:sp>
        <p:nvSpPr>
          <p:cNvPr id="6" name="動作設定ボタン: ホーム 5">
            <a:hlinkClick r:id="" action="ppaction://hlinkshowjump?jump=firstslide" highlightClick="1"/>
            <a:extLst>
              <a:ext uri="{FF2B5EF4-FFF2-40B4-BE49-F238E27FC236}">
                <a16:creationId xmlns:a16="http://schemas.microsoft.com/office/drawing/2014/main" id="{EF13DF11-E75B-20D2-7C0C-F6E0C3D86E51}"/>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7" name="動作設定ボタン: 進む/次へ 6">
            <a:hlinkClick r:id="" action="ppaction://hlinkshowjump?jump=nextslide" highlightClick="1"/>
            <a:extLst>
              <a:ext uri="{FF2B5EF4-FFF2-40B4-BE49-F238E27FC236}">
                <a16:creationId xmlns:a16="http://schemas.microsoft.com/office/drawing/2014/main" id="{9966C207-D731-FD76-F20B-AC63521A9215}"/>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戻る/前へ 8">
            <a:hlinkClick r:id="" action="ppaction://hlinkshowjump?jump=previousslide" highlightClick="1"/>
            <a:extLst>
              <a:ext uri="{FF2B5EF4-FFF2-40B4-BE49-F238E27FC236}">
                <a16:creationId xmlns:a16="http://schemas.microsoft.com/office/drawing/2014/main" id="{716446C8-926E-2246-91AC-524F3AC7AFE0}"/>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1" name="Text 0">
            <a:extLst>
              <a:ext uri="{FF2B5EF4-FFF2-40B4-BE49-F238E27FC236}">
                <a16:creationId xmlns:a16="http://schemas.microsoft.com/office/drawing/2014/main" id="{F6D50B8F-094E-8E90-20CB-A9469B29848C}"/>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2284361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2E6479-299C-519B-7F2F-C36DDA80B9FE}"/>
              </a:ext>
            </a:extLst>
          </p:cNvPr>
          <p:cNvSpPr>
            <a:spLocks noGrp="1"/>
          </p:cNvSpPr>
          <p:nvPr>
            <p:ph type="title"/>
          </p:nvPr>
        </p:nvSpPr>
        <p:spPr/>
        <p:txBody>
          <a:bodyPr>
            <a:normAutofit/>
          </a:bodyPr>
          <a:lstStyle/>
          <a:p>
            <a:r>
              <a:rPr kumimoji="1" lang="en-US" altLang="ja-JP" sz="6000" dirty="0">
                <a:solidFill>
                  <a:srgbClr val="201B18"/>
                </a:solidFill>
                <a:latin typeface="+mj-lt"/>
                <a:ea typeface="Platypi Medium" pitchFamily="34" charset="-122"/>
                <a:cs typeface="Platypi Medium" pitchFamily="34" charset="-120"/>
              </a:rPr>
              <a:t>Overview</a:t>
            </a:r>
            <a:endParaRPr kumimoji="1" lang="ja-JP" altLang="en-US" sz="6000"/>
          </a:p>
        </p:txBody>
      </p:sp>
    </p:spTree>
    <p:extLst>
      <p:ext uri="{BB962C8B-B14F-4D97-AF65-F5344CB8AC3E}">
        <p14:creationId xmlns:p14="http://schemas.microsoft.com/office/powerpoint/2010/main" val="3128904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BDBC9-F8D1-22AA-4B5B-A978402A0132}"/>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B177F4CA-6770-219E-D7A7-5526894E174A}"/>
              </a:ext>
            </a:extLst>
          </p:cNvPr>
          <p:cNvPicPr>
            <a:picLocks/>
          </p:cNvPicPr>
          <p:nvPr/>
        </p:nvPicPr>
        <p:blipFill>
          <a:blip r:embed="rId2"/>
          <a:stretch>
            <a:fillRect/>
          </a:stretch>
        </p:blipFill>
        <p:spPr>
          <a:xfrm>
            <a:off x="849723" y="4290155"/>
            <a:ext cx="11082048" cy="1223681"/>
          </a:xfrm>
          <a:prstGeom prst="rect">
            <a:avLst/>
          </a:prstGeom>
        </p:spPr>
      </p:pic>
      <p:pic>
        <p:nvPicPr>
          <p:cNvPr id="17" name="図 16">
            <a:extLst>
              <a:ext uri="{FF2B5EF4-FFF2-40B4-BE49-F238E27FC236}">
                <a16:creationId xmlns:a16="http://schemas.microsoft.com/office/drawing/2014/main" id="{A82DE371-9848-E89D-7E68-9E163305C5F1}"/>
              </a:ext>
            </a:extLst>
          </p:cNvPr>
          <p:cNvPicPr>
            <a:picLocks/>
          </p:cNvPicPr>
          <p:nvPr/>
        </p:nvPicPr>
        <p:blipFill>
          <a:blip r:embed="rId3"/>
          <a:stretch>
            <a:fillRect/>
          </a:stretch>
        </p:blipFill>
        <p:spPr>
          <a:xfrm>
            <a:off x="851026" y="2984288"/>
            <a:ext cx="11076885" cy="1223681"/>
          </a:xfrm>
          <a:prstGeom prst="rect">
            <a:avLst/>
          </a:prstGeom>
        </p:spPr>
      </p:pic>
      <p:pic>
        <p:nvPicPr>
          <p:cNvPr id="13" name="図 12">
            <a:extLst>
              <a:ext uri="{FF2B5EF4-FFF2-40B4-BE49-F238E27FC236}">
                <a16:creationId xmlns:a16="http://schemas.microsoft.com/office/drawing/2014/main" id="{50F28BF1-1A21-9945-2E38-FDEBCEF57F4D}"/>
              </a:ext>
            </a:extLst>
          </p:cNvPr>
          <p:cNvPicPr>
            <a:picLocks/>
          </p:cNvPicPr>
          <p:nvPr/>
        </p:nvPicPr>
        <p:blipFill>
          <a:blip r:embed="rId4"/>
          <a:stretch>
            <a:fillRect/>
          </a:stretch>
        </p:blipFill>
        <p:spPr>
          <a:xfrm>
            <a:off x="849723" y="1678422"/>
            <a:ext cx="11077270" cy="1223681"/>
          </a:xfrm>
          <a:prstGeom prst="rect">
            <a:avLst/>
          </a:prstGeom>
        </p:spPr>
      </p:pic>
      <p:pic>
        <p:nvPicPr>
          <p:cNvPr id="11" name="図 10">
            <a:extLst>
              <a:ext uri="{FF2B5EF4-FFF2-40B4-BE49-F238E27FC236}">
                <a16:creationId xmlns:a16="http://schemas.microsoft.com/office/drawing/2014/main" id="{4A3A8B90-3C38-ED7F-C7E9-55767B128A8B}"/>
              </a:ext>
            </a:extLst>
          </p:cNvPr>
          <p:cNvPicPr>
            <a:picLocks/>
          </p:cNvPicPr>
          <p:nvPr/>
        </p:nvPicPr>
        <p:blipFill>
          <a:blip r:embed="rId5"/>
          <a:stretch>
            <a:fillRect/>
          </a:stretch>
        </p:blipFill>
        <p:spPr>
          <a:xfrm>
            <a:off x="849724" y="372556"/>
            <a:ext cx="11076888" cy="1223681"/>
          </a:xfrm>
          <a:prstGeom prst="rect">
            <a:avLst/>
          </a:prstGeom>
        </p:spPr>
      </p:pic>
      <p:sp>
        <p:nvSpPr>
          <p:cNvPr id="2" name="テキスト ボックス 1">
            <a:extLst>
              <a:ext uri="{FF2B5EF4-FFF2-40B4-BE49-F238E27FC236}">
                <a16:creationId xmlns:a16="http://schemas.microsoft.com/office/drawing/2014/main" id="{5331278F-AA33-F4CF-A552-E4920BE1773F}"/>
              </a:ext>
            </a:extLst>
          </p:cNvPr>
          <p:cNvSpPr txBox="1"/>
          <p:nvPr/>
        </p:nvSpPr>
        <p:spPr>
          <a:xfrm>
            <a:off x="9978538" y="5639964"/>
            <a:ext cx="193674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2024/12/16  11:05</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 name="テキスト ボックス 2">
            <a:extLst>
              <a:ext uri="{FF2B5EF4-FFF2-40B4-BE49-F238E27FC236}">
                <a16:creationId xmlns:a16="http://schemas.microsoft.com/office/drawing/2014/main" id="{74E4496A-0199-1123-0A55-E45584626B0B}"/>
              </a:ext>
            </a:extLst>
          </p:cNvPr>
          <p:cNvSpPr txBox="1"/>
          <p:nvPr/>
        </p:nvSpPr>
        <p:spPr>
          <a:xfrm>
            <a:off x="26718" y="5618705"/>
            <a:ext cx="193674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2024/12/13  19:05</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cxnSp>
        <p:nvCxnSpPr>
          <p:cNvPr id="24" name="直線コネクタ 23">
            <a:extLst>
              <a:ext uri="{FF2B5EF4-FFF2-40B4-BE49-F238E27FC236}">
                <a16:creationId xmlns:a16="http://schemas.microsoft.com/office/drawing/2014/main" id="{C1DEB6E1-241E-10C0-9F33-B6CAAEF28730}"/>
              </a:ext>
            </a:extLst>
          </p:cNvPr>
          <p:cNvCxnSpPr/>
          <p:nvPr/>
        </p:nvCxnSpPr>
        <p:spPr>
          <a:xfrm>
            <a:off x="1735583" y="24041"/>
            <a:ext cx="0" cy="5598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F6D18B04-D1CA-0D34-867A-78D64F3435FD}"/>
              </a:ext>
            </a:extLst>
          </p:cNvPr>
          <p:cNvCxnSpPr/>
          <p:nvPr/>
        </p:nvCxnSpPr>
        <p:spPr>
          <a:xfrm>
            <a:off x="5862572" y="4168"/>
            <a:ext cx="0" cy="5598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3FF8517C-1AA5-5505-0388-367BFFA0A8B6}"/>
              </a:ext>
            </a:extLst>
          </p:cNvPr>
          <p:cNvCxnSpPr/>
          <p:nvPr/>
        </p:nvCxnSpPr>
        <p:spPr>
          <a:xfrm>
            <a:off x="9976311" y="10794"/>
            <a:ext cx="0" cy="5598672"/>
          </a:xfrm>
          <a:prstGeom prst="line">
            <a:avLst/>
          </a:prstGeom>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0B548DD6-526B-0957-F28A-51452501F537}"/>
              </a:ext>
            </a:extLst>
          </p:cNvPr>
          <p:cNvSpPr txBox="1"/>
          <p:nvPr/>
        </p:nvSpPr>
        <p:spPr>
          <a:xfrm>
            <a:off x="1462088" y="31883"/>
            <a:ext cx="475900"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Sat</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8" name="テキスト ボックス 27">
            <a:extLst>
              <a:ext uri="{FF2B5EF4-FFF2-40B4-BE49-F238E27FC236}">
                <a16:creationId xmlns:a16="http://schemas.microsoft.com/office/drawing/2014/main" id="{90A0F520-F7CC-2D6D-951D-29F95AE8B190}"/>
              </a:ext>
            </a:extLst>
          </p:cNvPr>
          <p:cNvSpPr txBox="1"/>
          <p:nvPr/>
        </p:nvSpPr>
        <p:spPr>
          <a:xfrm>
            <a:off x="5575821" y="25261"/>
            <a:ext cx="534121"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Sun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9" name="テキスト ボックス 28">
            <a:extLst>
              <a:ext uri="{FF2B5EF4-FFF2-40B4-BE49-F238E27FC236}">
                <a16:creationId xmlns:a16="http://schemas.microsoft.com/office/drawing/2014/main" id="{524AA0E8-38CA-A086-98F9-B3384B0EB33D}"/>
              </a:ext>
            </a:extLst>
          </p:cNvPr>
          <p:cNvSpPr txBox="1"/>
          <p:nvPr/>
        </p:nvSpPr>
        <p:spPr>
          <a:xfrm>
            <a:off x="9649805" y="31887"/>
            <a:ext cx="625492"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Mon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0" name="テキスト ボックス 29">
            <a:extLst>
              <a:ext uri="{FF2B5EF4-FFF2-40B4-BE49-F238E27FC236}">
                <a16:creationId xmlns:a16="http://schemas.microsoft.com/office/drawing/2014/main" id="{DC8BD0CE-F7E8-98BC-F878-24EB7FEC7A18}"/>
              </a:ext>
            </a:extLst>
          </p:cNvPr>
          <p:cNvSpPr txBox="1"/>
          <p:nvPr/>
        </p:nvSpPr>
        <p:spPr>
          <a:xfrm rot="16200000">
            <a:off x="185294" y="851933"/>
            <a:ext cx="649793"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Total</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1" name="テキスト ボックス 30">
            <a:extLst>
              <a:ext uri="{FF2B5EF4-FFF2-40B4-BE49-F238E27FC236}">
                <a16:creationId xmlns:a16="http://schemas.microsoft.com/office/drawing/2014/main" id="{7158F20F-80BE-0470-0800-45F37075FC09}"/>
              </a:ext>
            </a:extLst>
          </p:cNvPr>
          <p:cNvSpPr txBox="1"/>
          <p:nvPr/>
        </p:nvSpPr>
        <p:spPr>
          <a:xfrm rot="16200000">
            <a:off x="117294" y="2136209"/>
            <a:ext cx="785793"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Viable</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2" name="字幕 2">
            <a:extLst>
              <a:ext uri="{FF2B5EF4-FFF2-40B4-BE49-F238E27FC236}">
                <a16:creationId xmlns:a16="http://schemas.microsoft.com/office/drawing/2014/main" id="{3B32439C-816E-4799-D076-8F1D214AB268}"/>
              </a:ext>
            </a:extLst>
          </p:cNvPr>
          <p:cNvSpPr txBox="1">
            <a:spLocks/>
          </p:cNvSpPr>
          <p:nvPr/>
        </p:nvSpPr>
        <p:spPr>
          <a:xfrm>
            <a:off x="268308" y="5959736"/>
            <a:ext cx="11857469" cy="873004"/>
          </a:xfrm>
          <a:prstGeom prst="rect">
            <a:avLst/>
          </a:prstGeom>
        </p:spPr>
        <p:txBody>
          <a:bodyPr vert="horz" lIns="91416" tIns="45708" rIns="91416" bIns="45708"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Total 5.0 appears more related to Viable 1.0 </a:t>
            </a:r>
          </a:p>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Viable 3.0 are more related to human activities</a:t>
            </a:r>
            <a:endParaRPr lang="ja-JP" altLang="en-US" sz="2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1" name="テキスト ボックス 20">
            <a:extLst>
              <a:ext uri="{FF2B5EF4-FFF2-40B4-BE49-F238E27FC236}">
                <a16:creationId xmlns:a16="http://schemas.microsoft.com/office/drawing/2014/main" id="{CFF49764-7B2D-60D6-492E-25D782008D4D}"/>
              </a:ext>
            </a:extLst>
          </p:cNvPr>
          <p:cNvSpPr txBox="1"/>
          <p:nvPr/>
        </p:nvSpPr>
        <p:spPr>
          <a:xfrm rot="16200000">
            <a:off x="-6266" y="3402141"/>
            <a:ext cx="1032911"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Log Total</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3" name="テキスト ボックス 22">
            <a:extLst>
              <a:ext uri="{FF2B5EF4-FFF2-40B4-BE49-F238E27FC236}">
                <a16:creationId xmlns:a16="http://schemas.microsoft.com/office/drawing/2014/main" id="{F1E3A7E7-C2C4-D3E6-5900-D75BB427C4F2}"/>
              </a:ext>
            </a:extLst>
          </p:cNvPr>
          <p:cNvSpPr txBox="1"/>
          <p:nvPr/>
        </p:nvSpPr>
        <p:spPr>
          <a:xfrm rot="16200000">
            <a:off x="-74265" y="4787733"/>
            <a:ext cx="1168910"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Log Viable</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34" name="図 33">
            <a:extLst>
              <a:ext uri="{FF2B5EF4-FFF2-40B4-BE49-F238E27FC236}">
                <a16:creationId xmlns:a16="http://schemas.microsoft.com/office/drawing/2014/main" id="{D095E2E5-1A04-5C35-980E-39131F8E083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3867" y="1596237"/>
            <a:ext cx="384112" cy="1111454"/>
          </a:xfrm>
          <a:prstGeom prst="rect">
            <a:avLst/>
          </a:prstGeom>
        </p:spPr>
      </p:pic>
      <p:pic>
        <p:nvPicPr>
          <p:cNvPr id="35" name="図 34">
            <a:extLst>
              <a:ext uri="{FF2B5EF4-FFF2-40B4-BE49-F238E27FC236}">
                <a16:creationId xmlns:a16="http://schemas.microsoft.com/office/drawing/2014/main" id="{B63A6A43-258E-85BA-7BF5-705BEA16C5A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201592" y="1592878"/>
            <a:ext cx="263730" cy="1111454"/>
          </a:xfrm>
          <a:prstGeom prst="rect">
            <a:avLst/>
          </a:prstGeom>
        </p:spPr>
      </p:pic>
      <p:sp>
        <p:nvSpPr>
          <p:cNvPr id="36" name="正方形/長方形 35">
            <a:extLst>
              <a:ext uri="{FF2B5EF4-FFF2-40B4-BE49-F238E27FC236}">
                <a16:creationId xmlns:a16="http://schemas.microsoft.com/office/drawing/2014/main" id="{37739D90-B380-3473-D1FB-7CB817028BE7}"/>
              </a:ext>
            </a:extLst>
          </p:cNvPr>
          <p:cNvSpPr/>
          <p:nvPr/>
        </p:nvSpPr>
        <p:spPr>
          <a:xfrm>
            <a:off x="3044332" y="794316"/>
            <a:ext cx="1578221" cy="22595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7" name="正方形/長方形 36">
            <a:extLst>
              <a:ext uri="{FF2B5EF4-FFF2-40B4-BE49-F238E27FC236}">
                <a16:creationId xmlns:a16="http://schemas.microsoft.com/office/drawing/2014/main" id="{9967DB66-9298-7E31-D23A-8CB97B7A5B02}"/>
              </a:ext>
            </a:extLst>
          </p:cNvPr>
          <p:cNvSpPr/>
          <p:nvPr/>
        </p:nvSpPr>
        <p:spPr>
          <a:xfrm>
            <a:off x="3845124" y="4384070"/>
            <a:ext cx="2502251" cy="13009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1" name="正方形/長方形 40">
            <a:extLst>
              <a:ext uri="{FF2B5EF4-FFF2-40B4-BE49-F238E27FC236}">
                <a16:creationId xmlns:a16="http://schemas.microsoft.com/office/drawing/2014/main" id="{888C2111-8E85-6D78-DD9D-9B7C7B7A014F}"/>
              </a:ext>
            </a:extLst>
          </p:cNvPr>
          <p:cNvSpPr/>
          <p:nvPr/>
        </p:nvSpPr>
        <p:spPr>
          <a:xfrm>
            <a:off x="5849323" y="777290"/>
            <a:ext cx="498052" cy="227655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2" name="正方形/長方形 41">
            <a:extLst>
              <a:ext uri="{FF2B5EF4-FFF2-40B4-BE49-F238E27FC236}">
                <a16:creationId xmlns:a16="http://schemas.microsoft.com/office/drawing/2014/main" id="{D829E600-11E1-170B-6CD9-21406DF69D03}"/>
              </a:ext>
            </a:extLst>
          </p:cNvPr>
          <p:cNvSpPr/>
          <p:nvPr/>
        </p:nvSpPr>
        <p:spPr>
          <a:xfrm>
            <a:off x="5477537" y="791664"/>
            <a:ext cx="202904" cy="227655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kumimoji="1" lang="ja-JP" altLang="en-US" sz="1799">
              <a:solidFill>
                <a:prstClr val="white"/>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4" name="タイトル 1">
            <a:extLst>
              <a:ext uri="{FF2B5EF4-FFF2-40B4-BE49-F238E27FC236}">
                <a16:creationId xmlns:a16="http://schemas.microsoft.com/office/drawing/2014/main" id="{7DFBC6A8-061C-81B2-6E14-C1FF1F9F6E24}"/>
              </a:ext>
            </a:extLst>
          </p:cNvPr>
          <p:cNvSpPr txBox="1">
            <a:spLocks/>
          </p:cNvSpPr>
          <p:nvPr/>
        </p:nvSpPr>
        <p:spPr>
          <a:xfrm>
            <a:off x="2251216" y="-427407"/>
            <a:ext cx="2787517" cy="1325218"/>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914126"/>
            <a:r>
              <a:rPr lang="en-US" altLang="ja-JP" sz="5998" b="1" dirty="0" err="1">
                <a:solidFill>
                  <a:prstClr val="black"/>
                </a:solidFill>
                <a:latin typeface="Calibri" panose="020F0502020204030204" pitchFamily="34" charset="0"/>
                <a:ea typeface="游ゴシック Light" panose="020B0300000000000000" pitchFamily="34" charset="-128"/>
                <a:cs typeface="Calibri" panose="020F0502020204030204" pitchFamily="34" charset="0"/>
              </a:rPr>
              <a:t>BioTrak</a:t>
            </a:r>
            <a:endParaRPr lang="ja-JP" altLang="en-US" sz="5998" b="1">
              <a:solidFill>
                <a:prstClr val="black"/>
              </a:solidFill>
              <a:latin typeface="Calibri" panose="020F0502020204030204" pitchFamily="34" charset="0"/>
              <a:ea typeface="游ゴシック Light" panose="020B0300000000000000" pitchFamily="34" charset="-128"/>
              <a:cs typeface="Calibri" panose="020F0502020204030204" pitchFamily="34" charset="0"/>
            </a:endParaRPr>
          </a:p>
        </p:txBody>
      </p:sp>
      <p:sp>
        <p:nvSpPr>
          <p:cNvPr id="5" name="動作設定ボタン: ホーム 4">
            <a:hlinkClick r:id="" action="ppaction://hlinkshowjump?jump=firstslide" highlightClick="1"/>
            <a:extLst>
              <a:ext uri="{FF2B5EF4-FFF2-40B4-BE49-F238E27FC236}">
                <a16:creationId xmlns:a16="http://schemas.microsoft.com/office/drawing/2014/main" id="{EF5186A1-E762-ECF5-CE00-1113A59CDD64}"/>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6" name="動作設定ボタン: 進む/次へ 5">
            <a:hlinkClick r:id="" action="ppaction://hlinkshowjump?jump=nextslide" highlightClick="1"/>
            <a:extLst>
              <a:ext uri="{FF2B5EF4-FFF2-40B4-BE49-F238E27FC236}">
                <a16:creationId xmlns:a16="http://schemas.microsoft.com/office/drawing/2014/main" id="{E1F27C8E-92BD-59B5-B71B-05C70D637273}"/>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7" name="動作設定ボタン: 戻る/前へ 6">
            <a:hlinkClick r:id="" action="ppaction://hlinkshowjump?jump=previousslide" highlightClick="1"/>
            <a:extLst>
              <a:ext uri="{FF2B5EF4-FFF2-40B4-BE49-F238E27FC236}">
                <a16:creationId xmlns:a16="http://schemas.microsoft.com/office/drawing/2014/main" id="{B7A13131-B47E-072F-E363-0FDFCEA732F3}"/>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Text 0">
            <a:extLst>
              <a:ext uri="{FF2B5EF4-FFF2-40B4-BE49-F238E27FC236}">
                <a16:creationId xmlns:a16="http://schemas.microsoft.com/office/drawing/2014/main" id="{6595B20D-31F1-65C7-2B89-C30197B40B4F}"/>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50330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8B814-1BA7-9251-F943-0C10C8AAF84E}"/>
            </a:ext>
          </a:extLst>
        </p:cNvPr>
        <p:cNvGrpSpPr/>
        <p:nvPr/>
      </p:nvGrpSpPr>
      <p:grpSpPr>
        <a:xfrm>
          <a:off x="0" y="0"/>
          <a:ext cx="0" cy="0"/>
          <a:chOff x="0" y="0"/>
          <a:chExt cx="0" cy="0"/>
        </a:xfrm>
      </p:grpSpPr>
      <p:pic>
        <p:nvPicPr>
          <p:cNvPr id="11" name="図 10">
            <a:extLst>
              <a:ext uri="{FF2B5EF4-FFF2-40B4-BE49-F238E27FC236}">
                <a16:creationId xmlns:a16="http://schemas.microsoft.com/office/drawing/2014/main" id="{1E657CD4-D350-08DB-8475-E6977D0F625E}"/>
              </a:ext>
            </a:extLst>
          </p:cNvPr>
          <p:cNvPicPr>
            <a:picLocks noChangeAspect="1"/>
          </p:cNvPicPr>
          <p:nvPr/>
        </p:nvPicPr>
        <p:blipFill>
          <a:blip r:embed="rId3"/>
          <a:stretch>
            <a:fillRect/>
          </a:stretch>
        </p:blipFill>
        <p:spPr>
          <a:xfrm>
            <a:off x="839397" y="3227946"/>
            <a:ext cx="11081120" cy="2327297"/>
          </a:xfrm>
          <a:prstGeom prst="rect">
            <a:avLst/>
          </a:prstGeom>
        </p:spPr>
      </p:pic>
      <p:pic>
        <p:nvPicPr>
          <p:cNvPr id="8" name="図 7">
            <a:extLst>
              <a:ext uri="{FF2B5EF4-FFF2-40B4-BE49-F238E27FC236}">
                <a16:creationId xmlns:a16="http://schemas.microsoft.com/office/drawing/2014/main" id="{01B529C1-2ECA-A6D8-C723-D5A57BE2D6A1}"/>
              </a:ext>
            </a:extLst>
          </p:cNvPr>
          <p:cNvPicPr>
            <a:picLocks noChangeAspect="1"/>
          </p:cNvPicPr>
          <p:nvPr/>
        </p:nvPicPr>
        <p:blipFill>
          <a:blip r:embed="rId4"/>
          <a:stretch>
            <a:fillRect/>
          </a:stretch>
        </p:blipFill>
        <p:spPr>
          <a:xfrm>
            <a:off x="839397" y="260071"/>
            <a:ext cx="11087226" cy="2786364"/>
          </a:xfrm>
          <a:prstGeom prst="rect">
            <a:avLst/>
          </a:prstGeom>
        </p:spPr>
      </p:pic>
      <p:sp>
        <p:nvSpPr>
          <p:cNvPr id="2" name="テキスト ボックス 1">
            <a:extLst>
              <a:ext uri="{FF2B5EF4-FFF2-40B4-BE49-F238E27FC236}">
                <a16:creationId xmlns:a16="http://schemas.microsoft.com/office/drawing/2014/main" id="{1A8CFD12-2E61-DE1A-E71E-3F01A2DFE746}"/>
              </a:ext>
            </a:extLst>
          </p:cNvPr>
          <p:cNvSpPr txBox="1"/>
          <p:nvPr/>
        </p:nvSpPr>
        <p:spPr>
          <a:xfrm>
            <a:off x="10159251" y="5639964"/>
            <a:ext cx="181972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2024/12/17  7:31</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 name="テキスト ボックス 2">
            <a:extLst>
              <a:ext uri="{FF2B5EF4-FFF2-40B4-BE49-F238E27FC236}">
                <a16:creationId xmlns:a16="http://schemas.microsoft.com/office/drawing/2014/main" id="{BAE70EC3-BD1C-C52B-D232-A3449C53ECD3}"/>
              </a:ext>
            </a:extLst>
          </p:cNvPr>
          <p:cNvSpPr txBox="1"/>
          <p:nvPr/>
        </p:nvSpPr>
        <p:spPr>
          <a:xfrm>
            <a:off x="26718" y="5618705"/>
            <a:ext cx="1936749"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2024/12/13  20:31</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2" name="テキスト ボックス 11">
            <a:extLst>
              <a:ext uri="{FF2B5EF4-FFF2-40B4-BE49-F238E27FC236}">
                <a16:creationId xmlns:a16="http://schemas.microsoft.com/office/drawing/2014/main" id="{21038F7B-5577-6917-03F9-483425EA4BEC}"/>
              </a:ext>
            </a:extLst>
          </p:cNvPr>
          <p:cNvSpPr txBox="1"/>
          <p:nvPr/>
        </p:nvSpPr>
        <p:spPr>
          <a:xfrm>
            <a:off x="348752" y="4232928"/>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2</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AF6BD27B-3E27-8EF2-E81C-C25AE2C11A6B}"/>
              </a:ext>
            </a:extLst>
          </p:cNvPr>
          <p:cNvSpPr txBox="1"/>
          <p:nvPr/>
        </p:nvSpPr>
        <p:spPr>
          <a:xfrm>
            <a:off x="348752" y="4826661"/>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1</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970AE7E1-71B5-414F-0013-B419889C3F33}"/>
              </a:ext>
            </a:extLst>
          </p:cNvPr>
          <p:cNvSpPr txBox="1"/>
          <p:nvPr/>
        </p:nvSpPr>
        <p:spPr>
          <a:xfrm>
            <a:off x="348752" y="5370711"/>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5" name="テキスト ボックス 14">
            <a:extLst>
              <a:ext uri="{FF2B5EF4-FFF2-40B4-BE49-F238E27FC236}">
                <a16:creationId xmlns:a16="http://schemas.microsoft.com/office/drawing/2014/main" id="{C259B03F-2E40-57BA-A4D5-B3A0597F00EF}"/>
              </a:ext>
            </a:extLst>
          </p:cNvPr>
          <p:cNvSpPr txBox="1"/>
          <p:nvPr/>
        </p:nvSpPr>
        <p:spPr>
          <a:xfrm>
            <a:off x="348752" y="3669012"/>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3</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cxnSp>
        <p:nvCxnSpPr>
          <p:cNvPr id="24" name="直線コネクタ 23">
            <a:extLst>
              <a:ext uri="{FF2B5EF4-FFF2-40B4-BE49-F238E27FC236}">
                <a16:creationId xmlns:a16="http://schemas.microsoft.com/office/drawing/2014/main" id="{29D06F88-3440-084E-37A0-1BCFB480F225}"/>
              </a:ext>
            </a:extLst>
          </p:cNvPr>
          <p:cNvCxnSpPr/>
          <p:nvPr/>
        </p:nvCxnSpPr>
        <p:spPr>
          <a:xfrm>
            <a:off x="1342275" y="24041"/>
            <a:ext cx="0" cy="5598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020578C1-7D72-E4F8-D231-775C5255B4B8}"/>
              </a:ext>
            </a:extLst>
          </p:cNvPr>
          <p:cNvCxnSpPr/>
          <p:nvPr/>
        </p:nvCxnSpPr>
        <p:spPr>
          <a:xfrm>
            <a:off x="4491330" y="4168"/>
            <a:ext cx="0" cy="5598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6A5F8723-5381-221C-3462-4509288F6B11}"/>
              </a:ext>
            </a:extLst>
          </p:cNvPr>
          <p:cNvCxnSpPr/>
          <p:nvPr/>
        </p:nvCxnSpPr>
        <p:spPr>
          <a:xfrm>
            <a:off x="7669647" y="10794"/>
            <a:ext cx="0" cy="5598672"/>
          </a:xfrm>
          <a:prstGeom prst="line">
            <a:avLst/>
          </a:prstGeom>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CD77E425-0F27-EDA3-820F-963CDDB0BDA9}"/>
              </a:ext>
            </a:extLst>
          </p:cNvPr>
          <p:cNvSpPr txBox="1"/>
          <p:nvPr/>
        </p:nvSpPr>
        <p:spPr>
          <a:xfrm>
            <a:off x="1090042" y="-8"/>
            <a:ext cx="475900"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Sat</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8" name="テキスト ボックス 27">
            <a:extLst>
              <a:ext uri="{FF2B5EF4-FFF2-40B4-BE49-F238E27FC236}">
                <a16:creationId xmlns:a16="http://schemas.microsoft.com/office/drawing/2014/main" id="{59D7C2EB-EA47-781D-A098-F640D0A500A8}"/>
              </a:ext>
            </a:extLst>
          </p:cNvPr>
          <p:cNvSpPr txBox="1"/>
          <p:nvPr/>
        </p:nvSpPr>
        <p:spPr>
          <a:xfrm>
            <a:off x="4183320" y="-6630"/>
            <a:ext cx="534121"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Sun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9" name="テキスト ボックス 28">
            <a:extLst>
              <a:ext uri="{FF2B5EF4-FFF2-40B4-BE49-F238E27FC236}">
                <a16:creationId xmlns:a16="http://schemas.microsoft.com/office/drawing/2014/main" id="{C5F8BD2F-83FA-5B6D-7545-B87A1047A9BB}"/>
              </a:ext>
            </a:extLst>
          </p:cNvPr>
          <p:cNvSpPr txBox="1"/>
          <p:nvPr/>
        </p:nvSpPr>
        <p:spPr>
          <a:xfrm>
            <a:off x="7353767" y="10626"/>
            <a:ext cx="625492"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Mon</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0" name="テキスト ボックス 29">
            <a:extLst>
              <a:ext uri="{FF2B5EF4-FFF2-40B4-BE49-F238E27FC236}">
                <a16:creationId xmlns:a16="http://schemas.microsoft.com/office/drawing/2014/main" id="{B0F61034-75E3-90A1-D7FE-2CE6DD79D440}"/>
              </a:ext>
            </a:extLst>
          </p:cNvPr>
          <p:cNvSpPr txBox="1"/>
          <p:nvPr/>
        </p:nvSpPr>
        <p:spPr>
          <a:xfrm rot="16200000">
            <a:off x="-286174" y="1373096"/>
            <a:ext cx="1028102"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Total PM</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1" name="テキスト ボックス 30">
            <a:extLst>
              <a:ext uri="{FF2B5EF4-FFF2-40B4-BE49-F238E27FC236}">
                <a16:creationId xmlns:a16="http://schemas.microsoft.com/office/drawing/2014/main" id="{21712687-757F-2612-78FE-32F861AE59EB}"/>
              </a:ext>
            </a:extLst>
          </p:cNvPr>
          <p:cNvSpPr txBox="1"/>
          <p:nvPr/>
        </p:nvSpPr>
        <p:spPr>
          <a:xfrm rot="16200000">
            <a:off x="-387294" y="4373935"/>
            <a:ext cx="1164101" cy="369204"/>
          </a:xfrm>
          <a:prstGeom prst="rect">
            <a:avLst/>
          </a:prstGeom>
          <a:noFill/>
        </p:spPr>
        <p:txBody>
          <a:bodyPr wrap="none" rtlCol="0">
            <a:spAutoFit/>
          </a:bodyPr>
          <a:lstStyle/>
          <a:p>
            <a:pPr defTabSz="914126"/>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Viable PM</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2" name="字幕 2">
            <a:extLst>
              <a:ext uri="{FF2B5EF4-FFF2-40B4-BE49-F238E27FC236}">
                <a16:creationId xmlns:a16="http://schemas.microsoft.com/office/drawing/2014/main" id="{5062A0BD-72A5-7284-CE3C-1F14E23E6C69}"/>
              </a:ext>
            </a:extLst>
          </p:cNvPr>
          <p:cNvSpPr txBox="1">
            <a:spLocks/>
          </p:cNvSpPr>
          <p:nvPr/>
        </p:nvSpPr>
        <p:spPr>
          <a:xfrm>
            <a:off x="268308" y="5959736"/>
            <a:ext cx="11857469" cy="873004"/>
          </a:xfrm>
          <a:prstGeom prst="rect">
            <a:avLst/>
          </a:prstGeom>
        </p:spPr>
        <p:txBody>
          <a:bodyPr vert="horz" lIns="91416" tIns="45708" rIns="91416" bIns="45708"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531" indent="-228531" defTabSz="914126"/>
            <a:endPar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5" name="図 4">
            <a:extLst>
              <a:ext uri="{FF2B5EF4-FFF2-40B4-BE49-F238E27FC236}">
                <a16:creationId xmlns:a16="http://schemas.microsoft.com/office/drawing/2014/main" id="{BBDEEEAA-561E-41E8-4301-9DBDA6EB901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545388" y="2927297"/>
            <a:ext cx="287451" cy="912322"/>
          </a:xfrm>
          <a:prstGeom prst="rect">
            <a:avLst/>
          </a:prstGeom>
        </p:spPr>
      </p:pic>
      <p:sp>
        <p:nvSpPr>
          <p:cNvPr id="20" name="テキスト ボックス 19">
            <a:extLst>
              <a:ext uri="{FF2B5EF4-FFF2-40B4-BE49-F238E27FC236}">
                <a16:creationId xmlns:a16="http://schemas.microsoft.com/office/drawing/2014/main" id="{9B551C1F-9491-A04D-A72F-028132BB3E6A}"/>
              </a:ext>
            </a:extLst>
          </p:cNvPr>
          <p:cNvSpPr txBox="1"/>
          <p:nvPr/>
        </p:nvSpPr>
        <p:spPr>
          <a:xfrm>
            <a:off x="353918" y="1752776"/>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2</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1" name="テキスト ボックス 20">
            <a:extLst>
              <a:ext uri="{FF2B5EF4-FFF2-40B4-BE49-F238E27FC236}">
                <a16:creationId xmlns:a16="http://schemas.microsoft.com/office/drawing/2014/main" id="{720B543F-8540-DF8A-102F-6BA56F9CF74A}"/>
              </a:ext>
            </a:extLst>
          </p:cNvPr>
          <p:cNvSpPr txBox="1"/>
          <p:nvPr/>
        </p:nvSpPr>
        <p:spPr>
          <a:xfrm>
            <a:off x="353918" y="2346044"/>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1</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23" name="テキスト ボックス 22">
            <a:extLst>
              <a:ext uri="{FF2B5EF4-FFF2-40B4-BE49-F238E27FC236}">
                <a16:creationId xmlns:a16="http://schemas.microsoft.com/office/drawing/2014/main" id="{BF2CFE02-AF26-8E2F-A0DC-7C9481B41118}"/>
              </a:ext>
            </a:extLst>
          </p:cNvPr>
          <p:cNvSpPr txBox="1"/>
          <p:nvPr/>
        </p:nvSpPr>
        <p:spPr>
          <a:xfrm>
            <a:off x="353918" y="2896791"/>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3" name="テキスト ボックス 32">
            <a:extLst>
              <a:ext uri="{FF2B5EF4-FFF2-40B4-BE49-F238E27FC236}">
                <a16:creationId xmlns:a16="http://schemas.microsoft.com/office/drawing/2014/main" id="{200F4EC8-6C8F-6BD7-76E3-6953CE6FDF50}"/>
              </a:ext>
            </a:extLst>
          </p:cNvPr>
          <p:cNvSpPr txBox="1"/>
          <p:nvPr/>
        </p:nvSpPr>
        <p:spPr>
          <a:xfrm>
            <a:off x="353918" y="1233913"/>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3</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4" name="テキスト ボックス 33">
            <a:extLst>
              <a:ext uri="{FF2B5EF4-FFF2-40B4-BE49-F238E27FC236}">
                <a16:creationId xmlns:a16="http://schemas.microsoft.com/office/drawing/2014/main" id="{BA88C879-503B-E15B-45BC-B87CACFFE7C1}"/>
              </a:ext>
            </a:extLst>
          </p:cNvPr>
          <p:cNvSpPr txBox="1"/>
          <p:nvPr/>
        </p:nvSpPr>
        <p:spPr>
          <a:xfrm>
            <a:off x="359085" y="629945"/>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4</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5" name="テキスト ボックス 34">
            <a:extLst>
              <a:ext uri="{FF2B5EF4-FFF2-40B4-BE49-F238E27FC236}">
                <a16:creationId xmlns:a16="http://schemas.microsoft.com/office/drawing/2014/main" id="{F028C3E5-E017-1DE4-82CD-20C2C2D52D3F}"/>
              </a:ext>
            </a:extLst>
          </p:cNvPr>
          <p:cNvSpPr txBox="1"/>
          <p:nvPr/>
        </p:nvSpPr>
        <p:spPr>
          <a:xfrm>
            <a:off x="362627" y="59477"/>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5</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cxnSp>
        <p:nvCxnSpPr>
          <p:cNvPr id="36" name="直線コネクタ 35">
            <a:extLst>
              <a:ext uri="{FF2B5EF4-FFF2-40B4-BE49-F238E27FC236}">
                <a16:creationId xmlns:a16="http://schemas.microsoft.com/office/drawing/2014/main" id="{333B946C-3FA2-8F21-9D98-513B9ECAE795}"/>
              </a:ext>
            </a:extLst>
          </p:cNvPr>
          <p:cNvCxnSpPr/>
          <p:nvPr/>
        </p:nvCxnSpPr>
        <p:spPr>
          <a:xfrm>
            <a:off x="10872759" y="163155"/>
            <a:ext cx="0" cy="5598672"/>
          </a:xfrm>
          <a:prstGeom prst="line">
            <a:avLst/>
          </a:prstGeom>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076DD135-9FFA-1011-15FF-6232305568F1}"/>
              </a:ext>
            </a:extLst>
          </p:cNvPr>
          <p:cNvSpPr txBox="1"/>
          <p:nvPr/>
        </p:nvSpPr>
        <p:spPr>
          <a:xfrm>
            <a:off x="10556884" y="3537"/>
            <a:ext cx="519822" cy="369204"/>
          </a:xfrm>
          <a:prstGeom prst="rect">
            <a:avLst/>
          </a:prstGeom>
          <a:solidFill>
            <a:schemeClr val="bg1"/>
          </a:solid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Tue</a:t>
            </a:r>
            <a:endParaRPr kumimoji="1" lang="ja-JP" altLang="en-US" sz="1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40" name="図 39">
            <a:extLst>
              <a:ext uri="{FF2B5EF4-FFF2-40B4-BE49-F238E27FC236}">
                <a16:creationId xmlns:a16="http://schemas.microsoft.com/office/drawing/2014/main" id="{DF2CFF54-F434-62C2-8B01-FE39EEBB9B0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44074" y="2927297"/>
            <a:ext cx="339796" cy="912322"/>
          </a:xfrm>
          <a:prstGeom prst="rect">
            <a:avLst/>
          </a:prstGeom>
        </p:spPr>
      </p:pic>
      <p:sp>
        <p:nvSpPr>
          <p:cNvPr id="4" name="タイトル 1">
            <a:extLst>
              <a:ext uri="{FF2B5EF4-FFF2-40B4-BE49-F238E27FC236}">
                <a16:creationId xmlns:a16="http://schemas.microsoft.com/office/drawing/2014/main" id="{46F2397C-BF22-14DF-CB83-8D5BA5231F43}"/>
              </a:ext>
            </a:extLst>
          </p:cNvPr>
          <p:cNvSpPr txBox="1">
            <a:spLocks/>
          </p:cNvSpPr>
          <p:nvPr/>
        </p:nvSpPr>
        <p:spPr>
          <a:xfrm>
            <a:off x="5029566" y="2405451"/>
            <a:ext cx="3314355" cy="1325218"/>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914126"/>
            <a:r>
              <a:rPr lang="en-US" altLang="ja-JP" sz="5998" b="1" dirty="0" err="1">
                <a:solidFill>
                  <a:prstClr val="black"/>
                </a:solidFill>
                <a:latin typeface="Calibri" panose="020F0502020204030204" pitchFamily="34" charset="0"/>
                <a:ea typeface="游ゴシック Light" panose="020B0300000000000000" pitchFamily="34" charset="-128"/>
                <a:cs typeface="Calibri" panose="020F0502020204030204" pitchFamily="34" charset="0"/>
              </a:rPr>
              <a:t>Kanomax</a:t>
            </a:r>
            <a:endParaRPr lang="ja-JP" altLang="en-US" sz="5998" b="1">
              <a:solidFill>
                <a:prstClr val="black"/>
              </a:solidFill>
              <a:latin typeface="Calibri" panose="020F0502020204030204" pitchFamily="34" charset="0"/>
              <a:ea typeface="游ゴシック Light" panose="020B0300000000000000" pitchFamily="34" charset="-128"/>
              <a:cs typeface="Calibri" panose="020F0502020204030204" pitchFamily="34" charset="0"/>
            </a:endParaRPr>
          </a:p>
        </p:txBody>
      </p:sp>
      <p:sp>
        <p:nvSpPr>
          <p:cNvPr id="6" name="字幕 2">
            <a:extLst>
              <a:ext uri="{FF2B5EF4-FFF2-40B4-BE49-F238E27FC236}">
                <a16:creationId xmlns:a16="http://schemas.microsoft.com/office/drawing/2014/main" id="{C90DB076-F530-D6BD-CFE9-619CEB53F686}"/>
              </a:ext>
            </a:extLst>
          </p:cNvPr>
          <p:cNvSpPr txBox="1">
            <a:spLocks/>
          </p:cNvSpPr>
          <p:nvPr/>
        </p:nvSpPr>
        <p:spPr>
          <a:xfrm>
            <a:off x="-3290" y="5914148"/>
            <a:ext cx="11857469" cy="873004"/>
          </a:xfrm>
          <a:prstGeom prst="rect">
            <a:avLst/>
          </a:prstGeom>
        </p:spPr>
        <p:txBody>
          <a:bodyPr vert="horz" lIns="91416" tIns="45708" rIns="91416" bIns="45708"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Total 2.0 is similar to 0.5 and 1.0 and same T and V size sometime similar dynamics </a:t>
            </a:r>
          </a:p>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Viable 0.5,1.0,2.0 similar, 3.0 and 5.0 similar, dynamic change in abundance</a:t>
            </a:r>
            <a:endParaRPr lang="ja-JP" altLang="en-US" sz="2799">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87B72C31-F2FE-E7EB-AD8D-59CA2BF0DA01}"/>
              </a:ext>
            </a:extLst>
          </p:cNvPr>
          <p:cNvSpPr txBox="1"/>
          <p:nvPr/>
        </p:nvSpPr>
        <p:spPr>
          <a:xfrm>
            <a:off x="352066" y="3086074"/>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4</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9" name="動作設定ボタン: ホーム 8">
            <a:hlinkClick r:id="" action="ppaction://hlinkshowjump?jump=firstslide" highlightClick="1"/>
            <a:extLst>
              <a:ext uri="{FF2B5EF4-FFF2-40B4-BE49-F238E27FC236}">
                <a16:creationId xmlns:a16="http://schemas.microsoft.com/office/drawing/2014/main" id="{BB9192FF-433B-7B37-BB6A-4557247969D6}"/>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動作設定ボタン: 進む/次へ 9">
            <a:hlinkClick r:id="" action="ppaction://hlinkshowjump?jump=nextslide" highlightClick="1"/>
            <a:extLst>
              <a:ext uri="{FF2B5EF4-FFF2-40B4-BE49-F238E27FC236}">
                <a16:creationId xmlns:a16="http://schemas.microsoft.com/office/drawing/2014/main" id="{C704BCFD-C050-242D-99E6-CB5A19358BF1}"/>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動作設定ボタン: 戻る/前へ 15">
            <a:hlinkClick r:id="" action="ppaction://hlinkshowjump?jump=previousslide" highlightClick="1"/>
            <a:extLst>
              <a:ext uri="{FF2B5EF4-FFF2-40B4-BE49-F238E27FC236}">
                <a16:creationId xmlns:a16="http://schemas.microsoft.com/office/drawing/2014/main" id="{9E36B5ED-1A3D-C843-7857-F0183D04F7FE}"/>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8" name="Text 0">
            <a:extLst>
              <a:ext uri="{FF2B5EF4-FFF2-40B4-BE49-F238E27FC236}">
                <a16:creationId xmlns:a16="http://schemas.microsoft.com/office/drawing/2014/main" id="{B050DE42-819B-B4D6-F124-965EB9760716}"/>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439203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C8A39DC-C913-6415-B106-B118B24D959F}"/>
              </a:ext>
            </a:extLst>
          </p:cNvPr>
          <p:cNvPicPr>
            <a:picLocks noChangeAspect="1"/>
          </p:cNvPicPr>
          <p:nvPr/>
        </p:nvPicPr>
        <p:blipFill>
          <a:blip r:embed="rId2"/>
          <a:srcRect l="2189" b="42759"/>
          <a:stretch/>
        </p:blipFill>
        <p:spPr>
          <a:xfrm>
            <a:off x="800903" y="894"/>
            <a:ext cx="11387922" cy="2962561"/>
          </a:xfrm>
          <a:prstGeom prst="rect">
            <a:avLst/>
          </a:prstGeom>
        </p:spPr>
      </p:pic>
      <p:sp>
        <p:nvSpPr>
          <p:cNvPr id="6" name="テキスト ボックス 5">
            <a:extLst>
              <a:ext uri="{FF2B5EF4-FFF2-40B4-BE49-F238E27FC236}">
                <a16:creationId xmlns:a16="http://schemas.microsoft.com/office/drawing/2014/main" id="{3C7D7B95-A414-AF82-F641-BB7A3A9816E4}"/>
              </a:ext>
            </a:extLst>
          </p:cNvPr>
          <p:cNvSpPr txBox="1"/>
          <p:nvPr/>
        </p:nvSpPr>
        <p:spPr>
          <a:xfrm rot="16200000">
            <a:off x="-293128" y="1609008"/>
            <a:ext cx="1042017" cy="369204"/>
          </a:xfrm>
          <a:prstGeom prst="rect">
            <a:avLst/>
          </a:prstGeom>
          <a:noFill/>
        </p:spPr>
        <p:txBody>
          <a:bodyPr wrap="none" rtlCol="0">
            <a:spAutoFit/>
          </a:bodyPr>
          <a:lstStyle/>
          <a:p>
            <a:pPr defTabSz="914126"/>
            <a:r>
              <a:rPr kumimoji="1" lang="en-US" altLang="ja-JP" sz="1799" b="1" dirty="0" err="1">
                <a:solidFill>
                  <a:srgbClr val="FF0000"/>
                </a:solidFill>
                <a:latin typeface="Calibri" panose="020F0502020204030204" pitchFamily="34" charset="0"/>
                <a:ea typeface="游ゴシック" panose="020B0400000000000000" pitchFamily="34" charset="-128"/>
                <a:cs typeface="Calibri" panose="020F0502020204030204" pitchFamily="34" charset="0"/>
              </a:rPr>
              <a:t>Biotrak</a:t>
            </a:r>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 T</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C36CD7F9-03F8-591F-6FC7-DC2B48E2D62B}"/>
              </a:ext>
            </a:extLst>
          </p:cNvPr>
          <p:cNvSpPr txBox="1"/>
          <p:nvPr/>
        </p:nvSpPr>
        <p:spPr>
          <a:xfrm rot="16200000">
            <a:off x="-425636" y="4377754"/>
            <a:ext cx="1240789" cy="369204"/>
          </a:xfrm>
          <a:prstGeom prst="rect">
            <a:avLst/>
          </a:prstGeom>
          <a:noFill/>
        </p:spPr>
        <p:txBody>
          <a:bodyPr wrap="none" rtlCol="0">
            <a:spAutoFit/>
          </a:bodyPr>
          <a:lstStyle/>
          <a:p>
            <a:pPr defTabSz="914126"/>
            <a:r>
              <a:rPr kumimoji="1" lang="en-US" altLang="ja-JP" sz="1799" b="1" dirty="0" err="1">
                <a:solidFill>
                  <a:srgbClr val="FF0000"/>
                </a:solidFill>
                <a:latin typeface="Calibri" panose="020F0502020204030204" pitchFamily="34" charset="0"/>
                <a:ea typeface="游ゴシック" panose="020B0400000000000000" pitchFamily="34" charset="-128"/>
                <a:cs typeface="Calibri" panose="020F0502020204030204" pitchFamily="34" charset="0"/>
              </a:rPr>
              <a:t>Kanomax</a:t>
            </a:r>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 T</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11" name="図 10">
            <a:extLst>
              <a:ext uri="{FF2B5EF4-FFF2-40B4-BE49-F238E27FC236}">
                <a16:creationId xmlns:a16="http://schemas.microsoft.com/office/drawing/2014/main" id="{3122410D-9EBB-E091-B641-0D9D3B922A10}"/>
              </a:ext>
            </a:extLst>
          </p:cNvPr>
          <p:cNvPicPr>
            <a:picLocks noChangeAspect="1"/>
          </p:cNvPicPr>
          <p:nvPr/>
        </p:nvPicPr>
        <p:blipFill>
          <a:blip r:embed="rId3"/>
          <a:srcRect r="24543" b="44143"/>
          <a:stretch/>
        </p:blipFill>
        <p:spPr>
          <a:xfrm>
            <a:off x="800904" y="2988370"/>
            <a:ext cx="11377780" cy="2962561"/>
          </a:xfrm>
          <a:prstGeom prst="rect">
            <a:avLst/>
          </a:prstGeom>
        </p:spPr>
      </p:pic>
      <p:sp>
        <p:nvSpPr>
          <p:cNvPr id="13" name="字幕 2">
            <a:extLst>
              <a:ext uri="{FF2B5EF4-FFF2-40B4-BE49-F238E27FC236}">
                <a16:creationId xmlns:a16="http://schemas.microsoft.com/office/drawing/2014/main" id="{85150454-CE33-F5C8-C7CF-C8070C701578}"/>
              </a:ext>
            </a:extLst>
          </p:cNvPr>
          <p:cNvSpPr txBox="1">
            <a:spLocks/>
          </p:cNvSpPr>
          <p:nvPr/>
        </p:nvSpPr>
        <p:spPr>
          <a:xfrm>
            <a:off x="-3290" y="6005588"/>
            <a:ext cx="11857469" cy="873004"/>
          </a:xfrm>
          <a:prstGeom prst="rect">
            <a:avLst/>
          </a:prstGeom>
        </p:spPr>
        <p:txBody>
          <a:bodyPr vert="horz" lIns="91416" tIns="45708" rIns="91416" bIns="45708"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531" indent="-228531" defTabSz="914126"/>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BioTrak</a:t>
            </a:r>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 and </a:t>
            </a:r>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Kanomax</a:t>
            </a:r>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 </a:t>
            </a:r>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smilar</a:t>
            </a:r>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 and Total 2.0 is between 1.0 and 3.0.</a:t>
            </a:r>
          </a:p>
          <a:p>
            <a:pPr marL="228531" indent="-228531" defTabSz="914126"/>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BioTrak</a:t>
            </a:r>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 5.0 and 10.0 is clear but </a:t>
            </a:r>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Kanomax</a:t>
            </a:r>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 5.0&gt; is intermittent</a:t>
            </a:r>
          </a:p>
        </p:txBody>
      </p:sp>
      <p:pic>
        <p:nvPicPr>
          <p:cNvPr id="14" name="図 13">
            <a:extLst>
              <a:ext uri="{FF2B5EF4-FFF2-40B4-BE49-F238E27FC236}">
                <a16:creationId xmlns:a16="http://schemas.microsoft.com/office/drawing/2014/main" id="{3CC55916-B228-CC91-1DE9-68D3E96B7E9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87920" y="2925504"/>
            <a:ext cx="287451" cy="912322"/>
          </a:xfrm>
          <a:prstGeom prst="rect">
            <a:avLst/>
          </a:prstGeom>
        </p:spPr>
      </p:pic>
      <p:pic>
        <p:nvPicPr>
          <p:cNvPr id="15" name="図 14">
            <a:extLst>
              <a:ext uri="{FF2B5EF4-FFF2-40B4-BE49-F238E27FC236}">
                <a16:creationId xmlns:a16="http://schemas.microsoft.com/office/drawing/2014/main" id="{75B85879-D3A0-C197-AD98-8AFF0E99E7A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686607" y="2925504"/>
            <a:ext cx="339796" cy="912322"/>
          </a:xfrm>
          <a:prstGeom prst="rect">
            <a:avLst/>
          </a:prstGeom>
        </p:spPr>
      </p:pic>
      <p:pic>
        <p:nvPicPr>
          <p:cNvPr id="16" name="図 15">
            <a:extLst>
              <a:ext uri="{FF2B5EF4-FFF2-40B4-BE49-F238E27FC236}">
                <a16:creationId xmlns:a16="http://schemas.microsoft.com/office/drawing/2014/main" id="{96C68767-DCFE-E7C9-BA8B-F7BEF054562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112918" y="707881"/>
            <a:ext cx="224434" cy="952248"/>
          </a:xfrm>
          <a:prstGeom prst="rect">
            <a:avLst/>
          </a:prstGeom>
        </p:spPr>
      </p:pic>
      <p:pic>
        <p:nvPicPr>
          <p:cNvPr id="17" name="図 16">
            <a:extLst>
              <a:ext uri="{FF2B5EF4-FFF2-40B4-BE49-F238E27FC236}">
                <a16:creationId xmlns:a16="http://schemas.microsoft.com/office/drawing/2014/main" id="{8EE20F72-C280-943C-EA88-59FC5607397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348165" y="708778"/>
            <a:ext cx="176921" cy="952248"/>
          </a:xfrm>
          <a:prstGeom prst="rect">
            <a:avLst/>
          </a:prstGeom>
        </p:spPr>
      </p:pic>
      <p:sp>
        <p:nvSpPr>
          <p:cNvPr id="2" name="動作設定ボタン: ホーム 1">
            <a:hlinkClick r:id="" action="ppaction://hlinkshowjump?jump=firstslide" highlightClick="1"/>
            <a:extLst>
              <a:ext uri="{FF2B5EF4-FFF2-40B4-BE49-F238E27FC236}">
                <a16:creationId xmlns:a16="http://schemas.microsoft.com/office/drawing/2014/main" id="{EB51CE4A-909A-8574-30CB-5A93E7C708D0}"/>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3" name="動作設定ボタン: 進む/次へ 2">
            <a:hlinkClick r:id="" action="ppaction://hlinkshowjump?jump=nextslide" highlightClick="1"/>
            <a:extLst>
              <a:ext uri="{FF2B5EF4-FFF2-40B4-BE49-F238E27FC236}">
                <a16:creationId xmlns:a16="http://schemas.microsoft.com/office/drawing/2014/main" id="{4FBA5269-C4D2-94E3-25C8-6D56A097F6C5}"/>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4" name="動作設定ボタン: 戻る/前へ 3">
            <a:hlinkClick r:id="" action="ppaction://hlinkshowjump?jump=previousslide" highlightClick="1"/>
            <a:extLst>
              <a:ext uri="{FF2B5EF4-FFF2-40B4-BE49-F238E27FC236}">
                <a16:creationId xmlns:a16="http://schemas.microsoft.com/office/drawing/2014/main" id="{0D3C7605-FFFE-BD73-3684-4E1483EE85A7}"/>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Text 0">
            <a:extLst>
              <a:ext uri="{FF2B5EF4-FFF2-40B4-BE49-F238E27FC236}">
                <a16:creationId xmlns:a16="http://schemas.microsoft.com/office/drawing/2014/main" id="{CF7B9103-7149-B470-055D-DF67783BE7B6}"/>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4262372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5A933-9EBB-DDBC-747F-61861B9289E1}"/>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DFC3BC47-7302-4747-F900-C82C17C03CA3}"/>
              </a:ext>
            </a:extLst>
          </p:cNvPr>
          <p:cNvPicPr>
            <a:picLocks noChangeAspect="1"/>
          </p:cNvPicPr>
          <p:nvPr/>
        </p:nvPicPr>
        <p:blipFill>
          <a:blip r:embed="rId2"/>
          <a:srcRect l="2145" t="61610"/>
          <a:stretch/>
        </p:blipFill>
        <p:spPr>
          <a:xfrm>
            <a:off x="795659" y="274481"/>
            <a:ext cx="11393165" cy="2033975"/>
          </a:xfrm>
          <a:prstGeom prst="rect">
            <a:avLst/>
          </a:prstGeom>
        </p:spPr>
      </p:pic>
      <p:sp>
        <p:nvSpPr>
          <p:cNvPr id="6" name="テキスト ボックス 5">
            <a:extLst>
              <a:ext uri="{FF2B5EF4-FFF2-40B4-BE49-F238E27FC236}">
                <a16:creationId xmlns:a16="http://schemas.microsoft.com/office/drawing/2014/main" id="{99A08F58-BEA5-2C8A-8219-2FF49801A41C}"/>
              </a:ext>
            </a:extLst>
          </p:cNvPr>
          <p:cNvSpPr txBox="1"/>
          <p:nvPr/>
        </p:nvSpPr>
        <p:spPr>
          <a:xfrm rot="16200000">
            <a:off x="-304351" y="965699"/>
            <a:ext cx="1064459" cy="369204"/>
          </a:xfrm>
          <a:prstGeom prst="rect">
            <a:avLst/>
          </a:prstGeom>
          <a:noFill/>
        </p:spPr>
        <p:txBody>
          <a:bodyPr wrap="none" rtlCol="0">
            <a:spAutoFit/>
          </a:bodyPr>
          <a:lstStyle/>
          <a:p>
            <a:pPr defTabSz="914126"/>
            <a:r>
              <a:rPr kumimoji="1" lang="en-US" altLang="ja-JP" sz="1799" b="1" dirty="0" err="1">
                <a:solidFill>
                  <a:srgbClr val="FF0000"/>
                </a:solidFill>
                <a:latin typeface="Calibri" panose="020F0502020204030204" pitchFamily="34" charset="0"/>
                <a:ea typeface="游ゴシック" panose="020B0400000000000000" pitchFamily="34" charset="-128"/>
                <a:cs typeface="Calibri" panose="020F0502020204030204" pitchFamily="34" charset="0"/>
              </a:rPr>
              <a:t>Biotrak</a:t>
            </a:r>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 V</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F997A674-7987-E3BC-C2B8-D5D3C0719657}"/>
              </a:ext>
            </a:extLst>
          </p:cNvPr>
          <p:cNvSpPr txBox="1"/>
          <p:nvPr/>
        </p:nvSpPr>
        <p:spPr>
          <a:xfrm rot="16200000">
            <a:off x="-436857" y="3668440"/>
            <a:ext cx="1263231" cy="369204"/>
          </a:xfrm>
          <a:prstGeom prst="rect">
            <a:avLst/>
          </a:prstGeom>
          <a:noFill/>
        </p:spPr>
        <p:txBody>
          <a:bodyPr wrap="none" rtlCol="0">
            <a:spAutoFit/>
          </a:bodyPr>
          <a:lstStyle/>
          <a:p>
            <a:pPr defTabSz="914126"/>
            <a:r>
              <a:rPr kumimoji="1" lang="en-US" altLang="ja-JP" sz="1799" b="1" dirty="0" err="1">
                <a:solidFill>
                  <a:srgbClr val="FF0000"/>
                </a:solidFill>
                <a:latin typeface="Calibri" panose="020F0502020204030204" pitchFamily="34" charset="0"/>
                <a:ea typeface="游ゴシック" panose="020B0400000000000000" pitchFamily="34" charset="-128"/>
                <a:cs typeface="Calibri" panose="020F0502020204030204" pitchFamily="34" charset="0"/>
              </a:rPr>
              <a:t>Kanomax</a:t>
            </a:r>
            <a:r>
              <a:rPr kumimoji="1" lang="en-US" altLang="ja-JP" sz="1799" b="1" dirty="0">
                <a:solidFill>
                  <a:srgbClr val="FF0000"/>
                </a:solidFill>
                <a:latin typeface="Calibri" panose="020F0502020204030204" pitchFamily="34" charset="0"/>
                <a:ea typeface="游ゴシック" panose="020B0400000000000000" pitchFamily="34" charset="-128"/>
                <a:cs typeface="Calibri" panose="020F0502020204030204" pitchFamily="34" charset="0"/>
              </a:rPr>
              <a:t> V</a:t>
            </a:r>
            <a:endParaRPr kumimoji="1" lang="ja-JP" altLang="en-US" sz="1799" b="1">
              <a:solidFill>
                <a:srgbClr val="FF0000"/>
              </a:solidFill>
              <a:latin typeface="Calibri" panose="020F0502020204030204" pitchFamily="34" charset="0"/>
              <a:ea typeface="游ゴシック" panose="020B0400000000000000" pitchFamily="34" charset="-128"/>
              <a:cs typeface="Calibri" panose="020F0502020204030204" pitchFamily="34" charset="0"/>
            </a:endParaRPr>
          </a:p>
        </p:txBody>
      </p:sp>
      <p:pic>
        <p:nvPicPr>
          <p:cNvPr id="2" name="図 1">
            <a:extLst>
              <a:ext uri="{FF2B5EF4-FFF2-40B4-BE49-F238E27FC236}">
                <a16:creationId xmlns:a16="http://schemas.microsoft.com/office/drawing/2014/main" id="{828534EB-8D46-D081-9963-279846E97977}"/>
              </a:ext>
            </a:extLst>
          </p:cNvPr>
          <p:cNvPicPr>
            <a:picLocks noChangeAspect="1"/>
          </p:cNvPicPr>
          <p:nvPr/>
        </p:nvPicPr>
        <p:blipFill>
          <a:blip r:embed="rId3"/>
          <a:srcRect l="1" t="53737" r="24929"/>
          <a:stretch/>
        </p:blipFill>
        <p:spPr>
          <a:xfrm>
            <a:off x="795660" y="2283931"/>
            <a:ext cx="11393165" cy="3456016"/>
          </a:xfrm>
          <a:prstGeom prst="rect">
            <a:avLst/>
          </a:prstGeom>
        </p:spPr>
      </p:pic>
      <p:pic>
        <p:nvPicPr>
          <p:cNvPr id="3" name="図 2">
            <a:extLst>
              <a:ext uri="{FF2B5EF4-FFF2-40B4-BE49-F238E27FC236}">
                <a16:creationId xmlns:a16="http://schemas.microsoft.com/office/drawing/2014/main" id="{B308415B-89AC-310A-750A-06E35F3602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12918" y="707881"/>
            <a:ext cx="224434" cy="952248"/>
          </a:xfrm>
          <a:prstGeom prst="rect">
            <a:avLst/>
          </a:prstGeom>
        </p:spPr>
      </p:pic>
      <p:pic>
        <p:nvPicPr>
          <p:cNvPr id="4" name="図 3">
            <a:extLst>
              <a:ext uri="{FF2B5EF4-FFF2-40B4-BE49-F238E27FC236}">
                <a16:creationId xmlns:a16="http://schemas.microsoft.com/office/drawing/2014/main" id="{10D14313-0780-5F4B-2E7E-5C7E3903E0A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348165" y="708778"/>
            <a:ext cx="176921" cy="952248"/>
          </a:xfrm>
          <a:prstGeom prst="rect">
            <a:avLst/>
          </a:prstGeom>
        </p:spPr>
      </p:pic>
      <p:pic>
        <p:nvPicPr>
          <p:cNvPr id="8" name="図 7">
            <a:extLst>
              <a:ext uri="{FF2B5EF4-FFF2-40B4-BE49-F238E27FC236}">
                <a16:creationId xmlns:a16="http://schemas.microsoft.com/office/drawing/2014/main" id="{6E614DB7-8DCC-5506-633B-19D4466AF1F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525085" y="4197381"/>
            <a:ext cx="287451" cy="912322"/>
          </a:xfrm>
          <a:prstGeom prst="rect">
            <a:avLst/>
          </a:prstGeom>
        </p:spPr>
      </p:pic>
      <p:pic>
        <p:nvPicPr>
          <p:cNvPr id="9" name="図 8">
            <a:extLst>
              <a:ext uri="{FF2B5EF4-FFF2-40B4-BE49-F238E27FC236}">
                <a16:creationId xmlns:a16="http://schemas.microsoft.com/office/drawing/2014/main" id="{E994B609-93AA-6D85-639C-693753544F0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823772" y="4197381"/>
            <a:ext cx="339796" cy="912322"/>
          </a:xfrm>
          <a:prstGeom prst="rect">
            <a:avLst/>
          </a:prstGeom>
        </p:spPr>
      </p:pic>
      <p:sp>
        <p:nvSpPr>
          <p:cNvPr id="10" name="テキスト ボックス 9">
            <a:extLst>
              <a:ext uri="{FF2B5EF4-FFF2-40B4-BE49-F238E27FC236}">
                <a16:creationId xmlns:a16="http://schemas.microsoft.com/office/drawing/2014/main" id="{6D327682-7760-BFEE-EC2F-E581F1D35269}"/>
              </a:ext>
            </a:extLst>
          </p:cNvPr>
          <p:cNvSpPr txBox="1"/>
          <p:nvPr/>
        </p:nvSpPr>
        <p:spPr>
          <a:xfrm>
            <a:off x="348752" y="3765908"/>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2</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1" name="テキスト ボックス 10">
            <a:extLst>
              <a:ext uri="{FF2B5EF4-FFF2-40B4-BE49-F238E27FC236}">
                <a16:creationId xmlns:a16="http://schemas.microsoft.com/office/drawing/2014/main" id="{A277E1BD-3DA3-B494-BC9F-854C1C297BFF}"/>
              </a:ext>
            </a:extLst>
          </p:cNvPr>
          <p:cNvSpPr txBox="1"/>
          <p:nvPr/>
        </p:nvSpPr>
        <p:spPr>
          <a:xfrm>
            <a:off x="348752" y="4498757"/>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1</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2" name="テキスト ボックス 11">
            <a:extLst>
              <a:ext uri="{FF2B5EF4-FFF2-40B4-BE49-F238E27FC236}">
                <a16:creationId xmlns:a16="http://schemas.microsoft.com/office/drawing/2014/main" id="{BC2EA5F5-3BBD-E6CC-4898-3F2E275C6033}"/>
              </a:ext>
            </a:extLst>
          </p:cNvPr>
          <p:cNvSpPr txBox="1"/>
          <p:nvPr/>
        </p:nvSpPr>
        <p:spPr>
          <a:xfrm>
            <a:off x="348752" y="5231601"/>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AA1BD6EE-D076-4595-7D3B-0826FB0B878D}"/>
              </a:ext>
            </a:extLst>
          </p:cNvPr>
          <p:cNvSpPr txBox="1"/>
          <p:nvPr/>
        </p:nvSpPr>
        <p:spPr>
          <a:xfrm>
            <a:off x="348752" y="3003264"/>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3</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7A2D895B-053F-9A5C-5D16-3772680BCFE4}"/>
              </a:ext>
            </a:extLst>
          </p:cNvPr>
          <p:cNvSpPr txBox="1"/>
          <p:nvPr/>
        </p:nvSpPr>
        <p:spPr>
          <a:xfrm>
            <a:off x="352066" y="2330897"/>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4</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5" name="テキスト ボックス 14">
            <a:extLst>
              <a:ext uri="{FF2B5EF4-FFF2-40B4-BE49-F238E27FC236}">
                <a16:creationId xmlns:a16="http://schemas.microsoft.com/office/drawing/2014/main" id="{3D77BBEE-A31A-07A4-30F3-708F5A7899DB}"/>
              </a:ext>
            </a:extLst>
          </p:cNvPr>
          <p:cNvSpPr txBox="1"/>
          <p:nvPr/>
        </p:nvSpPr>
        <p:spPr>
          <a:xfrm>
            <a:off x="379377" y="653013"/>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2</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4EC8284F-472F-0930-EBBA-E4657BFD332B}"/>
              </a:ext>
            </a:extLst>
          </p:cNvPr>
          <p:cNvSpPr txBox="1"/>
          <p:nvPr/>
        </p:nvSpPr>
        <p:spPr>
          <a:xfrm>
            <a:off x="379377" y="1385856"/>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1</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7" name="テキスト ボックス 16">
            <a:extLst>
              <a:ext uri="{FF2B5EF4-FFF2-40B4-BE49-F238E27FC236}">
                <a16:creationId xmlns:a16="http://schemas.microsoft.com/office/drawing/2014/main" id="{7C759AC7-8E05-EC9E-6C2D-77C98D740E1B}"/>
              </a:ext>
            </a:extLst>
          </p:cNvPr>
          <p:cNvSpPr txBox="1"/>
          <p:nvPr/>
        </p:nvSpPr>
        <p:spPr>
          <a:xfrm>
            <a:off x="379377" y="2078953"/>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0</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8" name="テキスト ボックス 17">
            <a:extLst>
              <a:ext uri="{FF2B5EF4-FFF2-40B4-BE49-F238E27FC236}">
                <a16:creationId xmlns:a16="http://schemas.microsoft.com/office/drawing/2014/main" id="{B2B2A581-3D15-1C7C-5D7E-16AD5814174E}"/>
              </a:ext>
            </a:extLst>
          </p:cNvPr>
          <p:cNvSpPr txBox="1"/>
          <p:nvPr/>
        </p:nvSpPr>
        <p:spPr>
          <a:xfrm>
            <a:off x="379377" y="59280"/>
            <a:ext cx="497252" cy="369204"/>
          </a:xfrm>
          <a:prstGeom prst="rect">
            <a:avLst/>
          </a:prstGeom>
          <a:noFill/>
        </p:spPr>
        <p:txBody>
          <a:bodyPr wrap="none" rtlCol="0">
            <a:spAutoFit/>
          </a:bodyPr>
          <a:lstStyle/>
          <a:p>
            <a:pPr defTabSz="914126"/>
            <a:r>
              <a:rPr kumimoji="1" lang="en-US" altLang="ja-JP" sz="1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10</a:t>
            </a:r>
            <a:r>
              <a:rPr kumimoji="1" lang="en-US" altLang="ja-JP" sz="1799" baseline="30000" dirty="0">
                <a:solidFill>
                  <a:prstClr val="black"/>
                </a:solidFill>
                <a:latin typeface="Calibri" panose="020F0502020204030204" pitchFamily="34" charset="0"/>
                <a:ea typeface="游ゴシック" panose="020B0400000000000000" pitchFamily="34" charset="-128"/>
                <a:cs typeface="Calibri" panose="020F0502020204030204" pitchFamily="34" charset="0"/>
              </a:rPr>
              <a:t>3</a:t>
            </a:r>
            <a:endParaRPr kumimoji="1" lang="ja-JP" altLang="en-US" sz="1799" baseline="3000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19" name="字幕 2">
            <a:extLst>
              <a:ext uri="{FF2B5EF4-FFF2-40B4-BE49-F238E27FC236}">
                <a16:creationId xmlns:a16="http://schemas.microsoft.com/office/drawing/2014/main" id="{5835A4A5-BE6A-E5A7-9DD0-321C3A67D016}"/>
              </a:ext>
            </a:extLst>
          </p:cNvPr>
          <p:cNvSpPr txBox="1">
            <a:spLocks/>
          </p:cNvSpPr>
          <p:nvPr/>
        </p:nvSpPr>
        <p:spPr>
          <a:xfrm>
            <a:off x="-3290" y="5568382"/>
            <a:ext cx="11857469" cy="1230339"/>
          </a:xfrm>
          <a:prstGeom prst="rect">
            <a:avLst/>
          </a:prstGeom>
        </p:spPr>
        <p:txBody>
          <a:bodyPr vert="horz" lIns="91416" tIns="45708" rIns="91416" bIns="45708"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Large V sometimes higher than smaller in </a:t>
            </a:r>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Kanomax</a:t>
            </a:r>
            <a:endPar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endParaRPr>
          </a:p>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Human activities correlated large V</a:t>
            </a:r>
          </a:p>
          <a:p>
            <a:pPr marL="228531" indent="-228531" defTabSz="914126"/>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Small V dynamics are similar</a:t>
            </a:r>
          </a:p>
          <a:p>
            <a:pPr marL="228531" indent="-228531" defTabSz="914126"/>
            <a:r>
              <a:rPr lang="en-US" altLang="ja-JP" sz="2799" dirty="0" err="1">
                <a:solidFill>
                  <a:prstClr val="black"/>
                </a:solidFill>
                <a:latin typeface="Calibri" panose="020F0502020204030204" pitchFamily="34" charset="0"/>
                <a:ea typeface="游ゴシック" panose="020B0400000000000000" pitchFamily="34" charset="-128"/>
                <a:cs typeface="Calibri" panose="020F0502020204030204" pitchFamily="34" charset="0"/>
              </a:rPr>
              <a:t>Kanomax</a:t>
            </a:r>
            <a:r>
              <a:rPr lang="en-US" altLang="ja-JP" sz="2799" dirty="0">
                <a:solidFill>
                  <a:prstClr val="black"/>
                </a:solidFill>
                <a:latin typeface="Calibri" panose="020F0502020204030204" pitchFamily="34" charset="0"/>
                <a:ea typeface="游ゴシック" panose="020B0400000000000000" pitchFamily="34" charset="-128"/>
                <a:cs typeface="Calibri" panose="020F0502020204030204" pitchFamily="34" charset="0"/>
              </a:rPr>
              <a:t> provide 0.5 and 10 dynamics</a:t>
            </a:r>
          </a:p>
        </p:txBody>
      </p:sp>
      <p:sp>
        <p:nvSpPr>
          <p:cNvPr id="20" name="動作設定ボタン: ホーム 19">
            <a:hlinkClick r:id="" action="ppaction://hlinkshowjump?jump=firstslide" highlightClick="1"/>
            <a:extLst>
              <a:ext uri="{FF2B5EF4-FFF2-40B4-BE49-F238E27FC236}">
                <a16:creationId xmlns:a16="http://schemas.microsoft.com/office/drawing/2014/main" id="{AAAE3F41-0BD7-B68D-D7E2-4317306F4E1A}"/>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1" name="動作設定ボタン: 進む/次へ 20">
            <a:hlinkClick r:id="" action="ppaction://hlinkshowjump?jump=nextslide" highlightClick="1"/>
            <a:extLst>
              <a:ext uri="{FF2B5EF4-FFF2-40B4-BE49-F238E27FC236}">
                <a16:creationId xmlns:a16="http://schemas.microsoft.com/office/drawing/2014/main" id="{FD59E923-DBFC-C4B1-99DE-42C60445B671}"/>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2" name="動作設定ボタン: 戻る/前へ 21">
            <a:hlinkClick r:id="" action="ppaction://hlinkshowjump?jump=previousslide" highlightClick="1"/>
            <a:extLst>
              <a:ext uri="{FF2B5EF4-FFF2-40B4-BE49-F238E27FC236}">
                <a16:creationId xmlns:a16="http://schemas.microsoft.com/office/drawing/2014/main" id="{575825B6-1314-C954-57E1-43764F4F0D36}"/>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4" name="Text 0">
            <a:extLst>
              <a:ext uri="{FF2B5EF4-FFF2-40B4-BE49-F238E27FC236}">
                <a16:creationId xmlns:a16="http://schemas.microsoft.com/office/drawing/2014/main" id="{0141FC02-D07C-3623-39B8-28C883F98D31}"/>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1925728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A59463-3A3A-62DE-741C-D93FA142B04E}"/>
              </a:ext>
            </a:extLst>
          </p:cNvPr>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Next Steps</a:t>
            </a:r>
            <a:endParaRPr kumimoji="1" lang="ja-JP" altLang="en-US">
              <a:latin typeface="Calibri" panose="020F0502020204030204" pitchFamily="34" charset="0"/>
              <a:cs typeface="Calibri" panose="020F0502020204030204" pitchFamily="34" charset="0"/>
            </a:endParaRPr>
          </a:p>
        </p:txBody>
      </p:sp>
      <p:sp>
        <p:nvSpPr>
          <p:cNvPr id="3" name="コンテンツ プレースホルダー 2">
            <a:extLst>
              <a:ext uri="{FF2B5EF4-FFF2-40B4-BE49-F238E27FC236}">
                <a16:creationId xmlns:a16="http://schemas.microsoft.com/office/drawing/2014/main" id="{F10E6432-3DDD-B5AB-9EA4-7AEA8A562391}"/>
              </a:ext>
            </a:extLst>
          </p:cNvPr>
          <p:cNvSpPr>
            <a:spLocks noGrp="1"/>
          </p:cNvSpPr>
          <p:nvPr>
            <p:ph idx="1"/>
          </p:nvPr>
        </p:nvSpPr>
        <p:spPr/>
        <p:txBody>
          <a:bodyPr/>
          <a:lstStyle/>
          <a:p>
            <a:r>
              <a:rPr lang="en-US" altLang="ja-JP" dirty="0">
                <a:latin typeface="Calibri" panose="020F0502020204030204" pitchFamily="34" charset="0"/>
                <a:cs typeface="Calibri" panose="020F0502020204030204" pitchFamily="34" charset="0"/>
              </a:rPr>
              <a:t>More finer scale fractionation (particle size distribution)</a:t>
            </a:r>
          </a:p>
          <a:p>
            <a:r>
              <a:rPr kumimoji="1" lang="en-US" altLang="ja-JP" dirty="0">
                <a:latin typeface="Calibri" panose="020F0502020204030204" pitchFamily="34" charset="0"/>
                <a:cs typeface="Calibri" panose="020F0502020204030204" pitchFamily="34" charset="0"/>
              </a:rPr>
              <a:t>More comparison with other devices</a:t>
            </a:r>
          </a:p>
          <a:p>
            <a:r>
              <a:rPr lang="en-US" altLang="ja-JP" dirty="0">
                <a:latin typeface="Calibri" panose="020F0502020204030204" pitchFamily="34" charset="0"/>
                <a:cs typeface="Calibri" panose="020F0502020204030204" pitchFamily="34" charset="0"/>
              </a:rPr>
              <a:t>Detailed correlation of human activities or behavior with total and viable aerosol (bath, shower, fermented food, </a:t>
            </a:r>
            <a:r>
              <a:rPr lang="en-US" altLang="ja-JP" dirty="0" err="1">
                <a:latin typeface="Calibri" panose="020F0502020204030204" pitchFamily="34" charset="0"/>
                <a:cs typeface="Calibri" panose="020F0502020204030204" pitchFamily="34" charset="0"/>
              </a:rPr>
              <a:t>etc</a:t>
            </a:r>
            <a:r>
              <a:rPr lang="en-US" altLang="ja-JP" dirty="0">
                <a:latin typeface="Calibri" panose="020F0502020204030204" pitchFamily="34" charset="0"/>
                <a:cs typeface="Calibri" panose="020F0502020204030204" pitchFamily="34" charset="0"/>
              </a:rPr>
              <a:t>)</a:t>
            </a:r>
          </a:p>
          <a:p>
            <a:r>
              <a:rPr lang="en-US" altLang="ja-JP" dirty="0">
                <a:latin typeface="Calibri" panose="020F0502020204030204" pitchFamily="34" charset="0"/>
                <a:cs typeface="Calibri" panose="020F0502020204030204" pitchFamily="34" charset="0"/>
              </a:rPr>
              <a:t>Difference between </a:t>
            </a:r>
            <a:r>
              <a:rPr lang="en-US" altLang="ja-JP" dirty="0" err="1">
                <a:latin typeface="Calibri" panose="020F0502020204030204" pitchFamily="34" charset="0"/>
                <a:cs typeface="Calibri" panose="020F0502020204030204" pitchFamily="34" charset="0"/>
              </a:rPr>
              <a:t>Kanomax</a:t>
            </a:r>
            <a:r>
              <a:rPr lang="en-US" altLang="ja-JP" dirty="0">
                <a:latin typeface="Calibri" panose="020F0502020204030204" pitchFamily="34" charset="0"/>
                <a:cs typeface="Calibri" panose="020F0502020204030204" pitchFamily="34" charset="0"/>
              </a:rPr>
              <a:t> and </a:t>
            </a:r>
            <a:r>
              <a:rPr lang="en-US" altLang="ja-JP" dirty="0" err="1">
                <a:latin typeface="Calibri" panose="020F0502020204030204" pitchFamily="34" charset="0"/>
                <a:cs typeface="Calibri" panose="020F0502020204030204" pitchFamily="34" charset="0"/>
              </a:rPr>
              <a:t>BioTrak</a:t>
            </a:r>
            <a:endParaRPr lang="en-US" altLang="ja-JP" dirty="0">
              <a:latin typeface="Calibri" panose="020F0502020204030204" pitchFamily="34" charset="0"/>
              <a:cs typeface="Calibri" panose="020F0502020204030204" pitchFamily="34" charset="0"/>
            </a:endParaRPr>
          </a:p>
          <a:p>
            <a:endParaRPr kumimoji="1" lang="en-US" altLang="ja-JP" dirty="0">
              <a:latin typeface="Calibri" panose="020F0502020204030204" pitchFamily="34" charset="0"/>
              <a:cs typeface="Calibri" panose="020F0502020204030204" pitchFamily="34" charset="0"/>
            </a:endParaRPr>
          </a:p>
        </p:txBody>
      </p:sp>
      <p:sp>
        <p:nvSpPr>
          <p:cNvPr id="4" name="動作設定ボタン: ホーム 3">
            <a:hlinkClick r:id="" action="ppaction://hlinkshowjump?jump=firstslide" highlightClick="1"/>
            <a:extLst>
              <a:ext uri="{FF2B5EF4-FFF2-40B4-BE49-F238E27FC236}">
                <a16:creationId xmlns:a16="http://schemas.microsoft.com/office/drawing/2014/main" id="{35CE7E09-3612-A044-9A3A-D6C74830015D}"/>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5" name="動作設定ボタン: 進む/次へ 4">
            <a:hlinkClick r:id="" action="ppaction://hlinkshowjump?jump=nextslide" highlightClick="1"/>
            <a:extLst>
              <a:ext uri="{FF2B5EF4-FFF2-40B4-BE49-F238E27FC236}">
                <a16:creationId xmlns:a16="http://schemas.microsoft.com/office/drawing/2014/main" id="{EBAEB670-AAEA-8467-F40E-686565F0AD01}"/>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6" name="動作設定ボタン: 戻る/前へ 5">
            <a:hlinkClick r:id="" action="ppaction://hlinkshowjump?jump=previousslide" highlightClick="1"/>
            <a:extLst>
              <a:ext uri="{FF2B5EF4-FFF2-40B4-BE49-F238E27FC236}">
                <a16:creationId xmlns:a16="http://schemas.microsoft.com/office/drawing/2014/main" id="{3C6224C1-0853-E2C8-59E3-0D6F1F5381A8}"/>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Text 0">
            <a:extLst>
              <a:ext uri="{FF2B5EF4-FFF2-40B4-BE49-F238E27FC236}">
                <a16:creationId xmlns:a16="http://schemas.microsoft.com/office/drawing/2014/main" id="{544642B4-BE21-1064-5754-5442DB35546C}"/>
              </a:ext>
            </a:extLst>
          </p:cNvPr>
          <p:cNvSpPr/>
          <p:nvPr/>
        </p:nvSpPr>
        <p:spPr>
          <a:xfrm>
            <a:off x="11301705" y="-115398"/>
            <a:ext cx="1181842" cy="473094"/>
          </a:xfrm>
          <a:prstGeom prst="rect">
            <a:avLst/>
          </a:prstGeom>
          <a:noFill/>
          <a:ln/>
        </p:spPr>
        <p:txBody>
          <a:bodyPr wrap="square" lIns="0" tIns="0" rIns="0" bIns="0" rtlCol="0" anchor="t"/>
          <a:lstStyle/>
          <a:p>
            <a:pPr>
              <a:lnSpc>
                <a:spcPts val="4249"/>
              </a:lnSpc>
            </a:pPr>
            <a:r>
              <a:rPr lang="en-US" sz="2400" dirty="0">
                <a:solidFill>
                  <a:srgbClr val="4F81BD"/>
                </a:solidFill>
                <a:latin typeface="Calibri"/>
              </a:rPr>
              <a:t>Indoor</a:t>
            </a:r>
          </a:p>
        </p:txBody>
      </p:sp>
    </p:spTree>
    <p:extLst>
      <p:ext uri="{BB962C8B-B14F-4D97-AF65-F5344CB8AC3E}">
        <p14:creationId xmlns:p14="http://schemas.microsoft.com/office/powerpoint/2010/main" val="1975084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3B11F-0936-3221-348F-F839561D59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2583A16-3A1F-4EDA-50B6-3AAD8EB53ABB}"/>
              </a:ext>
            </a:extLst>
          </p:cNvPr>
          <p:cNvSpPr>
            <a:spLocks noGrp="1"/>
          </p:cNvSpPr>
          <p:nvPr>
            <p:ph type="title"/>
          </p:nvPr>
        </p:nvSpPr>
        <p:spPr/>
        <p:txBody>
          <a:bodyPr>
            <a:normAutofit/>
          </a:bodyPr>
          <a:lstStyle/>
          <a:p>
            <a:r>
              <a:rPr kumimoji="1" lang="en-US" altLang="ja-JP" sz="6000" dirty="0">
                <a:solidFill>
                  <a:srgbClr val="201B18"/>
                </a:solidFill>
                <a:latin typeface="Calibri" panose="020F0502020204030204" pitchFamily="34" charset="0"/>
                <a:ea typeface="Platypi Medium" pitchFamily="34" charset="-122"/>
                <a:cs typeface="Calibri" panose="020F0502020204030204" pitchFamily="34" charset="0"/>
              </a:rPr>
              <a:t>Case study</a:t>
            </a:r>
            <a:endParaRPr kumimoji="1" lang="ja-JP" altLang="en-US" sz="6000">
              <a:latin typeface="Calibri" panose="020F0502020204030204" pitchFamily="34" charset="0"/>
              <a:cs typeface="Calibri" panose="020F0502020204030204" pitchFamily="34" charset="0"/>
            </a:endParaRPr>
          </a:p>
        </p:txBody>
      </p:sp>
      <p:sp>
        <p:nvSpPr>
          <p:cNvPr id="4" name="スライド番号プレースホルダー 3">
            <a:extLst>
              <a:ext uri="{FF2B5EF4-FFF2-40B4-BE49-F238E27FC236}">
                <a16:creationId xmlns:a16="http://schemas.microsoft.com/office/drawing/2014/main" id="{BFB900A8-EE2A-5E0A-3E87-F5272FE308F2}"/>
              </a:ext>
            </a:extLst>
          </p:cNvPr>
          <p:cNvSpPr>
            <a:spLocks noGrp="1"/>
          </p:cNvSpPr>
          <p:nvPr>
            <p:ph type="sldNum" sz="quarter" idx="12"/>
          </p:nvPr>
        </p:nvSpPr>
        <p:spPr/>
        <p:txBody>
          <a:bodyPr/>
          <a:lstStyle/>
          <a:p>
            <a:fld id="{C1FF6DA9-008F-8B48-92A6-B652298478BF}" type="slidenum">
              <a:rPr lang="en-US" smtClean="0"/>
              <a:t>45</a:t>
            </a:fld>
            <a:endParaRPr lang="en-US"/>
          </a:p>
        </p:txBody>
      </p:sp>
    </p:spTree>
    <p:extLst>
      <p:ext uri="{BB962C8B-B14F-4D97-AF65-F5344CB8AC3E}">
        <p14:creationId xmlns:p14="http://schemas.microsoft.com/office/powerpoint/2010/main" val="1108794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8015" y="893"/>
            <a:ext cx="4570809" cy="6856214"/>
          </a:xfrm>
          <a:prstGeom prst="rect">
            <a:avLst/>
          </a:prstGeom>
        </p:spPr>
      </p:pic>
      <p:sp>
        <p:nvSpPr>
          <p:cNvPr id="3" name="Text 0"/>
          <p:cNvSpPr/>
          <p:nvPr/>
        </p:nvSpPr>
        <p:spPr>
          <a:xfrm>
            <a:off x="661319" y="1676460"/>
            <a:ext cx="6295378" cy="1771486"/>
          </a:xfrm>
          <a:prstGeom prst="rect">
            <a:avLst/>
          </a:prstGeom>
          <a:noFill/>
          <a:ln/>
        </p:spPr>
        <p:txBody>
          <a:bodyPr wrap="square" lIns="0" tIns="0" rIns="0" bIns="0" rtlCol="0" anchor="t"/>
          <a:lstStyle/>
          <a:p>
            <a:pPr defTabSz="761787">
              <a:lnSpc>
                <a:spcPts val="4624"/>
              </a:lnSpc>
            </a:pPr>
            <a:r>
              <a:rPr kumimoji="1" lang="en-US" sz="3707" dirty="0">
                <a:solidFill>
                  <a:srgbClr val="201B18"/>
                </a:solidFill>
                <a:latin typeface="Platypi Medium" pitchFamily="34" charset="0"/>
                <a:ea typeface="Platypi Medium" pitchFamily="34" charset="-122"/>
                <a:cs typeface="Platypi Medium" pitchFamily="34" charset="-120"/>
              </a:rPr>
              <a:t>Bioaerosol Measurement </a:t>
            </a:r>
          </a:p>
          <a:p>
            <a:pPr defTabSz="761787">
              <a:lnSpc>
                <a:spcPts val="4624"/>
              </a:lnSpc>
            </a:pPr>
            <a:r>
              <a:rPr kumimoji="1" lang="en-US" sz="3707" dirty="0">
                <a:solidFill>
                  <a:srgbClr val="201B18"/>
                </a:solidFill>
                <a:latin typeface="Platypi Medium" pitchFamily="34" charset="0"/>
                <a:ea typeface="Platypi Medium" pitchFamily="34" charset="-122"/>
                <a:cs typeface="Platypi Medium" pitchFamily="34" charset="-120"/>
              </a:rPr>
              <a:t>at a University Hospital</a:t>
            </a:r>
            <a:endParaRPr kumimoji="1" lang="en-US" sz="3707" dirty="0">
              <a:solidFill>
                <a:prstClr val="black"/>
              </a:solidFill>
              <a:latin typeface="Calibri" panose="020F0502020204030204"/>
            </a:endParaRPr>
          </a:p>
        </p:txBody>
      </p:sp>
      <p:sp>
        <p:nvSpPr>
          <p:cNvPr id="4" name="Text 1"/>
          <p:cNvSpPr/>
          <p:nvPr/>
        </p:nvSpPr>
        <p:spPr>
          <a:xfrm>
            <a:off x="661319" y="3731341"/>
            <a:ext cx="6295378" cy="907020"/>
          </a:xfrm>
          <a:prstGeom prst="rect">
            <a:avLst/>
          </a:prstGeom>
          <a:noFill/>
          <a:ln/>
        </p:spPr>
        <p:txBody>
          <a:bodyPr wrap="square" lIns="0" tIns="0" rIns="0" bIns="0" rtlCol="0" anchor="t"/>
          <a:lstStyle/>
          <a:p>
            <a:pPr defTabSz="761787">
              <a:lnSpc>
                <a:spcPts val="2374"/>
              </a:lnSpc>
            </a:pPr>
            <a:r>
              <a:rPr kumimoji="1" lang="en-US" sz="1458" dirty="0">
                <a:solidFill>
                  <a:srgbClr val="504C49"/>
                </a:solidFill>
                <a:latin typeface="Source Serif Pro" pitchFamily="34" charset="0"/>
                <a:ea typeface="Source Serif Pro" pitchFamily="34" charset="-122"/>
                <a:cs typeface="Source Serif Pro" pitchFamily="34" charset="-120"/>
              </a:rPr>
              <a:t>This presentation shares results from bioaerosol measurements conducted at a University Hospital in April 2025, analyzing particle distribution and human traffic correlation.</a:t>
            </a:r>
            <a:endParaRPr kumimoji="1" lang="en-US" sz="1458" dirty="0">
              <a:solidFill>
                <a:prstClr val="black"/>
              </a:solidFill>
              <a:latin typeface="Calibri" panose="020F0502020204030204"/>
            </a:endParaRPr>
          </a:p>
        </p:txBody>
      </p:sp>
      <p:sp>
        <p:nvSpPr>
          <p:cNvPr id="8" name="動作設定ボタン: ホーム 7">
            <a:hlinkClick r:id="" action="ppaction://hlinkshowjump?jump=firstslide" highlightClick="1"/>
            <a:extLst>
              <a:ext uri="{FF2B5EF4-FFF2-40B4-BE49-F238E27FC236}">
                <a16:creationId xmlns:a16="http://schemas.microsoft.com/office/drawing/2014/main" id="{558E00DA-DA4F-129F-70DC-2A86753E51E5}"/>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進む/次へ 8">
            <a:hlinkClick r:id="" action="ppaction://hlinkshowjump?jump=nextslide" highlightClick="1"/>
            <a:extLst>
              <a:ext uri="{FF2B5EF4-FFF2-40B4-BE49-F238E27FC236}">
                <a16:creationId xmlns:a16="http://schemas.microsoft.com/office/drawing/2014/main" id="{9247596D-CFFD-C778-E9EE-BCCE3EDF5E61}"/>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動作設定ボタン: 戻る/前へ 9">
            <a:hlinkClick r:id="" action="ppaction://hlinkshowjump?jump=previousslide" highlightClick="1"/>
            <a:extLst>
              <a:ext uri="{FF2B5EF4-FFF2-40B4-BE49-F238E27FC236}">
                <a16:creationId xmlns:a16="http://schemas.microsoft.com/office/drawing/2014/main" id="{D7418C55-DBED-BFFC-6E4C-780FEA61729A}"/>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1" name="Text 0">
            <a:extLst>
              <a:ext uri="{FF2B5EF4-FFF2-40B4-BE49-F238E27FC236}">
                <a16:creationId xmlns:a16="http://schemas.microsoft.com/office/drawing/2014/main" id="{8B5A9F3D-7D31-3246-AEBC-049ED6DACBE0}"/>
              </a:ext>
            </a:extLst>
          </p:cNvPr>
          <p:cNvSpPr/>
          <p:nvPr/>
        </p:nvSpPr>
        <p:spPr>
          <a:xfrm>
            <a:off x="7729498" y="6271118"/>
            <a:ext cx="1687760" cy="490761"/>
          </a:xfrm>
          <a:prstGeom prst="rect">
            <a:avLst/>
          </a:prstGeom>
          <a:solidFill>
            <a:schemeClr val="bg1"/>
          </a:solidFill>
          <a:ln/>
        </p:spPr>
        <p:txBody>
          <a:bodyPr wrap="square" lIns="0" tIns="0" rIns="0" bIns="0" rtlCol="0" anchor="t"/>
          <a:lstStyle/>
          <a:p>
            <a:pPr>
              <a:lnSpc>
                <a:spcPts val="4249"/>
              </a:lnSpc>
            </a:pPr>
            <a:r>
              <a:rPr lang="en-US" sz="3416" dirty="0">
                <a:solidFill>
                  <a:schemeClr val="accent1"/>
                </a:solidFill>
              </a:rPr>
              <a:t>NOT real!</a:t>
            </a:r>
          </a:p>
        </p:txBody>
      </p:sp>
      <p:sp>
        <p:nvSpPr>
          <p:cNvPr id="12" name="Text 0">
            <a:extLst>
              <a:ext uri="{FF2B5EF4-FFF2-40B4-BE49-F238E27FC236}">
                <a16:creationId xmlns:a16="http://schemas.microsoft.com/office/drawing/2014/main" id="{577F2896-7926-EA87-78DB-167CFC9DCE4C}"/>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232128" y="1372930"/>
            <a:ext cx="4724261" cy="590495"/>
          </a:xfrm>
          <a:prstGeom prst="rect">
            <a:avLst/>
          </a:prstGeom>
          <a:noFill/>
          <a:ln/>
        </p:spPr>
        <p:txBody>
          <a:bodyPr wrap="none" lIns="0" tIns="0" rIns="0" bIns="0" rtlCol="0" anchor="t"/>
          <a:lstStyle/>
          <a:p>
            <a:pPr defTabSz="761787">
              <a:lnSpc>
                <a:spcPts val="4624"/>
              </a:lnSpc>
            </a:pPr>
            <a:r>
              <a:rPr kumimoji="1" lang="en-US" sz="3707" dirty="0">
                <a:solidFill>
                  <a:srgbClr val="201B18"/>
                </a:solidFill>
                <a:latin typeface="Platypi Medium" pitchFamily="34" charset="0"/>
                <a:ea typeface="Platypi Medium" pitchFamily="34" charset="-122"/>
                <a:cs typeface="Platypi Medium" pitchFamily="34" charset="-120"/>
              </a:rPr>
              <a:t>Sensing Principle</a:t>
            </a:r>
            <a:endParaRPr kumimoji="1" lang="en-US" sz="3707" dirty="0">
              <a:solidFill>
                <a:prstClr val="black"/>
              </a:solidFill>
              <a:latin typeface="Calibri" panose="020F0502020204030204"/>
            </a:endParaRPr>
          </a:p>
        </p:txBody>
      </p:sp>
      <p:sp>
        <p:nvSpPr>
          <p:cNvPr id="4" name="Shape 1"/>
          <p:cNvSpPr/>
          <p:nvPr/>
        </p:nvSpPr>
        <p:spPr>
          <a:xfrm>
            <a:off x="5232128" y="2459389"/>
            <a:ext cx="425141" cy="425141"/>
          </a:xfrm>
          <a:prstGeom prst="roundRect">
            <a:avLst>
              <a:gd name="adj" fmla="val 6667"/>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5" name="Text 2"/>
          <p:cNvSpPr/>
          <p:nvPr/>
        </p:nvSpPr>
        <p:spPr>
          <a:xfrm>
            <a:off x="5846232" y="2459389"/>
            <a:ext cx="2362081" cy="295198"/>
          </a:xfrm>
          <a:prstGeom prst="rect">
            <a:avLst/>
          </a:prstGeom>
          <a:noFill/>
          <a:ln/>
        </p:spPr>
        <p:txBody>
          <a:bodyPr wrap="none" lIns="0" tIns="0" rIns="0" bIns="0" rtlCol="0" anchor="t"/>
          <a:lstStyle/>
          <a:p>
            <a:pPr defTabSz="761787">
              <a:lnSpc>
                <a:spcPts val="2291"/>
              </a:lnSpc>
            </a:pPr>
            <a:r>
              <a:rPr kumimoji="1" lang="en-US" sz="1833" dirty="0">
                <a:solidFill>
                  <a:srgbClr val="504C49"/>
                </a:solidFill>
                <a:latin typeface="Platypi Medium" pitchFamily="34" charset="0"/>
                <a:ea typeface="Platypi Medium" pitchFamily="34" charset="-122"/>
                <a:cs typeface="Platypi Medium" pitchFamily="34" charset="-120"/>
              </a:rPr>
              <a:t>Light Scattering</a:t>
            </a:r>
            <a:endParaRPr kumimoji="1" lang="en-US" sz="1833" dirty="0">
              <a:solidFill>
                <a:prstClr val="black"/>
              </a:solidFill>
              <a:latin typeface="Calibri" panose="020F0502020204030204"/>
            </a:endParaRPr>
          </a:p>
        </p:txBody>
      </p:sp>
      <p:sp>
        <p:nvSpPr>
          <p:cNvPr id="6" name="Text 3"/>
          <p:cNvSpPr/>
          <p:nvPr/>
        </p:nvSpPr>
        <p:spPr>
          <a:xfrm>
            <a:off x="5846232" y="2867965"/>
            <a:ext cx="2439154" cy="907020"/>
          </a:xfrm>
          <a:prstGeom prst="rect">
            <a:avLst/>
          </a:prstGeom>
          <a:noFill/>
          <a:ln/>
        </p:spPr>
        <p:txBody>
          <a:bodyPr wrap="square" lIns="0" tIns="0" rIns="0" bIns="0" rtlCol="0" anchor="t"/>
          <a:lstStyle/>
          <a:p>
            <a:pPr defTabSz="761787">
              <a:lnSpc>
                <a:spcPts val="2374"/>
              </a:lnSpc>
            </a:pPr>
            <a:r>
              <a:rPr kumimoji="1" lang="en-US" sz="1458" dirty="0">
                <a:solidFill>
                  <a:srgbClr val="504C49"/>
                </a:solidFill>
                <a:latin typeface="Source Serif Pro" pitchFamily="34" charset="0"/>
                <a:ea typeface="Source Serif Pro" pitchFamily="34" charset="-122"/>
                <a:cs typeface="Source Serif Pro" pitchFamily="34" charset="-120"/>
              </a:rPr>
              <a:t>All particles produce scattered light when illuminated.</a:t>
            </a:r>
            <a:endParaRPr kumimoji="1" lang="en-US" sz="1458" dirty="0">
              <a:solidFill>
                <a:prstClr val="black"/>
              </a:solidFill>
              <a:latin typeface="Calibri" panose="020F0502020204030204"/>
            </a:endParaRPr>
          </a:p>
        </p:txBody>
      </p:sp>
      <p:sp>
        <p:nvSpPr>
          <p:cNvPr id="7" name="Shape 4"/>
          <p:cNvSpPr/>
          <p:nvPr/>
        </p:nvSpPr>
        <p:spPr>
          <a:xfrm>
            <a:off x="8474348" y="2459389"/>
            <a:ext cx="425141" cy="425141"/>
          </a:xfrm>
          <a:prstGeom prst="roundRect">
            <a:avLst>
              <a:gd name="adj" fmla="val 6667"/>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pic>
        <p:nvPicPr>
          <p:cNvPr id="8" name="Image 1" descr="preencoded.png"/>
          <p:cNvPicPr>
            <a:picLocks noChangeAspect="1"/>
          </p:cNvPicPr>
          <p:nvPr/>
        </p:nvPicPr>
        <p:blipFill>
          <a:blip r:embed="rId4"/>
          <a:stretch>
            <a:fillRect/>
          </a:stretch>
        </p:blipFill>
        <p:spPr>
          <a:xfrm>
            <a:off x="8545221" y="2494801"/>
            <a:ext cx="283395" cy="354317"/>
          </a:xfrm>
          <a:prstGeom prst="rect">
            <a:avLst/>
          </a:prstGeom>
        </p:spPr>
      </p:pic>
      <p:sp>
        <p:nvSpPr>
          <p:cNvPr id="9" name="Text 5"/>
          <p:cNvSpPr/>
          <p:nvPr/>
        </p:nvSpPr>
        <p:spPr>
          <a:xfrm>
            <a:off x="9088452" y="2459389"/>
            <a:ext cx="2439154" cy="590396"/>
          </a:xfrm>
          <a:prstGeom prst="rect">
            <a:avLst/>
          </a:prstGeom>
          <a:noFill/>
          <a:ln/>
        </p:spPr>
        <p:txBody>
          <a:bodyPr wrap="square" lIns="0" tIns="0" rIns="0" bIns="0" rtlCol="0" anchor="t"/>
          <a:lstStyle/>
          <a:p>
            <a:pPr defTabSz="761787">
              <a:lnSpc>
                <a:spcPts val="2291"/>
              </a:lnSpc>
            </a:pPr>
            <a:r>
              <a:rPr kumimoji="1" lang="en-US" sz="1833" dirty="0">
                <a:solidFill>
                  <a:srgbClr val="504C49"/>
                </a:solidFill>
                <a:latin typeface="Platypi Medium" pitchFamily="34" charset="0"/>
                <a:ea typeface="Platypi Medium" pitchFamily="34" charset="-122"/>
                <a:cs typeface="Platypi Medium" pitchFamily="34" charset="-120"/>
              </a:rPr>
              <a:t>Fluorescence Detection</a:t>
            </a:r>
            <a:endParaRPr kumimoji="1" lang="en-US" sz="1833" dirty="0">
              <a:solidFill>
                <a:prstClr val="black"/>
              </a:solidFill>
              <a:latin typeface="Calibri" panose="020F0502020204030204"/>
            </a:endParaRPr>
          </a:p>
        </p:txBody>
      </p:sp>
      <p:sp>
        <p:nvSpPr>
          <p:cNvPr id="10" name="Text 6"/>
          <p:cNvSpPr/>
          <p:nvPr/>
        </p:nvSpPr>
        <p:spPr>
          <a:xfrm>
            <a:off x="9088452" y="3163164"/>
            <a:ext cx="2439154" cy="907020"/>
          </a:xfrm>
          <a:prstGeom prst="rect">
            <a:avLst/>
          </a:prstGeom>
          <a:noFill/>
          <a:ln/>
        </p:spPr>
        <p:txBody>
          <a:bodyPr wrap="square" lIns="0" tIns="0" rIns="0" bIns="0" rtlCol="0" anchor="t"/>
          <a:lstStyle/>
          <a:p>
            <a:pPr defTabSz="761787">
              <a:lnSpc>
                <a:spcPts val="2374"/>
              </a:lnSpc>
            </a:pPr>
            <a:r>
              <a:rPr kumimoji="1" lang="en-US" sz="1458" dirty="0">
                <a:solidFill>
                  <a:srgbClr val="504C49"/>
                </a:solidFill>
                <a:latin typeface="Source Serif Pro" pitchFamily="34" charset="0"/>
                <a:ea typeface="Source Serif Pro" pitchFamily="34" charset="-122"/>
                <a:cs typeface="Source Serif Pro" pitchFamily="34" charset="-120"/>
              </a:rPr>
              <a:t>Bio-particles emit fluorescence when illuminated.</a:t>
            </a:r>
            <a:endParaRPr kumimoji="1" lang="en-US" sz="1458" dirty="0">
              <a:solidFill>
                <a:prstClr val="black"/>
              </a:solidFill>
              <a:latin typeface="Calibri" panose="020F0502020204030204"/>
            </a:endParaRPr>
          </a:p>
        </p:txBody>
      </p:sp>
      <p:sp>
        <p:nvSpPr>
          <p:cNvPr id="11" name="Shape 7"/>
          <p:cNvSpPr/>
          <p:nvPr/>
        </p:nvSpPr>
        <p:spPr>
          <a:xfrm>
            <a:off x="5232128" y="4471716"/>
            <a:ext cx="425141" cy="425141"/>
          </a:xfrm>
          <a:prstGeom prst="roundRect">
            <a:avLst>
              <a:gd name="adj" fmla="val 6667"/>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12" name="Text 8"/>
          <p:cNvSpPr/>
          <p:nvPr/>
        </p:nvSpPr>
        <p:spPr>
          <a:xfrm>
            <a:off x="5846232" y="4471716"/>
            <a:ext cx="2530610" cy="295198"/>
          </a:xfrm>
          <a:prstGeom prst="rect">
            <a:avLst/>
          </a:prstGeom>
          <a:noFill/>
          <a:ln/>
        </p:spPr>
        <p:txBody>
          <a:bodyPr wrap="none" lIns="0" tIns="0" rIns="0" bIns="0" rtlCol="0" anchor="t"/>
          <a:lstStyle/>
          <a:p>
            <a:pPr defTabSz="761787">
              <a:lnSpc>
                <a:spcPts val="2291"/>
              </a:lnSpc>
            </a:pPr>
            <a:r>
              <a:rPr kumimoji="1" lang="en-US" sz="1833" dirty="0">
                <a:solidFill>
                  <a:srgbClr val="504C49"/>
                </a:solidFill>
                <a:latin typeface="Platypi Medium" pitchFamily="34" charset="0"/>
                <a:ea typeface="Platypi Medium" pitchFamily="34" charset="-122"/>
                <a:cs typeface="Platypi Medium" pitchFamily="34" charset="-120"/>
              </a:rPr>
              <a:t>Particle Classification</a:t>
            </a:r>
            <a:endParaRPr kumimoji="1" lang="en-US" sz="1833" dirty="0">
              <a:solidFill>
                <a:prstClr val="black"/>
              </a:solidFill>
              <a:latin typeface="Calibri" panose="020F0502020204030204"/>
            </a:endParaRPr>
          </a:p>
        </p:txBody>
      </p:sp>
      <p:sp>
        <p:nvSpPr>
          <p:cNvPr id="13" name="Text 9"/>
          <p:cNvSpPr/>
          <p:nvPr/>
        </p:nvSpPr>
        <p:spPr>
          <a:xfrm>
            <a:off x="5846232" y="4880292"/>
            <a:ext cx="5681274" cy="604680"/>
          </a:xfrm>
          <a:prstGeom prst="rect">
            <a:avLst/>
          </a:prstGeom>
          <a:noFill/>
          <a:ln/>
        </p:spPr>
        <p:txBody>
          <a:bodyPr wrap="square" lIns="0" tIns="0" rIns="0" bIns="0" rtlCol="0" anchor="t"/>
          <a:lstStyle/>
          <a:p>
            <a:pPr defTabSz="761787">
              <a:lnSpc>
                <a:spcPts val="2374"/>
              </a:lnSpc>
            </a:pPr>
            <a:r>
              <a:rPr kumimoji="1" lang="en-US" sz="1458" dirty="0">
                <a:solidFill>
                  <a:srgbClr val="504C49"/>
                </a:solidFill>
                <a:latin typeface="Source Serif Pro" pitchFamily="34" charset="0"/>
                <a:ea typeface="Source Serif Pro" pitchFamily="34" charset="-122"/>
                <a:cs typeface="Source Serif Pro" pitchFamily="34" charset="-120"/>
              </a:rPr>
              <a:t>Simultaneous detection of scattered light and fluorescence identifies bio-particles.</a:t>
            </a:r>
            <a:endParaRPr kumimoji="1" lang="en-US" sz="1458" dirty="0">
              <a:solidFill>
                <a:prstClr val="black"/>
              </a:solidFill>
              <a:latin typeface="Calibri" panose="020F0502020204030204"/>
            </a:endParaRPr>
          </a:p>
        </p:txBody>
      </p:sp>
      <p:sp>
        <p:nvSpPr>
          <p:cNvPr id="14" name="動作設定ボタン: ホーム 13">
            <a:hlinkClick r:id="" action="ppaction://hlinkshowjump?jump=firstslide" highlightClick="1"/>
            <a:extLst>
              <a:ext uri="{FF2B5EF4-FFF2-40B4-BE49-F238E27FC236}">
                <a16:creationId xmlns:a16="http://schemas.microsoft.com/office/drawing/2014/main" id="{35FFD5E1-A703-CAB3-916E-D59433991033}"/>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動作設定ボタン: 進む/次へ 14">
            <a:hlinkClick r:id="" action="ppaction://hlinkshowjump?jump=nextslide" highlightClick="1"/>
            <a:extLst>
              <a:ext uri="{FF2B5EF4-FFF2-40B4-BE49-F238E27FC236}">
                <a16:creationId xmlns:a16="http://schemas.microsoft.com/office/drawing/2014/main" id="{17CDB73D-AE61-9F98-622D-920D1BD945F8}"/>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動作設定ボタン: 戻る/前へ 15">
            <a:hlinkClick r:id="" action="ppaction://hlinkshowjump?jump=previousslide" highlightClick="1"/>
            <a:extLst>
              <a:ext uri="{FF2B5EF4-FFF2-40B4-BE49-F238E27FC236}">
                <a16:creationId xmlns:a16="http://schemas.microsoft.com/office/drawing/2014/main" id="{2B76F698-36B8-9BC8-C57C-8EB5F8431ADD}"/>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B0EE2B0C-8AC6-AFD6-1345-86323934E888}"/>
              </a:ext>
            </a:extLst>
          </p:cNvPr>
          <p:cNvPicPr>
            <a:picLocks noChangeAspect="1"/>
          </p:cNvPicPr>
          <p:nvPr/>
        </p:nvPicPr>
        <p:blipFill>
          <a:blip r:embed="rId5"/>
          <a:stretch>
            <a:fillRect/>
          </a:stretch>
        </p:blipFill>
        <p:spPr>
          <a:xfrm>
            <a:off x="56467" y="4880293"/>
            <a:ext cx="4424126" cy="2280672"/>
          </a:xfrm>
          <a:prstGeom prst="rect">
            <a:avLst/>
          </a:prstGeom>
        </p:spPr>
      </p:pic>
      <p:sp>
        <p:nvSpPr>
          <p:cNvPr id="17" name="Text 0">
            <a:extLst>
              <a:ext uri="{FF2B5EF4-FFF2-40B4-BE49-F238E27FC236}">
                <a16:creationId xmlns:a16="http://schemas.microsoft.com/office/drawing/2014/main" id="{491C259E-4FF8-EFEF-875E-F01D249C61E6}"/>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180250" y="758727"/>
            <a:ext cx="4353478" cy="544172"/>
          </a:xfrm>
          <a:prstGeom prst="rect">
            <a:avLst/>
          </a:prstGeom>
          <a:noFill/>
          <a:ln/>
        </p:spPr>
        <p:txBody>
          <a:bodyPr wrap="none" lIns="0" tIns="0" rIns="0" bIns="0" rtlCol="0" anchor="t"/>
          <a:lstStyle/>
          <a:p>
            <a:pPr defTabSz="761787">
              <a:lnSpc>
                <a:spcPts val="4249"/>
              </a:lnSpc>
            </a:pPr>
            <a:r>
              <a:rPr kumimoji="1" lang="en-US" sz="3416" dirty="0">
                <a:solidFill>
                  <a:srgbClr val="201B18"/>
                </a:solidFill>
                <a:latin typeface="Platypi Medium" pitchFamily="34" charset="0"/>
                <a:ea typeface="Platypi Medium" pitchFamily="34" charset="-122"/>
                <a:cs typeface="Platypi Medium" pitchFamily="34" charset="-120"/>
              </a:rPr>
              <a:t>Measurement Setup</a:t>
            </a:r>
            <a:endParaRPr kumimoji="1" lang="en-US" sz="3416" dirty="0">
              <a:solidFill>
                <a:prstClr val="black"/>
              </a:solidFill>
              <a:latin typeface="Calibri" panose="020F0502020204030204"/>
            </a:endParaRPr>
          </a:p>
        </p:txBody>
      </p:sp>
      <p:sp>
        <p:nvSpPr>
          <p:cNvPr id="4" name="Shape 1"/>
          <p:cNvSpPr/>
          <p:nvPr/>
        </p:nvSpPr>
        <p:spPr>
          <a:xfrm>
            <a:off x="5376156" y="1564075"/>
            <a:ext cx="19045" cy="4535199"/>
          </a:xfrm>
          <a:prstGeom prst="roundRect">
            <a:avLst>
              <a:gd name="adj" fmla="val 137154"/>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5" name="Shape 2"/>
          <p:cNvSpPr/>
          <p:nvPr/>
        </p:nvSpPr>
        <p:spPr>
          <a:xfrm>
            <a:off x="5553017" y="1946364"/>
            <a:ext cx="522350" cy="19045"/>
          </a:xfrm>
          <a:prstGeom prst="roundRect">
            <a:avLst>
              <a:gd name="adj" fmla="val 137154"/>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6" name="Shape 3"/>
          <p:cNvSpPr/>
          <p:nvPr/>
        </p:nvSpPr>
        <p:spPr>
          <a:xfrm>
            <a:off x="5180251" y="1759980"/>
            <a:ext cx="391812" cy="391812"/>
          </a:xfrm>
          <a:prstGeom prst="roundRect">
            <a:avLst>
              <a:gd name="adj" fmla="val 6667"/>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7" name="Text 4"/>
          <p:cNvSpPr/>
          <p:nvPr/>
        </p:nvSpPr>
        <p:spPr>
          <a:xfrm>
            <a:off x="5245569" y="1792664"/>
            <a:ext cx="261175" cy="326444"/>
          </a:xfrm>
          <a:prstGeom prst="rect">
            <a:avLst/>
          </a:prstGeom>
          <a:noFill/>
          <a:ln/>
        </p:spPr>
        <p:txBody>
          <a:bodyPr wrap="none" lIns="0" tIns="0" rIns="0" bIns="0" rtlCol="0" anchor="t"/>
          <a:lstStyle/>
          <a:p>
            <a:pPr algn="ctr" defTabSz="761787">
              <a:lnSpc>
                <a:spcPts val="2041"/>
              </a:lnSpc>
            </a:pPr>
            <a:r>
              <a:rPr kumimoji="1" lang="en-US" sz="2041" dirty="0">
                <a:solidFill>
                  <a:srgbClr val="504C49"/>
                </a:solidFill>
                <a:latin typeface="Platypi Medium" pitchFamily="34" charset="0"/>
                <a:ea typeface="Platypi Medium" pitchFamily="34" charset="-122"/>
                <a:cs typeface="Platypi Medium" pitchFamily="34" charset="-120"/>
              </a:rPr>
              <a:t>1</a:t>
            </a:r>
            <a:endParaRPr kumimoji="1" lang="en-US" sz="2041" dirty="0">
              <a:solidFill>
                <a:prstClr val="black"/>
              </a:solidFill>
              <a:latin typeface="Calibri" panose="020F0502020204030204"/>
            </a:endParaRPr>
          </a:p>
        </p:txBody>
      </p:sp>
      <p:sp>
        <p:nvSpPr>
          <p:cNvPr id="8" name="Text 5"/>
          <p:cNvSpPr/>
          <p:nvPr/>
        </p:nvSpPr>
        <p:spPr>
          <a:xfrm>
            <a:off x="6246772" y="1738158"/>
            <a:ext cx="2176690" cy="271987"/>
          </a:xfrm>
          <a:prstGeom prst="rect">
            <a:avLst/>
          </a:prstGeom>
          <a:noFill/>
          <a:ln/>
        </p:spPr>
        <p:txBody>
          <a:bodyPr wrap="none" lIns="0" tIns="0" rIns="0" bIns="0" rtlCol="0" anchor="t"/>
          <a:lstStyle/>
          <a:p>
            <a:pPr defTabSz="761787">
              <a:lnSpc>
                <a:spcPts val="2124"/>
              </a:lnSpc>
            </a:pPr>
            <a:r>
              <a:rPr kumimoji="1" lang="en-US" sz="1708" dirty="0">
                <a:solidFill>
                  <a:srgbClr val="504C49"/>
                </a:solidFill>
                <a:latin typeface="Platypi Medium" pitchFamily="34" charset="0"/>
                <a:ea typeface="Platypi Medium" pitchFamily="34" charset="-122"/>
                <a:cs typeface="Platypi Medium" pitchFamily="34" charset="-120"/>
              </a:rPr>
              <a:t>Date and Time</a:t>
            </a:r>
            <a:endParaRPr kumimoji="1" lang="en-US" sz="1708" dirty="0">
              <a:solidFill>
                <a:prstClr val="black"/>
              </a:solidFill>
              <a:latin typeface="Calibri" panose="020F0502020204030204"/>
            </a:endParaRPr>
          </a:p>
        </p:txBody>
      </p:sp>
      <p:sp>
        <p:nvSpPr>
          <p:cNvPr id="9" name="Text 6"/>
          <p:cNvSpPr/>
          <p:nvPr/>
        </p:nvSpPr>
        <p:spPr>
          <a:xfrm>
            <a:off x="6246772" y="2114595"/>
            <a:ext cx="5332611" cy="278633"/>
          </a:xfrm>
          <a:prstGeom prst="rect">
            <a:avLst/>
          </a:prstGeom>
          <a:noFill/>
          <a:ln/>
        </p:spPr>
        <p:txBody>
          <a:bodyPr wrap="none" lIns="0" tIns="0" rIns="0" bIns="0" rtlCol="0" anchor="t"/>
          <a:lstStyle/>
          <a:p>
            <a:pPr defTabSz="761787">
              <a:lnSpc>
                <a:spcPts val="2166"/>
              </a:lnSpc>
            </a:pPr>
            <a:r>
              <a:rPr kumimoji="1" lang="en-US" sz="1333" dirty="0">
                <a:solidFill>
                  <a:srgbClr val="504C49"/>
                </a:solidFill>
                <a:latin typeface="Source Serif Pro" pitchFamily="34" charset="0"/>
                <a:ea typeface="Source Serif Pro" pitchFamily="34" charset="-122"/>
                <a:cs typeface="Source Serif Pro" pitchFamily="34" charset="-120"/>
              </a:rPr>
              <a:t>April 8-10, 2025. Two sessions: 17:51-10:30 and 17:53-3:32.</a:t>
            </a:r>
            <a:endParaRPr kumimoji="1" lang="en-US" sz="1333" dirty="0">
              <a:solidFill>
                <a:prstClr val="black"/>
              </a:solidFill>
              <a:latin typeface="Calibri" panose="020F0502020204030204"/>
            </a:endParaRPr>
          </a:p>
        </p:txBody>
      </p:sp>
      <p:sp>
        <p:nvSpPr>
          <p:cNvPr id="10" name="Shape 7"/>
          <p:cNvSpPr/>
          <p:nvPr/>
        </p:nvSpPr>
        <p:spPr>
          <a:xfrm>
            <a:off x="5553017" y="3123685"/>
            <a:ext cx="522350" cy="19045"/>
          </a:xfrm>
          <a:prstGeom prst="roundRect">
            <a:avLst>
              <a:gd name="adj" fmla="val 137154"/>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11" name="Shape 8"/>
          <p:cNvSpPr/>
          <p:nvPr/>
        </p:nvSpPr>
        <p:spPr>
          <a:xfrm>
            <a:off x="5180251" y="2937301"/>
            <a:ext cx="391812" cy="391812"/>
          </a:xfrm>
          <a:prstGeom prst="roundRect">
            <a:avLst>
              <a:gd name="adj" fmla="val 6667"/>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12" name="Text 9"/>
          <p:cNvSpPr/>
          <p:nvPr/>
        </p:nvSpPr>
        <p:spPr>
          <a:xfrm>
            <a:off x="5245569" y="2969985"/>
            <a:ext cx="261175" cy="326444"/>
          </a:xfrm>
          <a:prstGeom prst="rect">
            <a:avLst/>
          </a:prstGeom>
          <a:noFill/>
          <a:ln/>
        </p:spPr>
        <p:txBody>
          <a:bodyPr wrap="none" lIns="0" tIns="0" rIns="0" bIns="0" rtlCol="0" anchor="t"/>
          <a:lstStyle/>
          <a:p>
            <a:pPr algn="ctr" defTabSz="761787">
              <a:lnSpc>
                <a:spcPts val="2041"/>
              </a:lnSpc>
            </a:pPr>
            <a:r>
              <a:rPr kumimoji="1" lang="en-US" sz="2041" dirty="0">
                <a:solidFill>
                  <a:srgbClr val="504C49"/>
                </a:solidFill>
                <a:latin typeface="Platypi Medium" pitchFamily="34" charset="0"/>
                <a:ea typeface="Platypi Medium" pitchFamily="34" charset="-122"/>
                <a:cs typeface="Platypi Medium" pitchFamily="34" charset="-120"/>
              </a:rPr>
              <a:t>2</a:t>
            </a:r>
            <a:endParaRPr kumimoji="1" lang="en-US" sz="2041" dirty="0">
              <a:solidFill>
                <a:prstClr val="black"/>
              </a:solidFill>
              <a:latin typeface="Calibri" panose="020F0502020204030204"/>
            </a:endParaRPr>
          </a:p>
        </p:txBody>
      </p:sp>
      <p:sp>
        <p:nvSpPr>
          <p:cNvPr id="13" name="Text 10"/>
          <p:cNvSpPr/>
          <p:nvPr/>
        </p:nvSpPr>
        <p:spPr>
          <a:xfrm>
            <a:off x="6246772" y="2915478"/>
            <a:ext cx="2176690" cy="271987"/>
          </a:xfrm>
          <a:prstGeom prst="rect">
            <a:avLst/>
          </a:prstGeom>
          <a:noFill/>
          <a:ln/>
        </p:spPr>
        <p:txBody>
          <a:bodyPr wrap="none" lIns="0" tIns="0" rIns="0" bIns="0" rtlCol="0" anchor="t"/>
          <a:lstStyle/>
          <a:p>
            <a:pPr defTabSz="761787">
              <a:lnSpc>
                <a:spcPts val="2124"/>
              </a:lnSpc>
            </a:pPr>
            <a:r>
              <a:rPr kumimoji="1" lang="en-US" sz="1708" dirty="0">
                <a:solidFill>
                  <a:srgbClr val="504C49"/>
                </a:solidFill>
                <a:latin typeface="Platypi Medium" pitchFamily="34" charset="0"/>
                <a:ea typeface="Platypi Medium" pitchFamily="34" charset="-122"/>
                <a:cs typeface="Platypi Medium" pitchFamily="34" charset="-120"/>
              </a:rPr>
              <a:t>Location</a:t>
            </a:r>
            <a:endParaRPr kumimoji="1" lang="en-US" sz="1708" dirty="0">
              <a:solidFill>
                <a:prstClr val="black"/>
              </a:solidFill>
              <a:latin typeface="Calibri" panose="020F0502020204030204"/>
            </a:endParaRPr>
          </a:p>
        </p:txBody>
      </p:sp>
      <p:sp>
        <p:nvSpPr>
          <p:cNvPr id="14" name="Text 11"/>
          <p:cNvSpPr/>
          <p:nvPr/>
        </p:nvSpPr>
        <p:spPr>
          <a:xfrm>
            <a:off x="6246772" y="3291916"/>
            <a:ext cx="5332611" cy="278633"/>
          </a:xfrm>
          <a:prstGeom prst="rect">
            <a:avLst/>
          </a:prstGeom>
          <a:noFill/>
          <a:ln/>
        </p:spPr>
        <p:txBody>
          <a:bodyPr wrap="none" lIns="0" tIns="0" rIns="0" bIns="0" rtlCol="0" anchor="t"/>
          <a:lstStyle/>
          <a:p>
            <a:pPr defTabSz="761787">
              <a:lnSpc>
                <a:spcPts val="2166"/>
              </a:lnSpc>
            </a:pPr>
            <a:r>
              <a:rPr kumimoji="1" lang="en-US" sz="1333" dirty="0">
                <a:solidFill>
                  <a:srgbClr val="504C49"/>
                </a:solidFill>
                <a:latin typeface="Source Serif Pro" pitchFamily="34" charset="0"/>
                <a:ea typeface="Source Serif Pro" pitchFamily="34" charset="-122"/>
                <a:cs typeface="Source Serif Pro" pitchFamily="34" charset="-120"/>
              </a:rPr>
              <a:t>Corridor in front of negative pressure room, 8th floor, West Wing.</a:t>
            </a:r>
            <a:endParaRPr kumimoji="1" lang="en-US" sz="1333" dirty="0">
              <a:solidFill>
                <a:prstClr val="black"/>
              </a:solidFill>
              <a:latin typeface="Calibri" panose="020F0502020204030204"/>
            </a:endParaRPr>
          </a:p>
        </p:txBody>
      </p:sp>
      <p:sp>
        <p:nvSpPr>
          <p:cNvPr id="15" name="Shape 12"/>
          <p:cNvSpPr/>
          <p:nvPr/>
        </p:nvSpPr>
        <p:spPr>
          <a:xfrm>
            <a:off x="5553017" y="4301005"/>
            <a:ext cx="522350" cy="19045"/>
          </a:xfrm>
          <a:prstGeom prst="roundRect">
            <a:avLst>
              <a:gd name="adj" fmla="val 137154"/>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16" name="Shape 13"/>
          <p:cNvSpPr/>
          <p:nvPr/>
        </p:nvSpPr>
        <p:spPr>
          <a:xfrm>
            <a:off x="5180251" y="4114622"/>
            <a:ext cx="391812" cy="391812"/>
          </a:xfrm>
          <a:prstGeom prst="roundRect">
            <a:avLst>
              <a:gd name="adj" fmla="val 6667"/>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17" name="Text 14"/>
          <p:cNvSpPr/>
          <p:nvPr/>
        </p:nvSpPr>
        <p:spPr>
          <a:xfrm>
            <a:off x="5245569" y="4147306"/>
            <a:ext cx="261175" cy="326444"/>
          </a:xfrm>
          <a:prstGeom prst="rect">
            <a:avLst/>
          </a:prstGeom>
          <a:noFill/>
          <a:ln/>
        </p:spPr>
        <p:txBody>
          <a:bodyPr wrap="none" lIns="0" tIns="0" rIns="0" bIns="0" rtlCol="0" anchor="t"/>
          <a:lstStyle/>
          <a:p>
            <a:pPr algn="ctr" defTabSz="761787">
              <a:lnSpc>
                <a:spcPts val="2041"/>
              </a:lnSpc>
            </a:pPr>
            <a:r>
              <a:rPr kumimoji="1" lang="en-US" sz="2041" dirty="0">
                <a:solidFill>
                  <a:srgbClr val="504C49"/>
                </a:solidFill>
                <a:latin typeface="Platypi Medium" pitchFamily="34" charset="0"/>
                <a:ea typeface="Platypi Medium" pitchFamily="34" charset="-122"/>
                <a:cs typeface="Platypi Medium" pitchFamily="34" charset="-120"/>
              </a:rPr>
              <a:t>3</a:t>
            </a:r>
            <a:endParaRPr kumimoji="1" lang="en-US" sz="2041" dirty="0">
              <a:solidFill>
                <a:prstClr val="black"/>
              </a:solidFill>
              <a:latin typeface="Calibri" panose="020F0502020204030204"/>
            </a:endParaRPr>
          </a:p>
        </p:txBody>
      </p:sp>
      <p:sp>
        <p:nvSpPr>
          <p:cNvPr id="18" name="Text 15"/>
          <p:cNvSpPr/>
          <p:nvPr/>
        </p:nvSpPr>
        <p:spPr>
          <a:xfrm>
            <a:off x="6246772" y="4092799"/>
            <a:ext cx="2176690" cy="271987"/>
          </a:xfrm>
          <a:prstGeom prst="rect">
            <a:avLst/>
          </a:prstGeom>
          <a:noFill/>
          <a:ln/>
        </p:spPr>
        <p:txBody>
          <a:bodyPr wrap="none" lIns="0" tIns="0" rIns="0" bIns="0" rtlCol="0" anchor="t"/>
          <a:lstStyle/>
          <a:p>
            <a:pPr defTabSz="761787">
              <a:lnSpc>
                <a:spcPts val="2124"/>
              </a:lnSpc>
            </a:pPr>
            <a:r>
              <a:rPr kumimoji="1" lang="en-US" sz="1708" dirty="0">
                <a:solidFill>
                  <a:srgbClr val="504C49"/>
                </a:solidFill>
                <a:latin typeface="Platypi Medium" pitchFamily="34" charset="0"/>
                <a:ea typeface="Platypi Medium" pitchFamily="34" charset="-122"/>
                <a:cs typeface="Platypi Medium" pitchFamily="34" charset="-120"/>
              </a:rPr>
              <a:t>Equipment</a:t>
            </a:r>
            <a:endParaRPr kumimoji="1" lang="en-US" sz="1708" dirty="0">
              <a:solidFill>
                <a:prstClr val="black"/>
              </a:solidFill>
              <a:latin typeface="Calibri" panose="020F0502020204030204"/>
            </a:endParaRPr>
          </a:p>
        </p:txBody>
      </p:sp>
      <p:sp>
        <p:nvSpPr>
          <p:cNvPr id="19" name="Text 16"/>
          <p:cNvSpPr/>
          <p:nvPr/>
        </p:nvSpPr>
        <p:spPr>
          <a:xfrm>
            <a:off x="6246772" y="4469236"/>
            <a:ext cx="5332611" cy="278633"/>
          </a:xfrm>
          <a:prstGeom prst="rect">
            <a:avLst/>
          </a:prstGeom>
          <a:noFill/>
          <a:ln/>
        </p:spPr>
        <p:txBody>
          <a:bodyPr wrap="none" lIns="0" tIns="0" rIns="0" bIns="0" rtlCol="0" anchor="t"/>
          <a:lstStyle/>
          <a:p>
            <a:pPr defTabSz="761787">
              <a:lnSpc>
                <a:spcPts val="2166"/>
              </a:lnSpc>
            </a:pPr>
            <a:r>
              <a:rPr kumimoji="1" lang="en-US" sz="1333" dirty="0">
                <a:solidFill>
                  <a:srgbClr val="504C49"/>
                </a:solidFill>
                <a:latin typeface="Source Serif Pro" pitchFamily="34" charset="0"/>
                <a:ea typeface="Source Serif Pro" pitchFamily="34" charset="-122"/>
                <a:cs typeface="Source Serif Pro" pitchFamily="34" charset="-120"/>
              </a:rPr>
              <a:t>Prototype bioaerosol sensor calibrated with standard particles.</a:t>
            </a:r>
            <a:endParaRPr kumimoji="1" lang="en-US" sz="1333" dirty="0">
              <a:solidFill>
                <a:prstClr val="black"/>
              </a:solidFill>
              <a:latin typeface="Calibri" panose="020F0502020204030204"/>
            </a:endParaRPr>
          </a:p>
        </p:txBody>
      </p:sp>
      <p:sp>
        <p:nvSpPr>
          <p:cNvPr id="20" name="Shape 17"/>
          <p:cNvSpPr/>
          <p:nvPr/>
        </p:nvSpPr>
        <p:spPr>
          <a:xfrm>
            <a:off x="5553017" y="5478325"/>
            <a:ext cx="522350" cy="19045"/>
          </a:xfrm>
          <a:prstGeom prst="roundRect">
            <a:avLst>
              <a:gd name="adj" fmla="val 137154"/>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21" name="Shape 18"/>
          <p:cNvSpPr/>
          <p:nvPr/>
        </p:nvSpPr>
        <p:spPr>
          <a:xfrm>
            <a:off x="5180251" y="5291943"/>
            <a:ext cx="391812" cy="391812"/>
          </a:xfrm>
          <a:prstGeom prst="roundRect">
            <a:avLst>
              <a:gd name="adj" fmla="val 6667"/>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22" name="Text 19"/>
          <p:cNvSpPr/>
          <p:nvPr/>
        </p:nvSpPr>
        <p:spPr>
          <a:xfrm>
            <a:off x="5245569" y="5324627"/>
            <a:ext cx="261175" cy="326444"/>
          </a:xfrm>
          <a:prstGeom prst="rect">
            <a:avLst/>
          </a:prstGeom>
          <a:noFill/>
          <a:ln/>
        </p:spPr>
        <p:txBody>
          <a:bodyPr wrap="none" lIns="0" tIns="0" rIns="0" bIns="0" rtlCol="0" anchor="t"/>
          <a:lstStyle/>
          <a:p>
            <a:pPr algn="ctr" defTabSz="761787">
              <a:lnSpc>
                <a:spcPts val="2041"/>
              </a:lnSpc>
            </a:pPr>
            <a:r>
              <a:rPr kumimoji="1" lang="en-US" sz="2041" dirty="0">
                <a:solidFill>
                  <a:srgbClr val="504C49"/>
                </a:solidFill>
                <a:latin typeface="Platypi Medium" pitchFamily="34" charset="0"/>
                <a:ea typeface="Platypi Medium" pitchFamily="34" charset="-122"/>
                <a:cs typeface="Platypi Medium" pitchFamily="34" charset="-120"/>
              </a:rPr>
              <a:t>4</a:t>
            </a:r>
            <a:endParaRPr kumimoji="1" lang="en-US" sz="2041" dirty="0">
              <a:solidFill>
                <a:prstClr val="black"/>
              </a:solidFill>
              <a:latin typeface="Calibri" panose="020F0502020204030204"/>
            </a:endParaRPr>
          </a:p>
        </p:txBody>
      </p:sp>
      <p:sp>
        <p:nvSpPr>
          <p:cNvPr id="23" name="Text 20"/>
          <p:cNvSpPr/>
          <p:nvPr/>
        </p:nvSpPr>
        <p:spPr>
          <a:xfrm>
            <a:off x="6246772" y="5270120"/>
            <a:ext cx="2176690" cy="271987"/>
          </a:xfrm>
          <a:prstGeom prst="rect">
            <a:avLst/>
          </a:prstGeom>
          <a:noFill/>
          <a:ln/>
        </p:spPr>
        <p:txBody>
          <a:bodyPr wrap="none" lIns="0" tIns="0" rIns="0" bIns="0" rtlCol="0" anchor="t"/>
          <a:lstStyle/>
          <a:p>
            <a:pPr defTabSz="761787">
              <a:lnSpc>
                <a:spcPts val="2124"/>
              </a:lnSpc>
            </a:pPr>
            <a:r>
              <a:rPr kumimoji="1" lang="en-US" sz="1708" dirty="0">
                <a:solidFill>
                  <a:srgbClr val="504C49"/>
                </a:solidFill>
                <a:latin typeface="Platypi Medium" pitchFamily="34" charset="0"/>
                <a:ea typeface="Platypi Medium" pitchFamily="34" charset="-122"/>
                <a:cs typeface="Platypi Medium" pitchFamily="34" charset="-120"/>
              </a:rPr>
              <a:t>Protocol</a:t>
            </a:r>
            <a:endParaRPr kumimoji="1" lang="en-US" sz="1708" dirty="0">
              <a:solidFill>
                <a:prstClr val="black"/>
              </a:solidFill>
              <a:latin typeface="Calibri" panose="020F0502020204030204"/>
            </a:endParaRPr>
          </a:p>
        </p:txBody>
      </p:sp>
      <p:sp>
        <p:nvSpPr>
          <p:cNvPr id="24" name="Text 21"/>
          <p:cNvSpPr/>
          <p:nvPr/>
        </p:nvSpPr>
        <p:spPr>
          <a:xfrm>
            <a:off x="6246772" y="5646557"/>
            <a:ext cx="5332611" cy="278633"/>
          </a:xfrm>
          <a:prstGeom prst="rect">
            <a:avLst/>
          </a:prstGeom>
          <a:noFill/>
          <a:ln/>
        </p:spPr>
        <p:txBody>
          <a:bodyPr wrap="none" lIns="0" tIns="0" rIns="0" bIns="0" rtlCol="0" anchor="t"/>
          <a:lstStyle/>
          <a:p>
            <a:pPr defTabSz="761787">
              <a:lnSpc>
                <a:spcPts val="2166"/>
              </a:lnSpc>
            </a:pPr>
            <a:r>
              <a:rPr kumimoji="1" lang="en-US" sz="1333" dirty="0">
                <a:solidFill>
                  <a:srgbClr val="504C49"/>
                </a:solidFill>
                <a:latin typeface="Source Serif Pro" pitchFamily="34" charset="0"/>
                <a:ea typeface="Source Serif Pro" pitchFamily="34" charset="-122"/>
                <a:cs typeface="Source Serif Pro" pitchFamily="34" charset="-120"/>
              </a:rPr>
              <a:t>999 measurements per minute for 16 hours 39 minutes.</a:t>
            </a:r>
            <a:endParaRPr kumimoji="1" lang="en-US" sz="1333" dirty="0">
              <a:solidFill>
                <a:prstClr val="black"/>
              </a:solidFill>
              <a:latin typeface="Calibri" panose="020F0502020204030204"/>
            </a:endParaRPr>
          </a:p>
        </p:txBody>
      </p:sp>
      <p:sp>
        <p:nvSpPr>
          <p:cNvPr id="25" name="動作設定ボタン: ホーム 24">
            <a:hlinkClick r:id="" action="ppaction://hlinkshowjump?jump=firstslide" highlightClick="1"/>
            <a:extLst>
              <a:ext uri="{FF2B5EF4-FFF2-40B4-BE49-F238E27FC236}">
                <a16:creationId xmlns:a16="http://schemas.microsoft.com/office/drawing/2014/main" id="{320A7CA5-7BFE-47B6-CA8C-501C5DACDFB5}"/>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6" name="動作設定ボタン: 進む/次へ 25">
            <a:hlinkClick r:id="" action="ppaction://hlinkshowjump?jump=nextslide" highlightClick="1"/>
            <a:extLst>
              <a:ext uri="{FF2B5EF4-FFF2-40B4-BE49-F238E27FC236}">
                <a16:creationId xmlns:a16="http://schemas.microsoft.com/office/drawing/2014/main" id="{80A64918-9D0A-CBB6-8B65-CE783041D4F7}"/>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7" name="動作設定ボタン: 戻る/前へ 26">
            <a:hlinkClick r:id="" action="ppaction://hlinkshowjump?jump=previousslide" highlightClick="1"/>
            <a:extLst>
              <a:ext uri="{FF2B5EF4-FFF2-40B4-BE49-F238E27FC236}">
                <a16:creationId xmlns:a16="http://schemas.microsoft.com/office/drawing/2014/main" id="{A9940CFA-DD97-CEE1-0FF1-36FA61861FC4}"/>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9" name="Text 0">
            <a:extLst>
              <a:ext uri="{FF2B5EF4-FFF2-40B4-BE49-F238E27FC236}">
                <a16:creationId xmlns:a16="http://schemas.microsoft.com/office/drawing/2014/main" id="{429E4736-5508-7A9A-CB5C-666329E553A1}"/>
              </a:ext>
            </a:extLst>
          </p:cNvPr>
          <p:cNvSpPr/>
          <p:nvPr/>
        </p:nvSpPr>
        <p:spPr>
          <a:xfrm>
            <a:off x="2836825" y="4747869"/>
            <a:ext cx="1687760" cy="470131"/>
          </a:xfrm>
          <a:prstGeom prst="rect">
            <a:avLst/>
          </a:prstGeom>
          <a:solidFill>
            <a:schemeClr val="bg1"/>
          </a:solidFill>
          <a:ln/>
        </p:spPr>
        <p:txBody>
          <a:bodyPr wrap="square" lIns="0" tIns="0" rIns="0" bIns="0" rtlCol="0" anchor="t"/>
          <a:lstStyle/>
          <a:p>
            <a:pPr>
              <a:lnSpc>
                <a:spcPts val="4249"/>
              </a:lnSpc>
            </a:pPr>
            <a:r>
              <a:rPr lang="en-US" sz="3416" dirty="0">
                <a:solidFill>
                  <a:schemeClr val="accent1"/>
                </a:solidFill>
              </a:rPr>
              <a:t>NOT real!</a:t>
            </a:r>
          </a:p>
        </p:txBody>
      </p:sp>
      <p:pic>
        <p:nvPicPr>
          <p:cNvPr id="30" name="図 29">
            <a:extLst>
              <a:ext uri="{FF2B5EF4-FFF2-40B4-BE49-F238E27FC236}">
                <a16:creationId xmlns:a16="http://schemas.microsoft.com/office/drawing/2014/main" id="{59ED50AC-2725-06B3-3C8D-24645CBD96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76685"/>
            <a:ext cx="4570809" cy="1608098"/>
          </a:xfrm>
          <a:prstGeom prst="rect">
            <a:avLst/>
          </a:prstGeom>
          <a:noFill/>
          <a:ln>
            <a:noFill/>
          </a:ln>
        </p:spPr>
      </p:pic>
      <p:sp>
        <p:nvSpPr>
          <p:cNvPr id="31" name="Text 0">
            <a:extLst>
              <a:ext uri="{FF2B5EF4-FFF2-40B4-BE49-F238E27FC236}">
                <a16:creationId xmlns:a16="http://schemas.microsoft.com/office/drawing/2014/main" id="{826ADAFA-9AC1-FB6B-4922-DDD4057D294B}"/>
              </a:ext>
            </a:extLst>
          </p:cNvPr>
          <p:cNvSpPr/>
          <p:nvPr/>
        </p:nvSpPr>
        <p:spPr>
          <a:xfrm>
            <a:off x="32748" y="5296726"/>
            <a:ext cx="804156" cy="490761"/>
          </a:xfrm>
          <a:prstGeom prst="rect">
            <a:avLst/>
          </a:prstGeom>
          <a:solidFill>
            <a:schemeClr val="bg1"/>
          </a:solidFill>
          <a:ln/>
        </p:spPr>
        <p:txBody>
          <a:bodyPr wrap="square" lIns="0" tIns="0" rIns="0" bIns="0" rtlCol="0" anchor="t"/>
          <a:lstStyle/>
          <a:p>
            <a:pPr>
              <a:lnSpc>
                <a:spcPts val="4249"/>
              </a:lnSpc>
            </a:pPr>
            <a:r>
              <a:rPr lang="en-US" sz="3416" dirty="0">
                <a:solidFill>
                  <a:srgbClr val="FF0000"/>
                </a:solidFill>
              </a:rPr>
              <a:t>Real</a:t>
            </a:r>
          </a:p>
        </p:txBody>
      </p:sp>
      <p:sp>
        <p:nvSpPr>
          <p:cNvPr id="28" name="Text 0">
            <a:extLst>
              <a:ext uri="{FF2B5EF4-FFF2-40B4-BE49-F238E27FC236}">
                <a16:creationId xmlns:a16="http://schemas.microsoft.com/office/drawing/2014/main" id="{6F58638F-113C-F56D-8531-4A52DD01D9D4}"/>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00278" y="125714"/>
            <a:ext cx="3288047" cy="410956"/>
          </a:xfrm>
          <a:prstGeom prst="rect">
            <a:avLst/>
          </a:prstGeom>
          <a:noFill/>
          <a:ln/>
        </p:spPr>
        <p:txBody>
          <a:bodyPr wrap="none" lIns="0" tIns="0" rIns="0" bIns="0" rtlCol="0" anchor="t"/>
          <a:lstStyle/>
          <a:p>
            <a:pPr defTabSz="761787">
              <a:lnSpc>
                <a:spcPts val="3207"/>
              </a:lnSpc>
            </a:pPr>
            <a:r>
              <a:rPr kumimoji="1" lang="en-US" sz="2583" dirty="0">
                <a:solidFill>
                  <a:srgbClr val="201B18"/>
                </a:solidFill>
                <a:latin typeface="Platypi Medium" pitchFamily="34" charset="0"/>
                <a:ea typeface="Platypi Medium" pitchFamily="34" charset="-122"/>
                <a:cs typeface="Platypi Medium" pitchFamily="34" charset="-120"/>
              </a:rPr>
              <a:t>Traffic Patterns (number of person/hour)</a:t>
            </a:r>
            <a:endParaRPr kumimoji="1" lang="en-US" sz="2583" dirty="0">
              <a:solidFill>
                <a:prstClr val="black"/>
              </a:solidFill>
              <a:latin typeface="Calibri" panose="020F0502020204030204"/>
            </a:endParaRPr>
          </a:p>
        </p:txBody>
      </p:sp>
      <p:pic>
        <p:nvPicPr>
          <p:cNvPr id="3"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7409" y="536670"/>
            <a:ext cx="9804333" cy="3501310"/>
          </a:xfrm>
          <a:prstGeom prst="rect">
            <a:avLst/>
          </a:prstGeom>
        </p:spPr>
      </p:pic>
      <p:sp>
        <p:nvSpPr>
          <p:cNvPr id="4" name="Text 1"/>
          <p:cNvSpPr/>
          <p:nvPr/>
        </p:nvSpPr>
        <p:spPr>
          <a:xfrm>
            <a:off x="361053" y="6521897"/>
            <a:ext cx="11268315" cy="210389"/>
          </a:xfrm>
          <a:prstGeom prst="rect">
            <a:avLst/>
          </a:prstGeom>
          <a:noFill/>
          <a:ln/>
        </p:spPr>
        <p:txBody>
          <a:bodyPr wrap="none" lIns="0" tIns="0" rIns="0" bIns="0" rtlCol="0" anchor="t"/>
          <a:lstStyle/>
          <a:p>
            <a:pPr defTabSz="761787">
              <a:lnSpc>
                <a:spcPts val="1625"/>
              </a:lnSpc>
            </a:pPr>
            <a:r>
              <a:rPr kumimoji="1" lang="en-US" sz="1000" dirty="0">
                <a:solidFill>
                  <a:srgbClr val="504C49"/>
                </a:solidFill>
                <a:latin typeface="Source Serif Pro" pitchFamily="34" charset="0"/>
                <a:ea typeface="Source Serif Pro" pitchFamily="34" charset="-122"/>
                <a:cs typeface="Source Serif Pro" pitchFamily="34" charset="-120"/>
              </a:rPr>
              <a:t>Traffic peaked during morning, noon, and evening hours. Most entries were recorded as "passing through." Nighttime showed minimal traffic.</a:t>
            </a:r>
            <a:endParaRPr kumimoji="1" lang="en-US" sz="1000" dirty="0">
              <a:solidFill>
                <a:prstClr val="black"/>
              </a:solidFill>
              <a:latin typeface="Calibri" panose="020F0502020204030204"/>
            </a:endParaRPr>
          </a:p>
        </p:txBody>
      </p:sp>
      <p:sp>
        <p:nvSpPr>
          <p:cNvPr id="5" name="動作設定ボタン: ホーム 4">
            <a:hlinkClick r:id="" action="ppaction://hlinkshowjump?jump=firstslide" highlightClick="1"/>
            <a:extLst>
              <a:ext uri="{FF2B5EF4-FFF2-40B4-BE49-F238E27FC236}">
                <a16:creationId xmlns:a16="http://schemas.microsoft.com/office/drawing/2014/main" id="{8CB54060-21B6-EE62-208A-6E57C9081CBA}"/>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6" name="動作設定ボタン: 進む/次へ 5">
            <a:hlinkClick r:id="" action="ppaction://hlinkshowjump?jump=nextslide" highlightClick="1"/>
            <a:extLst>
              <a:ext uri="{FF2B5EF4-FFF2-40B4-BE49-F238E27FC236}">
                <a16:creationId xmlns:a16="http://schemas.microsoft.com/office/drawing/2014/main" id="{9BCA20D2-7CCF-9231-6C64-54306DB902C8}"/>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7" name="動作設定ボタン: 戻る/前へ 6">
            <a:hlinkClick r:id="" action="ppaction://hlinkshowjump?jump=previousslide" highlightClick="1"/>
            <a:extLst>
              <a:ext uri="{FF2B5EF4-FFF2-40B4-BE49-F238E27FC236}">
                <a16:creationId xmlns:a16="http://schemas.microsoft.com/office/drawing/2014/main" id="{913900D6-C6ED-663A-49FF-FE3C00CCD2E1}"/>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59DC068E-D425-4090-BAE2-6D666B625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761" y="4067401"/>
            <a:ext cx="5759450" cy="2146300"/>
          </a:xfrm>
          <a:prstGeom prst="rect">
            <a:avLst/>
          </a:prstGeom>
          <a:noFill/>
          <a:ln>
            <a:noFill/>
          </a:ln>
        </p:spPr>
      </p:pic>
      <p:pic>
        <p:nvPicPr>
          <p:cNvPr id="10" name="図 9">
            <a:extLst>
              <a:ext uri="{FF2B5EF4-FFF2-40B4-BE49-F238E27FC236}">
                <a16:creationId xmlns:a16="http://schemas.microsoft.com/office/drawing/2014/main" id="{5BCB02B3-E17A-171F-A9A3-CF661E2C2F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9752" y="4067401"/>
            <a:ext cx="5759450" cy="2146300"/>
          </a:xfrm>
          <a:prstGeom prst="rect">
            <a:avLst/>
          </a:prstGeom>
          <a:noFill/>
          <a:ln>
            <a:noFill/>
          </a:ln>
        </p:spPr>
      </p:pic>
      <p:sp>
        <p:nvSpPr>
          <p:cNvPr id="8" name="Text 0">
            <a:extLst>
              <a:ext uri="{FF2B5EF4-FFF2-40B4-BE49-F238E27FC236}">
                <a16:creationId xmlns:a16="http://schemas.microsoft.com/office/drawing/2014/main" id="{0B764098-E231-B9BD-1B13-C7051EB6B216}"/>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178366" y="478210"/>
            <a:ext cx="6402902" cy="2169547"/>
          </a:xfrm>
          <a:prstGeom prst="rect">
            <a:avLst/>
          </a:prstGeom>
          <a:noFill/>
          <a:ln/>
        </p:spPr>
        <p:txBody>
          <a:bodyPr wrap="square" lIns="0" tIns="0" rIns="0" bIns="0" rtlCol="0" anchor="t"/>
          <a:lstStyle/>
          <a:p>
            <a:pPr>
              <a:lnSpc>
                <a:spcPts val="4249"/>
              </a:lnSpc>
            </a:pPr>
            <a:r>
              <a:rPr lang="en-US" sz="3416" dirty="0">
                <a:solidFill>
                  <a:srgbClr val="1B1B27"/>
                </a:solidFill>
                <a:latin typeface="Alexandria" pitchFamily="34" charset="0"/>
                <a:ea typeface="Alexandria" pitchFamily="34" charset="-122"/>
                <a:cs typeface="Alexandria" pitchFamily="34" charset="-120"/>
              </a:rPr>
              <a:t>Development of a Dual-Chamber Atmospheric Simulation System for Bioaerosol Research</a:t>
            </a:r>
            <a:endParaRPr lang="en-US" sz="3416" dirty="0"/>
          </a:p>
        </p:txBody>
      </p:sp>
      <p:sp>
        <p:nvSpPr>
          <p:cNvPr id="4" name="Text 1"/>
          <p:cNvSpPr/>
          <p:nvPr/>
        </p:nvSpPr>
        <p:spPr>
          <a:xfrm>
            <a:off x="5178366" y="2908139"/>
            <a:ext cx="6402902" cy="1944181"/>
          </a:xfrm>
          <a:prstGeom prst="rect">
            <a:avLst/>
          </a:prstGeom>
          <a:noFill/>
          <a:ln/>
        </p:spPr>
        <p:txBody>
          <a:bodyPr wrap="square" lIns="0" tIns="0" rIns="0" bIns="0" rtlCol="0" anchor="t"/>
          <a:lstStyle/>
          <a:p>
            <a:pPr>
              <a:lnSpc>
                <a:spcPts val="2166"/>
              </a:lnSpc>
            </a:pPr>
            <a:r>
              <a:rPr lang="en-US" sz="1333" dirty="0">
                <a:solidFill>
                  <a:srgbClr val="404155"/>
                </a:solidFill>
                <a:latin typeface="Nobile" pitchFamily="34" charset="0"/>
                <a:ea typeface="Nobile" pitchFamily="34" charset="-122"/>
                <a:cs typeface="Nobile" pitchFamily="34" charset="-120"/>
              </a:rPr>
              <a:t>Airborne microorganisms, or bioaerosols, play essential roles in global biogeochemical cycles and ecosystem dynamics. To study their physicochemical properties and survival mechanisms, a novel dual-chamber atmospheric simulation system has been developed. This innovative platform allows detailed investigation under controlled conditions, combining advanced technology and environmental precision to unlock new insights into bioaerosol behaviour.</a:t>
            </a:r>
            <a:endParaRPr lang="en-US" sz="1333" dirty="0"/>
          </a:p>
        </p:txBody>
      </p:sp>
      <p:sp>
        <p:nvSpPr>
          <p:cNvPr id="5" name="Text 2"/>
          <p:cNvSpPr/>
          <p:nvPr/>
        </p:nvSpPr>
        <p:spPr>
          <a:xfrm>
            <a:off x="5178366" y="5047532"/>
            <a:ext cx="6402902" cy="833220"/>
          </a:xfrm>
          <a:prstGeom prst="rect">
            <a:avLst/>
          </a:prstGeom>
          <a:noFill/>
          <a:ln/>
        </p:spPr>
        <p:txBody>
          <a:bodyPr wrap="square" lIns="0" tIns="0" rIns="0" bIns="0" rtlCol="0" anchor="t"/>
          <a:lstStyle/>
          <a:p>
            <a:pPr>
              <a:lnSpc>
                <a:spcPts val="2166"/>
              </a:lnSpc>
            </a:pPr>
            <a:r>
              <a:rPr lang="en-US" sz="1333" dirty="0">
                <a:solidFill>
                  <a:srgbClr val="404155"/>
                </a:solidFill>
                <a:latin typeface="Nobile" pitchFamily="34" charset="0"/>
                <a:ea typeface="Nobile" pitchFamily="34" charset="-122"/>
                <a:cs typeface="Nobile" pitchFamily="34" charset="-120"/>
              </a:rPr>
              <a:t>This research offers crucial advancements for environmental microbiology and atmospheric sciences, supporting comprehensive exploration of microbial transport and surface interactions with unprecedented accuracy.</a:t>
            </a:r>
            <a:endParaRPr lang="en-US" sz="1333" dirty="0"/>
          </a:p>
        </p:txBody>
      </p:sp>
      <p:sp>
        <p:nvSpPr>
          <p:cNvPr id="7" name="Text 4"/>
          <p:cNvSpPr/>
          <p:nvPr/>
        </p:nvSpPr>
        <p:spPr>
          <a:xfrm>
            <a:off x="5254149" y="6187158"/>
            <a:ext cx="126074" cy="81239"/>
          </a:xfrm>
          <a:prstGeom prst="rect">
            <a:avLst/>
          </a:prstGeom>
          <a:noFill/>
          <a:ln/>
        </p:spPr>
        <p:txBody>
          <a:bodyPr wrap="none" lIns="0" tIns="0" rIns="0" bIns="0" rtlCol="0" anchor="t"/>
          <a:lstStyle/>
          <a:p>
            <a:pPr algn="ctr">
              <a:lnSpc>
                <a:spcPts val="625"/>
              </a:lnSpc>
            </a:pPr>
            <a:r>
              <a:rPr lang="en-US" sz="625" dirty="0">
                <a:solidFill>
                  <a:srgbClr val="FFFFFF"/>
                </a:solidFill>
                <a:latin typeface="Nobile Medium" pitchFamily="34" charset="0"/>
                <a:ea typeface="Nobile Medium" pitchFamily="34" charset="-122"/>
                <a:cs typeface="Nobile Medium" pitchFamily="34" charset="-120"/>
              </a:rPr>
              <a:t>FM</a:t>
            </a:r>
            <a:endParaRPr lang="en-US" sz="625" dirty="0"/>
          </a:p>
        </p:txBody>
      </p:sp>
      <p:sp>
        <p:nvSpPr>
          <p:cNvPr id="9" name="テキスト ボックス 8">
            <a:extLst>
              <a:ext uri="{FF2B5EF4-FFF2-40B4-BE49-F238E27FC236}">
                <a16:creationId xmlns:a16="http://schemas.microsoft.com/office/drawing/2014/main" id="{E4CCEA2E-3CCA-360D-BFBF-0E2AD1F8C332}"/>
              </a:ext>
            </a:extLst>
          </p:cNvPr>
          <p:cNvSpPr txBox="1"/>
          <p:nvPr/>
        </p:nvSpPr>
        <p:spPr>
          <a:xfrm>
            <a:off x="11396952" y="6616538"/>
            <a:ext cx="184731" cy="323165"/>
          </a:xfrm>
          <a:prstGeom prst="rect">
            <a:avLst/>
          </a:prstGeom>
          <a:noFill/>
        </p:spPr>
        <p:txBody>
          <a:bodyPr wrap="none" rtlCol="0">
            <a:spAutoFit/>
          </a:bodyPr>
          <a:lstStyle/>
          <a:p>
            <a:endParaRPr kumimoji="1" lang="ja-JP" altLang="en-US" sz="1500"/>
          </a:p>
        </p:txBody>
      </p:sp>
      <p:sp>
        <p:nvSpPr>
          <p:cNvPr id="10" name="動作設定ボタン: ホーム 9">
            <a:hlinkClick r:id="" action="ppaction://hlinkshowjump?jump=firstslide" highlightClick="1"/>
            <a:extLst>
              <a:ext uri="{FF2B5EF4-FFF2-40B4-BE49-F238E27FC236}">
                <a16:creationId xmlns:a16="http://schemas.microsoft.com/office/drawing/2014/main" id="{A6AB1942-6C67-CE7D-8E4B-AC12EDB45AC2}"/>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1" name="動作設定ボタン: 進む/次へ 10">
            <a:hlinkClick r:id="" action="ppaction://hlinkshowjump?jump=nextslide" highlightClick="1"/>
            <a:extLst>
              <a:ext uri="{FF2B5EF4-FFF2-40B4-BE49-F238E27FC236}">
                <a16:creationId xmlns:a16="http://schemas.microsoft.com/office/drawing/2014/main" id="{DFE4B2B5-8DAE-84F2-A08E-92A015D2B1AB}"/>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2" name="動作設定ボタン: 戻る/前へ 11">
            <a:hlinkClick r:id="" action="ppaction://hlinkshowjump?jump=previousslide" highlightClick="1"/>
            <a:extLst>
              <a:ext uri="{FF2B5EF4-FFF2-40B4-BE49-F238E27FC236}">
                <a16:creationId xmlns:a16="http://schemas.microsoft.com/office/drawing/2014/main" id="{AEC1D6B1-4942-5B3D-7320-DF145A7D651E}"/>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6" name="Text 0">
            <a:extLst>
              <a:ext uri="{FF2B5EF4-FFF2-40B4-BE49-F238E27FC236}">
                <a16:creationId xmlns:a16="http://schemas.microsoft.com/office/drawing/2014/main" id="{E0827711-6FF4-2C15-1078-113252B5E30D}"/>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Overview</a:t>
            </a:r>
          </a:p>
        </p:txBody>
      </p:sp>
      <p:sp>
        <p:nvSpPr>
          <p:cNvPr id="8" name="Text 0">
            <a:extLst>
              <a:ext uri="{FF2B5EF4-FFF2-40B4-BE49-F238E27FC236}">
                <a16:creationId xmlns:a16="http://schemas.microsoft.com/office/drawing/2014/main" id="{8DA27F15-781D-6A24-C3E9-EA148F6C04A6}"/>
              </a:ext>
            </a:extLst>
          </p:cNvPr>
          <p:cNvSpPr/>
          <p:nvPr/>
        </p:nvSpPr>
        <p:spPr>
          <a:xfrm>
            <a:off x="2772076" y="6268397"/>
            <a:ext cx="1687760" cy="490761"/>
          </a:xfrm>
          <a:prstGeom prst="rect">
            <a:avLst/>
          </a:prstGeom>
          <a:solidFill>
            <a:schemeClr val="bg1"/>
          </a:solidFill>
          <a:ln/>
        </p:spPr>
        <p:txBody>
          <a:bodyPr wrap="square" lIns="0" tIns="0" rIns="0" bIns="0" rtlCol="0" anchor="t"/>
          <a:lstStyle/>
          <a:p>
            <a:pPr>
              <a:lnSpc>
                <a:spcPts val="4249"/>
              </a:lnSpc>
            </a:pPr>
            <a:r>
              <a:rPr lang="en-US" sz="3416" dirty="0">
                <a:solidFill>
                  <a:schemeClr val="accent1"/>
                </a:solidFill>
              </a:rPr>
              <a:t>NOT real!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図 3">
            <a:extLst>
              <a:ext uri="{FF2B5EF4-FFF2-40B4-BE49-F238E27FC236}">
                <a16:creationId xmlns:a16="http://schemas.microsoft.com/office/drawing/2014/main" id="{608B4970-F0E9-5915-EFF0-5D8367466EE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3" y="819086"/>
            <a:ext cx="2340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図 4">
            <a:extLst>
              <a:ext uri="{FF2B5EF4-FFF2-40B4-BE49-F238E27FC236}">
                <a16:creationId xmlns:a16="http://schemas.microsoft.com/office/drawing/2014/main" id="{F10149C8-02F7-89EF-AEDB-C15E3E2C803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732" y="826876"/>
            <a:ext cx="2340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CA9510E6-F55B-446A-42D1-A1FEB329A9B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917711" y="826056"/>
            <a:ext cx="2340000" cy="5400000"/>
          </a:xfrm>
          <a:prstGeom prst="rect">
            <a:avLst/>
          </a:prstGeom>
          <a:noFill/>
          <a:ln>
            <a:noFill/>
          </a:ln>
        </p:spPr>
      </p:pic>
      <p:pic>
        <p:nvPicPr>
          <p:cNvPr id="5" name="図 4">
            <a:extLst>
              <a:ext uri="{FF2B5EF4-FFF2-40B4-BE49-F238E27FC236}">
                <a16:creationId xmlns:a16="http://schemas.microsoft.com/office/drawing/2014/main" id="{4FF31EB8-1994-82A4-569C-49AD1503EB08}"/>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7347690" y="819071"/>
            <a:ext cx="2340000" cy="5400000"/>
          </a:xfrm>
          <a:prstGeom prst="rect">
            <a:avLst/>
          </a:prstGeom>
          <a:noFill/>
          <a:ln>
            <a:noFill/>
          </a:ln>
        </p:spPr>
      </p:pic>
      <p:pic>
        <p:nvPicPr>
          <p:cNvPr id="6" name="図 5">
            <a:extLst>
              <a:ext uri="{FF2B5EF4-FFF2-40B4-BE49-F238E27FC236}">
                <a16:creationId xmlns:a16="http://schemas.microsoft.com/office/drawing/2014/main" id="{8708D5E0-5D9F-C04E-ADF6-68B4BF0A7525}"/>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9777670" y="812114"/>
            <a:ext cx="2340000" cy="5400000"/>
          </a:xfrm>
          <a:prstGeom prst="rect">
            <a:avLst/>
          </a:prstGeom>
          <a:noFill/>
          <a:ln>
            <a:noFill/>
          </a:ln>
        </p:spPr>
      </p:pic>
      <p:sp>
        <p:nvSpPr>
          <p:cNvPr id="7" name="動作設定ボタン: ホーム 6">
            <a:hlinkClick r:id="" action="ppaction://hlinkshowjump?jump=firstslide" highlightClick="1"/>
            <a:extLst>
              <a:ext uri="{FF2B5EF4-FFF2-40B4-BE49-F238E27FC236}">
                <a16:creationId xmlns:a16="http://schemas.microsoft.com/office/drawing/2014/main" id="{FD2CAFCC-AFA1-C612-B462-030A3594756E}"/>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進む/次へ 7">
            <a:hlinkClick r:id="" action="ppaction://hlinkshowjump?jump=nextslide" highlightClick="1"/>
            <a:extLst>
              <a:ext uri="{FF2B5EF4-FFF2-40B4-BE49-F238E27FC236}">
                <a16:creationId xmlns:a16="http://schemas.microsoft.com/office/drawing/2014/main" id="{AE2ED54B-58D5-98A8-F533-C09498FB63C2}"/>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戻る/前へ 8">
            <a:hlinkClick r:id="" action="ppaction://hlinkshowjump?jump=previousslide" highlightClick="1"/>
            <a:extLst>
              <a:ext uri="{FF2B5EF4-FFF2-40B4-BE49-F238E27FC236}">
                <a16:creationId xmlns:a16="http://schemas.microsoft.com/office/drawing/2014/main" id="{1D0D6562-330F-A0C4-7C4B-9FA1EF3F1D1B}"/>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0" name="Text 0">
            <a:extLst>
              <a:ext uri="{FF2B5EF4-FFF2-40B4-BE49-F238E27FC236}">
                <a16:creationId xmlns:a16="http://schemas.microsoft.com/office/drawing/2014/main" id="{9C862E87-720C-0262-E5B3-5BB7CAB6EC31}"/>
              </a:ext>
            </a:extLst>
          </p:cNvPr>
          <p:cNvSpPr/>
          <p:nvPr/>
        </p:nvSpPr>
        <p:spPr>
          <a:xfrm>
            <a:off x="193220" y="63305"/>
            <a:ext cx="5217647" cy="529889"/>
          </a:xfrm>
          <a:prstGeom prst="rect">
            <a:avLst/>
          </a:prstGeom>
          <a:noFill/>
          <a:ln/>
        </p:spPr>
        <p:txBody>
          <a:bodyPr wrap="none" lIns="0" tIns="0" rIns="0" bIns="0" rtlCol="0" anchor="t"/>
          <a:lstStyle/>
          <a:p>
            <a:pPr defTabSz="761787">
              <a:lnSpc>
                <a:spcPts val="4166"/>
              </a:lnSpc>
            </a:pPr>
            <a:r>
              <a:rPr kumimoji="1" lang="en-US" sz="3332" dirty="0">
                <a:solidFill>
                  <a:srgbClr val="201B18"/>
                </a:solidFill>
                <a:latin typeface="Platypi Medium" pitchFamily="34" charset="0"/>
                <a:ea typeface="Platypi Medium" pitchFamily="34" charset="-122"/>
                <a:cs typeface="Platypi Medium" pitchFamily="34" charset="-120"/>
              </a:rPr>
              <a:t>Particle Size Distribution (Total, Bio, Ratio)</a:t>
            </a:r>
            <a:endParaRPr kumimoji="1" lang="en-US" sz="3332" dirty="0">
              <a:solidFill>
                <a:prstClr val="black"/>
              </a:solidFill>
              <a:latin typeface="Calibri" panose="020F0502020204030204"/>
            </a:endParaRPr>
          </a:p>
        </p:txBody>
      </p:sp>
      <p:sp>
        <p:nvSpPr>
          <p:cNvPr id="11" name="Text 0">
            <a:extLst>
              <a:ext uri="{FF2B5EF4-FFF2-40B4-BE49-F238E27FC236}">
                <a16:creationId xmlns:a16="http://schemas.microsoft.com/office/drawing/2014/main" id="{AFA9D2F2-A787-AEE0-FCA4-BAACD20CB4D0}"/>
              </a:ext>
            </a:extLst>
          </p:cNvPr>
          <p:cNvSpPr/>
          <p:nvPr/>
        </p:nvSpPr>
        <p:spPr>
          <a:xfrm>
            <a:off x="903986" y="436469"/>
            <a:ext cx="1285542" cy="529889"/>
          </a:xfrm>
          <a:prstGeom prst="rect">
            <a:avLst/>
          </a:prstGeom>
          <a:noFill/>
          <a:ln/>
        </p:spPr>
        <p:txBody>
          <a:bodyPr wrap="none" lIns="0" tIns="0" rIns="0" bIns="0" rtlCol="0" anchor="t"/>
          <a:lstStyle/>
          <a:p>
            <a:pPr defTabSz="761787">
              <a:lnSpc>
                <a:spcPts val="4166"/>
              </a:lnSpc>
            </a:pPr>
            <a:r>
              <a:rPr kumimoji="1" lang="en-US" sz="2400" dirty="0">
                <a:solidFill>
                  <a:prstClr val="black"/>
                </a:solidFill>
                <a:latin typeface="Calibri" panose="020F0502020204030204"/>
              </a:rPr>
              <a:t>0.5-1.0</a:t>
            </a:r>
          </a:p>
        </p:txBody>
      </p:sp>
      <p:sp>
        <p:nvSpPr>
          <p:cNvPr id="12" name="Text 0">
            <a:extLst>
              <a:ext uri="{FF2B5EF4-FFF2-40B4-BE49-F238E27FC236}">
                <a16:creationId xmlns:a16="http://schemas.microsoft.com/office/drawing/2014/main" id="{ACEE660C-7D79-1C7A-AD55-5A77E68C6E9A}"/>
              </a:ext>
            </a:extLst>
          </p:cNvPr>
          <p:cNvSpPr/>
          <p:nvPr/>
        </p:nvSpPr>
        <p:spPr>
          <a:xfrm>
            <a:off x="3243987" y="436469"/>
            <a:ext cx="1285542" cy="529889"/>
          </a:xfrm>
          <a:prstGeom prst="rect">
            <a:avLst/>
          </a:prstGeom>
          <a:noFill/>
          <a:ln/>
        </p:spPr>
        <p:txBody>
          <a:bodyPr wrap="none" lIns="0" tIns="0" rIns="0" bIns="0" rtlCol="0" anchor="t"/>
          <a:lstStyle/>
          <a:p>
            <a:pPr defTabSz="761787">
              <a:lnSpc>
                <a:spcPts val="4166"/>
              </a:lnSpc>
            </a:pPr>
            <a:r>
              <a:rPr kumimoji="1" lang="en-US" sz="2400" dirty="0">
                <a:solidFill>
                  <a:prstClr val="black"/>
                </a:solidFill>
                <a:latin typeface="Calibri" panose="020F0502020204030204"/>
              </a:rPr>
              <a:t>1.0-2.0</a:t>
            </a:r>
          </a:p>
        </p:txBody>
      </p:sp>
      <p:sp>
        <p:nvSpPr>
          <p:cNvPr id="13" name="Text 0">
            <a:extLst>
              <a:ext uri="{FF2B5EF4-FFF2-40B4-BE49-F238E27FC236}">
                <a16:creationId xmlns:a16="http://schemas.microsoft.com/office/drawing/2014/main" id="{220D57BD-4E62-6F1B-43DF-A7BC44E0ECC9}"/>
              </a:ext>
            </a:extLst>
          </p:cNvPr>
          <p:cNvSpPr/>
          <p:nvPr/>
        </p:nvSpPr>
        <p:spPr>
          <a:xfrm>
            <a:off x="5673966" y="436469"/>
            <a:ext cx="1285542" cy="529889"/>
          </a:xfrm>
          <a:prstGeom prst="rect">
            <a:avLst/>
          </a:prstGeom>
          <a:noFill/>
          <a:ln/>
        </p:spPr>
        <p:txBody>
          <a:bodyPr wrap="none" lIns="0" tIns="0" rIns="0" bIns="0" rtlCol="0" anchor="t"/>
          <a:lstStyle/>
          <a:p>
            <a:pPr defTabSz="761787">
              <a:lnSpc>
                <a:spcPts val="4166"/>
              </a:lnSpc>
            </a:pPr>
            <a:r>
              <a:rPr kumimoji="1" lang="en-US" sz="2400" dirty="0">
                <a:solidFill>
                  <a:prstClr val="black"/>
                </a:solidFill>
                <a:latin typeface="Calibri" panose="020F0502020204030204"/>
              </a:rPr>
              <a:t>2.0-3.0</a:t>
            </a:r>
          </a:p>
        </p:txBody>
      </p:sp>
      <p:sp>
        <p:nvSpPr>
          <p:cNvPr id="14" name="Text 0">
            <a:extLst>
              <a:ext uri="{FF2B5EF4-FFF2-40B4-BE49-F238E27FC236}">
                <a16:creationId xmlns:a16="http://schemas.microsoft.com/office/drawing/2014/main" id="{12C56D0D-1ADB-18F2-0C19-6DD0E60DE3FE}"/>
              </a:ext>
            </a:extLst>
          </p:cNvPr>
          <p:cNvSpPr/>
          <p:nvPr/>
        </p:nvSpPr>
        <p:spPr>
          <a:xfrm>
            <a:off x="8103945" y="436469"/>
            <a:ext cx="1285542" cy="529889"/>
          </a:xfrm>
          <a:prstGeom prst="rect">
            <a:avLst/>
          </a:prstGeom>
          <a:noFill/>
          <a:ln/>
        </p:spPr>
        <p:txBody>
          <a:bodyPr wrap="none" lIns="0" tIns="0" rIns="0" bIns="0" rtlCol="0" anchor="t"/>
          <a:lstStyle/>
          <a:p>
            <a:pPr defTabSz="761787">
              <a:lnSpc>
                <a:spcPts val="4166"/>
              </a:lnSpc>
            </a:pPr>
            <a:r>
              <a:rPr kumimoji="1" lang="en-US" sz="2400" dirty="0">
                <a:solidFill>
                  <a:prstClr val="black"/>
                </a:solidFill>
                <a:latin typeface="Calibri" panose="020F0502020204030204"/>
              </a:rPr>
              <a:t>3.0-5.0</a:t>
            </a:r>
          </a:p>
        </p:txBody>
      </p:sp>
      <p:sp>
        <p:nvSpPr>
          <p:cNvPr id="15" name="Text 0">
            <a:extLst>
              <a:ext uri="{FF2B5EF4-FFF2-40B4-BE49-F238E27FC236}">
                <a16:creationId xmlns:a16="http://schemas.microsoft.com/office/drawing/2014/main" id="{1B21C6C1-F028-E0A9-8852-B8B3BFDD32BF}"/>
              </a:ext>
            </a:extLst>
          </p:cNvPr>
          <p:cNvSpPr/>
          <p:nvPr/>
        </p:nvSpPr>
        <p:spPr>
          <a:xfrm>
            <a:off x="10669456" y="436469"/>
            <a:ext cx="1285542" cy="529889"/>
          </a:xfrm>
          <a:prstGeom prst="rect">
            <a:avLst/>
          </a:prstGeom>
          <a:noFill/>
          <a:ln/>
        </p:spPr>
        <p:txBody>
          <a:bodyPr wrap="none" lIns="0" tIns="0" rIns="0" bIns="0" rtlCol="0" anchor="t"/>
          <a:lstStyle/>
          <a:p>
            <a:pPr defTabSz="761787">
              <a:lnSpc>
                <a:spcPts val="4166"/>
              </a:lnSpc>
            </a:pPr>
            <a:r>
              <a:rPr kumimoji="1" lang="en-US" sz="2400" dirty="0">
                <a:solidFill>
                  <a:prstClr val="black"/>
                </a:solidFill>
                <a:latin typeface="Calibri" panose="020F0502020204030204"/>
              </a:rPr>
              <a:t>&gt; 5.0</a:t>
            </a:r>
          </a:p>
        </p:txBody>
      </p:sp>
      <p:sp>
        <p:nvSpPr>
          <p:cNvPr id="2" name="Text 0">
            <a:extLst>
              <a:ext uri="{FF2B5EF4-FFF2-40B4-BE49-F238E27FC236}">
                <a16:creationId xmlns:a16="http://schemas.microsoft.com/office/drawing/2014/main" id="{44A53C87-A90F-9B4F-C995-3653EF4816E2}"/>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extLst>
      <p:ext uri="{BB962C8B-B14F-4D97-AF65-F5344CB8AC3E}">
        <p14:creationId xmlns:p14="http://schemas.microsoft.com/office/powerpoint/2010/main" val="2775827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B17FE8C-5279-195A-FDF1-25BF9F72DA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29" y="1220955"/>
            <a:ext cx="2376000" cy="1920689"/>
          </a:xfrm>
          <a:prstGeom prst="rect">
            <a:avLst/>
          </a:prstGeom>
          <a:noFill/>
          <a:ln>
            <a:noFill/>
          </a:ln>
        </p:spPr>
      </p:pic>
      <p:pic>
        <p:nvPicPr>
          <p:cNvPr id="6" name="図 5">
            <a:extLst>
              <a:ext uri="{FF2B5EF4-FFF2-40B4-BE49-F238E27FC236}">
                <a16:creationId xmlns:a16="http://schemas.microsoft.com/office/drawing/2014/main" id="{83546600-E6A7-5FF3-BDAD-BC64F9E7C8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29" y="3582471"/>
            <a:ext cx="2376000" cy="1920689"/>
          </a:xfrm>
          <a:prstGeom prst="rect">
            <a:avLst/>
          </a:prstGeom>
          <a:noFill/>
          <a:ln>
            <a:noFill/>
          </a:ln>
        </p:spPr>
      </p:pic>
      <p:pic>
        <p:nvPicPr>
          <p:cNvPr id="7" name="図 6">
            <a:extLst>
              <a:ext uri="{FF2B5EF4-FFF2-40B4-BE49-F238E27FC236}">
                <a16:creationId xmlns:a16="http://schemas.microsoft.com/office/drawing/2014/main" id="{9F752B95-BE16-E12A-F599-53B13656D6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7897" y="1220955"/>
            <a:ext cx="2376000" cy="1920689"/>
          </a:xfrm>
          <a:prstGeom prst="rect">
            <a:avLst/>
          </a:prstGeom>
          <a:noFill/>
          <a:ln>
            <a:noFill/>
          </a:ln>
        </p:spPr>
      </p:pic>
      <p:pic>
        <p:nvPicPr>
          <p:cNvPr id="8" name="図 7">
            <a:extLst>
              <a:ext uri="{FF2B5EF4-FFF2-40B4-BE49-F238E27FC236}">
                <a16:creationId xmlns:a16="http://schemas.microsoft.com/office/drawing/2014/main" id="{7C23930D-6B05-7787-4FA3-50E6E72899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57897" y="3582471"/>
            <a:ext cx="2376000" cy="1920689"/>
          </a:xfrm>
          <a:prstGeom prst="rect">
            <a:avLst/>
          </a:prstGeom>
          <a:noFill/>
          <a:ln>
            <a:noFill/>
          </a:ln>
        </p:spPr>
      </p:pic>
      <p:pic>
        <p:nvPicPr>
          <p:cNvPr id="9" name="図 8">
            <a:extLst>
              <a:ext uri="{FF2B5EF4-FFF2-40B4-BE49-F238E27FC236}">
                <a16:creationId xmlns:a16="http://schemas.microsoft.com/office/drawing/2014/main" id="{82E720BB-D76B-0A64-5931-1AAB408596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96765" y="1220955"/>
            <a:ext cx="2376000" cy="1920689"/>
          </a:xfrm>
          <a:prstGeom prst="rect">
            <a:avLst/>
          </a:prstGeom>
          <a:noFill/>
          <a:ln>
            <a:noFill/>
          </a:ln>
        </p:spPr>
      </p:pic>
      <p:pic>
        <p:nvPicPr>
          <p:cNvPr id="10" name="図 9">
            <a:extLst>
              <a:ext uri="{FF2B5EF4-FFF2-40B4-BE49-F238E27FC236}">
                <a16:creationId xmlns:a16="http://schemas.microsoft.com/office/drawing/2014/main" id="{7A2B93EB-57A4-DD88-0642-DDC4D2240CA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96765" y="3582471"/>
            <a:ext cx="2376000" cy="1920689"/>
          </a:xfrm>
          <a:prstGeom prst="rect">
            <a:avLst/>
          </a:prstGeom>
          <a:noFill/>
          <a:ln>
            <a:noFill/>
          </a:ln>
        </p:spPr>
      </p:pic>
      <p:pic>
        <p:nvPicPr>
          <p:cNvPr id="11" name="図 10">
            <a:extLst>
              <a:ext uri="{FF2B5EF4-FFF2-40B4-BE49-F238E27FC236}">
                <a16:creationId xmlns:a16="http://schemas.microsoft.com/office/drawing/2014/main" id="{E938D965-E4A7-5CE0-CB22-5BC490B7616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35633" y="1220955"/>
            <a:ext cx="2376000" cy="1920689"/>
          </a:xfrm>
          <a:prstGeom prst="rect">
            <a:avLst/>
          </a:prstGeom>
          <a:noFill/>
          <a:ln>
            <a:noFill/>
          </a:ln>
        </p:spPr>
      </p:pic>
      <p:pic>
        <p:nvPicPr>
          <p:cNvPr id="12" name="図 11">
            <a:extLst>
              <a:ext uri="{FF2B5EF4-FFF2-40B4-BE49-F238E27FC236}">
                <a16:creationId xmlns:a16="http://schemas.microsoft.com/office/drawing/2014/main" id="{3717CABE-C7B1-4AD9-1A36-4202C744C94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35633" y="3582471"/>
            <a:ext cx="2376000" cy="1920689"/>
          </a:xfrm>
          <a:prstGeom prst="rect">
            <a:avLst/>
          </a:prstGeom>
          <a:noFill/>
          <a:ln>
            <a:noFill/>
          </a:ln>
        </p:spPr>
      </p:pic>
      <p:pic>
        <p:nvPicPr>
          <p:cNvPr id="14" name="図 13">
            <a:extLst>
              <a:ext uri="{FF2B5EF4-FFF2-40B4-BE49-F238E27FC236}">
                <a16:creationId xmlns:a16="http://schemas.microsoft.com/office/drawing/2014/main" id="{E0A04F0E-3408-1D40-0ACB-69BFBBC5665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774500" y="1220955"/>
            <a:ext cx="2376000" cy="1920689"/>
          </a:xfrm>
          <a:prstGeom prst="rect">
            <a:avLst/>
          </a:prstGeom>
          <a:noFill/>
          <a:ln>
            <a:noFill/>
          </a:ln>
        </p:spPr>
      </p:pic>
      <p:pic>
        <p:nvPicPr>
          <p:cNvPr id="15" name="図 14">
            <a:extLst>
              <a:ext uri="{FF2B5EF4-FFF2-40B4-BE49-F238E27FC236}">
                <a16:creationId xmlns:a16="http://schemas.microsoft.com/office/drawing/2014/main" id="{ED51FEED-DFDA-7492-59C3-B88732B3086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774500" y="3582471"/>
            <a:ext cx="2376000" cy="1920689"/>
          </a:xfrm>
          <a:prstGeom prst="rect">
            <a:avLst/>
          </a:prstGeom>
          <a:noFill/>
          <a:ln>
            <a:noFill/>
          </a:ln>
        </p:spPr>
      </p:pic>
      <p:sp>
        <p:nvSpPr>
          <p:cNvPr id="16" name="動作設定ボタン: ホーム 15">
            <a:hlinkClick r:id="" action="ppaction://hlinkshowjump?jump=firstslide" highlightClick="1"/>
            <a:extLst>
              <a:ext uri="{FF2B5EF4-FFF2-40B4-BE49-F238E27FC236}">
                <a16:creationId xmlns:a16="http://schemas.microsoft.com/office/drawing/2014/main" id="{578F324A-EA56-0763-B5D0-348A758351E6}"/>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7" name="動作設定ボタン: 進む/次へ 16">
            <a:hlinkClick r:id="" action="ppaction://hlinkshowjump?jump=nextslide" highlightClick="1"/>
            <a:extLst>
              <a:ext uri="{FF2B5EF4-FFF2-40B4-BE49-F238E27FC236}">
                <a16:creationId xmlns:a16="http://schemas.microsoft.com/office/drawing/2014/main" id="{713A9351-078A-F3D3-C18E-D14FEA66B4E4}"/>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8" name="動作設定ボタン: 戻る/前へ 17">
            <a:hlinkClick r:id="" action="ppaction://hlinkshowjump?jump=previousslide" highlightClick="1"/>
            <a:extLst>
              <a:ext uri="{FF2B5EF4-FFF2-40B4-BE49-F238E27FC236}">
                <a16:creationId xmlns:a16="http://schemas.microsoft.com/office/drawing/2014/main" id="{E86C937C-CECA-2EC1-4944-4A56D69318E6}"/>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 name="Text 0">
            <a:extLst>
              <a:ext uri="{FF2B5EF4-FFF2-40B4-BE49-F238E27FC236}">
                <a16:creationId xmlns:a16="http://schemas.microsoft.com/office/drawing/2014/main" id="{BD34506C-379B-9EF6-9C6A-A6C2579E03FA}"/>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extLst>
      <p:ext uri="{BB962C8B-B14F-4D97-AF65-F5344CB8AC3E}">
        <p14:creationId xmlns:p14="http://schemas.microsoft.com/office/powerpoint/2010/main" val="3850393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93372" y="467695"/>
            <a:ext cx="5217647" cy="529889"/>
          </a:xfrm>
          <a:prstGeom prst="rect">
            <a:avLst/>
          </a:prstGeom>
          <a:noFill/>
          <a:ln/>
        </p:spPr>
        <p:txBody>
          <a:bodyPr wrap="none" lIns="0" tIns="0" rIns="0" bIns="0" rtlCol="0" anchor="t"/>
          <a:lstStyle/>
          <a:p>
            <a:pPr defTabSz="761787">
              <a:lnSpc>
                <a:spcPts val="4166"/>
              </a:lnSpc>
            </a:pPr>
            <a:r>
              <a:rPr kumimoji="1" lang="en-US" sz="3332" dirty="0">
                <a:solidFill>
                  <a:srgbClr val="201B18"/>
                </a:solidFill>
                <a:latin typeface="Platypi Medium" pitchFamily="34" charset="0"/>
                <a:ea typeface="Platypi Medium" pitchFamily="34" charset="-122"/>
                <a:cs typeface="Platypi Medium" pitchFamily="34" charset="-120"/>
              </a:rPr>
              <a:t>Particle Size Distribution</a:t>
            </a:r>
            <a:endParaRPr kumimoji="1" lang="en-US" sz="3332"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2799224" y="1336625"/>
            <a:ext cx="1089138" cy="976852"/>
          </a:xfrm>
          <a:prstGeom prst="rect">
            <a:avLst/>
          </a:prstGeom>
        </p:spPr>
      </p:pic>
      <p:sp>
        <p:nvSpPr>
          <p:cNvPr id="4" name="Text 1"/>
          <p:cNvSpPr/>
          <p:nvPr/>
        </p:nvSpPr>
        <p:spPr>
          <a:xfrm>
            <a:off x="3224564" y="1797177"/>
            <a:ext cx="238360" cy="297976"/>
          </a:xfrm>
          <a:prstGeom prst="rect">
            <a:avLst/>
          </a:prstGeom>
          <a:noFill/>
          <a:ln/>
        </p:spPr>
        <p:txBody>
          <a:bodyPr wrap="none" lIns="0" tIns="0" rIns="0" bIns="0" rtlCol="0" anchor="t"/>
          <a:lstStyle/>
          <a:p>
            <a:pPr algn="ctr" defTabSz="761787">
              <a:lnSpc>
                <a:spcPts val="2999"/>
              </a:lnSpc>
            </a:pPr>
            <a:r>
              <a:rPr kumimoji="1" lang="en-US" sz="1874" dirty="0">
                <a:solidFill>
                  <a:srgbClr val="504C49"/>
                </a:solidFill>
                <a:latin typeface="Platypi Medium" pitchFamily="34" charset="0"/>
                <a:ea typeface="Platypi Medium" pitchFamily="34" charset="-122"/>
                <a:cs typeface="Platypi Medium" pitchFamily="34" charset="-120"/>
              </a:rPr>
              <a:t>1</a:t>
            </a:r>
            <a:endParaRPr kumimoji="1" lang="en-US" sz="1874" dirty="0">
              <a:solidFill>
                <a:prstClr val="black"/>
              </a:solidFill>
              <a:latin typeface="Calibri" panose="020F0502020204030204"/>
            </a:endParaRPr>
          </a:p>
        </p:txBody>
      </p:sp>
      <p:sp>
        <p:nvSpPr>
          <p:cNvPr id="5" name="Text 2"/>
          <p:cNvSpPr/>
          <p:nvPr/>
        </p:nvSpPr>
        <p:spPr>
          <a:xfrm>
            <a:off x="4057882" y="1506145"/>
            <a:ext cx="2119455" cy="264944"/>
          </a:xfrm>
          <a:prstGeom prst="rect">
            <a:avLst/>
          </a:prstGeom>
          <a:noFill/>
          <a:ln/>
        </p:spPr>
        <p:txBody>
          <a:bodyPr wrap="none" lIns="0" tIns="0" rIns="0" bIns="0" rtlCol="0" anchor="t"/>
          <a:lstStyle/>
          <a:p>
            <a:pPr defTabSz="761787">
              <a:lnSpc>
                <a:spcPts val="2083"/>
              </a:lnSpc>
            </a:pPr>
            <a:r>
              <a:rPr kumimoji="1" lang="en-US" sz="1666" dirty="0">
                <a:solidFill>
                  <a:srgbClr val="504C49"/>
                </a:solidFill>
                <a:latin typeface="Platypi Medium" pitchFamily="34" charset="0"/>
                <a:ea typeface="Platypi Medium" pitchFamily="34" charset="-122"/>
                <a:cs typeface="Platypi Medium" pitchFamily="34" charset="-120"/>
              </a:rPr>
              <a:t>0.5-1μm</a:t>
            </a:r>
            <a:endParaRPr kumimoji="1" lang="en-US" sz="1666" dirty="0">
              <a:solidFill>
                <a:prstClr val="black"/>
              </a:solidFill>
              <a:latin typeface="Calibri" panose="020F0502020204030204"/>
            </a:endParaRPr>
          </a:p>
        </p:txBody>
      </p:sp>
      <p:sp>
        <p:nvSpPr>
          <p:cNvPr id="6" name="Text 3"/>
          <p:cNvSpPr/>
          <p:nvPr/>
        </p:nvSpPr>
        <p:spPr>
          <a:xfrm>
            <a:off x="4057882" y="1872762"/>
            <a:ext cx="3245493" cy="271194"/>
          </a:xfrm>
          <a:prstGeom prst="rect">
            <a:avLst/>
          </a:prstGeom>
          <a:noFill/>
          <a:ln/>
        </p:spPr>
        <p:txBody>
          <a:bodyPr wrap="none" lIns="0" tIns="0" rIns="0" bIns="0" rtlCol="0" anchor="t"/>
          <a:lstStyle/>
          <a:p>
            <a:pPr defTabSz="761787">
              <a:lnSpc>
                <a:spcPts val="2124"/>
              </a:lnSpc>
            </a:pPr>
            <a:r>
              <a:rPr kumimoji="1" lang="en-US" sz="1333" dirty="0">
                <a:solidFill>
                  <a:srgbClr val="504C49"/>
                </a:solidFill>
                <a:latin typeface="Source Serif Pro" pitchFamily="34" charset="0"/>
                <a:ea typeface="Source Serif Pro" pitchFamily="34" charset="-122"/>
                <a:cs typeface="Source Serif Pro" pitchFamily="34" charset="-120"/>
              </a:rPr>
              <a:t>Highest concentration, likely dust particles</a:t>
            </a:r>
            <a:endParaRPr kumimoji="1" lang="en-US" sz="1333" dirty="0">
              <a:solidFill>
                <a:prstClr val="black"/>
              </a:solidFill>
              <a:latin typeface="Calibri" panose="020F0502020204030204"/>
            </a:endParaRPr>
          </a:p>
        </p:txBody>
      </p:sp>
      <p:sp>
        <p:nvSpPr>
          <p:cNvPr id="7" name="Shape 4"/>
          <p:cNvSpPr/>
          <p:nvPr/>
        </p:nvSpPr>
        <p:spPr>
          <a:xfrm>
            <a:off x="3930718" y="2326669"/>
            <a:ext cx="7622380" cy="9523"/>
          </a:xfrm>
          <a:prstGeom prst="roundRect">
            <a:avLst>
              <a:gd name="adj" fmla="val 267096"/>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pic>
        <p:nvPicPr>
          <p:cNvPr id="8" name="Image 1" descr="preencoded.png"/>
          <p:cNvPicPr>
            <a:picLocks noChangeAspect="1"/>
          </p:cNvPicPr>
          <p:nvPr/>
        </p:nvPicPr>
        <p:blipFill>
          <a:blip r:embed="rId4"/>
          <a:stretch>
            <a:fillRect/>
          </a:stretch>
        </p:blipFill>
        <p:spPr>
          <a:xfrm>
            <a:off x="2254655" y="2355832"/>
            <a:ext cx="2178376" cy="976852"/>
          </a:xfrm>
          <a:prstGeom prst="rect">
            <a:avLst/>
          </a:prstGeom>
        </p:spPr>
      </p:pic>
      <p:sp>
        <p:nvSpPr>
          <p:cNvPr id="9" name="Text 5"/>
          <p:cNvSpPr/>
          <p:nvPr/>
        </p:nvSpPr>
        <p:spPr>
          <a:xfrm>
            <a:off x="3224564" y="2695270"/>
            <a:ext cx="238360" cy="297976"/>
          </a:xfrm>
          <a:prstGeom prst="rect">
            <a:avLst/>
          </a:prstGeom>
          <a:noFill/>
          <a:ln/>
        </p:spPr>
        <p:txBody>
          <a:bodyPr wrap="none" lIns="0" tIns="0" rIns="0" bIns="0" rtlCol="0" anchor="t"/>
          <a:lstStyle/>
          <a:p>
            <a:pPr algn="ctr" defTabSz="761787">
              <a:lnSpc>
                <a:spcPts val="2999"/>
              </a:lnSpc>
            </a:pPr>
            <a:r>
              <a:rPr kumimoji="1" lang="en-US" sz="1874" dirty="0">
                <a:solidFill>
                  <a:srgbClr val="504C49"/>
                </a:solidFill>
                <a:latin typeface="Platypi Medium" pitchFamily="34" charset="0"/>
                <a:ea typeface="Platypi Medium" pitchFamily="34" charset="-122"/>
                <a:cs typeface="Platypi Medium" pitchFamily="34" charset="-120"/>
              </a:rPr>
              <a:t>2</a:t>
            </a:r>
            <a:endParaRPr kumimoji="1" lang="en-US" sz="1874" dirty="0">
              <a:solidFill>
                <a:prstClr val="black"/>
              </a:solidFill>
              <a:latin typeface="Calibri" panose="020F0502020204030204"/>
            </a:endParaRPr>
          </a:p>
        </p:txBody>
      </p:sp>
      <p:sp>
        <p:nvSpPr>
          <p:cNvPr id="10" name="Text 6"/>
          <p:cNvSpPr/>
          <p:nvPr/>
        </p:nvSpPr>
        <p:spPr>
          <a:xfrm>
            <a:off x="4602550" y="2525353"/>
            <a:ext cx="2119455" cy="264944"/>
          </a:xfrm>
          <a:prstGeom prst="rect">
            <a:avLst/>
          </a:prstGeom>
          <a:noFill/>
          <a:ln/>
        </p:spPr>
        <p:txBody>
          <a:bodyPr wrap="none" lIns="0" tIns="0" rIns="0" bIns="0" rtlCol="0" anchor="t"/>
          <a:lstStyle/>
          <a:p>
            <a:pPr defTabSz="761787">
              <a:lnSpc>
                <a:spcPts val="2083"/>
              </a:lnSpc>
            </a:pPr>
            <a:r>
              <a:rPr kumimoji="1" lang="en-US" sz="1666" dirty="0">
                <a:solidFill>
                  <a:srgbClr val="504C49"/>
                </a:solidFill>
                <a:latin typeface="Platypi Medium" pitchFamily="34" charset="0"/>
                <a:ea typeface="Platypi Medium" pitchFamily="34" charset="-122"/>
                <a:cs typeface="Platypi Medium" pitchFamily="34" charset="-120"/>
              </a:rPr>
              <a:t>1-2μm</a:t>
            </a:r>
            <a:endParaRPr kumimoji="1" lang="en-US" sz="1666" dirty="0">
              <a:solidFill>
                <a:prstClr val="black"/>
              </a:solidFill>
              <a:latin typeface="Calibri" panose="020F0502020204030204"/>
            </a:endParaRPr>
          </a:p>
        </p:txBody>
      </p:sp>
      <p:sp>
        <p:nvSpPr>
          <p:cNvPr id="11" name="Text 7"/>
          <p:cNvSpPr/>
          <p:nvPr/>
        </p:nvSpPr>
        <p:spPr>
          <a:xfrm>
            <a:off x="4602550" y="2891970"/>
            <a:ext cx="3984679" cy="271194"/>
          </a:xfrm>
          <a:prstGeom prst="rect">
            <a:avLst/>
          </a:prstGeom>
          <a:noFill/>
          <a:ln/>
        </p:spPr>
        <p:txBody>
          <a:bodyPr wrap="none" lIns="0" tIns="0" rIns="0" bIns="0" rtlCol="0" anchor="t"/>
          <a:lstStyle/>
          <a:p>
            <a:pPr defTabSz="761787">
              <a:lnSpc>
                <a:spcPts val="2124"/>
              </a:lnSpc>
            </a:pPr>
            <a:r>
              <a:rPr kumimoji="1" lang="en-US" sz="1333" dirty="0">
                <a:solidFill>
                  <a:srgbClr val="504C49"/>
                </a:solidFill>
                <a:latin typeface="Source Serif Pro" pitchFamily="34" charset="0"/>
                <a:ea typeface="Source Serif Pro" pitchFamily="34" charset="-122"/>
                <a:cs typeface="Source Serif Pro" pitchFamily="34" charset="-120"/>
              </a:rPr>
              <a:t>High concentration throughout measurement period</a:t>
            </a:r>
            <a:endParaRPr kumimoji="1" lang="en-US" sz="1333" dirty="0">
              <a:solidFill>
                <a:prstClr val="black"/>
              </a:solidFill>
              <a:latin typeface="Calibri" panose="020F0502020204030204"/>
            </a:endParaRPr>
          </a:p>
        </p:txBody>
      </p:sp>
      <p:sp>
        <p:nvSpPr>
          <p:cNvPr id="12" name="Shape 8"/>
          <p:cNvSpPr/>
          <p:nvPr/>
        </p:nvSpPr>
        <p:spPr>
          <a:xfrm>
            <a:off x="4475386" y="3345876"/>
            <a:ext cx="7077712" cy="9523"/>
          </a:xfrm>
          <a:prstGeom prst="roundRect">
            <a:avLst>
              <a:gd name="adj" fmla="val 267096"/>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pic>
        <p:nvPicPr>
          <p:cNvPr id="13" name="Image 2" descr="preencoded.png"/>
          <p:cNvPicPr>
            <a:picLocks noChangeAspect="1"/>
          </p:cNvPicPr>
          <p:nvPr/>
        </p:nvPicPr>
        <p:blipFill>
          <a:blip r:embed="rId5"/>
          <a:stretch>
            <a:fillRect/>
          </a:stretch>
        </p:blipFill>
        <p:spPr>
          <a:xfrm>
            <a:off x="1709986" y="3375039"/>
            <a:ext cx="3267613" cy="976852"/>
          </a:xfrm>
          <a:prstGeom prst="rect">
            <a:avLst/>
          </a:prstGeom>
        </p:spPr>
      </p:pic>
      <p:sp>
        <p:nvSpPr>
          <p:cNvPr id="14" name="Text 9"/>
          <p:cNvSpPr/>
          <p:nvPr/>
        </p:nvSpPr>
        <p:spPr>
          <a:xfrm>
            <a:off x="3224564" y="3714477"/>
            <a:ext cx="238360" cy="297976"/>
          </a:xfrm>
          <a:prstGeom prst="rect">
            <a:avLst/>
          </a:prstGeom>
          <a:noFill/>
          <a:ln/>
        </p:spPr>
        <p:txBody>
          <a:bodyPr wrap="none" lIns="0" tIns="0" rIns="0" bIns="0" rtlCol="0" anchor="t"/>
          <a:lstStyle/>
          <a:p>
            <a:pPr algn="ctr" defTabSz="761787">
              <a:lnSpc>
                <a:spcPts val="2999"/>
              </a:lnSpc>
            </a:pPr>
            <a:r>
              <a:rPr kumimoji="1" lang="en-US" sz="1874" dirty="0">
                <a:solidFill>
                  <a:srgbClr val="504C49"/>
                </a:solidFill>
                <a:latin typeface="Platypi Medium" pitchFamily="34" charset="0"/>
                <a:ea typeface="Platypi Medium" pitchFamily="34" charset="-122"/>
                <a:cs typeface="Platypi Medium" pitchFamily="34" charset="-120"/>
              </a:rPr>
              <a:t>3</a:t>
            </a:r>
            <a:endParaRPr kumimoji="1" lang="en-US" sz="1874" dirty="0">
              <a:solidFill>
                <a:prstClr val="black"/>
              </a:solidFill>
              <a:latin typeface="Calibri" panose="020F0502020204030204"/>
            </a:endParaRPr>
          </a:p>
        </p:txBody>
      </p:sp>
      <p:sp>
        <p:nvSpPr>
          <p:cNvPr id="15" name="Text 10"/>
          <p:cNvSpPr/>
          <p:nvPr/>
        </p:nvSpPr>
        <p:spPr>
          <a:xfrm>
            <a:off x="5147119" y="3544560"/>
            <a:ext cx="2119455" cy="264944"/>
          </a:xfrm>
          <a:prstGeom prst="rect">
            <a:avLst/>
          </a:prstGeom>
          <a:noFill/>
          <a:ln/>
        </p:spPr>
        <p:txBody>
          <a:bodyPr wrap="none" lIns="0" tIns="0" rIns="0" bIns="0" rtlCol="0" anchor="t"/>
          <a:lstStyle/>
          <a:p>
            <a:pPr defTabSz="761787">
              <a:lnSpc>
                <a:spcPts val="2083"/>
              </a:lnSpc>
            </a:pPr>
            <a:r>
              <a:rPr kumimoji="1" lang="en-US" sz="1666" dirty="0">
                <a:solidFill>
                  <a:srgbClr val="504C49"/>
                </a:solidFill>
                <a:latin typeface="Platypi Medium" pitchFamily="34" charset="0"/>
                <a:ea typeface="Platypi Medium" pitchFamily="34" charset="-122"/>
                <a:cs typeface="Platypi Medium" pitchFamily="34" charset="-120"/>
              </a:rPr>
              <a:t>2-3μm</a:t>
            </a:r>
            <a:endParaRPr kumimoji="1" lang="en-US" sz="1666" dirty="0">
              <a:solidFill>
                <a:prstClr val="black"/>
              </a:solidFill>
              <a:latin typeface="Calibri" panose="020F0502020204030204"/>
            </a:endParaRPr>
          </a:p>
        </p:txBody>
      </p:sp>
      <p:sp>
        <p:nvSpPr>
          <p:cNvPr id="16" name="Text 11"/>
          <p:cNvSpPr/>
          <p:nvPr/>
        </p:nvSpPr>
        <p:spPr>
          <a:xfrm>
            <a:off x="5147120" y="3911177"/>
            <a:ext cx="3065358" cy="271194"/>
          </a:xfrm>
          <a:prstGeom prst="rect">
            <a:avLst/>
          </a:prstGeom>
          <a:noFill/>
          <a:ln/>
        </p:spPr>
        <p:txBody>
          <a:bodyPr wrap="none" lIns="0" tIns="0" rIns="0" bIns="0" rtlCol="0" anchor="t"/>
          <a:lstStyle/>
          <a:p>
            <a:pPr defTabSz="761787">
              <a:lnSpc>
                <a:spcPts val="2124"/>
              </a:lnSpc>
            </a:pPr>
            <a:r>
              <a:rPr kumimoji="1" lang="en-US" sz="1333" dirty="0">
                <a:solidFill>
                  <a:srgbClr val="504C49"/>
                </a:solidFill>
                <a:latin typeface="Source Serif Pro" pitchFamily="34" charset="0"/>
                <a:ea typeface="Source Serif Pro" pitchFamily="34" charset="-122"/>
                <a:cs typeface="Source Serif Pro" pitchFamily="34" charset="-120"/>
              </a:rPr>
              <a:t>Moderate correlation with human traffic</a:t>
            </a:r>
            <a:endParaRPr kumimoji="1" lang="en-US" sz="1333" dirty="0">
              <a:solidFill>
                <a:prstClr val="black"/>
              </a:solidFill>
              <a:latin typeface="Calibri" panose="020F0502020204030204"/>
            </a:endParaRPr>
          </a:p>
        </p:txBody>
      </p:sp>
      <p:sp>
        <p:nvSpPr>
          <p:cNvPr id="17" name="Shape 12"/>
          <p:cNvSpPr/>
          <p:nvPr/>
        </p:nvSpPr>
        <p:spPr>
          <a:xfrm>
            <a:off x="5019955" y="4365083"/>
            <a:ext cx="6533142" cy="9523"/>
          </a:xfrm>
          <a:prstGeom prst="roundRect">
            <a:avLst>
              <a:gd name="adj" fmla="val 267096"/>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pic>
        <p:nvPicPr>
          <p:cNvPr id="18" name="Image 3" descr="preencoded.png"/>
          <p:cNvPicPr>
            <a:picLocks noChangeAspect="1"/>
          </p:cNvPicPr>
          <p:nvPr/>
        </p:nvPicPr>
        <p:blipFill>
          <a:blip r:embed="rId6"/>
          <a:stretch>
            <a:fillRect/>
          </a:stretch>
        </p:blipFill>
        <p:spPr>
          <a:xfrm>
            <a:off x="1165417" y="4394246"/>
            <a:ext cx="4356751" cy="976852"/>
          </a:xfrm>
          <a:prstGeom prst="rect">
            <a:avLst/>
          </a:prstGeom>
        </p:spPr>
      </p:pic>
      <p:sp>
        <p:nvSpPr>
          <p:cNvPr id="19" name="Text 13"/>
          <p:cNvSpPr/>
          <p:nvPr/>
        </p:nvSpPr>
        <p:spPr>
          <a:xfrm>
            <a:off x="3224564" y="4733684"/>
            <a:ext cx="238360" cy="297976"/>
          </a:xfrm>
          <a:prstGeom prst="rect">
            <a:avLst/>
          </a:prstGeom>
          <a:noFill/>
          <a:ln/>
        </p:spPr>
        <p:txBody>
          <a:bodyPr wrap="none" lIns="0" tIns="0" rIns="0" bIns="0" rtlCol="0" anchor="t"/>
          <a:lstStyle/>
          <a:p>
            <a:pPr algn="ctr" defTabSz="761787">
              <a:lnSpc>
                <a:spcPts val="2999"/>
              </a:lnSpc>
            </a:pPr>
            <a:r>
              <a:rPr kumimoji="1" lang="en-US" sz="1874" dirty="0">
                <a:solidFill>
                  <a:srgbClr val="504C49"/>
                </a:solidFill>
                <a:latin typeface="Platypi Medium" pitchFamily="34" charset="0"/>
                <a:ea typeface="Platypi Medium" pitchFamily="34" charset="-122"/>
                <a:cs typeface="Platypi Medium" pitchFamily="34" charset="-120"/>
              </a:rPr>
              <a:t>4</a:t>
            </a:r>
            <a:endParaRPr kumimoji="1" lang="en-US" sz="1874" dirty="0">
              <a:solidFill>
                <a:prstClr val="black"/>
              </a:solidFill>
              <a:latin typeface="Calibri" panose="020F0502020204030204"/>
            </a:endParaRPr>
          </a:p>
        </p:txBody>
      </p:sp>
      <p:sp>
        <p:nvSpPr>
          <p:cNvPr id="20" name="Text 14"/>
          <p:cNvSpPr/>
          <p:nvPr/>
        </p:nvSpPr>
        <p:spPr>
          <a:xfrm>
            <a:off x="5691688" y="4563767"/>
            <a:ext cx="2119455" cy="264944"/>
          </a:xfrm>
          <a:prstGeom prst="rect">
            <a:avLst/>
          </a:prstGeom>
          <a:noFill/>
          <a:ln/>
        </p:spPr>
        <p:txBody>
          <a:bodyPr wrap="none" lIns="0" tIns="0" rIns="0" bIns="0" rtlCol="0" anchor="t"/>
          <a:lstStyle/>
          <a:p>
            <a:pPr defTabSz="761787">
              <a:lnSpc>
                <a:spcPts val="2083"/>
              </a:lnSpc>
            </a:pPr>
            <a:r>
              <a:rPr kumimoji="1" lang="en-US" sz="1666" dirty="0">
                <a:solidFill>
                  <a:srgbClr val="504C49"/>
                </a:solidFill>
                <a:latin typeface="Platypi Medium" pitchFamily="34" charset="0"/>
                <a:ea typeface="Platypi Medium" pitchFamily="34" charset="-122"/>
                <a:cs typeface="Platypi Medium" pitchFamily="34" charset="-120"/>
              </a:rPr>
              <a:t>3-5μm</a:t>
            </a:r>
            <a:endParaRPr kumimoji="1" lang="en-US" sz="1666" dirty="0">
              <a:solidFill>
                <a:prstClr val="black"/>
              </a:solidFill>
              <a:latin typeface="Calibri" panose="020F0502020204030204"/>
            </a:endParaRPr>
          </a:p>
        </p:txBody>
      </p:sp>
      <p:sp>
        <p:nvSpPr>
          <p:cNvPr id="21" name="Text 15"/>
          <p:cNvSpPr/>
          <p:nvPr/>
        </p:nvSpPr>
        <p:spPr>
          <a:xfrm>
            <a:off x="5691689" y="4930384"/>
            <a:ext cx="3053852" cy="271194"/>
          </a:xfrm>
          <a:prstGeom prst="rect">
            <a:avLst/>
          </a:prstGeom>
          <a:noFill/>
          <a:ln/>
        </p:spPr>
        <p:txBody>
          <a:bodyPr wrap="none" lIns="0" tIns="0" rIns="0" bIns="0" rtlCol="0" anchor="t"/>
          <a:lstStyle/>
          <a:p>
            <a:pPr defTabSz="761787">
              <a:lnSpc>
                <a:spcPts val="2124"/>
              </a:lnSpc>
            </a:pPr>
            <a:r>
              <a:rPr kumimoji="1" lang="en-US" sz="1333" dirty="0">
                <a:solidFill>
                  <a:srgbClr val="504C49"/>
                </a:solidFill>
                <a:latin typeface="Source Serif Pro" pitchFamily="34" charset="0"/>
                <a:ea typeface="Source Serif Pro" pitchFamily="34" charset="-122"/>
                <a:cs typeface="Source Serif Pro" pitchFamily="34" charset="-120"/>
              </a:rPr>
              <a:t>Strong correlation with human presence</a:t>
            </a:r>
            <a:endParaRPr kumimoji="1" lang="en-US" sz="1333" dirty="0">
              <a:solidFill>
                <a:prstClr val="black"/>
              </a:solidFill>
              <a:latin typeface="Calibri" panose="020F0502020204030204"/>
            </a:endParaRPr>
          </a:p>
        </p:txBody>
      </p:sp>
      <p:sp>
        <p:nvSpPr>
          <p:cNvPr id="22" name="Shape 16"/>
          <p:cNvSpPr/>
          <p:nvPr/>
        </p:nvSpPr>
        <p:spPr>
          <a:xfrm>
            <a:off x="5564524" y="5384290"/>
            <a:ext cx="5988573" cy="9523"/>
          </a:xfrm>
          <a:prstGeom prst="roundRect">
            <a:avLst>
              <a:gd name="adj" fmla="val 267096"/>
            </a:avLst>
          </a:prstGeom>
          <a:solidFill>
            <a:srgbClr val="D8D4D4"/>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pic>
        <p:nvPicPr>
          <p:cNvPr id="23" name="Image 4" descr="preencoded.png"/>
          <p:cNvPicPr>
            <a:picLocks noChangeAspect="1"/>
          </p:cNvPicPr>
          <p:nvPr/>
        </p:nvPicPr>
        <p:blipFill>
          <a:blip r:embed="rId7"/>
          <a:stretch>
            <a:fillRect/>
          </a:stretch>
        </p:blipFill>
        <p:spPr>
          <a:xfrm>
            <a:off x="620848" y="5413453"/>
            <a:ext cx="5445988" cy="976852"/>
          </a:xfrm>
          <a:prstGeom prst="rect">
            <a:avLst/>
          </a:prstGeom>
        </p:spPr>
      </p:pic>
      <p:sp>
        <p:nvSpPr>
          <p:cNvPr id="24" name="Text 17"/>
          <p:cNvSpPr/>
          <p:nvPr/>
        </p:nvSpPr>
        <p:spPr>
          <a:xfrm>
            <a:off x="3224564" y="5752891"/>
            <a:ext cx="238360" cy="297976"/>
          </a:xfrm>
          <a:prstGeom prst="rect">
            <a:avLst/>
          </a:prstGeom>
          <a:noFill/>
          <a:ln/>
        </p:spPr>
        <p:txBody>
          <a:bodyPr wrap="none" lIns="0" tIns="0" rIns="0" bIns="0" rtlCol="0" anchor="t"/>
          <a:lstStyle/>
          <a:p>
            <a:pPr algn="ctr" defTabSz="761787">
              <a:lnSpc>
                <a:spcPts val="2999"/>
              </a:lnSpc>
            </a:pPr>
            <a:r>
              <a:rPr kumimoji="1" lang="en-US" sz="1874" dirty="0">
                <a:solidFill>
                  <a:srgbClr val="504C49"/>
                </a:solidFill>
                <a:latin typeface="Platypi Medium" pitchFamily="34" charset="0"/>
                <a:ea typeface="Platypi Medium" pitchFamily="34" charset="-122"/>
                <a:cs typeface="Platypi Medium" pitchFamily="34" charset="-120"/>
              </a:rPr>
              <a:t>5</a:t>
            </a:r>
            <a:endParaRPr kumimoji="1" lang="en-US" sz="1874" dirty="0">
              <a:solidFill>
                <a:prstClr val="black"/>
              </a:solidFill>
              <a:latin typeface="Calibri" panose="020F0502020204030204"/>
            </a:endParaRPr>
          </a:p>
        </p:txBody>
      </p:sp>
      <p:sp>
        <p:nvSpPr>
          <p:cNvPr id="25" name="Text 18"/>
          <p:cNvSpPr/>
          <p:nvPr/>
        </p:nvSpPr>
        <p:spPr>
          <a:xfrm>
            <a:off x="6236356" y="5582974"/>
            <a:ext cx="2119455" cy="264944"/>
          </a:xfrm>
          <a:prstGeom prst="rect">
            <a:avLst/>
          </a:prstGeom>
          <a:noFill/>
          <a:ln/>
        </p:spPr>
        <p:txBody>
          <a:bodyPr wrap="none" lIns="0" tIns="0" rIns="0" bIns="0" rtlCol="0" anchor="t"/>
          <a:lstStyle/>
          <a:p>
            <a:pPr defTabSz="761787">
              <a:lnSpc>
                <a:spcPts val="2083"/>
              </a:lnSpc>
            </a:pPr>
            <a:r>
              <a:rPr kumimoji="1" lang="en-US" sz="1666" dirty="0">
                <a:solidFill>
                  <a:srgbClr val="504C49"/>
                </a:solidFill>
                <a:latin typeface="Platypi Medium" pitchFamily="34" charset="0"/>
                <a:ea typeface="Platypi Medium" pitchFamily="34" charset="-122"/>
                <a:cs typeface="Platypi Medium" pitchFamily="34" charset="-120"/>
              </a:rPr>
              <a:t>&gt;5μm</a:t>
            </a:r>
            <a:endParaRPr kumimoji="1" lang="en-US" sz="1666" dirty="0">
              <a:solidFill>
                <a:prstClr val="black"/>
              </a:solidFill>
              <a:latin typeface="Calibri" panose="020F0502020204030204"/>
            </a:endParaRPr>
          </a:p>
        </p:txBody>
      </p:sp>
      <p:sp>
        <p:nvSpPr>
          <p:cNvPr id="26" name="Text 19"/>
          <p:cNvSpPr/>
          <p:nvPr/>
        </p:nvSpPr>
        <p:spPr>
          <a:xfrm>
            <a:off x="6236357" y="5949591"/>
            <a:ext cx="2666008" cy="271194"/>
          </a:xfrm>
          <a:prstGeom prst="rect">
            <a:avLst/>
          </a:prstGeom>
          <a:noFill/>
          <a:ln/>
        </p:spPr>
        <p:txBody>
          <a:bodyPr wrap="none" lIns="0" tIns="0" rIns="0" bIns="0" rtlCol="0" anchor="t"/>
          <a:lstStyle/>
          <a:p>
            <a:pPr defTabSz="761787">
              <a:lnSpc>
                <a:spcPts val="2124"/>
              </a:lnSpc>
            </a:pPr>
            <a:r>
              <a:rPr kumimoji="1" lang="en-US" sz="1333" dirty="0">
                <a:solidFill>
                  <a:srgbClr val="504C49"/>
                </a:solidFill>
                <a:latin typeface="Source Serif Pro" pitchFamily="34" charset="0"/>
                <a:ea typeface="Source Serif Pro" pitchFamily="34" charset="-122"/>
                <a:cs typeface="Source Serif Pro" pitchFamily="34" charset="-120"/>
              </a:rPr>
              <a:t>Highest human-derived correlation</a:t>
            </a:r>
            <a:endParaRPr kumimoji="1" lang="en-US" sz="1333" dirty="0">
              <a:solidFill>
                <a:prstClr val="black"/>
              </a:solidFill>
              <a:latin typeface="Calibri" panose="020F0502020204030204"/>
            </a:endParaRPr>
          </a:p>
        </p:txBody>
      </p:sp>
      <p:sp>
        <p:nvSpPr>
          <p:cNvPr id="27" name="動作設定ボタン: ホーム 26">
            <a:hlinkClick r:id="" action="ppaction://hlinkshowjump?jump=firstslide" highlightClick="1"/>
            <a:extLst>
              <a:ext uri="{FF2B5EF4-FFF2-40B4-BE49-F238E27FC236}">
                <a16:creationId xmlns:a16="http://schemas.microsoft.com/office/drawing/2014/main" id="{DE2F1D50-87F8-2165-88F1-6363B0F6B2C6}"/>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8" name="動作設定ボタン: 進む/次へ 27">
            <a:hlinkClick r:id="" action="ppaction://hlinkshowjump?jump=nextslide" highlightClick="1"/>
            <a:extLst>
              <a:ext uri="{FF2B5EF4-FFF2-40B4-BE49-F238E27FC236}">
                <a16:creationId xmlns:a16="http://schemas.microsoft.com/office/drawing/2014/main" id="{8809C1DB-DFD8-DB15-51FE-365BF28218E1}"/>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9" name="動作設定ボタン: 戻る/前へ 28">
            <a:hlinkClick r:id="" action="ppaction://hlinkshowjump?jump=previousslide" highlightClick="1"/>
            <a:extLst>
              <a:ext uri="{FF2B5EF4-FFF2-40B4-BE49-F238E27FC236}">
                <a16:creationId xmlns:a16="http://schemas.microsoft.com/office/drawing/2014/main" id="{A94A2B09-D7CC-8570-8668-0797479AB995}"/>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30" name="Text 0">
            <a:extLst>
              <a:ext uri="{FF2B5EF4-FFF2-40B4-BE49-F238E27FC236}">
                <a16:creationId xmlns:a16="http://schemas.microsoft.com/office/drawing/2014/main" id="{EE709714-B74D-FA93-F774-F975AC7C1990}"/>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319" y="1918689"/>
            <a:ext cx="5025014" cy="590495"/>
          </a:xfrm>
          <a:prstGeom prst="rect">
            <a:avLst/>
          </a:prstGeom>
          <a:noFill/>
          <a:ln/>
        </p:spPr>
        <p:txBody>
          <a:bodyPr wrap="none" lIns="0" tIns="0" rIns="0" bIns="0" rtlCol="0" anchor="t"/>
          <a:lstStyle/>
          <a:p>
            <a:pPr defTabSz="761787">
              <a:lnSpc>
                <a:spcPts val="4624"/>
              </a:lnSpc>
            </a:pPr>
            <a:r>
              <a:rPr kumimoji="1" lang="en-US" sz="3707" dirty="0">
                <a:solidFill>
                  <a:srgbClr val="201B18"/>
                </a:solidFill>
                <a:latin typeface="Platypi Medium" pitchFamily="34" charset="0"/>
                <a:ea typeface="Platypi Medium" pitchFamily="34" charset="-122"/>
                <a:cs typeface="Platypi Medium" pitchFamily="34" charset="-120"/>
              </a:rPr>
              <a:t>Measurement Results</a:t>
            </a:r>
            <a:endParaRPr kumimoji="1" lang="en-US" sz="3707" dirty="0">
              <a:solidFill>
                <a:prstClr val="black"/>
              </a:solidFill>
              <a:latin typeface="Calibri" panose="020F0502020204030204"/>
            </a:endParaRPr>
          </a:p>
        </p:txBody>
      </p:sp>
      <p:sp>
        <p:nvSpPr>
          <p:cNvPr id="3" name="Text 1"/>
          <p:cNvSpPr/>
          <p:nvPr/>
        </p:nvSpPr>
        <p:spPr>
          <a:xfrm>
            <a:off x="661319" y="2981541"/>
            <a:ext cx="2880661" cy="295198"/>
          </a:xfrm>
          <a:prstGeom prst="rect">
            <a:avLst/>
          </a:prstGeom>
          <a:noFill/>
          <a:ln/>
        </p:spPr>
        <p:txBody>
          <a:bodyPr wrap="none" lIns="0" tIns="0" rIns="0" bIns="0" rtlCol="0" anchor="t"/>
          <a:lstStyle/>
          <a:p>
            <a:pPr defTabSz="761787">
              <a:lnSpc>
                <a:spcPts val="2291"/>
              </a:lnSpc>
            </a:pPr>
            <a:r>
              <a:rPr kumimoji="1" lang="en-US" sz="1833" dirty="0">
                <a:solidFill>
                  <a:srgbClr val="201B18"/>
                </a:solidFill>
                <a:latin typeface="Platypi Medium" pitchFamily="34" charset="0"/>
                <a:ea typeface="Platypi Medium" pitchFamily="34" charset="-122"/>
                <a:cs typeface="Platypi Medium" pitchFamily="34" charset="-120"/>
              </a:rPr>
              <a:t>Small Particles (0.5-2μm)</a:t>
            </a:r>
            <a:endParaRPr kumimoji="1" lang="en-US" sz="1833" dirty="0">
              <a:solidFill>
                <a:prstClr val="black"/>
              </a:solidFill>
              <a:latin typeface="Calibri" panose="020F0502020204030204"/>
            </a:endParaRPr>
          </a:p>
        </p:txBody>
      </p:sp>
      <p:sp>
        <p:nvSpPr>
          <p:cNvPr id="4" name="Text 2"/>
          <p:cNvSpPr/>
          <p:nvPr/>
        </p:nvSpPr>
        <p:spPr>
          <a:xfrm>
            <a:off x="661319" y="3465702"/>
            <a:ext cx="5202569" cy="302340"/>
          </a:xfrm>
          <a:prstGeom prst="rect">
            <a:avLst/>
          </a:prstGeom>
          <a:noFill/>
          <a:ln/>
        </p:spPr>
        <p:txBody>
          <a:bodyPr wrap="none" lIns="0" tIns="0" rIns="0" bIns="0" rtlCol="0" anchor="t"/>
          <a:lstStyle/>
          <a:p>
            <a:pPr marL="285670" indent="-285670" defTabSz="761787">
              <a:lnSpc>
                <a:spcPts val="2374"/>
              </a:lnSpc>
              <a:buSzPct val="100000"/>
              <a:buFontTx/>
              <a:buChar char="•"/>
            </a:pPr>
            <a:r>
              <a:rPr kumimoji="1" lang="en-US" sz="1458" dirty="0">
                <a:solidFill>
                  <a:srgbClr val="504C49"/>
                </a:solidFill>
                <a:latin typeface="Source Serif Pro" pitchFamily="34" charset="0"/>
                <a:ea typeface="Source Serif Pro" pitchFamily="34" charset="-122"/>
                <a:cs typeface="Source Serif Pro" pitchFamily="34" charset="-120"/>
              </a:rPr>
              <a:t>High values throughout all time periods</a:t>
            </a:r>
            <a:endParaRPr kumimoji="1" lang="en-US" sz="1458" dirty="0">
              <a:solidFill>
                <a:prstClr val="black"/>
              </a:solidFill>
              <a:latin typeface="Calibri" panose="020F0502020204030204"/>
            </a:endParaRPr>
          </a:p>
        </p:txBody>
      </p:sp>
      <p:sp>
        <p:nvSpPr>
          <p:cNvPr id="5" name="Text 3"/>
          <p:cNvSpPr/>
          <p:nvPr/>
        </p:nvSpPr>
        <p:spPr>
          <a:xfrm>
            <a:off x="661319" y="3834104"/>
            <a:ext cx="5202569" cy="302340"/>
          </a:xfrm>
          <a:prstGeom prst="rect">
            <a:avLst/>
          </a:prstGeom>
          <a:noFill/>
          <a:ln/>
        </p:spPr>
        <p:txBody>
          <a:bodyPr wrap="none" lIns="0" tIns="0" rIns="0" bIns="0" rtlCol="0" anchor="t"/>
          <a:lstStyle/>
          <a:p>
            <a:pPr marL="285670" indent="-285670" defTabSz="761787">
              <a:lnSpc>
                <a:spcPts val="2374"/>
              </a:lnSpc>
              <a:buSzPct val="100000"/>
              <a:buFontTx/>
              <a:buChar char="•"/>
            </a:pPr>
            <a:r>
              <a:rPr kumimoji="1" lang="en-US" sz="1458" dirty="0">
                <a:solidFill>
                  <a:srgbClr val="504C49"/>
                </a:solidFill>
                <a:latin typeface="Source Serif Pro" pitchFamily="34" charset="0"/>
                <a:ea typeface="Source Serif Pro" pitchFamily="34" charset="-122"/>
                <a:cs typeface="Source Serif Pro" pitchFamily="34" charset="-120"/>
              </a:rPr>
              <a:t>Peak concentrations around midnight</a:t>
            </a:r>
            <a:endParaRPr kumimoji="1" lang="en-US" sz="1458" dirty="0">
              <a:solidFill>
                <a:prstClr val="black"/>
              </a:solidFill>
              <a:latin typeface="Calibri" panose="020F0502020204030204"/>
            </a:endParaRPr>
          </a:p>
        </p:txBody>
      </p:sp>
      <p:sp>
        <p:nvSpPr>
          <p:cNvPr id="6" name="Text 4"/>
          <p:cNvSpPr/>
          <p:nvPr/>
        </p:nvSpPr>
        <p:spPr>
          <a:xfrm>
            <a:off x="661319" y="4202507"/>
            <a:ext cx="5202569" cy="302340"/>
          </a:xfrm>
          <a:prstGeom prst="rect">
            <a:avLst/>
          </a:prstGeom>
          <a:noFill/>
          <a:ln/>
        </p:spPr>
        <p:txBody>
          <a:bodyPr wrap="none" lIns="0" tIns="0" rIns="0" bIns="0" rtlCol="0" anchor="t"/>
          <a:lstStyle/>
          <a:p>
            <a:pPr marL="285670" indent="-285670" defTabSz="761787">
              <a:lnSpc>
                <a:spcPts val="2374"/>
              </a:lnSpc>
              <a:buSzPct val="100000"/>
              <a:buFontTx/>
              <a:buChar char="•"/>
            </a:pPr>
            <a:r>
              <a:rPr kumimoji="1" lang="en-US" sz="1458" dirty="0">
                <a:solidFill>
                  <a:srgbClr val="504C49"/>
                </a:solidFill>
                <a:latin typeface="Source Serif Pro" pitchFamily="34" charset="0"/>
                <a:ea typeface="Source Serif Pro" pitchFamily="34" charset="-122"/>
                <a:cs typeface="Source Serif Pro" pitchFamily="34" charset="-120"/>
              </a:rPr>
              <a:t>No correlation with human traffic</a:t>
            </a:r>
            <a:endParaRPr kumimoji="1" lang="en-US" sz="1458" dirty="0">
              <a:solidFill>
                <a:prstClr val="black"/>
              </a:solidFill>
              <a:latin typeface="Calibri" panose="020F0502020204030204"/>
            </a:endParaRPr>
          </a:p>
        </p:txBody>
      </p:sp>
      <p:sp>
        <p:nvSpPr>
          <p:cNvPr id="7" name="Text 5"/>
          <p:cNvSpPr/>
          <p:nvPr/>
        </p:nvSpPr>
        <p:spPr>
          <a:xfrm>
            <a:off x="661319" y="4570910"/>
            <a:ext cx="5202569" cy="302340"/>
          </a:xfrm>
          <a:prstGeom prst="rect">
            <a:avLst/>
          </a:prstGeom>
          <a:noFill/>
          <a:ln/>
        </p:spPr>
        <p:txBody>
          <a:bodyPr wrap="none" lIns="0" tIns="0" rIns="0" bIns="0" rtlCol="0" anchor="t"/>
          <a:lstStyle/>
          <a:p>
            <a:pPr marL="285670" indent="-285670" defTabSz="761787">
              <a:lnSpc>
                <a:spcPts val="2374"/>
              </a:lnSpc>
              <a:buSzPct val="100000"/>
              <a:buFontTx/>
              <a:buChar char="•"/>
            </a:pPr>
            <a:r>
              <a:rPr kumimoji="1" lang="en-US" sz="1458" dirty="0">
                <a:solidFill>
                  <a:srgbClr val="504C49"/>
                </a:solidFill>
                <a:latin typeface="Source Serif Pro" pitchFamily="34" charset="0"/>
                <a:ea typeface="Source Serif Pro" pitchFamily="34" charset="-122"/>
                <a:cs typeface="Source Serif Pro" pitchFamily="34" charset="-120"/>
              </a:rPr>
              <a:t>Likely dust or environmental particles</a:t>
            </a:r>
            <a:endParaRPr kumimoji="1" lang="en-US" sz="1458" dirty="0">
              <a:solidFill>
                <a:prstClr val="black"/>
              </a:solidFill>
              <a:latin typeface="Calibri" panose="020F0502020204030204"/>
            </a:endParaRPr>
          </a:p>
        </p:txBody>
      </p:sp>
      <p:sp>
        <p:nvSpPr>
          <p:cNvPr id="8" name="Text 6"/>
          <p:cNvSpPr/>
          <p:nvPr/>
        </p:nvSpPr>
        <p:spPr>
          <a:xfrm>
            <a:off x="6331285" y="2981541"/>
            <a:ext cx="2526543" cy="295198"/>
          </a:xfrm>
          <a:prstGeom prst="rect">
            <a:avLst/>
          </a:prstGeom>
          <a:noFill/>
          <a:ln/>
        </p:spPr>
        <p:txBody>
          <a:bodyPr wrap="none" lIns="0" tIns="0" rIns="0" bIns="0" rtlCol="0" anchor="t"/>
          <a:lstStyle/>
          <a:p>
            <a:pPr defTabSz="761787">
              <a:lnSpc>
                <a:spcPts val="2291"/>
              </a:lnSpc>
            </a:pPr>
            <a:r>
              <a:rPr kumimoji="1" lang="en-US" sz="1833" dirty="0">
                <a:solidFill>
                  <a:srgbClr val="201B18"/>
                </a:solidFill>
                <a:latin typeface="Platypi Medium" pitchFamily="34" charset="0"/>
                <a:ea typeface="Platypi Medium" pitchFamily="34" charset="-122"/>
                <a:cs typeface="Platypi Medium" pitchFamily="34" charset="-120"/>
              </a:rPr>
              <a:t>Large Particles (&gt;2μm)</a:t>
            </a:r>
            <a:endParaRPr kumimoji="1" lang="en-US" sz="1833" dirty="0">
              <a:solidFill>
                <a:prstClr val="black"/>
              </a:solidFill>
              <a:latin typeface="Calibri" panose="020F0502020204030204"/>
            </a:endParaRPr>
          </a:p>
        </p:txBody>
      </p:sp>
      <p:sp>
        <p:nvSpPr>
          <p:cNvPr id="9" name="Text 7"/>
          <p:cNvSpPr/>
          <p:nvPr/>
        </p:nvSpPr>
        <p:spPr>
          <a:xfrm>
            <a:off x="6331285" y="3465702"/>
            <a:ext cx="5202569" cy="302340"/>
          </a:xfrm>
          <a:prstGeom prst="rect">
            <a:avLst/>
          </a:prstGeom>
          <a:noFill/>
          <a:ln/>
        </p:spPr>
        <p:txBody>
          <a:bodyPr wrap="none" lIns="0" tIns="0" rIns="0" bIns="0" rtlCol="0" anchor="t"/>
          <a:lstStyle/>
          <a:p>
            <a:pPr marL="285670" indent="-285670" defTabSz="761787">
              <a:lnSpc>
                <a:spcPts val="2374"/>
              </a:lnSpc>
              <a:buSzPct val="100000"/>
              <a:buFontTx/>
              <a:buChar char="•"/>
            </a:pPr>
            <a:r>
              <a:rPr kumimoji="1" lang="en-US" sz="1458" dirty="0">
                <a:solidFill>
                  <a:srgbClr val="504C49"/>
                </a:solidFill>
                <a:latin typeface="Source Serif Pro" pitchFamily="34" charset="0"/>
                <a:ea typeface="Source Serif Pro" pitchFamily="34" charset="-122"/>
                <a:cs typeface="Source Serif Pro" pitchFamily="34" charset="-120"/>
              </a:rPr>
              <a:t>Lower values during nighttime</a:t>
            </a:r>
            <a:endParaRPr kumimoji="1" lang="en-US" sz="1458" dirty="0">
              <a:solidFill>
                <a:prstClr val="black"/>
              </a:solidFill>
              <a:latin typeface="Calibri" panose="020F0502020204030204"/>
            </a:endParaRPr>
          </a:p>
        </p:txBody>
      </p:sp>
      <p:sp>
        <p:nvSpPr>
          <p:cNvPr id="10" name="Text 8"/>
          <p:cNvSpPr/>
          <p:nvPr/>
        </p:nvSpPr>
        <p:spPr>
          <a:xfrm>
            <a:off x="6331285" y="3834104"/>
            <a:ext cx="5202569" cy="302340"/>
          </a:xfrm>
          <a:prstGeom prst="rect">
            <a:avLst/>
          </a:prstGeom>
          <a:noFill/>
          <a:ln/>
        </p:spPr>
        <p:txBody>
          <a:bodyPr wrap="none" lIns="0" tIns="0" rIns="0" bIns="0" rtlCol="0" anchor="t"/>
          <a:lstStyle/>
          <a:p>
            <a:pPr marL="285670" indent="-285670" defTabSz="761787">
              <a:lnSpc>
                <a:spcPts val="2374"/>
              </a:lnSpc>
              <a:buSzPct val="100000"/>
              <a:buFontTx/>
              <a:buChar char="•"/>
            </a:pPr>
            <a:r>
              <a:rPr kumimoji="1" lang="en-US" sz="1458" dirty="0">
                <a:solidFill>
                  <a:srgbClr val="504C49"/>
                </a:solidFill>
                <a:latin typeface="Source Serif Pro" pitchFamily="34" charset="0"/>
                <a:ea typeface="Source Serif Pro" pitchFamily="34" charset="-122"/>
                <a:cs typeface="Source Serif Pro" pitchFamily="34" charset="-120"/>
              </a:rPr>
              <a:t>Strong correlation with human traffic</a:t>
            </a:r>
            <a:endParaRPr kumimoji="1" lang="en-US" sz="1458" dirty="0">
              <a:solidFill>
                <a:prstClr val="black"/>
              </a:solidFill>
              <a:latin typeface="Calibri" panose="020F0502020204030204"/>
            </a:endParaRPr>
          </a:p>
        </p:txBody>
      </p:sp>
      <p:sp>
        <p:nvSpPr>
          <p:cNvPr id="11" name="Text 9"/>
          <p:cNvSpPr/>
          <p:nvPr/>
        </p:nvSpPr>
        <p:spPr>
          <a:xfrm>
            <a:off x="6331285" y="4202507"/>
            <a:ext cx="5202569" cy="302340"/>
          </a:xfrm>
          <a:prstGeom prst="rect">
            <a:avLst/>
          </a:prstGeom>
          <a:noFill/>
          <a:ln/>
        </p:spPr>
        <p:txBody>
          <a:bodyPr wrap="none" lIns="0" tIns="0" rIns="0" bIns="0" rtlCol="0" anchor="t"/>
          <a:lstStyle/>
          <a:p>
            <a:pPr marL="285670" indent="-285670" defTabSz="761787">
              <a:lnSpc>
                <a:spcPts val="2374"/>
              </a:lnSpc>
              <a:buSzPct val="100000"/>
              <a:buFontTx/>
              <a:buChar char="•"/>
            </a:pPr>
            <a:r>
              <a:rPr kumimoji="1" lang="en-US" sz="1458" dirty="0">
                <a:solidFill>
                  <a:srgbClr val="504C49"/>
                </a:solidFill>
                <a:latin typeface="Source Serif Pro" pitchFamily="34" charset="0"/>
                <a:ea typeface="Source Serif Pro" pitchFamily="34" charset="-122"/>
                <a:cs typeface="Source Serif Pro" pitchFamily="34" charset="-120"/>
              </a:rPr>
              <a:t>Likely human-derived bioparticles</a:t>
            </a:r>
            <a:endParaRPr kumimoji="1" lang="en-US" sz="1458" dirty="0">
              <a:solidFill>
                <a:prstClr val="black"/>
              </a:solidFill>
              <a:latin typeface="Calibri" panose="020F0502020204030204"/>
            </a:endParaRPr>
          </a:p>
        </p:txBody>
      </p:sp>
      <p:sp>
        <p:nvSpPr>
          <p:cNvPr id="12" name="Text 10"/>
          <p:cNvSpPr/>
          <p:nvPr/>
        </p:nvSpPr>
        <p:spPr>
          <a:xfrm>
            <a:off x="6331285" y="4570910"/>
            <a:ext cx="5202569" cy="302340"/>
          </a:xfrm>
          <a:prstGeom prst="rect">
            <a:avLst/>
          </a:prstGeom>
          <a:noFill/>
          <a:ln/>
        </p:spPr>
        <p:txBody>
          <a:bodyPr wrap="none" lIns="0" tIns="0" rIns="0" bIns="0" rtlCol="0" anchor="t"/>
          <a:lstStyle/>
          <a:p>
            <a:pPr marL="285670" indent="-285670" defTabSz="761787">
              <a:lnSpc>
                <a:spcPts val="2374"/>
              </a:lnSpc>
              <a:buSzPct val="100000"/>
              <a:buFontTx/>
              <a:buChar char="•"/>
            </a:pPr>
            <a:r>
              <a:rPr kumimoji="1" lang="en-US" sz="1458" dirty="0">
                <a:solidFill>
                  <a:srgbClr val="504C49"/>
                </a:solidFill>
                <a:latin typeface="Source Serif Pro" pitchFamily="34" charset="0"/>
                <a:ea typeface="Source Serif Pro" pitchFamily="34" charset="-122"/>
                <a:cs typeface="Source Serif Pro" pitchFamily="34" charset="-120"/>
              </a:rPr>
              <a:t>Less affected by air currents</a:t>
            </a:r>
            <a:endParaRPr kumimoji="1" lang="en-US" sz="1458" dirty="0">
              <a:solidFill>
                <a:prstClr val="black"/>
              </a:solidFill>
              <a:latin typeface="Calibri" panose="020F0502020204030204"/>
            </a:endParaRPr>
          </a:p>
        </p:txBody>
      </p:sp>
      <p:sp>
        <p:nvSpPr>
          <p:cNvPr id="13" name="動作設定ボタン: ホーム 12">
            <a:hlinkClick r:id="" action="ppaction://hlinkshowjump?jump=firstslide" highlightClick="1"/>
            <a:extLst>
              <a:ext uri="{FF2B5EF4-FFF2-40B4-BE49-F238E27FC236}">
                <a16:creationId xmlns:a16="http://schemas.microsoft.com/office/drawing/2014/main" id="{4EA33E50-EC55-BF56-BE2A-49F63166D9AE}"/>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動作設定ボタン: 進む/次へ 13">
            <a:hlinkClick r:id="" action="ppaction://hlinkshowjump?jump=nextslide" highlightClick="1"/>
            <a:extLst>
              <a:ext uri="{FF2B5EF4-FFF2-40B4-BE49-F238E27FC236}">
                <a16:creationId xmlns:a16="http://schemas.microsoft.com/office/drawing/2014/main" id="{5CF09FA3-ADB5-78DC-64A7-30B5CC6E2FCF}"/>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動作設定ボタン: 戻る/前へ 14">
            <a:hlinkClick r:id="" action="ppaction://hlinkshowjump?jump=previousslide" highlightClick="1"/>
            <a:extLst>
              <a:ext uri="{FF2B5EF4-FFF2-40B4-BE49-F238E27FC236}">
                <a16:creationId xmlns:a16="http://schemas.microsoft.com/office/drawing/2014/main" id="{6476424F-FBF7-F842-7B33-93324581A097}"/>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Text 0">
            <a:extLst>
              <a:ext uri="{FF2B5EF4-FFF2-40B4-BE49-F238E27FC236}">
                <a16:creationId xmlns:a16="http://schemas.microsoft.com/office/drawing/2014/main" id="{80E1DDF9-F225-314B-B48F-EF1C5C3B705F}"/>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319" y="1043213"/>
            <a:ext cx="4724261" cy="590495"/>
          </a:xfrm>
          <a:prstGeom prst="rect">
            <a:avLst/>
          </a:prstGeom>
          <a:noFill/>
          <a:ln/>
        </p:spPr>
        <p:txBody>
          <a:bodyPr wrap="none" lIns="0" tIns="0" rIns="0" bIns="0" rtlCol="0" anchor="t"/>
          <a:lstStyle/>
          <a:p>
            <a:pPr defTabSz="761787">
              <a:lnSpc>
                <a:spcPts val="4624"/>
              </a:lnSpc>
            </a:pPr>
            <a:r>
              <a:rPr kumimoji="1" lang="en-US" sz="3707" dirty="0">
                <a:solidFill>
                  <a:srgbClr val="201B18"/>
                </a:solidFill>
                <a:latin typeface="Platypi Medium" pitchFamily="34" charset="0"/>
                <a:ea typeface="Platypi Medium" pitchFamily="34" charset="-122"/>
                <a:cs typeface="Platypi Medium" pitchFamily="34" charset="-120"/>
              </a:rPr>
              <a:t>Correlation Analysis</a:t>
            </a:r>
            <a:endParaRPr kumimoji="1" lang="en-US" sz="3707" dirty="0">
              <a:solidFill>
                <a:prstClr val="black"/>
              </a:solidFill>
              <a:latin typeface="Calibri" panose="020F0502020204030204"/>
            </a:endParaRPr>
          </a:p>
        </p:txBody>
      </p:sp>
      <p:sp>
        <p:nvSpPr>
          <p:cNvPr id="3" name="Text 1"/>
          <p:cNvSpPr/>
          <p:nvPr/>
        </p:nvSpPr>
        <p:spPr>
          <a:xfrm>
            <a:off x="1547310" y="2233726"/>
            <a:ext cx="2362081" cy="295198"/>
          </a:xfrm>
          <a:prstGeom prst="rect">
            <a:avLst/>
          </a:prstGeom>
          <a:noFill/>
          <a:ln/>
        </p:spPr>
        <p:txBody>
          <a:bodyPr wrap="none" lIns="0" tIns="0" rIns="0" bIns="0" rtlCol="0" anchor="t"/>
          <a:lstStyle/>
          <a:p>
            <a:pPr algn="r" defTabSz="761787">
              <a:lnSpc>
                <a:spcPts val="2291"/>
              </a:lnSpc>
            </a:pPr>
            <a:r>
              <a:rPr kumimoji="1" lang="en-US" sz="1833" dirty="0">
                <a:solidFill>
                  <a:srgbClr val="504C49"/>
                </a:solidFill>
                <a:latin typeface="Platypi Medium" pitchFamily="34" charset="0"/>
                <a:ea typeface="Platypi Medium" pitchFamily="34" charset="-122"/>
                <a:cs typeface="Platypi Medium" pitchFamily="34" charset="-120"/>
              </a:rPr>
              <a:t>Small Particles</a:t>
            </a:r>
            <a:endParaRPr kumimoji="1" lang="en-US" sz="1833" dirty="0">
              <a:solidFill>
                <a:prstClr val="black"/>
              </a:solidFill>
              <a:latin typeface="Calibri" panose="020F0502020204030204"/>
            </a:endParaRPr>
          </a:p>
        </p:txBody>
      </p:sp>
      <p:sp>
        <p:nvSpPr>
          <p:cNvPr id="4" name="Text 2"/>
          <p:cNvSpPr/>
          <p:nvPr/>
        </p:nvSpPr>
        <p:spPr>
          <a:xfrm>
            <a:off x="661319" y="2642301"/>
            <a:ext cx="3248072" cy="907020"/>
          </a:xfrm>
          <a:prstGeom prst="rect">
            <a:avLst/>
          </a:prstGeom>
          <a:noFill/>
          <a:ln/>
        </p:spPr>
        <p:txBody>
          <a:bodyPr wrap="square" lIns="0" tIns="0" rIns="0" bIns="0" rtlCol="0" anchor="t"/>
          <a:lstStyle/>
          <a:p>
            <a:pPr algn="r" defTabSz="761787">
              <a:lnSpc>
                <a:spcPts val="2374"/>
              </a:lnSpc>
            </a:pPr>
            <a:r>
              <a:rPr kumimoji="1" lang="en-US" sz="1458" dirty="0">
                <a:solidFill>
                  <a:srgbClr val="504C49"/>
                </a:solidFill>
                <a:latin typeface="Source Serif Pro" pitchFamily="34" charset="0"/>
                <a:ea typeface="Source Serif Pro" pitchFamily="34" charset="-122"/>
                <a:cs typeface="Source Serif Pro" pitchFamily="34" charset="-120"/>
              </a:rPr>
              <a:t>Negative correlation with traffic. Possibly due to increased airflow to negative pressure room.</a:t>
            </a:r>
            <a:endParaRPr kumimoji="1" lang="en-US" sz="1458" dirty="0">
              <a:solidFill>
                <a:prstClr val="black"/>
              </a:solidFill>
              <a:latin typeface="Calibri" panose="020F0502020204030204"/>
            </a:endParaRPr>
          </a:p>
        </p:txBody>
      </p:sp>
      <p:pic>
        <p:nvPicPr>
          <p:cNvPr id="5" name="Image 0" descr="preencoded.png"/>
          <p:cNvPicPr>
            <a:picLocks noChangeAspect="1"/>
          </p:cNvPicPr>
          <p:nvPr/>
        </p:nvPicPr>
        <p:blipFill>
          <a:blip r:embed="rId3"/>
          <a:stretch>
            <a:fillRect/>
          </a:stretch>
        </p:blipFill>
        <p:spPr>
          <a:xfrm>
            <a:off x="4192785" y="2011633"/>
            <a:ext cx="3803155" cy="3803155"/>
          </a:xfrm>
          <a:prstGeom prst="rect">
            <a:avLst/>
          </a:prstGeom>
        </p:spPr>
      </p:pic>
      <p:sp>
        <p:nvSpPr>
          <p:cNvPr id="6" name="Text 3"/>
          <p:cNvSpPr/>
          <p:nvPr/>
        </p:nvSpPr>
        <p:spPr>
          <a:xfrm>
            <a:off x="5187591" y="2647360"/>
            <a:ext cx="282700" cy="353425"/>
          </a:xfrm>
          <a:prstGeom prst="rect">
            <a:avLst/>
          </a:prstGeom>
          <a:noFill/>
          <a:ln/>
        </p:spPr>
        <p:txBody>
          <a:bodyPr wrap="none" lIns="0" tIns="0" rIns="0" bIns="0" rtlCol="0" anchor="t"/>
          <a:lstStyle/>
          <a:p>
            <a:pPr defTabSz="761787">
              <a:lnSpc>
                <a:spcPts val="3541"/>
              </a:lnSpc>
            </a:pPr>
            <a:r>
              <a:rPr kumimoji="1" lang="en-US" sz="2208" dirty="0">
                <a:solidFill>
                  <a:srgbClr val="504C49"/>
                </a:solidFill>
                <a:latin typeface="Platypi Medium" pitchFamily="34" charset="0"/>
                <a:ea typeface="Platypi Medium" pitchFamily="34" charset="-122"/>
                <a:cs typeface="Platypi Medium" pitchFamily="34" charset="-120"/>
              </a:rPr>
              <a:t>1</a:t>
            </a:r>
            <a:endParaRPr kumimoji="1" lang="en-US" sz="2208" dirty="0">
              <a:solidFill>
                <a:prstClr val="black"/>
              </a:solidFill>
              <a:latin typeface="Calibri" panose="020F0502020204030204"/>
            </a:endParaRPr>
          </a:p>
        </p:txBody>
      </p:sp>
      <p:sp>
        <p:nvSpPr>
          <p:cNvPr id="7" name="Text 4"/>
          <p:cNvSpPr/>
          <p:nvPr/>
        </p:nvSpPr>
        <p:spPr>
          <a:xfrm>
            <a:off x="8279335" y="2384895"/>
            <a:ext cx="2362081" cy="295198"/>
          </a:xfrm>
          <a:prstGeom prst="rect">
            <a:avLst/>
          </a:prstGeom>
          <a:noFill/>
          <a:ln/>
        </p:spPr>
        <p:txBody>
          <a:bodyPr wrap="none" lIns="0" tIns="0" rIns="0" bIns="0" rtlCol="0" anchor="t"/>
          <a:lstStyle/>
          <a:p>
            <a:pPr defTabSz="761787">
              <a:lnSpc>
                <a:spcPts val="2291"/>
              </a:lnSpc>
            </a:pPr>
            <a:r>
              <a:rPr kumimoji="1" lang="en-US" sz="1833" dirty="0">
                <a:solidFill>
                  <a:srgbClr val="504C49"/>
                </a:solidFill>
                <a:latin typeface="Platypi Medium" pitchFamily="34" charset="0"/>
                <a:ea typeface="Platypi Medium" pitchFamily="34" charset="-122"/>
                <a:cs typeface="Platypi Medium" pitchFamily="34" charset="-120"/>
              </a:rPr>
              <a:t>Large Particles</a:t>
            </a:r>
            <a:endParaRPr kumimoji="1" lang="en-US" sz="1833" dirty="0">
              <a:solidFill>
                <a:prstClr val="black"/>
              </a:solidFill>
              <a:latin typeface="Calibri" panose="020F0502020204030204"/>
            </a:endParaRPr>
          </a:p>
        </p:txBody>
      </p:sp>
      <p:sp>
        <p:nvSpPr>
          <p:cNvPr id="8" name="Text 5"/>
          <p:cNvSpPr/>
          <p:nvPr/>
        </p:nvSpPr>
        <p:spPr>
          <a:xfrm>
            <a:off x="8279335" y="2793472"/>
            <a:ext cx="3248171" cy="604680"/>
          </a:xfrm>
          <a:prstGeom prst="rect">
            <a:avLst/>
          </a:prstGeom>
          <a:noFill/>
          <a:ln/>
        </p:spPr>
        <p:txBody>
          <a:bodyPr wrap="square" lIns="0" tIns="0" rIns="0" bIns="0" rtlCol="0" anchor="t"/>
          <a:lstStyle/>
          <a:p>
            <a:pPr defTabSz="761787">
              <a:lnSpc>
                <a:spcPts val="2374"/>
              </a:lnSpc>
            </a:pPr>
            <a:r>
              <a:rPr kumimoji="1" lang="en-US" sz="1458" dirty="0">
                <a:solidFill>
                  <a:srgbClr val="504C49"/>
                </a:solidFill>
                <a:latin typeface="Source Serif Pro" pitchFamily="34" charset="0"/>
                <a:ea typeface="Source Serif Pro" pitchFamily="34" charset="-122"/>
                <a:cs typeface="Source Serif Pro" pitchFamily="34" charset="-120"/>
              </a:rPr>
              <a:t>Positive correlation with traffic. Likely human-derived bioaerosols.</a:t>
            </a:r>
            <a:endParaRPr kumimoji="1" lang="en-US" sz="1458" dirty="0">
              <a:solidFill>
                <a:prstClr val="black"/>
              </a:solidFill>
              <a:latin typeface="Calibri" panose="020F0502020204030204"/>
            </a:endParaRPr>
          </a:p>
        </p:txBody>
      </p:sp>
      <p:pic>
        <p:nvPicPr>
          <p:cNvPr id="9" name="Image 1" descr="preencoded.png"/>
          <p:cNvPicPr>
            <a:picLocks noChangeAspect="1"/>
          </p:cNvPicPr>
          <p:nvPr/>
        </p:nvPicPr>
        <p:blipFill>
          <a:blip r:embed="rId4"/>
          <a:stretch>
            <a:fillRect/>
          </a:stretch>
        </p:blipFill>
        <p:spPr>
          <a:xfrm>
            <a:off x="4192785" y="2011633"/>
            <a:ext cx="3803155" cy="3803155"/>
          </a:xfrm>
          <a:prstGeom prst="rect">
            <a:avLst/>
          </a:prstGeom>
        </p:spPr>
      </p:pic>
      <p:sp>
        <p:nvSpPr>
          <p:cNvPr id="10" name="Text 6"/>
          <p:cNvSpPr/>
          <p:nvPr/>
        </p:nvSpPr>
        <p:spPr>
          <a:xfrm>
            <a:off x="7042002" y="2971026"/>
            <a:ext cx="282700" cy="353425"/>
          </a:xfrm>
          <a:prstGeom prst="rect">
            <a:avLst/>
          </a:prstGeom>
          <a:noFill/>
          <a:ln/>
        </p:spPr>
        <p:txBody>
          <a:bodyPr wrap="none" lIns="0" tIns="0" rIns="0" bIns="0" rtlCol="0" anchor="t"/>
          <a:lstStyle/>
          <a:p>
            <a:pPr defTabSz="761787">
              <a:lnSpc>
                <a:spcPts val="3541"/>
              </a:lnSpc>
            </a:pPr>
            <a:r>
              <a:rPr kumimoji="1" lang="en-US" sz="2208" dirty="0">
                <a:solidFill>
                  <a:srgbClr val="504C49"/>
                </a:solidFill>
                <a:latin typeface="Platypi Medium" pitchFamily="34" charset="0"/>
                <a:ea typeface="Platypi Medium" pitchFamily="34" charset="-122"/>
                <a:cs typeface="Platypi Medium" pitchFamily="34" charset="-120"/>
              </a:rPr>
              <a:t>2</a:t>
            </a:r>
            <a:endParaRPr kumimoji="1" lang="en-US" sz="2208" dirty="0">
              <a:solidFill>
                <a:prstClr val="black"/>
              </a:solidFill>
              <a:latin typeface="Calibri" panose="020F0502020204030204"/>
            </a:endParaRPr>
          </a:p>
        </p:txBody>
      </p:sp>
      <p:sp>
        <p:nvSpPr>
          <p:cNvPr id="11" name="Text 7"/>
          <p:cNvSpPr/>
          <p:nvPr/>
        </p:nvSpPr>
        <p:spPr>
          <a:xfrm>
            <a:off x="8279335" y="4277000"/>
            <a:ext cx="2362081" cy="295198"/>
          </a:xfrm>
          <a:prstGeom prst="rect">
            <a:avLst/>
          </a:prstGeom>
          <a:noFill/>
          <a:ln/>
        </p:spPr>
        <p:txBody>
          <a:bodyPr wrap="none" lIns="0" tIns="0" rIns="0" bIns="0" rtlCol="0" anchor="t"/>
          <a:lstStyle/>
          <a:p>
            <a:pPr defTabSz="761787">
              <a:lnSpc>
                <a:spcPts val="2291"/>
              </a:lnSpc>
            </a:pPr>
            <a:r>
              <a:rPr kumimoji="1" lang="en-US" sz="1833" dirty="0">
                <a:solidFill>
                  <a:srgbClr val="504C49"/>
                </a:solidFill>
                <a:latin typeface="Platypi Medium" pitchFamily="34" charset="0"/>
                <a:ea typeface="Platypi Medium" pitchFamily="34" charset="-122"/>
                <a:cs typeface="Platypi Medium" pitchFamily="34" charset="-120"/>
              </a:rPr>
              <a:t>Door Opening</a:t>
            </a:r>
            <a:endParaRPr kumimoji="1" lang="en-US" sz="1833" dirty="0">
              <a:solidFill>
                <a:prstClr val="black"/>
              </a:solidFill>
              <a:latin typeface="Calibri" panose="020F0502020204030204"/>
            </a:endParaRPr>
          </a:p>
        </p:txBody>
      </p:sp>
      <p:sp>
        <p:nvSpPr>
          <p:cNvPr id="12" name="Text 8"/>
          <p:cNvSpPr/>
          <p:nvPr/>
        </p:nvSpPr>
        <p:spPr>
          <a:xfrm>
            <a:off x="8279335" y="4685576"/>
            <a:ext cx="3248171" cy="907020"/>
          </a:xfrm>
          <a:prstGeom prst="rect">
            <a:avLst/>
          </a:prstGeom>
          <a:noFill/>
          <a:ln/>
        </p:spPr>
        <p:txBody>
          <a:bodyPr wrap="square" lIns="0" tIns="0" rIns="0" bIns="0" rtlCol="0" anchor="t"/>
          <a:lstStyle/>
          <a:p>
            <a:pPr defTabSz="761787">
              <a:lnSpc>
                <a:spcPts val="2374"/>
              </a:lnSpc>
            </a:pPr>
            <a:r>
              <a:rPr kumimoji="1" lang="en-US" sz="1458" dirty="0">
                <a:solidFill>
                  <a:srgbClr val="504C49"/>
                </a:solidFill>
                <a:latin typeface="Source Serif Pro" pitchFamily="34" charset="0"/>
                <a:ea typeface="Source Serif Pro" pitchFamily="34" charset="-122"/>
                <a:cs typeface="Source Serif Pro" pitchFamily="34" charset="-120"/>
              </a:rPr>
              <a:t>May reduce small particle concentration through airflow to negative pressure room.</a:t>
            </a:r>
            <a:endParaRPr kumimoji="1" lang="en-US" sz="1458" dirty="0">
              <a:solidFill>
                <a:prstClr val="black"/>
              </a:solidFill>
              <a:latin typeface="Calibri" panose="020F0502020204030204"/>
            </a:endParaRPr>
          </a:p>
        </p:txBody>
      </p:sp>
      <p:pic>
        <p:nvPicPr>
          <p:cNvPr id="13" name="Image 2" descr="preencoded.png"/>
          <p:cNvPicPr>
            <a:picLocks noChangeAspect="1"/>
          </p:cNvPicPr>
          <p:nvPr/>
        </p:nvPicPr>
        <p:blipFill>
          <a:blip r:embed="rId5"/>
          <a:stretch>
            <a:fillRect/>
          </a:stretch>
        </p:blipFill>
        <p:spPr>
          <a:xfrm>
            <a:off x="4192785" y="2011633"/>
            <a:ext cx="3803155" cy="3803155"/>
          </a:xfrm>
          <a:prstGeom prst="rect">
            <a:avLst/>
          </a:prstGeom>
        </p:spPr>
      </p:pic>
      <p:pic>
        <p:nvPicPr>
          <p:cNvPr id="14" name="Image 3" descr="preencoded.png"/>
          <p:cNvPicPr>
            <a:picLocks noChangeAspect="1"/>
          </p:cNvPicPr>
          <p:nvPr/>
        </p:nvPicPr>
        <p:blipFill>
          <a:blip r:embed="rId6"/>
          <a:stretch>
            <a:fillRect/>
          </a:stretch>
        </p:blipFill>
        <p:spPr>
          <a:xfrm>
            <a:off x="6718335" y="4825438"/>
            <a:ext cx="282700" cy="353425"/>
          </a:xfrm>
          <a:prstGeom prst="rect">
            <a:avLst/>
          </a:prstGeom>
        </p:spPr>
      </p:pic>
      <p:sp>
        <p:nvSpPr>
          <p:cNvPr id="15" name="Text 9"/>
          <p:cNvSpPr/>
          <p:nvPr/>
        </p:nvSpPr>
        <p:spPr>
          <a:xfrm>
            <a:off x="1547310" y="4428171"/>
            <a:ext cx="2362081" cy="295198"/>
          </a:xfrm>
          <a:prstGeom prst="rect">
            <a:avLst/>
          </a:prstGeom>
          <a:noFill/>
          <a:ln/>
        </p:spPr>
        <p:txBody>
          <a:bodyPr wrap="none" lIns="0" tIns="0" rIns="0" bIns="0" rtlCol="0" anchor="t"/>
          <a:lstStyle/>
          <a:p>
            <a:pPr algn="r" defTabSz="761787">
              <a:lnSpc>
                <a:spcPts val="2291"/>
              </a:lnSpc>
            </a:pPr>
            <a:r>
              <a:rPr kumimoji="1" lang="en-US" sz="1833" dirty="0">
                <a:solidFill>
                  <a:srgbClr val="504C49"/>
                </a:solidFill>
                <a:latin typeface="Platypi Medium" pitchFamily="34" charset="0"/>
                <a:ea typeface="Platypi Medium" pitchFamily="34" charset="-122"/>
                <a:cs typeface="Platypi Medium" pitchFamily="34" charset="-120"/>
              </a:rPr>
              <a:t>Particle Resistance</a:t>
            </a:r>
            <a:endParaRPr kumimoji="1" lang="en-US" sz="1833" dirty="0">
              <a:solidFill>
                <a:prstClr val="black"/>
              </a:solidFill>
              <a:latin typeface="Calibri" panose="020F0502020204030204"/>
            </a:endParaRPr>
          </a:p>
        </p:txBody>
      </p:sp>
      <p:sp>
        <p:nvSpPr>
          <p:cNvPr id="16" name="Text 10"/>
          <p:cNvSpPr/>
          <p:nvPr/>
        </p:nvSpPr>
        <p:spPr>
          <a:xfrm>
            <a:off x="661319" y="4836746"/>
            <a:ext cx="3248072" cy="604680"/>
          </a:xfrm>
          <a:prstGeom prst="rect">
            <a:avLst/>
          </a:prstGeom>
          <a:noFill/>
          <a:ln/>
        </p:spPr>
        <p:txBody>
          <a:bodyPr wrap="square" lIns="0" tIns="0" rIns="0" bIns="0" rtlCol="0" anchor="t"/>
          <a:lstStyle/>
          <a:p>
            <a:pPr algn="r" defTabSz="761787">
              <a:lnSpc>
                <a:spcPts val="2374"/>
              </a:lnSpc>
            </a:pPr>
            <a:r>
              <a:rPr kumimoji="1" lang="en-US" sz="1458" dirty="0">
                <a:solidFill>
                  <a:srgbClr val="504C49"/>
                </a:solidFill>
                <a:latin typeface="Source Serif Pro" pitchFamily="34" charset="0"/>
                <a:ea typeface="Source Serif Pro" pitchFamily="34" charset="-122"/>
                <a:cs typeface="Source Serif Pro" pitchFamily="34" charset="-120"/>
              </a:rPr>
              <a:t>Larger particles resist airflow effects due to greater mass.</a:t>
            </a:r>
            <a:endParaRPr kumimoji="1" lang="en-US" sz="1458" dirty="0">
              <a:solidFill>
                <a:prstClr val="black"/>
              </a:solidFill>
              <a:latin typeface="Calibri" panose="020F0502020204030204"/>
            </a:endParaRPr>
          </a:p>
        </p:txBody>
      </p:sp>
      <p:pic>
        <p:nvPicPr>
          <p:cNvPr id="17" name="Image 4" descr="preencoded.png"/>
          <p:cNvPicPr>
            <a:picLocks noChangeAspect="1"/>
          </p:cNvPicPr>
          <p:nvPr/>
        </p:nvPicPr>
        <p:blipFill>
          <a:blip r:embed="rId7"/>
          <a:stretch>
            <a:fillRect/>
          </a:stretch>
        </p:blipFill>
        <p:spPr>
          <a:xfrm>
            <a:off x="4192785" y="2011633"/>
            <a:ext cx="3803155" cy="3803155"/>
          </a:xfrm>
          <a:prstGeom prst="rect">
            <a:avLst/>
          </a:prstGeom>
        </p:spPr>
      </p:pic>
      <p:sp>
        <p:nvSpPr>
          <p:cNvPr id="18" name="Text 11"/>
          <p:cNvSpPr/>
          <p:nvPr/>
        </p:nvSpPr>
        <p:spPr>
          <a:xfrm>
            <a:off x="4863924" y="4501771"/>
            <a:ext cx="282700" cy="353425"/>
          </a:xfrm>
          <a:prstGeom prst="rect">
            <a:avLst/>
          </a:prstGeom>
          <a:noFill/>
          <a:ln/>
        </p:spPr>
        <p:txBody>
          <a:bodyPr wrap="none" lIns="0" tIns="0" rIns="0" bIns="0" rtlCol="0" anchor="t"/>
          <a:lstStyle/>
          <a:p>
            <a:pPr defTabSz="761787">
              <a:lnSpc>
                <a:spcPts val="3541"/>
              </a:lnSpc>
            </a:pPr>
            <a:r>
              <a:rPr kumimoji="1" lang="en-US" sz="2208" dirty="0">
                <a:solidFill>
                  <a:srgbClr val="504C49"/>
                </a:solidFill>
                <a:latin typeface="Platypi Medium" pitchFamily="34" charset="0"/>
                <a:ea typeface="Platypi Medium" pitchFamily="34" charset="-122"/>
                <a:cs typeface="Platypi Medium" pitchFamily="34" charset="-120"/>
              </a:rPr>
              <a:t>4</a:t>
            </a:r>
            <a:endParaRPr kumimoji="1" lang="en-US" sz="2208" dirty="0">
              <a:solidFill>
                <a:prstClr val="black"/>
              </a:solidFill>
              <a:latin typeface="Calibri" panose="020F0502020204030204"/>
            </a:endParaRPr>
          </a:p>
        </p:txBody>
      </p:sp>
      <p:sp>
        <p:nvSpPr>
          <p:cNvPr id="19" name="動作設定ボタン: ホーム 18">
            <a:hlinkClick r:id="" action="ppaction://hlinkshowjump?jump=firstslide" highlightClick="1"/>
            <a:extLst>
              <a:ext uri="{FF2B5EF4-FFF2-40B4-BE49-F238E27FC236}">
                <a16:creationId xmlns:a16="http://schemas.microsoft.com/office/drawing/2014/main" id="{3F0DC7F0-D293-EFF0-8A7C-6B36E059563D}"/>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0" name="動作設定ボタン: 進む/次へ 19">
            <a:hlinkClick r:id="" action="ppaction://hlinkshowjump?jump=nextslide" highlightClick="1"/>
            <a:extLst>
              <a:ext uri="{FF2B5EF4-FFF2-40B4-BE49-F238E27FC236}">
                <a16:creationId xmlns:a16="http://schemas.microsoft.com/office/drawing/2014/main" id="{B1F9D99A-8182-9FDF-73BE-17317FE07144}"/>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1" name="動作設定ボタン: 戻る/前へ 20">
            <a:hlinkClick r:id="" action="ppaction://hlinkshowjump?jump=previousslide" highlightClick="1"/>
            <a:extLst>
              <a:ext uri="{FF2B5EF4-FFF2-40B4-BE49-F238E27FC236}">
                <a16:creationId xmlns:a16="http://schemas.microsoft.com/office/drawing/2014/main" id="{3317F999-76D6-C341-6A69-3D4D5435EE85}"/>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2" name="Text 0">
            <a:extLst>
              <a:ext uri="{FF2B5EF4-FFF2-40B4-BE49-F238E27FC236}">
                <a16:creationId xmlns:a16="http://schemas.microsoft.com/office/drawing/2014/main" id="{798AEEAB-1A7A-BFF7-35D4-784E8037B45B}"/>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8015" y="893"/>
            <a:ext cx="4570809" cy="6858297"/>
          </a:xfrm>
          <a:prstGeom prst="rect">
            <a:avLst/>
          </a:prstGeom>
        </p:spPr>
      </p:pic>
      <p:sp>
        <p:nvSpPr>
          <p:cNvPr id="3" name="Text 0"/>
          <p:cNvSpPr/>
          <p:nvPr/>
        </p:nvSpPr>
        <p:spPr>
          <a:xfrm>
            <a:off x="585932" y="461248"/>
            <a:ext cx="4185841" cy="523243"/>
          </a:xfrm>
          <a:prstGeom prst="rect">
            <a:avLst/>
          </a:prstGeom>
          <a:noFill/>
          <a:ln/>
        </p:spPr>
        <p:txBody>
          <a:bodyPr wrap="none" lIns="0" tIns="0" rIns="0" bIns="0" rtlCol="0" anchor="t"/>
          <a:lstStyle/>
          <a:p>
            <a:pPr defTabSz="761787">
              <a:lnSpc>
                <a:spcPts val="4082"/>
              </a:lnSpc>
            </a:pPr>
            <a:r>
              <a:rPr kumimoji="1" lang="en-US" sz="3291" dirty="0">
                <a:solidFill>
                  <a:srgbClr val="201B18"/>
                </a:solidFill>
                <a:latin typeface="Platypi Medium" pitchFamily="34" charset="0"/>
                <a:ea typeface="Platypi Medium" pitchFamily="34" charset="-122"/>
                <a:cs typeface="Platypi Medium" pitchFamily="34" charset="-120"/>
              </a:rPr>
              <a:t>Key Findings</a:t>
            </a:r>
            <a:endParaRPr kumimoji="1" lang="en-US" sz="3291" dirty="0">
              <a:solidFill>
                <a:prstClr val="black"/>
              </a:solidFill>
              <a:latin typeface="Calibri" panose="020F0502020204030204"/>
            </a:endParaRPr>
          </a:p>
        </p:txBody>
      </p:sp>
      <p:sp>
        <p:nvSpPr>
          <p:cNvPr id="4" name="Shape 1"/>
          <p:cNvSpPr/>
          <p:nvPr/>
        </p:nvSpPr>
        <p:spPr>
          <a:xfrm>
            <a:off x="585932" y="1235548"/>
            <a:ext cx="6446151" cy="1232273"/>
          </a:xfrm>
          <a:prstGeom prst="roundRect">
            <a:avLst>
              <a:gd name="adj" fmla="val 2038"/>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5" name="Text 2"/>
          <p:cNvSpPr/>
          <p:nvPr/>
        </p:nvSpPr>
        <p:spPr>
          <a:xfrm>
            <a:off x="753271" y="1402885"/>
            <a:ext cx="2092872" cy="261572"/>
          </a:xfrm>
          <a:prstGeom prst="rect">
            <a:avLst/>
          </a:prstGeom>
          <a:noFill/>
          <a:ln/>
        </p:spPr>
        <p:txBody>
          <a:bodyPr wrap="none" lIns="0" tIns="0" rIns="0" bIns="0" rtlCol="0" anchor="t"/>
          <a:lstStyle/>
          <a:p>
            <a:pPr defTabSz="761787">
              <a:lnSpc>
                <a:spcPts val="2041"/>
              </a:lnSpc>
            </a:pPr>
            <a:r>
              <a:rPr kumimoji="1" lang="en-US" sz="1625" dirty="0">
                <a:solidFill>
                  <a:srgbClr val="504C49"/>
                </a:solidFill>
                <a:latin typeface="Platypi Medium" pitchFamily="34" charset="0"/>
                <a:ea typeface="Platypi Medium" pitchFamily="34" charset="-122"/>
                <a:cs typeface="Platypi Medium" pitchFamily="34" charset="-120"/>
              </a:rPr>
              <a:t>Time Patterns</a:t>
            </a:r>
            <a:endParaRPr kumimoji="1" lang="en-US" sz="1625" dirty="0">
              <a:solidFill>
                <a:prstClr val="black"/>
              </a:solidFill>
              <a:latin typeface="Calibri" panose="020F0502020204030204"/>
            </a:endParaRPr>
          </a:p>
        </p:txBody>
      </p:sp>
      <p:sp>
        <p:nvSpPr>
          <p:cNvPr id="6" name="Text 3"/>
          <p:cNvSpPr/>
          <p:nvPr/>
        </p:nvSpPr>
        <p:spPr>
          <a:xfrm>
            <a:off x="753271" y="1764840"/>
            <a:ext cx="6111474" cy="535642"/>
          </a:xfrm>
          <a:prstGeom prst="rect">
            <a:avLst/>
          </a:prstGeom>
          <a:noFill/>
          <a:ln/>
        </p:spPr>
        <p:txBody>
          <a:bodyPr wrap="square" lIns="0" tIns="0" rIns="0" bIns="0" rtlCol="0" anchor="t"/>
          <a:lstStyle/>
          <a:p>
            <a:pPr defTabSz="761787">
              <a:lnSpc>
                <a:spcPts val="2083"/>
              </a:lnSpc>
            </a:pPr>
            <a:r>
              <a:rPr kumimoji="1" lang="en-US" sz="1291" dirty="0">
                <a:solidFill>
                  <a:srgbClr val="504C49"/>
                </a:solidFill>
                <a:latin typeface="Source Serif Pro" pitchFamily="34" charset="0"/>
                <a:ea typeface="Source Serif Pro" pitchFamily="34" charset="-122"/>
                <a:cs typeface="Source Serif Pro" pitchFamily="34" charset="-120"/>
              </a:rPr>
              <a:t>Particle counts increased during morning, noon, and evening. Coincided with higher traffic periods.</a:t>
            </a:r>
            <a:endParaRPr kumimoji="1" lang="en-US" sz="1291" dirty="0">
              <a:solidFill>
                <a:prstClr val="black"/>
              </a:solidFill>
              <a:latin typeface="Calibri" panose="020F0502020204030204"/>
            </a:endParaRPr>
          </a:p>
        </p:txBody>
      </p:sp>
      <p:sp>
        <p:nvSpPr>
          <p:cNvPr id="7" name="Shape 4"/>
          <p:cNvSpPr/>
          <p:nvPr/>
        </p:nvSpPr>
        <p:spPr>
          <a:xfrm>
            <a:off x="585932" y="2635160"/>
            <a:ext cx="6446151" cy="1232273"/>
          </a:xfrm>
          <a:prstGeom prst="roundRect">
            <a:avLst>
              <a:gd name="adj" fmla="val 2038"/>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8" name="Text 5"/>
          <p:cNvSpPr/>
          <p:nvPr/>
        </p:nvSpPr>
        <p:spPr>
          <a:xfrm>
            <a:off x="753271" y="2802497"/>
            <a:ext cx="2092872" cy="261572"/>
          </a:xfrm>
          <a:prstGeom prst="rect">
            <a:avLst/>
          </a:prstGeom>
          <a:noFill/>
          <a:ln/>
        </p:spPr>
        <p:txBody>
          <a:bodyPr wrap="none" lIns="0" tIns="0" rIns="0" bIns="0" rtlCol="0" anchor="t"/>
          <a:lstStyle/>
          <a:p>
            <a:pPr defTabSz="761787">
              <a:lnSpc>
                <a:spcPts val="2041"/>
              </a:lnSpc>
            </a:pPr>
            <a:r>
              <a:rPr kumimoji="1" lang="en-US" sz="1625" dirty="0">
                <a:solidFill>
                  <a:srgbClr val="504C49"/>
                </a:solidFill>
                <a:latin typeface="Platypi Medium" pitchFamily="34" charset="0"/>
                <a:ea typeface="Platypi Medium" pitchFamily="34" charset="-122"/>
                <a:cs typeface="Platypi Medium" pitchFamily="34" charset="-120"/>
              </a:rPr>
              <a:t>Size Differentiation</a:t>
            </a:r>
            <a:endParaRPr kumimoji="1" lang="en-US" sz="1625" dirty="0">
              <a:solidFill>
                <a:prstClr val="black"/>
              </a:solidFill>
              <a:latin typeface="Calibri" panose="020F0502020204030204"/>
            </a:endParaRPr>
          </a:p>
        </p:txBody>
      </p:sp>
      <p:sp>
        <p:nvSpPr>
          <p:cNvPr id="9" name="Text 6"/>
          <p:cNvSpPr/>
          <p:nvPr/>
        </p:nvSpPr>
        <p:spPr>
          <a:xfrm>
            <a:off x="753271" y="3164452"/>
            <a:ext cx="6111474" cy="535642"/>
          </a:xfrm>
          <a:prstGeom prst="rect">
            <a:avLst/>
          </a:prstGeom>
          <a:noFill/>
          <a:ln/>
        </p:spPr>
        <p:txBody>
          <a:bodyPr wrap="square" lIns="0" tIns="0" rIns="0" bIns="0" rtlCol="0" anchor="t"/>
          <a:lstStyle/>
          <a:p>
            <a:pPr defTabSz="761787">
              <a:lnSpc>
                <a:spcPts val="2083"/>
              </a:lnSpc>
            </a:pPr>
            <a:r>
              <a:rPr kumimoji="1" lang="en-US" sz="1291" dirty="0">
                <a:solidFill>
                  <a:srgbClr val="504C49"/>
                </a:solidFill>
                <a:latin typeface="Source Serif Pro" pitchFamily="34" charset="0"/>
                <a:ea typeface="Source Serif Pro" pitchFamily="34" charset="-122"/>
                <a:cs typeface="Source Serif Pro" pitchFamily="34" charset="-120"/>
              </a:rPr>
              <a:t>Small particles (0.5-2μm): Environmental origin. Large particles (&gt;2μm): Human-derived.</a:t>
            </a:r>
            <a:endParaRPr kumimoji="1" lang="en-US" sz="1291" dirty="0">
              <a:solidFill>
                <a:prstClr val="black"/>
              </a:solidFill>
              <a:latin typeface="Calibri" panose="020F0502020204030204"/>
            </a:endParaRPr>
          </a:p>
        </p:txBody>
      </p:sp>
      <p:sp>
        <p:nvSpPr>
          <p:cNvPr id="10" name="Shape 7"/>
          <p:cNvSpPr/>
          <p:nvPr/>
        </p:nvSpPr>
        <p:spPr>
          <a:xfrm>
            <a:off x="585932" y="4034772"/>
            <a:ext cx="6446151" cy="964453"/>
          </a:xfrm>
          <a:prstGeom prst="roundRect">
            <a:avLst>
              <a:gd name="adj" fmla="val 2604"/>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11" name="Text 8"/>
          <p:cNvSpPr/>
          <p:nvPr/>
        </p:nvSpPr>
        <p:spPr>
          <a:xfrm>
            <a:off x="753271" y="4202109"/>
            <a:ext cx="2092872" cy="261572"/>
          </a:xfrm>
          <a:prstGeom prst="rect">
            <a:avLst/>
          </a:prstGeom>
          <a:noFill/>
          <a:ln/>
        </p:spPr>
        <p:txBody>
          <a:bodyPr wrap="none" lIns="0" tIns="0" rIns="0" bIns="0" rtlCol="0" anchor="t"/>
          <a:lstStyle/>
          <a:p>
            <a:pPr defTabSz="761787">
              <a:lnSpc>
                <a:spcPts val="2041"/>
              </a:lnSpc>
            </a:pPr>
            <a:r>
              <a:rPr kumimoji="1" lang="en-US" sz="1625" dirty="0">
                <a:solidFill>
                  <a:srgbClr val="504C49"/>
                </a:solidFill>
                <a:latin typeface="Platypi Medium" pitchFamily="34" charset="0"/>
                <a:ea typeface="Platypi Medium" pitchFamily="34" charset="-122"/>
                <a:cs typeface="Platypi Medium" pitchFamily="34" charset="-120"/>
              </a:rPr>
              <a:t>Traffic Correlation</a:t>
            </a:r>
            <a:endParaRPr kumimoji="1" lang="en-US" sz="1625" dirty="0">
              <a:solidFill>
                <a:prstClr val="black"/>
              </a:solidFill>
              <a:latin typeface="Calibri" panose="020F0502020204030204"/>
            </a:endParaRPr>
          </a:p>
        </p:txBody>
      </p:sp>
      <p:sp>
        <p:nvSpPr>
          <p:cNvPr id="12" name="Text 9"/>
          <p:cNvSpPr/>
          <p:nvPr/>
        </p:nvSpPr>
        <p:spPr>
          <a:xfrm>
            <a:off x="753271" y="4564065"/>
            <a:ext cx="6111474" cy="267821"/>
          </a:xfrm>
          <a:prstGeom prst="rect">
            <a:avLst/>
          </a:prstGeom>
          <a:noFill/>
          <a:ln/>
        </p:spPr>
        <p:txBody>
          <a:bodyPr wrap="none" lIns="0" tIns="0" rIns="0" bIns="0" rtlCol="0" anchor="t"/>
          <a:lstStyle/>
          <a:p>
            <a:pPr defTabSz="761787">
              <a:lnSpc>
                <a:spcPts val="2083"/>
              </a:lnSpc>
            </a:pPr>
            <a:r>
              <a:rPr kumimoji="1" lang="en-US" sz="1291" dirty="0">
                <a:solidFill>
                  <a:srgbClr val="504C49"/>
                </a:solidFill>
                <a:latin typeface="Source Serif Pro" pitchFamily="34" charset="0"/>
                <a:ea typeface="Source Serif Pro" pitchFamily="34" charset="-122"/>
                <a:cs typeface="Source Serif Pro" pitchFamily="34" charset="-120"/>
              </a:rPr>
              <a:t>Negative correlation for small particles. Positive correlation for large particles.</a:t>
            </a:r>
            <a:endParaRPr kumimoji="1" lang="en-US" sz="1291" dirty="0">
              <a:solidFill>
                <a:prstClr val="black"/>
              </a:solidFill>
              <a:latin typeface="Calibri" panose="020F0502020204030204"/>
            </a:endParaRPr>
          </a:p>
        </p:txBody>
      </p:sp>
      <p:sp>
        <p:nvSpPr>
          <p:cNvPr id="13" name="Shape 10"/>
          <p:cNvSpPr/>
          <p:nvPr/>
        </p:nvSpPr>
        <p:spPr>
          <a:xfrm>
            <a:off x="585932" y="5166563"/>
            <a:ext cx="6446151" cy="1232273"/>
          </a:xfrm>
          <a:prstGeom prst="roundRect">
            <a:avLst>
              <a:gd name="adj" fmla="val 2038"/>
            </a:avLst>
          </a:prstGeom>
          <a:solidFill>
            <a:srgbClr val="F9F7F7"/>
          </a:solidFill>
          <a:ln/>
        </p:spPr>
        <p:txBody>
          <a:bodyPr/>
          <a:lstStyle/>
          <a:p>
            <a:pPr defTabSz="761787"/>
            <a:endParaRPr kumimoji="1" lang="ja-JP" altLang="en-US" sz="1500">
              <a:solidFill>
                <a:prstClr val="black"/>
              </a:solidFill>
              <a:latin typeface="Calibri" panose="020F0502020204030204"/>
              <a:ea typeface="游ゴシック" panose="020B0400000000000000" pitchFamily="34" charset="-128"/>
            </a:endParaRPr>
          </a:p>
        </p:txBody>
      </p:sp>
      <p:sp>
        <p:nvSpPr>
          <p:cNvPr id="14" name="Text 11"/>
          <p:cNvSpPr/>
          <p:nvPr/>
        </p:nvSpPr>
        <p:spPr>
          <a:xfrm>
            <a:off x="753271" y="5333900"/>
            <a:ext cx="2092872" cy="261572"/>
          </a:xfrm>
          <a:prstGeom prst="rect">
            <a:avLst/>
          </a:prstGeom>
          <a:noFill/>
          <a:ln/>
        </p:spPr>
        <p:txBody>
          <a:bodyPr wrap="none" lIns="0" tIns="0" rIns="0" bIns="0" rtlCol="0" anchor="t"/>
          <a:lstStyle/>
          <a:p>
            <a:pPr defTabSz="761787">
              <a:lnSpc>
                <a:spcPts val="2041"/>
              </a:lnSpc>
            </a:pPr>
            <a:r>
              <a:rPr kumimoji="1" lang="en-US" sz="1625" dirty="0">
                <a:solidFill>
                  <a:srgbClr val="504C49"/>
                </a:solidFill>
                <a:latin typeface="Platypi Medium" pitchFamily="34" charset="0"/>
                <a:ea typeface="Platypi Medium" pitchFamily="34" charset="-122"/>
                <a:cs typeface="Platypi Medium" pitchFamily="34" charset="-120"/>
              </a:rPr>
              <a:t>Airflow Hypothesis</a:t>
            </a:r>
            <a:endParaRPr kumimoji="1" lang="en-US" sz="1625" dirty="0">
              <a:solidFill>
                <a:prstClr val="black"/>
              </a:solidFill>
              <a:latin typeface="Calibri" panose="020F0502020204030204"/>
            </a:endParaRPr>
          </a:p>
        </p:txBody>
      </p:sp>
      <p:sp>
        <p:nvSpPr>
          <p:cNvPr id="15" name="Text 12"/>
          <p:cNvSpPr/>
          <p:nvPr/>
        </p:nvSpPr>
        <p:spPr>
          <a:xfrm>
            <a:off x="753271" y="5695855"/>
            <a:ext cx="6111474" cy="535642"/>
          </a:xfrm>
          <a:prstGeom prst="rect">
            <a:avLst/>
          </a:prstGeom>
          <a:noFill/>
          <a:ln/>
        </p:spPr>
        <p:txBody>
          <a:bodyPr wrap="square" lIns="0" tIns="0" rIns="0" bIns="0" rtlCol="0" anchor="t"/>
          <a:lstStyle/>
          <a:p>
            <a:pPr defTabSz="761787">
              <a:lnSpc>
                <a:spcPts val="2083"/>
              </a:lnSpc>
            </a:pPr>
            <a:r>
              <a:rPr kumimoji="1" lang="en-US" sz="1291" dirty="0">
                <a:solidFill>
                  <a:srgbClr val="504C49"/>
                </a:solidFill>
                <a:latin typeface="Source Serif Pro" pitchFamily="34" charset="0"/>
                <a:ea typeface="Source Serif Pro" pitchFamily="34" charset="-122"/>
                <a:cs typeface="Source Serif Pro" pitchFamily="34" charset="-120"/>
              </a:rPr>
              <a:t>Door opening frequency may affect small particle concentration through negative pressure effects.</a:t>
            </a:r>
            <a:endParaRPr kumimoji="1" lang="en-US" sz="1291" dirty="0">
              <a:solidFill>
                <a:prstClr val="black"/>
              </a:solidFill>
              <a:latin typeface="Calibri" panose="020F0502020204030204"/>
            </a:endParaRPr>
          </a:p>
        </p:txBody>
      </p:sp>
      <p:sp>
        <p:nvSpPr>
          <p:cNvPr id="16" name="動作設定ボタン: ホーム 15">
            <a:hlinkClick r:id="" action="ppaction://hlinkshowjump?jump=firstslide" highlightClick="1"/>
            <a:extLst>
              <a:ext uri="{FF2B5EF4-FFF2-40B4-BE49-F238E27FC236}">
                <a16:creationId xmlns:a16="http://schemas.microsoft.com/office/drawing/2014/main" id="{97380CC5-F081-307A-6A6A-49DBCD08E3FD}"/>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7" name="動作設定ボタン: 進む/次へ 16">
            <a:hlinkClick r:id="" action="ppaction://hlinkshowjump?jump=nextslide" highlightClick="1"/>
            <a:extLst>
              <a:ext uri="{FF2B5EF4-FFF2-40B4-BE49-F238E27FC236}">
                <a16:creationId xmlns:a16="http://schemas.microsoft.com/office/drawing/2014/main" id="{05A1B7FB-48B6-4232-D36F-3BB85D17138E}"/>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8" name="動作設定ボタン: 戻る/前へ 17">
            <a:hlinkClick r:id="" action="ppaction://hlinkshowjump?jump=previousslide" highlightClick="1"/>
            <a:extLst>
              <a:ext uri="{FF2B5EF4-FFF2-40B4-BE49-F238E27FC236}">
                <a16:creationId xmlns:a16="http://schemas.microsoft.com/office/drawing/2014/main" id="{FE720069-A0BE-213D-11E2-1A6B933264D4}"/>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20" name="Text 0">
            <a:extLst>
              <a:ext uri="{FF2B5EF4-FFF2-40B4-BE49-F238E27FC236}">
                <a16:creationId xmlns:a16="http://schemas.microsoft.com/office/drawing/2014/main" id="{315BD321-7182-8882-CE98-AADBD5770302}"/>
              </a:ext>
            </a:extLst>
          </p:cNvPr>
          <p:cNvSpPr/>
          <p:nvPr/>
        </p:nvSpPr>
        <p:spPr>
          <a:xfrm>
            <a:off x="7729498" y="6243122"/>
            <a:ext cx="1687760" cy="518757"/>
          </a:xfrm>
          <a:prstGeom prst="rect">
            <a:avLst/>
          </a:prstGeom>
          <a:solidFill>
            <a:schemeClr val="bg1"/>
          </a:solidFill>
          <a:ln/>
        </p:spPr>
        <p:txBody>
          <a:bodyPr wrap="square" lIns="0" tIns="0" rIns="0" bIns="0" rtlCol="0" anchor="t"/>
          <a:lstStyle/>
          <a:p>
            <a:pPr>
              <a:lnSpc>
                <a:spcPts val="4249"/>
              </a:lnSpc>
            </a:pPr>
            <a:r>
              <a:rPr lang="en-US" sz="3416" dirty="0">
                <a:solidFill>
                  <a:schemeClr val="accent1"/>
                </a:solidFill>
              </a:rPr>
              <a:t>NOT real!</a:t>
            </a:r>
          </a:p>
        </p:txBody>
      </p:sp>
      <p:sp>
        <p:nvSpPr>
          <p:cNvPr id="22" name="Text 0">
            <a:extLst>
              <a:ext uri="{FF2B5EF4-FFF2-40B4-BE49-F238E27FC236}">
                <a16:creationId xmlns:a16="http://schemas.microsoft.com/office/drawing/2014/main" id="{F53C9EFD-8812-6C27-0956-013A5AA49570}"/>
              </a:ext>
            </a:extLst>
          </p:cNvPr>
          <p:cNvSpPr/>
          <p:nvPr/>
        </p:nvSpPr>
        <p:spPr>
          <a:xfrm>
            <a:off x="10805185" y="-141902"/>
            <a:ext cx="1893225" cy="473094"/>
          </a:xfrm>
          <a:prstGeom prst="rect">
            <a:avLst/>
          </a:prstGeom>
          <a:noFill/>
          <a:ln/>
        </p:spPr>
        <p:txBody>
          <a:bodyPr wrap="square" lIns="0" tIns="0" rIns="0" bIns="0" rtlCol="0" anchor="t"/>
          <a:lstStyle/>
          <a:p>
            <a:pPr>
              <a:lnSpc>
                <a:spcPts val="4249"/>
              </a:lnSpc>
            </a:pPr>
            <a:r>
              <a:rPr lang="en-US" sz="2400" dirty="0">
                <a:solidFill>
                  <a:schemeClr val="accent1"/>
                </a:solidFill>
              </a:rPr>
              <a:t>Case Study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6786FBBF-F85E-0A4F-C769-3C7C4FF0745B}"/>
              </a:ext>
            </a:extLst>
          </p:cNvPr>
          <p:cNvSpPr>
            <a:spLocks noGrp="1"/>
          </p:cNvSpPr>
          <p:nvPr>
            <p:ph type="sldNum" sz="quarter" idx="12"/>
          </p:nvPr>
        </p:nvSpPr>
        <p:spPr/>
        <p:txBody>
          <a:bodyPr/>
          <a:lstStyle/>
          <a:p>
            <a:pPr defTabSz="914126">
              <a:defRPr/>
            </a:pPr>
            <a:fld id="{E8B7E0CF-9BA1-D54B-AA9F-29D82FE8BA25}" type="slidenum">
              <a:rPr kumimoji="1" lang="ja-JP" altLang="en-US">
                <a:solidFill>
                  <a:prstClr val="black">
                    <a:tint val="82000"/>
                  </a:prstClr>
                </a:solidFill>
                <a:latin typeface="游ゴシック" panose="02110004020202020204"/>
                <a:ea typeface="游ゴシック" panose="020B0400000000000000" pitchFamily="34" charset="-128"/>
                <a:cs typeface="Arial"/>
              </a:rPr>
              <a:pPr defTabSz="914126">
                <a:defRPr/>
              </a:pPr>
              <a:t>56</a:t>
            </a:fld>
            <a:endParaRPr kumimoji="1" lang="ja-JP" altLang="en-US">
              <a:solidFill>
                <a:prstClr val="black">
                  <a:tint val="82000"/>
                </a:prstClr>
              </a:solidFill>
              <a:latin typeface="游ゴシック" panose="02110004020202020204"/>
              <a:ea typeface="游ゴシック" panose="020B0400000000000000" pitchFamily="34" charset="-128"/>
              <a:cs typeface="Arial"/>
            </a:endParaRPr>
          </a:p>
        </p:txBody>
      </p:sp>
      <p:pic>
        <p:nvPicPr>
          <p:cNvPr id="7" name="図 6">
            <a:extLst>
              <a:ext uri="{FF2B5EF4-FFF2-40B4-BE49-F238E27FC236}">
                <a16:creationId xmlns:a16="http://schemas.microsoft.com/office/drawing/2014/main" id="{4E45EE2A-451A-C43A-F141-280066274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08607" y="4271210"/>
            <a:ext cx="3780218" cy="2581612"/>
          </a:xfrm>
          <a:prstGeom prst="rect">
            <a:avLst/>
          </a:prstGeom>
        </p:spPr>
      </p:pic>
      <p:pic>
        <p:nvPicPr>
          <p:cNvPr id="9" name="図 8">
            <a:extLst>
              <a:ext uri="{FF2B5EF4-FFF2-40B4-BE49-F238E27FC236}">
                <a16:creationId xmlns:a16="http://schemas.microsoft.com/office/drawing/2014/main" id="{9A5950D3-42E6-0AFB-F75A-1857C9A5B8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617389"/>
            <a:ext cx="6584615" cy="3282135"/>
          </a:xfrm>
          <a:prstGeom prst="rect">
            <a:avLst/>
          </a:prstGeom>
        </p:spPr>
      </p:pic>
      <p:pic>
        <p:nvPicPr>
          <p:cNvPr id="13" name="図 12">
            <a:extLst>
              <a:ext uri="{FF2B5EF4-FFF2-40B4-BE49-F238E27FC236}">
                <a16:creationId xmlns:a16="http://schemas.microsoft.com/office/drawing/2014/main" id="{29366310-42A0-BC18-085B-751C7F3111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40" y="3936168"/>
            <a:ext cx="6356809" cy="2916654"/>
          </a:xfrm>
          <a:prstGeom prst="rect">
            <a:avLst/>
          </a:prstGeom>
        </p:spPr>
      </p:pic>
      <p:sp>
        <p:nvSpPr>
          <p:cNvPr id="14" name="テキスト ボックス 13">
            <a:extLst>
              <a:ext uri="{FF2B5EF4-FFF2-40B4-BE49-F238E27FC236}">
                <a16:creationId xmlns:a16="http://schemas.microsoft.com/office/drawing/2014/main" id="{02ED070B-0CD8-E5A1-F923-BF5E6F1E1D81}"/>
              </a:ext>
            </a:extLst>
          </p:cNvPr>
          <p:cNvSpPr txBox="1"/>
          <p:nvPr/>
        </p:nvSpPr>
        <p:spPr>
          <a:xfrm>
            <a:off x="1" y="5178"/>
            <a:ext cx="9265412" cy="769241"/>
          </a:xfrm>
          <a:prstGeom prst="rect">
            <a:avLst/>
          </a:prstGeom>
          <a:noFill/>
        </p:spPr>
        <p:txBody>
          <a:bodyPr wrap="square">
            <a:spAutoFit/>
          </a:bodyPr>
          <a:lstStyle/>
          <a:p>
            <a:pPr defTabSz="914126">
              <a:defRPr/>
            </a:pPr>
            <a:r>
              <a:rPr kumimoji="1" lang="en-US" altLang="ja-JP" sz="4399" dirty="0" err="1">
                <a:solidFill>
                  <a:srgbClr val="000000"/>
                </a:solidFill>
                <a:latin typeface="Hiragino Kaku Gothic Pro W3" panose="020B0300000000000000" pitchFamily="34" charset="-128"/>
                <a:ea typeface="Hiragino Kaku Gothic Pro W3" panose="020B0300000000000000" pitchFamily="34" charset="-128"/>
                <a:cs typeface="Calibri" panose="020F0502020204030204" pitchFamily="34" charset="0"/>
              </a:rPr>
              <a:t>Resistome</a:t>
            </a:r>
            <a:r>
              <a:rPr kumimoji="1" lang="en-US" altLang="ja-JP" sz="4399" dirty="0">
                <a:solidFill>
                  <a:srgbClr val="000000"/>
                </a:solidFill>
                <a:latin typeface="Hiragino Kaku Gothic Pro W3" panose="020B0300000000000000" pitchFamily="34" charset="-128"/>
                <a:ea typeface="Hiragino Kaku Gothic Pro W3" panose="020B0300000000000000" pitchFamily="34" charset="-128"/>
                <a:cs typeface="Calibri" panose="020F0502020204030204" pitchFamily="34" charset="0"/>
              </a:rPr>
              <a:t> in Bioaerosol</a:t>
            </a:r>
            <a:endParaRPr kumimoji="1" lang="ja-JP" altLang="en-US" sz="4399">
              <a:solidFill>
                <a:srgbClr val="000000"/>
              </a:solidFill>
              <a:latin typeface="Hiragino Kaku Gothic Pro W3" panose="020B0300000000000000" pitchFamily="34" charset="-128"/>
              <a:ea typeface="Hiragino Kaku Gothic Pro W3" panose="020B0300000000000000" pitchFamily="34" charset="-128"/>
              <a:cs typeface="Calibri" panose="020F0502020204030204" pitchFamily="34" charset="0"/>
            </a:endParaRPr>
          </a:p>
        </p:txBody>
      </p:sp>
      <p:sp>
        <p:nvSpPr>
          <p:cNvPr id="2" name="正方形/長方形 1">
            <a:extLst>
              <a:ext uri="{FF2B5EF4-FFF2-40B4-BE49-F238E27FC236}">
                <a16:creationId xmlns:a16="http://schemas.microsoft.com/office/drawing/2014/main" id="{34D27BE7-8A84-58B3-FBB5-A424860DCC63}"/>
              </a:ext>
            </a:extLst>
          </p:cNvPr>
          <p:cNvSpPr/>
          <p:nvPr/>
        </p:nvSpPr>
        <p:spPr>
          <a:xfrm>
            <a:off x="3780394" y="3329966"/>
            <a:ext cx="1011338" cy="2848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kumimoji="1" lang="ja-JP" altLang="en-US" sz="1799">
              <a:solidFill>
                <a:prstClr val="white"/>
              </a:solidFill>
              <a:latin typeface="游ゴシック" panose="02110004020202020204"/>
              <a:ea typeface="游ゴシック" panose="020B0400000000000000" pitchFamily="34" charset="-128"/>
              <a:cs typeface="Arial"/>
            </a:endParaRPr>
          </a:p>
        </p:txBody>
      </p:sp>
      <p:sp>
        <p:nvSpPr>
          <p:cNvPr id="3" name="正方形/長方形 2">
            <a:extLst>
              <a:ext uri="{FF2B5EF4-FFF2-40B4-BE49-F238E27FC236}">
                <a16:creationId xmlns:a16="http://schemas.microsoft.com/office/drawing/2014/main" id="{A065384E-0141-8853-1390-BD36CF40D9F1}"/>
              </a:ext>
            </a:extLst>
          </p:cNvPr>
          <p:cNvSpPr/>
          <p:nvPr/>
        </p:nvSpPr>
        <p:spPr>
          <a:xfrm>
            <a:off x="25740" y="3570188"/>
            <a:ext cx="1337885" cy="2848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kumimoji="1" lang="ja-JP" altLang="en-US" sz="1799">
              <a:solidFill>
                <a:prstClr val="white"/>
              </a:solidFill>
              <a:latin typeface="游ゴシック" panose="02110004020202020204"/>
              <a:ea typeface="游ゴシック" panose="020B0400000000000000" pitchFamily="34" charset="-128"/>
              <a:cs typeface="Arial"/>
            </a:endParaRPr>
          </a:p>
        </p:txBody>
      </p:sp>
      <p:sp>
        <p:nvSpPr>
          <p:cNvPr id="4" name="正方形/長方形 3">
            <a:extLst>
              <a:ext uri="{FF2B5EF4-FFF2-40B4-BE49-F238E27FC236}">
                <a16:creationId xmlns:a16="http://schemas.microsoft.com/office/drawing/2014/main" id="{9579C1D6-29C9-DE86-2AF9-6F680E668075}"/>
              </a:ext>
            </a:extLst>
          </p:cNvPr>
          <p:cNvSpPr/>
          <p:nvPr/>
        </p:nvSpPr>
        <p:spPr>
          <a:xfrm>
            <a:off x="79066" y="5533176"/>
            <a:ext cx="1337885" cy="2848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kumimoji="1" lang="ja-JP" altLang="en-US" sz="1799">
              <a:solidFill>
                <a:prstClr val="white"/>
              </a:solidFill>
              <a:latin typeface="游ゴシック" panose="02110004020202020204"/>
              <a:ea typeface="游ゴシック" panose="020B0400000000000000" pitchFamily="34" charset="-128"/>
              <a:cs typeface="Arial"/>
            </a:endParaRPr>
          </a:p>
        </p:txBody>
      </p:sp>
      <p:pic>
        <p:nvPicPr>
          <p:cNvPr id="8" name="図 7">
            <a:extLst>
              <a:ext uri="{FF2B5EF4-FFF2-40B4-BE49-F238E27FC236}">
                <a16:creationId xmlns:a16="http://schemas.microsoft.com/office/drawing/2014/main" id="{8290DBFB-2E7D-4821-FF52-764AECB62E9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33715" y="893"/>
            <a:ext cx="5429369" cy="4329857"/>
          </a:xfrm>
          <a:prstGeom prst="rect">
            <a:avLst/>
          </a:prstGeom>
        </p:spPr>
      </p:pic>
      <p:sp>
        <p:nvSpPr>
          <p:cNvPr id="10" name="正方形/長方形 9">
            <a:extLst>
              <a:ext uri="{FF2B5EF4-FFF2-40B4-BE49-F238E27FC236}">
                <a16:creationId xmlns:a16="http://schemas.microsoft.com/office/drawing/2014/main" id="{4496D783-C737-0080-79C8-21BF9D33CD0E}"/>
              </a:ext>
            </a:extLst>
          </p:cNvPr>
          <p:cNvSpPr/>
          <p:nvPr/>
        </p:nvSpPr>
        <p:spPr>
          <a:xfrm>
            <a:off x="7753215" y="907378"/>
            <a:ext cx="1337885" cy="2848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kumimoji="1" lang="ja-JP" altLang="en-US" sz="1799">
              <a:solidFill>
                <a:prstClr val="white"/>
              </a:solidFill>
              <a:latin typeface="游ゴシック" panose="02110004020202020204"/>
              <a:ea typeface="游ゴシック" panose="020B0400000000000000" pitchFamily="34" charset="-128"/>
              <a:cs typeface="Arial"/>
            </a:endParaRPr>
          </a:p>
        </p:txBody>
      </p:sp>
      <p:sp>
        <p:nvSpPr>
          <p:cNvPr id="12" name="テキスト ボックス 11">
            <a:extLst>
              <a:ext uri="{FF2B5EF4-FFF2-40B4-BE49-F238E27FC236}">
                <a16:creationId xmlns:a16="http://schemas.microsoft.com/office/drawing/2014/main" id="{AA96F94A-6226-B5C8-8CE0-1FFA1D332C8F}"/>
              </a:ext>
            </a:extLst>
          </p:cNvPr>
          <p:cNvSpPr txBox="1"/>
          <p:nvPr/>
        </p:nvSpPr>
        <p:spPr>
          <a:xfrm>
            <a:off x="7719230" y="5057723"/>
            <a:ext cx="2506765" cy="923090"/>
          </a:xfrm>
          <a:prstGeom prst="rect">
            <a:avLst/>
          </a:prstGeom>
          <a:solidFill>
            <a:schemeClr val="bg1"/>
          </a:solidFill>
          <a:ln w="28575">
            <a:solidFill>
              <a:srgbClr val="FF0000"/>
            </a:solidFill>
          </a:ln>
        </p:spPr>
        <p:txBody>
          <a:bodyPr wrap="none" rtlCol="0">
            <a:spAutoFit/>
          </a:bodyPr>
          <a:lstStyle/>
          <a:p>
            <a:pPr defTabSz="914126">
              <a:defRPr/>
            </a:pPr>
            <a:r>
              <a:rPr kumimoji="1" lang="en-US" altLang="ja-JP" sz="1799" dirty="0">
                <a:solidFill>
                  <a:prstClr val="black"/>
                </a:solidFill>
                <a:latin typeface="Hiragino Kaku Gothic Pro W3" panose="020B0300000000000000" pitchFamily="34" charset="-128"/>
                <a:ea typeface="Hiragino Kaku Gothic Pro W3" panose="020B0300000000000000" pitchFamily="34" charset="-128"/>
                <a:cs typeface="Arial"/>
              </a:rPr>
              <a:t>Pierre AMATO</a:t>
            </a:r>
            <a:endParaRPr kumimoji="1" lang="en-US" altLang="ja-JP" sz="1799" b="1" dirty="0">
              <a:solidFill>
                <a:srgbClr val="FF0000"/>
              </a:solidFill>
              <a:latin typeface="Hiragino Kaku Gothic Pro W3" panose="020B0300000000000000" pitchFamily="34" charset="-128"/>
              <a:ea typeface="Hiragino Kaku Gothic Pro W3" panose="020B0300000000000000" pitchFamily="34" charset="-128"/>
              <a:cs typeface="Arial"/>
            </a:endParaRPr>
          </a:p>
          <a:p>
            <a:pPr defTabSz="914126">
              <a:defRPr/>
            </a:pPr>
            <a:r>
              <a:rPr kumimoji="1" lang="en-US" altLang="ja-JP" sz="1799" dirty="0">
                <a:solidFill>
                  <a:prstClr val="black"/>
                </a:solidFill>
                <a:latin typeface="Hiragino Kaku Gothic Pro W3" panose="020B0300000000000000" pitchFamily="34" charset="-128"/>
                <a:ea typeface="Hiragino Kaku Gothic Pro W3" panose="020B0300000000000000" pitchFamily="34" charset="-128"/>
                <a:cs typeface="Arial"/>
              </a:rPr>
              <a:t>Xavier RODO</a:t>
            </a:r>
          </a:p>
          <a:p>
            <a:pPr defTabSz="914126">
              <a:defRPr/>
            </a:pPr>
            <a:r>
              <a:rPr kumimoji="1" lang="en-US" altLang="ja-JP" sz="1799" dirty="0" err="1">
                <a:solidFill>
                  <a:prstClr val="black"/>
                </a:solidFill>
                <a:latin typeface="Hiragino Kaku Gothic Pro W3" panose="020B0300000000000000" pitchFamily="34" charset="-128"/>
                <a:ea typeface="Hiragino Kaku Gothic Pro W3" panose="020B0300000000000000" pitchFamily="34" charset="-128"/>
                <a:cs typeface="Arial"/>
              </a:rPr>
              <a:t>Fumito</a:t>
            </a:r>
            <a:r>
              <a:rPr kumimoji="1" lang="en-US" altLang="ja-JP" sz="1799" dirty="0">
                <a:solidFill>
                  <a:prstClr val="black"/>
                </a:solidFill>
                <a:latin typeface="Hiragino Kaku Gothic Pro W3" panose="020B0300000000000000" pitchFamily="34" charset="-128"/>
                <a:ea typeface="Hiragino Kaku Gothic Pro W3" panose="020B0300000000000000" pitchFamily="34" charset="-128"/>
                <a:cs typeface="Arial"/>
              </a:rPr>
              <a:t> MARUYAMA</a:t>
            </a:r>
          </a:p>
        </p:txBody>
      </p:sp>
      <p:pic>
        <p:nvPicPr>
          <p:cNvPr id="11" name="図 10">
            <a:extLst>
              <a:ext uri="{FF2B5EF4-FFF2-40B4-BE49-F238E27FC236}">
                <a16:creationId xmlns:a16="http://schemas.microsoft.com/office/drawing/2014/main" id="{52C2BD2D-443E-D4E4-72CC-678FF755BB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33907" y="2714624"/>
            <a:ext cx="1725257" cy="615342"/>
          </a:xfrm>
          <a:prstGeom prst="rect">
            <a:avLst/>
          </a:prstGeom>
          <a:ln>
            <a:solidFill>
              <a:schemeClr val="tx1"/>
            </a:solidFill>
          </a:ln>
        </p:spPr>
      </p:pic>
      <p:sp>
        <p:nvSpPr>
          <p:cNvPr id="6" name="動作設定ボタン: ホーム 5">
            <a:hlinkClick r:id="" action="ppaction://hlinkshowjump?jump=firstslide" highlightClick="1"/>
            <a:extLst>
              <a:ext uri="{FF2B5EF4-FFF2-40B4-BE49-F238E27FC236}">
                <a16:creationId xmlns:a16="http://schemas.microsoft.com/office/drawing/2014/main" id="{7CF7AF7A-D351-57D7-2EE8-2102A7290B57}"/>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動作設定ボタン: 進む/次へ 14">
            <a:hlinkClick r:id="" action="ppaction://hlinkshowjump?jump=nextslide" highlightClick="1"/>
            <a:extLst>
              <a:ext uri="{FF2B5EF4-FFF2-40B4-BE49-F238E27FC236}">
                <a16:creationId xmlns:a16="http://schemas.microsoft.com/office/drawing/2014/main" id="{C17FEF92-7F2F-1702-1347-BC77C9C387EF}"/>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動作設定ボタン: 戻る/前へ 15">
            <a:hlinkClick r:id="" action="ppaction://hlinkshowjump?jump=previousslide" highlightClick="1"/>
            <a:extLst>
              <a:ext uri="{FF2B5EF4-FFF2-40B4-BE49-F238E27FC236}">
                <a16:creationId xmlns:a16="http://schemas.microsoft.com/office/drawing/2014/main" id="{64E28AC2-BBC4-5CD8-5D68-8E20B1EAAD42}"/>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7" name="Text 0">
            <a:extLst>
              <a:ext uri="{FF2B5EF4-FFF2-40B4-BE49-F238E27FC236}">
                <a16:creationId xmlns:a16="http://schemas.microsoft.com/office/drawing/2014/main" id="{EA2C1676-4F13-85A0-C4A3-9C9EC13EFB13}"/>
              </a:ext>
            </a:extLst>
          </p:cNvPr>
          <p:cNvSpPr/>
          <p:nvPr/>
        </p:nvSpPr>
        <p:spPr>
          <a:xfrm>
            <a:off x="9841683" y="-141902"/>
            <a:ext cx="2472415" cy="473094"/>
          </a:xfrm>
          <a:prstGeom prst="rect">
            <a:avLst/>
          </a:prstGeom>
          <a:noFill/>
          <a:ln/>
        </p:spPr>
        <p:txBody>
          <a:bodyPr wrap="square" lIns="0" tIns="0" rIns="0" bIns="0" rtlCol="0" anchor="t"/>
          <a:lstStyle/>
          <a:p>
            <a:pPr>
              <a:lnSpc>
                <a:spcPts val="4249"/>
              </a:lnSpc>
            </a:pPr>
            <a:r>
              <a:rPr lang="en-US" sz="2400" dirty="0">
                <a:solidFill>
                  <a:schemeClr val="accent1"/>
                </a:solidFill>
              </a:rPr>
              <a:t>Acknowledgement</a:t>
            </a:r>
          </a:p>
        </p:txBody>
      </p:sp>
    </p:spTree>
    <p:extLst>
      <p:ext uri="{BB962C8B-B14F-4D97-AF65-F5344CB8AC3E}">
        <p14:creationId xmlns:p14="http://schemas.microsoft.com/office/powerpoint/2010/main" val="1925223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92729" y="193626"/>
            <a:ext cx="9860470" cy="590495"/>
          </a:xfrm>
          <a:prstGeom prst="rect">
            <a:avLst/>
          </a:prstGeom>
          <a:noFill/>
          <a:ln/>
        </p:spPr>
        <p:txBody>
          <a:bodyPr wrap="none" lIns="0" tIns="0" rIns="0" bIns="0" rtlCol="0" anchor="t"/>
          <a:lstStyle/>
          <a:p>
            <a:pPr>
              <a:lnSpc>
                <a:spcPts val="4624"/>
              </a:lnSpc>
            </a:pPr>
            <a:r>
              <a:rPr lang="en-US" sz="3707" dirty="0">
                <a:solidFill>
                  <a:srgbClr val="201B18"/>
                </a:solidFill>
                <a:latin typeface="Platypi Medium" pitchFamily="34" charset="0"/>
                <a:ea typeface="Platypi Medium" pitchFamily="34" charset="-122"/>
                <a:cs typeface="Platypi Medium" pitchFamily="34" charset="-120"/>
              </a:rPr>
              <a:t>Research Grant and Collaboration Support</a:t>
            </a:r>
            <a:endParaRPr lang="en-US" sz="3707" dirty="0"/>
          </a:p>
        </p:txBody>
      </p:sp>
      <p:sp>
        <p:nvSpPr>
          <p:cNvPr id="3" name="Text 1"/>
          <p:cNvSpPr/>
          <p:nvPr/>
        </p:nvSpPr>
        <p:spPr>
          <a:xfrm>
            <a:off x="661319" y="1203885"/>
            <a:ext cx="5202569" cy="302340"/>
          </a:xfrm>
          <a:prstGeom prst="rect">
            <a:avLst/>
          </a:prstGeom>
          <a:noFill/>
          <a:ln/>
        </p:spPr>
        <p:txBody>
          <a:bodyPr wrap="none" lIns="0" tIns="0" rIns="0" bIns="0" rtlCol="0" anchor="t"/>
          <a:lstStyle/>
          <a:p>
            <a:pPr marL="285670" indent="-285670">
              <a:lnSpc>
                <a:spcPts val="2374"/>
              </a:lnSpc>
              <a:buSzPct val="100000"/>
              <a:buChar char="•"/>
            </a:pPr>
            <a:r>
              <a:rPr lang="en-US" sz="1458" dirty="0">
                <a:solidFill>
                  <a:srgbClr val="504C49"/>
                </a:solidFill>
                <a:latin typeface="Source Serif Pro" pitchFamily="34" charset="0"/>
                <a:ea typeface="Source Serif Pro" pitchFamily="34" charset="-122"/>
                <a:cs typeface="Source Serif Pro" pitchFamily="34" charset="-120"/>
              </a:rPr>
              <a:t>Japan Prize Heisei Memorial Research Grant</a:t>
            </a:r>
            <a:endParaRPr lang="en-US" sz="1458" dirty="0"/>
          </a:p>
        </p:txBody>
      </p:sp>
      <p:sp>
        <p:nvSpPr>
          <p:cNvPr id="4" name="Text 2"/>
          <p:cNvSpPr/>
          <p:nvPr/>
        </p:nvSpPr>
        <p:spPr>
          <a:xfrm>
            <a:off x="661319" y="1572287"/>
            <a:ext cx="5202569" cy="302340"/>
          </a:xfrm>
          <a:prstGeom prst="rect">
            <a:avLst/>
          </a:prstGeom>
          <a:noFill/>
          <a:ln/>
        </p:spPr>
        <p:txBody>
          <a:bodyPr wrap="none" lIns="0" tIns="0" rIns="0" bIns="0" rtlCol="0" anchor="t"/>
          <a:lstStyle/>
          <a:p>
            <a:pPr marL="285670" indent="-285670">
              <a:lnSpc>
                <a:spcPts val="2374"/>
              </a:lnSpc>
              <a:buSzPct val="100000"/>
              <a:buChar char="•"/>
            </a:pPr>
            <a:r>
              <a:rPr lang="en-US" sz="1458" dirty="0">
                <a:solidFill>
                  <a:srgbClr val="504C49"/>
                </a:solidFill>
                <a:latin typeface="Source Serif Pro" pitchFamily="34" charset="0"/>
                <a:ea typeface="Source Serif Pro" pitchFamily="34" charset="-122"/>
                <a:cs typeface="Source Serif Pro" pitchFamily="34" charset="-120"/>
              </a:rPr>
              <a:t>Kurita Water and Environment Foundation</a:t>
            </a:r>
            <a:endParaRPr lang="en-US" sz="1458" dirty="0"/>
          </a:p>
        </p:txBody>
      </p:sp>
      <p:sp>
        <p:nvSpPr>
          <p:cNvPr id="5" name="Text 3"/>
          <p:cNvSpPr/>
          <p:nvPr/>
        </p:nvSpPr>
        <p:spPr>
          <a:xfrm>
            <a:off x="661319" y="1940690"/>
            <a:ext cx="5202569" cy="302340"/>
          </a:xfrm>
          <a:prstGeom prst="rect">
            <a:avLst/>
          </a:prstGeom>
          <a:noFill/>
          <a:ln/>
        </p:spPr>
        <p:txBody>
          <a:bodyPr wrap="none" lIns="0" tIns="0" rIns="0" bIns="0" rtlCol="0" anchor="t"/>
          <a:lstStyle/>
          <a:p>
            <a:pPr marL="285670" indent="-285670">
              <a:lnSpc>
                <a:spcPts val="2374"/>
              </a:lnSpc>
              <a:buSzPct val="100000"/>
              <a:buChar char="•"/>
            </a:pPr>
            <a:r>
              <a:rPr lang="en-US" sz="1458" dirty="0">
                <a:solidFill>
                  <a:srgbClr val="504C49"/>
                </a:solidFill>
                <a:latin typeface="Source Serif Pro" pitchFamily="34" charset="0"/>
                <a:ea typeface="Source Serif Pro" pitchFamily="34" charset="-122"/>
                <a:cs typeface="Source Serif Pro" pitchFamily="34" charset="-120"/>
              </a:rPr>
              <a:t>Kyoto University &amp; DAIKIN Industries joint grant</a:t>
            </a:r>
            <a:endParaRPr lang="en-US" sz="1458" dirty="0"/>
          </a:p>
        </p:txBody>
      </p:sp>
      <p:sp>
        <p:nvSpPr>
          <p:cNvPr id="6" name="Text 4"/>
          <p:cNvSpPr/>
          <p:nvPr/>
        </p:nvSpPr>
        <p:spPr>
          <a:xfrm>
            <a:off x="661319" y="2309093"/>
            <a:ext cx="5202569" cy="302340"/>
          </a:xfrm>
          <a:prstGeom prst="rect">
            <a:avLst/>
          </a:prstGeom>
          <a:noFill/>
          <a:ln/>
        </p:spPr>
        <p:txBody>
          <a:bodyPr wrap="none" lIns="0" tIns="0" rIns="0" bIns="0" rtlCol="0" anchor="t"/>
          <a:lstStyle/>
          <a:p>
            <a:pPr marL="285670" indent="-285670">
              <a:lnSpc>
                <a:spcPts val="2374"/>
              </a:lnSpc>
              <a:buSzPct val="100000"/>
              <a:buChar char="•"/>
            </a:pPr>
            <a:r>
              <a:rPr lang="en-US" sz="1458" dirty="0">
                <a:solidFill>
                  <a:srgbClr val="504C49"/>
                </a:solidFill>
                <a:latin typeface="Source Serif Pro" pitchFamily="34" charset="0"/>
                <a:ea typeface="Source Serif Pro" pitchFamily="34" charset="-122"/>
                <a:cs typeface="Source Serif Pro" pitchFamily="34" charset="-120"/>
              </a:rPr>
              <a:t>Collaboration with CHOBE, Hiroshima University</a:t>
            </a:r>
            <a:endParaRPr lang="en-US" sz="1458" dirty="0"/>
          </a:p>
        </p:txBody>
      </p:sp>
      <p:sp>
        <p:nvSpPr>
          <p:cNvPr id="7" name="Text 5"/>
          <p:cNvSpPr/>
          <p:nvPr/>
        </p:nvSpPr>
        <p:spPr>
          <a:xfrm>
            <a:off x="6331285" y="1203885"/>
            <a:ext cx="5202569" cy="302340"/>
          </a:xfrm>
          <a:prstGeom prst="rect">
            <a:avLst/>
          </a:prstGeom>
          <a:noFill/>
          <a:ln/>
        </p:spPr>
        <p:txBody>
          <a:bodyPr wrap="none" lIns="0" tIns="0" rIns="0" bIns="0" rtlCol="0" anchor="t"/>
          <a:lstStyle/>
          <a:p>
            <a:pPr marL="285670" indent="-285670">
              <a:lnSpc>
                <a:spcPts val="2374"/>
              </a:lnSpc>
              <a:buSzPct val="100000"/>
              <a:buChar char="•"/>
            </a:pPr>
            <a:r>
              <a:rPr lang="en-US" sz="1458" dirty="0">
                <a:solidFill>
                  <a:srgbClr val="504C49"/>
                </a:solidFill>
                <a:latin typeface="Source Serif Pro" pitchFamily="34" charset="0"/>
                <a:ea typeface="Source Serif Pro" pitchFamily="34" charset="-122"/>
                <a:cs typeface="Source Serif Pro" pitchFamily="34" charset="-120"/>
              </a:rPr>
              <a:t>Japan Society for the Promotion of Science (KAKENHI)</a:t>
            </a:r>
            <a:endParaRPr lang="en-US" sz="1458" dirty="0"/>
          </a:p>
        </p:txBody>
      </p:sp>
      <p:sp>
        <p:nvSpPr>
          <p:cNvPr id="8" name="Text 6"/>
          <p:cNvSpPr/>
          <p:nvPr/>
        </p:nvSpPr>
        <p:spPr>
          <a:xfrm>
            <a:off x="6331285" y="1572287"/>
            <a:ext cx="5202569" cy="604680"/>
          </a:xfrm>
          <a:prstGeom prst="rect">
            <a:avLst/>
          </a:prstGeom>
          <a:noFill/>
          <a:ln/>
        </p:spPr>
        <p:txBody>
          <a:bodyPr wrap="square" lIns="0" tIns="0" rIns="0" bIns="0" rtlCol="0" anchor="t"/>
          <a:lstStyle/>
          <a:p>
            <a:pPr marL="285670" indent="-285670">
              <a:lnSpc>
                <a:spcPts val="2374"/>
              </a:lnSpc>
              <a:buSzPct val="100000"/>
              <a:buChar char="•"/>
            </a:pPr>
            <a:r>
              <a:rPr lang="en-US" sz="1458" dirty="0">
                <a:solidFill>
                  <a:srgbClr val="504C49"/>
                </a:solidFill>
                <a:latin typeface="Source Serif Pro" pitchFamily="34" charset="0"/>
                <a:ea typeface="Source Serif Pro" pitchFamily="34" charset="-122"/>
                <a:cs typeface="Source Serif Pro" pitchFamily="34" charset="-120"/>
              </a:rPr>
              <a:t>Japan Agency for Medical Research &amp; Development (AMED)</a:t>
            </a:r>
            <a:endParaRPr lang="en-US" sz="1458" dirty="0"/>
          </a:p>
        </p:txBody>
      </p:sp>
      <p:sp>
        <p:nvSpPr>
          <p:cNvPr id="9" name="Text 7"/>
          <p:cNvSpPr/>
          <p:nvPr/>
        </p:nvSpPr>
        <p:spPr>
          <a:xfrm>
            <a:off x="6331285" y="2243030"/>
            <a:ext cx="5202569" cy="302340"/>
          </a:xfrm>
          <a:prstGeom prst="rect">
            <a:avLst/>
          </a:prstGeom>
          <a:noFill/>
          <a:ln/>
        </p:spPr>
        <p:txBody>
          <a:bodyPr wrap="none" lIns="0" tIns="0" rIns="0" bIns="0" rtlCol="0" anchor="t"/>
          <a:lstStyle/>
          <a:p>
            <a:pPr marL="285670" indent="-285670">
              <a:lnSpc>
                <a:spcPts val="2374"/>
              </a:lnSpc>
              <a:buSzPct val="100000"/>
              <a:buChar char="•"/>
            </a:pPr>
            <a:r>
              <a:rPr lang="en-US" sz="1458" dirty="0">
                <a:solidFill>
                  <a:srgbClr val="504C49"/>
                </a:solidFill>
                <a:latin typeface="Source Serif Pro" pitchFamily="34" charset="0"/>
                <a:ea typeface="Source Serif Pro" pitchFamily="34" charset="-122"/>
                <a:cs typeface="Source Serif Pro" pitchFamily="34" charset="-120"/>
              </a:rPr>
              <a:t>Japan-Slovenia Research cooperative programs</a:t>
            </a:r>
            <a:endParaRPr lang="en-US" sz="1458" dirty="0"/>
          </a:p>
        </p:txBody>
      </p:sp>
      <p:sp>
        <p:nvSpPr>
          <p:cNvPr id="15" name="動作設定ボタン: ホーム 14">
            <a:hlinkClick r:id="" action="ppaction://hlinkshowjump?jump=firstslide" highlightClick="1"/>
            <a:extLst>
              <a:ext uri="{FF2B5EF4-FFF2-40B4-BE49-F238E27FC236}">
                <a16:creationId xmlns:a16="http://schemas.microsoft.com/office/drawing/2014/main" id="{29396901-E205-FF70-2B04-C3F217358FEC}"/>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動作設定ボタン: 進む/次へ 15">
            <a:hlinkClick r:id="" action="ppaction://hlinkshowjump?jump=nextslide" highlightClick="1"/>
            <a:extLst>
              <a:ext uri="{FF2B5EF4-FFF2-40B4-BE49-F238E27FC236}">
                <a16:creationId xmlns:a16="http://schemas.microsoft.com/office/drawing/2014/main" id="{6A26B359-1D08-C357-B344-0560384DBF42}"/>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7" name="動作設定ボタン: 戻る/前へ 16">
            <a:hlinkClick r:id="" action="ppaction://hlinkshowjump?jump=previousslide" highlightClick="1"/>
            <a:extLst>
              <a:ext uri="{FF2B5EF4-FFF2-40B4-BE49-F238E27FC236}">
                <a16:creationId xmlns:a16="http://schemas.microsoft.com/office/drawing/2014/main" id="{798DC129-302B-A4D7-F8C8-C6E6480BCA52}"/>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822AAFD3-C422-F2B3-C8EC-34D33C9BF4EA}"/>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7556014" y="4952899"/>
            <a:ext cx="2225789" cy="1641168"/>
          </a:xfrm>
          <a:prstGeom prst="rect">
            <a:avLst/>
          </a:prstGeom>
        </p:spPr>
      </p:pic>
      <p:pic>
        <p:nvPicPr>
          <p:cNvPr id="19" name="図 18">
            <a:extLst>
              <a:ext uri="{FF2B5EF4-FFF2-40B4-BE49-F238E27FC236}">
                <a16:creationId xmlns:a16="http://schemas.microsoft.com/office/drawing/2014/main" id="{90CEFE90-0F99-82B6-F046-AC8DFC7559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180" y="5098375"/>
            <a:ext cx="2408183" cy="1241361"/>
          </a:xfrm>
          <a:prstGeom prst="rect">
            <a:avLst/>
          </a:prstGeom>
        </p:spPr>
      </p:pic>
      <p:pic>
        <p:nvPicPr>
          <p:cNvPr id="20" name="図 19">
            <a:extLst>
              <a:ext uri="{FF2B5EF4-FFF2-40B4-BE49-F238E27FC236}">
                <a16:creationId xmlns:a16="http://schemas.microsoft.com/office/drawing/2014/main" id="{62E8D177-171D-7EFE-8C62-7B7918FBF36D}"/>
              </a:ext>
            </a:extLst>
          </p:cNvPr>
          <p:cNvPicPr>
            <a:picLocks noChangeAspect="1"/>
          </p:cNvPicPr>
          <p:nvPr/>
        </p:nvPicPr>
        <p:blipFill>
          <a:blip r:embed="rId5"/>
          <a:stretch>
            <a:fillRect/>
          </a:stretch>
        </p:blipFill>
        <p:spPr>
          <a:xfrm>
            <a:off x="5625030" y="4852710"/>
            <a:ext cx="1412509" cy="1786526"/>
          </a:xfrm>
          <a:prstGeom prst="rect">
            <a:avLst/>
          </a:prstGeom>
        </p:spPr>
      </p:pic>
      <p:pic>
        <p:nvPicPr>
          <p:cNvPr id="21" name="Imagen 6" descr="Logotipo&#10;&#10;Descripción generada automáticamente">
            <a:extLst>
              <a:ext uri="{FF2B5EF4-FFF2-40B4-BE49-F238E27FC236}">
                <a16:creationId xmlns:a16="http://schemas.microsoft.com/office/drawing/2014/main" id="{CFC6B4F6-3511-212B-62AA-1BF417AE5CCD}"/>
              </a:ext>
            </a:extLst>
          </p:cNvPr>
          <p:cNvPicPr/>
          <p:nvPr/>
        </p:nvPicPr>
        <p:blipFill rotWithShape="1">
          <a:blip r:embed="rId6">
            <a:extLst>
              <a:ext uri="{28A0092B-C50C-407E-A947-70E740481C1C}">
                <a14:useLocalDpi xmlns:a14="http://schemas.microsoft.com/office/drawing/2010/main" val="0"/>
              </a:ext>
            </a:extLst>
          </a:blip>
          <a:srcRect l="3937" r="9165" b="3"/>
          <a:stretch/>
        </p:blipFill>
        <p:spPr bwMode="auto">
          <a:xfrm>
            <a:off x="3109838" y="4726894"/>
            <a:ext cx="1792745" cy="2062981"/>
          </a:xfrm>
          <a:prstGeom prst="rect">
            <a:avLst/>
          </a:prstGeom>
          <a:noFill/>
        </p:spPr>
      </p:pic>
      <p:sp>
        <p:nvSpPr>
          <p:cNvPr id="22" name="Text 4">
            <a:extLst>
              <a:ext uri="{FF2B5EF4-FFF2-40B4-BE49-F238E27FC236}">
                <a16:creationId xmlns:a16="http://schemas.microsoft.com/office/drawing/2014/main" id="{A0EF50C9-6368-9889-E41F-8BBEBB6C249E}"/>
              </a:ext>
            </a:extLst>
          </p:cNvPr>
          <p:cNvSpPr/>
          <p:nvPr/>
        </p:nvSpPr>
        <p:spPr>
          <a:xfrm>
            <a:off x="651794" y="2680568"/>
            <a:ext cx="5202569" cy="302340"/>
          </a:xfrm>
          <a:prstGeom prst="rect">
            <a:avLst/>
          </a:prstGeom>
          <a:noFill/>
          <a:ln/>
        </p:spPr>
        <p:txBody>
          <a:bodyPr wrap="none" lIns="0" tIns="0" rIns="0" bIns="0" rtlCol="0" anchor="t"/>
          <a:lstStyle/>
          <a:p>
            <a:pPr marL="285670" indent="-285670">
              <a:lnSpc>
                <a:spcPts val="2374"/>
              </a:lnSpc>
              <a:buSzPct val="100000"/>
              <a:buChar char="•"/>
            </a:pPr>
            <a:r>
              <a:rPr lang="en-US" sz="1458" dirty="0">
                <a:solidFill>
                  <a:srgbClr val="504C49"/>
                </a:solidFill>
                <a:latin typeface="Source Serif Pro" pitchFamily="34" charset="0"/>
                <a:ea typeface="Source Serif Pro" pitchFamily="34" charset="-122"/>
                <a:cs typeface="Source Serif Pro" pitchFamily="34" charset="-120"/>
              </a:rPr>
              <a:t>Asahi glass foundation</a:t>
            </a:r>
            <a:endParaRPr lang="en-US" sz="1458" dirty="0"/>
          </a:p>
        </p:txBody>
      </p:sp>
      <p:pic>
        <p:nvPicPr>
          <p:cNvPr id="24" name="図 23">
            <a:extLst>
              <a:ext uri="{FF2B5EF4-FFF2-40B4-BE49-F238E27FC236}">
                <a16:creationId xmlns:a16="http://schemas.microsoft.com/office/drawing/2014/main" id="{122B55E1-C42A-236F-635F-0DCDBAF41BAC}"/>
              </a:ext>
            </a:extLst>
          </p:cNvPr>
          <p:cNvPicPr>
            <a:picLocks noChangeAspect="1"/>
          </p:cNvPicPr>
          <p:nvPr/>
        </p:nvPicPr>
        <p:blipFill>
          <a:blip r:embed="rId7"/>
          <a:stretch>
            <a:fillRect/>
          </a:stretch>
        </p:blipFill>
        <p:spPr>
          <a:xfrm>
            <a:off x="9725464" y="3883073"/>
            <a:ext cx="2463361" cy="588028"/>
          </a:xfrm>
          <a:prstGeom prst="rect">
            <a:avLst/>
          </a:prstGeom>
        </p:spPr>
      </p:pic>
      <p:pic>
        <p:nvPicPr>
          <p:cNvPr id="26" name="図 25">
            <a:extLst>
              <a:ext uri="{FF2B5EF4-FFF2-40B4-BE49-F238E27FC236}">
                <a16:creationId xmlns:a16="http://schemas.microsoft.com/office/drawing/2014/main" id="{4FA99A16-0501-B8F9-CF0D-D059D3F66117}"/>
              </a:ext>
            </a:extLst>
          </p:cNvPr>
          <p:cNvPicPr>
            <a:picLocks noChangeAspect="1"/>
          </p:cNvPicPr>
          <p:nvPr/>
        </p:nvPicPr>
        <p:blipFill>
          <a:blip r:embed="rId8"/>
          <a:srcRect r="85417"/>
          <a:stretch/>
        </p:blipFill>
        <p:spPr>
          <a:xfrm>
            <a:off x="7416457" y="3707796"/>
            <a:ext cx="1133475" cy="884663"/>
          </a:xfrm>
          <a:prstGeom prst="rect">
            <a:avLst/>
          </a:prstGeom>
        </p:spPr>
      </p:pic>
      <p:pic>
        <p:nvPicPr>
          <p:cNvPr id="28" name="図 27">
            <a:extLst>
              <a:ext uri="{FF2B5EF4-FFF2-40B4-BE49-F238E27FC236}">
                <a16:creationId xmlns:a16="http://schemas.microsoft.com/office/drawing/2014/main" id="{07CF5FF8-8BFE-7C11-2D4D-0B9004468C72}"/>
              </a:ext>
            </a:extLst>
          </p:cNvPr>
          <p:cNvPicPr>
            <a:picLocks noChangeAspect="1"/>
          </p:cNvPicPr>
          <p:nvPr/>
        </p:nvPicPr>
        <p:blipFill>
          <a:blip r:embed="rId9"/>
          <a:stretch>
            <a:fillRect/>
          </a:stretch>
        </p:blipFill>
        <p:spPr>
          <a:xfrm>
            <a:off x="8486028" y="3777084"/>
            <a:ext cx="1133475" cy="746085"/>
          </a:xfrm>
          <a:prstGeom prst="rect">
            <a:avLst/>
          </a:prstGeom>
        </p:spPr>
      </p:pic>
      <p:sp>
        <p:nvSpPr>
          <p:cNvPr id="29" name="Text 4">
            <a:extLst>
              <a:ext uri="{FF2B5EF4-FFF2-40B4-BE49-F238E27FC236}">
                <a16:creationId xmlns:a16="http://schemas.microsoft.com/office/drawing/2014/main" id="{4A39FCD8-0F5D-566C-E191-7AC28C7FC33B}"/>
              </a:ext>
            </a:extLst>
          </p:cNvPr>
          <p:cNvSpPr/>
          <p:nvPr/>
        </p:nvSpPr>
        <p:spPr>
          <a:xfrm>
            <a:off x="647030" y="2975845"/>
            <a:ext cx="5202569" cy="302340"/>
          </a:xfrm>
          <a:prstGeom prst="rect">
            <a:avLst/>
          </a:prstGeom>
          <a:noFill/>
          <a:ln/>
        </p:spPr>
        <p:txBody>
          <a:bodyPr wrap="none" lIns="0" tIns="0" rIns="0" bIns="0" rtlCol="0" anchor="t"/>
          <a:lstStyle/>
          <a:p>
            <a:pPr marL="285670" indent="-285670">
              <a:lnSpc>
                <a:spcPts val="2374"/>
              </a:lnSpc>
              <a:buSzPct val="100000"/>
              <a:buChar char="•"/>
            </a:pPr>
            <a:r>
              <a:rPr lang="en-US" altLang="ja-JP" sz="1458" dirty="0">
                <a:solidFill>
                  <a:srgbClr val="504C49"/>
                </a:solidFill>
                <a:latin typeface="Source Serif Pro" pitchFamily="34" charset="0"/>
                <a:ea typeface="Source Serif Pro" pitchFamily="34" charset="-122"/>
                <a:cs typeface="Source Serif Pro" pitchFamily="34" charset="-120"/>
              </a:rPr>
              <a:t>Institute of Nature and Environmental Technology, Kanazawa University</a:t>
            </a:r>
            <a:endParaRPr lang="en-US" sz="1458" dirty="0"/>
          </a:p>
        </p:txBody>
      </p:sp>
      <p:pic>
        <p:nvPicPr>
          <p:cNvPr id="31" name="図 30">
            <a:extLst>
              <a:ext uri="{FF2B5EF4-FFF2-40B4-BE49-F238E27FC236}">
                <a16:creationId xmlns:a16="http://schemas.microsoft.com/office/drawing/2014/main" id="{59368293-D851-F6AA-77C7-3AB819C9A548}"/>
              </a:ext>
            </a:extLst>
          </p:cNvPr>
          <p:cNvPicPr>
            <a:picLocks noChangeAspect="1"/>
          </p:cNvPicPr>
          <p:nvPr/>
        </p:nvPicPr>
        <p:blipFill>
          <a:blip r:embed="rId10"/>
          <a:stretch>
            <a:fillRect/>
          </a:stretch>
        </p:blipFill>
        <p:spPr>
          <a:xfrm>
            <a:off x="292729" y="3621692"/>
            <a:ext cx="6946900" cy="1016000"/>
          </a:xfrm>
          <a:prstGeom prst="rect">
            <a:avLst/>
          </a:prstGeom>
        </p:spPr>
      </p:pic>
      <p:sp>
        <p:nvSpPr>
          <p:cNvPr id="10" name="Text 0">
            <a:extLst>
              <a:ext uri="{FF2B5EF4-FFF2-40B4-BE49-F238E27FC236}">
                <a16:creationId xmlns:a16="http://schemas.microsoft.com/office/drawing/2014/main" id="{DD202A7B-1F3C-BA21-7A72-8F8AD2CB468D}"/>
              </a:ext>
            </a:extLst>
          </p:cNvPr>
          <p:cNvSpPr/>
          <p:nvPr/>
        </p:nvSpPr>
        <p:spPr>
          <a:xfrm>
            <a:off x="9841683" y="-141902"/>
            <a:ext cx="2472415" cy="473094"/>
          </a:xfrm>
          <a:prstGeom prst="rect">
            <a:avLst/>
          </a:prstGeom>
          <a:noFill/>
          <a:ln/>
        </p:spPr>
        <p:txBody>
          <a:bodyPr wrap="square" lIns="0" tIns="0" rIns="0" bIns="0" rtlCol="0" anchor="t"/>
          <a:lstStyle/>
          <a:p>
            <a:pPr>
              <a:lnSpc>
                <a:spcPts val="4249"/>
              </a:lnSpc>
            </a:pPr>
            <a:r>
              <a:rPr lang="en-US" sz="2400" dirty="0">
                <a:solidFill>
                  <a:schemeClr val="accent1"/>
                </a:solidFill>
              </a:rPr>
              <a:t>Acknowledgement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319" y="1670508"/>
            <a:ext cx="10866187" cy="1180991"/>
          </a:xfrm>
          <a:prstGeom prst="rect">
            <a:avLst/>
          </a:prstGeom>
          <a:noFill/>
          <a:ln/>
        </p:spPr>
        <p:txBody>
          <a:bodyPr wrap="square" lIns="0" tIns="0" rIns="0" bIns="0" rtlCol="0" anchor="t"/>
          <a:lstStyle/>
          <a:p>
            <a:pPr>
              <a:lnSpc>
                <a:spcPts val="4624"/>
              </a:lnSpc>
            </a:pPr>
            <a:r>
              <a:rPr lang="en-US" sz="3707" dirty="0">
                <a:solidFill>
                  <a:srgbClr val="1B1B27"/>
                </a:solidFill>
                <a:latin typeface="Alexandria" pitchFamily="34" charset="0"/>
                <a:ea typeface="Alexandria" pitchFamily="34" charset="-122"/>
                <a:cs typeface="Alexandria" pitchFamily="34" charset="-120"/>
              </a:rPr>
              <a:t>System Architecture and Clean Room Installation</a:t>
            </a:r>
            <a:endParaRPr lang="en-US" sz="3707" dirty="0"/>
          </a:p>
        </p:txBody>
      </p:sp>
      <p:sp>
        <p:nvSpPr>
          <p:cNvPr id="3" name="Text 1"/>
          <p:cNvSpPr/>
          <p:nvPr/>
        </p:nvSpPr>
        <p:spPr>
          <a:xfrm>
            <a:off x="661319" y="3323856"/>
            <a:ext cx="3570747" cy="295198"/>
          </a:xfrm>
          <a:prstGeom prst="rect">
            <a:avLst/>
          </a:prstGeom>
          <a:noFill/>
          <a:ln/>
        </p:spPr>
        <p:txBody>
          <a:bodyPr wrap="none" lIns="0" tIns="0" rIns="0" bIns="0" rtlCol="0" anchor="t"/>
          <a:lstStyle/>
          <a:p>
            <a:pPr>
              <a:lnSpc>
                <a:spcPts val="2291"/>
              </a:lnSpc>
            </a:pPr>
            <a:r>
              <a:rPr lang="en-US" sz="1833" dirty="0">
                <a:solidFill>
                  <a:srgbClr val="1B1B27"/>
                </a:solidFill>
                <a:latin typeface="Alexandria" pitchFamily="34" charset="0"/>
                <a:ea typeface="Alexandria" pitchFamily="34" charset="-122"/>
                <a:cs typeface="Alexandria" pitchFamily="34" charset="-120"/>
              </a:rPr>
              <a:t>Dual Stainless Steel Chambers</a:t>
            </a:r>
            <a:endParaRPr lang="en-US" sz="1833" dirty="0"/>
          </a:p>
        </p:txBody>
      </p:sp>
      <p:sp>
        <p:nvSpPr>
          <p:cNvPr id="4" name="Text 2"/>
          <p:cNvSpPr/>
          <p:nvPr/>
        </p:nvSpPr>
        <p:spPr>
          <a:xfrm>
            <a:off x="661319" y="3808016"/>
            <a:ext cx="5202569" cy="1209360"/>
          </a:xfrm>
          <a:prstGeom prst="rect">
            <a:avLst/>
          </a:prstGeom>
          <a:noFill/>
          <a:ln/>
        </p:spPr>
        <p:txBody>
          <a:bodyPr wrap="square" lIns="0" tIns="0" rIns="0" bIns="0" rtlCol="0" anchor="t"/>
          <a:lstStyle/>
          <a:p>
            <a:pPr>
              <a:lnSpc>
                <a:spcPts val="2374"/>
              </a:lnSpc>
            </a:pPr>
            <a:r>
              <a:rPr lang="en-US" sz="1458" dirty="0">
                <a:solidFill>
                  <a:srgbClr val="404155"/>
                </a:solidFill>
                <a:latin typeface="Nobile" pitchFamily="34" charset="0"/>
                <a:ea typeface="Nobile" pitchFamily="34" charset="-122"/>
                <a:cs typeface="Nobile" pitchFamily="34" charset="-120"/>
              </a:rPr>
              <a:t>Designed with two interconnected stainless steel chambers to ensure precise environmental control. Chambers minimize microbial adhesion and prevent electrostatic losses, enhancing experiment reliability.</a:t>
            </a:r>
            <a:endParaRPr lang="en-US" sz="1458" dirty="0"/>
          </a:p>
        </p:txBody>
      </p:sp>
      <p:sp>
        <p:nvSpPr>
          <p:cNvPr id="5" name="Text 3"/>
          <p:cNvSpPr/>
          <p:nvPr/>
        </p:nvSpPr>
        <p:spPr>
          <a:xfrm>
            <a:off x="6331285" y="3323856"/>
            <a:ext cx="4698074" cy="295198"/>
          </a:xfrm>
          <a:prstGeom prst="rect">
            <a:avLst/>
          </a:prstGeom>
          <a:noFill/>
          <a:ln/>
        </p:spPr>
        <p:txBody>
          <a:bodyPr wrap="none" lIns="0" tIns="0" rIns="0" bIns="0" rtlCol="0" anchor="t"/>
          <a:lstStyle/>
          <a:p>
            <a:pPr>
              <a:lnSpc>
                <a:spcPts val="2291"/>
              </a:lnSpc>
            </a:pPr>
            <a:r>
              <a:rPr lang="en-US" sz="1833" dirty="0">
                <a:solidFill>
                  <a:srgbClr val="1B1B27"/>
                </a:solidFill>
                <a:latin typeface="Alexandria" pitchFamily="34" charset="0"/>
                <a:ea typeface="Alexandria" pitchFamily="34" charset="-122"/>
                <a:cs typeface="Alexandria" pitchFamily="34" charset="-120"/>
              </a:rPr>
              <a:t>BSL-2 Class 100 Clean Room Installation</a:t>
            </a:r>
            <a:endParaRPr lang="en-US" sz="1833" dirty="0"/>
          </a:p>
        </p:txBody>
      </p:sp>
      <p:sp>
        <p:nvSpPr>
          <p:cNvPr id="6" name="Text 4"/>
          <p:cNvSpPr/>
          <p:nvPr/>
        </p:nvSpPr>
        <p:spPr>
          <a:xfrm>
            <a:off x="6331285" y="3808016"/>
            <a:ext cx="5202569" cy="1209360"/>
          </a:xfrm>
          <a:prstGeom prst="rect">
            <a:avLst/>
          </a:prstGeom>
          <a:noFill/>
          <a:ln/>
        </p:spPr>
        <p:txBody>
          <a:bodyPr wrap="square" lIns="0" tIns="0" rIns="0" bIns="0" rtlCol="0" anchor="t"/>
          <a:lstStyle/>
          <a:p>
            <a:pPr>
              <a:lnSpc>
                <a:spcPts val="2374"/>
              </a:lnSpc>
            </a:pPr>
            <a:r>
              <a:rPr lang="en-US" sz="1458" dirty="0">
                <a:solidFill>
                  <a:srgbClr val="404155"/>
                </a:solidFill>
                <a:latin typeface="Nobile" pitchFamily="34" charset="0"/>
                <a:ea typeface="Nobile" pitchFamily="34" charset="-122"/>
                <a:cs typeface="Nobile" pitchFamily="34" charset="-120"/>
              </a:rPr>
              <a:t>Installed in a biocontainment Level 2 clean room certified to Class 100 standards, guaranteeing a highly sterile and safe environment essential for accurate bioaerosol experiments.</a:t>
            </a:r>
            <a:endParaRPr lang="en-US" sz="1458" dirty="0"/>
          </a:p>
        </p:txBody>
      </p:sp>
      <p:sp>
        <p:nvSpPr>
          <p:cNvPr id="7" name="動作設定ボタン: ホーム 6">
            <a:hlinkClick r:id="" action="ppaction://hlinkshowjump?jump=firstslide" highlightClick="1"/>
            <a:extLst>
              <a:ext uri="{FF2B5EF4-FFF2-40B4-BE49-F238E27FC236}">
                <a16:creationId xmlns:a16="http://schemas.microsoft.com/office/drawing/2014/main" id="{90FB41B8-0143-B0A5-F623-373EDF07395D}"/>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進む/次へ 7">
            <a:hlinkClick r:id="" action="ppaction://hlinkshowjump?jump=nextslide" highlightClick="1"/>
            <a:extLst>
              <a:ext uri="{FF2B5EF4-FFF2-40B4-BE49-F238E27FC236}">
                <a16:creationId xmlns:a16="http://schemas.microsoft.com/office/drawing/2014/main" id="{625E79FE-EE75-D0A8-8309-9C267D31691F}"/>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戻る/前へ 8">
            <a:hlinkClick r:id="" action="ppaction://hlinkshowjump?jump=previousslide" highlightClick="1"/>
            <a:extLst>
              <a:ext uri="{FF2B5EF4-FFF2-40B4-BE49-F238E27FC236}">
                <a16:creationId xmlns:a16="http://schemas.microsoft.com/office/drawing/2014/main" id="{0F73F3E4-6FD5-E8B0-8875-61080F6FF382}"/>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1" name="Text 0">
            <a:extLst>
              <a:ext uri="{FF2B5EF4-FFF2-40B4-BE49-F238E27FC236}">
                <a16:creationId xmlns:a16="http://schemas.microsoft.com/office/drawing/2014/main" id="{185175F4-E1F6-C2D3-6C25-5E249195CA68}"/>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Overview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159816" y="507968"/>
            <a:ext cx="6440001" cy="1577762"/>
          </a:xfrm>
          <a:prstGeom prst="rect">
            <a:avLst/>
          </a:prstGeom>
          <a:noFill/>
          <a:ln/>
        </p:spPr>
        <p:txBody>
          <a:bodyPr wrap="square" lIns="0" tIns="0" rIns="0" bIns="0" rtlCol="0" anchor="t"/>
          <a:lstStyle/>
          <a:p>
            <a:pPr>
              <a:lnSpc>
                <a:spcPts val="4124"/>
              </a:lnSpc>
            </a:pPr>
            <a:r>
              <a:rPr lang="en-US" sz="3291" dirty="0">
                <a:solidFill>
                  <a:srgbClr val="1B1B27"/>
                </a:solidFill>
                <a:latin typeface="Alexandria" pitchFamily="34" charset="0"/>
                <a:ea typeface="Alexandria" pitchFamily="34" charset="-122"/>
                <a:cs typeface="Alexandria" pitchFamily="34" charset="-120"/>
              </a:rPr>
              <a:t>Environmental Controls and Interconnected Chamber Design</a:t>
            </a:r>
            <a:endParaRPr lang="en-US" sz="3291" dirty="0"/>
          </a:p>
        </p:txBody>
      </p:sp>
      <p:sp>
        <p:nvSpPr>
          <p:cNvPr id="4" name="Shape 1"/>
          <p:cNvSpPr/>
          <p:nvPr/>
        </p:nvSpPr>
        <p:spPr>
          <a:xfrm>
            <a:off x="5159816" y="2338176"/>
            <a:ext cx="3135885" cy="2591911"/>
          </a:xfrm>
          <a:prstGeom prst="roundRect">
            <a:avLst>
              <a:gd name="adj" fmla="val 2727"/>
            </a:avLst>
          </a:prstGeom>
          <a:solidFill>
            <a:srgbClr val="D2DDF9"/>
          </a:solidFill>
          <a:ln w="7620">
            <a:solidFill>
              <a:srgbClr val="B8C3DF"/>
            </a:solidFill>
            <a:prstDash val="solid"/>
          </a:ln>
        </p:spPr>
        <p:txBody>
          <a:bodyPr/>
          <a:lstStyle/>
          <a:p>
            <a:endParaRPr lang="ja-JP" altLang="en-US" sz="1500"/>
          </a:p>
        </p:txBody>
      </p:sp>
      <p:sp>
        <p:nvSpPr>
          <p:cNvPr id="5" name="Text 2"/>
          <p:cNvSpPr/>
          <p:nvPr/>
        </p:nvSpPr>
        <p:spPr>
          <a:xfrm>
            <a:off x="5334396" y="2512756"/>
            <a:ext cx="2786726" cy="525921"/>
          </a:xfrm>
          <a:prstGeom prst="rect">
            <a:avLst/>
          </a:prstGeom>
          <a:noFill/>
          <a:ln/>
        </p:spPr>
        <p:txBody>
          <a:bodyPr wrap="square" lIns="0" tIns="0" rIns="0" bIns="0" rtlCol="0" anchor="t"/>
          <a:lstStyle/>
          <a:p>
            <a:pPr>
              <a:lnSpc>
                <a:spcPts val="2041"/>
              </a:lnSpc>
            </a:pPr>
            <a:r>
              <a:rPr lang="en-US" sz="1625" dirty="0">
                <a:solidFill>
                  <a:srgbClr val="404155"/>
                </a:solidFill>
                <a:latin typeface="Alexandria" pitchFamily="34" charset="0"/>
                <a:ea typeface="Alexandria" pitchFamily="34" charset="-122"/>
                <a:cs typeface="Alexandria" pitchFamily="34" charset="-120"/>
              </a:rPr>
              <a:t>UV Irradiation and Temperature Control</a:t>
            </a:r>
            <a:endParaRPr lang="en-US" sz="1625" dirty="0"/>
          </a:p>
        </p:txBody>
      </p:sp>
      <p:sp>
        <p:nvSpPr>
          <p:cNvPr id="6" name="Text 3"/>
          <p:cNvSpPr/>
          <p:nvPr/>
        </p:nvSpPr>
        <p:spPr>
          <a:xfrm>
            <a:off x="5334396" y="3139655"/>
            <a:ext cx="2786726" cy="1615852"/>
          </a:xfrm>
          <a:prstGeom prst="rect">
            <a:avLst/>
          </a:prstGeom>
          <a:noFill/>
          <a:ln/>
        </p:spPr>
        <p:txBody>
          <a:bodyPr wrap="square" lIns="0" tIns="0" rIns="0" bIns="0" rtlCol="0" anchor="t"/>
          <a:lstStyle/>
          <a:p>
            <a:pPr>
              <a:lnSpc>
                <a:spcPts val="2083"/>
              </a:lnSpc>
            </a:pPr>
            <a:r>
              <a:rPr lang="en-US" sz="1291" dirty="0">
                <a:solidFill>
                  <a:srgbClr val="404155"/>
                </a:solidFill>
                <a:latin typeface="Nobile" pitchFamily="34" charset="0"/>
                <a:ea typeface="Nobile" pitchFamily="34" charset="-122"/>
                <a:cs typeface="Nobile" pitchFamily="34" charset="-120"/>
              </a:rPr>
              <a:t>Each chamber includes dedicated UV irradiation and temperature control systems, allowing simulation of environmental stressors such as radiation and thermal changes.</a:t>
            </a:r>
            <a:endParaRPr lang="en-US" sz="1291" dirty="0"/>
          </a:p>
        </p:txBody>
      </p:sp>
      <p:sp>
        <p:nvSpPr>
          <p:cNvPr id="7" name="Shape 4"/>
          <p:cNvSpPr/>
          <p:nvPr/>
        </p:nvSpPr>
        <p:spPr>
          <a:xfrm>
            <a:off x="8463932" y="2338176"/>
            <a:ext cx="3135885" cy="2591911"/>
          </a:xfrm>
          <a:prstGeom prst="roundRect">
            <a:avLst>
              <a:gd name="adj" fmla="val 2727"/>
            </a:avLst>
          </a:prstGeom>
          <a:solidFill>
            <a:srgbClr val="D2DDF9"/>
          </a:solidFill>
          <a:ln w="7620">
            <a:solidFill>
              <a:srgbClr val="B8C3DF"/>
            </a:solidFill>
            <a:prstDash val="solid"/>
          </a:ln>
        </p:spPr>
        <p:txBody>
          <a:bodyPr/>
          <a:lstStyle/>
          <a:p>
            <a:endParaRPr lang="ja-JP" altLang="en-US" sz="1500"/>
          </a:p>
        </p:txBody>
      </p:sp>
      <p:sp>
        <p:nvSpPr>
          <p:cNvPr id="8" name="Text 5"/>
          <p:cNvSpPr/>
          <p:nvPr/>
        </p:nvSpPr>
        <p:spPr>
          <a:xfrm>
            <a:off x="8638512" y="2512756"/>
            <a:ext cx="2786726" cy="525921"/>
          </a:xfrm>
          <a:prstGeom prst="rect">
            <a:avLst/>
          </a:prstGeom>
          <a:noFill/>
          <a:ln/>
        </p:spPr>
        <p:txBody>
          <a:bodyPr wrap="square" lIns="0" tIns="0" rIns="0" bIns="0" rtlCol="0" anchor="t"/>
          <a:lstStyle/>
          <a:p>
            <a:pPr>
              <a:lnSpc>
                <a:spcPts val="2041"/>
              </a:lnSpc>
            </a:pPr>
            <a:r>
              <a:rPr lang="en-US" sz="1625" dirty="0">
                <a:solidFill>
                  <a:srgbClr val="404155"/>
                </a:solidFill>
                <a:latin typeface="Alexandria" pitchFamily="34" charset="0"/>
                <a:ea typeface="Alexandria" pitchFamily="34" charset="-122"/>
                <a:cs typeface="Alexandria" pitchFamily="34" charset="-120"/>
              </a:rPr>
              <a:t>Interconnected Chambers with Dampers</a:t>
            </a:r>
            <a:endParaRPr lang="en-US" sz="1625" dirty="0"/>
          </a:p>
        </p:txBody>
      </p:sp>
      <p:sp>
        <p:nvSpPr>
          <p:cNvPr id="9" name="Text 6"/>
          <p:cNvSpPr/>
          <p:nvPr/>
        </p:nvSpPr>
        <p:spPr>
          <a:xfrm>
            <a:off x="8638512" y="3139655"/>
            <a:ext cx="2786726" cy="1346543"/>
          </a:xfrm>
          <a:prstGeom prst="rect">
            <a:avLst/>
          </a:prstGeom>
          <a:noFill/>
          <a:ln/>
        </p:spPr>
        <p:txBody>
          <a:bodyPr wrap="square" lIns="0" tIns="0" rIns="0" bIns="0" rtlCol="0" anchor="t"/>
          <a:lstStyle/>
          <a:p>
            <a:pPr>
              <a:lnSpc>
                <a:spcPts val="2083"/>
              </a:lnSpc>
            </a:pPr>
            <a:r>
              <a:rPr lang="en-US" sz="1291" dirty="0">
                <a:solidFill>
                  <a:srgbClr val="404155"/>
                </a:solidFill>
                <a:latin typeface="Nobile" pitchFamily="34" charset="0"/>
                <a:ea typeface="Nobile" pitchFamily="34" charset="-122"/>
                <a:cs typeface="Nobile" pitchFamily="34" charset="-120"/>
              </a:rPr>
              <a:t>Dampers permit independent environmental regulation in each chamber, enabling bioaerosol generation in one while exposure experiments occur in the other.</a:t>
            </a:r>
            <a:endParaRPr lang="en-US" sz="1291" dirty="0"/>
          </a:p>
        </p:txBody>
      </p:sp>
      <p:sp>
        <p:nvSpPr>
          <p:cNvPr id="10" name="Shape 7"/>
          <p:cNvSpPr/>
          <p:nvPr/>
        </p:nvSpPr>
        <p:spPr>
          <a:xfrm>
            <a:off x="5159816" y="5098317"/>
            <a:ext cx="6440001" cy="1251716"/>
          </a:xfrm>
          <a:prstGeom prst="roundRect">
            <a:avLst>
              <a:gd name="adj" fmla="val 5647"/>
            </a:avLst>
          </a:prstGeom>
          <a:solidFill>
            <a:srgbClr val="D2DDF9"/>
          </a:solidFill>
          <a:ln w="7620">
            <a:solidFill>
              <a:srgbClr val="B8C3DF"/>
            </a:solidFill>
            <a:prstDash val="solid"/>
          </a:ln>
        </p:spPr>
        <p:txBody>
          <a:bodyPr/>
          <a:lstStyle/>
          <a:p>
            <a:endParaRPr lang="ja-JP" altLang="en-US" sz="1500"/>
          </a:p>
        </p:txBody>
      </p:sp>
      <p:sp>
        <p:nvSpPr>
          <p:cNvPr id="11" name="Text 8"/>
          <p:cNvSpPr/>
          <p:nvPr/>
        </p:nvSpPr>
        <p:spPr>
          <a:xfrm>
            <a:off x="5334396" y="5272897"/>
            <a:ext cx="3378709" cy="262961"/>
          </a:xfrm>
          <a:prstGeom prst="rect">
            <a:avLst/>
          </a:prstGeom>
          <a:noFill/>
          <a:ln/>
        </p:spPr>
        <p:txBody>
          <a:bodyPr wrap="none" lIns="0" tIns="0" rIns="0" bIns="0" rtlCol="0" anchor="t"/>
          <a:lstStyle/>
          <a:p>
            <a:pPr>
              <a:lnSpc>
                <a:spcPts val="2041"/>
              </a:lnSpc>
            </a:pPr>
            <a:r>
              <a:rPr lang="en-US" sz="1625" dirty="0">
                <a:solidFill>
                  <a:srgbClr val="404155"/>
                </a:solidFill>
                <a:latin typeface="Alexandria" pitchFamily="34" charset="0"/>
                <a:ea typeface="Alexandria" pitchFamily="34" charset="-122"/>
                <a:cs typeface="Alexandria" pitchFamily="34" charset="-120"/>
              </a:rPr>
              <a:t>Surface Treatment Optimization</a:t>
            </a:r>
            <a:endParaRPr lang="en-US" sz="1625" dirty="0"/>
          </a:p>
        </p:txBody>
      </p:sp>
      <p:sp>
        <p:nvSpPr>
          <p:cNvPr id="12" name="Text 9"/>
          <p:cNvSpPr/>
          <p:nvPr/>
        </p:nvSpPr>
        <p:spPr>
          <a:xfrm>
            <a:off x="5334396" y="5636836"/>
            <a:ext cx="6090842" cy="538617"/>
          </a:xfrm>
          <a:prstGeom prst="rect">
            <a:avLst/>
          </a:prstGeom>
          <a:noFill/>
          <a:ln/>
        </p:spPr>
        <p:txBody>
          <a:bodyPr wrap="square" lIns="0" tIns="0" rIns="0" bIns="0" rtlCol="0" anchor="t"/>
          <a:lstStyle/>
          <a:p>
            <a:pPr>
              <a:lnSpc>
                <a:spcPts val="2083"/>
              </a:lnSpc>
            </a:pPr>
            <a:r>
              <a:rPr lang="en-US" sz="1291" dirty="0">
                <a:solidFill>
                  <a:srgbClr val="404155"/>
                </a:solidFill>
                <a:latin typeface="Nobile" pitchFamily="34" charset="0"/>
                <a:ea typeface="Nobile" pitchFamily="34" charset="-122"/>
                <a:cs typeface="Nobile" pitchFamily="34" charset="-120"/>
              </a:rPr>
              <a:t>Advanced surface treatments were applied to reduce microbial adhesion, ensuring accurate aerosol behaviour and minimal experimental artefacts.</a:t>
            </a:r>
            <a:endParaRPr lang="en-US" sz="1291" dirty="0"/>
          </a:p>
        </p:txBody>
      </p:sp>
      <p:sp>
        <p:nvSpPr>
          <p:cNvPr id="13" name="動作設定ボタン: ホーム 12">
            <a:hlinkClick r:id="" action="ppaction://hlinkshowjump?jump=firstslide" highlightClick="1"/>
            <a:extLst>
              <a:ext uri="{FF2B5EF4-FFF2-40B4-BE49-F238E27FC236}">
                <a16:creationId xmlns:a16="http://schemas.microsoft.com/office/drawing/2014/main" id="{96F45673-81BF-6D8C-41A9-DA75158BBE76}"/>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動作設定ボタン: 進む/次へ 13">
            <a:hlinkClick r:id="" action="ppaction://hlinkshowjump?jump=nextslide" highlightClick="1"/>
            <a:extLst>
              <a:ext uri="{FF2B5EF4-FFF2-40B4-BE49-F238E27FC236}">
                <a16:creationId xmlns:a16="http://schemas.microsoft.com/office/drawing/2014/main" id="{26FB42C1-E105-F554-5653-78106DFD12D5}"/>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動作設定ボタン: 戻る/前へ 14">
            <a:hlinkClick r:id="" action="ppaction://hlinkshowjump?jump=previousslide" highlightClick="1"/>
            <a:extLst>
              <a:ext uri="{FF2B5EF4-FFF2-40B4-BE49-F238E27FC236}">
                <a16:creationId xmlns:a16="http://schemas.microsoft.com/office/drawing/2014/main" id="{1B202C16-6D88-8053-6FD9-3D2BBA782E49}"/>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6" name="Text 0">
            <a:extLst>
              <a:ext uri="{FF2B5EF4-FFF2-40B4-BE49-F238E27FC236}">
                <a16:creationId xmlns:a16="http://schemas.microsoft.com/office/drawing/2014/main" id="{B7DEFE69-DE9A-EBB9-7809-AD39018305E7}"/>
              </a:ext>
            </a:extLst>
          </p:cNvPr>
          <p:cNvSpPr/>
          <p:nvPr/>
        </p:nvSpPr>
        <p:spPr>
          <a:xfrm>
            <a:off x="2772076" y="6268397"/>
            <a:ext cx="1687760" cy="490761"/>
          </a:xfrm>
          <a:prstGeom prst="rect">
            <a:avLst/>
          </a:prstGeom>
          <a:solidFill>
            <a:schemeClr val="bg1"/>
          </a:solidFill>
          <a:ln/>
        </p:spPr>
        <p:txBody>
          <a:bodyPr wrap="square" lIns="0" tIns="0" rIns="0" bIns="0" rtlCol="0" anchor="t"/>
          <a:lstStyle/>
          <a:p>
            <a:pPr>
              <a:lnSpc>
                <a:spcPts val="4249"/>
              </a:lnSpc>
            </a:pPr>
            <a:r>
              <a:rPr lang="en-US" sz="3416" dirty="0">
                <a:solidFill>
                  <a:schemeClr val="accent1"/>
                </a:solidFill>
              </a:rPr>
              <a:t>NOT real!</a:t>
            </a:r>
          </a:p>
        </p:txBody>
      </p:sp>
      <p:sp>
        <p:nvSpPr>
          <p:cNvPr id="18" name="Text 0">
            <a:extLst>
              <a:ext uri="{FF2B5EF4-FFF2-40B4-BE49-F238E27FC236}">
                <a16:creationId xmlns:a16="http://schemas.microsoft.com/office/drawing/2014/main" id="{2BC52462-5C8C-0048-00C8-1A0AA777597B}"/>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Overview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93"/>
            <a:ext cx="4570809" cy="6856214"/>
          </a:xfrm>
          <a:prstGeom prst="rect">
            <a:avLst/>
          </a:prstGeom>
        </p:spPr>
      </p:pic>
      <p:sp>
        <p:nvSpPr>
          <p:cNvPr id="3" name="Text 0"/>
          <p:cNvSpPr/>
          <p:nvPr/>
        </p:nvSpPr>
        <p:spPr>
          <a:xfrm>
            <a:off x="5171522" y="1019010"/>
            <a:ext cx="6416591" cy="1072672"/>
          </a:xfrm>
          <a:prstGeom prst="rect">
            <a:avLst/>
          </a:prstGeom>
          <a:noFill/>
          <a:ln/>
        </p:spPr>
        <p:txBody>
          <a:bodyPr wrap="square" lIns="0" tIns="0" rIns="0" bIns="0" rtlCol="0" anchor="t"/>
          <a:lstStyle/>
          <a:p>
            <a:pPr>
              <a:lnSpc>
                <a:spcPts val="4207"/>
              </a:lnSpc>
            </a:pPr>
            <a:r>
              <a:rPr lang="en-US" sz="3374" dirty="0">
                <a:solidFill>
                  <a:srgbClr val="1B1B27"/>
                </a:solidFill>
                <a:latin typeface="Alexandria" pitchFamily="34" charset="0"/>
                <a:ea typeface="Alexandria" pitchFamily="34" charset="-122"/>
                <a:cs typeface="Alexandria" pitchFamily="34" charset="-120"/>
              </a:rPr>
              <a:t>Simultaneous Physical and Biological Monitoring</a:t>
            </a:r>
            <a:endParaRPr lang="en-US" sz="3374" dirty="0"/>
          </a:p>
        </p:txBody>
      </p:sp>
      <p:sp>
        <p:nvSpPr>
          <p:cNvPr id="4" name="Shape 1"/>
          <p:cNvSpPr/>
          <p:nvPr/>
        </p:nvSpPr>
        <p:spPr>
          <a:xfrm>
            <a:off x="5171521" y="2542116"/>
            <a:ext cx="386158" cy="386158"/>
          </a:xfrm>
          <a:prstGeom prst="roundRect">
            <a:avLst>
              <a:gd name="adj" fmla="val 18669"/>
            </a:avLst>
          </a:prstGeom>
          <a:solidFill>
            <a:srgbClr val="D2DDF9"/>
          </a:solidFill>
          <a:ln w="7620">
            <a:solidFill>
              <a:srgbClr val="B8C3DF"/>
            </a:solidFill>
            <a:prstDash val="solid"/>
          </a:ln>
        </p:spPr>
        <p:txBody>
          <a:bodyPr/>
          <a:lstStyle/>
          <a:p>
            <a:endParaRPr lang="ja-JP" altLang="en-US" sz="1500"/>
          </a:p>
        </p:txBody>
      </p:sp>
      <p:sp>
        <p:nvSpPr>
          <p:cNvPr id="5" name="Text 2"/>
          <p:cNvSpPr/>
          <p:nvPr/>
        </p:nvSpPr>
        <p:spPr>
          <a:xfrm>
            <a:off x="5729283" y="2542116"/>
            <a:ext cx="2564732" cy="536237"/>
          </a:xfrm>
          <a:prstGeom prst="rect">
            <a:avLst/>
          </a:prstGeom>
          <a:noFill/>
          <a:ln/>
        </p:spPr>
        <p:txBody>
          <a:bodyPr wrap="square" lIns="0" tIns="0" rIns="0" bIns="0" rtlCol="0" anchor="t"/>
          <a:lstStyle/>
          <a:p>
            <a:pPr>
              <a:lnSpc>
                <a:spcPts val="2083"/>
              </a:lnSpc>
            </a:pPr>
            <a:r>
              <a:rPr lang="en-US" sz="1666" dirty="0">
                <a:solidFill>
                  <a:srgbClr val="404155"/>
                </a:solidFill>
                <a:latin typeface="Alexandria" pitchFamily="34" charset="0"/>
                <a:ea typeface="Alexandria" pitchFamily="34" charset="-122"/>
                <a:cs typeface="Alexandria" pitchFamily="34" charset="-120"/>
              </a:rPr>
              <a:t>Real-Time Particle Counting</a:t>
            </a:r>
            <a:endParaRPr lang="en-US" sz="1666" dirty="0"/>
          </a:p>
        </p:txBody>
      </p:sp>
      <p:sp>
        <p:nvSpPr>
          <p:cNvPr id="6" name="Text 3"/>
          <p:cNvSpPr/>
          <p:nvPr/>
        </p:nvSpPr>
        <p:spPr>
          <a:xfrm>
            <a:off x="5729283" y="3181316"/>
            <a:ext cx="2564732" cy="1372830"/>
          </a:xfrm>
          <a:prstGeom prst="rect">
            <a:avLst/>
          </a:prstGeom>
          <a:noFill/>
          <a:ln/>
        </p:spPr>
        <p:txBody>
          <a:bodyPr wrap="square" lIns="0" tIns="0" rIns="0" bIns="0" rtlCol="0" anchor="t"/>
          <a:lstStyle/>
          <a:p>
            <a:pPr>
              <a:lnSpc>
                <a:spcPts val="2124"/>
              </a:lnSpc>
            </a:pPr>
            <a:r>
              <a:rPr lang="en-US" sz="1333" dirty="0">
                <a:solidFill>
                  <a:srgbClr val="404155"/>
                </a:solidFill>
                <a:latin typeface="Nobile" pitchFamily="34" charset="0"/>
                <a:ea typeface="Nobile" pitchFamily="34" charset="-122"/>
                <a:cs typeface="Nobile" pitchFamily="34" charset="-120"/>
              </a:rPr>
              <a:t>Continuous monitoring of aerosol particle size and concentration enables observation of dynamic changes during experiments.</a:t>
            </a:r>
            <a:endParaRPr lang="en-US" sz="1333" dirty="0"/>
          </a:p>
        </p:txBody>
      </p:sp>
      <p:sp>
        <p:nvSpPr>
          <p:cNvPr id="7" name="Shape 4"/>
          <p:cNvSpPr/>
          <p:nvPr/>
        </p:nvSpPr>
        <p:spPr>
          <a:xfrm>
            <a:off x="8465618" y="2542116"/>
            <a:ext cx="386158" cy="386158"/>
          </a:xfrm>
          <a:prstGeom prst="roundRect">
            <a:avLst>
              <a:gd name="adj" fmla="val 18669"/>
            </a:avLst>
          </a:prstGeom>
          <a:solidFill>
            <a:srgbClr val="D2DDF9"/>
          </a:solidFill>
          <a:ln w="7620">
            <a:solidFill>
              <a:srgbClr val="B8C3DF"/>
            </a:solidFill>
            <a:prstDash val="solid"/>
          </a:ln>
        </p:spPr>
        <p:txBody>
          <a:bodyPr/>
          <a:lstStyle/>
          <a:p>
            <a:endParaRPr lang="ja-JP" altLang="en-US" sz="1500"/>
          </a:p>
        </p:txBody>
      </p:sp>
      <p:sp>
        <p:nvSpPr>
          <p:cNvPr id="8" name="Text 5"/>
          <p:cNvSpPr/>
          <p:nvPr/>
        </p:nvSpPr>
        <p:spPr>
          <a:xfrm>
            <a:off x="9023381" y="2542116"/>
            <a:ext cx="2564732" cy="536237"/>
          </a:xfrm>
          <a:prstGeom prst="rect">
            <a:avLst/>
          </a:prstGeom>
          <a:noFill/>
          <a:ln/>
        </p:spPr>
        <p:txBody>
          <a:bodyPr wrap="square" lIns="0" tIns="0" rIns="0" bIns="0" rtlCol="0" anchor="t"/>
          <a:lstStyle/>
          <a:p>
            <a:pPr>
              <a:lnSpc>
                <a:spcPts val="2083"/>
              </a:lnSpc>
            </a:pPr>
            <a:r>
              <a:rPr lang="en-US" sz="1666" dirty="0">
                <a:solidFill>
                  <a:srgbClr val="404155"/>
                </a:solidFill>
                <a:latin typeface="Alexandria" pitchFamily="34" charset="0"/>
                <a:ea typeface="Alexandria" pitchFamily="34" charset="-122"/>
                <a:cs typeface="Alexandria" pitchFamily="34" charset="-120"/>
              </a:rPr>
              <a:t>SEM-EDS Morphology and Composition</a:t>
            </a:r>
            <a:endParaRPr lang="en-US" sz="1666" dirty="0"/>
          </a:p>
        </p:txBody>
      </p:sp>
      <p:sp>
        <p:nvSpPr>
          <p:cNvPr id="9" name="Text 6"/>
          <p:cNvSpPr/>
          <p:nvPr/>
        </p:nvSpPr>
        <p:spPr>
          <a:xfrm>
            <a:off x="9023381" y="3181316"/>
            <a:ext cx="2564732" cy="1372830"/>
          </a:xfrm>
          <a:prstGeom prst="rect">
            <a:avLst/>
          </a:prstGeom>
          <a:noFill/>
          <a:ln/>
        </p:spPr>
        <p:txBody>
          <a:bodyPr wrap="square" lIns="0" tIns="0" rIns="0" bIns="0" rtlCol="0" anchor="t"/>
          <a:lstStyle/>
          <a:p>
            <a:pPr>
              <a:lnSpc>
                <a:spcPts val="2124"/>
              </a:lnSpc>
            </a:pPr>
            <a:r>
              <a:rPr lang="en-US" sz="1333" dirty="0">
                <a:solidFill>
                  <a:srgbClr val="404155"/>
                </a:solidFill>
                <a:latin typeface="Nobile" pitchFamily="34" charset="0"/>
                <a:ea typeface="Nobile" pitchFamily="34" charset="-122"/>
                <a:cs typeface="Nobile" pitchFamily="34" charset="-120"/>
              </a:rPr>
              <a:t>Scanning electron microscopy with energy-dispersive X-ray spectroscopy reveals detailed particle morphology and elemental composition.</a:t>
            </a:r>
            <a:endParaRPr lang="en-US" sz="1333" dirty="0"/>
          </a:p>
        </p:txBody>
      </p:sp>
      <p:sp>
        <p:nvSpPr>
          <p:cNvPr id="10" name="Shape 7"/>
          <p:cNvSpPr/>
          <p:nvPr/>
        </p:nvSpPr>
        <p:spPr>
          <a:xfrm>
            <a:off x="5171521" y="4918778"/>
            <a:ext cx="386158" cy="386158"/>
          </a:xfrm>
          <a:prstGeom prst="roundRect">
            <a:avLst>
              <a:gd name="adj" fmla="val 18669"/>
            </a:avLst>
          </a:prstGeom>
          <a:solidFill>
            <a:srgbClr val="D2DDF9"/>
          </a:solidFill>
          <a:ln w="7620">
            <a:solidFill>
              <a:srgbClr val="B8C3DF"/>
            </a:solidFill>
            <a:prstDash val="solid"/>
          </a:ln>
        </p:spPr>
        <p:txBody>
          <a:bodyPr/>
          <a:lstStyle/>
          <a:p>
            <a:endParaRPr lang="ja-JP" altLang="en-US" sz="1500"/>
          </a:p>
        </p:txBody>
      </p:sp>
      <p:sp>
        <p:nvSpPr>
          <p:cNvPr id="11" name="Text 8"/>
          <p:cNvSpPr/>
          <p:nvPr/>
        </p:nvSpPr>
        <p:spPr>
          <a:xfrm>
            <a:off x="5729283" y="4918779"/>
            <a:ext cx="3226051" cy="268118"/>
          </a:xfrm>
          <a:prstGeom prst="rect">
            <a:avLst/>
          </a:prstGeom>
          <a:noFill/>
          <a:ln/>
        </p:spPr>
        <p:txBody>
          <a:bodyPr wrap="none" lIns="0" tIns="0" rIns="0" bIns="0" rtlCol="0" anchor="t"/>
          <a:lstStyle/>
          <a:p>
            <a:pPr>
              <a:lnSpc>
                <a:spcPts val="2083"/>
              </a:lnSpc>
            </a:pPr>
            <a:r>
              <a:rPr lang="en-US" sz="1666" dirty="0">
                <a:solidFill>
                  <a:srgbClr val="404155"/>
                </a:solidFill>
                <a:latin typeface="Alexandria" pitchFamily="34" charset="0"/>
                <a:ea typeface="Alexandria" pitchFamily="34" charset="-122"/>
                <a:cs typeface="Alexandria" pitchFamily="34" charset="-120"/>
              </a:rPr>
              <a:t>Biological Activity Assessment</a:t>
            </a:r>
            <a:endParaRPr lang="en-US" sz="1666" dirty="0"/>
          </a:p>
        </p:txBody>
      </p:sp>
      <p:sp>
        <p:nvSpPr>
          <p:cNvPr id="12" name="Text 9"/>
          <p:cNvSpPr/>
          <p:nvPr/>
        </p:nvSpPr>
        <p:spPr>
          <a:xfrm>
            <a:off x="5729283" y="5289859"/>
            <a:ext cx="5858830" cy="549132"/>
          </a:xfrm>
          <a:prstGeom prst="rect">
            <a:avLst/>
          </a:prstGeom>
          <a:noFill/>
          <a:ln/>
        </p:spPr>
        <p:txBody>
          <a:bodyPr wrap="square" lIns="0" tIns="0" rIns="0" bIns="0" rtlCol="0" anchor="t"/>
          <a:lstStyle/>
          <a:p>
            <a:pPr>
              <a:lnSpc>
                <a:spcPts val="2124"/>
              </a:lnSpc>
            </a:pPr>
            <a:r>
              <a:rPr lang="en-US" sz="1333" dirty="0">
                <a:solidFill>
                  <a:srgbClr val="404155"/>
                </a:solidFill>
                <a:latin typeface="Nobile" pitchFamily="34" charset="0"/>
                <a:ea typeface="Nobile" pitchFamily="34" charset="-122"/>
                <a:cs typeface="Nobile" pitchFamily="34" charset="-120"/>
              </a:rPr>
              <a:t>Concurrent evaluation of microbial viability supports understanding of survival strategies under various environmental stresses.</a:t>
            </a:r>
            <a:endParaRPr lang="en-US" sz="1333" dirty="0"/>
          </a:p>
        </p:txBody>
      </p:sp>
      <p:sp>
        <p:nvSpPr>
          <p:cNvPr id="13" name="動作設定ボタン: ホーム 12">
            <a:hlinkClick r:id="" action="ppaction://hlinkshowjump?jump=firstslide" highlightClick="1"/>
            <a:extLst>
              <a:ext uri="{FF2B5EF4-FFF2-40B4-BE49-F238E27FC236}">
                <a16:creationId xmlns:a16="http://schemas.microsoft.com/office/drawing/2014/main" id="{F6467F5A-85B7-C2FD-5DCB-0C3D4171DFE0}"/>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4" name="動作設定ボタン: 進む/次へ 13">
            <a:hlinkClick r:id="" action="ppaction://hlinkshowjump?jump=nextslide" highlightClick="1"/>
            <a:extLst>
              <a:ext uri="{FF2B5EF4-FFF2-40B4-BE49-F238E27FC236}">
                <a16:creationId xmlns:a16="http://schemas.microsoft.com/office/drawing/2014/main" id="{E6A046BD-477C-DDE4-1DA7-125AE63E80E9}"/>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5" name="動作設定ボタン: 戻る/前へ 14">
            <a:hlinkClick r:id="" action="ppaction://hlinkshowjump?jump=previousslide" highlightClick="1"/>
            <a:extLst>
              <a:ext uri="{FF2B5EF4-FFF2-40B4-BE49-F238E27FC236}">
                <a16:creationId xmlns:a16="http://schemas.microsoft.com/office/drawing/2014/main" id="{27E4057B-81D7-BA14-0501-8591D3221B02}"/>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8" name="Text 0">
            <a:extLst>
              <a:ext uri="{FF2B5EF4-FFF2-40B4-BE49-F238E27FC236}">
                <a16:creationId xmlns:a16="http://schemas.microsoft.com/office/drawing/2014/main" id="{43A2E2A0-FEF3-8474-42AD-53479F6865B2}"/>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Overview</a:t>
            </a:r>
          </a:p>
        </p:txBody>
      </p:sp>
      <p:sp>
        <p:nvSpPr>
          <p:cNvPr id="19" name="Text 0">
            <a:extLst>
              <a:ext uri="{FF2B5EF4-FFF2-40B4-BE49-F238E27FC236}">
                <a16:creationId xmlns:a16="http://schemas.microsoft.com/office/drawing/2014/main" id="{199F57AB-2415-853E-C3A0-9475061BBD18}"/>
              </a:ext>
            </a:extLst>
          </p:cNvPr>
          <p:cNvSpPr/>
          <p:nvPr/>
        </p:nvSpPr>
        <p:spPr>
          <a:xfrm>
            <a:off x="2772076" y="6268397"/>
            <a:ext cx="1687760" cy="490761"/>
          </a:xfrm>
          <a:prstGeom prst="rect">
            <a:avLst/>
          </a:prstGeom>
          <a:solidFill>
            <a:schemeClr val="bg1"/>
          </a:solidFill>
          <a:ln/>
        </p:spPr>
        <p:txBody>
          <a:bodyPr wrap="square" lIns="0" tIns="0" rIns="0" bIns="0" rtlCol="0" anchor="t"/>
          <a:lstStyle/>
          <a:p>
            <a:pPr>
              <a:lnSpc>
                <a:spcPts val="4249"/>
              </a:lnSpc>
            </a:pPr>
            <a:r>
              <a:rPr lang="en-US" sz="3416" dirty="0">
                <a:solidFill>
                  <a:schemeClr val="accent1"/>
                </a:solidFill>
              </a:rPr>
              <a:t>NOT real!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319" y="1821678"/>
            <a:ext cx="10866187" cy="1180991"/>
          </a:xfrm>
          <a:prstGeom prst="rect">
            <a:avLst/>
          </a:prstGeom>
          <a:noFill/>
          <a:ln/>
        </p:spPr>
        <p:txBody>
          <a:bodyPr wrap="square" lIns="0" tIns="0" rIns="0" bIns="0" rtlCol="0" anchor="t"/>
          <a:lstStyle/>
          <a:p>
            <a:pPr>
              <a:lnSpc>
                <a:spcPts val="4624"/>
              </a:lnSpc>
            </a:pPr>
            <a:r>
              <a:rPr lang="en-US" sz="3707" dirty="0">
                <a:solidFill>
                  <a:srgbClr val="1B1B27"/>
                </a:solidFill>
                <a:latin typeface="Alexandria" pitchFamily="34" charset="0"/>
                <a:ea typeface="Alexandria" pitchFamily="34" charset="-122"/>
                <a:cs typeface="Alexandria" pitchFamily="34" charset="-120"/>
              </a:rPr>
              <a:t>Size-Dependent Effects and Surface Interaction Studies</a:t>
            </a:r>
            <a:endParaRPr lang="en-US" sz="3707" dirty="0"/>
          </a:p>
        </p:txBody>
      </p:sp>
      <p:sp>
        <p:nvSpPr>
          <p:cNvPr id="3" name="Text 1"/>
          <p:cNvSpPr/>
          <p:nvPr/>
        </p:nvSpPr>
        <p:spPr>
          <a:xfrm>
            <a:off x="661319" y="3475026"/>
            <a:ext cx="3218314" cy="295198"/>
          </a:xfrm>
          <a:prstGeom prst="rect">
            <a:avLst/>
          </a:prstGeom>
          <a:noFill/>
          <a:ln/>
        </p:spPr>
        <p:txBody>
          <a:bodyPr wrap="none" lIns="0" tIns="0" rIns="0" bIns="0" rtlCol="0" anchor="t"/>
          <a:lstStyle/>
          <a:p>
            <a:pPr>
              <a:lnSpc>
                <a:spcPts val="2291"/>
              </a:lnSpc>
            </a:pPr>
            <a:r>
              <a:rPr lang="en-US" sz="1833" dirty="0">
                <a:solidFill>
                  <a:srgbClr val="1B1B27"/>
                </a:solidFill>
                <a:latin typeface="Alexandria" pitchFamily="34" charset="0"/>
                <a:ea typeface="Alexandria" pitchFamily="34" charset="-122"/>
                <a:cs typeface="Alexandria" pitchFamily="34" charset="-120"/>
              </a:rPr>
              <a:t>Size Segregation Capability</a:t>
            </a:r>
            <a:endParaRPr lang="en-US" sz="1833" dirty="0"/>
          </a:p>
        </p:txBody>
      </p:sp>
      <p:sp>
        <p:nvSpPr>
          <p:cNvPr id="4" name="Text 2"/>
          <p:cNvSpPr/>
          <p:nvPr/>
        </p:nvSpPr>
        <p:spPr>
          <a:xfrm>
            <a:off x="661319" y="3959186"/>
            <a:ext cx="5202569" cy="907020"/>
          </a:xfrm>
          <a:prstGeom prst="rect">
            <a:avLst/>
          </a:prstGeom>
          <a:noFill/>
          <a:ln/>
        </p:spPr>
        <p:txBody>
          <a:bodyPr wrap="square" lIns="0" tIns="0" rIns="0" bIns="0" rtlCol="0" anchor="t"/>
          <a:lstStyle/>
          <a:p>
            <a:pPr>
              <a:lnSpc>
                <a:spcPts val="2374"/>
              </a:lnSpc>
            </a:pPr>
            <a:r>
              <a:rPr lang="en-US" sz="1458" dirty="0">
                <a:solidFill>
                  <a:srgbClr val="404155"/>
                </a:solidFill>
                <a:latin typeface="Nobile" pitchFamily="34" charset="0"/>
                <a:ea typeface="Nobile" pitchFamily="34" charset="-122"/>
                <a:cs typeface="Nobile" pitchFamily="34" charset="-120"/>
              </a:rPr>
              <a:t>The system segregates particles by size, allowing targeted analysis of size-dependent disinfectant efficacy and environmental stress effects.</a:t>
            </a:r>
            <a:endParaRPr lang="en-US" sz="1458" dirty="0"/>
          </a:p>
        </p:txBody>
      </p:sp>
      <p:sp>
        <p:nvSpPr>
          <p:cNvPr id="5" name="Text 3"/>
          <p:cNvSpPr/>
          <p:nvPr/>
        </p:nvSpPr>
        <p:spPr>
          <a:xfrm>
            <a:off x="6331285" y="3475026"/>
            <a:ext cx="3836087" cy="295198"/>
          </a:xfrm>
          <a:prstGeom prst="rect">
            <a:avLst/>
          </a:prstGeom>
          <a:noFill/>
          <a:ln/>
        </p:spPr>
        <p:txBody>
          <a:bodyPr wrap="none" lIns="0" tIns="0" rIns="0" bIns="0" rtlCol="0" anchor="t"/>
          <a:lstStyle/>
          <a:p>
            <a:pPr>
              <a:lnSpc>
                <a:spcPts val="2291"/>
              </a:lnSpc>
            </a:pPr>
            <a:r>
              <a:rPr lang="en-US" sz="1833" dirty="0">
                <a:solidFill>
                  <a:srgbClr val="1B1B27"/>
                </a:solidFill>
                <a:latin typeface="Alexandria" pitchFamily="34" charset="0"/>
                <a:ea typeface="Alexandria" pitchFamily="34" charset="-122"/>
                <a:cs typeface="Alexandria" pitchFamily="34" charset="-120"/>
              </a:rPr>
              <a:t>Surface Interaction Optimisation</a:t>
            </a:r>
            <a:endParaRPr lang="en-US" sz="1833" dirty="0"/>
          </a:p>
        </p:txBody>
      </p:sp>
      <p:sp>
        <p:nvSpPr>
          <p:cNvPr id="6" name="Text 4"/>
          <p:cNvSpPr/>
          <p:nvPr/>
        </p:nvSpPr>
        <p:spPr>
          <a:xfrm>
            <a:off x="6331285" y="3959186"/>
            <a:ext cx="5202569" cy="907020"/>
          </a:xfrm>
          <a:prstGeom prst="rect">
            <a:avLst/>
          </a:prstGeom>
          <a:noFill/>
          <a:ln/>
        </p:spPr>
        <p:txBody>
          <a:bodyPr wrap="square" lIns="0" tIns="0" rIns="0" bIns="0" rtlCol="0" anchor="t"/>
          <a:lstStyle/>
          <a:p>
            <a:pPr>
              <a:lnSpc>
                <a:spcPts val="2374"/>
              </a:lnSpc>
            </a:pPr>
            <a:r>
              <a:rPr lang="en-US" sz="1458" dirty="0">
                <a:solidFill>
                  <a:srgbClr val="404155"/>
                </a:solidFill>
                <a:latin typeface="Nobile" pitchFamily="34" charset="0"/>
                <a:ea typeface="Nobile" pitchFamily="34" charset="-122"/>
                <a:cs typeface="Nobile" pitchFamily="34" charset="-120"/>
              </a:rPr>
              <a:t>Surface properties of the chambers are fine-tuned to study bioaerosol adhesion and retention, critical for understanding microbial transport mechanisms.</a:t>
            </a:r>
            <a:endParaRPr lang="en-US" sz="1458" dirty="0"/>
          </a:p>
        </p:txBody>
      </p:sp>
      <p:sp>
        <p:nvSpPr>
          <p:cNvPr id="7" name="動作設定ボタン: ホーム 6">
            <a:hlinkClick r:id="" action="ppaction://hlinkshowjump?jump=firstslide" highlightClick="1"/>
            <a:extLst>
              <a:ext uri="{FF2B5EF4-FFF2-40B4-BE49-F238E27FC236}">
                <a16:creationId xmlns:a16="http://schemas.microsoft.com/office/drawing/2014/main" id="{C810D8D2-DB0E-C694-67A1-B3712E664DD4}"/>
              </a:ext>
            </a:extLst>
          </p:cNvPr>
          <p:cNvSpPr/>
          <p:nvPr/>
        </p:nvSpPr>
        <p:spPr>
          <a:xfrm>
            <a:off x="10520375" y="6243122"/>
            <a:ext cx="518475" cy="546754"/>
          </a:xfrm>
          <a:prstGeom prst="actionButtonHome">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8" name="動作設定ボタン: 進む/次へ 7">
            <a:hlinkClick r:id="" action="ppaction://hlinkshowjump?jump=nextslide" highlightClick="1"/>
            <a:extLst>
              <a:ext uri="{FF2B5EF4-FFF2-40B4-BE49-F238E27FC236}">
                <a16:creationId xmlns:a16="http://schemas.microsoft.com/office/drawing/2014/main" id="{998165AD-6D19-46F7-3B65-E541404FFF2D}"/>
              </a:ext>
            </a:extLst>
          </p:cNvPr>
          <p:cNvSpPr/>
          <p:nvPr/>
        </p:nvSpPr>
        <p:spPr>
          <a:xfrm>
            <a:off x="11585604" y="6243122"/>
            <a:ext cx="546754" cy="546754"/>
          </a:xfrm>
          <a:prstGeom prst="actionButtonForwardNext">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9" name="動作設定ボタン: 戻る/前へ 8">
            <a:hlinkClick r:id="" action="ppaction://hlinkshowjump?jump=previousslide" highlightClick="1"/>
            <a:extLst>
              <a:ext uri="{FF2B5EF4-FFF2-40B4-BE49-F238E27FC236}">
                <a16:creationId xmlns:a16="http://schemas.microsoft.com/office/drawing/2014/main" id="{18D4AB1A-676A-3E22-63A4-E517F18414C3}"/>
              </a:ext>
            </a:extLst>
          </p:cNvPr>
          <p:cNvSpPr/>
          <p:nvPr/>
        </p:nvSpPr>
        <p:spPr>
          <a:xfrm>
            <a:off x="11038850" y="6243122"/>
            <a:ext cx="546754" cy="546754"/>
          </a:xfrm>
          <a:prstGeom prst="actionButtonBackPrevious">
            <a:avLst/>
          </a:prstGeom>
          <a:effectLst/>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p>
        </p:txBody>
      </p:sp>
      <p:sp>
        <p:nvSpPr>
          <p:cNvPr id="11" name="Text 0">
            <a:extLst>
              <a:ext uri="{FF2B5EF4-FFF2-40B4-BE49-F238E27FC236}">
                <a16:creationId xmlns:a16="http://schemas.microsoft.com/office/drawing/2014/main" id="{C62843AB-989E-833C-803F-1C45236E4A46}"/>
              </a:ext>
            </a:extLst>
          </p:cNvPr>
          <p:cNvSpPr/>
          <p:nvPr/>
        </p:nvSpPr>
        <p:spPr>
          <a:xfrm>
            <a:off x="10964400" y="-141902"/>
            <a:ext cx="1233735" cy="473094"/>
          </a:xfrm>
          <a:prstGeom prst="rect">
            <a:avLst/>
          </a:prstGeom>
          <a:noFill/>
          <a:ln/>
        </p:spPr>
        <p:txBody>
          <a:bodyPr wrap="square" lIns="0" tIns="0" rIns="0" bIns="0" rtlCol="0" anchor="t"/>
          <a:lstStyle/>
          <a:p>
            <a:pPr>
              <a:lnSpc>
                <a:spcPts val="4249"/>
              </a:lnSpc>
            </a:pPr>
            <a:r>
              <a:rPr lang="en-US" sz="2400" dirty="0">
                <a:solidFill>
                  <a:schemeClr val="accent1"/>
                </a:solidFill>
              </a:rPr>
              <a:t>Overview</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461</TotalTime>
  <Words>2698</Words>
  <Application>Microsoft Macintosh PowerPoint</Application>
  <PresentationFormat>ユーザー設定</PresentationFormat>
  <Paragraphs>540</Paragraphs>
  <Slides>57</Slides>
  <Notes>39</Notes>
  <HiddenSlides>0</HiddenSlides>
  <MMClips>2</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57</vt:i4>
      </vt:variant>
    </vt:vector>
  </HeadingPairs>
  <TitlesOfParts>
    <vt:vector size="72" baseType="lpstr">
      <vt:lpstr>Alexandria</vt:lpstr>
      <vt:lpstr>Hiragino Kaku Gothic Pro W3</vt:lpstr>
      <vt:lpstr>Nobile</vt:lpstr>
      <vt:lpstr>Nobile Medium</vt:lpstr>
      <vt:lpstr>Source Serif Pro Medium</vt:lpstr>
      <vt:lpstr>游ゴシック</vt:lpstr>
      <vt:lpstr>游ゴシック Light</vt:lpstr>
      <vt:lpstr>Arial</vt:lpstr>
      <vt:lpstr>Calibri</vt:lpstr>
      <vt:lpstr>Helvetica</vt:lpstr>
      <vt:lpstr>Platypi Medium</vt:lpstr>
      <vt:lpstr>Source Serif Pro</vt:lpstr>
      <vt:lpstr>Office Theme</vt:lpstr>
      <vt:lpstr>1_Office Theme</vt:lpstr>
      <vt:lpstr>Office テーマ</vt:lpstr>
      <vt:lpstr>Development of a Dual‑Chamber Atmospheric Simulation System for Bioaerosol Research: Size‑Dependent Analysis and Surface Interaction Studies</vt:lpstr>
      <vt:lpstr>PowerPoint プレゼンテーション</vt:lpstr>
      <vt:lpstr>PowerPoint プレゼンテーション</vt:lpstr>
      <vt:lpstr>Overview</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Bioaerosol chamber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Outdoor comparison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Indoor comparison</vt:lpstr>
      <vt:lpstr>Comparison of two real-time bioaerosol counters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Next Steps</vt:lpstr>
      <vt:lpstr>Case study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FumitoMARUYAMA</cp:lastModifiedBy>
  <cp:revision>203</cp:revision>
  <dcterms:created xsi:type="dcterms:W3CDTF">2013-01-27T09:14:16Z</dcterms:created>
  <dcterms:modified xsi:type="dcterms:W3CDTF">2025-04-28T21:32:30Z</dcterms:modified>
  <cp:category/>
</cp:coreProperties>
</file>