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4" r:id="rId6"/>
    <p:sldId id="259" r:id="rId7"/>
    <p:sldId id="260" r:id="rId8"/>
    <p:sldId id="265" r:id="rId9"/>
    <p:sldId id="266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6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8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3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8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2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6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6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1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5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B766-E058-4BD8-A371-E3CB7CD16141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4FCA-CAB7-4B19-9101-C103AC39D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4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saturation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3968148" y="1138687"/>
            <a:ext cx="5137475" cy="384892"/>
            <a:chOff x="3812876" y="1138687"/>
            <a:chExt cx="5137475" cy="384892"/>
          </a:xfrm>
        </p:grpSpPr>
        <p:sp>
          <p:nvSpPr>
            <p:cNvPr id="8" name="Textfeld 7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354123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6950020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8573325" y="115424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  <a:r>
                <a:rPr lang="de-DE" dirty="0" smtClean="0"/>
                <a:t>)</a:t>
              </a:r>
              <a:endParaRPr lang="en-US" dirty="0"/>
            </a:p>
          </p:txBody>
        </p:sp>
      </p:grpSp>
      <p:sp>
        <p:nvSpPr>
          <p:cNvPr id="12" name="Textfeld 11"/>
          <p:cNvSpPr txBox="1"/>
          <p:nvPr/>
        </p:nvSpPr>
        <p:spPr>
          <a:xfrm>
            <a:off x="10139363" y="2998112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85963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057275"/>
            <a:ext cx="8077200" cy="474345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2389518" y="5898082"/>
            <a:ext cx="842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Forest Floor mass under beech t ha </a:t>
            </a:r>
            <a:r>
              <a:rPr lang="en-US" baseline="30000" dirty="0" smtClean="0"/>
              <a:t>-1</a:t>
            </a:r>
            <a:r>
              <a:rPr lang="en-US" dirty="0" smtClean="0"/>
              <a:t>, according to the temperature gradient of the study sites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0139363" y="2980860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4201065" y="959918"/>
            <a:ext cx="4627927" cy="369332"/>
            <a:chOff x="3812876" y="1138687"/>
            <a:chExt cx="3415387" cy="369332"/>
          </a:xfrm>
        </p:grpSpPr>
        <p:sp>
          <p:nvSpPr>
            <p:cNvPr id="9" name="Textfeld 8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354123" y="1138687"/>
              <a:ext cx="359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ab)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950020" y="1138687"/>
              <a:ext cx="278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9306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2389518" y="5898082"/>
            <a:ext cx="842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Forest Floor mass under beech t ha </a:t>
            </a:r>
            <a:r>
              <a:rPr lang="en-US" baseline="30000" dirty="0" smtClean="0"/>
              <a:t>-1</a:t>
            </a:r>
            <a:r>
              <a:rPr lang="en-US" dirty="0" smtClean="0"/>
              <a:t>, according to the phosphorous gradient of the study sites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0139363" y="2980860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3856008" y="905777"/>
            <a:ext cx="5360201" cy="384892"/>
            <a:chOff x="3812876" y="1138687"/>
            <a:chExt cx="5075539" cy="384892"/>
          </a:xfrm>
        </p:grpSpPr>
        <p:sp>
          <p:nvSpPr>
            <p:cNvPr id="7" name="Textfeld 6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354123" y="1138687"/>
              <a:ext cx="461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ab)</a:t>
              </a:r>
              <a:endParaRPr lang="en-US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6950020" y="1138687"/>
              <a:ext cx="357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8426678" y="1154247"/>
              <a:ext cx="461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ab)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910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saturation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1047750"/>
            <a:ext cx="8096250" cy="47625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0139363" y="2998112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968148" y="1138687"/>
            <a:ext cx="5113431" cy="384892"/>
            <a:chOff x="3812876" y="1138687"/>
            <a:chExt cx="5113431" cy="384892"/>
          </a:xfrm>
        </p:grpSpPr>
        <p:sp>
          <p:nvSpPr>
            <p:cNvPr id="11" name="Textfeld 10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5354123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6950020" y="1138687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8573325" y="1154247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306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857250"/>
            <a:ext cx="8096250" cy="51435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Carbon content in mg g</a:t>
            </a:r>
            <a:r>
              <a:rPr lang="en-US" baseline="30000" dirty="0" smtClean="0"/>
              <a:t>-1</a:t>
            </a:r>
            <a:r>
              <a:rPr lang="en-US" dirty="0" smtClean="0"/>
              <a:t>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0139363" y="2885974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968148" y="1026549"/>
            <a:ext cx="5113431" cy="384892"/>
            <a:chOff x="3812876" y="1138687"/>
            <a:chExt cx="5113431" cy="384892"/>
          </a:xfrm>
        </p:grpSpPr>
        <p:sp>
          <p:nvSpPr>
            <p:cNvPr id="9" name="Textfeld 8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354123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950020" y="113868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bc</a:t>
              </a:r>
              <a:r>
                <a:rPr lang="de-DE" dirty="0" smtClean="0"/>
                <a:t>)</a:t>
              </a:r>
              <a:endParaRPr lang="en-US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8573325" y="1154247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1241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857250"/>
            <a:ext cx="8096250" cy="51435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Nitrogen content in mg g</a:t>
            </a:r>
            <a:r>
              <a:rPr lang="en-US" baseline="30000" dirty="0" smtClean="0"/>
              <a:t>-1</a:t>
            </a:r>
            <a:r>
              <a:rPr lang="en-US" dirty="0" smtClean="0"/>
              <a:t>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10139363" y="2885974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3890514" y="1026549"/>
            <a:ext cx="5113431" cy="384892"/>
            <a:chOff x="3812876" y="1138687"/>
            <a:chExt cx="5113431" cy="384892"/>
          </a:xfrm>
        </p:grpSpPr>
        <p:sp>
          <p:nvSpPr>
            <p:cNvPr id="10" name="Textfeld 9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354123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0020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8573325" y="1154247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079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C:N ratio,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1052512"/>
            <a:ext cx="8086725" cy="4752975"/>
          </a:xfrm>
          <a:prstGeom prst="rect">
            <a:avLst/>
          </a:prstGeom>
        </p:spPr>
      </p:pic>
      <p:grpSp>
        <p:nvGrpSpPr>
          <p:cNvPr id="10" name="Gruppieren 9"/>
          <p:cNvGrpSpPr/>
          <p:nvPr/>
        </p:nvGrpSpPr>
        <p:grpSpPr>
          <a:xfrm>
            <a:off x="3812876" y="1138687"/>
            <a:ext cx="5281523" cy="384892"/>
            <a:chOff x="3812876" y="1138687"/>
            <a:chExt cx="5281523" cy="384892"/>
          </a:xfrm>
        </p:grpSpPr>
        <p:sp>
          <p:nvSpPr>
            <p:cNvPr id="5" name="Textfeld 4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5233359" y="1138687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ab)</a:t>
              </a:r>
              <a:endParaRPr lang="en-US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036280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8728593" y="115424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</p:grpSp>
      <p:sp>
        <p:nvSpPr>
          <p:cNvPr id="9" name="Textfeld 8"/>
          <p:cNvSpPr txBox="1"/>
          <p:nvPr/>
        </p:nvSpPr>
        <p:spPr>
          <a:xfrm>
            <a:off x="10139363" y="2998112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16653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Citrate soluble P in mg g</a:t>
            </a:r>
            <a:r>
              <a:rPr lang="en-US" baseline="30000" dirty="0" smtClean="0"/>
              <a:t>-1</a:t>
            </a:r>
            <a:r>
              <a:rPr lang="en-US" dirty="0" smtClean="0"/>
              <a:t>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0139363" y="2980860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890514" y="1121435"/>
            <a:ext cx="5113431" cy="384892"/>
            <a:chOff x="3812876" y="1138687"/>
            <a:chExt cx="5113431" cy="384892"/>
          </a:xfrm>
        </p:grpSpPr>
        <p:sp>
          <p:nvSpPr>
            <p:cNvPr id="9" name="Textfeld 8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354123" y="1138687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ab)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950020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8573325" y="1154247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721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735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P content in mg g</a:t>
            </a:r>
            <a:r>
              <a:rPr lang="en-US" baseline="30000" dirty="0" smtClean="0"/>
              <a:t>-1</a:t>
            </a:r>
            <a:r>
              <a:rPr lang="en-US" dirty="0" smtClean="0"/>
              <a:t>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0139363" y="2980860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890514" y="1121435"/>
            <a:ext cx="4990828" cy="384892"/>
            <a:chOff x="3812876" y="1138687"/>
            <a:chExt cx="4990828" cy="384892"/>
          </a:xfrm>
        </p:grpSpPr>
        <p:sp>
          <p:nvSpPr>
            <p:cNvPr id="9" name="Textfeld 8"/>
            <p:cNvSpPr txBox="1"/>
            <p:nvPr/>
          </p:nvSpPr>
          <p:spPr>
            <a:xfrm>
              <a:off x="3812876" y="1138687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354123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950020" y="113868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a)</a:t>
              </a:r>
              <a:endParaRPr lang="en-US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8426678" y="115424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438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 values (H</a:t>
            </a:r>
            <a:r>
              <a:rPr lang="en-US" baseline="-25000" dirty="0" smtClean="0"/>
              <a:t>2</a:t>
            </a:r>
            <a:r>
              <a:rPr lang="en-US" dirty="0" smtClean="0"/>
              <a:t>O),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07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0139363" y="2980860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  <p:sp>
        <p:nvSpPr>
          <p:cNvPr id="11" name="Textfeld 10"/>
          <p:cNvSpPr txBox="1"/>
          <p:nvPr/>
        </p:nvSpPr>
        <p:spPr>
          <a:xfrm>
            <a:off x="3974626" y="116047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a)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5450761" y="116047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a)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7035595" y="1160475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b)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8672608" y="1164642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902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76114" y="267419"/>
            <a:ext cx="39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all silicate site </a:t>
            </a:r>
            <a:r>
              <a:rPr lang="en-US" dirty="0" err="1" smtClean="0"/>
              <a:t>quantitive</a:t>
            </a:r>
            <a:r>
              <a:rPr lang="en-US" dirty="0" smtClean="0"/>
              <a:t> pits 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2389518" y="5898082"/>
            <a:ext cx="8428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 values (</a:t>
            </a:r>
            <a:r>
              <a:rPr lang="en-US" dirty="0" err="1" smtClean="0"/>
              <a:t>KCl</a:t>
            </a:r>
            <a:r>
              <a:rPr lang="en-US" dirty="0" smtClean="0"/>
              <a:t>), in the Ah topsoil horizon and the three organic horizons </a:t>
            </a:r>
            <a:r>
              <a:rPr lang="en-US" dirty="0" err="1" smtClean="0"/>
              <a:t>Ol</a:t>
            </a:r>
            <a:r>
              <a:rPr lang="en-US" dirty="0" smtClean="0"/>
              <a:t>, Of, Oh, horizon designation according the German soil classification system, KA6 </a:t>
            </a:r>
          </a:p>
          <a:p>
            <a:r>
              <a:rPr lang="en-US" dirty="0" smtClean="0"/>
              <a:t>(AG Boden, 2024)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1052512"/>
            <a:ext cx="8086725" cy="47529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035008" y="116047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a)</a:t>
            </a:r>
            <a:endParaRPr lang="en-US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5511143" y="116047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a)</a:t>
            </a:r>
            <a:endParaRPr lang="en-US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7095977" y="1160475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b)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8732990" y="1164642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c)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0139363" y="2998112"/>
            <a:ext cx="20526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Different letters indicate significant differences between the horizons,</a:t>
            </a:r>
          </a:p>
          <a:p>
            <a:r>
              <a:rPr lang="en-US" sz="1050" dirty="0" smtClean="0"/>
              <a:t>two sided </a:t>
            </a:r>
            <a:r>
              <a:rPr lang="en-US" sz="1050" dirty="0" err="1" smtClean="0"/>
              <a:t>Kruskal</a:t>
            </a:r>
            <a:r>
              <a:rPr lang="en-US" sz="1050" dirty="0" smtClean="0"/>
              <a:t>-Wallis-Test, </a:t>
            </a:r>
          </a:p>
          <a:p>
            <a:r>
              <a:rPr lang="en-US" sz="1050" dirty="0" smtClean="0"/>
              <a:t>significance level </a:t>
            </a:r>
            <a:r>
              <a:rPr lang="el-GR" sz="1050" dirty="0" smtClean="0"/>
              <a:t>α</a:t>
            </a:r>
            <a:r>
              <a:rPr lang="de-DE" sz="1050" dirty="0" smtClean="0"/>
              <a:t> = 0,05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57656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730</Words>
  <Application>Microsoft Office PowerPoint</Application>
  <PresentationFormat>Breitbild</PresentationFormat>
  <Paragraphs>107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niederberger</dc:creator>
  <cp:lastModifiedBy>lang</cp:lastModifiedBy>
  <cp:revision>6</cp:revision>
  <dcterms:created xsi:type="dcterms:W3CDTF">2025-04-24T13:56:02Z</dcterms:created>
  <dcterms:modified xsi:type="dcterms:W3CDTF">2025-04-25T15:59:16Z</dcterms:modified>
</cp:coreProperties>
</file>