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256" r:id="rId3"/>
    <p:sldId id="433" r:id="rId4"/>
    <p:sldId id="434" r:id="rId5"/>
    <p:sldId id="435" r:id="rId6"/>
    <p:sldId id="436" r:id="rId7"/>
    <p:sldId id="437" r:id="rId8"/>
    <p:sldId id="438" r:id="rId9"/>
    <p:sldId id="439" r:id="rId10"/>
    <p:sldId id="440" r:id="rId11"/>
    <p:sldId id="441" r:id="rId12"/>
    <p:sldId id="442" r:id="rId13"/>
    <p:sldId id="443" r:id="rId14"/>
    <p:sldId id="444" r:id="rId15"/>
    <p:sldId id="445" r:id="rId16"/>
    <p:sldId id="446" r:id="rId17"/>
    <p:sldId id="447" r:id="rId18"/>
    <p:sldId id="448" r:id="rId19"/>
    <p:sldId id="449" r:id="rId20"/>
    <p:sldId id="450" r:id="rId21"/>
    <p:sldId id="451" r:id="rId22"/>
    <p:sldId id="452" r:id="rId23"/>
    <p:sldId id="453" r:id="rId24"/>
    <p:sldId id="454" r:id="rId25"/>
    <p:sldId id="455" r:id="rId26"/>
    <p:sldId id="432" r:id="rId27"/>
    <p:sldId id="419" r:id="rId28"/>
    <p:sldId id="420" r:id="rId29"/>
    <p:sldId id="421" r:id="rId30"/>
    <p:sldId id="422" r:id="rId31"/>
    <p:sldId id="423" r:id="rId32"/>
    <p:sldId id="390" r:id="rId33"/>
    <p:sldId id="389" r:id="rId34"/>
    <p:sldId id="425" r:id="rId35"/>
    <p:sldId id="427" r:id="rId36"/>
    <p:sldId id="428" r:id="rId37"/>
    <p:sldId id="429" r:id="rId38"/>
    <p:sldId id="337" r:id="rId39"/>
    <p:sldId id="430" r:id="rId40"/>
    <p:sldId id="415" r:id="rId41"/>
    <p:sldId id="416" r:id="rId42"/>
    <p:sldId id="346" r:id="rId43"/>
    <p:sldId id="417" r:id="rId44"/>
    <p:sldId id="418" r:id="rId45"/>
    <p:sldId id="351" r:id="rId46"/>
    <p:sldId id="431" r:id="rId47"/>
    <p:sldId id="367" r:id="rId48"/>
    <p:sldId id="36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A66AC"/>
    <a:srgbClr val="FF00FF"/>
    <a:srgbClr val="FFFFFF"/>
    <a:srgbClr val="C2D8FA"/>
    <a:srgbClr val="E2EFD9"/>
    <a:srgbClr val="FFD5D5"/>
    <a:srgbClr val="F5F5F5"/>
    <a:srgbClr val="FFEFEF"/>
    <a:srgbClr val="91C2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31" autoAdjust="0"/>
    <p:restoredTop sz="69030" autoAdjust="0"/>
  </p:normalViewPr>
  <p:slideViewPr>
    <p:cSldViewPr snapToGrid="0">
      <p:cViewPr varScale="1">
        <p:scale>
          <a:sx n="60" d="100"/>
          <a:sy n="60" d="100"/>
        </p:scale>
        <p:origin x="1085" y="38"/>
      </p:cViewPr>
      <p:guideLst/>
    </p:cSldViewPr>
  </p:slideViewPr>
  <p:outlineViewPr>
    <p:cViewPr>
      <p:scale>
        <a:sx n="33" d="100"/>
        <a:sy n="33" d="100"/>
      </p:scale>
      <p:origin x="0" y="-62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2551E9-115F-49D8-B510-001E15FB549D}"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n-US"/>
        </a:p>
      </dgm:t>
    </dgm:pt>
    <dgm:pt modelId="{4CC6EB8C-69D0-47CA-A76A-1D7EDEA7611C}">
      <dgm:prSet phldrT="[Text]" custT="1"/>
      <dgm:spPr>
        <a:solidFill>
          <a:srgbClr val="F9F9F9"/>
        </a:solidFill>
        <a:ln w="28575">
          <a:solidFill>
            <a:srgbClr val="0000FF"/>
          </a:solidFill>
        </a:ln>
      </dgm:spPr>
      <dgm:t>
        <a:bodyPr/>
        <a:lstStyle/>
        <a:p>
          <a:pPr algn="just"/>
          <a:r>
            <a:rPr lang="en-IN" sz="1800" b="1" dirty="0" smtClean="0">
              <a:latin typeface="Arial" panose="020B0604020202020204" pitchFamily="34" charset="0"/>
              <a:cs typeface="Arial" panose="020B0604020202020204" pitchFamily="34" charset="0"/>
            </a:rPr>
            <a:t>Background and Motivation</a:t>
          </a:r>
          <a:endParaRPr lang="en-US" sz="1800" b="1" dirty="0"/>
        </a:p>
      </dgm:t>
    </dgm:pt>
    <dgm:pt modelId="{48220E84-F10C-4FDF-812F-1C5E2369BB37}" type="parTrans" cxnId="{C466EC53-4344-4145-8450-2DFC81DABCD3}">
      <dgm:prSet/>
      <dgm:spPr/>
      <dgm:t>
        <a:bodyPr/>
        <a:lstStyle/>
        <a:p>
          <a:endParaRPr lang="en-US" b="1"/>
        </a:p>
      </dgm:t>
    </dgm:pt>
    <dgm:pt modelId="{2119418D-D8E2-4C25-95F5-EFF30C8815AA}" type="sibTrans" cxnId="{C466EC53-4344-4145-8450-2DFC81DABCD3}">
      <dgm:prSet/>
      <dgm:spPr>
        <a:ln>
          <a:solidFill>
            <a:srgbClr val="FF0000"/>
          </a:solidFill>
        </a:ln>
      </dgm:spPr>
      <dgm:t>
        <a:bodyPr/>
        <a:lstStyle/>
        <a:p>
          <a:endParaRPr lang="en-US" b="1"/>
        </a:p>
      </dgm:t>
    </dgm:pt>
    <dgm:pt modelId="{3597D656-87B4-477A-A3D9-9DB845D21AB2}">
      <dgm:prSet phldrT="[Text]" custT="1"/>
      <dgm:spPr>
        <a:solidFill>
          <a:srgbClr val="F9F9F9"/>
        </a:solidFill>
        <a:ln w="28575">
          <a:solidFill>
            <a:srgbClr val="0000FF"/>
          </a:solidFill>
        </a:ln>
      </dgm:spPr>
      <dgm:t>
        <a:bodyPr/>
        <a:lstStyle/>
        <a:p>
          <a:r>
            <a:rPr lang="en-IN" sz="1800" b="0" dirty="0" smtClean="0">
              <a:latin typeface="Arial" panose="020B0604020202020204" pitchFamily="34" charset="0"/>
              <a:cs typeface="Arial" panose="020B0604020202020204" pitchFamily="34" charset="0"/>
            </a:rPr>
            <a:t>Summary and Conclusion</a:t>
          </a:r>
          <a:endParaRPr lang="en-US" sz="1800" b="0" dirty="0"/>
        </a:p>
      </dgm:t>
    </dgm:pt>
    <dgm:pt modelId="{05B40CF0-7DBE-4C7D-B51B-B2836C06DFDE}" type="parTrans" cxnId="{CAC04970-70D2-4142-87EB-3671193413ED}">
      <dgm:prSet/>
      <dgm:spPr/>
      <dgm:t>
        <a:bodyPr/>
        <a:lstStyle/>
        <a:p>
          <a:endParaRPr lang="en-US" b="1"/>
        </a:p>
      </dgm:t>
    </dgm:pt>
    <dgm:pt modelId="{FC726C3E-05C8-4E25-9A95-5CDFFFB12D6F}" type="sibTrans" cxnId="{CAC04970-70D2-4142-87EB-3671193413ED}">
      <dgm:prSet/>
      <dgm:spPr/>
      <dgm:t>
        <a:bodyPr/>
        <a:lstStyle/>
        <a:p>
          <a:endParaRPr lang="en-US" b="1"/>
        </a:p>
      </dgm:t>
    </dgm:pt>
    <dgm:pt modelId="{FC2DCA12-FCA7-4C88-8772-9546B929E912}">
      <dgm:prSet custT="1"/>
      <dgm:spPr>
        <a:solidFill>
          <a:srgbClr val="F9F9F9"/>
        </a:solidFill>
        <a:ln w="28575">
          <a:solidFill>
            <a:srgbClr val="0000FF"/>
          </a:solidFill>
        </a:ln>
      </dgm:spPr>
      <dgm:t>
        <a:bodyPr/>
        <a:lstStyle/>
        <a:p>
          <a:pPr algn="just"/>
          <a:r>
            <a:rPr lang="en-IN" sz="1800" b="0" dirty="0" smtClean="0">
              <a:latin typeface="Arial" panose="020B0604020202020204" pitchFamily="34" charset="0"/>
              <a:cs typeface="Arial" panose="020B0604020202020204" pitchFamily="34" charset="0"/>
            </a:rPr>
            <a:t>Methodology</a:t>
          </a:r>
          <a:endParaRPr lang="en-US" sz="1800" b="0" dirty="0"/>
        </a:p>
      </dgm:t>
    </dgm:pt>
    <dgm:pt modelId="{D3A0DA81-9A4A-4BAD-8F6F-C67648CFAF38}" type="parTrans" cxnId="{8F61B83C-843B-4262-9202-764E95286A17}">
      <dgm:prSet/>
      <dgm:spPr/>
      <dgm:t>
        <a:bodyPr/>
        <a:lstStyle/>
        <a:p>
          <a:endParaRPr lang="en-US" b="1"/>
        </a:p>
      </dgm:t>
    </dgm:pt>
    <dgm:pt modelId="{504F825C-8743-47F2-8F26-102BA57BA8BA}" type="sibTrans" cxnId="{8F61B83C-843B-4262-9202-764E95286A17}">
      <dgm:prSet/>
      <dgm:spPr/>
      <dgm:t>
        <a:bodyPr/>
        <a:lstStyle/>
        <a:p>
          <a:endParaRPr lang="en-US" b="1"/>
        </a:p>
      </dgm:t>
    </dgm:pt>
    <dgm:pt modelId="{F8715636-A184-4300-A41F-A8B76FC15786}">
      <dgm:prSet custT="1"/>
      <dgm:spPr>
        <a:solidFill>
          <a:srgbClr val="F9F9F9"/>
        </a:solidFill>
        <a:ln w="28575">
          <a:solidFill>
            <a:srgbClr val="0000FF"/>
          </a:solidFill>
        </a:ln>
      </dgm:spPr>
      <dgm:t>
        <a:bodyPr/>
        <a:lstStyle/>
        <a:p>
          <a:pPr algn="just"/>
          <a:r>
            <a:rPr lang="en-IN" sz="1800" b="0" dirty="0" smtClean="0">
              <a:latin typeface="Arial" panose="020B0604020202020204" pitchFamily="34" charset="0"/>
              <a:cs typeface="Arial" panose="020B0604020202020204" pitchFamily="34" charset="0"/>
            </a:rPr>
            <a:t>Results</a:t>
          </a:r>
          <a:endParaRPr lang="en-US" sz="1800" b="0" dirty="0"/>
        </a:p>
      </dgm:t>
    </dgm:pt>
    <dgm:pt modelId="{24A6F819-A25E-4FA6-8E0F-4D740F91FB5F}" type="parTrans" cxnId="{4594660A-0515-4353-B92A-EF12E9075D4E}">
      <dgm:prSet/>
      <dgm:spPr/>
      <dgm:t>
        <a:bodyPr/>
        <a:lstStyle/>
        <a:p>
          <a:endParaRPr lang="en-US" b="1"/>
        </a:p>
      </dgm:t>
    </dgm:pt>
    <dgm:pt modelId="{8F9B84CF-3EEE-4BEE-AF2B-C7141F084DCD}" type="sibTrans" cxnId="{4594660A-0515-4353-B92A-EF12E9075D4E}">
      <dgm:prSet/>
      <dgm:spPr/>
      <dgm:t>
        <a:bodyPr/>
        <a:lstStyle/>
        <a:p>
          <a:endParaRPr lang="en-US" b="1"/>
        </a:p>
      </dgm:t>
    </dgm:pt>
    <dgm:pt modelId="{B149B7A8-6758-409C-BF4F-7CB74BAE8DA6}" type="pres">
      <dgm:prSet presAssocID="{2E2551E9-115F-49D8-B510-001E15FB549D}" presName="Name0" presStyleCnt="0">
        <dgm:presLayoutVars>
          <dgm:chMax val="7"/>
          <dgm:chPref val="7"/>
          <dgm:dir/>
        </dgm:presLayoutVars>
      </dgm:prSet>
      <dgm:spPr/>
      <dgm:t>
        <a:bodyPr/>
        <a:lstStyle/>
        <a:p>
          <a:endParaRPr lang="en-US"/>
        </a:p>
      </dgm:t>
    </dgm:pt>
    <dgm:pt modelId="{C27528CA-DAE7-4ABB-BEF3-6D4960357483}" type="pres">
      <dgm:prSet presAssocID="{2E2551E9-115F-49D8-B510-001E15FB549D}" presName="Name1" presStyleCnt="0"/>
      <dgm:spPr/>
    </dgm:pt>
    <dgm:pt modelId="{B5ABC6F4-87BD-4FCF-8D41-5CC3BBF5D054}" type="pres">
      <dgm:prSet presAssocID="{2E2551E9-115F-49D8-B510-001E15FB549D}" presName="cycle" presStyleCnt="0"/>
      <dgm:spPr/>
    </dgm:pt>
    <dgm:pt modelId="{229CE01E-A691-4734-A11F-7C78E95FCDF6}" type="pres">
      <dgm:prSet presAssocID="{2E2551E9-115F-49D8-B510-001E15FB549D}" presName="srcNode" presStyleLbl="node1" presStyleIdx="0" presStyleCnt="4"/>
      <dgm:spPr/>
    </dgm:pt>
    <dgm:pt modelId="{B17DEAF0-FCFE-45FE-91AF-922B604403ED}" type="pres">
      <dgm:prSet presAssocID="{2E2551E9-115F-49D8-B510-001E15FB549D}" presName="conn" presStyleLbl="parChTrans1D2" presStyleIdx="0" presStyleCnt="1"/>
      <dgm:spPr/>
      <dgm:t>
        <a:bodyPr/>
        <a:lstStyle/>
        <a:p>
          <a:endParaRPr lang="en-US"/>
        </a:p>
      </dgm:t>
    </dgm:pt>
    <dgm:pt modelId="{FB30E8A8-9EB0-4FD0-A286-D41737FE6384}" type="pres">
      <dgm:prSet presAssocID="{2E2551E9-115F-49D8-B510-001E15FB549D}" presName="extraNode" presStyleLbl="node1" presStyleIdx="0" presStyleCnt="4"/>
      <dgm:spPr/>
    </dgm:pt>
    <dgm:pt modelId="{1DB91CBF-B5D8-461F-83D2-79E99848E5EC}" type="pres">
      <dgm:prSet presAssocID="{2E2551E9-115F-49D8-B510-001E15FB549D}" presName="dstNode" presStyleLbl="node1" presStyleIdx="0" presStyleCnt="4"/>
      <dgm:spPr/>
    </dgm:pt>
    <dgm:pt modelId="{ED613951-FD68-4B1A-895D-B26F13DD9407}" type="pres">
      <dgm:prSet presAssocID="{4CC6EB8C-69D0-47CA-A76A-1D7EDEA7611C}" presName="text_1" presStyleLbl="node1" presStyleIdx="0" presStyleCnt="4">
        <dgm:presLayoutVars>
          <dgm:bulletEnabled val="1"/>
        </dgm:presLayoutVars>
      </dgm:prSet>
      <dgm:spPr/>
      <dgm:t>
        <a:bodyPr/>
        <a:lstStyle/>
        <a:p>
          <a:endParaRPr lang="en-US"/>
        </a:p>
      </dgm:t>
    </dgm:pt>
    <dgm:pt modelId="{EDF1A09E-FEB1-43BA-95FC-9E196FC986A4}" type="pres">
      <dgm:prSet presAssocID="{4CC6EB8C-69D0-47CA-A76A-1D7EDEA7611C}" presName="accent_1" presStyleCnt="0"/>
      <dgm:spPr/>
    </dgm:pt>
    <dgm:pt modelId="{3EC8578B-8DE8-4CA8-AC52-057DB7957DBC}" type="pres">
      <dgm:prSet presAssocID="{4CC6EB8C-69D0-47CA-A76A-1D7EDEA7611C}" presName="accentRepeatNode" presStyleLbl="solidFgAcc1" presStyleIdx="0" presStyleCnt="4"/>
      <dgm:spPr>
        <a:solidFill>
          <a:schemeClr val="bg1"/>
        </a:solidFill>
        <a:ln w="28575">
          <a:solidFill>
            <a:srgbClr val="FF0000"/>
          </a:solidFill>
        </a:ln>
      </dgm:spPr>
      <dgm:t>
        <a:bodyPr/>
        <a:lstStyle/>
        <a:p>
          <a:endParaRPr lang="en-US"/>
        </a:p>
      </dgm:t>
    </dgm:pt>
    <dgm:pt modelId="{282867BC-2F8E-4F29-8DBA-A836B8F13B32}" type="pres">
      <dgm:prSet presAssocID="{FC2DCA12-FCA7-4C88-8772-9546B929E912}" presName="text_2" presStyleLbl="node1" presStyleIdx="1" presStyleCnt="4">
        <dgm:presLayoutVars>
          <dgm:bulletEnabled val="1"/>
        </dgm:presLayoutVars>
      </dgm:prSet>
      <dgm:spPr/>
      <dgm:t>
        <a:bodyPr/>
        <a:lstStyle/>
        <a:p>
          <a:endParaRPr lang="en-US"/>
        </a:p>
      </dgm:t>
    </dgm:pt>
    <dgm:pt modelId="{75240F6E-901F-44C5-B372-5C9910FDF5FB}" type="pres">
      <dgm:prSet presAssocID="{FC2DCA12-FCA7-4C88-8772-9546B929E912}" presName="accent_2" presStyleCnt="0"/>
      <dgm:spPr/>
    </dgm:pt>
    <dgm:pt modelId="{4A6906B3-17CC-46E4-B750-F0E942E57F62}" type="pres">
      <dgm:prSet presAssocID="{FC2DCA12-FCA7-4C88-8772-9546B929E912}" presName="accentRepeatNode" presStyleLbl="solidFgAcc1" presStyleIdx="1" presStyleCnt="4"/>
      <dgm:spPr>
        <a:solidFill>
          <a:schemeClr val="bg1"/>
        </a:solidFill>
        <a:ln w="28575">
          <a:solidFill>
            <a:srgbClr val="FF0000"/>
          </a:solidFill>
        </a:ln>
      </dgm:spPr>
    </dgm:pt>
    <dgm:pt modelId="{03A96158-131C-4CAE-8800-D01EBA507B69}" type="pres">
      <dgm:prSet presAssocID="{F8715636-A184-4300-A41F-A8B76FC15786}" presName="text_3" presStyleLbl="node1" presStyleIdx="2" presStyleCnt="4">
        <dgm:presLayoutVars>
          <dgm:bulletEnabled val="1"/>
        </dgm:presLayoutVars>
      </dgm:prSet>
      <dgm:spPr/>
      <dgm:t>
        <a:bodyPr/>
        <a:lstStyle/>
        <a:p>
          <a:endParaRPr lang="en-US"/>
        </a:p>
      </dgm:t>
    </dgm:pt>
    <dgm:pt modelId="{56113C68-76B1-4333-9BF4-B9F34465D9E7}" type="pres">
      <dgm:prSet presAssocID="{F8715636-A184-4300-A41F-A8B76FC15786}" presName="accent_3" presStyleCnt="0"/>
      <dgm:spPr/>
    </dgm:pt>
    <dgm:pt modelId="{6D289A22-4F43-4DD1-A61F-2877D51EF2AC}" type="pres">
      <dgm:prSet presAssocID="{F8715636-A184-4300-A41F-A8B76FC15786}" presName="accentRepeatNode" presStyleLbl="solidFgAcc1" presStyleIdx="2" presStyleCnt="4"/>
      <dgm:spPr>
        <a:solidFill>
          <a:schemeClr val="bg1"/>
        </a:solidFill>
        <a:ln w="28575">
          <a:solidFill>
            <a:srgbClr val="FF0000"/>
          </a:solidFill>
        </a:ln>
      </dgm:spPr>
    </dgm:pt>
    <dgm:pt modelId="{32B0F6A3-B643-4BC1-97EF-8795CB4B0F0B}" type="pres">
      <dgm:prSet presAssocID="{3597D656-87B4-477A-A3D9-9DB845D21AB2}" presName="text_4" presStyleLbl="node1" presStyleIdx="3" presStyleCnt="4">
        <dgm:presLayoutVars>
          <dgm:bulletEnabled val="1"/>
        </dgm:presLayoutVars>
      </dgm:prSet>
      <dgm:spPr/>
      <dgm:t>
        <a:bodyPr/>
        <a:lstStyle/>
        <a:p>
          <a:endParaRPr lang="en-US"/>
        </a:p>
      </dgm:t>
    </dgm:pt>
    <dgm:pt modelId="{D77C89AB-67E7-4D84-85E4-9C8D3696468F}" type="pres">
      <dgm:prSet presAssocID="{3597D656-87B4-477A-A3D9-9DB845D21AB2}" presName="accent_4" presStyleCnt="0"/>
      <dgm:spPr/>
    </dgm:pt>
    <dgm:pt modelId="{E039AC0B-F689-4864-B586-AE2E121574BB}" type="pres">
      <dgm:prSet presAssocID="{3597D656-87B4-477A-A3D9-9DB845D21AB2}" presName="accentRepeatNode" presStyleLbl="solidFgAcc1" presStyleIdx="3" presStyleCnt="4"/>
      <dgm:spPr>
        <a:solidFill>
          <a:schemeClr val="bg1"/>
        </a:solidFill>
        <a:ln w="28575">
          <a:solidFill>
            <a:srgbClr val="FF0000"/>
          </a:solidFill>
        </a:ln>
      </dgm:spPr>
    </dgm:pt>
  </dgm:ptLst>
  <dgm:cxnLst>
    <dgm:cxn modelId="{67188308-A993-432B-8617-1B05CD216E4C}" type="presOf" srcId="{2E2551E9-115F-49D8-B510-001E15FB549D}" destId="{B149B7A8-6758-409C-BF4F-7CB74BAE8DA6}" srcOrd="0" destOrd="0" presId="urn:microsoft.com/office/officeart/2008/layout/VerticalCurvedList"/>
    <dgm:cxn modelId="{8F61B83C-843B-4262-9202-764E95286A17}" srcId="{2E2551E9-115F-49D8-B510-001E15FB549D}" destId="{FC2DCA12-FCA7-4C88-8772-9546B929E912}" srcOrd="1" destOrd="0" parTransId="{D3A0DA81-9A4A-4BAD-8F6F-C67648CFAF38}" sibTransId="{504F825C-8743-47F2-8F26-102BA57BA8BA}"/>
    <dgm:cxn modelId="{5E671760-A058-472A-94AD-EA25E57FF1B0}" type="presOf" srcId="{F8715636-A184-4300-A41F-A8B76FC15786}" destId="{03A96158-131C-4CAE-8800-D01EBA507B69}" srcOrd="0" destOrd="0" presId="urn:microsoft.com/office/officeart/2008/layout/VerticalCurvedList"/>
    <dgm:cxn modelId="{4594660A-0515-4353-B92A-EF12E9075D4E}" srcId="{2E2551E9-115F-49D8-B510-001E15FB549D}" destId="{F8715636-A184-4300-A41F-A8B76FC15786}" srcOrd="2" destOrd="0" parTransId="{24A6F819-A25E-4FA6-8E0F-4D740F91FB5F}" sibTransId="{8F9B84CF-3EEE-4BEE-AF2B-C7141F084DCD}"/>
    <dgm:cxn modelId="{CAC04970-70D2-4142-87EB-3671193413ED}" srcId="{2E2551E9-115F-49D8-B510-001E15FB549D}" destId="{3597D656-87B4-477A-A3D9-9DB845D21AB2}" srcOrd="3" destOrd="0" parTransId="{05B40CF0-7DBE-4C7D-B51B-B2836C06DFDE}" sibTransId="{FC726C3E-05C8-4E25-9A95-5CDFFFB12D6F}"/>
    <dgm:cxn modelId="{619F2DB1-BC06-4ED6-AE88-74106AFAFFF9}" type="presOf" srcId="{2119418D-D8E2-4C25-95F5-EFF30C8815AA}" destId="{B17DEAF0-FCFE-45FE-91AF-922B604403ED}" srcOrd="0" destOrd="0" presId="urn:microsoft.com/office/officeart/2008/layout/VerticalCurvedList"/>
    <dgm:cxn modelId="{3286A38A-BA6C-4488-BD25-D1A010FF8976}" type="presOf" srcId="{3597D656-87B4-477A-A3D9-9DB845D21AB2}" destId="{32B0F6A3-B643-4BC1-97EF-8795CB4B0F0B}" srcOrd="0" destOrd="0" presId="urn:microsoft.com/office/officeart/2008/layout/VerticalCurvedList"/>
    <dgm:cxn modelId="{B5AA574A-48FC-4DA0-BB28-B3960B980DF0}" type="presOf" srcId="{4CC6EB8C-69D0-47CA-A76A-1D7EDEA7611C}" destId="{ED613951-FD68-4B1A-895D-B26F13DD9407}" srcOrd="0" destOrd="0" presId="urn:microsoft.com/office/officeart/2008/layout/VerticalCurvedList"/>
    <dgm:cxn modelId="{83C1856C-D7A2-4892-A85D-374669D2F5E6}" type="presOf" srcId="{FC2DCA12-FCA7-4C88-8772-9546B929E912}" destId="{282867BC-2F8E-4F29-8DBA-A836B8F13B32}" srcOrd="0" destOrd="0" presId="urn:microsoft.com/office/officeart/2008/layout/VerticalCurvedList"/>
    <dgm:cxn modelId="{C466EC53-4344-4145-8450-2DFC81DABCD3}" srcId="{2E2551E9-115F-49D8-B510-001E15FB549D}" destId="{4CC6EB8C-69D0-47CA-A76A-1D7EDEA7611C}" srcOrd="0" destOrd="0" parTransId="{48220E84-F10C-4FDF-812F-1C5E2369BB37}" sibTransId="{2119418D-D8E2-4C25-95F5-EFF30C8815AA}"/>
    <dgm:cxn modelId="{0568C6FC-699A-4B46-950E-600ECFCB174F}" type="presParOf" srcId="{B149B7A8-6758-409C-BF4F-7CB74BAE8DA6}" destId="{C27528CA-DAE7-4ABB-BEF3-6D4960357483}" srcOrd="0" destOrd="0" presId="urn:microsoft.com/office/officeart/2008/layout/VerticalCurvedList"/>
    <dgm:cxn modelId="{D674E7E0-3DFA-45B6-AE5B-A340FFF666AE}" type="presParOf" srcId="{C27528CA-DAE7-4ABB-BEF3-6D4960357483}" destId="{B5ABC6F4-87BD-4FCF-8D41-5CC3BBF5D054}" srcOrd="0" destOrd="0" presId="urn:microsoft.com/office/officeart/2008/layout/VerticalCurvedList"/>
    <dgm:cxn modelId="{403D9F0D-E930-4176-A55D-E43B362CBC31}" type="presParOf" srcId="{B5ABC6F4-87BD-4FCF-8D41-5CC3BBF5D054}" destId="{229CE01E-A691-4734-A11F-7C78E95FCDF6}" srcOrd="0" destOrd="0" presId="urn:microsoft.com/office/officeart/2008/layout/VerticalCurvedList"/>
    <dgm:cxn modelId="{FB36143D-C265-432C-B569-7F578C3CF07D}" type="presParOf" srcId="{B5ABC6F4-87BD-4FCF-8D41-5CC3BBF5D054}" destId="{B17DEAF0-FCFE-45FE-91AF-922B604403ED}" srcOrd="1" destOrd="0" presId="urn:microsoft.com/office/officeart/2008/layout/VerticalCurvedList"/>
    <dgm:cxn modelId="{0C13A538-45EB-4789-8CE7-37BD77FFE0AD}" type="presParOf" srcId="{B5ABC6F4-87BD-4FCF-8D41-5CC3BBF5D054}" destId="{FB30E8A8-9EB0-4FD0-A286-D41737FE6384}" srcOrd="2" destOrd="0" presId="urn:microsoft.com/office/officeart/2008/layout/VerticalCurvedList"/>
    <dgm:cxn modelId="{E6CA141E-2764-48BA-95F2-9EACB8F40ADE}" type="presParOf" srcId="{B5ABC6F4-87BD-4FCF-8D41-5CC3BBF5D054}" destId="{1DB91CBF-B5D8-461F-83D2-79E99848E5EC}" srcOrd="3" destOrd="0" presId="urn:microsoft.com/office/officeart/2008/layout/VerticalCurvedList"/>
    <dgm:cxn modelId="{C5A62BDE-77E5-42B7-ABB5-00A296B3F844}" type="presParOf" srcId="{C27528CA-DAE7-4ABB-BEF3-6D4960357483}" destId="{ED613951-FD68-4B1A-895D-B26F13DD9407}" srcOrd="1" destOrd="0" presId="urn:microsoft.com/office/officeart/2008/layout/VerticalCurvedList"/>
    <dgm:cxn modelId="{E1D2B805-52E9-4998-BD8A-6A6E749ABFF5}" type="presParOf" srcId="{C27528CA-DAE7-4ABB-BEF3-6D4960357483}" destId="{EDF1A09E-FEB1-43BA-95FC-9E196FC986A4}" srcOrd="2" destOrd="0" presId="urn:microsoft.com/office/officeart/2008/layout/VerticalCurvedList"/>
    <dgm:cxn modelId="{B5C146E2-07E8-4B14-99A8-3CD0351FDC3D}" type="presParOf" srcId="{EDF1A09E-FEB1-43BA-95FC-9E196FC986A4}" destId="{3EC8578B-8DE8-4CA8-AC52-057DB7957DBC}" srcOrd="0" destOrd="0" presId="urn:microsoft.com/office/officeart/2008/layout/VerticalCurvedList"/>
    <dgm:cxn modelId="{D7E5B3B2-11BC-4AE2-A4B9-993372A255BC}" type="presParOf" srcId="{C27528CA-DAE7-4ABB-BEF3-6D4960357483}" destId="{282867BC-2F8E-4F29-8DBA-A836B8F13B32}" srcOrd="3" destOrd="0" presId="urn:microsoft.com/office/officeart/2008/layout/VerticalCurvedList"/>
    <dgm:cxn modelId="{AD7D64D1-D015-4578-9476-89A11C1949CD}" type="presParOf" srcId="{C27528CA-DAE7-4ABB-BEF3-6D4960357483}" destId="{75240F6E-901F-44C5-B372-5C9910FDF5FB}" srcOrd="4" destOrd="0" presId="urn:microsoft.com/office/officeart/2008/layout/VerticalCurvedList"/>
    <dgm:cxn modelId="{89650761-4872-4DE2-9DCA-D7A8997721DE}" type="presParOf" srcId="{75240F6E-901F-44C5-B372-5C9910FDF5FB}" destId="{4A6906B3-17CC-46E4-B750-F0E942E57F62}" srcOrd="0" destOrd="0" presId="urn:microsoft.com/office/officeart/2008/layout/VerticalCurvedList"/>
    <dgm:cxn modelId="{B8F491E7-1AA6-4D5C-AA64-B978F243786F}" type="presParOf" srcId="{C27528CA-DAE7-4ABB-BEF3-6D4960357483}" destId="{03A96158-131C-4CAE-8800-D01EBA507B69}" srcOrd="5" destOrd="0" presId="urn:microsoft.com/office/officeart/2008/layout/VerticalCurvedList"/>
    <dgm:cxn modelId="{9DEBA6F7-95DE-4BB7-9BA8-697AAA88BE77}" type="presParOf" srcId="{C27528CA-DAE7-4ABB-BEF3-6D4960357483}" destId="{56113C68-76B1-4333-9BF4-B9F34465D9E7}" srcOrd="6" destOrd="0" presId="urn:microsoft.com/office/officeart/2008/layout/VerticalCurvedList"/>
    <dgm:cxn modelId="{9F3CA2E8-3A1C-4BF8-9851-8C70F9145A93}" type="presParOf" srcId="{56113C68-76B1-4333-9BF4-B9F34465D9E7}" destId="{6D289A22-4F43-4DD1-A61F-2877D51EF2AC}" srcOrd="0" destOrd="0" presId="urn:microsoft.com/office/officeart/2008/layout/VerticalCurvedList"/>
    <dgm:cxn modelId="{D095C84C-AA4C-4AC0-8CEC-C10480DC0FBC}" type="presParOf" srcId="{C27528CA-DAE7-4ABB-BEF3-6D4960357483}" destId="{32B0F6A3-B643-4BC1-97EF-8795CB4B0F0B}" srcOrd="7" destOrd="0" presId="urn:microsoft.com/office/officeart/2008/layout/VerticalCurvedList"/>
    <dgm:cxn modelId="{C6CE7073-6283-4BC0-8BB7-415EC82B3597}" type="presParOf" srcId="{C27528CA-DAE7-4ABB-BEF3-6D4960357483}" destId="{D77C89AB-67E7-4D84-85E4-9C8D3696468F}" srcOrd="8" destOrd="0" presId="urn:microsoft.com/office/officeart/2008/layout/VerticalCurvedList"/>
    <dgm:cxn modelId="{5F81EABA-74A8-423D-9FA8-5F3FA072C1EB}" type="presParOf" srcId="{D77C89AB-67E7-4D84-85E4-9C8D3696468F}" destId="{E039AC0B-F689-4864-B586-AE2E121574B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2551E9-115F-49D8-B510-001E15FB549D}"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n-US"/>
        </a:p>
      </dgm:t>
    </dgm:pt>
    <dgm:pt modelId="{4CC6EB8C-69D0-47CA-A76A-1D7EDEA7611C}">
      <dgm:prSet phldrT="[Text]" custT="1"/>
      <dgm:spPr>
        <a:solidFill>
          <a:srgbClr val="F9F9F9"/>
        </a:solidFill>
        <a:ln w="28575">
          <a:solidFill>
            <a:srgbClr val="0000FF"/>
          </a:solidFill>
        </a:ln>
      </dgm:spPr>
      <dgm:t>
        <a:bodyPr/>
        <a:lstStyle/>
        <a:p>
          <a:pPr algn="just"/>
          <a:r>
            <a:rPr lang="en-IN" sz="1800" b="0" dirty="0" smtClean="0">
              <a:latin typeface="Arial" panose="020B0604020202020204" pitchFamily="34" charset="0"/>
              <a:cs typeface="Arial" panose="020B0604020202020204" pitchFamily="34" charset="0"/>
            </a:rPr>
            <a:t>Background and Motivation</a:t>
          </a:r>
          <a:endParaRPr lang="en-US" sz="1800" b="0" dirty="0"/>
        </a:p>
      </dgm:t>
    </dgm:pt>
    <dgm:pt modelId="{48220E84-F10C-4FDF-812F-1C5E2369BB37}" type="parTrans" cxnId="{C466EC53-4344-4145-8450-2DFC81DABCD3}">
      <dgm:prSet/>
      <dgm:spPr/>
      <dgm:t>
        <a:bodyPr/>
        <a:lstStyle/>
        <a:p>
          <a:endParaRPr lang="en-US" b="1"/>
        </a:p>
      </dgm:t>
    </dgm:pt>
    <dgm:pt modelId="{2119418D-D8E2-4C25-95F5-EFF30C8815AA}" type="sibTrans" cxnId="{C466EC53-4344-4145-8450-2DFC81DABCD3}">
      <dgm:prSet/>
      <dgm:spPr>
        <a:ln>
          <a:solidFill>
            <a:srgbClr val="FF0000"/>
          </a:solidFill>
        </a:ln>
      </dgm:spPr>
      <dgm:t>
        <a:bodyPr/>
        <a:lstStyle/>
        <a:p>
          <a:endParaRPr lang="en-US" b="1"/>
        </a:p>
      </dgm:t>
    </dgm:pt>
    <dgm:pt modelId="{3597D656-87B4-477A-A3D9-9DB845D21AB2}">
      <dgm:prSet phldrT="[Text]" custT="1"/>
      <dgm:spPr>
        <a:solidFill>
          <a:srgbClr val="F9F9F9"/>
        </a:solidFill>
        <a:ln w="28575">
          <a:solidFill>
            <a:srgbClr val="0000FF"/>
          </a:solidFill>
        </a:ln>
      </dgm:spPr>
      <dgm:t>
        <a:bodyPr/>
        <a:lstStyle/>
        <a:p>
          <a:r>
            <a:rPr lang="en-IN" sz="1800" b="0" dirty="0" smtClean="0">
              <a:latin typeface="Arial" panose="020B0604020202020204" pitchFamily="34" charset="0"/>
              <a:cs typeface="Arial" panose="020B0604020202020204" pitchFamily="34" charset="0"/>
            </a:rPr>
            <a:t>Summary and Conclusion</a:t>
          </a:r>
          <a:endParaRPr lang="en-US" sz="1800" b="0" dirty="0"/>
        </a:p>
      </dgm:t>
    </dgm:pt>
    <dgm:pt modelId="{05B40CF0-7DBE-4C7D-B51B-B2836C06DFDE}" type="parTrans" cxnId="{CAC04970-70D2-4142-87EB-3671193413ED}">
      <dgm:prSet/>
      <dgm:spPr/>
      <dgm:t>
        <a:bodyPr/>
        <a:lstStyle/>
        <a:p>
          <a:endParaRPr lang="en-US" b="1"/>
        </a:p>
      </dgm:t>
    </dgm:pt>
    <dgm:pt modelId="{FC726C3E-05C8-4E25-9A95-5CDFFFB12D6F}" type="sibTrans" cxnId="{CAC04970-70D2-4142-87EB-3671193413ED}">
      <dgm:prSet/>
      <dgm:spPr/>
      <dgm:t>
        <a:bodyPr/>
        <a:lstStyle/>
        <a:p>
          <a:endParaRPr lang="en-US" b="1"/>
        </a:p>
      </dgm:t>
    </dgm:pt>
    <dgm:pt modelId="{FC2DCA12-FCA7-4C88-8772-9546B929E912}">
      <dgm:prSet custT="1"/>
      <dgm:spPr>
        <a:solidFill>
          <a:srgbClr val="F9F9F9"/>
        </a:solidFill>
        <a:ln w="28575">
          <a:solidFill>
            <a:srgbClr val="0000FF"/>
          </a:solidFill>
        </a:ln>
      </dgm:spPr>
      <dgm:t>
        <a:bodyPr/>
        <a:lstStyle/>
        <a:p>
          <a:pPr algn="just"/>
          <a:r>
            <a:rPr lang="en-IN" sz="1800" b="1" dirty="0" smtClean="0">
              <a:latin typeface="Arial" panose="020B0604020202020204" pitchFamily="34" charset="0"/>
              <a:cs typeface="Arial" panose="020B0604020202020204" pitchFamily="34" charset="0"/>
            </a:rPr>
            <a:t>Methodology</a:t>
          </a:r>
          <a:endParaRPr lang="en-US" sz="1800" b="1" dirty="0"/>
        </a:p>
      </dgm:t>
    </dgm:pt>
    <dgm:pt modelId="{D3A0DA81-9A4A-4BAD-8F6F-C67648CFAF38}" type="parTrans" cxnId="{8F61B83C-843B-4262-9202-764E95286A17}">
      <dgm:prSet/>
      <dgm:spPr/>
      <dgm:t>
        <a:bodyPr/>
        <a:lstStyle/>
        <a:p>
          <a:endParaRPr lang="en-US" b="1"/>
        </a:p>
      </dgm:t>
    </dgm:pt>
    <dgm:pt modelId="{504F825C-8743-47F2-8F26-102BA57BA8BA}" type="sibTrans" cxnId="{8F61B83C-843B-4262-9202-764E95286A17}">
      <dgm:prSet/>
      <dgm:spPr/>
      <dgm:t>
        <a:bodyPr/>
        <a:lstStyle/>
        <a:p>
          <a:endParaRPr lang="en-US" b="1"/>
        </a:p>
      </dgm:t>
    </dgm:pt>
    <dgm:pt modelId="{F8715636-A184-4300-A41F-A8B76FC15786}">
      <dgm:prSet custT="1"/>
      <dgm:spPr>
        <a:solidFill>
          <a:srgbClr val="F9F9F9"/>
        </a:solidFill>
        <a:ln w="28575">
          <a:solidFill>
            <a:srgbClr val="0000FF"/>
          </a:solidFill>
        </a:ln>
      </dgm:spPr>
      <dgm:t>
        <a:bodyPr/>
        <a:lstStyle/>
        <a:p>
          <a:pPr algn="just"/>
          <a:r>
            <a:rPr lang="en-IN" sz="1800" b="0" dirty="0" smtClean="0">
              <a:latin typeface="Arial" panose="020B0604020202020204" pitchFamily="34" charset="0"/>
              <a:cs typeface="Arial" panose="020B0604020202020204" pitchFamily="34" charset="0"/>
            </a:rPr>
            <a:t>Results</a:t>
          </a:r>
          <a:endParaRPr lang="en-US" sz="1800" b="0" dirty="0"/>
        </a:p>
      </dgm:t>
    </dgm:pt>
    <dgm:pt modelId="{24A6F819-A25E-4FA6-8E0F-4D740F91FB5F}" type="parTrans" cxnId="{4594660A-0515-4353-B92A-EF12E9075D4E}">
      <dgm:prSet/>
      <dgm:spPr/>
      <dgm:t>
        <a:bodyPr/>
        <a:lstStyle/>
        <a:p>
          <a:endParaRPr lang="en-US" b="1"/>
        </a:p>
      </dgm:t>
    </dgm:pt>
    <dgm:pt modelId="{8F9B84CF-3EEE-4BEE-AF2B-C7141F084DCD}" type="sibTrans" cxnId="{4594660A-0515-4353-B92A-EF12E9075D4E}">
      <dgm:prSet/>
      <dgm:spPr/>
      <dgm:t>
        <a:bodyPr/>
        <a:lstStyle/>
        <a:p>
          <a:endParaRPr lang="en-US" b="1"/>
        </a:p>
      </dgm:t>
    </dgm:pt>
    <dgm:pt modelId="{B149B7A8-6758-409C-BF4F-7CB74BAE8DA6}" type="pres">
      <dgm:prSet presAssocID="{2E2551E9-115F-49D8-B510-001E15FB549D}" presName="Name0" presStyleCnt="0">
        <dgm:presLayoutVars>
          <dgm:chMax val="7"/>
          <dgm:chPref val="7"/>
          <dgm:dir/>
        </dgm:presLayoutVars>
      </dgm:prSet>
      <dgm:spPr/>
      <dgm:t>
        <a:bodyPr/>
        <a:lstStyle/>
        <a:p>
          <a:endParaRPr lang="en-US"/>
        </a:p>
      </dgm:t>
    </dgm:pt>
    <dgm:pt modelId="{C27528CA-DAE7-4ABB-BEF3-6D4960357483}" type="pres">
      <dgm:prSet presAssocID="{2E2551E9-115F-49D8-B510-001E15FB549D}" presName="Name1" presStyleCnt="0"/>
      <dgm:spPr/>
    </dgm:pt>
    <dgm:pt modelId="{B5ABC6F4-87BD-4FCF-8D41-5CC3BBF5D054}" type="pres">
      <dgm:prSet presAssocID="{2E2551E9-115F-49D8-B510-001E15FB549D}" presName="cycle" presStyleCnt="0"/>
      <dgm:spPr/>
    </dgm:pt>
    <dgm:pt modelId="{229CE01E-A691-4734-A11F-7C78E95FCDF6}" type="pres">
      <dgm:prSet presAssocID="{2E2551E9-115F-49D8-B510-001E15FB549D}" presName="srcNode" presStyleLbl="node1" presStyleIdx="0" presStyleCnt="4"/>
      <dgm:spPr/>
    </dgm:pt>
    <dgm:pt modelId="{B17DEAF0-FCFE-45FE-91AF-922B604403ED}" type="pres">
      <dgm:prSet presAssocID="{2E2551E9-115F-49D8-B510-001E15FB549D}" presName="conn" presStyleLbl="parChTrans1D2" presStyleIdx="0" presStyleCnt="1"/>
      <dgm:spPr/>
      <dgm:t>
        <a:bodyPr/>
        <a:lstStyle/>
        <a:p>
          <a:endParaRPr lang="en-US"/>
        </a:p>
      </dgm:t>
    </dgm:pt>
    <dgm:pt modelId="{FB30E8A8-9EB0-4FD0-A286-D41737FE6384}" type="pres">
      <dgm:prSet presAssocID="{2E2551E9-115F-49D8-B510-001E15FB549D}" presName="extraNode" presStyleLbl="node1" presStyleIdx="0" presStyleCnt="4"/>
      <dgm:spPr/>
    </dgm:pt>
    <dgm:pt modelId="{1DB91CBF-B5D8-461F-83D2-79E99848E5EC}" type="pres">
      <dgm:prSet presAssocID="{2E2551E9-115F-49D8-B510-001E15FB549D}" presName="dstNode" presStyleLbl="node1" presStyleIdx="0" presStyleCnt="4"/>
      <dgm:spPr/>
    </dgm:pt>
    <dgm:pt modelId="{ED613951-FD68-4B1A-895D-B26F13DD9407}" type="pres">
      <dgm:prSet presAssocID="{4CC6EB8C-69D0-47CA-A76A-1D7EDEA7611C}" presName="text_1" presStyleLbl="node1" presStyleIdx="0" presStyleCnt="4">
        <dgm:presLayoutVars>
          <dgm:bulletEnabled val="1"/>
        </dgm:presLayoutVars>
      </dgm:prSet>
      <dgm:spPr/>
      <dgm:t>
        <a:bodyPr/>
        <a:lstStyle/>
        <a:p>
          <a:endParaRPr lang="en-US"/>
        </a:p>
      </dgm:t>
    </dgm:pt>
    <dgm:pt modelId="{EDF1A09E-FEB1-43BA-95FC-9E196FC986A4}" type="pres">
      <dgm:prSet presAssocID="{4CC6EB8C-69D0-47CA-A76A-1D7EDEA7611C}" presName="accent_1" presStyleCnt="0"/>
      <dgm:spPr/>
    </dgm:pt>
    <dgm:pt modelId="{3EC8578B-8DE8-4CA8-AC52-057DB7957DBC}" type="pres">
      <dgm:prSet presAssocID="{4CC6EB8C-69D0-47CA-A76A-1D7EDEA7611C}" presName="accentRepeatNode" presStyleLbl="solidFgAcc1" presStyleIdx="0" presStyleCnt="4"/>
      <dgm:spPr>
        <a:solidFill>
          <a:schemeClr val="bg1"/>
        </a:solidFill>
        <a:ln w="28575">
          <a:solidFill>
            <a:srgbClr val="FF0000"/>
          </a:solidFill>
        </a:ln>
      </dgm:spPr>
      <dgm:t>
        <a:bodyPr/>
        <a:lstStyle/>
        <a:p>
          <a:endParaRPr lang="en-US"/>
        </a:p>
      </dgm:t>
    </dgm:pt>
    <dgm:pt modelId="{282867BC-2F8E-4F29-8DBA-A836B8F13B32}" type="pres">
      <dgm:prSet presAssocID="{FC2DCA12-FCA7-4C88-8772-9546B929E912}" presName="text_2" presStyleLbl="node1" presStyleIdx="1" presStyleCnt="4">
        <dgm:presLayoutVars>
          <dgm:bulletEnabled val="1"/>
        </dgm:presLayoutVars>
      </dgm:prSet>
      <dgm:spPr/>
      <dgm:t>
        <a:bodyPr/>
        <a:lstStyle/>
        <a:p>
          <a:endParaRPr lang="en-US"/>
        </a:p>
      </dgm:t>
    </dgm:pt>
    <dgm:pt modelId="{75240F6E-901F-44C5-B372-5C9910FDF5FB}" type="pres">
      <dgm:prSet presAssocID="{FC2DCA12-FCA7-4C88-8772-9546B929E912}" presName="accent_2" presStyleCnt="0"/>
      <dgm:spPr/>
    </dgm:pt>
    <dgm:pt modelId="{4A6906B3-17CC-46E4-B750-F0E942E57F62}" type="pres">
      <dgm:prSet presAssocID="{FC2DCA12-FCA7-4C88-8772-9546B929E912}" presName="accentRepeatNode" presStyleLbl="solidFgAcc1" presStyleIdx="1" presStyleCnt="4"/>
      <dgm:spPr>
        <a:solidFill>
          <a:schemeClr val="bg1"/>
        </a:solidFill>
        <a:ln w="28575">
          <a:solidFill>
            <a:srgbClr val="FF0000"/>
          </a:solidFill>
        </a:ln>
      </dgm:spPr>
    </dgm:pt>
    <dgm:pt modelId="{03A96158-131C-4CAE-8800-D01EBA507B69}" type="pres">
      <dgm:prSet presAssocID="{F8715636-A184-4300-A41F-A8B76FC15786}" presName="text_3" presStyleLbl="node1" presStyleIdx="2" presStyleCnt="4">
        <dgm:presLayoutVars>
          <dgm:bulletEnabled val="1"/>
        </dgm:presLayoutVars>
      </dgm:prSet>
      <dgm:spPr/>
      <dgm:t>
        <a:bodyPr/>
        <a:lstStyle/>
        <a:p>
          <a:endParaRPr lang="en-US"/>
        </a:p>
      </dgm:t>
    </dgm:pt>
    <dgm:pt modelId="{56113C68-76B1-4333-9BF4-B9F34465D9E7}" type="pres">
      <dgm:prSet presAssocID="{F8715636-A184-4300-A41F-A8B76FC15786}" presName="accent_3" presStyleCnt="0"/>
      <dgm:spPr/>
    </dgm:pt>
    <dgm:pt modelId="{6D289A22-4F43-4DD1-A61F-2877D51EF2AC}" type="pres">
      <dgm:prSet presAssocID="{F8715636-A184-4300-A41F-A8B76FC15786}" presName="accentRepeatNode" presStyleLbl="solidFgAcc1" presStyleIdx="2" presStyleCnt="4"/>
      <dgm:spPr>
        <a:solidFill>
          <a:schemeClr val="bg1"/>
        </a:solidFill>
        <a:ln w="28575">
          <a:solidFill>
            <a:srgbClr val="FF0000"/>
          </a:solidFill>
        </a:ln>
      </dgm:spPr>
    </dgm:pt>
    <dgm:pt modelId="{32B0F6A3-B643-4BC1-97EF-8795CB4B0F0B}" type="pres">
      <dgm:prSet presAssocID="{3597D656-87B4-477A-A3D9-9DB845D21AB2}" presName="text_4" presStyleLbl="node1" presStyleIdx="3" presStyleCnt="4">
        <dgm:presLayoutVars>
          <dgm:bulletEnabled val="1"/>
        </dgm:presLayoutVars>
      </dgm:prSet>
      <dgm:spPr/>
      <dgm:t>
        <a:bodyPr/>
        <a:lstStyle/>
        <a:p>
          <a:endParaRPr lang="en-US"/>
        </a:p>
      </dgm:t>
    </dgm:pt>
    <dgm:pt modelId="{D77C89AB-67E7-4D84-85E4-9C8D3696468F}" type="pres">
      <dgm:prSet presAssocID="{3597D656-87B4-477A-A3D9-9DB845D21AB2}" presName="accent_4" presStyleCnt="0"/>
      <dgm:spPr/>
    </dgm:pt>
    <dgm:pt modelId="{E039AC0B-F689-4864-B586-AE2E121574BB}" type="pres">
      <dgm:prSet presAssocID="{3597D656-87B4-477A-A3D9-9DB845D21AB2}" presName="accentRepeatNode" presStyleLbl="solidFgAcc1" presStyleIdx="3" presStyleCnt="4"/>
      <dgm:spPr>
        <a:solidFill>
          <a:schemeClr val="bg1"/>
        </a:solidFill>
        <a:ln w="28575">
          <a:solidFill>
            <a:srgbClr val="FF0000"/>
          </a:solidFill>
        </a:ln>
      </dgm:spPr>
    </dgm:pt>
  </dgm:ptLst>
  <dgm:cxnLst>
    <dgm:cxn modelId="{67188308-A993-432B-8617-1B05CD216E4C}" type="presOf" srcId="{2E2551E9-115F-49D8-B510-001E15FB549D}" destId="{B149B7A8-6758-409C-BF4F-7CB74BAE8DA6}" srcOrd="0" destOrd="0" presId="urn:microsoft.com/office/officeart/2008/layout/VerticalCurvedList"/>
    <dgm:cxn modelId="{8F61B83C-843B-4262-9202-764E95286A17}" srcId="{2E2551E9-115F-49D8-B510-001E15FB549D}" destId="{FC2DCA12-FCA7-4C88-8772-9546B929E912}" srcOrd="1" destOrd="0" parTransId="{D3A0DA81-9A4A-4BAD-8F6F-C67648CFAF38}" sibTransId="{504F825C-8743-47F2-8F26-102BA57BA8BA}"/>
    <dgm:cxn modelId="{5E671760-A058-472A-94AD-EA25E57FF1B0}" type="presOf" srcId="{F8715636-A184-4300-A41F-A8B76FC15786}" destId="{03A96158-131C-4CAE-8800-D01EBA507B69}" srcOrd="0" destOrd="0" presId="urn:microsoft.com/office/officeart/2008/layout/VerticalCurvedList"/>
    <dgm:cxn modelId="{4594660A-0515-4353-B92A-EF12E9075D4E}" srcId="{2E2551E9-115F-49D8-B510-001E15FB549D}" destId="{F8715636-A184-4300-A41F-A8B76FC15786}" srcOrd="2" destOrd="0" parTransId="{24A6F819-A25E-4FA6-8E0F-4D740F91FB5F}" sibTransId="{8F9B84CF-3EEE-4BEE-AF2B-C7141F084DCD}"/>
    <dgm:cxn modelId="{CAC04970-70D2-4142-87EB-3671193413ED}" srcId="{2E2551E9-115F-49D8-B510-001E15FB549D}" destId="{3597D656-87B4-477A-A3D9-9DB845D21AB2}" srcOrd="3" destOrd="0" parTransId="{05B40CF0-7DBE-4C7D-B51B-B2836C06DFDE}" sibTransId="{FC726C3E-05C8-4E25-9A95-5CDFFFB12D6F}"/>
    <dgm:cxn modelId="{619F2DB1-BC06-4ED6-AE88-74106AFAFFF9}" type="presOf" srcId="{2119418D-D8E2-4C25-95F5-EFF30C8815AA}" destId="{B17DEAF0-FCFE-45FE-91AF-922B604403ED}" srcOrd="0" destOrd="0" presId="urn:microsoft.com/office/officeart/2008/layout/VerticalCurvedList"/>
    <dgm:cxn modelId="{3286A38A-BA6C-4488-BD25-D1A010FF8976}" type="presOf" srcId="{3597D656-87B4-477A-A3D9-9DB845D21AB2}" destId="{32B0F6A3-B643-4BC1-97EF-8795CB4B0F0B}" srcOrd="0" destOrd="0" presId="urn:microsoft.com/office/officeart/2008/layout/VerticalCurvedList"/>
    <dgm:cxn modelId="{B5AA574A-48FC-4DA0-BB28-B3960B980DF0}" type="presOf" srcId="{4CC6EB8C-69D0-47CA-A76A-1D7EDEA7611C}" destId="{ED613951-FD68-4B1A-895D-B26F13DD9407}" srcOrd="0" destOrd="0" presId="urn:microsoft.com/office/officeart/2008/layout/VerticalCurvedList"/>
    <dgm:cxn modelId="{83C1856C-D7A2-4892-A85D-374669D2F5E6}" type="presOf" srcId="{FC2DCA12-FCA7-4C88-8772-9546B929E912}" destId="{282867BC-2F8E-4F29-8DBA-A836B8F13B32}" srcOrd="0" destOrd="0" presId="urn:microsoft.com/office/officeart/2008/layout/VerticalCurvedList"/>
    <dgm:cxn modelId="{C466EC53-4344-4145-8450-2DFC81DABCD3}" srcId="{2E2551E9-115F-49D8-B510-001E15FB549D}" destId="{4CC6EB8C-69D0-47CA-A76A-1D7EDEA7611C}" srcOrd="0" destOrd="0" parTransId="{48220E84-F10C-4FDF-812F-1C5E2369BB37}" sibTransId="{2119418D-D8E2-4C25-95F5-EFF30C8815AA}"/>
    <dgm:cxn modelId="{0568C6FC-699A-4B46-950E-600ECFCB174F}" type="presParOf" srcId="{B149B7A8-6758-409C-BF4F-7CB74BAE8DA6}" destId="{C27528CA-DAE7-4ABB-BEF3-6D4960357483}" srcOrd="0" destOrd="0" presId="urn:microsoft.com/office/officeart/2008/layout/VerticalCurvedList"/>
    <dgm:cxn modelId="{D674E7E0-3DFA-45B6-AE5B-A340FFF666AE}" type="presParOf" srcId="{C27528CA-DAE7-4ABB-BEF3-6D4960357483}" destId="{B5ABC6F4-87BD-4FCF-8D41-5CC3BBF5D054}" srcOrd="0" destOrd="0" presId="urn:microsoft.com/office/officeart/2008/layout/VerticalCurvedList"/>
    <dgm:cxn modelId="{403D9F0D-E930-4176-A55D-E43B362CBC31}" type="presParOf" srcId="{B5ABC6F4-87BD-4FCF-8D41-5CC3BBF5D054}" destId="{229CE01E-A691-4734-A11F-7C78E95FCDF6}" srcOrd="0" destOrd="0" presId="urn:microsoft.com/office/officeart/2008/layout/VerticalCurvedList"/>
    <dgm:cxn modelId="{FB36143D-C265-432C-B569-7F578C3CF07D}" type="presParOf" srcId="{B5ABC6F4-87BD-4FCF-8D41-5CC3BBF5D054}" destId="{B17DEAF0-FCFE-45FE-91AF-922B604403ED}" srcOrd="1" destOrd="0" presId="urn:microsoft.com/office/officeart/2008/layout/VerticalCurvedList"/>
    <dgm:cxn modelId="{0C13A538-45EB-4789-8CE7-37BD77FFE0AD}" type="presParOf" srcId="{B5ABC6F4-87BD-4FCF-8D41-5CC3BBF5D054}" destId="{FB30E8A8-9EB0-4FD0-A286-D41737FE6384}" srcOrd="2" destOrd="0" presId="urn:microsoft.com/office/officeart/2008/layout/VerticalCurvedList"/>
    <dgm:cxn modelId="{E6CA141E-2764-48BA-95F2-9EACB8F40ADE}" type="presParOf" srcId="{B5ABC6F4-87BD-4FCF-8D41-5CC3BBF5D054}" destId="{1DB91CBF-B5D8-461F-83D2-79E99848E5EC}" srcOrd="3" destOrd="0" presId="urn:microsoft.com/office/officeart/2008/layout/VerticalCurvedList"/>
    <dgm:cxn modelId="{C5A62BDE-77E5-42B7-ABB5-00A296B3F844}" type="presParOf" srcId="{C27528CA-DAE7-4ABB-BEF3-6D4960357483}" destId="{ED613951-FD68-4B1A-895D-B26F13DD9407}" srcOrd="1" destOrd="0" presId="urn:microsoft.com/office/officeart/2008/layout/VerticalCurvedList"/>
    <dgm:cxn modelId="{E1D2B805-52E9-4998-BD8A-6A6E749ABFF5}" type="presParOf" srcId="{C27528CA-DAE7-4ABB-BEF3-6D4960357483}" destId="{EDF1A09E-FEB1-43BA-95FC-9E196FC986A4}" srcOrd="2" destOrd="0" presId="urn:microsoft.com/office/officeart/2008/layout/VerticalCurvedList"/>
    <dgm:cxn modelId="{B5C146E2-07E8-4B14-99A8-3CD0351FDC3D}" type="presParOf" srcId="{EDF1A09E-FEB1-43BA-95FC-9E196FC986A4}" destId="{3EC8578B-8DE8-4CA8-AC52-057DB7957DBC}" srcOrd="0" destOrd="0" presId="urn:microsoft.com/office/officeart/2008/layout/VerticalCurvedList"/>
    <dgm:cxn modelId="{D7E5B3B2-11BC-4AE2-A4B9-993372A255BC}" type="presParOf" srcId="{C27528CA-DAE7-4ABB-BEF3-6D4960357483}" destId="{282867BC-2F8E-4F29-8DBA-A836B8F13B32}" srcOrd="3" destOrd="0" presId="urn:microsoft.com/office/officeart/2008/layout/VerticalCurvedList"/>
    <dgm:cxn modelId="{AD7D64D1-D015-4578-9476-89A11C1949CD}" type="presParOf" srcId="{C27528CA-DAE7-4ABB-BEF3-6D4960357483}" destId="{75240F6E-901F-44C5-B372-5C9910FDF5FB}" srcOrd="4" destOrd="0" presId="urn:microsoft.com/office/officeart/2008/layout/VerticalCurvedList"/>
    <dgm:cxn modelId="{89650761-4872-4DE2-9DCA-D7A8997721DE}" type="presParOf" srcId="{75240F6E-901F-44C5-B372-5C9910FDF5FB}" destId="{4A6906B3-17CC-46E4-B750-F0E942E57F62}" srcOrd="0" destOrd="0" presId="urn:microsoft.com/office/officeart/2008/layout/VerticalCurvedList"/>
    <dgm:cxn modelId="{B8F491E7-1AA6-4D5C-AA64-B978F243786F}" type="presParOf" srcId="{C27528CA-DAE7-4ABB-BEF3-6D4960357483}" destId="{03A96158-131C-4CAE-8800-D01EBA507B69}" srcOrd="5" destOrd="0" presId="urn:microsoft.com/office/officeart/2008/layout/VerticalCurvedList"/>
    <dgm:cxn modelId="{9DEBA6F7-95DE-4BB7-9BA8-697AAA88BE77}" type="presParOf" srcId="{C27528CA-DAE7-4ABB-BEF3-6D4960357483}" destId="{56113C68-76B1-4333-9BF4-B9F34465D9E7}" srcOrd="6" destOrd="0" presId="urn:microsoft.com/office/officeart/2008/layout/VerticalCurvedList"/>
    <dgm:cxn modelId="{9F3CA2E8-3A1C-4BF8-9851-8C70F9145A93}" type="presParOf" srcId="{56113C68-76B1-4333-9BF4-B9F34465D9E7}" destId="{6D289A22-4F43-4DD1-A61F-2877D51EF2AC}" srcOrd="0" destOrd="0" presId="urn:microsoft.com/office/officeart/2008/layout/VerticalCurvedList"/>
    <dgm:cxn modelId="{D095C84C-AA4C-4AC0-8CEC-C10480DC0FBC}" type="presParOf" srcId="{C27528CA-DAE7-4ABB-BEF3-6D4960357483}" destId="{32B0F6A3-B643-4BC1-97EF-8795CB4B0F0B}" srcOrd="7" destOrd="0" presId="urn:microsoft.com/office/officeart/2008/layout/VerticalCurvedList"/>
    <dgm:cxn modelId="{C6CE7073-6283-4BC0-8BB7-415EC82B3597}" type="presParOf" srcId="{C27528CA-DAE7-4ABB-BEF3-6D4960357483}" destId="{D77C89AB-67E7-4D84-85E4-9C8D3696468F}" srcOrd="8" destOrd="0" presId="urn:microsoft.com/office/officeart/2008/layout/VerticalCurvedList"/>
    <dgm:cxn modelId="{5F81EABA-74A8-423D-9FA8-5F3FA072C1EB}" type="presParOf" srcId="{D77C89AB-67E7-4D84-85E4-9C8D3696468F}" destId="{E039AC0B-F689-4864-B586-AE2E121574B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2551E9-115F-49D8-B510-001E15FB549D}"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n-US"/>
        </a:p>
      </dgm:t>
    </dgm:pt>
    <dgm:pt modelId="{4CC6EB8C-69D0-47CA-A76A-1D7EDEA7611C}">
      <dgm:prSet phldrT="[Text]" custT="1"/>
      <dgm:spPr>
        <a:solidFill>
          <a:srgbClr val="F9F9F9"/>
        </a:solidFill>
        <a:ln w="28575">
          <a:solidFill>
            <a:srgbClr val="0000FF"/>
          </a:solidFill>
        </a:ln>
      </dgm:spPr>
      <dgm:t>
        <a:bodyPr/>
        <a:lstStyle/>
        <a:p>
          <a:pPr algn="just"/>
          <a:r>
            <a:rPr lang="en-IN" sz="1800" b="0" dirty="0" smtClean="0">
              <a:latin typeface="Arial" panose="020B0604020202020204" pitchFamily="34" charset="0"/>
              <a:cs typeface="Arial" panose="020B0604020202020204" pitchFamily="34" charset="0"/>
            </a:rPr>
            <a:t>Background and Motivation</a:t>
          </a:r>
          <a:endParaRPr lang="en-US" sz="1800" b="0" dirty="0"/>
        </a:p>
      </dgm:t>
    </dgm:pt>
    <dgm:pt modelId="{48220E84-F10C-4FDF-812F-1C5E2369BB37}" type="parTrans" cxnId="{C466EC53-4344-4145-8450-2DFC81DABCD3}">
      <dgm:prSet/>
      <dgm:spPr/>
      <dgm:t>
        <a:bodyPr/>
        <a:lstStyle/>
        <a:p>
          <a:endParaRPr lang="en-US" b="1"/>
        </a:p>
      </dgm:t>
    </dgm:pt>
    <dgm:pt modelId="{2119418D-D8E2-4C25-95F5-EFF30C8815AA}" type="sibTrans" cxnId="{C466EC53-4344-4145-8450-2DFC81DABCD3}">
      <dgm:prSet/>
      <dgm:spPr>
        <a:ln>
          <a:solidFill>
            <a:srgbClr val="FF0000"/>
          </a:solidFill>
        </a:ln>
      </dgm:spPr>
      <dgm:t>
        <a:bodyPr/>
        <a:lstStyle/>
        <a:p>
          <a:endParaRPr lang="en-US" b="1"/>
        </a:p>
      </dgm:t>
    </dgm:pt>
    <dgm:pt modelId="{3597D656-87B4-477A-A3D9-9DB845D21AB2}">
      <dgm:prSet phldrT="[Text]" custT="1"/>
      <dgm:spPr>
        <a:solidFill>
          <a:srgbClr val="F9F9F9"/>
        </a:solidFill>
        <a:ln w="28575">
          <a:solidFill>
            <a:srgbClr val="0000FF"/>
          </a:solidFill>
        </a:ln>
      </dgm:spPr>
      <dgm:t>
        <a:bodyPr/>
        <a:lstStyle/>
        <a:p>
          <a:r>
            <a:rPr lang="en-IN" sz="1800" b="0" dirty="0" smtClean="0">
              <a:latin typeface="Arial" panose="020B0604020202020204" pitchFamily="34" charset="0"/>
              <a:cs typeface="Arial" panose="020B0604020202020204" pitchFamily="34" charset="0"/>
            </a:rPr>
            <a:t>Summary and Conclusion</a:t>
          </a:r>
          <a:endParaRPr lang="en-US" sz="1800" b="0" dirty="0"/>
        </a:p>
      </dgm:t>
    </dgm:pt>
    <dgm:pt modelId="{05B40CF0-7DBE-4C7D-B51B-B2836C06DFDE}" type="parTrans" cxnId="{CAC04970-70D2-4142-87EB-3671193413ED}">
      <dgm:prSet/>
      <dgm:spPr/>
      <dgm:t>
        <a:bodyPr/>
        <a:lstStyle/>
        <a:p>
          <a:endParaRPr lang="en-US" b="1"/>
        </a:p>
      </dgm:t>
    </dgm:pt>
    <dgm:pt modelId="{FC726C3E-05C8-4E25-9A95-5CDFFFB12D6F}" type="sibTrans" cxnId="{CAC04970-70D2-4142-87EB-3671193413ED}">
      <dgm:prSet/>
      <dgm:spPr/>
      <dgm:t>
        <a:bodyPr/>
        <a:lstStyle/>
        <a:p>
          <a:endParaRPr lang="en-US" b="1"/>
        </a:p>
      </dgm:t>
    </dgm:pt>
    <dgm:pt modelId="{FC2DCA12-FCA7-4C88-8772-9546B929E912}">
      <dgm:prSet custT="1"/>
      <dgm:spPr>
        <a:solidFill>
          <a:srgbClr val="F9F9F9"/>
        </a:solidFill>
        <a:ln w="28575">
          <a:solidFill>
            <a:srgbClr val="0000FF"/>
          </a:solidFill>
        </a:ln>
      </dgm:spPr>
      <dgm:t>
        <a:bodyPr/>
        <a:lstStyle/>
        <a:p>
          <a:pPr algn="just"/>
          <a:r>
            <a:rPr lang="en-IN" sz="1800" b="0" dirty="0" smtClean="0">
              <a:latin typeface="Arial" panose="020B0604020202020204" pitchFamily="34" charset="0"/>
              <a:cs typeface="Arial" panose="020B0604020202020204" pitchFamily="34" charset="0"/>
            </a:rPr>
            <a:t>Methodology</a:t>
          </a:r>
          <a:endParaRPr lang="en-US" sz="1800" b="0" dirty="0"/>
        </a:p>
      </dgm:t>
    </dgm:pt>
    <dgm:pt modelId="{D3A0DA81-9A4A-4BAD-8F6F-C67648CFAF38}" type="parTrans" cxnId="{8F61B83C-843B-4262-9202-764E95286A17}">
      <dgm:prSet/>
      <dgm:spPr/>
      <dgm:t>
        <a:bodyPr/>
        <a:lstStyle/>
        <a:p>
          <a:endParaRPr lang="en-US" b="1"/>
        </a:p>
      </dgm:t>
    </dgm:pt>
    <dgm:pt modelId="{504F825C-8743-47F2-8F26-102BA57BA8BA}" type="sibTrans" cxnId="{8F61B83C-843B-4262-9202-764E95286A17}">
      <dgm:prSet/>
      <dgm:spPr/>
      <dgm:t>
        <a:bodyPr/>
        <a:lstStyle/>
        <a:p>
          <a:endParaRPr lang="en-US" b="1"/>
        </a:p>
      </dgm:t>
    </dgm:pt>
    <dgm:pt modelId="{F8715636-A184-4300-A41F-A8B76FC15786}">
      <dgm:prSet custT="1"/>
      <dgm:spPr>
        <a:solidFill>
          <a:srgbClr val="F9F9F9"/>
        </a:solidFill>
        <a:ln w="28575">
          <a:solidFill>
            <a:srgbClr val="0000FF"/>
          </a:solidFill>
        </a:ln>
      </dgm:spPr>
      <dgm:t>
        <a:bodyPr/>
        <a:lstStyle/>
        <a:p>
          <a:pPr algn="just"/>
          <a:r>
            <a:rPr lang="en-IN" sz="1800" b="1" dirty="0" smtClean="0">
              <a:latin typeface="Arial" panose="020B0604020202020204" pitchFamily="34" charset="0"/>
              <a:cs typeface="Arial" panose="020B0604020202020204" pitchFamily="34" charset="0"/>
            </a:rPr>
            <a:t>Results</a:t>
          </a:r>
          <a:endParaRPr lang="en-US" sz="1800" b="1" dirty="0"/>
        </a:p>
      </dgm:t>
    </dgm:pt>
    <dgm:pt modelId="{24A6F819-A25E-4FA6-8E0F-4D740F91FB5F}" type="parTrans" cxnId="{4594660A-0515-4353-B92A-EF12E9075D4E}">
      <dgm:prSet/>
      <dgm:spPr/>
      <dgm:t>
        <a:bodyPr/>
        <a:lstStyle/>
        <a:p>
          <a:endParaRPr lang="en-US" b="1"/>
        </a:p>
      </dgm:t>
    </dgm:pt>
    <dgm:pt modelId="{8F9B84CF-3EEE-4BEE-AF2B-C7141F084DCD}" type="sibTrans" cxnId="{4594660A-0515-4353-B92A-EF12E9075D4E}">
      <dgm:prSet/>
      <dgm:spPr/>
      <dgm:t>
        <a:bodyPr/>
        <a:lstStyle/>
        <a:p>
          <a:endParaRPr lang="en-US" b="1"/>
        </a:p>
      </dgm:t>
    </dgm:pt>
    <dgm:pt modelId="{B149B7A8-6758-409C-BF4F-7CB74BAE8DA6}" type="pres">
      <dgm:prSet presAssocID="{2E2551E9-115F-49D8-B510-001E15FB549D}" presName="Name0" presStyleCnt="0">
        <dgm:presLayoutVars>
          <dgm:chMax val="7"/>
          <dgm:chPref val="7"/>
          <dgm:dir/>
        </dgm:presLayoutVars>
      </dgm:prSet>
      <dgm:spPr/>
      <dgm:t>
        <a:bodyPr/>
        <a:lstStyle/>
        <a:p>
          <a:endParaRPr lang="en-US"/>
        </a:p>
      </dgm:t>
    </dgm:pt>
    <dgm:pt modelId="{C27528CA-DAE7-4ABB-BEF3-6D4960357483}" type="pres">
      <dgm:prSet presAssocID="{2E2551E9-115F-49D8-B510-001E15FB549D}" presName="Name1" presStyleCnt="0"/>
      <dgm:spPr/>
    </dgm:pt>
    <dgm:pt modelId="{B5ABC6F4-87BD-4FCF-8D41-5CC3BBF5D054}" type="pres">
      <dgm:prSet presAssocID="{2E2551E9-115F-49D8-B510-001E15FB549D}" presName="cycle" presStyleCnt="0"/>
      <dgm:spPr/>
    </dgm:pt>
    <dgm:pt modelId="{229CE01E-A691-4734-A11F-7C78E95FCDF6}" type="pres">
      <dgm:prSet presAssocID="{2E2551E9-115F-49D8-B510-001E15FB549D}" presName="srcNode" presStyleLbl="node1" presStyleIdx="0" presStyleCnt="4"/>
      <dgm:spPr/>
    </dgm:pt>
    <dgm:pt modelId="{B17DEAF0-FCFE-45FE-91AF-922B604403ED}" type="pres">
      <dgm:prSet presAssocID="{2E2551E9-115F-49D8-B510-001E15FB549D}" presName="conn" presStyleLbl="parChTrans1D2" presStyleIdx="0" presStyleCnt="1"/>
      <dgm:spPr/>
      <dgm:t>
        <a:bodyPr/>
        <a:lstStyle/>
        <a:p>
          <a:endParaRPr lang="en-US"/>
        </a:p>
      </dgm:t>
    </dgm:pt>
    <dgm:pt modelId="{FB30E8A8-9EB0-4FD0-A286-D41737FE6384}" type="pres">
      <dgm:prSet presAssocID="{2E2551E9-115F-49D8-B510-001E15FB549D}" presName="extraNode" presStyleLbl="node1" presStyleIdx="0" presStyleCnt="4"/>
      <dgm:spPr/>
    </dgm:pt>
    <dgm:pt modelId="{1DB91CBF-B5D8-461F-83D2-79E99848E5EC}" type="pres">
      <dgm:prSet presAssocID="{2E2551E9-115F-49D8-B510-001E15FB549D}" presName="dstNode" presStyleLbl="node1" presStyleIdx="0" presStyleCnt="4"/>
      <dgm:spPr/>
    </dgm:pt>
    <dgm:pt modelId="{ED613951-FD68-4B1A-895D-B26F13DD9407}" type="pres">
      <dgm:prSet presAssocID="{4CC6EB8C-69D0-47CA-A76A-1D7EDEA7611C}" presName="text_1" presStyleLbl="node1" presStyleIdx="0" presStyleCnt="4">
        <dgm:presLayoutVars>
          <dgm:bulletEnabled val="1"/>
        </dgm:presLayoutVars>
      </dgm:prSet>
      <dgm:spPr/>
      <dgm:t>
        <a:bodyPr/>
        <a:lstStyle/>
        <a:p>
          <a:endParaRPr lang="en-US"/>
        </a:p>
      </dgm:t>
    </dgm:pt>
    <dgm:pt modelId="{EDF1A09E-FEB1-43BA-95FC-9E196FC986A4}" type="pres">
      <dgm:prSet presAssocID="{4CC6EB8C-69D0-47CA-A76A-1D7EDEA7611C}" presName="accent_1" presStyleCnt="0"/>
      <dgm:spPr/>
    </dgm:pt>
    <dgm:pt modelId="{3EC8578B-8DE8-4CA8-AC52-057DB7957DBC}" type="pres">
      <dgm:prSet presAssocID="{4CC6EB8C-69D0-47CA-A76A-1D7EDEA7611C}" presName="accentRepeatNode" presStyleLbl="solidFgAcc1" presStyleIdx="0" presStyleCnt="4"/>
      <dgm:spPr>
        <a:solidFill>
          <a:schemeClr val="bg1"/>
        </a:solidFill>
        <a:ln w="28575">
          <a:solidFill>
            <a:srgbClr val="FF0000"/>
          </a:solidFill>
        </a:ln>
      </dgm:spPr>
      <dgm:t>
        <a:bodyPr/>
        <a:lstStyle/>
        <a:p>
          <a:endParaRPr lang="en-US"/>
        </a:p>
      </dgm:t>
    </dgm:pt>
    <dgm:pt modelId="{282867BC-2F8E-4F29-8DBA-A836B8F13B32}" type="pres">
      <dgm:prSet presAssocID="{FC2DCA12-FCA7-4C88-8772-9546B929E912}" presName="text_2" presStyleLbl="node1" presStyleIdx="1" presStyleCnt="4">
        <dgm:presLayoutVars>
          <dgm:bulletEnabled val="1"/>
        </dgm:presLayoutVars>
      </dgm:prSet>
      <dgm:spPr/>
      <dgm:t>
        <a:bodyPr/>
        <a:lstStyle/>
        <a:p>
          <a:endParaRPr lang="en-US"/>
        </a:p>
      </dgm:t>
    </dgm:pt>
    <dgm:pt modelId="{75240F6E-901F-44C5-B372-5C9910FDF5FB}" type="pres">
      <dgm:prSet presAssocID="{FC2DCA12-FCA7-4C88-8772-9546B929E912}" presName="accent_2" presStyleCnt="0"/>
      <dgm:spPr/>
    </dgm:pt>
    <dgm:pt modelId="{4A6906B3-17CC-46E4-B750-F0E942E57F62}" type="pres">
      <dgm:prSet presAssocID="{FC2DCA12-FCA7-4C88-8772-9546B929E912}" presName="accentRepeatNode" presStyleLbl="solidFgAcc1" presStyleIdx="1" presStyleCnt="4"/>
      <dgm:spPr>
        <a:solidFill>
          <a:schemeClr val="bg1"/>
        </a:solidFill>
        <a:ln w="28575">
          <a:solidFill>
            <a:srgbClr val="FF0000"/>
          </a:solidFill>
        </a:ln>
      </dgm:spPr>
    </dgm:pt>
    <dgm:pt modelId="{03A96158-131C-4CAE-8800-D01EBA507B69}" type="pres">
      <dgm:prSet presAssocID="{F8715636-A184-4300-A41F-A8B76FC15786}" presName="text_3" presStyleLbl="node1" presStyleIdx="2" presStyleCnt="4">
        <dgm:presLayoutVars>
          <dgm:bulletEnabled val="1"/>
        </dgm:presLayoutVars>
      </dgm:prSet>
      <dgm:spPr/>
      <dgm:t>
        <a:bodyPr/>
        <a:lstStyle/>
        <a:p>
          <a:endParaRPr lang="en-US"/>
        </a:p>
      </dgm:t>
    </dgm:pt>
    <dgm:pt modelId="{56113C68-76B1-4333-9BF4-B9F34465D9E7}" type="pres">
      <dgm:prSet presAssocID="{F8715636-A184-4300-A41F-A8B76FC15786}" presName="accent_3" presStyleCnt="0"/>
      <dgm:spPr/>
    </dgm:pt>
    <dgm:pt modelId="{6D289A22-4F43-4DD1-A61F-2877D51EF2AC}" type="pres">
      <dgm:prSet presAssocID="{F8715636-A184-4300-A41F-A8B76FC15786}" presName="accentRepeatNode" presStyleLbl="solidFgAcc1" presStyleIdx="2" presStyleCnt="4"/>
      <dgm:spPr>
        <a:solidFill>
          <a:schemeClr val="bg1"/>
        </a:solidFill>
        <a:ln w="28575">
          <a:solidFill>
            <a:srgbClr val="FF0000"/>
          </a:solidFill>
        </a:ln>
      </dgm:spPr>
    </dgm:pt>
    <dgm:pt modelId="{32B0F6A3-B643-4BC1-97EF-8795CB4B0F0B}" type="pres">
      <dgm:prSet presAssocID="{3597D656-87B4-477A-A3D9-9DB845D21AB2}" presName="text_4" presStyleLbl="node1" presStyleIdx="3" presStyleCnt="4">
        <dgm:presLayoutVars>
          <dgm:bulletEnabled val="1"/>
        </dgm:presLayoutVars>
      </dgm:prSet>
      <dgm:spPr/>
      <dgm:t>
        <a:bodyPr/>
        <a:lstStyle/>
        <a:p>
          <a:endParaRPr lang="en-US"/>
        </a:p>
      </dgm:t>
    </dgm:pt>
    <dgm:pt modelId="{D77C89AB-67E7-4D84-85E4-9C8D3696468F}" type="pres">
      <dgm:prSet presAssocID="{3597D656-87B4-477A-A3D9-9DB845D21AB2}" presName="accent_4" presStyleCnt="0"/>
      <dgm:spPr/>
    </dgm:pt>
    <dgm:pt modelId="{E039AC0B-F689-4864-B586-AE2E121574BB}" type="pres">
      <dgm:prSet presAssocID="{3597D656-87B4-477A-A3D9-9DB845D21AB2}" presName="accentRepeatNode" presStyleLbl="solidFgAcc1" presStyleIdx="3" presStyleCnt="4"/>
      <dgm:spPr>
        <a:solidFill>
          <a:schemeClr val="bg1"/>
        </a:solidFill>
        <a:ln w="28575">
          <a:solidFill>
            <a:srgbClr val="FF0000"/>
          </a:solidFill>
        </a:ln>
      </dgm:spPr>
    </dgm:pt>
  </dgm:ptLst>
  <dgm:cxnLst>
    <dgm:cxn modelId="{67188308-A993-432B-8617-1B05CD216E4C}" type="presOf" srcId="{2E2551E9-115F-49D8-B510-001E15FB549D}" destId="{B149B7A8-6758-409C-BF4F-7CB74BAE8DA6}" srcOrd="0" destOrd="0" presId="urn:microsoft.com/office/officeart/2008/layout/VerticalCurvedList"/>
    <dgm:cxn modelId="{8F61B83C-843B-4262-9202-764E95286A17}" srcId="{2E2551E9-115F-49D8-B510-001E15FB549D}" destId="{FC2DCA12-FCA7-4C88-8772-9546B929E912}" srcOrd="1" destOrd="0" parTransId="{D3A0DA81-9A4A-4BAD-8F6F-C67648CFAF38}" sibTransId="{504F825C-8743-47F2-8F26-102BA57BA8BA}"/>
    <dgm:cxn modelId="{5E671760-A058-472A-94AD-EA25E57FF1B0}" type="presOf" srcId="{F8715636-A184-4300-A41F-A8B76FC15786}" destId="{03A96158-131C-4CAE-8800-D01EBA507B69}" srcOrd="0" destOrd="0" presId="urn:microsoft.com/office/officeart/2008/layout/VerticalCurvedList"/>
    <dgm:cxn modelId="{4594660A-0515-4353-B92A-EF12E9075D4E}" srcId="{2E2551E9-115F-49D8-B510-001E15FB549D}" destId="{F8715636-A184-4300-A41F-A8B76FC15786}" srcOrd="2" destOrd="0" parTransId="{24A6F819-A25E-4FA6-8E0F-4D740F91FB5F}" sibTransId="{8F9B84CF-3EEE-4BEE-AF2B-C7141F084DCD}"/>
    <dgm:cxn modelId="{CAC04970-70D2-4142-87EB-3671193413ED}" srcId="{2E2551E9-115F-49D8-B510-001E15FB549D}" destId="{3597D656-87B4-477A-A3D9-9DB845D21AB2}" srcOrd="3" destOrd="0" parTransId="{05B40CF0-7DBE-4C7D-B51B-B2836C06DFDE}" sibTransId="{FC726C3E-05C8-4E25-9A95-5CDFFFB12D6F}"/>
    <dgm:cxn modelId="{619F2DB1-BC06-4ED6-AE88-74106AFAFFF9}" type="presOf" srcId="{2119418D-D8E2-4C25-95F5-EFF30C8815AA}" destId="{B17DEAF0-FCFE-45FE-91AF-922B604403ED}" srcOrd="0" destOrd="0" presId="urn:microsoft.com/office/officeart/2008/layout/VerticalCurvedList"/>
    <dgm:cxn modelId="{3286A38A-BA6C-4488-BD25-D1A010FF8976}" type="presOf" srcId="{3597D656-87B4-477A-A3D9-9DB845D21AB2}" destId="{32B0F6A3-B643-4BC1-97EF-8795CB4B0F0B}" srcOrd="0" destOrd="0" presId="urn:microsoft.com/office/officeart/2008/layout/VerticalCurvedList"/>
    <dgm:cxn modelId="{B5AA574A-48FC-4DA0-BB28-B3960B980DF0}" type="presOf" srcId="{4CC6EB8C-69D0-47CA-A76A-1D7EDEA7611C}" destId="{ED613951-FD68-4B1A-895D-B26F13DD9407}" srcOrd="0" destOrd="0" presId="urn:microsoft.com/office/officeart/2008/layout/VerticalCurvedList"/>
    <dgm:cxn modelId="{83C1856C-D7A2-4892-A85D-374669D2F5E6}" type="presOf" srcId="{FC2DCA12-FCA7-4C88-8772-9546B929E912}" destId="{282867BC-2F8E-4F29-8DBA-A836B8F13B32}" srcOrd="0" destOrd="0" presId="urn:microsoft.com/office/officeart/2008/layout/VerticalCurvedList"/>
    <dgm:cxn modelId="{C466EC53-4344-4145-8450-2DFC81DABCD3}" srcId="{2E2551E9-115F-49D8-B510-001E15FB549D}" destId="{4CC6EB8C-69D0-47CA-A76A-1D7EDEA7611C}" srcOrd="0" destOrd="0" parTransId="{48220E84-F10C-4FDF-812F-1C5E2369BB37}" sibTransId="{2119418D-D8E2-4C25-95F5-EFF30C8815AA}"/>
    <dgm:cxn modelId="{0568C6FC-699A-4B46-950E-600ECFCB174F}" type="presParOf" srcId="{B149B7A8-6758-409C-BF4F-7CB74BAE8DA6}" destId="{C27528CA-DAE7-4ABB-BEF3-6D4960357483}" srcOrd="0" destOrd="0" presId="urn:microsoft.com/office/officeart/2008/layout/VerticalCurvedList"/>
    <dgm:cxn modelId="{D674E7E0-3DFA-45B6-AE5B-A340FFF666AE}" type="presParOf" srcId="{C27528CA-DAE7-4ABB-BEF3-6D4960357483}" destId="{B5ABC6F4-87BD-4FCF-8D41-5CC3BBF5D054}" srcOrd="0" destOrd="0" presId="urn:microsoft.com/office/officeart/2008/layout/VerticalCurvedList"/>
    <dgm:cxn modelId="{403D9F0D-E930-4176-A55D-E43B362CBC31}" type="presParOf" srcId="{B5ABC6F4-87BD-4FCF-8D41-5CC3BBF5D054}" destId="{229CE01E-A691-4734-A11F-7C78E95FCDF6}" srcOrd="0" destOrd="0" presId="urn:microsoft.com/office/officeart/2008/layout/VerticalCurvedList"/>
    <dgm:cxn modelId="{FB36143D-C265-432C-B569-7F578C3CF07D}" type="presParOf" srcId="{B5ABC6F4-87BD-4FCF-8D41-5CC3BBF5D054}" destId="{B17DEAF0-FCFE-45FE-91AF-922B604403ED}" srcOrd="1" destOrd="0" presId="urn:microsoft.com/office/officeart/2008/layout/VerticalCurvedList"/>
    <dgm:cxn modelId="{0C13A538-45EB-4789-8CE7-37BD77FFE0AD}" type="presParOf" srcId="{B5ABC6F4-87BD-4FCF-8D41-5CC3BBF5D054}" destId="{FB30E8A8-9EB0-4FD0-A286-D41737FE6384}" srcOrd="2" destOrd="0" presId="urn:microsoft.com/office/officeart/2008/layout/VerticalCurvedList"/>
    <dgm:cxn modelId="{E6CA141E-2764-48BA-95F2-9EACB8F40ADE}" type="presParOf" srcId="{B5ABC6F4-87BD-4FCF-8D41-5CC3BBF5D054}" destId="{1DB91CBF-B5D8-461F-83D2-79E99848E5EC}" srcOrd="3" destOrd="0" presId="urn:microsoft.com/office/officeart/2008/layout/VerticalCurvedList"/>
    <dgm:cxn modelId="{C5A62BDE-77E5-42B7-ABB5-00A296B3F844}" type="presParOf" srcId="{C27528CA-DAE7-4ABB-BEF3-6D4960357483}" destId="{ED613951-FD68-4B1A-895D-B26F13DD9407}" srcOrd="1" destOrd="0" presId="urn:microsoft.com/office/officeart/2008/layout/VerticalCurvedList"/>
    <dgm:cxn modelId="{E1D2B805-52E9-4998-BD8A-6A6E749ABFF5}" type="presParOf" srcId="{C27528CA-DAE7-4ABB-BEF3-6D4960357483}" destId="{EDF1A09E-FEB1-43BA-95FC-9E196FC986A4}" srcOrd="2" destOrd="0" presId="urn:microsoft.com/office/officeart/2008/layout/VerticalCurvedList"/>
    <dgm:cxn modelId="{B5C146E2-07E8-4B14-99A8-3CD0351FDC3D}" type="presParOf" srcId="{EDF1A09E-FEB1-43BA-95FC-9E196FC986A4}" destId="{3EC8578B-8DE8-4CA8-AC52-057DB7957DBC}" srcOrd="0" destOrd="0" presId="urn:microsoft.com/office/officeart/2008/layout/VerticalCurvedList"/>
    <dgm:cxn modelId="{D7E5B3B2-11BC-4AE2-A4B9-993372A255BC}" type="presParOf" srcId="{C27528CA-DAE7-4ABB-BEF3-6D4960357483}" destId="{282867BC-2F8E-4F29-8DBA-A836B8F13B32}" srcOrd="3" destOrd="0" presId="urn:microsoft.com/office/officeart/2008/layout/VerticalCurvedList"/>
    <dgm:cxn modelId="{AD7D64D1-D015-4578-9476-89A11C1949CD}" type="presParOf" srcId="{C27528CA-DAE7-4ABB-BEF3-6D4960357483}" destId="{75240F6E-901F-44C5-B372-5C9910FDF5FB}" srcOrd="4" destOrd="0" presId="urn:microsoft.com/office/officeart/2008/layout/VerticalCurvedList"/>
    <dgm:cxn modelId="{89650761-4872-4DE2-9DCA-D7A8997721DE}" type="presParOf" srcId="{75240F6E-901F-44C5-B372-5C9910FDF5FB}" destId="{4A6906B3-17CC-46E4-B750-F0E942E57F62}" srcOrd="0" destOrd="0" presId="urn:microsoft.com/office/officeart/2008/layout/VerticalCurvedList"/>
    <dgm:cxn modelId="{B8F491E7-1AA6-4D5C-AA64-B978F243786F}" type="presParOf" srcId="{C27528CA-DAE7-4ABB-BEF3-6D4960357483}" destId="{03A96158-131C-4CAE-8800-D01EBA507B69}" srcOrd="5" destOrd="0" presId="urn:microsoft.com/office/officeart/2008/layout/VerticalCurvedList"/>
    <dgm:cxn modelId="{9DEBA6F7-95DE-4BB7-9BA8-697AAA88BE77}" type="presParOf" srcId="{C27528CA-DAE7-4ABB-BEF3-6D4960357483}" destId="{56113C68-76B1-4333-9BF4-B9F34465D9E7}" srcOrd="6" destOrd="0" presId="urn:microsoft.com/office/officeart/2008/layout/VerticalCurvedList"/>
    <dgm:cxn modelId="{9F3CA2E8-3A1C-4BF8-9851-8C70F9145A93}" type="presParOf" srcId="{56113C68-76B1-4333-9BF4-B9F34465D9E7}" destId="{6D289A22-4F43-4DD1-A61F-2877D51EF2AC}" srcOrd="0" destOrd="0" presId="urn:microsoft.com/office/officeart/2008/layout/VerticalCurvedList"/>
    <dgm:cxn modelId="{D095C84C-AA4C-4AC0-8CEC-C10480DC0FBC}" type="presParOf" srcId="{C27528CA-DAE7-4ABB-BEF3-6D4960357483}" destId="{32B0F6A3-B643-4BC1-97EF-8795CB4B0F0B}" srcOrd="7" destOrd="0" presId="urn:microsoft.com/office/officeart/2008/layout/VerticalCurvedList"/>
    <dgm:cxn modelId="{C6CE7073-6283-4BC0-8BB7-415EC82B3597}" type="presParOf" srcId="{C27528CA-DAE7-4ABB-BEF3-6D4960357483}" destId="{D77C89AB-67E7-4D84-85E4-9C8D3696468F}" srcOrd="8" destOrd="0" presId="urn:microsoft.com/office/officeart/2008/layout/VerticalCurvedList"/>
    <dgm:cxn modelId="{5F81EABA-74A8-423D-9FA8-5F3FA072C1EB}" type="presParOf" srcId="{D77C89AB-67E7-4D84-85E4-9C8D3696468F}" destId="{E039AC0B-F689-4864-B586-AE2E121574B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551E9-115F-49D8-B510-001E15FB549D}"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n-US"/>
        </a:p>
      </dgm:t>
    </dgm:pt>
    <dgm:pt modelId="{4CC6EB8C-69D0-47CA-A76A-1D7EDEA7611C}">
      <dgm:prSet phldrT="[Text]" custT="1"/>
      <dgm:spPr>
        <a:solidFill>
          <a:srgbClr val="F9F9F9"/>
        </a:solidFill>
        <a:ln w="28575">
          <a:solidFill>
            <a:srgbClr val="0000FF"/>
          </a:solidFill>
        </a:ln>
      </dgm:spPr>
      <dgm:t>
        <a:bodyPr/>
        <a:lstStyle/>
        <a:p>
          <a:pPr algn="just"/>
          <a:r>
            <a:rPr lang="en-IN" sz="1800" b="0" dirty="0" smtClean="0">
              <a:latin typeface="Arial" panose="020B0604020202020204" pitchFamily="34" charset="0"/>
              <a:cs typeface="Arial" panose="020B0604020202020204" pitchFamily="34" charset="0"/>
            </a:rPr>
            <a:t>Background and Motivation</a:t>
          </a:r>
          <a:endParaRPr lang="en-US" sz="1800" b="0" dirty="0"/>
        </a:p>
      </dgm:t>
    </dgm:pt>
    <dgm:pt modelId="{48220E84-F10C-4FDF-812F-1C5E2369BB37}" type="parTrans" cxnId="{C466EC53-4344-4145-8450-2DFC81DABCD3}">
      <dgm:prSet/>
      <dgm:spPr/>
      <dgm:t>
        <a:bodyPr/>
        <a:lstStyle/>
        <a:p>
          <a:endParaRPr lang="en-US" b="1"/>
        </a:p>
      </dgm:t>
    </dgm:pt>
    <dgm:pt modelId="{2119418D-D8E2-4C25-95F5-EFF30C8815AA}" type="sibTrans" cxnId="{C466EC53-4344-4145-8450-2DFC81DABCD3}">
      <dgm:prSet/>
      <dgm:spPr>
        <a:ln>
          <a:solidFill>
            <a:srgbClr val="FF0000"/>
          </a:solidFill>
        </a:ln>
      </dgm:spPr>
      <dgm:t>
        <a:bodyPr/>
        <a:lstStyle/>
        <a:p>
          <a:endParaRPr lang="en-US" b="1"/>
        </a:p>
      </dgm:t>
    </dgm:pt>
    <dgm:pt modelId="{3597D656-87B4-477A-A3D9-9DB845D21AB2}">
      <dgm:prSet phldrT="[Text]" custT="1"/>
      <dgm:spPr>
        <a:solidFill>
          <a:srgbClr val="F9F9F9"/>
        </a:solidFill>
        <a:ln w="28575">
          <a:solidFill>
            <a:srgbClr val="0000FF"/>
          </a:solidFill>
        </a:ln>
      </dgm:spPr>
      <dgm:t>
        <a:bodyPr/>
        <a:lstStyle/>
        <a:p>
          <a:r>
            <a:rPr lang="en-IN" sz="1800" b="1" dirty="0" smtClean="0">
              <a:latin typeface="Arial" panose="020B0604020202020204" pitchFamily="34" charset="0"/>
              <a:cs typeface="Arial" panose="020B0604020202020204" pitchFamily="34" charset="0"/>
            </a:rPr>
            <a:t>Summary and Conclusion</a:t>
          </a:r>
          <a:endParaRPr lang="en-US" sz="1800" b="1" dirty="0"/>
        </a:p>
      </dgm:t>
    </dgm:pt>
    <dgm:pt modelId="{05B40CF0-7DBE-4C7D-B51B-B2836C06DFDE}" type="parTrans" cxnId="{CAC04970-70D2-4142-87EB-3671193413ED}">
      <dgm:prSet/>
      <dgm:spPr/>
      <dgm:t>
        <a:bodyPr/>
        <a:lstStyle/>
        <a:p>
          <a:endParaRPr lang="en-US" b="1"/>
        </a:p>
      </dgm:t>
    </dgm:pt>
    <dgm:pt modelId="{FC726C3E-05C8-4E25-9A95-5CDFFFB12D6F}" type="sibTrans" cxnId="{CAC04970-70D2-4142-87EB-3671193413ED}">
      <dgm:prSet/>
      <dgm:spPr/>
      <dgm:t>
        <a:bodyPr/>
        <a:lstStyle/>
        <a:p>
          <a:endParaRPr lang="en-US" b="1"/>
        </a:p>
      </dgm:t>
    </dgm:pt>
    <dgm:pt modelId="{FC2DCA12-FCA7-4C88-8772-9546B929E912}">
      <dgm:prSet custT="1"/>
      <dgm:spPr>
        <a:solidFill>
          <a:srgbClr val="F9F9F9"/>
        </a:solidFill>
        <a:ln w="28575">
          <a:solidFill>
            <a:srgbClr val="0000FF"/>
          </a:solidFill>
        </a:ln>
      </dgm:spPr>
      <dgm:t>
        <a:bodyPr/>
        <a:lstStyle/>
        <a:p>
          <a:pPr algn="just"/>
          <a:r>
            <a:rPr lang="en-IN" sz="1800" b="0" dirty="0" smtClean="0">
              <a:latin typeface="Arial" panose="020B0604020202020204" pitchFamily="34" charset="0"/>
              <a:cs typeface="Arial" panose="020B0604020202020204" pitchFamily="34" charset="0"/>
            </a:rPr>
            <a:t>Methodology</a:t>
          </a:r>
          <a:endParaRPr lang="en-US" sz="1800" b="0" dirty="0"/>
        </a:p>
      </dgm:t>
    </dgm:pt>
    <dgm:pt modelId="{D3A0DA81-9A4A-4BAD-8F6F-C67648CFAF38}" type="parTrans" cxnId="{8F61B83C-843B-4262-9202-764E95286A17}">
      <dgm:prSet/>
      <dgm:spPr/>
      <dgm:t>
        <a:bodyPr/>
        <a:lstStyle/>
        <a:p>
          <a:endParaRPr lang="en-US" b="1"/>
        </a:p>
      </dgm:t>
    </dgm:pt>
    <dgm:pt modelId="{504F825C-8743-47F2-8F26-102BA57BA8BA}" type="sibTrans" cxnId="{8F61B83C-843B-4262-9202-764E95286A17}">
      <dgm:prSet/>
      <dgm:spPr/>
      <dgm:t>
        <a:bodyPr/>
        <a:lstStyle/>
        <a:p>
          <a:endParaRPr lang="en-US" b="1"/>
        </a:p>
      </dgm:t>
    </dgm:pt>
    <dgm:pt modelId="{F8715636-A184-4300-A41F-A8B76FC15786}">
      <dgm:prSet custT="1"/>
      <dgm:spPr>
        <a:solidFill>
          <a:srgbClr val="F9F9F9"/>
        </a:solidFill>
        <a:ln w="28575">
          <a:solidFill>
            <a:srgbClr val="0000FF"/>
          </a:solidFill>
        </a:ln>
      </dgm:spPr>
      <dgm:t>
        <a:bodyPr/>
        <a:lstStyle/>
        <a:p>
          <a:pPr algn="just"/>
          <a:r>
            <a:rPr lang="en-IN" sz="1800" b="0" dirty="0" smtClean="0">
              <a:latin typeface="Arial" panose="020B0604020202020204" pitchFamily="34" charset="0"/>
              <a:cs typeface="Arial" panose="020B0604020202020204" pitchFamily="34" charset="0"/>
            </a:rPr>
            <a:t>Results</a:t>
          </a:r>
          <a:endParaRPr lang="en-US" sz="1800" b="0" dirty="0"/>
        </a:p>
      </dgm:t>
    </dgm:pt>
    <dgm:pt modelId="{24A6F819-A25E-4FA6-8E0F-4D740F91FB5F}" type="parTrans" cxnId="{4594660A-0515-4353-B92A-EF12E9075D4E}">
      <dgm:prSet/>
      <dgm:spPr/>
      <dgm:t>
        <a:bodyPr/>
        <a:lstStyle/>
        <a:p>
          <a:endParaRPr lang="en-US" b="1"/>
        </a:p>
      </dgm:t>
    </dgm:pt>
    <dgm:pt modelId="{8F9B84CF-3EEE-4BEE-AF2B-C7141F084DCD}" type="sibTrans" cxnId="{4594660A-0515-4353-B92A-EF12E9075D4E}">
      <dgm:prSet/>
      <dgm:spPr/>
      <dgm:t>
        <a:bodyPr/>
        <a:lstStyle/>
        <a:p>
          <a:endParaRPr lang="en-US" b="1"/>
        </a:p>
      </dgm:t>
    </dgm:pt>
    <dgm:pt modelId="{B149B7A8-6758-409C-BF4F-7CB74BAE8DA6}" type="pres">
      <dgm:prSet presAssocID="{2E2551E9-115F-49D8-B510-001E15FB549D}" presName="Name0" presStyleCnt="0">
        <dgm:presLayoutVars>
          <dgm:chMax val="7"/>
          <dgm:chPref val="7"/>
          <dgm:dir/>
        </dgm:presLayoutVars>
      </dgm:prSet>
      <dgm:spPr/>
      <dgm:t>
        <a:bodyPr/>
        <a:lstStyle/>
        <a:p>
          <a:endParaRPr lang="en-US"/>
        </a:p>
      </dgm:t>
    </dgm:pt>
    <dgm:pt modelId="{C27528CA-DAE7-4ABB-BEF3-6D4960357483}" type="pres">
      <dgm:prSet presAssocID="{2E2551E9-115F-49D8-B510-001E15FB549D}" presName="Name1" presStyleCnt="0"/>
      <dgm:spPr/>
    </dgm:pt>
    <dgm:pt modelId="{B5ABC6F4-87BD-4FCF-8D41-5CC3BBF5D054}" type="pres">
      <dgm:prSet presAssocID="{2E2551E9-115F-49D8-B510-001E15FB549D}" presName="cycle" presStyleCnt="0"/>
      <dgm:spPr/>
    </dgm:pt>
    <dgm:pt modelId="{229CE01E-A691-4734-A11F-7C78E95FCDF6}" type="pres">
      <dgm:prSet presAssocID="{2E2551E9-115F-49D8-B510-001E15FB549D}" presName="srcNode" presStyleLbl="node1" presStyleIdx="0" presStyleCnt="4"/>
      <dgm:spPr/>
    </dgm:pt>
    <dgm:pt modelId="{B17DEAF0-FCFE-45FE-91AF-922B604403ED}" type="pres">
      <dgm:prSet presAssocID="{2E2551E9-115F-49D8-B510-001E15FB549D}" presName="conn" presStyleLbl="parChTrans1D2" presStyleIdx="0" presStyleCnt="1"/>
      <dgm:spPr/>
      <dgm:t>
        <a:bodyPr/>
        <a:lstStyle/>
        <a:p>
          <a:endParaRPr lang="en-US"/>
        </a:p>
      </dgm:t>
    </dgm:pt>
    <dgm:pt modelId="{FB30E8A8-9EB0-4FD0-A286-D41737FE6384}" type="pres">
      <dgm:prSet presAssocID="{2E2551E9-115F-49D8-B510-001E15FB549D}" presName="extraNode" presStyleLbl="node1" presStyleIdx="0" presStyleCnt="4"/>
      <dgm:spPr/>
    </dgm:pt>
    <dgm:pt modelId="{1DB91CBF-B5D8-461F-83D2-79E99848E5EC}" type="pres">
      <dgm:prSet presAssocID="{2E2551E9-115F-49D8-B510-001E15FB549D}" presName="dstNode" presStyleLbl="node1" presStyleIdx="0" presStyleCnt="4"/>
      <dgm:spPr/>
    </dgm:pt>
    <dgm:pt modelId="{ED613951-FD68-4B1A-895D-B26F13DD9407}" type="pres">
      <dgm:prSet presAssocID="{4CC6EB8C-69D0-47CA-A76A-1D7EDEA7611C}" presName="text_1" presStyleLbl="node1" presStyleIdx="0" presStyleCnt="4">
        <dgm:presLayoutVars>
          <dgm:bulletEnabled val="1"/>
        </dgm:presLayoutVars>
      </dgm:prSet>
      <dgm:spPr/>
      <dgm:t>
        <a:bodyPr/>
        <a:lstStyle/>
        <a:p>
          <a:endParaRPr lang="en-US"/>
        </a:p>
      </dgm:t>
    </dgm:pt>
    <dgm:pt modelId="{EDF1A09E-FEB1-43BA-95FC-9E196FC986A4}" type="pres">
      <dgm:prSet presAssocID="{4CC6EB8C-69D0-47CA-A76A-1D7EDEA7611C}" presName="accent_1" presStyleCnt="0"/>
      <dgm:spPr/>
    </dgm:pt>
    <dgm:pt modelId="{3EC8578B-8DE8-4CA8-AC52-057DB7957DBC}" type="pres">
      <dgm:prSet presAssocID="{4CC6EB8C-69D0-47CA-A76A-1D7EDEA7611C}" presName="accentRepeatNode" presStyleLbl="solidFgAcc1" presStyleIdx="0" presStyleCnt="4"/>
      <dgm:spPr>
        <a:solidFill>
          <a:schemeClr val="bg1"/>
        </a:solidFill>
        <a:ln w="28575">
          <a:solidFill>
            <a:srgbClr val="FF0000"/>
          </a:solidFill>
        </a:ln>
      </dgm:spPr>
      <dgm:t>
        <a:bodyPr/>
        <a:lstStyle/>
        <a:p>
          <a:endParaRPr lang="en-US"/>
        </a:p>
      </dgm:t>
    </dgm:pt>
    <dgm:pt modelId="{282867BC-2F8E-4F29-8DBA-A836B8F13B32}" type="pres">
      <dgm:prSet presAssocID="{FC2DCA12-FCA7-4C88-8772-9546B929E912}" presName="text_2" presStyleLbl="node1" presStyleIdx="1" presStyleCnt="4">
        <dgm:presLayoutVars>
          <dgm:bulletEnabled val="1"/>
        </dgm:presLayoutVars>
      </dgm:prSet>
      <dgm:spPr/>
      <dgm:t>
        <a:bodyPr/>
        <a:lstStyle/>
        <a:p>
          <a:endParaRPr lang="en-US"/>
        </a:p>
      </dgm:t>
    </dgm:pt>
    <dgm:pt modelId="{75240F6E-901F-44C5-B372-5C9910FDF5FB}" type="pres">
      <dgm:prSet presAssocID="{FC2DCA12-FCA7-4C88-8772-9546B929E912}" presName="accent_2" presStyleCnt="0"/>
      <dgm:spPr/>
    </dgm:pt>
    <dgm:pt modelId="{4A6906B3-17CC-46E4-B750-F0E942E57F62}" type="pres">
      <dgm:prSet presAssocID="{FC2DCA12-FCA7-4C88-8772-9546B929E912}" presName="accentRepeatNode" presStyleLbl="solidFgAcc1" presStyleIdx="1" presStyleCnt="4"/>
      <dgm:spPr>
        <a:solidFill>
          <a:schemeClr val="bg1"/>
        </a:solidFill>
        <a:ln w="28575">
          <a:solidFill>
            <a:srgbClr val="FF0000"/>
          </a:solidFill>
        </a:ln>
      </dgm:spPr>
    </dgm:pt>
    <dgm:pt modelId="{03A96158-131C-4CAE-8800-D01EBA507B69}" type="pres">
      <dgm:prSet presAssocID="{F8715636-A184-4300-A41F-A8B76FC15786}" presName="text_3" presStyleLbl="node1" presStyleIdx="2" presStyleCnt="4">
        <dgm:presLayoutVars>
          <dgm:bulletEnabled val="1"/>
        </dgm:presLayoutVars>
      </dgm:prSet>
      <dgm:spPr/>
      <dgm:t>
        <a:bodyPr/>
        <a:lstStyle/>
        <a:p>
          <a:endParaRPr lang="en-US"/>
        </a:p>
      </dgm:t>
    </dgm:pt>
    <dgm:pt modelId="{56113C68-76B1-4333-9BF4-B9F34465D9E7}" type="pres">
      <dgm:prSet presAssocID="{F8715636-A184-4300-A41F-A8B76FC15786}" presName="accent_3" presStyleCnt="0"/>
      <dgm:spPr/>
    </dgm:pt>
    <dgm:pt modelId="{6D289A22-4F43-4DD1-A61F-2877D51EF2AC}" type="pres">
      <dgm:prSet presAssocID="{F8715636-A184-4300-A41F-A8B76FC15786}" presName="accentRepeatNode" presStyleLbl="solidFgAcc1" presStyleIdx="2" presStyleCnt="4"/>
      <dgm:spPr>
        <a:solidFill>
          <a:schemeClr val="bg1"/>
        </a:solidFill>
        <a:ln w="28575">
          <a:solidFill>
            <a:srgbClr val="FF0000"/>
          </a:solidFill>
        </a:ln>
      </dgm:spPr>
    </dgm:pt>
    <dgm:pt modelId="{32B0F6A3-B643-4BC1-97EF-8795CB4B0F0B}" type="pres">
      <dgm:prSet presAssocID="{3597D656-87B4-477A-A3D9-9DB845D21AB2}" presName="text_4" presStyleLbl="node1" presStyleIdx="3" presStyleCnt="4">
        <dgm:presLayoutVars>
          <dgm:bulletEnabled val="1"/>
        </dgm:presLayoutVars>
      </dgm:prSet>
      <dgm:spPr/>
      <dgm:t>
        <a:bodyPr/>
        <a:lstStyle/>
        <a:p>
          <a:endParaRPr lang="en-US"/>
        </a:p>
      </dgm:t>
    </dgm:pt>
    <dgm:pt modelId="{D77C89AB-67E7-4D84-85E4-9C8D3696468F}" type="pres">
      <dgm:prSet presAssocID="{3597D656-87B4-477A-A3D9-9DB845D21AB2}" presName="accent_4" presStyleCnt="0"/>
      <dgm:spPr/>
    </dgm:pt>
    <dgm:pt modelId="{E039AC0B-F689-4864-B586-AE2E121574BB}" type="pres">
      <dgm:prSet presAssocID="{3597D656-87B4-477A-A3D9-9DB845D21AB2}" presName="accentRepeatNode" presStyleLbl="solidFgAcc1" presStyleIdx="3" presStyleCnt="4"/>
      <dgm:spPr>
        <a:solidFill>
          <a:schemeClr val="bg1"/>
        </a:solidFill>
        <a:ln w="28575">
          <a:solidFill>
            <a:srgbClr val="FF0000"/>
          </a:solidFill>
        </a:ln>
      </dgm:spPr>
    </dgm:pt>
  </dgm:ptLst>
  <dgm:cxnLst>
    <dgm:cxn modelId="{67188308-A993-432B-8617-1B05CD216E4C}" type="presOf" srcId="{2E2551E9-115F-49D8-B510-001E15FB549D}" destId="{B149B7A8-6758-409C-BF4F-7CB74BAE8DA6}" srcOrd="0" destOrd="0" presId="urn:microsoft.com/office/officeart/2008/layout/VerticalCurvedList"/>
    <dgm:cxn modelId="{8F61B83C-843B-4262-9202-764E95286A17}" srcId="{2E2551E9-115F-49D8-B510-001E15FB549D}" destId="{FC2DCA12-FCA7-4C88-8772-9546B929E912}" srcOrd="1" destOrd="0" parTransId="{D3A0DA81-9A4A-4BAD-8F6F-C67648CFAF38}" sibTransId="{504F825C-8743-47F2-8F26-102BA57BA8BA}"/>
    <dgm:cxn modelId="{5E671760-A058-472A-94AD-EA25E57FF1B0}" type="presOf" srcId="{F8715636-A184-4300-A41F-A8B76FC15786}" destId="{03A96158-131C-4CAE-8800-D01EBA507B69}" srcOrd="0" destOrd="0" presId="urn:microsoft.com/office/officeart/2008/layout/VerticalCurvedList"/>
    <dgm:cxn modelId="{4594660A-0515-4353-B92A-EF12E9075D4E}" srcId="{2E2551E9-115F-49D8-B510-001E15FB549D}" destId="{F8715636-A184-4300-A41F-A8B76FC15786}" srcOrd="2" destOrd="0" parTransId="{24A6F819-A25E-4FA6-8E0F-4D740F91FB5F}" sibTransId="{8F9B84CF-3EEE-4BEE-AF2B-C7141F084DCD}"/>
    <dgm:cxn modelId="{CAC04970-70D2-4142-87EB-3671193413ED}" srcId="{2E2551E9-115F-49D8-B510-001E15FB549D}" destId="{3597D656-87B4-477A-A3D9-9DB845D21AB2}" srcOrd="3" destOrd="0" parTransId="{05B40CF0-7DBE-4C7D-B51B-B2836C06DFDE}" sibTransId="{FC726C3E-05C8-4E25-9A95-5CDFFFB12D6F}"/>
    <dgm:cxn modelId="{619F2DB1-BC06-4ED6-AE88-74106AFAFFF9}" type="presOf" srcId="{2119418D-D8E2-4C25-95F5-EFF30C8815AA}" destId="{B17DEAF0-FCFE-45FE-91AF-922B604403ED}" srcOrd="0" destOrd="0" presId="urn:microsoft.com/office/officeart/2008/layout/VerticalCurvedList"/>
    <dgm:cxn modelId="{3286A38A-BA6C-4488-BD25-D1A010FF8976}" type="presOf" srcId="{3597D656-87B4-477A-A3D9-9DB845D21AB2}" destId="{32B0F6A3-B643-4BC1-97EF-8795CB4B0F0B}" srcOrd="0" destOrd="0" presId="urn:microsoft.com/office/officeart/2008/layout/VerticalCurvedList"/>
    <dgm:cxn modelId="{B5AA574A-48FC-4DA0-BB28-B3960B980DF0}" type="presOf" srcId="{4CC6EB8C-69D0-47CA-A76A-1D7EDEA7611C}" destId="{ED613951-FD68-4B1A-895D-B26F13DD9407}" srcOrd="0" destOrd="0" presId="urn:microsoft.com/office/officeart/2008/layout/VerticalCurvedList"/>
    <dgm:cxn modelId="{83C1856C-D7A2-4892-A85D-374669D2F5E6}" type="presOf" srcId="{FC2DCA12-FCA7-4C88-8772-9546B929E912}" destId="{282867BC-2F8E-4F29-8DBA-A836B8F13B32}" srcOrd="0" destOrd="0" presId="urn:microsoft.com/office/officeart/2008/layout/VerticalCurvedList"/>
    <dgm:cxn modelId="{C466EC53-4344-4145-8450-2DFC81DABCD3}" srcId="{2E2551E9-115F-49D8-B510-001E15FB549D}" destId="{4CC6EB8C-69D0-47CA-A76A-1D7EDEA7611C}" srcOrd="0" destOrd="0" parTransId="{48220E84-F10C-4FDF-812F-1C5E2369BB37}" sibTransId="{2119418D-D8E2-4C25-95F5-EFF30C8815AA}"/>
    <dgm:cxn modelId="{0568C6FC-699A-4B46-950E-600ECFCB174F}" type="presParOf" srcId="{B149B7A8-6758-409C-BF4F-7CB74BAE8DA6}" destId="{C27528CA-DAE7-4ABB-BEF3-6D4960357483}" srcOrd="0" destOrd="0" presId="urn:microsoft.com/office/officeart/2008/layout/VerticalCurvedList"/>
    <dgm:cxn modelId="{D674E7E0-3DFA-45B6-AE5B-A340FFF666AE}" type="presParOf" srcId="{C27528CA-DAE7-4ABB-BEF3-6D4960357483}" destId="{B5ABC6F4-87BD-4FCF-8D41-5CC3BBF5D054}" srcOrd="0" destOrd="0" presId="urn:microsoft.com/office/officeart/2008/layout/VerticalCurvedList"/>
    <dgm:cxn modelId="{403D9F0D-E930-4176-A55D-E43B362CBC31}" type="presParOf" srcId="{B5ABC6F4-87BD-4FCF-8D41-5CC3BBF5D054}" destId="{229CE01E-A691-4734-A11F-7C78E95FCDF6}" srcOrd="0" destOrd="0" presId="urn:microsoft.com/office/officeart/2008/layout/VerticalCurvedList"/>
    <dgm:cxn modelId="{FB36143D-C265-432C-B569-7F578C3CF07D}" type="presParOf" srcId="{B5ABC6F4-87BD-4FCF-8D41-5CC3BBF5D054}" destId="{B17DEAF0-FCFE-45FE-91AF-922B604403ED}" srcOrd="1" destOrd="0" presId="urn:microsoft.com/office/officeart/2008/layout/VerticalCurvedList"/>
    <dgm:cxn modelId="{0C13A538-45EB-4789-8CE7-37BD77FFE0AD}" type="presParOf" srcId="{B5ABC6F4-87BD-4FCF-8D41-5CC3BBF5D054}" destId="{FB30E8A8-9EB0-4FD0-A286-D41737FE6384}" srcOrd="2" destOrd="0" presId="urn:microsoft.com/office/officeart/2008/layout/VerticalCurvedList"/>
    <dgm:cxn modelId="{E6CA141E-2764-48BA-95F2-9EACB8F40ADE}" type="presParOf" srcId="{B5ABC6F4-87BD-4FCF-8D41-5CC3BBF5D054}" destId="{1DB91CBF-B5D8-461F-83D2-79E99848E5EC}" srcOrd="3" destOrd="0" presId="urn:microsoft.com/office/officeart/2008/layout/VerticalCurvedList"/>
    <dgm:cxn modelId="{C5A62BDE-77E5-42B7-ABB5-00A296B3F844}" type="presParOf" srcId="{C27528CA-DAE7-4ABB-BEF3-6D4960357483}" destId="{ED613951-FD68-4B1A-895D-B26F13DD9407}" srcOrd="1" destOrd="0" presId="urn:microsoft.com/office/officeart/2008/layout/VerticalCurvedList"/>
    <dgm:cxn modelId="{E1D2B805-52E9-4998-BD8A-6A6E749ABFF5}" type="presParOf" srcId="{C27528CA-DAE7-4ABB-BEF3-6D4960357483}" destId="{EDF1A09E-FEB1-43BA-95FC-9E196FC986A4}" srcOrd="2" destOrd="0" presId="urn:microsoft.com/office/officeart/2008/layout/VerticalCurvedList"/>
    <dgm:cxn modelId="{B5C146E2-07E8-4B14-99A8-3CD0351FDC3D}" type="presParOf" srcId="{EDF1A09E-FEB1-43BA-95FC-9E196FC986A4}" destId="{3EC8578B-8DE8-4CA8-AC52-057DB7957DBC}" srcOrd="0" destOrd="0" presId="urn:microsoft.com/office/officeart/2008/layout/VerticalCurvedList"/>
    <dgm:cxn modelId="{D7E5B3B2-11BC-4AE2-A4B9-993372A255BC}" type="presParOf" srcId="{C27528CA-DAE7-4ABB-BEF3-6D4960357483}" destId="{282867BC-2F8E-4F29-8DBA-A836B8F13B32}" srcOrd="3" destOrd="0" presId="urn:microsoft.com/office/officeart/2008/layout/VerticalCurvedList"/>
    <dgm:cxn modelId="{AD7D64D1-D015-4578-9476-89A11C1949CD}" type="presParOf" srcId="{C27528CA-DAE7-4ABB-BEF3-6D4960357483}" destId="{75240F6E-901F-44C5-B372-5C9910FDF5FB}" srcOrd="4" destOrd="0" presId="urn:microsoft.com/office/officeart/2008/layout/VerticalCurvedList"/>
    <dgm:cxn modelId="{89650761-4872-4DE2-9DCA-D7A8997721DE}" type="presParOf" srcId="{75240F6E-901F-44C5-B372-5C9910FDF5FB}" destId="{4A6906B3-17CC-46E4-B750-F0E942E57F62}" srcOrd="0" destOrd="0" presId="urn:microsoft.com/office/officeart/2008/layout/VerticalCurvedList"/>
    <dgm:cxn modelId="{B8F491E7-1AA6-4D5C-AA64-B978F243786F}" type="presParOf" srcId="{C27528CA-DAE7-4ABB-BEF3-6D4960357483}" destId="{03A96158-131C-4CAE-8800-D01EBA507B69}" srcOrd="5" destOrd="0" presId="urn:microsoft.com/office/officeart/2008/layout/VerticalCurvedList"/>
    <dgm:cxn modelId="{9DEBA6F7-95DE-4BB7-9BA8-697AAA88BE77}" type="presParOf" srcId="{C27528CA-DAE7-4ABB-BEF3-6D4960357483}" destId="{56113C68-76B1-4333-9BF4-B9F34465D9E7}" srcOrd="6" destOrd="0" presId="urn:microsoft.com/office/officeart/2008/layout/VerticalCurvedList"/>
    <dgm:cxn modelId="{9F3CA2E8-3A1C-4BF8-9851-8C70F9145A93}" type="presParOf" srcId="{56113C68-76B1-4333-9BF4-B9F34465D9E7}" destId="{6D289A22-4F43-4DD1-A61F-2877D51EF2AC}" srcOrd="0" destOrd="0" presId="urn:microsoft.com/office/officeart/2008/layout/VerticalCurvedList"/>
    <dgm:cxn modelId="{D095C84C-AA4C-4AC0-8CEC-C10480DC0FBC}" type="presParOf" srcId="{C27528CA-DAE7-4ABB-BEF3-6D4960357483}" destId="{32B0F6A3-B643-4BC1-97EF-8795CB4B0F0B}" srcOrd="7" destOrd="0" presId="urn:microsoft.com/office/officeart/2008/layout/VerticalCurvedList"/>
    <dgm:cxn modelId="{C6CE7073-6283-4BC0-8BB7-415EC82B3597}" type="presParOf" srcId="{C27528CA-DAE7-4ABB-BEF3-6D4960357483}" destId="{D77C89AB-67E7-4D84-85E4-9C8D3696468F}" srcOrd="8" destOrd="0" presId="urn:microsoft.com/office/officeart/2008/layout/VerticalCurvedList"/>
    <dgm:cxn modelId="{5F81EABA-74A8-423D-9FA8-5F3FA072C1EB}" type="presParOf" srcId="{D77C89AB-67E7-4D84-85E4-9C8D3696468F}" destId="{E039AC0B-F689-4864-B586-AE2E121574B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DEAF0-FCFE-45FE-91AF-922B604403ED}">
      <dsp:nvSpPr>
        <dsp:cNvPr id="0" name=""/>
        <dsp:cNvSpPr/>
      </dsp:nvSpPr>
      <dsp:spPr>
        <a:xfrm>
          <a:off x="-7048130" y="-1077449"/>
          <a:ext cx="8387747" cy="8387747"/>
        </a:xfrm>
        <a:prstGeom prst="blockArc">
          <a:avLst>
            <a:gd name="adj1" fmla="val 18900000"/>
            <a:gd name="adj2" fmla="val 2700000"/>
            <a:gd name="adj3" fmla="val 258"/>
          </a:avLst>
        </a:prstGeom>
        <a:noFill/>
        <a:ln w="22225" cap="rnd"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ED613951-FD68-4B1A-895D-B26F13DD9407}">
      <dsp:nvSpPr>
        <dsp:cNvPr id="0" name=""/>
        <dsp:cNvSpPr/>
      </dsp:nvSpPr>
      <dsp:spPr>
        <a:xfrm>
          <a:off x="700883" y="479181"/>
          <a:ext cx="10368558"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just" defTabSz="800100">
            <a:lnSpc>
              <a:spcPct val="90000"/>
            </a:lnSpc>
            <a:spcBef>
              <a:spcPct val="0"/>
            </a:spcBef>
            <a:spcAft>
              <a:spcPct val="35000"/>
            </a:spcAft>
          </a:pPr>
          <a:r>
            <a:rPr lang="en-IN" sz="1800" b="1" kern="1200" dirty="0" smtClean="0">
              <a:latin typeface="Arial" panose="020B0604020202020204" pitchFamily="34" charset="0"/>
              <a:cs typeface="Arial" panose="020B0604020202020204" pitchFamily="34" charset="0"/>
            </a:rPr>
            <a:t>Background and Motivation</a:t>
          </a:r>
          <a:endParaRPr lang="en-US" sz="1800" b="1" kern="1200" dirty="0"/>
        </a:p>
      </dsp:txBody>
      <dsp:txXfrm>
        <a:off x="700883" y="479181"/>
        <a:ext cx="10368558" cy="958861"/>
      </dsp:txXfrm>
    </dsp:sp>
    <dsp:sp modelId="{3EC8578B-8DE8-4CA8-AC52-057DB7957DBC}">
      <dsp:nvSpPr>
        <dsp:cNvPr id="0" name=""/>
        <dsp:cNvSpPr/>
      </dsp:nvSpPr>
      <dsp:spPr>
        <a:xfrm>
          <a:off x="101595" y="359323"/>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282867BC-2F8E-4F29-8DBA-A836B8F13B32}">
      <dsp:nvSpPr>
        <dsp:cNvPr id="0" name=""/>
        <dsp:cNvSpPr/>
      </dsp:nvSpPr>
      <dsp:spPr>
        <a:xfrm>
          <a:off x="1250621" y="1917722"/>
          <a:ext cx="9818821"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just" defTabSz="800100">
            <a:lnSpc>
              <a:spcPct val="90000"/>
            </a:lnSpc>
            <a:spcBef>
              <a:spcPct val="0"/>
            </a:spcBef>
            <a:spcAft>
              <a:spcPct val="35000"/>
            </a:spcAft>
          </a:pPr>
          <a:r>
            <a:rPr lang="en-IN" sz="1800" b="0" kern="1200" dirty="0" smtClean="0">
              <a:latin typeface="Arial" panose="020B0604020202020204" pitchFamily="34" charset="0"/>
              <a:cs typeface="Arial" panose="020B0604020202020204" pitchFamily="34" charset="0"/>
            </a:rPr>
            <a:t>Methodology</a:t>
          </a:r>
          <a:endParaRPr lang="en-US" sz="1800" b="0" kern="1200" dirty="0"/>
        </a:p>
      </dsp:txBody>
      <dsp:txXfrm>
        <a:off x="1250621" y="1917722"/>
        <a:ext cx="9818821" cy="958861"/>
      </dsp:txXfrm>
    </dsp:sp>
    <dsp:sp modelId="{4A6906B3-17CC-46E4-B750-F0E942E57F62}">
      <dsp:nvSpPr>
        <dsp:cNvPr id="0" name=""/>
        <dsp:cNvSpPr/>
      </dsp:nvSpPr>
      <dsp:spPr>
        <a:xfrm>
          <a:off x="651332" y="1797865"/>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03A96158-131C-4CAE-8800-D01EBA507B69}">
      <dsp:nvSpPr>
        <dsp:cNvPr id="0" name=""/>
        <dsp:cNvSpPr/>
      </dsp:nvSpPr>
      <dsp:spPr>
        <a:xfrm>
          <a:off x="1250621" y="3356263"/>
          <a:ext cx="9818821"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just" defTabSz="800100">
            <a:lnSpc>
              <a:spcPct val="90000"/>
            </a:lnSpc>
            <a:spcBef>
              <a:spcPct val="0"/>
            </a:spcBef>
            <a:spcAft>
              <a:spcPct val="35000"/>
            </a:spcAft>
          </a:pPr>
          <a:r>
            <a:rPr lang="en-IN" sz="1800" b="0" kern="1200" dirty="0" smtClean="0">
              <a:latin typeface="Arial" panose="020B0604020202020204" pitchFamily="34" charset="0"/>
              <a:cs typeface="Arial" panose="020B0604020202020204" pitchFamily="34" charset="0"/>
            </a:rPr>
            <a:t>Results</a:t>
          </a:r>
          <a:endParaRPr lang="en-US" sz="1800" b="0" kern="1200" dirty="0"/>
        </a:p>
      </dsp:txBody>
      <dsp:txXfrm>
        <a:off x="1250621" y="3356263"/>
        <a:ext cx="9818821" cy="958861"/>
      </dsp:txXfrm>
    </dsp:sp>
    <dsp:sp modelId="{6D289A22-4F43-4DD1-A61F-2877D51EF2AC}">
      <dsp:nvSpPr>
        <dsp:cNvPr id="0" name=""/>
        <dsp:cNvSpPr/>
      </dsp:nvSpPr>
      <dsp:spPr>
        <a:xfrm>
          <a:off x="651332" y="3236406"/>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32B0F6A3-B643-4BC1-97EF-8795CB4B0F0B}">
      <dsp:nvSpPr>
        <dsp:cNvPr id="0" name=""/>
        <dsp:cNvSpPr/>
      </dsp:nvSpPr>
      <dsp:spPr>
        <a:xfrm>
          <a:off x="700883" y="4794805"/>
          <a:ext cx="10368558"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l" defTabSz="800100">
            <a:lnSpc>
              <a:spcPct val="90000"/>
            </a:lnSpc>
            <a:spcBef>
              <a:spcPct val="0"/>
            </a:spcBef>
            <a:spcAft>
              <a:spcPct val="35000"/>
            </a:spcAft>
          </a:pPr>
          <a:r>
            <a:rPr lang="en-IN" sz="1800" b="0" kern="1200" dirty="0" smtClean="0">
              <a:latin typeface="Arial" panose="020B0604020202020204" pitchFamily="34" charset="0"/>
              <a:cs typeface="Arial" panose="020B0604020202020204" pitchFamily="34" charset="0"/>
            </a:rPr>
            <a:t>Summary and Conclusion</a:t>
          </a:r>
          <a:endParaRPr lang="en-US" sz="1800" b="0" kern="1200" dirty="0"/>
        </a:p>
      </dsp:txBody>
      <dsp:txXfrm>
        <a:off x="700883" y="4794805"/>
        <a:ext cx="10368558" cy="958861"/>
      </dsp:txXfrm>
    </dsp:sp>
    <dsp:sp modelId="{E039AC0B-F689-4864-B586-AE2E121574BB}">
      <dsp:nvSpPr>
        <dsp:cNvPr id="0" name=""/>
        <dsp:cNvSpPr/>
      </dsp:nvSpPr>
      <dsp:spPr>
        <a:xfrm>
          <a:off x="101595" y="4674947"/>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DEAF0-FCFE-45FE-91AF-922B604403ED}">
      <dsp:nvSpPr>
        <dsp:cNvPr id="0" name=""/>
        <dsp:cNvSpPr/>
      </dsp:nvSpPr>
      <dsp:spPr>
        <a:xfrm>
          <a:off x="-7048130" y="-1077449"/>
          <a:ext cx="8387747" cy="8387747"/>
        </a:xfrm>
        <a:prstGeom prst="blockArc">
          <a:avLst>
            <a:gd name="adj1" fmla="val 18900000"/>
            <a:gd name="adj2" fmla="val 2700000"/>
            <a:gd name="adj3" fmla="val 258"/>
          </a:avLst>
        </a:prstGeom>
        <a:noFill/>
        <a:ln w="22225" cap="rnd"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ED613951-FD68-4B1A-895D-B26F13DD9407}">
      <dsp:nvSpPr>
        <dsp:cNvPr id="0" name=""/>
        <dsp:cNvSpPr/>
      </dsp:nvSpPr>
      <dsp:spPr>
        <a:xfrm>
          <a:off x="700883" y="479181"/>
          <a:ext cx="10368558"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just" defTabSz="800100">
            <a:lnSpc>
              <a:spcPct val="90000"/>
            </a:lnSpc>
            <a:spcBef>
              <a:spcPct val="0"/>
            </a:spcBef>
            <a:spcAft>
              <a:spcPct val="35000"/>
            </a:spcAft>
          </a:pPr>
          <a:r>
            <a:rPr lang="en-IN" sz="1800" b="0" kern="1200" dirty="0" smtClean="0">
              <a:latin typeface="Arial" panose="020B0604020202020204" pitchFamily="34" charset="0"/>
              <a:cs typeface="Arial" panose="020B0604020202020204" pitchFamily="34" charset="0"/>
            </a:rPr>
            <a:t>Background and Motivation</a:t>
          </a:r>
          <a:endParaRPr lang="en-US" sz="1800" b="0" kern="1200" dirty="0"/>
        </a:p>
      </dsp:txBody>
      <dsp:txXfrm>
        <a:off x="700883" y="479181"/>
        <a:ext cx="10368558" cy="958861"/>
      </dsp:txXfrm>
    </dsp:sp>
    <dsp:sp modelId="{3EC8578B-8DE8-4CA8-AC52-057DB7957DBC}">
      <dsp:nvSpPr>
        <dsp:cNvPr id="0" name=""/>
        <dsp:cNvSpPr/>
      </dsp:nvSpPr>
      <dsp:spPr>
        <a:xfrm>
          <a:off x="101595" y="359323"/>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282867BC-2F8E-4F29-8DBA-A836B8F13B32}">
      <dsp:nvSpPr>
        <dsp:cNvPr id="0" name=""/>
        <dsp:cNvSpPr/>
      </dsp:nvSpPr>
      <dsp:spPr>
        <a:xfrm>
          <a:off x="1250621" y="1917722"/>
          <a:ext cx="9818821"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just" defTabSz="800100">
            <a:lnSpc>
              <a:spcPct val="90000"/>
            </a:lnSpc>
            <a:spcBef>
              <a:spcPct val="0"/>
            </a:spcBef>
            <a:spcAft>
              <a:spcPct val="35000"/>
            </a:spcAft>
          </a:pPr>
          <a:r>
            <a:rPr lang="en-IN" sz="1800" b="1" kern="1200" dirty="0" smtClean="0">
              <a:latin typeface="Arial" panose="020B0604020202020204" pitchFamily="34" charset="0"/>
              <a:cs typeface="Arial" panose="020B0604020202020204" pitchFamily="34" charset="0"/>
            </a:rPr>
            <a:t>Methodology</a:t>
          </a:r>
          <a:endParaRPr lang="en-US" sz="1800" b="1" kern="1200" dirty="0"/>
        </a:p>
      </dsp:txBody>
      <dsp:txXfrm>
        <a:off x="1250621" y="1917722"/>
        <a:ext cx="9818821" cy="958861"/>
      </dsp:txXfrm>
    </dsp:sp>
    <dsp:sp modelId="{4A6906B3-17CC-46E4-B750-F0E942E57F62}">
      <dsp:nvSpPr>
        <dsp:cNvPr id="0" name=""/>
        <dsp:cNvSpPr/>
      </dsp:nvSpPr>
      <dsp:spPr>
        <a:xfrm>
          <a:off x="651332" y="1797865"/>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03A96158-131C-4CAE-8800-D01EBA507B69}">
      <dsp:nvSpPr>
        <dsp:cNvPr id="0" name=""/>
        <dsp:cNvSpPr/>
      </dsp:nvSpPr>
      <dsp:spPr>
        <a:xfrm>
          <a:off x="1250621" y="3356263"/>
          <a:ext cx="9818821"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just" defTabSz="800100">
            <a:lnSpc>
              <a:spcPct val="90000"/>
            </a:lnSpc>
            <a:spcBef>
              <a:spcPct val="0"/>
            </a:spcBef>
            <a:spcAft>
              <a:spcPct val="35000"/>
            </a:spcAft>
          </a:pPr>
          <a:r>
            <a:rPr lang="en-IN" sz="1800" b="0" kern="1200" dirty="0" smtClean="0">
              <a:latin typeface="Arial" panose="020B0604020202020204" pitchFamily="34" charset="0"/>
              <a:cs typeface="Arial" panose="020B0604020202020204" pitchFamily="34" charset="0"/>
            </a:rPr>
            <a:t>Results</a:t>
          </a:r>
          <a:endParaRPr lang="en-US" sz="1800" b="0" kern="1200" dirty="0"/>
        </a:p>
      </dsp:txBody>
      <dsp:txXfrm>
        <a:off x="1250621" y="3356263"/>
        <a:ext cx="9818821" cy="958861"/>
      </dsp:txXfrm>
    </dsp:sp>
    <dsp:sp modelId="{6D289A22-4F43-4DD1-A61F-2877D51EF2AC}">
      <dsp:nvSpPr>
        <dsp:cNvPr id="0" name=""/>
        <dsp:cNvSpPr/>
      </dsp:nvSpPr>
      <dsp:spPr>
        <a:xfrm>
          <a:off x="651332" y="3236406"/>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32B0F6A3-B643-4BC1-97EF-8795CB4B0F0B}">
      <dsp:nvSpPr>
        <dsp:cNvPr id="0" name=""/>
        <dsp:cNvSpPr/>
      </dsp:nvSpPr>
      <dsp:spPr>
        <a:xfrm>
          <a:off x="700883" y="4794805"/>
          <a:ext cx="10368558"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l" defTabSz="800100">
            <a:lnSpc>
              <a:spcPct val="90000"/>
            </a:lnSpc>
            <a:spcBef>
              <a:spcPct val="0"/>
            </a:spcBef>
            <a:spcAft>
              <a:spcPct val="35000"/>
            </a:spcAft>
          </a:pPr>
          <a:r>
            <a:rPr lang="en-IN" sz="1800" b="0" kern="1200" dirty="0" smtClean="0">
              <a:latin typeface="Arial" panose="020B0604020202020204" pitchFamily="34" charset="0"/>
              <a:cs typeface="Arial" panose="020B0604020202020204" pitchFamily="34" charset="0"/>
            </a:rPr>
            <a:t>Summary and Conclusion</a:t>
          </a:r>
          <a:endParaRPr lang="en-US" sz="1800" b="0" kern="1200" dirty="0"/>
        </a:p>
      </dsp:txBody>
      <dsp:txXfrm>
        <a:off x="700883" y="4794805"/>
        <a:ext cx="10368558" cy="958861"/>
      </dsp:txXfrm>
    </dsp:sp>
    <dsp:sp modelId="{E039AC0B-F689-4864-B586-AE2E121574BB}">
      <dsp:nvSpPr>
        <dsp:cNvPr id="0" name=""/>
        <dsp:cNvSpPr/>
      </dsp:nvSpPr>
      <dsp:spPr>
        <a:xfrm>
          <a:off x="101595" y="4674947"/>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DEAF0-FCFE-45FE-91AF-922B604403ED}">
      <dsp:nvSpPr>
        <dsp:cNvPr id="0" name=""/>
        <dsp:cNvSpPr/>
      </dsp:nvSpPr>
      <dsp:spPr>
        <a:xfrm>
          <a:off x="-7048130" y="-1077449"/>
          <a:ext cx="8387747" cy="8387747"/>
        </a:xfrm>
        <a:prstGeom prst="blockArc">
          <a:avLst>
            <a:gd name="adj1" fmla="val 18900000"/>
            <a:gd name="adj2" fmla="val 2700000"/>
            <a:gd name="adj3" fmla="val 258"/>
          </a:avLst>
        </a:prstGeom>
        <a:noFill/>
        <a:ln w="22225" cap="rnd"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ED613951-FD68-4B1A-895D-B26F13DD9407}">
      <dsp:nvSpPr>
        <dsp:cNvPr id="0" name=""/>
        <dsp:cNvSpPr/>
      </dsp:nvSpPr>
      <dsp:spPr>
        <a:xfrm>
          <a:off x="700883" y="479181"/>
          <a:ext cx="10368558"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just" defTabSz="800100">
            <a:lnSpc>
              <a:spcPct val="90000"/>
            </a:lnSpc>
            <a:spcBef>
              <a:spcPct val="0"/>
            </a:spcBef>
            <a:spcAft>
              <a:spcPct val="35000"/>
            </a:spcAft>
          </a:pPr>
          <a:r>
            <a:rPr lang="en-IN" sz="1800" b="0" kern="1200" dirty="0" smtClean="0">
              <a:latin typeface="Arial" panose="020B0604020202020204" pitchFamily="34" charset="0"/>
              <a:cs typeface="Arial" panose="020B0604020202020204" pitchFamily="34" charset="0"/>
            </a:rPr>
            <a:t>Background and Motivation</a:t>
          </a:r>
          <a:endParaRPr lang="en-US" sz="1800" b="0" kern="1200" dirty="0"/>
        </a:p>
      </dsp:txBody>
      <dsp:txXfrm>
        <a:off x="700883" y="479181"/>
        <a:ext cx="10368558" cy="958861"/>
      </dsp:txXfrm>
    </dsp:sp>
    <dsp:sp modelId="{3EC8578B-8DE8-4CA8-AC52-057DB7957DBC}">
      <dsp:nvSpPr>
        <dsp:cNvPr id="0" name=""/>
        <dsp:cNvSpPr/>
      </dsp:nvSpPr>
      <dsp:spPr>
        <a:xfrm>
          <a:off x="101595" y="359323"/>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282867BC-2F8E-4F29-8DBA-A836B8F13B32}">
      <dsp:nvSpPr>
        <dsp:cNvPr id="0" name=""/>
        <dsp:cNvSpPr/>
      </dsp:nvSpPr>
      <dsp:spPr>
        <a:xfrm>
          <a:off x="1250621" y="1917722"/>
          <a:ext cx="9818821"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just" defTabSz="800100">
            <a:lnSpc>
              <a:spcPct val="90000"/>
            </a:lnSpc>
            <a:spcBef>
              <a:spcPct val="0"/>
            </a:spcBef>
            <a:spcAft>
              <a:spcPct val="35000"/>
            </a:spcAft>
          </a:pPr>
          <a:r>
            <a:rPr lang="en-IN" sz="1800" b="0" kern="1200" dirty="0" smtClean="0">
              <a:latin typeface="Arial" panose="020B0604020202020204" pitchFamily="34" charset="0"/>
              <a:cs typeface="Arial" panose="020B0604020202020204" pitchFamily="34" charset="0"/>
            </a:rPr>
            <a:t>Methodology</a:t>
          </a:r>
          <a:endParaRPr lang="en-US" sz="1800" b="0" kern="1200" dirty="0"/>
        </a:p>
      </dsp:txBody>
      <dsp:txXfrm>
        <a:off x="1250621" y="1917722"/>
        <a:ext cx="9818821" cy="958861"/>
      </dsp:txXfrm>
    </dsp:sp>
    <dsp:sp modelId="{4A6906B3-17CC-46E4-B750-F0E942E57F62}">
      <dsp:nvSpPr>
        <dsp:cNvPr id="0" name=""/>
        <dsp:cNvSpPr/>
      </dsp:nvSpPr>
      <dsp:spPr>
        <a:xfrm>
          <a:off x="651332" y="1797865"/>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03A96158-131C-4CAE-8800-D01EBA507B69}">
      <dsp:nvSpPr>
        <dsp:cNvPr id="0" name=""/>
        <dsp:cNvSpPr/>
      </dsp:nvSpPr>
      <dsp:spPr>
        <a:xfrm>
          <a:off x="1250621" y="3356263"/>
          <a:ext cx="9818821"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just" defTabSz="800100">
            <a:lnSpc>
              <a:spcPct val="90000"/>
            </a:lnSpc>
            <a:spcBef>
              <a:spcPct val="0"/>
            </a:spcBef>
            <a:spcAft>
              <a:spcPct val="35000"/>
            </a:spcAft>
          </a:pPr>
          <a:r>
            <a:rPr lang="en-IN" sz="1800" b="1" kern="1200" dirty="0" smtClean="0">
              <a:latin typeface="Arial" panose="020B0604020202020204" pitchFamily="34" charset="0"/>
              <a:cs typeface="Arial" panose="020B0604020202020204" pitchFamily="34" charset="0"/>
            </a:rPr>
            <a:t>Results</a:t>
          </a:r>
          <a:endParaRPr lang="en-US" sz="1800" b="1" kern="1200" dirty="0"/>
        </a:p>
      </dsp:txBody>
      <dsp:txXfrm>
        <a:off x="1250621" y="3356263"/>
        <a:ext cx="9818821" cy="958861"/>
      </dsp:txXfrm>
    </dsp:sp>
    <dsp:sp modelId="{6D289A22-4F43-4DD1-A61F-2877D51EF2AC}">
      <dsp:nvSpPr>
        <dsp:cNvPr id="0" name=""/>
        <dsp:cNvSpPr/>
      </dsp:nvSpPr>
      <dsp:spPr>
        <a:xfrm>
          <a:off x="651332" y="3236406"/>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32B0F6A3-B643-4BC1-97EF-8795CB4B0F0B}">
      <dsp:nvSpPr>
        <dsp:cNvPr id="0" name=""/>
        <dsp:cNvSpPr/>
      </dsp:nvSpPr>
      <dsp:spPr>
        <a:xfrm>
          <a:off x="700883" y="4794805"/>
          <a:ext cx="10368558"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l" defTabSz="800100">
            <a:lnSpc>
              <a:spcPct val="90000"/>
            </a:lnSpc>
            <a:spcBef>
              <a:spcPct val="0"/>
            </a:spcBef>
            <a:spcAft>
              <a:spcPct val="35000"/>
            </a:spcAft>
          </a:pPr>
          <a:r>
            <a:rPr lang="en-IN" sz="1800" b="0" kern="1200" dirty="0" smtClean="0">
              <a:latin typeface="Arial" panose="020B0604020202020204" pitchFamily="34" charset="0"/>
              <a:cs typeface="Arial" panose="020B0604020202020204" pitchFamily="34" charset="0"/>
            </a:rPr>
            <a:t>Summary and Conclusion</a:t>
          </a:r>
          <a:endParaRPr lang="en-US" sz="1800" b="0" kern="1200" dirty="0"/>
        </a:p>
      </dsp:txBody>
      <dsp:txXfrm>
        <a:off x="700883" y="4794805"/>
        <a:ext cx="10368558" cy="958861"/>
      </dsp:txXfrm>
    </dsp:sp>
    <dsp:sp modelId="{E039AC0B-F689-4864-B586-AE2E121574BB}">
      <dsp:nvSpPr>
        <dsp:cNvPr id="0" name=""/>
        <dsp:cNvSpPr/>
      </dsp:nvSpPr>
      <dsp:spPr>
        <a:xfrm>
          <a:off x="101595" y="4674947"/>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DEAF0-FCFE-45FE-91AF-922B604403ED}">
      <dsp:nvSpPr>
        <dsp:cNvPr id="0" name=""/>
        <dsp:cNvSpPr/>
      </dsp:nvSpPr>
      <dsp:spPr>
        <a:xfrm>
          <a:off x="-7048130" y="-1077449"/>
          <a:ext cx="8387747" cy="8387747"/>
        </a:xfrm>
        <a:prstGeom prst="blockArc">
          <a:avLst>
            <a:gd name="adj1" fmla="val 18900000"/>
            <a:gd name="adj2" fmla="val 2700000"/>
            <a:gd name="adj3" fmla="val 258"/>
          </a:avLst>
        </a:prstGeom>
        <a:noFill/>
        <a:ln w="22225" cap="rnd" cmpd="sng" algn="ctr">
          <a:solidFill>
            <a:srgbClr val="FF0000"/>
          </a:solidFill>
          <a:prstDash val="solid"/>
        </a:ln>
        <a:effectLst/>
      </dsp:spPr>
      <dsp:style>
        <a:lnRef idx="2">
          <a:scrgbClr r="0" g="0" b="0"/>
        </a:lnRef>
        <a:fillRef idx="0">
          <a:scrgbClr r="0" g="0" b="0"/>
        </a:fillRef>
        <a:effectRef idx="0">
          <a:scrgbClr r="0" g="0" b="0"/>
        </a:effectRef>
        <a:fontRef idx="minor"/>
      </dsp:style>
    </dsp:sp>
    <dsp:sp modelId="{ED613951-FD68-4B1A-895D-B26F13DD9407}">
      <dsp:nvSpPr>
        <dsp:cNvPr id="0" name=""/>
        <dsp:cNvSpPr/>
      </dsp:nvSpPr>
      <dsp:spPr>
        <a:xfrm>
          <a:off x="700883" y="479181"/>
          <a:ext cx="10368558"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just" defTabSz="800100">
            <a:lnSpc>
              <a:spcPct val="90000"/>
            </a:lnSpc>
            <a:spcBef>
              <a:spcPct val="0"/>
            </a:spcBef>
            <a:spcAft>
              <a:spcPct val="35000"/>
            </a:spcAft>
          </a:pPr>
          <a:r>
            <a:rPr lang="en-IN" sz="1800" b="0" kern="1200" dirty="0" smtClean="0">
              <a:latin typeface="Arial" panose="020B0604020202020204" pitchFamily="34" charset="0"/>
              <a:cs typeface="Arial" panose="020B0604020202020204" pitchFamily="34" charset="0"/>
            </a:rPr>
            <a:t>Background and Motivation</a:t>
          </a:r>
          <a:endParaRPr lang="en-US" sz="1800" b="0" kern="1200" dirty="0"/>
        </a:p>
      </dsp:txBody>
      <dsp:txXfrm>
        <a:off x="700883" y="479181"/>
        <a:ext cx="10368558" cy="958861"/>
      </dsp:txXfrm>
    </dsp:sp>
    <dsp:sp modelId="{3EC8578B-8DE8-4CA8-AC52-057DB7957DBC}">
      <dsp:nvSpPr>
        <dsp:cNvPr id="0" name=""/>
        <dsp:cNvSpPr/>
      </dsp:nvSpPr>
      <dsp:spPr>
        <a:xfrm>
          <a:off x="101595" y="359323"/>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282867BC-2F8E-4F29-8DBA-A836B8F13B32}">
      <dsp:nvSpPr>
        <dsp:cNvPr id="0" name=""/>
        <dsp:cNvSpPr/>
      </dsp:nvSpPr>
      <dsp:spPr>
        <a:xfrm>
          <a:off x="1250621" y="1917722"/>
          <a:ext cx="9818821"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just" defTabSz="800100">
            <a:lnSpc>
              <a:spcPct val="90000"/>
            </a:lnSpc>
            <a:spcBef>
              <a:spcPct val="0"/>
            </a:spcBef>
            <a:spcAft>
              <a:spcPct val="35000"/>
            </a:spcAft>
          </a:pPr>
          <a:r>
            <a:rPr lang="en-IN" sz="1800" b="0" kern="1200" dirty="0" smtClean="0">
              <a:latin typeface="Arial" panose="020B0604020202020204" pitchFamily="34" charset="0"/>
              <a:cs typeface="Arial" panose="020B0604020202020204" pitchFamily="34" charset="0"/>
            </a:rPr>
            <a:t>Methodology</a:t>
          </a:r>
          <a:endParaRPr lang="en-US" sz="1800" b="0" kern="1200" dirty="0"/>
        </a:p>
      </dsp:txBody>
      <dsp:txXfrm>
        <a:off x="1250621" y="1917722"/>
        <a:ext cx="9818821" cy="958861"/>
      </dsp:txXfrm>
    </dsp:sp>
    <dsp:sp modelId="{4A6906B3-17CC-46E4-B750-F0E942E57F62}">
      <dsp:nvSpPr>
        <dsp:cNvPr id="0" name=""/>
        <dsp:cNvSpPr/>
      </dsp:nvSpPr>
      <dsp:spPr>
        <a:xfrm>
          <a:off x="651332" y="1797865"/>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03A96158-131C-4CAE-8800-D01EBA507B69}">
      <dsp:nvSpPr>
        <dsp:cNvPr id="0" name=""/>
        <dsp:cNvSpPr/>
      </dsp:nvSpPr>
      <dsp:spPr>
        <a:xfrm>
          <a:off x="1250621" y="3356263"/>
          <a:ext cx="9818821"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just" defTabSz="800100">
            <a:lnSpc>
              <a:spcPct val="90000"/>
            </a:lnSpc>
            <a:spcBef>
              <a:spcPct val="0"/>
            </a:spcBef>
            <a:spcAft>
              <a:spcPct val="35000"/>
            </a:spcAft>
          </a:pPr>
          <a:r>
            <a:rPr lang="en-IN" sz="1800" b="0" kern="1200" dirty="0" smtClean="0">
              <a:latin typeface="Arial" panose="020B0604020202020204" pitchFamily="34" charset="0"/>
              <a:cs typeface="Arial" panose="020B0604020202020204" pitchFamily="34" charset="0"/>
            </a:rPr>
            <a:t>Results</a:t>
          </a:r>
          <a:endParaRPr lang="en-US" sz="1800" b="0" kern="1200" dirty="0"/>
        </a:p>
      </dsp:txBody>
      <dsp:txXfrm>
        <a:off x="1250621" y="3356263"/>
        <a:ext cx="9818821" cy="958861"/>
      </dsp:txXfrm>
    </dsp:sp>
    <dsp:sp modelId="{6D289A22-4F43-4DD1-A61F-2877D51EF2AC}">
      <dsp:nvSpPr>
        <dsp:cNvPr id="0" name=""/>
        <dsp:cNvSpPr/>
      </dsp:nvSpPr>
      <dsp:spPr>
        <a:xfrm>
          <a:off x="651332" y="3236406"/>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 modelId="{32B0F6A3-B643-4BC1-97EF-8795CB4B0F0B}">
      <dsp:nvSpPr>
        <dsp:cNvPr id="0" name=""/>
        <dsp:cNvSpPr/>
      </dsp:nvSpPr>
      <dsp:spPr>
        <a:xfrm>
          <a:off x="700883" y="4794805"/>
          <a:ext cx="10368558" cy="958861"/>
        </a:xfrm>
        <a:prstGeom prst="rect">
          <a:avLst/>
        </a:prstGeom>
        <a:solidFill>
          <a:srgbClr val="F9F9F9"/>
        </a:solidFill>
        <a:ln w="28575" cap="rnd" cmpd="sng" algn="ctr">
          <a:solidFill>
            <a:srgbClr val="0000F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1096" tIns="45720" rIns="45720" bIns="45720" numCol="1" spcCol="1270" anchor="ctr" anchorCtr="0">
          <a:noAutofit/>
        </a:bodyPr>
        <a:lstStyle/>
        <a:p>
          <a:pPr lvl="0" algn="l" defTabSz="800100">
            <a:lnSpc>
              <a:spcPct val="90000"/>
            </a:lnSpc>
            <a:spcBef>
              <a:spcPct val="0"/>
            </a:spcBef>
            <a:spcAft>
              <a:spcPct val="35000"/>
            </a:spcAft>
          </a:pPr>
          <a:r>
            <a:rPr lang="en-IN" sz="1800" b="1" kern="1200" dirty="0" smtClean="0">
              <a:latin typeface="Arial" panose="020B0604020202020204" pitchFamily="34" charset="0"/>
              <a:cs typeface="Arial" panose="020B0604020202020204" pitchFamily="34" charset="0"/>
            </a:rPr>
            <a:t>Summary and Conclusion</a:t>
          </a:r>
          <a:endParaRPr lang="en-US" sz="1800" b="1" kern="1200" dirty="0"/>
        </a:p>
      </dsp:txBody>
      <dsp:txXfrm>
        <a:off x="700883" y="4794805"/>
        <a:ext cx="10368558" cy="958861"/>
      </dsp:txXfrm>
    </dsp:sp>
    <dsp:sp modelId="{E039AC0B-F689-4864-B586-AE2E121574BB}">
      <dsp:nvSpPr>
        <dsp:cNvPr id="0" name=""/>
        <dsp:cNvSpPr/>
      </dsp:nvSpPr>
      <dsp:spPr>
        <a:xfrm>
          <a:off x="101595" y="4674947"/>
          <a:ext cx="1198576" cy="1198576"/>
        </a:xfrm>
        <a:prstGeom prst="ellipse">
          <a:avLst/>
        </a:prstGeom>
        <a:solidFill>
          <a:schemeClr val="bg1"/>
        </a:solidFill>
        <a:ln w="28575" cap="rnd" cmpd="sng" algn="ctr">
          <a:solidFill>
            <a:srgbClr val="FF000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6A195D-C586-4353-A7F9-F8AB824D306B}" type="datetimeFigureOut">
              <a:rPr lang="en-US" smtClean="0"/>
              <a:t>5/7/2025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E2D249-6593-4384-A795-200AFAE17596}" type="slidenum">
              <a:rPr lang="en-US" smtClean="0"/>
              <a:t>‹#›</a:t>
            </a:fld>
            <a:endParaRPr lang="en-US"/>
          </a:p>
        </p:txBody>
      </p:sp>
    </p:spTree>
    <p:extLst>
      <p:ext uri="{BB962C8B-B14F-4D97-AF65-F5344CB8AC3E}">
        <p14:creationId xmlns:p14="http://schemas.microsoft.com/office/powerpoint/2010/main" val="2082732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6E2D249-6593-4384-A795-200AFAE17596}" type="slidenum">
              <a:rPr lang="en-US" smtClean="0"/>
              <a:t>1</a:t>
            </a:fld>
            <a:endParaRPr lang="en-US"/>
          </a:p>
        </p:txBody>
      </p:sp>
    </p:spTree>
    <p:extLst>
      <p:ext uri="{BB962C8B-B14F-4D97-AF65-F5344CB8AC3E}">
        <p14:creationId xmlns:p14="http://schemas.microsoft.com/office/powerpoint/2010/main" val="139017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 the chosen </a:t>
            </a:r>
            <a:r>
              <a:rPr lang="en-US" dirty="0" err="1" smtClean="0"/>
              <a:t>SuDS</a:t>
            </a:r>
            <a:r>
              <a:rPr lang="en-US" baseline="0" dirty="0" smtClean="0"/>
              <a:t> elements are bio-retention cells, infiltration trench, permeable pavement, roof garden, and rain garden.</a:t>
            </a:r>
          </a:p>
          <a:p>
            <a:pPr marL="171450" indent="-171450">
              <a:buFont typeface="Arial" panose="020B0604020202020204" pitchFamily="34" charset="0"/>
              <a:buChar char="•"/>
            </a:pPr>
            <a:r>
              <a:rPr lang="en-US" baseline="0" dirty="0" smtClean="0"/>
              <a:t>The decision variables are area occupied by </a:t>
            </a:r>
            <a:r>
              <a:rPr lang="en-US" baseline="0" dirty="0" err="1" smtClean="0"/>
              <a:t>SuDS</a:t>
            </a:r>
            <a:r>
              <a:rPr lang="en-US" baseline="0" dirty="0" smtClean="0"/>
              <a:t> and percentage of runoff routed to the </a:t>
            </a:r>
            <a:r>
              <a:rPr lang="en-US" baseline="0" dirty="0" err="1" smtClean="0"/>
              <a:t>SuDS</a:t>
            </a:r>
            <a:r>
              <a:rPr lang="en-US" baseline="0" dirty="0" smtClean="0"/>
              <a:t> elements and subjected to land availability constraints.</a:t>
            </a:r>
          </a:p>
          <a:p>
            <a:pPr marL="171450" indent="-171450">
              <a:buFont typeface="Arial" panose="020B0604020202020204" pitchFamily="34" charset="0"/>
              <a:buChar char="•"/>
            </a:pPr>
            <a:r>
              <a:rPr lang="en-US" baseline="0" dirty="0" smtClean="0"/>
              <a:t>Since the </a:t>
            </a:r>
            <a:r>
              <a:rPr lang="en-US" baseline="0" dirty="0" err="1" smtClean="0"/>
              <a:t>SuDS</a:t>
            </a:r>
            <a:r>
              <a:rPr lang="en-US" baseline="0" dirty="0" smtClean="0"/>
              <a:t> elements are designed for a specific design storm, the urban HRUs in SWAT are synthetically simulated in SWMM to obtain the post-development runoff.</a:t>
            </a:r>
          </a:p>
          <a:p>
            <a:pPr marL="171450" indent="-171450">
              <a:buFont typeface="Arial" panose="020B0604020202020204" pitchFamily="34" charset="0"/>
              <a:buChar char="•"/>
            </a:pPr>
            <a:r>
              <a:rPr lang="en-US" baseline="0" dirty="0" smtClean="0"/>
              <a:t>The objective here is to minimize the peak flow and runoff volume</a:t>
            </a:r>
          </a:p>
          <a:p>
            <a:pPr marL="171450" indent="-171450">
              <a:buFont typeface="Arial" panose="020B0604020202020204" pitchFamily="34" charset="0"/>
              <a:buChar char="•"/>
            </a:pPr>
            <a:r>
              <a:rPr lang="en-US" baseline="0" dirty="0" smtClean="0"/>
              <a:t>The optimum combination of </a:t>
            </a:r>
            <a:r>
              <a:rPr lang="en-US" baseline="0" dirty="0" err="1" smtClean="0"/>
              <a:t>SuDS</a:t>
            </a:r>
            <a:r>
              <a:rPr lang="en-US" baseline="0" dirty="0" smtClean="0"/>
              <a:t> elements are obtained.</a:t>
            </a:r>
            <a:br>
              <a:rPr lang="en-US" baseline="0" dirty="0" smtClean="0"/>
            </a:br>
            <a:endParaRPr lang="en-US" dirty="0" smtClean="0"/>
          </a:p>
        </p:txBody>
      </p:sp>
      <p:sp>
        <p:nvSpPr>
          <p:cNvPr id="4" name="Slide Number Placeholder 3"/>
          <p:cNvSpPr>
            <a:spLocks noGrp="1"/>
          </p:cNvSpPr>
          <p:nvPr>
            <p:ph type="sldNum" sz="quarter" idx="10"/>
          </p:nvPr>
        </p:nvSpPr>
        <p:spPr/>
        <p:txBody>
          <a:bodyPr/>
          <a:lstStyle/>
          <a:p>
            <a:fld id="{E6E2D249-6593-4384-A795-200AFAE17596}" type="slidenum">
              <a:rPr lang="en-US" smtClean="0"/>
              <a:t>10</a:t>
            </a:fld>
            <a:endParaRPr lang="en-US"/>
          </a:p>
        </p:txBody>
      </p:sp>
    </p:spTree>
    <p:extLst>
      <p:ext uri="{BB962C8B-B14F-4D97-AF65-F5344CB8AC3E}">
        <p14:creationId xmlns:p14="http://schemas.microsoft.com/office/powerpoint/2010/main" val="2957094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methodology is applied</a:t>
            </a:r>
            <a:r>
              <a:rPr lang="en-US" baseline="0" dirty="0" smtClean="0"/>
              <a:t> to the </a:t>
            </a:r>
            <a:r>
              <a:rPr lang="en-US" baseline="0" dirty="0" err="1" smtClean="0"/>
              <a:t>Adyar</a:t>
            </a:r>
            <a:r>
              <a:rPr lang="en-US" baseline="0" dirty="0" smtClean="0"/>
              <a:t> basin which is a highly urbanized river basin in the Chennai basin group with an area of 829.50 km</a:t>
            </a:r>
            <a:r>
              <a:rPr lang="en-US" baseline="30000" dirty="0" smtClean="0"/>
              <a:t>2</a:t>
            </a:r>
            <a:r>
              <a:rPr lang="en-US" baseline="0"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annual average rainfall is about 1330 mm and it receives most of the rainfall during the North East monsoon season.</a:t>
            </a:r>
          </a:p>
          <a:p>
            <a:pPr marL="171450" indent="-171450">
              <a:buFont typeface="Arial" panose="020B0604020202020204" pitchFamily="34" charset="0"/>
              <a:buChar char="•"/>
            </a:pPr>
            <a:r>
              <a:rPr lang="en-US" baseline="0" dirty="0" smtClean="0"/>
              <a:t>This basin has about 150 SMRs of which 6 are identified as catchment outlet SMRs. </a:t>
            </a:r>
          </a:p>
          <a:p>
            <a:pPr marL="171450" indent="-171450">
              <a:buFont typeface="Arial" panose="020B0604020202020204" pitchFamily="34" charset="0"/>
              <a:buChar char="•"/>
            </a:pPr>
            <a:r>
              <a:rPr lang="en-US" baseline="0" dirty="0" smtClean="0"/>
              <a:t>The </a:t>
            </a:r>
            <a:r>
              <a:rPr lang="en-US" baseline="0" dirty="0" err="1" smtClean="0"/>
              <a:t>Chembarambakkam</a:t>
            </a:r>
            <a:r>
              <a:rPr lang="en-US" baseline="0" dirty="0" smtClean="0"/>
              <a:t> reservoir is a major conservation reservoir and is the only gauging station. </a:t>
            </a:r>
            <a:endParaRPr lang="en-US" baseline="30000" dirty="0"/>
          </a:p>
        </p:txBody>
      </p:sp>
      <p:sp>
        <p:nvSpPr>
          <p:cNvPr id="4" name="Slide Number Placeholder 3"/>
          <p:cNvSpPr>
            <a:spLocks noGrp="1"/>
          </p:cNvSpPr>
          <p:nvPr>
            <p:ph type="sldNum" sz="quarter" idx="10"/>
          </p:nvPr>
        </p:nvSpPr>
        <p:spPr/>
        <p:txBody>
          <a:bodyPr/>
          <a:lstStyle/>
          <a:p>
            <a:fld id="{E6E2D249-6593-4384-A795-200AFAE17596}" type="slidenum">
              <a:rPr lang="en-US" smtClean="0"/>
              <a:t>11</a:t>
            </a:fld>
            <a:endParaRPr lang="en-US"/>
          </a:p>
        </p:txBody>
      </p:sp>
    </p:spTree>
    <p:extLst>
      <p:ext uri="{BB962C8B-B14F-4D97-AF65-F5344CB8AC3E}">
        <p14:creationId xmlns:p14="http://schemas.microsoft.com/office/powerpoint/2010/main" val="526557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E2D249-6593-4384-A795-200AFAE17596}" type="slidenum">
              <a:rPr lang="en-US" smtClean="0"/>
              <a:t>12</a:t>
            </a:fld>
            <a:endParaRPr lang="en-US"/>
          </a:p>
        </p:txBody>
      </p:sp>
    </p:spTree>
    <p:extLst>
      <p:ext uri="{BB962C8B-B14F-4D97-AF65-F5344CB8AC3E}">
        <p14:creationId xmlns:p14="http://schemas.microsoft.com/office/powerpoint/2010/main" val="281502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random</a:t>
            </a:r>
            <a:r>
              <a:rPr lang="en-US" baseline="0" dirty="0" smtClean="0"/>
              <a:t> variable X, which is the thematic layers used in this study is presented here.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9 Thematic layers are used (Read through the names)</a:t>
            </a:r>
          </a:p>
          <a:p>
            <a:endParaRPr lang="en-US" baseline="0" dirty="0" smtClean="0"/>
          </a:p>
          <a:p>
            <a:r>
              <a:rPr lang="en-US" baseline="0" dirty="0" smtClean="0"/>
              <a:t>Effective Soil Storage: Product of depth of soil layer and porosity</a:t>
            </a:r>
            <a:endParaRPr lang="en-US" dirty="0" smtClean="0"/>
          </a:p>
        </p:txBody>
      </p:sp>
      <p:sp>
        <p:nvSpPr>
          <p:cNvPr id="4" name="Slide Number Placeholder 3"/>
          <p:cNvSpPr>
            <a:spLocks noGrp="1"/>
          </p:cNvSpPr>
          <p:nvPr>
            <p:ph type="sldNum" sz="quarter" idx="10"/>
          </p:nvPr>
        </p:nvSpPr>
        <p:spPr/>
        <p:txBody>
          <a:bodyPr/>
          <a:lstStyle/>
          <a:p>
            <a:fld id="{E6E2D249-6593-4384-A795-200AFAE17596}" type="slidenum">
              <a:rPr lang="en-US" smtClean="0"/>
              <a:t>13</a:t>
            </a:fld>
            <a:endParaRPr lang="en-US"/>
          </a:p>
        </p:txBody>
      </p:sp>
    </p:spTree>
    <p:extLst>
      <p:ext uri="{BB962C8B-B14F-4D97-AF65-F5344CB8AC3E}">
        <p14:creationId xmlns:p14="http://schemas.microsoft.com/office/powerpoint/2010/main" val="649853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The results of the SWAT model is shown in this slide. </a:t>
            </a:r>
          </a:p>
          <a:p>
            <a:pPr marL="171450" indent="-171450">
              <a:buFont typeface="Arial" panose="020B0604020202020204" pitchFamily="34" charset="0"/>
              <a:buChar char="•"/>
            </a:pPr>
            <a:r>
              <a:rPr lang="en-US" baseline="0" dirty="0" smtClean="0"/>
              <a:t>I’m not going through the specifics of model and the audience are encouraged to go through the published article.</a:t>
            </a:r>
          </a:p>
          <a:p>
            <a:pPr marL="171450" indent="-171450">
              <a:buFont typeface="Arial" panose="020B0604020202020204" pitchFamily="34" charset="0"/>
              <a:buChar char="•"/>
            </a:pPr>
            <a:r>
              <a:rPr lang="en-US" baseline="0" dirty="0" smtClean="0"/>
              <a:t>In this study, the calibrated model M3 with reduced uncertainty has been used.</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14</a:t>
            </a:fld>
            <a:endParaRPr lang="en-US"/>
          </a:p>
        </p:txBody>
      </p:sp>
    </p:spTree>
    <p:extLst>
      <p:ext uri="{BB962C8B-B14F-4D97-AF65-F5344CB8AC3E}">
        <p14:creationId xmlns:p14="http://schemas.microsoft.com/office/powerpoint/2010/main" val="1769304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a:t>
            </a:r>
            <a:r>
              <a:rPr lang="en-US" baseline="0" dirty="0" smtClean="0"/>
              <a:t> random variable Y, which is the water balance layers from SWAT model is presented here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annual average water balance of the basin at the HRU level characterizes the hydrologic response of the basin.</a:t>
            </a:r>
          </a:p>
        </p:txBody>
      </p:sp>
      <p:sp>
        <p:nvSpPr>
          <p:cNvPr id="4" name="Slide Number Placeholder 3"/>
          <p:cNvSpPr>
            <a:spLocks noGrp="1"/>
          </p:cNvSpPr>
          <p:nvPr>
            <p:ph type="sldNum" sz="quarter" idx="10"/>
          </p:nvPr>
        </p:nvSpPr>
        <p:spPr/>
        <p:txBody>
          <a:bodyPr/>
          <a:lstStyle/>
          <a:p>
            <a:fld id="{E6E2D249-6593-4384-A795-200AFAE17596}" type="slidenum">
              <a:rPr lang="en-US" smtClean="0"/>
              <a:t>15</a:t>
            </a:fld>
            <a:endParaRPr lang="en-US"/>
          </a:p>
        </p:txBody>
      </p:sp>
    </p:spTree>
    <p:extLst>
      <p:ext uri="{BB962C8B-B14F-4D97-AF65-F5344CB8AC3E}">
        <p14:creationId xmlns:p14="http://schemas.microsoft.com/office/powerpoint/2010/main" val="121073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
            </a:r>
            <a:r>
              <a:rPr lang="en-US" baseline="0" dirty="0" smtClean="0"/>
              <a:t>e plot shows the heat of NMI for the two systems considered in this study.</a:t>
            </a:r>
          </a:p>
          <a:p>
            <a:r>
              <a:rPr lang="en-US" baseline="0" dirty="0" smtClean="0"/>
              <a:t>It is seen that the CN, Equivalent hydraulic conductivity, and effective soil storage depth have high values of NMI when compared to the other layers. </a:t>
            </a:r>
          </a:p>
          <a:p>
            <a:r>
              <a:rPr lang="en-US" baseline="0" dirty="0" smtClean="0"/>
              <a:t>It means that these layers are able to explain the response of the catchment better than other layers and consequently have higher weights.</a:t>
            </a:r>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16</a:t>
            </a:fld>
            <a:endParaRPr lang="en-US"/>
          </a:p>
        </p:txBody>
      </p:sp>
    </p:spTree>
    <p:extLst>
      <p:ext uri="{BB962C8B-B14F-4D97-AF65-F5344CB8AC3E}">
        <p14:creationId xmlns:p14="http://schemas.microsoft.com/office/powerpoint/2010/main" val="4215480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 spatial overlay analysis is performed</a:t>
            </a:r>
            <a:r>
              <a:rPr lang="en-US" baseline="0" dirty="0" smtClean="0"/>
              <a:t> and the potential location for </a:t>
            </a:r>
            <a:r>
              <a:rPr lang="en-US" baseline="0" dirty="0" err="1" smtClean="0"/>
              <a:t>SuDS</a:t>
            </a:r>
            <a:r>
              <a:rPr lang="en-US" baseline="0" dirty="0" smtClean="0"/>
              <a:t> elements are obtained.</a:t>
            </a:r>
          </a:p>
          <a:p>
            <a:pPr marL="171450" indent="-171450">
              <a:buFont typeface="Arial" panose="020B0604020202020204" pitchFamily="34" charset="0"/>
              <a:buChar char="•"/>
            </a:pPr>
            <a:r>
              <a:rPr lang="en-US" baseline="0" dirty="0" smtClean="0"/>
              <a:t>In this study, the locations with very good to moderate suitability are used as inputs to the simulation – optimization framework.</a:t>
            </a:r>
            <a:endParaRPr lang="en-US" dirty="0" smtClean="0"/>
          </a:p>
        </p:txBody>
      </p:sp>
      <p:sp>
        <p:nvSpPr>
          <p:cNvPr id="4" name="Slide Number Placeholder 3"/>
          <p:cNvSpPr>
            <a:spLocks noGrp="1"/>
          </p:cNvSpPr>
          <p:nvPr>
            <p:ph type="sldNum" sz="quarter" idx="10"/>
          </p:nvPr>
        </p:nvSpPr>
        <p:spPr/>
        <p:txBody>
          <a:bodyPr/>
          <a:lstStyle/>
          <a:p>
            <a:fld id="{E6E2D249-6593-4384-A795-200AFAE17596}" type="slidenum">
              <a:rPr lang="en-US" smtClean="0"/>
              <a:t>17</a:t>
            </a:fld>
            <a:endParaRPr lang="en-US"/>
          </a:p>
        </p:txBody>
      </p:sp>
    </p:spTree>
    <p:extLst>
      <p:ext uri="{BB962C8B-B14F-4D97-AF65-F5344CB8AC3E}">
        <p14:creationId xmlns:p14="http://schemas.microsoft.com/office/powerpoint/2010/main" val="32338933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The results of optimization of the Urban HRUs, for three different design storms are presented here</a:t>
            </a:r>
          </a:p>
          <a:p>
            <a:pPr marL="171450" indent="-171450">
              <a:buFont typeface="Arial" panose="020B0604020202020204" pitchFamily="34" charset="0"/>
              <a:buChar char="•"/>
            </a:pPr>
            <a:r>
              <a:rPr lang="en-US" baseline="0" dirty="0" smtClean="0"/>
              <a:t>Here the objective 1 is minimizing peak flow and objective 2 is minimizing the runoff volume after implementation of </a:t>
            </a:r>
            <a:r>
              <a:rPr lang="en-US" baseline="0" dirty="0" err="1" smtClean="0"/>
              <a:t>SuDS</a:t>
            </a:r>
            <a:r>
              <a:rPr lang="en-US" baseline="0" dirty="0" smtClean="0"/>
              <a:t> elements.</a:t>
            </a:r>
          </a:p>
          <a:p>
            <a:pPr marL="171450" indent="-171450">
              <a:buFont typeface="Arial" panose="020B0604020202020204" pitchFamily="34" charset="0"/>
              <a:buChar char="•"/>
            </a:pPr>
            <a:r>
              <a:rPr lang="en-US" baseline="0" dirty="0" smtClean="0"/>
              <a:t>From the set of </a:t>
            </a:r>
            <a:r>
              <a:rPr lang="en-US" baseline="0" dirty="0" err="1" smtClean="0"/>
              <a:t>pareto</a:t>
            </a:r>
            <a:r>
              <a:rPr lang="en-US" baseline="0" dirty="0" smtClean="0"/>
              <a:t> solutions, a compromise solution is selected based on the Achievement </a:t>
            </a:r>
            <a:r>
              <a:rPr lang="en-US" baseline="0" dirty="0" err="1" smtClean="0"/>
              <a:t>Scalarizing</a:t>
            </a:r>
            <a:r>
              <a:rPr lang="en-US" baseline="0" dirty="0" smtClean="0"/>
              <a:t> Function using a theoretical ideal solution as reference point.</a:t>
            </a:r>
          </a:p>
          <a:p>
            <a:pPr marL="171450" indent="-171450">
              <a:buFont typeface="Arial" panose="020B0604020202020204" pitchFamily="34" charset="0"/>
              <a:buChar char="•"/>
            </a:pPr>
            <a:r>
              <a:rPr lang="en-US" baseline="0" dirty="0" smtClean="0"/>
              <a:t>Both objectives are given equal importance and the trade-off solution is chosen.</a:t>
            </a:r>
          </a:p>
          <a:p>
            <a:pPr marL="171450" indent="-171450">
              <a:buFont typeface="Arial" panose="020B0604020202020204" pitchFamily="34" charset="0"/>
              <a:buChar char="•"/>
            </a:pPr>
            <a:r>
              <a:rPr lang="en-US" baseline="0" dirty="0" smtClean="0"/>
              <a:t>The selected solution from each HRU is implemented at a sub-basin level in SWAT model.</a:t>
            </a:r>
          </a:p>
        </p:txBody>
      </p:sp>
      <p:sp>
        <p:nvSpPr>
          <p:cNvPr id="4" name="Slide Number Placeholder 3"/>
          <p:cNvSpPr>
            <a:spLocks noGrp="1"/>
          </p:cNvSpPr>
          <p:nvPr>
            <p:ph type="sldNum" sz="quarter" idx="10"/>
          </p:nvPr>
        </p:nvSpPr>
        <p:spPr/>
        <p:txBody>
          <a:bodyPr/>
          <a:lstStyle/>
          <a:p>
            <a:fld id="{E6E2D249-6593-4384-A795-200AFAE17596}" type="slidenum">
              <a:rPr lang="en-US" smtClean="0"/>
              <a:t>18</a:t>
            </a:fld>
            <a:endParaRPr lang="en-US"/>
          </a:p>
        </p:txBody>
      </p:sp>
    </p:spTree>
    <p:extLst>
      <p:ext uri="{BB962C8B-B14F-4D97-AF65-F5344CB8AC3E}">
        <p14:creationId xmlns:p14="http://schemas.microsoft.com/office/powerpoint/2010/main" val="1377778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This rate of implementation of </a:t>
            </a:r>
            <a:r>
              <a:rPr lang="en-US" baseline="0" dirty="0" err="1" smtClean="0"/>
              <a:t>SuDS</a:t>
            </a:r>
            <a:r>
              <a:rPr lang="en-US" baseline="0" dirty="0" smtClean="0"/>
              <a:t> elements for the 3 design storms are presented here.</a:t>
            </a:r>
          </a:p>
          <a:p>
            <a:pPr marL="171450" indent="-171450">
              <a:buFont typeface="Arial" panose="020B0604020202020204" pitchFamily="34" charset="0"/>
              <a:buChar char="•"/>
            </a:pPr>
            <a:r>
              <a:rPr lang="en-US" baseline="0" dirty="0" smtClean="0"/>
              <a:t>As the rainfall rate increases from 2-year to 10-year return period, the percentage of implementation of </a:t>
            </a:r>
            <a:r>
              <a:rPr lang="en-US" baseline="0" dirty="0" err="1" smtClean="0"/>
              <a:t>SuDS</a:t>
            </a:r>
            <a:r>
              <a:rPr lang="en-US" baseline="0" dirty="0" smtClean="0"/>
              <a:t> also increases.</a:t>
            </a:r>
          </a:p>
          <a:p>
            <a:pPr marL="171450" indent="-171450">
              <a:buFont typeface="Arial" panose="020B0604020202020204" pitchFamily="34" charset="0"/>
              <a:buChar char="•"/>
            </a:pPr>
            <a:r>
              <a:rPr lang="en-US" baseline="0" dirty="0" smtClean="0"/>
              <a:t>The green roofs are implemented within the 70% of the building footprint area and the maximum rate of implementation varies between 40 to 67%</a:t>
            </a:r>
          </a:p>
          <a:p>
            <a:pPr marL="171450" indent="-171450">
              <a:buFont typeface="Arial" panose="020B0604020202020204" pitchFamily="34" charset="0"/>
              <a:buChar char="•"/>
            </a:pPr>
            <a:r>
              <a:rPr lang="en-US" baseline="0" dirty="0" smtClean="0"/>
              <a:t>Whereas for other elements it varies between 6% to 18% and they are implemented in the remaining 30% of the remaining area.</a:t>
            </a:r>
          </a:p>
        </p:txBody>
      </p:sp>
      <p:sp>
        <p:nvSpPr>
          <p:cNvPr id="4" name="Slide Number Placeholder 3"/>
          <p:cNvSpPr>
            <a:spLocks noGrp="1"/>
          </p:cNvSpPr>
          <p:nvPr>
            <p:ph type="sldNum" sz="quarter" idx="10"/>
          </p:nvPr>
        </p:nvSpPr>
        <p:spPr/>
        <p:txBody>
          <a:bodyPr/>
          <a:lstStyle/>
          <a:p>
            <a:fld id="{E6E2D249-6593-4384-A795-200AFAE17596}" type="slidenum">
              <a:rPr lang="en-US" smtClean="0"/>
              <a:t>19</a:t>
            </a:fld>
            <a:endParaRPr lang="en-US"/>
          </a:p>
        </p:txBody>
      </p:sp>
    </p:spTree>
    <p:extLst>
      <p:ext uri="{BB962C8B-B14F-4D97-AF65-F5344CB8AC3E}">
        <p14:creationId xmlns:p14="http://schemas.microsoft.com/office/powerpoint/2010/main" val="2718023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E2D249-6593-4384-A795-200AFAE17596}" type="slidenum">
              <a:rPr lang="en-US" smtClean="0"/>
              <a:t>2</a:t>
            </a:fld>
            <a:endParaRPr lang="en-US"/>
          </a:p>
        </p:txBody>
      </p:sp>
    </p:spTree>
    <p:extLst>
      <p:ext uri="{BB962C8B-B14F-4D97-AF65-F5344CB8AC3E}">
        <p14:creationId xmlns:p14="http://schemas.microsoft.com/office/powerpoint/2010/main" val="1665934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The SWAT model is simulated and the assessment of the annual average </a:t>
            </a:r>
            <a:r>
              <a:rPr lang="en-US" baseline="0" dirty="0" err="1" smtClean="0"/>
              <a:t>waterbalance</a:t>
            </a:r>
            <a:r>
              <a:rPr lang="en-US" baseline="0" dirty="0" smtClean="0"/>
              <a:t> for 3 sub-basins are presented here.</a:t>
            </a:r>
          </a:p>
          <a:p>
            <a:pPr marL="171450" indent="-171450">
              <a:buFont typeface="Arial" panose="020B0604020202020204" pitchFamily="34" charset="0"/>
              <a:buChar char="•"/>
            </a:pPr>
            <a:r>
              <a:rPr lang="en-US" baseline="0" dirty="0" smtClean="0"/>
              <a:t>Sub-basin 17 and 55 are on the upstream side whereas the sub-basin 8 is on the downstream side which is the highly urbanized part of the </a:t>
            </a:r>
            <a:r>
              <a:rPr lang="en-US" baseline="0" dirty="0" err="1" smtClean="0"/>
              <a:t>Adyar</a:t>
            </a:r>
            <a:r>
              <a:rPr lang="en-US" baseline="0" dirty="0" smtClean="0"/>
              <a:t> basin.</a:t>
            </a:r>
          </a:p>
          <a:p>
            <a:pPr marL="171450" indent="-171450">
              <a:buFont typeface="Arial" panose="020B0604020202020204" pitchFamily="34" charset="0"/>
              <a:buChar char="•"/>
            </a:pPr>
            <a:r>
              <a:rPr lang="en-US" baseline="0" dirty="0" smtClean="0"/>
              <a:t>With respect to the baseline model without </a:t>
            </a:r>
            <a:r>
              <a:rPr lang="en-US" baseline="0" dirty="0" err="1" smtClean="0"/>
              <a:t>SuDS</a:t>
            </a:r>
            <a:r>
              <a:rPr lang="en-US" baseline="0" dirty="0" smtClean="0"/>
              <a:t>, there is a significant increase in the ET, PERC, LAT_Q, and GW_Q, and reduction in SURQ and WYLD after implementing the </a:t>
            </a:r>
            <a:r>
              <a:rPr lang="en-US" baseline="0" dirty="0" err="1" smtClean="0"/>
              <a:t>SuDS</a:t>
            </a:r>
            <a:r>
              <a:rPr lang="en-US" baseline="0" dirty="0" smtClean="0"/>
              <a:t>. </a:t>
            </a:r>
          </a:p>
          <a:p>
            <a:pPr marL="171450" indent="-171450">
              <a:buFont typeface="Arial" panose="020B0604020202020204" pitchFamily="34" charset="0"/>
              <a:buChar char="•"/>
            </a:pPr>
            <a:r>
              <a:rPr lang="en-US" baseline="0" dirty="0" smtClean="0"/>
              <a:t>Thus the implementing plot scale measures like infiltration based systems or pervious and conveyance systems influence the water balance components of the sub-basin</a:t>
            </a:r>
          </a:p>
        </p:txBody>
      </p:sp>
      <p:sp>
        <p:nvSpPr>
          <p:cNvPr id="4" name="Slide Number Placeholder 3"/>
          <p:cNvSpPr>
            <a:spLocks noGrp="1"/>
          </p:cNvSpPr>
          <p:nvPr>
            <p:ph type="sldNum" sz="quarter" idx="10"/>
          </p:nvPr>
        </p:nvSpPr>
        <p:spPr/>
        <p:txBody>
          <a:bodyPr/>
          <a:lstStyle/>
          <a:p>
            <a:fld id="{E6E2D249-6593-4384-A795-200AFAE17596}" type="slidenum">
              <a:rPr lang="en-US" smtClean="0"/>
              <a:t>20</a:t>
            </a:fld>
            <a:endParaRPr lang="en-US"/>
          </a:p>
        </p:txBody>
      </p:sp>
    </p:spTree>
    <p:extLst>
      <p:ext uri="{BB962C8B-B14F-4D97-AF65-F5344CB8AC3E}">
        <p14:creationId xmlns:p14="http://schemas.microsoft.com/office/powerpoint/2010/main" val="530790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The collective impact of implementing </a:t>
            </a:r>
            <a:r>
              <a:rPr lang="en-US" baseline="0" dirty="0" err="1" smtClean="0"/>
              <a:t>SuDS</a:t>
            </a:r>
            <a:r>
              <a:rPr lang="en-US" baseline="0" dirty="0" smtClean="0"/>
              <a:t> in a sub-basin is reflected in the hydrograph </a:t>
            </a:r>
          </a:p>
          <a:p>
            <a:pPr marL="171450" indent="-171450">
              <a:buFont typeface="Arial" panose="020B0604020202020204" pitchFamily="34" charset="0"/>
              <a:buChar char="•"/>
            </a:pPr>
            <a:r>
              <a:rPr lang="en-US" baseline="0" dirty="0" smtClean="0"/>
              <a:t>The graph shows the North East monsoon event of 2005 and 2006 and a 10 to 17% reduction in the peak flow is observed.</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E6E2D249-6593-4384-A795-200AFAE17596}" type="slidenum">
              <a:rPr lang="en-US" smtClean="0"/>
              <a:t>21</a:t>
            </a:fld>
            <a:endParaRPr lang="en-US"/>
          </a:p>
        </p:txBody>
      </p:sp>
    </p:spTree>
    <p:extLst>
      <p:ext uri="{BB962C8B-B14F-4D97-AF65-F5344CB8AC3E}">
        <p14:creationId xmlns:p14="http://schemas.microsoft.com/office/powerpoint/2010/main" val="885181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The figure here shows the annual average </a:t>
            </a:r>
            <a:r>
              <a:rPr lang="en-US" baseline="0" dirty="0" err="1" smtClean="0"/>
              <a:t>waterbalance</a:t>
            </a:r>
            <a:r>
              <a:rPr lang="en-US" baseline="0" dirty="0" smtClean="0"/>
              <a:t> of the </a:t>
            </a:r>
            <a:r>
              <a:rPr lang="en-US" baseline="0" dirty="0" err="1" smtClean="0"/>
              <a:t>adyar</a:t>
            </a:r>
            <a:r>
              <a:rPr lang="en-US" baseline="0" dirty="0" smtClean="0"/>
              <a:t> river basin.</a:t>
            </a:r>
          </a:p>
          <a:p>
            <a:pPr marL="171450" indent="-171450">
              <a:buFont typeface="Arial" panose="020B0604020202020204" pitchFamily="34" charset="0"/>
              <a:buChar char="•"/>
            </a:pPr>
            <a:r>
              <a:rPr lang="en-US" baseline="0" dirty="0" smtClean="0"/>
              <a:t>From the bar graphs, it is observed that after implementing the </a:t>
            </a:r>
            <a:r>
              <a:rPr lang="en-US" baseline="0" dirty="0" err="1" smtClean="0"/>
              <a:t>SuDS</a:t>
            </a:r>
            <a:r>
              <a:rPr lang="en-US" baseline="0" dirty="0" smtClean="0"/>
              <a:t> elements, there is a reduction in surface runoff, and consequent increase in the percolation, lateral flow, and return flow of the river basin.</a:t>
            </a:r>
          </a:p>
        </p:txBody>
      </p:sp>
      <p:sp>
        <p:nvSpPr>
          <p:cNvPr id="4" name="Slide Number Placeholder 3"/>
          <p:cNvSpPr>
            <a:spLocks noGrp="1"/>
          </p:cNvSpPr>
          <p:nvPr>
            <p:ph type="sldNum" sz="quarter" idx="10"/>
          </p:nvPr>
        </p:nvSpPr>
        <p:spPr/>
        <p:txBody>
          <a:bodyPr/>
          <a:lstStyle/>
          <a:p>
            <a:fld id="{E6E2D249-6593-4384-A795-200AFAE17596}" type="slidenum">
              <a:rPr lang="en-US" smtClean="0"/>
              <a:t>22</a:t>
            </a:fld>
            <a:endParaRPr lang="en-US"/>
          </a:p>
        </p:txBody>
      </p:sp>
    </p:spTree>
    <p:extLst>
      <p:ext uri="{BB962C8B-B14F-4D97-AF65-F5344CB8AC3E}">
        <p14:creationId xmlns:p14="http://schemas.microsoft.com/office/powerpoint/2010/main" val="838884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E2D249-6593-4384-A795-200AFAE17596}" type="slidenum">
              <a:rPr lang="en-US" smtClean="0"/>
              <a:t>23</a:t>
            </a:fld>
            <a:endParaRPr lang="en-US"/>
          </a:p>
        </p:txBody>
      </p:sp>
    </p:spTree>
    <p:extLst>
      <p:ext uri="{BB962C8B-B14F-4D97-AF65-F5344CB8AC3E}">
        <p14:creationId xmlns:p14="http://schemas.microsoft.com/office/powerpoint/2010/main" val="565089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E6E2D249-6593-4384-A795-200AFAE17596}" type="slidenum">
              <a:rPr lang="en-US" smtClean="0"/>
              <a:t>24</a:t>
            </a:fld>
            <a:endParaRPr lang="en-US"/>
          </a:p>
        </p:txBody>
      </p:sp>
    </p:spTree>
    <p:extLst>
      <p:ext uri="{BB962C8B-B14F-4D97-AF65-F5344CB8AC3E}">
        <p14:creationId xmlns:p14="http://schemas.microsoft.com/office/powerpoint/2010/main" val="2110236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change</a:t>
            </a:r>
            <a:r>
              <a:rPr lang="en-US" baseline="0" dirty="0" smtClean="0"/>
              <a:t> in the hydrologic regime is reflected in the hydrograph as shown.</a:t>
            </a:r>
          </a:p>
          <a:p>
            <a:r>
              <a:rPr lang="en-US" baseline="0" dirty="0" smtClean="0"/>
              <a:t>The post-development regime has increased peak discharge, reduced time to peak and shorter recession as compared to pre-development regime.</a:t>
            </a:r>
          </a:p>
        </p:txBody>
      </p:sp>
      <p:sp>
        <p:nvSpPr>
          <p:cNvPr id="4" name="Slide Number Placeholder 3"/>
          <p:cNvSpPr>
            <a:spLocks noGrp="1"/>
          </p:cNvSpPr>
          <p:nvPr>
            <p:ph type="sldNum" sz="quarter" idx="10"/>
          </p:nvPr>
        </p:nvSpPr>
        <p:spPr/>
        <p:txBody>
          <a:bodyPr/>
          <a:lstStyle/>
          <a:p>
            <a:fld id="{E6E2D249-6593-4384-A795-200AFAE17596}" type="slidenum">
              <a:rPr lang="en-US" smtClean="0"/>
              <a:t>26</a:t>
            </a:fld>
            <a:endParaRPr lang="en-US"/>
          </a:p>
        </p:txBody>
      </p:sp>
    </p:spTree>
    <p:extLst>
      <p:ext uri="{BB962C8B-B14F-4D97-AF65-F5344CB8AC3E}">
        <p14:creationId xmlns:p14="http://schemas.microsoft.com/office/powerpoint/2010/main" val="2633605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conventional approach to storm water management recognizes the runoff as undesirable and as a result hydraulically efficient storm water runoff conveyance systems were developed.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Often, the pace of the infrastructure development fails to cope with the urbanization and the carrying capacities of the existing systems are overwhelmed, resulting in pluvial flooding.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Metropolitan cities, being the </a:t>
            </a:r>
            <a:r>
              <a:rPr lang="en-US" sz="1200" kern="1200" dirty="0" err="1" smtClean="0">
                <a:solidFill>
                  <a:schemeClr val="tx1"/>
                </a:solidFill>
                <a:effectLst/>
                <a:latin typeface="+mn-lt"/>
                <a:ea typeface="+mn-ea"/>
                <a:cs typeface="+mn-cs"/>
              </a:rPr>
              <a:t>centres</a:t>
            </a:r>
            <a:r>
              <a:rPr lang="en-US" sz="1200" kern="1200" dirty="0" smtClean="0">
                <a:solidFill>
                  <a:schemeClr val="tx1"/>
                </a:solidFill>
                <a:effectLst/>
                <a:latin typeface="+mn-lt"/>
                <a:ea typeface="+mn-ea"/>
                <a:cs typeface="+mn-cs"/>
              </a:rPr>
              <a:t> of social and economic development, need a paradigm shift in managing the storm water runoff as development and recurring hydro-meteorological events are inevitable.</a:t>
            </a:r>
          </a:p>
          <a:p>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27</a:t>
            </a:fld>
            <a:endParaRPr lang="en-US"/>
          </a:p>
        </p:txBody>
      </p:sp>
    </p:spTree>
    <p:extLst>
      <p:ext uri="{BB962C8B-B14F-4D97-AF65-F5344CB8AC3E}">
        <p14:creationId xmlns:p14="http://schemas.microsoft.com/office/powerpoint/2010/main" val="3432675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context, Sustainable storm water management emerges as a potential solution where the surface runoff is considered as a resource.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aim of this approach is to make</a:t>
            </a:r>
            <a:r>
              <a:rPr lang="en-US" sz="1200" kern="1200" baseline="0" dirty="0" smtClean="0">
                <a:solidFill>
                  <a:schemeClr val="tx1"/>
                </a:solidFill>
                <a:effectLst/>
                <a:latin typeface="+mn-lt"/>
                <a:ea typeface="+mn-ea"/>
                <a:cs typeface="+mn-cs"/>
              </a:rPr>
              <a:t> a transition from the post development to </a:t>
            </a:r>
            <a:r>
              <a:rPr lang="en-US" sz="1200" kern="1200" dirty="0" smtClean="0">
                <a:solidFill>
                  <a:schemeClr val="tx1"/>
                </a:solidFill>
                <a:effectLst/>
                <a:latin typeface="+mn-lt"/>
                <a:ea typeface="+mn-ea"/>
                <a:cs typeface="+mn-cs"/>
              </a:rPr>
              <a:t>pre-development hydrologic regime of the catchment using a variety of source control elements.</a:t>
            </a:r>
          </a:p>
          <a:p>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28</a:t>
            </a:fld>
            <a:endParaRPr lang="en-US"/>
          </a:p>
        </p:txBody>
      </p:sp>
    </p:spTree>
    <p:extLst>
      <p:ext uri="{BB962C8B-B14F-4D97-AF65-F5344CB8AC3E}">
        <p14:creationId xmlns:p14="http://schemas.microsoft.com/office/powerpoint/2010/main" val="2664437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figure illustrates the typologies of the different states that cities transition upon adopting sustainable practices.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socio-political drivers at the top reflect the shift in regulations, and service delivery functions at the bottom represent the response/ action taken.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Most of the cities belong to the typology ‘Drained City’ with drainage infrastructure for flood protection.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Considering the projected climate change signals, it is the need of the hour to take a leap from ‘Drained City’ to ‘Water Sensitive City’ by adopting the nature-based solutions storm water management.</a:t>
            </a:r>
          </a:p>
          <a:p>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29</a:t>
            </a:fld>
            <a:endParaRPr lang="en-US"/>
          </a:p>
        </p:txBody>
      </p:sp>
    </p:spTree>
    <p:extLst>
      <p:ext uri="{BB962C8B-B14F-4D97-AF65-F5344CB8AC3E}">
        <p14:creationId xmlns:p14="http://schemas.microsoft.com/office/powerpoint/2010/main" val="2744602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the main motivation for this study is to plan, assess, and design the </a:t>
            </a:r>
            <a:r>
              <a:rPr lang="en-US" baseline="0" dirty="0" err="1" smtClean="0"/>
              <a:t>SuDS</a:t>
            </a:r>
            <a:r>
              <a:rPr lang="en-US" baseline="0" dirty="0" smtClean="0"/>
              <a:t> elements at a river-basin scale using a comprehensive simulation – optimization framework.</a:t>
            </a:r>
            <a:br>
              <a:rPr lang="en-US" baseline="0" dirty="0" smtClean="0"/>
            </a:br>
            <a:r>
              <a:rPr lang="en-US" baseline="0" dirty="0" smtClean="0"/>
              <a:t>The solutions obtained from this framework can be used to assess the </a:t>
            </a:r>
            <a:r>
              <a:rPr lang="en-US" baseline="0" dirty="0" err="1" smtClean="0"/>
              <a:t>SuDS</a:t>
            </a:r>
            <a:r>
              <a:rPr lang="en-US" baseline="0" dirty="0" smtClean="0"/>
              <a:t> at a river-basin scale and provide guidance to the water resource managers and urban planners to develop suitable policies.</a:t>
            </a:r>
          </a:p>
        </p:txBody>
      </p:sp>
      <p:sp>
        <p:nvSpPr>
          <p:cNvPr id="4" name="Slide Number Placeholder 3"/>
          <p:cNvSpPr>
            <a:spLocks noGrp="1"/>
          </p:cNvSpPr>
          <p:nvPr>
            <p:ph type="sldNum" sz="quarter" idx="10"/>
          </p:nvPr>
        </p:nvSpPr>
        <p:spPr/>
        <p:txBody>
          <a:bodyPr/>
          <a:lstStyle/>
          <a:p>
            <a:fld id="{E6E2D249-6593-4384-A795-200AFAE17596}" type="slidenum">
              <a:rPr lang="en-US" smtClean="0"/>
              <a:t>30</a:t>
            </a:fld>
            <a:endParaRPr lang="en-US"/>
          </a:p>
        </p:txBody>
      </p:sp>
    </p:spTree>
    <p:extLst>
      <p:ext uri="{BB962C8B-B14F-4D97-AF65-F5344CB8AC3E}">
        <p14:creationId xmlns:p14="http://schemas.microsoft.com/office/powerpoint/2010/main" val="503187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effects of urbanization on the hydrologic response of the basin are well documented in the literatures</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a</a:t>
            </a:r>
            <a:r>
              <a:rPr lang="en-US" baseline="0" dirty="0" smtClean="0"/>
              <a:t>ny given catchment, the hydrologic regime can be classified into pre-development where the surface runoff is low, ET and infiltration are high and post-development where the surface runoff is high, ET and infiltration are low because of increased imperviousness.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change</a:t>
            </a:r>
            <a:r>
              <a:rPr lang="en-US" baseline="0" dirty="0" smtClean="0"/>
              <a:t> in the hydrologic regime is reflected as the change in the hydrologic response of the catchment</a:t>
            </a:r>
          </a:p>
        </p:txBody>
      </p:sp>
      <p:sp>
        <p:nvSpPr>
          <p:cNvPr id="4" name="Slide Number Placeholder 3"/>
          <p:cNvSpPr>
            <a:spLocks noGrp="1"/>
          </p:cNvSpPr>
          <p:nvPr>
            <p:ph type="sldNum" sz="quarter" idx="10"/>
          </p:nvPr>
        </p:nvSpPr>
        <p:spPr/>
        <p:txBody>
          <a:bodyPr/>
          <a:lstStyle/>
          <a:p>
            <a:fld id="{E6E2D249-6593-4384-A795-200AFAE17596}" type="slidenum">
              <a:rPr lang="en-US" smtClean="0"/>
              <a:t>3</a:t>
            </a:fld>
            <a:endParaRPr lang="en-US"/>
          </a:p>
        </p:txBody>
      </p:sp>
    </p:spTree>
    <p:extLst>
      <p:ext uri="{BB962C8B-B14F-4D97-AF65-F5344CB8AC3E}">
        <p14:creationId xmlns:p14="http://schemas.microsoft.com/office/powerpoint/2010/main" val="4010868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Vertical accuracy</a:t>
            </a:r>
            <a:r>
              <a:rPr lang="en-US" baseline="0" dirty="0" smtClean="0"/>
              <a:t> of SRTM 16 m.</a:t>
            </a:r>
          </a:p>
          <a:p>
            <a:r>
              <a:rPr lang="en-US" sz="1200" b="0" i="0" kern="1200" dirty="0" smtClean="0">
                <a:solidFill>
                  <a:schemeClr val="tx1"/>
                </a:solidFill>
                <a:effectLst/>
                <a:latin typeface="+mn-lt"/>
                <a:ea typeface="+mn-ea"/>
                <a:cs typeface="+mn-cs"/>
              </a:rPr>
              <a:t>Vertical accuracy of </a:t>
            </a:r>
            <a:r>
              <a:rPr lang="en-US" sz="1200" b="0" i="0" kern="1200" dirty="0" err="1" smtClean="0">
                <a:solidFill>
                  <a:schemeClr val="tx1"/>
                </a:solidFill>
                <a:effectLst/>
                <a:latin typeface="+mn-lt"/>
                <a:ea typeface="+mn-ea"/>
                <a:cs typeface="+mn-cs"/>
              </a:rPr>
              <a:t>CartoDEM</a:t>
            </a:r>
            <a:r>
              <a:rPr lang="en-US" sz="1200" b="0" i="0" kern="1200" dirty="0" smtClean="0">
                <a:solidFill>
                  <a:schemeClr val="tx1"/>
                </a:solidFill>
                <a:effectLst/>
                <a:latin typeface="+mn-lt"/>
                <a:ea typeface="+mn-ea"/>
                <a:cs typeface="+mn-cs"/>
              </a:rPr>
              <a:t> 8 m.</a:t>
            </a:r>
            <a:endParaRPr lang="en-US" baseline="0" dirty="0" smtClean="0"/>
          </a:p>
        </p:txBody>
      </p:sp>
      <p:sp>
        <p:nvSpPr>
          <p:cNvPr id="4" name="Slide Number Placeholder 3"/>
          <p:cNvSpPr>
            <a:spLocks noGrp="1"/>
          </p:cNvSpPr>
          <p:nvPr>
            <p:ph type="sldNum" sz="quarter" idx="10"/>
          </p:nvPr>
        </p:nvSpPr>
        <p:spPr/>
        <p:txBody>
          <a:bodyPr/>
          <a:lstStyle/>
          <a:p>
            <a:fld id="{E6E2D249-6593-4384-A795-200AFAE17596}" type="slidenum">
              <a:rPr lang="en-US" smtClean="0"/>
              <a:t>31</a:t>
            </a:fld>
            <a:endParaRPr lang="en-US"/>
          </a:p>
        </p:txBody>
      </p:sp>
    </p:spTree>
    <p:extLst>
      <p:ext uri="{BB962C8B-B14F-4D97-AF65-F5344CB8AC3E}">
        <p14:creationId xmlns:p14="http://schemas.microsoft.com/office/powerpoint/2010/main" val="3202113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32</a:t>
            </a:fld>
            <a:endParaRPr lang="en-US"/>
          </a:p>
        </p:txBody>
      </p:sp>
    </p:spTree>
    <p:extLst>
      <p:ext uri="{BB962C8B-B14F-4D97-AF65-F5344CB8AC3E}">
        <p14:creationId xmlns:p14="http://schemas.microsoft.com/office/powerpoint/2010/main" val="2616284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err="1" smtClean="0"/>
              <a:t>Mady</a:t>
            </a:r>
            <a:r>
              <a:rPr lang="en-US" sz="1200" baseline="0" dirty="0" smtClean="0"/>
              <a:t> et al., 2020 suggested that there are about 2.9 million SMRs in the semi-arid regions of the world.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Specifically in regions like India, the inter-annual variability in the storage of SMRs is very high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And studies have reported that the presence of SMRs influences the hydrologic response of the basin.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Hence, accurate process modelling of SMRs, their management activities and various hydrologic fluxes is essential for water resource management.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Although several studies on large reservoirs exist, a comprehensive evaluation on the representation of SMRs and their impact on process simulation remains scant.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aseline="0" dirty="0" smtClean="0"/>
              <a:t>Distinguish large, medium and small reservoirs: What is the criteria? Which literature?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33</a:t>
            </a:fld>
            <a:endParaRPr lang="en-US"/>
          </a:p>
        </p:txBody>
      </p:sp>
    </p:spTree>
    <p:extLst>
      <p:ext uri="{BB962C8B-B14F-4D97-AF65-F5344CB8AC3E}">
        <p14:creationId xmlns:p14="http://schemas.microsoft.com/office/powerpoint/2010/main" val="2378485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key</a:t>
            </a:r>
            <a:r>
              <a:rPr lang="en-US" baseline="0" dirty="0" smtClean="0"/>
              <a:t> conclusions derived from some of the previous studies are listed here:</a:t>
            </a:r>
          </a:p>
          <a:p>
            <a:pPr marL="171450" indent="-171450">
              <a:buFont typeface="Arial" panose="020B0604020202020204" pitchFamily="34" charset="0"/>
              <a:buChar char="•"/>
            </a:pPr>
            <a:r>
              <a:rPr lang="en-US" baseline="0" dirty="0" smtClean="0"/>
              <a:t>The main focus was on improved model performance and better estimation of streamflow</a:t>
            </a:r>
          </a:p>
          <a:p>
            <a:pPr marL="171450" indent="-171450">
              <a:buFont typeface="Arial" panose="020B0604020202020204" pitchFamily="34" charset="0"/>
              <a:buChar char="•"/>
            </a:pPr>
            <a:r>
              <a:rPr lang="en-US" baseline="0" dirty="0" smtClean="0"/>
              <a:t>Most of the studies used either one of the three approaches listed here.</a:t>
            </a:r>
          </a:p>
          <a:p>
            <a:pPr marL="171450" indent="-171450">
              <a:buFont typeface="Arial" panose="020B0604020202020204" pitchFamily="34" charset="0"/>
              <a:buChar char="•"/>
            </a:pPr>
            <a:r>
              <a:rPr lang="en-US" baseline="0" dirty="0" smtClean="0"/>
              <a:t>And a major challenge here is to represent every single SMR in a hydrologic model.</a:t>
            </a:r>
          </a:p>
          <a:p>
            <a:pPr marL="171450" indent="-171450">
              <a:buFont typeface="Arial" panose="020B0604020202020204" pitchFamily="34" charset="0"/>
              <a:buChar char="•"/>
            </a:pPr>
            <a:r>
              <a:rPr lang="en-US" baseline="0" dirty="0" err="1" smtClean="0"/>
              <a:t>Habets</a:t>
            </a:r>
            <a:r>
              <a:rPr lang="en-US" baseline="0" dirty="0" smtClean="0"/>
              <a:t> et al., 2018 suggested a hybrid approach which is a combination of statistically aggregated and spatially explicit representation. </a:t>
            </a:r>
          </a:p>
          <a:p>
            <a:pPr marL="171450" indent="-171450">
              <a:buFont typeface="Arial" panose="020B0604020202020204" pitchFamily="34" charset="0"/>
              <a:buChar char="•"/>
            </a:pPr>
            <a:r>
              <a:rPr lang="en-US" baseline="0" dirty="0" smtClean="0"/>
              <a:t>But, there is a tradeoff among number of SMRs modelled vs improvement in the model performance or information gain.</a:t>
            </a:r>
          </a:p>
          <a:p>
            <a:pPr marL="0" indent="0">
              <a:buFont typeface="Arial" panose="020B0604020202020204" pitchFamily="34" charset="0"/>
              <a:buNone/>
            </a:pPr>
            <a:endParaRPr lang="en-US"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So, there is sufficient scope available to explore how the various representation of SMRs affect the model performance, model parameter uncertainty, and the estimation of water balance components</a:t>
            </a:r>
            <a:endParaRPr lang="en-US" dirty="0" smtClean="0"/>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E6E2D249-6593-4384-A795-200AFAE17596}" type="slidenum">
              <a:rPr lang="en-US" smtClean="0"/>
              <a:t>34</a:t>
            </a:fld>
            <a:endParaRPr lang="en-US"/>
          </a:p>
        </p:txBody>
      </p:sp>
    </p:spTree>
    <p:extLst>
      <p:ext uri="{BB962C8B-B14F-4D97-AF65-F5344CB8AC3E}">
        <p14:creationId xmlns:p14="http://schemas.microsoft.com/office/powerpoint/2010/main" val="2081084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M1 configuration, none of the SMRs are considered.</a:t>
            </a:r>
          </a:p>
          <a:p>
            <a:r>
              <a:rPr lang="en-US" baseline="0" dirty="0" smtClean="0"/>
              <a:t>For the M2 configuration, the SMRs are conceptualized as equivalent ponds in SWAT within a sub-basin </a:t>
            </a:r>
          </a:p>
          <a:p>
            <a:r>
              <a:rPr lang="en-US" baseline="0" dirty="0" smtClean="0"/>
              <a:t>But in the M3 configuration, the catchment outlet reservoirs are modelled as reservoir element and all other SMRs are modelled as ponds.</a:t>
            </a:r>
            <a:endParaRPr lang="en-US" baseline="30000" dirty="0"/>
          </a:p>
        </p:txBody>
      </p:sp>
      <p:sp>
        <p:nvSpPr>
          <p:cNvPr id="4" name="Slide Number Placeholder 3"/>
          <p:cNvSpPr>
            <a:spLocks noGrp="1"/>
          </p:cNvSpPr>
          <p:nvPr>
            <p:ph type="sldNum" sz="quarter" idx="10"/>
          </p:nvPr>
        </p:nvSpPr>
        <p:spPr/>
        <p:txBody>
          <a:bodyPr/>
          <a:lstStyle/>
          <a:p>
            <a:fld id="{E6E2D249-6593-4384-A795-200AFAE17596}" type="slidenum">
              <a:rPr lang="en-US" smtClean="0"/>
              <a:t>35</a:t>
            </a:fld>
            <a:endParaRPr lang="en-US"/>
          </a:p>
        </p:txBody>
      </p:sp>
    </p:spTree>
    <p:extLst>
      <p:ext uri="{BB962C8B-B14F-4D97-AF65-F5344CB8AC3E}">
        <p14:creationId xmlns:p14="http://schemas.microsoft.com/office/powerpoint/2010/main" val="1774145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latin typeface="Arial" panose="020B0604020202020204" pitchFamily="34" charset="0"/>
                <a:cs typeface="Arial" panose="020B0604020202020204" pitchFamily="34" charset="0"/>
              </a:rPr>
              <a:t>Criteria used for selection of a particular SMR for hydrologic modelling</a:t>
            </a:r>
            <a:r>
              <a:rPr lang="en-US" sz="1200" b="0" baseline="0" dirty="0" smtClean="0">
                <a:latin typeface="Arial" panose="020B0604020202020204" pitchFamily="34" charset="0"/>
                <a:cs typeface="Arial" panose="020B0604020202020204" pitchFamily="34" charset="0"/>
              </a:rPr>
              <a:t> is as follows:</a:t>
            </a:r>
          </a:p>
          <a:p>
            <a:pPr marL="171450" indent="-171450">
              <a:buFont typeface="Arial" panose="020B0604020202020204" pitchFamily="34" charset="0"/>
              <a:buChar char="•"/>
            </a:pPr>
            <a:r>
              <a:rPr lang="en-US" sz="1200" b="0" baseline="0" dirty="0" smtClean="0">
                <a:latin typeface="Arial" panose="020B0604020202020204" pitchFamily="34" charset="0"/>
                <a:cs typeface="Arial" panose="020B0604020202020204" pitchFamily="34" charset="0"/>
              </a:rPr>
              <a:t>The SMR must be along the main limb of the river network.</a:t>
            </a:r>
          </a:p>
          <a:p>
            <a:pPr marL="171450" indent="-171450">
              <a:buFont typeface="Arial" panose="020B0604020202020204" pitchFamily="34" charset="0"/>
              <a:buChar char="•"/>
            </a:pPr>
            <a:r>
              <a:rPr lang="en-US" sz="1200" b="0" baseline="0" dirty="0" smtClean="0">
                <a:latin typeface="Arial" panose="020B0604020202020204" pitchFamily="34" charset="0"/>
                <a:cs typeface="Arial" panose="020B0604020202020204" pitchFamily="34" charset="0"/>
              </a:rPr>
              <a:t>It should be part of cascading system of SMRs leading to a catchment outlet reservoir (medium reservoir).</a:t>
            </a:r>
          </a:p>
          <a:p>
            <a:pPr marL="0" indent="0">
              <a:buFont typeface="Arial" panose="020B0604020202020204" pitchFamily="34" charset="0"/>
              <a:buNone/>
            </a:pPr>
            <a:endParaRPr lang="en-US" sz="1200" b="0" baseline="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b="0" baseline="0" dirty="0" smtClean="0">
                <a:latin typeface="Arial" panose="020B0604020202020204" pitchFamily="34" charset="0"/>
                <a:cs typeface="Arial" panose="020B0604020202020204" pitchFamily="34" charset="0"/>
              </a:rPr>
              <a:t>All the SMRs having storage greater than 2 MCM are considered as catchment outlet reservoirs and depending on the Model Configuration</a:t>
            </a:r>
          </a:p>
          <a:p>
            <a:pPr marL="171450" indent="-171450">
              <a:buFont typeface="Arial" panose="020B0604020202020204" pitchFamily="34" charset="0"/>
              <a:buChar char="•"/>
            </a:pPr>
            <a:r>
              <a:rPr lang="en-US" sz="1200" b="0" baseline="0" dirty="0" smtClean="0">
                <a:latin typeface="Arial" panose="020B0604020202020204" pitchFamily="34" charset="0"/>
                <a:cs typeface="Arial" panose="020B0604020202020204" pitchFamily="34" charset="0"/>
              </a:rPr>
              <a:t>They are modelled as Pond in M2 and Reservoir in M3</a:t>
            </a:r>
          </a:p>
          <a:p>
            <a:pPr marL="0" indent="0">
              <a:buFont typeface="Arial" panose="020B0604020202020204" pitchFamily="34" charset="0"/>
              <a:buNone/>
            </a:pPr>
            <a:endParaRPr lang="en-US" sz="1200" b="0" baseline="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200" b="0" baseline="0" dirty="0" smtClean="0">
                <a:latin typeface="Arial" panose="020B0604020202020204" pitchFamily="34" charset="0"/>
                <a:cs typeface="Arial" panose="020B0604020202020204" pitchFamily="34" charset="0"/>
              </a:rPr>
              <a:t>All other SMRs with storage capacity less than 2 MCM are statistically aggregated as equivalent ponds in M2 and M3.</a:t>
            </a:r>
          </a:p>
          <a:p>
            <a:pPr marL="0" indent="0">
              <a:buFont typeface="Arial" panose="020B0604020202020204" pitchFamily="34" charset="0"/>
              <a:buNone/>
            </a:pPr>
            <a:endParaRPr lang="en-US" sz="1200" b="0"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E6E2D249-6593-4384-A795-200AFAE17596}" type="slidenum">
              <a:rPr lang="en-US" smtClean="0"/>
              <a:t>36</a:t>
            </a:fld>
            <a:endParaRPr lang="en-US"/>
          </a:p>
        </p:txBody>
      </p:sp>
    </p:spTree>
    <p:extLst>
      <p:ext uri="{BB962C8B-B14F-4D97-AF65-F5344CB8AC3E}">
        <p14:creationId xmlns:p14="http://schemas.microsoft.com/office/powerpoint/2010/main" val="3611225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input</a:t>
            </a:r>
            <a:r>
              <a:rPr lang="en-US" baseline="0" dirty="0" smtClean="0"/>
              <a:t> to the SWAT model are shown in the first level.</a:t>
            </a:r>
          </a:p>
          <a:p>
            <a:pPr marL="171450" indent="-171450">
              <a:buFont typeface="Arial" panose="020B0604020202020204" pitchFamily="34" charset="0"/>
              <a:buChar char="•"/>
            </a:pPr>
            <a:r>
              <a:rPr lang="en-US" baseline="0" dirty="0" smtClean="0"/>
              <a:t>Three different model configurations M1 (without SMRs), M2 (with SMRs as ponds), and M3 (with catchment outlet SMRs as reservoirs and other SMRs as ponds were set up. </a:t>
            </a:r>
          </a:p>
          <a:p>
            <a:pPr marL="171450" indent="-171450">
              <a:buFont typeface="Arial" panose="020B0604020202020204" pitchFamily="34" charset="0"/>
              <a:buChar char="•"/>
            </a:pPr>
            <a:r>
              <a:rPr lang="en-US" baseline="0" dirty="0" smtClean="0"/>
              <a:t>The model was simulated and a sensitivity analysis was performed to identify the sensitive parameters for model calibration.</a:t>
            </a:r>
          </a:p>
          <a:p>
            <a:pPr marL="171450" indent="-171450">
              <a:buFont typeface="Arial" panose="020B0604020202020204" pitchFamily="34" charset="0"/>
              <a:buChar char="•"/>
            </a:pPr>
            <a:r>
              <a:rPr lang="en-US" baseline="0" dirty="0" smtClean="0"/>
              <a:t>After the calibration process, the model is validated and the performance was assessed.</a:t>
            </a:r>
          </a:p>
          <a:p>
            <a:pPr marL="171450" indent="-171450">
              <a:buFont typeface="Arial" panose="020B0604020202020204" pitchFamily="34" charset="0"/>
              <a:buChar char="•"/>
            </a:pPr>
            <a:r>
              <a:rPr lang="en-US" dirty="0" smtClean="0"/>
              <a:t>Further, the uncertainty in the model parameters and the process simulations were also investigated. </a:t>
            </a:r>
          </a:p>
        </p:txBody>
      </p:sp>
      <p:sp>
        <p:nvSpPr>
          <p:cNvPr id="4" name="Slide Number Placeholder 3"/>
          <p:cNvSpPr>
            <a:spLocks noGrp="1"/>
          </p:cNvSpPr>
          <p:nvPr>
            <p:ph type="sldNum" sz="quarter" idx="10"/>
          </p:nvPr>
        </p:nvSpPr>
        <p:spPr/>
        <p:txBody>
          <a:bodyPr/>
          <a:lstStyle/>
          <a:p>
            <a:fld id="{E6E2D249-6593-4384-A795-200AFAE17596}" type="slidenum">
              <a:rPr lang="en-US" smtClean="0"/>
              <a:t>37</a:t>
            </a:fld>
            <a:endParaRPr lang="en-US"/>
          </a:p>
        </p:txBody>
      </p:sp>
    </p:spTree>
    <p:extLst>
      <p:ext uri="{BB962C8B-B14F-4D97-AF65-F5344CB8AC3E}">
        <p14:creationId xmlns:p14="http://schemas.microsoft.com/office/powerpoint/2010/main" val="2485270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gn="just">
              <a:lnSpc>
                <a:spcPct val="200000"/>
              </a:lnSpc>
              <a:buFont typeface="Arial" panose="020B0604020202020204" pitchFamily="34" charset="0"/>
              <a:buChar char="•"/>
            </a:pPr>
            <a:r>
              <a:rPr lang="en-US" sz="1600" baseline="0" dirty="0" smtClean="0">
                <a:latin typeface="Arial" panose="020B0604020202020204" pitchFamily="34" charset="0"/>
                <a:cs typeface="Arial" panose="020B0604020202020204" pitchFamily="34" charset="0"/>
              </a:rPr>
              <a:t>A global sensitivity analysis is performed using 17 parameters </a:t>
            </a:r>
          </a:p>
          <a:p>
            <a:pPr marL="285750" lvl="0" indent="-285750" algn="just">
              <a:lnSpc>
                <a:spcPct val="200000"/>
              </a:lnSpc>
              <a:buFont typeface="Arial" panose="020B0604020202020204" pitchFamily="34" charset="0"/>
              <a:buChar char="•"/>
            </a:pPr>
            <a:r>
              <a:rPr lang="en-US" sz="1600" baseline="0" dirty="0" smtClean="0">
                <a:latin typeface="Arial" panose="020B0604020202020204" pitchFamily="34" charset="0"/>
                <a:cs typeface="Arial" panose="020B0604020202020204" pitchFamily="34" charset="0"/>
              </a:rPr>
              <a:t>The initial range of the parameters is fixed based on the previous study and prior knowledge of the watershed. </a:t>
            </a:r>
          </a:p>
          <a:p>
            <a:pPr marL="285750" lvl="0" indent="-285750" algn="just">
              <a:lnSpc>
                <a:spcPct val="200000"/>
              </a:lnSpc>
              <a:buFont typeface="Arial" panose="020B0604020202020204" pitchFamily="34" charset="0"/>
              <a:buChar char="•"/>
            </a:pPr>
            <a:r>
              <a:rPr lang="en-US" sz="1600" baseline="0" dirty="0" smtClean="0">
                <a:latin typeface="Arial" panose="020B0604020202020204" pitchFamily="34" charset="0"/>
                <a:cs typeface="Arial" panose="020B0604020202020204" pitchFamily="34" charset="0"/>
              </a:rPr>
              <a:t>The objective function is chosen as KGE as it considers correlation, model bias, and variability and the threshold was kept as KGE &gt; 0.50. </a:t>
            </a:r>
          </a:p>
          <a:p>
            <a:pPr marL="285750" lvl="0" indent="-285750" algn="just">
              <a:lnSpc>
                <a:spcPct val="200000"/>
              </a:lnSpc>
              <a:buFont typeface="Arial" panose="020B0604020202020204" pitchFamily="34" charset="0"/>
              <a:buChar char="•"/>
            </a:pPr>
            <a:r>
              <a:rPr lang="en-US" sz="1600" baseline="0" dirty="0" smtClean="0">
                <a:latin typeface="Arial" panose="020B0604020202020204" pitchFamily="34" charset="0"/>
                <a:cs typeface="Arial" panose="020B0604020202020204" pitchFamily="34" charset="0"/>
              </a:rPr>
              <a:t>And the behavioral solutions are extracted.</a:t>
            </a:r>
          </a:p>
          <a:p>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38</a:t>
            </a:fld>
            <a:endParaRPr lang="en-US"/>
          </a:p>
        </p:txBody>
      </p:sp>
    </p:spTree>
    <p:extLst>
      <p:ext uri="{BB962C8B-B14F-4D97-AF65-F5344CB8AC3E}">
        <p14:creationId xmlns:p14="http://schemas.microsoft.com/office/powerpoint/2010/main" val="2994546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watershed</a:t>
            </a:r>
            <a:r>
              <a:rPr lang="en-US" baseline="0" dirty="0" smtClean="0"/>
              <a:t> delineation was done at the micro-watershed scale 7.5 km</a:t>
            </a:r>
            <a:r>
              <a:rPr lang="en-US" baseline="30000" dirty="0" smtClean="0"/>
              <a:t>2</a:t>
            </a:r>
            <a:r>
              <a:rPr lang="en-US" baseline="0" dirty="0" smtClean="0"/>
              <a:t>. We used a filter by area approach and the actual number of HRUs modelled were about 1101.</a:t>
            </a:r>
            <a:endParaRPr lang="en-US" baseline="0" dirty="0"/>
          </a:p>
          <a:p>
            <a:pPr marL="171450" indent="-171450">
              <a:buFont typeface="Arial" panose="020B0604020202020204" pitchFamily="34" charset="0"/>
              <a:buChar char="•"/>
            </a:pPr>
            <a:r>
              <a:rPr lang="en-US" baseline="0" dirty="0" smtClean="0"/>
              <a:t>The first image represents the system of SMRs in the basin. </a:t>
            </a:r>
          </a:p>
          <a:p>
            <a:pPr marL="171450" indent="-171450">
              <a:buFont typeface="Arial" panose="020B0604020202020204" pitchFamily="34" charset="0"/>
              <a:buChar char="•"/>
            </a:pPr>
            <a:r>
              <a:rPr lang="en-US" baseline="0" dirty="0" smtClean="0"/>
              <a:t>In M1, only the </a:t>
            </a:r>
            <a:r>
              <a:rPr lang="en-US" baseline="0" dirty="0" err="1" smtClean="0"/>
              <a:t>Chembarambakkam</a:t>
            </a:r>
            <a:r>
              <a:rPr lang="en-US" baseline="0" dirty="0" smtClean="0"/>
              <a:t> reservoir is considered. </a:t>
            </a:r>
          </a:p>
          <a:p>
            <a:pPr marL="171450" indent="-171450">
              <a:buFont typeface="Arial" panose="020B0604020202020204" pitchFamily="34" charset="0"/>
              <a:buChar char="•"/>
            </a:pPr>
            <a:r>
              <a:rPr lang="en-US" baseline="0" dirty="0" smtClean="0"/>
              <a:t>In M2, all the SMRs within a sub-basin are represented as equivalent ponds. </a:t>
            </a:r>
          </a:p>
          <a:p>
            <a:pPr marL="171450" indent="-171450">
              <a:buFont typeface="Arial" panose="020B0604020202020204" pitchFamily="34" charset="0"/>
              <a:buChar char="•"/>
            </a:pPr>
            <a:r>
              <a:rPr lang="en-US" baseline="0" dirty="0" smtClean="0"/>
              <a:t>Whereas in M3, the catchment outlet SMRs are explicitly modelled as reservoirs and all other SMRs are represented as equivalent ponds.</a:t>
            </a:r>
          </a:p>
        </p:txBody>
      </p:sp>
      <p:sp>
        <p:nvSpPr>
          <p:cNvPr id="4" name="Slide Number Placeholder 3"/>
          <p:cNvSpPr>
            <a:spLocks noGrp="1"/>
          </p:cNvSpPr>
          <p:nvPr>
            <p:ph type="sldNum" sz="quarter" idx="10"/>
          </p:nvPr>
        </p:nvSpPr>
        <p:spPr/>
        <p:txBody>
          <a:bodyPr/>
          <a:lstStyle/>
          <a:p>
            <a:fld id="{E6E2D249-6593-4384-A795-200AFAE17596}" type="slidenum">
              <a:rPr lang="en-US" smtClean="0"/>
              <a:t>39</a:t>
            </a:fld>
            <a:endParaRPr lang="en-US"/>
          </a:p>
        </p:txBody>
      </p:sp>
    </p:spTree>
    <p:extLst>
      <p:ext uri="{BB962C8B-B14F-4D97-AF65-F5344CB8AC3E}">
        <p14:creationId xmlns:p14="http://schemas.microsoft.com/office/powerpoint/2010/main" val="39592890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Out</a:t>
            </a:r>
            <a:r>
              <a:rPr lang="en-US" baseline="0" dirty="0" smtClean="0"/>
              <a:t> of the 17 parameters chosen, 13 were found to be sensitive for M1 and M2 with same ranking.</a:t>
            </a:r>
          </a:p>
          <a:p>
            <a:pPr marL="171450" indent="-171450">
              <a:buFont typeface="Arial" panose="020B0604020202020204" pitchFamily="34" charset="0"/>
              <a:buChar char="•"/>
            </a:pPr>
            <a:r>
              <a:rPr lang="en-US" baseline="0" dirty="0" smtClean="0"/>
              <a:t>Whereas for M3 only 11 parameters were found to be sensitive with a completely different ranking. </a:t>
            </a:r>
          </a:p>
          <a:p>
            <a:pPr marL="171450" indent="-171450">
              <a:buFont typeface="Arial" panose="020B0604020202020204" pitchFamily="34" charset="0"/>
              <a:buChar char="•"/>
            </a:pPr>
            <a:r>
              <a:rPr lang="en-US" baseline="0" dirty="0" smtClean="0"/>
              <a:t>The parameters related to surface runoff, soil storage, soil water routing, soil water evaporation and groundwater were found to be sensitive.</a:t>
            </a:r>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40</a:t>
            </a:fld>
            <a:endParaRPr lang="en-US"/>
          </a:p>
        </p:txBody>
      </p:sp>
    </p:spTree>
    <p:extLst>
      <p:ext uri="{BB962C8B-B14F-4D97-AF65-F5344CB8AC3E}">
        <p14:creationId xmlns:p14="http://schemas.microsoft.com/office/powerpoint/2010/main" val="3991403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Countries across the world define sustainable storm water management using different terminologies that ranges from simple structural or non-structural measures to broad principles with focus on only storm water management to whole urban water cycle.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Although the terminologies differ, they are all subset of nature-based solutions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Through</a:t>
            </a:r>
            <a:r>
              <a:rPr lang="en-US" sz="1200" kern="1200" baseline="0" dirty="0" smtClean="0">
                <a:solidFill>
                  <a:schemeClr val="tx1"/>
                </a:solidFill>
                <a:effectLst/>
                <a:latin typeface="+mn-lt"/>
                <a:ea typeface="+mn-ea"/>
                <a:cs typeface="+mn-cs"/>
              </a:rPr>
              <a:t>out the presentation, I’ll use the term Sustainable Drainage Systems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They include source control measures such as infiltration based systems and pervious and conveyance systems</a:t>
            </a:r>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4</a:t>
            </a:fld>
            <a:endParaRPr lang="en-US"/>
          </a:p>
        </p:txBody>
      </p:sp>
    </p:spTree>
    <p:extLst>
      <p:ext uri="{BB962C8B-B14F-4D97-AF65-F5344CB8AC3E}">
        <p14:creationId xmlns:p14="http://schemas.microsoft.com/office/powerpoint/2010/main" val="24045543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The model is calibrated for 18 years from 1993 to 2010 and is validated for 9 years. </a:t>
            </a:r>
          </a:p>
          <a:p>
            <a:pPr marL="171450" indent="-171450">
              <a:buFont typeface="Arial" panose="020B0604020202020204" pitchFamily="34" charset="0"/>
              <a:buChar char="•"/>
            </a:pPr>
            <a:r>
              <a:rPr lang="en-US" baseline="0" dirty="0" smtClean="0"/>
              <a:t>The calibration and validation phase is chosen such that it is representative of wet and dry cycles. </a:t>
            </a:r>
          </a:p>
          <a:p>
            <a:pPr marL="171450" indent="-171450">
              <a:buFont typeface="Arial" panose="020B0604020202020204" pitchFamily="34" charset="0"/>
              <a:buChar char="•"/>
            </a:pPr>
            <a:r>
              <a:rPr lang="en-US" baseline="0" dirty="0" smtClean="0"/>
              <a:t>The initial parameter set was kept the same for all the three model configurations. </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r>
              <a:rPr lang="en-US" baseline="0" dirty="0" smtClean="0"/>
              <a:t>This table shows the initial range, minimum and maximum value as well as the fitted value of the model parameters after calibration. </a:t>
            </a:r>
          </a:p>
          <a:p>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41</a:t>
            </a:fld>
            <a:endParaRPr lang="en-US"/>
          </a:p>
        </p:txBody>
      </p:sp>
    </p:spTree>
    <p:extLst>
      <p:ext uri="{BB962C8B-B14F-4D97-AF65-F5344CB8AC3E}">
        <p14:creationId xmlns:p14="http://schemas.microsoft.com/office/powerpoint/2010/main" val="17616949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To understand</a:t>
            </a:r>
            <a:r>
              <a:rPr lang="en-US" baseline="0" dirty="0" smtClean="0"/>
              <a:t> the underlying trends in the model performance of M1, M2, and M3 the kernel density estimate plots were used. </a:t>
            </a:r>
          </a:p>
          <a:p>
            <a:pPr marL="171450" indent="-171450">
              <a:buFont typeface="Arial" panose="020B0604020202020204" pitchFamily="34" charset="0"/>
              <a:buChar char="•"/>
            </a:pPr>
            <a:r>
              <a:rPr lang="en-US" baseline="0" dirty="0" smtClean="0"/>
              <a:t>It is clearly seen that M3 configuration outperforms M1 and M2.</a:t>
            </a:r>
          </a:p>
          <a:p>
            <a:pPr marL="171450" indent="-171450">
              <a:buFont typeface="Arial" panose="020B0604020202020204" pitchFamily="34" charset="0"/>
              <a:buChar char="•"/>
            </a:pPr>
            <a:r>
              <a:rPr lang="en-US" baseline="0" dirty="0" smtClean="0"/>
              <a:t>It is also to be noted that the M2 configuration does not necessarily produce behavioral solutions better than M1 (similar to results by </a:t>
            </a:r>
            <a:r>
              <a:rPr lang="en-US" baseline="0" dirty="0" err="1" smtClean="0"/>
              <a:t>Rabelo</a:t>
            </a:r>
            <a:r>
              <a:rPr lang="en-US" baseline="0" dirty="0" smtClean="0"/>
              <a:t> et al., 2021).</a:t>
            </a:r>
          </a:p>
          <a:p>
            <a:pPr marL="171450" indent="-171450">
              <a:buFont typeface="Arial" panose="020B0604020202020204" pitchFamily="34" charset="0"/>
              <a:buChar char="•"/>
            </a:pPr>
            <a:r>
              <a:rPr lang="en-US" baseline="0" dirty="0" smtClean="0"/>
              <a:t>In addition, the number of acceptable solutions produced by M3 is much higher than M1 and M2 configuration.</a:t>
            </a:r>
            <a:endParaRPr lang="en-US" dirty="0" smtClean="0"/>
          </a:p>
          <a:p>
            <a:endParaRPr lang="en-US" dirty="0" smtClean="0"/>
          </a:p>
          <a:p>
            <a:r>
              <a:rPr lang="en-US" dirty="0" smtClean="0"/>
              <a:t>Reason for M2: Equivalent</a:t>
            </a:r>
            <a:r>
              <a:rPr lang="en-US" baseline="0" dirty="0" smtClean="0"/>
              <a:t> pond -&gt; fraction of loading from all the HRUs.</a:t>
            </a:r>
            <a:endParaRPr lang="en-US" dirty="0" smtClean="0"/>
          </a:p>
          <a:p>
            <a:endParaRPr lang="en-US" dirty="0" smtClean="0"/>
          </a:p>
          <a:p>
            <a:r>
              <a:rPr lang="en-GB" sz="1200" kern="1200" dirty="0" smtClean="0">
                <a:solidFill>
                  <a:schemeClr val="tx1"/>
                </a:solidFill>
                <a:effectLst/>
                <a:latin typeface="+mn-lt"/>
                <a:ea typeface="+mn-ea"/>
                <a:cs typeface="+mn-cs"/>
              </a:rPr>
              <a:t>The KDE smoothens the histogram by placing the kernel on each data point and summing them up to create a smooth curve and is a non-parametric way to represent the probability density function of the data. It provides a continuous representation of the distribution of data which is beneficial for identifying the underlying trends and patterns of the variable under consideration.</a:t>
            </a:r>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42</a:t>
            </a:fld>
            <a:endParaRPr lang="en-US"/>
          </a:p>
        </p:txBody>
      </p:sp>
    </p:spTree>
    <p:extLst>
      <p:ext uri="{BB962C8B-B14F-4D97-AF65-F5344CB8AC3E}">
        <p14:creationId xmlns:p14="http://schemas.microsoft.com/office/powerpoint/2010/main" val="15771078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A combination of violin and box plot is used to represent the range and the distribution of the normalized behavioral parameter sets.</a:t>
            </a:r>
          </a:p>
          <a:p>
            <a:pPr marL="171450" indent="-171450">
              <a:buFont typeface="Arial" panose="020B0604020202020204" pitchFamily="34" charset="0"/>
              <a:buChar char="•"/>
            </a:pPr>
            <a:r>
              <a:rPr lang="en-US" dirty="0" smtClean="0"/>
              <a:t>In the M3 configuration there is a significant reduction in the overall spread of normalized parameter uncertainty scores for all parameters except CN2</a:t>
            </a:r>
          </a:p>
          <a:p>
            <a:pPr marL="171450" indent="-171450">
              <a:buFont typeface="Arial" panose="020B0604020202020204" pitchFamily="34" charset="0"/>
              <a:buChar char="•"/>
            </a:pPr>
            <a:r>
              <a:rPr lang="en-US" dirty="0" smtClean="0"/>
              <a:t>This indicates the strong impact of modelling the SMRs using a hybrid approach on the</a:t>
            </a:r>
            <a:r>
              <a:rPr lang="en-US" baseline="0" dirty="0" smtClean="0"/>
              <a:t> </a:t>
            </a:r>
            <a:r>
              <a:rPr lang="en-US" dirty="0" smtClean="0"/>
              <a:t>hydrologic model parameters. </a:t>
            </a:r>
          </a:p>
          <a:p>
            <a:pPr marL="171450" indent="-171450">
              <a:buFont typeface="Arial" panose="020B0604020202020204" pitchFamily="34" charset="0"/>
              <a:buChar char="•"/>
            </a:pPr>
            <a:r>
              <a:rPr lang="en-US" dirty="0" smtClean="0"/>
              <a:t>On the whole, it is safe to conclude that an appropriate representation of SMRs reduces the parameter uncertainty</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43</a:t>
            </a:fld>
            <a:endParaRPr lang="en-US"/>
          </a:p>
        </p:txBody>
      </p:sp>
    </p:spTree>
    <p:extLst>
      <p:ext uri="{BB962C8B-B14F-4D97-AF65-F5344CB8AC3E}">
        <p14:creationId xmlns:p14="http://schemas.microsoft.com/office/powerpoint/2010/main" val="4091806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From the performance measures it is</a:t>
            </a:r>
            <a:r>
              <a:rPr lang="en-US" baseline="0" dirty="0" smtClean="0"/>
              <a:t> evident that the best performing solution of M3 has a maximum KGE of 0.77 with model performance category as good when compared to M1 and M2 in the calibration phase. </a:t>
            </a:r>
          </a:p>
          <a:p>
            <a:pPr marL="171450" indent="-171450">
              <a:buFont typeface="Arial" panose="020B0604020202020204" pitchFamily="34" charset="0"/>
              <a:buChar char="•"/>
            </a:pPr>
            <a:r>
              <a:rPr lang="en-US" baseline="0" dirty="0" smtClean="0"/>
              <a:t>However, during the validation phase all the models yielded the similar performance statistics except for KGE in M3. This could be due to the presence of one extreme event in the validation phase.</a:t>
            </a:r>
          </a:p>
          <a:p>
            <a:pPr marL="171450" indent="-171450">
              <a:buFont typeface="Arial" panose="020B0604020202020204" pitchFamily="34" charset="0"/>
              <a:buChar char="•"/>
            </a:pPr>
            <a:r>
              <a:rPr lang="en-US" dirty="0" smtClean="0"/>
              <a:t>Overall, the need for appropriate representation</a:t>
            </a:r>
            <a:r>
              <a:rPr lang="en-US" baseline="0" dirty="0" smtClean="0"/>
              <a:t> of </a:t>
            </a:r>
            <a:r>
              <a:rPr lang="en-US" dirty="0" smtClean="0"/>
              <a:t>the SMRs as ponds and reservoirs using the hybrid approach can be justified, as this leads to a good agreement between simulated and observed flows.</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Reason for similar statistics in Validation: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This is due to the presence of one extreme event in 2015.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44</a:t>
            </a:fld>
            <a:endParaRPr lang="en-US"/>
          </a:p>
        </p:txBody>
      </p:sp>
    </p:spTree>
    <p:extLst>
      <p:ext uri="{BB962C8B-B14F-4D97-AF65-F5344CB8AC3E}">
        <p14:creationId xmlns:p14="http://schemas.microsoft.com/office/powerpoint/2010/main" val="3007808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a:t>
            </a:r>
            <a:r>
              <a:rPr lang="en-US" baseline="0" dirty="0" smtClean="0"/>
              <a:t> graphical summary of the results is presented here.</a:t>
            </a:r>
          </a:p>
          <a:p>
            <a:pPr marL="171450" indent="-171450">
              <a:buFont typeface="Arial" panose="020B0604020202020204" pitchFamily="34" charset="0"/>
              <a:buChar char="•"/>
            </a:pPr>
            <a:r>
              <a:rPr lang="en-US" baseline="0" dirty="0" smtClean="0"/>
              <a:t>After model calibration, the behavioral parameter sets were extracted, and the normalized uncertainty score is plotted. </a:t>
            </a:r>
          </a:p>
          <a:p>
            <a:pPr marL="171450" indent="-171450">
              <a:buFont typeface="Arial" panose="020B0604020202020204" pitchFamily="34" charset="0"/>
              <a:buChar char="•"/>
            </a:pPr>
            <a:r>
              <a:rPr lang="en-US" baseline="0" dirty="0" smtClean="0"/>
              <a:t>From, the violin plot it was evident that in the M3 configuration there was a significant reduction in the overall spread for all parameters except CN2.</a:t>
            </a:r>
          </a:p>
          <a:p>
            <a:pPr marL="171450" indent="-171450">
              <a:buFont typeface="Arial" panose="020B0604020202020204" pitchFamily="34" charset="0"/>
              <a:buChar char="•"/>
            </a:pPr>
            <a:r>
              <a:rPr lang="en-US" baseline="0" dirty="0" smtClean="0"/>
              <a:t>To understand the underlying trends in the model performance, the KDE plots for model performance metrics were plotted. </a:t>
            </a:r>
          </a:p>
          <a:p>
            <a:pPr marL="171450" indent="-171450">
              <a:buFont typeface="Arial" panose="020B0604020202020204" pitchFamily="34" charset="0"/>
              <a:buChar char="•"/>
            </a:pPr>
            <a:r>
              <a:rPr lang="en-US" baseline="0" dirty="0" smtClean="0"/>
              <a:t>It is clearly seen that M3 configuration outperforms M1 and M2.</a:t>
            </a:r>
          </a:p>
          <a:p>
            <a:pPr marL="171450" indent="-171450">
              <a:buFont typeface="Arial" panose="020B0604020202020204" pitchFamily="34" charset="0"/>
              <a:buChar char="•"/>
            </a:pPr>
            <a:r>
              <a:rPr lang="en-US" baseline="0" dirty="0" smtClean="0"/>
              <a:t>It is also to be noted that the M2 configuration does not necessarily produce behavioral solutions better than M1 (similar to results by </a:t>
            </a:r>
            <a:r>
              <a:rPr lang="en-US" baseline="0" dirty="0" err="1" smtClean="0"/>
              <a:t>Rabelo</a:t>
            </a:r>
            <a:r>
              <a:rPr lang="en-US" baseline="0" dirty="0" smtClean="0"/>
              <a:t> et al., 2021).</a:t>
            </a:r>
          </a:p>
          <a:p>
            <a:pPr marL="0" indent="0">
              <a:buFont typeface="Arial" panose="020B0604020202020204" pitchFamily="34" charset="0"/>
              <a:buNone/>
            </a:pPr>
            <a:endParaRPr lang="en-US" baseline="0" dirty="0" smtClean="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45</a:t>
            </a:fld>
            <a:endParaRPr lang="en-US"/>
          </a:p>
        </p:txBody>
      </p:sp>
    </p:spTree>
    <p:extLst>
      <p:ext uri="{BB962C8B-B14F-4D97-AF65-F5344CB8AC3E}">
        <p14:creationId xmlns:p14="http://schemas.microsoft.com/office/powerpoint/2010/main" val="30144526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optimization results are presented</a:t>
            </a:r>
            <a:r>
              <a:rPr lang="en-US" baseline="0" dirty="0" smtClean="0"/>
              <a:t> for a single sub-basin in the </a:t>
            </a:r>
            <a:r>
              <a:rPr lang="en-US" baseline="0" dirty="0" err="1" smtClean="0"/>
              <a:t>Adyar</a:t>
            </a:r>
            <a:r>
              <a:rPr lang="en-US" baseline="0" dirty="0" smtClean="0"/>
              <a:t> basin that has 6 urban HRUs.</a:t>
            </a:r>
          </a:p>
          <a:p>
            <a:r>
              <a:rPr lang="en-US" baseline="0" dirty="0" smtClean="0"/>
              <a:t>The HRU properties are shown in the table.</a:t>
            </a:r>
          </a:p>
          <a:p>
            <a:r>
              <a:rPr lang="en-US" baseline="0" dirty="0" smtClean="0"/>
              <a:t>For the preliminary study, only the bio-retention cells and infiltration trench are considered. As such, the </a:t>
            </a:r>
            <a:r>
              <a:rPr lang="en-US" baseline="0" dirty="0" err="1" smtClean="0"/>
              <a:t>SuDS</a:t>
            </a:r>
            <a:r>
              <a:rPr lang="en-US" baseline="0" dirty="0" smtClean="0"/>
              <a:t> elements are designed for a 1 in 10 year rainfall.</a:t>
            </a:r>
          </a:p>
          <a:p>
            <a:r>
              <a:rPr lang="en-US" baseline="0" dirty="0" smtClean="0"/>
              <a:t>But, the optimization is carried out for a design storm with a return period of 1 in 5-years.</a:t>
            </a:r>
          </a:p>
          <a:p>
            <a:r>
              <a:rPr lang="en-US" baseline="0" dirty="0" smtClean="0"/>
              <a:t>To limit the length of presentation, the S – O results are presented for 2 HRUs highlighted in the table.</a:t>
            </a:r>
          </a:p>
        </p:txBody>
      </p:sp>
      <p:sp>
        <p:nvSpPr>
          <p:cNvPr id="4" name="Slide Number Placeholder 3"/>
          <p:cNvSpPr>
            <a:spLocks noGrp="1"/>
          </p:cNvSpPr>
          <p:nvPr>
            <p:ph type="sldNum" sz="quarter" idx="10"/>
          </p:nvPr>
        </p:nvSpPr>
        <p:spPr/>
        <p:txBody>
          <a:bodyPr/>
          <a:lstStyle/>
          <a:p>
            <a:fld id="{E6E2D249-6593-4384-A795-200AFAE17596}" type="slidenum">
              <a:rPr lang="en-US" smtClean="0"/>
              <a:t>46</a:t>
            </a:fld>
            <a:endParaRPr lang="en-US"/>
          </a:p>
        </p:txBody>
      </p:sp>
    </p:spTree>
    <p:extLst>
      <p:ext uri="{BB962C8B-B14F-4D97-AF65-F5344CB8AC3E}">
        <p14:creationId xmlns:p14="http://schemas.microsoft.com/office/powerpoint/2010/main" val="2976094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For the optimization framework, the land</a:t>
            </a:r>
            <a:r>
              <a:rPr lang="en-US" baseline="0" dirty="0" smtClean="0"/>
              <a:t> availability constraints are provided.</a:t>
            </a:r>
          </a:p>
          <a:p>
            <a:pPr marL="171450" indent="-171450">
              <a:buFont typeface="Arial" panose="020B0604020202020204" pitchFamily="34" charset="0"/>
              <a:buChar char="•"/>
            </a:pPr>
            <a:r>
              <a:rPr lang="en-US" baseline="0" dirty="0" smtClean="0"/>
              <a:t>As per the building development rules, any development must cover only a certain % of the total land area called as maximum plot coverage.</a:t>
            </a:r>
          </a:p>
          <a:p>
            <a:pPr marL="171450" indent="-171450">
              <a:buFont typeface="Arial" panose="020B0604020202020204" pitchFamily="34" charset="0"/>
              <a:buChar char="•"/>
            </a:pPr>
            <a:r>
              <a:rPr lang="en-US" baseline="0" dirty="0" smtClean="0"/>
              <a:t>The remaining % of area is supposed to be kept open or undeveloped.</a:t>
            </a:r>
          </a:p>
          <a:p>
            <a:pPr marL="171450" indent="-171450">
              <a:buFont typeface="Arial" panose="020B0604020202020204" pitchFamily="34" charset="0"/>
              <a:buChar char="•"/>
            </a:pPr>
            <a:r>
              <a:rPr lang="en-US" baseline="0" dirty="0" smtClean="0"/>
              <a:t>The table shows the different categories of building development and the maximum plot coverage.</a:t>
            </a:r>
          </a:p>
          <a:p>
            <a:pPr marL="171450" indent="-171450">
              <a:buFont typeface="Arial" panose="020B0604020202020204" pitchFamily="34" charset="0"/>
              <a:buChar char="•"/>
            </a:pPr>
            <a:r>
              <a:rPr lang="en-US" baseline="0" dirty="0" smtClean="0"/>
              <a:t>Here, it is assumed that the developments can cover 70% of the total land area and the remaining 30% can be for implementing </a:t>
            </a:r>
            <a:r>
              <a:rPr lang="en-US" baseline="0" dirty="0" err="1" smtClean="0"/>
              <a:t>SuDS</a:t>
            </a:r>
            <a:r>
              <a:rPr lang="en-US" baseline="0" dirty="0" smtClean="0"/>
              <a:t>.</a:t>
            </a:r>
          </a:p>
        </p:txBody>
      </p:sp>
      <p:sp>
        <p:nvSpPr>
          <p:cNvPr id="4" name="Slide Number Placeholder 3"/>
          <p:cNvSpPr>
            <a:spLocks noGrp="1"/>
          </p:cNvSpPr>
          <p:nvPr>
            <p:ph type="sldNum" sz="quarter" idx="10"/>
          </p:nvPr>
        </p:nvSpPr>
        <p:spPr/>
        <p:txBody>
          <a:bodyPr/>
          <a:lstStyle/>
          <a:p>
            <a:fld id="{E6E2D249-6593-4384-A795-200AFAE17596}" type="slidenum">
              <a:rPr lang="en-US" smtClean="0"/>
              <a:t>47</a:t>
            </a:fld>
            <a:endParaRPr lang="en-US"/>
          </a:p>
        </p:txBody>
      </p:sp>
    </p:spTree>
    <p:extLst>
      <p:ext uri="{BB962C8B-B14F-4D97-AF65-F5344CB8AC3E}">
        <p14:creationId xmlns:p14="http://schemas.microsoft.com/office/powerpoint/2010/main" val="4083151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Developing countries where there is a haphazard urban development, grouping urban area into homogeneous elements is challenging.</a:t>
            </a:r>
          </a:p>
        </p:txBody>
      </p:sp>
      <p:sp>
        <p:nvSpPr>
          <p:cNvPr id="4" name="Slide Number Placeholder 3"/>
          <p:cNvSpPr>
            <a:spLocks noGrp="1"/>
          </p:cNvSpPr>
          <p:nvPr>
            <p:ph type="sldNum" sz="quarter" idx="10"/>
          </p:nvPr>
        </p:nvSpPr>
        <p:spPr/>
        <p:txBody>
          <a:bodyPr/>
          <a:lstStyle/>
          <a:p>
            <a:fld id="{E6E2D249-6593-4384-A795-200AFAE17596}" type="slidenum">
              <a:rPr lang="en-US" smtClean="0"/>
              <a:t>5</a:t>
            </a:fld>
            <a:endParaRPr lang="en-US"/>
          </a:p>
        </p:txBody>
      </p:sp>
    </p:spTree>
    <p:extLst>
      <p:ext uri="{BB962C8B-B14F-4D97-AF65-F5344CB8AC3E}">
        <p14:creationId xmlns:p14="http://schemas.microsoft.com/office/powerpoint/2010/main" val="291955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According to </a:t>
            </a:r>
            <a:r>
              <a:rPr lang="en-US" sz="1200" kern="1200" dirty="0" err="1" smtClean="0">
                <a:solidFill>
                  <a:schemeClr val="tx1"/>
                </a:solidFill>
                <a:effectLst/>
                <a:latin typeface="+mn-lt"/>
                <a:ea typeface="+mn-ea"/>
                <a:cs typeface="+mn-cs"/>
              </a:rPr>
              <a:t>Lerer</a:t>
            </a:r>
            <a:r>
              <a:rPr lang="en-US" sz="1200" kern="1200" dirty="0" smtClean="0">
                <a:solidFill>
                  <a:schemeClr val="tx1"/>
                </a:solidFill>
                <a:effectLst/>
                <a:latin typeface="+mn-lt"/>
                <a:ea typeface="+mn-ea"/>
                <a:cs typeface="+mn-cs"/>
              </a:rPr>
              <a:t> et al. 2015, an ideal </a:t>
            </a:r>
            <a:r>
              <a:rPr lang="en-US" sz="1200" kern="1200" dirty="0" err="1" smtClean="0">
                <a:solidFill>
                  <a:schemeClr val="tx1"/>
                </a:solidFill>
                <a:effectLst/>
                <a:latin typeface="+mn-lt"/>
                <a:ea typeface="+mn-ea"/>
                <a:cs typeface="+mn-cs"/>
              </a:rPr>
              <a:t>SuDS</a:t>
            </a:r>
            <a:r>
              <a:rPr lang="en-US" sz="1200" kern="1200" dirty="0" smtClean="0">
                <a:solidFill>
                  <a:schemeClr val="tx1"/>
                </a:solidFill>
                <a:effectLst/>
                <a:latin typeface="+mn-lt"/>
                <a:ea typeface="+mn-ea"/>
                <a:cs typeface="+mn-cs"/>
              </a:rPr>
              <a:t> – SDSS</a:t>
            </a:r>
            <a:r>
              <a:rPr lang="en-US" sz="1200" kern="1200" baseline="0" dirty="0" smtClean="0">
                <a:solidFill>
                  <a:schemeClr val="tx1"/>
                </a:solidFill>
                <a:effectLst/>
                <a:latin typeface="+mn-lt"/>
                <a:ea typeface="+mn-ea"/>
                <a:cs typeface="+mn-cs"/>
              </a:rPr>
              <a:t> should answer all the three questions: Which element?, Where to locate? And How much area to allocate.</a:t>
            </a:r>
            <a:br>
              <a:rPr lang="en-US" sz="1200" kern="1200" baseline="0" dirty="0" smtClean="0">
                <a:solidFill>
                  <a:schemeClr val="tx1"/>
                </a:solidFill>
                <a:effectLst/>
                <a:latin typeface="+mn-lt"/>
                <a:ea typeface="+mn-ea"/>
                <a:cs typeface="+mn-cs"/>
              </a:rPr>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Hence, </a:t>
            </a:r>
            <a:r>
              <a:rPr lang="en-US" sz="1200" b="0" dirty="0" smtClean="0">
                <a:solidFill>
                  <a:schemeClr val="tx1"/>
                </a:solidFill>
                <a:latin typeface="Arial" panose="020B0604020202020204" pitchFamily="34" charset="0"/>
                <a:cs typeface="Arial" panose="020B0604020202020204" pitchFamily="34" charset="0"/>
              </a:rPr>
              <a:t>A Multi-Criteria based Multi-Objective Simulation and Optimization Framework using an Evolutionary Algorithm integrated with a Hydrologic Model</a:t>
            </a:r>
            <a:r>
              <a:rPr lang="en-US" b="0" dirty="0" smtClean="0"/>
              <a:t> is needed.</a:t>
            </a:r>
          </a:p>
          <a:p>
            <a:endParaRPr lang="en-US" dirty="0"/>
          </a:p>
        </p:txBody>
      </p:sp>
      <p:sp>
        <p:nvSpPr>
          <p:cNvPr id="4" name="Slide Number Placeholder 3"/>
          <p:cNvSpPr>
            <a:spLocks noGrp="1"/>
          </p:cNvSpPr>
          <p:nvPr>
            <p:ph type="sldNum" sz="quarter" idx="10"/>
          </p:nvPr>
        </p:nvSpPr>
        <p:spPr/>
        <p:txBody>
          <a:bodyPr/>
          <a:lstStyle/>
          <a:p>
            <a:fld id="{E6E2D249-6593-4384-A795-200AFAE17596}" type="slidenum">
              <a:rPr lang="en-US" smtClean="0"/>
              <a:t>6</a:t>
            </a:fld>
            <a:endParaRPr lang="en-US"/>
          </a:p>
        </p:txBody>
      </p:sp>
    </p:spTree>
    <p:extLst>
      <p:ext uri="{BB962C8B-B14F-4D97-AF65-F5344CB8AC3E}">
        <p14:creationId xmlns:p14="http://schemas.microsoft.com/office/powerpoint/2010/main" val="2616549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E2D249-6593-4384-A795-200AFAE17596}" type="slidenum">
              <a:rPr lang="en-US" smtClean="0"/>
              <a:t>7</a:t>
            </a:fld>
            <a:endParaRPr lang="en-US"/>
          </a:p>
        </p:txBody>
      </p:sp>
    </p:spTree>
    <p:extLst>
      <p:ext uri="{BB962C8B-B14F-4D97-AF65-F5344CB8AC3E}">
        <p14:creationId xmlns:p14="http://schemas.microsoft.com/office/powerpoint/2010/main" val="1850989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Inputs</a:t>
            </a:r>
            <a:r>
              <a:rPr lang="en-US" baseline="0" dirty="0" smtClean="0"/>
              <a:t> for MCDM method</a:t>
            </a:r>
            <a:endParaRPr lang="en-US" dirty="0" smtClean="0"/>
          </a:p>
        </p:txBody>
      </p:sp>
      <p:sp>
        <p:nvSpPr>
          <p:cNvPr id="4" name="Slide Number Placeholder 3"/>
          <p:cNvSpPr>
            <a:spLocks noGrp="1"/>
          </p:cNvSpPr>
          <p:nvPr>
            <p:ph type="sldNum" sz="quarter" idx="10"/>
          </p:nvPr>
        </p:nvSpPr>
        <p:spPr/>
        <p:txBody>
          <a:bodyPr/>
          <a:lstStyle/>
          <a:p>
            <a:fld id="{E6E2D249-6593-4384-A795-200AFAE17596}" type="slidenum">
              <a:rPr lang="en-US" smtClean="0"/>
              <a:t>8</a:t>
            </a:fld>
            <a:endParaRPr lang="en-US"/>
          </a:p>
        </p:txBody>
      </p:sp>
    </p:spTree>
    <p:extLst>
      <p:ext uri="{BB962C8B-B14F-4D97-AF65-F5344CB8AC3E}">
        <p14:creationId xmlns:p14="http://schemas.microsoft.com/office/powerpoint/2010/main" val="2530186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The</a:t>
            </a:r>
            <a:r>
              <a:rPr lang="en-US" baseline="0" dirty="0" smtClean="0"/>
              <a:t> thematic layers and water balance layers used are listed in this flowchart.</a:t>
            </a:r>
          </a:p>
          <a:p>
            <a:pPr marL="0" indent="0">
              <a:buFont typeface="Arial" panose="020B0604020202020204" pitchFamily="34" charset="0"/>
              <a:buNone/>
            </a:pPr>
            <a:r>
              <a:rPr lang="en-US" baseline="0" dirty="0" smtClean="0"/>
              <a:t>NMI: Quantifies the amount of information shared between two random variables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In this context, </a:t>
            </a:r>
            <a:r>
              <a:rPr lang="en-IN" sz="1200" b="1" dirty="0" smtClean="0">
                <a:latin typeface="Arial" panose="020B0604020202020204" pitchFamily="34" charset="0"/>
                <a:cs typeface="Arial" panose="020B0604020202020204" pitchFamily="34" charset="0"/>
              </a:rPr>
              <a:t>Random Variable, X: </a:t>
            </a:r>
            <a:r>
              <a:rPr lang="en-IN" sz="1200" dirty="0" smtClean="0">
                <a:latin typeface="Arial" panose="020B0604020202020204" pitchFamily="34" charset="0"/>
                <a:cs typeface="Arial" panose="020B0604020202020204" pitchFamily="34" charset="0"/>
              </a:rPr>
              <a:t>Thematic Layers and </a:t>
            </a:r>
            <a:r>
              <a:rPr lang="en-IN" sz="1200" b="1" dirty="0" smtClean="0">
                <a:latin typeface="Arial" panose="020B0604020202020204" pitchFamily="34" charset="0"/>
                <a:cs typeface="Arial" panose="020B0604020202020204" pitchFamily="34" charset="0"/>
              </a:rPr>
              <a:t>Random Variable, Y: </a:t>
            </a:r>
            <a:r>
              <a:rPr lang="en-IN" sz="1200" dirty="0" smtClean="0">
                <a:latin typeface="Arial" panose="020B0604020202020204" pitchFamily="34" charset="0"/>
                <a:cs typeface="Arial" panose="020B0604020202020204" pitchFamily="34" charset="0"/>
              </a:rPr>
              <a:t>Water Balance Layers</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Given the hydrologic response of the catchment, we quantify how much of it is explained by the thematic layers.</a:t>
            </a: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 normalized mutual information is computed and an overlay analysis is made to obtain the suitability score.</a:t>
            </a:r>
            <a:br>
              <a:rPr lang="en-US" baseline="0" dirty="0" smtClean="0"/>
            </a:br>
            <a:r>
              <a:rPr lang="en-US" baseline="0" dirty="0" smtClean="0"/>
              <a:t>The suitability scores are reclassified to obtain the potential location for </a:t>
            </a:r>
            <a:r>
              <a:rPr lang="en-US" baseline="0" dirty="0" err="1" smtClean="0"/>
              <a:t>SuDS</a:t>
            </a:r>
            <a:r>
              <a:rPr lang="en-US" baseline="0" dirty="0" smtClean="0"/>
              <a:t> elements.</a:t>
            </a:r>
            <a:br>
              <a:rPr lang="en-US" baseline="0" dirty="0" smtClean="0"/>
            </a:br>
            <a:r>
              <a:rPr lang="en-US" baseline="0" dirty="0" smtClean="0"/>
              <a:t/>
            </a:r>
            <a:br>
              <a:rPr lang="en-US" baseline="0" dirty="0" smtClean="0"/>
            </a:br>
            <a:endParaRPr lang="en-US" baseline="0" dirty="0" smtClean="0"/>
          </a:p>
        </p:txBody>
      </p:sp>
      <p:sp>
        <p:nvSpPr>
          <p:cNvPr id="4" name="Slide Number Placeholder 3"/>
          <p:cNvSpPr>
            <a:spLocks noGrp="1"/>
          </p:cNvSpPr>
          <p:nvPr>
            <p:ph type="sldNum" sz="quarter" idx="10"/>
          </p:nvPr>
        </p:nvSpPr>
        <p:spPr/>
        <p:txBody>
          <a:bodyPr/>
          <a:lstStyle/>
          <a:p>
            <a:fld id="{E6E2D249-6593-4384-A795-200AFAE17596}" type="slidenum">
              <a:rPr lang="en-US" smtClean="0"/>
              <a:t>9</a:t>
            </a:fld>
            <a:endParaRPr lang="en-US"/>
          </a:p>
        </p:txBody>
      </p:sp>
    </p:spTree>
    <p:extLst>
      <p:ext uri="{BB962C8B-B14F-4D97-AF65-F5344CB8AC3E}">
        <p14:creationId xmlns:p14="http://schemas.microsoft.com/office/powerpoint/2010/main" val="773047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4BEC4-1867-4449-8A77-71DDA9189B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D7038FAA-38F1-49FD-A1A0-C8478F714D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8FEECED-51B2-4C82-B256-7FC6C5338F7A}"/>
              </a:ext>
            </a:extLst>
          </p:cNvPr>
          <p:cNvSpPr>
            <a:spLocks noGrp="1"/>
          </p:cNvSpPr>
          <p:nvPr>
            <p:ph type="dt" sz="half" idx="10"/>
          </p:nvPr>
        </p:nvSpPr>
        <p:spPr/>
        <p:txBody>
          <a:bodyPr/>
          <a:lstStyle/>
          <a:p>
            <a:fld id="{231315D0-7005-44E8-85DB-E076710454E1}" type="datetime1">
              <a:rPr lang="en-IN" smtClean="0"/>
              <a:t>07-05-2025</a:t>
            </a:fld>
            <a:endParaRPr lang="en-IN"/>
          </a:p>
        </p:txBody>
      </p:sp>
      <p:sp>
        <p:nvSpPr>
          <p:cNvPr id="5" name="Footer Placeholder 4">
            <a:extLst>
              <a:ext uri="{FF2B5EF4-FFF2-40B4-BE49-F238E27FC236}">
                <a16:creationId xmlns:a16="http://schemas.microsoft.com/office/drawing/2014/main" id="{0E22DBED-EC7E-4FC8-BCA8-F076104F7E0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BA9B7AC-D943-4AEE-9B14-F7F76C383BD9}"/>
              </a:ext>
            </a:extLst>
          </p:cNvPr>
          <p:cNvSpPr>
            <a:spLocks noGrp="1"/>
          </p:cNvSpPr>
          <p:nvPr>
            <p:ph type="sldNum" sz="quarter" idx="12"/>
          </p:nvPr>
        </p:nvSpPr>
        <p:spPr/>
        <p:txBody>
          <a:bodyPr/>
          <a:lstStyle/>
          <a:p>
            <a:fld id="{732470DA-2139-4131-86A3-682DC3C5D550}" type="slidenum">
              <a:rPr lang="en-IN" smtClean="0"/>
              <a:t>‹#›</a:t>
            </a:fld>
            <a:endParaRPr lang="en-IN"/>
          </a:p>
        </p:txBody>
      </p:sp>
    </p:spTree>
    <p:extLst>
      <p:ext uri="{BB962C8B-B14F-4D97-AF65-F5344CB8AC3E}">
        <p14:creationId xmlns:p14="http://schemas.microsoft.com/office/powerpoint/2010/main" val="489986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3C7D0-2E38-4A7C-8358-87A075D584A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E4AC34AC-8563-434E-A00E-85A7A4C7E9B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03D2F45-1848-44A5-957B-C2AC327AFA08}"/>
              </a:ext>
            </a:extLst>
          </p:cNvPr>
          <p:cNvSpPr>
            <a:spLocks noGrp="1"/>
          </p:cNvSpPr>
          <p:nvPr>
            <p:ph type="dt" sz="half" idx="10"/>
          </p:nvPr>
        </p:nvSpPr>
        <p:spPr/>
        <p:txBody>
          <a:bodyPr/>
          <a:lstStyle/>
          <a:p>
            <a:fld id="{CB2387A3-761D-4EA8-9DB5-03F9D7FD4560}" type="datetime1">
              <a:rPr lang="en-IN" smtClean="0"/>
              <a:t>07-05-2025</a:t>
            </a:fld>
            <a:endParaRPr lang="en-IN"/>
          </a:p>
        </p:txBody>
      </p:sp>
      <p:sp>
        <p:nvSpPr>
          <p:cNvPr id="5" name="Footer Placeholder 4">
            <a:extLst>
              <a:ext uri="{FF2B5EF4-FFF2-40B4-BE49-F238E27FC236}">
                <a16:creationId xmlns:a16="http://schemas.microsoft.com/office/drawing/2014/main" id="{41CB8A11-D67A-4F71-96B5-9AD42F97BC2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C17E8396-C044-46B9-92EE-44BD6D49FC9D}"/>
              </a:ext>
            </a:extLst>
          </p:cNvPr>
          <p:cNvSpPr>
            <a:spLocks noGrp="1"/>
          </p:cNvSpPr>
          <p:nvPr>
            <p:ph type="sldNum" sz="quarter" idx="12"/>
          </p:nvPr>
        </p:nvSpPr>
        <p:spPr/>
        <p:txBody>
          <a:bodyPr/>
          <a:lstStyle/>
          <a:p>
            <a:fld id="{732470DA-2139-4131-86A3-682DC3C5D550}" type="slidenum">
              <a:rPr lang="en-IN" smtClean="0"/>
              <a:t>‹#›</a:t>
            </a:fld>
            <a:endParaRPr lang="en-IN"/>
          </a:p>
        </p:txBody>
      </p:sp>
    </p:spTree>
    <p:extLst>
      <p:ext uri="{BB962C8B-B14F-4D97-AF65-F5344CB8AC3E}">
        <p14:creationId xmlns:p14="http://schemas.microsoft.com/office/powerpoint/2010/main" val="2830331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15867D-B9CA-4999-BD9D-439440BF37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8990A60-B896-4D83-856C-BE30C7D0D0C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51C3892-DCEF-4B30-A9E9-D9C8637B10CF}"/>
              </a:ext>
            </a:extLst>
          </p:cNvPr>
          <p:cNvSpPr>
            <a:spLocks noGrp="1"/>
          </p:cNvSpPr>
          <p:nvPr>
            <p:ph type="dt" sz="half" idx="10"/>
          </p:nvPr>
        </p:nvSpPr>
        <p:spPr/>
        <p:txBody>
          <a:bodyPr/>
          <a:lstStyle/>
          <a:p>
            <a:fld id="{289E3EB1-F341-43C4-92AF-57E930F4E71F}" type="datetime1">
              <a:rPr lang="en-IN" smtClean="0"/>
              <a:t>07-05-2025</a:t>
            </a:fld>
            <a:endParaRPr lang="en-IN"/>
          </a:p>
        </p:txBody>
      </p:sp>
      <p:sp>
        <p:nvSpPr>
          <p:cNvPr id="5" name="Footer Placeholder 4">
            <a:extLst>
              <a:ext uri="{FF2B5EF4-FFF2-40B4-BE49-F238E27FC236}">
                <a16:creationId xmlns:a16="http://schemas.microsoft.com/office/drawing/2014/main" id="{2FC1317B-83DF-44ED-9E21-8141760E610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923AC9B-BCF8-484C-BD83-5E4BAC7E1828}"/>
              </a:ext>
            </a:extLst>
          </p:cNvPr>
          <p:cNvSpPr>
            <a:spLocks noGrp="1"/>
          </p:cNvSpPr>
          <p:nvPr>
            <p:ph type="sldNum" sz="quarter" idx="12"/>
          </p:nvPr>
        </p:nvSpPr>
        <p:spPr/>
        <p:txBody>
          <a:bodyPr/>
          <a:lstStyle/>
          <a:p>
            <a:fld id="{732470DA-2139-4131-86A3-682DC3C5D550}" type="slidenum">
              <a:rPr lang="en-IN" smtClean="0"/>
              <a:t>‹#›</a:t>
            </a:fld>
            <a:endParaRPr lang="en-IN"/>
          </a:p>
        </p:txBody>
      </p:sp>
    </p:spTree>
    <p:extLst>
      <p:ext uri="{BB962C8B-B14F-4D97-AF65-F5344CB8AC3E}">
        <p14:creationId xmlns:p14="http://schemas.microsoft.com/office/powerpoint/2010/main" val="2103413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135112DF-7B0E-4D67-94B8-8708C4473F36}" type="datetime1">
              <a:rPr lang="en-IN" smtClean="0"/>
              <a:t>07-05-2025</a:t>
            </a:fld>
            <a:endParaRPr lang="en-IN"/>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IN"/>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C9C90E3F-710E-4129-B209-ECC608228050}" type="slidenum">
              <a:rPr lang="en-IN" smtClean="0"/>
              <a:t>‹#›</a:t>
            </a:fld>
            <a:endParaRPr lang="en-IN"/>
          </a:p>
        </p:txBody>
      </p:sp>
    </p:spTree>
    <p:extLst>
      <p:ext uri="{BB962C8B-B14F-4D97-AF65-F5344CB8AC3E}">
        <p14:creationId xmlns:p14="http://schemas.microsoft.com/office/powerpoint/2010/main" val="448983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A90641-52D7-41C7-BBAF-F9A3E8568D69}" type="datetime1">
              <a:rPr lang="en-IN" smtClean="0"/>
              <a:t>07-05-2025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a:xfrm>
            <a:off x="10558300" y="5956137"/>
            <a:ext cx="1052508" cy="365125"/>
          </a:xfrm>
        </p:spPr>
        <p:txBody>
          <a:bodyPr/>
          <a:lstStyle/>
          <a:p>
            <a:fld id="{C9C90E3F-710E-4129-B209-ECC608228050}" type="slidenum">
              <a:rPr lang="en-IN" smtClean="0"/>
              <a:t>‹#›</a:t>
            </a:fld>
            <a:endParaRPr lang="en-IN"/>
          </a:p>
        </p:txBody>
      </p:sp>
    </p:spTree>
    <p:extLst>
      <p:ext uri="{BB962C8B-B14F-4D97-AF65-F5344CB8AC3E}">
        <p14:creationId xmlns:p14="http://schemas.microsoft.com/office/powerpoint/2010/main" val="2019204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DC5153F-645A-45E9-892D-46E1E1EAE4EB}" type="datetime1">
              <a:rPr lang="en-IN" smtClean="0"/>
              <a:t>07-05-2025</a:t>
            </a:fld>
            <a:endParaRPr lang="en-IN"/>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IN"/>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9C90E3F-710E-4129-B209-ECC608228050}" type="slidenum">
              <a:rPr lang="en-IN" smtClean="0"/>
              <a:t>‹#›</a:t>
            </a:fld>
            <a:endParaRPr lang="en-IN"/>
          </a:p>
        </p:txBody>
      </p:sp>
    </p:spTree>
    <p:extLst>
      <p:ext uri="{BB962C8B-B14F-4D97-AF65-F5344CB8AC3E}">
        <p14:creationId xmlns:p14="http://schemas.microsoft.com/office/powerpoint/2010/main" val="3779400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A036B6E-16AC-4C55-B623-4095486A6254}" type="datetime1">
              <a:rPr lang="en-IN" smtClean="0"/>
              <a:t>07-05-2025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9C90E3F-710E-4129-B209-ECC608228050}" type="slidenum">
              <a:rPr lang="en-IN" smtClean="0"/>
              <a:t>‹#›</a:t>
            </a:fld>
            <a:endParaRPr lang="en-IN"/>
          </a:p>
        </p:txBody>
      </p:sp>
    </p:spTree>
    <p:extLst>
      <p:ext uri="{BB962C8B-B14F-4D97-AF65-F5344CB8AC3E}">
        <p14:creationId xmlns:p14="http://schemas.microsoft.com/office/powerpoint/2010/main" val="1360644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15F3BE-8FBB-4E88-B652-65B4869FE650}" type="datetime1">
              <a:rPr lang="en-IN" smtClean="0"/>
              <a:t>07-05-2025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C9C90E3F-710E-4129-B209-ECC608228050}" type="slidenum">
              <a:rPr lang="en-IN" smtClean="0"/>
              <a:t>‹#›</a:t>
            </a:fld>
            <a:endParaRPr lang="en-IN"/>
          </a:p>
        </p:txBody>
      </p:sp>
    </p:spTree>
    <p:extLst>
      <p:ext uri="{BB962C8B-B14F-4D97-AF65-F5344CB8AC3E}">
        <p14:creationId xmlns:p14="http://schemas.microsoft.com/office/powerpoint/2010/main" val="2037351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00A84C-B446-4AEE-8DE7-46F21F811159}" type="datetime1">
              <a:rPr lang="en-IN" smtClean="0"/>
              <a:t>07-05-2025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C9C90E3F-710E-4129-B209-ECC608228050}" type="slidenum">
              <a:rPr lang="en-IN" smtClean="0"/>
              <a:t>‹#›</a:t>
            </a:fld>
            <a:endParaRPr lang="en-IN"/>
          </a:p>
        </p:txBody>
      </p:sp>
    </p:spTree>
    <p:extLst>
      <p:ext uri="{BB962C8B-B14F-4D97-AF65-F5344CB8AC3E}">
        <p14:creationId xmlns:p14="http://schemas.microsoft.com/office/powerpoint/2010/main" val="1394269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177262-D0FE-4B50-B64D-FCE3D40270AE}" type="datetime1">
              <a:rPr lang="en-IN" smtClean="0"/>
              <a:t>07-05-2025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C9C90E3F-710E-4129-B209-ECC608228050}" type="slidenum">
              <a:rPr lang="en-IN" smtClean="0"/>
              <a:t>‹#›</a:t>
            </a:fld>
            <a:endParaRPr lang="en-IN"/>
          </a:p>
        </p:txBody>
      </p:sp>
    </p:spTree>
    <p:extLst>
      <p:ext uri="{BB962C8B-B14F-4D97-AF65-F5344CB8AC3E}">
        <p14:creationId xmlns:p14="http://schemas.microsoft.com/office/powerpoint/2010/main" val="4129433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E710F693-B6CC-4B2D-96FF-21FF10A412C5}" type="datetime1">
              <a:rPr lang="en-IN" smtClean="0"/>
              <a:t>07-05-2025</a:t>
            </a:fld>
            <a:endParaRPr lang="en-IN"/>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IN"/>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9C90E3F-710E-4129-B209-ECC608228050}" type="slidenum">
              <a:rPr lang="en-IN" smtClean="0"/>
              <a:t>‹#›</a:t>
            </a:fld>
            <a:endParaRPr lang="en-IN"/>
          </a:p>
        </p:txBody>
      </p:sp>
    </p:spTree>
    <p:extLst>
      <p:ext uri="{BB962C8B-B14F-4D97-AF65-F5344CB8AC3E}">
        <p14:creationId xmlns:p14="http://schemas.microsoft.com/office/powerpoint/2010/main" val="1633759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4A47-3FBB-4C05-AED3-B868359751D1}"/>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D15FE13-D6BD-41AE-BA00-2A75525DD9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F0984B8-CC54-4929-9E23-76916FA57744}"/>
              </a:ext>
            </a:extLst>
          </p:cNvPr>
          <p:cNvSpPr>
            <a:spLocks noGrp="1"/>
          </p:cNvSpPr>
          <p:nvPr>
            <p:ph type="dt" sz="half" idx="10"/>
          </p:nvPr>
        </p:nvSpPr>
        <p:spPr/>
        <p:txBody>
          <a:bodyPr/>
          <a:lstStyle/>
          <a:p>
            <a:fld id="{170971BA-15E1-4755-80E0-E8E40A5C8AFE}" type="datetime1">
              <a:rPr lang="en-IN" smtClean="0"/>
              <a:t>07-05-2025</a:t>
            </a:fld>
            <a:endParaRPr lang="en-IN"/>
          </a:p>
        </p:txBody>
      </p:sp>
      <p:sp>
        <p:nvSpPr>
          <p:cNvPr id="5" name="Footer Placeholder 4">
            <a:extLst>
              <a:ext uri="{FF2B5EF4-FFF2-40B4-BE49-F238E27FC236}">
                <a16:creationId xmlns:a16="http://schemas.microsoft.com/office/drawing/2014/main" id="{6F8F6E84-9F41-4FFF-B6EA-50B44E694B6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AC99C0B-E34E-4CDD-8B98-17D4F9AD5462}"/>
              </a:ext>
            </a:extLst>
          </p:cNvPr>
          <p:cNvSpPr>
            <a:spLocks noGrp="1"/>
          </p:cNvSpPr>
          <p:nvPr>
            <p:ph type="sldNum" sz="quarter" idx="12"/>
          </p:nvPr>
        </p:nvSpPr>
        <p:spPr/>
        <p:txBody>
          <a:bodyPr/>
          <a:lstStyle/>
          <a:p>
            <a:fld id="{732470DA-2139-4131-86A3-682DC3C5D550}" type="slidenum">
              <a:rPr lang="en-IN" smtClean="0"/>
              <a:t>‹#›</a:t>
            </a:fld>
            <a:endParaRPr lang="en-IN"/>
          </a:p>
        </p:txBody>
      </p:sp>
    </p:spTree>
    <p:extLst>
      <p:ext uri="{BB962C8B-B14F-4D97-AF65-F5344CB8AC3E}">
        <p14:creationId xmlns:p14="http://schemas.microsoft.com/office/powerpoint/2010/main" val="35366809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8F1254-3EC6-40EA-9344-CD89B681C59E}" type="datetime1">
              <a:rPr lang="en-IN" smtClean="0"/>
              <a:t>07-05-2025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C9C90E3F-710E-4129-B209-ECC608228050}" type="slidenum">
              <a:rPr lang="en-IN" smtClean="0"/>
              <a:t>‹#›</a:t>
            </a:fld>
            <a:endParaRPr lang="en-IN"/>
          </a:p>
        </p:txBody>
      </p:sp>
    </p:spTree>
    <p:extLst>
      <p:ext uri="{BB962C8B-B14F-4D97-AF65-F5344CB8AC3E}">
        <p14:creationId xmlns:p14="http://schemas.microsoft.com/office/powerpoint/2010/main" val="1103889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D5281B-5A9A-4B97-AE56-78099299A594}" type="datetime1">
              <a:rPr lang="en-IN" smtClean="0"/>
              <a:t>07-05-2025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C90E3F-710E-4129-B209-ECC608228050}" type="slidenum">
              <a:rPr lang="en-IN" smtClean="0"/>
              <a:t>‹#›</a:t>
            </a:fld>
            <a:endParaRPr lang="en-IN"/>
          </a:p>
        </p:txBody>
      </p:sp>
    </p:spTree>
    <p:extLst>
      <p:ext uri="{BB962C8B-B14F-4D97-AF65-F5344CB8AC3E}">
        <p14:creationId xmlns:p14="http://schemas.microsoft.com/office/powerpoint/2010/main" val="1751608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67D12CB9-A8C9-4AF3-96B0-51267C3AD889}" type="datetime1">
              <a:rPr lang="en-IN" smtClean="0"/>
              <a:t>07-05-2025</a:t>
            </a:fld>
            <a:endParaRPr lang="en-IN"/>
          </a:p>
        </p:txBody>
      </p:sp>
      <p:sp>
        <p:nvSpPr>
          <p:cNvPr id="5" name="Footer Placeholder 4"/>
          <p:cNvSpPr>
            <a:spLocks noGrp="1"/>
          </p:cNvSpPr>
          <p:nvPr>
            <p:ph type="ftr" sz="quarter" idx="11"/>
          </p:nvPr>
        </p:nvSpPr>
        <p:spPr>
          <a:xfrm>
            <a:off x="774923" y="5951811"/>
            <a:ext cx="7896279" cy="365125"/>
          </a:xfrm>
        </p:spPr>
        <p:txBody>
          <a:bodyPr/>
          <a:lstStyle/>
          <a:p>
            <a:endParaRPr lang="en-IN"/>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C9C90E3F-710E-4129-B209-ECC608228050}" type="slidenum">
              <a:rPr lang="en-IN" smtClean="0"/>
              <a:t>‹#›</a:t>
            </a:fld>
            <a:endParaRPr lang="en-IN"/>
          </a:p>
        </p:txBody>
      </p:sp>
    </p:spTree>
    <p:extLst>
      <p:ext uri="{BB962C8B-B14F-4D97-AF65-F5344CB8AC3E}">
        <p14:creationId xmlns:p14="http://schemas.microsoft.com/office/powerpoint/2010/main" val="3247401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ED8A-56F7-4A2A-B5FE-E3F3E61CD8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380D463-5E61-4285-AC50-319A08FB5A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B877058-26D7-43DD-B09D-BC58FCF92CCC}"/>
              </a:ext>
            </a:extLst>
          </p:cNvPr>
          <p:cNvSpPr>
            <a:spLocks noGrp="1"/>
          </p:cNvSpPr>
          <p:nvPr>
            <p:ph type="dt" sz="half" idx="10"/>
          </p:nvPr>
        </p:nvSpPr>
        <p:spPr/>
        <p:txBody>
          <a:bodyPr/>
          <a:lstStyle/>
          <a:p>
            <a:fld id="{3671B267-2712-4E99-8867-CBC2B9C30778}" type="datetime1">
              <a:rPr lang="en-IN" smtClean="0"/>
              <a:t>07-05-2025</a:t>
            </a:fld>
            <a:endParaRPr lang="en-IN"/>
          </a:p>
        </p:txBody>
      </p:sp>
      <p:sp>
        <p:nvSpPr>
          <p:cNvPr id="5" name="Footer Placeholder 4">
            <a:extLst>
              <a:ext uri="{FF2B5EF4-FFF2-40B4-BE49-F238E27FC236}">
                <a16:creationId xmlns:a16="http://schemas.microsoft.com/office/drawing/2014/main" id="{EBD0A6F4-B82D-465A-A4F6-8247EBF0467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E83A038-C7F7-4A08-B70D-10CB9EF2C7B6}"/>
              </a:ext>
            </a:extLst>
          </p:cNvPr>
          <p:cNvSpPr>
            <a:spLocks noGrp="1"/>
          </p:cNvSpPr>
          <p:nvPr>
            <p:ph type="sldNum" sz="quarter" idx="12"/>
          </p:nvPr>
        </p:nvSpPr>
        <p:spPr/>
        <p:txBody>
          <a:bodyPr/>
          <a:lstStyle/>
          <a:p>
            <a:fld id="{732470DA-2139-4131-86A3-682DC3C5D550}" type="slidenum">
              <a:rPr lang="en-IN" smtClean="0"/>
              <a:t>‹#›</a:t>
            </a:fld>
            <a:endParaRPr lang="en-IN"/>
          </a:p>
        </p:txBody>
      </p:sp>
    </p:spTree>
    <p:extLst>
      <p:ext uri="{BB962C8B-B14F-4D97-AF65-F5344CB8AC3E}">
        <p14:creationId xmlns:p14="http://schemas.microsoft.com/office/powerpoint/2010/main" val="1962012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58F1-9561-40DC-B88F-039E6ABC88C6}"/>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FB3536B8-B3B9-4EC3-AB39-428E4DF12FE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B1E9092C-9F92-4F65-A18E-F0EA3BA8FE9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76D074E-BAD5-4B8E-8178-317C5FC73D36}"/>
              </a:ext>
            </a:extLst>
          </p:cNvPr>
          <p:cNvSpPr>
            <a:spLocks noGrp="1"/>
          </p:cNvSpPr>
          <p:nvPr>
            <p:ph type="dt" sz="half" idx="10"/>
          </p:nvPr>
        </p:nvSpPr>
        <p:spPr/>
        <p:txBody>
          <a:bodyPr/>
          <a:lstStyle/>
          <a:p>
            <a:fld id="{7E4CAA4F-A3C4-4072-BF95-F14FA1C97F4A}" type="datetime1">
              <a:rPr lang="en-IN" smtClean="0"/>
              <a:t>07-05-2025</a:t>
            </a:fld>
            <a:endParaRPr lang="en-IN"/>
          </a:p>
        </p:txBody>
      </p:sp>
      <p:sp>
        <p:nvSpPr>
          <p:cNvPr id="6" name="Footer Placeholder 5">
            <a:extLst>
              <a:ext uri="{FF2B5EF4-FFF2-40B4-BE49-F238E27FC236}">
                <a16:creationId xmlns:a16="http://schemas.microsoft.com/office/drawing/2014/main" id="{BB72F71E-1354-4A42-B23A-B51BB7B9B54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12562E6-1B5F-45BF-97FF-93FF55729796}"/>
              </a:ext>
            </a:extLst>
          </p:cNvPr>
          <p:cNvSpPr>
            <a:spLocks noGrp="1"/>
          </p:cNvSpPr>
          <p:nvPr>
            <p:ph type="sldNum" sz="quarter" idx="12"/>
          </p:nvPr>
        </p:nvSpPr>
        <p:spPr/>
        <p:txBody>
          <a:bodyPr/>
          <a:lstStyle/>
          <a:p>
            <a:fld id="{732470DA-2139-4131-86A3-682DC3C5D550}" type="slidenum">
              <a:rPr lang="en-IN" smtClean="0"/>
              <a:t>‹#›</a:t>
            </a:fld>
            <a:endParaRPr lang="en-IN"/>
          </a:p>
        </p:txBody>
      </p:sp>
    </p:spTree>
    <p:extLst>
      <p:ext uri="{BB962C8B-B14F-4D97-AF65-F5344CB8AC3E}">
        <p14:creationId xmlns:p14="http://schemas.microsoft.com/office/powerpoint/2010/main" val="3465093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15BF4-E69D-427E-A60A-56D9080AF5BB}"/>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A064CFC-F1FF-43D5-B137-1F86FC8ECB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3BFF5-DB62-415D-BBED-996D1B8B05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623C0BE-D8B2-4591-A3D4-00F005768E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D819B43-C329-486B-B918-1EF4C7518C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627DB97-3D6A-4F11-9FE8-700F632AEC72}"/>
              </a:ext>
            </a:extLst>
          </p:cNvPr>
          <p:cNvSpPr>
            <a:spLocks noGrp="1"/>
          </p:cNvSpPr>
          <p:nvPr>
            <p:ph type="dt" sz="half" idx="10"/>
          </p:nvPr>
        </p:nvSpPr>
        <p:spPr/>
        <p:txBody>
          <a:bodyPr/>
          <a:lstStyle/>
          <a:p>
            <a:fld id="{5BD99AA2-F86E-4020-B24C-6AA39B076B08}" type="datetime1">
              <a:rPr lang="en-IN" smtClean="0"/>
              <a:t>07-05-2025</a:t>
            </a:fld>
            <a:endParaRPr lang="en-IN"/>
          </a:p>
        </p:txBody>
      </p:sp>
      <p:sp>
        <p:nvSpPr>
          <p:cNvPr id="8" name="Footer Placeholder 7">
            <a:extLst>
              <a:ext uri="{FF2B5EF4-FFF2-40B4-BE49-F238E27FC236}">
                <a16:creationId xmlns:a16="http://schemas.microsoft.com/office/drawing/2014/main" id="{EA38824A-9D0B-4CCE-80B7-1C59F4EF148E}"/>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F598452D-86C0-46F2-9D0D-FD90A2E62446}"/>
              </a:ext>
            </a:extLst>
          </p:cNvPr>
          <p:cNvSpPr>
            <a:spLocks noGrp="1"/>
          </p:cNvSpPr>
          <p:nvPr>
            <p:ph type="sldNum" sz="quarter" idx="12"/>
          </p:nvPr>
        </p:nvSpPr>
        <p:spPr/>
        <p:txBody>
          <a:bodyPr/>
          <a:lstStyle/>
          <a:p>
            <a:fld id="{732470DA-2139-4131-86A3-682DC3C5D550}" type="slidenum">
              <a:rPr lang="en-IN" smtClean="0"/>
              <a:t>‹#›</a:t>
            </a:fld>
            <a:endParaRPr lang="en-IN"/>
          </a:p>
        </p:txBody>
      </p:sp>
    </p:spTree>
    <p:extLst>
      <p:ext uri="{BB962C8B-B14F-4D97-AF65-F5344CB8AC3E}">
        <p14:creationId xmlns:p14="http://schemas.microsoft.com/office/powerpoint/2010/main" val="2343029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1B366-000D-4835-9C55-A7E428BAA1CB}"/>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381B4F5-16FB-475D-A083-54741DBB6A96}"/>
              </a:ext>
            </a:extLst>
          </p:cNvPr>
          <p:cNvSpPr>
            <a:spLocks noGrp="1"/>
          </p:cNvSpPr>
          <p:nvPr>
            <p:ph type="dt" sz="half" idx="10"/>
          </p:nvPr>
        </p:nvSpPr>
        <p:spPr/>
        <p:txBody>
          <a:bodyPr/>
          <a:lstStyle/>
          <a:p>
            <a:fld id="{383A77CE-5E83-450E-8946-261AFFCAC547}" type="datetime1">
              <a:rPr lang="en-IN" smtClean="0"/>
              <a:t>07-05-2025</a:t>
            </a:fld>
            <a:endParaRPr lang="en-IN"/>
          </a:p>
        </p:txBody>
      </p:sp>
      <p:sp>
        <p:nvSpPr>
          <p:cNvPr id="4" name="Footer Placeholder 3">
            <a:extLst>
              <a:ext uri="{FF2B5EF4-FFF2-40B4-BE49-F238E27FC236}">
                <a16:creationId xmlns:a16="http://schemas.microsoft.com/office/drawing/2014/main" id="{B40ACB56-EE75-42CB-9F7F-3C96773E72BF}"/>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5C31B80A-B8C1-49E5-A9FA-BF4BBF816C26}"/>
              </a:ext>
            </a:extLst>
          </p:cNvPr>
          <p:cNvSpPr>
            <a:spLocks noGrp="1"/>
          </p:cNvSpPr>
          <p:nvPr>
            <p:ph type="sldNum" sz="quarter" idx="12"/>
          </p:nvPr>
        </p:nvSpPr>
        <p:spPr/>
        <p:txBody>
          <a:bodyPr/>
          <a:lstStyle/>
          <a:p>
            <a:fld id="{732470DA-2139-4131-86A3-682DC3C5D550}" type="slidenum">
              <a:rPr lang="en-IN" smtClean="0"/>
              <a:t>‹#›</a:t>
            </a:fld>
            <a:endParaRPr lang="en-IN"/>
          </a:p>
        </p:txBody>
      </p:sp>
    </p:spTree>
    <p:extLst>
      <p:ext uri="{BB962C8B-B14F-4D97-AF65-F5344CB8AC3E}">
        <p14:creationId xmlns:p14="http://schemas.microsoft.com/office/powerpoint/2010/main" val="986274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9DA093-DCB3-441C-93C8-498DB0073EAA}"/>
              </a:ext>
            </a:extLst>
          </p:cNvPr>
          <p:cNvSpPr>
            <a:spLocks noGrp="1"/>
          </p:cNvSpPr>
          <p:nvPr>
            <p:ph type="dt" sz="half" idx="10"/>
          </p:nvPr>
        </p:nvSpPr>
        <p:spPr/>
        <p:txBody>
          <a:bodyPr/>
          <a:lstStyle/>
          <a:p>
            <a:fld id="{A4B9978B-AA21-4995-8225-2EAB8CC2C398}" type="datetime1">
              <a:rPr lang="en-IN" smtClean="0"/>
              <a:t>07-05-2025</a:t>
            </a:fld>
            <a:endParaRPr lang="en-IN"/>
          </a:p>
        </p:txBody>
      </p:sp>
      <p:sp>
        <p:nvSpPr>
          <p:cNvPr id="3" name="Footer Placeholder 2">
            <a:extLst>
              <a:ext uri="{FF2B5EF4-FFF2-40B4-BE49-F238E27FC236}">
                <a16:creationId xmlns:a16="http://schemas.microsoft.com/office/drawing/2014/main" id="{C6C87491-AD48-4762-86AA-C2FE21706BA0}"/>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A14580BE-388F-4912-8F97-9AA852A5BCB8}"/>
              </a:ext>
            </a:extLst>
          </p:cNvPr>
          <p:cNvSpPr>
            <a:spLocks noGrp="1"/>
          </p:cNvSpPr>
          <p:nvPr>
            <p:ph type="sldNum" sz="quarter" idx="12"/>
          </p:nvPr>
        </p:nvSpPr>
        <p:spPr/>
        <p:txBody>
          <a:bodyPr/>
          <a:lstStyle/>
          <a:p>
            <a:fld id="{732470DA-2139-4131-86A3-682DC3C5D550}" type="slidenum">
              <a:rPr lang="en-IN" smtClean="0"/>
              <a:t>‹#›</a:t>
            </a:fld>
            <a:endParaRPr lang="en-IN"/>
          </a:p>
        </p:txBody>
      </p:sp>
    </p:spTree>
    <p:extLst>
      <p:ext uri="{BB962C8B-B14F-4D97-AF65-F5344CB8AC3E}">
        <p14:creationId xmlns:p14="http://schemas.microsoft.com/office/powerpoint/2010/main" val="2188629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E4CAD-3D0A-4B5E-B185-150B6C28DF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DB0B62D-0F08-47AF-9B90-3E08D6AFD5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95319942-6BDB-4CE7-83E5-E19919428F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683E9C5-3EC6-4D8B-BB4A-5FA1C337EAA1}"/>
              </a:ext>
            </a:extLst>
          </p:cNvPr>
          <p:cNvSpPr>
            <a:spLocks noGrp="1"/>
          </p:cNvSpPr>
          <p:nvPr>
            <p:ph type="dt" sz="half" idx="10"/>
          </p:nvPr>
        </p:nvSpPr>
        <p:spPr/>
        <p:txBody>
          <a:bodyPr/>
          <a:lstStyle/>
          <a:p>
            <a:fld id="{F7D90EB3-B94D-49E1-B12B-17BD5456AD86}" type="datetime1">
              <a:rPr lang="en-IN" smtClean="0"/>
              <a:t>07-05-2025</a:t>
            </a:fld>
            <a:endParaRPr lang="en-IN"/>
          </a:p>
        </p:txBody>
      </p:sp>
      <p:sp>
        <p:nvSpPr>
          <p:cNvPr id="6" name="Footer Placeholder 5">
            <a:extLst>
              <a:ext uri="{FF2B5EF4-FFF2-40B4-BE49-F238E27FC236}">
                <a16:creationId xmlns:a16="http://schemas.microsoft.com/office/drawing/2014/main" id="{74C69FCF-6503-4906-B32B-F04FCEE6B304}"/>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F8743EA-7E4E-4B22-B45D-E544C296A107}"/>
              </a:ext>
            </a:extLst>
          </p:cNvPr>
          <p:cNvSpPr>
            <a:spLocks noGrp="1"/>
          </p:cNvSpPr>
          <p:nvPr>
            <p:ph type="sldNum" sz="quarter" idx="12"/>
          </p:nvPr>
        </p:nvSpPr>
        <p:spPr/>
        <p:txBody>
          <a:bodyPr/>
          <a:lstStyle/>
          <a:p>
            <a:fld id="{732470DA-2139-4131-86A3-682DC3C5D550}" type="slidenum">
              <a:rPr lang="en-IN" smtClean="0"/>
              <a:t>‹#›</a:t>
            </a:fld>
            <a:endParaRPr lang="en-IN"/>
          </a:p>
        </p:txBody>
      </p:sp>
    </p:spTree>
    <p:extLst>
      <p:ext uri="{BB962C8B-B14F-4D97-AF65-F5344CB8AC3E}">
        <p14:creationId xmlns:p14="http://schemas.microsoft.com/office/powerpoint/2010/main" val="1563117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F6C2-6B3E-4D7D-8056-7629DFD2D8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4197F16-E7B4-4268-BE84-64B5F9F368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8A161A9B-D697-469E-BBDF-BC8FA56B3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460940-E0D7-4EBF-9230-F30EFB61A079}"/>
              </a:ext>
            </a:extLst>
          </p:cNvPr>
          <p:cNvSpPr>
            <a:spLocks noGrp="1"/>
          </p:cNvSpPr>
          <p:nvPr>
            <p:ph type="dt" sz="half" idx="10"/>
          </p:nvPr>
        </p:nvSpPr>
        <p:spPr/>
        <p:txBody>
          <a:bodyPr/>
          <a:lstStyle/>
          <a:p>
            <a:fld id="{42A5A80A-014D-42D3-8E39-DEAF07F8B2FB}" type="datetime1">
              <a:rPr lang="en-IN" smtClean="0"/>
              <a:t>07-05-2025</a:t>
            </a:fld>
            <a:endParaRPr lang="en-IN"/>
          </a:p>
        </p:txBody>
      </p:sp>
      <p:sp>
        <p:nvSpPr>
          <p:cNvPr id="6" name="Footer Placeholder 5">
            <a:extLst>
              <a:ext uri="{FF2B5EF4-FFF2-40B4-BE49-F238E27FC236}">
                <a16:creationId xmlns:a16="http://schemas.microsoft.com/office/drawing/2014/main" id="{C3E3FBA5-4FAF-4038-8F36-00F117023DD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D26353D-FB43-42A5-8C2B-A5FC6C989031}"/>
              </a:ext>
            </a:extLst>
          </p:cNvPr>
          <p:cNvSpPr>
            <a:spLocks noGrp="1"/>
          </p:cNvSpPr>
          <p:nvPr>
            <p:ph type="sldNum" sz="quarter" idx="12"/>
          </p:nvPr>
        </p:nvSpPr>
        <p:spPr/>
        <p:txBody>
          <a:bodyPr/>
          <a:lstStyle/>
          <a:p>
            <a:fld id="{732470DA-2139-4131-86A3-682DC3C5D550}" type="slidenum">
              <a:rPr lang="en-IN" smtClean="0"/>
              <a:t>‹#›</a:t>
            </a:fld>
            <a:endParaRPr lang="en-IN"/>
          </a:p>
        </p:txBody>
      </p:sp>
    </p:spTree>
    <p:extLst>
      <p:ext uri="{BB962C8B-B14F-4D97-AF65-F5344CB8AC3E}">
        <p14:creationId xmlns:p14="http://schemas.microsoft.com/office/powerpoint/2010/main" val="1249079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01393-3C3D-4784-B171-5B621A5AE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66571F7-6DED-4865-AA4B-D88E348D56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CBA2E2C-47E1-4901-8A14-C552EF01D5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8F3DE0-1DC4-4BBB-86CE-81CDC7526D36}" type="datetime1">
              <a:rPr lang="en-IN" smtClean="0"/>
              <a:t>07-05-2025</a:t>
            </a:fld>
            <a:endParaRPr lang="en-IN"/>
          </a:p>
        </p:txBody>
      </p:sp>
      <p:sp>
        <p:nvSpPr>
          <p:cNvPr id="5" name="Footer Placeholder 4">
            <a:extLst>
              <a:ext uri="{FF2B5EF4-FFF2-40B4-BE49-F238E27FC236}">
                <a16:creationId xmlns:a16="http://schemas.microsoft.com/office/drawing/2014/main" id="{18AC4314-C3DE-4358-A230-7C0CA11D34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EA04A273-ABDC-4062-A888-1A77E28877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2470DA-2139-4131-86A3-682DC3C5D550}" type="slidenum">
              <a:rPr lang="en-IN" smtClean="0"/>
              <a:t>‹#›</a:t>
            </a:fld>
            <a:endParaRPr lang="en-IN"/>
          </a:p>
        </p:txBody>
      </p:sp>
    </p:spTree>
    <p:extLst>
      <p:ext uri="{BB962C8B-B14F-4D97-AF65-F5344CB8AC3E}">
        <p14:creationId xmlns:p14="http://schemas.microsoft.com/office/powerpoint/2010/main" val="2811030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43C633A9-9851-41C9-B538-7A6A5226C541}" type="datetime1">
              <a:rPr lang="en-IN" smtClean="0"/>
              <a:t>07-05-2025</a:t>
            </a:fld>
            <a:endParaRPr lang="en-IN"/>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IN"/>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9C90E3F-710E-4129-B209-ECC608228050}" type="slidenum">
              <a:rPr lang="en-IN" smtClean="0"/>
              <a:t>‹#›</a:t>
            </a:fld>
            <a:endParaRPr lang="en-IN"/>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30731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s://doi.org/10.1080/1573062X.2024.2360181" TargetMode="External"/><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hyperlink" Target="https://doi.org/10.1016/j.jhydrol.2025.132925"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image" Target="../media/image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image" Target="../media/image60.emf"/><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49A8F8-2D88-4E9F-980C-38797A1CEF71}"/>
              </a:ext>
            </a:extLst>
          </p:cNvPr>
          <p:cNvSpPr txBox="1"/>
          <p:nvPr/>
        </p:nvSpPr>
        <p:spPr>
          <a:xfrm>
            <a:off x="12331" y="515468"/>
            <a:ext cx="12179670" cy="1477328"/>
          </a:xfrm>
          <a:prstGeom prst="rect">
            <a:avLst/>
          </a:prstGeom>
          <a:noFill/>
        </p:spPr>
        <p:txBody>
          <a:bodyPr wrap="square" rtlCol="0">
            <a:spAutoFit/>
          </a:bodyPr>
          <a:lstStyle/>
          <a:p>
            <a:pPr lvl="0" algn="ctr" defTabSz="457200">
              <a:lnSpc>
                <a:spcPct val="150000"/>
              </a:lnSpc>
              <a:defRPr/>
            </a:pPr>
            <a:r>
              <a:rPr lang="en-US" sz="2000" b="1" dirty="0">
                <a:latin typeface="Arial" panose="020B0604020202020204" pitchFamily="34" charset="0"/>
                <a:cs typeface="Arial" panose="020B0604020202020204" pitchFamily="34" charset="0"/>
              </a:rPr>
              <a:t>Development of a Multi-Criteria based Multi-Objective Simulation – Optimization Framework Integrated with Hydrologic Model and Evolutionary Algorithm for Planning, Design, and Analysis of </a:t>
            </a:r>
            <a:r>
              <a:rPr lang="en-US" sz="2000" b="1" dirty="0" err="1">
                <a:latin typeface="Arial" panose="020B0604020202020204" pitchFamily="34" charset="0"/>
                <a:cs typeface="Arial" panose="020B0604020202020204" pitchFamily="34" charset="0"/>
              </a:rPr>
              <a:t>SuDS</a:t>
            </a:r>
            <a:r>
              <a:rPr lang="en-US" sz="2000" b="1" dirty="0">
                <a:latin typeface="Arial" panose="020B0604020202020204" pitchFamily="34" charset="0"/>
                <a:cs typeface="Arial" panose="020B0604020202020204" pitchFamily="34" charset="0"/>
              </a:rPr>
              <a:t> at a river-basin scale</a:t>
            </a:r>
            <a:endParaRPr kumimoji="0" lang="en-IN" sz="2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DB664F2-100E-4457-A13C-CAD15B0744A3}"/>
              </a:ext>
            </a:extLst>
          </p:cNvPr>
          <p:cNvSpPr txBox="1"/>
          <p:nvPr/>
        </p:nvSpPr>
        <p:spPr>
          <a:xfrm>
            <a:off x="443052" y="5113724"/>
            <a:ext cx="11269051" cy="1200329"/>
          </a:xfrm>
          <a:prstGeom prst="rect">
            <a:avLst/>
          </a:prstGeom>
          <a:noFill/>
        </p:spPr>
        <p:txBody>
          <a:bodyPr wrap="square" rtlCol="0">
            <a:spAutoFit/>
          </a:bodyPr>
          <a:lstStyle/>
          <a:p>
            <a:pPr lvl="0" algn="ctr" defTabSz="457200">
              <a:defRPr/>
            </a:pPr>
            <a:r>
              <a:rPr lang="en-US" b="1" dirty="0">
                <a:latin typeface="Arial" panose="020B0604020202020204" pitchFamily="34" charset="0"/>
                <a:cs typeface="Arial" panose="020B0604020202020204" pitchFamily="34" charset="0"/>
              </a:rPr>
              <a:t>Arun </a:t>
            </a:r>
            <a:r>
              <a:rPr lang="en-US" b="1" dirty="0" smtClean="0">
                <a:latin typeface="Arial" panose="020B0604020202020204" pitchFamily="34" charset="0"/>
                <a:cs typeface="Arial" panose="020B0604020202020204" pitchFamily="34" charset="0"/>
              </a:rPr>
              <a:t>Sankarbalaji</a:t>
            </a:r>
            <a:r>
              <a:rPr lang="en-US" b="1" baseline="30000" dirty="0" smtClean="0">
                <a:latin typeface="Arial" panose="020B0604020202020204" pitchFamily="34" charset="0"/>
                <a:cs typeface="Arial" panose="020B0604020202020204" pitchFamily="34" charset="0"/>
              </a:rPr>
              <a:t>1</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Sreethu</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Subrahmanian</a:t>
            </a:r>
            <a:r>
              <a:rPr lang="en-US" baseline="30000" dirty="0" smtClean="0">
                <a:latin typeface="Arial" panose="020B0604020202020204" pitchFamily="34" charset="0"/>
                <a:cs typeface="Arial" panose="020B0604020202020204" pitchFamily="34" charset="0"/>
              </a:rPr>
              <a:t>1</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Krushil</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Modi</a:t>
            </a:r>
            <a:r>
              <a:rPr lang="en-US" baseline="30000" dirty="0" smtClean="0">
                <a:latin typeface="Arial" panose="020B0604020202020204" pitchFamily="34" charset="0"/>
                <a:cs typeface="Arial" panose="020B0604020202020204" pitchFamily="34" charset="0"/>
              </a:rPr>
              <a:t>2</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Elanchezhiyan</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Duraisekaran</a:t>
            </a:r>
            <a:r>
              <a:rPr lang="en-US" baseline="30000" dirty="0" smtClean="0">
                <a:latin typeface="Arial" panose="020B0604020202020204" pitchFamily="34" charset="0"/>
                <a:cs typeface="Arial" panose="020B0604020202020204" pitchFamily="34" charset="0"/>
              </a:rPr>
              <a:t>1</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a:t>
            </a:r>
            <a:r>
              <a:rPr lang="en-US" dirty="0" err="1">
                <a:latin typeface="Arial" panose="020B0604020202020204" pitchFamily="34" charset="0"/>
                <a:cs typeface="Arial" panose="020B0604020202020204" pitchFamily="34" charset="0"/>
              </a:rPr>
              <a:t>Balaji</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Narasimhan</a:t>
            </a:r>
            <a:r>
              <a:rPr lang="en-US" baseline="30000" dirty="0" smtClean="0">
                <a:latin typeface="Arial" panose="020B0604020202020204" pitchFamily="34" charset="0"/>
                <a:cs typeface="Arial" panose="020B0604020202020204" pitchFamily="34" charset="0"/>
              </a:rPr>
              <a:t>1</a:t>
            </a:r>
          </a:p>
          <a:p>
            <a:pPr algn="ctr"/>
            <a:r>
              <a:rPr lang="en-US" i="1" baseline="30000" dirty="0">
                <a:latin typeface="Arial" panose="020B0604020202020204" pitchFamily="34" charset="0"/>
                <a:cs typeface="Arial" panose="020B0604020202020204" pitchFamily="34" charset="0"/>
              </a:rPr>
              <a:t>1</a:t>
            </a:r>
            <a:r>
              <a:rPr lang="en-US" i="1" dirty="0">
                <a:latin typeface="Arial" panose="020B0604020202020204" pitchFamily="34" charset="0"/>
                <a:cs typeface="Arial" panose="020B0604020202020204" pitchFamily="34" charset="0"/>
              </a:rPr>
              <a:t> Indian Institute of Technology Madras, Chennai, India</a:t>
            </a:r>
          </a:p>
          <a:p>
            <a:pPr algn="ctr"/>
            <a:r>
              <a:rPr lang="en-US" i="1" baseline="30000" dirty="0">
                <a:latin typeface="Arial" panose="020B0604020202020204" pitchFamily="34" charset="0"/>
                <a:cs typeface="Arial" panose="020B0604020202020204" pitchFamily="34" charset="0"/>
              </a:rPr>
              <a:t>2</a:t>
            </a:r>
            <a:r>
              <a:rPr lang="en-US" i="1" dirty="0">
                <a:latin typeface="Arial" panose="020B0604020202020204" pitchFamily="34" charset="0"/>
                <a:cs typeface="Arial" panose="020B0604020202020204" pitchFamily="34" charset="0"/>
              </a:rPr>
              <a:t>University of Alberta, Edmonton, </a:t>
            </a:r>
            <a:r>
              <a:rPr lang="en-US" i="1" dirty="0" smtClean="0">
                <a:latin typeface="Arial" panose="020B0604020202020204" pitchFamily="34" charset="0"/>
                <a:cs typeface="Arial" panose="020B0604020202020204" pitchFamily="34" charset="0"/>
              </a:rPr>
              <a:t>Canada</a:t>
            </a:r>
            <a:endParaRPr lang="en-US" i="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649A8F8-2D88-4E9F-980C-38797A1CEF71}"/>
              </a:ext>
            </a:extLst>
          </p:cNvPr>
          <p:cNvSpPr txBox="1"/>
          <p:nvPr/>
        </p:nvSpPr>
        <p:spPr>
          <a:xfrm>
            <a:off x="429682" y="4288552"/>
            <a:ext cx="11269050" cy="400110"/>
          </a:xfrm>
          <a:prstGeom prst="rect">
            <a:avLst/>
          </a:prstGeom>
          <a:noFill/>
        </p:spPr>
        <p:txBody>
          <a:bodyPr wrap="square" rtlCol="0">
            <a:spAutoFit/>
          </a:bodyPr>
          <a:lstStyle/>
          <a:p>
            <a:pPr lvl="0" algn="ctr" defTabSz="457200">
              <a:defRPr/>
            </a:pPr>
            <a:r>
              <a:rPr lang="en-US" sz="2000" dirty="0" smtClean="0">
                <a:latin typeface="Arial" panose="020B0604020202020204" pitchFamily="34" charset="0"/>
                <a:cs typeface="Arial" panose="020B0604020202020204" pitchFamily="34" charset="0"/>
              </a:rPr>
              <a:t>EGU25-19515: </a:t>
            </a:r>
            <a:r>
              <a:rPr lang="en-US" sz="2000" b="1" dirty="0" smtClean="0">
                <a:solidFill>
                  <a:prstClr val="black"/>
                </a:solidFill>
                <a:latin typeface="Arial" panose="020B0604020202020204" pitchFamily="34" charset="0"/>
                <a:cs typeface="Arial" panose="020B0604020202020204" pitchFamily="34" charset="0"/>
              </a:rPr>
              <a:t>April 29, 2025</a:t>
            </a:r>
            <a:endParaRPr lang="en-US" sz="2000" b="1" dirty="0">
              <a:solidFill>
                <a:prstClr val="black"/>
              </a:solidFill>
              <a:latin typeface="Arial" panose="020B0604020202020204" pitchFamily="34" charset="0"/>
              <a:cs typeface="Arial" panose="020B0604020202020204" pitchFamily="34" charset="0"/>
            </a:endParaRPr>
          </a:p>
        </p:txBody>
      </p:sp>
      <p:sp>
        <p:nvSpPr>
          <p:cNvPr id="2" name="Rectangle 1"/>
          <p:cNvSpPr/>
          <p:nvPr/>
        </p:nvSpPr>
        <p:spPr>
          <a:xfrm>
            <a:off x="443052" y="3402420"/>
            <a:ext cx="11269050" cy="707886"/>
          </a:xfrm>
          <a:prstGeom prst="rect">
            <a:avLst/>
          </a:prstGeom>
        </p:spPr>
        <p:txBody>
          <a:bodyPr wrap="square">
            <a:spAutoFit/>
          </a:bodyPr>
          <a:lstStyle/>
          <a:p>
            <a:pPr algn="ctr"/>
            <a:r>
              <a:rPr lang="en-US" sz="2000" b="1" dirty="0" smtClean="0">
                <a:solidFill>
                  <a:srgbClr val="222222"/>
                </a:solidFill>
                <a:latin typeface="Arial" panose="020B0604020202020204" pitchFamily="34" charset="0"/>
              </a:rPr>
              <a:t>HS 5.4.1: Green </a:t>
            </a:r>
            <a:r>
              <a:rPr lang="en-US" sz="2000" b="1" dirty="0">
                <a:solidFill>
                  <a:srgbClr val="222222"/>
                </a:solidFill>
                <a:latin typeface="Arial" panose="020B0604020202020204" pitchFamily="34" charset="0"/>
              </a:rPr>
              <a:t>Infrastructure and Nature-based Solutions for Sustainable Urban Hazard Management</a:t>
            </a:r>
            <a:endParaRPr lang="en-US" sz="2000" b="1" dirty="0"/>
          </a:p>
        </p:txBody>
      </p:sp>
      <p:pic>
        <p:nvPicPr>
          <p:cNvPr id="3" name="Picture 2"/>
          <p:cNvPicPr>
            <a:picLocks noChangeAspect="1"/>
          </p:cNvPicPr>
          <p:nvPr/>
        </p:nvPicPr>
        <p:blipFill>
          <a:blip r:embed="rId3"/>
          <a:stretch>
            <a:fillRect/>
          </a:stretch>
        </p:blipFill>
        <p:spPr>
          <a:xfrm>
            <a:off x="0" y="20595"/>
            <a:ext cx="1341120" cy="395423"/>
          </a:xfrm>
          <a:prstGeom prst="rect">
            <a:avLst/>
          </a:prstGeom>
        </p:spPr>
      </p:pic>
      <p:sp>
        <p:nvSpPr>
          <p:cNvPr id="9" name="Rectangle 4"/>
          <p:cNvSpPr>
            <a:spLocks noChangeArrowheads="1"/>
          </p:cNvSpPr>
          <p:nvPr/>
        </p:nvSpPr>
        <p:spPr bwMode="auto">
          <a:xfrm>
            <a:off x="0" y="2049672"/>
            <a:ext cx="12192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97155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rgbClr val="4A66AC"/>
                </a:solidFill>
                <a:effectLst/>
                <a:latin typeface="Arial" panose="020B0604020202020204" pitchFamily="34" charset="0"/>
                <a:ea typeface="Calibri" panose="020F0502020204030204" pitchFamily="34" charset="0"/>
                <a:cs typeface="Arial" panose="020B0604020202020204" pitchFamily="34" charset="0"/>
              </a:rPr>
              <a:t>European</a:t>
            </a:r>
            <a:r>
              <a:rPr kumimoji="0" lang="en-US" altLang="en-US" sz="2000" b="1" i="0" u="none" strike="noStrike" cap="none" normalizeH="0" dirty="0" smtClean="0">
                <a:ln>
                  <a:noFill/>
                </a:ln>
                <a:solidFill>
                  <a:srgbClr val="4A66AC"/>
                </a:solidFill>
                <a:effectLst/>
                <a:latin typeface="Arial" panose="020B0604020202020204" pitchFamily="34" charset="0"/>
                <a:ea typeface="Calibri" panose="020F0502020204030204" pitchFamily="34" charset="0"/>
                <a:cs typeface="Arial" panose="020B0604020202020204" pitchFamily="34" charset="0"/>
              </a:rPr>
              <a:t> Geosciences Union, General Assembly 2025</a:t>
            </a:r>
          </a:p>
          <a:p>
            <a:pPr marL="0" marR="0" lvl="0" indent="971550" algn="ctr" defTabSz="914400" rtl="0" eaLnBrk="0" fontAlgn="base" latinLnBrk="0" hangingPunct="0">
              <a:lnSpc>
                <a:spcPct val="100000"/>
              </a:lnSpc>
              <a:spcBef>
                <a:spcPct val="0"/>
              </a:spcBef>
              <a:spcAft>
                <a:spcPct val="0"/>
              </a:spcAft>
              <a:buClrTx/>
              <a:buSzTx/>
              <a:buFontTx/>
              <a:buNone/>
              <a:tabLst/>
            </a:pPr>
            <a:r>
              <a:rPr lang="en-US" altLang="en-US" sz="2000" b="1" baseline="0" dirty="0" smtClean="0">
                <a:solidFill>
                  <a:srgbClr val="4A66AC"/>
                </a:solidFill>
                <a:latin typeface="Arial" panose="020B0604020202020204" pitchFamily="34" charset="0"/>
                <a:ea typeface="Calibri" panose="020F0502020204030204" pitchFamily="34" charset="0"/>
                <a:cs typeface="Arial" panose="020B0604020202020204" pitchFamily="34" charset="0"/>
              </a:rPr>
              <a:t>Vienna,</a:t>
            </a:r>
            <a:r>
              <a:rPr lang="en-US" altLang="en-US" sz="2000" b="1" dirty="0" smtClean="0">
                <a:solidFill>
                  <a:srgbClr val="4A66AC"/>
                </a:solidFill>
                <a:latin typeface="Arial" panose="020B0604020202020204" pitchFamily="34" charset="0"/>
                <a:ea typeface="Calibri" panose="020F0502020204030204" pitchFamily="34" charset="0"/>
                <a:cs typeface="Arial" panose="020B0604020202020204" pitchFamily="34" charset="0"/>
              </a:rPr>
              <a:t> Austria</a:t>
            </a:r>
          </a:p>
          <a:p>
            <a:pPr marL="0" marR="0" lvl="0" indent="97155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rgbClr val="4A66AC"/>
                </a:solidFill>
                <a:effectLst/>
                <a:latin typeface="Arial" panose="020B0604020202020204" pitchFamily="34" charset="0"/>
                <a:ea typeface="Calibri" panose="020F0502020204030204" pitchFamily="34" charset="0"/>
                <a:cs typeface="Arial" panose="020B0604020202020204" pitchFamily="34" charset="0"/>
              </a:rPr>
              <a:t>April 27 – May 02,</a:t>
            </a:r>
            <a:r>
              <a:rPr kumimoji="0" lang="en-US" altLang="en-US" sz="1400" b="1" i="0" u="none" strike="noStrike" cap="none" normalizeH="0" dirty="0" smtClean="0">
                <a:ln>
                  <a:noFill/>
                </a:ln>
                <a:solidFill>
                  <a:srgbClr val="4A66AC"/>
                </a:solidFill>
                <a:effectLst/>
                <a:latin typeface="Arial" panose="020B0604020202020204" pitchFamily="34" charset="0"/>
                <a:ea typeface="Calibri" panose="020F0502020204030204" pitchFamily="34" charset="0"/>
                <a:cs typeface="Arial" panose="020B0604020202020204" pitchFamily="34" charset="0"/>
              </a:rPr>
              <a:t> 2025</a:t>
            </a:r>
            <a:endParaRPr kumimoji="0" lang="en-US" altLang="en-US" sz="3200" b="0" i="0" u="none" strike="noStrike" cap="none" normalizeH="0" baseline="0" dirty="0" smtClean="0">
              <a:ln>
                <a:noFill/>
              </a:ln>
              <a:solidFill>
                <a:srgbClr val="4A66AC"/>
              </a:solidFill>
              <a:effectLst/>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3E3C3932-51E9-49ED-AE28-E1488486818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6" name="Picture 5"/>
          <p:cNvPicPr>
            <a:picLocks noChangeAspect="1"/>
          </p:cNvPicPr>
          <p:nvPr/>
        </p:nvPicPr>
        <p:blipFill>
          <a:blip r:embed="rId5"/>
          <a:stretch>
            <a:fillRect/>
          </a:stretch>
        </p:blipFill>
        <p:spPr>
          <a:xfrm>
            <a:off x="0" y="1504186"/>
            <a:ext cx="1320800" cy="1747935"/>
          </a:xfrm>
          <a:prstGeom prst="rect">
            <a:avLst/>
          </a:prstGeom>
        </p:spPr>
      </p:pic>
    </p:spTree>
    <p:extLst>
      <p:ext uri="{BB962C8B-B14F-4D97-AF65-F5344CB8AC3E}">
        <p14:creationId xmlns:p14="http://schemas.microsoft.com/office/powerpoint/2010/main" val="873939068"/>
      </p:ext>
    </p:extLst>
  </p:cSld>
  <p:clrMapOvr>
    <a:masterClrMapping/>
  </p:clrMapOvr>
  <mc:AlternateContent xmlns:mc="http://schemas.openxmlformats.org/markup-compatibility/2006" xmlns:p14="http://schemas.microsoft.com/office/powerpoint/2010/main">
    <mc:Choice Requires="p14">
      <p:transition spd="slow" p14:dur="2000" advTm="817"/>
    </mc:Choice>
    <mc:Fallback xmlns="">
      <p:transition spd="slow" advTm="817"/>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4856"/>
          <a:stretch/>
        </p:blipFill>
        <p:spPr>
          <a:xfrm>
            <a:off x="1957754" y="577273"/>
            <a:ext cx="7350369" cy="6128338"/>
          </a:xfrm>
          <a:prstGeom prst="rect">
            <a:avLst/>
          </a:prstGeom>
        </p:spPr>
      </p:pic>
      <p:pic>
        <p:nvPicPr>
          <p:cNvPr id="8" name="Picture 7">
            <a:extLst>
              <a:ext uri="{FF2B5EF4-FFF2-40B4-BE49-F238E27FC236}">
                <a16:creationId xmlns:a16="http://schemas.microsoft.com/office/drawing/2014/main" id="{3E3C3932-51E9-49ED-AE28-E1488486818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10</a:t>
            </a:fld>
            <a:endParaRPr lang="en-IN" sz="1200" dirty="0">
              <a:solidFill>
                <a:schemeClr val="tx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5"/>
          <a:stretch>
            <a:fillRect/>
          </a:stretch>
        </p:blipFill>
        <p:spPr>
          <a:xfrm>
            <a:off x="0" y="20595"/>
            <a:ext cx="1341120" cy="395423"/>
          </a:xfrm>
          <a:prstGeom prst="rect">
            <a:avLst/>
          </a:prstGeom>
        </p:spPr>
      </p:pic>
      <p:pic>
        <p:nvPicPr>
          <p:cNvPr id="9" name="Picture 8"/>
          <p:cNvPicPr>
            <a:picLocks noChangeAspect="1"/>
          </p:cNvPicPr>
          <p:nvPr/>
        </p:nvPicPr>
        <p:blipFill rotWithShape="1">
          <a:blip r:embed="rId6"/>
          <a:srcRect b="40032"/>
          <a:stretch/>
        </p:blipFill>
        <p:spPr>
          <a:xfrm>
            <a:off x="317099" y="6479344"/>
            <a:ext cx="3977640" cy="348917"/>
          </a:xfrm>
          <a:prstGeom prst="rect">
            <a:avLst/>
          </a:prstGeom>
        </p:spPr>
      </p:pic>
      <p:sp>
        <p:nvSpPr>
          <p:cNvPr id="2" name="Rectangle 1"/>
          <p:cNvSpPr/>
          <p:nvPr/>
        </p:nvSpPr>
        <p:spPr>
          <a:xfrm>
            <a:off x="7978087" y="954515"/>
            <a:ext cx="4185920" cy="1015663"/>
          </a:xfrm>
          <a:prstGeom prst="rect">
            <a:avLst/>
          </a:prstGeom>
        </p:spPr>
        <p:txBody>
          <a:bodyPr wrap="square">
            <a:spAutoFit/>
          </a:bodyPr>
          <a:lstStyle/>
          <a:p>
            <a:pPr algn="just"/>
            <a:r>
              <a:rPr lang="en-US" sz="1000" dirty="0" err="1">
                <a:solidFill>
                  <a:srgbClr val="222222"/>
                </a:solidFill>
                <a:latin typeface="Arial" panose="020B0604020202020204" pitchFamily="34" charset="0"/>
              </a:rPr>
              <a:t>Subrahmanian</a:t>
            </a:r>
            <a:r>
              <a:rPr lang="en-US" sz="1000" dirty="0">
                <a:solidFill>
                  <a:srgbClr val="222222"/>
                </a:solidFill>
                <a:latin typeface="Arial" panose="020B0604020202020204" pitchFamily="34" charset="0"/>
              </a:rPr>
              <a:t> S, Modi K, </a:t>
            </a:r>
            <a:r>
              <a:rPr lang="en-US" sz="1000" dirty="0" err="1">
                <a:solidFill>
                  <a:srgbClr val="222222"/>
                </a:solidFill>
                <a:latin typeface="Arial" panose="020B0604020202020204" pitchFamily="34" charset="0"/>
              </a:rPr>
              <a:t>Bhallamudi</a:t>
            </a:r>
            <a:r>
              <a:rPr lang="en-US" sz="1000" dirty="0">
                <a:solidFill>
                  <a:srgbClr val="222222"/>
                </a:solidFill>
                <a:latin typeface="Arial" panose="020B0604020202020204" pitchFamily="34" charset="0"/>
              </a:rPr>
              <a:t> SM, </a:t>
            </a:r>
            <a:r>
              <a:rPr lang="en-US" sz="1000" dirty="0" err="1">
                <a:solidFill>
                  <a:srgbClr val="222222"/>
                </a:solidFill>
                <a:latin typeface="Arial" panose="020B0604020202020204" pitchFamily="34" charset="0"/>
              </a:rPr>
              <a:t>Narasimhan</a:t>
            </a:r>
            <a:r>
              <a:rPr lang="en-US" sz="1000" dirty="0">
                <a:solidFill>
                  <a:srgbClr val="222222"/>
                </a:solidFill>
                <a:latin typeface="Arial" panose="020B0604020202020204" pitchFamily="34" charset="0"/>
              </a:rPr>
              <a:t> B. Development of a multi-layer green-</a:t>
            </a:r>
            <a:r>
              <a:rPr lang="en-US" sz="1000" dirty="0" err="1">
                <a:solidFill>
                  <a:srgbClr val="222222"/>
                </a:solidFill>
                <a:latin typeface="Arial" panose="020B0604020202020204" pitchFamily="34" charset="0"/>
              </a:rPr>
              <a:t>ampt</a:t>
            </a:r>
            <a:r>
              <a:rPr lang="en-US" sz="1000" dirty="0">
                <a:solidFill>
                  <a:srgbClr val="222222"/>
                </a:solidFill>
                <a:latin typeface="Arial" panose="020B0604020202020204" pitchFamily="34" charset="0"/>
              </a:rPr>
              <a:t> infiltration based modeling framework for hydrologic process simulation and design of various low impact development measures for mitigating urban flooding. Urban Water Journal. 2024 Aug 8;21(7):859-76</a:t>
            </a:r>
            <a:r>
              <a:rPr lang="en-US" sz="1000" dirty="0" smtClean="0">
                <a:solidFill>
                  <a:srgbClr val="222222"/>
                </a:solidFill>
                <a:latin typeface="Arial" panose="020B0604020202020204" pitchFamily="34" charset="0"/>
              </a:rPr>
              <a:t>.</a:t>
            </a:r>
          </a:p>
          <a:p>
            <a:pPr algn="just"/>
            <a:r>
              <a:rPr lang="en-US" sz="1000" dirty="0">
                <a:latin typeface="Arial" panose="020B0604020202020204" pitchFamily="34" charset="0"/>
                <a:cs typeface="Arial" panose="020B0604020202020204" pitchFamily="34" charset="0"/>
                <a:hlinkClick r:id="rId7"/>
              </a:rPr>
              <a:t>https://</a:t>
            </a:r>
            <a:r>
              <a:rPr lang="en-US" sz="1000" dirty="0" smtClean="0">
                <a:latin typeface="Arial" panose="020B0604020202020204" pitchFamily="34" charset="0"/>
                <a:cs typeface="Arial" panose="020B0604020202020204" pitchFamily="34" charset="0"/>
                <a:hlinkClick r:id="rId7"/>
              </a:rPr>
              <a:t>doi.org/10.1080/1573062X.2024.2360181</a:t>
            </a:r>
            <a:r>
              <a:rPr lang="en-US" sz="1000" dirty="0" smtClean="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p:txBody>
      </p:sp>
      <p:sp>
        <p:nvSpPr>
          <p:cNvPr id="11" name="TextBox 10"/>
          <p:cNvSpPr txBox="1"/>
          <p:nvPr/>
        </p:nvSpPr>
        <p:spPr>
          <a:xfrm>
            <a:off x="7978088" y="577273"/>
            <a:ext cx="4152952" cy="369332"/>
          </a:xfrm>
          <a:prstGeom prst="rect">
            <a:avLst/>
          </a:prstGeom>
          <a:noFill/>
        </p:spPr>
        <p:txBody>
          <a:bodyPr wrap="square" rtlCol="0" anchor="ctr">
            <a:spAutoFit/>
          </a:bodyPr>
          <a:lstStyle/>
          <a:p>
            <a:pPr algn="ctr">
              <a:lnSpc>
                <a:spcPct val="150000"/>
              </a:lnSpc>
            </a:pPr>
            <a:r>
              <a:rPr lang="en-US" sz="1200" b="1" dirty="0" smtClean="0">
                <a:latin typeface="Arial" panose="020B0604020202020204" pitchFamily="34" charset="0"/>
                <a:cs typeface="Arial" panose="020B0604020202020204" pitchFamily="34" charset="0"/>
              </a:rPr>
              <a:t>Multi-Layer Green-</a:t>
            </a:r>
            <a:r>
              <a:rPr lang="en-US" sz="1200" b="1" dirty="0" err="1" smtClean="0">
                <a:latin typeface="Arial" panose="020B0604020202020204" pitchFamily="34" charset="0"/>
                <a:cs typeface="Arial" panose="020B0604020202020204" pitchFamily="34" charset="0"/>
              </a:rPr>
              <a:t>Ampt</a:t>
            </a:r>
            <a:r>
              <a:rPr lang="en-US" sz="1200" b="1" dirty="0" smtClean="0">
                <a:latin typeface="Arial" panose="020B0604020202020204" pitchFamily="34" charset="0"/>
                <a:cs typeface="Arial" panose="020B0604020202020204" pitchFamily="34" charset="0"/>
              </a:rPr>
              <a:t> Modules for </a:t>
            </a:r>
            <a:r>
              <a:rPr lang="en-US" sz="1200" b="1" dirty="0" err="1" smtClean="0">
                <a:latin typeface="Arial" panose="020B0604020202020204" pitchFamily="34" charset="0"/>
                <a:cs typeface="Arial" panose="020B0604020202020204" pitchFamily="34" charset="0"/>
              </a:rPr>
              <a:t>SuDS</a:t>
            </a:r>
            <a:endParaRPr lang="en-US" sz="1200" b="1" dirty="0" smtClean="0">
              <a:latin typeface="Arial" panose="020B0604020202020204" pitchFamily="34" charset="0"/>
              <a:cs typeface="Arial" panose="020B0604020202020204" pitchFamily="34" charset="0"/>
            </a:endParaRPr>
          </a:p>
        </p:txBody>
      </p:sp>
      <p:sp>
        <p:nvSpPr>
          <p:cNvPr id="13" name="TextBox 12"/>
          <p:cNvSpPr txBox="1"/>
          <p:nvPr/>
        </p:nvSpPr>
        <p:spPr>
          <a:xfrm>
            <a:off x="7978087" y="1936342"/>
            <a:ext cx="4157925" cy="369332"/>
          </a:xfrm>
          <a:prstGeom prst="rect">
            <a:avLst/>
          </a:prstGeom>
          <a:noFill/>
        </p:spPr>
        <p:txBody>
          <a:bodyPr wrap="square" rtlCol="0" anchor="ctr">
            <a:spAutoFit/>
          </a:bodyPr>
          <a:lstStyle/>
          <a:p>
            <a:pPr algn="ctr">
              <a:lnSpc>
                <a:spcPct val="150000"/>
              </a:lnSpc>
            </a:pPr>
            <a:r>
              <a:rPr lang="en-US" sz="1200" b="1" dirty="0" smtClean="0">
                <a:latin typeface="Arial" panose="020B0604020202020204" pitchFamily="34" charset="0"/>
                <a:cs typeface="Arial" panose="020B0604020202020204" pitchFamily="34" charset="0"/>
              </a:rPr>
              <a:t>Modelling of MLGA based </a:t>
            </a:r>
            <a:r>
              <a:rPr lang="en-US" sz="1200" b="1" dirty="0" err="1" smtClean="0">
                <a:latin typeface="Arial" panose="020B0604020202020204" pitchFamily="34" charset="0"/>
                <a:cs typeface="Arial" panose="020B0604020202020204" pitchFamily="34" charset="0"/>
              </a:rPr>
              <a:t>SuDS</a:t>
            </a:r>
            <a:r>
              <a:rPr lang="en-US" sz="1200" b="1" dirty="0" smtClean="0">
                <a:latin typeface="Arial" panose="020B0604020202020204" pitchFamily="34" charset="0"/>
                <a:cs typeface="Arial" panose="020B0604020202020204" pitchFamily="34" charset="0"/>
              </a:rPr>
              <a:t> elements in SWAT</a:t>
            </a:r>
          </a:p>
        </p:txBody>
      </p:sp>
      <p:sp>
        <p:nvSpPr>
          <p:cNvPr id="14" name="Rectangle 13"/>
          <p:cNvSpPr/>
          <p:nvPr/>
        </p:nvSpPr>
        <p:spPr>
          <a:xfrm>
            <a:off x="7978087" y="2316066"/>
            <a:ext cx="4171921" cy="707886"/>
          </a:xfrm>
          <a:prstGeom prst="rect">
            <a:avLst/>
          </a:prstGeom>
        </p:spPr>
        <p:txBody>
          <a:bodyPr wrap="square">
            <a:spAutoFit/>
          </a:bodyPr>
          <a:lstStyle/>
          <a:p>
            <a:pPr algn="just"/>
            <a:r>
              <a:rPr lang="en-US" sz="1000" dirty="0" err="1">
                <a:solidFill>
                  <a:srgbClr val="222222"/>
                </a:solidFill>
                <a:latin typeface="Arial" panose="020B0604020202020204" pitchFamily="34" charset="0"/>
              </a:rPr>
              <a:t>Subrahmanian</a:t>
            </a:r>
            <a:r>
              <a:rPr lang="en-US" sz="1000" dirty="0">
                <a:solidFill>
                  <a:srgbClr val="222222"/>
                </a:solidFill>
                <a:latin typeface="Arial" panose="020B0604020202020204" pitchFamily="34" charset="0"/>
              </a:rPr>
              <a:t> S</a:t>
            </a:r>
            <a:r>
              <a:rPr lang="en-US" sz="1000" dirty="0" smtClean="0">
                <a:solidFill>
                  <a:srgbClr val="222222"/>
                </a:solidFill>
                <a:latin typeface="Arial" panose="020B0604020202020204" pitchFamily="34" charset="0"/>
              </a:rPr>
              <a:t>, </a:t>
            </a:r>
            <a:r>
              <a:rPr lang="en-US" sz="1000" dirty="0" err="1">
                <a:latin typeface="Arial" panose="020B0604020202020204" pitchFamily="34" charset="0"/>
                <a:cs typeface="Arial" panose="020B0604020202020204" pitchFamily="34" charset="0"/>
              </a:rPr>
              <a:t>Sankarbalaji</a:t>
            </a:r>
            <a:r>
              <a:rPr lang="en-US" sz="1000" dirty="0">
                <a:latin typeface="Arial" panose="020B0604020202020204" pitchFamily="34" charset="0"/>
                <a:cs typeface="Arial" panose="020B0604020202020204" pitchFamily="34" charset="0"/>
              </a:rPr>
              <a:t>, A.R.</a:t>
            </a:r>
            <a:r>
              <a:rPr lang="en-US" sz="1000" dirty="0" smtClean="0">
                <a:solidFill>
                  <a:srgbClr val="222222"/>
                </a:solidFill>
                <a:latin typeface="Arial" panose="020B0604020202020204" pitchFamily="34" charset="0"/>
              </a:rPr>
              <a:t>, </a:t>
            </a:r>
            <a:r>
              <a:rPr lang="en-US" sz="1000" dirty="0" err="1">
                <a:latin typeface="Arial" panose="020B0604020202020204" pitchFamily="34" charset="0"/>
                <a:cs typeface="Arial" panose="020B0604020202020204" pitchFamily="34" charset="0"/>
              </a:rPr>
              <a:t>Duraisekaran</a:t>
            </a:r>
            <a:r>
              <a:rPr lang="en-US" sz="1000" dirty="0">
                <a:latin typeface="Arial" panose="020B0604020202020204" pitchFamily="34" charset="0"/>
                <a:cs typeface="Arial" panose="020B0604020202020204" pitchFamily="34" charset="0"/>
              </a:rPr>
              <a:t>, E</a:t>
            </a:r>
            <a:r>
              <a:rPr lang="en-US" sz="1000" dirty="0" smtClean="0">
                <a:latin typeface="Arial" panose="020B0604020202020204" pitchFamily="34" charset="0"/>
                <a:cs typeface="Arial" panose="020B0604020202020204" pitchFamily="34" charset="0"/>
              </a:rPr>
              <a:t>., </a:t>
            </a:r>
            <a:r>
              <a:rPr lang="en-US" sz="1000" dirty="0" err="1" smtClean="0">
                <a:solidFill>
                  <a:srgbClr val="222222"/>
                </a:solidFill>
                <a:latin typeface="Arial" panose="020B0604020202020204" pitchFamily="34" charset="0"/>
              </a:rPr>
              <a:t>Bhallamudi</a:t>
            </a:r>
            <a:r>
              <a:rPr lang="en-US" sz="1000" dirty="0" smtClean="0">
                <a:solidFill>
                  <a:srgbClr val="222222"/>
                </a:solidFill>
                <a:latin typeface="Arial" panose="020B0604020202020204" pitchFamily="34" charset="0"/>
              </a:rPr>
              <a:t> </a:t>
            </a:r>
            <a:r>
              <a:rPr lang="en-US" sz="1000" dirty="0">
                <a:solidFill>
                  <a:srgbClr val="222222"/>
                </a:solidFill>
                <a:latin typeface="Arial" panose="020B0604020202020204" pitchFamily="34" charset="0"/>
              </a:rPr>
              <a:t>SM, </a:t>
            </a:r>
            <a:r>
              <a:rPr lang="en-US" sz="1000" dirty="0" err="1">
                <a:solidFill>
                  <a:srgbClr val="222222"/>
                </a:solidFill>
                <a:latin typeface="Arial" panose="020B0604020202020204" pitchFamily="34" charset="0"/>
              </a:rPr>
              <a:t>Narasimhan</a:t>
            </a:r>
            <a:r>
              <a:rPr lang="en-US" sz="1000" dirty="0">
                <a:solidFill>
                  <a:srgbClr val="222222"/>
                </a:solidFill>
                <a:latin typeface="Arial" panose="020B0604020202020204" pitchFamily="34" charset="0"/>
              </a:rPr>
              <a:t> B. Improved modeling of Low Impact Development (LID) modules within SWAT model for assessing the effectiveness of urban LID measures at river basin </a:t>
            </a:r>
            <a:r>
              <a:rPr lang="en-US" sz="1000" dirty="0" smtClean="0">
                <a:solidFill>
                  <a:srgbClr val="222222"/>
                </a:solidFill>
                <a:latin typeface="Arial" panose="020B0604020202020204" pitchFamily="34" charset="0"/>
              </a:rPr>
              <a:t>scale. (under review)</a:t>
            </a:r>
            <a:endParaRPr lang="en-US" sz="1000" dirty="0">
              <a:latin typeface="Arial" panose="020B0604020202020204" pitchFamily="34" charset="0"/>
              <a:cs typeface="Arial" panose="020B0604020202020204" pitchFamily="34" charset="0"/>
            </a:endParaRPr>
          </a:p>
        </p:txBody>
      </p:sp>
      <p:sp>
        <p:nvSpPr>
          <p:cNvPr id="15" name="TextBox 14"/>
          <p:cNvSpPr txBox="1"/>
          <p:nvPr/>
        </p:nvSpPr>
        <p:spPr>
          <a:xfrm>
            <a:off x="7756264" y="4611808"/>
            <a:ext cx="4435736" cy="1061829"/>
          </a:xfrm>
          <a:prstGeom prst="rect">
            <a:avLst/>
          </a:prstGeom>
          <a:noFill/>
        </p:spPr>
        <p:txBody>
          <a:bodyPr wrap="square" rtlCol="0" anchor="ctr">
            <a:spAutoFit/>
          </a:bodyPr>
          <a:lstStyle/>
          <a:p>
            <a:pPr algn="ctr">
              <a:lnSpc>
                <a:spcPct val="150000"/>
              </a:lnSpc>
            </a:pPr>
            <a:r>
              <a:rPr lang="en-US" sz="1400" b="1" dirty="0" smtClean="0">
                <a:latin typeface="Arial" panose="020B0604020202020204" pitchFamily="34" charset="0"/>
                <a:cs typeface="Arial" panose="020B0604020202020204" pitchFamily="34" charset="0"/>
              </a:rPr>
              <a:t>Land Availability Constraints</a:t>
            </a:r>
          </a:p>
          <a:p>
            <a:pPr marL="171450" indent="-171450" algn="just">
              <a:lnSpc>
                <a:spcPct val="150000"/>
              </a:lnSpc>
              <a:buFont typeface="Arial" panose="020B0604020202020204" pitchFamily="34" charset="0"/>
              <a:buChar char="•"/>
            </a:pPr>
            <a:r>
              <a:rPr lang="en-US" sz="1400" b="1" dirty="0" smtClean="0">
                <a:solidFill>
                  <a:srgbClr val="FF0000"/>
                </a:solidFill>
                <a:latin typeface="Arial" panose="020B0604020202020204" pitchFamily="34" charset="0"/>
                <a:cs typeface="Arial" panose="020B0604020202020204" pitchFamily="34" charset="0"/>
              </a:rPr>
              <a:t>Green Roofs: Implemented in 70% of HRU Area</a:t>
            </a:r>
          </a:p>
          <a:p>
            <a:pPr marL="171450" indent="-171450" algn="just">
              <a:lnSpc>
                <a:spcPct val="150000"/>
              </a:lnSpc>
              <a:buFont typeface="Arial" panose="020B0604020202020204" pitchFamily="34" charset="0"/>
              <a:buChar char="•"/>
            </a:pPr>
            <a:r>
              <a:rPr lang="en-US" sz="1400" b="1" dirty="0" smtClean="0">
                <a:solidFill>
                  <a:srgbClr val="0000FF"/>
                </a:solidFill>
                <a:latin typeface="Arial" panose="020B0604020202020204" pitchFamily="34" charset="0"/>
                <a:cs typeface="Arial" panose="020B0604020202020204" pitchFamily="34" charset="0"/>
              </a:rPr>
              <a:t>Other </a:t>
            </a:r>
            <a:r>
              <a:rPr lang="en-US" sz="1400" b="1" dirty="0" err="1" smtClean="0">
                <a:solidFill>
                  <a:srgbClr val="0000FF"/>
                </a:solidFill>
                <a:latin typeface="Arial" panose="020B0604020202020204" pitchFamily="34" charset="0"/>
                <a:cs typeface="Arial" panose="020B0604020202020204" pitchFamily="34" charset="0"/>
              </a:rPr>
              <a:t>SuDS</a:t>
            </a:r>
            <a:r>
              <a:rPr lang="en-US" sz="1400" b="1" dirty="0" smtClean="0">
                <a:solidFill>
                  <a:srgbClr val="0000FF"/>
                </a:solidFill>
                <a:latin typeface="Arial" panose="020B0604020202020204" pitchFamily="34" charset="0"/>
                <a:cs typeface="Arial" panose="020B0604020202020204" pitchFamily="34" charset="0"/>
              </a:rPr>
              <a:t>: Implemented in 30% of HRU Area</a:t>
            </a:r>
          </a:p>
        </p:txBody>
      </p:sp>
      <p:sp>
        <p:nvSpPr>
          <p:cNvPr id="16" name="TextBox 15"/>
          <p:cNvSpPr txBox="1"/>
          <p:nvPr/>
        </p:nvSpPr>
        <p:spPr>
          <a:xfrm>
            <a:off x="7756264" y="4138743"/>
            <a:ext cx="4435736" cy="523220"/>
          </a:xfrm>
          <a:prstGeom prst="rect">
            <a:avLst/>
          </a:prstGeom>
          <a:noFill/>
        </p:spPr>
        <p:txBody>
          <a:bodyPr wrap="square" rtlCol="0" anchor="ctr">
            <a:spAutoFit/>
          </a:bodyPr>
          <a:lstStyle/>
          <a:p>
            <a:pPr algn="just"/>
            <a:r>
              <a:rPr lang="en-US" sz="1400" b="1" dirty="0">
                <a:latin typeface="Arial" panose="020B0604020202020204" pitchFamily="34" charset="0"/>
                <a:cs typeface="Arial" panose="020B0604020202020204" pitchFamily="34" charset="0"/>
              </a:rPr>
              <a:t>Tamil </a:t>
            </a:r>
            <a:r>
              <a:rPr lang="en-US" sz="1400" b="1" dirty="0" smtClean="0">
                <a:latin typeface="Arial" panose="020B0604020202020204" pitchFamily="34" charset="0"/>
                <a:cs typeface="Arial" panose="020B0604020202020204" pitchFamily="34" charset="0"/>
              </a:rPr>
              <a:t>Nadu Building Development Guidelines 2019, </a:t>
            </a:r>
            <a:endParaRPr lang="en-US" sz="1400" b="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Methodology</a:t>
            </a:r>
            <a:endParaRPr lang="en-US" sz="2000" dirty="0"/>
          </a:p>
        </p:txBody>
      </p:sp>
      <p:sp>
        <p:nvSpPr>
          <p:cNvPr id="4" name="Rectangle 3"/>
          <p:cNvSpPr/>
          <p:nvPr/>
        </p:nvSpPr>
        <p:spPr>
          <a:xfrm>
            <a:off x="313504" y="6116035"/>
            <a:ext cx="2901500" cy="307777"/>
          </a:xfrm>
          <a:prstGeom prst="rect">
            <a:avLst/>
          </a:prstGeom>
        </p:spPr>
        <p:txBody>
          <a:bodyPr wrap="none">
            <a:spAutoFit/>
          </a:bodyPr>
          <a:lstStyle/>
          <a:p>
            <a:r>
              <a:rPr lang="en-US" sz="1400" dirty="0" smtClean="0">
                <a:latin typeface="Arial" panose="020B0604020202020204" pitchFamily="34" charset="0"/>
                <a:cs typeface="Arial" panose="020B0604020202020204" pitchFamily="34" charset="0"/>
              </a:rPr>
              <a:t>*MLGA: Multi-Layer Green – </a:t>
            </a:r>
            <a:r>
              <a:rPr lang="en-US" sz="1400" dirty="0" err="1" smtClean="0">
                <a:latin typeface="Arial" panose="020B0604020202020204" pitchFamily="34" charset="0"/>
                <a:cs typeface="Arial" panose="020B0604020202020204" pitchFamily="34" charset="0"/>
              </a:rPr>
              <a:t>Ampt</a:t>
            </a:r>
            <a:endParaRPr lang="en-US" sz="1400" dirty="0"/>
          </a:p>
        </p:txBody>
      </p:sp>
    </p:spTree>
    <p:extLst>
      <p:ext uri="{BB962C8B-B14F-4D97-AF65-F5344CB8AC3E}">
        <p14:creationId xmlns:p14="http://schemas.microsoft.com/office/powerpoint/2010/main" val="28873553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11</a:t>
            </a:fld>
            <a:endParaRPr lang="en-IN" sz="1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C1B1D5-D5C6-4B49-87C1-B960C629B256}"/>
              </a:ext>
            </a:extLst>
          </p:cNvPr>
          <p:cNvSpPr txBox="1"/>
          <p:nvPr/>
        </p:nvSpPr>
        <p:spPr>
          <a:xfrm>
            <a:off x="449179" y="603310"/>
            <a:ext cx="11349068" cy="369332"/>
          </a:xfrm>
          <a:prstGeom prst="rect">
            <a:avLst/>
          </a:prstGeom>
          <a:noFill/>
        </p:spPr>
        <p:txBody>
          <a:bodyPr wrap="square" rtlCol="0">
            <a:spAutoFit/>
          </a:bodyPr>
          <a:lstStyle/>
          <a:p>
            <a:pPr algn="ctr"/>
            <a:r>
              <a:rPr lang="en-IN" b="1" dirty="0" smtClean="0">
                <a:latin typeface="Arial" panose="020B0604020202020204" pitchFamily="34" charset="0"/>
                <a:cs typeface="Arial" panose="020B0604020202020204" pitchFamily="34" charset="0"/>
              </a:rPr>
              <a:t>Study Area: </a:t>
            </a:r>
            <a:r>
              <a:rPr lang="en-IN" b="1" dirty="0" err="1" smtClean="0">
                <a:latin typeface="Arial" panose="020B0604020202020204" pitchFamily="34" charset="0"/>
                <a:cs typeface="Arial" panose="020B0604020202020204" pitchFamily="34" charset="0"/>
              </a:rPr>
              <a:t>Adyar</a:t>
            </a:r>
            <a:r>
              <a:rPr lang="en-IN" b="1" dirty="0" smtClean="0">
                <a:latin typeface="Arial" panose="020B0604020202020204" pitchFamily="34" charset="0"/>
                <a:cs typeface="Arial" panose="020B0604020202020204" pitchFamily="34" charset="0"/>
              </a:rPr>
              <a:t> Basin</a:t>
            </a:r>
            <a:endParaRPr lang="en-IN" b="1" dirty="0">
              <a:latin typeface="Arial" panose="020B0604020202020204" pitchFamily="34" charset="0"/>
              <a:cs typeface="Arial" panose="020B0604020202020204" pitchFamily="34" charset="0"/>
            </a:endParaRPr>
          </a:p>
        </p:txBody>
      </p:sp>
      <p:pic>
        <p:nvPicPr>
          <p:cNvPr id="7" name="Picture 6" descr="F:\PhD_Works\SWAT_Final\Manuscript_Ponds\Figures\Images_JHS_Format\StudyAre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8320" y="1224277"/>
            <a:ext cx="7365687" cy="5209489"/>
          </a:xfrm>
          <a:prstGeom prst="rect">
            <a:avLst/>
          </a:prstGeom>
          <a:noFill/>
          <a:ln>
            <a:noFill/>
          </a:ln>
        </p:spPr>
      </p:pic>
      <p:sp>
        <p:nvSpPr>
          <p:cNvPr id="8" name="TextBox 7">
            <a:extLst>
              <a:ext uri="{FF2B5EF4-FFF2-40B4-BE49-F238E27FC236}">
                <a16:creationId xmlns:a16="http://schemas.microsoft.com/office/drawing/2014/main" id="{75243B5F-655A-480E-834A-7315637D6115}"/>
              </a:ext>
            </a:extLst>
          </p:cNvPr>
          <p:cNvSpPr txBox="1"/>
          <p:nvPr/>
        </p:nvSpPr>
        <p:spPr>
          <a:xfrm>
            <a:off x="0" y="1566865"/>
            <a:ext cx="4798320" cy="4524315"/>
          </a:xfrm>
          <a:prstGeom prst="rect">
            <a:avLst/>
          </a:prstGeom>
          <a:noFill/>
        </p:spPr>
        <p:txBody>
          <a:bodyPr wrap="square" rtlCol="0" anchor="ctr">
            <a:spAutoFit/>
          </a:bodyPr>
          <a:lstStyle/>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Highly </a:t>
            </a:r>
            <a:r>
              <a:rPr lang="en-US" sz="1600" dirty="0">
                <a:latin typeface="Arial" panose="020B0604020202020204" pitchFamily="34" charset="0"/>
                <a:cs typeface="Arial" panose="020B0604020202020204" pitchFamily="34" charset="0"/>
              </a:rPr>
              <a:t>urbanized river </a:t>
            </a:r>
            <a:r>
              <a:rPr lang="en-US" sz="1600" dirty="0" smtClean="0">
                <a:latin typeface="Arial" panose="020B0604020202020204" pitchFamily="34" charset="0"/>
                <a:cs typeface="Arial" panose="020B0604020202020204" pitchFamily="34" charset="0"/>
              </a:rPr>
              <a:t>basin </a:t>
            </a:r>
          </a:p>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Total area: 829.50 km</a:t>
            </a:r>
            <a:r>
              <a:rPr lang="en-US" sz="1600" baseline="30000" dirty="0" smtClean="0">
                <a:latin typeface="Arial" panose="020B0604020202020204" pitchFamily="34" charset="0"/>
                <a:cs typeface="Arial" panose="020B0604020202020204" pitchFamily="34" charset="0"/>
              </a:rPr>
              <a:t>2</a:t>
            </a:r>
            <a:endParaRPr lang="en-US" sz="1600" dirty="0" smtClean="0">
              <a:latin typeface="Arial" panose="020B0604020202020204" pitchFamily="34" charset="0"/>
              <a:cs typeface="Arial" panose="020B0604020202020204" pitchFamily="34" charset="0"/>
            </a:endParaRPr>
          </a:p>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Length of </a:t>
            </a:r>
            <a:r>
              <a:rPr lang="en-US" sz="1600" dirty="0" err="1" smtClean="0">
                <a:latin typeface="Arial" panose="020B0604020202020204" pitchFamily="34" charset="0"/>
                <a:cs typeface="Arial" panose="020B0604020202020204" pitchFamily="34" charset="0"/>
              </a:rPr>
              <a:t>Adyar</a:t>
            </a:r>
            <a:r>
              <a:rPr lang="en-US" sz="1600" dirty="0" smtClean="0">
                <a:latin typeface="Arial" panose="020B0604020202020204" pitchFamily="34" charset="0"/>
                <a:cs typeface="Arial" panose="020B0604020202020204" pitchFamily="34" charset="0"/>
              </a:rPr>
              <a:t> River: 43 </a:t>
            </a:r>
            <a:r>
              <a:rPr lang="en-US" sz="1600" dirty="0">
                <a:latin typeface="Arial" panose="020B0604020202020204" pitchFamily="34" charset="0"/>
                <a:cs typeface="Arial" panose="020B0604020202020204" pitchFamily="34" charset="0"/>
              </a:rPr>
              <a:t>km </a:t>
            </a:r>
            <a:endParaRPr lang="en-US" sz="1600" dirty="0" smtClean="0">
              <a:latin typeface="Arial" panose="020B0604020202020204" pitchFamily="34" charset="0"/>
              <a:cs typeface="Arial" panose="020B0604020202020204" pitchFamily="34" charset="0"/>
            </a:endParaRPr>
          </a:p>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Ephemeral in nature (North East Monsoon season: October to December)</a:t>
            </a:r>
          </a:p>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Tropical </a:t>
            </a:r>
            <a:r>
              <a:rPr lang="en-US" sz="1600" dirty="0">
                <a:latin typeface="Arial" panose="020B0604020202020204" pitchFamily="34" charset="0"/>
                <a:cs typeface="Arial" panose="020B0604020202020204" pitchFamily="34" charset="0"/>
              </a:rPr>
              <a:t>wet and dry climate (Aw</a:t>
            </a:r>
            <a:r>
              <a:rPr lang="en-US" sz="1600" dirty="0" smtClean="0">
                <a:latin typeface="Arial" panose="020B0604020202020204" pitchFamily="34" charset="0"/>
                <a:cs typeface="Arial" panose="020B0604020202020204" pitchFamily="34" charset="0"/>
              </a:rPr>
              <a:t>)</a:t>
            </a:r>
          </a:p>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Annual Average Rainfall: 1330 mm</a:t>
            </a:r>
          </a:p>
          <a:p>
            <a:pPr marL="285750" lvl="0" indent="-285750" algn="just">
              <a:lnSpc>
                <a:spcPct val="150000"/>
              </a:lnSpc>
              <a:buFont typeface="Arial" panose="020B0604020202020204" pitchFamily="34" charset="0"/>
              <a:buChar char="•"/>
            </a:pPr>
            <a:r>
              <a:rPr lang="en-US" sz="1600" dirty="0">
                <a:latin typeface="Arial" panose="020B0604020202020204" pitchFamily="34" charset="0"/>
                <a:cs typeface="Arial" panose="020B0604020202020204" pitchFamily="34" charset="0"/>
              </a:rPr>
              <a:t>150 </a:t>
            </a:r>
            <a:r>
              <a:rPr lang="en-US" sz="1600" dirty="0" smtClean="0">
                <a:latin typeface="Arial" panose="020B0604020202020204" pitchFamily="34" charset="0"/>
                <a:cs typeface="Arial" panose="020B0604020202020204" pitchFamily="34" charset="0"/>
              </a:rPr>
              <a:t>Small and Medium Reservoirs</a:t>
            </a:r>
          </a:p>
          <a:p>
            <a:pPr marL="285750" lvl="0" indent="-285750" algn="just">
              <a:lnSpc>
                <a:spcPct val="150000"/>
              </a:lnSpc>
              <a:buFont typeface="Arial" panose="020B0604020202020204" pitchFamily="34" charset="0"/>
              <a:buChar char="•"/>
            </a:pPr>
            <a:r>
              <a:rPr lang="en-US" sz="1600" dirty="0" err="1" smtClean="0">
                <a:latin typeface="Arial" panose="020B0604020202020204" pitchFamily="34" charset="0"/>
                <a:cs typeface="Arial" panose="020B0604020202020204" pitchFamily="34" charset="0"/>
              </a:rPr>
              <a:t>Chembarambakkam</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Reservoir: </a:t>
            </a:r>
            <a:endParaRPr lang="en-US" sz="1600" dirty="0" smtClean="0">
              <a:latin typeface="Arial" panose="020B0604020202020204" pitchFamily="34" charset="0"/>
              <a:cs typeface="Arial" panose="020B0604020202020204" pitchFamily="34" charset="0"/>
            </a:endParaRPr>
          </a:p>
          <a:p>
            <a:pPr marL="742950" lvl="1" indent="-285750" algn="just">
              <a:lnSpc>
                <a:spcPct val="150000"/>
              </a:lnSpc>
              <a:buFont typeface="Courier New" panose="02070309020205020404" pitchFamily="49" charset="0"/>
              <a:buChar char="o"/>
            </a:pPr>
            <a:r>
              <a:rPr lang="en-US" sz="1600" dirty="0" smtClean="0">
                <a:latin typeface="Arial" panose="020B0604020202020204" pitchFamily="34" charset="0"/>
                <a:cs typeface="Arial" panose="020B0604020202020204" pitchFamily="34" charset="0"/>
              </a:rPr>
              <a:t>Major water conservation reservoir</a:t>
            </a:r>
            <a:endParaRPr lang="en-US" sz="1600" dirty="0">
              <a:latin typeface="Arial" panose="020B0604020202020204" pitchFamily="34" charset="0"/>
              <a:cs typeface="Arial" panose="020B0604020202020204" pitchFamily="34" charset="0"/>
            </a:endParaRPr>
          </a:p>
          <a:p>
            <a:pPr marL="742950" lvl="1" indent="-285750" algn="just">
              <a:lnSpc>
                <a:spcPct val="150000"/>
              </a:lnSpc>
              <a:buFont typeface="Courier New" panose="02070309020205020404" pitchFamily="49" charset="0"/>
              <a:buChar char="o"/>
            </a:pPr>
            <a:r>
              <a:rPr lang="en-US" sz="1600" dirty="0" smtClean="0">
                <a:latin typeface="Arial" panose="020B0604020202020204" pitchFamily="34" charset="0"/>
                <a:cs typeface="Arial" panose="020B0604020202020204" pitchFamily="34" charset="0"/>
              </a:rPr>
              <a:t>Only </a:t>
            </a:r>
            <a:r>
              <a:rPr lang="en-US" sz="1600" dirty="0">
                <a:latin typeface="Arial" panose="020B0604020202020204" pitchFamily="34" charset="0"/>
                <a:cs typeface="Arial" panose="020B0604020202020204" pitchFamily="34" charset="0"/>
              </a:rPr>
              <a:t>gauging </a:t>
            </a:r>
            <a:r>
              <a:rPr lang="en-US" sz="1600" dirty="0" smtClean="0">
                <a:latin typeface="Arial" panose="020B0604020202020204" pitchFamily="34" charset="0"/>
                <a:cs typeface="Arial" panose="020B0604020202020204" pitchFamily="34" charset="0"/>
              </a:rPr>
              <a:t>location, Observed inflow to reservoir</a:t>
            </a:r>
          </a:p>
        </p:txBody>
      </p:sp>
      <p:pic>
        <p:nvPicPr>
          <p:cNvPr id="10" name="Picture 9">
            <a:extLst>
              <a:ext uri="{FF2B5EF4-FFF2-40B4-BE49-F238E27FC236}">
                <a16:creationId xmlns:a16="http://schemas.microsoft.com/office/drawing/2014/main" id="{3E3C3932-51E9-49ED-AE28-E1488486818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11" name="Picture 10"/>
          <p:cNvPicPr>
            <a:picLocks noChangeAspect="1"/>
          </p:cNvPicPr>
          <p:nvPr/>
        </p:nvPicPr>
        <p:blipFill>
          <a:blip r:embed="rId5"/>
          <a:stretch>
            <a:fillRect/>
          </a:stretch>
        </p:blipFill>
        <p:spPr>
          <a:xfrm>
            <a:off x="0" y="20595"/>
            <a:ext cx="1341120" cy="395423"/>
          </a:xfrm>
          <a:prstGeom prst="rect">
            <a:avLst/>
          </a:prstGeom>
        </p:spPr>
      </p:pic>
      <p:sp>
        <p:nvSpPr>
          <p:cNvPr id="13" name="TextBox 12">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Methodology</a:t>
            </a:r>
            <a:endParaRPr lang="en-US" sz="2000" dirty="0"/>
          </a:p>
        </p:txBody>
      </p:sp>
    </p:spTree>
    <p:extLst>
      <p:ext uri="{BB962C8B-B14F-4D97-AF65-F5344CB8AC3E}">
        <p14:creationId xmlns:p14="http://schemas.microsoft.com/office/powerpoint/2010/main" val="425030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r>
              <a:rPr lang="en-IN" sz="1200" dirty="0" smtClean="0">
                <a:solidFill>
                  <a:schemeClr val="tx1"/>
                </a:solidFill>
                <a:latin typeface="Arial" panose="020B0604020202020204" pitchFamily="34" charset="0"/>
                <a:cs typeface="Arial" panose="020B0604020202020204" pitchFamily="34" charset="0"/>
              </a:rPr>
              <a:t>0</a:t>
            </a:r>
            <a:fld id="{C9C90E3F-710E-4129-B209-ECC608228050}" type="slidenum">
              <a:rPr lang="en-IN" sz="1200" smtClean="0">
                <a:solidFill>
                  <a:schemeClr val="tx1"/>
                </a:solidFill>
                <a:latin typeface="Arial" panose="020B0604020202020204" pitchFamily="34" charset="0"/>
                <a:cs typeface="Arial" panose="020B0604020202020204" pitchFamily="34" charset="0"/>
              </a:rPr>
              <a:t>12</a:t>
            </a:fld>
            <a:endParaRPr lang="en-IN" sz="1200" dirty="0">
              <a:solidFill>
                <a:schemeClr val="tx1"/>
              </a:solidFill>
              <a:latin typeface="Arial" panose="020B0604020202020204" pitchFamily="34" charset="0"/>
              <a:cs typeface="Arial" panose="020B0604020202020204" pitchFamily="34" charset="0"/>
            </a:endParaRPr>
          </a:p>
        </p:txBody>
      </p:sp>
      <p:grpSp>
        <p:nvGrpSpPr>
          <p:cNvPr id="27" name="Group 26"/>
          <p:cNvGrpSpPr/>
          <p:nvPr/>
        </p:nvGrpSpPr>
        <p:grpSpPr>
          <a:xfrm>
            <a:off x="522515" y="559834"/>
            <a:ext cx="11158884" cy="6232848"/>
            <a:chOff x="2031999" y="719666"/>
            <a:chExt cx="9701227" cy="5418667"/>
          </a:xfrm>
        </p:grpSpPr>
        <p:graphicFrame>
          <p:nvGraphicFramePr>
            <p:cNvPr id="7" name="Diagram 6"/>
            <p:cNvGraphicFramePr/>
            <p:nvPr>
              <p:extLst/>
            </p:nvPr>
          </p:nvGraphicFramePr>
          <p:xfrm>
            <a:off x="2031999" y="719666"/>
            <a:ext cx="970122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ectangle 21"/>
            <p:cNvSpPr/>
            <p:nvPr/>
          </p:nvSpPr>
          <p:spPr>
            <a:xfrm>
              <a:off x="2118049" y="1007790"/>
              <a:ext cx="1049599" cy="1086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1</a:t>
              </a:r>
            </a:p>
          </p:txBody>
        </p:sp>
        <p:sp>
          <p:nvSpPr>
            <p:cNvPr id="23" name="Rectangle 22"/>
            <p:cNvSpPr/>
            <p:nvPr/>
          </p:nvSpPr>
          <p:spPr>
            <a:xfrm>
              <a:off x="2604279" y="2267180"/>
              <a:ext cx="1076566" cy="1055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anose="020B0604020202020204" pitchFamily="34" charset="0"/>
                  <a:cs typeface="Arial" panose="020B0604020202020204" pitchFamily="34" charset="0"/>
                </a:rPr>
                <a:t>2</a:t>
              </a:r>
              <a:endParaRPr lang="en-US" b="1" dirty="0">
                <a:solidFill>
                  <a:schemeClr val="tx1"/>
                </a:solidFill>
                <a:latin typeface="Arial" panose="020B0604020202020204" pitchFamily="34" charset="0"/>
                <a:cs typeface="Arial" panose="020B0604020202020204" pitchFamily="34" charset="0"/>
              </a:endParaRPr>
            </a:p>
          </p:txBody>
        </p:sp>
        <p:sp>
          <p:nvSpPr>
            <p:cNvPr id="24" name="Rectangle 23"/>
            <p:cNvSpPr/>
            <p:nvPr/>
          </p:nvSpPr>
          <p:spPr>
            <a:xfrm>
              <a:off x="2574090" y="3537047"/>
              <a:ext cx="1076566" cy="1022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anose="020B0604020202020204" pitchFamily="34" charset="0"/>
                  <a:cs typeface="Arial" panose="020B0604020202020204" pitchFamily="34" charset="0"/>
                </a:rPr>
                <a:t>3</a:t>
              </a:r>
              <a:endParaRPr lang="en-US" b="1" dirty="0">
                <a:solidFill>
                  <a:schemeClr val="tx1"/>
                </a:solidFill>
                <a:latin typeface="Arial" panose="020B0604020202020204" pitchFamily="34" charset="0"/>
                <a:cs typeface="Arial" panose="020B0604020202020204" pitchFamily="34" charset="0"/>
              </a:endParaRPr>
            </a:p>
          </p:txBody>
        </p:sp>
        <p:sp>
          <p:nvSpPr>
            <p:cNvPr id="25" name="Rectangle 24"/>
            <p:cNvSpPr/>
            <p:nvPr/>
          </p:nvSpPr>
          <p:spPr>
            <a:xfrm>
              <a:off x="2118049" y="4774760"/>
              <a:ext cx="1049599" cy="1078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anose="020B0604020202020204" pitchFamily="34" charset="0"/>
                  <a:cs typeface="Arial" panose="020B0604020202020204" pitchFamily="34" charset="0"/>
                </a:rPr>
                <a:t>4</a:t>
              </a:r>
              <a:endParaRPr lang="en-US" b="1" dirty="0">
                <a:solidFill>
                  <a:schemeClr val="tx1"/>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8"/>
          <a:stretch>
            <a:fillRect/>
          </a:stretch>
        </p:blipFill>
        <p:spPr>
          <a:xfrm>
            <a:off x="0" y="20595"/>
            <a:ext cx="1341120" cy="395423"/>
          </a:xfrm>
          <a:prstGeom prst="rect">
            <a:avLst/>
          </a:prstGeom>
        </p:spPr>
      </p:pic>
    </p:spTree>
    <p:extLst>
      <p:ext uri="{BB962C8B-B14F-4D97-AF65-F5344CB8AC3E}">
        <p14:creationId xmlns:p14="http://schemas.microsoft.com/office/powerpoint/2010/main" val="2498362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p:nvPr/>
        </p:nvPicPr>
        <p:blipFill rotWithShape="1">
          <a:blip r:embed="rId3"/>
          <a:srcRect l="67729" b="66802"/>
          <a:stretch/>
        </p:blipFill>
        <p:spPr>
          <a:xfrm>
            <a:off x="9251283" y="704329"/>
            <a:ext cx="2829149" cy="2018522"/>
          </a:xfrm>
          <a:prstGeom prst="rect">
            <a:avLst/>
          </a:prstGeom>
        </p:spPr>
      </p:pic>
      <p:pic>
        <p:nvPicPr>
          <p:cNvPr id="27" name="Picture 26"/>
          <p:cNvPicPr/>
          <p:nvPr/>
        </p:nvPicPr>
        <p:blipFill rotWithShape="1">
          <a:blip r:embed="rId3"/>
          <a:srcRect r="32738" b="33773"/>
          <a:stretch/>
        </p:blipFill>
        <p:spPr>
          <a:xfrm>
            <a:off x="3591622" y="746813"/>
            <a:ext cx="5867225" cy="4006565"/>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224373" y="2722851"/>
            <a:ext cx="2939634" cy="2078783"/>
          </a:xfrm>
          <a:prstGeom prst="rect">
            <a:avLst/>
          </a:prstGeom>
        </p:spPr>
      </p:pic>
      <p:sp>
        <p:nvSpPr>
          <p:cNvPr id="12" name="Slide Number Placeholder 11"/>
          <p:cNvSpPr>
            <a:spLocks noGrp="1"/>
          </p:cNvSpPr>
          <p:nvPr>
            <p:ph type="sldNum" sz="quarter" idx="12"/>
          </p:nvPr>
        </p:nvSpPr>
        <p:spPr>
          <a:xfrm>
            <a:off x="11798247" y="6464882"/>
            <a:ext cx="365760" cy="365125"/>
          </a:xfrm>
          <a:solidFill>
            <a:srgbClr val="FAFAFA"/>
          </a:solidFill>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13</a:t>
            </a:fld>
            <a:endParaRPr lang="en-IN" sz="1200"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3439334" y="704331"/>
            <a:ext cx="409238" cy="276999"/>
          </a:xfrm>
          <a:prstGeom prst="rect">
            <a:avLst/>
          </a:prstGeom>
        </p:spPr>
        <p:txBody>
          <a:bodyPr wrap="square">
            <a:spAutoFit/>
          </a:bodyPr>
          <a:lstStyle/>
          <a:p>
            <a:pPr algn="ctr"/>
            <a:r>
              <a:rPr lang="en-US" sz="1200" b="1" dirty="0" smtClean="0">
                <a:latin typeface="Arial" panose="020B0604020202020204" pitchFamily="34" charset="0"/>
                <a:cs typeface="Arial" panose="020B0604020202020204" pitchFamily="34" charset="0"/>
              </a:rPr>
              <a:t>a)</a:t>
            </a:r>
            <a:endParaRPr lang="en-US" sz="1100" b="1" dirty="0">
              <a:latin typeface="Arial" panose="020B0604020202020204" pitchFamily="34" charset="0"/>
              <a:cs typeface="Arial" panose="020B0604020202020204" pitchFamily="34" charset="0"/>
            </a:endParaRPr>
          </a:p>
        </p:txBody>
      </p:sp>
      <p:sp>
        <p:nvSpPr>
          <p:cNvPr id="11" name="Rectangle 10"/>
          <p:cNvSpPr/>
          <p:nvPr/>
        </p:nvSpPr>
        <p:spPr>
          <a:xfrm>
            <a:off x="6282994" y="704330"/>
            <a:ext cx="409238" cy="276999"/>
          </a:xfrm>
          <a:prstGeom prst="rect">
            <a:avLst/>
          </a:prstGeom>
        </p:spPr>
        <p:txBody>
          <a:bodyPr wrap="square">
            <a:spAutoFit/>
          </a:bodyPr>
          <a:lstStyle/>
          <a:p>
            <a:pPr algn="ctr"/>
            <a:r>
              <a:rPr lang="en-US" sz="1200" b="1" dirty="0" smtClean="0">
                <a:latin typeface="Arial" panose="020B0604020202020204" pitchFamily="34" charset="0"/>
                <a:cs typeface="Arial" panose="020B0604020202020204" pitchFamily="34" charset="0"/>
              </a:rPr>
              <a:t>b)</a:t>
            </a:r>
            <a:endParaRPr lang="en-US" sz="1100" b="1" dirty="0">
              <a:latin typeface="Arial" panose="020B0604020202020204" pitchFamily="34" charset="0"/>
              <a:cs typeface="Arial" panose="020B0604020202020204" pitchFamily="34" charset="0"/>
            </a:endParaRPr>
          </a:p>
        </p:txBody>
      </p:sp>
      <p:sp>
        <p:nvSpPr>
          <p:cNvPr id="13" name="Rectangle 12"/>
          <p:cNvSpPr/>
          <p:nvPr/>
        </p:nvSpPr>
        <p:spPr>
          <a:xfrm>
            <a:off x="9222570" y="704329"/>
            <a:ext cx="409238" cy="276999"/>
          </a:xfrm>
          <a:prstGeom prst="rect">
            <a:avLst/>
          </a:prstGeom>
        </p:spPr>
        <p:txBody>
          <a:bodyPr wrap="square">
            <a:spAutoFit/>
          </a:bodyPr>
          <a:lstStyle/>
          <a:p>
            <a:pPr algn="ctr"/>
            <a:r>
              <a:rPr lang="en-US" sz="1200" b="1" dirty="0" smtClean="0">
                <a:latin typeface="Arial" panose="020B0604020202020204" pitchFamily="34" charset="0"/>
                <a:cs typeface="Arial" panose="020B0604020202020204" pitchFamily="34" charset="0"/>
              </a:rPr>
              <a:t>c)</a:t>
            </a:r>
            <a:endParaRPr lang="en-US" sz="1100" b="1" dirty="0">
              <a:latin typeface="Arial" panose="020B0604020202020204" pitchFamily="34" charset="0"/>
              <a:cs typeface="Arial" panose="020B0604020202020204" pitchFamily="34" charset="0"/>
            </a:endParaRPr>
          </a:p>
        </p:txBody>
      </p:sp>
      <p:sp>
        <p:nvSpPr>
          <p:cNvPr id="14" name="Rectangle 13"/>
          <p:cNvSpPr/>
          <p:nvPr/>
        </p:nvSpPr>
        <p:spPr>
          <a:xfrm>
            <a:off x="3439334" y="2722851"/>
            <a:ext cx="409238" cy="276999"/>
          </a:xfrm>
          <a:prstGeom prst="rect">
            <a:avLst/>
          </a:prstGeom>
        </p:spPr>
        <p:txBody>
          <a:bodyPr wrap="square">
            <a:spAutoFit/>
          </a:bodyPr>
          <a:lstStyle/>
          <a:p>
            <a:pPr algn="ctr"/>
            <a:r>
              <a:rPr lang="en-US" sz="1200" b="1" dirty="0">
                <a:latin typeface="Arial" panose="020B0604020202020204" pitchFamily="34" charset="0"/>
                <a:cs typeface="Arial" panose="020B0604020202020204" pitchFamily="34" charset="0"/>
              </a:rPr>
              <a:t>d</a:t>
            </a:r>
            <a:r>
              <a:rPr lang="en-US" sz="1200" b="1" dirty="0" smtClean="0">
                <a:latin typeface="Arial" panose="020B0604020202020204" pitchFamily="34" charset="0"/>
                <a:cs typeface="Arial" panose="020B0604020202020204" pitchFamily="34" charset="0"/>
              </a:rPr>
              <a:t>)</a:t>
            </a:r>
            <a:endParaRPr lang="en-US" sz="1100" b="1" dirty="0">
              <a:latin typeface="Arial" panose="020B0604020202020204" pitchFamily="34" charset="0"/>
              <a:cs typeface="Arial" panose="020B0604020202020204" pitchFamily="34" charset="0"/>
            </a:endParaRPr>
          </a:p>
        </p:txBody>
      </p:sp>
      <p:sp>
        <p:nvSpPr>
          <p:cNvPr id="15" name="Rectangle 14"/>
          <p:cNvSpPr/>
          <p:nvPr/>
        </p:nvSpPr>
        <p:spPr>
          <a:xfrm>
            <a:off x="6282994" y="2722851"/>
            <a:ext cx="409238" cy="276999"/>
          </a:xfrm>
          <a:prstGeom prst="rect">
            <a:avLst/>
          </a:prstGeom>
        </p:spPr>
        <p:txBody>
          <a:bodyPr wrap="square">
            <a:spAutoFit/>
          </a:bodyPr>
          <a:lstStyle/>
          <a:p>
            <a:pPr algn="ctr"/>
            <a:r>
              <a:rPr lang="en-US" sz="1200" b="1" dirty="0" smtClean="0">
                <a:latin typeface="Arial" panose="020B0604020202020204" pitchFamily="34" charset="0"/>
                <a:cs typeface="Arial" panose="020B0604020202020204" pitchFamily="34" charset="0"/>
              </a:rPr>
              <a:t>e)</a:t>
            </a:r>
            <a:endParaRPr lang="en-US" sz="1100" b="1" dirty="0">
              <a:latin typeface="Arial" panose="020B0604020202020204" pitchFamily="34" charset="0"/>
              <a:cs typeface="Arial" panose="020B0604020202020204" pitchFamily="34" charset="0"/>
            </a:endParaRPr>
          </a:p>
        </p:txBody>
      </p:sp>
      <p:sp>
        <p:nvSpPr>
          <p:cNvPr id="16" name="Rectangle 15"/>
          <p:cNvSpPr/>
          <p:nvPr/>
        </p:nvSpPr>
        <p:spPr>
          <a:xfrm>
            <a:off x="9222570" y="2722851"/>
            <a:ext cx="409238" cy="276999"/>
          </a:xfrm>
          <a:prstGeom prst="rect">
            <a:avLst/>
          </a:prstGeom>
        </p:spPr>
        <p:txBody>
          <a:bodyPr wrap="square">
            <a:spAutoFit/>
          </a:bodyPr>
          <a:lstStyle/>
          <a:p>
            <a:pPr algn="ctr"/>
            <a:r>
              <a:rPr lang="en-US" sz="1200" b="1" dirty="0" smtClean="0">
                <a:latin typeface="Arial" panose="020B0604020202020204" pitchFamily="34" charset="0"/>
                <a:cs typeface="Arial" panose="020B0604020202020204" pitchFamily="34" charset="0"/>
              </a:rPr>
              <a:t>f)</a:t>
            </a:r>
            <a:endParaRPr lang="en-US" sz="1100" b="1" dirty="0">
              <a:latin typeface="Arial" panose="020B0604020202020204" pitchFamily="34" charset="0"/>
              <a:cs typeface="Arial" panose="020B0604020202020204" pitchFamily="34" charset="0"/>
            </a:endParaRPr>
          </a:p>
        </p:txBody>
      </p:sp>
      <p:sp>
        <p:nvSpPr>
          <p:cNvPr id="18" name="Rectangle 17"/>
          <p:cNvSpPr/>
          <p:nvPr/>
        </p:nvSpPr>
        <p:spPr>
          <a:xfrm>
            <a:off x="7596121" y="4795860"/>
            <a:ext cx="409238" cy="276999"/>
          </a:xfrm>
          <a:prstGeom prst="rect">
            <a:avLst/>
          </a:prstGeom>
        </p:spPr>
        <p:txBody>
          <a:bodyPr wrap="square">
            <a:spAutoFit/>
          </a:bodyPr>
          <a:lstStyle/>
          <a:p>
            <a:pPr algn="ctr"/>
            <a:r>
              <a:rPr lang="en-US" sz="1200" b="1" dirty="0" smtClean="0">
                <a:latin typeface="Arial" panose="020B0604020202020204" pitchFamily="34" charset="0"/>
                <a:cs typeface="Arial" panose="020B0604020202020204" pitchFamily="34" charset="0"/>
              </a:rPr>
              <a:t>h)</a:t>
            </a:r>
            <a:endParaRPr lang="en-US" sz="1100" b="1" dirty="0">
              <a:latin typeface="Arial" panose="020B0604020202020204" pitchFamily="34" charset="0"/>
              <a:cs typeface="Arial" panose="020B0604020202020204" pitchFamily="34" charset="0"/>
            </a:endParaRPr>
          </a:p>
        </p:txBody>
      </p:sp>
      <p:sp>
        <p:nvSpPr>
          <p:cNvPr id="2" name="TextBox 1"/>
          <p:cNvSpPr txBox="1"/>
          <p:nvPr/>
        </p:nvSpPr>
        <p:spPr>
          <a:xfrm>
            <a:off x="-24347" y="1711710"/>
            <a:ext cx="3700607" cy="4031873"/>
          </a:xfrm>
          <a:prstGeom prst="rect">
            <a:avLst/>
          </a:prstGeom>
          <a:noFill/>
        </p:spPr>
        <p:txBody>
          <a:bodyPr wrap="square" rtlCol="0" anchor="ctr">
            <a:spAutoFit/>
          </a:bodyPr>
          <a:lstStyle/>
          <a:p>
            <a:pPr marL="342900" indent="-342900">
              <a:lnSpc>
                <a:spcPct val="200000"/>
              </a:lnSpc>
              <a:buAutoNum type="alphaLcParenR"/>
            </a:pPr>
            <a:r>
              <a:rPr lang="en-US" sz="1600" dirty="0" smtClean="0">
                <a:latin typeface="Arial" panose="020B0604020202020204" pitchFamily="34" charset="0"/>
                <a:cs typeface="Arial" panose="020B0604020202020204" pitchFamily="34" charset="0"/>
              </a:rPr>
              <a:t>Curve Number</a:t>
            </a:r>
          </a:p>
          <a:p>
            <a:pPr marL="342900" indent="-342900">
              <a:lnSpc>
                <a:spcPct val="200000"/>
              </a:lnSpc>
              <a:buAutoNum type="alphaLcParenR"/>
            </a:pPr>
            <a:r>
              <a:rPr lang="en-US" sz="1600" dirty="0" smtClean="0">
                <a:latin typeface="Arial" panose="020B0604020202020204" pitchFamily="34" charset="0"/>
                <a:cs typeface="Arial" panose="020B0604020202020204" pitchFamily="34" charset="0"/>
              </a:rPr>
              <a:t>Geomorphology</a:t>
            </a:r>
          </a:p>
          <a:p>
            <a:pPr marL="342900" indent="-342900">
              <a:lnSpc>
                <a:spcPct val="200000"/>
              </a:lnSpc>
              <a:buAutoNum type="alphaLcParenR"/>
            </a:pPr>
            <a:r>
              <a:rPr lang="en-US" sz="1600" dirty="0" smtClean="0">
                <a:latin typeface="Arial" panose="020B0604020202020204" pitchFamily="34" charset="0"/>
                <a:cs typeface="Arial" panose="020B0604020202020204" pitchFamily="34" charset="0"/>
              </a:rPr>
              <a:t>Equivalent Hydraulic Conductivity</a:t>
            </a:r>
          </a:p>
          <a:p>
            <a:pPr marL="342900" indent="-342900">
              <a:lnSpc>
                <a:spcPct val="200000"/>
              </a:lnSpc>
              <a:buAutoNum type="alphaLcParenR"/>
            </a:pPr>
            <a:r>
              <a:rPr lang="en-US" sz="1600" dirty="0" smtClean="0">
                <a:latin typeface="Arial" panose="020B0604020202020204" pitchFamily="34" charset="0"/>
                <a:cs typeface="Arial" panose="020B0604020202020204" pitchFamily="34" charset="0"/>
              </a:rPr>
              <a:t>Rainfall</a:t>
            </a:r>
          </a:p>
          <a:p>
            <a:pPr marL="342900" indent="-342900">
              <a:lnSpc>
                <a:spcPct val="200000"/>
              </a:lnSpc>
              <a:buAutoNum type="alphaLcParenR"/>
            </a:pPr>
            <a:r>
              <a:rPr lang="en-US" sz="1600" dirty="0" smtClean="0">
                <a:latin typeface="Arial" panose="020B0604020202020204" pitchFamily="34" charset="0"/>
                <a:cs typeface="Arial" panose="020B0604020202020204" pitchFamily="34" charset="0"/>
              </a:rPr>
              <a:t>Depth to Bedrock</a:t>
            </a:r>
          </a:p>
          <a:p>
            <a:pPr marL="342900" indent="-342900">
              <a:lnSpc>
                <a:spcPct val="200000"/>
              </a:lnSpc>
              <a:buAutoNum type="alphaLcParenR"/>
            </a:pPr>
            <a:r>
              <a:rPr lang="en-US" sz="1600" dirty="0" smtClean="0">
                <a:latin typeface="Arial" panose="020B0604020202020204" pitchFamily="34" charset="0"/>
                <a:cs typeface="Arial" panose="020B0604020202020204" pitchFamily="34" charset="0"/>
              </a:rPr>
              <a:t>Drainage Density</a:t>
            </a:r>
          </a:p>
          <a:p>
            <a:pPr marL="342900" indent="-342900">
              <a:lnSpc>
                <a:spcPct val="200000"/>
              </a:lnSpc>
              <a:buAutoNum type="alphaLcParenR"/>
            </a:pPr>
            <a:r>
              <a:rPr lang="en-US" sz="1600" dirty="0" smtClean="0">
                <a:latin typeface="Arial" panose="020B0604020202020204" pitchFamily="34" charset="0"/>
                <a:cs typeface="Arial" panose="020B0604020202020204" pitchFamily="34" charset="0"/>
              </a:rPr>
              <a:t>Post-Monsoon Groundwater Level</a:t>
            </a:r>
          </a:p>
          <a:p>
            <a:pPr marL="342900" indent="-342900">
              <a:lnSpc>
                <a:spcPct val="200000"/>
              </a:lnSpc>
              <a:buAutoNum type="alphaLcParenR"/>
            </a:pPr>
            <a:r>
              <a:rPr lang="en-US" sz="1600" dirty="0" smtClean="0">
                <a:latin typeface="Arial" panose="020B0604020202020204" pitchFamily="34" charset="0"/>
                <a:cs typeface="Arial" panose="020B0604020202020204" pitchFamily="34" charset="0"/>
              </a:rPr>
              <a:t>Effective Soil Storage</a:t>
            </a:r>
          </a:p>
        </p:txBody>
      </p:sp>
      <p:sp>
        <p:nvSpPr>
          <p:cNvPr id="19" name="TextBox 18"/>
          <p:cNvSpPr txBox="1"/>
          <p:nvPr/>
        </p:nvSpPr>
        <p:spPr>
          <a:xfrm>
            <a:off x="12976" y="1019320"/>
            <a:ext cx="3481341" cy="338554"/>
          </a:xfrm>
          <a:prstGeom prst="rect">
            <a:avLst/>
          </a:prstGeom>
          <a:noFill/>
          <a:ln>
            <a:solidFill>
              <a:schemeClr val="tx1"/>
            </a:solidFill>
          </a:ln>
        </p:spPr>
        <p:txBody>
          <a:bodyPr wrap="square" rtlCol="0">
            <a:spAutoFit/>
          </a:bodyPr>
          <a:lstStyle/>
          <a:p>
            <a:pPr algn="ctr"/>
            <a:r>
              <a:rPr lang="en-US" sz="1600" b="1" dirty="0" smtClean="0">
                <a:latin typeface="Arial" panose="020B0604020202020204" pitchFamily="34" charset="0"/>
                <a:cs typeface="Arial" panose="020B0604020202020204" pitchFamily="34" charset="0"/>
              </a:rPr>
              <a:t>Thematic Layers (X) = 8</a:t>
            </a:r>
            <a:endParaRPr lang="en-US" sz="1600" b="1" dirty="0">
              <a:latin typeface="Arial" panose="020B0604020202020204" pitchFamily="34" charset="0"/>
              <a:cs typeface="Arial" panose="020B0604020202020204" pitchFamily="34" charset="0"/>
            </a:endParaRPr>
          </a:p>
        </p:txBody>
      </p:sp>
      <p:pic>
        <p:nvPicPr>
          <p:cNvPr id="21" name="Picture 20"/>
          <p:cNvPicPr/>
          <p:nvPr/>
        </p:nvPicPr>
        <p:blipFill rotWithShape="1">
          <a:blip r:embed="rId3"/>
          <a:srcRect l="15699" t="65655" r="17689" b="-285"/>
          <a:stretch/>
        </p:blipFill>
        <p:spPr>
          <a:xfrm>
            <a:off x="5093553" y="4795860"/>
            <a:ext cx="5810492" cy="2095017"/>
          </a:xfrm>
          <a:prstGeom prst="rect">
            <a:avLst/>
          </a:prstGeom>
        </p:spPr>
      </p:pic>
      <p:sp>
        <p:nvSpPr>
          <p:cNvPr id="23" name="TextBox 22"/>
          <p:cNvSpPr txBox="1"/>
          <p:nvPr/>
        </p:nvSpPr>
        <p:spPr>
          <a:xfrm>
            <a:off x="5150397" y="4696614"/>
            <a:ext cx="397764" cy="276999"/>
          </a:xfrm>
          <a:prstGeom prst="rect">
            <a:avLst/>
          </a:prstGeom>
          <a:noFill/>
          <a:ln>
            <a:noFill/>
          </a:ln>
        </p:spPr>
        <p:txBody>
          <a:bodyPr wrap="square" rtlCol="0">
            <a:spAutoFit/>
          </a:bodyPr>
          <a:lstStyle/>
          <a:p>
            <a:pPr algn="ctr"/>
            <a:r>
              <a:rPr lang="en-US" sz="1200" b="1" dirty="0" smtClean="0">
                <a:latin typeface="Arial" panose="020B0604020202020204" pitchFamily="34" charset="0"/>
                <a:cs typeface="Arial" panose="020B0604020202020204" pitchFamily="34" charset="0"/>
              </a:rPr>
              <a:t>g)</a:t>
            </a:r>
            <a:endParaRPr lang="en-US" sz="1200" b="1" dirty="0">
              <a:latin typeface="Arial" panose="020B0604020202020204" pitchFamily="34" charset="0"/>
              <a:cs typeface="Arial" panose="020B0604020202020204" pitchFamily="34" charset="0"/>
            </a:endParaRPr>
          </a:p>
        </p:txBody>
      </p:sp>
      <p:sp>
        <p:nvSpPr>
          <p:cNvPr id="24" name="TextBox 23"/>
          <p:cNvSpPr txBox="1"/>
          <p:nvPr/>
        </p:nvSpPr>
        <p:spPr>
          <a:xfrm>
            <a:off x="7944811" y="4685407"/>
            <a:ext cx="397764" cy="276999"/>
          </a:xfrm>
          <a:prstGeom prst="rect">
            <a:avLst/>
          </a:prstGeom>
          <a:noFill/>
          <a:ln>
            <a:noFill/>
          </a:ln>
        </p:spPr>
        <p:txBody>
          <a:bodyPr wrap="square" rtlCol="0">
            <a:spAutoFit/>
          </a:bodyPr>
          <a:lstStyle/>
          <a:p>
            <a:pPr algn="ctr"/>
            <a:r>
              <a:rPr lang="en-US" sz="1200" b="1" dirty="0" smtClean="0">
                <a:latin typeface="Arial" panose="020B0604020202020204" pitchFamily="34" charset="0"/>
                <a:cs typeface="Arial" panose="020B0604020202020204" pitchFamily="34" charset="0"/>
              </a:rPr>
              <a:t>h)</a:t>
            </a:r>
            <a:endParaRPr lang="en-US" sz="1200" b="1"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3E3C3932-51E9-49ED-AE28-E1488486818A}"/>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22" name="Picture 21"/>
          <p:cNvPicPr>
            <a:picLocks noChangeAspect="1"/>
          </p:cNvPicPr>
          <p:nvPr/>
        </p:nvPicPr>
        <p:blipFill>
          <a:blip r:embed="rId6"/>
          <a:stretch>
            <a:fillRect/>
          </a:stretch>
        </p:blipFill>
        <p:spPr>
          <a:xfrm>
            <a:off x="0" y="20595"/>
            <a:ext cx="1341120" cy="395423"/>
          </a:xfrm>
          <a:prstGeom prst="rect">
            <a:avLst/>
          </a:prstGeom>
        </p:spPr>
      </p:pic>
      <p:sp>
        <p:nvSpPr>
          <p:cNvPr id="25" name="TextBox 24">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Results</a:t>
            </a:r>
            <a:endParaRPr lang="en-US" sz="2000" dirty="0"/>
          </a:p>
        </p:txBody>
      </p:sp>
    </p:spTree>
    <p:extLst>
      <p:ext uri="{BB962C8B-B14F-4D97-AF65-F5344CB8AC3E}">
        <p14:creationId xmlns:p14="http://schemas.microsoft.com/office/powerpoint/2010/main" val="17945763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14</a:t>
            </a:fld>
            <a:endParaRPr lang="en-IN" sz="1200" dirty="0">
              <a:solidFill>
                <a:schemeClr val="tx1"/>
              </a:solidFill>
              <a:latin typeface="Arial" panose="020B0604020202020204" pitchFamily="34" charset="0"/>
              <a:cs typeface="Arial" panose="020B0604020202020204" pitchFamily="34" charset="0"/>
            </a:endParaRPr>
          </a:p>
        </p:txBody>
      </p:sp>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799464"/>
            <a:ext cx="12199449" cy="4897756"/>
          </a:xfrm>
          <a:prstGeom prst="rect">
            <a:avLst/>
          </a:prstGeom>
          <a:noFill/>
        </p:spPr>
      </p:pic>
      <p:sp>
        <p:nvSpPr>
          <p:cNvPr id="16" name="TextBox 15"/>
          <p:cNvSpPr txBox="1"/>
          <p:nvPr/>
        </p:nvSpPr>
        <p:spPr>
          <a:xfrm>
            <a:off x="4318957" y="5724472"/>
            <a:ext cx="573732" cy="382488"/>
          </a:xfrm>
          <a:prstGeom prst="rect">
            <a:avLst/>
          </a:prstGeom>
          <a:solidFill>
            <a:srgbClr val="FF8266"/>
          </a:solidFill>
          <a:ln>
            <a:noFill/>
          </a:ln>
        </p:spPr>
        <p:txBody>
          <a:bodyPr wrap="square" rtlCol="0">
            <a:spAutoFit/>
          </a:bodyPr>
          <a:lstStyle/>
          <a:p>
            <a:endParaRPr lang="en-US" dirty="0"/>
          </a:p>
        </p:txBody>
      </p:sp>
      <p:sp>
        <p:nvSpPr>
          <p:cNvPr id="17" name="TextBox 16"/>
          <p:cNvSpPr txBox="1"/>
          <p:nvPr/>
        </p:nvSpPr>
        <p:spPr>
          <a:xfrm>
            <a:off x="5730661" y="5730720"/>
            <a:ext cx="564360" cy="376240"/>
          </a:xfrm>
          <a:prstGeom prst="rect">
            <a:avLst/>
          </a:prstGeom>
          <a:solidFill>
            <a:srgbClr val="5CB14A"/>
          </a:solidFill>
          <a:ln>
            <a:noFill/>
          </a:ln>
        </p:spPr>
        <p:txBody>
          <a:bodyPr wrap="square" rtlCol="0">
            <a:spAutoFit/>
          </a:bodyPr>
          <a:lstStyle/>
          <a:p>
            <a:endParaRPr lang="en-US" dirty="0"/>
          </a:p>
        </p:txBody>
      </p:sp>
      <p:sp>
        <p:nvSpPr>
          <p:cNvPr id="18" name="TextBox 17"/>
          <p:cNvSpPr txBox="1"/>
          <p:nvPr/>
        </p:nvSpPr>
        <p:spPr>
          <a:xfrm>
            <a:off x="7120935" y="5724466"/>
            <a:ext cx="573732" cy="382488"/>
          </a:xfrm>
          <a:prstGeom prst="rect">
            <a:avLst/>
          </a:prstGeom>
          <a:solidFill>
            <a:srgbClr val="678CFF"/>
          </a:solidFill>
          <a:ln>
            <a:noFill/>
          </a:ln>
        </p:spPr>
        <p:txBody>
          <a:bodyPr wrap="square" rtlCol="0">
            <a:spAutoFit/>
          </a:bodyPr>
          <a:lstStyle/>
          <a:p>
            <a:endParaRPr lang="en-US" dirty="0"/>
          </a:p>
        </p:txBody>
      </p:sp>
      <p:sp>
        <p:nvSpPr>
          <p:cNvPr id="20" name="Rectangle 19"/>
          <p:cNvSpPr/>
          <p:nvPr/>
        </p:nvSpPr>
        <p:spPr>
          <a:xfrm>
            <a:off x="5091962" y="5761825"/>
            <a:ext cx="433132" cy="307777"/>
          </a:xfrm>
          <a:prstGeom prst="rect">
            <a:avLst/>
          </a:prstGeom>
        </p:spPr>
        <p:txBody>
          <a:bodyPr wrap="none">
            <a:spAutoFit/>
          </a:bodyPr>
          <a:lstStyle/>
          <a:p>
            <a:r>
              <a:rPr lang="en-US" sz="1400" b="1" dirty="0" smtClean="0">
                <a:latin typeface="Arial" panose="020B0604020202020204" pitchFamily="34" charset="0"/>
                <a:cs typeface="Arial" panose="020B0604020202020204" pitchFamily="34" charset="0"/>
              </a:rPr>
              <a:t>M1</a:t>
            </a:r>
            <a:endParaRPr lang="en-US" sz="1400" b="1" dirty="0"/>
          </a:p>
        </p:txBody>
      </p:sp>
      <p:sp>
        <p:nvSpPr>
          <p:cNvPr id="21" name="Rectangle 20"/>
          <p:cNvSpPr/>
          <p:nvPr/>
        </p:nvSpPr>
        <p:spPr>
          <a:xfrm>
            <a:off x="6491412" y="5761822"/>
            <a:ext cx="433132" cy="307777"/>
          </a:xfrm>
          <a:prstGeom prst="rect">
            <a:avLst/>
          </a:prstGeom>
        </p:spPr>
        <p:txBody>
          <a:bodyPr wrap="none">
            <a:spAutoFit/>
          </a:bodyPr>
          <a:lstStyle/>
          <a:p>
            <a:r>
              <a:rPr lang="en-US" sz="1400" b="1" dirty="0" smtClean="0">
                <a:latin typeface="Arial" panose="020B0604020202020204" pitchFamily="34" charset="0"/>
                <a:cs typeface="Arial" panose="020B0604020202020204" pitchFamily="34" charset="0"/>
              </a:rPr>
              <a:t>M2</a:t>
            </a:r>
            <a:endParaRPr lang="en-US" sz="1400" b="1" dirty="0"/>
          </a:p>
        </p:txBody>
      </p:sp>
      <p:sp>
        <p:nvSpPr>
          <p:cNvPr id="22" name="Rectangle 21"/>
          <p:cNvSpPr/>
          <p:nvPr/>
        </p:nvSpPr>
        <p:spPr>
          <a:xfrm>
            <a:off x="7891058" y="5761822"/>
            <a:ext cx="433132" cy="307777"/>
          </a:xfrm>
          <a:prstGeom prst="rect">
            <a:avLst/>
          </a:prstGeom>
        </p:spPr>
        <p:txBody>
          <a:bodyPr wrap="none">
            <a:spAutoFit/>
          </a:bodyPr>
          <a:lstStyle/>
          <a:p>
            <a:r>
              <a:rPr lang="en-US" sz="1400" b="1" dirty="0" smtClean="0">
                <a:latin typeface="Arial" panose="020B0604020202020204" pitchFamily="34" charset="0"/>
                <a:cs typeface="Arial" panose="020B0604020202020204" pitchFamily="34" charset="0"/>
              </a:rPr>
              <a:t>M3</a:t>
            </a:r>
            <a:endParaRPr lang="en-US" sz="1400" b="1" dirty="0"/>
          </a:p>
        </p:txBody>
      </p:sp>
      <p:sp>
        <p:nvSpPr>
          <p:cNvPr id="24" name="TextBox 23">
            <a:extLst>
              <a:ext uri="{FF2B5EF4-FFF2-40B4-BE49-F238E27FC236}">
                <a16:creationId xmlns:a16="http://schemas.microsoft.com/office/drawing/2014/main" id="{14C1B1D5-D5C6-4B49-87C1-B960C629B256}"/>
              </a:ext>
            </a:extLst>
          </p:cNvPr>
          <p:cNvSpPr txBox="1"/>
          <p:nvPr/>
        </p:nvSpPr>
        <p:spPr>
          <a:xfrm>
            <a:off x="0" y="538830"/>
            <a:ext cx="12199448" cy="369332"/>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Hydrologic Model: SWAT</a:t>
            </a:r>
            <a:endParaRPr lang="en-IN"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Results</a:t>
            </a:r>
            <a:endParaRPr lang="en-US" sz="2000" dirty="0"/>
          </a:p>
        </p:txBody>
      </p:sp>
      <p:pic>
        <p:nvPicPr>
          <p:cNvPr id="14" name="Picture 13">
            <a:extLst>
              <a:ext uri="{FF2B5EF4-FFF2-40B4-BE49-F238E27FC236}">
                <a16:creationId xmlns:a16="http://schemas.microsoft.com/office/drawing/2014/main" id="{3E3C3932-51E9-49ED-AE28-E1488486818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sp>
        <p:nvSpPr>
          <p:cNvPr id="2" name="Rectangle 1"/>
          <p:cNvSpPr/>
          <p:nvPr/>
        </p:nvSpPr>
        <p:spPr>
          <a:xfrm>
            <a:off x="389176" y="6191305"/>
            <a:ext cx="11388751" cy="646331"/>
          </a:xfrm>
          <a:prstGeom prst="rect">
            <a:avLst/>
          </a:prstGeom>
        </p:spPr>
        <p:txBody>
          <a:bodyPr wrap="square">
            <a:spAutoFit/>
          </a:bodyPr>
          <a:lstStyle/>
          <a:p>
            <a:pPr algn="just"/>
            <a:r>
              <a:rPr lang="en-US" sz="1200" dirty="0" err="1">
                <a:latin typeface="Arial" panose="020B0604020202020204" pitchFamily="34" charset="0"/>
                <a:cs typeface="Arial" panose="020B0604020202020204" pitchFamily="34" charset="0"/>
              </a:rPr>
              <a:t>Sankarbalaji</a:t>
            </a:r>
            <a:r>
              <a:rPr lang="en-US" sz="1200" dirty="0">
                <a:latin typeface="Arial" panose="020B0604020202020204" pitchFamily="34" charset="0"/>
                <a:cs typeface="Arial" panose="020B0604020202020204" pitchFamily="34" charset="0"/>
              </a:rPr>
              <a:t>, A.R., </a:t>
            </a:r>
            <a:r>
              <a:rPr lang="en-US" sz="1200" dirty="0" err="1">
                <a:latin typeface="Arial" panose="020B0604020202020204" pitchFamily="34" charset="0"/>
                <a:cs typeface="Arial" panose="020B0604020202020204" pitchFamily="34" charset="0"/>
              </a:rPr>
              <a:t>Duraisekaran</a:t>
            </a:r>
            <a:r>
              <a:rPr lang="en-US" sz="1200" dirty="0">
                <a:latin typeface="Arial" panose="020B0604020202020204" pitchFamily="34" charset="0"/>
                <a:cs typeface="Arial" panose="020B0604020202020204" pitchFamily="34" charset="0"/>
              </a:rPr>
              <a:t>, E., </a:t>
            </a:r>
            <a:r>
              <a:rPr lang="en-US" sz="1200" dirty="0" err="1">
                <a:latin typeface="Arial" panose="020B0604020202020204" pitchFamily="34" charset="0"/>
                <a:cs typeface="Arial" panose="020B0604020202020204" pitchFamily="34" charset="0"/>
              </a:rPr>
              <a:t>Sangeetha</a:t>
            </a:r>
            <a:r>
              <a:rPr lang="en-US" sz="1200" dirty="0">
                <a:latin typeface="Arial" panose="020B0604020202020204" pitchFamily="34" charset="0"/>
                <a:cs typeface="Arial" panose="020B0604020202020204" pitchFamily="34" charset="0"/>
              </a:rPr>
              <a:t>, K., Modi, K. and </a:t>
            </a:r>
            <a:r>
              <a:rPr lang="en-US" sz="1200" dirty="0" err="1">
                <a:latin typeface="Arial" panose="020B0604020202020204" pitchFamily="34" charset="0"/>
                <a:cs typeface="Arial" panose="020B0604020202020204" pitchFamily="34" charset="0"/>
              </a:rPr>
              <a:t>Narasimhan</a:t>
            </a:r>
            <a:r>
              <a:rPr lang="en-US" sz="1200" dirty="0">
                <a:latin typeface="Arial" panose="020B0604020202020204" pitchFamily="34" charset="0"/>
                <a:cs typeface="Arial" panose="020B0604020202020204" pitchFamily="34" charset="0"/>
              </a:rPr>
              <a:t>, B., 2025. Assessment of increasing hydrologic model complexity in the representation of small and medium reservoirs within a river basin scale model and its impact on process simulation and parameter uncertainty. </a:t>
            </a:r>
            <a:r>
              <a:rPr lang="en-US" sz="1200" i="1" dirty="0">
                <a:latin typeface="Arial" panose="020B0604020202020204" pitchFamily="34" charset="0"/>
                <a:cs typeface="Arial" panose="020B0604020202020204" pitchFamily="34" charset="0"/>
              </a:rPr>
              <a:t>Journal of Hydrology</a:t>
            </a:r>
            <a:r>
              <a:rPr lang="en-US" sz="1200" dirty="0">
                <a:latin typeface="Arial" panose="020B0604020202020204" pitchFamily="34" charset="0"/>
                <a:cs typeface="Arial" panose="020B0604020202020204" pitchFamily="34" charset="0"/>
              </a:rPr>
              <a:t>, </a:t>
            </a:r>
            <a:r>
              <a:rPr lang="en-US" sz="1200" i="1" dirty="0">
                <a:latin typeface="Arial" panose="020B0604020202020204" pitchFamily="34" charset="0"/>
                <a:cs typeface="Arial" panose="020B0604020202020204" pitchFamily="34" charset="0"/>
              </a:rPr>
              <a:t>655</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p.132925.</a:t>
            </a:r>
            <a:r>
              <a:rPr lang="en-US" sz="1200" dirty="0">
                <a:solidFill>
                  <a:srgbClr val="0272B1"/>
                </a:solidFill>
                <a:latin typeface="Arial" panose="020B0604020202020204" pitchFamily="34" charset="0"/>
                <a:cs typeface="Arial" panose="020B0604020202020204" pitchFamily="34" charset="0"/>
              </a:rPr>
              <a:t> </a:t>
            </a:r>
            <a:r>
              <a:rPr lang="en-US" sz="1200" dirty="0" smtClean="0">
                <a:solidFill>
                  <a:srgbClr val="0272B1"/>
                </a:solidFill>
                <a:latin typeface="Arial" panose="020B0604020202020204" pitchFamily="34" charset="0"/>
                <a:cs typeface="Arial" panose="020B0604020202020204" pitchFamily="34" charset="0"/>
                <a:hlinkClick r:id="rId5" tooltip="Persistent link using digital object identifier"/>
              </a:rPr>
              <a:t>https</a:t>
            </a:r>
            <a:r>
              <a:rPr lang="en-US" sz="1200" dirty="0">
                <a:solidFill>
                  <a:srgbClr val="0272B1"/>
                </a:solidFill>
                <a:latin typeface="Arial" panose="020B0604020202020204" pitchFamily="34" charset="0"/>
                <a:cs typeface="Arial" panose="020B0604020202020204" pitchFamily="34" charset="0"/>
                <a:hlinkClick r:id="rId5" tooltip="Persistent link using digital object identifier"/>
              </a:rPr>
              <a:t>://doi.org/10.1016/j.jhydrol.2025.132925</a:t>
            </a:r>
            <a:endParaRPr lang="en-US" sz="1200" dirty="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6"/>
          <a:stretch>
            <a:fillRect/>
          </a:stretch>
        </p:blipFill>
        <p:spPr>
          <a:xfrm>
            <a:off x="0" y="20595"/>
            <a:ext cx="1341120" cy="395423"/>
          </a:xfrm>
          <a:prstGeom prst="rect">
            <a:avLst/>
          </a:prstGeom>
        </p:spPr>
      </p:pic>
    </p:spTree>
    <p:extLst>
      <p:ext uri="{BB962C8B-B14F-4D97-AF65-F5344CB8AC3E}">
        <p14:creationId xmlns:p14="http://schemas.microsoft.com/office/powerpoint/2010/main" val="42947830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p:nvPr/>
        </p:nvPicPr>
        <p:blipFill>
          <a:blip r:embed="rId3"/>
          <a:stretch>
            <a:fillRect/>
          </a:stretch>
        </p:blipFill>
        <p:spPr>
          <a:xfrm>
            <a:off x="3556374" y="653127"/>
            <a:ext cx="8307187" cy="5994317"/>
          </a:xfrm>
          <a:prstGeom prst="rect">
            <a:avLst/>
          </a:prstGeom>
        </p:spPr>
      </p:pic>
      <p:sp>
        <p:nvSpPr>
          <p:cNvPr id="12" name="Slide Number Placeholder 11"/>
          <p:cNvSpPr>
            <a:spLocks noGrp="1"/>
          </p:cNvSpPr>
          <p:nvPr>
            <p:ph type="sldNum" sz="quarter" idx="12"/>
          </p:nvPr>
        </p:nvSpPr>
        <p:spPr>
          <a:xfrm>
            <a:off x="11798247" y="6464882"/>
            <a:ext cx="365760" cy="365125"/>
          </a:xfrm>
          <a:solidFill>
            <a:srgbClr val="FAFAFA"/>
          </a:solidFill>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15</a:t>
            </a:fld>
            <a:endParaRPr lang="en-IN" sz="1200" dirty="0">
              <a:solidFill>
                <a:schemeClr val="tx1"/>
              </a:solidFill>
              <a:latin typeface="Arial" panose="020B0604020202020204" pitchFamily="34" charset="0"/>
              <a:cs typeface="Arial" panose="020B0604020202020204" pitchFamily="34" charset="0"/>
            </a:endParaRPr>
          </a:p>
        </p:txBody>
      </p:sp>
      <p:sp>
        <p:nvSpPr>
          <p:cNvPr id="10" name="Rectangle 9"/>
          <p:cNvSpPr/>
          <p:nvPr/>
        </p:nvSpPr>
        <p:spPr>
          <a:xfrm>
            <a:off x="3439334" y="704331"/>
            <a:ext cx="409238" cy="276999"/>
          </a:xfrm>
          <a:prstGeom prst="rect">
            <a:avLst/>
          </a:prstGeom>
        </p:spPr>
        <p:txBody>
          <a:bodyPr wrap="square">
            <a:spAutoFit/>
          </a:bodyPr>
          <a:lstStyle/>
          <a:p>
            <a:pPr algn="ctr"/>
            <a:r>
              <a:rPr lang="en-US" sz="1200" b="1" dirty="0" smtClean="0">
                <a:latin typeface="Arial" panose="020B0604020202020204" pitchFamily="34" charset="0"/>
                <a:cs typeface="Arial" panose="020B0604020202020204" pitchFamily="34" charset="0"/>
              </a:rPr>
              <a:t>a)</a:t>
            </a:r>
            <a:endParaRPr lang="en-US" sz="1100" b="1" dirty="0">
              <a:latin typeface="Arial" panose="020B0604020202020204" pitchFamily="34" charset="0"/>
              <a:cs typeface="Arial" panose="020B0604020202020204" pitchFamily="34" charset="0"/>
            </a:endParaRPr>
          </a:p>
        </p:txBody>
      </p:sp>
      <p:sp>
        <p:nvSpPr>
          <p:cNvPr id="11" name="Rectangle 10"/>
          <p:cNvSpPr/>
          <p:nvPr/>
        </p:nvSpPr>
        <p:spPr>
          <a:xfrm>
            <a:off x="6282994" y="704330"/>
            <a:ext cx="409238" cy="276999"/>
          </a:xfrm>
          <a:prstGeom prst="rect">
            <a:avLst/>
          </a:prstGeom>
        </p:spPr>
        <p:txBody>
          <a:bodyPr wrap="square">
            <a:spAutoFit/>
          </a:bodyPr>
          <a:lstStyle/>
          <a:p>
            <a:pPr algn="ctr"/>
            <a:r>
              <a:rPr lang="en-US" sz="1200" b="1" dirty="0" smtClean="0">
                <a:latin typeface="Arial" panose="020B0604020202020204" pitchFamily="34" charset="0"/>
                <a:cs typeface="Arial" panose="020B0604020202020204" pitchFamily="34" charset="0"/>
              </a:rPr>
              <a:t>b)</a:t>
            </a:r>
            <a:endParaRPr lang="en-US" sz="1100" b="1" dirty="0">
              <a:latin typeface="Arial" panose="020B0604020202020204" pitchFamily="34" charset="0"/>
              <a:cs typeface="Arial" panose="020B0604020202020204" pitchFamily="34" charset="0"/>
            </a:endParaRPr>
          </a:p>
        </p:txBody>
      </p:sp>
      <p:sp>
        <p:nvSpPr>
          <p:cNvPr id="13" name="Rectangle 12"/>
          <p:cNvSpPr/>
          <p:nvPr/>
        </p:nvSpPr>
        <p:spPr>
          <a:xfrm>
            <a:off x="9222570" y="704329"/>
            <a:ext cx="409238" cy="276999"/>
          </a:xfrm>
          <a:prstGeom prst="rect">
            <a:avLst/>
          </a:prstGeom>
        </p:spPr>
        <p:txBody>
          <a:bodyPr wrap="square">
            <a:spAutoFit/>
          </a:bodyPr>
          <a:lstStyle/>
          <a:p>
            <a:pPr algn="ctr"/>
            <a:r>
              <a:rPr lang="en-US" sz="1200" b="1" dirty="0" smtClean="0">
                <a:latin typeface="Arial" panose="020B0604020202020204" pitchFamily="34" charset="0"/>
                <a:cs typeface="Arial" panose="020B0604020202020204" pitchFamily="34" charset="0"/>
              </a:rPr>
              <a:t>c)</a:t>
            </a:r>
            <a:endParaRPr lang="en-US" sz="1100" b="1" dirty="0">
              <a:latin typeface="Arial" panose="020B0604020202020204" pitchFamily="34" charset="0"/>
              <a:cs typeface="Arial" panose="020B0604020202020204" pitchFamily="34" charset="0"/>
            </a:endParaRPr>
          </a:p>
        </p:txBody>
      </p:sp>
      <p:sp>
        <p:nvSpPr>
          <p:cNvPr id="14" name="Rectangle 13"/>
          <p:cNvSpPr/>
          <p:nvPr/>
        </p:nvSpPr>
        <p:spPr>
          <a:xfrm>
            <a:off x="3439334" y="2722851"/>
            <a:ext cx="409238" cy="276999"/>
          </a:xfrm>
          <a:prstGeom prst="rect">
            <a:avLst/>
          </a:prstGeom>
        </p:spPr>
        <p:txBody>
          <a:bodyPr wrap="square">
            <a:spAutoFit/>
          </a:bodyPr>
          <a:lstStyle/>
          <a:p>
            <a:pPr algn="ctr"/>
            <a:r>
              <a:rPr lang="en-US" sz="1200" b="1" dirty="0">
                <a:latin typeface="Arial" panose="020B0604020202020204" pitchFamily="34" charset="0"/>
                <a:cs typeface="Arial" panose="020B0604020202020204" pitchFamily="34" charset="0"/>
              </a:rPr>
              <a:t>d</a:t>
            </a:r>
            <a:r>
              <a:rPr lang="en-US" sz="1200" b="1" dirty="0" smtClean="0">
                <a:latin typeface="Arial" panose="020B0604020202020204" pitchFamily="34" charset="0"/>
                <a:cs typeface="Arial" panose="020B0604020202020204" pitchFamily="34" charset="0"/>
              </a:rPr>
              <a:t>)</a:t>
            </a:r>
            <a:endParaRPr lang="en-US" sz="1100" b="1" dirty="0">
              <a:latin typeface="Arial" panose="020B0604020202020204" pitchFamily="34" charset="0"/>
              <a:cs typeface="Arial" panose="020B0604020202020204" pitchFamily="34" charset="0"/>
            </a:endParaRPr>
          </a:p>
        </p:txBody>
      </p:sp>
      <p:sp>
        <p:nvSpPr>
          <p:cNvPr id="15" name="Rectangle 14"/>
          <p:cNvSpPr/>
          <p:nvPr/>
        </p:nvSpPr>
        <p:spPr>
          <a:xfrm>
            <a:off x="6282994" y="2722851"/>
            <a:ext cx="409238" cy="276999"/>
          </a:xfrm>
          <a:prstGeom prst="rect">
            <a:avLst/>
          </a:prstGeom>
        </p:spPr>
        <p:txBody>
          <a:bodyPr wrap="square">
            <a:spAutoFit/>
          </a:bodyPr>
          <a:lstStyle/>
          <a:p>
            <a:pPr algn="ctr"/>
            <a:r>
              <a:rPr lang="en-US" sz="1200" b="1" dirty="0" smtClean="0">
                <a:latin typeface="Arial" panose="020B0604020202020204" pitchFamily="34" charset="0"/>
                <a:cs typeface="Arial" panose="020B0604020202020204" pitchFamily="34" charset="0"/>
              </a:rPr>
              <a:t>e)</a:t>
            </a:r>
            <a:endParaRPr lang="en-US" sz="1100" b="1" dirty="0">
              <a:latin typeface="Arial" panose="020B0604020202020204" pitchFamily="34" charset="0"/>
              <a:cs typeface="Arial" panose="020B0604020202020204" pitchFamily="34" charset="0"/>
            </a:endParaRPr>
          </a:p>
        </p:txBody>
      </p:sp>
      <p:sp>
        <p:nvSpPr>
          <p:cNvPr id="16" name="Rectangle 15"/>
          <p:cNvSpPr/>
          <p:nvPr/>
        </p:nvSpPr>
        <p:spPr>
          <a:xfrm>
            <a:off x="9222570" y="2722851"/>
            <a:ext cx="409238" cy="276999"/>
          </a:xfrm>
          <a:prstGeom prst="rect">
            <a:avLst/>
          </a:prstGeom>
        </p:spPr>
        <p:txBody>
          <a:bodyPr wrap="square">
            <a:spAutoFit/>
          </a:bodyPr>
          <a:lstStyle/>
          <a:p>
            <a:pPr algn="ctr"/>
            <a:r>
              <a:rPr lang="en-US" sz="1200" b="1" dirty="0" smtClean="0">
                <a:latin typeface="Arial" panose="020B0604020202020204" pitchFamily="34" charset="0"/>
                <a:cs typeface="Arial" panose="020B0604020202020204" pitchFamily="34" charset="0"/>
              </a:rPr>
              <a:t>f)</a:t>
            </a:r>
            <a:endParaRPr lang="en-US" sz="1100" b="1" dirty="0">
              <a:latin typeface="Arial" panose="020B0604020202020204" pitchFamily="34" charset="0"/>
              <a:cs typeface="Arial" panose="020B0604020202020204" pitchFamily="34" charset="0"/>
            </a:endParaRPr>
          </a:p>
        </p:txBody>
      </p:sp>
      <p:sp>
        <p:nvSpPr>
          <p:cNvPr id="17" name="Rectangle 16"/>
          <p:cNvSpPr/>
          <p:nvPr/>
        </p:nvSpPr>
        <p:spPr>
          <a:xfrm>
            <a:off x="6282994" y="4741372"/>
            <a:ext cx="409238" cy="276999"/>
          </a:xfrm>
          <a:prstGeom prst="rect">
            <a:avLst/>
          </a:prstGeom>
        </p:spPr>
        <p:txBody>
          <a:bodyPr wrap="square">
            <a:spAutoFit/>
          </a:bodyPr>
          <a:lstStyle/>
          <a:p>
            <a:pPr algn="ctr"/>
            <a:r>
              <a:rPr lang="en-US" sz="1200" b="1" dirty="0" smtClean="0">
                <a:latin typeface="Arial" panose="020B0604020202020204" pitchFamily="34" charset="0"/>
                <a:cs typeface="Arial" panose="020B0604020202020204" pitchFamily="34" charset="0"/>
              </a:rPr>
              <a:t>g)</a:t>
            </a:r>
            <a:endParaRPr lang="en-US" sz="1100" b="1" dirty="0">
              <a:latin typeface="Arial" panose="020B0604020202020204" pitchFamily="34" charset="0"/>
              <a:cs typeface="Arial" panose="020B0604020202020204" pitchFamily="34" charset="0"/>
            </a:endParaRPr>
          </a:p>
        </p:txBody>
      </p:sp>
      <p:sp>
        <p:nvSpPr>
          <p:cNvPr id="2" name="TextBox 1"/>
          <p:cNvSpPr txBox="1"/>
          <p:nvPr/>
        </p:nvSpPr>
        <p:spPr>
          <a:xfrm>
            <a:off x="-5685" y="1876909"/>
            <a:ext cx="3700607" cy="3539430"/>
          </a:xfrm>
          <a:prstGeom prst="rect">
            <a:avLst/>
          </a:prstGeom>
          <a:noFill/>
        </p:spPr>
        <p:txBody>
          <a:bodyPr wrap="square" rtlCol="0" anchor="ctr">
            <a:spAutoFit/>
          </a:bodyPr>
          <a:lstStyle/>
          <a:p>
            <a:pPr marL="342900" indent="-342900">
              <a:lnSpc>
                <a:spcPct val="200000"/>
              </a:lnSpc>
              <a:buAutoNum type="alphaLcParenR"/>
            </a:pPr>
            <a:r>
              <a:rPr lang="en-US" sz="1600" dirty="0" smtClean="0">
                <a:latin typeface="Arial" panose="020B0604020202020204" pitchFamily="34" charset="0"/>
                <a:cs typeface="Arial" panose="020B0604020202020204" pitchFamily="34" charset="0"/>
              </a:rPr>
              <a:t>Recharge</a:t>
            </a:r>
          </a:p>
          <a:p>
            <a:pPr marL="342900" indent="-342900">
              <a:lnSpc>
                <a:spcPct val="200000"/>
              </a:lnSpc>
              <a:buAutoNum type="alphaLcParenR"/>
            </a:pPr>
            <a:r>
              <a:rPr lang="en-US" sz="1600" dirty="0" smtClean="0">
                <a:latin typeface="Arial" panose="020B0604020202020204" pitchFamily="34" charset="0"/>
                <a:cs typeface="Arial" panose="020B0604020202020204" pitchFamily="34" charset="0"/>
              </a:rPr>
              <a:t>Soil Water Content</a:t>
            </a:r>
          </a:p>
          <a:p>
            <a:pPr marL="342900" indent="-342900">
              <a:lnSpc>
                <a:spcPct val="200000"/>
              </a:lnSpc>
              <a:buAutoNum type="alphaLcParenR"/>
            </a:pPr>
            <a:r>
              <a:rPr lang="en-US" sz="1600" dirty="0" smtClean="0">
                <a:latin typeface="Arial" panose="020B0604020202020204" pitchFamily="34" charset="0"/>
                <a:cs typeface="Arial" panose="020B0604020202020204" pitchFamily="34" charset="0"/>
              </a:rPr>
              <a:t>Base Flow</a:t>
            </a:r>
          </a:p>
          <a:p>
            <a:pPr marL="342900" indent="-342900">
              <a:lnSpc>
                <a:spcPct val="200000"/>
              </a:lnSpc>
              <a:buAutoNum type="alphaLcParenR"/>
            </a:pPr>
            <a:r>
              <a:rPr lang="en-US" sz="1600" dirty="0" smtClean="0">
                <a:latin typeface="Arial" panose="020B0604020202020204" pitchFamily="34" charset="0"/>
                <a:cs typeface="Arial" panose="020B0604020202020204" pitchFamily="34" charset="0"/>
              </a:rPr>
              <a:t>Percolation</a:t>
            </a:r>
          </a:p>
          <a:p>
            <a:pPr marL="342900" indent="-342900">
              <a:lnSpc>
                <a:spcPct val="200000"/>
              </a:lnSpc>
              <a:buAutoNum type="alphaLcParenR"/>
            </a:pPr>
            <a:r>
              <a:rPr lang="en-US" sz="1600" dirty="0" smtClean="0">
                <a:latin typeface="Arial" panose="020B0604020202020204" pitchFamily="34" charset="0"/>
                <a:cs typeface="Arial" panose="020B0604020202020204" pitchFamily="34" charset="0"/>
              </a:rPr>
              <a:t>Lateral Flow</a:t>
            </a:r>
          </a:p>
          <a:p>
            <a:pPr marL="342900" indent="-342900">
              <a:lnSpc>
                <a:spcPct val="200000"/>
              </a:lnSpc>
              <a:buAutoNum type="alphaLcParenR"/>
            </a:pPr>
            <a:r>
              <a:rPr lang="en-US" sz="1600" dirty="0" smtClean="0">
                <a:latin typeface="Arial" panose="020B0604020202020204" pitchFamily="34" charset="0"/>
                <a:cs typeface="Arial" panose="020B0604020202020204" pitchFamily="34" charset="0"/>
              </a:rPr>
              <a:t>Actual Evapotranspiration</a:t>
            </a:r>
          </a:p>
          <a:p>
            <a:pPr marL="342900" indent="-342900">
              <a:lnSpc>
                <a:spcPct val="200000"/>
              </a:lnSpc>
              <a:buAutoNum type="alphaLcParenR"/>
            </a:pPr>
            <a:r>
              <a:rPr lang="en-US" sz="1600" dirty="0" smtClean="0">
                <a:latin typeface="Arial" panose="020B0604020202020204" pitchFamily="34" charset="0"/>
                <a:cs typeface="Arial" panose="020B0604020202020204" pitchFamily="34" charset="0"/>
              </a:rPr>
              <a:t>Surface Runoff</a:t>
            </a:r>
            <a:endParaRPr lang="en-US" sz="1600" dirty="0">
              <a:latin typeface="Arial" panose="020B0604020202020204" pitchFamily="34" charset="0"/>
              <a:cs typeface="Arial" panose="020B0604020202020204" pitchFamily="34" charset="0"/>
            </a:endParaRPr>
          </a:p>
        </p:txBody>
      </p:sp>
      <p:sp>
        <p:nvSpPr>
          <p:cNvPr id="20" name="TextBox 19"/>
          <p:cNvSpPr txBox="1"/>
          <p:nvPr/>
        </p:nvSpPr>
        <p:spPr>
          <a:xfrm>
            <a:off x="18662" y="1040038"/>
            <a:ext cx="3473203" cy="338554"/>
          </a:xfrm>
          <a:prstGeom prst="rect">
            <a:avLst/>
          </a:prstGeom>
          <a:noFill/>
          <a:ln>
            <a:solidFill>
              <a:schemeClr val="tx1"/>
            </a:solidFill>
          </a:ln>
        </p:spPr>
        <p:txBody>
          <a:bodyPr wrap="square" rtlCol="0">
            <a:spAutoFit/>
          </a:bodyPr>
          <a:lstStyle/>
          <a:p>
            <a:pPr algn="ctr"/>
            <a:r>
              <a:rPr lang="en-US" sz="1600" b="1" dirty="0" smtClean="0">
                <a:latin typeface="Arial" panose="020B0604020202020204" pitchFamily="34" charset="0"/>
                <a:cs typeface="Arial" panose="020B0604020202020204" pitchFamily="34" charset="0"/>
              </a:rPr>
              <a:t>Water Balance Layers (Y) = 7</a:t>
            </a:r>
            <a:endParaRPr lang="en-US" sz="16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4C1B1D5-D5C6-4B49-87C1-B960C629B256}"/>
              </a:ext>
            </a:extLst>
          </p:cNvPr>
          <p:cNvSpPr txBox="1"/>
          <p:nvPr/>
        </p:nvSpPr>
        <p:spPr>
          <a:xfrm>
            <a:off x="12976" y="66100"/>
            <a:ext cx="12179024"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Results</a:t>
            </a:r>
            <a:endParaRPr lang="en-IN" sz="2000" b="1"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3E3C3932-51E9-49ED-AE28-E1488486818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22" name="Picture 21"/>
          <p:cNvPicPr>
            <a:picLocks noChangeAspect="1"/>
          </p:cNvPicPr>
          <p:nvPr/>
        </p:nvPicPr>
        <p:blipFill>
          <a:blip r:embed="rId5"/>
          <a:stretch>
            <a:fillRect/>
          </a:stretch>
        </p:blipFill>
        <p:spPr>
          <a:xfrm>
            <a:off x="0" y="20595"/>
            <a:ext cx="1341120" cy="395423"/>
          </a:xfrm>
          <a:prstGeom prst="rect">
            <a:avLst/>
          </a:prstGeom>
        </p:spPr>
      </p:pic>
    </p:spTree>
    <p:extLst>
      <p:ext uri="{BB962C8B-B14F-4D97-AF65-F5344CB8AC3E}">
        <p14:creationId xmlns:p14="http://schemas.microsoft.com/office/powerpoint/2010/main" val="22798718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solidFill>
            <a:schemeClr val="bg1"/>
          </a:solidFill>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16</a:t>
            </a:fld>
            <a:endParaRPr lang="en-IN" sz="1200" dirty="0">
              <a:solidFill>
                <a:schemeClr val="tx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A3BAC74-5D06-44B5-9FF5-C55C5DADA1AF}"/>
              </a:ext>
            </a:extLst>
          </p:cNvPr>
          <p:cNvSpPr txBox="1"/>
          <p:nvPr/>
        </p:nvSpPr>
        <p:spPr>
          <a:xfrm>
            <a:off x="-1" y="464853"/>
            <a:ext cx="5521569" cy="456535"/>
          </a:xfrm>
          <a:prstGeom prst="rect">
            <a:avLst/>
          </a:prstGeom>
          <a:noFill/>
        </p:spPr>
        <p:txBody>
          <a:bodyPr wrap="square" rtlCol="0">
            <a:spAutoFit/>
          </a:bodyPr>
          <a:lstStyle/>
          <a:p>
            <a:pPr algn="ctr">
              <a:lnSpc>
                <a:spcPct val="150000"/>
              </a:lnSpc>
            </a:pPr>
            <a:r>
              <a:rPr lang="en-US" b="1" dirty="0" smtClean="0">
                <a:latin typeface="Arial" panose="020B0604020202020204" pitchFamily="34" charset="0"/>
                <a:cs typeface="Arial" panose="020B0604020202020204" pitchFamily="34" charset="0"/>
              </a:rPr>
              <a:t>Infiltration Systems</a:t>
            </a:r>
            <a:endParaRPr lang="en-IN"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4C1B1D5-D5C6-4B49-87C1-B960C629B256}"/>
              </a:ext>
            </a:extLst>
          </p:cNvPr>
          <p:cNvSpPr txBox="1"/>
          <p:nvPr/>
        </p:nvSpPr>
        <p:spPr>
          <a:xfrm>
            <a:off x="12976" y="66100"/>
            <a:ext cx="12179024"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Results</a:t>
            </a:r>
            <a:endParaRPr lang="en-IN" sz="20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E3C3932-51E9-49ED-AE28-E1488486818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9" name="Picture 8"/>
          <p:cNvPicPr>
            <a:picLocks noChangeAspect="1"/>
          </p:cNvPicPr>
          <p:nvPr/>
        </p:nvPicPr>
        <p:blipFill>
          <a:blip r:embed="rId4"/>
          <a:stretch>
            <a:fillRect/>
          </a:stretch>
        </p:blipFill>
        <p:spPr>
          <a:xfrm>
            <a:off x="0" y="20595"/>
            <a:ext cx="1341120" cy="395423"/>
          </a:xfrm>
          <a:prstGeom prst="rect">
            <a:avLst/>
          </a:prstGeom>
        </p:spPr>
      </p:pic>
      <p:pic>
        <p:nvPicPr>
          <p:cNvPr id="16" name="Picture 15"/>
          <p:cNvPicPr>
            <a:picLocks noChangeAspect="1"/>
          </p:cNvPicPr>
          <p:nvPr/>
        </p:nvPicPr>
        <p:blipFill rotWithShape="1">
          <a:blip r:embed="rId5" cstate="hqprint">
            <a:extLst>
              <a:ext uri="{28A0092B-C50C-407E-A947-70E740481C1C}">
                <a14:useLocalDpi xmlns:a14="http://schemas.microsoft.com/office/drawing/2010/main" val="0"/>
              </a:ext>
            </a:extLst>
          </a:blip>
          <a:srcRect l="4691" t="4904" r="10374" b="6312"/>
          <a:stretch/>
        </p:blipFill>
        <p:spPr>
          <a:xfrm>
            <a:off x="0" y="1017566"/>
            <a:ext cx="5521569" cy="3463112"/>
          </a:xfrm>
          <a:prstGeom prst="rect">
            <a:avLst/>
          </a:prstGeom>
        </p:spPr>
      </p:pic>
      <p:pic>
        <p:nvPicPr>
          <p:cNvPr id="10" name="Picture 9"/>
          <p:cNvPicPr>
            <a:picLocks noChangeAspect="1"/>
          </p:cNvPicPr>
          <p:nvPr/>
        </p:nvPicPr>
        <p:blipFill rotWithShape="1">
          <a:blip r:embed="rId6" cstate="hqprint">
            <a:extLst>
              <a:ext uri="{28A0092B-C50C-407E-A947-70E740481C1C}">
                <a14:useLocalDpi xmlns:a14="http://schemas.microsoft.com/office/drawing/2010/main" val="0"/>
              </a:ext>
            </a:extLst>
          </a:blip>
          <a:srcRect l="5126" t="4937" b="7474"/>
          <a:stretch/>
        </p:blipFill>
        <p:spPr>
          <a:xfrm>
            <a:off x="5521569" y="931919"/>
            <a:ext cx="6561116" cy="3634406"/>
          </a:xfrm>
          <a:prstGeom prst="rect">
            <a:avLst/>
          </a:prstGeom>
        </p:spPr>
      </p:pic>
      <p:sp>
        <p:nvSpPr>
          <p:cNvPr id="11" name="TextBox 10">
            <a:extLst>
              <a:ext uri="{FF2B5EF4-FFF2-40B4-BE49-F238E27FC236}">
                <a16:creationId xmlns:a16="http://schemas.microsoft.com/office/drawing/2014/main" id="{1A3BAC74-5D06-44B5-9FF5-C55C5DADA1AF}"/>
              </a:ext>
            </a:extLst>
          </p:cNvPr>
          <p:cNvSpPr txBox="1"/>
          <p:nvPr/>
        </p:nvSpPr>
        <p:spPr>
          <a:xfrm>
            <a:off x="5521568" y="471425"/>
            <a:ext cx="6642439" cy="507831"/>
          </a:xfrm>
          <a:prstGeom prst="rect">
            <a:avLst/>
          </a:prstGeom>
          <a:noFill/>
        </p:spPr>
        <p:txBody>
          <a:bodyPr wrap="square" rtlCol="0">
            <a:spAutoFit/>
          </a:bodyPr>
          <a:lstStyle/>
          <a:p>
            <a:pPr algn="ctr">
              <a:lnSpc>
                <a:spcPct val="150000"/>
              </a:lnSpc>
            </a:pPr>
            <a:r>
              <a:rPr lang="en-US" b="1" dirty="0" smtClean="0">
                <a:latin typeface="Arial" panose="020B0604020202020204" pitchFamily="34" charset="0"/>
                <a:cs typeface="Arial" panose="020B0604020202020204" pitchFamily="34" charset="0"/>
              </a:rPr>
              <a:t>Pervious and Conveyance Systems</a:t>
            </a:r>
            <a:endParaRPr lang="en-IN" b="1" dirty="0">
              <a:latin typeface="Arial" panose="020B0604020202020204" pitchFamily="34" charset="0"/>
              <a:cs typeface="Arial" panose="020B0604020202020204" pitchFamily="34" charset="0"/>
            </a:endParaRPr>
          </a:p>
        </p:txBody>
      </p:sp>
      <p:graphicFrame>
        <p:nvGraphicFramePr>
          <p:cNvPr id="15" name="Table 14"/>
          <p:cNvGraphicFramePr>
            <a:graphicFrameLocks noGrp="1"/>
          </p:cNvGraphicFramePr>
          <p:nvPr>
            <p:extLst/>
          </p:nvPr>
        </p:nvGraphicFramePr>
        <p:xfrm>
          <a:off x="6393986" y="5019712"/>
          <a:ext cx="5688699" cy="1371600"/>
        </p:xfrm>
        <a:graphic>
          <a:graphicData uri="http://schemas.openxmlformats.org/drawingml/2006/table">
            <a:tbl>
              <a:tblPr>
                <a:tableStyleId>{5C22544A-7EE6-4342-B048-85BDC9FD1C3A}</a:tableStyleId>
              </a:tblPr>
              <a:tblGrid>
                <a:gridCol w="4411551">
                  <a:extLst>
                    <a:ext uri="{9D8B030D-6E8A-4147-A177-3AD203B41FA5}">
                      <a16:colId xmlns:a16="http://schemas.microsoft.com/office/drawing/2014/main" val="1061132853"/>
                    </a:ext>
                  </a:extLst>
                </a:gridCol>
                <a:gridCol w="1277148">
                  <a:extLst>
                    <a:ext uri="{9D8B030D-6E8A-4147-A177-3AD203B41FA5}">
                      <a16:colId xmlns:a16="http://schemas.microsoft.com/office/drawing/2014/main" val="3691913895"/>
                    </a:ext>
                  </a:extLst>
                </a:gridCol>
              </a:tblGrid>
              <a:tr h="274320">
                <a:tc>
                  <a:txBody>
                    <a:bodyPr/>
                    <a:lstStyle/>
                    <a:p>
                      <a:pPr algn="ctr" fontAlgn="ctr">
                        <a:lnSpc>
                          <a:spcPct val="100000"/>
                        </a:lnSpc>
                      </a:pPr>
                      <a:r>
                        <a:rPr lang="en-US" sz="1600" b="1" u="none" strike="noStrike" dirty="0">
                          <a:effectLst/>
                          <a:latin typeface="Arial" panose="020B0604020202020204" pitchFamily="34" charset="0"/>
                          <a:cs typeface="Arial" panose="020B0604020202020204" pitchFamily="34" charset="0"/>
                        </a:rPr>
                        <a:t>Layer</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lnSpc>
                          <a:spcPct val="100000"/>
                        </a:lnSpc>
                      </a:pPr>
                      <a:r>
                        <a:rPr lang="en-US" sz="1600" b="1" u="none" strike="noStrike" dirty="0">
                          <a:effectLst/>
                          <a:latin typeface="Arial" panose="020B0604020202020204" pitchFamily="34" charset="0"/>
                          <a:cs typeface="Arial" panose="020B0604020202020204" pitchFamily="34" charset="0"/>
                        </a:rPr>
                        <a:t>Weights</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695681622"/>
                  </a:ext>
                </a:extLst>
              </a:tr>
              <a:tr h="274320">
                <a:tc>
                  <a:txBody>
                    <a:bodyPr/>
                    <a:lstStyle/>
                    <a:p>
                      <a:pPr algn="l" fontAlgn="t">
                        <a:lnSpc>
                          <a:spcPct val="100000"/>
                        </a:lnSpc>
                      </a:pPr>
                      <a:r>
                        <a:rPr lang="en-US" sz="1600" b="1" i="0" u="none" strike="noStrike" dirty="0" smtClean="0">
                          <a:solidFill>
                            <a:srgbClr val="000000"/>
                          </a:solidFill>
                          <a:effectLst/>
                          <a:latin typeface="Arial" panose="020B0604020202020204" pitchFamily="34" charset="0"/>
                          <a:cs typeface="Arial" panose="020B0604020202020204" pitchFamily="34" charset="0"/>
                        </a:rPr>
                        <a:t>Curve Number</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r" fontAlgn="b">
                        <a:lnSpc>
                          <a:spcPct val="100000"/>
                        </a:lnSpc>
                      </a:pPr>
                      <a:r>
                        <a:rPr lang="en-US" sz="1600" b="0" i="0" u="none" strike="noStrike" dirty="0" smtClean="0">
                          <a:solidFill>
                            <a:srgbClr val="000000"/>
                          </a:solidFill>
                          <a:effectLst/>
                          <a:latin typeface="Arial" panose="020B0604020202020204" pitchFamily="34" charset="0"/>
                          <a:cs typeface="Arial" panose="020B0604020202020204" pitchFamily="34" charset="0"/>
                        </a:rPr>
                        <a:t>0.4334</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158507547"/>
                  </a:ext>
                </a:extLst>
              </a:tr>
              <a:tr h="274320">
                <a:tc>
                  <a:txBody>
                    <a:bodyPr/>
                    <a:lstStyle/>
                    <a:p>
                      <a:pPr algn="l" fontAlgn="t">
                        <a:lnSpc>
                          <a:spcPct val="100000"/>
                        </a:lnSpc>
                      </a:pPr>
                      <a:r>
                        <a:rPr lang="en-US" sz="1600" b="1" i="0" u="none" strike="noStrike" dirty="0" smtClean="0">
                          <a:solidFill>
                            <a:srgbClr val="000000"/>
                          </a:solidFill>
                          <a:effectLst/>
                          <a:latin typeface="Arial" panose="020B0604020202020204" pitchFamily="34" charset="0"/>
                          <a:cs typeface="Arial" panose="020B0604020202020204" pitchFamily="34" charset="0"/>
                        </a:rPr>
                        <a:t>Equivalent</a:t>
                      </a:r>
                      <a:r>
                        <a:rPr lang="en-US" sz="1600" b="1" i="0" u="none" strike="noStrike" baseline="0" dirty="0" smtClean="0">
                          <a:solidFill>
                            <a:srgbClr val="000000"/>
                          </a:solidFill>
                          <a:effectLst/>
                          <a:latin typeface="Arial" panose="020B0604020202020204" pitchFamily="34" charset="0"/>
                          <a:cs typeface="Arial" panose="020B0604020202020204" pitchFamily="34" charset="0"/>
                        </a:rPr>
                        <a:t> Saturated Hydraulic Conductivity</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r" fontAlgn="b">
                        <a:lnSpc>
                          <a:spcPct val="100000"/>
                        </a:lnSpc>
                      </a:pPr>
                      <a:r>
                        <a:rPr lang="en-US" sz="1600" b="0" i="0" u="none" strike="noStrike" dirty="0" smtClean="0">
                          <a:solidFill>
                            <a:srgbClr val="000000"/>
                          </a:solidFill>
                          <a:effectLst/>
                          <a:latin typeface="Arial" panose="020B0604020202020204" pitchFamily="34" charset="0"/>
                          <a:cs typeface="Arial" panose="020B0604020202020204" pitchFamily="34" charset="0"/>
                        </a:rPr>
                        <a:t>0.2714</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852814747"/>
                  </a:ext>
                </a:extLst>
              </a:tr>
              <a:tr h="274320">
                <a:tc>
                  <a:txBody>
                    <a:bodyPr/>
                    <a:lstStyle/>
                    <a:p>
                      <a:pPr algn="l" fontAlgn="t">
                        <a:lnSpc>
                          <a:spcPct val="100000"/>
                        </a:lnSpc>
                      </a:pPr>
                      <a:r>
                        <a:rPr lang="en-US" sz="1600" b="1" i="0" u="none" strike="noStrike" dirty="0">
                          <a:solidFill>
                            <a:srgbClr val="000000"/>
                          </a:solidFill>
                          <a:effectLst/>
                          <a:latin typeface="Arial" panose="020B0604020202020204" pitchFamily="34" charset="0"/>
                          <a:cs typeface="Arial" panose="020B0604020202020204" pitchFamily="34" charset="0"/>
                        </a:rPr>
                        <a:t>Rainfall</a:t>
                      </a:r>
                    </a:p>
                  </a:txBody>
                  <a:tcPr marL="7620" marR="7620" marT="7620" marB="0" anchor="ctr"/>
                </a:tc>
                <a:tc>
                  <a:txBody>
                    <a:bodyPr/>
                    <a:lstStyle/>
                    <a:p>
                      <a:pPr algn="r" fontAlgn="b">
                        <a:lnSpc>
                          <a:spcPct val="100000"/>
                        </a:lnSpc>
                      </a:pPr>
                      <a:r>
                        <a:rPr lang="en-US" sz="1600" b="0" i="0" u="none" strike="noStrike" dirty="0">
                          <a:solidFill>
                            <a:srgbClr val="000000"/>
                          </a:solidFill>
                          <a:effectLst/>
                          <a:latin typeface="Arial" panose="020B0604020202020204" pitchFamily="34" charset="0"/>
                          <a:cs typeface="Arial" panose="020B0604020202020204" pitchFamily="34" charset="0"/>
                        </a:rPr>
                        <a:t>0.1569</a:t>
                      </a:r>
                    </a:p>
                  </a:txBody>
                  <a:tcPr marL="7620" marR="7620" marT="7620" marB="0" anchor="b"/>
                </a:tc>
                <a:extLst>
                  <a:ext uri="{0D108BD9-81ED-4DB2-BD59-A6C34878D82A}">
                    <a16:rowId xmlns:a16="http://schemas.microsoft.com/office/drawing/2014/main" val="3024396647"/>
                  </a:ext>
                </a:extLst>
              </a:tr>
              <a:tr h="274320">
                <a:tc>
                  <a:txBody>
                    <a:bodyPr/>
                    <a:lstStyle/>
                    <a:p>
                      <a:pPr algn="l" fontAlgn="t">
                        <a:lnSpc>
                          <a:spcPct val="100000"/>
                        </a:lnSpc>
                      </a:pPr>
                      <a:r>
                        <a:rPr lang="en-US" sz="1600" b="1" i="0" u="none" strike="noStrike" dirty="0" smtClean="0">
                          <a:solidFill>
                            <a:srgbClr val="000000"/>
                          </a:solidFill>
                          <a:effectLst/>
                          <a:latin typeface="Arial" panose="020B0604020202020204" pitchFamily="34" charset="0"/>
                          <a:cs typeface="Arial" panose="020B0604020202020204" pitchFamily="34" charset="0"/>
                        </a:rPr>
                        <a:t>Post-Monsoon</a:t>
                      </a:r>
                      <a:r>
                        <a:rPr lang="en-US" sz="1600" b="1" i="0" u="none" strike="noStrike" baseline="0" dirty="0" smtClean="0">
                          <a:solidFill>
                            <a:srgbClr val="000000"/>
                          </a:solidFill>
                          <a:effectLst/>
                          <a:latin typeface="Arial" panose="020B0604020202020204" pitchFamily="34" charset="0"/>
                          <a:cs typeface="Arial" panose="020B0604020202020204" pitchFamily="34" charset="0"/>
                        </a:rPr>
                        <a:t> Groundwater Level</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r" fontAlgn="b">
                        <a:lnSpc>
                          <a:spcPct val="100000"/>
                        </a:lnSpc>
                      </a:pPr>
                      <a:r>
                        <a:rPr lang="en-US" sz="1600" b="0" i="0" u="none" strike="noStrike" dirty="0" smtClean="0">
                          <a:solidFill>
                            <a:srgbClr val="000000"/>
                          </a:solidFill>
                          <a:effectLst/>
                          <a:latin typeface="Arial" panose="020B0604020202020204" pitchFamily="34" charset="0"/>
                          <a:cs typeface="Arial" panose="020B0604020202020204" pitchFamily="34" charset="0"/>
                        </a:rPr>
                        <a:t>0.1383</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b"/>
                </a:tc>
                <a:extLst>
                  <a:ext uri="{0D108BD9-81ED-4DB2-BD59-A6C34878D82A}">
                    <a16:rowId xmlns:a16="http://schemas.microsoft.com/office/drawing/2014/main" val="289526421"/>
                  </a:ext>
                </a:extLst>
              </a:tr>
            </a:tbl>
          </a:graphicData>
        </a:graphic>
      </p:graphicFrame>
      <p:graphicFrame>
        <p:nvGraphicFramePr>
          <p:cNvPr id="14" name="Table 13"/>
          <p:cNvGraphicFramePr>
            <a:graphicFrameLocks noGrp="1"/>
          </p:cNvGraphicFramePr>
          <p:nvPr>
            <p:extLst/>
          </p:nvPr>
        </p:nvGraphicFramePr>
        <p:xfrm>
          <a:off x="162917" y="4882552"/>
          <a:ext cx="6062649" cy="1508760"/>
        </p:xfrm>
        <a:graphic>
          <a:graphicData uri="http://schemas.openxmlformats.org/drawingml/2006/table">
            <a:tbl>
              <a:tblPr>
                <a:tableStyleId>{5C22544A-7EE6-4342-B048-85BDC9FD1C3A}</a:tableStyleId>
              </a:tblPr>
              <a:tblGrid>
                <a:gridCol w="4701546">
                  <a:extLst>
                    <a:ext uri="{9D8B030D-6E8A-4147-A177-3AD203B41FA5}">
                      <a16:colId xmlns:a16="http://schemas.microsoft.com/office/drawing/2014/main" val="1061132853"/>
                    </a:ext>
                  </a:extLst>
                </a:gridCol>
                <a:gridCol w="1361103">
                  <a:extLst>
                    <a:ext uri="{9D8B030D-6E8A-4147-A177-3AD203B41FA5}">
                      <a16:colId xmlns:a16="http://schemas.microsoft.com/office/drawing/2014/main" val="3691913895"/>
                    </a:ext>
                  </a:extLst>
                </a:gridCol>
              </a:tblGrid>
              <a:tr h="91440">
                <a:tc>
                  <a:txBody>
                    <a:bodyPr/>
                    <a:lstStyle/>
                    <a:p>
                      <a:pPr algn="ctr" fontAlgn="ctr">
                        <a:lnSpc>
                          <a:spcPct val="100000"/>
                        </a:lnSpc>
                      </a:pPr>
                      <a:r>
                        <a:rPr lang="en-US" sz="1600" b="1" u="none" strike="noStrike" dirty="0">
                          <a:effectLst/>
                          <a:latin typeface="Arial" panose="020B0604020202020204" pitchFamily="34" charset="0"/>
                          <a:cs typeface="Arial" panose="020B0604020202020204" pitchFamily="34" charset="0"/>
                        </a:rPr>
                        <a:t>Layer</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ctr" fontAlgn="ctr">
                        <a:lnSpc>
                          <a:spcPct val="100000"/>
                        </a:lnSpc>
                      </a:pPr>
                      <a:r>
                        <a:rPr lang="en-US" sz="1600" b="1" u="none" strike="noStrike" dirty="0">
                          <a:effectLst/>
                          <a:latin typeface="Arial" panose="020B0604020202020204" pitchFamily="34" charset="0"/>
                          <a:cs typeface="Arial" panose="020B0604020202020204" pitchFamily="34" charset="0"/>
                        </a:rPr>
                        <a:t>Weights</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695681622"/>
                  </a:ext>
                </a:extLst>
              </a:tr>
              <a:tr h="91440">
                <a:tc>
                  <a:txBody>
                    <a:bodyPr/>
                    <a:lstStyle/>
                    <a:p>
                      <a:pPr algn="l" fontAlgn="t">
                        <a:lnSpc>
                          <a:spcPct val="100000"/>
                        </a:lnSpc>
                      </a:pPr>
                      <a:r>
                        <a:rPr lang="en-US" sz="1600" b="1" i="0" u="none" strike="noStrike" dirty="0" smtClean="0">
                          <a:solidFill>
                            <a:srgbClr val="000000"/>
                          </a:solidFill>
                          <a:effectLst/>
                          <a:latin typeface="Arial" panose="020B0604020202020204" pitchFamily="34" charset="0"/>
                          <a:cs typeface="Arial" panose="020B0604020202020204" pitchFamily="34" charset="0"/>
                        </a:rPr>
                        <a:t>Curve Number</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r" fontAlgn="b">
                        <a:lnSpc>
                          <a:spcPct val="100000"/>
                        </a:lnSpc>
                      </a:pPr>
                      <a:r>
                        <a:rPr lang="en-US" sz="1600" b="0" i="0" u="none" strike="noStrike" dirty="0" smtClean="0">
                          <a:solidFill>
                            <a:srgbClr val="000000"/>
                          </a:solidFill>
                          <a:effectLst/>
                          <a:latin typeface="Arial" panose="020B0604020202020204" pitchFamily="34" charset="0"/>
                          <a:cs typeface="Arial" panose="020B0604020202020204" pitchFamily="34" charset="0"/>
                        </a:rPr>
                        <a:t>0.3420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158507547"/>
                  </a:ext>
                </a:extLst>
              </a:tr>
              <a:tr h="91440">
                <a:tc>
                  <a:txBody>
                    <a:bodyPr/>
                    <a:lstStyle/>
                    <a:p>
                      <a:pPr algn="l" fontAlgn="t">
                        <a:lnSpc>
                          <a:spcPct val="100000"/>
                        </a:lnSpc>
                      </a:pPr>
                      <a:r>
                        <a:rPr lang="en-US" sz="1600" b="1" i="0" u="none" strike="noStrike" dirty="0" smtClean="0">
                          <a:solidFill>
                            <a:srgbClr val="000000"/>
                          </a:solidFill>
                          <a:effectLst/>
                          <a:latin typeface="Arial" panose="020B0604020202020204" pitchFamily="34" charset="0"/>
                          <a:cs typeface="Arial" panose="020B0604020202020204" pitchFamily="34" charset="0"/>
                        </a:rPr>
                        <a:t>Effective Storage Depth</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r" fontAlgn="b">
                        <a:lnSpc>
                          <a:spcPct val="100000"/>
                        </a:lnSpc>
                      </a:pPr>
                      <a:r>
                        <a:rPr lang="en-US" sz="1600" b="0" i="0" u="none" strike="noStrike" dirty="0" smtClean="0">
                          <a:solidFill>
                            <a:srgbClr val="000000"/>
                          </a:solidFill>
                          <a:effectLst/>
                          <a:latin typeface="Arial" panose="020B0604020202020204" pitchFamily="34" charset="0"/>
                          <a:cs typeface="Arial" panose="020B0604020202020204" pitchFamily="34" charset="0"/>
                        </a:rPr>
                        <a:t>0.2108</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852814747"/>
                  </a:ext>
                </a:extLst>
              </a:tr>
              <a:tr h="91440">
                <a:tc>
                  <a:txBody>
                    <a:bodyPr/>
                    <a:lstStyle/>
                    <a:p>
                      <a:pPr algn="l" fontAlgn="t">
                        <a:lnSpc>
                          <a:spcPct val="100000"/>
                        </a:lnSpc>
                      </a:pPr>
                      <a:r>
                        <a:rPr lang="en-US" sz="1600" b="1" i="0" u="none" strike="noStrike" dirty="0" smtClean="0">
                          <a:solidFill>
                            <a:srgbClr val="000000"/>
                          </a:solidFill>
                          <a:effectLst/>
                          <a:latin typeface="Arial" panose="020B0604020202020204" pitchFamily="34" charset="0"/>
                          <a:cs typeface="Arial" panose="020B0604020202020204" pitchFamily="34" charset="0"/>
                        </a:rPr>
                        <a:t>Post-Monsoon Groundwater</a:t>
                      </a:r>
                      <a:r>
                        <a:rPr lang="en-US" sz="1600" b="1" i="0" u="none" strike="noStrike" baseline="0" dirty="0" smtClean="0">
                          <a:solidFill>
                            <a:srgbClr val="000000"/>
                          </a:solidFill>
                          <a:effectLst/>
                          <a:latin typeface="Arial" panose="020B0604020202020204" pitchFamily="34" charset="0"/>
                          <a:cs typeface="Arial" panose="020B0604020202020204" pitchFamily="34" charset="0"/>
                        </a:rPr>
                        <a:t> Level</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r" fontAlgn="b">
                        <a:lnSpc>
                          <a:spcPct val="100000"/>
                        </a:lnSpc>
                      </a:pPr>
                      <a:r>
                        <a:rPr lang="en-US" sz="1600" b="0" i="0" u="none" strike="noStrike" dirty="0" smtClean="0">
                          <a:solidFill>
                            <a:srgbClr val="000000"/>
                          </a:solidFill>
                          <a:effectLst/>
                          <a:latin typeface="Arial" panose="020B0604020202020204" pitchFamily="34" charset="0"/>
                          <a:cs typeface="Arial" panose="020B0604020202020204" pitchFamily="34" charset="0"/>
                        </a:rPr>
                        <a:t>0.1092</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3024396647"/>
                  </a:ext>
                </a:extLst>
              </a:tr>
              <a:tr h="91440">
                <a:tc>
                  <a:txBody>
                    <a:bodyPr/>
                    <a:lstStyle/>
                    <a:p>
                      <a:pPr algn="l" fontAlgn="t">
                        <a:lnSpc>
                          <a:spcPct val="100000"/>
                        </a:lnSpc>
                      </a:pPr>
                      <a:r>
                        <a:rPr lang="en-US" sz="1600" b="1" i="0" u="none" strike="noStrike" dirty="0" smtClean="0">
                          <a:solidFill>
                            <a:srgbClr val="000000"/>
                          </a:solidFill>
                          <a:effectLst/>
                          <a:latin typeface="Arial" panose="020B0604020202020204" pitchFamily="34" charset="0"/>
                          <a:cs typeface="Arial" panose="020B0604020202020204" pitchFamily="34" charset="0"/>
                        </a:rPr>
                        <a:t>Equivalent</a:t>
                      </a:r>
                      <a:r>
                        <a:rPr lang="en-US" sz="1600" b="1" i="0" u="none" strike="noStrike" baseline="0" dirty="0" smtClean="0">
                          <a:solidFill>
                            <a:srgbClr val="000000"/>
                          </a:solidFill>
                          <a:effectLst/>
                          <a:latin typeface="Arial" panose="020B0604020202020204" pitchFamily="34" charset="0"/>
                          <a:cs typeface="Arial" panose="020B0604020202020204" pitchFamily="34" charset="0"/>
                        </a:rPr>
                        <a:t> Saturated Hydraulic Conductivity</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tc>
                  <a:txBody>
                    <a:bodyPr/>
                    <a:lstStyle/>
                    <a:p>
                      <a:pPr algn="r" fontAlgn="b">
                        <a:lnSpc>
                          <a:spcPct val="100000"/>
                        </a:lnSpc>
                      </a:pPr>
                      <a:r>
                        <a:rPr lang="en-US" sz="1600" b="0" i="0" u="none" strike="noStrike" dirty="0" smtClean="0">
                          <a:solidFill>
                            <a:srgbClr val="000000"/>
                          </a:solidFill>
                          <a:effectLst/>
                          <a:latin typeface="Arial" panose="020B0604020202020204" pitchFamily="34" charset="0"/>
                          <a:cs typeface="Arial" panose="020B0604020202020204" pitchFamily="34" charset="0"/>
                        </a:rPr>
                        <a:t>0.2142</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89526421"/>
                  </a:ext>
                </a:extLst>
              </a:tr>
              <a:tr h="91440">
                <a:tc>
                  <a:txBody>
                    <a:bodyPr/>
                    <a:lstStyle/>
                    <a:p>
                      <a:pPr algn="l" fontAlgn="t">
                        <a:lnSpc>
                          <a:spcPct val="100000"/>
                        </a:lnSpc>
                      </a:pPr>
                      <a:r>
                        <a:rPr lang="en-US" sz="1600" b="1" i="0" u="none" strike="noStrike" dirty="0">
                          <a:solidFill>
                            <a:srgbClr val="000000"/>
                          </a:solidFill>
                          <a:effectLst/>
                          <a:latin typeface="Arial" panose="020B0604020202020204" pitchFamily="34" charset="0"/>
                          <a:cs typeface="Arial" panose="020B0604020202020204" pitchFamily="34" charset="0"/>
                        </a:rPr>
                        <a:t>Rainfall</a:t>
                      </a:r>
                    </a:p>
                  </a:txBody>
                  <a:tcPr marL="7620" marR="7620" marT="7620" marB="0" anchor="ctr"/>
                </a:tc>
                <a:tc>
                  <a:txBody>
                    <a:bodyPr/>
                    <a:lstStyle/>
                    <a:p>
                      <a:pPr algn="r" fontAlgn="b">
                        <a:lnSpc>
                          <a:spcPct val="100000"/>
                        </a:lnSpc>
                      </a:pPr>
                      <a:r>
                        <a:rPr lang="en-US" sz="1600" b="0" i="0" u="none" strike="noStrike" dirty="0" smtClean="0">
                          <a:solidFill>
                            <a:srgbClr val="000000"/>
                          </a:solidFill>
                          <a:effectLst/>
                          <a:latin typeface="Arial" panose="020B0604020202020204" pitchFamily="34" charset="0"/>
                          <a:cs typeface="Arial" panose="020B0604020202020204" pitchFamily="34" charset="0"/>
                        </a:rPr>
                        <a:t>0.1238</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tc>
                <a:extLst>
                  <a:ext uri="{0D108BD9-81ED-4DB2-BD59-A6C34878D82A}">
                    <a16:rowId xmlns:a16="http://schemas.microsoft.com/office/drawing/2014/main" val="2901700955"/>
                  </a:ext>
                </a:extLst>
              </a:tr>
            </a:tbl>
          </a:graphicData>
        </a:graphic>
      </p:graphicFrame>
    </p:spTree>
    <p:extLst>
      <p:ext uri="{BB962C8B-B14F-4D97-AF65-F5344CB8AC3E}">
        <p14:creationId xmlns:p14="http://schemas.microsoft.com/office/powerpoint/2010/main" val="8937802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solidFill>
            <a:schemeClr val="bg1"/>
          </a:solidFill>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17</a:t>
            </a:fld>
            <a:endParaRPr lang="en-IN" sz="1200" dirty="0">
              <a:solidFill>
                <a:schemeClr val="tx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14C1B1D5-D5C6-4B49-87C1-B960C629B256}"/>
              </a:ext>
            </a:extLst>
          </p:cNvPr>
          <p:cNvSpPr txBox="1"/>
          <p:nvPr/>
        </p:nvSpPr>
        <p:spPr>
          <a:xfrm>
            <a:off x="12976" y="66100"/>
            <a:ext cx="12179024"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Results</a:t>
            </a:r>
            <a:endParaRPr lang="en-IN" sz="2000" b="1" dirty="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3E3C3932-51E9-49ED-AE28-E1488486818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24" name="Picture 23"/>
          <p:cNvPicPr>
            <a:picLocks noChangeAspect="1"/>
          </p:cNvPicPr>
          <p:nvPr/>
        </p:nvPicPr>
        <p:blipFill>
          <a:blip r:embed="rId4"/>
          <a:stretch>
            <a:fillRect/>
          </a:stretch>
        </p:blipFill>
        <p:spPr>
          <a:xfrm>
            <a:off x="0" y="20595"/>
            <a:ext cx="1341120" cy="395423"/>
          </a:xfrm>
          <a:prstGeom prst="rect">
            <a:avLst/>
          </a:prstGeom>
        </p:spPr>
      </p:pic>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3077" y="684434"/>
            <a:ext cx="5886494" cy="4161885"/>
          </a:xfrm>
          <a:prstGeom prst="rect">
            <a:avLst/>
          </a:prstGeom>
        </p:spPr>
      </p:pic>
      <p:pic>
        <p:nvPicPr>
          <p:cNvPr id="7" name="Picture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59571" y="2129115"/>
            <a:ext cx="6132429" cy="4335767"/>
          </a:xfrm>
          <a:prstGeom prst="rect">
            <a:avLst/>
          </a:prstGeom>
        </p:spPr>
      </p:pic>
    </p:spTree>
    <p:extLst>
      <p:ext uri="{BB962C8B-B14F-4D97-AF65-F5344CB8AC3E}">
        <p14:creationId xmlns:p14="http://schemas.microsoft.com/office/powerpoint/2010/main" val="13446319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23" b="17117"/>
          <a:stretch/>
        </p:blipFill>
        <p:spPr>
          <a:xfrm>
            <a:off x="188579" y="1808480"/>
            <a:ext cx="5331543" cy="4140779"/>
          </a:xfrm>
          <a:prstGeom prst="rect">
            <a:avLst/>
          </a:prstGeom>
        </p:spPr>
      </p:pic>
      <p:sp>
        <p:nvSpPr>
          <p:cNvPr id="12" name="Slide Number Placeholder 11"/>
          <p:cNvSpPr>
            <a:spLocks noGrp="1"/>
          </p:cNvSpPr>
          <p:nvPr>
            <p:ph type="sldNum" sz="quarter" idx="12"/>
          </p:nvPr>
        </p:nvSpPr>
        <p:spPr>
          <a:xfrm>
            <a:off x="11798247" y="6464882"/>
            <a:ext cx="365760" cy="365125"/>
          </a:xfrm>
          <a:solidFill>
            <a:schemeClr val="bg1"/>
          </a:solidFill>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18</a:t>
            </a:fld>
            <a:endParaRPr lang="en-IN" sz="1200" dirty="0">
              <a:solidFill>
                <a:schemeClr val="tx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A3BAC74-5D06-44B5-9FF5-C55C5DADA1AF}"/>
              </a:ext>
            </a:extLst>
          </p:cNvPr>
          <p:cNvSpPr txBox="1"/>
          <p:nvPr/>
        </p:nvSpPr>
        <p:spPr>
          <a:xfrm>
            <a:off x="313504" y="1311730"/>
            <a:ext cx="5206618" cy="416011"/>
          </a:xfrm>
          <a:prstGeom prst="rect">
            <a:avLst/>
          </a:prstGeom>
          <a:solidFill>
            <a:schemeClr val="bg1"/>
          </a:solidFill>
        </p:spPr>
        <p:txBody>
          <a:bodyPr wrap="square" rtlCol="0" anchor="ctr">
            <a:spAutoFit/>
          </a:bodyPr>
          <a:lstStyle/>
          <a:p>
            <a:pPr algn="ctr">
              <a:lnSpc>
                <a:spcPct val="150000"/>
              </a:lnSpc>
            </a:pPr>
            <a:r>
              <a:rPr lang="en-US" sz="1600" b="1" dirty="0" smtClean="0">
                <a:solidFill>
                  <a:srgbClr val="FF0000"/>
                </a:solidFill>
                <a:latin typeface="Arial" panose="020B0604020202020204" pitchFamily="34" charset="0"/>
                <a:cs typeface="Arial" panose="020B0604020202020204" pitchFamily="34" charset="0"/>
              </a:rPr>
              <a:t>Urban HRU 19</a:t>
            </a:r>
            <a:endParaRPr lang="en-IN" sz="1600" b="1" dirty="0">
              <a:solidFill>
                <a:srgbClr val="FF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4C1B1D5-D5C6-4B49-87C1-B960C629B256}"/>
              </a:ext>
            </a:extLst>
          </p:cNvPr>
          <p:cNvSpPr txBox="1"/>
          <p:nvPr/>
        </p:nvSpPr>
        <p:spPr>
          <a:xfrm>
            <a:off x="0" y="42654"/>
            <a:ext cx="12191999"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Results</a:t>
            </a:r>
            <a:endParaRPr lang="en-US" sz="2000" b="1"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3E3C3932-51E9-49ED-AE28-E1488486818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26" name="Picture 25"/>
          <p:cNvPicPr>
            <a:picLocks noChangeAspect="1"/>
          </p:cNvPicPr>
          <p:nvPr/>
        </p:nvPicPr>
        <p:blipFill>
          <a:blip r:embed="rId5"/>
          <a:stretch>
            <a:fillRect/>
          </a:stretch>
        </p:blipFill>
        <p:spPr>
          <a:xfrm>
            <a:off x="0" y="20595"/>
            <a:ext cx="1341120" cy="395423"/>
          </a:xfrm>
          <a:prstGeom prst="rect">
            <a:avLst/>
          </a:prstGeom>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17425" t="82684" r="5207" b="2743"/>
          <a:stretch/>
        </p:blipFill>
        <p:spPr>
          <a:xfrm>
            <a:off x="4033519" y="6040158"/>
            <a:ext cx="4124960" cy="741680"/>
          </a:xfrm>
          <a:prstGeom prst="rect">
            <a:avLst/>
          </a:prstGeom>
        </p:spPr>
      </p:pic>
      <p:pic>
        <p:nvPicPr>
          <p:cNvPr id="16" name="Picture 15"/>
          <p:cNvPicPr>
            <a:picLocks noChangeAspect="1"/>
          </p:cNvPicPr>
          <p:nvPr/>
        </p:nvPicPr>
        <p:blipFill>
          <a:blip r:embed="rId6"/>
          <a:stretch>
            <a:fillRect/>
          </a:stretch>
        </p:blipFill>
        <p:spPr>
          <a:xfrm>
            <a:off x="186219" y="646760"/>
            <a:ext cx="1742556" cy="1327761"/>
          </a:xfrm>
          <a:prstGeom prst="rect">
            <a:avLst/>
          </a:prstGeom>
        </p:spPr>
      </p:pic>
      <p:sp>
        <p:nvSpPr>
          <p:cNvPr id="18" name="Rectangle 17"/>
          <p:cNvSpPr/>
          <p:nvPr/>
        </p:nvSpPr>
        <p:spPr>
          <a:xfrm>
            <a:off x="762001" y="1593601"/>
            <a:ext cx="223520" cy="349019"/>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A3BAC74-5D06-44B5-9FF5-C55C5DADA1AF}"/>
              </a:ext>
            </a:extLst>
          </p:cNvPr>
          <p:cNvSpPr txBox="1"/>
          <p:nvPr/>
        </p:nvSpPr>
        <p:spPr>
          <a:xfrm>
            <a:off x="2052400" y="817483"/>
            <a:ext cx="1728825" cy="416011"/>
          </a:xfrm>
          <a:prstGeom prst="rect">
            <a:avLst/>
          </a:prstGeom>
          <a:solidFill>
            <a:schemeClr val="bg1"/>
          </a:solidFill>
        </p:spPr>
        <p:txBody>
          <a:bodyPr wrap="square" rtlCol="0" anchor="ctr">
            <a:spAutoFit/>
          </a:bodyPr>
          <a:lstStyle/>
          <a:p>
            <a:pPr algn="ctr">
              <a:lnSpc>
                <a:spcPct val="150000"/>
              </a:lnSpc>
            </a:pPr>
            <a:r>
              <a:rPr lang="en-US" sz="1600" b="1" dirty="0" smtClean="0">
                <a:solidFill>
                  <a:srgbClr val="FF0000"/>
                </a:solidFill>
                <a:latin typeface="Arial" panose="020B0604020202020204" pitchFamily="34" charset="0"/>
                <a:cs typeface="Arial" panose="020B0604020202020204" pitchFamily="34" charset="0"/>
              </a:rPr>
              <a:t>Sub-basin 55</a:t>
            </a:r>
            <a:endParaRPr lang="en-IN" sz="1600" b="1" dirty="0">
              <a:solidFill>
                <a:srgbClr val="FF0000"/>
              </a:solidFill>
              <a:latin typeface="Arial" panose="020B0604020202020204" pitchFamily="34" charset="0"/>
              <a:cs typeface="Arial" panose="020B0604020202020204" pitchFamily="34" charset="0"/>
            </a:endParaRPr>
          </a:p>
        </p:txBody>
      </p:sp>
      <p:cxnSp>
        <p:nvCxnSpPr>
          <p:cNvPr id="30" name="Elbow Connector 29"/>
          <p:cNvCxnSpPr/>
          <p:nvPr/>
        </p:nvCxnSpPr>
        <p:spPr>
          <a:xfrm rot="5400000" flipH="1" flipV="1">
            <a:off x="1179024" y="720226"/>
            <a:ext cx="568112" cy="1178639"/>
          </a:xfrm>
          <a:prstGeom prst="bentConnector2">
            <a:avLst/>
          </a:prstGeom>
          <a:noFill/>
          <a:ln w="28575">
            <a:solidFill>
              <a:srgbClr val="FF00FF"/>
            </a:solidFill>
            <a:headEnd type="none"/>
            <a:tailEnd type="triangle" w="med" len="lg"/>
          </a:ln>
        </p:spPr>
        <p:style>
          <a:lnRef idx="2">
            <a:schemeClr val="accent1">
              <a:shade val="50000"/>
            </a:schemeClr>
          </a:lnRef>
          <a:fillRef idx="1">
            <a:schemeClr val="accent1"/>
          </a:fillRef>
          <a:effectRef idx="0">
            <a:schemeClr val="accent1"/>
          </a:effectRef>
          <a:fontRef idx="minor">
            <a:schemeClr val="lt1"/>
          </a:fontRef>
        </p:style>
      </p:cxnSp>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t="1712" b="17117"/>
          <a:stretch/>
        </p:blipFill>
        <p:spPr>
          <a:xfrm>
            <a:off x="6326892" y="1748831"/>
            <a:ext cx="5166490" cy="4148608"/>
          </a:xfrm>
          <a:prstGeom prst="rect">
            <a:avLst/>
          </a:prstGeom>
        </p:spPr>
      </p:pic>
      <p:sp>
        <p:nvSpPr>
          <p:cNvPr id="19" name="TextBox 18">
            <a:extLst>
              <a:ext uri="{FF2B5EF4-FFF2-40B4-BE49-F238E27FC236}">
                <a16:creationId xmlns:a16="http://schemas.microsoft.com/office/drawing/2014/main" id="{1A3BAC74-5D06-44B5-9FF5-C55C5DADA1AF}"/>
              </a:ext>
            </a:extLst>
          </p:cNvPr>
          <p:cNvSpPr txBox="1"/>
          <p:nvPr/>
        </p:nvSpPr>
        <p:spPr>
          <a:xfrm>
            <a:off x="6326892" y="1377194"/>
            <a:ext cx="5166490" cy="416011"/>
          </a:xfrm>
          <a:prstGeom prst="rect">
            <a:avLst/>
          </a:prstGeom>
          <a:noFill/>
        </p:spPr>
        <p:txBody>
          <a:bodyPr wrap="square" rtlCol="0" anchor="ctr">
            <a:spAutoFit/>
          </a:bodyPr>
          <a:lstStyle/>
          <a:p>
            <a:pPr algn="ctr">
              <a:lnSpc>
                <a:spcPct val="150000"/>
              </a:lnSpc>
            </a:pPr>
            <a:r>
              <a:rPr lang="en-US" sz="1600" b="1" dirty="0" smtClean="0">
                <a:solidFill>
                  <a:srgbClr val="FF0000"/>
                </a:solidFill>
                <a:latin typeface="Arial" panose="020B0604020202020204" pitchFamily="34" charset="0"/>
                <a:cs typeface="Arial" panose="020B0604020202020204" pitchFamily="34" charset="0"/>
              </a:rPr>
              <a:t>Urban HRU 103</a:t>
            </a:r>
            <a:endParaRPr lang="en-IN" sz="1600" b="1" dirty="0">
              <a:solidFill>
                <a:srgbClr val="FF0000"/>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6"/>
          <a:stretch>
            <a:fillRect/>
          </a:stretch>
        </p:blipFill>
        <p:spPr>
          <a:xfrm>
            <a:off x="6205581" y="646760"/>
            <a:ext cx="1742556" cy="1327761"/>
          </a:xfrm>
          <a:prstGeom prst="rect">
            <a:avLst/>
          </a:prstGeom>
        </p:spPr>
      </p:pic>
      <p:cxnSp>
        <p:nvCxnSpPr>
          <p:cNvPr id="22" name="Straight Arrow Connector 21"/>
          <p:cNvCxnSpPr/>
          <p:nvPr/>
        </p:nvCxnSpPr>
        <p:spPr>
          <a:xfrm>
            <a:off x="6873695" y="1036321"/>
            <a:ext cx="1002197" cy="0"/>
          </a:xfrm>
          <a:prstGeom prst="straightConnector1">
            <a:avLst/>
          </a:prstGeom>
          <a:noFill/>
          <a:ln w="28575">
            <a:solidFill>
              <a:srgbClr val="FF00FF"/>
            </a:solidFill>
            <a:tailEnd type="triangle" w="med" len="lg"/>
          </a:ln>
        </p:spPr>
        <p:style>
          <a:lnRef idx="2">
            <a:schemeClr val="accent1">
              <a:shade val="50000"/>
            </a:schemeClr>
          </a:lnRef>
          <a:fillRef idx="1">
            <a:schemeClr val="accent1"/>
          </a:fillRef>
          <a:effectRef idx="0">
            <a:schemeClr val="accent1"/>
          </a:effectRef>
          <a:fontRef idx="minor">
            <a:schemeClr val="lt1"/>
          </a:fontRef>
        </p:style>
      </p:cxnSp>
      <p:sp>
        <p:nvSpPr>
          <p:cNvPr id="23" name="Rectangle 22"/>
          <p:cNvSpPr/>
          <p:nvPr/>
        </p:nvSpPr>
        <p:spPr>
          <a:xfrm>
            <a:off x="6425762" y="851894"/>
            <a:ext cx="447933" cy="349019"/>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A3BAC74-5D06-44B5-9FF5-C55C5DADA1AF}"/>
              </a:ext>
            </a:extLst>
          </p:cNvPr>
          <p:cNvSpPr txBox="1"/>
          <p:nvPr/>
        </p:nvSpPr>
        <p:spPr>
          <a:xfrm>
            <a:off x="8071762" y="794656"/>
            <a:ext cx="1728825" cy="461665"/>
          </a:xfrm>
          <a:prstGeom prst="rect">
            <a:avLst/>
          </a:prstGeom>
          <a:solidFill>
            <a:schemeClr val="bg1"/>
          </a:solidFill>
        </p:spPr>
        <p:txBody>
          <a:bodyPr wrap="square" rtlCol="0" anchor="ctr">
            <a:spAutoFit/>
          </a:bodyPr>
          <a:lstStyle/>
          <a:p>
            <a:pPr algn="ctr">
              <a:lnSpc>
                <a:spcPct val="150000"/>
              </a:lnSpc>
            </a:pPr>
            <a:r>
              <a:rPr lang="en-US" sz="1600" b="1" dirty="0" smtClean="0">
                <a:solidFill>
                  <a:srgbClr val="FF0000"/>
                </a:solidFill>
                <a:latin typeface="Arial" panose="020B0604020202020204" pitchFamily="34" charset="0"/>
                <a:cs typeface="Arial" panose="020B0604020202020204" pitchFamily="34" charset="0"/>
              </a:rPr>
              <a:t>Sub-basin 17</a:t>
            </a:r>
            <a:endParaRPr lang="en-IN" sz="1600" b="1" dirty="0">
              <a:solidFill>
                <a:srgbClr val="FF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1A3BAC74-5D06-44B5-9FF5-C55C5DADA1AF}"/>
              </a:ext>
            </a:extLst>
          </p:cNvPr>
          <p:cNvSpPr txBox="1"/>
          <p:nvPr/>
        </p:nvSpPr>
        <p:spPr>
          <a:xfrm>
            <a:off x="638107" y="6055398"/>
            <a:ext cx="3070809" cy="738664"/>
          </a:xfrm>
          <a:prstGeom prst="rect">
            <a:avLst/>
          </a:prstGeom>
          <a:solidFill>
            <a:schemeClr val="bg1"/>
          </a:solidFill>
        </p:spPr>
        <p:txBody>
          <a:bodyPr wrap="square" rtlCol="0" anchor="ctr">
            <a:spAutoFit/>
          </a:bodyPr>
          <a:lstStyle/>
          <a:p>
            <a:pPr algn="ctr">
              <a:lnSpc>
                <a:spcPct val="150000"/>
              </a:lnSpc>
            </a:pPr>
            <a:r>
              <a:rPr lang="en-US" sz="1400" b="1" dirty="0" smtClean="0">
                <a:solidFill>
                  <a:srgbClr val="0000FF"/>
                </a:solidFill>
                <a:latin typeface="Arial" panose="020B0604020202020204" pitchFamily="34" charset="0"/>
                <a:cs typeface="Arial" panose="020B0604020202020204" pitchFamily="34" charset="0"/>
              </a:rPr>
              <a:t>Theoretical Ideal reference point (0,0)</a:t>
            </a:r>
            <a:endParaRPr lang="en-IN" sz="1400" b="1"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9782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solidFill>
            <a:schemeClr val="bg1"/>
          </a:solidFill>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19</a:t>
            </a:fld>
            <a:endParaRPr lang="en-IN" sz="1200" dirty="0">
              <a:solidFill>
                <a:schemeClr val="tx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14C1B1D5-D5C6-4B49-87C1-B960C629B256}"/>
              </a:ext>
            </a:extLst>
          </p:cNvPr>
          <p:cNvSpPr txBox="1"/>
          <p:nvPr/>
        </p:nvSpPr>
        <p:spPr>
          <a:xfrm>
            <a:off x="0" y="42654"/>
            <a:ext cx="12191999"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Results</a:t>
            </a:r>
            <a:endParaRPr lang="en-US" sz="2000" b="1"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3E3C3932-51E9-49ED-AE28-E1488486818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26" name="Picture 25"/>
          <p:cNvPicPr>
            <a:picLocks noChangeAspect="1"/>
          </p:cNvPicPr>
          <p:nvPr/>
        </p:nvPicPr>
        <p:blipFill>
          <a:blip r:embed="rId4"/>
          <a:stretch>
            <a:fillRect/>
          </a:stretch>
        </p:blipFill>
        <p:spPr>
          <a:xfrm>
            <a:off x="0" y="20595"/>
            <a:ext cx="1341120" cy="395423"/>
          </a:xfrm>
          <a:prstGeom prst="rect">
            <a:avLst/>
          </a:prstGeom>
        </p:spPr>
      </p:pic>
      <p:pic>
        <p:nvPicPr>
          <p:cNvPr id="6" name="Picture 5"/>
          <p:cNvPicPr>
            <a:picLocks noChangeAspect="1"/>
          </p:cNvPicPr>
          <p:nvPr/>
        </p:nvPicPr>
        <p:blipFill>
          <a:blip r:embed="rId5"/>
          <a:stretch>
            <a:fillRect/>
          </a:stretch>
        </p:blipFill>
        <p:spPr>
          <a:xfrm>
            <a:off x="12330" y="1173260"/>
            <a:ext cx="3957038" cy="3161866"/>
          </a:xfrm>
          <a:prstGeom prst="rect">
            <a:avLst/>
          </a:prstGeom>
        </p:spPr>
      </p:pic>
      <p:pic>
        <p:nvPicPr>
          <p:cNvPr id="7" name="Picture 6"/>
          <p:cNvPicPr>
            <a:picLocks noChangeAspect="1"/>
          </p:cNvPicPr>
          <p:nvPr/>
        </p:nvPicPr>
        <p:blipFill>
          <a:blip r:embed="rId6"/>
          <a:stretch>
            <a:fillRect/>
          </a:stretch>
        </p:blipFill>
        <p:spPr>
          <a:xfrm>
            <a:off x="4014484" y="1211690"/>
            <a:ext cx="4128623" cy="3123436"/>
          </a:xfrm>
          <a:prstGeom prst="rect">
            <a:avLst/>
          </a:prstGeom>
        </p:spPr>
      </p:pic>
      <p:pic>
        <p:nvPicPr>
          <p:cNvPr id="8" name="Picture 7"/>
          <p:cNvPicPr>
            <a:picLocks noChangeAspect="1"/>
          </p:cNvPicPr>
          <p:nvPr/>
        </p:nvPicPr>
        <p:blipFill>
          <a:blip r:embed="rId7"/>
          <a:stretch>
            <a:fillRect/>
          </a:stretch>
        </p:blipFill>
        <p:spPr>
          <a:xfrm>
            <a:off x="8148321" y="1214611"/>
            <a:ext cx="4026574" cy="3083069"/>
          </a:xfrm>
          <a:prstGeom prst="rect">
            <a:avLst/>
          </a:prstGeom>
        </p:spPr>
      </p:pic>
      <p:graphicFrame>
        <p:nvGraphicFramePr>
          <p:cNvPr id="29" name="Table 28"/>
          <p:cNvGraphicFramePr>
            <a:graphicFrameLocks noGrp="1"/>
          </p:cNvGraphicFramePr>
          <p:nvPr>
            <p:extLst/>
          </p:nvPr>
        </p:nvGraphicFramePr>
        <p:xfrm>
          <a:off x="12330" y="906890"/>
          <a:ext cx="3957038" cy="373270"/>
        </p:xfrm>
        <a:graphic>
          <a:graphicData uri="http://schemas.openxmlformats.org/drawingml/2006/table">
            <a:tbl>
              <a:tblPr firstRow="1" firstCol="1" bandRow="1">
                <a:tableStyleId>{5C22544A-7EE6-4342-B048-85BDC9FD1C3A}</a:tableStyleId>
              </a:tblPr>
              <a:tblGrid>
                <a:gridCol w="3957038">
                  <a:extLst>
                    <a:ext uri="{9D8B030D-6E8A-4147-A177-3AD203B41FA5}">
                      <a16:colId xmlns:a16="http://schemas.microsoft.com/office/drawing/2014/main" val="941331512"/>
                    </a:ext>
                  </a:extLst>
                </a:gridCol>
              </a:tblGrid>
              <a:tr h="373270">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baseline="0" dirty="0" smtClean="0">
                          <a:solidFill>
                            <a:schemeClr val="tx1"/>
                          </a:solidFill>
                          <a:effectLst/>
                          <a:latin typeface="Arial" panose="020B0604020202020204" pitchFamily="34" charset="0"/>
                          <a:ea typeface="+mn-ea"/>
                          <a:cs typeface="Arial" panose="020B0604020202020204" pitchFamily="34" charset="0"/>
                        </a:rPr>
                        <a:t>Return Period: 1 in 2-year</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7208676"/>
                  </a:ext>
                </a:extLst>
              </a:tr>
            </a:tbl>
          </a:graphicData>
        </a:graphic>
      </p:graphicFrame>
      <p:graphicFrame>
        <p:nvGraphicFramePr>
          <p:cNvPr id="31" name="Table 30"/>
          <p:cNvGraphicFramePr>
            <a:graphicFrameLocks noGrp="1"/>
          </p:cNvGraphicFramePr>
          <p:nvPr>
            <p:extLst/>
          </p:nvPr>
        </p:nvGraphicFramePr>
        <p:xfrm>
          <a:off x="4014484" y="906890"/>
          <a:ext cx="4128621" cy="373270"/>
        </p:xfrm>
        <a:graphic>
          <a:graphicData uri="http://schemas.openxmlformats.org/drawingml/2006/table">
            <a:tbl>
              <a:tblPr firstRow="1" firstCol="1" bandRow="1">
                <a:tableStyleId>{5C22544A-7EE6-4342-B048-85BDC9FD1C3A}</a:tableStyleId>
              </a:tblPr>
              <a:tblGrid>
                <a:gridCol w="4128621">
                  <a:extLst>
                    <a:ext uri="{9D8B030D-6E8A-4147-A177-3AD203B41FA5}">
                      <a16:colId xmlns:a16="http://schemas.microsoft.com/office/drawing/2014/main" val="941331512"/>
                    </a:ext>
                  </a:extLst>
                </a:gridCol>
              </a:tblGrid>
              <a:tr h="373270">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baseline="0" dirty="0" smtClean="0">
                          <a:solidFill>
                            <a:schemeClr val="tx1"/>
                          </a:solidFill>
                          <a:effectLst/>
                          <a:latin typeface="Arial" panose="020B0604020202020204" pitchFamily="34" charset="0"/>
                          <a:ea typeface="+mn-ea"/>
                          <a:cs typeface="Arial" panose="020B0604020202020204" pitchFamily="34" charset="0"/>
                        </a:rPr>
                        <a:t>Return Period: 1 in 5-year</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7208676"/>
                  </a:ext>
                </a:extLst>
              </a:tr>
            </a:tbl>
          </a:graphicData>
        </a:graphic>
      </p:graphicFrame>
      <p:graphicFrame>
        <p:nvGraphicFramePr>
          <p:cNvPr id="32" name="Table 31"/>
          <p:cNvGraphicFramePr>
            <a:graphicFrameLocks noGrp="1"/>
          </p:cNvGraphicFramePr>
          <p:nvPr>
            <p:extLst/>
          </p:nvPr>
        </p:nvGraphicFramePr>
        <p:xfrm>
          <a:off x="8143105" y="906890"/>
          <a:ext cx="4020901" cy="373270"/>
        </p:xfrm>
        <a:graphic>
          <a:graphicData uri="http://schemas.openxmlformats.org/drawingml/2006/table">
            <a:tbl>
              <a:tblPr firstRow="1" firstCol="1" bandRow="1">
                <a:tableStyleId>{5C22544A-7EE6-4342-B048-85BDC9FD1C3A}</a:tableStyleId>
              </a:tblPr>
              <a:tblGrid>
                <a:gridCol w="4020901">
                  <a:extLst>
                    <a:ext uri="{9D8B030D-6E8A-4147-A177-3AD203B41FA5}">
                      <a16:colId xmlns:a16="http://schemas.microsoft.com/office/drawing/2014/main" val="941331512"/>
                    </a:ext>
                  </a:extLst>
                </a:gridCol>
              </a:tblGrid>
              <a:tr h="373270">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baseline="0" dirty="0" smtClean="0">
                          <a:solidFill>
                            <a:schemeClr val="tx1"/>
                          </a:solidFill>
                          <a:effectLst/>
                          <a:latin typeface="Arial" panose="020B0604020202020204" pitchFamily="34" charset="0"/>
                          <a:ea typeface="+mn-ea"/>
                          <a:cs typeface="Arial" panose="020B0604020202020204" pitchFamily="34" charset="0"/>
                        </a:rPr>
                        <a:t>Return Period: 1 in 10-year</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7208676"/>
                  </a:ext>
                </a:extLst>
              </a:tr>
            </a:tbl>
          </a:graphicData>
        </a:graphic>
      </p:graphicFrame>
      <p:graphicFrame>
        <p:nvGraphicFramePr>
          <p:cNvPr id="33" name="Table 32"/>
          <p:cNvGraphicFramePr>
            <a:graphicFrameLocks noGrp="1"/>
          </p:cNvGraphicFramePr>
          <p:nvPr>
            <p:extLst/>
          </p:nvPr>
        </p:nvGraphicFramePr>
        <p:xfrm>
          <a:off x="12330" y="560929"/>
          <a:ext cx="11785917" cy="373270"/>
        </p:xfrm>
        <a:graphic>
          <a:graphicData uri="http://schemas.openxmlformats.org/drawingml/2006/table">
            <a:tbl>
              <a:tblPr firstRow="1" firstCol="1" bandRow="1">
                <a:tableStyleId>{5C22544A-7EE6-4342-B048-85BDC9FD1C3A}</a:tableStyleId>
              </a:tblPr>
              <a:tblGrid>
                <a:gridCol w="11785917">
                  <a:extLst>
                    <a:ext uri="{9D8B030D-6E8A-4147-A177-3AD203B41FA5}">
                      <a16:colId xmlns:a16="http://schemas.microsoft.com/office/drawing/2014/main" val="941331512"/>
                    </a:ext>
                  </a:extLst>
                </a:gridCol>
              </a:tblGrid>
              <a:tr h="373270">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baseline="0" dirty="0" smtClean="0">
                          <a:solidFill>
                            <a:schemeClr val="tx1"/>
                          </a:solidFill>
                          <a:effectLst/>
                          <a:latin typeface="Arial" panose="020B0604020202020204" pitchFamily="34" charset="0"/>
                          <a:ea typeface="+mn-ea"/>
                          <a:cs typeface="Arial" panose="020B0604020202020204" pitchFamily="34" charset="0"/>
                        </a:rPr>
                        <a:t>Implementation of </a:t>
                      </a:r>
                      <a:r>
                        <a:rPr lang="en-US" sz="1800" b="1" kern="1200" baseline="0" dirty="0" err="1" smtClean="0">
                          <a:solidFill>
                            <a:schemeClr val="tx1"/>
                          </a:solidFill>
                          <a:effectLst/>
                          <a:latin typeface="Arial" panose="020B0604020202020204" pitchFamily="34" charset="0"/>
                          <a:ea typeface="+mn-ea"/>
                          <a:cs typeface="Arial" panose="020B0604020202020204" pitchFamily="34" charset="0"/>
                        </a:rPr>
                        <a:t>SuDS</a:t>
                      </a:r>
                      <a:r>
                        <a:rPr lang="en-US" sz="1800" b="1" kern="1200" baseline="0" dirty="0" smtClean="0">
                          <a:solidFill>
                            <a:schemeClr val="tx1"/>
                          </a:solidFill>
                          <a:effectLst/>
                          <a:latin typeface="Arial" panose="020B0604020202020204" pitchFamily="34" charset="0"/>
                          <a:ea typeface="+mn-ea"/>
                          <a:cs typeface="Arial" panose="020B0604020202020204" pitchFamily="34" charset="0"/>
                        </a:rPr>
                        <a:t> at Sub-basin Level</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7208676"/>
                  </a:ext>
                </a:extLst>
              </a:tr>
            </a:tbl>
          </a:graphicData>
        </a:graphic>
      </p:graphicFrame>
      <p:pic>
        <p:nvPicPr>
          <p:cNvPr id="34" name="Picture 33"/>
          <p:cNvPicPr>
            <a:picLocks noChangeAspect="1"/>
          </p:cNvPicPr>
          <p:nvPr/>
        </p:nvPicPr>
        <p:blipFill rotWithShape="1">
          <a:blip r:embed="rId8"/>
          <a:srcRect t="7696" b="38819"/>
          <a:stretch/>
        </p:blipFill>
        <p:spPr>
          <a:xfrm>
            <a:off x="8511052" y="4453705"/>
            <a:ext cx="3185436" cy="2103121"/>
          </a:xfrm>
          <a:prstGeom prst="rect">
            <a:avLst/>
          </a:prstGeom>
        </p:spPr>
      </p:pic>
      <p:pic>
        <p:nvPicPr>
          <p:cNvPr id="9" name="Picture 8"/>
          <p:cNvPicPr>
            <a:picLocks noChangeAspect="1"/>
          </p:cNvPicPr>
          <p:nvPr/>
        </p:nvPicPr>
        <p:blipFill rotWithShape="1">
          <a:blip r:embed="rId8"/>
          <a:srcRect t="60656" r="66140"/>
          <a:stretch/>
        </p:blipFill>
        <p:spPr>
          <a:xfrm>
            <a:off x="10617887" y="5009702"/>
            <a:ext cx="1078601" cy="1547124"/>
          </a:xfrm>
          <a:prstGeom prst="rect">
            <a:avLst/>
          </a:prstGeom>
        </p:spPr>
      </p:pic>
      <p:graphicFrame>
        <p:nvGraphicFramePr>
          <p:cNvPr id="35" name="Table 34"/>
          <p:cNvGraphicFramePr>
            <a:graphicFrameLocks noGrp="1"/>
          </p:cNvGraphicFramePr>
          <p:nvPr>
            <p:extLst/>
          </p:nvPr>
        </p:nvGraphicFramePr>
        <p:xfrm>
          <a:off x="913324" y="4855809"/>
          <a:ext cx="6112087" cy="1854910"/>
        </p:xfrm>
        <a:graphic>
          <a:graphicData uri="http://schemas.openxmlformats.org/drawingml/2006/table">
            <a:tbl>
              <a:tblPr>
                <a:tableStyleId>{5C22544A-7EE6-4342-B048-85BDC9FD1C3A}</a:tableStyleId>
              </a:tblPr>
              <a:tblGrid>
                <a:gridCol w="505580">
                  <a:extLst>
                    <a:ext uri="{9D8B030D-6E8A-4147-A177-3AD203B41FA5}">
                      <a16:colId xmlns:a16="http://schemas.microsoft.com/office/drawing/2014/main" val="2814511447"/>
                    </a:ext>
                  </a:extLst>
                </a:gridCol>
                <a:gridCol w="1024019">
                  <a:extLst>
                    <a:ext uri="{9D8B030D-6E8A-4147-A177-3AD203B41FA5}">
                      <a16:colId xmlns:a16="http://schemas.microsoft.com/office/drawing/2014/main" val="630166061"/>
                    </a:ext>
                  </a:extLst>
                </a:gridCol>
                <a:gridCol w="763748">
                  <a:extLst>
                    <a:ext uri="{9D8B030D-6E8A-4147-A177-3AD203B41FA5}">
                      <a16:colId xmlns:a16="http://schemas.microsoft.com/office/drawing/2014/main" val="1606601304"/>
                    </a:ext>
                  </a:extLst>
                </a:gridCol>
                <a:gridCol w="763748">
                  <a:extLst>
                    <a:ext uri="{9D8B030D-6E8A-4147-A177-3AD203B41FA5}">
                      <a16:colId xmlns:a16="http://schemas.microsoft.com/office/drawing/2014/main" val="1685721167"/>
                    </a:ext>
                  </a:extLst>
                </a:gridCol>
                <a:gridCol w="763748">
                  <a:extLst>
                    <a:ext uri="{9D8B030D-6E8A-4147-A177-3AD203B41FA5}">
                      <a16:colId xmlns:a16="http://schemas.microsoft.com/office/drawing/2014/main" val="3789537499"/>
                    </a:ext>
                  </a:extLst>
                </a:gridCol>
                <a:gridCol w="763748">
                  <a:extLst>
                    <a:ext uri="{9D8B030D-6E8A-4147-A177-3AD203B41FA5}">
                      <a16:colId xmlns:a16="http://schemas.microsoft.com/office/drawing/2014/main" val="2972918776"/>
                    </a:ext>
                  </a:extLst>
                </a:gridCol>
                <a:gridCol w="763748">
                  <a:extLst>
                    <a:ext uri="{9D8B030D-6E8A-4147-A177-3AD203B41FA5}">
                      <a16:colId xmlns:a16="http://schemas.microsoft.com/office/drawing/2014/main" val="4066800705"/>
                    </a:ext>
                  </a:extLst>
                </a:gridCol>
                <a:gridCol w="763748">
                  <a:extLst>
                    <a:ext uri="{9D8B030D-6E8A-4147-A177-3AD203B41FA5}">
                      <a16:colId xmlns:a16="http://schemas.microsoft.com/office/drawing/2014/main" val="433394137"/>
                    </a:ext>
                  </a:extLst>
                </a:gridCol>
              </a:tblGrid>
              <a:tr h="524593">
                <a:tc gridSpan="2">
                  <a:txBody>
                    <a:bodyPr/>
                    <a:lstStyle/>
                    <a:p>
                      <a:pPr algn="ctr" fontAlgn="b"/>
                      <a:r>
                        <a:rPr lang="en-US" sz="1600" b="1" i="0" u="none" strike="noStrike" dirty="0" err="1" smtClean="0">
                          <a:solidFill>
                            <a:srgbClr val="000000"/>
                          </a:solidFill>
                          <a:effectLst/>
                          <a:latin typeface="Arial" panose="020B0604020202020204" pitchFamily="34" charset="0"/>
                          <a:cs typeface="Arial" panose="020B0604020202020204" pitchFamily="34" charset="0"/>
                        </a:rPr>
                        <a:t>SuDS</a:t>
                      </a:r>
                      <a:r>
                        <a:rPr lang="en-US" sz="1600" b="1" i="0" u="none" strike="noStrike" dirty="0" smtClean="0">
                          <a:solidFill>
                            <a:srgbClr val="000000"/>
                          </a:solidFill>
                          <a:effectLst/>
                          <a:latin typeface="Arial" panose="020B0604020202020204" pitchFamily="34" charset="0"/>
                          <a:cs typeface="Arial" panose="020B0604020202020204" pitchFamily="34" charset="0"/>
                        </a:rPr>
                        <a:t> Type</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hMerge="1">
                  <a:txBody>
                    <a:bodyPr/>
                    <a:lstStyle/>
                    <a:p>
                      <a:pPr algn="ctr" fontAlgn="b"/>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solidFill>
                            <a:srgbClr val="0000FF"/>
                          </a:solidFill>
                          <a:latin typeface="Arial" panose="020B0604020202020204" pitchFamily="34" charset="0"/>
                          <a:cs typeface="Arial" panose="020B0604020202020204" pitchFamily="34" charset="0"/>
                        </a:rPr>
                        <a:t>BRC</a:t>
                      </a:r>
                      <a:endParaRPr lang="en-US" sz="1600" b="1" dirty="0">
                        <a:solidFill>
                          <a:srgbClr val="0000FF"/>
                        </a:solidFill>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solidFill>
                            <a:srgbClr val="0000FF"/>
                          </a:solidFill>
                          <a:latin typeface="Arial" panose="020B0604020202020204" pitchFamily="34" charset="0"/>
                          <a:cs typeface="Arial" panose="020B0604020202020204" pitchFamily="34" charset="0"/>
                        </a:rPr>
                        <a:t>RG</a:t>
                      </a:r>
                      <a:endParaRPr lang="en-US" sz="1600" b="1" dirty="0">
                        <a:solidFill>
                          <a:srgbClr val="0000FF"/>
                        </a:solidFill>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solidFill>
                            <a:srgbClr val="0000FF"/>
                          </a:solidFill>
                          <a:latin typeface="Arial" panose="020B0604020202020204" pitchFamily="34" charset="0"/>
                          <a:cs typeface="Arial" panose="020B0604020202020204" pitchFamily="34" charset="0"/>
                        </a:rPr>
                        <a:t>IT</a:t>
                      </a:r>
                      <a:endParaRPr lang="en-US" sz="1600" b="1" dirty="0">
                        <a:solidFill>
                          <a:srgbClr val="0000FF"/>
                        </a:solidFill>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solidFill>
                            <a:srgbClr val="0000FF"/>
                          </a:solidFill>
                          <a:latin typeface="Arial" panose="020B0604020202020204" pitchFamily="34" charset="0"/>
                          <a:cs typeface="Arial" panose="020B0604020202020204" pitchFamily="34" charset="0"/>
                        </a:rPr>
                        <a:t>PP</a:t>
                      </a:r>
                      <a:endParaRPr lang="en-US" sz="1600" b="1" dirty="0">
                        <a:solidFill>
                          <a:srgbClr val="0000FF"/>
                        </a:solidFill>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solidFill>
                            <a:srgbClr val="0000FF"/>
                          </a:solidFill>
                          <a:latin typeface="Arial" panose="020B0604020202020204" pitchFamily="34" charset="0"/>
                          <a:cs typeface="Arial" panose="020B0604020202020204" pitchFamily="34" charset="0"/>
                        </a:rPr>
                        <a:t>SW</a:t>
                      </a:r>
                      <a:endParaRPr lang="en-US" sz="1600" b="1" dirty="0">
                        <a:solidFill>
                          <a:srgbClr val="0000FF"/>
                        </a:solidFill>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solidFill>
                            <a:srgbClr val="FF0000"/>
                          </a:solidFill>
                          <a:latin typeface="Arial" panose="020B0604020202020204" pitchFamily="34" charset="0"/>
                          <a:cs typeface="Arial" panose="020B0604020202020204" pitchFamily="34" charset="0"/>
                        </a:rPr>
                        <a:t>GR</a:t>
                      </a:r>
                      <a:endParaRPr lang="en-US" sz="1600" b="1" dirty="0">
                        <a:solidFill>
                          <a:srgbClr val="FF0000"/>
                        </a:solidFill>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1910102717"/>
                  </a:ext>
                </a:extLst>
              </a:tr>
              <a:tr h="443439">
                <a:tc rowSpan="3">
                  <a:txBody>
                    <a:bodyPr/>
                    <a:lstStyle/>
                    <a:p>
                      <a:pPr algn="ctr" fontAlgn="b"/>
                      <a:r>
                        <a:rPr lang="en-US" sz="1600" b="1" i="0" u="none" strike="noStrike" dirty="0" smtClean="0">
                          <a:solidFill>
                            <a:srgbClr val="000000"/>
                          </a:solidFill>
                          <a:effectLst/>
                          <a:latin typeface="Arial" panose="020B0604020202020204" pitchFamily="34" charset="0"/>
                          <a:cs typeface="Arial" panose="020B0604020202020204" pitchFamily="34" charset="0"/>
                        </a:rPr>
                        <a:t>%</a:t>
                      </a:r>
                      <a:r>
                        <a:rPr lang="en-US" sz="1600" b="1" i="0" u="none" strike="noStrike" dirty="0" err="1" smtClean="0">
                          <a:solidFill>
                            <a:srgbClr val="000000"/>
                          </a:solidFill>
                          <a:effectLst/>
                          <a:latin typeface="Arial" panose="020B0604020202020204" pitchFamily="34" charset="0"/>
                          <a:cs typeface="Arial" panose="020B0604020202020204" pitchFamily="34" charset="0"/>
                        </a:rPr>
                        <a:t>SuDS</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2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FF"/>
                          </a:solidFill>
                          <a:effectLst/>
                          <a:latin typeface="Arial" panose="020B0604020202020204" pitchFamily="34" charset="0"/>
                          <a:cs typeface="Arial" panose="020B0604020202020204" pitchFamily="34" charset="0"/>
                        </a:rPr>
                        <a:t>8.14</a:t>
                      </a:r>
                      <a:endParaRPr lang="en-US" sz="1600" b="0"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FF"/>
                          </a:solidFill>
                          <a:effectLst/>
                          <a:latin typeface="Arial" panose="020B0604020202020204" pitchFamily="34" charset="0"/>
                          <a:cs typeface="Arial" panose="020B0604020202020204" pitchFamily="34" charset="0"/>
                        </a:rPr>
                        <a:t>6.56</a:t>
                      </a:r>
                      <a:endParaRPr lang="en-US" sz="1600" b="0"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FF"/>
                          </a:solidFill>
                          <a:effectLst/>
                          <a:latin typeface="Arial" panose="020B0604020202020204" pitchFamily="34" charset="0"/>
                          <a:cs typeface="Arial" panose="020B0604020202020204" pitchFamily="34" charset="0"/>
                        </a:rPr>
                        <a:t>6.41</a:t>
                      </a:r>
                      <a:endParaRPr lang="en-US" sz="1600" b="0"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FF"/>
                          </a:solidFill>
                          <a:effectLst/>
                          <a:latin typeface="Arial" panose="020B0604020202020204" pitchFamily="34" charset="0"/>
                          <a:cs typeface="Arial" panose="020B0604020202020204" pitchFamily="34" charset="0"/>
                        </a:rPr>
                        <a:t>5.89</a:t>
                      </a:r>
                      <a:endParaRPr lang="en-US" sz="1600" b="0"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FF"/>
                          </a:solidFill>
                          <a:effectLst/>
                          <a:latin typeface="Arial" panose="020B0604020202020204" pitchFamily="34" charset="0"/>
                          <a:cs typeface="Arial" panose="020B0604020202020204" pitchFamily="34" charset="0"/>
                        </a:rPr>
                        <a:t>15.51</a:t>
                      </a:r>
                      <a:endParaRPr lang="en-US" sz="1600" b="0"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FF0000"/>
                          </a:solidFill>
                          <a:effectLst/>
                          <a:latin typeface="Arial" panose="020B0604020202020204" pitchFamily="34" charset="0"/>
                          <a:cs typeface="Arial" panose="020B0604020202020204" pitchFamily="34" charset="0"/>
                        </a:rPr>
                        <a:t>41.84</a:t>
                      </a:r>
                      <a:endParaRPr lang="en-US" sz="1600" b="0" i="0" u="none" strike="noStrike" dirty="0">
                        <a:solidFill>
                          <a:srgbClr val="FF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2388195699"/>
                  </a:ext>
                </a:extLst>
              </a:tr>
              <a:tr h="443439">
                <a:tc vMerge="1">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5</a:t>
                      </a:r>
                      <a:r>
                        <a:rPr lang="en-US" sz="1600" b="0" i="0" u="none" strike="noStrike" baseline="0" dirty="0" smtClean="0">
                          <a:solidFill>
                            <a:srgbClr val="000000"/>
                          </a:solidFill>
                          <a:effectLst/>
                          <a:latin typeface="Arial" panose="020B0604020202020204" pitchFamily="34" charset="0"/>
                          <a:cs typeface="Arial" panose="020B0604020202020204" pitchFamily="34" charset="0"/>
                        </a:rPr>
                        <a:t>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FF"/>
                          </a:solidFill>
                          <a:effectLst/>
                          <a:latin typeface="Arial" panose="020B0604020202020204" pitchFamily="34" charset="0"/>
                          <a:cs typeface="Arial" panose="020B0604020202020204" pitchFamily="34" charset="0"/>
                        </a:rPr>
                        <a:t>7.22</a:t>
                      </a:r>
                      <a:endParaRPr lang="en-US" sz="1600" b="0"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FF"/>
                          </a:solidFill>
                          <a:effectLst/>
                          <a:latin typeface="Arial" panose="020B0604020202020204" pitchFamily="34" charset="0"/>
                          <a:cs typeface="Arial" panose="020B0604020202020204" pitchFamily="34" charset="0"/>
                        </a:rPr>
                        <a:t>9.15</a:t>
                      </a:r>
                      <a:endParaRPr lang="en-US" sz="1600" b="0"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FF"/>
                          </a:solidFill>
                          <a:effectLst/>
                          <a:latin typeface="Arial" panose="020B0604020202020204" pitchFamily="34" charset="0"/>
                          <a:cs typeface="Arial" panose="020B0604020202020204" pitchFamily="34" charset="0"/>
                        </a:rPr>
                        <a:t>7.36</a:t>
                      </a:r>
                      <a:endParaRPr lang="en-US" sz="1600" b="0"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FF"/>
                          </a:solidFill>
                          <a:effectLst/>
                          <a:latin typeface="Arial" panose="020B0604020202020204" pitchFamily="34" charset="0"/>
                          <a:cs typeface="Arial" panose="020B0604020202020204" pitchFamily="34" charset="0"/>
                        </a:rPr>
                        <a:t>4.57</a:t>
                      </a:r>
                      <a:endParaRPr lang="en-US" sz="1600" b="0"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FF"/>
                          </a:solidFill>
                          <a:effectLst/>
                          <a:latin typeface="Arial" panose="020B0604020202020204" pitchFamily="34" charset="0"/>
                          <a:cs typeface="Arial" panose="020B0604020202020204" pitchFamily="34" charset="0"/>
                        </a:rPr>
                        <a:t>16.28</a:t>
                      </a:r>
                      <a:endParaRPr lang="en-US" sz="1600" b="0"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FF0000"/>
                          </a:solidFill>
                          <a:effectLst/>
                          <a:latin typeface="Arial" panose="020B0604020202020204" pitchFamily="34" charset="0"/>
                          <a:cs typeface="Arial" panose="020B0604020202020204" pitchFamily="34" charset="0"/>
                        </a:rPr>
                        <a:t>43.07</a:t>
                      </a:r>
                      <a:endParaRPr lang="en-US" sz="1600" b="0" i="0" u="none" strike="noStrike" dirty="0">
                        <a:solidFill>
                          <a:srgbClr val="FF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3538461907"/>
                  </a:ext>
                </a:extLst>
              </a:tr>
              <a:tr h="443439">
                <a:tc vMerge="1">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10 -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a:r>
                        <a:rPr lang="en-US" sz="1600" dirty="0" smtClean="0">
                          <a:solidFill>
                            <a:srgbClr val="0000FF"/>
                          </a:solidFill>
                          <a:latin typeface="Arial" panose="020B0604020202020204" pitchFamily="34" charset="0"/>
                          <a:cs typeface="Arial" panose="020B0604020202020204" pitchFamily="34" charset="0"/>
                        </a:rPr>
                        <a:t>6.61</a:t>
                      </a:r>
                      <a:endParaRPr lang="en-US" sz="1600" dirty="0">
                        <a:solidFill>
                          <a:srgbClr val="0000FF"/>
                        </a:solidFill>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a:r>
                        <a:rPr lang="en-US" sz="1600" dirty="0" smtClean="0">
                          <a:solidFill>
                            <a:srgbClr val="0000FF"/>
                          </a:solidFill>
                          <a:latin typeface="Arial" panose="020B0604020202020204" pitchFamily="34" charset="0"/>
                          <a:cs typeface="Arial" panose="020B0604020202020204" pitchFamily="34" charset="0"/>
                        </a:rPr>
                        <a:t>11.32</a:t>
                      </a:r>
                      <a:endParaRPr lang="en-US" sz="1600" dirty="0">
                        <a:solidFill>
                          <a:srgbClr val="0000FF"/>
                        </a:solidFill>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a:r>
                        <a:rPr lang="en-US" sz="1600" dirty="0" smtClean="0">
                          <a:solidFill>
                            <a:srgbClr val="0000FF"/>
                          </a:solidFill>
                          <a:latin typeface="Arial" panose="020B0604020202020204" pitchFamily="34" charset="0"/>
                          <a:cs typeface="Arial" panose="020B0604020202020204" pitchFamily="34" charset="0"/>
                        </a:rPr>
                        <a:t>5.79</a:t>
                      </a:r>
                      <a:endParaRPr lang="en-US" sz="1600" dirty="0">
                        <a:solidFill>
                          <a:srgbClr val="0000FF"/>
                        </a:solidFill>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a:r>
                        <a:rPr lang="en-US" sz="1600" dirty="0" smtClean="0">
                          <a:solidFill>
                            <a:srgbClr val="0000FF"/>
                          </a:solidFill>
                          <a:latin typeface="Arial" panose="020B0604020202020204" pitchFamily="34" charset="0"/>
                          <a:cs typeface="Arial" panose="020B0604020202020204" pitchFamily="34" charset="0"/>
                        </a:rPr>
                        <a:t>4.71</a:t>
                      </a:r>
                      <a:endParaRPr lang="en-US" sz="1600" dirty="0">
                        <a:solidFill>
                          <a:srgbClr val="0000FF"/>
                        </a:solidFill>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a:r>
                        <a:rPr lang="en-US" sz="1600" dirty="0" smtClean="0">
                          <a:solidFill>
                            <a:srgbClr val="0000FF"/>
                          </a:solidFill>
                          <a:latin typeface="Arial" panose="020B0604020202020204" pitchFamily="34" charset="0"/>
                          <a:cs typeface="Arial" panose="020B0604020202020204" pitchFamily="34" charset="0"/>
                        </a:rPr>
                        <a:t>17.67</a:t>
                      </a:r>
                      <a:endParaRPr lang="en-US" sz="1600" dirty="0">
                        <a:solidFill>
                          <a:srgbClr val="0000FF"/>
                        </a:solidFill>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a:r>
                        <a:rPr lang="en-US" sz="1600" dirty="0" smtClean="0">
                          <a:solidFill>
                            <a:srgbClr val="FF0000"/>
                          </a:solidFill>
                          <a:latin typeface="Arial" panose="020B0604020202020204" pitchFamily="34" charset="0"/>
                          <a:cs typeface="Arial" panose="020B0604020202020204" pitchFamily="34" charset="0"/>
                        </a:rPr>
                        <a:t>67.27</a:t>
                      </a:r>
                      <a:endParaRPr lang="en-US" sz="1600" dirty="0">
                        <a:solidFill>
                          <a:srgbClr val="FF0000"/>
                        </a:solidFill>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2047236985"/>
                  </a:ext>
                </a:extLst>
              </a:tr>
            </a:tbl>
          </a:graphicData>
        </a:graphic>
      </p:graphicFrame>
      <p:graphicFrame>
        <p:nvGraphicFramePr>
          <p:cNvPr id="36" name="Table 35"/>
          <p:cNvGraphicFramePr>
            <a:graphicFrameLocks noGrp="1"/>
          </p:cNvGraphicFramePr>
          <p:nvPr>
            <p:extLst/>
          </p:nvPr>
        </p:nvGraphicFramePr>
        <p:xfrm>
          <a:off x="913323" y="4507262"/>
          <a:ext cx="6112087" cy="373270"/>
        </p:xfrm>
        <a:graphic>
          <a:graphicData uri="http://schemas.openxmlformats.org/drawingml/2006/table">
            <a:tbl>
              <a:tblPr firstRow="1" firstCol="1" bandRow="1">
                <a:tableStyleId>{5C22544A-7EE6-4342-B048-85BDC9FD1C3A}</a:tableStyleId>
              </a:tblPr>
              <a:tblGrid>
                <a:gridCol w="6112087">
                  <a:extLst>
                    <a:ext uri="{9D8B030D-6E8A-4147-A177-3AD203B41FA5}">
                      <a16:colId xmlns:a16="http://schemas.microsoft.com/office/drawing/2014/main" val="941331512"/>
                    </a:ext>
                  </a:extLst>
                </a:gridCol>
              </a:tblGrid>
              <a:tr h="373270">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baseline="0" dirty="0" smtClean="0">
                          <a:solidFill>
                            <a:schemeClr val="tx1"/>
                          </a:solidFill>
                          <a:effectLst/>
                          <a:latin typeface="Arial" panose="020B0604020202020204" pitchFamily="34" charset="0"/>
                          <a:ea typeface="+mn-ea"/>
                          <a:cs typeface="Arial" panose="020B0604020202020204" pitchFamily="34" charset="0"/>
                        </a:rPr>
                        <a:t>Maximum Rate of Implementation</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7208676"/>
                  </a:ext>
                </a:extLst>
              </a:tr>
            </a:tbl>
          </a:graphicData>
        </a:graphic>
      </p:graphicFrame>
    </p:spTree>
    <p:extLst>
      <p:ext uri="{BB962C8B-B14F-4D97-AF65-F5344CB8AC3E}">
        <p14:creationId xmlns:p14="http://schemas.microsoft.com/office/powerpoint/2010/main" val="928634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C1B1D5-D5C6-4B49-87C1-B960C629B256}"/>
              </a:ext>
            </a:extLst>
          </p:cNvPr>
          <p:cNvSpPr txBox="1"/>
          <p:nvPr/>
        </p:nvSpPr>
        <p:spPr>
          <a:xfrm>
            <a:off x="3544676" y="57424"/>
            <a:ext cx="4726755" cy="400110"/>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Contents</a:t>
            </a:r>
            <a:endParaRPr lang="en-IN" sz="2000" b="1" dirty="0">
              <a:latin typeface="Arial" panose="020B0604020202020204" pitchFamily="34" charset="0"/>
              <a:cs typeface="Arial" panose="020B0604020202020204" pitchFamily="34" charset="0"/>
            </a:endParaRPr>
          </a:p>
        </p:txBody>
      </p:sp>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r>
              <a:rPr lang="en-IN" sz="1200" dirty="0" smtClean="0">
                <a:solidFill>
                  <a:schemeClr val="tx1"/>
                </a:solidFill>
                <a:latin typeface="Arial" panose="020B0604020202020204" pitchFamily="34" charset="0"/>
                <a:cs typeface="Arial" panose="020B0604020202020204" pitchFamily="34" charset="0"/>
              </a:rPr>
              <a:t>0</a:t>
            </a:r>
            <a:fld id="{C9C90E3F-710E-4129-B209-ECC608228050}" type="slidenum">
              <a:rPr lang="en-IN" sz="1200" smtClean="0">
                <a:solidFill>
                  <a:schemeClr val="tx1"/>
                </a:solidFill>
                <a:latin typeface="Arial" panose="020B0604020202020204" pitchFamily="34" charset="0"/>
                <a:cs typeface="Arial" panose="020B0604020202020204" pitchFamily="34" charset="0"/>
              </a:rPr>
              <a:t>2</a:t>
            </a:fld>
            <a:endParaRPr lang="en-IN" sz="1200" dirty="0">
              <a:solidFill>
                <a:schemeClr val="tx1"/>
              </a:solidFill>
              <a:latin typeface="Arial" panose="020B0604020202020204" pitchFamily="34" charset="0"/>
              <a:cs typeface="Arial" panose="020B0604020202020204" pitchFamily="34" charset="0"/>
            </a:endParaRPr>
          </a:p>
        </p:txBody>
      </p:sp>
      <p:grpSp>
        <p:nvGrpSpPr>
          <p:cNvPr id="27" name="Group 26"/>
          <p:cNvGrpSpPr/>
          <p:nvPr/>
        </p:nvGrpSpPr>
        <p:grpSpPr>
          <a:xfrm>
            <a:off x="522515" y="559834"/>
            <a:ext cx="11158884" cy="6232848"/>
            <a:chOff x="2031999" y="719666"/>
            <a:chExt cx="9701227" cy="5418667"/>
          </a:xfrm>
        </p:grpSpPr>
        <p:graphicFrame>
          <p:nvGraphicFramePr>
            <p:cNvPr id="7" name="Diagram 6"/>
            <p:cNvGraphicFramePr/>
            <p:nvPr>
              <p:extLst/>
            </p:nvPr>
          </p:nvGraphicFramePr>
          <p:xfrm>
            <a:off x="2031999" y="719666"/>
            <a:ext cx="970122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ectangle 21"/>
            <p:cNvSpPr/>
            <p:nvPr/>
          </p:nvSpPr>
          <p:spPr>
            <a:xfrm>
              <a:off x="2118049" y="1007790"/>
              <a:ext cx="1049599" cy="1086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1</a:t>
              </a:r>
            </a:p>
          </p:txBody>
        </p:sp>
        <p:sp>
          <p:nvSpPr>
            <p:cNvPr id="23" name="Rectangle 22"/>
            <p:cNvSpPr/>
            <p:nvPr/>
          </p:nvSpPr>
          <p:spPr>
            <a:xfrm>
              <a:off x="2604279" y="2267180"/>
              <a:ext cx="1076566" cy="1055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anose="020B0604020202020204" pitchFamily="34" charset="0"/>
                  <a:cs typeface="Arial" panose="020B0604020202020204" pitchFamily="34" charset="0"/>
                </a:rPr>
                <a:t>2</a:t>
              </a:r>
              <a:endParaRPr lang="en-US" b="1" dirty="0">
                <a:solidFill>
                  <a:schemeClr val="tx1"/>
                </a:solidFill>
                <a:latin typeface="Arial" panose="020B0604020202020204" pitchFamily="34" charset="0"/>
                <a:cs typeface="Arial" panose="020B0604020202020204" pitchFamily="34" charset="0"/>
              </a:endParaRPr>
            </a:p>
          </p:txBody>
        </p:sp>
        <p:sp>
          <p:nvSpPr>
            <p:cNvPr id="24" name="Rectangle 23"/>
            <p:cNvSpPr/>
            <p:nvPr/>
          </p:nvSpPr>
          <p:spPr>
            <a:xfrm>
              <a:off x="2574090" y="3537047"/>
              <a:ext cx="1076566" cy="1022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anose="020B0604020202020204" pitchFamily="34" charset="0"/>
                  <a:cs typeface="Arial" panose="020B0604020202020204" pitchFamily="34" charset="0"/>
                </a:rPr>
                <a:t>3</a:t>
              </a:r>
              <a:endParaRPr lang="en-US" b="1" dirty="0">
                <a:solidFill>
                  <a:schemeClr val="tx1"/>
                </a:solidFill>
                <a:latin typeface="Arial" panose="020B0604020202020204" pitchFamily="34" charset="0"/>
                <a:cs typeface="Arial" panose="020B0604020202020204" pitchFamily="34" charset="0"/>
              </a:endParaRPr>
            </a:p>
          </p:txBody>
        </p:sp>
        <p:sp>
          <p:nvSpPr>
            <p:cNvPr id="25" name="Rectangle 24"/>
            <p:cNvSpPr/>
            <p:nvPr/>
          </p:nvSpPr>
          <p:spPr>
            <a:xfrm>
              <a:off x="2118049" y="4774760"/>
              <a:ext cx="1049599" cy="1078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anose="020B0604020202020204" pitchFamily="34" charset="0"/>
                  <a:cs typeface="Arial" panose="020B0604020202020204" pitchFamily="34" charset="0"/>
                </a:rPr>
                <a:t>4</a:t>
              </a:r>
              <a:endParaRPr lang="en-US" b="1" dirty="0">
                <a:solidFill>
                  <a:schemeClr val="tx1"/>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8"/>
          <a:stretch>
            <a:fillRect/>
          </a:stretch>
        </p:blipFill>
        <p:spPr>
          <a:xfrm>
            <a:off x="0" y="20595"/>
            <a:ext cx="1341120" cy="395423"/>
          </a:xfrm>
          <a:prstGeom prst="rect">
            <a:avLst/>
          </a:prstGeom>
        </p:spPr>
      </p:pic>
    </p:spTree>
    <p:extLst>
      <p:ext uri="{BB962C8B-B14F-4D97-AF65-F5344CB8AC3E}">
        <p14:creationId xmlns:p14="http://schemas.microsoft.com/office/powerpoint/2010/main" val="20279763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4C1B1D5-D5C6-4B49-87C1-B960C629B256}"/>
              </a:ext>
            </a:extLst>
          </p:cNvPr>
          <p:cNvSpPr txBox="1"/>
          <p:nvPr/>
        </p:nvSpPr>
        <p:spPr>
          <a:xfrm>
            <a:off x="0" y="42654"/>
            <a:ext cx="12191999"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Results</a:t>
            </a:r>
            <a:endParaRPr lang="en-US" sz="2000" b="1"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3E3C3932-51E9-49ED-AE28-E1488486818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26" name="Picture 25"/>
          <p:cNvPicPr>
            <a:picLocks noChangeAspect="1"/>
          </p:cNvPicPr>
          <p:nvPr/>
        </p:nvPicPr>
        <p:blipFill>
          <a:blip r:embed="rId4"/>
          <a:stretch>
            <a:fillRect/>
          </a:stretch>
        </p:blipFill>
        <p:spPr>
          <a:xfrm>
            <a:off x="0" y="20595"/>
            <a:ext cx="1341120" cy="395423"/>
          </a:xfrm>
          <a:prstGeom prst="rect">
            <a:avLst/>
          </a:prstGeom>
        </p:spPr>
      </p:pic>
      <p:graphicFrame>
        <p:nvGraphicFramePr>
          <p:cNvPr id="19" name="Table 18"/>
          <p:cNvGraphicFramePr>
            <a:graphicFrameLocks noGrp="1"/>
          </p:cNvGraphicFramePr>
          <p:nvPr>
            <p:extLst/>
          </p:nvPr>
        </p:nvGraphicFramePr>
        <p:xfrm>
          <a:off x="2104177" y="630299"/>
          <a:ext cx="9589895" cy="1854910"/>
        </p:xfrm>
        <a:graphic>
          <a:graphicData uri="http://schemas.openxmlformats.org/drawingml/2006/table">
            <a:tbl>
              <a:tblPr>
                <a:tableStyleId>{5C22544A-7EE6-4342-B048-85BDC9FD1C3A}</a:tableStyleId>
              </a:tblPr>
              <a:tblGrid>
                <a:gridCol w="793259">
                  <a:extLst>
                    <a:ext uri="{9D8B030D-6E8A-4147-A177-3AD203B41FA5}">
                      <a16:colId xmlns:a16="http://schemas.microsoft.com/office/drawing/2014/main" val="2814511447"/>
                    </a:ext>
                  </a:extLst>
                </a:gridCol>
                <a:gridCol w="1606692">
                  <a:extLst>
                    <a:ext uri="{9D8B030D-6E8A-4147-A177-3AD203B41FA5}">
                      <a16:colId xmlns:a16="http://schemas.microsoft.com/office/drawing/2014/main" val="630166061"/>
                    </a:ext>
                  </a:extLst>
                </a:gridCol>
                <a:gridCol w="1198324">
                  <a:extLst>
                    <a:ext uri="{9D8B030D-6E8A-4147-A177-3AD203B41FA5}">
                      <a16:colId xmlns:a16="http://schemas.microsoft.com/office/drawing/2014/main" val="1606601304"/>
                    </a:ext>
                  </a:extLst>
                </a:gridCol>
                <a:gridCol w="1198324">
                  <a:extLst>
                    <a:ext uri="{9D8B030D-6E8A-4147-A177-3AD203B41FA5}">
                      <a16:colId xmlns:a16="http://schemas.microsoft.com/office/drawing/2014/main" val="3789537499"/>
                    </a:ext>
                  </a:extLst>
                </a:gridCol>
                <a:gridCol w="1198324">
                  <a:extLst>
                    <a:ext uri="{9D8B030D-6E8A-4147-A177-3AD203B41FA5}">
                      <a16:colId xmlns:a16="http://schemas.microsoft.com/office/drawing/2014/main" val="2972918776"/>
                    </a:ext>
                  </a:extLst>
                </a:gridCol>
                <a:gridCol w="1198324">
                  <a:extLst>
                    <a:ext uri="{9D8B030D-6E8A-4147-A177-3AD203B41FA5}">
                      <a16:colId xmlns:a16="http://schemas.microsoft.com/office/drawing/2014/main" val="4066800705"/>
                    </a:ext>
                  </a:extLst>
                </a:gridCol>
                <a:gridCol w="1198324">
                  <a:extLst>
                    <a:ext uri="{9D8B030D-6E8A-4147-A177-3AD203B41FA5}">
                      <a16:colId xmlns:a16="http://schemas.microsoft.com/office/drawing/2014/main" val="211649763"/>
                    </a:ext>
                  </a:extLst>
                </a:gridCol>
                <a:gridCol w="1198324">
                  <a:extLst>
                    <a:ext uri="{9D8B030D-6E8A-4147-A177-3AD203B41FA5}">
                      <a16:colId xmlns:a16="http://schemas.microsoft.com/office/drawing/2014/main" val="433394137"/>
                    </a:ext>
                  </a:extLst>
                </a:gridCol>
              </a:tblGrid>
              <a:tr h="524593">
                <a:tc gridSpan="2">
                  <a:txBody>
                    <a:bodyPr/>
                    <a:lstStyle/>
                    <a:p>
                      <a:pPr algn="ctr" fontAlgn="b"/>
                      <a:r>
                        <a:rPr lang="en-US" sz="1600" b="1" i="0" u="none" strike="noStrike" dirty="0" smtClean="0">
                          <a:solidFill>
                            <a:srgbClr val="000000"/>
                          </a:solidFill>
                          <a:effectLst/>
                          <a:latin typeface="Arial" panose="020B0604020202020204" pitchFamily="34" charset="0"/>
                          <a:cs typeface="Arial" panose="020B0604020202020204" pitchFamily="34" charset="0"/>
                        </a:rPr>
                        <a:t>Water Balance</a:t>
                      </a:r>
                      <a:r>
                        <a:rPr lang="en-US" sz="1600" b="1" i="0" u="none" strike="noStrike" baseline="0" dirty="0" smtClean="0">
                          <a:solidFill>
                            <a:srgbClr val="000000"/>
                          </a:solidFill>
                          <a:effectLst/>
                          <a:latin typeface="Arial" panose="020B0604020202020204" pitchFamily="34" charset="0"/>
                          <a:cs typeface="Arial" panose="020B0604020202020204" pitchFamily="34" charset="0"/>
                        </a:rPr>
                        <a:t> Component</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hMerge="1">
                  <a:txBody>
                    <a:bodyPr/>
                    <a:lstStyle/>
                    <a:p>
                      <a:pPr algn="ctr" fontAlgn="b"/>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ET</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PERC</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SURQ</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LAT_Q</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GW_Q</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WYLD</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1910102717"/>
                  </a:ext>
                </a:extLst>
              </a:tr>
              <a:tr h="443439">
                <a:tc rowSpan="3">
                  <a:txBody>
                    <a:bodyPr/>
                    <a:lstStyle/>
                    <a:p>
                      <a:pPr algn="ctr" fontAlgn="b"/>
                      <a:r>
                        <a:rPr lang="en-US" sz="1600" b="1" i="0" u="none" strike="noStrike" dirty="0" smtClean="0">
                          <a:solidFill>
                            <a:srgbClr val="000000"/>
                          </a:solidFill>
                          <a:effectLst/>
                          <a:latin typeface="Arial" panose="020B0604020202020204" pitchFamily="34" charset="0"/>
                          <a:cs typeface="Arial" panose="020B0604020202020204" pitchFamily="34" charset="0"/>
                        </a:rPr>
                        <a:t>%Change</a:t>
                      </a:r>
                      <a:r>
                        <a:rPr lang="en-US" sz="1600" b="1" i="0" u="none" strike="noStrike" baseline="0" dirty="0" smtClean="0">
                          <a:solidFill>
                            <a:srgbClr val="000000"/>
                          </a:solidFill>
                          <a:effectLst/>
                          <a:latin typeface="Arial" panose="020B0604020202020204" pitchFamily="34" charset="0"/>
                          <a:cs typeface="Arial" panose="020B0604020202020204" pitchFamily="34" charset="0"/>
                        </a:rPr>
                        <a:t> relative to Baseline</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2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00"/>
                          </a:solidFill>
                          <a:effectLst/>
                          <a:latin typeface="Arial" panose="020B0604020202020204" pitchFamily="34" charset="0"/>
                          <a:cs typeface="Arial" panose="020B0604020202020204" pitchFamily="34" charset="0"/>
                        </a:rPr>
                        <a:t>0.19</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3.74</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FF0000"/>
                          </a:solidFill>
                          <a:effectLst/>
                          <a:latin typeface="Arial" panose="020B0604020202020204" pitchFamily="34" charset="0"/>
                          <a:cs typeface="Arial" panose="020B0604020202020204" pitchFamily="34" charset="0"/>
                        </a:rPr>
                        <a:t>-6.93</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00"/>
                          </a:solidFill>
                          <a:effectLst/>
                          <a:latin typeface="Arial" panose="020B0604020202020204" pitchFamily="34" charset="0"/>
                          <a:cs typeface="Arial" panose="020B0604020202020204" pitchFamily="34" charset="0"/>
                        </a:rPr>
                        <a:t>1.82</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3.09</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-1.23</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2388195699"/>
                  </a:ext>
                </a:extLst>
              </a:tr>
              <a:tr h="443439">
                <a:tc vMerge="1">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5</a:t>
                      </a:r>
                      <a:r>
                        <a:rPr lang="en-US" sz="1600" b="0" i="0" u="none" strike="noStrike" baseline="0" dirty="0" smtClean="0">
                          <a:solidFill>
                            <a:srgbClr val="000000"/>
                          </a:solidFill>
                          <a:effectLst/>
                          <a:latin typeface="Arial" panose="020B0604020202020204" pitchFamily="34" charset="0"/>
                          <a:cs typeface="Arial" panose="020B0604020202020204" pitchFamily="34" charset="0"/>
                        </a:rPr>
                        <a:t>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00"/>
                          </a:solidFill>
                          <a:effectLst/>
                          <a:latin typeface="Arial" panose="020B0604020202020204" pitchFamily="34" charset="0"/>
                          <a:cs typeface="Arial" panose="020B0604020202020204" pitchFamily="34" charset="0"/>
                        </a:rPr>
                        <a:t>0.21</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3.83</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FF0000"/>
                          </a:solidFill>
                          <a:effectLst/>
                          <a:latin typeface="Arial" panose="020B0604020202020204" pitchFamily="34" charset="0"/>
                          <a:cs typeface="Arial" panose="020B0604020202020204" pitchFamily="34" charset="0"/>
                        </a:rPr>
                        <a:t>-6.94</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00"/>
                          </a:solidFill>
                          <a:effectLst/>
                          <a:latin typeface="Arial" panose="020B0604020202020204" pitchFamily="34" charset="0"/>
                          <a:cs typeface="Arial" panose="020B0604020202020204" pitchFamily="34" charset="0"/>
                        </a:rPr>
                        <a:t>1.83</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3.28</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-1.14</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3538461907"/>
                  </a:ext>
                </a:extLst>
              </a:tr>
              <a:tr h="443439">
                <a:tc vMerge="1">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10 -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00"/>
                          </a:solidFill>
                          <a:effectLst/>
                          <a:latin typeface="Arial" panose="020B0604020202020204" pitchFamily="34" charset="0"/>
                          <a:cs typeface="Arial" panose="020B0604020202020204" pitchFamily="34" charset="0"/>
                        </a:rPr>
                        <a:t>0.22</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3.89</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FF0000"/>
                          </a:solidFill>
                          <a:effectLst/>
                          <a:latin typeface="Arial" panose="020B0604020202020204" pitchFamily="34" charset="0"/>
                          <a:cs typeface="Arial" panose="020B0604020202020204" pitchFamily="34" charset="0"/>
                        </a:rPr>
                        <a:t>-7.00</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00"/>
                          </a:solidFill>
                          <a:effectLst/>
                          <a:latin typeface="Arial" panose="020B0604020202020204" pitchFamily="34" charset="0"/>
                          <a:cs typeface="Arial" panose="020B0604020202020204" pitchFamily="34" charset="0"/>
                        </a:rPr>
                        <a:t>1.88</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3.35</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-1.16</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2047236985"/>
                  </a:ext>
                </a:extLst>
              </a:tr>
            </a:tbl>
          </a:graphicData>
        </a:graphic>
      </p:graphicFrame>
      <p:pic>
        <p:nvPicPr>
          <p:cNvPr id="20" name="Picture 19"/>
          <p:cNvPicPr>
            <a:picLocks noChangeAspect="1"/>
          </p:cNvPicPr>
          <p:nvPr/>
        </p:nvPicPr>
        <p:blipFill>
          <a:blip r:embed="rId5"/>
          <a:stretch>
            <a:fillRect/>
          </a:stretch>
        </p:blipFill>
        <p:spPr>
          <a:xfrm>
            <a:off x="313504" y="669331"/>
            <a:ext cx="1742556" cy="1327761"/>
          </a:xfrm>
          <a:prstGeom prst="rect">
            <a:avLst/>
          </a:prstGeom>
        </p:spPr>
      </p:pic>
      <p:sp>
        <p:nvSpPr>
          <p:cNvPr id="22" name="Rectangle 21"/>
          <p:cNvSpPr/>
          <p:nvPr/>
        </p:nvSpPr>
        <p:spPr>
          <a:xfrm>
            <a:off x="406400" y="780774"/>
            <a:ext cx="561340" cy="316507"/>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A3BAC74-5D06-44B5-9FF5-C55C5DADA1AF}"/>
              </a:ext>
            </a:extLst>
          </p:cNvPr>
          <p:cNvSpPr txBox="1"/>
          <p:nvPr/>
        </p:nvSpPr>
        <p:spPr>
          <a:xfrm>
            <a:off x="12330" y="2081096"/>
            <a:ext cx="2043730" cy="461665"/>
          </a:xfrm>
          <a:prstGeom prst="rect">
            <a:avLst/>
          </a:prstGeom>
          <a:solidFill>
            <a:schemeClr val="bg1"/>
          </a:solidFill>
        </p:spPr>
        <p:txBody>
          <a:bodyPr wrap="square" rtlCol="0" anchor="ctr">
            <a:spAutoFit/>
          </a:bodyPr>
          <a:lstStyle/>
          <a:p>
            <a:pPr algn="ctr">
              <a:lnSpc>
                <a:spcPct val="150000"/>
              </a:lnSpc>
            </a:pPr>
            <a:r>
              <a:rPr lang="en-US" sz="1600" b="1" dirty="0" smtClean="0">
                <a:solidFill>
                  <a:srgbClr val="FF0000"/>
                </a:solidFill>
                <a:latin typeface="Arial" panose="020B0604020202020204" pitchFamily="34" charset="0"/>
                <a:cs typeface="Arial" panose="020B0604020202020204" pitchFamily="34" charset="0"/>
              </a:rPr>
              <a:t>Sub-basin 17</a:t>
            </a:r>
            <a:endParaRPr lang="en-IN" sz="1600" b="1" dirty="0">
              <a:solidFill>
                <a:srgbClr val="FF0000"/>
              </a:solidFill>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5"/>
          <a:stretch>
            <a:fillRect/>
          </a:stretch>
        </p:blipFill>
        <p:spPr>
          <a:xfrm>
            <a:off x="313504" y="2740269"/>
            <a:ext cx="1742556" cy="1327761"/>
          </a:xfrm>
          <a:prstGeom prst="rect">
            <a:avLst/>
          </a:prstGeom>
        </p:spPr>
      </p:pic>
      <p:sp>
        <p:nvSpPr>
          <p:cNvPr id="28" name="Rectangle 27"/>
          <p:cNvSpPr/>
          <p:nvPr/>
        </p:nvSpPr>
        <p:spPr>
          <a:xfrm>
            <a:off x="984884" y="3655695"/>
            <a:ext cx="241935" cy="384625"/>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A3BAC74-5D06-44B5-9FF5-C55C5DADA1AF}"/>
              </a:ext>
            </a:extLst>
          </p:cNvPr>
          <p:cNvSpPr txBox="1"/>
          <p:nvPr/>
        </p:nvSpPr>
        <p:spPr>
          <a:xfrm>
            <a:off x="12330" y="4156341"/>
            <a:ext cx="2043730" cy="461665"/>
          </a:xfrm>
          <a:prstGeom prst="rect">
            <a:avLst/>
          </a:prstGeom>
          <a:solidFill>
            <a:schemeClr val="bg1"/>
          </a:solidFill>
        </p:spPr>
        <p:txBody>
          <a:bodyPr wrap="square" rtlCol="0" anchor="ctr">
            <a:spAutoFit/>
          </a:bodyPr>
          <a:lstStyle/>
          <a:p>
            <a:pPr algn="ctr">
              <a:lnSpc>
                <a:spcPct val="150000"/>
              </a:lnSpc>
            </a:pPr>
            <a:r>
              <a:rPr lang="en-US" sz="1600" b="1" dirty="0" smtClean="0">
                <a:solidFill>
                  <a:srgbClr val="FF0000"/>
                </a:solidFill>
                <a:latin typeface="Arial" panose="020B0604020202020204" pitchFamily="34" charset="0"/>
                <a:cs typeface="Arial" panose="020B0604020202020204" pitchFamily="34" charset="0"/>
              </a:rPr>
              <a:t>Sub-basin 55</a:t>
            </a:r>
            <a:endParaRPr lang="en-IN" sz="1600" b="1" dirty="0">
              <a:solidFill>
                <a:srgbClr val="FF0000"/>
              </a:solidFill>
              <a:latin typeface="Arial" panose="020B0604020202020204" pitchFamily="34" charset="0"/>
              <a:cs typeface="Arial" panose="020B0604020202020204" pitchFamily="34" charset="0"/>
            </a:endParaRPr>
          </a:p>
        </p:txBody>
      </p:sp>
      <p:graphicFrame>
        <p:nvGraphicFramePr>
          <p:cNvPr id="30" name="Table 29"/>
          <p:cNvGraphicFramePr>
            <a:graphicFrameLocks noGrp="1"/>
          </p:cNvGraphicFramePr>
          <p:nvPr>
            <p:extLst/>
          </p:nvPr>
        </p:nvGraphicFramePr>
        <p:xfrm>
          <a:off x="2104177" y="2672744"/>
          <a:ext cx="9589895" cy="1854910"/>
        </p:xfrm>
        <a:graphic>
          <a:graphicData uri="http://schemas.openxmlformats.org/drawingml/2006/table">
            <a:tbl>
              <a:tblPr>
                <a:tableStyleId>{5C22544A-7EE6-4342-B048-85BDC9FD1C3A}</a:tableStyleId>
              </a:tblPr>
              <a:tblGrid>
                <a:gridCol w="793259">
                  <a:extLst>
                    <a:ext uri="{9D8B030D-6E8A-4147-A177-3AD203B41FA5}">
                      <a16:colId xmlns:a16="http://schemas.microsoft.com/office/drawing/2014/main" val="2814511447"/>
                    </a:ext>
                  </a:extLst>
                </a:gridCol>
                <a:gridCol w="1606692">
                  <a:extLst>
                    <a:ext uri="{9D8B030D-6E8A-4147-A177-3AD203B41FA5}">
                      <a16:colId xmlns:a16="http://schemas.microsoft.com/office/drawing/2014/main" val="630166061"/>
                    </a:ext>
                  </a:extLst>
                </a:gridCol>
                <a:gridCol w="1198324">
                  <a:extLst>
                    <a:ext uri="{9D8B030D-6E8A-4147-A177-3AD203B41FA5}">
                      <a16:colId xmlns:a16="http://schemas.microsoft.com/office/drawing/2014/main" val="1606601304"/>
                    </a:ext>
                  </a:extLst>
                </a:gridCol>
                <a:gridCol w="1198324">
                  <a:extLst>
                    <a:ext uri="{9D8B030D-6E8A-4147-A177-3AD203B41FA5}">
                      <a16:colId xmlns:a16="http://schemas.microsoft.com/office/drawing/2014/main" val="3789537499"/>
                    </a:ext>
                  </a:extLst>
                </a:gridCol>
                <a:gridCol w="1198324">
                  <a:extLst>
                    <a:ext uri="{9D8B030D-6E8A-4147-A177-3AD203B41FA5}">
                      <a16:colId xmlns:a16="http://schemas.microsoft.com/office/drawing/2014/main" val="2972918776"/>
                    </a:ext>
                  </a:extLst>
                </a:gridCol>
                <a:gridCol w="1198324">
                  <a:extLst>
                    <a:ext uri="{9D8B030D-6E8A-4147-A177-3AD203B41FA5}">
                      <a16:colId xmlns:a16="http://schemas.microsoft.com/office/drawing/2014/main" val="4066800705"/>
                    </a:ext>
                  </a:extLst>
                </a:gridCol>
                <a:gridCol w="1198324">
                  <a:extLst>
                    <a:ext uri="{9D8B030D-6E8A-4147-A177-3AD203B41FA5}">
                      <a16:colId xmlns:a16="http://schemas.microsoft.com/office/drawing/2014/main" val="211649763"/>
                    </a:ext>
                  </a:extLst>
                </a:gridCol>
                <a:gridCol w="1198324">
                  <a:extLst>
                    <a:ext uri="{9D8B030D-6E8A-4147-A177-3AD203B41FA5}">
                      <a16:colId xmlns:a16="http://schemas.microsoft.com/office/drawing/2014/main" val="433394137"/>
                    </a:ext>
                  </a:extLst>
                </a:gridCol>
              </a:tblGrid>
              <a:tr h="524593">
                <a:tc gridSpan="2">
                  <a:txBody>
                    <a:bodyPr/>
                    <a:lstStyle/>
                    <a:p>
                      <a:pPr algn="ctr" fontAlgn="b"/>
                      <a:r>
                        <a:rPr lang="en-US" sz="1600" b="1" i="0" u="none" strike="noStrike" dirty="0" smtClean="0">
                          <a:solidFill>
                            <a:srgbClr val="000000"/>
                          </a:solidFill>
                          <a:effectLst/>
                          <a:latin typeface="Arial" panose="020B0604020202020204" pitchFamily="34" charset="0"/>
                          <a:cs typeface="Arial" panose="020B0604020202020204" pitchFamily="34" charset="0"/>
                        </a:rPr>
                        <a:t>Water Balance</a:t>
                      </a:r>
                      <a:r>
                        <a:rPr lang="en-US" sz="1600" b="1" i="0" u="none" strike="noStrike" baseline="0" dirty="0" smtClean="0">
                          <a:solidFill>
                            <a:srgbClr val="000000"/>
                          </a:solidFill>
                          <a:effectLst/>
                          <a:latin typeface="Arial" panose="020B0604020202020204" pitchFamily="34" charset="0"/>
                          <a:cs typeface="Arial" panose="020B0604020202020204" pitchFamily="34" charset="0"/>
                        </a:rPr>
                        <a:t> Component</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hMerge="1">
                  <a:txBody>
                    <a:bodyPr/>
                    <a:lstStyle/>
                    <a:p>
                      <a:pPr algn="ctr" fontAlgn="b"/>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ET</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PERC</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SURQ</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LAT_Q</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GW_Q</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WYLD</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1910102717"/>
                  </a:ext>
                </a:extLst>
              </a:tr>
              <a:tr h="443439">
                <a:tc rowSpan="3">
                  <a:txBody>
                    <a:bodyPr/>
                    <a:lstStyle/>
                    <a:p>
                      <a:pPr algn="ctr" fontAlgn="b"/>
                      <a:r>
                        <a:rPr lang="en-US" sz="1600" b="1" i="0" u="none" strike="noStrike" dirty="0" smtClean="0">
                          <a:solidFill>
                            <a:srgbClr val="000000"/>
                          </a:solidFill>
                          <a:effectLst/>
                          <a:latin typeface="Arial" panose="020B0604020202020204" pitchFamily="34" charset="0"/>
                          <a:cs typeface="Arial" panose="020B0604020202020204" pitchFamily="34" charset="0"/>
                        </a:rPr>
                        <a:t>%Change</a:t>
                      </a:r>
                      <a:r>
                        <a:rPr lang="en-US" sz="1600" b="1" i="0" u="none" strike="noStrike" baseline="0" dirty="0" smtClean="0">
                          <a:solidFill>
                            <a:srgbClr val="000000"/>
                          </a:solidFill>
                          <a:effectLst/>
                          <a:latin typeface="Arial" panose="020B0604020202020204" pitchFamily="34" charset="0"/>
                          <a:cs typeface="Arial" panose="020B0604020202020204" pitchFamily="34" charset="0"/>
                        </a:rPr>
                        <a:t> relative to Baseline</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2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00"/>
                          </a:solidFill>
                          <a:effectLst/>
                          <a:latin typeface="Arial" panose="020B0604020202020204" pitchFamily="34" charset="0"/>
                          <a:cs typeface="Arial" panose="020B0604020202020204" pitchFamily="34" charset="0"/>
                        </a:rPr>
                        <a:t>0.76</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10.52</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FF0000"/>
                          </a:solidFill>
                          <a:effectLst/>
                          <a:latin typeface="Arial" panose="020B0604020202020204" pitchFamily="34" charset="0"/>
                          <a:cs typeface="Arial" panose="020B0604020202020204" pitchFamily="34" charset="0"/>
                        </a:rPr>
                        <a:t>-14.19</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00"/>
                          </a:solidFill>
                          <a:effectLst/>
                          <a:latin typeface="Arial" panose="020B0604020202020204" pitchFamily="34" charset="0"/>
                          <a:cs typeface="Arial" panose="020B0604020202020204" pitchFamily="34" charset="0"/>
                        </a:rPr>
                        <a:t>4.04</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14.77</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-2.57</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2388195699"/>
                  </a:ext>
                </a:extLst>
              </a:tr>
              <a:tr h="443439">
                <a:tc vMerge="1">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5</a:t>
                      </a:r>
                      <a:r>
                        <a:rPr lang="en-US" sz="1600" b="0" i="0" u="none" strike="noStrike" baseline="0" dirty="0" smtClean="0">
                          <a:solidFill>
                            <a:srgbClr val="000000"/>
                          </a:solidFill>
                          <a:effectLst/>
                          <a:latin typeface="Arial" panose="020B0604020202020204" pitchFamily="34" charset="0"/>
                          <a:cs typeface="Arial" panose="020B0604020202020204" pitchFamily="34" charset="0"/>
                        </a:rPr>
                        <a:t>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00"/>
                          </a:solidFill>
                          <a:effectLst/>
                          <a:latin typeface="Arial" panose="020B0604020202020204" pitchFamily="34" charset="0"/>
                          <a:cs typeface="Arial" panose="020B0604020202020204" pitchFamily="34" charset="0"/>
                        </a:rPr>
                        <a:t>0.73</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10.44</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FF0000"/>
                          </a:solidFill>
                          <a:effectLst/>
                          <a:latin typeface="Arial" panose="020B0604020202020204" pitchFamily="34" charset="0"/>
                          <a:cs typeface="Arial" panose="020B0604020202020204" pitchFamily="34" charset="0"/>
                        </a:rPr>
                        <a:t>-14.05</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00"/>
                          </a:solidFill>
                          <a:effectLst/>
                          <a:latin typeface="Arial" panose="020B0604020202020204" pitchFamily="34" charset="0"/>
                          <a:cs typeface="Arial" panose="020B0604020202020204" pitchFamily="34" charset="0"/>
                        </a:rPr>
                        <a:t>4.04</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14.66</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-2.52</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3538461907"/>
                  </a:ext>
                </a:extLst>
              </a:tr>
              <a:tr h="443439">
                <a:tc vMerge="1">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10 -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00"/>
                          </a:solidFill>
                          <a:effectLst/>
                          <a:latin typeface="Arial" panose="020B0604020202020204" pitchFamily="34" charset="0"/>
                          <a:cs typeface="Arial" panose="020B0604020202020204" pitchFamily="34" charset="0"/>
                        </a:rPr>
                        <a:t>0.78</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11.34</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FF0000"/>
                          </a:solidFill>
                          <a:effectLst/>
                          <a:latin typeface="Arial" panose="020B0604020202020204" pitchFamily="34" charset="0"/>
                          <a:cs typeface="Arial" panose="020B0604020202020204" pitchFamily="34" charset="0"/>
                        </a:rPr>
                        <a:t>-15.26</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00"/>
                          </a:solidFill>
                          <a:effectLst/>
                          <a:latin typeface="Arial" panose="020B0604020202020204" pitchFamily="34" charset="0"/>
                          <a:cs typeface="Arial" panose="020B0604020202020204" pitchFamily="34" charset="0"/>
                        </a:rPr>
                        <a:t>4.41</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16.08</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-2.68</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2047236985"/>
                  </a:ext>
                </a:extLst>
              </a:tr>
            </a:tbl>
          </a:graphicData>
        </a:graphic>
      </p:graphicFrame>
      <p:pic>
        <p:nvPicPr>
          <p:cNvPr id="31" name="Picture 30"/>
          <p:cNvPicPr>
            <a:picLocks noChangeAspect="1"/>
          </p:cNvPicPr>
          <p:nvPr/>
        </p:nvPicPr>
        <p:blipFill>
          <a:blip r:embed="rId5"/>
          <a:stretch>
            <a:fillRect/>
          </a:stretch>
        </p:blipFill>
        <p:spPr>
          <a:xfrm>
            <a:off x="406400" y="4815514"/>
            <a:ext cx="1742556" cy="1327761"/>
          </a:xfrm>
          <a:prstGeom prst="rect">
            <a:avLst/>
          </a:prstGeom>
        </p:spPr>
      </p:pic>
      <p:sp>
        <p:nvSpPr>
          <p:cNvPr id="32" name="Rectangle 31"/>
          <p:cNvSpPr/>
          <p:nvPr/>
        </p:nvSpPr>
        <p:spPr>
          <a:xfrm>
            <a:off x="1573080" y="4964431"/>
            <a:ext cx="499560" cy="419260"/>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A3BAC74-5D06-44B5-9FF5-C55C5DADA1AF}"/>
              </a:ext>
            </a:extLst>
          </p:cNvPr>
          <p:cNvSpPr txBox="1"/>
          <p:nvPr/>
        </p:nvSpPr>
        <p:spPr>
          <a:xfrm>
            <a:off x="12330" y="6231586"/>
            <a:ext cx="2136626" cy="461665"/>
          </a:xfrm>
          <a:prstGeom prst="rect">
            <a:avLst/>
          </a:prstGeom>
          <a:noFill/>
        </p:spPr>
        <p:txBody>
          <a:bodyPr wrap="square" rtlCol="0" anchor="ctr">
            <a:spAutoFit/>
          </a:bodyPr>
          <a:lstStyle/>
          <a:p>
            <a:pPr algn="ctr">
              <a:lnSpc>
                <a:spcPct val="150000"/>
              </a:lnSpc>
            </a:pPr>
            <a:r>
              <a:rPr lang="en-US" sz="1600" b="1" dirty="0" smtClean="0">
                <a:solidFill>
                  <a:srgbClr val="FF0000"/>
                </a:solidFill>
                <a:latin typeface="Arial" panose="020B0604020202020204" pitchFamily="34" charset="0"/>
                <a:cs typeface="Arial" panose="020B0604020202020204" pitchFamily="34" charset="0"/>
              </a:rPr>
              <a:t>Sub-basin 8</a:t>
            </a:r>
            <a:endParaRPr lang="en-IN" sz="1600" b="1" dirty="0">
              <a:solidFill>
                <a:srgbClr val="FF0000"/>
              </a:solidFill>
              <a:latin typeface="Arial" panose="020B0604020202020204" pitchFamily="34" charset="0"/>
              <a:cs typeface="Arial" panose="020B0604020202020204" pitchFamily="34" charset="0"/>
            </a:endParaRPr>
          </a:p>
        </p:txBody>
      </p:sp>
      <p:graphicFrame>
        <p:nvGraphicFramePr>
          <p:cNvPr id="34" name="Table 33"/>
          <p:cNvGraphicFramePr>
            <a:graphicFrameLocks noGrp="1"/>
          </p:cNvGraphicFramePr>
          <p:nvPr>
            <p:extLst/>
          </p:nvPr>
        </p:nvGraphicFramePr>
        <p:xfrm>
          <a:off x="2104177" y="4701916"/>
          <a:ext cx="9589895" cy="1854910"/>
        </p:xfrm>
        <a:graphic>
          <a:graphicData uri="http://schemas.openxmlformats.org/drawingml/2006/table">
            <a:tbl>
              <a:tblPr>
                <a:tableStyleId>{5C22544A-7EE6-4342-B048-85BDC9FD1C3A}</a:tableStyleId>
              </a:tblPr>
              <a:tblGrid>
                <a:gridCol w="793259">
                  <a:extLst>
                    <a:ext uri="{9D8B030D-6E8A-4147-A177-3AD203B41FA5}">
                      <a16:colId xmlns:a16="http://schemas.microsoft.com/office/drawing/2014/main" val="2814511447"/>
                    </a:ext>
                  </a:extLst>
                </a:gridCol>
                <a:gridCol w="1606692">
                  <a:extLst>
                    <a:ext uri="{9D8B030D-6E8A-4147-A177-3AD203B41FA5}">
                      <a16:colId xmlns:a16="http://schemas.microsoft.com/office/drawing/2014/main" val="630166061"/>
                    </a:ext>
                  </a:extLst>
                </a:gridCol>
                <a:gridCol w="1198324">
                  <a:extLst>
                    <a:ext uri="{9D8B030D-6E8A-4147-A177-3AD203B41FA5}">
                      <a16:colId xmlns:a16="http://schemas.microsoft.com/office/drawing/2014/main" val="1606601304"/>
                    </a:ext>
                  </a:extLst>
                </a:gridCol>
                <a:gridCol w="1198324">
                  <a:extLst>
                    <a:ext uri="{9D8B030D-6E8A-4147-A177-3AD203B41FA5}">
                      <a16:colId xmlns:a16="http://schemas.microsoft.com/office/drawing/2014/main" val="3789537499"/>
                    </a:ext>
                  </a:extLst>
                </a:gridCol>
                <a:gridCol w="1198324">
                  <a:extLst>
                    <a:ext uri="{9D8B030D-6E8A-4147-A177-3AD203B41FA5}">
                      <a16:colId xmlns:a16="http://schemas.microsoft.com/office/drawing/2014/main" val="2972918776"/>
                    </a:ext>
                  </a:extLst>
                </a:gridCol>
                <a:gridCol w="1198324">
                  <a:extLst>
                    <a:ext uri="{9D8B030D-6E8A-4147-A177-3AD203B41FA5}">
                      <a16:colId xmlns:a16="http://schemas.microsoft.com/office/drawing/2014/main" val="4066800705"/>
                    </a:ext>
                  </a:extLst>
                </a:gridCol>
                <a:gridCol w="1198324">
                  <a:extLst>
                    <a:ext uri="{9D8B030D-6E8A-4147-A177-3AD203B41FA5}">
                      <a16:colId xmlns:a16="http://schemas.microsoft.com/office/drawing/2014/main" val="211649763"/>
                    </a:ext>
                  </a:extLst>
                </a:gridCol>
                <a:gridCol w="1198324">
                  <a:extLst>
                    <a:ext uri="{9D8B030D-6E8A-4147-A177-3AD203B41FA5}">
                      <a16:colId xmlns:a16="http://schemas.microsoft.com/office/drawing/2014/main" val="433394137"/>
                    </a:ext>
                  </a:extLst>
                </a:gridCol>
              </a:tblGrid>
              <a:tr h="524593">
                <a:tc gridSpan="2">
                  <a:txBody>
                    <a:bodyPr/>
                    <a:lstStyle/>
                    <a:p>
                      <a:pPr algn="ctr" fontAlgn="b"/>
                      <a:r>
                        <a:rPr lang="en-US" sz="1600" b="1" i="0" u="none" strike="noStrike" dirty="0" smtClean="0">
                          <a:solidFill>
                            <a:srgbClr val="000000"/>
                          </a:solidFill>
                          <a:effectLst/>
                          <a:latin typeface="Arial" panose="020B0604020202020204" pitchFamily="34" charset="0"/>
                          <a:cs typeface="Arial" panose="020B0604020202020204" pitchFamily="34" charset="0"/>
                        </a:rPr>
                        <a:t>Water Balance</a:t>
                      </a:r>
                      <a:r>
                        <a:rPr lang="en-US" sz="1600" b="1" i="0" u="none" strike="noStrike" baseline="0" dirty="0" smtClean="0">
                          <a:solidFill>
                            <a:srgbClr val="000000"/>
                          </a:solidFill>
                          <a:effectLst/>
                          <a:latin typeface="Arial" panose="020B0604020202020204" pitchFamily="34" charset="0"/>
                          <a:cs typeface="Arial" panose="020B0604020202020204" pitchFamily="34" charset="0"/>
                        </a:rPr>
                        <a:t> Component</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hMerge="1">
                  <a:txBody>
                    <a:bodyPr/>
                    <a:lstStyle/>
                    <a:p>
                      <a:pPr algn="ctr" fontAlgn="b"/>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ET</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PERC</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SURQ</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LAT_Q</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GW_Q</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WYLD</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1910102717"/>
                  </a:ext>
                </a:extLst>
              </a:tr>
              <a:tr h="443439">
                <a:tc rowSpan="3">
                  <a:txBody>
                    <a:bodyPr/>
                    <a:lstStyle/>
                    <a:p>
                      <a:pPr algn="ctr" fontAlgn="b"/>
                      <a:r>
                        <a:rPr lang="en-US" sz="1600" b="1" i="0" u="none" strike="noStrike" dirty="0" smtClean="0">
                          <a:solidFill>
                            <a:srgbClr val="000000"/>
                          </a:solidFill>
                          <a:effectLst/>
                          <a:latin typeface="Arial" panose="020B0604020202020204" pitchFamily="34" charset="0"/>
                          <a:cs typeface="Arial" panose="020B0604020202020204" pitchFamily="34" charset="0"/>
                        </a:rPr>
                        <a:t>%Change</a:t>
                      </a:r>
                      <a:r>
                        <a:rPr lang="en-US" sz="1600" b="1" i="0" u="none" strike="noStrike" baseline="0" dirty="0" smtClean="0">
                          <a:solidFill>
                            <a:srgbClr val="000000"/>
                          </a:solidFill>
                          <a:effectLst/>
                          <a:latin typeface="Arial" panose="020B0604020202020204" pitchFamily="34" charset="0"/>
                          <a:cs typeface="Arial" panose="020B0604020202020204" pitchFamily="34" charset="0"/>
                        </a:rPr>
                        <a:t> relative to Baseline</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2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4.29</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83.17</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FF0000"/>
                          </a:solidFill>
                          <a:effectLst/>
                          <a:latin typeface="Arial" panose="020B0604020202020204" pitchFamily="34" charset="0"/>
                          <a:cs typeface="Arial" panose="020B0604020202020204" pitchFamily="34" charset="0"/>
                        </a:rPr>
                        <a:t>-18.88</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43.39</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32.49</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FF0000"/>
                          </a:solidFill>
                          <a:effectLst/>
                          <a:latin typeface="Arial" panose="020B0604020202020204" pitchFamily="34" charset="0"/>
                          <a:cs typeface="Arial" panose="020B0604020202020204" pitchFamily="34" charset="0"/>
                        </a:rPr>
                        <a:t>-16.94</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2388195699"/>
                  </a:ext>
                </a:extLst>
              </a:tr>
              <a:tr h="443439">
                <a:tc vMerge="1">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5</a:t>
                      </a:r>
                      <a:r>
                        <a:rPr lang="en-US" sz="1600" b="0" i="0" u="none" strike="noStrike" baseline="0" dirty="0" smtClean="0">
                          <a:solidFill>
                            <a:srgbClr val="000000"/>
                          </a:solidFill>
                          <a:effectLst/>
                          <a:latin typeface="Arial" panose="020B0604020202020204" pitchFamily="34" charset="0"/>
                          <a:cs typeface="Arial" panose="020B0604020202020204" pitchFamily="34" charset="0"/>
                        </a:rPr>
                        <a:t>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4.26</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84.97</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FF0000"/>
                          </a:solidFill>
                          <a:effectLst/>
                          <a:latin typeface="Arial" panose="020B0604020202020204" pitchFamily="34" charset="0"/>
                          <a:cs typeface="Arial" panose="020B0604020202020204" pitchFamily="34" charset="0"/>
                        </a:rPr>
                        <a:t>-19.06</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44.10</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33.76</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FF0000"/>
                          </a:solidFill>
                          <a:effectLst/>
                          <a:latin typeface="Arial" panose="020B0604020202020204" pitchFamily="34" charset="0"/>
                          <a:cs typeface="Arial" panose="020B0604020202020204" pitchFamily="34" charset="0"/>
                        </a:rPr>
                        <a:t>-17.08</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3538461907"/>
                  </a:ext>
                </a:extLst>
              </a:tr>
              <a:tr h="443439">
                <a:tc vMerge="1">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10 -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4.31</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84.33</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FF0000"/>
                          </a:solidFill>
                          <a:effectLst/>
                          <a:latin typeface="Arial" panose="020B0604020202020204" pitchFamily="34" charset="0"/>
                          <a:cs typeface="Arial" panose="020B0604020202020204" pitchFamily="34" charset="0"/>
                        </a:rPr>
                        <a:t>-19.00</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44.24</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0000FF"/>
                          </a:solidFill>
                          <a:effectLst/>
                          <a:latin typeface="Arial" panose="020B0604020202020204" pitchFamily="34" charset="0"/>
                          <a:cs typeface="Arial" panose="020B0604020202020204" pitchFamily="34" charset="0"/>
                        </a:rPr>
                        <a:t>32.90</a:t>
                      </a:r>
                      <a:endParaRPr lang="en-US" sz="16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1" i="0" u="none" strike="noStrike" dirty="0" smtClean="0">
                          <a:solidFill>
                            <a:srgbClr val="FF0000"/>
                          </a:solidFill>
                          <a:effectLst/>
                          <a:latin typeface="Arial" panose="020B0604020202020204" pitchFamily="34" charset="0"/>
                          <a:cs typeface="Arial" panose="020B0604020202020204" pitchFamily="34" charset="0"/>
                        </a:rPr>
                        <a:t>-17.04</a:t>
                      </a:r>
                      <a:endParaRPr lang="en-US" sz="1600" b="1" i="0" u="none" strike="noStrike" dirty="0">
                        <a:solidFill>
                          <a:srgbClr val="FF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2047236985"/>
                  </a:ext>
                </a:extLst>
              </a:tr>
            </a:tbl>
          </a:graphicData>
        </a:graphic>
      </p:graphicFrame>
      <p:sp>
        <p:nvSpPr>
          <p:cNvPr id="12" name="Slide Number Placeholder 11"/>
          <p:cNvSpPr>
            <a:spLocks noGrp="1"/>
          </p:cNvSpPr>
          <p:nvPr>
            <p:ph type="sldNum" sz="quarter" idx="12"/>
          </p:nvPr>
        </p:nvSpPr>
        <p:spPr>
          <a:xfrm>
            <a:off x="11798247" y="6464882"/>
            <a:ext cx="365760" cy="365125"/>
          </a:xfrm>
          <a:solidFill>
            <a:schemeClr val="bg1"/>
          </a:solidFill>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20</a:t>
            </a:fld>
            <a:endParaRPr lang="en-IN" sz="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24357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14C1B1D5-D5C6-4B49-87C1-B960C629B256}"/>
              </a:ext>
            </a:extLst>
          </p:cNvPr>
          <p:cNvSpPr txBox="1"/>
          <p:nvPr/>
        </p:nvSpPr>
        <p:spPr>
          <a:xfrm>
            <a:off x="0" y="42654"/>
            <a:ext cx="12191999"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Results</a:t>
            </a:r>
            <a:endParaRPr lang="en-US" sz="2000" b="1"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3E3C3932-51E9-49ED-AE28-E1488486818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26" name="Picture 25"/>
          <p:cNvPicPr>
            <a:picLocks noChangeAspect="1"/>
          </p:cNvPicPr>
          <p:nvPr/>
        </p:nvPicPr>
        <p:blipFill>
          <a:blip r:embed="rId4"/>
          <a:stretch>
            <a:fillRect/>
          </a:stretch>
        </p:blipFill>
        <p:spPr>
          <a:xfrm>
            <a:off x="0" y="20595"/>
            <a:ext cx="1341120" cy="395423"/>
          </a:xfrm>
          <a:prstGeom prst="rect">
            <a:avLst/>
          </a:prstGeom>
        </p:spPr>
      </p:pic>
      <p:sp>
        <p:nvSpPr>
          <p:cNvPr id="33" name="TextBox 32">
            <a:extLst>
              <a:ext uri="{FF2B5EF4-FFF2-40B4-BE49-F238E27FC236}">
                <a16:creationId xmlns:a16="http://schemas.microsoft.com/office/drawing/2014/main" id="{1A3BAC74-5D06-44B5-9FF5-C55C5DADA1AF}"/>
              </a:ext>
            </a:extLst>
          </p:cNvPr>
          <p:cNvSpPr txBox="1"/>
          <p:nvPr/>
        </p:nvSpPr>
        <p:spPr>
          <a:xfrm>
            <a:off x="93355" y="840612"/>
            <a:ext cx="7106100" cy="416011"/>
          </a:xfrm>
          <a:prstGeom prst="rect">
            <a:avLst/>
          </a:prstGeom>
          <a:solidFill>
            <a:schemeClr val="bg1"/>
          </a:solidFill>
        </p:spPr>
        <p:txBody>
          <a:bodyPr wrap="square" rtlCol="0" anchor="ctr">
            <a:spAutoFit/>
          </a:bodyPr>
          <a:lstStyle/>
          <a:p>
            <a:pPr algn="ctr">
              <a:lnSpc>
                <a:spcPct val="150000"/>
              </a:lnSpc>
            </a:pPr>
            <a:r>
              <a:rPr lang="en-US" sz="1600" b="1" dirty="0" smtClean="0">
                <a:solidFill>
                  <a:srgbClr val="FF0000"/>
                </a:solidFill>
                <a:latin typeface="Arial" panose="020B0604020202020204" pitchFamily="34" charset="0"/>
                <a:cs typeface="Arial" panose="020B0604020202020204" pitchFamily="34" charset="0"/>
              </a:rPr>
              <a:t>Peak Flow Reduction: North East Monsoon 2005 and 2006 </a:t>
            </a:r>
            <a:endParaRPr lang="en-IN" sz="1600" b="1" dirty="0">
              <a:solidFill>
                <a:srgbClr val="FF0000"/>
              </a:solidFill>
              <a:latin typeface="Arial" panose="020B0604020202020204" pitchFamily="34" charset="0"/>
              <a:cs typeface="Arial" panose="020B0604020202020204" pitchFamily="34" charset="0"/>
            </a:endParaRPr>
          </a:p>
        </p:txBody>
      </p:sp>
      <p:sp>
        <p:nvSpPr>
          <p:cNvPr id="12" name="Slide Number Placeholder 11"/>
          <p:cNvSpPr>
            <a:spLocks noGrp="1"/>
          </p:cNvSpPr>
          <p:nvPr>
            <p:ph type="sldNum" sz="quarter" idx="12"/>
          </p:nvPr>
        </p:nvSpPr>
        <p:spPr>
          <a:xfrm>
            <a:off x="11798247" y="6464882"/>
            <a:ext cx="365760" cy="365125"/>
          </a:xfrm>
          <a:solidFill>
            <a:schemeClr val="bg1"/>
          </a:solidFill>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21</a:t>
            </a:fld>
            <a:endParaRPr lang="en-IN" sz="1200" dirty="0">
              <a:solidFill>
                <a:schemeClr val="tx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93355" y="1654471"/>
            <a:ext cx="7106100" cy="4480064"/>
          </a:xfrm>
          <a:prstGeom prst="rect">
            <a:avLst/>
          </a:prstGeom>
        </p:spPr>
      </p:pic>
      <p:graphicFrame>
        <p:nvGraphicFramePr>
          <p:cNvPr id="35" name="Table 34"/>
          <p:cNvGraphicFramePr>
            <a:graphicFrameLocks noGrp="1"/>
          </p:cNvGraphicFramePr>
          <p:nvPr>
            <p:extLst/>
          </p:nvPr>
        </p:nvGraphicFramePr>
        <p:xfrm>
          <a:off x="7284123" y="1663235"/>
          <a:ext cx="4701737" cy="1903785"/>
        </p:xfrm>
        <a:graphic>
          <a:graphicData uri="http://schemas.openxmlformats.org/drawingml/2006/table">
            <a:tbl>
              <a:tblPr>
                <a:tableStyleId>{5C22544A-7EE6-4342-B048-85BDC9FD1C3A}</a:tableStyleId>
              </a:tblPr>
              <a:tblGrid>
                <a:gridCol w="939964">
                  <a:extLst>
                    <a:ext uri="{9D8B030D-6E8A-4147-A177-3AD203B41FA5}">
                      <a16:colId xmlns:a16="http://schemas.microsoft.com/office/drawing/2014/main" val="2814511447"/>
                    </a:ext>
                  </a:extLst>
                </a:gridCol>
                <a:gridCol w="1134319">
                  <a:extLst>
                    <a:ext uri="{9D8B030D-6E8A-4147-A177-3AD203B41FA5}">
                      <a16:colId xmlns:a16="http://schemas.microsoft.com/office/drawing/2014/main" val="630166061"/>
                    </a:ext>
                  </a:extLst>
                </a:gridCol>
                <a:gridCol w="875818">
                  <a:extLst>
                    <a:ext uri="{9D8B030D-6E8A-4147-A177-3AD203B41FA5}">
                      <a16:colId xmlns:a16="http://schemas.microsoft.com/office/drawing/2014/main" val="1606601304"/>
                    </a:ext>
                  </a:extLst>
                </a:gridCol>
                <a:gridCol w="875818">
                  <a:extLst>
                    <a:ext uri="{9D8B030D-6E8A-4147-A177-3AD203B41FA5}">
                      <a16:colId xmlns:a16="http://schemas.microsoft.com/office/drawing/2014/main" val="3789537499"/>
                    </a:ext>
                  </a:extLst>
                </a:gridCol>
                <a:gridCol w="875818">
                  <a:extLst>
                    <a:ext uri="{9D8B030D-6E8A-4147-A177-3AD203B41FA5}">
                      <a16:colId xmlns:a16="http://schemas.microsoft.com/office/drawing/2014/main" val="2972918776"/>
                    </a:ext>
                  </a:extLst>
                </a:gridCol>
              </a:tblGrid>
              <a:tr h="573468">
                <a:tc gridSpan="2">
                  <a:txBody>
                    <a:bodyPr/>
                    <a:lstStyle/>
                    <a:p>
                      <a:pPr algn="ctr" fontAlgn="b"/>
                      <a:r>
                        <a:rPr lang="en-US" sz="1600" b="1" i="0" u="none" strike="noStrike" dirty="0" smtClean="0">
                          <a:solidFill>
                            <a:srgbClr val="000000"/>
                          </a:solidFill>
                          <a:effectLst/>
                          <a:latin typeface="Arial" panose="020B0604020202020204" pitchFamily="34" charset="0"/>
                          <a:cs typeface="Arial" panose="020B0604020202020204" pitchFamily="34" charset="0"/>
                        </a:rPr>
                        <a:t>MMM-YY</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hMerge="1">
                  <a:txBody>
                    <a:bodyPr/>
                    <a:lstStyle/>
                    <a:p>
                      <a:pPr algn="ctr" fontAlgn="b"/>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Oct-05</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Nov-05</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Dec-05</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1910102717"/>
                  </a:ext>
                </a:extLst>
              </a:tr>
              <a:tr h="443439">
                <a:tc rowSpan="3">
                  <a:txBody>
                    <a:bodyPr/>
                    <a:lstStyle/>
                    <a:p>
                      <a:pPr algn="ctr" fontAlgn="b"/>
                      <a:r>
                        <a:rPr lang="en-US" sz="1600" b="1" i="0" u="none" strike="noStrike" smtClean="0">
                          <a:solidFill>
                            <a:srgbClr val="000000"/>
                          </a:solidFill>
                          <a:effectLst/>
                          <a:latin typeface="Arial" panose="020B0604020202020204" pitchFamily="34" charset="0"/>
                          <a:cs typeface="Arial" panose="020B0604020202020204" pitchFamily="34" charset="0"/>
                        </a:rPr>
                        <a:t>%Change</a:t>
                      </a:r>
                      <a:r>
                        <a:rPr lang="en-US" sz="1600" b="1" i="0" u="none" strike="noStrike" baseline="0" smtClean="0">
                          <a:solidFill>
                            <a:srgbClr val="000000"/>
                          </a:solidFill>
                          <a:effectLst/>
                          <a:latin typeface="Arial" panose="020B0604020202020204" pitchFamily="34" charset="0"/>
                          <a:cs typeface="Arial" panose="020B0604020202020204" pitchFamily="34" charset="0"/>
                        </a:rPr>
                        <a:t> relative to Baseline</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smtClean="0">
                          <a:solidFill>
                            <a:srgbClr val="000000"/>
                          </a:solidFill>
                          <a:effectLst/>
                          <a:latin typeface="Arial" panose="020B0604020202020204" pitchFamily="34" charset="0"/>
                          <a:cs typeface="Arial" panose="020B0604020202020204" pitchFamily="34" charset="0"/>
                        </a:rPr>
                        <a:t>2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-16.51</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-11.88</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-10.23</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2388195699"/>
                  </a:ext>
                </a:extLst>
              </a:tr>
              <a:tr h="443439">
                <a:tc vMerge="1">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5</a:t>
                      </a:r>
                      <a:r>
                        <a:rPr lang="en-US" sz="1600" b="0" i="0" u="none" strike="noStrike" baseline="0" dirty="0" smtClean="0">
                          <a:solidFill>
                            <a:srgbClr val="000000"/>
                          </a:solidFill>
                          <a:effectLst/>
                          <a:latin typeface="Arial" panose="020B0604020202020204" pitchFamily="34" charset="0"/>
                          <a:cs typeface="Arial" panose="020B0604020202020204" pitchFamily="34" charset="0"/>
                        </a:rPr>
                        <a:t>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-16.36</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-11.63</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-10.40</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3538461907"/>
                  </a:ext>
                </a:extLst>
              </a:tr>
              <a:tr h="443439">
                <a:tc vMerge="1">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10 -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-17.04</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-10.60</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-10.60</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2047236985"/>
                  </a:ext>
                </a:extLst>
              </a:tr>
            </a:tbl>
          </a:graphicData>
        </a:graphic>
      </p:graphicFrame>
      <p:graphicFrame>
        <p:nvGraphicFramePr>
          <p:cNvPr id="36" name="Table 35"/>
          <p:cNvGraphicFramePr>
            <a:graphicFrameLocks noGrp="1"/>
          </p:cNvGraphicFramePr>
          <p:nvPr>
            <p:extLst/>
          </p:nvPr>
        </p:nvGraphicFramePr>
        <p:xfrm>
          <a:off x="7722031" y="4232066"/>
          <a:ext cx="3825919" cy="1903785"/>
        </p:xfrm>
        <a:graphic>
          <a:graphicData uri="http://schemas.openxmlformats.org/drawingml/2006/table">
            <a:tbl>
              <a:tblPr>
                <a:tableStyleId>{5C22544A-7EE6-4342-B048-85BDC9FD1C3A}</a:tableStyleId>
              </a:tblPr>
              <a:tblGrid>
                <a:gridCol w="939964">
                  <a:extLst>
                    <a:ext uri="{9D8B030D-6E8A-4147-A177-3AD203B41FA5}">
                      <a16:colId xmlns:a16="http://schemas.microsoft.com/office/drawing/2014/main" val="2814511447"/>
                    </a:ext>
                  </a:extLst>
                </a:gridCol>
                <a:gridCol w="1134319">
                  <a:extLst>
                    <a:ext uri="{9D8B030D-6E8A-4147-A177-3AD203B41FA5}">
                      <a16:colId xmlns:a16="http://schemas.microsoft.com/office/drawing/2014/main" val="630166061"/>
                    </a:ext>
                  </a:extLst>
                </a:gridCol>
                <a:gridCol w="875818">
                  <a:extLst>
                    <a:ext uri="{9D8B030D-6E8A-4147-A177-3AD203B41FA5}">
                      <a16:colId xmlns:a16="http://schemas.microsoft.com/office/drawing/2014/main" val="4066800705"/>
                    </a:ext>
                  </a:extLst>
                </a:gridCol>
                <a:gridCol w="875818">
                  <a:extLst>
                    <a:ext uri="{9D8B030D-6E8A-4147-A177-3AD203B41FA5}">
                      <a16:colId xmlns:a16="http://schemas.microsoft.com/office/drawing/2014/main" val="211649763"/>
                    </a:ext>
                  </a:extLst>
                </a:gridCol>
              </a:tblGrid>
              <a:tr h="573468">
                <a:tc gridSpan="2">
                  <a:txBody>
                    <a:bodyPr/>
                    <a:lstStyle/>
                    <a:p>
                      <a:pPr algn="ctr" fontAlgn="b"/>
                      <a:r>
                        <a:rPr lang="en-US" sz="1600" b="1" i="0" u="none" strike="noStrike" dirty="0" smtClean="0">
                          <a:solidFill>
                            <a:srgbClr val="000000"/>
                          </a:solidFill>
                          <a:effectLst/>
                          <a:latin typeface="Arial" panose="020B0604020202020204" pitchFamily="34" charset="0"/>
                          <a:cs typeface="Arial" panose="020B0604020202020204" pitchFamily="34" charset="0"/>
                        </a:rPr>
                        <a:t>MMM-YY</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hMerge="1">
                  <a:txBody>
                    <a:bodyPr/>
                    <a:lstStyle/>
                    <a:p>
                      <a:pPr algn="ctr" fontAlgn="b"/>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Oct-06</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Nov-06</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1910102717"/>
                  </a:ext>
                </a:extLst>
              </a:tr>
              <a:tr h="443439">
                <a:tc rowSpan="3">
                  <a:txBody>
                    <a:bodyPr/>
                    <a:lstStyle/>
                    <a:p>
                      <a:pPr algn="ctr" fontAlgn="b"/>
                      <a:r>
                        <a:rPr lang="en-US" sz="1600" b="1" i="0" u="none" strike="noStrike" dirty="0" smtClean="0">
                          <a:solidFill>
                            <a:srgbClr val="000000"/>
                          </a:solidFill>
                          <a:effectLst/>
                          <a:latin typeface="Arial" panose="020B0604020202020204" pitchFamily="34" charset="0"/>
                          <a:cs typeface="Arial" panose="020B0604020202020204" pitchFamily="34" charset="0"/>
                        </a:rPr>
                        <a:t>%Change</a:t>
                      </a:r>
                      <a:r>
                        <a:rPr lang="en-US" sz="1600" b="1" i="0" u="none" strike="noStrike" baseline="0" dirty="0" smtClean="0">
                          <a:solidFill>
                            <a:srgbClr val="000000"/>
                          </a:solidFill>
                          <a:effectLst/>
                          <a:latin typeface="Arial" panose="020B0604020202020204" pitchFamily="34" charset="0"/>
                          <a:cs typeface="Arial" panose="020B0604020202020204" pitchFamily="34" charset="0"/>
                        </a:rPr>
                        <a:t> relative to Baseline</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2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-12.76</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-10.69</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2388195699"/>
                  </a:ext>
                </a:extLst>
              </a:tr>
              <a:tr h="443439">
                <a:tc vMerge="1">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5</a:t>
                      </a:r>
                      <a:r>
                        <a:rPr lang="en-US" sz="1600" b="0" i="0" u="none" strike="noStrike" baseline="0" dirty="0" smtClean="0">
                          <a:solidFill>
                            <a:srgbClr val="000000"/>
                          </a:solidFill>
                          <a:effectLst/>
                          <a:latin typeface="Arial" panose="020B0604020202020204" pitchFamily="34" charset="0"/>
                          <a:cs typeface="Arial" panose="020B0604020202020204" pitchFamily="34" charset="0"/>
                        </a:rPr>
                        <a:t>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-13.32</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-10.91</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3538461907"/>
                  </a:ext>
                </a:extLst>
              </a:tr>
              <a:tr h="443439">
                <a:tc vMerge="1">
                  <a:txBody>
                    <a:bodyPr/>
                    <a:lstStyle/>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10 -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-12.93</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chemeClr val="tx1"/>
                          </a:solidFill>
                          <a:effectLst/>
                          <a:latin typeface="Arial" panose="020B0604020202020204" pitchFamily="34" charset="0"/>
                          <a:cs typeface="Arial" panose="020B0604020202020204" pitchFamily="34" charset="0"/>
                        </a:rPr>
                        <a:t>-10.41</a:t>
                      </a:r>
                      <a:endParaRPr lang="en-US" sz="1600" b="0" i="0"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2047236985"/>
                  </a:ext>
                </a:extLst>
              </a:tr>
            </a:tbl>
          </a:graphicData>
        </a:graphic>
      </p:graphicFrame>
      <p:sp>
        <p:nvSpPr>
          <p:cNvPr id="10" name="TextBox 9">
            <a:extLst>
              <a:ext uri="{FF2B5EF4-FFF2-40B4-BE49-F238E27FC236}">
                <a16:creationId xmlns:a16="http://schemas.microsoft.com/office/drawing/2014/main" id="{1A3BAC74-5D06-44B5-9FF5-C55C5DADA1AF}"/>
              </a:ext>
            </a:extLst>
          </p:cNvPr>
          <p:cNvSpPr txBox="1"/>
          <p:nvPr/>
        </p:nvSpPr>
        <p:spPr>
          <a:xfrm>
            <a:off x="2578092" y="6234049"/>
            <a:ext cx="2136626" cy="461665"/>
          </a:xfrm>
          <a:prstGeom prst="rect">
            <a:avLst/>
          </a:prstGeom>
          <a:noFill/>
        </p:spPr>
        <p:txBody>
          <a:bodyPr wrap="square" rtlCol="0" anchor="ctr">
            <a:spAutoFit/>
          </a:bodyPr>
          <a:lstStyle/>
          <a:p>
            <a:pPr algn="ctr">
              <a:lnSpc>
                <a:spcPct val="150000"/>
              </a:lnSpc>
            </a:pPr>
            <a:r>
              <a:rPr lang="en-US" sz="1600" b="1" dirty="0" smtClean="0">
                <a:solidFill>
                  <a:srgbClr val="FF0000"/>
                </a:solidFill>
                <a:latin typeface="Arial" panose="020B0604020202020204" pitchFamily="34" charset="0"/>
                <a:cs typeface="Arial" panose="020B0604020202020204" pitchFamily="34" charset="0"/>
              </a:rPr>
              <a:t>Sub-basin 8</a:t>
            </a:r>
            <a:endParaRPr lang="en-IN" sz="1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17686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353807" y="618748"/>
            <a:ext cx="4137153" cy="2841428"/>
          </a:xfrm>
          <a:prstGeom prst="rect">
            <a:avLst/>
          </a:prstGeom>
        </p:spPr>
      </p:pic>
      <p:pic>
        <p:nvPicPr>
          <p:cNvPr id="4" name="Picture 3"/>
          <p:cNvPicPr>
            <a:picLocks noChangeAspect="1"/>
          </p:cNvPicPr>
          <p:nvPr/>
        </p:nvPicPr>
        <p:blipFill rotWithShape="1">
          <a:blip r:embed="rId4"/>
          <a:srcRect b="9399"/>
          <a:stretch/>
        </p:blipFill>
        <p:spPr>
          <a:xfrm>
            <a:off x="47533" y="578107"/>
            <a:ext cx="6481223" cy="6158360"/>
          </a:xfrm>
          <a:prstGeom prst="rect">
            <a:avLst/>
          </a:prstGeom>
        </p:spPr>
      </p:pic>
      <p:sp>
        <p:nvSpPr>
          <p:cNvPr id="25" name="TextBox 24">
            <a:extLst>
              <a:ext uri="{FF2B5EF4-FFF2-40B4-BE49-F238E27FC236}">
                <a16:creationId xmlns:a16="http://schemas.microsoft.com/office/drawing/2014/main" id="{14C1B1D5-D5C6-4B49-87C1-B960C629B256}"/>
              </a:ext>
            </a:extLst>
          </p:cNvPr>
          <p:cNvSpPr txBox="1"/>
          <p:nvPr/>
        </p:nvSpPr>
        <p:spPr>
          <a:xfrm>
            <a:off x="0" y="42654"/>
            <a:ext cx="12191999"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Results</a:t>
            </a:r>
            <a:endParaRPr lang="en-US" sz="2000" b="1"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3E3C3932-51E9-49ED-AE28-E1488486818A}"/>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26" name="Picture 25"/>
          <p:cNvPicPr>
            <a:picLocks noChangeAspect="1"/>
          </p:cNvPicPr>
          <p:nvPr/>
        </p:nvPicPr>
        <p:blipFill>
          <a:blip r:embed="rId6"/>
          <a:stretch>
            <a:fillRect/>
          </a:stretch>
        </p:blipFill>
        <p:spPr>
          <a:xfrm>
            <a:off x="0" y="20595"/>
            <a:ext cx="1341120" cy="395423"/>
          </a:xfrm>
          <a:prstGeom prst="rect">
            <a:avLst/>
          </a:prstGeom>
        </p:spPr>
      </p:pic>
      <p:sp>
        <p:nvSpPr>
          <p:cNvPr id="12" name="Slide Number Placeholder 11"/>
          <p:cNvSpPr>
            <a:spLocks noGrp="1"/>
          </p:cNvSpPr>
          <p:nvPr>
            <p:ph type="sldNum" sz="quarter" idx="12"/>
          </p:nvPr>
        </p:nvSpPr>
        <p:spPr>
          <a:xfrm>
            <a:off x="11798247" y="6464882"/>
            <a:ext cx="365760" cy="365125"/>
          </a:xfrm>
          <a:solidFill>
            <a:schemeClr val="bg1"/>
          </a:solidFill>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22</a:t>
            </a:fld>
            <a:endParaRPr lang="en-IN" sz="1200" dirty="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7"/>
          <a:srcRect t="90225" r="50260"/>
          <a:stretch/>
        </p:blipFill>
        <p:spPr>
          <a:xfrm>
            <a:off x="4384903" y="6191502"/>
            <a:ext cx="3499409" cy="730648"/>
          </a:xfrm>
          <a:prstGeom prst="rect">
            <a:avLst/>
          </a:prstGeom>
        </p:spPr>
      </p:pic>
      <p:pic>
        <p:nvPicPr>
          <p:cNvPr id="15" name="Picture 14"/>
          <p:cNvPicPr>
            <a:picLocks noChangeAspect="1"/>
          </p:cNvPicPr>
          <p:nvPr/>
        </p:nvPicPr>
        <p:blipFill rotWithShape="1">
          <a:blip r:embed="rId7"/>
          <a:srcRect l="72440" t="93593" r="2519" b="1595"/>
          <a:stretch/>
        </p:blipFill>
        <p:spPr>
          <a:xfrm>
            <a:off x="460248" y="6470343"/>
            <a:ext cx="1761744" cy="359664"/>
          </a:xfrm>
          <a:prstGeom prst="rect">
            <a:avLst/>
          </a:prstGeom>
        </p:spPr>
      </p:pic>
      <p:pic>
        <p:nvPicPr>
          <p:cNvPr id="8" name="Picture 7"/>
          <p:cNvPicPr>
            <a:picLocks noChangeAspect="1"/>
          </p:cNvPicPr>
          <p:nvPr/>
        </p:nvPicPr>
        <p:blipFill>
          <a:blip r:embed="rId8"/>
          <a:stretch>
            <a:fillRect/>
          </a:stretch>
        </p:blipFill>
        <p:spPr>
          <a:xfrm>
            <a:off x="7353807" y="3545139"/>
            <a:ext cx="4137153" cy="2818901"/>
          </a:xfrm>
          <a:prstGeom prst="rect">
            <a:avLst/>
          </a:prstGeom>
        </p:spPr>
      </p:pic>
    </p:spTree>
    <p:extLst>
      <p:ext uri="{BB962C8B-B14F-4D97-AF65-F5344CB8AC3E}">
        <p14:creationId xmlns:p14="http://schemas.microsoft.com/office/powerpoint/2010/main" val="2497098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r>
              <a:rPr lang="en-IN" sz="1200" dirty="0" smtClean="0">
                <a:solidFill>
                  <a:schemeClr val="tx1"/>
                </a:solidFill>
                <a:latin typeface="Arial" panose="020B0604020202020204" pitchFamily="34" charset="0"/>
                <a:cs typeface="Arial" panose="020B0604020202020204" pitchFamily="34" charset="0"/>
              </a:rPr>
              <a:t>0</a:t>
            </a:r>
            <a:fld id="{C9C90E3F-710E-4129-B209-ECC608228050}" type="slidenum">
              <a:rPr lang="en-IN" sz="1200" smtClean="0">
                <a:solidFill>
                  <a:schemeClr val="tx1"/>
                </a:solidFill>
                <a:latin typeface="Arial" panose="020B0604020202020204" pitchFamily="34" charset="0"/>
                <a:cs typeface="Arial" panose="020B0604020202020204" pitchFamily="34" charset="0"/>
              </a:rPr>
              <a:t>23</a:t>
            </a:fld>
            <a:endParaRPr lang="en-IN" sz="1200" dirty="0">
              <a:solidFill>
                <a:schemeClr val="tx1"/>
              </a:solidFill>
              <a:latin typeface="Arial" panose="020B0604020202020204" pitchFamily="34" charset="0"/>
              <a:cs typeface="Arial" panose="020B0604020202020204" pitchFamily="34" charset="0"/>
            </a:endParaRPr>
          </a:p>
        </p:txBody>
      </p:sp>
      <p:grpSp>
        <p:nvGrpSpPr>
          <p:cNvPr id="27" name="Group 26"/>
          <p:cNvGrpSpPr/>
          <p:nvPr/>
        </p:nvGrpSpPr>
        <p:grpSpPr>
          <a:xfrm>
            <a:off x="522515" y="559834"/>
            <a:ext cx="11158884" cy="6232848"/>
            <a:chOff x="2031999" y="719666"/>
            <a:chExt cx="9701227" cy="5418667"/>
          </a:xfrm>
        </p:grpSpPr>
        <p:graphicFrame>
          <p:nvGraphicFramePr>
            <p:cNvPr id="7" name="Diagram 6"/>
            <p:cNvGraphicFramePr/>
            <p:nvPr>
              <p:extLst/>
            </p:nvPr>
          </p:nvGraphicFramePr>
          <p:xfrm>
            <a:off x="2031999" y="719666"/>
            <a:ext cx="970122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ectangle 21"/>
            <p:cNvSpPr/>
            <p:nvPr/>
          </p:nvSpPr>
          <p:spPr>
            <a:xfrm>
              <a:off x="2118049" y="1007790"/>
              <a:ext cx="1049599" cy="1086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1</a:t>
              </a:r>
            </a:p>
          </p:txBody>
        </p:sp>
        <p:sp>
          <p:nvSpPr>
            <p:cNvPr id="23" name="Rectangle 22"/>
            <p:cNvSpPr/>
            <p:nvPr/>
          </p:nvSpPr>
          <p:spPr>
            <a:xfrm>
              <a:off x="2604279" y="2267180"/>
              <a:ext cx="1076566" cy="1055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anose="020B0604020202020204" pitchFamily="34" charset="0"/>
                  <a:cs typeface="Arial" panose="020B0604020202020204" pitchFamily="34" charset="0"/>
                </a:rPr>
                <a:t>2</a:t>
              </a:r>
              <a:endParaRPr lang="en-US" b="1" dirty="0">
                <a:solidFill>
                  <a:schemeClr val="tx1"/>
                </a:solidFill>
                <a:latin typeface="Arial" panose="020B0604020202020204" pitchFamily="34" charset="0"/>
                <a:cs typeface="Arial" panose="020B0604020202020204" pitchFamily="34" charset="0"/>
              </a:endParaRPr>
            </a:p>
          </p:txBody>
        </p:sp>
        <p:sp>
          <p:nvSpPr>
            <p:cNvPr id="24" name="Rectangle 23"/>
            <p:cNvSpPr/>
            <p:nvPr/>
          </p:nvSpPr>
          <p:spPr>
            <a:xfrm>
              <a:off x="2574090" y="3537047"/>
              <a:ext cx="1076566" cy="1022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anose="020B0604020202020204" pitchFamily="34" charset="0"/>
                  <a:cs typeface="Arial" panose="020B0604020202020204" pitchFamily="34" charset="0"/>
                </a:rPr>
                <a:t>3</a:t>
              </a:r>
              <a:endParaRPr lang="en-US" b="1" dirty="0">
                <a:solidFill>
                  <a:schemeClr val="tx1"/>
                </a:solidFill>
                <a:latin typeface="Arial" panose="020B0604020202020204" pitchFamily="34" charset="0"/>
                <a:cs typeface="Arial" panose="020B0604020202020204" pitchFamily="34" charset="0"/>
              </a:endParaRPr>
            </a:p>
          </p:txBody>
        </p:sp>
        <p:sp>
          <p:nvSpPr>
            <p:cNvPr id="25" name="Rectangle 24"/>
            <p:cNvSpPr/>
            <p:nvPr/>
          </p:nvSpPr>
          <p:spPr>
            <a:xfrm>
              <a:off x="2118049" y="4774760"/>
              <a:ext cx="1049599" cy="1078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anose="020B0604020202020204" pitchFamily="34" charset="0"/>
                  <a:cs typeface="Arial" panose="020B0604020202020204" pitchFamily="34" charset="0"/>
                </a:rPr>
                <a:t>4</a:t>
              </a:r>
              <a:endParaRPr lang="en-US" b="1" dirty="0">
                <a:solidFill>
                  <a:schemeClr val="tx1"/>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8"/>
          <a:stretch>
            <a:fillRect/>
          </a:stretch>
        </p:blipFill>
        <p:spPr>
          <a:xfrm>
            <a:off x="0" y="20595"/>
            <a:ext cx="1341120" cy="395423"/>
          </a:xfrm>
          <a:prstGeom prst="rect">
            <a:avLst/>
          </a:prstGeom>
        </p:spPr>
      </p:pic>
    </p:spTree>
    <p:extLst>
      <p:ext uri="{BB962C8B-B14F-4D97-AF65-F5344CB8AC3E}">
        <p14:creationId xmlns:p14="http://schemas.microsoft.com/office/powerpoint/2010/main" val="26031820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24</a:t>
            </a:fld>
            <a:endParaRPr lang="en-IN" sz="1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Summary and Conclusion</a:t>
            </a:r>
            <a:endParaRPr lang="en-US" sz="2000" dirty="0"/>
          </a:p>
        </p:txBody>
      </p:sp>
      <p:graphicFrame>
        <p:nvGraphicFramePr>
          <p:cNvPr id="2" name="Table 1"/>
          <p:cNvGraphicFramePr>
            <a:graphicFrameLocks noGrp="1"/>
          </p:cNvGraphicFramePr>
          <p:nvPr>
            <p:extLst/>
          </p:nvPr>
        </p:nvGraphicFramePr>
        <p:xfrm>
          <a:off x="449177" y="750838"/>
          <a:ext cx="11349070" cy="5488591"/>
        </p:xfrm>
        <a:graphic>
          <a:graphicData uri="http://schemas.openxmlformats.org/drawingml/2006/table">
            <a:tbl>
              <a:tblPr firstRow="1" firstCol="1" bandRow="1">
                <a:tableStyleId>{5C22544A-7EE6-4342-B048-85BDC9FD1C3A}</a:tableStyleId>
              </a:tblPr>
              <a:tblGrid>
                <a:gridCol w="11349070">
                  <a:extLst>
                    <a:ext uri="{9D8B030D-6E8A-4147-A177-3AD203B41FA5}">
                      <a16:colId xmlns:a16="http://schemas.microsoft.com/office/drawing/2014/main" val="870606459"/>
                    </a:ext>
                  </a:extLst>
                </a:gridCol>
              </a:tblGrid>
              <a:tr h="902711">
                <a:tc>
                  <a:txBody>
                    <a:bodyPr/>
                    <a:lstStyle/>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800" b="0" kern="1200" dirty="0" smtClean="0">
                          <a:solidFill>
                            <a:schemeClr val="tx1"/>
                          </a:solidFill>
                          <a:effectLst/>
                          <a:latin typeface="Arial" panose="020B0604020202020204" pitchFamily="34" charset="0"/>
                          <a:ea typeface="+mn-ea"/>
                          <a:cs typeface="Arial" panose="020B0604020202020204" pitchFamily="34" charset="0"/>
                        </a:rPr>
                        <a:t>A</a:t>
                      </a:r>
                      <a:r>
                        <a:rPr lang="en-US" sz="1800" b="0" kern="1200" baseline="0" dirty="0" smtClean="0">
                          <a:solidFill>
                            <a:schemeClr val="tx1"/>
                          </a:solidFill>
                          <a:effectLst/>
                          <a:latin typeface="Arial" panose="020B0604020202020204" pitchFamily="34" charset="0"/>
                          <a:ea typeface="+mn-ea"/>
                          <a:cs typeface="Arial" panose="020B0604020202020204" pitchFamily="34" charset="0"/>
                        </a:rPr>
                        <a:t> generalized framework using an objective based MCDM method to identify potential locations for </a:t>
                      </a:r>
                      <a:r>
                        <a:rPr lang="en-US" sz="1800" b="0" kern="1200" baseline="0" dirty="0" err="1" smtClean="0">
                          <a:solidFill>
                            <a:schemeClr val="tx1"/>
                          </a:solidFill>
                          <a:effectLst/>
                          <a:latin typeface="Arial" panose="020B0604020202020204" pitchFamily="34" charset="0"/>
                          <a:ea typeface="+mn-ea"/>
                          <a:cs typeface="Arial" panose="020B0604020202020204" pitchFamily="34" charset="0"/>
                        </a:rPr>
                        <a:t>SuDS</a:t>
                      </a:r>
                      <a:r>
                        <a:rPr lang="en-US" sz="1800" b="0" kern="1200" baseline="0" dirty="0" smtClean="0">
                          <a:solidFill>
                            <a:schemeClr val="tx1"/>
                          </a:solidFill>
                          <a:effectLst/>
                          <a:latin typeface="Arial" panose="020B0604020202020204" pitchFamily="34" charset="0"/>
                          <a:ea typeface="+mn-ea"/>
                          <a:cs typeface="Arial" panose="020B0604020202020204" pitchFamily="34" charset="0"/>
                        </a:rPr>
                        <a:t> elements. (Hydrologic perspective)</a:t>
                      </a:r>
                      <a:endParaRPr lang="en-US" sz="1800" b="0" kern="1200" dirty="0" smtClean="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1F7FD"/>
                    </a:solidFill>
                  </a:tcPr>
                </a:tc>
                <a:extLst>
                  <a:ext uri="{0D108BD9-81ED-4DB2-BD59-A6C34878D82A}">
                    <a16:rowId xmlns:a16="http://schemas.microsoft.com/office/drawing/2014/main" val="553528783"/>
                  </a:ext>
                </a:extLst>
              </a:tr>
              <a:tr h="1146470">
                <a:tc>
                  <a:txBody>
                    <a:bodyPr/>
                    <a:lstStyle/>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800" b="0" kern="1200" dirty="0" smtClean="0">
                          <a:solidFill>
                            <a:schemeClr val="tx1"/>
                          </a:solidFill>
                          <a:effectLst/>
                          <a:latin typeface="Arial" panose="020B0604020202020204" pitchFamily="34" charset="0"/>
                          <a:ea typeface="+mn-ea"/>
                          <a:cs typeface="Arial" panose="020B0604020202020204" pitchFamily="34" charset="0"/>
                        </a:rPr>
                        <a:t>Addresses all 3 questions</a:t>
                      </a:r>
                      <a:r>
                        <a:rPr lang="en-US" sz="1800" b="0" kern="1200" baseline="0" dirty="0" smtClean="0">
                          <a:solidFill>
                            <a:schemeClr val="tx1"/>
                          </a:solidFill>
                          <a:effectLst/>
                          <a:latin typeface="Arial" panose="020B0604020202020204" pitchFamily="34" charset="0"/>
                          <a:ea typeface="+mn-ea"/>
                          <a:cs typeface="Arial" panose="020B0604020202020204" pitchFamily="34" charset="0"/>
                        </a:rPr>
                        <a:t>: Which element? Where to locate? and How much area to allocate?</a:t>
                      </a:r>
                      <a:endParaRPr lang="en-US" sz="1800" b="0" kern="1200" dirty="0" smtClean="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1F7FD"/>
                    </a:solidFill>
                  </a:tcPr>
                </a:tc>
                <a:extLst>
                  <a:ext uri="{0D108BD9-81ED-4DB2-BD59-A6C34878D82A}">
                    <a16:rowId xmlns:a16="http://schemas.microsoft.com/office/drawing/2014/main" val="583630261"/>
                  </a:ext>
                </a:extLst>
              </a:tr>
              <a:tr h="1146470">
                <a:tc>
                  <a:txBody>
                    <a:bodyPr/>
                    <a:lstStyle/>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800" b="0" kern="1200" dirty="0" smtClean="0">
                          <a:solidFill>
                            <a:schemeClr val="tx1"/>
                          </a:solidFill>
                          <a:effectLst/>
                          <a:latin typeface="Arial" panose="020B0604020202020204" pitchFamily="34" charset="0"/>
                          <a:ea typeface="+mn-ea"/>
                          <a:cs typeface="Arial" panose="020B0604020202020204" pitchFamily="34" charset="0"/>
                        </a:rPr>
                        <a:t>Simulation</a:t>
                      </a:r>
                      <a:r>
                        <a:rPr lang="en-US" sz="1800" b="0" kern="1200" baseline="0" dirty="0" smtClean="0">
                          <a:solidFill>
                            <a:schemeClr val="tx1"/>
                          </a:solidFill>
                          <a:effectLst/>
                          <a:latin typeface="Arial" panose="020B0604020202020204" pitchFamily="34" charset="0"/>
                          <a:ea typeface="+mn-ea"/>
                          <a:cs typeface="Arial" panose="020B0604020202020204" pitchFamily="34" charset="0"/>
                        </a:rPr>
                        <a:t> – Optimization framework for SWAT urban HRUs synthetically modelled using SWMM</a:t>
                      </a:r>
                      <a:endParaRPr lang="en-US" sz="1800" b="0" kern="1200" dirty="0" smtClean="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1F7FD"/>
                    </a:solidFill>
                  </a:tcPr>
                </a:tc>
                <a:extLst>
                  <a:ext uri="{0D108BD9-81ED-4DB2-BD59-A6C34878D82A}">
                    <a16:rowId xmlns:a16="http://schemas.microsoft.com/office/drawing/2014/main" val="3921743880"/>
                  </a:ext>
                </a:extLst>
              </a:tr>
              <a:tr h="1146470">
                <a:tc>
                  <a:txBody>
                    <a:bodyPr/>
                    <a:lstStyle/>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800" b="0" kern="1200" dirty="0" smtClean="0">
                          <a:solidFill>
                            <a:schemeClr val="tx1"/>
                          </a:solidFill>
                          <a:effectLst/>
                          <a:latin typeface="Arial" panose="020B0604020202020204" pitchFamily="34" charset="0"/>
                          <a:ea typeface="+mn-ea"/>
                          <a:cs typeface="Arial" panose="020B0604020202020204" pitchFamily="34" charset="0"/>
                        </a:rPr>
                        <a:t>Assessment of </a:t>
                      </a:r>
                      <a:r>
                        <a:rPr lang="en-US" sz="1800" b="0" kern="1200" dirty="0" err="1" smtClean="0">
                          <a:solidFill>
                            <a:schemeClr val="tx1"/>
                          </a:solidFill>
                          <a:effectLst/>
                          <a:latin typeface="Arial" panose="020B0604020202020204" pitchFamily="34" charset="0"/>
                          <a:ea typeface="+mn-ea"/>
                          <a:cs typeface="Arial" panose="020B0604020202020204" pitchFamily="34" charset="0"/>
                        </a:rPr>
                        <a:t>SuDS</a:t>
                      </a:r>
                      <a:r>
                        <a:rPr lang="en-US" sz="1800" b="0" kern="1200" baseline="0" dirty="0" smtClean="0">
                          <a:solidFill>
                            <a:schemeClr val="tx1"/>
                          </a:solidFill>
                          <a:effectLst/>
                          <a:latin typeface="Arial" panose="020B0604020202020204" pitchFamily="34" charset="0"/>
                          <a:ea typeface="+mn-ea"/>
                          <a:cs typeface="Arial" panose="020B0604020202020204" pitchFamily="34" charset="0"/>
                        </a:rPr>
                        <a:t> elements at a river basin scale using SWAT MLGA</a:t>
                      </a:r>
                      <a:endParaRPr lang="en-US" sz="1800" b="0" kern="1200" dirty="0" smtClean="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1F7FD"/>
                    </a:solidFill>
                  </a:tcPr>
                </a:tc>
                <a:extLst>
                  <a:ext uri="{0D108BD9-81ED-4DB2-BD59-A6C34878D82A}">
                    <a16:rowId xmlns:a16="http://schemas.microsoft.com/office/drawing/2014/main" val="439489771"/>
                  </a:ext>
                </a:extLst>
              </a:tr>
              <a:tr h="1146470">
                <a:tc>
                  <a:txBody>
                    <a:bodyPr/>
                    <a:lstStyle/>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800" b="0" kern="1200" dirty="0" smtClean="0">
                          <a:solidFill>
                            <a:schemeClr val="tx1"/>
                          </a:solidFill>
                          <a:effectLst/>
                          <a:latin typeface="Arial" panose="020B0604020202020204" pitchFamily="34" charset="0"/>
                          <a:ea typeface="+mn-ea"/>
                          <a:cs typeface="Arial" panose="020B0604020202020204" pitchFamily="34" charset="0"/>
                        </a:rPr>
                        <a:t>Significant</a:t>
                      </a:r>
                      <a:r>
                        <a:rPr lang="en-US" sz="1800" b="0" kern="1200" baseline="0" dirty="0" smtClean="0">
                          <a:solidFill>
                            <a:schemeClr val="tx1"/>
                          </a:solidFill>
                          <a:effectLst/>
                          <a:latin typeface="Arial" panose="020B0604020202020204" pitchFamily="34" charset="0"/>
                          <a:ea typeface="+mn-ea"/>
                          <a:cs typeface="Arial" panose="020B0604020202020204" pitchFamily="34" charset="0"/>
                        </a:rPr>
                        <a:t> influence of </a:t>
                      </a:r>
                      <a:r>
                        <a:rPr lang="en-US" sz="1800" b="0" kern="1200" baseline="0" dirty="0" err="1" smtClean="0">
                          <a:solidFill>
                            <a:schemeClr val="tx1"/>
                          </a:solidFill>
                          <a:effectLst/>
                          <a:latin typeface="Arial" panose="020B0604020202020204" pitchFamily="34" charset="0"/>
                          <a:ea typeface="+mn-ea"/>
                          <a:cs typeface="Arial" panose="020B0604020202020204" pitchFamily="34" charset="0"/>
                        </a:rPr>
                        <a:t>SuDS</a:t>
                      </a:r>
                      <a:r>
                        <a:rPr lang="en-US" sz="1800" b="0" kern="1200" baseline="0" dirty="0" smtClean="0">
                          <a:solidFill>
                            <a:schemeClr val="tx1"/>
                          </a:solidFill>
                          <a:effectLst/>
                          <a:latin typeface="Arial" panose="020B0604020202020204" pitchFamily="34" charset="0"/>
                          <a:ea typeface="+mn-ea"/>
                          <a:cs typeface="Arial" panose="020B0604020202020204" pitchFamily="34" charset="0"/>
                        </a:rPr>
                        <a:t> elements on the water balance of the catchment</a:t>
                      </a:r>
                      <a:endParaRPr lang="en-US" sz="1800" b="0" kern="1200" dirty="0" smtClean="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1F7FD"/>
                    </a:solidFill>
                  </a:tcPr>
                </a:tc>
                <a:extLst>
                  <a:ext uri="{0D108BD9-81ED-4DB2-BD59-A6C34878D82A}">
                    <a16:rowId xmlns:a16="http://schemas.microsoft.com/office/drawing/2014/main" val="3777592725"/>
                  </a:ext>
                </a:extLst>
              </a:tr>
            </a:tbl>
          </a:graphicData>
        </a:graphic>
      </p:graphicFrame>
      <p:pic>
        <p:nvPicPr>
          <p:cNvPr id="6" name="Picture 5">
            <a:extLst>
              <a:ext uri="{FF2B5EF4-FFF2-40B4-BE49-F238E27FC236}">
                <a16:creationId xmlns:a16="http://schemas.microsoft.com/office/drawing/2014/main" id="{3E3C3932-51E9-49ED-AE28-E1488486818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7" name="Picture 6"/>
          <p:cNvPicPr>
            <a:picLocks noChangeAspect="1"/>
          </p:cNvPicPr>
          <p:nvPr/>
        </p:nvPicPr>
        <p:blipFill>
          <a:blip r:embed="rId4"/>
          <a:stretch>
            <a:fillRect/>
          </a:stretch>
        </p:blipFill>
        <p:spPr>
          <a:xfrm>
            <a:off x="0" y="20595"/>
            <a:ext cx="1341120" cy="395423"/>
          </a:xfrm>
          <a:prstGeom prst="rect">
            <a:avLst/>
          </a:prstGeom>
        </p:spPr>
      </p:pic>
    </p:spTree>
    <p:extLst>
      <p:ext uri="{BB962C8B-B14F-4D97-AF65-F5344CB8AC3E}">
        <p14:creationId xmlns:p14="http://schemas.microsoft.com/office/powerpoint/2010/main" val="8666527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6E1C934-C3D3-4240-BB80-C025F862B22A}"/>
              </a:ext>
            </a:extLst>
          </p:cNvPr>
          <p:cNvSpPr txBox="1"/>
          <p:nvPr/>
        </p:nvSpPr>
        <p:spPr>
          <a:xfrm>
            <a:off x="4971823" y="3325828"/>
            <a:ext cx="2307934" cy="461665"/>
          </a:xfrm>
          <a:prstGeom prst="rect">
            <a:avLst/>
          </a:prstGeom>
          <a:solidFill>
            <a:srgbClr val="F7FFFF"/>
          </a:solidFill>
        </p:spPr>
        <p:txBody>
          <a:bodyPr wrap="square" rtlCol="0">
            <a:spAutoFit/>
          </a:bodyPr>
          <a:lstStyle/>
          <a:p>
            <a:pPr algn="ctr"/>
            <a:r>
              <a:rPr lang="en-IN" sz="2400" b="1" dirty="0">
                <a:latin typeface="Arial" panose="020B0604020202020204" pitchFamily="34" charset="0"/>
                <a:cs typeface="Arial" panose="020B0604020202020204" pitchFamily="34" charset="0"/>
              </a:rPr>
              <a:t>THANK YOU</a:t>
            </a:r>
          </a:p>
        </p:txBody>
      </p:sp>
      <p:grpSp>
        <p:nvGrpSpPr>
          <p:cNvPr id="7" name="Group 6">
            <a:extLst>
              <a:ext uri="{FF2B5EF4-FFF2-40B4-BE49-F238E27FC236}">
                <a16:creationId xmlns:a16="http://schemas.microsoft.com/office/drawing/2014/main" id="{AC35A335-001D-4EAE-A787-93B202E0C8C5}"/>
              </a:ext>
            </a:extLst>
          </p:cNvPr>
          <p:cNvGrpSpPr/>
          <p:nvPr/>
        </p:nvGrpSpPr>
        <p:grpSpPr>
          <a:xfrm>
            <a:off x="4531028" y="1938008"/>
            <a:ext cx="3189525" cy="3237308"/>
            <a:chOff x="4911364" y="2243579"/>
            <a:chExt cx="2516957" cy="2554664"/>
          </a:xfrm>
          <a:effectLst>
            <a:outerShdw blurRad="660400" sx="98000" sy="98000" algn="ctr" rotWithShape="0">
              <a:schemeClr val="bg2">
                <a:lumMod val="50000"/>
              </a:schemeClr>
            </a:outerShdw>
          </a:effectLst>
        </p:grpSpPr>
        <p:sp>
          <p:nvSpPr>
            <p:cNvPr id="8" name="Diamond 7">
              <a:extLst>
                <a:ext uri="{FF2B5EF4-FFF2-40B4-BE49-F238E27FC236}">
                  <a16:creationId xmlns:a16="http://schemas.microsoft.com/office/drawing/2014/main" id="{5DB57BC2-6405-49C9-AA9E-85950C23AEE6}"/>
                </a:ext>
              </a:extLst>
            </p:cNvPr>
            <p:cNvSpPr/>
            <p:nvPr/>
          </p:nvSpPr>
          <p:spPr>
            <a:xfrm>
              <a:off x="4911364" y="2243579"/>
              <a:ext cx="2516957" cy="2554664"/>
            </a:xfrm>
            <a:prstGeom prst="diamond">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Diamond 8">
              <a:extLst>
                <a:ext uri="{FF2B5EF4-FFF2-40B4-BE49-F238E27FC236}">
                  <a16:creationId xmlns:a16="http://schemas.microsoft.com/office/drawing/2014/main" id="{30611C63-BF16-46B0-8214-6520833AF125}"/>
                </a:ext>
              </a:extLst>
            </p:cNvPr>
            <p:cNvSpPr/>
            <p:nvPr/>
          </p:nvSpPr>
          <p:spPr>
            <a:xfrm>
              <a:off x="5017398" y="2351202"/>
              <a:ext cx="2304888" cy="2339418"/>
            </a:xfrm>
            <a:prstGeom prst="diamond">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Tree>
    <p:extLst>
      <p:ext uri="{BB962C8B-B14F-4D97-AF65-F5344CB8AC3E}">
        <p14:creationId xmlns:p14="http://schemas.microsoft.com/office/powerpoint/2010/main" val="42242500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r>
              <a:rPr lang="en-IN" sz="1200" dirty="0" smtClean="0">
                <a:solidFill>
                  <a:schemeClr val="tx1"/>
                </a:solidFill>
                <a:latin typeface="Arial" panose="020B0604020202020204" pitchFamily="34" charset="0"/>
                <a:cs typeface="Arial" panose="020B0604020202020204" pitchFamily="34" charset="0"/>
              </a:rPr>
              <a:t>0</a:t>
            </a:r>
            <a:fld id="{C9C90E3F-710E-4129-B209-ECC608228050}" type="slidenum">
              <a:rPr lang="en-IN" sz="1200" smtClean="0">
                <a:solidFill>
                  <a:schemeClr val="tx1"/>
                </a:solidFill>
                <a:latin typeface="Arial" panose="020B0604020202020204" pitchFamily="34" charset="0"/>
                <a:cs typeface="Arial" panose="020B0604020202020204" pitchFamily="34" charset="0"/>
              </a:rPr>
              <a:t>26</a:t>
            </a:fld>
            <a:endParaRPr lang="en-IN" sz="1200" dirty="0">
              <a:solidFill>
                <a:schemeClr val="tx1"/>
              </a:solidFill>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23ADC4A0-2A10-4969-B9F2-47DAF5655AE8}"/>
              </a:ext>
            </a:extLst>
          </p:cNvPr>
          <p:cNvGrpSpPr/>
          <p:nvPr/>
        </p:nvGrpSpPr>
        <p:grpSpPr>
          <a:xfrm>
            <a:off x="2008872" y="1007706"/>
            <a:ext cx="8142834" cy="5103284"/>
            <a:chOff x="1791477" y="895739"/>
            <a:chExt cx="7931021" cy="5065960"/>
          </a:xfrm>
        </p:grpSpPr>
        <p:sp>
          <p:nvSpPr>
            <p:cNvPr id="37" name="Rectangle 36">
              <a:extLst>
                <a:ext uri="{FF2B5EF4-FFF2-40B4-BE49-F238E27FC236}">
                  <a16:creationId xmlns:a16="http://schemas.microsoft.com/office/drawing/2014/main" id="{31C65620-F288-4653-AD7E-DCA76B20F653}"/>
                </a:ext>
              </a:extLst>
            </p:cNvPr>
            <p:cNvSpPr/>
            <p:nvPr/>
          </p:nvSpPr>
          <p:spPr>
            <a:xfrm>
              <a:off x="1791477" y="895739"/>
              <a:ext cx="7931021" cy="5065960"/>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8" name="Group 37">
              <a:extLst>
                <a:ext uri="{FF2B5EF4-FFF2-40B4-BE49-F238E27FC236}">
                  <a16:creationId xmlns:a16="http://schemas.microsoft.com/office/drawing/2014/main" id="{E656D56E-B4EE-4753-A91A-6EBBDEB3634D}"/>
                </a:ext>
              </a:extLst>
            </p:cNvPr>
            <p:cNvGrpSpPr/>
            <p:nvPr/>
          </p:nvGrpSpPr>
          <p:grpSpPr>
            <a:xfrm>
              <a:off x="2547256" y="1492898"/>
              <a:ext cx="6885993" cy="3744226"/>
              <a:chOff x="2547256" y="1492898"/>
              <a:chExt cx="6885993" cy="3744226"/>
            </a:xfrm>
          </p:grpSpPr>
          <p:pic>
            <p:nvPicPr>
              <p:cNvPr id="47" name="Picture 46">
                <a:extLst>
                  <a:ext uri="{FF2B5EF4-FFF2-40B4-BE49-F238E27FC236}">
                    <a16:creationId xmlns:a16="http://schemas.microsoft.com/office/drawing/2014/main" id="{91E9F0B3-402B-4AEF-9D17-DC78AA43F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337" b="2390"/>
              <a:stretch/>
            </p:blipFill>
            <p:spPr>
              <a:xfrm>
                <a:off x="2547257" y="1650956"/>
                <a:ext cx="6433204" cy="3555526"/>
              </a:xfrm>
              <a:prstGeom prst="rect">
                <a:avLst/>
              </a:prstGeom>
            </p:spPr>
          </p:pic>
          <p:sp>
            <p:nvSpPr>
              <p:cNvPr id="48" name="TextBox 47">
                <a:extLst>
                  <a:ext uri="{FF2B5EF4-FFF2-40B4-BE49-F238E27FC236}">
                    <a16:creationId xmlns:a16="http://schemas.microsoft.com/office/drawing/2014/main" id="{1BA2BE83-5B00-492A-8529-D780EDD38E84}"/>
                  </a:ext>
                </a:extLst>
              </p:cNvPr>
              <p:cNvSpPr txBox="1"/>
              <p:nvPr/>
            </p:nvSpPr>
            <p:spPr>
              <a:xfrm>
                <a:off x="4385388" y="1641625"/>
                <a:ext cx="2967134" cy="980277"/>
              </a:xfrm>
              <a:prstGeom prst="rect">
                <a:avLst/>
              </a:prstGeom>
              <a:solidFill>
                <a:schemeClr val="bg1"/>
              </a:solidFill>
            </p:spPr>
            <p:txBody>
              <a:bodyPr wrap="square" rtlCol="0">
                <a:spAutoFit/>
              </a:bodyPr>
              <a:lstStyle/>
              <a:p>
                <a:endParaRPr lang="en-IN" dirty="0"/>
              </a:p>
            </p:txBody>
          </p:sp>
          <p:sp>
            <p:nvSpPr>
              <p:cNvPr id="49" name="TextBox 48">
                <a:extLst>
                  <a:ext uri="{FF2B5EF4-FFF2-40B4-BE49-F238E27FC236}">
                    <a16:creationId xmlns:a16="http://schemas.microsoft.com/office/drawing/2014/main" id="{94EE7C1B-AC4D-4485-9280-83E217E745C1}"/>
                  </a:ext>
                </a:extLst>
              </p:cNvPr>
              <p:cNvSpPr txBox="1"/>
              <p:nvPr/>
            </p:nvSpPr>
            <p:spPr>
              <a:xfrm>
                <a:off x="2547257" y="1737151"/>
                <a:ext cx="2845838" cy="396000"/>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Reduced time to peak</a:t>
                </a:r>
                <a:endParaRPr lang="en-IN" sz="1600" dirty="0">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ED78D7BD-2CC9-45A9-84AF-6442BAAE7F4C}"/>
                  </a:ext>
                </a:extLst>
              </p:cNvPr>
              <p:cNvSpPr txBox="1"/>
              <p:nvPr/>
            </p:nvSpPr>
            <p:spPr>
              <a:xfrm>
                <a:off x="4058816" y="2929812"/>
                <a:ext cx="2220686"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Shorter Recession</a:t>
                </a:r>
                <a:endParaRPr lang="en-IN" sz="1600" dirty="0">
                  <a:latin typeface="Arial" panose="020B0604020202020204" pitchFamily="34" charset="0"/>
                  <a:cs typeface="Arial" panose="020B0604020202020204" pitchFamily="34" charset="0"/>
                </a:endParaRPr>
              </a:p>
            </p:txBody>
          </p:sp>
          <p:sp>
            <p:nvSpPr>
              <p:cNvPr id="51" name="Right Triangle 50">
                <a:extLst>
                  <a:ext uri="{FF2B5EF4-FFF2-40B4-BE49-F238E27FC236}">
                    <a16:creationId xmlns:a16="http://schemas.microsoft.com/office/drawing/2014/main" id="{C88476E9-A272-4538-A970-F2F7EBF1019F}"/>
                  </a:ext>
                </a:extLst>
              </p:cNvPr>
              <p:cNvSpPr/>
              <p:nvPr/>
            </p:nvSpPr>
            <p:spPr>
              <a:xfrm>
                <a:off x="3984171" y="4463812"/>
                <a:ext cx="1315617" cy="68668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2" name="TextBox 51">
                <a:extLst>
                  <a:ext uri="{FF2B5EF4-FFF2-40B4-BE49-F238E27FC236}">
                    <a16:creationId xmlns:a16="http://schemas.microsoft.com/office/drawing/2014/main" id="{6B24C8F7-0E07-484E-8D14-41733691C911}"/>
                  </a:ext>
                </a:extLst>
              </p:cNvPr>
              <p:cNvSpPr txBox="1"/>
              <p:nvPr/>
            </p:nvSpPr>
            <p:spPr>
              <a:xfrm>
                <a:off x="6456784" y="4510467"/>
                <a:ext cx="1950098" cy="338554"/>
              </a:xfrm>
              <a:prstGeom prst="rect">
                <a:avLst/>
              </a:prstGeom>
              <a:solidFill>
                <a:schemeClr val="bg1"/>
              </a:solidFill>
            </p:spPr>
            <p:txBody>
              <a:bodyPr wrap="square" rtlCol="0">
                <a:spAutoFit/>
              </a:bodyPr>
              <a:lstStyle/>
              <a:p>
                <a:r>
                  <a:rPr lang="en-US" sz="1600" dirty="0">
                    <a:latin typeface="Arial" panose="020B0604020202020204" pitchFamily="34" charset="0"/>
                    <a:cs typeface="Arial" panose="020B0604020202020204" pitchFamily="34" charset="0"/>
                  </a:rPr>
                  <a:t>High Baseflow</a:t>
                </a:r>
                <a:endParaRPr lang="en-IN" sz="1600" dirty="0">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1582FAB6-034F-4095-9AB4-EF09FD6B883E}"/>
                  </a:ext>
                </a:extLst>
              </p:cNvPr>
              <p:cNvSpPr txBox="1"/>
              <p:nvPr/>
            </p:nvSpPr>
            <p:spPr>
              <a:xfrm>
                <a:off x="3396339" y="4898570"/>
                <a:ext cx="1894115"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Low Baseflow</a:t>
                </a:r>
                <a:endParaRPr lang="en-IN" sz="1600" dirty="0">
                  <a:latin typeface="Arial" panose="020B0604020202020204" pitchFamily="34" charset="0"/>
                  <a:cs typeface="Arial" panose="020B0604020202020204" pitchFamily="34" charset="0"/>
                </a:endParaRPr>
              </a:p>
            </p:txBody>
          </p:sp>
          <p:cxnSp>
            <p:nvCxnSpPr>
              <p:cNvPr id="54" name="Straight Arrow Connector 53">
                <a:extLst>
                  <a:ext uri="{FF2B5EF4-FFF2-40B4-BE49-F238E27FC236}">
                    <a16:creationId xmlns:a16="http://schemas.microsoft.com/office/drawing/2014/main" id="{1F7C1D7C-9321-4BBF-9972-9394C0DCA7DF}"/>
                  </a:ext>
                </a:extLst>
              </p:cNvPr>
              <p:cNvCxnSpPr/>
              <p:nvPr/>
            </p:nvCxnSpPr>
            <p:spPr>
              <a:xfrm flipV="1">
                <a:off x="2547257" y="1492898"/>
                <a:ext cx="0" cy="3713584"/>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55" name="Straight Arrow Connector 54">
                <a:extLst>
                  <a:ext uri="{FF2B5EF4-FFF2-40B4-BE49-F238E27FC236}">
                    <a16:creationId xmlns:a16="http://schemas.microsoft.com/office/drawing/2014/main" id="{6EE9221E-C2DA-4831-8A08-C4C4BD6EEEBF}"/>
                  </a:ext>
                </a:extLst>
              </p:cNvPr>
              <p:cNvCxnSpPr/>
              <p:nvPr/>
            </p:nvCxnSpPr>
            <p:spPr>
              <a:xfrm>
                <a:off x="2547257" y="5206482"/>
                <a:ext cx="6885992"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56" name="TextBox 55">
                <a:extLst>
                  <a:ext uri="{FF2B5EF4-FFF2-40B4-BE49-F238E27FC236}">
                    <a16:creationId xmlns:a16="http://schemas.microsoft.com/office/drawing/2014/main" id="{FD72A4A9-23F4-43B7-99F9-6A9484DB6EE2}"/>
                  </a:ext>
                </a:extLst>
              </p:cNvPr>
              <p:cNvSpPr txBox="1"/>
              <p:nvPr/>
            </p:nvSpPr>
            <p:spPr>
              <a:xfrm>
                <a:off x="2565919" y="2114489"/>
                <a:ext cx="1044000" cy="162000"/>
              </a:xfrm>
              <a:prstGeom prst="rect">
                <a:avLst/>
              </a:prstGeom>
              <a:solidFill>
                <a:schemeClr val="bg1"/>
              </a:solidFill>
            </p:spPr>
            <p:txBody>
              <a:bodyPr wrap="square" rtlCol="0">
                <a:spAutoFit/>
              </a:bodyPr>
              <a:lstStyle/>
              <a:p>
                <a:endParaRPr lang="en-IN" dirty="0"/>
              </a:p>
            </p:txBody>
          </p:sp>
          <p:cxnSp>
            <p:nvCxnSpPr>
              <p:cNvPr id="57" name="Straight Arrow Connector 56">
                <a:extLst>
                  <a:ext uri="{FF2B5EF4-FFF2-40B4-BE49-F238E27FC236}">
                    <a16:creationId xmlns:a16="http://schemas.microsoft.com/office/drawing/2014/main" id="{5D7143FB-A02E-4740-982B-8C95DF3E82A8}"/>
                  </a:ext>
                </a:extLst>
              </p:cNvPr>
              <p:cNvCxnSpPr/>
              <p:nvPr/>
            </p:nvCxnSpPr>
            <p:spPr>
              <a:xfrm>
                <a:off x="2547256" y="2257827"/>
                <a:ext cx="1062000" cy="0"/>
              </a:xfrm>
              <a:prstGeom prst="straightConnector1">
                <a:avLst/>
              </a:prstGeom>
              <a:ln w="38100">
                <a:headEnd type="triangle"/>
                <a:tailEnd type="triangle"/>
              </a:ln>
            </p:spPr>
            <p:style>
              <a:lnRef idx="2">
                <a:schemeClr val="dk1"/>
              </a:lnRef>
              <a:fillRef idx="0">
                <a:schemeClr val="dk1"/>
              </a:fillRef>
              <a:effectRef idx="1">
                <a:schemeClr val="dk1"/>
              </a:effectRef>
              <a:fontRef idx="minor">
                <a:schemeClr val="tx1"/>
              </a:fontRef>
            </p:style>
          </p:cxnSp>
        </p:grpSp>
        <p:sp>
          <p:nvSpPr>
            <p:cNvPr id="39" name="TextBox 38">
              <a:extLst>
                <a:ext uri="{FF2B5EF4-FFF2-40B4-BE49-F238E27FC236}">
                  <a16:creationId xmlns:a16="http://schemas.microsoft.com/office/drawing/2014/main" id="{47107495-CA43-464E-81BE-20020C6E7374}"/>
                </a:ext>
              </a:extLst>
            </p:cNvPr>
            <p:cNvSpPr txBox="1"/>
            <p:nvPr/>
          </p:nvSpPr>
          <p:spPr>
            <a:xfrm>
              <a:off x="1959429" y="1884784"/>
              <a:ext cx="449656" cy="2964237"/>
            </a:xfrm>
            <a:prstGeom prst="rect">
              <a:avLst/>
            </a:prstGeom>
            <a:noFill/>
          </p:spPr>
          <p:txBody>
            <a:bodyPr vert="vert270" wrap="square" rtlCol="0">
              <a:spAutoFit/>
            </a:bodyPr>
            <a:lstStyle/>
            <a:p>
              <a:pPr algn="ctr"/>
              <a:r>
                <a:rPr lang="en-US" dirty="0" smtClean="0">
                  <a:latin typeface="Arial" panose="020B0604020202020204" pitchFamily="34" charset="0"/>
                  <a:cs typeface="Arial" panose="020B0604020202020204" pitchFamily="34" charset="0"/>
                </a:rPr>
                <a:t>Flow</a:t>
              </a:r>
              <a:endParaRPr lang="en-IN"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447471FB-9E0A-4845-A49E-CBE3F07654B7}"/>
                </a:ext>
              </a:extLst>
            </p:cNvPr>
            <p:cNvSpPr txBox="1"/>
            <p:nvPr/>
          </p:nvSpPr>
          <p:spPr>
            <a:xfrm>
              <a:off x="4058816" y="5318449"/>
              <a:ext cx="3470988"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Time</a:t>
              </a:r>
              <a:endParaRPr lang="en-IN" dirty="0">
                <a:latin typeface="Arial" panose="020B060402020202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FC3D42CB-040F-482F-8651-3BDDD74DC05F}"/>
                </a:ext>
              </a:extLst>
            </p:cNvPr>
            <p:cNvGrpSpPr/>
            <p:nvPr/>
          </p:nvGrpSpPr>
          <p:grpSpPr>
            <a:xfrm>
              <a:off x="6479403" y="2736593"/>
              <a:ext cx="3062383" cy="724992"/>
              <a:chOff x="6279502" y="1976934"/>
              <a:chExt cx="3062383" cy="724992"/>
            </a:xfrm>
          </p:grpSpPr>
          <p:cxnSp>
            <p:nvCxnSpPr>
              <p:cNvPr id="43" name="Straight Connector 42">
                <a:extLst>
                  <a:ext uri="{FF2B5EF4-FFF2-40B4-BE49-F238E27FC236}">
                    <a16:creationId xmlns:a16="http://schemas.microsoft.com/office/drawing/2014/main" id="{14B50346-D328-4A4C-83E9-C17DE21D055D}"/>
                  </a:ext>
                </a:extLst>
              </p:cNvPr>
              <p:cNvCxnSpPr/>
              <p:nvPr/>
            </p:nvCxnSpPr>
            <p:spPr>
              <a:xfrm>
                <a:off x="6279502" y="2569629"/>
                <a:ext cx="900000" cy="0"/>
              </a:xfrm>
              <a:prstGeom prst="line">
                <a:avLst/>
              </a:prstGeom>
              <a:ln w="38100">
                <a:solidFill>
                  <a:srgbClr val="3C3CD8"/>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C0076B7-19DF-4CC1-9A2A-1DC60FFF524B}"/>
                  </a:ext>
                </a:extLst>
              </p:cNvPr>
              <p:cNvCxnSpPr/>
              <p:nvPr/>
            </p:nvCxnSpPr>
            <p:spPr>
              <a:xfrm>
                <a:off x="6279502" y="2156332"/>
                <a:ext cx="900000"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AD195BB-443E-4ADB-B875-4F4C47982463}"/>
                  </a:ext>
                </a:extLst>
              </p:cNvPr>
              <p:cNvSpPr txBox="1"/>
              <p:nvPr/>
            </p:nvSpPr>
            <p:spPr>
              <a:xfrm>
                <a:off x="7210008" y="1976934"/>
                <a:ext cx="2131877"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Post development</a:t>
                </a:r>
                <a:endParaRPr lang="en-IN" sz="16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8B343762-46C5-4735-A920-2FABE19298DC}"/>
                  </a:ext>
                </a:extLst>
              </p:cNvPr>
              <p:cNvSpPr txBox="1"/>
              <p:nvPr/>
            </p:nvSpPr>
            <p:spPr>
              <a:xfrm>
                <a:off x="7199599" y="2363372"/>
                <a:ext cx="2086167"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Pre-development</a:t>
                </a:r>
                <a:endParaRPr lang="en-IN" sz="1600" dirty="0">
                  <a:latin typeface="Arial" panose="020B0604020202020204" pitchFamily="34" charset="0"/>
                  <a:cs typeface="Arial" panose="020B0604020202020204" pitchFamily="34" charset="0"/>
                </a:endParaRPr>
              </a:p>
            </p:txBody>
          </p:sp>
        </p:grpSp>
        <p:sp>
          <p:nvSpPr>
            <p:cNvPr id="42" name="TextBox 41">
              <a:extLst>
                <a:ext uri="{FF2B5EF4-FFF2-40B4-BE49-F238E27FC236}">
                  <a16:creationId xmlns:a16="http://schemas.microsoft.com/office/drawing/2014/main" id="{1A3BAC74-5D06-44B5-9FF5-C55C5DADA1AF}"/>
                </a:ext>
              </a:extLst>
            </p:cNvPr>
            <p:cNvSpPr txBox="1"/>
            <p:nvPr/>
          </p:nvSpPr>
          <p:spPr>
            <a:xfrm>
              <a:off x="2678452" y="924736"/>
              <a:ext cx="6231716" cy="580498"/>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Change in the Hydrologic Response of the Watershed</a:t>
              </a:r>
            </a:p>
            <a:p>
              <a:pPr algn="ctr"/>
              <a:r>
                <a:rPr lang="en-US" sz="1600" dirty="0">
                  <a:latin typeface="Arial" panose="020B0604020202020204" pitchFamily="34" charset="0"/>
                  <a:cs typeface="Arial" panose="020B0604020202020204" pitchFamily="34" charset="0"/>
                </a:rPr>
                <a:t>Pre-Development vs Post-Development</a:t>
              </a:r>
              <a:endParaRPr lang="en-IN" sz="1600" dirty="0">
                <a:latin typeface="Arial" panose="020B0604020202020204" pitchFamily="34" charset="0"/>
                <a:cs typeface="Arial" panose="020B0604020202020204" pitchFamily="34" charset="0"/>
              </a:endParaRPr>
            </a:p>
          </p:txBody>
        </p:sp>
      </p:grpSp>
      <p:sp>
        <p:nvSpPr>
          <p:cNvPr id="59" name="TextBox 58">
            <a:extLst>
              <a:ext uri="{FF2B5EF4-FFF2-40B4-BE49-F238E27FC236}">
                <a16:creationId xmlns:a16="http://schemas.microsoft.com/office/drawing/2014/main" id="{FD33F8AB-3C7A-4272-A667-F97EAE0F8CD1}"/>
              </a:ext>
            </a:extLst>
          </p:cNvPr>
          <p:cNvSpPr txBox="1"/>
          <p:nvPr/>
        </p:nvSpPr>
        <p:spPr>
          <a:xfrm>
            <a:off x="2565760" y="30680"/>
            <a:ext cx="7060479" cy="400110"/>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Change in the Hydrologic Response</a:t>
            </a:r>
            <a:endParaRPr lang="en-IN" sz="2000" b="1"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1A3BAC74-5D06-44B5-9FF5-C55C5DADA1AF}"/>
              </a:ext>
            </a:extLst>
          </p:cNvPr>
          <p:cNvSpPr txBox="1"/>
          <p:nvPr/>
        </p:nvSpPr>
        <p:spPr>
          <a:xfrm>
            <a:off x="2881216" y="6185067"/>
            <a:ext cx="6398146"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Source: Liu et al. 2014</a:t>
            </a:r>
            <a:endParaRPr lang="en-IN" sz="1200" dirty="0">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3E3C3932-51E9-49ED-AE28-E1488486818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spTree>
    <p:extLst>
      <p:ext uri="{BB962C8B-B14F-4D97-AF65-F5344CB8AC3E}">
        <p14:creationId xmlns:p14="http://schemas.microsoft.com/office/powerpoint/2010/main" val="5496276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C1B1D5-D5C6-4B49-87C1-B960C629B256}"/>
              </a:ext>
            </a:extLst>
          </p:cNvPr>
          <p:cNvSpPr txBox="1"/>
          <p:nvPr/>
        </p:nvSpPr>
        <p:spPr>
          <a:xfrm>
            <a:off x="474562" y="57424"/>
            <a:ext cx="11323685" cy="400110"/>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Background &amp; Motivation: Runoff Management</a:t>
            </a:r>
            <a:endParaRPr lang="en-IN" sz="2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1173E5-8A88-4499-A4CB-1314598FC7C1}"/>
              </a:ext>
            </a:extLst>
          </p:cNvPr>
          <p:cNvSpPr txBox="1"/>
          <p:nvPr/>
        </p:nvSpPr>
        <p:spPr>
          <a:xfrm>
            <a:off x="1828800" y="571756"/>
            <a:ext cx="8593494"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Conventional Storm Water Management: Approach and Issues</a:t>
            </a:r>
            <a:endParaRPr lang="en-IN" sz="1600" b="1" dirty="0">
              <a:latin typeface="Arial" panose="020B0604020202020204" pitchFamily="34" charset="0"/>
              <a:cs typeface="Arial" panose="020B0604020202020204" pitchFamily="34" charset="0"/>
            </a:endParaRPr>
          </a:p>
        </p:txBody>
      </p:sp>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r>
              <a:rPr lang="en-IN" sz="1200" dirty="0" smtClean="0">
                <a:solidFill>
                  <a:schemeClr val="tx1"/>
                </a:solidFill>
                <a:latin typeface="Arial" panose="020B0604020202020204" pitchFamily="34" charset="0"/>
                <a:cs typeface="Arial" panose="020B0604020202020204" pitchFamily="34" charset="0"/>
              </a:rPr>
              <a:t>0</a:t>
            </a:r>
            <a:fld id="{C9C90E3F-710E-4129-B209-ECC608228050}" type="slidenum">
              <a:rPr lang="en-IN" sz="1200" smtClean="0">
                <a:solidFill>
                  <a:schemeClr val="tx1"/>
                </a:solidFill>
                <a:latin typeface="Arial" panose="020B0604020202020204" pitchFamily="34" charset="0"/>
                <a:cs typeface="Arial" panose="020B0604020202020204" pitchFamily="34" charset="0"/>
              </a:rPr>
              <a:t>27</a:t>
            </a:fld>
            <a:endParaRPr lang="en-IN" sz="1200" dirty="0">
              <a:solidFill>
                <a:schemeClr val="tx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5243B5F-655A-480E-834A-7315637D6115}"/>
              </a:ext>
            </a:extLst>
          </p:cNvPr>
          <p:cNvSpPr txBox="1"/>
          <p:nvPr/>
        </p:nvSpPr>
        <p:spPr>
          <a:xfrm>
            <a:off x="242831" y="5033324"/>
            <a:ext cx="11555416" cy="1569660"/>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Hydraulically </a:t>
            </a:r>
            <a:r>
              <a:rPr lang="en-US" sz="1600" dirty="0">
                <a:latin typeface="Arial" panose="020B0604020202020204" pitchFamily="34" charset="0"/>
                <a:cs typeface="Arial" panose="020B0604020202020204" pitchFamily="34" charset="0"/>
              </a:rPr>
              <a:t>efficient </a:t>
            </a:r>
            <a:r>
              <a:rPr lang="en-US" sz="1600" dirty="0" smtClean="0">
                <a:latin typeface="Arial" panose="020B0604020202020204" pitchFamily="34" charset="0"/>
                <a:cs typeface="Arial" panose="020B0604020202020204" pitchFamily="34" charset="0"/>
              </a:rPr>
              <a:t>storm water </a:t>
            </a:r>
            <a:r>
              <a:rPr lang="en-US" sz="1600" dirty="0">
                <a:latin typeface="Arial" panose="020B0604020202020204" pitchFamily="34" charset="0"/>
                <a:cs typeface="Arial" panose="020B0604020202020204" pitchFamily="34" charset="0"/>
              </a:rPr>
              <a:t>runoff conveyance </a:t>
            </a:r>
            <a:r>
              <a:rPr lang="en-US" sz="1600" dirty="0" smtClean="0">
                <a:latin typeface="Arial" panose="020B0604020202020204" pitchFamily="34" charset="0"/>
                <a:cs typeface="Arial" panose="020B0604020202020204" pitchFamily="34" charset="0"/>
              </a:rPr>
              <a:t>system</a:t>
            </a:r>
          </a:p>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Pace of urban development &gt;&gt; Necessary infrastructure development</a:t>
            </a:r>
          </a:p>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Hydrologic Response: Amplified as Pre-development conditions are compromised </a:t>
            </a:r>
            <a:r>
              <a:rPr lang="en-US" sz="1600" dirty="0">
                <a:latin typeface="Arial" panose="020B0604020202020204" pitchFamily="34" charset="0"/>
                <a:cs typeface="Arial" panose="020B0604020202020204" pitchFamily="34" charset="0"/>
              </a:rPr>
              <a:t>in lieu of </a:t>
            </a:r>
            <a:r>
              <a:rPr lang="en-US" sz="1600" dirty="0" smtClean="0">
                <a:latin typeface="Arial" panose="020B0604020202020204" pitchFamily="34" charset="0"/>
                <a:cs typeface="Arial" panose="020B0604020202020204" pitchFamily="34" charset="0"/>
              </a:rPr>
              <a:t>development</a:t>
            </a:r>
          </a:p>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Carrying </a:t>
            </a:r>
            <a:r>
              <a:rPr lang="en-US" sz="1600" dirty="0">
                <a:latin typeface="Arial" panose="020B0604020202020204" pitchFamily="34" charset="0"/>
                <a:cs typeface="Arial" panose="020B0604020202020204" pitchFamily="34" charset="0"/>
              </a:rPr>
              <a:t>capacities of the existing drainage </a:t>
            </a:r>
            <a:r>
              <a:rPr lang="en-US" sz="1600" dirty="0" smtClean="0">
                <a:latin typeface="Arial" panose="020B0604020202020204" pitchFamily="34" charset="0"/>
                <a:cs typeface="Arial" panose="020B0604020202020204" pitchFamily="34" charset="0"/>
              </a:rPr>
              <a:t>systems: Overwhelmed</a:t>
            </a:r>
            <a:endParaRPr lang="en-IN" sz="1600" dirty="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3"/>
          <a:stretch>
            <a:fillRect/>
          </a:stretch>
        </p:blipFill>
        <p:spPr>
          <a:xfrm>
            <a:off x="1200476" y="1500402"/>
            <a:ext cx="9408429" cy="3192333"/>
          </a:xfrm>
          <a:prstGeom prst="rect">
            <a:avLst/>
          </a:prstGeom>
        </p:spPr>
      </p:pic>
      <p:sp>
        <p:nvSpPr>
          <p:cNvPr id="32" name="TextBox 31">
            <a:extLst>
              <a:ext uri="{FF2B5EF4-FFF2-40B4-BE49-F238E27FC236}">
                <a16:creationId xmlns:a16="http://schemas.microsoft.com/office/drawing/2014/main" id="{D61173E5-8A88-4499-A4CB-1314598FC7C1}"/>
              </a:ext>
            </a:extLst>
          </p:cNvPr>
          <p:cNvSpPr txBox="1"/>
          <p:nvPr/>
        </p:nvSpPr>
        <p:spPr>
          <a:xfrm>
            <a:off x="1191144" y="4705085"/>
            <a:ext cx="4332577" cy="261610"/>
          </a:xfrm>
          <a:prstGeom prst="rect">
            <a:avLst/>
          </a:prstGeom>
          <a:noFill/>
        </p:spPr>
        <p:txBody>
          <a:bodyPr wrap="square" rtlCol="0">
            <a:spAutoFit/>
          </a:bodyPr>
          <a:lstStyle/>
          <a:p>
            <a:r>
              <a:rPr lang="en-US" sz="1100" dirty="0" smtClean="0">
                <a:latin typeface="Arial" panose="020B0604020202020204" pitchFamily="34" charset="0"/>
                <a:cs typeface="Arial" panose="020B0604020202020204" pitchFamily="34" charset="0"/>
              </a:rPr>
              <a:t>Source: Qi et al., 2020</a:t>
            </a:r>
            <a:endParaRPr lang="en-IN" sz="1100" dirty="0">
              <a:latin typeface="Arial" panose="020B0604020202020204" pitchFamily="34" charset="0"/>
              <a:cs typeface="Arial" panose="020B0604020202020204" pitchFamily="34" charset="0"/>
            </a:endParaRPr>
          </a:p>
        </p:txBody>
      </p:sp>
      <p:sp>
        <p:nvSpPr>
          <p:cNvPr id="31" name="Rectangle 30"/>
          <p:cNvSpPr/>
          <p:nvPr/>
        </p:nvSpPr>
        <p:spPr>
          <a:xfrm>
            <a:off x="75266" y="912425"/>
            <a:ext cx="11905861" cy="584775"/>
          </a:xfrm>
          <a:prstGeom prst="rect">
            <a:avLst/>
          </a:prstGeom>
        </p:spPr>
        <p:txBody>
          <a:bodyPr wrap="square">
            <a:spAutoFit/>
          </a:bodyPr>
          <a:lstStyle/>
          <a:p>
            <a:pPr algn="ctr"/>
            <a:r>
              <a:rPr lang="en-US" sz="1600" i="1" dirty="0" smtClean="0">
                <a:latin typeface="Arial" panose="020B0604020202020204" pitchFamily="34" charset="0"/>
                <a:cs typeface="Arial" panose="020B0604020202020204" pitchFamily="34" charset="0"/>
              </a:rPr>
              <a:t>“Storm Water </a:t>
            </a:r>
            <a:r>
              <a:rPr lang="en-US" sz="1600" i="1" dirty="0">
                <a:latin typeface="Arial" panose="020B0604020202020204" pitchFamily="34" charset="0"/>
                <a:cs typeface="Arial" panose="020B0604020202020204" pitchFamily="34" charset="0"/>
              </a:rPr>
              <a:t>runoff is undesirable and must be removed from the site as quickly as possible to achieve good </a:t>
            </a:r>
            <a:r>
              <a:rPr lang="en-US" sz="1600" i="1" dirty="0" smtClean="0">
                <a:latin typeface="Arial" panose="020B0604020202020204" pitchFamily="34" charset="0"/>
                <a:cs typeface="Arial" panose="020B0604020202020204" pitchFamily="34" charset="0"/>
              </a:rPr>
              <a:t>drainage”</a:t>
            </a:r>
          </a:p>
          <a:p>
            <a:pPr algn="r"/>
            <a:r>
              <a:rPr lang="en-US" sz="1600" i="1" dirty="0" smtClean="0">
                <a:latin typeface="Arial" panose="020B0604020202020204" pitchFamily="34" charset="0"/>
                <a:cs typeface="Arial" panose="020B0604020202020204" pitchFamily="34" charset="0"/>
              </a:rPr>
              <a:t>- Coffman et al., 1999</a:t>
            </a:r>
            <a:endParaRPr lang="en-US" sz="1600" i="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E3C3932-51E9-49ED-AE28-E1488486818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spTree>
    <p:extLst>
      <p:ext uri="{BB962C8B-B14F-4D97-AF65-F5344CB8AC3E}">
        <p14:creationId xmlns:p14="http://schemas.microsoft.com/office/powerpoint/2010/main" val="9951810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r>
              <a:rPr lang="en-IN" sz="1200" dirty="0" smtClean="0">
                <a:solidFill>
                  <a:schemeClr val="tx1"/>
                </a:solidFill>
                <a:latin typeface="Arial" panose="020B0604020202020204" pitchFamily="34" charset="0"/>
                <a:cs typeface="Arial" panose="020B0604020202020204" pitchFamily="34" charset="0"/>
              </a:rPr>
              <a:t>0</a:t>
            </a:r>
            <a:fld id="{C9C90E3F-710E-4129-B209-ECC608228050}" type="slidenum">
              <a:rPr lang="en-IN" sz="1200" smtClean="0">
                <a:solidFill>
                  <a:schemeClr val="tx1"/>
                </a:solidFill>
                <a:latin typeface="Arial" panose="020B0604020202020204" pitchFamily="34" charset="0"/>
                <a:cs typeface="Arial" panose="020B0604020202020204" pitchFamily="34" charset="0"/>
              </a:rPr>
              <a:t>28</a:t>
            </a:fld>
            <a:endParaRPr lang="en-IN" sz="1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1173E5-8A88-4499-A4CB-1314598FC7C1}"/>
              </a:ext>
            </a:extLst>
          </p:cNvPr>
          <p:cNvSpPr txBox="1"/>
          <p:nvPr/>
        </p:nvSpPr>
        <p:spPr>
          <a:xfrm>
            <a:off x="1828800" y="571756"/>
            <a:ext cx="8593494"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Sustainable Storm Water Management: Approach</a:t>
            </a:r>
            <a:endParaRPr lang="en-IN" sz="16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256922" y="1601794"/>
            <a:ext cx="9678833" cy="3147500"/>
          </a:xfrm>
          <a:prstGeom prst="rect">
            <a:avLst/>
          </a:prstGeom>
        </p:spPr>
      </p:pic>
      <p:sp>
        <p:nvSpPr>
          <p:cNvPr id="7" name="TextBox 6">
            <a:extLst>
              <a:ext uri="{FF2B5EF4-FFF2-40B4-BE49-F238E27FC236}">
                <a16:creationId xmlns:a16="http://schemas.microsoft.com/office/drawing/2014/main" id="{D61173E5-8A88-4499-A4CB-1314598FC7C1}"/>
              </a:ext>
            </a:extLst>
          </p:cNvPr>
          <p:cNvSpPr txBox="1"/>
          <p:nvPr/>
        </p:nvSpPr>
        <p:spPr>
          <a:xfrm>
            <a:off x="1256922" y="4750119"/>
            <a:ext cx="4332577" cy="261610"/>
          </a:xfrm>
          <a:prstGeom prst="rect">
            <a:avLst/>
          </a:prstGeom>
          <a:noFill/>
        </p:spPr>
        <p:txBody>
          <a:bodyPr wrap="square" rtlCol="0">
            <a:spAutoFit/>
          </a:bodyPr>
          <a:lstStyle/>
          <a:p>
            <a:r>
              <a:rPr lang="en-US" sz="1100" dirty="0" smtClean="0">
                <a:latin typeface="Arial" panose="020B0604020202020204" pitchFamily="34" charset="0"/>
                <a:cs typeface="Arial" panose="020B0604020202020204" pitchFamily="34" charset="0"/>
              </a:rPr>
              <a:t>Source: Qi et al., 2020</a:t>
            </a:r>
            <a:endParaRPr lang="en-IN" sz="11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243B5F-655A-480E-834A-7315637D6115}"/>
              </a:ext>
            </a:extLst>
          </p:cNvPr>
          <p:cNvSpPr txBox="1"/>
          <p:nvPr/>
        </p:nvSpPr>
        <p:spPr>
          <a:xfrm>
            <a:off x="242831" y="5033324"/>
            <a:ext cx="11555416" cy="1569660"/>
          </a:xfrm>
          <a:prstGeom prst="rect">
            <a:avLst/>
          </a:prstGeom>
          <a:noFill/>
        </p:spPr>
        <p:txBody>
          <a:bodyPr wrap="square" rtlCol="0">
            <a:spAutoFit/>
          </a:bodyPr>
          <a:lstStyle/>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Proactive </a:t>
            </a:r>
            <a:r>
              <a:rPr lang="en-US" sz="1600" dirty="0">
                <a:latin typeface="Arial" panose="020B0604020202020204" pitchFamily="34" charset="0"/>
                <a:cs typeface="Arial" panose="020B0604020202020204" pitchFamily="34" charset="0"/>
              </a:rPr>
              <a:t>approach </a:t>
            </a:r>
            <a:r>
              <a:rPr lang="en-US" sz="1600" dirty="0" smtClean="0">
                <a:latin typeface="Arial" panose="020B0604020202020204" pitchFamily="34" charset="0"/>
                <a:cs typeface="Arial" panose="020B0604020202020204" pitchFamily="34" charset="0"/>
              </a:rPr>
              <a:t>to </a:t>
            </a:r>
            <a:r>
              <a:rPr lang="en-US" sz="1600" dirty="0">
                <a:latin typeface="Arial" panose="020B0604020202020204" pitchFamily="34" charset="0"/>
                <a:cs typeface="Arial" panose="020B0604020202020204" pitchFamily="34" charset="0"/>
              </a:rPr>
              <a:t>improve </a:t>
            </a:r>
            <a:r>
              <a:rPr lang="en-US" sz="1600" dirty="0" smtClean="0">
                <a:latin typeface="Arial" panose="020B0604020202020204" pitchFamily="34" charset="0"/>
                <a:cs typeface="Arial" panose="020B0604020202020204" pitchFamily="34" charset="0"/>
              </a:rPr>
              <a:t>storm water </a:t>
            </a:r>
            <a:r>
              <a:rPr lang="en-US" sz="1600" dirty="0">
                <a:latin typeface="Arial" panose="020B0604020202020204" pitchFamily="34" charset="0"/>
                <a:cs typeface="Arial" panose="020B0604020202020204" pitchFamily="34" charset="0"/>
              </a:rPr>
              <a:t>management </a:t>
            </a:r>
            <a:r>
              <a:rPr lang="en-US" sz="1600" dirty="0" smtClean="0">
                <a:latin typeface="Arial" panose="020B0604020202020204" pitchFamily="34" charset="0"/>
                <a:cs typeface="Arial" panose="020B0604020202020204" pitchFamily="34" charset="0"/>
              </a:rPr>
              <a:t>(quantity </a:t>
            </a:r>
            <a:r>
              <a:rPr lang="en-US" sz="1600" dirty="0">
                <a:latin typeface="Arial" panose="020B0604020202020204" pitchFamily="34" charset="0"/>
                <a:cs typeface="Arial" panose="020B0604020202020204" pitchFamily="34" charset="0"/>
              </a:rPr>
              <a:t>and </a:t>
            </a:r>
            <a:r>
              <a:rPr lang="en-US" sz="1600" dirty="0" smtClean="0">
                <a:latin typeface="Arial" panose="020B0604020202020204" pitchFamily="34" charset="0"/>
                <a:cs typeface="Arial" panose="020B0604020202020204" pitchFamily="34" charset="0"/>
              </a:rPr>
              <a:t>quality)</a:t>
            </a:r>
          </a:p>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Leveraging </a:t>
            </a:r>
            <a:r>
              <a:rPr lang="en-US" sz="1600" dirty="0">
                <a:latin typeface="Arial" panose="020B0604020202020204" pitchFamily="34" charset="0"/>
                <a:cs typeface="Arial" panose="020B0604020202020204" pitchFamily="34" charset="0"/>
              </a:rPr>
              <a:t>the benefits of </a:t>
            </a:r>
            <a:r>
              <a:rPr lang="en-US" sz="1600" dirty="0" smtClean="0">
                <a:latin typeface="Arial" panose="020B0604020202020204" pitchFamily="34" charset="0"/>
                <a:cs typeface="Arial" panose="020B0604020202020204" pitchFamily="34" charset="0"/>
              </a:rPr>
              <a:t>surface runoff </a:t>
            </a:r>
            <a:r>
              <a:rPr lang="en-US" sz="1600" dirty="0">
                <a:latin typeface="Arial" panose="020B0604020202020204" pitchFamily="34" charset="0"/>
                <a:cs typeface="Arial" panose="020B0604020202020204" pitchFamily="34" charset="0"/>
              </a:rPr>
              <a:t>from urbanized </a:t>
            </a:r>
            <a:r>
              <a:rPr lang="en-US" sz="1600" dirty="0" smtClean="0">
                <a:latin typeface="Arial" panose="020B0604020202020204" pitchFamily="34" charset="0"/>
                <a:cs typeface="Arial" panose="020B0604020202020204" pitchFamily="34" charset="0"/>
              </a:rPr>
              <a:t>regions</a:t>
            </a:r>
          </a:p>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Limiting the negative impacts using source-control techniques</a:t>
            </a:r>
          </a:p>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Goal: Mimic the pre-development hydrologic regime</a:t>
            </a:r>
            <a:endParaRPr lang="en-IN" sz="1600" dirty="0">
              <a:latin typeface="Arial" panose="020B0604020202020204" pitchFamily="34" charset="0"/>
              <a:cs typeface="Arial" panose="020B0604020202020204" pitchFamily="34" charset="0"/>
            </a:endParaRPr>
          </a:p>
        </p:txBody>
      </p:sp>
      <p:sp>
        <p:nvSpPr>
          <p:cNvPr id="9" name="Rectangle 8"/>
          <p:cNvSpPr/>
          <p:nvPr/>
        </p:nvSpPr>
        <p:spPr>
          <a:xfrm>
            <a:off x="75266" y="912425"/>
            <a:ext cx="11905861" cy="338554"/>
          </a:xfrm>
          <a:prstGeom prst="rect">
            <a:avLst/>
          </a:prstGeom>
        </p:spPr>
        <p:txBody>
          <a:bodyPr wrap="square">
            <a:spAutoFit/>
          </a:bodyPr>
          <a:lstStyle/>
          <a:p>
            <a:pPr algn="ctr"/>
            <a:r>
              <a:rPr lang="en-US" sz="1600" i="1" dirty="0" smtClean="0">
                <a:latin typeface="Arial" panose="020B0604020202020204" pitchFamily="34" charset="0"/>
                <a:cs typeface="Arial" panose="020B0604020202020204" pitchFamily="34" charset="0"/>
              </a:rPr>
              <a:t>“Storm Water: Considered as a resource”  </a:t>
            </a:r>
            <a:endParaRPr lang="en-US" sz="1600" i="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4C1B1D5-D5C6-4B49-87C1-B960C629B256}"/>
              </a:ext>
            </a:extLst>
          </p:cNvPr>
          <p:cNvSpPr txBox="1"/>
          <p:nvPr/>
        </p:nvSpPr>
        <p:spPr>
          <a:xfrm>
            <a:off x="474562" y="57424"/>
            <a:ext cx="11323685" cy="400110"/>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Background &amp; Motivation: Runoff Management</a:t>
            </a:r>
            <a:endParaRPr lang="en-IN" sz="20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3E3C3932-51E9-49ED-AE28-E1488486818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spTree>
    <p:extLst>
      <p:ext uri="{BB962C8B-B14F-4D97-AF65-F5344CB8AC3E}">
        <p14:creationId xmlns:p14="http://schemas.microsoft.com/office/powerpoint/2010/main" val="26711628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47175" y="999863"/>
            <a:ext cx="11162743" cy="5121084"/>
          </a:xfrm>
          <a:prstGeom prst="rect">
            <a:avLst/>
          </a:prstGeom>
        </p:spPr>
      </p:pic>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29</a:t>
            </a:fld>
            <a:endParaRPr lang="en-IN" sz="1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1173E5-8A88-4499-A4CB-1314598FC7C1}"/>
              </a:ext>
            </a:extLst>
          </p:cNvPr>
          <p:cNvSpPr txBox="1"/>
          <p:nvPr/>
        </p:nvSpPr>
        <p:spPr>
          <a:xfrm>
            <a:off x="1828800" y="615812"/>
            <a:ext cx="8593494"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Sustainable Storm Water Management: Approach</a:t>
            </a:r>
            <a:endParaRPr lang="en-IN" sz="16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61173E5-8A88-4499-A4CB-1314598FC7C1}"/>
              </a:ext>
            </a:extLst>
          </p:cNvPr>
          <p:cNvSpPr txBox="1"/>
          <p:nvPr/>
        </p:nvSpPr>
        <p:spPr>
          <a:xfrm>
            <a:off x="547175" y="6070364"/>
            <a:ext cx="4332577" cy="276999"/>
          </a:xfrm>
          <a:prstGeom prst="rect">
            <a:avLst/>
          </a:prstGeom>
          <a:noFill/>
        </p:spPr>
        <p:txBody>
          <a:bodyPr wrap="square" rtlCol="0">
            <a:spAutoFit/>
          </a:bodyPr>
          <a:lstStyle/>
          <a:p>
            <a:r>
              <a:rPr lang="en-US" sz="1200" dirty="0" smtClean="0">
                <a:latin typeface="Arial" panose="020B0604020202020204" pitchFamily="34" charset="0"/>
                <a:cs typeface="Arial" panose="020B0604020202020204" pitchFamily="34" charset="0"/>
              </a:rPr>
              <a:t>Source: Brown et al., 2009</a:t>
            </a:r>
            <a:endParaRPr lang="en-IN" sz="1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4C1B1D5-D5C6-4B49-87C1-B960C629B256}"/>
              </a:ext>
            </a:extLst>
          </p:cNvPr>
          <p:cNvSpPr txBox="1"/>
          <p:nvPr/>
        </p:nvSpPr>
        <p:spPr>
          <a:xfrm>
            <a:off x="474562" y="57424"/>
            <a:ext cx="11323685" cy="400110"/>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Background &amp; Motivation: Runoff Management</a:t>
            </a:r>
            <a:endParaRPr lang="en-IN" sz="20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E3C3932-51E9-49ED-AE28-E1488486818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spTree>
    <p:extLst>
      <p:ext uri="{BB962C8B-B14F-4D97-AF65-F5344CB8AC3E}">
        <p14:creationId xmlns:p14="http://schemas.microsoft.com/office/powerpoint/2010/main" val="30946689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C1B1D5-D5C6-4B49-87C1-B960C629B256}"/>
              </a:ext>
            </a:extLst>
          </p:cNvPr>
          <p:cNvSpPr txBox="1"/>
          <p:nvPr/>
        </p:nvSpPr>
        <p:spPr>
          <a:xfrm>
            <a:off x="3544676" y="57424"/>
            <a:ext cx="4726755" cy="400110"/>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Background &amp; Motivation</a:t>
            </a:r>
            <a:endParaRPr lang="en-IN" sz="20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1173E5-8A88-4499-A4CB-1314598FC7C1}"/>
              </a:ext>
            </a:extLst>
          </p:cNvPr>
          <p:cNvSpPr txBox="1"/>
          <p:nvPr/>
        </p:nvSpPr>
        <p:spPr>
          <a:xfrm>
            <a:off x="843486" y="630246"/>
            <a:ext cx="4805705"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Pre-Development Hydrologic Regime</a:t>
            </a:r>
            <a:endParaRPr lang="en-IN" sz="1600" b="1" dirty="0">
              <a:latin typeface="Arial" panose="020B0604020202020204" pitchFamily="34" charset="0"/>
              <a:cs typeface="Arial" panose="020B0604020202020204" pitchFamily="34" charset="0"/>
            </a:endParaRPr>
          </a:p>
        </p:txBody>
      </p:sp>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r>
              <a:rPr lang="en-IN" sz="1200" dirty="0" smtClean="0">
                <a:solidFill>
                  <a:schemeClr val="tx1"/>
                </a:solidFill>
                <a:latin typeface="Arial" panose="020B0604020202020204" pitchFamily="34" charset="0"/>
                <a:cs typeface="Arial" panose="020B0604020202020204" pitchFamily="34" charset="0"/>
              </a:rPr>
              <a:t>0</a:t>
            </a:r>
            <a:fld id="{C9C90E3F-710E-4129-B209-ECC608228050}" type="slidenum">
              <a:rPr lang="en-IN" sz="1200" smtClean="0">
                <a:solidFill>
                  <a:schemeClr val="tx1"/>
                </a:solidFill>
                <a:latin typeface="Arial" panose="020B0604020202020204" pitchFamily="34" charset="0"/>
                <a:cs typeface="Arial" panose="020B0604020202020204" pitchFamily="34" charset="0"/>
              </a:rPr>
              <a:t>3</a:t>
            </a:fld>
            <a:endParaRPr lang="en-IN" sz="1200" dirty="0">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6D27535-CCE0-4162-9E7A-CC9FB23B4AD9}"/>
              </a:ext>
            </a:extLst>
          </p:cNvPr>
          <p:cNvPicPr>
            <a:picLocks noChangeAspect="1"/>
          </p:cNvPicPr>
          <p:nvPr/>
        </p:nvPicPr>
        <p:blipFill rotWithShape="1">
          <a:blip r:embed="rId3">
            <a:extLst>
              <a:ext uri="{28A0092B-C50C-407E-A947-70E740481C1C}">
                <a14:useLocalDpi xmlns:a14="http://schemas.microsoft.com/office/drawing/2010/main" val="0"/>
              </a:ext>
            </a:extLst>
          </a:blip>
          <a:srcRect l="-1" r="-962"/>
          <a:stretch/>
        </p:blipFill>
        <p:spPr>
          <a:xfrm>
            <a:off x="6170924" y="1272575"/>
            <a:ext cx="5250284" cy="3391474"/>
          </a:xfrm>
          <a:prstGeom prst="rect">
            <a:avLst/>
          </a:prstGeom>
        </p:spPr>
      </p:pic>
      <p:pic>
        <p:nvPicPr>
          <p:cNvPr id="13" name="Picture 12">
            <a:extLst>
              <a:ext uri="{FF2B5EF4-FFF2-40B4-BE49-F238E27FC236}">
                <a16:creationId xmlns:a16="http://schemas.microsoft.com/office/drawing/2014/main" id="{F46C6A78-828A-4BD9-9406-D39247A0B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555" y="1272575"/>
            <a:ext cx="4685568" cy="3471802"/>
          </a:xfrm>
          <a:prstGeom prst="rect">
            <a:avLst/>
          </a:prstGeom>
        </p:spPr>
      </p:pic>
      <p:sp>
        <p:nvSpPr>
          <p:cNvPr id="14" name="TextBox 13">
            <a:extLst>
              <a:ext uri="{FF2B5EF4-FFF2-40B4-BE49-F238E27FC236}">
                <a16:creationId xmlns:a16="http://schemas.microsoft.com/office/drawing/2014/main" id="{0F71DAC5-20BF-4A47-8951-0035BB3D392B}"/>
              </a:ext>
            </a:extLst>
          </p:cNvPr>
          <p:cNvSpPr txBox="1"/>
          <p:nvPr/>
        </p:nvSpPr>
        <p:spPr>
          <a:xfrm>
            <a:off x="843486" y="4999214"/>
            <a:ext cx="10215744" cy="369332"/>
          </a:xfrm>
          <a:prstGeom prst="rect">
            <a:avLst/>
          </a:prstGeom>
          <a:solidFill>
            <a:schemeClr val="bg1">
              <a:lumMod val="95000"/>
            </a:schemeClr>
          </a:solidFill>
        </p:spPr>
        <p:txBody>
          <a:bodyPr wrap="square" rtlCol="0">
            <a:spAutoFit/>
          </a:bodyPr>
          <a:lstStyle/>
          <a:p>
            <a:pPr algn="ctr"/>
            <a:r>
              <a:rPr lang="en-IN" b="1" dirty="0">
                <a:latin typeface="Arial" panose="020B0604020202020204" pitchFamily="34" charset="0"/>
                <a:cs typeface="Arial" panose="020B0604020202020204" pitchFamily="34" charset="0"/>
              </a:rPr>
              <a:t>Impact of </a:t>
            </a:r>
            <a:r>
              <a:rPr lang="en-IN" b="1" dirty="0" smtClean="0">
                <a:latin typeface="Arial" panose="020B0604020202020204" pitchFamily="34" charset="0"/>
                <a:cs typeface="Arial" panose="020B0604020202020204" pitchFamily="34" charset="0"/>
              </a:rPr>
              <a:t>Urbanisation in </a:t>
            </a:r>
            <a:r>
              <a:rPr lang="en-IN" b="1" dirty="0">
                <a:latin typeface="Arial" panose="020B0604020202020204" pitchFamily="34" charset="0"/>
                <a:cs typeface="Arial" panose="020B0604020202020204" pitchFamily="34" charset="0"/>
              </a:rPr>
              <a:t>a </a:t>
            </a:r>
            <a:r>
              <a:rPr lang="en-IN" b="1" dirty="0" smtClean="0">
                <a:latin typeface="Arial" panose="020B0604020202020204" pitchFamily="34" charset="0"/>
                <a:cs typeface="Arial" panose="020B0604020202020204" pitchFamily="34" charset="0"/>
              </a:rPr>
              <a:t>Watershed</a:t>
            </a:r>
            <a:endParaRPr lang="en-IN"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6A14972-4480-40FF-B549-C49A84BAD181}"/>
              </a:ext>
            </a:extLst>
          </p:cNvPr>
          <p:cNvSpPr txBox="1"/>
          <p:nvPr/>
        </p:nvSpPr>
        <p:spPr>
          <a:xfrm>
            <a:off x="3510562" y="4528877"/>
            <a:ext cx="5226379" cy="276999"/>
          </a:xfrm>
          <a:prstGeom prst="rect">
            <a:avLst/>
          </a:prstGeom>
          <a:noFill/>
        </p:spPr>
        <p:txBody>
          <a:bodyPr wrap="square" rtlCol="0">
            <a:spAutoFit/>
          </a:bodyPr>
          <a:lstStyle/>
          <a:p>
            <a:pPr algn="ctr"/>
            <a:r>
              <a:rPr lang="en-IN" sz="1200" dirty="0">
                <a:latin typeface="Arial" panose="020B0604020202020204" pitchFamily="34" charset="0"/>
                <a:cs typeface="Arial" panose="020B0604020202020204" pitchFamily="34" charset="0"/>
              </a:rPr>
              <a:t>Source: </a:t>
            </a:r>
            <a:r>
              <a:rPr lang="en-IN" sz="1200" dirty="0" err="1" smtClean="0">
                <a:latin typeface="Arial" panose="020B0604020202020204" pitchFamily="34" charset="0"/>
                <a:cs typeface="Arial" panose="020B0604020202020204" pitchFamily="34" charset="0"/>
              </a:rPr>
              <a:t>Kellagher</a:t>
            </a:r>
            <a:r>
              <a:rPr lang="en-IN" sz="1200" dirty="0" smtClean="0">
                <a:latin typeface="Arial" panose="020B0604020202020204" pitchFamily="34" charset="0"/>
                <a:cs typeface="Arial" panose="020B0604020202020204" pitchFamily="34" charset="0"/>
              </a:rPr>
              <a:t> et al., 2015</a:t>
            </a:r>
            <a:endParaRPr lang="en-IN" sz="12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61173E5-8A88-4499-A4CB-1314598FC7C1}"/>
              </a:ext>
            </a:extLst>
          </p:cNvPr>
          <p:cNvSpPr txBox="1"/>
          <p:nvPr/>
        </p:nvSpPr>
        <p:spPr>
          <a:xfrm>
            <a:off x="6253525" y="630246"/>
            <a:ext cx="4805705"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Post-Development Hydrologic Regime</a:t>
            </a:r>
            <a:endParaRPr lang="en-IN" sz="1600" b="1"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3E3C3932-51E9-49ED-AE28-E1488486818A}"/>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19" name="Picture 18"/>
          <p:cNvPicPr>
            <a:picLocks noChangeAspect="1"/>
          </p:cNvPicPr>
          <p:nvPr/>
        </p:nvPicPr>
        <p:blipFill>
          <a:blip r:embed="rId6"/>
          <a:stretch>
            <a:fillRect/>
          </a:stretch>
        </p:blipFill>
        <p:spPr>
          <a:xfrm>
            <a:off x="0" y="20595"/>
            <a:ext cx="1341120" cy="395423"/>
          </a:xfrm>
          <a:prstGeom prst="rect">
            <a:avLst/>
          </a:prstGeom>
        </p:spPr>
      </p:pic>
      <p:sp>
        <p:nvSpPr>
          <p:cNvPr id="20" name="TextBox 19">
            <a:extLst>
              <a:ext uri="{FF2B5EF4-FFF2-40B4-BE49-F238E27FC236}">
                <a16:creationId xmlns:a16="http://schemas.microsoft.com/office/drawing/2014/main" id="{0F71DAC5-20BF-4A47-8951-0035BB3D392B}"/>
              </a:ext>
            </a:extLst>
          </p:cNvPr>
          <p:cNvSpPr txBox="1"/>
          <p:nvPr/>
        </p:nvSpPr>
        <p:spPr>
          <a:xfrm>
            <a:off x="843486" y="6095550"/>
            <a:ext cx="10215744" cy="369332"/>
          </a:xfrm>
          <a:prstGeom prst="rect">
            <a:avLst/>
          </a:prstGeom>
          <a:solidFill>
            <a:schemeClr val="bg1">
              <a:lumMod val="95000"/>
            </a:schemeClr>
          </a:solidFill>
        </p:spPr>
        <p:txBody>
          <a:bodyPr wrap="square" rtlCol="0">
            <a:spAutoFit/>
          </a:bodyPr>
          <a:lstStyle/>
          <a:p>
            <a:pPr algn="ctr"/>
            <a:r>
              <a:rPr lang="en-IN" b="1" dirty="0" smtClean="0">
                <a:solidFill>
                  <a:srgbClr val="FF0000"/>
                </a:solidFill>
                <a:latin typeface="Arial" panose="020B0604020202020204" pitchFamily="34" charset="0"/>
                <a:cs typeface="Arial" panose="020B0604020202020204" pitchFamily="34" charset="0"/>
              </a:rPr>
              <a:t>Change in Hydrologic Response: </a:t>
            </a:r>
            <a:r>
              <a:rPr lang="en-IN" b="1" dirty="0" smtClean="0">
                <a:solidFill>
                  <a:srgbClr val="0000FF"/>
                </a:solidFill>
                <a:latin typeface="Arial" panose="020B0604020202020204" pitchFamily="34" charset="0"/>
                <a:cs typeface="Arial" panose="020B0604020202020204" pitchFamily="34" charset="0"/>
              </a:rPr>
              <a:t>Increased Peak Flow and Reduced time to peak</a:t>
            </a:r>
            <a:endParaRPr lang="en-IN" b="1" dirty="0">
              <a:solidFill>
                <a:srgbClr val="0000FF"/>
              </a:solidFill>
              <a:latin typeface="Arial" panose="020B0604020202020204" pitchFamily="34" charset="0"/>
              <a:cs typeface="Arial" panose="020B0604020202020204" pitchFamily="34" charset="0"/>
            </a:endParaRPr>
          </a:p>
        </p:txBody>
      </p:sp>
      <p:cxnSp>
        <p:nvCxnSpPr>
          <p:cNvPr id="4" name="Straight Arrow Connector 3"/>
          <p:cNvCxnSpPr>
            <a:stCxn id="14" idx="2"/>
            <a:endCxn id="20" idx="0"/>
          </p:cNvCxnSpPr>
          <p:nvPr/>
        </p:nvCxnSpPr>
        <p:spPr>
          <a:xfrm>
            <a:off x="5951358" y="5368546"/>
            <a:ext cx="0" cy="727004"/>
          </a:xfrm>
          <a:prstGeom prst="straightConnector1">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19297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4919024" y="4273175"/>
            <a:ext cx="2551968" cy="2534242"/>
          </a:xfrm>
          <a:prstGeom prst="rect">
            <a:avLst/>
          </a:prstGeom>
          <a:solidFill>
            <a:srgbClr val="F5F5F5"/>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1297375" y="4264259"/>
            <a:ext cx="2870521" cy="2548238"/>
          </a:xfrm>
          <a:prstGeom prst="rect">
            <a:avLst/>
          </a:prstGeom>
          <a:solidFill>
            <a:srgbClr val="F5F5F5"/>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7239038" y="634467"/>
            <a:ext cx="4493343" cy="3299718"/>
          </a:xfrm>
          <a:prstGeom prst="rect">
            <a:avLst/>
          </a:prstGeom>
          <a:solidFill>
            <a:srgbClr val="F5F5F5"/>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62982" y="627892"/>
            <a:ext cx="6296629" cy="3299718"/>
          </a:xfrm>
          <a:prstGeom prst="rect">
            <a:avLst/>
          </a:prstGeom>
          <a:solidFill>
            <a:srgbClr val="F5F5F5"/>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4C1B1D5-D5C6-4B49-87C1-B960C629B256}"/>
              </a:ext>
            </a:extLst>
          </p:cNvPr>
          <p:cNvSpPr txBox="1"/>
          <p:nvPr/>
        </p:nvSpPr>
        <p:spPr>
          <a:xfrm>
            <a:off x="449179" y="66100"/>
            <a:ext cx="11349068" cy="399122"/>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Background &amp; Motivation</a:t>
            </a:r>
            <a:endParaRPr lang="en-IN" sz="2000" b="1" dirty="0">
              <a:latin typeface="Arial" panose="020B0604020202020204" pitchFamily="34" charset="0"/>
              <a:cs typeface="Arial" panose="020B0604020202020204" pitchFamily="34" charset="0"/>
            </a:endParaRPr>
          </a:p>
        </p:txBody>
      </p:sp>
      <p:sp>
        <p:nvSpPr>
          <p:cNvPr id="12" name="Slide Number Placeholder 11"/>
          <p:cNvSpPr>
            <a:spLocks noGrp="1"/>
          </p:cNvSpPr>
          <p:nvPr>
            <p:ph type="sldNum" sz="quarter" idx="12"/>
          </p:nvPr>
        </p:nvSpPr>
        <p:spPr>
          <a:xfrm>
            <a:off x="11798247" y="6464882"/>
            <a:ext cx="365760" cy="365125"/>
          </a:xfrm>
          <a:solidFill>
            <a:srgbClr val="FAFAFA"/>
          </a:solidFill>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30</a:t>
            </a:fld>
            <a:endParaRPr lang="en-IN" sz="1200" dirty="0">
              <a:solidFill>
                <a:schemeClr val="tx1"/>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l="1137" t="17440" r="10580" b="1678"/>
          <a:stretch/>
        </p:blipFill>
        <p:spPr>
          <a:xfrm>
            <a:off x="710912" y="966445"/>
            <a:ext cx="5851929" cy="2799117"/>
          </a:xfrm>
          <a:prstGeom prst="rect">
            <a:avLst/>
          </a:prstGeom>
        </p:spPr>
      </p:pic>
      <p:sp>
        <p:nvSpPr>
          <p:cNvPr id="3" name="TextBox 2"/>
          <p:cNvSpPr txBox="1"/>
          <p:nvPr/>
        </p:nvSpPr>
        <p:spPr>
          <a:xfrm>
            <a:off x="459399" y="627891"/>
            <a:ext cx="6300211"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Planning, Design, and Analysis: River-basin Spatial Scale </a:t>
            </a:r>
            <a:endParaRPr lang="en-US" sz="1600" b="1"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a:srcRect l="6683" t="7528" r="10545" b="23467"/>
          <a:stretch/>
        </p:blipFill>
        <p:spPr>
          <a:xfrm>
            <a:off x="8049110" y="1045978"/>
            <a:ext cx="2869618" cy="2640049"/>
          </a:xfrm>
          <a:prstGeom prst="rect">
            <a:avLst/>
          </a:prstGeom>
        </p:spPr>
      </p:pic>
      <p:sp>
        <p:nvSpPr>
          <p:cNvPr id="30" name="TextBox 29"/>
          <p:cNvSpPr txBox="1"/>
          <p:nvPr/>
        </p:nvSpPr>
        <p:spPr>
          <a:xfrm>
            <a:off x="7239039" y="627891"/>
            <a:ext cx="4489760"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Simulation – Optimization Framework</a:t>
            </a:r>
            <a:endParaRPr lang="en-US" sz="16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5"/>
          <a:srcRect b="17874"/>
          <a:stretch/>
        </p:blipFill>
        <p:spPr>
          <a:xfrm>
            <a:off x="1543628" y="4624612"/>
            <a:ext cx="2405479" cy="2038088"/>
          </a:xfrm>
          <a:prstGeom prst="rect">
            <a:avLst/>
          </a:prstGeom>
        </p:spPr>
      </p:pic>
      <p:sp>
        <p:nvSpPr>
          <p:cNvPr id="31" name="TextBox 30"/>
          <p:cNvSpPr txBox="1"/>
          <p:nvPr/>
        </p:nvSpPr>
        <p:spPr>
          <a:xfrm>
            <a:off x="1297375" y="4264259"/>
            <a:ext cx="2870521"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Find Optimum Solutions</a:t>
            </a:r>
            <a:endParaRPr lang="en-US" sz="1600" b="1" dirty="0">
              <a:latin typeface="Arial" panose="020B0604020202020204" pitchFamily="34" charset="0"/>
              <a:cs typeface="Arial" panose="020B0604020202020204" pitchFamily="34" charset="0"/>
            </a:endParaRPr>
          </a:p>
        </p:txBody>
      </p:sp>
      <p:sp>
        <p:nvSpPr>
          <p:cNvPr id="32" name="TextBox 31"/>
          <p:cNvSpPr txBox="1"/>
          <p:nvPr/>
        </p:nvSpPr>
        <p:spPr>
          <a:xfrm>
            <a:off x="4919023" y="4259179"/>
            <a:ext cx="2551970"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Assessment of </a:t>
            </a:r>
            <a:r>
              <a:rPr lang="en-US" sz="1600" b="1" dirty="0" err="1" smtClean="0">
                <a:latin typeface="Arial" panose="020B0604020202020204" pitchFamily="34" charset="0"/>
                <a:cs typeface="Arial" panose="020B0604020202020204" pitchFamily="34" charset="0"/>
              </a:rPr>
              <a:t>SuDS</a:t>
            </a:r>
            <a:endParaRPr lang="en-US" sz="1600" b="1" dirty="0">
              <a:latin typeface="Arial" panose="020B0604020202020204" pitchFamily="34" charset="0"/>
              <a:cs typeface="Arial" panose="020B0604020202020204" pitchFamily="34" charset="0"/>
            </a:endParaRPr>
          </a:p>
        </p:txBody>
      </p:sp>
      <p:cxnSp>
        <p:nvCxnSpPr>
          <p:cNvPr id="27" name="Straight Arrow Connector 26"/>
          <p:cNvCxnSpPr/>
          <p:nvPr/>
        </p:nvCxnSpPr>
        <p:spPr>
          <a:xfrm>
            <a:off x="6562841" y="2284326"/>
            <a:ext cx="1486269" cy="0"/>
          </a:xfrm>
          <a:prstGeom prst="straightConnector1">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7" name="Elbow Connector 36"/>
          <p:cNvCxnSpPr>
            <a:stCxn id="8" idx="2"/>
            <a:endCxn id="31" idx="0"/>
          </p:cNvCxnSpPr>
          <p:nvPr/>
        </p:nvCxnSpPr>
        <p:spPr>
          <a:xfrm rot="5400000">
            <a:off x="5819162" y="599502"/>
            <a:ext cx="578232" cy="6751283"/>
          </a:xfrm>
          <a:prstGeom prst="bentConnector3">
            <a:avLst>
              <a:gd name="adj1" fmla="val 57028"/>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5" idx="3"/>
            <a:endCxn id="36" idx="1"/>
          </p:cNvCxnSpPr>
          <p:nvPr/>
        </p:nvCxnSpPr>
        <p:spPr>
          <a:xfrm>
            <a:off x="4167896" y="5538378"/>
            <a:ext cx="751128" cy="1918"/>
          </a:xfrm>
          <a:prstGeom prst="straightConnector1">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graphicFrame>
        <p:nvGraphicFramePr>
          <p:cNvPr id="54" name="Table 53"/>
          <p:cNvGraphicFramePr>
            <a:graphicFrameLocks noGrp="1"/>
          </p:cNvGraphicFramePr>
          <p:nvPr>
            <p:extLst/>
          </p:nvPr>
        </p:nvGraphicFramePr>
        <p:xfrm>
          <a:off x="0" y="4675648"/>
          <a:ext cx="394646" cy="1567762"/>
        </p:xfrm>
        <a:graphic>
          <a:graphicData uri="http://schemas.openxmlformats.org/drawingml/2006/table">
            <a:tbl>
              <a:tblPr firstRow="1" firstCol="1" bandRow="1">
                <a:tableStyleId>{5C22544A-7EE6-4342-B048-85BDC9FD1C3A}</a:tableStyleId>
              </a:tblPr>
              <a:tblGrid>
                <a:gridCol w="394646">
                  <a:extLst>
                    <a:ext uri="{9D8B030D-6E8A-4147-A177-3AD203B41FA5}">
                      <a16:colId xmlns:a16="http://schemas.microsoft.com/office/drawing/2014/main" val="941331512"/>
                    </a:ext>
                  </a:extLst>
                </a:gridCol>
              </a:tblGrid>
              <a:tr h="1567762">
                <a:tc>
                  <a:txBody>
                    <a:bodyPr/>
                    <a:lstStyle/>
                    <a:p>
                      <a:pPr marL="0" lvl="0" indent="0" algn="ctr">
                        <a:lnSpc>
                          <a:spcPct val="100000"/>
                        </a:lnSpc>
                        <a:buFont typeface="Arial" panose="020B0604020202020204" pitchFamily="34" charset="0"/>
                        <a:buNone/>
                      </a:pPr>
                      <a:r>
                        <a:rPr lang="en-US" sz="1200" b="0" kern="1200" baseline="0" dirty="0" err="1" smtClean="0">
                          <a:solidFill>
                            <a:schemeClr val="tx1"/>
                          </a:solidFill>
                          <a:effectLst/>
                          <a:latin typeface="Arial" panose="020B0604020202020204" pitchFamily="34" charset="0"/>
                          <a:ea typeface="+mn-ea"/>
                          <a:cs typeface="Arial" panose="020B0604020202020204" pitchFamily="34" charset="0"/>
                        </a:rPr>
                        <a:t>Ferrans</a:t>
                      </a:r>
                      <a:r>
                        <a:rPr lang="en-US" sz="1200" b="0" kern="1200" baseline="0" dirty="0" smtClean="0">
                          <a:solidFill>
                            <a:schemeClr val="tx1"/>
                          </a:solidFill>
                          <a:effectLst/>
                          <a:latin typeface="Arial" panose="020B0604020202020204" pitchFamily="34" charset="0"/>
                          <a:ea typeface="+mn-ea"/>
                          <a:cs typeface="Arial" panose="020B0604020202020204" pitchFamily="34" charset="0"/>
                        </a:rPr>
                        <a:t> et al. 2021</a:t>
                      </a:r>
                    </a:p>
                  </a:txBody>
                  <a:tcPr marL="68580" marR="68580" marT="0" marB="0" vert="vert27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3027208676"/>
                  </a:ext>
                </a:extLst>
              </a:tr>
            </a:tbl>
          </a:graphicData>
        </a:graphic>
      </p:graphicFrame>
      <p:sp>
        <p:nvSpPr>
          <p:cNvPr id="24" name="Rectangle 23"/>
          <p:cNvSpPr/>
          <p:nvPr/>
        </p:nvSpPr>
        <p:spPr>
          <a:xfrm>
            <a:off x="8267184" y="4273175"/>
            <a:ext cx="2551968" cy="2534242"/>
          </a:xfrm>
          <a:prstGeom prst="rect">
            <a:avLst/>
          </a:prstGeom>
          <a:solidFill>
            <a:srgbClr val="F5F5F5"/>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stretch>
            <a:fillRect/>
          </a:stretch>
        </p:blipFill>
        <p:spPr>
          <a:xfrm>
            <a:off x="8529700" y="4633528"/>
            <a:ext cx="2026933" cy="2040409"/>
          </a:xfrm>
          <a:prstGeom prst="rect">
            <a:avLst/>
          </a:prstGeom>
        </p:spPr>
      </p:pic>
      <p:sp>
        <p:nvSpPr>
          <p:cNvPr id="26" name="TextBox 25"/>
          <p:cNvSpPr txBox="1"/>
          <p:nvPr/>
        </p:nvSpPr>
        <p:spPr>
          <a:xfrm>
            <a:off x="8267183" y="4259179"/>
            <a:ext cx="2551969"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Decision-making</a:t>
            </a:r>
            <a:endParaRPr lang="en-US" sz="1600" b="1" dirty="0">
              <a:latin typeface="Arial" panose="020B0604020202020204" pitchFamily="34" charset="0"/>
              <a:cs typeface="Arial" panose="020B0604020202020204" pitchFamily="34" charset="0"/>
            </a:endParaRPr>
          </a:p>
        </p:txBody>
      </p:sp>
      <p:cxnSp>
        <p:nvCxnSpPr>
          <p:cNvPr id="29" name="Straight Arrow Connector 28"/>
          <p:cNvCxnSpPr>
            <a:stCxn id="36" idx="3"/>
            <a:endCxn id="24" idx="1"/>
          </p:cNvCxnSpPr>
          <p:nvPr/>
        </p:nvCxnSpPr>
        <p:spPr>
          <a:xfrm>
            <a:off x="7470992" y="5540296"/>
            <a:ext cx="796192" cy="0"/>
          </a:xfrm>
          <a:prstGeom prst="straightConnector1">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085384" y="4633527"/>
            <a:ext cx="2220591" cy="2040409"/>
          </a:xfrm>
          <a:prstGeom prst="rect">
            <a:avLst/>
          </a:prstGeom>
        </p:spPr>
      </p:pic>
      <p:pic>
        <p:nvPicPr>
          <p:cNvPr id="28" name="Picture 27">
            <a:extLst>
              <a:ext uri="{FF2B5EF4-FFF2-40B4-BE49-F238E27FC236}">
                <a16:creationId xmlns:a16="http://schemas.microsoft.com/office/drawing/2014/main" id="{3E3C3932-51E9-49ED-AE28-E1488486818A}"/>
              </a:ext>
            </a:extLst>
          </p:cNvPr>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spTree>
    <p:extLst>
      <p:ext uri="{BB962C8B-B14F-4D97-AF65-F5344CB8AC3E}">
        <p14:creationId xmlns:p14="http://schemas.microsoft.com/office/powerpoint/2010/main" val="42381348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31</a:t>
            </a:fld>
            <a:endParaRPr lang="en-IN" sz="1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C1B1D5-D5C6-4B49-87C1-B960C629B256}"/>
              </a:ext>
            </a:extLst>
          </p:cNvPr>
          <p:cNvSpPr txBox="1"/>
          <p:nvPr/>
        </p:nvSpPr>
        <p:spPr>
          <a:xfrm>
            <a:off x="449179" y="66100"/>
            <a:ext cx="11349068" cy="399122"/>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Hydrologic Modelling using SWAT: Model Input Data and Source</a:t>
            </a:r>
            <a:endParaRPr lang="en-IN" sz="20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b="4093"/>
          <a:stretch/>
        </p:blipFill>
        <p:spPr>
          <a:xfrm>
            <a:off x="1592236" y="785564"/>
            <a:ext cx="9062954" cy="5679318"/>
          </a:xfrm>
          <a:prstGeom prst="rect">
            <a:avLst/>
          </a:prstGeom>
        </p:spPr>
      </p:pic>
      <p:sp>
        <p:nvSpPr>
          <p:cNvPr id="7" name="TextBox 6">
            <a:extLst>
              <a:ext uri="{FF2B5EF4-FFF2-40B4-BE49-F238E27FC236}">
                <a16:creationId xmlns:a16="http://schemas.microsoft.com/office/drawing/2014/main" id="{75243B5F-655A-480E-834A-7315637D6115}"/>
              </a:ext>
            </a:extLst>
          </p:cNvPr>
          <p:cNvSpPr txBox="1"/>
          <p:nvPr/>
        </p:nvSpPr>
        <p:spPr>
          <a:xfrm>
            <a:off x="9371" y="6486092"/>
            <a:ext cx="7659792" cy="369332"/>
          </a:xfrm>
          <a:prstGeom prst="rect">
            <a:avLst/>
          </a:prstGeom>
          <a:noFill/>
        </p:spPr>
        <p:txBody>
          <a:bodyPr wrap="square" rtlCol="0" anchor="ctr">
            <a:spAutoFit/>
          </a:bodyPr>
          <a:lstStyle/>
          <a:p>
            <a:pPr lvl="0" algn="just">
              <a:lnSpc>
                <a:spcPct val="150000"/>
              </a:lnSpc>
            </a:pPr>
            <a:r>
              <a:rPr lang="en-US" sz="1200" dirty="0" smtClean="0">
                <a:latin typeface="Arial" panose="020B0604020202020204" pitchFamily="34" charset="0"/>
                <a:cs typeface="Arial" panose="020B0604020202020204" pitchFamily="34" charset="0"/>
              </a:rPr>
              <a:t>*SRTM DEM: Refined with high-resolution </a:t>
            </a:r>
            <a:r>
              <a:rPr lang="en-US" sz="1200" dirty="0">
                <a:latin typeface="Arial" panose="020B0604020202020204" pitchFamily="34" charset="0"/>
                <a:cs typeface="Arial" panose="020B0604020202020204" pitchFamily="34" charset="0"/>
              </a:rPr>
              <a:t>hydrographic </a:t>
            </a:r>
            <a:r>
              <a:rPr lang="en-US" sz="1200" dirty="0" smtClean="0">
                <a:latin typeface="Arial" panose="020B0604020202020204" pitchFamily="34" charset="0"/>
                <a:cs typeface="Arial" panose="020B0604020202020204" pitchFamily="34" charset="0"/>
              </a:rPr>
              <a:t>survey </a:t>
            </a:r>
            <a:r>
              <a:rPr lang="en-US" sz="1200" dirty="0">
                <a:latin typeface="Arial" panose="020B0604020202020204" pitchFamily="34" charset="0"/>
                <a:cs typeface="Arial" panose="020B0604020202020204" pitchFamily="34" charset="0"/>
              </a:rPr>
              <a:t>data </a:t>
            </a:r>
            <a:r>
              <a:rPr lang="en-US" sz="1200" dirty="0" smtClean="0">
                <a:latin typeface="Arial" panose="020B0604020202020204" pitchFamily="34" charset="0"/>
                <a:cs typeface="Arial" panose="020B0604020202020204" pitchFamily="34" charset="0"/>
              </a:rPr>
              <a:t>and used </a:t>
            </a:r>
            <a:r>
              <a:rPr lang="en-US" sz="1200" dirty="0">
                <a:latin typeface="Arial" panose="020B0604020202020204" pitchFamily="34" charset="0"/>
                <a:cs typeface="Arial" panose="020B0604020202020204" pitchFamily="34" charset="0"/>
              </a:rPr>
              <a:t>as burn-in </a:t>
            </a:r>
            <a:r>
              <a:rPr lang="en-US" sz="1200" dirty="0" smtClean="0">
                <a:latin typeface="Arial" panose="020B0604020202020204" pitchFamily="34" charset="0"/>
                <a:cs typeface="Arial" panose="020B0604020202020204" pitchFamily="34" charset="0"/>
              </a:rPr>
              <a:t>stream.</a:t>
            </a:r>
          </a:p>
        </p:txBody>
      </p:sp>
    </p:spTree>
    <p:extLst>
      <p:ext uri="{BB962C8B-B14F-4D97-AF65-F5344CB8AC3E}">
        <p14:creationId xmlns:p14="http://schemas.microsoft.com/office/powerpoint/2010/main" val="48377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32</a:t>
            </a:fld>
            <a:endParaRPr lang="en-IN" sz="1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C1B1D5-D5C6-4B49-87C1-B960C629B256}"/>
              </a:ext>
            </a:extLst>
          </p:cNvPr>
          <p:cNvSpPr txBox="1"/>
          <p:nvPr/>
        </p:nvSpPr>
        <p:spPr>
          <a:xfrm>
            <a:off x="449179" y="66100"/>
            <a:ext cx="11349068" cy="399122"/>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Model Input Data and Source</a:t>
            </a:r>
            <a:endParaRPr lang="en-IN" sz="2000" b="1" dirty="0">
              <a:latin typeface="Arial" panose="020B0604020202020204" pitchFamily="34" charset="0"/>
              <a:cs typeface="Arial" panose="020B0604020202020204" pitchFamily="34" charset="0"/>
            </a:endParaRPr>
          </a:p>
        </p:txBody>
      </p:sp>
      <p:pic>
        <p:nvPicPr>
          <p:cNvPr id="9" name="Picture 8"/>
          <p:cNvPicPr/>
          <p:nvPr/>
        </p:nvPicPr>
        <p:blipFill>
          <a:blip r:embed="rId3"/>
          <a:stretch>
            <a:fillRect/>
          </a:stretch>
        </p:blipFill>
        <p:spPr>
          <a:xfrm>
            <a:off x="2510031" y="770110"/>
            <a:ext cx="7229669" cy="5109579"/>
          </a:xfrm>
          <a:prstGeom prst="rect">
            <a:avLst/>
          </a:prstGeom>
        </p:spPr>
      </p:pic>
      <p:sp>
        <p:nvSpPr>
          <p:cNvPr id="7" name="Rectangle 6"/>
          <p:cNvSpPr/>
          <p:nvPr/>
        </p:nvSpPr>
        <p:spPr>
          <a:xfrm>
            <a:off x="2510031" y="6062669"/>
            <a:ext cx="7229669" cy="338554"/>
          </a:xfrm>
          <a:prstGeom prst="rect">
            <a:avLst/>
          </a:prstGeom>
          <a:solidFill>
            <a:schemeClr val="bg1"/>
          </a:solidFill>
        </p:spPr>
        <p:txBody>
          <a:bodyPr wrap="square">
            <a:spAutoFit/>
          </a:bodyPr>
          <a:lstStyle/>
          <a:p>
            <a:pPr algn="ctr"/>
            <a:r>
              <a:rPr lang="en-GB" sz="1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a</a:t>
            </a:r>
            <a:r>
              <a:rPr lang="en-GB" sz="1600" b="1" dirty="0">
                <a:solidFill>
                  <a:srgbClr val="000000"/>
                </a:solidFill>
                <a:latin typeface="Arial" panose="020B0604020202020204" pitchFamily="34" charset="0"/>
                <a:ea typeface="Calibri" panose="020F0502020204030204" pitchFamily="34" charset="0"/>
                <a:cs typeface="Arial" panose="020B0604020202020204" pitchFamily="34" charset="0"/>
              </a:rPr>
              <a:t>) Digital Elevation Model (DEM) b) Land use and Land Cover, and c) Soil</a:t>
            </a:r>
            <a:endParaRPr lang="en-US" sz="1600" b="1" dirty="0">
              <a:latin typeface="Arial" panose="020B0604020202020204" pitchFamily="34" charset="0"/>
              <a:cs typeface="Arial" panose="020B0604020202020204" pitchFamily="34" charset="0"/>
            </a:endParaRPr>
          </a:p>
        </p:txBody>
      </p:sp>
      <p:pic>
        <p:nvPicPr>
          <p:cNvPr id="8" name="Picture 7" descr="F:\PhD_Works\SWAT_Final\Manuscript_Ponds\Figures\Adyar_Wells2.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0030" y="770110"/>
            <a:ext cx="7229669" cy="5111805"/>
          </a:xfrm>
          <a:prstGeom prst="rect">
            <a:avLst/>
          </a:prstGeom>
          <a:noFill/>
          <a:ln>
            <a:solidFill>
              <a:schemeClr val="tx1"/>
            </a:solidFill>
          </a:ln>
        </p:spPr>
      </p:pic>
      <p:sp>
        <p:nvSpPr>
          <p:cNvPr id="13" name="Rectangle 12"/>
          <p:cNvSpPr/>
          <p:nvPr/>
        </p:nvSpPr>
        <p:spPr>
          <a:xfrm>
            <a:off x="2508878" y="6062669"/>
            <a:ext cx="7229669" cy="584775"/>
          </a:xfrm>
          <a:prstGeom prst="rect">
            <a:avLst/>
          </a:prstGeom>
          <a:solidFill>
            <a:schemeClr val="bg1"/>
          </a:solidFill>
        </p:spPr>
        <p:txBody>
          <a:bodyPr wrap="square">
            <a:spAutoFit/>
          </a:bodyPr>
          <a:lstStyle/>
          <a:p>
            <a:pPr algn="ctr"/>
            <a:r>
              <a:rPr lang="en-US" sz="16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a</a:t>
            </a: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 Observation Wells, b) Median Pre-Monsoon c) Deepest Pre-monsoon, and d) Shallowest Post-Monsoon Groundwater Level</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0119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26"/>
          <p:cNvGraphicFramePr>
            <a:graphicFrameLocks noGrp="1"/>
          </p:cNvGraphicFramePr>
          <p:nvPr>
            <p:extLst/>
          </p:nvPr>
        </p:nvGraphicFramePr>
        <p:xfrm>
          <a:off x="8147140" y="4989391"/>
          <a:ext cx="3543065" cy="830997"/>
        </p:xfrm>
        <a:graphic>
          <a:graphicData uri="http://schemas.openxmlformats.org/drawingml/2006/table">
            <a:tbl>
              <a:tblPr firstRow="1" bandRow="1">
                <a:tableStyleId>{0E3FDE45-AF77-4B5C-9715-49D594BDF05E}</a:tableStyleId>
              </a:tblPr>
              <a:tblGrid>
                <a:gridCol w="3543065">
                  <a:extLst>
                    <a:ext uri="{9D8B030D-6E8A-4147-A177-3AD203B41FA5}">
                      <a16:colId xmlns:a16="http://schemas.microsoft.com/office/drawing/2014/main" val="3436838313"/>
                    </a:ext>
                  </a:extLst>
                </a:gridCol>
              </a:tblGrid>
              <a:tr h="830997">
                <a:tc>
                  <a:txBody>
                    <a:bodyPr/>
                    <a:lstStyle/>
                    <a:p>
                      <a:pPr>
                        <a:lnSpc>
                          <a:spcPct val="150000"/>
                        </a:lnSpc>
                      </a:pPr>
                      <a:r>
                        <a:rPr lang="da-DK" sz="1600" b="0" dirty="0" smtClean="0">
                          <a:latin typeface="Arial" panose="020B0604020202020204" pitchFamily="34" charset="0"/>
                          <a:cs typeface="Arial" panose="020B0604020202020204" pitchFamily="34" charset="0"/>
                        </a:rPr>
                        <a:t>Dong et al. 2019, </a:t>
                      </a:r>
                    </a:p>
                    <a:p>
                      <a:pPr>
                        <a:lnSpc>
                          <a:spcPct val="150000"/>
                        </a:lnSpc>
                      </a:pPr>
                      <a:r>
                        <a:rPr lang="da-DK" sz="1600" b="0" dirty="0" smtClean="0">
                          <a:latin typeface="Arial" panose="020B0604020202020204" pitchFamily="34" charset="0"/>
                          <a:cs typeface="Arial" panose="020B0604020202020204" pitchFamily="34" charset="0"/>
                        </a:rPr>
                        <a:t>Rabelo et al. 2021</a:t>
                      </a:r>
                      <a:endParaRPr lang="en-US" sz="1600" b="0" dirty="0">
                        <a:latin typeface="Arial" panose="020B0604020202020204" pitchFamily="34" charset="0"/>
                        <a:cs typeface="Arial" panose="020B060402020202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5F5F5"/>
                    </a:solidFill>
                  </a:tcPr>
                </a:tc>
                <a:extLst>
                  <a:ext uri="{0D108BD9-81ED-4DB2-BD59-A6C34878D82A}">
                    <a16:rowId xmlns:a16="http://schemas.microsoft.com/office/drawing/2014/main" val="3122691653"/>
                  </a:ext>
                </a:extLst>
              </a:tr>
            </a:tbl>
          </a:graphicData>
        </a:graphic>
      </p:graphicFrame>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33</a:t>
            </a:fld>
            <a:endParaRPr lang="en-IN" sz="1200" dirty="0">
              <a:solidFill>
                <a:schemeClr val="tx1"/>
              </a:solidFill>
              <a:latin typeface="Arial" panose="020B0604020202020204" pitchFamily="34" charset="0"/>
              <a:cs typeface="Arial" panose="020B0604020202020204" pitchFamily="34" charset="0"/>
            </a:endParaRPr>
          </a:p>
        </p:txBody>
      </p:sp>
      <p:grpSp>
        <p:nvGrpSpPr>
          <p:cNvPr id="5" name="Group 4"/>
          <p:cNvGrpSpPr/>
          <p:nvPr/>
        </p:nvGrpSpPr>
        <p:grpSpPr>
          <a:xfrm>
            <a:off x="337441" y="1190541"/>
            <a:ext cx="6342128" cy="2686981"/>
            <a:chOff x="464763" y="669677"/>
            <a:chExt cx="6342128" cy="2686981"/>
          </a:xfrm>
        </p:grpSpPr>
        <p:pic>
          <p:nvPicPr>
            <p:cNvPr id="4" name="Picture 3"/>
            <p:cNvPicPr>
              <a:picLocks noChangeAspect="1"/>
            </p:cNvPicPr>
            <p:nvPr/>
          </p:nvPicPr>
          <p:blipFill>
            <a:blip r:embed="rId3"/>
            <a:stretch>
              <a:fillRect/>
            </a:stretch>
          </p:blipFill>
          <p:spPr>
            <a:xfrm>
              <a:off x="464763" y="669677"/>
              <a:ext cx="6342128" cy="2686981"/>
            </a:xfrm>
            <a:prstGeom prst="rect">
              <a:avLst/>
            </a:prstGeom>
          </p:spPr>
        </p:pic>
        <p:sp>
          <p:nvSpPr>
            <p:cNvPr id="11" name="Slide Number Placeholder 11"/>
            <p:cNvSpPr txBox="1">
              <a:spLocks/>
            </p:cNvSpPr>
            <p:nvPr/>
          </p:nvSpPr>
          <p:spPr>
            <a:xfrm>
              <a:off x="464763" y="669677"/>
              <a:ext cx="365760" cy="365125"/>
            </a:xfrm>
            <a:prstGeom prst="rect">
              <a:avLst/>
            </a:prstGeom>
            <a:solidFill>
              <a:schemeClr val="bg1"/>
            </a:solidFill>
            <a:ln>
              <a:solidFill>
                <a:schemeClr val="bg1"/>
              </a:solidFill>
            </a:ln>
          </p:spPr>
          <p:txBody>
            <a:bodyPr vert="horz" lIns="91440" tIns="45720" rIns="91440" bIns="45720" rtlCol="0" anchor="ctr"/>
            <a:lstStyle>
              <a:defPPr>
                <a:defRPr lang="en-US"/>
              </a:defPPr>
              <a:lvl1pPr marL="0" algn="r" defTabSz="914400" rtl="0" eaLnBrk="1" latinLnBrk="0" hangingPunct="1">
                <a:defRPr sz="9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200" dirty="0">
                <a:solidFill>
                  <a:schemeClr val="tx1"/>
                </a:solidFill>
                <a:latin typeface="Arial" panose="020B0604020202020204" pitchFamily="34" charset="0"/>
                <a:cs typeface="Arial" panose="020B0604020202020204" pitchFamily="34" charset="0"/>
              </a:endParaRPr>
            </a:p>
          </p:txBody>
        </p:sp>
      </p:grpSp>
      <p:sp>
        <p:nvSpPr>
          <p:cNvPr id="16" name="Oval 15"/>
          <p:cNvSpPr/>
          <p:nvPr/>
        </p:nvSpPr>
        <p:spPr>
          <a:xfrm>
            <a:off x="4376604" y="1995806"/>
            <a:ext cx="868885" cy="921018"/>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5278054" y="1190539"/>
            <a:ext cx="1590752" cy="1251722"/>
          </a:xfrm>
          <a:prstGeom prst="straightConnector1">
            <a:avLst/>
          </a:prstGeom>
          <a:ln w="28575">
            <a:solidFill>
              <a:srgbClr val="FF00FF"/>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245489" y="2456315"/>
            <a:ext cx="1623317" cy="1421205"/>
          </a:xfrm>
          <a:prstGeom prst="straightConnector1">
            <a:avLst/>
          </a:prstGeom>
          <a:ln w="28575">
            <a:solidFill>
              <a:srgbClr val="FF00FF"/>
            </a:solidFill>
            <a:tailEnd type="triangle" w="med"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F71DAC5-20BF-4A47-8951-0035BB3D392B}"/>
              </a:ext>
            </a:extLst>
          </p:cNvPr>
          <p:cNvSpPr txBox="1"/>
          <p:nvPr/>
        </p:nvSpPr>
        <p:spPr>
          <a:xfrm>
            <a:off x="337440" y="3891575"/>
            <a:ext cx="6531365" cy="523220"/>
          </a:xfrm>
          <a:prstGeom prst="rect">
            <a:avLst/>
          </a:prstGeom>
          <a:noFill/>
        </p:spPr>
        <p:txBody>
          <a:bodyPr wrap="square" rtlCol="0">
            <a:spAutoFit/>
          </a:bodyPr>
          <a:lstStyle/>
          <a:p>
            <a:pPr algn="ctr"/>
            <a:r>
              <a:rPr lang="en-IN" sz="1400" b="1" dirty="0" smtClean="0">
                <a:latin typeface="Arial" panose="020B0604020202020204" pitchFamily="34" charset="0"/>
                <a:cs typeface="Arial" panose="020B0604020202020204" pitchFamily="34" charset="0"/>
              </a:rPr>
              <a:t>Semi-Arid Water Storage Region (Small and Medium Reservoirs)</a:t>
            </a:r>
          </a:p>
          <a:p>
            <a:pPr algn="ctr"/>
            <a:r>
              <a:rPr lang="en-IN" sz="1400" dirty="0" smtClean="0">
                <a:latin typeface="Arial" panose="020B0604020202020204" pitchFamily="34" charset="0"/>
                <a:cs typeface="Arial" panose="020B0604020202020204" pitchFamily="34" charset="0"/>
              </a:rPr>
              <a:t>Source: </a:t>
            </a:r>
            <a:r>
              <a:rPr lang="en-IN" sz="1400" dirty="0" err="1" smtClean="0">
                <a:latin typeface="Arial" panose="020B0604020202020204" pitchFamily="34" charset="0"/>
                <a:cs typeface="Arial" panose="020B0604020202020204" pitchFamily="34" charset="0"/>
              </a:rPr>
              <a:t>Mady</a:t>
            </a:r>
            <a:r>
              <a:rPr lang="en-IN" sz="1400" dirty="0" smtClean="0">
                <a:latin typeface="Arial" panose="020B0604020202020204" pitchFamily="34" charset="0"/>
                <a:cs typeface="Arial" panose="020B0604020202020204" pitchFamily="34" charset="0"/>
              </a:rPr>
              <a:t> et al., 2020</a:t>
            </a:r>
            <a:endParaRPr lang="en-IN" sz="14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F71DAC5-20BF-4A47-8951-0035BB3D392B}"/>
              </a:ext>
            </a:extLst>
          </p:cNvPr>
          <p:cNvSpPr txBox="1"/>
          <p:nvPr/>
        </p:nvSpPr>
        <p:spPr>
          <a:xfrm>
            <a:off x="6898615" y="3901047"/>
            <a:ext cx="3865841" cy="523220"/>
          </a:xfrm>
          <a:prstGeom prst="rect">
            <a:avLst/>
          </a:prstGeom>
          <a:noFill/>
        </p:spPr>
        <p:txBody>
          <a:bodyPr wrap="square" rtlCol="0">
            <a:spAutoFit/>
          </a:bodyPr>
          <a:lstStyle/>
          <a:p>
            <a:pPr algn="ctr"/>
            <a:r>
              <a:rPr lang="en-IN" sz="1400" b="1" dirty="0" smtClean="0">
                <a:latin typeface="Arial" panose="020B0604020202020204" pitchFamily="34" charset="0"/>
                <a:cs typeface="Arial" panose="020B0604020202020204" pitchFamily="34" charset="0"/>
              </a:rPr>
              <a:t>Inter-annual variability of Storage in SMRs</a:t>
            </a:r>
          </a:p>
          <a:p>
            <a:pPr algn="ctr"/>
            <a:r>
              <a:rPr lang="en-IN" sz="1400" dirty="0">
                <a:latin typeface="Arial" panose="020B0604020202020204" pitchFamily="34" charset="0"/>
                <a:cs typeface="Arial" panose="020B0604020202020204" pitchFamily="34" charset="0"/>
              </a:rPr>
              <a:t>Source: </a:t>
            </a:r>
            <a:r>
              <a:rPr lang="en-IN" sz="1400" dirty="0" err="1" smtClean="0">
                <a:latin typeface="Arial" panose="020B0604020202020204" pitchFamily="34" charset="0"/>
                <a:cs typeface="Arial" panose="020B0604020202020204" pitchFamily="34" charset="0"/>
              </a:rPr>
              <a:t>Donchyts</a:t>
            </a:r>
            <a:r>
              <a:rPr lang="en-IN" sz="1400" dirty="0" smtClean="0">
                <a:latin typeface="Arial" panose="020B0604020202020204" pitchFamily="34" charset="0"/>
                <a:cs typeface="Arial" panose="020B0604020202020204" pitchFamily="34" charset="0"/>
              </a:rPr>
              <a:t> et al., 2022</a:t>
            </a:r>
            <a:endParaRPr lang="en-IN" sz="1400"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75243B5F-655A-480E-834A-7315637D6115}"/>
              </a:ext>
            </a:extLst>
          </p:cNvPr>
          <p:cNvSpPr txBox="1"/>
          <p:nvPr/>
        </p:nvSpPr>
        <p:spPr>
          <a:xfrm>
            <a:off x="337440" y="4504457"/>
            <a:ext cx="11352765" cy="338554"/>
          </a:xfrm>
          <a:prstGeom prst="rect">
            <a:avLst/>
          </a:prstGeom>
          <a:solidFill>
            <a:srgbClr val="F5F5F5"/>
          </a:solidFill>
          <a:ln w="12700">
            <a:noFill/>
          </a:ln>
        </p:spPr>
        <p:txBody>
          <a:bodyPr wrap="square" rtlCol="0" anchor="ctr">
            <a:spAutoFit/>
          </a:bodyPr>
          <a:lstStyle/>
          <a:p>
            <a:pPr marL="285750" lvl="0" indent="-285750" algn="just">
              <a:buFont typeface="Arial" panose="020B0604020202020204" pitchFamily="34" charset="0"/>
              <a:buChar char="•"/>
            </a:pPr>
            <a:r>
              <a:rPr lang="en-US" sz="1600" dirty="0">
                <a:latin typeface="Arial" panose="020B0604020202020204" pitchFamily="34" charset="0"/>
                <a:cs typeface="Arial" panose="020B0604020202020204" pitchFamily="34" charset="0"/>
              </a:rPr>
              <a:t>Global </a:t>
            </a:r>
            <a:r>
              <a:rPr lang="en-US" sz="1600" dirty="0" smtClean="0">
                <a:latin typeface="Arial" panose="020B0604020202020204" pitchFamily="34" charset="0"/>
                <a:cs typeface="Arial" panose="020B0604020202020204" pitchFamily="34" charset="0"/>
              </a:rPr>
              <a:t>estimates </a:t>
            </a:r>
            <a:r>
              <a:rPr lang="en-US" sz="1600" dirty="0">
                <a:latin typeface="Arial" panose="020B0604020202020204" pitchFamily="34" charset="0"/>
                <a:cs typeface="Arial" panose="020B0604020202020204" pitchFamily="34" charset="0"/>
              </a:rPr>
              <a:t>suggest </a:t>
            </a:r>
            <a:r>
              <a:rPr lang="en-US" sz="1600" dirty="0" smtClean="0">
                <a:latin typeface="Arial" panose="020B0604020202020204" pitchFamily="34" charset="0"/>
                <a:cs typeface="Arial" panose="020B0604020202020204" pitchFamily="34" charset="0"/>
              </a:rPr>
              <a:t>about </a:t>
            </a:r>
            <a:r>
              <a:rPr lang="en-US" sz="1600" dirty="0">
                <a:latin typeface="Arial" panose="020B0604020202020204" pitchFamily="34" charset="0"/>
                <a:cs typeface="Arial" panose="020B0604020202020204" pitchFamily="34" charset="0"/>
              </a:rPr>
              <a:t>2.9 million SMRs </a:t>
            </a:r>
            <a:r>
              <a:rPr lang="en-US" sz="1600" dirty="0" smtClean="0">
                <a:latin typeface="Arial" panose="020B0604020202020204" pitchFamily="34" charset="0"/>
                <a:cs typeface="Arial" panose="020B0604020202020204" pitchFamily="34" charset="0"/>
              </a:rPr>
              <a:t>are present in </a:t>
            </a:r>
            <a:r>
              <a:rPr lang="en-US" sz="1600" dirty="0">
                <a:latin typeface="Arial" panose="020B0604020202020204" pitchFamily="34" charset="0"/>
                <a:cs typeface="Arial" panose="020B0604020202020204" pitchFamily="34" charset="0"/>
              </a:rPr>
              <a:t>the semi-arid regions of the world </a:t>
            </a:r>
            <a:r>
              <a:rPr lang="en-US" sz="1600" dirty="0" smtClean="0">
                <a:latin typeface="Arial" panose="020B0604020202020204" pitchFamily="34" charset="0"/>
                <a:cs typeface="Arial" panose="020B0604020202020204" pitchFamily="34" charset="0"/>
              </a:rPr>
              <a:t>(</a:t>
            </a:r>
            <a:r>
              <a:rPr lang="en-US" sz="1600" dirty="0" err="1" smtClean="0">
                <a:latin typeface="Arial" panose="020B0604020202020204" pitchFamily="34" charset="0"/>
                <a:cs typeface="Arial" panose="020B0604020202020204" pitchFamily="34" charset="0"/>
              </a:rPr>
              <a:t>Mady</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et al., </a:t>
            </a:r>
            <a:r>
              <a:rPr lang="en-US" sz="1600" dirty="0" smtClean="0">
                <a:latin typeface="Arial" panose="020B0604020202020204" pitchFamily="34" charset="0"/>
                <a:cs typeface="Arial" panose="020B0604020202020204" pitchFamily="34" charset="0"/>
              </a:rPr>
              <a:t>2020)</a:t>
            </a:r>
          </a:p>
        </p:txBody>
      </p:sp>
      <p:graphicFrame>
        <p:nvGraphicFramePr>
          <p:cNvPr id="3" name="Table 2"/>
          <p:cNvGraphicFramePr>
            <a:graphicFrameLocks noGrp="1"/>
          </p:cNvGraphicFramePr>
          <p:nvPr>
            <p:extLst/>
          </p:nvPr>
        </p:nvGraphicFramePr>
        <p:xfrm>
          <a:off x="350428" y="4992266"/>
          <a:ext cx="7583549" cy="828122"/>
        </p:xfrm>
        <a:graphic>
          <a:graphicData uri="http://schemas.openxmlformats.org/drawingml/2006/table">
            <a:tbl>
              <a:tblPr firstRow="1" bandRow="1">
                <a:tableStyleId>{0E3FDE45-AF77-4B5C-9715-49D594BDF05E}</a:tableStyleId>
              </a:tblPr>
              <a:tblGrid>
                <a:gridCol w="7583549">
                  <a:extLst>
                    <a:ext uri="{9D8B030D-6E8A-4147-A177-3AD203B41FA5}">
                      <a16:colId xmlns:a16="http://schemas.microsoft.com/office/drawing/2014/main" val="3436838313"/>
                    </a:ext>
                  </a:extLst>
                </a:gridCol>
              </a:tblGrid>
              <a:tr h="828122">
                <a:tc>
                  <a:txBody>
                    <a:bodyPr/>
                    <a:lstStyle/>
                    <a:p>
                      <a:pPr marL="285750" lvl="0" indent="-285750" algn="just">
                        <a:lnSpc>
                          <a:spcPct val="150000"/>
                        </a:lnSpc>
                        <a:buFont typeface="Arial" panose="020B0604020202020204" pitchFamily="34" charset="0"/>
                        <a:buChar char="•"/>
                      </a:pPr>
                      <a:r>
                        <a:rPr lang="en-US" sz="1600" b="0" dirty="0" smtClean="0">
                          <a:latin typeface="Arial" panose="020B0604020202020204" pitchFamily="34" charset="0"/>
                          <a:cs typeface="Arial" panose="020B0604020202020204" pitchFamily="34" charset="0"/>
                        </a:rPr>
                        <a:t>Representation of SMRs are overlooked in the hydrologic models</a:t>
                      </a:r>
                    </a:p>
                    <a:p>
                      <a:pPr marL="285750" lvl="0" indent="-285750" algn="just">
                        <a:lnSpc>
                          <a:spcPct val="150000"/>
                        </a:lnSpc>
                        <a:buFont typeface="Arial" panose="020B0604020202020204" pitchFamily="34" charset="0"/>
                        <a:buChar char="•"/>
                      </a:pPr>
                      <a:r>
                        <a:rPr lang="en-US" sz="1600" b="0" dirty="0" smtClean="0">
                          <a:latin typeface="Arial" panose="020B0604020202020204" pitchFamily="34" charset="0"/>
                          <a:cs typeface="Arial" panose="020B0604020202020204" pitchFamily="34" charset="0"/>
                        </a:rPr>
                        <a:t>Lack of input data and increased model complexity</a:t>
                      </a:r>
                    </a:p>
                  </a:txBody>
                  <a:tcPr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F5F5F5"/>
                    </a:solidFill>
                  </a:tcPr>
                </a:tc>
                <a:extLst>
                  <a:ext uri="{0D108BD9-81ED-4DB2-BD59-A6C34878D82A}">
                    <a16:rowId xmlns:a16="http://schemas.microsoft.com/office/drawing/2014/main" val="3122691653"/>
                  </a:ext>
                </a:extLst>
              </a:tr>
            </a:tbl>
          </a:graphicData>
        </a:graphic>
      </p:graphicFrame>
      <p:graphicFrame>
        <p:nvGraphicFramePr>
          <p:cNvPr id="28" name="Table 27"/>
          <p:cNvGraphicFramePr>
            <a:graphicFrameLocks noGrp="1"/>
          </p:cNvGraphicFramePr>
          <p:nvPr>
            <p:extLst/>
          </p:nvPr>
        </p:nvGraphicFramePr>
        <p:xfrm>
          <a:off x="8134152" y="5927245"/>
          <a:ext cx="3543065" cy="830997"/>
        </p:xfrm>
        <a:graphic>
          <a:graphicData uri="http://schemas.openxmlformats.org/drawingml/2006/table">
            <a:tbl>
              <a:tblPr firstRow="1" bandRow="1">
                <a:tableStyleId>{0E3FDE45-AF77-4B5C-9715-49D594BDF05E}</a:tableStyleId>
              </a:tblPr>
              <a:tblGrid>
                <a:gridCol w="3543065">
                  <a:extLst>
                    <a:ext uri="{9D8B030D-6E8A-4147-A177-3AD203B41FA5}">
                      <a16:colId xmlns:a16="http://schemas.microsoft.com/office/drawing/2014/main" val="3436838313"/>
                    </a:ext>
                  </a:extLst>
                </a:gridCol>
              </a:tblGrid>
              <a:tr h="830997">
                <a:tc>
                  <a:txBody>
                    <a:bodyPr/>
                    <a:lstStyle/>
                    <a:p>
                      <a:pPr lvl="0" algn="just">
                        <a:lnSpc>
                          <a:spcPct val="150000"/>
                        </a:lnSpc>
                      </a:pPr>
                      <a:r>
                        <a:rPr lang="da-DK" sz="1600" b="0" dirty="0" smtClean="0">
                          <a:latin typeface="Arial" panose="020B0604020202020204" pitchFamily="34" charset="0"/>
                          <a:cs typeface="Arial" panose="020B0604020202020204" pitchFamily="34" charset="0"/>
                        </a:rPr>
                        <a:t>Padiyedath Gopalan et al. 2021, Rabelo et al. 2022</a:t>
                      </a:r>
                      <a:endParaRPr lang="en-US" sz="1600" b="0" dirty="0" smtClean="0">
                        <a:latin typeface="Arial" panose="020B0604020202020204" pitchFamily="34" charset="0"/>
                        <a:cs typeface="Arial" panose="020B0604020202020204" pitchFamily="34" charset="0"/>
                      </a:endParaRPr>
                    </a:p>
                  </a:txBody>
                  <a:tcPr anchor="ct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5F5F5"/>
                    </a:solidFill>
                  </a:tcPr>
                </a:tc>
                <a:extLst>
                  <a:ext uri="{0D108BD9-81ED-4DB2-BD59-A6C34878D82A}">
                    <a16:rowId xmlns:a16="http://schemas.microsoft.com/office/drawing/2014/main" val="3122691653"/>
                  </a:ext>
                </a:extLst>
              </a:tr>
            </a:tbl>
          </a:graphicData>
        </a:graphic>
      </p:graphicFrame>
      <p:graphicFrame>
        <p:nvGraphicFramePr>
          <p:cNvPr id="29" name="Table 28"/>
          <p:cNvGraphicFramePr>
            <a:graphicFrameLocks noGrp="1"/>
          </p:cNvGraphicFramePr>
          <p:nvPr>
            <p:extLst/>
          </p:nvPr>
        </p:nvGraphicFramePr>
        <p:xfrm>
          <a:off x="337440" y="5930120"/>
          <a:ext cx="7583549" cy="828122"/>
        </p:xfrm>
        <a:graphic>
          <a:graphicData uri="http://schemas.openxmlformats.org/drawingml/2006/table">
            <a:tbl>
              <a:tblPr firstRow="1" bandRow="1">
                <a:tableStyleId>{0E3FDE45-AF77-4B5C-9715-49D594BDF05E}</a:tableStyleId>
              </a:tblPr>
              <a:tblGrid>
                <a:gridCol w="7583549">
                  <a:extLst>
                    <a:ext uri="{9D8B030D-6E8A-4147-A177-3AD203B41FA5}">
                      <a16:colId xmlns:a16="http://schemas.microsoft.com/office/drawing/2014/main" val="3436838313"/>
                    </a:ext>
                  </a:extLst>
                </a:gridCol>
              </a:tblGrid>
              <a:tr h="828122">
                <a:tc>
                  <a:txBody>
                    <a:bodyPr/>
                    <a:lstStyle/>
                    <a:p>
                      <a:pPr marL="285750" lvl="0" indent="-285750" algn="just">
                        <a:lnSpc>
                          <a:spcPct val="150000"/>
                        </a:lnSpc>
                        <a:buFont typeface="Arial" panose="020B0604020202020204" pitchFamily="34" charset="0"/>
                        <a:buChar char="•"/>
                      </a:pPr>
                      <a:r>
                        <a:rPr lang="en-US" sz="1600" b="0" dirty="0" smtClean="0">
                          <a:latin typeface="Arial" panose="020B0604020202020204" pitchFamily="34" charset="0"/>
                          <a:cs typeface="Arial" panose="020B0604020202020204" pitchFamily="34" charset="0"/>
                        </a:rPr>
                        <a:t>Exclusion of SMRs in the hydrologic models will lead to inaccuracies in process simulation and estimation of water balance components</a:t>
                      </a:r>
                      <a:endParaRPr lang="en-US" sz="1600" b="0" dirty="0">
                        <a:latin typeface="Arial" panose="020B0604020202020204" pitchFamily="34" charset="0"/>
                        <a:cs typeface="Arial" panose="020B0604020202020204" pitchFamily="34" charset="0"/>
                      </a:endParaRPr>
                    </a:p>
                  </a:txBody>
                  <a:tcPr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solidFill>
                      <a:srgbClr val="F5F5F5"/>
                    </a:solidFill>
                  </a:tcPr>
                </a:tc>
                <a:extLst>
                  <a:ext uri="{0D108BD9-81ED-4DB2-BD59-A6C34878D82A}">
                    <a16:rowId xmlns:a16="http://schemas.microsoft.com/office/drawing/2014/main" val="3122691653"/>
                  </a:ext>
                </a:extLst>
              </a:tr>
            </a:tbl>
          </a:graphicData>
        </a:graphic>
      </p:graphicFrame>
      <p:sp>
        <p:nvSpPr>
          <p:cNvPr id="23" name="TextBox 22">
            <a:extLst>
              <a:ext uri="{FF2B5EF4-FFF2-40B4-BE49-F238E27FC236}">
                <a16:creationId xmlns:a16="http://schemas.microsoft.com/office/drawing/2014/main" id="{14C1B1D5-D5C6-4B49-87C1-B960C629B256}"/>
              </a:ext>
            </a:extLst>
          </p:cNvPr>
          <p:cNvSpPr txBox="1"/>
          <p:nvPr/>
        </p:nvSpPr>
        <p:spPr>
          <a:xfrm>
            <a:off x="449179" y="656408"/>
            <a:ext cx="11349068" cy="369332"/>
          </a:xfrm>
          <a:prstGeom prst="rect">
            <a:avLst/>
          </a:prstGeom>
          <a:noFill/>
        </p:spPr>
        <p:txBody>
          <a:bodyPr wrap="square" rtlCol="0">
            <a:spAutoFit/>
          </a:bodyPr>
          <a:lstStyle/>
          <a:p>
            <a:pPr algn="ctr"/>
            <a:r>
              <a:rPr lang="en-IN" b="1" dirty="0" smtClean="0">
                <a:latin typeface="Arial" panose="020B0604020202020204" pitchFamily="34" charset="0"/>
                <a:cs typeface="Arial" panose="020B0604020202020204" pitchFamily="34" charset="0"/>
              </a:rPr>
              <a:t>Representation of Small and Medium Reservoirs (SMRs) in Hydrologic Models</a:t>
            </a:r>
            <a:endParaRPr lang="en-IN"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Small and Medium Reservoirs (SMRs)</a:t>
            </a:r>
            <a:endParaRPr lang="en-US" sz="2000" dirty="0"/>
          </a:p>
        </p:txBody>
      </p:sp>
      <p:pic>
        <p:nvPicPr>
          <p:cNvPr id="6" name="Picture 5"/>
          <p:cNvPicPr>
            <a:picLocks noChangeAspect="1"/>
          </p:cNvPicPr>
          <p:nvPr/>
        </p:nvPicPr>
        <p:blipFill rotWithShape="1">
          <a:blip r:embed="rId4"/>
          <a:srcRect t="6004" r="1615" b="1060"/>
          <a:stretch/>
        </p:blipFill>
        <p:spPr>
          <a:xfrm>
            <a:off x="6898615" y="1151741"/>
            <a:ext cx="2488598" cy="2720323"/>
          </a:xfrm>
          <a:prstGeom prst="rect">
            <a:avLst/>
          </a:prstGeom>
        </p:spPr>
      </p:pic>
      <p:pic>
        <p:nvPicPr>
          <p:cNvPr id="7" name="Picture 6"/>
          <p:cNvPicPr>
            <a:picLocks noChangeAspect="1"/>
          </p:cNvPicPr>
          <p:nvPr/>
        </p:nvPicPr>
        <p:blipFill>
          <a:blip r:embed="rId5"/>
          <a:stretch>
            <a:fillRect/>
          </a:stretch>
        </p:blipFill>
        <p:spPr>
          <a:xfrm>
            <a:off x="9576450" y="1151741"/>
            <a:ext cx="1188006" cy="2749306"/>
          </a:xfrm>
          <a:prstGeom prst="rect">
            <a:avLst/>
          </a:prstGeom>
        </p:spPr>
      </p:pic>
      <p:pic>
        <p:nvPicPr>
          <p:cNvPr id="24" name="Picture 23">
            <a:extLst>
              <a:ext uri="{FF2B5EF4-FFF2-40B4-BE49-F238E27FC236}">
                <a16:creationId xmlns:a16="http://schemas.microsoft.com/office/drawing/2014/main" id="{3E3C3932-51E9-49ED-AE28-E1488486818A}"/>
              </a:ext>
            </a:extLst>
          </p:cNvPr>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spTree>
    <p:extLst>
      <p:ext uri="{BB962C8B-B14F-4D97-AF65-F5344CB8AC3E}">
        <p14:creationId xmlns:p14="http://schemas.microsoft.com/office/powerpoint/2010/main" val="35719108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solidFill>
            <a:schemeClr val="bg1"/>
          </a:solidFill>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34</a:t>
            </a:fld>
            <a:endParaRPr lang="en-IN" sz="1200"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243B5F-655A-480E-834A-7315637D6115}"/>
              </a:ext>
            </a:extLst>
          </p:cNvPr>
          <p:cNvSpPr txBox="1"/>
          <p:nvPr/>
        </p:nvSpPr>
        <p:spPr>
          <a:xfrm>
            <a:off x="449179" y="995924"/>
            <a:ext cx="11352477" cy="3046988"/>
          </a:xfrm>
          <a:prstGeom prst="rect">
            <a:avLst/>
          </a:prstGeom>
          <a:solidFill>
            <a:srgbClr val="F1F7FD"/>
          </a:solidFill>
          <a:ln>
            <a:solidFill>
              <a:srgbClr val="ECF3FA"/>
            </a:solidFill>
          </a:ln>
        </p:spPr>
        <p:txBody>
          <a:bodyPr wrap="square" rtlCol="0">
            <a:spAutoFit/>
          </a:bodyPr>
          <a:lstStyle/>
          <a:p>
            <a:pPr marL="285750" indent="-285750" algn="just">
              <a:lnSpc>
                <a:spcPct val="200000"/>
              </a:lnSpc>
              <a:buFont typeface="Arial" panose="020B0604020202020204" pitchFamily="34" charset="0"/>
              <a:buChar char="•"/>
            </a:pPr>
            <a:r>
              <a:rPr lang="en-US" sz="1600" b="1" dirty="0">
                <a:latin typeface="Arial" panose="020B0604020202020204" pitchFamily="34" charset="0"/>
                <a:cs typeface="Arial" panose="020B0604020202020204" pitchFamily="34" charset="0"/>
              </a:rPr>
              <a:t>Focus </a:t>
            </a:r>
            <a:r>
              <a:rPr lang="en-US" sz="1600" dirty="0">
                <a:latin typeface="Arial" panose="020B0604020202020204" pitchFamily="34" charset="0"/>
                <a:cs typeface="Arial" panose="020B0604020202020204" pitchFamily="34" charset="0"/>
              </a:rPr>
              <a:t>(past studies): Improved model performance and better estimation of </a:t>
            </a:r>
            <a:r>
              <a:rPr lang="en-US" sz="1600" dirty="0" smtClean="0">
                <a:latin typeface="Arial" panose="020B0604020202020204" pitchFamily="34" charset="0"/>
                <a:cs typeface="Arial" panose="020B0604020202020204" pitchFamily="34" charset="0"/>
              </a:rPr>
              <a:t>streamflow</a:t>
            </a:r>
            <a:endParaRPr lang="en-US" sz="1600" dirty="0">
              <a:latin typeface="Arial" panose="020B0604020202020204" pitchFamily="34" charset="0"/>
              <a:cs typeface="Arial" panose="020B0604020202020204" pitchFamily="34" charset="0"/>
            </a:endParaRPr>
          </a:p>
          <a:p>
            <a:pPr marL="285750" lvl="0" indent="-285750" algn="just" defTabSz="457200">
              <a:lnSpc>
                <a:spcPct val="200000"/>
              </a:lnSpc>
              <a:buFont typeface="Arial" panose="020B0604020202020204" pitchFamily="34" charset="0"/>
              <a:buChar char="•"/>
              <a:defRPr/>
            </a:pPr>
            <a:r>
              <a:rPr lang="en-US" sz="1600" b="1" dirty="0">
                <a:latin typeface="Arial" panose="020B0604020202020204" pitchFamily="34" charset="0"/>
                <a:cs typeface="Arial" panose="020B0604020202020204" pitchFamily="34" charset="0"/>
              </a:rPr>
              <a:t>Representation of SMRs: </a:t>
            </a:r>
            <a:r>
              <a:rPr lang="en-US" sz="1600" dirty="0">
                <a:latin typeface="Arial" panose="020B0604020202020204" pitchFamily="34" charset="0"/>
                <a:cs typeface="Arial" panose="020B0604020202020204" pitchFamily="34" charset="0"/>
              </a:rPr>
              <a:t>Spatially explicit or Statistically aggregated or Lumped approach</a:t>
            </a:r>
            <a:endParaRPr lang="en-US" sz="1600" b="1" dirty="0">
              <a:latin typeface="Arial" panose="020B0604020202020204" pitchFamily="34" charset="0"/>
              <a:cs typeface="Arial" panose="020B0604020202020204" pitchFamily="34" charset="0"/>
            </a:endParaRPr>
          </a:p>
          <a:p>
            <a:pPr marL="285750" indent="-285750" algn="just" defTabSz="457200">
              <a:lnSpc>
                <a:spcPct val="200000"/>
              </a:lnSpc>
              <a:buFont typeface="Arial" panose="020B0604020202020204" pitchFamily="34" charset="0"/>
              <a:buChar char="•"/>
              <a:defRPr/>
            </a:pPr>
            <a:r>
              <a:rPr lang="en-US" sz="1600" b="1" dirty="0">
                <a:latin typeface="Arial" panose="020B0604020202020204" pitchFamily="34" charset="0"/>
                <a:cs typeface="Arial" panose="020B0604020202020204" pitchFamily="34" charset="0"/>
              </a:rPr>
              <a:t>Challenge: </a:t>
            </a:r>
            <a:r>
              <a:rPr lang="en-US" sz="1600" dirty="0">
                <a:latin typeface="Arial" panose="020B0604020202020204" pitchFamily="34" charset="0"/>
                <a:cs typeface="Arial" panose="020B0604020202020204" pitchFamily="34" charset="0"/>
              </a:rPr>
              <a:t>To represent every single SMR in hydrologic model</a:t>
            </a:r>
            <a:endParaRPr lang="en-US" sz="1600" b="1" dirty="0">
              <a:latin typeface="Arial" panose="020B0604020202020204" pitchFamily="34" charset="0"/>
              <a:cs typeface="Arial" panose="020B0604020202020204" pitchFamily="34" charset="0"/>
            </a:endParaRPr>
          </a:p>
          <a:p>
            <a:pPr marL="285750" lvl="0" indent="-285750" algn="just">
              <a:lnSpc>
                <a:spcPct val="200000"/>
              </a:lnSpc>
              <a:buFont typeface="Arial" panose="020B0604020202020204" pitchFamily="34" charset="0"/>
              <a:buChar char="•"/>
            </a:pPr>
            <a:r>
              <a:rPr lang="en-US" sz="1600" b="1" dirty="0">
                <a:latin typeface="Arial" panose="020B0604020202020204" pitchFamily="34" charset="0"/>
                <a:cs typeface="Arial" panose="020B0604020202020204" pitchFamily="34" charset="0"/>
              </a:rPr>
              <a:t>Pragmatic solution: </a:t>
            </a:r>
          </a:p>
          <a:p>
            <a:pPr marL="742950" lvl="1" indent="-285750" algn="just">
              <a:lnSpc>
                <a:spcPct val="200000"/>
              </a:lnSpc>
              <a:buFont typeface="Courier New" panose="02070309020205020404" pitchFamily="49" charset="0"/>
              <a:buChar char="o"/>
            </a:pPr>
            <a:r>
              <a:rPr lang="en-US" sz="1600" dirty="0">
                <a:latin typeface="Arial" panose="020B0604020202020204" pitchFamily="34" charset="0"/>
                <a:cs typeface="Arial" panose="020B0604020202020204" pitchFamily="34" charset="0"/>
              </a:rPr>
              <a:t>Representation of strategic SMRs as Reservoirs and other SMRs as Ponds (</a:t>
            </a:r>
            <a:r>
              <a:rPr lang="en-US" sz="1600" dirty="0" err="1">
                <a:latin typeface="Arial" panose="020B0604020202020204" pitchFamily="34" charset="0"/>
                <a:cs typeface="Arial" panose="020B0604020202020204" pitchFamily="34" charset="0"/>
              </a:rPr>
              <a:t>Habets</a:t>
            </a:r>
            <a:r>
              <a:rPr lang="en-US" sz="1600" dirty="0">
                <a:latin typeface="Arial" panose="020B0604020202020204" pitchFamily="34" charset="0"/>
                <a:cs typeface="Arial" panose="020B0604020202020204" pitchFamily="34" charset="0"/>
              </a:rPr>
              <a:t> et al., </a:t>
            </a:r>
            <a:r>
              <a:rPr lang="en-US" sz="1600" dirty="0" smtClean="0">
                <a:latin typeface="Arial" panose="020B0604020202020204" pitchFamily="34" charset="0"/>
                <a:cs typeface="Arial" panose="020B0604020202020204" pitchFamily="34" charset="0"/>
              </a:rPr>
              <a:t>2018)</a:t>
            </a:r>
            <a:endParaRPr lang="en-US" sz="1600" dirty="0">
              <a:latin typeface="Arial" panose="020B0604020202020204" pitchFamily="34" charset="0"/>
              <a:cs typeface="Arial" panose="020B0604020202020204" pitchFamily="34" charset="0"/>
            </a:endParaRPr>
          </a:p>
          <a:p>
            <a:pPr marL="742950" lvl="1" indent="-285750" algn="just">
              <a:lnSpc>
                <a:spcPct val="200000"/>
              </a:lnSpc>
              <a:buFont typeface="Courier New" panose="02070309020205020404" pitchFamily="49" charset="0"/>
              <a:buChar char="o"/>
            </a:pPr>
            <a:r>
              <a:rPr lang="en-US" sz="1600" dirty="0">
                <a:latin typeface="Arial" panose="020B0604020202020204" pitchFamily="34" charset="0"/>
                <a:cs typeface="Arial" panose="020B0604020202020204" pitchFamily="34" charset="0"/>
              </a:rPr>
              <a:t>Trade-off: Number of SMRs modelled vs Improvement in model performance or </a:t>
            </a:r>
            <a:r>
              <a:rPr lang="en-US" sz="1600" dirty="0" smtClean="0">
                <a:latin typeface="Arial" panose="020B0604020202020204" pitchFamily="34" charset="0"/>
                <a:cs typeface="Arial" panose="020B0604020202020204" pitchFamily="34" charset="0"/>
              </a:rPr>
              <a:t>information gain</a:t>
            </a:r>
            <a:endParaRPr lang="en-US" sz="1600" b="1" dirty="0" smtClean="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Methodology</a:t>
            </a:r>
            <a:endParaRPr lang="en-US" sz="2000" dirty="0"/>
          </a:p>
        </p:txBody>
      </p:sp>
      <p:sp>
        <p:nvSpPr>
          <p:cNvPr id="7" name="TextBox 6">
            <a:extLst>
              <a:ext uri="{FF2B5EF4-FFF2-40B4-BE49-F238E27FC236}">
                <a16:creationId xmlns:a16="http://schemas.microsoft.com/office/drawing/2014/main" id="{14C1B1D5-D5C6-4B49-87C1-B960C629B256}"/>
              </a:ext>
            </a:extLst>
          </p:cNvPr>
          <p:cNvSpPr txBox="1"/>
          <p:nvPr/>
        </p:nvSpPr>
        <p:spPr>
          <a:xfrm>
            <a:off x="449179" y="575333"/>
            <a:ext cx="11349068" cy="369332"/>
          </a:xfrm>
          <a:prstGeom prst="rect">
            <a:avLst/>
          </a:prstGeom>
          <a:noFill/>
        </p:spPr>
        <p:txBody>
          <a:bodyPr wrap="square" rtlCol="0">
            <a:spAutoFit/>
          </a:bodyPr>
          <a:lstStyle/>
          <a:p>
            <a:pPr algn="ctr"/>
            <a:r>
              <a:rPr lang="en-IN" b="1" dirty="0" smtClean="0">
                <a:latin typeface="Arial" panose="020B0604020202020204" pitchFamily="34" charset="0"/>
                <a:cs typeface="Arial" panose="020B0604020202020204" pitchFamily="34" charset="0"/>
              </a:rPr>
              <a:t>Representation of Small and Medium Reservoirs (SMRs) in SWAT</a:t>
            </a:r>
            <a:endParaRPr lang="en-IN" b="1"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61BE0C8F-388A-48C4-AC0B-0ACEEECE5BC6}"/>
              </a:ext>
            </a:extLst>
          </p:cNvPr>
          <p:cNvGrpSpPr/>
          <p:nvPr/>
        </p:nvGrpSpPr>
        <p:grpSpPr>
          <a:xfrm>
            <a:off x="1412817" y="5051794"/>
            <a:ext cx="9144000" cy="1385824"/>
            <a:chOff x="1592579" y="3088059"/>
            <a:chExt cx="9144000" cy="1385824"/>
          </a:xfrm>
        </p:grpSpPr>
        <p:sp>
          <p:nvSpPr>
            <p:cNvPr id="10" name="Rectangle: Rounded Corners 5">
              <a:extLst>
                <a:ext uri="{FF2B5EF4-FFF2-40B4-BE49-F238E27FC236}">
                  <a16:creationId xmlns:a16="http://schemas.microsoft.com/office/drawing/2014/main" id="{3D8C9FAC-BB67-4568-88C8-BE2E7AC1EE13}"/>
                </a:ext>
              </a:extLst>
            </p:cNvPr>
            <p:cNvSpPr/>
            <p:nvPr/>
          </p:nvSpPr>
          <p:spPr>
            <a:xfrm>
              <a:off x="4335779" y="3925243"/>
              <a:ext cx="3657600" cy="548640"/>
            </a:xfrm>
            <a:prstGeom prst="roundRect">
              <a:avLst/>
            </a:prstGeom>
            <a:solidFill>
              <a:srgbClr val="F9F9F9"/>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b="1" dirty="0">
                  <a:solidFill>
                    <a:schemeClr val="tx1"/>
                  </a:solidFill>
                  <a:latin typeface="Arial" panose="020B0604020202020204" pitchFamily="34" charset="0"/>
                  <a:cs typeface="Arial" panose="020B0604020202020204" pitchFamily="34" charset="0"/>
                </a:rPr>
                <a:t>Model Parameter Uncertainty</a:t>
              </a:r>
            </a:p>
          </p:txBody>
        </p:sp>
        <p:grpSp>
          <p:nvGrpSpPr>
            <p:cNvPr id="11" name="Group 10">
              <a:extLst>
                <a:ext uri="{FF2B5EF4-FFF2-40B4-BE49-F238E27FC236}">
                  <a16:creationId xmlns:a16="http://schemas.microsoft.com/office/drawing/2014/main" id="{CB05B327-71C3-4CD2-95C5-8CE94412D9E4}"/>
                </a:ext>
              </a:extLst>
            </p:cNvPr>
            <p:cNvGrpSpPr/>
            <p:nvPr/>
          </p:nvGrpSpPr>
          <p:grpSpPr>
            <a:xfrm>
              <a:off x="1592579" y="3088059"/>
              <a:ext cx="9144000" cy="548642"/>
              <a:chOff x="1424467" y="4119902"/>
              <a:chExt cx="9144000" cy="548642"/>
            </a:xfrm>
            <a:noFill/>
          </p:grpSpPr>
          <p:sp>
            <p:nvSpPr>
              <p:cNvPr id="13" name="Rectangle: Rounded Corners 12">
                <a:extLst>
                  <a:ext uri="{FF2B5EF4-FFF2-40B4-BE49-F238E27FC236}">
                    <a16:creationId xmlns:a16="http://schemas.microsoft.com/office/drawing/2014/main" id="{7D10BE59-4601-4816-B610-41534ED43734}"/>
                  </a:ext>
                </a:extLst>
              </p:cNvPr>
              <p:cNvSpPr/>
              <p:nvPr/>
            </p:nvSpPr>
            <p:spPr>
              <a:xfrm>
                <a:off x="6910867" y="4119902"/>
                <a:ext cx="3657600" cy="548640"/>
              </a:xfrm>
              <a:prstGeom prst="roundRect">
                <a:avLst/>
              </a:prstGeom>
              <a:solidFill>
                <a:srgbClr val="F9F9F9"/>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IN" sz="1600" b="1" dirty="0" smtClean="0">
                    <a:solidFill>
                      <a:schemeClr val="tx1"/>
                    </a:solidFill>
                    <a:latin typeface="Arial" panose="020B0604020202020204" pitchFamily="34" charset="0"/>
                    <a:cs typeface="Arial" panose="020B0604020202020204" pitchFamily="34" charset="0"/>
                  </a:rPr>
                  <a:t>Uncertainty in Process Simulation</a:t>
                </a:r>
                <a:endParaRPr lang="en-IN" sz="1600" dirty="0">
                  <a:solidFill>
                    <a:schemeClr val="tx1"/>
                  </a:solidFill>
                  <a:latin typeface="Arial" panose="020B0604020202020204" pitchFamily="34" charset="0"/>
                  <a:cs typeface="Arial" panose="020B0604020202020204" pitchFamily="34" charset="0"/>
                </a:endParaRPr>
              </a:p>
            </p:txBody>
          </p:sp>
          <p:sp>
            <p:nvSpPr>
              <p:cNvPr id="14" name="Rectangle: Rounded Corners 14">
                <a:extLst>
                  <a:ext uri="{FF2B5EF4-FFF2-40B4-BE49-F238E27FC236}">
                    <a16:creationId xmlns:a16="http://schemas.microsoft.com/office/drawing/2014/main" id="{70CA6C11-B1DE-4FED-8A18-E3D859D3F359}"/>
                  </a:ext>
                </a:extLst>
              </p:cNvPr>
              <p:cNvSpPr/>
              <p:nvPr/>
            </p:nvSpPr>
            <p:spPr>
              <a:xfrm>
                <a:off x="1424467" y="4119904"/>
                <a:ext cx="3657600" cy="548640"/>
              </a:xfrm>
              <a:prstGeom prst="roundRect">
                <a:avLst/>
              </a:prstGeom>
              <a:solidFill>
                <a:srgbClr val="F9F9F9"/>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b="1" dirty="0" smtClean="0">
                    <a:solidFill>
                      <a:schemeClr val="tx1"/>
                    </a:solidFill>
                    <a:latin typeface="Arial" panose="020B0604020202020204" pitchFamily="34" charset="0"/>
                    <a:cs typeface="Arial" panose="020B0604020202020204" pitchFamily="34" charset="0"/>
                  </a:rPr>
                  <a:t>Model Performance</a:t>
                </a:r>
              </a:p>
            </p:txBody>
          </p:sp>
        </p:grpSp>
      </p:grpSp>
      <p:sp>
        <p:nvSpPr>
          <p:cNvPr id="15" name="Rectangle: Rounded Corners 11">
            <a:extLst>
              <a:ext uri="{FF2B5EF4-FFF2-40B4-BE49-F238E27FC236}">
                <a16:creationId xmlns:a16="http://schemas.microsoft.com/office/drawing/2014/main" id="{125E5233-DC2E-4F23-93DC-C0A6C7E12E13}"/>
              </a:ext>
            </a:extLst>
          </p:cNvPr>
          <p:cNvSpPr/>
          <p:nvPr/>
        </p:nvSpPr>
        <p:spPr>
          <a:xfrm>
            <a:off x="4493202" y="4265867"/>
            <a:ext cx="2983230" cy="548640"/>
          </a:xfrm>
          <a:prstGeom prst="roundRect">
            <a:avLst/>
          </a:prstGeom>
          <a:solidFill>
            <a:srgbClr val="F9F9F9"/>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IN" sz="1600" b="1" dirty="0" smtClean="0">
                <a:solidFill>
                  <a:schemeClr val="tx1"/>
                </a:solidFill>
                <a:latin typeface="Arial" panose="020B0604020202020204" pitchFamily="34" charset="0"/>
                <a:cs typeface="Arial" panose="020B0604020202020204" pitchFamily="34" charset="0"/>
              </a:rPr>
              <a:t>SMRs in Hydrologic Model</a:t>
            </a:r>
            <a:endParaRPr lang="en-IN" sz="1600" b="1" dirty="0">
              <a:solidFill>
                <a:schemeClr val="tx1"/>
              </a:solidFill>
              <a:latin typeface="Arial" panose="020B0604020202020204" pitchFamily="34" charset="0"/>
              <a:cs typeface="Arial" panose="020B0604020202020204" pitchFamily="34" charset="0"/>
            </a:endParaRPr>
          </a:p>
        </p:txBody>
      </p:sp>
      <p:cxnSp>
        <p:nvCxnSpPr>
          <p:cNvPr id="16" name="Straight Arrow Connector 15"/>
          <p:cNvCxnSpPr>
            <a:stCxn id="15" idx="2"/>
            <a:endCxn id="14" idx="0"/>
          </p:cNvCxnSpPr>
          <p:nvPr/>
        </p:nvCxnSpPr>
        <p:spPr>
          <a:xfrm flipH="1">
            <a:off x="3241617" y="4814507"/>
            <a:ext cx="2743200" cy="237289"/>
          </a:xfrm>
          <a:prstGeom prst="straightConnector1">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5" idx="2"/>
            <a:endCxn id="10" idx="0"/>
          </p:cNvCxnSpPr>
          <p:nvPr/>
        </p:nvCxnSpPr>
        <p:spPr>
          <a:xfrm>
            <a:off x="5984817" y="4814507"/>
            <a:ext cx="0" cy="1074471"/>
          </a:xfrm>
          <a:prstGeom prst="straightConnector1">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5" idx="2"/>
            <a:endCxn id="13" idx="0"/>
          </p:cNvCxnSpPr>
          <p:nvPr/>
        </p:nvCxnSpPr>
        <p:spPr>
          <a:xfrm>
            <a:off x="5984817" y="4814507"/>
            <a:ext cx="2743200" cy="237287"/>
          </a:xfrm>
          <a:prstGeom prst="straightConnector1">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3E3C3932-51E9-49ED-AE28-E1488486818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spTree>
    <p:extLst>
      <p:ext uri="{BB962C8B-B14F-4D97-AF65-F5344CB8AC3E}">
        <p14:creationId xmlns:p14="http://schemas.microsoft.com/office/powerpoint/2010/main" val="30203597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35</a:t>
            </a:fld>
            <a:endParaRPr lang="en-IN" sz="1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C1B1D5-D5C6-4B49-87C1-B960C629B256}"/>
              </a:ext>
            </a:extLst>
          </p:cNvPr>
          <p:cNvSpPr txBox="1"/>
          <p:nvPr/>
        </p:nvSpPr>
        <p:spPr>
          <a:xfrm>
            <a:off x="449179" y="664642"/>
            <a:ext cx="11349068" cy="369332"/>
          </a:xfrm>
          <a:prstGeom prst="rect">
            <a:avLst/>
          </a:prstGeom>
          <a:noFill/>
        </p:spPr>
        <p:txBody>
          <a:bodyPr wrap="square" rtlCol="0">
            <a:spAutoFit/>
          </a:bodyPr>
          <a:lstStyle/>
          <a:p>
            <a:pPr algn="ctr"/>
            <a:r>
              <a:rPr lang="en-IN" b="1" dirty="0" smtClean="0">
                <a:latin typeface="Arial" panose="020B0604020202020204" pitchFamily="34" charset="0"/>
                <a:cs typeface="Arial" panose="020B0604020202020204" pitchFamily="34" charset="0"/>
              </a:rPr>
              <a:t>Conceptualization of Small and Medium Reservoirs (SMRs) in SWAT</a:t>
            </a:r>
            <a:endParaRPr lang="en-IN" b="1" dirty="0">
              <a:latin typeface="Arial" panose="020B0604020202020204" pitchFamily="34" charset="0"/>
              <a:cs typeface="Arial" panose="020B0604020202020204" pitchFamily="34" charset="0"/>
            </a:endParaRPr>
          </a:p>
        </p:txBody>
      </p:sp>
      <p:pic>
        <p:nvPicPr>
          <p:cNvPr id="6" name="Picture 5" descr="F:\PhD_Works\SWAT_Final\Manuscript_Ponds\Figures\Images_JHS_Format\M1_Illustration.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1019" y="1499641"/>
            <a:ext cx="5980834" cy="4230645"/>
          </a:xfrm>
          <a:prstGeom prst="rect">
            <a:avLst/>
          </a:prstGeom>
          <a:noFill/>
          <a:ln>
            <a:noFill/>
          </a:ln>
        </p:spPr>
      </p:pic>
      <p:pic>
        <p:nvPicPr>
          <p:cNvPr id="7" name="Picture 6" descr="F:\PhD_Works\SWAT_Final\Manuscript_Ponds\Figures\Images_JHS_Format\M2_illustratio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1019" y="1499641"/>
            <a:ext cx="5980834" cy="4207326"/>
          </a:xfrm>
          <a:prstGeom prst="rect">
            <a:avLst/>
          </a:prstGeom>
          <a:noFill/>
          <a:ln>
            <a:noFill/>
          </a:ln>
        </p:spPr>
      </p:pic>
      <p:pic>
        <p:nvPicPr>
          <p:cNvPr id="8" name="Picture 7" descr="F:\PhD_Works\SWAT_Final\Manuscript_Ponds\Figures\Images_JHS_Format\M3_Illustration.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71019" y="1499641"/>
            <a:ext cx="6099153" cy="4207326"/>
          </a:xfrm>
          <a:prstGeom prst="rect">
            <a:avLst/>
          </a:prstGeom>
          <a:noFill/>
          <a:ln>
            <a:noFill/>
          </a:ln>
        </p:spPr>
      </p:pic>
      <p:sp>
        <p:nvSpPr>
          <p:cNvPr id="9" name="TextBox 8">
            <a:extLst>
              <a:ext uri="{FF2B5EF4-FFF2-40B4-BE49-F238E27FC236}">
                <a16:creationId xmlns:a16="http://schemas.microsoft.com/office/drawing/2014/main" id="{1A3BAC74-5D06-44B5-9FF5-C55C5DADA1AF}"/>
              </a:ext>
            </a:extLst>
          </p:cNvPr>
          <p:cNvSpPr txBox="1"/>
          <p:nvPr/>
        </p:nvSpPr>
        <p:spPr>
          <a:xfrm>
            <a:off x="3668255" y="5931953"/>
            <a:ext cx="4386361" cy="375552"/>
          </a:xfrm>
          <a:prstGeom prst="rect">
            <a:avLst/>
          </a:prstGeom>
          <a:solidFill>
            <a:schemeClr val="bg1"/>
          </a:solidFill>
        </p:spPr>
        <p:txBody>
          <a:bodyPr wrap="square" rtlCol="0">
            <a:spAutoFit/>
          </a:bodyPr>
          <a:lstStyle/>
          <a:p>
            <a:pPr algn="ctr">
              <a:lnSpc>
                <a:spcPct val="150000"/>
              </a:lnSpc>
            </a:pPr>
            <a:r>
              <a:rPr lang="en-US" sz="1400" b="1" dirty="0" smtClean="0">
                <a:latin typeface="Arial" panose="020B0604020202020204" pitchFamily="34" charset="0"/>
                <a:cs typeface="Arial" panose="020B0604020202020204" pitchFamily="34" charset="0"/>
              </a:rPr>
              <a:t>M1: Without SMRs</a:t>
            </a:r>
            <a:endParaRPr lang="en-IN" sz="1400"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A3BAC74-5D06-44B5-9FF5-C55C5DADA1AF}"/>
              </a:ext>
            </a:extLst>
          </p:cNvPr>
          <p:cNvSpPr txBox="1"/>
          <p:nvPr/>
        </p:nvSpPr>
        <p:spPr>
          <a:xfrm>
            <a:off x="3668255" y="5914021"/>
            <a:ext cx="4386361" cy="415498"/>
          </a:xfrm>
          <a:prstGeom prst="rect">
            <a:avLst/>
          </a:prstGeom>
          <a:solidFill>
            <a:schemeClr val="bg1"/>
          </a:solidFill>
        </p:spPr>
        <p:txBody>
          <a:bodyPr wrap="square" rtlCol="0">
            <a:spAutoFit/>
          </a:bodyPr>
          <a:lstStyle/>
          <a:p>
            <a:pPr algn="ctr">
              <a:lnSpc>
                <a:spcPct val="150000"/>
              </a:lnSpc>
            </a:pPr>
            <a:r>
              <a:rPr lang="en-US" sz="1400" b="1" dirty="0" smtClean="0">
                <a:latin typeface="Arial" panose="020B0604020202020204" pitchFamily="34" charset="0"/>
                <a:cs typeface="Arial" panose="020B0604020202020204" pitchFamily="34" charset="0"/>
              </a:rPr>
              <a:t>M2: With SMRs as Ponds</a:t>
            </a:r>
            <a:endParaRPr lang="en-IN" sz="1400"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A3BAC74-5D06-44B5-9FF5-C55C5DADA1AF}"/>
              </a:ext>
            </a:extLst>
          </p:cNvPr>
          <p:cNvSpPr txBox="1"/>
          <p:nvPr/>
        </p:nvSpPr>
        <p:spPr>
          <a:xfrm>
            <a:off x="2720069" y="5988204"/>
            <a:ext cx="6483450" cy="415498"/>
          </a:xfrm>
          <a:prstGeom prst="rect">
            <a:avLst/>
          </a:prstGeom>
          <a:solidFill>
            <a:schemeClr val="bg1"/>
          </a:solidFill>
        </p:spPr>
        <p:txBody>
          <a:bodyPr wrap="square" rtlCol="0">
            <a:spAutoFit/>
          </a:bodyPr>
          <a:lstStyle/>
          <a:p>
            <a:pPr algn="ctr">
              <a:lnSpc>
                <a:spcPct val="150000"/>
              </a:lnSpc>
            </a:pPr>
            <a:r>
              <a:rPr lang="en-US" sz="1400" b="1" dirty="0" smtClean="0">
                <a:latin typeface="Arial" panose="020B0604020202020204" pitchFamily="34" charset="0"/>
                <a:cs typeface="Arial" panose="020B0604020202020204" pitchFamily="34" charset="0"/>
              </a:rPr>
              <a:t>M3: With catchment outlet SMRs as Reservoirs and other SMRs as Ponds</a:t>
            </a:r>
            <a:endParaRPr lang="en-IN" sz="140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Methodology</a:t>
            </a:r>
            <a:endParaRPr lang="en-US" sz="2000" dirty="0"/>
          </a:p>
        </p:txBody>
      </p:sp>
      <p:pic>
        <p:nvPicPr>
          <p:cNvPr id="11" name="Picture 10">
            <a:extLst>
              <a:ext uri="{FF2B5EF4-FFF2-40B4-BE49-F238E27FC236}">
                <a16:creationId xmlns:a16="http://schemas.microsoft.com/office/drawing/2014/main" id="{3E3C3932-51E9-49ED-AE28-E1488486818A}"/>
              </a:ext>
            </a:extLst>
          </p:cNvPr>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spTree>
    <p:extLst>
      <p:ext uri="{BB962C8B-B14F-4D97-AF65-F5344CB8AC3E}">
        <p14:creationId xmlns:p14="http://schemas.microsoft.com/office/powerpoint/2010/main" val="321060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3" grpId="1"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449179" y="3340214"/>
            <a:ext cx="11117008" cy="307102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36</a:t>
            </a:fld>
            <a:endParaRPr lang="en-IN" sz="1200" dirty="0">
              <a:solidFill>
                <a:schemeClr val="tx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243B5F-655A-480E-834A-7315637D6115}"/>
              </a:ext>
            </a:extLst>
          </p:cNvPr>
          <p:cNvSpPr txBox="1"/>
          <p:nvPr/>
        </p:nvSpPr>
        <p:spPr>
          <a:xfrm>
            <a:off x="5501996" y="1181327"/>
            <a:ext cx="1243434" cy="338554"/>
          </a:xfrm>
          <a:prstGeom prst="rect">
            <a:avLst/>
          </a:prstGeom>
          <a:solidFill>
            <a:srgbClr val="EFF6F7"/>
          </a:solidFill>
          <a:ln w="28575">
            <a:solidFill>
              <a:srgbClr val="0000FF"/>
            </a:solidFill>
          </a:ln>
        </p:spPr>
        <p:txBody>
          <a:bodyPr wrap="square" rtlCol="0" anchor="ctr">
            <a:spAutoFit/>
          </a:bodyPr>
          <a:lstStyle/>
          <a:p>
            <a:pPr lvl="0" algn="ctr"/>
            <a:r>
              <a:rPr lang="en-US" sz="1600" b="1" dirty="0" smtClean="0">
                <a:latin typeface="Arial" panose="020B0604020202020204" pitchFamily="34" charset="0"/>
                <a:cs typeface="Arial" panose="020B0604020202020204" pitchFamily="34" charset="0"/>
              </a:rPr>
              <a:t>Criteria</a:t>
            </a:r>
            <a:endParaRPr lang="en-US"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5243B5F-655A-480E-834A-7315637D6115}"/>
              </a:ext>
            </a:extLst>
          </p:cNvPr>
          <p:cNvSpPr txBox="1"/>
          <p:nvPr/>
        </p:nvSpPr>
        <p:spPr>
          <a:xfrm>
            <a:off x="3031525" y="1872888"/>
            <a:ext cx="2470471" cy="338554"/>
          </a:xfrm>
          <a:prstGeom prst="rect">
            <a:avLst/>
          </a:prstGeom>
          <a:solidFill>
            <a:srgbClr val="EFF6F7"/>
          </a:solidFill>
          <a:ln w="28575">
            <a:solidFill>
              <a:srgbClr val="0000FF"/>
            </a:solidFill>
          </a:ln>
        </p:spPr>
        <p:txBody>
          <a:bodyPr wrap="square" rtlCol="0" anchor="ctr">
            <a:spAutoFit/>
          </a:bodyPr>
          <a:lstStyle/>
          <a:p>
            <a:pPr lvl="0" algn="ctr"/>
            <a:r>
              <a:rPr lang="en-US" sz="1600" b="1" dirty="0" smtClean="0">
                <a:latin typeface="Arial" panose="020B0604020202020204" pitchFamily="34" charset="0"/>
                <a:cs typeface="Arial" panose="020B0604020202020204" pitchFamily="34" charset="0"/>
              </a:rPr>
              <a:t>Location</a:t>
            </a:r>
            <a:endParaRPr lang="en-US"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5243B5F-655A-480E-834A-7315637D6115}"/>
              </a:ext>
            </a:extLst>
          </p:cNvPr>
          <p:cNvSpPr txBox="1"/>
          <p:nvPr/>
        </p:nvSpPr>
        <p:spPr>
          <a:xfrm>
            <a:off x="6745430" y="1867919"/>
            <a:ext cx="2470471" cy="338554"/>
          </a:xfrm>
          <a:prstGeom prst="rect">
            <a:avLst/>
          </a:prstGeom>
          <a:solidFill>
            <a:srgbClr val="EFF6F7"/>
          </a:solidFill>
          <a:ln w="28575">
            <a:solidFill>
              <a:srgbClr val="0000FF"/>
            </a:solidFill>
          </a:ln>
        </p:spPr>
        <p:txBody>
          <a:bodyPr wrap="square" rtlCol="0" anchor="ctr">
            <a:spAutoFit/>
          </a:bodyPr>
          <a:lstStyle/>
          <a:p>
            <a:pPr lvl="0" algn="ctr"/>
            <a:r>
              <a:rPr lang="en-US" sz="1600" b="1" dirty="0" smtClean="0">
                <a:latin typeface="Arial" panose="020B0604020202020204" pitchFamily="34" charset="0"/>
                <a:cs typeface="Arial" panose="020B0604020202020204" pitchFamily="34" charset="0"/>
              </a:rPr>
              <a:t>System Condition</a:t>
            </a: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5243B5F-655A-480E-834A-7315637D6115}"/>
              </a:ext>
            </a:extLst>
          </p:cNvPr>
          <p:cNvSpPr txBox="1"/>
          <p:nvPr/>
        </p:nvSpPr>
        <p:spPr>
          <a:xfrm>
            <a:off x="4837581" y="2818154"/>
            <a:ext cx="2572264" cy="338554"/>
          </a:xfrm>
          <a:prstGeom prst="rect">
            <a:avLst/>
          </a:prstGeom>
          <a:solidFill>
            <a:srgbClr val="EFF6F7"/>
          </a:solidFill>
          <a:ln w="28575">
            <a:solidFill>
              <a:srgbClr val="0000FF"/>
            </a:solidFill>
          </a:ln>
        </p:spPr>
        <p:txBody>
          <a:bodyPr wrap="square" rtlCol="0" anchor="ctr">
            <a:spAutoFit/>
          </a:bodyPr>
          <a:lstStyle/>
          <a:p>
            <a:pPr lvl="0" algn="ctr"/>
            <a:r>
              <a:rPr lang="en-US" sz="1600" b="1" dirty="0" smtClean="0">
                <a:latin typeface="Arial" panose="020B0604020202020204" pitchFamily="34" charset="0"/>
                <a:cs typeface="Arial" panose="020B0604020202020204" pitchFamily="34" charset="0"/>
              </a:rPr>
              <a:t>Capacity of SMR</a:t>
            </a:r>
            <a:endParaRPr lang="en-US" sz="1600" dirty="0">
              <a:latin typeface="Arial" panose="020B0604020202020204" pitchFamily="34" charset="0"/>
              <a:cs typeface="Arial" panose="020B0604020202020204" pitchFamily="34" charset="0"/>
            </a:endParaRPr>
          </a:p>
        </p:txBody>
      </p:sp>
      <p:sp>
        <p:nvSpPr>
          <p:cNvPr id="17" name="Rectangle 16"/>
          <p:cNvSpPr/>
          <p:nvPr/>
        </p:nvSpPr>
        <p:spPr>
          <a:xfrm>
            <a:off x="1420598" y="5959056"/>
            <a:ext cx="545303" cy="338554"/>
          </a:xfrm>
          <a:prstGeom prst="rect">
            <a:avLst/>
          </a:prstGeom>
          <a:solidFill>
            <a:srgbClr val="FFF3F3"/>
          </a:solidFill>
          <a:ln w="28575">
            <a:solidFill>
              <a:srgbClr val="FF0000"/>
            </a:solidFill>
          </a:ln>
        </p:spPr>
        <p:txBody>
          <a:bodyPr wrap="square" rtlCol="0" anchor="ctr">
            <a:spAutoFit/>
          </a:bodyPr>
          <a:lstStyle/>
          <a:p>
            <a:pPr algn="ctr"/>
            <a:r>
              <a:rPr lang="en-IN" sz="1600" dirty="0" smtClean="0">
                <a:latin typeface="Arial" panose="020B0604020202020204" pitchFamily="34" charset="0"/>
                <a:cs typeface="Arial" panose="020B0604020202020204" pitchFamily="34" charset="0"/>
              </a:rPr>
              <a:t>M2</a:t>
            </a:r>
            <a:endParaRPr lang="en-IN" sz="1600" dirty="0">
              <a:latin typeface="Arial" panose="020B0604020202020204" pitchFamily="34" charset="0"/>
              <a:cs typeface="Arial" panose="020B0604020202020204" pitchFamily="34" charset="0"/>
            </a:endParaRPr>
          </a:p>
        </p:txBody>
      </p:sp>
      <p:sp>
        <p:nvSpPr>
          <p:cNvPr id="18" name="Rectangle 17"/>
          <p:cNvSpPr/>
          <p:nvPr/>
        </p:nvSpPr>
        <p:spPr>
          <a:xfrm>
            <a:off x="4837581" y="3737932"/>
            <a:ext cx="2572264" cy="338554"/>
          </a:xfrm>
          <a:prstGeom prst="rect">
            <a:avLst/>
          </a:prstGeom>
          <a:solidFill>
            <a:srgbClr val="FFF3F3"/>
          </a:solidFill>
          <a:ln w="28575">
            <a:solidFill>
              <a:srgbClr val="FF0000"/>
            </a:solidFill>
          </a:ln>
        </p:spPr>
        <p:txBody>
          <a:bodyPr wrap="square" rtlCol="0" anchor="ctr">
            <a:spAutoFit/>
          </a:bodyPr>
          <a:lstStyle/>
          <a:p>
            <a:pPr algn="ctr"/>
            <a:r>
              <a:rPr lang="en-US" sz="1600" b="1" dirty="0" smtClean="0">
                <a:latin typeface="Arial" panose="020B0604020202020204" pitchFamily="34" charset="0"/>
                <a:cs typeface="Arial" panose="020B0604020202020204" pitchFamily="34" charset="0"/>
              </a:rPr>
              <a:t>Storage &gt; 2 MCM*</a:t>
            </a:r>
            <a:endParaRPr lang="en-IN" sz="1600" b="1" dirty="0">
              <a:latin typeface="Arial" panose="020B0604020202020204" pitchFamily="34" charset="0"/>
              <a:cs typeface="Arial" panose="020B0604020202020204" pitchFamily="34" charset="0"/>
            </a:endParaRPr>
          </a:p>
        </p:txBody>
      </p:sp>
      <p:sp>
        <p:nvSpPr>
          <p:cNvPr id="19" name="Rectangle 18"/>
          <p:cNvSpPr/>
          <p:nvPr/>
        </p:nvSpPr>
        <p:spPr>
          <a:xfrm>
            <a:off x="554477" y="5384695"/>
            <a:ext cx="2277546" cy="338554"/>
          </a:xfrm>
          <a:prstGeom prst="rect">
            <a:avLst/>
          </a:prstGeom>
          <a:solidFill>
            <a:srgbClr val="FFF3F3"/>
          </a:solidFill>
          <a:ln w="28575">
            <a:solidFill>
              <a:srgbClr val="FF0000"/>
            </a:solidFill>
          </a:ln>
        </p:spPr>
        <p:txBody>
          <a:bodyPr wrap="square" rtlCol="0" anchor="ctr">
            <a:spAutoFit/>
          </a:bodyPr>
          <a:lstStyle/>
          <a:p>
            <a:pPr algn="ctr"/>
            <a:r>
              <a:rPr lang="en-US" sz="1600" dirty="0" smtClean="0">
                <a:latin typeface="Arial" panose="020B0604020202020204" pitchFamily="34" charset="0"/>
                <a:cs typeface="Arial" panose="020B0604020202020204" pitchFamily="34" charset="0"/>
              </a:rPr>
              <a:t>Pond</a:t>
            </a:r>
            <a:endParaRPr lang="en-IN" sz="1600" dirty="0">
              <a:latin typeface="Arial" panose="020B0604020202020204" pitchFamily="34" charset="0"/>
              <a:cs typeface="Arial" panose="020B0604020202020204" pitchFamily="34" charset="0"/>
            </a:endParaRPr>
          </a:p>
        </p:txBody>
      </p:sp>
      <p:sp>
        <p:nvSpPr>
          <p:cNvPr id="20" name="Rectangle 19"/>
          <p:cNvSpPr/>
          <p:nvPr/>
        </p:nvSpPr>
        <p:spPr>
          <a:xfrm>
            <a:off x="4254362" y="5382028"/>
            <a:ext cx="2277546" cy="338554"/>
          </a:xfrm>
          <a:prstGeom prst="rect">
            <a:avLst/>
          </a:prstGeom>
          <a:solidFill>
            <a:srgbClr val="FFF3F3"/>
          </a:solidFill>
          <a:ln w="28575">
            <a:solidFill>
              <a:srgbClr val="FF0000"/>
            </a:solidFill>
          </a:ln>
        </p:spPr>
        <p:txBody>
          <a:bodyPr wrap="square" rtlCol="0" anchor="ctr">
            <a:spAutoFit/>
          </a:bodyPr>
          <a:lstStyle/>
          <a:p>
            <a:pPr algn="ctr"/>
            <a:r>
              <a:rPr lang="en-US" sz="1600" dirty="0" smtClean="0">
                <a:latin typeface="Arial" panose="020B0604020202020204" pitchFamily="34" charset="0"/>
                <a:cs typeface="Arial" panose="020B0604020202020204" pitchFamily="34" charset="0"/>
              </a:rPr>
              <a:t>Reservoir</a:t>
            </a:r>
            <a:endParaRPr lang="en-IN" sz="1600" dirty="0">
              <a:latin typeface="Arial" panose="020B0604020202020204" pitchFamily="34" charset="0"/>
              <a:cs typeface="Arial" panose="020B0604020202020204" pitchFamily="34" charset="0"/>
            </a:endParaRPr>
          </a:p>
        </p:txBody>
      </p:sp>
      <p:sp>
        <p:nvSpPr>
          <p:cNvPr id="21" name="Rectangle 20"/>
          <p:cNvSpPr/>
          <p:nvPr/>
        </p:nvSpPr>
        <p:spPr>
          <a:xfrm>
            <a:off x="9069280" y="4514577"/>
            <a:ext cx="2277546" cy="338554"/>
          </a:xfrm>
          <a:prstGeom prst="rect">
            <a:avLst/>
          </a:prstGeom>
          <a:solidFill>
            <a:srgbClr val="FFF3F3"/>
          </a:solidFill>
          <a:ln w="28575">
            <a:solidFill>
              <a:srgbClr val="FF0000"/>
            </a:solidFill>
          </a:ln>
        </p:spPr>
        <p:txBody>
          <a:bodyPr wrap="square" rtlCol="0" anchor="ctr">
            <a:spAutoFit/>
          </a:bodyPr>
          <a:lstStyle/>
          <a:p>
            <a:pPr algn="ctr"/>
            <a:r>
              <a:rPr lang="en-US" sz="1600" b="1" dirty="0" smtClean="0">
                <a:latin typeface="Arial" panose="020B0604020202020204" pitchFamily="34" charset="0"/>
                <a:cs typeface="Arial" panose="020B0604020202020204" pitchFamily="34" charset="0"/>
              </a:rPr>
              <a:t>Other SMRs</a:t>
            </a:r>
            <a:endParaRPr lang="en-IN" sz="1600" b="1" dirty="0">
              <a:latin typeface="Arial" panose="020B0604020202020204" pitchFamily="34" charset="0"/>
              <a:cs typeface="Arial" panose="020B0604020202020204" pitchFamily="34" charset="0"/>
            </a:endParaRPr>
          </a:p>
        </p:txBody>
      </p:sp>
      <p:sp>
        <p:nvSpPr>
          <p:cNvPr id="22" name="Rectangle 21"/>
          <p:cNvSpPr/>
          <p:nvPr/>
        </p:nvSpPr>
        <p:spPr>
          <a:xfrm>
            <a:off x="5120560" y="5959056"/>
            <a:ext cx="545149" cy="338554"/>
          </a:xfrm>
          <a:prstGeom prst="rect">
            <a:avLst/>
          </a:prstGeom>
          <a:solidFill>
            <a:srgbClr val="FFF3F3"/>
          </a:solidFill>
          <a:ln w="28575">
            <a:solidFill>
              <a:srgbClr val="FF0000"/>
            </a:solidFill>
          </a:ln>
        </p:spPr>
        <p:txBody>
          <a:bodyPr wrap="square" rtlCol="0" anchor="ctr">
            <a:spAutoFit/>
          </a:bodyPr>
          <a:lstStyle/>
          <a:p>
            <a:pPr algn="ctr"/>
            <a:r>
              <a:rPr lang="en-IN" sz="1600" dirty="0" smtClean="0">
                <a:latin typeface="Arial" panose="020B0604020202020204" pitchFamily="34" charset="0"/>
                <a:cs typeface="Arial" panose="020B0604020202020204" pitchFamily="34" charset="0"/>
              </a:rPr>
              <a:t>M3</a:t>
            </a:r>
            <a:endParaRPr lang="en-IN" sz="1600" dirty="0">
              <a:latin typeface="Arial" panose="020B0604020202020204" pitchFamily="34" charset="0"/>
              <a:cs typeface="Arial" panose="020B0604020202020204" pitchFamily="34" charset="0"/>
            </a:endParaRPr>
          </a:p>
        </p:txBody>
      </p:sp>
      <p:sp>
        <p:nvSpPr>
          <p:cNvPr id="23" name="Rectangle 22"/>
          <p:cNvSpPr/>
          <p:nvPr/>
        </p:nvSpPr>
        <p:spPr>
          <a:xfrm>
            <a:off x="9572995" y="5959056"/>
            <a:ext cx="1270116" cy="338554"/>
          </a:xfrm>
          <a:prstGeom prst="rect">
            <a:avLst/>
          </a:prstGeom>
          <a:solidFill>
            <a:srgbClr val="FFF3F3"/>
          </a:solidFill>
          <a:ln w="28575">
            <a:solidFill>
              <a:srgbClr val="FF0000"/>
            </a:solidFill>
          </a:ln>
        </p:spPr>
        <p:txBody>
          <a:bodyPr wrap="square" rtlCol="0" anchor="ctr">
            <a:spAutoFit/>
          </a:bodyPr>
          <a:lstStyle/>
          <a:p>
            <a:pPr algn="ctr"/>
            <a:r>
              <a:rPr lang="en-IN" sz="1600" dirty="0" smtClean="0">
                <a:latin typeface="Arial" panose="020B0604020202020204" pitchFamily="34" charset="0"/>
                <a:cs typeface="Arial" panose="020B0604020202020204" pitchFamily="34" charset="0"/>
              </a:rPr>
              <a:t>M2 and M3</a:t>
            </a:r>
            <a:endParaRPr lang="en-IN" sz="1600" dirty="0">
              <a:latin typeface="Arial" panose="020B0604020202020204" pitchFamily="34" charset="0"/>
              <a:cs typeface="Arial" panose="020B0604020202020204" pitchFamily="34" charset="0"/>
            </a:endParaRPr>
          </a:p>
        </p:txBody>
      </p:sp>
      <p:sp>
        <p:nvSpPr>
          <p:cNvPr id="24" name="Rectangle 23"/>
          <p:cNvSpPr/>
          <p:nvPr/>
        </p:nvSpPr>
        <p:spPr>
          <a:xfrm>
            <a:off x="554477" y="4514577"/>
            <a:ext cx="5977431" cy="338554"/>
          </a:xfrm>
          <a:prstGeom prst="rect">
            <a:avLst/>
          </a:prstGeom>
          <a:solidFill>
            <a:srgbClr val="FFF3F3"/>
          </a:solidFill>
          <a:ln w="28575">
            <a:solidFill>
              <a:srgbClr val="FF0000"/>
            </a:solidFill>
          </a:ln>
        </p:spPr>
        <p:txBody>
          <a:bodyPr wrap="square" rtlCol="0" anchor="ctr">
            <a:spAutoFit/>
          </a:bodyPr>
          <a:lstStyle/>
          <a:p>
            <a:pPr algn="ctr"/>
            <a:r>
              <a:rPr lang="en-US" sz="1600" b="1" dirty="0" smtClean="0">
                <a:latin typeface="Arial" panose="020B0604020202020204" pitchFamily="34" charset="0"/>
                <a:cs typeface="Arial" panose="020B0604020202020204" pitchFamily="34" charset="0"/>
              </a:rPr>
              <a:t>Catchment Outlet Reservoir</a:t>
            </a:r>
            <a:endParaRPr lang="en-IN" sz="1600" b="1" dirty="0">
              <a:latin typeface="Arial" panose="020B0604020202020204" pitchFamily="34" charset="0"/>
              <a:cs typeface="Arial" panose="020B0604020202020204" pitchFamily="34" charset="0"/>
            </a:endParaRPr>
          </a:p>
        </p:txBody>
      </p:sp>
      <p:cxnSp>
        <p:nvCxnSpPr>
          <p:cNvPr id="34" name="Elbow Connector 33"/>
          <p:cNvCxnSpPr>
            <a:stCxn id="18" idx="1"/>
            <a:endCxn id="24" idx="0"/>
          </p:cNvCxnSpPr>
          <p:nvPr/>
        </p:nvCxnSpPr>
        <p:spPr>
          <a:xfrm rot="10800000" flipV="1">
            <a:off x="3543193" y="3907209"/>
            <a:ext cx="1294388" cy="607368"/>
          </a:xfrm>
          <a:prstGeom prst="bentConnector2">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24" idx="2"/>
            <a:endCxn id="19" idx="0"/>
          </p:cNvCxnSpPr>
          <p:nvPr/>
        </p:nvCxnSpPr>
        <p:spPr>
          <a:xfrm rot="5400000">
            <a:off x="2352440" y="4193942"/>
            <a:ext cx="531564" cy="1849943"/>
          </a:xfrm>
          <a:prstGeom prst="bentConnector3">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24" idx="2"/>
            <a:endCxn id="20" idx="0"/>
          </p:cNvCxnSpPr>
          <p:nvPr/>
        </p:nvCxnSpPr>
        <p:spPr>
          <a:xfrm rot="16200000" flipH="1">
            <a:off x="4203716" y="4192608"/>
            <a:ext cx="528897" cy="1849942"/>
          </a:xfrm>
          <a:prstGeom prst="bentConnector3">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9081600" y="5382028"/>
            <a:ext cx="2277546" cy="338554"/>
          </a:xfrm>
          <a:prstGeom prst="rect">
            <a:avLst/>
          </a:prstGeom>
          <a:solidFill>
            <a:srgbClr val="FFF3F3"/>
          </a:solidFill>
          <a:ln w="28575">
            <a:solidFill>
              <a:srgbClr val="FF0000"/>
            </a:solidFill>
          </a:ln>
        </p:spPr>
        <p:txBody>
          <a:bodyPr wrap="square" rtlCol="0" anchor="ctr">
            <a:spAutoFit/>
          </a:bodyPr>
          <a:lstStyle/>
          <a:p>
            <a:pPr algn="ctr"/>
            <a:r>
              <a:rPr lang="en-US" sz="1600" dirty="0" smtClean="0">
                <a:latin typeface="Arial" panose="020B0604020202020204" pitchFamily="34" charset="0"/>
                <a:cs typeface="Arial" panose="020B0604020202020204" pitchFamily="34" charset="0"/>
              </a:rPr>
              <a:t>Pond</a:t>
            </a:r>
            <a:endParaRPr lang="en-IN" sz="1600" dirty="0">
              <a:latin typeface="Arial" panose="020B0604020202020204" pitchFamily="34" charset="0"/>
              <a:cs typeface="Arial" panose="020B0604020202020204" pitchFamily="34" charset="0"/>
            </a:endParaRPr>
          </a:p>
        </p:txBody>
      </p:sp>
      <p:cxnSp>
        <p:nvCxnSpPr>
          <p:cNvPr id="45" name="Elbow Connector 44"/>
          <p:cNvCxnSpPr>
            <a:stCxn id="18" idx="3"/>
            <a:endCxn id="21" idx="0"/>
          </p:cNvCxnSpPr>
          <p:nvPr/>
        </p:nvCxnSpPr>
        <p:spPr>
          <a:xfrm>
            <a:off x="7409845" y="3907209"/>
            <a:ext cx="2798208" cy="607368"/>
          </a:xfrm>
          <a:prstGeom prst="bentConnector2">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21" idx="2"/>
            <a:endCxn id="43" idx="0"/>
          </p:cNvCxnSpPr>
          <p:nvPr/>
        </p:nvCxnSpPr>
        <p:spPr>
          <a:xfrm>
            <a:off x="10208053" y="4853131"/>
            <a:ext cx="12320" cy="528897"/>
          </a:xfrm>
          <a:prstGeom prst="straightConnector1">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922861" y="3620207"/>
            <a:ext cx="545303" cy="338554"/>
          </a:xfrm>
          <a:prstGeom prst="rect">
            <a:avLst/>
          </a:prstGeom>
          <a:noFill/>
          <a:ln w="28575">
            <a:noFill/>
          </a:ln>
        </p:spPr>
        <p:txBody>
          <a:bodyPr wrap="square" rtlCol="0" anchor="ctr">
            <a:spAutoFit/>
          </a:bodyPr>
          <a:lstStyle/>
          <a:p>
            <a:pPr algn="ctr"/>
            <a:r>
              <a:rPr lang="en-IN" sz="1600" dirty="0" smtClean="0">
                <a:latin typeface="Arial" panose="020B0604020202020204" pitchFamily="34" charset="0"/>
                <a:cs typeface="Arial" panose="020B0604020202020204" pitchFamily="34" charset="0"/>
              </a:rPr>
              <a:t>Yes</a:t>
            </a:r>
            <a:endParaRPr lang="en-IN" sz="1600" dirty="0">
              <a:latin typeface="Arial" panose="020B0604020202020204" pitchFamily="34" charset="0"/>
              <a:cs typeface="Arial" panose="020B0604020202020204" pitchFamily="34" charset="0"/>
            </a:endParaRPr>
          </a:p>
        </p:txBody>
      </p:sp>
      <p:sp>
        <p:nvSpPr>
          <p:cNvPr id="49" name="Rectangle 48"/>
          <p:cNvSpPr/>
          <p:nvPr/>
        </p:nvSpPr>
        <p:spPr>
          <a:xfrm>
            <a:off x="8536297" y="3621727"/>
            <a:ext cx="545303" cy="338554"/>
          </a:xfrm>
          <a:prstGeom prst="rect">
            <a:avLst/>
          </a:prstGeom>
          <a:noFill/>
          <a:ln w="28575">
            <a:noFill/>
          </a:ln>
        </p:spPr>
        <p:txBody>
          <a:bodyPr wrap="square" rtlCol="0" anchor="ctr">
            <a:spAutoFit/>
          </a:bodyPr>
          <a:lstStyle/>
          <a:p>
            <a:pPr algn="ctr"/>
            <a:r>
              <a:rPr lang="en-IN" sz="1600" dirty="0" smtClean="0">
                <a:latin typeface="Arial" panose="020B0604020202020204" pitchFamily="34" charset="0"/>
                <a:cs typeface="Arial" panose="020B0604020202020204" pitchFamily="34" charset="0"/>
              </a:rPr>
              <a:t>No</a:t>
            </a:r>
            <a:endParaRPr lang="en-IN" sz="1600" dirty="0">
              <a:latin typeface="Arial" panose="020B0604020202020204" pitchFamily="34" charset="0"/>
              <a:cs typeface="Arial" panose="020B0604020202020204" pitchFamily="34" charset="0"/>
            </a:endParaRPr>
          </a:p>
        </p:txBody>
      </p:sp>
      <p:cxnSp>
        <p:nvCxnSpPr>
          <p:cNvPr id="51" name="Elbow Connector 50"/>
          <p:cNvCxnSpPr>
            <a:stCxn id="8" idx="2"/>
            <a:endCxn id="9" idx="0"/>
          </p:cNvCxnSpPr>
          <p:nvPr/>
        </p:nvCxnSpPr>
        <p:spPr>
          <a:xfrm rot="5400000">
            <a:off x="5018734" y="767908"/>
            <a:ext cx="353007" cy="1856952"/>
          </a:xfrm>
          <a:prstGeom prst="bentConnector3">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53" name="Elbow Connector 52"/>
          <p:cNvCxnSpPr>
            <a:stCxn id="8" idx="2"/>
            <a:endCxn id="13" idx="0"/>
          </p:cNvCxnSpPr>
          <p:nvPr/>
        </p:nvCxnSpPr>
        <p:spPr>
          <a:xfrm rot="16200000" flipH="1">
            <a:off x="6878170" y="765423"/>
            <a:ext cx="348038" cy="1856953"/>
          </a:xfrm>
          <a:prstGeom prst="bentConnector3">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graphicFrame>
        <p:nvGraphicFramePr>
          <p:cNvPr id="55" name="Table 54"/>
          <p:cNvGraphicFramePr>
            <a:graphicFrameLocks noGrp="1"/>
          </p:cNvGraphicFramePr>
          <p:nvPr>
            <p:extLst/>
          </p:nvPr>
        </p:nvGraphicFramePr>
        <p:xfrm>
          <a:off x="449179" y="6543501"/>
          <a:ext cx="3625896" cy="295462"/>
        </p:xfrm>
        <a:graphic>
          <a:graphicData uri="http://schemas.openxmlformats.org/drawingml/2006/table">
            <a:tbl>
              <a:tblPr firstRow="1" firstCol="1" bandRow="1">
                <a:tableStyleId>{5C22544A-7EE6-4342-B048-85BDC9FD1C3A}</a:tableStyleId>
              </a:tblPr>
              <a:tblGrid>
                <a:gridCol w="3625896">
                  <a:extLst>
                    <a:ext uri="{9D8B030D-6E8A-4147-A177-3AD203B41FA5}">
                      <a16:colId xmlns:a16="http://schemas.microsoft.com/office/drawing/2014/main" val="941331512"/>
                    </a:ext>
                  </a:extLst>
                </a:gridCol>
              </a:tblGrid>
              <a:tr h="295462">
                <a:tc>
                  <a:txBody>
                    <a:bodyPr/>
                    <a:lstStyle/>
                    <a:p>
                      <a:pPr marL="0" lvl="0" indent="0" algn="ctr">
                        <a:lnSpc>
                          <a:spcPct val="150000"/>
                        </a:lnSpc>
                        <a:buFont typeface="Arial" panose="020B0604020202020204" pitchFamily="34" charset="0"/>
                        <a:buNone/>
                      </a:pPr>
                      <a:r>
                        <a:rPr lang="en-US" sz="1200" b="1" kern="1200" baseline="0" dirty="0" smtClean="0">
                          <a:solidFill>
                            <a:schemeClr val="tx1"/>
                          </a:solidFill>
                          <a:effectLst/>
                          <a:latin typeface="Arial" panose="020B0604020202020204" pitchFamily="34" charset="0"/>
                          <a:ea typeface="+mn-ea"/>
                          <a:cs typeface="Arial" panose="020B0604020202020204" pitchFamily="34" charset="0"/>
                        </a:rPr>
                        <a:t>*MCM: Million Cubic </a:t>
                      </a:r>
                      <a:r>
                        <a:rPr lang="en-US" sz="1200" b="1" kern="1200" baseline="0" dirty="0" err="1" smtClean="0">
                          <a:solidFill>
                            <a:schemeClr val="tx1"/>
                          </a:solidFill>
                          <a:effectLst/>
                          <a:latin typeface="Arial" panose="020B0604020202020204" pitchFamily="34" charset="0"/>
                          <a:ea typeface="+mn-ea"/>
                          <a:cs typeface="Arial" panose="020B0604020202020204" pitchFamily="34" charset="0"/>
                        </a:rPr>
                        <a:t>Metre</a:t>
                      </a:r>
                      <a:endParaRPr lang="en-US" sz="1200" b="1" kern="1200" baseline="0" dirty="0" smtClean="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5F5F5"/>
                    </a:solidFill>
                  </a:tcPr>
                </a:tc>
                <a:extLst>
                  <a:ext uri="{0D108BD9-81ED-4DB2-BD59-A6C34878D82A}">
                    <a16:rowId xmlns:a16="http://schemas.microsoft.com/office/drawing/2014/main" val="3027208676"/>
                  </a:ext>
                </a:extLst>
              </a:tr>
            </a:tbl>
          </a:graphicData>
        </a:graphic>
      </p:graphicFrame>
      <p:cxnSp>
        <p:nvCxnSpPr>
          <p:cNvPr id="57" name="Straight Arrow Connector 56"/>
          <p:cNvCxnSpPr>
            <a:stCxn id="16" idx="2"/>
            <a:endCxn id="18" idx="0"/>
          </p:cNvCxnSpPr>
          <p:nvPr/>
        </p:nvCxnSpPr>
        <p:spPr>
          <a:xfrm>
            <a:off x="6123713" y="3156708"/>
            <a:ext cx="0" cy="581224"/>
          </a:xfrm>
          <a:prstGeom prst="straightConnector1">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14C1B1D5-D5C6-4B49-87C1-B960C629B256}"/>
              </a:ext>
            </a:extLst>
          </p:cNvPr>
          <p:cNvSpPr txBox="1"/>
          <p:nvPr/>
        </p:nvSpPr>
        <p:spPr>
          <a:xfrm>
            <a:off x="449179" y="664642"/>
            <a:ext cx="11349068" cy="369332"/>
          </a:xfrm>
          <a:prstGeom prst="rect">
            <a:avLst/>
          </a:prstGeom>
          <a:noFill/>
        </p:spPr>
        <p:txBody>
          <a:bodyPr wrap="square" rtlCol="0">
            <a:spAutoFit/>
          </a:bodyPr>
          <a:lstStyle/>
          <a:p>
            <a:pPr algn="ctr"/>
            <a:r>
              <a:rPr lang="en-IN" b="1" dirty="0" smtClean="0">
                <a:latin typeface="Arial" panose="020B0604020202020204" pitchFamily="34" charset="0"/>
                <a:cs typeface="Arial" panose="020B0604020202020204" pitchFamily="34" charset="0"/>
              </a:rPr>
              <a:t>Conceptualization of Small and Medium Reservoirs (SMRs) in SWAT</a:t>
            </a:r>
            <a:endParaRPr lang="en-IN" b="1"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lvl="0" algn="ctr"/>
            <a:r>
              <a:rPr lang="en-IN" sz="2000" b="1" dirty="0" smtClean="0">
                <a:solidFill>
                  <a:srgbClr val="FF0000"/>
                </a:solidFill>
                <a:latin typeface="Arial" panose="020B0604020202020204" pitchFamily="34" charset="0"/>
                <a:cs typeface="Arial" panose="020B0604020202020204" pitchFamily="34" charset="0"/>
              </a:rPr>
              <a:t>Methodology</a:t>
            </a:r>
            <a:endParaRPr lang="en-US" sz="2000" dirty="0"/>
          </a:p>
        </p:txBody>
      </p:sp>
      <p:pic>
        <p:nvPicPr>
          <p:cNvPr id="32" name="Picture 31">
            <a:extLst>
              <a:ext uri="{FF2B5EF4-FFF2-40B4-BE49-F238E27FC236}">
                <a16:creationId xmlns:a16="http://schemas.microsoft.com/office/drawing/2014/main" id="{3E3C3932-51E9-49ED-AE28-E1488486818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spTree>
    <p:extLst>
      <p:ext uri="{BB962C8B-B14F-4D97-AF65-F5344CB8AC3E}">
        <p14:creationId xmlns:p14="http://schemas.microsoft.com/office/powerpoint/2010/main" val="40432010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37</a:t>
            </a:fld>
            <a:endParaRPr lang="en-IN" sz="1200" dirty="0">
              <a:solidFill>
                <a:schemeClr val="tx1"/>
              </a:solidFill>
              <a:latin typeface="Arial" panose="020B0604020202020204" pitchFamily="34" charset="0"/>
              <a:cs typeface="Arial" panose="020B0604020202020204" pitchFamily="34" charset="0"/>
            </a:endParaRPr>
          </a:p>
        </p:txBody>
      </p:sp>
      <p:pic>
        <p:nvPicPr>
          <p:cNvPr id="6" name="Picture 5" descr="F:\PhD_Works\SWAT_Final\Manuscript_Ponds\Figures\Images_JHS_Format\Methodology1.jpg"/>
          <p:cNvPicPr/>
          <p:nvPr/>
        </p:nvPicPr>
        <p:blipFill rotWithShape="1">
          <a:blip r:embed="rId3" cstate="print">
            <a:extLst>
              <a:ext uri="{28A0092B-C50C-407E-A947-70E740481C1C}">
                <a14:useLocalDpi xmlns:a14="http://schemas.microsoft.com/office/drawing/2010/main" val="0"/>
              </a:ext>
            </a:extLst>
          </a:blip>
          <a:srcRect t="84462" b="10238"/>
          <a:stretch/>
        </p:blipFill>
        <p:spPr bwMode="auto">
          <a:xfrm>
            <a:off x="365323" y="6461466"/>
            <a:ext cx="6852195" cy="368541"/>
          </a:xfrm>
          <a:prstGeom prst="rect">
            <a:avLst/>
          </a:prstGeom>
          <a:noFill/>
          <a:ln>
            <a:noFill/>
          </a:ln>
        </p:spPr>
      </p:pic>
      <p:pic>
        <p:nvPicPr>
          <p:cNvPr id="2" name="Picture 1"/>
          <p:cNvPicPr>
            <a:picLocks noChangeAspect="1"/>
          </p:cNvPicPr>
          <p:nvPr/>
        </p:nvPicPr>
        <p:blipFill rotWithShape="1">
          <a:blip r:embed="rId4"/>
          <a:srcRect t="1618" b="15304"/>
          <a:stretch/>
        </p:blipFill>
        <p:spPr>
          <a:xfrm>
            <a:off x="2103819" y="560439"/>
            <a:ext cx="8035934" cy="5901027"/>
          </a:xfrm>
          <a:prstGeom prst="rect">
            <a:avLst/>
          </a:prstGeom>
        </p:spPr>
      </p:pic>
      <p:pic>
        <p:nvPicPr>
          <p:cNvPr id="8" name="Picture 7" descr="F:\PhD_Works\SWAT_Final\Manuscript_Ponds\Figures\Images_JHS_Format\Methodology1.jpg"/>
          <p:cNvPicPr/>
          <p:nvPr/>
        </p:nvPicPr>
        <p:blipFill rotWithShape="1">
          <a:blip r:embed="rId3" cstate="print">
            <a:extLst>
              <a:ext uri="{28A0092B-C50C-407E-A947-70E740481C1C}">
                <a14:useLocalDpi xmlns:a14="http://schemas.microsoft.com/office/drawing/2010/main" val="0"/>
              </a:ext>
            </a:extLst>
          </a:blip>
          <a:srcRect t="92378" r="41444" b="1132"/>
          <a:stretch/>
        </p:blipFill>
        <p:spPr bwMode="auto">
          <a:xfrm>
            <a:off x="7106072" y="6425920"/>
            <a:ext cx="4458851" cy="432080"/>
          </a:xfrm>
          <a:prstGeom prst="rect">
            <a:avLst/>
          </a:prstGeom>
          <a:noFill/>
          <a:ln>
            <a:noFill/>
          </a:ln>
        </p:spPr>
      </p:pic>
      <p:sp>
        <p:nvSpPr>
          <p:cNvPr id="7" name="TextBox 6">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Methodology</a:t>
            </a:r>
            <a:endParaRPr lang="en-US" sz="2000" dirty="0"/>
          </a:p>
        </p:txBody>
      </p:sp>
      <p:pic>
        <p:nvPicPr>
          <p:cNvPr id="9" name="Picture 8">
            <a:extLst>
              <a:ext uri="{FF2B5EF4-FFF2-40B4-BE49-F238E27FC236}">
                <a16:creationId xmlns:a16="http://schemas.microsoft.com/office/drawing/2014/main" id="{3E3C3932-51E9-49ED-AE28-E1488486818A}"/>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spTree>
    <p:extLst>
      <p:ext uri="{BB962C8B-B14F-4D97-AF65-F5344CB8AC3E}">
        <p14:creationId xmlns:p14="http://schemas.microsoft.com/office/powerpoint/2010/main" val="4000809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38</a:t>
            </a:fld>
            <a:endParaRPr lang="en-IN" sz="1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C1B1D5-D5C6-4B49-87C1-B960C629B256}"/>
              </a:ext>
            </a:extLst>
          </p:cNvPr>
          <p:cNvSpPr txBox="1"/>
          <p:nvPr/>
        </p:nvSpPr>
        <p:spPr>
          <a:xfrm>
            <a:off x="449179" y="637600"/>
            <a:ext cx="11349068" cy="369332"/>
          </a:xfrm>
          <a:prstGeom prst="rect">
            <a:avLst/>
          </a:prstGeom>
          <a:noFill/>
        </p:spPr>
        <p:txBody>
          <a:bodyPr wrap="square" rtlCol="0">
            <a:spAutoFit/>
          </a:bodyPr>
          <a:lstStyle/>
          <a:p>
            <a:pPr algn="ctr"/>
            <a:r>
              <a:rPr lang="en-IN" b="1" dirty="0" smtClean="0">
                <a:latin typeface="Arial" panose="020B0604020202020204" pitchFamily="34" charset="0"/>
                <a:cs typeface="Arial" panose="020B0604020202020204" pitchFamily="34" charset="0"/>
              </a:rPr>
              <a:t>Model Performance Assessment and Measure of Parameter Uncertainty</a:t>
            </a:r>
            <a:endParaRPr lang="en-IN" b="1" dirty="0">
              <a:latin typeface="Arial" panose="020B0604020202020204" pitchFamily="34" charset="0"/>
              <a:cs typeface="Arial" panose="020B0604020202020204" pitchFamily="34" charset="0"/>
            </a:endParaRPr>
          </a:p>
        </p:txBody>
      </p:sp>
      <p:sp>
        <p:nvSpPr>
          <p:cNvPr id="7" name="Rectangle 6"/>
          <p:cNvSpPr/>
          <p:nvPr/>
        </p:nvSpPr>
        <p:spPr>
          <a:xfrm>
            <a:off x="80470" y="3119723"/>
            <a:ext cx="3169092" cy="416011"/>
          </a:xfrm>
          <a:prstGeom prst="rect">
            <a:avLst/>
          </a:prstGeom>
          <a:solidFill>
            <a:schemeClr val="bg1">
              <a:lumMod val="95000"/>
            </a:schemeClr>
          </a:solidFill>
          <a:ln w="19050">
            <a:solidFill>
              <a:srgbClr val="FF0000"/>
            </a:solidFill>
          </a:ln>
        </p:spPr>
        <p:txBody>
          <a:bodyPr wrap="square" rtlCol="0" anchor="ctr">
            <a:spAutoFit/>
          </a:bodyPr>
          <a:lstStyle/>
          <a:p>
            <a:pPr algn="ctr">
              <a:lnSpc>
                <a:spcPct val="150000"/>
              </a:lnSpc>
            </a:pPr>
            <a:r>
              <a:rPr lang="en-US" sz="1600" b="1" dirty="0" smtClean="0">
                <a:latin typeface="Arial" panose="020B0604020202020204" pitchFamily="34" charset="0"/>
                <a:cs typeface="Arial" panose="020B0604020202020204" pitchFamily="34" charset="0"/>
              </a:rPr>
              <a:t>Calibration and Validation</a:t>
            </a:r>
            <a:endParaRPr lang="en-US" sz="1600" b="1" dirty="0">
              <a:latin typeface="Arial" panose="020B0604020202020204" pitchFamily="34" charset="0"/>
              <a:cs typeface="Arial" panose="020B0604020202020204" pitchFamily="34" charset="0"/>
            </a:endParaRPr>
          </a:p>
        </p:txBody>
      </p:sp>
      <p:sp>
        <p:nvSpPr>
          <p:cNvPr id="8" name="Rectangle 7"/>
          <p:cNvSpPr/>
          <p:nvPr/>
        </p:nvSpPr>
        <p:spPr>
          <a:xfrm>
            <a:off x="3404246" y="2973786"/>
            <a:ext cx="8343202" cy="707886"/>
          </a:xfrm>
          <a:prstGeom prst="rect">
            <a:avLst/>
          </a:prstGeom>
          <a:solidFill>
            <a:schemeClr val="bg1">
              <a:lumMod val="95000"/>
            </a:schemeClr>
          </a:solidFill>
          <a:ln w="12700">
            <a:solidFill>
              <a:srgbClr val="0000FF"/>
            </a:solidFill>
          </a:ln>
        </p:spPr>
        <p:txBody>
          <a:bodyPr wrap="square" rtlCol="0" anchor="ctr">
            <a:spAutoFit/>
          </a:bodyPr>
          <a:lstStyle/>
          <a:p>
            <a:pPr marL="285750" indent="-285750" algn="just">
              <a:buFont typeface="Arial" panose="020B0604020202020204" pitchFamily="34" charset="0"/>
              <a:buChar char="•"/>
            </a:pPr>
            <a:r>
              <a:rPr lang="en-US" sz="1600" dirty="0" smtClean="0">
                <a:latin typeface="Arial" panose="020B0604020202020204" pitchFamily="34" charset="0"/>
                <a:cs typeface="Arial" panose="020B0604020202020204" pitchFamily="34" charset="0"/>
              </a:rPr>
              <a:t>M1, M2, and M3 using Observed inflow to reservoir</a:t>
            </a:r>
          </a:p>
          <a:p>
            <a:pPr marL="285750" indent="-285750" algn="just">
              <a:lnSpc>
                <a:spcPct val="150000"/>
              </a:lnSpc>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Objective Function:</a:t>
            </a:r>
            <a:r>
              <a:rPr lang="en-US" sz="1600" dirty="0" smtClean="0">
                <a:latin typeface="Arial" panose="020B0604020202020204" pitchFamily="34" charset="0"/>
                <a:cs typeface="Arial" panose="020B0604020202020204" pitchFamily="34" charset="0"/>
              </a:rPr>
              <a:t> Maximizing KGE, Threshold: KGE &gt; 0.50</a:t>
            </a:r>
          </a:p>
        </p:txBody>
      </p:sp>
      <p:sp>
        <p:nvSpPr>
          <p:cNvPr id="9" name="Rectangle 8"/>
          <p:cNvSpPr/>
          <p:nvPr/>
        </p:nvSpPr>
        <p:spPr>
          <a:xfrm>
            <a:off x="80470" y="1697262"/>
            <a:ext cx="3169092" cy="416011"/>
          </a:xfrm>
          <a:prstGeom prst="rect">
            <a:avLst/>
          </a:prstGeom>
          <a:solidFill>
            <a:schemeClr val="bg1">
              <a:lumMod val="95000"/>
            </a:schemeClr>
          </a:solidFill>
          <a:ln w="19050">
            <a:solidFill>
              <a:srgbClr val="FF0000"/>
            </a:solidFill>
          </a:ln>
        </p:spPr>
        <p:txBody>
          <a:bodyPr wrap="square" rtlCol="0" anchor="ctr">
            <a:spAutoFit/>
          </a:bodyPr>
          <a:lstStyle/>
          <a:p>
            <a:pPr algn="ctr">
              <a:lnSpc>
                <a:spcPct val="150000"/>
              </a:lnSpc>
            </a:pPr>
            <a:r>
              <a:rPr lang="en-US" sz="1600" b="1" dirty="0" smtClean="0">
                <a:latin typeface="Arial" panose="020B0604020202020204" pitchFamily="34" charset="0"/>
                <a:cs typeface="Arial" panose="020B0604020202020204" pitchFamily="34" charset="0"/>
              </a:rPr>
              <a:t>Sensitivity Analysis</a:t>
            </a:r>
            <a:endParaRPr lang="en-US" sz="1600" b="1" dirty="0">
              <a:latin typeface="Arial" panose="020B0604020202020204" pitchFamily="34" charset="0"/>
              <a:cs typeface="Arial" panose="020B0604020202020204" pitchFamily="34" charset="0"/>
            </a:endParaRPr>
          </a:p>
        </p:txBody>
      </p:sp>
      <p:sp>
        <p:nvSpPr>
          <p:cNvPr id="10" name="Rectangle 9"/>
          <p:cNvSpPr/>
          <p:nvPr/>
        </p:nvSpPr>
        <p:spPr>
          <a:xfrm>
            <a:off x="3404245" y="1120438"/>
            <a:ext cx="8343202" cy="1569660"/>
          </a:xfrm>
          <a:prstGeom prst="rect">
            <a:avLst/>
          </a:prstGeom>
          <a:solidFill>
            <a:schemeClr val="bg1">
              <a:lumMod val="95000"/>
            </a:schemeClr>
          </a:solidFill>
          <a:ln w="12700">
            <a:solidFill>
              <a:srgbClr val="0000FF"/>
            </a:solidFill>
          </a:ln>
        </p:spPr>
        <p:txBody>
          <a:bodyPr wrap="square" rtlCol="0" anchor="ctr">
            <a:spAutoFit/>
          </a:bodyPr>
          <a:lstStyle/>
          <a:p>
            <a:pPr marL="28575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SWAT – CUP: SUFI – 2 Algorithm with Latin Hypercube sampling method</a:t>
            </a:r>
          </a:p>
          <a:p>
            <a:pPr marL="285750" indent="-285750" algn="just">
              <a:lnSpc>
                <a:spcPct val="150000"/>
              </a:lnSpc>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Initial Range of Parameters: </a:t>
            </a:r>
          </a:p>
          <a:p>
            <a:pPr marL="742950" lvl="1" indent="-285750" algn="just">
              <a:lnSpc>
                <a:spcPct val="150000"/>
              </a:lnSpc>
              <a:buFont typeface="Courier New" panose="02070309020205020404" pitchFamily="49" charset="0"/>
              <a:buChar char="o"/>
            </a:pPr>
            <a:r>
              <a:rPr lang="en-US" sz="1600" dirty="0" smtClean="0">
                <a:latin typeface="Arial" panose="020B0604020202020204" pitchFamily="34" charset="0"/>
                <a:cs typeface="Arial" panose="020B0604020202020204" pitchFamily="34" charset="0"/>
              </a:rPr>
              <a:t>Fixed based on previous studies (</a:t>
            </a:r>
            <a:r>
              <a:rPr lang="en-US" sz="1600" dirty="0" err="1" smtClean="0">
                <a:latin typeface="Arial" panose="020B0604020202020204" pitchFamily="34" charset="0"/>
                <a:cs typeface="Arial" panose="020B0604020202020204" pitchFamily="34" charset="0"/>
              </a:rPr>
              <a:t>Panchanathan</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et al. </a:t>
            </a:r>
            <a:r>
              <a:rPr lang="en-US" sz="1600" dirty="0" smtClean="0">
                <a:latin typeface="Arial" panose="020B0604020202020204" pitchFamily="34" charset="0"/>
                <a:cs typeface="Arial" panose="020B0604020202020204" pitchFamily="34" charset="0"/>
              </a:rPr>
              <a:t>2023)</a:t>
            </a:r>
          </a:p>
          <a:p>
            <a:pPr marL="742950" lvl="1" indent="-285750" algn="just">
              <a:lnSpc>
                <a:spcPct val="150000"/>
              </a:lnSpc>
              <a:buFont typeface="Courier New" panose="02070309020205020404" pitchFamily="49" charset="0"/>
              <a:buChar char="o"/>
            </a:pPr>
            <a:r>
              <a:rPr lang="en-US" sz="1600" dirty="0" smtClean="0">
                <a:latin typeface="Arial" panose="020B0604020202020204" pitchFamily="34" charset="0"/>
                <a:cs typeface="Arial" panose="020B0604020202020204" pitchFamily="34" charset="0"/>
              </a:rPr>
              <a:t>Prior knowledge of the watershed</a:t>
            </a:r>
          </a:p>
        </p:txBody>
      </p:sp>
      <p:sp>
        <p:nvSpPr>
          <p:cNvPr id="15" name="Rectangle 14"/>
          <p:cNvSpPr/>
          <p:nvPr/>
        </p:nvSpPr>
        <p:spPr>
          <a:xfrm>
            <a:off x="80470" y="4915944"/>
            <a:ext cx="3169092" cy="785343"/>
          </a:xfrm>
          <a:prstGeom prst="rect">
            <a:avLst/>
          </a:prstGeom>
          <a:solidFill>
            <a:schemeClr val="bg1">
              <a:lumMod val="95000"/>
            </a:schemeClr>
          </a:solidFill>
          <a:ln w="19050">
            <a:solidFill>
              <a:srgbClr val="FF0000"/>
            </a:solidFill>
          </a:ln>
        </p:spPr>
        <p:txBody>
          <a:bodyPr wrap="square" rtlCol="0" anchor="ctr">
            <a:spAutoFit/>
          </a:bodyPr>
          <a:lstStyle/>
          <a:p>
            <a:pPr algn="ctr">
              <a:lnSpc>
                <a:spcPct val="150000"/>
              </a:lnSpc>
            </a:pPr>
            <a:r>
              <a:rPr lang="en-US" sz="1600" b="1" dirty="0" smtClean="0">
                <a:latin typeface="Arial" panose="020B0604020202020204" pitchFamily="34" charset="0"/>
                <a:cs typeface="Arial" panose="020B0604020202020204" pitchFamily="34" charset="0"/>
              </a:rPr>
              <a:t>Measure of Model Parameter Uncertainty</a:t>
            </a:r>
            <a:endParaRPr lang="en-US" sz="1600" b="1" dirty="0">
              <a:latin typeface="Arial" panose="020B0604020202020204" pitchFamily="34" charset="0"/>
              <a:cs typeface="Arial" panose="020B0604020202020204" pitchFamily="34" charset="0"/>
            </a:endParaRPr>
          </a:p>
        </p:txBody>
      </p:sp>
      <p:sp>
        <p:nvSpPr>
          <p:cNvPr id="16" name="Rectangle 15"/>
          <p:cNvSpPr/>
          <p:nvPr/>
        </p:nvSpPr>
        <p:spPr>
          <a:xfrm>
            <a:off x="3404245" y="3969788"/>
            <a:ext cx="8343202" cy="2677656"/>
          </a:xfrm>
          <a:prstGeom prst="rect">
            <a:avLst/>
          </a:prstGeom>
          <a:solidFill>
            <a:schemeClr val="bg1">
              <a:lumMod val="95000"/>
            </a:schemeClr>
          </a:solidFill>
          <a:ln w="12700">
            <a:solidFill>
              <a:srgbClr val="0000FF"/>
            </a:solidFill>
          </a:ln>
        </p:spPr>
        <p:txBody>
          <a:bodyPr wrap="square" rtlCol="0" anchor="ctr">
            <a:spAutoFit/>
          </a:bodyPr>
          <a:lstStyle/>
          <a:p>
            <a:pPr marL="28575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Based on range of behavioral parameter sets of M1, M2, and M3</a:t>
            </a:r>
          </a:p>
          <a:p>
            <a:pPr marL="28575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Normalization of parameters: Scale of 0 to 100% (</a:t>
            </a:r>
            <a:r>
              <a:rPr lang="en-US" sz="1600" dirty="0">
                <a:latin typeface="Arial" panose="020B0604020202020204" pitchFamily="34" charset="0"/>
                <a:cs typeface="Arial" panose="020B0604020202020204" pitchFamily="34" charset="0"/>
              </a:rPr>
              <a:t>Kumar and </a:t>
            </a:r>
            <a:r>
              <a:rPr lang="en-US" sz="1600" dirty="0" err="1">
                <a:latin typeface="Arial" panose="020B0604020202020204" pitchFamily="34" charset="0"/>
                <a:cs typeface="Arial" panose="020B0604020202020204" pitchFamily="34" charset="0"/>
              </a:rPr>
              <a:t>Merwade</a:t>
            </a:r>
            <a:r>
              <a:rPr lang="en-US" sz="1600" dirty="0">
                <a:latin typeface="Arial" panose="020B0604020202020204" pitchFamily="34" charset="0"/>
                <a:cs typeface="Arial" panose="020B0604020202020204" pitchFamily="34" charset="0"/>
              </a:rPr>
              <a:t>, 2009</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algn="just">
              <a:lnSpc>
                <a:spcPct val="150000"/>
              </a:lnSpc>
            </a:pPr>
            <a:endParaRPr lang="en-US" sz="1600" dirty="0" smtClean="0">
              <a:latin typeface="Arial" panose="020B0604020202020204" pitchFamily="34" charset="0"/>
              <a:cs typeface="Arial" panose="020B0604020202020204" pitchFamily="34" charset="0"/>
            </a:endParaRPr>
          </a:p>
          <a:p>
            <a:pPr lvl="0" algn="just">
              <a:lnSpc>
                <a:spcPct val="150000"/>
              </a:lnSpc>
            </a:pPr>
            <a:r>
              <a:rPr lang="en-US" sz="1600" dirty="0">
                <a:latin typeface="Arial" panose="020B0604020202020204" pitchFamily="34" charset="0"/>
                <a:cs typeface="Arial" panose="020B0604020202020204" pitchFamily="34" charset="0"/>
              </a:rPr>
              <a:t>where, </a:t>
            </a:r>
          </a:p>
          <a:p>
            <a:pPr marL="742950" lvl="1" indent="-285750" algn="just">
              <a:lnSpc>
                <a:spcPct val="150000"/>
              </a:lnSpc>
              <a:buFont typeface="Courier New" panose="02070309020205020404" pitchFamily="49" charset="0"/>
              <a:buChar char="o"/>
            </a:pPr>
            <a:r>
              <a:rPr lang="en-US" sz="1600" dirty="0">
                <a:latin typeface="Arial" panose="020B0604020202020204" pitchFamily="34" charset="0"/>
                <a:cs typeface="Arial" panose="020B0604020202020204" pitchFamily="34" charset="0"/>
              </a:rPr>
              <a:t>P</a:t>
            </a:r>
            <a:r>
              <a:rPr lang="en-US" sz="1600" baseline="-25000" dirty="0">
                <a:latin typeface="Arial" panose="020B0604020202020204" pitchFamily="34" charset="0"/>
                <a:cs typeface="Arial" panose="020B0604020202020204" pitchFamily="34" charset="0"/>
              </a:rPr>
              <a:t>N</a:t>
            </a:r>
            <a:r>
              <a:rPr lang="en-US" sz="1600" dirty="0">
                <a:latin typeface="Arial" panose="020B0604020202020204" pitchFamily="34" charset="0"/>
                <a:cs typeface="Arial" panose="020B0604020202020204" pitchFamily="34" charset="0"/>
              </a:rPr>
              <a:t> is the normalized uncertainty score, </a:t>
            </a:r>
          </a:p>
          <a:p>
            <a:pPr marL="742950" lvl="1" indent="-285750" algn="just">
              <a:lnSpc>
                <a:spcPct val="150000"/>
              </a:lnSpc>
              <a:buFont typeface="Courier New" panose="02070309020205020404" pitchFamily="49" charset="0"/>
              <a:buChar char="o"/>
            </a:pPr>
            <a:r>
              <a:rPr lang="en-US" sz="1600" dirty="0">
                <a:latin typeface="Arial" panose="020B0604020202020204" pitchFamily="34" charset="0"/>
                <a:cs typeface="Arial" panose="020B0604020202020204" pitchFamily="34" charset="0"/>
              </a:rPr>
              <a:t>P</a:t>
            </a:r>
            <a:r>
              <a:rPr lang="en-US" sz="1600" baseline="-25000" dirty="0">
                <a:latin typeface="Arial" panose="020B0604020202020204" pitchFamily="34" charset="0"/>
                <a:cs typeface="Arial" panose="020B0604020202020204" pitchFamily="34" charset="0"/>
              </a:rPr>
              <a:t>B</a:t>
            </a:r>
            <a:r>
              <a:rPr lang="en-US" sz="1600" dirty="0">
                <a:latin typeface="Arial" panose="020B0604020202020204" pitchFamily="34" charset="0"/>
                <a:cs typeface="Arial" panose="020B0604020202020204" pitchFamily="34" charset="0"/>
              </a:rPr>
              <a:t> is the behavioral parameter value as identified from SUFI–2 algorithm, </a:t>
            </a:r>
          </a:p>
          <a:p>
            <a:pPr marL="742950" lvl="1" indent="-285750" algn="just">
              <a:lnSpc>
                <a:spcPct val="150000"/>
              </a:lnSpc>
              <a:buFont typeface="Courier New" panose="02070309020205020404" pitchFamily="49" charset="0"/>
              <a:buChar char="o"/>
            </a:pPr>
            <a:r>
              <a:rPr lang="en-US" sz="1600" dirty="0">
                <a:latin typeface="Arial" panose="020B0604020202020204" pitchFamily="34" charset="0"/>
                <a:cs typeface="Arial" panose="020B0604020202020204" pitchFamily="34" charset="0"/>
              </a:rPr>
              <a:t>P</a:t>
            </a:r>
            <a:r>
              <a:rPr lang="en-US" sz="1600" baseline="-25000" dirty="0">
                <a:latin typeface="Arial" panose="020B0604020202020204" pitchFamily="34" charset="0"/>
                <a:cs typeface="Arial" panose="020B0604020202020204" pitchFamily="34" charset="0"/>
              </a:rPr>
              <a:t>LL</a:t>
            </a:r>
            <a:r>
              <a:rPr lang="en-US" sz="1600" dirty="0">
                <a:latin typeface="Arial" panose="020B0604020202020204" pitchFamily="34" charset="0"/>
                <a:cs typeface="Arial" panose="020B0604020202020204" pitchFamily="34" charset="0"/>
              </a:rPr>
              <a:t> and P</a:t>
            </a:r>
            <a:r>
              <a:rPr lang="en-US" sz="1600" baseline="-25000" dirty="0">
                <a:latin typeface="Arial" panose="020B0604020202020204" pitchFamily="34" charset="0"/>
                <a:cs typeface="Arial" panose="020B0604020202020204" pitchFamily="34" charset="0"/>
              </a:rPr>
              <a:t>UL</a:t>
            </a:r>
            <a:r>
              <a:rPr lang="en-US" sz="1600" dirty="0">
                <a:latin typeface="Arial" panose="020B0604020202020204" pitchFamily="34" charset="0"/>
                <a:cs typeface="Arial" panose="020B0604020202020204" pitchFamily="34" charset="0"/>
              </a:rPr>
              <a:t>  are the lower and upper limit of the </a:t>
            </a:r>
            <a:r>
              <a:rPr lang="en-US" sz="1600" dirty="0" smtClean="0">
                <a:latin typeface="Arial" panose="020B0604020202020204" pitchFamily="34" charset="0"/>
                <a:cs typeface="Arial" panose="020B0604020202020204" pitchFamily="34" charset="0"/>
              </a:rPr>
              <a:t>parameters</a:t>
            </a:r>
            <a:endParaRPr lang="en-US" sz="1600" dirty="0">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6224572" y="4703566"/>
            <a:ext cx="2702547" cy="682031"/>
          </a:xfrm>
          <a:prstGeom prst="rect">
            <a:avLst/>
          </a:prstGeom>
        </p:spPr>
      </p:pic>
      <p:sp>
        <p:nvSpPr>
          <p:cNvPr id="13" name="TextBox 12">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Methodology</a:t>
            </a:r>
            <a:endParaRPr lang="en-US" sz="2000" dirty="0"/>
          </a:p>
        </p:txBody>
      </p:sp>
      <p:pic>
        <p:nvPicPr>
          <p:cNvPr id="14" name="Picture 13">
            <a:extLst>
              <a:ext uri="{FF2B5EF4-FFF2-40B4-BE49-F238E27FC236}">
                <a16:creationId xmlns:a16="http://schemas.microsoft.com/office/drawing/2014/main" id="{3E3C3932-51E9-49ED-AE28-E1488486818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spTree>
    <p:extLst>
      <p:ext uri="{BB962C8B-B14F-4D97-AF65-F5344CB8AC3E}">
        <p14:creationId xmlns:p14="http://schemas.microsoft.com/office/powerpoint/2010/main" val="5346767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F:\PhD_Works\SWAT_Final\Manuscript_Ponds\Figures\Images_JHS_Format\Adyar_ModelConfigurations.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8976" y="636700"/>
            <a:ext cx="7969473" cy="5636525"/>
          </a:xfrm>
          <a:prstGeom prst="rect">
            <a:avLst/>
          </a:prstGeom>
          <a:noFill/>
          <a:ln>
            <a:noFill/>
          </a:ln>
        </p:spPr>
      </p:pic>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39</a:t>
            </a:fld>
            <a:endParaRPr lang="en-IN" sz="1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C1B1D5-D5C6-4B49-87C1-B960C629B256}"/>
              </a:ext>
            </a:extLst>
          </p:cNvPr>
          <p:cNvSpPr txBox="1"/>
          <p:nvPr/>
        </p:nvSpPr>
        <p:spPr>
          <a:xfrm>
            <a:off x="449179" y="66100"/>
            <a:ext cx="11349068" cy="399122"/>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Watershed Delineation and Modelling of SMRs</a:t>
            </a:r>
            <a:endParaRPr lang="en-IN" sz="2000" b="1" dirty="0">
              <a:latin typeface="Arial" panose="020B0604020202020204" pitchFamily="34" charset="0"/>
              <a:cs typeface="Arial" panose="020B0604020202020204" pitchFamily="34" charset="0"/>
            </a:endParaRPr>
          </a:p>
        </p:txBody>
      </p:sp>
      <p:sp>
        <p:nvSpPr>
          <p:cNvPr id="7" name="Rectangle 6"/>
          <p:cNvSpPr/>
          <p:nvPr/>
        </p:nvSpPr>
        <p:spPr>
          <a:xfrm>
            <a:off x="1614218" y="6273225"/>
            <a:ext cx="9018988" cy="584775"/>
          </a:xfrm>
          <a:prstGeom prst="rect">
            <a:avLst/>
          </a:prstGeom>
          <a:solidFill>
            <a:schemeClr val="bg1"/>
          </a:solidFill>
        </p:spPr>
        <p:txBody>
          <a:bodyPr wrap="square">
            <a:spAutoFit/>
          </a:bodyPr>
          <a:lstStyle/>
          <a:p>
            <a:pPr algn="ct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a) Waterbodies in </a:t>
            </a:r>
            <a:r>
              <a:rPr lang="en-US" sz="1600" b="1" dirty="0" err="1">
                <a:solidFill>
                  <a:srgbClr val="000000"/>
                </a:solidFill>
                <a:latin typeface="Arial" panose="020B0604020202020204" pitchFamily="34" charset="0"/>
                <a:ea typeface="Calibri" panose="020F0502020204030204" pitchFamily="34" charset="0"/>
                <a:cs typeface="Arial" panose="020B0604020202020204" pitchFamily="34" charset="0"/>
              </a:rPr>
              <a:t>Adyar</a:t>
            </a:r>
            <a:r>
              <a:rPr lang="en-US" sz="1600" b="1" dirty="0">
                <a:solidFill>
                  <a:srgbClr val="000000"/>
                </a:solidFill>
                <a:latin typeface="Arial" panose="020B0604020202020204" pitchFamily="34" charset="0"/>
                <a:ea typeface="Calibri" panose="020F0502020204030204" pitchFamily="34" charset="0"/>
                <a:cs typeface="Arial" panose="020B0604020202020204" pitchFamily="34" charset="0"/>
              </a:rPr>
              <a:t> Basin, b) Model without SMRs (M1), c) Model with SMRs as Ponds, and d) Model with catchment outlet SMRs as Reservoirs and other SMRs as Ponds</a:t>
            </a:r>
            <a:endParaRPr lang="en-US" sz="1600"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5243B5F-655A-480E-834A-7315637D6115}"/>
              </a:ext>
            </a:extLst>
          </p:cNvPr>
          <p:cNvSpPr txBox="1"/>
          <p:nvPr/>
        </p:nvSpPr>
        <p:spPr>
          <a:xfrm>
            <a:off x="0" y="561911"/>
            <a:ext cx="11798247" cy="1569660"/>
          </a:xfrm>
          <a:prstGeom prst="rect">
            <a:avLst/>
          </a:prstGeom>
          <a:noFill/>
        </p:spPr>
        <p:txBody>
          <a:bodyPr wrap="square" rtlCol="0" anchor="ctr">
            <a:spAutoFit/>
          </a:bodyPr>
          <a:lstStyle/>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Watershed Delineation: Micro-watershed scale (7.5 km</a:t>
            </a:r>
            <a:r>
              <a:rPr lang="en-US" sz="1600" baseline="30000" dirty="0" smtClean="0">
                <a:latin typeface="Arial" panose="020B0604020202020204" pitchFamily="34" charset="0"/>
                <a:cs typeface="Arial" panose="020B0604020202020204" pitchFamily="34" charset="0"/>
              </a:rPr>
              <a:t>2</a:t>
            </a:r>
            <a:r>
              <a:rPr lang="en-US" sz="1600" dirty="0" smtClean="0">
                <a:latin typeface="Arial" panose="020B0604020202020204" pitchFamily="34" charset="0"/>
                <a:cs typeface="Arial" panose="020B0604020202020204" pitchFamily="34" charset="0"/>
              </a:rPr>
              <a:t>)</a:t>
            </a:r>
          </a:p>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Total Number of HRUs: 2275</a:t>
            </a:r>
          </a:p>
          <a:p>
            <a:pPr marL="285750" lvl="0"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Number of Actual HRUs: 1101 (Filter by area: 10 ha)</a:t>
            </a:r>
          </a:p>
          <a:p>
            <a:pPr marL="285750" lvl="0" indent="-285750" algn="just">
              <a:lnSpc>
                <a:spcPct val="150000"/>
              </a:lnSpc>
              <a:buFont typeface="Arial" panose="020B0604020202020204" pitchFamily="34" charset="0"/>
              <a:buChar char="•"/>
            </a:pPr>
            <a:endParaRPr lang="en-US" sz="16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9057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250693" y="756140"/>
            <a:ext cx="7177788" cy="4485516"/>
          </a:xfrm>
          <a:prstGeom prst="rect">
            <a:avLst/>
          </a:prstGeom>
        </p:spPr>
      </p:pic>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r>
              <a:rPr lang="en-IN" sz="1200" dirty="0" smtClean="0">
                <a:solidFill>
                  <a:schemeClr val="tx1"/>
                </a:solidFill>
                <a:latin typeface="Arial" panose="020B0604020202020204" pitchFamily="34" charset="0"/>
                <a:cs typeface="Arial" panose="020B0604020202020204" pitchFamily="34" charset="0"/>
              </a:rPr>
              <a:t>0</a:t>
            </a:r>
            <a:fld id="{C9C90E3F-710E-4129-B209-ECC608228050}" type="slidenum">
              <a:rPr lang="en-IN" sz="1200" smtClean="0">
                <a:solidFill>
                  <a:schemeClr val="tx1"/>
                </a:solidFill>
                <a:latin typeface="Arial" panose="020B0604020202020204" pitchFamily="34" charset="0"/>
                <a:cs typeface="Arial" panose="020B0604020202020204" pitchFamily="34" charset="0"/>
              </a:rPr>
              <a:t>4</a:t>
            </a:fld>
            <a:endParaRPr lang="en-IN" sz="1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1173E5-8A88-4499-A4CB-1314598FC7C1}"/>
              </a:ext>
            </a:extLst>
          </p:cNvPr>
          <p:cNvSpPr txBox="1"/>
          <p:nvPr/>
        </p:nvSpPr>
        <p:spPr>
          <a:xfrm>
            <a:off x="1828800" y="570672"/>
            <a:ext cx="8593494" cy="338554"/>
          </a:xfrm>
          <a:prstGeom prst="rect">
            <a:avLst/>
          </a:prstGeom>
          <a:noFill/>
        </p:spPr>
        <p:txBody>
          <a:bodyPr wrap="square" rtlCol="0">
            <a:spAutoFit/>
          </a:bodyPr>
          <a:lstStyle/>
          <a:p>
            <a:pPr algn="ctr"/>
            <a:r>
              <a:rPr lang="en-US" sz="1600" b="1" dirty="0" smtClean="0">
                <a:latin typeface="Arial" panose="020B0604020202020204" pitchFamily="34" charset="0"/>
                <a:cs typeface="Arial" panose="020B0604020202020204" pitchFamily="34" charset="0"/>
              </a:rPr>
              <a:t>Sustainable Storm Water Management: Approach</a:t>
            </a:r>
            <a:endParaRPr lang="en-IN" sz="1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61173E5-8A88-4499-A4CB-1314598FC7C1}"/>
              </a:ext>
            </a:extLst>
          </p:cNvPr>
          <p:cNvSpPr txBox="1"/>
          <p:nvPr/>
        </p:nvSpPr>
        <p:spPr>
          <a:xfrm>
            <a:off x="9549964" y="4964657"/>
            <a:ext cx="2248283" cy="276999"/>
          </a:xfrm>
          <a:prstGeom prst="rect">
            <a:avLst/>
          </a:prstGeom>
          <a:noFill/>
        </p:spPr>
        <p:txBody>
          <a:bodyPr wrap="square" rtlCol="0">
            <a:spAutoFit/>
          </a:bodyPr>
          <a:lstStyle/>
          <a:p>
            <a:pPr algn="ctr"/>
            <a:r>
              <a:rPr lang="en-US" sz="1200" dirty="0" smtClean="0">
                <a:latin typeface="Arial" panose="020B0604020202020204" pitchFamily="34" charset="0"/>
                <a:cs typeface="Arial" panose="020B0604020202020204" pitchFamily="34" charset="0"/>
              </a:rPr>
              <a:t>Source: Fletcher et al., 2015</a:t>
            </a:r>
            <a:endParaRPr lang="en-IN" sz="1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4C1B1D5-D5C6-4B49-87C1-B960C629B256}"/>
              </a:ext>
            </a:extLst>
          </p:cNvPr>
          <p:cNvSpPr txBox="1"/>
          <p:nvPr/>
        </p:nvSpPr>
        <p:spPr>
          <a:xfrm>
            <a:off x="474562" y="57424"/>
            <a:ext cx="11323685" cy="400110"/>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Background &amp; Motivation: Runoff Management using </a:t>
            </a:r>
            <a:r>
              <a:rPr lang="en-IN" sz="2000" b="1" dirty="0" err="1" smtClean="0">
                <a:latin typeface="Arial" panose="020B0604020202020204" pitchFamily="34" charset="0"/>
                <a:cs typeface="Arial" panose="020B0604020202020204" pitchFamily="34" charset="0"/>
              </a:rPr>
              <a:t>SuDS</a:t>
            </a:r>
            <a:endParaRPr lang="en-IN" sz="2000" b="1"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E3C3932-51E9-49ED-AE28-E1488486818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10" name="Picture 9"/>
          <p:cNvPicPr>
            <a:picLocks noChangeAspect="1"/>
          </p:cNvPicPr>
          <p:nvPr/>
        </p:nvPicPr>
        <p:blipFill>
          <a:blip r:embed="rId5"/>
          <a:stretch>
            <a:fillRect/>
          </a:stretch>
        </p:blipFill>
        <p:spPr>
          <a:xfrm>
            <a:off x="0" y="20595"/>
            <a:ext cx="1341120" cy="395423"/>
          </a:xfrm>
          <a:prstGeom prst="rect">
            <a:avLst/>
          </a:prstGeom>
        </p:spPr>
      </p:pic>
      <p:sp>
        <p:nvSpPr>
          <p:cNvPr id="11" name="TextBox 10">
            <a:extLst>
              <a:ext uri="{FF2B5EF4-FFF2-40B4-BE49-F238E27FC236}">
                <a16:creationId xmlns:a16="http://schemas.microsoft.com/office/drawing/2014/main" id="{75243B5F-655A-480E-834A-7315637D6115}"/>
              </a:ext>
            </a:extLst>
          </p:cNvPr>
          <p:cNvSpPr txBox="1"/>
          <p:nvPr/>
        </p:nvSpPr>
        <p:spPr>
          <a:xfrm>
            <a:off x="474562" y="5416349"/>
            <a:ext cx="11555416" cy="1200329"/>
          </a:xfrm>
          <a:prstGeom prst="rect">
            <a:avLst/>
          </a:prstGeom>
          <a:noFill/>
        </p:spPr>
        <p:txBody>
          <a:bodyPr wrap="square" rtlCol="0">
            <a:spAutoFit/>
          </a:bodyPr>
          <a:lstStyle/>
          <a:p>
            <a:pPr algn="just">
              <a:lnSpc>
                <a:spcPct val="150000"/>
              </a:lnSpc>
            </a:pPr>
            <a:r>
              <a:rPr lang="en-US" sz="1600" b="1" dirty="0">
                <a:latin typeface="Arial" panose="020B0604020202020204" pitchFamily="34" charset="0"/>
                <a:cs typeface="Arial" panose="020B0604020202020204" pitchFamily="34" charset="0"/>
              </a:rPr>
              <a:t>Sustainable Drainage Systems (</a:t>
            </a:r>
            <a:r>
              <a:rPr lang="en-US" sz="1600" b="1" dirty="0" err="1">
                <a:latin typeface="Arial" panose="020B0604020202020204" pitchFamily="34" charset="0"/>
                <a:cs typeface="Arial" panose="020B0604020202020204" pitchFamily="34" charset="0"/>
              </a:rPr>
              <a:t>SuDS</a:t>
            </a:r>
            <a:r>
              <a:rPr lang="en-US" sz="1600" b="1"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Source Control measures using</a:t>
            </a:r>
            <a:endParaRPr lang="en-IN" sz="1600" b="1" dirty="0" smtClean="0">
              <a:latin typeface="Arial" panose="020B0604020202020204" pitchFamily="34" charset="0"/>
              <a:cs typeface="Arial" panose="020B0604020202020204" pitchFamily="34" charset="0"/>
            </a:endParaRPr>
          </a:p>
          <a:p>
            <a:pPr marL="285750" lvl="0" indent="-285750" algn="just">
              <a:lnSpc>
                <a:spcPct val="150000"/>
              </a:lnSpc>
              <a:buFont typeface="Arial" panose="020B0604020202020204" pitchFamily="34" charset="0"/>
              <a:buChar char="•"/>
            </a:pPr>
            <a:r>
              <a:rPr lang="en-IN" sz="1600" b="1" dirty="0" smtClean="0">
                <a:latin typeface="Arial" panose="020B0604020202020204" pitchFamily="34" charset="0"/>
                <a:cs typeface="Arial" panose="020B0604020202020204" pitchFamily="34" charset="0"/>
              </a:rPr>
              <a:t>Infiltration- based Systems:</a:t>
            </a:r>
            <a:r>
              <a:rPr lang="en-IN" sz="1600" dirty="0" smtClean="0">
                <a:latin typeface="Arial" panose="020B0604020202020204" pitchFamily="34" charset="0"/>
                <a:cs typeface="Arial" panose="020B0604020202020204" pitchFamily="34" charset="0"/>
              </a:rPr>
              <a:t> Bio-retention Cell, Raingarden, Infiltration Trench, and Green Roof</a:t>
            </a:r>
          </a:p>
          <a:p>
            <a:pPr marL="285750" lvl="0" indent="-285750" algn="just">
              <a:lnSpc>
                <a:spcPct val="150000"/>
              </a:lnSpc>
              <a:buFont typeface="Arial" panose="020B0604020202020204" pitchFamily="34" charset="0"/>
              <a:buChar char="•"/>
            </a:pPr>
            <a:r>
              <a:rPr lang="en-IN" sz="1600" b="1" dirty="0" smtClean="0">
                <a:latin typeface="Arial" panose="020B0604020202020204" pitchFamily="34" charset="0"/>
                <a:cs typeface="Arial" panose="020B0604020202020204" pitchFamily="34" charset="0"/>
              </a:rPr>
              <a:t>Pervious and Conveyance Systems:</a:t>
            </a:r>
            <a:r>
              <a:rPr lang="en-IN" sz="1600" dirty="0" smtClean="0">
                <a:latin typeface="Arial" panose="020B0604020202020204" pitchFamily="34" charset="0"/>
                <a:cs typeface="Arial" panose="020B0604020202020204" pitchFamily="34" charset="0"/>
              </a:rPr>
              <a:t> Permeable Pavement and Swales</a:t>
            </a:r>
            <a:endParaRPr lang="en-IN"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20420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40</a:t>
            </a:fld>
            <a:endParaRPr lang="en-IN" sz="1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C1B1D5-D5C6-4B49-87C1-B960C629B256}"/>
              </a:ext>
            </a:extLst>
          </p:cNvPr>
          <p:cNvSpPr txBox="1"/>
          <p:nvPr/>
        </p:nvSpPr>
        <p:spPr>
          <a:xfrm>
            <a:off x="449179" y="66100"/>
            <a:ext cx="11349068" cy="399122"/>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Results: </a:t>
            </a:r>
            <a:r>
              <a:rPr lang="en-US" sz="2000" b="1" dirty="0">
                <a:latin typeface="Arial" panose="020B0604020202020204" pitchFamily="34" charset="0"/>
                <a:cs typeface="Arial" panose="020B0604020202020204" pitchFamily="34" charset="0"/>
              </a:rPr>
              <a:t>Global Sensitivity Analysis for M1, M2, and M3 </a:t>
            </a:r>
            <a:endParaRPr lang="en-IN"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22313" y="580977"/>
            <a:ext cx="11011933" cy="5834743"/>
          </a:xfrm>
          <a:prstGeom prst="rect">
            <a:avLst/>
          </a:prstGeom>
        </p:spPr>
      </p:pic>
      <p:sp>
        <p:nvSpPr>
          <p:cNvPr id="7" name="Rectangle 6"/>
          <p:cNvSpPr/>
          <p:nvPr/>
        </p:nvSpPr>
        <p:spPr>
          <a:xfrm>
            <a:off x="622313" y="6475588"/>
            <a:ext cx="6066585" cy="307777"/>
          </a:xfrm>
          <a:prstGeom prst="rect">
            <a:avLst/>
          </a:prstGeom>
        </p:spPr>
        <p:txBody>
          <a:bodyPr wrap="square">
            <a:spAutoFit/>
          </a:bodyPr>
          <a:lstStyle/>
          <a:p>
            <a:r>
              <a:rPr lang="en-US" sz="1400" dirty="0" smtClean="0">
                <a:latin typeface="Arial" panose="020B0604020202020204" pitchFamily="34" charset="0"/>
                <a:cs typeface="Arial" panose="020B0604020202020204" pitchFamily="34" charset="0"/>
              </a:rPr>
              <a:t>*Shaded </a:t>
            </a:r>
            <a:r>
              <a:rPr lang="en-US" sz="1400" dirty="0">
                <a:latin typeface="Arial" panose="020B0604020202020204" pitchFamily="34" charset="0"/>
                <a:cs typeface="Arial" panose="020B0604020202020204" pitchFamily="34" charset="0"/>
              </a:rPr>
              <a:t>cells indicate sensitive </a:t>
            </a:r>
            <a:r>
              <a:rPr lang="en-US" sz="1400" dirty="0" smtClean="0">
                <a:latin typeface="Arial" panose="020B0604020202020204" pitchFamily="34" charset="0"/>
                <a:cs typeface="Arial" panose="020B0604020202020204" pitchFamily="34" charset="0"/>
              </a:rPr>
              <a:t>parameters, p&lt;0.05 (</a:t>
            </a:r>
            <a:r>
              <a:rPr lang="en-US" sz="1400" dirty="0" err="1" smtClean="0">
                <a:latin typeface="Arial" panose="020B0604020202020204" pitchFamily="34" charset="0"/>
                <a:cs typeface="Arial" panose="020B0604020202020204" pitchFamily="34" charset="0"/>
              </a:rPr>
              <a:t>Abbaspour</a:t>
            </a:r>
            <a:r>
              <a:rPr lang="en-US" sz="1400" dirty="0" smtClean="0">
                <a:latin typeface="Arial" panose="020B0604020202020204" pitchFamily="34" charset="0"/>
                <a:cs typeface="Arial" panose="020B0604020202020204" pitchFamily="34" charset="0"/>
              </a:rPr>
              <a:t>, 2012)</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2043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29657" y="1443754"/>
            <a:ext cx="10937402" cy="5059592"/>
          </a:xfrm>
          <a:prstGeom prst="rect">
            <a:avLst/>
          </a:prstGeom>
        </p:spPr>
      </p:pic>
      <p:sp>
        <p:nvSpPr>
          <p:cNvPr id="5" name="TextBox 4">
            <a:extLst>
              <a:ext uri="{FF2B5EF4-FFF2-40B4-BE49-F238E27FC236}">
                <a16:creationId xmlns:a16="http://schemas.microsoft.com/office/drawing/2014/main" id="{14C1B1D5-D5C6-4B49-87C1-B960C629B256}"/>
              </a:ext>
            </a:extLst>
          </p:cNvPr>
          <p:cNvSpPr txBox="1"/>
          <p:nvPr/>
        </p:nvSpPr>
        <p:spPr>
          <a:xfrm>
            <a:off x="449179" y="660460"/>
            <a:ext cx="11349068" cy="399122"/>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Calibration of SWAT Model</a:t>
            </a:r>
            <a:endParaRPr lang="en-IN"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5243B5F-655A-480E-834A-7315637D6115}"/>
              </a:ext>
            </a:extLst>
          </p:cNvPr>
          <p:cNvSpPr txBox="1"/>
          <p:nvPr/>
        </p:nvSpPr>
        <p:spPr>
          <a:xfrm>
            <a:off x="301538" y="1014670"/>
            <a:ext cx="11793645" cy="461665"/>
          </a:xfrm>
          <a:prstGeom prst="rect">
            <a:avLst/>
          </a:prstGeom>
          <a:noFill/>
        </p:spPr>
        <p:txBody>
          <a:bodyPr wrap="square" rtlCol="0" anchor="ctr">
            <a:spAutoFit/>
          </a:bodyPr>
          <a:lstStyle/>
          <a:p>
            <a:pPr lvl="0" algn="just">
              <a:lnSpc>
                <a:spcPct val="150000"/>
              </a:lnSpc>
            </a:pPr>
            <a:r>
              <a:rPr lang="en-US" sz="1600" b="1" dirty="0">
                <a:latin typeface="Arial" panose="020B0604020202020204" pitchFamily="34" charset="0"/>
                <a:cs typeface="Arial" panose="020B0604020202020204" pitchFamily="34" charset="0"/>
              </a:rPr>
              <a:t>Initial Range, Final Range and Fitted parameters for M1, M2 and M3 after </a:t>
            </a:r>
            <a:r>
              <a:rPr lang="en-US" sz="1600" b="1" dirty="0" smtClean="0">
                <a:latin typeface="Arial" panose="020B0604020202020204" pitchFamily="34" charset="0"/>
                <a:cs typeface="Arial" panose="020B0604020202020204" pitchFamily="34" charset="0"/>
              </a:rPr>
              <a:t>Calibration</a:t>
            </a:r>
          </a:p>
        </p:txBody>
      </p:sp>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41</a:t>
            </a:fld>
            <a:endParaRPr lang="en-IN" sz="1200" dirty="0">
              <a:solidFill>
                <a:schemeClr val="tx1"/>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021646996"/>
              </p:ext>
            </p:extLst>
          </p:nvPr>
        </p:nvGraphicFramePr>
        <p:xfrm>
          <a:off x="5444836" y="1524513"/>
          <a:ext cx="1507044" cy="1463040"/>
        </p:xfrm>
        <a:graphic>
          <a:graphicData uri="http://schemas.openxmlformats.org/drawingml/2006/table">
            <a:tbl>
              <a:tblPr firstRow="1" bandRow="1">
                <a:tableStyleId>{5C22544A-7EE6-4342-B048-85BDC9FD1C3A}</a:tableStyleId>
              </a:tblPr>
              <a:tblGrid>
                <a:gridCol w="376761">
                  <a:extLst>
                    <a:ext uri="{9D8B030D-6E8A-4147-A177-3AD203B41FA5}">
                      <a16:colId xmlns:a16="http://schemas.microsoft.com/office/drawing/2014/main" val="3826712552"/>
                    </a:ext>
                  </a:extLst>
                </a:gridCol>
                <a:gridCol w="376761">
                  <a:extLst>
                    <a:ext uri="{9D8B030D-6E8A-4147-A177-3AD203B41FA5}">
                      <a16:colId xmlns:a16="http://schemas.microsoft.com/office/drawing/2014/main" val="344321076"/>
                    </a:ext>
                  </a:extLst>
                </a:gridCol>
                <a:gridCol w="376761">
                  <a:extLst>
                    <a:ext uri="{9D8B030D-6E8A-4147-A177-3AD203B41FA5}">
                      <a16:colId xmlns:a16="http://schemas.microsoft.com/office/drawing/2014/main" val="1000851839"/>
                    </a:ext>
                  </a:extLst>
                </a:gridCol>
                <a:gridCol w="376761">
                  <a:extLst>
                    <a:ext uri="{9D8B030D-6E8A-4147-A177-3AD203B41FA5}">
                      <a16:colId xmlns:a16="http://schemas.microsoft.com/office/drawing/2014/main" val="4255498143"/>
                    </a:ext>
                  </a:extLst>
                </a:gridCol>
              </a:tblGrid>
              <a:tr h="731520">
                <a:tc gridSpan="4">
                  <a:txBody>
                    <a:bodyPr/>
                    <a:lstStyle/>
                    <a:p>
                      <a:r>
                        <a:rPr lang="en-US" sz="1400" b="1" dirty="0" smtClean="0">
                          <a:solidFill>
                            <a:schemeClr val="tx1"/>
                          </a:solidFill>
                          <a:latin typeface="Arial" panose="020B0604020202020204" pitchFamily="34" charset="0"/>
                          <a:cs typeface="Arial" panose="020B0604020202020204" pitchFamily="34" charset="0"/>
                        </a:rPr>
                        <a:t>Model</a:t>
                      </a:r>
                      <a:r>
                        <a:rPr lang="en-US" sz="1400" b="1" baseline="0" dirty="0" smtClean="0">
                          <a:solidFill>
                            <a:schemeClr val="tx1"/>
                          </a:solidFill>
                          <a:latin typeface="Arial" panose="020B0604020202020204" pitchFamily="34" charset="0"/>
                          <a:cs typeface="Arial" panose="020B0604020202020204" pitchFamily="34" charset="0"/>
                        </a:rPr>
                        <a:t> Warm up</a:t>
                      </a:r>
                    </a:p>
                    <a:p>
                      <a:pPr algn="ctr"/>
                      <a:r>
                        <a:rPr lang="en-US" sz="1400" b="1" baseline="0" dirty="0" smtClean="0">
                          <a:solidFill>
                            <a:schemeClr val="tx1"/>
                          </a:solidFill>
                          <a:latin typeface="Arial" panose="020B0604020202020204" pitchFamily="34" charset="0"/>
                          <a:cs typeface="Arial" panose="020B0604020202020204" pitchFamily="34" charset="0"/>
                        </a:rPr>
                        <a:t>(4 years)</a:t>
                      </a:r>
                      <a:endParaRPr lang="en-US" sz="1400" b="1" dirty="0">
                        <a:solidFill>
                          <a:schemeClr val="tx1"/>
                        </a:solidFill>
                        <a:latin typeface="Arial" panose="020B0604020202020204" pitchFamily="34" charset="0"/>
                        <a:cs typeface="Arial" panose="020B0604020202020204" pitchFamily="34" charset="0"/>
                      </a:endParaRPr>
                    </a:p>
                  </a:txBody>
                  <a:tcPr anchor="ctr">
                    <a:solidFill>
                      <a:srgbClr val="FFD1D1"/>
                    </a:solidFill>
                  </a:tcPr>
                </a:tc>
                <a:tc hMerge="1">
                  <a:txBody>
                    <a:bodyPr/>
                    <a:lstStyle/>
                    <a:p>
                      <a:endParaRPr lang="en-US" sz="1600" dirty="0">
                        <a:latin typeface="Arial" panose="020B0604020202020204" pitchFamily="34" charset="0"/>
                        <a:cs typeface="Arial" panose="020B0604020202020204" pitchFamily="34" charset="0"/>
                      </a:endParaRPr>
                    </a:p>
                  </a:txBody>
                  <a:tcPr vert="vert270" anchor="ctr">
                    <a:solidFill>
                      <a:srgbClr val="FFD1D1"/>
                    </a:solidFill>
                  </a:tcPr>
                </a:tc>
                <a:tc hMerge="1">
                  <a:txBody>
                    <a:bodyPr/>
                    <a:lstStyle/>
                    <a:p>
                      <a:endParaRPr lang="en-US" sz="1600" dirty="0">
                        <a:latin typeface="Arial" panose="020B0604020202020204" pitchFamily="34" charset="0"/>
                        <a:cs typeface="Arial" panose="020B0604020202020204" pitchFamily="34" charset="0"/>
                      </a:endParaRPr>
                    </a:p>
                  </a:txBody>
                  <a:tcPr vert="vert270" anchor="ctr">
                    <a:solidFill>
                      <a:srgbClr val="FFD1D1"/>
                    </a:solidFill>
                  </a:tcPr>
                </a:tc>
                <a:tc hMerge="1">
                  <a:txBody>
                    <a:bodyPr/>
                    <a:lstStyle/>
                    <a:p>
                      <a:endParaRPr lang="en-US" sz="1600" dirty="0">
                        <a:latin typeface="Arial" panose="020B0604020202020204" pitchFamily="34" charset="0"/>
                        <a:cs typeface="Arial" panose="020B0604020202020204" pitchFamily="34" charset="0"/>
                      </a:endParaRPr>
                    </a:p>
                  </a:txBody>
                  <a:tcPr vert="vert270" anchor="ctr">
                    <a:solidFill>
                      <a:srgbClr val="FFD1D1"/>
                    </a:solidFill>
                  </a:tcPr>
                </a:tc>
                <a:extLst>
                  <a:ext uri="{0D108BD9-81ED-4DB2-BD59-A6C34878D82A}">
                    <a16:rowId xmlns:a16="http://schemas.microsoft.com/office/drawing/2014/main" val="404966011"/>
                  </a:ext>
                </a:extLst>
              </a:tr>
              <a:tr h="731520">
                <a:tc>
                  <a:txBody>
                    <a:bodyPr/>
                    <a:lstStyle/>
                    <a:p>
                      <a:pPr algn="ctr"/>
                      <a:r>
                        <a:rPr lang="en-US" sz="1400" dirty="0" smtClean="0">
                          <a:solidFill>
                            <a:schemeClr val="tx1"/>
                          </a:solidFill>
                          <a:latin typeface="Arial" panose="020B0604020202020204" pitchFamily="34" charset="0"/>
                          <a:cs typeface="Arial" panose="020B0604020202020204" pitchFamily="34" charset="0"/>
                        </a:rPr>
                        <a:t>1989</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FFD1D1"/>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1990</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FFD1D1"/>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1991</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FFD1D1"/>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1992</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FFD1D1"/>
                    </a:solidFill>
                  </a:tcPr>
                </a:tc>
                <a:extLst>
                  <a:ext uri="{0D108BD9-81ED-4DB2-BD59-A6C34878D82A}">
                    <a16:rowId xmlns:a16="http://schemas.microsoft.com/office/drawing/2014/main" val="2726904719"/>
                  </a:ext>
                </a:extLst>
              </a:tr>
            </a:tbl>
          </a:graphicData>
        </a:graphic>
      </p:graphicFrame>
      <p:sp>
        <p:nvSpPr>
          <p:cNvPr id="3" name="Rectangle 2"/>
          <p:cNvSpPr/>
          <p:nvPr/>
        </p:nvSpPr>
        <p:spPr>
          <a:xfrm>
            <a:off x="301538" y="6503346"/>
            <a:ext cx="2969083"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(*Not a sensitive parameter for M3)</a:t>
            </a:r>
            <a:endParaRPr lang="en-US" sz="1400" dirty="0"/>
          </a:p>
        </p:txBody>
      </p:sp>
      <p:graphicFrame>
        <p:nvGraphicFramePr>
          <p:cNvPr id="4" name="Table 3"/>
          <p:cNvGraphicFramePr>
            <a:graphicFrameLocks noGrp="1"/>
          </p:cNvGraphicFramePr>
          <p:nvPr>
            <p:extLst>
              <p:ext uri="{D42A27DB-BD31-4B8C-83A1-F6EECF244321}">
                <p14:modId xmlns:p14="http://schemas.microsoft.com/office/powerpoint/2010/main" val="1262149749"/>
              </p:ext>
            </p:extLst>
          </p:nvPr>
        </p:nvGraphicFramePr>
        <p:xfrm>
          <a:off x="2732864" y="3344212"/>
          <a:ext cx="6781698" cy="1463040"/>
        </p:xfrm>
        <a:graphic>
          <a:graphicData uri="http://schemas.openxmlformats.org/drawingml/2006/table">
            <a:tbl>
              <a:tblPr firstRow="1" bandRow="1">
                <a:tableStyleId>{5C22544A-7EE6-4342-B048-85BDC9FD1C3A}</a:tableStyleId>
              </a:tblPr>
              <a:tblGrid>
                <a:gridCol w="376761">
                  <a:extLst>
                    <a:ext uri="{9D8B030D-6E8A-4147-A177-3AD203B41FA5}">
                      <a16:colId xmlns:a16="http://schemas.microsoft.com/office/drawing/2014/main" val="371236488"/>
                    </a:ext>
                  </a:extLst>
                </a:gridCol>
                <a:gridCol w="376761">
                  <a:extLst>
                    <a:ext uri="{9D8B030D-6E8A-4147-A177-3AD203B41FA5}">
                      <a16:colId xmlns:a16="http://schemas.microsoft.com/office/drawing/2014/main" val="854577900"/>
                    </a:ext>
                  </a:extLst>
                </a:gridCol>
                <a:gridCol w="376761">
                  <a:extLst>
                    <a:ext uri="{9D8B030D-6E8A-4147-A177-3AD203B41FA5}">
                      <a16:colId xmlns:a16="http://schemas.microsoft.com/office/drawing/2014/main" val="895598769"/>
                    </a:ext>
                  </a:extLst>
                </a:gridCol>
                <a:gridCol w="376761">
                  <a:extLst>
                    <a:ext uri="{9D8B030D-6E8A-4147-A177-3AD203B41FA5}">
                      <a16:colId xmlns:a16="http://schemas.microsoft.com/office/drawing/2014/main" val="627228945"/>
                    </a:ext>
                  </a:extLst>
                </a:gridCol>
                <a:gridCol w="376761">
                  <a:extLst>
                    <a:ext uri="{9D8B030D-6E8A-4147-A177-3AD203B41FA5}">
                      <a16:colId xmlns:a16="http://schemas.microsoft.com/office/drawing/2014/main" val="2792085476"/>
                    </a:ext>
                  </a:extLst>
                </a:gridCol>
                <a:gridCol w="376761">
                  <a:extLst>
                    <a:ext uri="{9D8B030D-6E8A-4147-A177-3AD203B41FA5}">
                      <a16:colId xmlns:a16="http://schemas.microsoft.com/office/drawing/2014/main" val="3250087016"/>
                    </a:ext>
                  </a:extLst>
                </a:gridCol>
                <a:gridCol w="376761">
                  <a:extLst>
                    <a:ext uri="{9D8B030D-6E8A-4147-A177-3AD203B41FA5}">
                      <a16:colId xmlns:a16="http://schemas.microsoft.com/office/drawing/2014/main" val="584108249"/>
                    </a:ext>
                  </a:extLst>
                </a:gridCol>
                <a:gridCol w="376761">
                  <a:extLst>
                    <a:ext uri="{9D8B030D-6E8A-4147-A177-3AD203B41FA5}">
                      <a16:colId xmlns:a16="http://schemas.microsoft.com/office/drawing/2014/main" val="1609188229"/>
                    </a:ext>
                  </a:extLst>
                </a:gridCol>
                <a:gridCol w="376761">
                  <a:extLst>
                    <a:ext uri="{9D8B030D-6E8A-4147-A177-3AD203B41FA5}">
                      <a16:colId xmlns:a16="http://schemas.microsoft.com/office/drawing/2014/main" val="996706038"/>
                    </a:ext>
                  </a:extLst>
                </a:gridCol>
                <a:gridCol w="376761">
                  <a:extLst>
                    <a:ext uri="{9D8B030D-6E8A-4147-A177-3AD203B41FA5}">
                      <a16:colId xmlns:a16="http://schemas.microsoft.com/office/drawing/2014/main" val="4189945982"/>
                    </a:ext>
                  </a:extLst>
                </a:gridCol>
                <a:gridCol w="376761">
                  <a:extLst>
                    <a:ext uri="{9D8B030D-6E8A-4147-A177-3AD203B41FA5}">
                      <a16:colId xmlns:a16="http://schemas.microsoft.com/office/drawing/2014/main" val="3551193665"/>
                    </a:ext>
                  </a:extLst>
                </a:gridCol>
                <a:gridCol w="376761">
                  <a:extLst>
                    <a:ext uri="{9D8B030D-6E8A-4147-A177-3AD203B41FA5}">
                      <a16:colId xmlns:a16="http://schemas.microsoft.com/office/drawing/2014/main" val="4059137531"/>
                    </a:ext>
                  </a:extLst>
                </a:gridCol>
                <a:gridCol w="376761">
                  <a:extLst>
                    <a:ext uri="{9D8B030D-6E8A-4147-A177-3AD203B41FA5}">
                      <a16:colId xmlns:a16="http://schemas.microsoft.com/office/drawing/2014/main" val="1383441188"/>
                    </a:ext>
                  </a:extLst>
                </a:gridCol>
                <a:gridCol w="376761">
                  <a:extLst>
                    <a:ext uri="{9D8B030D-6E8A-4147-A177-3AD203B41FA5}">
                      <a16:colId xmlns:a16="http://schemas.microsoft.com/office/drawing/2014/main" val="213573347"/>
                    </a:ext>
                  </a:extLst>
                </a:gridCol>
                <a:gridCol w="376761">
                  <a:extLst>
                    <a:ext uri="{9D8B030D-6E8A-4147-A177-3AD203B41FA5}">
                      <a16:colId xmlns:a16="http://schemas.microsoft.com/office/drawing/2014/main" val="4238440752"/>
                    </a:ext>
                  </a:extLst>
                </a:gridCol>
                <a:gridCol w="376761">
                  <a:extLst>
                    <a:ext uri="{9D8B030D-6E8A-4147-A177-3AD203B41FA5}">
                      <a16:colId xmlns:a16="http://schemas.microsoft.com/office/drawing/2014/main" val="3814831229"/>
                    </a:ext>
                  </a:extLst>
                </a:gridCol>
                <a:gridCol w="376761">
                  <a:extLst>
                    <a:ext uri="{9D8B030D-6E8A-4147-A177-3AD203B41FA5}">
                      <a16:colId xmlns:a16="http://schemas.microsoft.com/office/drawing/2014/main" val="1951200764"/>
                    </a:ext>
                  </a:extLst>
                </a:gridCol>
                <a:gridCol w="376761">
                  <a:extLst>
                    <a:ext uri="{9D8B030D-6E8A-4147-A177-3AD203B41FA5}">
                      <a16:colId xmlns:a16="http://schemas.microsoft.com/office/drawing/2014/main" val="192719113"/>
                    </a:ext>
                  </a:extLst>
                </a:gridCol>
              </a:tblGrid>
              <a:tr h="731520">
                <a:tc gridSpan="18">
                  <a:txBody>
                    <a:bodyPr/>
                    <a:lstStyle/>
                    <a:p>
                      <a:pPr algn="ctr"/>
                      <a:r>
                        <a:rPr lang="en-US" sz="1400" b="1" dirty="0" smtClean="0">
                          <a:solidFill>
                            <a:schemeClr val="tx1"/>
                          </a:solidFill>
                          <a:latin typeface="Arial" panose="020B0604020202020204" pitchFamily="34" charset="0"/>
                          <a:cs typeface="Arial" panose="020B0604020202020204" pitchFamily="34" charset="0"/>
                        </a:rPr>
                        <a:t>Calibration Phase</a:t>
                      </a:r>
                    </a:p>
                    <a:p>
                      <a:pPr algn="ctr"/>
                      <a:r>
                        <a:rPr lang="en-US" sz="1400" b="1" dirty="0" smtClean="0">
                          <a:solidFill>
                            <a:schemeClr val="tx1"/>
                          </a:solidFill>
                          <a:latin typeface="Arial" panose="020B0604020202020204" pitchFamily="34" charset="0"/>
                          <a:cs typeface="Arial" panose="020B0604020202020204" pitchFamily="34" charset="0"/>
                        </a:rPr>
                        <a:t>(18 years)</a:t>
                      </a:r>
                      <a:endParaRPr lang="en-US" sz="1400" b="1" dirty="0">
                        <a:solidFill>
                          <a:schemeClr val="tx1"/>
                        </a:solidFill>
                        <a:latin typeface="Arial" panose="020B0604020202020204" pitchFamily="34" charset="0"/>
                        <a:cs typeface="Arial" panose="020B0604020202020204" pitchFamily="34" charset="0"/>
                      </a:endParaRPr>
                    </a:p>
                  </a:txBody>
                  <a:tcPr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6FFC9"/>
                    </a:solidFill>
                  </a:tcPr>
                </a:tc>
                <a:extLst>
                  <a:ext uri="{0D108BD9-81ED-4DB2-BD59-A6C34878D82A}">
                    <a16:rowId xmlns:a16="http://schemas.microsoft.com/office/drawing/2014/main" val="238471945"/>
                  </a:ext>
                </a:extLst>
              </a:tr>
              <a:tr h="731520">
                <a:tc>
                  <a:txBody>
                    <a:bodyPr/>
                    <a:lstStyle/>
                    <a:p>
                      <a:pPr algn="ctr"/>
                      <a:r>
                        <a:rPr lang="en-US" sz="1400" dirty="0" smtClean="0">
                          <a:solidFill>
                            <a:schemeClr val="tx1"/>
                          </a:solidFill>
                          <a:latin typeface="Arial" panose="020B0604020202020204" pitchFamily="34" charset="0"/>
                          <a:cs typeface="Arial" panose="020B0604020202020204" pitchFamily="34" charset="0"/>
                        </a:rPr>
                        <a:t>1993</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1994</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1995</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1996</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1997</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1998</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1999</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2000</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2001</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2002</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2003</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2004</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2005</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2006</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2007</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2008</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2009</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2010</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6FFC9"/>
                    </a:solidFill>
                  </a:tcPr>
                </a:tc>
                <a:extLst>
                  <a:ext uri="{0D108BD9-81ED-4DB2-BD59-A6C34878D82A}">
                    <a16:rowId xmlns:a16="http://schemas.microsoft.com/office/drawing/2014/main" val="347226263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564189987"/>
              </p:ext>
            </p:extLst>
          </p:nvPr>
        </p:nvGraphicFramePr>
        <p:xfrm>
          <a:off x="4502934" y="5114415"/>
          <a:ext cx="3390849" cy="1463040"/>
        </p:xfrm>
        <a:graphic>
          <a:graphicData uri="http://schemas.openxmlformats.org/drawingml/2006/table">
            <a:tbl>
              <a:tblPr firstRow="1" bandRow="1">
                <a:tableStyleId>{5C22544A-7EE6-4342-B048-85BDC9FD1C3A}</a:tableStyleId>
              </a:tblPr>
              <a:tblGrid>
                <a:gridCol w="376761">
                  <a:extLst>
                    <a:ext uri="{9D8B030D-6E8A-4147-A177-3AD203B41FA5}">
                      <a16:colId xmlns:a16="http://schemas.microsoft.com/office/drawing/2014/main" val="1064137867"/>
                    </a:ext>
                  </a:extLst>
                </a:gridCol>
                <a:gridCol w="376761">
                  <a:extLst>
                    <a:ext uri="{9D8B030D-6E8A-4147-A177-3AD203B41FA5}">
                      <a16:colId xmlns:a16="http://schemas.microsoft.com/office/drawing/2014/main" val="1514776494"/>
                    </a:ext>
                  </a:extLst>
                </a:gridCol>
                <a:gridCol w="376761">
                  <a:extLst>
                    <a:ext uri="{9D8B030D-6E8A-4147-A177-3AD203B41FA5}">
                      <a16:colId xmlns:a16="http://schemas.microsoft.com/office/drawing/2014/main" val="149454170"/>
                    </a:ext>
                  </a:extLst>
                </a:gridCol>
                <a:gridCol w="376761">
                  <a:extLst>
                    <a:ext uri="{9D8B030D-6E8A-4147-A177-3AD203B41FA5}">
                      <a16:colId xmlns:a16="http://schemas.microsoft.com/office/drawing/2014/main" val="2142361928"/>
                    </a:ext>
                  </a:extLst>
                </a:gridCol>
                <a:gridCol w="376761">
                  <a:extLst>
                    <a:ext uri="{9D8B030D-6E8A-4147-A177-3AD203B41FA5}">
                      <a16:colId xmlns:a16="http://schemas.microsoft.com/office/drawing/2014/main" val="3227048889"/>
                    </a:ext>
                  </a:extLst>
                </a:gridCol>
                <a:gridCol w="376761">
                  <a:extLst>
                    <a:ext uri="{9D8B030D-6E8A-4147-A177-3AD203B41FA5}">
                      <a16:colId xmlns:a16="http://schemas.microsoft.com/office/drawing/2014/main" val="3386909187"/>
                    </a:ext>
                  </a:extLst>
                </a:gridCol>
                <a:gridCol w="376761">
                  <a:extLst>
                    <a:ext uri="{9D8B030D-6E8A-4147-A177-3AD203B41FA5}">
                      <a16:colId xmlns:a16="http://schemas.microsoft.com/office/drawing/2014/main" val="753553167"/>
                    </a:ext>
                  </a:extLst>
                </a:gridCol>
                <a:gridCol w="376761">
                  <a:extLst>
                    <a:ext uri="{9D8B030D-6E8A-4147-A177-3AD203B41FA5}">
                      <a16:colId xmlns:a16="http://schemas.microsoft.com/office/drawing/2014/main" val="2629149714"/>
                    </a:ext>
                  </a:extLst>
                </a:gridCol>
                <a:gridCol w="376761">
                  <a:extLst>
                    <a:ext uri="{9D8B030D-6E8A-4147-A177-3AD203B41FA5}">
                      <a16:colId xmlns:a16="http://schemas.microsoft.com/office/drawing/2014/main" val="3647005414"/>
                    </a:ext>
                  </a:extLst>
                </a:gridCol>
              </a:tblGrid>
              <a:tr h="731520">
                <a:tc gridSpan="9">
                  <a:txBody>
                    <a:bodyPr/>
                    <a:lstStyle/>
                    <a:p>
                      <a:pPr algn="ctr"/>
                      <a:r>
                        <a:rPr lang="en-US" sz="1400" b="1" dirty="0" smtClean="0">
                          <a:solidFill>
                            <a:schemeClr val="tx1"/>
                          </a:solidFill>
                          <a:latin typeface="Arial" panose="020B0604020202020204" pitchFamily="34" charset="0"/>
                          <a:cs typeface="Arial" panose="020B0604020202020204" pitchFamily="34" charset="0"/>
                        </a:rPr>
                        <a:t>Validation Phase</a:t>
                      </a:r>
                    </a:p>
                    <a:p>
                      <a:pPr algn="ctr"/>
                      <a:r>
                        <a:rPr lang="en-US" sz="1400" b="1" dirty="0" smtClean="0">
                          <a:solidFill>
                            <a:schemeClr val="tx1"/>
                          </a:solidFill>
                          <a:latin typeface="Arial" panose="020B0604020202020204" pitchFamily="34" charset="0"/>
                          <a:cs typeface="Arial" panose="020B0604020202020204" pitchFamily="34" charset="0"/>
                        </a:rPr>
                        <a:t>(9 years)</a:t>
                      </a:r>
                      <a:endParaRPr lang="en-US" sz="1400" b="1" dirty="0">
                        <a:solidFill>
                          <a:schemeClr val="tx1"/>
                        </a:solidFill>
                        <a:latin typeface="Arial" panose="020B0604020202020204" pitchFamily="34" charset="0"/>
                        <a:cs typeface="Arial" panose="020B0604020202020204" pitchFamily="34" charset="0"/>
                      </a:endParaRPr>
                    </a:p>
                  </a:txBody>
                  <a:tcPr anchor="ctr">
                    <a:solidFill>
                      <a:srgbClr val="D5F9FF"/>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5F9FF"/>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5F9FF"/>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5F9FF"/>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5F9FF"/>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5F9FF"/>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5F9FF"/>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5F9FF"/>
                    </a:solidFill>
                  </a:tcPr>
                </a:tc>
                <a:tc hMerge="1">
                  <a:txBody>
                    <a:bodyPr/>
                    <a:lstStyle/>
                    <a:p>
                      <a:endParaRPr lang="en-US" sz="1400" dirty="0">
                        <a:latin typeface="Arial" panose="020B0604020202020204" pitchFamily="34" charset="0"/>
                        <a:cs typeface="Arial" panose="020B0604020202020204" pitchFamily="34" charset="0"/>
                      </a:endParaRPr>
                    </a:p>
                  </a:txBody>
                  <a:tcPr vert="vert270" anchor="ctr">
                    <a:solidFill>
                      <a:srgbClr val="D5F9FF"/>
                    </a:solidFill>
                  </a:tcPr>
                </a:tc>
                <a:extLst>
                  <a:ext uri="{0D108BD9-81ED-4DB2-BD59-A6C34878D82A}">
                    <a16:rowId xmlns:a16="http://schemas.microsoft.com/office/drawing/2014/main" val="3450071538"/>
                  </a:ext>
                </a:extLst>
              </a:tr>
              <a:tr h="731520">
                <a:tc>
                  <a:txBody>
                    <a:bodyPr/>
                    <a:lstStyle/>
                    <a:p>
                      <a:pPr algn="ctr"/>
                      <a:r>
                        <a:rPr lang="en-US" sz="1400" dirty="0" smtClean="0">
                          <a:solidFill>
                            <a:schemeClr val="tx1"/>
                          </a:solidFill>
                          <a:latin typeface="Arial" panose="020B0604020202020204" pitchFamily="34" charset="0"/>
                          <a:cs typeface="Arial" panose="020B0604020202020204" pitchFamily="34" charset="0"/>
                        </a:rPr>
                        <a:t>2011</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5F9FF"/>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2012</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5F9FF"/>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2013</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5F9FF"/>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2014</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5F9FF"/>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2015</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5F9FF"/>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2016</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5F9FF"/>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2017</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5F9FF"/>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2018</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5F9FF"/>
                    </a:solidFill>
                  </a:tcPr>
                </a:tc>
                <a:tc>
                  <a:txBody>
                    <a:bodyPr/>
                    <a:lstStyle/>
                    <a:p>
                      <a:pPr algn="ctr"/>
                      <a:r>
                        <a:rPr lang="en-US" sz="1400" dirty="0" smtClean="0">
                          <a:solidFill>
                            <a:schemeClr val="tx1"/>
                          </a:solidFill>
                          <a:latin typeface="Arial" panose="020B0604020202020204" pitchFamily="34" charset="0"/>
                          <a:cs typeface="Arial" panose="020B0604020202020204" pitchFamily="34" charset="0"/>
                        </a:rPr>
                        <a:t>2019</a:t>
                      </a:r>
                      <a:endParaRPr lang="en-US" sz="1400" dirty="0">
                        <a:solidFill>
                          <a:schemeClr val="tx1"/>
                        </a:solidFill>
                        <a:latin typeface="Arial" panose="020B0604020202020204" pitchFamily="34" charset="0"/>
                        <a:cs typeface="Arial" panose="020B0604020202020204" pitchFamily="34" charset="0"/>
                      </a:endParaRPr>
                    </a:p>
                  </a:txBody>
                  <a:tcPr vert="vert270" anchor="ctr">
                    <a:solidFill>
                      <a:srgbClr val="D5F9FF"/>
                    </a:solidFill>
                  </a:tcPr>
                </a:tc>
                <a:extLst>
                  <a:ext uri="{0D108BD9-81ED-4DB2-BD59-A6C34878D82A}">
                    <a16:rowId xmlns:a16="http://schemas.microsoft.com/office/drawing/2014/main" val="1545381948"/>
                  </a:ext>
                </a:extLst>
              </a:tr>
            </a:tbl>
          </a:graphicData>
        </a:graphic>
      </p:graphicFrame>
      <p:sp>
        <p:nvSpPr>
          <p:cNvPr id="13" name="TextBox 12">
            <a:extLst>
              <a:ext uri="{FF2B5EF4-FFF2-40B4-BE49-F238E27FC236}">
                <a16:creationId xmlns:a16="http://schemas.microsoft.com/office/drawing/2014/main" id="{75243B5F-655A-480E-834A-7315637D6115}"/>
              </a:ext>
            </a:extLst>
          </p:cNvPr>
          <p:cNvSpPr txBox="1"/>
          <p:nvPr/>
        </p:nvSpPr>
        <p:spPr>
          <a:xfrm>
            <a:off x="301538" y="1035007"/>
            <a:ext cx="11793645" cy="416011"/>
          </a:xfrm>
          <a:prstGeom prst="rect">
            <a:avLst/>
          </a:prstGeom>
          <a:noFill/>
        </p:spPr>
        <p:txBody>
          <a:bodyPr wrap="square" rtlCol="0" anchor="ctr">
            <a:spAutoFit/>
          </a:bodyPr>
          <a:lstStyle/>
          <a:p>
            <a:pPr lvl="0" algn="just">
              <a:lnSpc>
                <a:spcPct val="150000"/>
              </a:lnSpc>
            </a:pPr>
            <a:r>
              <a:rPr lang="en-US" sz="1600" b="1" dirty="0" smtClean="0">
                <a:latin typeface="Arial" panose="020B0604020202020204" pitchFamily="34" charset="0"/>
                <a:cs typeface="Arial" panose="020B0604020202020204" pitchFamily="34" charset="0"/>
              </a:rPr>
              <a:t>Initial parameter set was kept the same for all the 3 model configurations</a:t>
            </a:r>
          </a:p>
        </p:txBody>
      </p:sp>
      <p:sp>
        <p:nvSpPr>
          <p:cNvPr id="14" name="TextBox 13">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Results</a:t>
            </a:r>
            <a:endParaRPr lang="en-IN"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794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42</a:t>
            </a:fld>
            <a:endParaRPr lang="en-IN" sz="1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C1B1D5-D5C6-4B49-87C1-B960C629B256}"/>
              </a:ext>
            </a:extLst>
          </p:cNvPr>
          <p:cNvSpPr txBox="1"/>
          <p:nvPr/>
        </p:nvSpPr>
        <p:spPr>
          <a:xfrm>
            <a:off x="449179" y="66100"/>
            <a:ext cx="11349068" cy="399122"/>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Results: </a:t>
            </a:r>
            <a:r>
              <a:rPr lang="en-US" sz="2000" b="1" dirty="0" smtClean="0">
                <a:latin typeface="Arial" panose="020B0604020202020204" pitchFamily="34" charset="0"/>
                <a:cs typeface="Arial" panose="020B0604020202020204" pitchFamily="34" charset="0"/>
              </a:rPr>
              <a:t>Evaluation of Model Performance</a:t>
            </a:r>
            <a:endParaRPr lang="en-IN" sz="2000" b="1" dirty="0">
              <a:latin typeface="Arial" panose="020B0604020202020204" pitchFamily="34" charset="0"/>
              <a:cs typeface="Arial" panose="020B0604020202020204" pitchFamily="34" charset="0"/>
            </a:endParaRPr>
          </a:p>
        </p:txBody>
      </p:sp>
      <p:pic>
        <p:nvPicPr>
          <p:cNvPr id="6" name="Picture 5" descr="F:\PhD_Works\SWAT_Final\ParameterStudy_Analysis\Hydrograph\FlowOut_31Years_1000Simulations\output_plots\Kernel_Final\KDE_Plot.png"/>
          <p:cNvPicPr/>
          <p:nvPr/>
        </p:nvPicPr>
        <p:blipFill rotWithShape="1">
          <a:blip r:embed="rId3" cstate="print">
            <a:extLst>
              <a:ext uri="{28A0092B-C50C-407E-A947-70E740481C1C}">
                <a14:useLocalDpi xmlns:a14="http://schemas.microsoft.com/office/drawing/2010/main" val="0"/>
              </a:ext>
            </a:extLst>
          </a:blip>
          <a:srcRect t="48165"/>
          <a:stretch/>
        </p:blipFill>
        <p:spPr bwMode="auto">
          <a:xfrm>
            <a:off x="2572946" y="3381847"/>
            <a:ext cx="6671514" cy="3083035"/>
          </a:xfrm>
          <a:prstGeom prst="rect">
            <a:avLst/>
          </a:prstGeom>
          <a:noFill/>
          <a:ln>
            <a:noFill/>
          </a:ln>
        </p:spPr>
      </p:pic>
      <p:sp>
        <p:nvSpPr>
          <p:cNvPr id="3" name="Rectangle 2"/>
          <p:cNvSpPr/>
          <p:nvPr/>
        </p:nvSpPr>
        <p:spPr>
          <a:xfrm>
            <a:off x="2123766" y="6462125"/>
            <a:ext cx="7433187" cy="307777"/>
          </a:xfrm>
          <a:prstGeom prst="rect">
            <a:avLst/>
          </a:prstGeom>
          <a:solidFill>
            <a:schemeClr val="bg1"/>
          </a:solidFill>
        </p:spPr>
        <p:txBody>
          <a:bodyPr wrap="square">
            <a:spAutoFit/>
          </a:bodyPr>
          <a:lstStyle/>
          <a:p>
            <a:pPr algn="ctr"/>
            <a:r>
              <a:rPr lang="en-GB" sz="1400" b="1" dirty="0">
                <a:solidFill>
                  <a:srgbClr val="000000"/>
                </a:solidFill>
                <a:latin typeface="Arial" panose="020B0604020202020204" pitchFamily="34" charset="0"/>
                <a:ea typeface="Calibri" panose="020F0502020204030204" pitchFamily="34" charset="0"/>
                <a:cs typeface="Arial" panose="020B0604020202020204" pitchFamily="34" charset="0"/>
              </a:rPr>
              <a:t>Kernel Density Plots of Model Performance Metrics a) KGE, b) NSE, c) R</a:t>
            </a:r>
            <a:r>
              <a:rPr lang="en-GB" sz="1400" b="1"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GB" sz="1400" b="1" dirty="0">
                <a:solidFill>
                  <a:srgbClr val="000000"/>
                </a:solidFill>
                <a:latin typeface="Arial" panose="020B0604020202020204" pitchFamily="34" charset="0"/>
                <a:ea typeface="Calibri" panose="020F0502020204030204" pitchFamily="34" charset="0"/>
                <a:cs typeface="Arial" panose="020B0604020202020204" pitchFamily="34" charset="0"/>
              </a:rPr>
              <a:t>, and d) RSR</a:t>
            </a:r>
            <a:endParaRPr lang="en-US" sz="1400" b="1" dirty="0">
              <a:latin typeface="Arial" panose="020B0604020202020204" pitchFamily="34" charset="0"/>
              <a:cs typeface="Arial" panose="020B0604020202020204" pitchFamily="34" charset="0"/>
            </a:endParaRPr>
          </a:p>
        </p:txBody>
      </p:sp>
      <p:pic>
        <p:nvPicPr>
          <p:cNvPr id="8" name="Picture 7" descr="F:\PhD_Works\SWAT_Final\ParameterStudy_Analysis\Hydrograph\FlowOut_31Years_1000Simulations\output_plots\Kernel_Final\KDE_Plot.png"/>
          <p:cNvPicPr/>
          <p:nvPr/>
        </p:nvPicPr>
        <p:blipFill rotWithShape="1">
          <a:blip r:embed="rId3" cstate="print">
            <a:extLst>
              <a:ext uri="{28A0092B-C50C-407E-A947-70E740481C1C}">
                <a14:useLocalDpi xmlns:a14="http://schemas.microsoft.com/office/drawing/2010/main" val="0"/>
              </a:ext>
            </a:extLst>
          </a:blip>
          <a:srcRect b="53736"/>
          <a:stretch/>
        </p:blipFill>
        <p:spPr bwMode="auto">
          <a:xfrm>
            <a:off x="2572946" y="630199"/>
            <a:ext cx="6671514" cy="2751648"/>
          </a:xfrm>
          <a:prstGeom prst="rect">
            <a:avLst/>
          </a:prstGeom>
          <a:noFill/>
          <a:ln>
            <a:noFill/>
          </a:ln>
        </p:spPr>
      </p:pic>
    </p:spTree>
    <p:extLst>
      <p:ext uri="{BB962C8B-B14F-4D97-AF65-F5344CB8AC3E}">
        <p14:creationId xmlns:p14="http://schemas.microsoft.com/office/powerpoint/2010/main" val="3120994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43</a:t>
            </a:fld>
            <a:endParaRPr lang="en-IN" sz="1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C1B1D5-D5C6-4B49-87C1-B960C629B256}"/>
              </a:ext>
            </a:extLst>
          </p:cNvPr>
          <p:cNvSpPr txBox="1"/>
          <p:nvPr/>
        </p:nvSpPr>
        <p:spPr>
          <a:xfrm>
            <a:off x="449179" y="66100"/>
            <a:ext cx="11349068" cy="399122"/>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Results</a:t>
            </a:r>
            <a:r>
              <a:rPr lang="en-IN" sz="2000" b="1" smtClean="0">
                <a:latin typeface="Arial" panose="020B0604020202020204" pitchFamily="34" charset="0"/>
                <a:cs typeface="Arial" panose="020B0604020202020204" pitchFamily="34" charset="0"/>
              </a:rPr>
              <a:t>: </a:t>
            </a:r>
            <a:r>
              <a:rPr lang="en-US" sz="2000" b="1" smtClean="0">
                <a:latin typeface="Arial" panose="020B0604020202020204" pitchFamily="34" charset="0"/>
                <a:cs typeface="Arial" panose="020B0604020202020204" pitchFamily="34" charset="0"/>
              </a:rPr>
              <a:t>Measure </a:t>
            </a:r>
            <a:r>
              <a:rPr lang="en-US" sz="2000" b="1" dirty="0" smtClean="0">
                <a:latin typeface="Arial" panose="020B0604020202020204" pitchFamily="34" charset="0"/>
                <a:cs typeface="Arial" panose="020B0604020202020204" pitchFamily="34" charset="0"/>
              </a:rPr>
              <a:t>of Parameter Uncertainty</a:t>
            </a:r>
            <a:endParaRPr lang="en-IN" sz="20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2584469" y="581570"/>
            <a:ext cx="7078487" cy="6248437"/>
          </a:xfrm>
          <a:prstGeom prst="rect">
            <a:avLst/>
          </a:prstGeom>
        </p:spPr>
      </p:pic>
    </p:spTree>
    <p:extLst>
      <p:ext uri="{BB962C8B-B14F-4D97-AF65-F5344CB8AC3E}">
        <p14:creationId xmlns:p14="http://schemas.microsoft.com/office/powerpoint/2010/main" val="1741909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44</a:t>
            </a:fld>
            <a:endParaRPr lang="en-IN" sz="12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4C1B1D5-D5C6-4B49-87C1-B960C629B256}"/>
              </a:ext>
            </a:extLst>
          </p:cNvPr>
          <p:cNvSpPr txBox="1"/>
          <p:nvPr/>
        </p:nvSpPr>
        <p:spPr>
          <a:xfrm>
            <a:off x="449179" y="751900"/>
            <a:ext cx="11349068" cy="399122"/>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Results: </a:t>
            </a:r>
            <a:r>
              <a:rPr lang="en-US" sz="2000" b="1" dirty="0" smtClean="0">
                <a:latin typeface="Arial" panose="020B0604020202020204" pitchFamily="34" charset="0"/>
                <a:cs typeface="Arial" panose="020B0604020202020204" pitchFamily="34" charset="0"/>
              </a:rPr>
              <a:t>Model Performance – Best Simulation</a:t>
            </a:r>
            <a:endParaRPr lang="en-IN" sz="2000" b="1" dirty="0">
              <a:latin typeface="Arial" panose="020B0604020202020204" pitchFamily="34" charset="0"/>
              <a:cs typeface="Arial" panose="020B0604020202020204" pitchFamily="34" charset="0"/>
            </a:endParaRPr>
          </a:p>
        </p:txBody>
      </p:sp>
      <p:sp>
        <p:nvSpPr>
          <p:cNvPr id="3" name="Rectangle 2"/>
          <p:cNvSpPr/>
          <p:nvPr/>
        </p:nvSpPr>
        <p:spPr>
          <a:xfrm>
            <a:off x="2407119" y="6388514"/>
            <a:ext cx="7433187" cy="307777"/>
          </a:xfrm>
          <a:prstGeom prst="rect">
            <a:avLst/>
          </a:prstGeom>
          <a:solidFill>
            <a:schemeClr val="bg1"/>
          </a:solidFill>
        </p:spPr>
        <p:txBody>
          <a:bodyPr wrap="square">
            <a:spAutoFit/>
          </a:bodyPr>
          <a:lstStyle/>
          <a:p>
            <a:pPr algn="ctr"/>
            <a:r>
              <a:rPr lang="en-GB" sz="1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Monthly inflow to </a:t>
            </a:r>
            <a:r>
              <a:rPr lang="en-GB" sz="1400" b="1"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Chembarambakkam</a:t>
            </a:r>
            <a:r>
              <a:rPr lang="en-GB" sz="14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 Reservoir</a:t>
            </a:r>
            <a:endParaRPr lang="en-US" sz="1400" b="1" dirty="0">
              <a:latin typeface="Arial" panose="020B0604020202020204" pitchFamily="34" charset="0"/>
              <a:cs typeface="Arial" panose="020B0604020202020204" pitchFamily="34" charset="0"/>
            </a:endParaRPr>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b="67247"/>
          <a:stretch/>
        </p:blipFill>
        <p:spPr bwMode="auto">
          <a:xfrm>
            <a:off x="369880" y="1283940"/>
            <a:ext cx="10940957" cy="4855035"/>
          </a:xfrm>
          <a:prstGeom prst="rect">
            <a:avLst/>
          </a:prstGeom>
          <a:noFill/>
        </p:spPr>
      </p:pic>
      <p:pic>
        <p:nvPicPr>
          <p:cNvPr id="9" name="Picture 8"/>
          <p:cNvPicPr/>
          <p:nvPr/>
        </p:nvPicPr>
        <p:blipFill rotWithShape="1">
          <a:blip r:embed="rId3" cstate="print">
            <a:extLst>
              <a:ext uri="{28A0092B-C50C-407E-A947-70E740481C1C}">
                <a14:useLocalDpi xmlns:a14="http://schemas.microsoft.com/office/drawing/2010/main" val="0"/>
              </a:ext>
            </a:extLst>
          </a:blip>
          <a:srcRect t="33285" b="34054"/>
          <a:stretch/>
        </p:blipFill>
        <p:spPr bwMode="auto">
          <a:xfrm>
            <a:off x="369880" y="1283940"/>
            <a:ext cx="10940957" cy="4841243"/>
          </a:xfrm>
          <a:prstGeom prst="rect">
            <a:avLst/>
          </a:prstGeom>
          <a:noFill/>
        </p:spPr>
      </p:pic>
      <p:pic>
        <p:nvPicPr>
          <p:cNvPr id="13" name="Picture 12"/>
          <p:cNvPicPr>
            <a:picLocks noChangeAspect="1"/>
          </p:cNvPicPr>
          <p:nvPr/>
        </p:nvPicPr>
        <p:blipFill>
          <a:blip r:embed="rId4"/>
          <a:stretch>
            <a:fillRect/>
          </a:stretch>
        </p:blipFill>
        <p:spPr>
          <a:xfrm>
            <a:off x="449179" y="1304260"/>
            <a:ext cx="10861658" cy="4841243"/>
          </a:xfrm>
          <a:prstGeom prst="rect">
            <a:avLst/>
          </a:prstGeom>
        </p:spPr>
      </p:pic>
      <p:pic>
        <p:nvPicPr>
          <p:cNvPr id="14" name="Picture 13"/>
          <p:cNvPicPr>
            <a:picLocks noChangeAspect="1"/>
          </p:cNvPicPr>
          <p:nvPr/>
        </p:nvPicPr>
        <p:blipFill rotWithShape="1">
          <a:blip r:embed="rId5"/>
          <a:srcRect l="4005" r="3847" b="11575"/>
          <a:stretch/>
        </p:blipFill>
        <p:spPr>
          <a:xfrm>
            <a:off x="1310822" y="1675986"/>
            <a:ext cx="9625780" cy="3981210"/>
          </a:xfrm>
          <a:prstGeom prst="rect">
            <a:avLst/>
          </a:prstGeom>
        </p:spPr>
      </p:pic>
      <p:sp>
        <p:nvSpPr>
          <p:cNvPr id="2" name="Rectangle 1"/>
          <p:cNvSpPr/>
          <p:nvPr/>
        </p:nvSpPr>
        <p:spPr>
          <a:xfrm>
            <a:off x="3067665" y="3395447"/>
            <a:ext cx="7767483" cy="3539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Results</a:t>
            </a:r>
            <a:endParaRPr lang="en-IN"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0106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45</a:t>
            </a:fld>
            <a:endParaRPr lang="en-IN" sz="1200" dirty="0">
              <a:solidFill>
                <a:schemeClr val="tx1"/>
              </a:solidFill>
              <a:latin typeface="Arial" panose="020B0604020202020204" pitchFamily="34" charset="0"/>
              <a:cs typeface="Arial" panose="020B0604020202020204" pitchFamily="34" charset="0"/>
            </a:endParaRPr>
          </a:p>
        </p:txBody>
      </p:sp>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022984"/>
            <a:ext cx="12199449" cy="4897756"/>
          </a:xfrm>
          <a:prstGeom prst="rect">
            <a:avLst/>
          </a:prstGeom>
          <a:noFill/>
        </p:spPr>
      </p:pic>
      <p:sp>
        <p:nvSpPr>
          <p:cNvPr id="16" name="TextBox 15"/>
          <p:cNvSpPr txBox="1"/>
          <p:nvPr/>
        </p:nvSpPr>
        <p:spPr>
          <a:xfrm>
            <a:off x="4146237" y="6293432"/>
            <a:ext cx="685800" cy="457200"/>
          </a:xfrm>
          <a:prstGeom prst="rect">
            <a:avLst/>
          </a:prstGeom>
          <a:solidFill>
            <a:srgbClr val="FF8266"/>
          </a:solidFill>
          <a:ln>
            <a:noFill/>
          </a:ln>
        </p:spPr>
        <p:txBody>
          <a:bodyPr wrap="square" rtlCol="0">
            <a:spAutoFit/>
          </a:bodyPr>
          <a:lstStyle/>
          <a:p>
            <a:endParaRPr lang="en-US" dirty="0"/>
          </a:p>
        </p:txBody>
      </p:sp>
      <p:sp>
        <p:nvSpPr>
          <p:cNvPr id="17" name="TextBox 16"/>
          <p:cNvSpPr txBox="1"/>
          <p:nvPr/>
        </p:nvSpPr>
        <p:spPr>
          <a:xfrm>
            <a:off x="5730661" y="6299680"/>
            <a:ext cx="685800" cy="457200"/>
          </a:xfrm>
          <a:prstGeom prst="rect">
            <a:avLst/>
          </a:prstGeom>
          <a:solidFill>
            <a:srgbClr val="5CB14A"/>
          </a:solidFill>
          <a:ln>
            <a:noFill/>
          </a:ln>
        </p:spPr>
        <p:txBody>
          <a:bodyPr wrap="square" rtlCol="0">
            <a:spAutoFit/>
          </a:bodyPr>
          <a:lstStyle/>
          <a:p>
            <a:endParaRPr lang="en-US" dirty="0"/>
          </a:p>
        </p:txBody>
      </p:sp>
      <p:sp>
        <p:nvSpPr>
          <p:cNvPr id="18" name="TextBox 17"/>
          <p:cNvSpPr txBox="1"/>
          <p:nvPr/>
        </p:nvSpPr>
        <p:spPr>
          <a:xfrm>
            <a:off x="7315085" y="6293432"/>
            <a:ext cx="685800" cy="457200"/>
          </a:xfrm>
          <a:prstGeom prst="rect">
            <a:avLst/>
          </a:prstGeom>
          <a:solidFill>
            <a:srgbClr val="678CFF"/>
          </a:solidFill>
          <a:ln>
            <a:noFill/>
          </a:ln>
        </p:spPr>
        <p:txBody>
          <a:bodyPr wrap="square" rtlCol="0">
            <a:spAutoFit/>
          </a:bodyPr>
          <a:lstStyle/>
          <a:p>
            <a:endParaRPr lang="en-US" dirty="0"/>
          </a:p>
        </p:txBody>
      </p:sp>
      <p:sp>
        <p:nvSpPr>
          <p:cNvPr id="20" name="Rectangle 19"/>
          <p:cNvSpPr/>
          <p:nvPr/>
        </p:nvSpPr>
        <p:spPr>
          <a:xfrm>
            <a:off x="4931919" y="6368143"/>
            <a:ext cx="433132" cy="307777"/>
          </a:xfrm>
          <a:prstGeom prst="rect">
            <a:avLst/>
          </a:prstGeom>
        </p:spPr>
        <p:txBody>
          <a:bodyPr wrap="none">
            <a:spAutoFit/>
          </a:bodyPr>
          <a:lstStyle/>
          <a:p>
            <a:r>
              <a:rPr lang="en-US" sz="1400" b="1" dirty="0" smtClean="0">
                <a:latin typeface="Arial" panose="020B0604020202020204" pitchFamily="34" charset="0"/>
                <a:cs typeface="Arial" panose="020B0604020202020204" pitchFamily="34" charset="0"/>
              </a:rPr>
              <a:t>M1</a:t>
            </a:r>
            <a:endParaRPr lang="en-US" sz="1400" b="1" dirty="0"/>
          </a:p>
        </p:txBody>
      </p:sp>
      <p:sp>
        <p:nvSpPr>
          <p:cNvPr id="21" name="Rectangle 20"/>
          <p:cNvSpPr/>
          <p:nvPr/>
        </p:nvSpPr>
        <p:spPr>
          <a:xfrm>
            <a:off x="6649207" y="6368143"/>
            <a:ext cx="433132" cy="307777"/>
          </a:xfrm>
          <a:prstGeom prst="rect">
            <a:avLst/>
          </a:prstGeom>
        </p:spPr>
        <p:txBody>
          <a:bodyPr wrap="none">
            <a:spAutoFit/>
          </a:bodyPr>
          <a:lstStyle/>
          <a:p>
            <a:r>
              <a:rPr lang="en-US" sz="1400" b="1" dirty="0" smtClean="0">
                <a:latin typeface="Arial" panose="020B0604020202020204" pitchFamily="34" charset="0"/>
                <a:cs typeface="Arial" panose="020B0604020202020204" pitchFamily="34" charset="0"/>
              </a:rPr>
              <a:t>M2</a:t>
            </a:r>
            <a:endParaRPr lang="en-US" sz="1400" b="1" dirty="0"/>
          </a:p>
        </p:txBody>
      </p:sp>
      <p:sp>
        <p:nvSpPr>
          <p:cNvPr id="22" name="Rectangle 21"/>
          <p:cNvSpPr/>
          <p:nvPr/>
        </p:nvSpPr>
        <p:spPr>
          <a:xfrm>
            <a:off x="8104258" y="6368143"/>
            <a:ext cx="433132" cy="307777"/>
          </a:xfrm>
          <a:prstGeom prst="rect">
            <a:avLst/>
          </a:prstGeom>
        </p:spPr>
        <p:txBody>
          <a:bodyPr wrap="none">
            <a:spAutoFit/>
          </a:bodyPr>
          <a:lstStyle/>
          <a:p>
            <a:r>
              <a:rPr lang="en-US" sz="1400" b="1" dirty="0" smtClean="0">
                <a:latin typeface="Arial" panose="020B0604020202020204" pitchFamily="34" charset="0"/>
                <a:cs typeface="Arial" panose="020B0604020202020204" pitchFamily="34" charset="0"/>
              </a:rPr>
              <a:t>M3</a:t>
            </a:r>
            <a:endParaRPr lang="en-US" sz="1400" b="1" dirty="0"/>
          </a:p>
        </p:txBody>
      </p:sp>
      <p:sp>
        <p:nvSpPr>
          <p:cNvPr id="24" name="TextBox 23">
            <a:extLst>
              <a:ext uri="{FF2B5EF4-FFF2-40B4-BE49-F238E27FC236}">
                <a16:creationId xmlns:a16="http://schemas.microsoft.com/office/drawing/2014/main" id="{14C1B1D5-D5C6-4B49-87C1-B960C629B256}"/>
              </a:ext>
            </a:extLst>
          </p:cNvPr>
          <p:cNvSpPr txBox="1"/>
          <p:nvPr/>
        </p:nvSpPr>
        <p:spPr>
          <a:xfrm>
            <a:off x="0" y="637600"/>
            <a:ext cx="12199448" cy="369332"/>
          </a:xfrm>
          <a:prstGeom prst="rect">
            <a:avLst/>
          </a:prstGeom>
          <a:noFill/>
        </p:spPr>
        <p:txBody>
          <a:bodyPr wrap="square" rtlCol="0">
            <a:spAutoFit/>
          </a:bodyPr>
          <a:lstStyle/>
          <a:p>
            <a:pPr algn="ctr"/>
            <a:r>
              <a:rPr lang="en-US" b="1" dirty="0" smtClean="0">
                <a:latin typeface="Arial" panose="020B0604020202020204" pitchFamily="34" charset="0"/>
                <a:cs typeface="Arial" panose="020B0604020202020204" pitchFamily="34" charset="0"/>
              </a:rPr>
              <a:t>Graphical Summary of Results</a:t>
            </a:r>
            <a:endParaRPr lang="en-IN"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Results</a:t>
            </a:r>
            <a:endParaRPr lang="en-US" sz="2000" dirty="0"/>
          </a:p>
        </p:txBody>
      </p:sp>
      <p:pic>
        <p:nvPicPr>
          <p:cNvPr id="14" name="Picture 13">
            <a:extLst>
              <a:ext uri="{FF2B5EF4-FFF2-40B4-BE49-F238E27FC236}">
                <a16:creationId xmlns:a16="http://schemas.microsoft.com/office/drawing/2014/main" id="{3E3C3932-51E9-49ED-AE28-E1488486818A}"/>
              </a:ext>
            </a:extLst>
          </p:cNvPr>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spTree>
    <p:extLst>
      <p:ext uri="{BB962C8B-B14F-4D97-AF65-F5344CB8AC3E}">
        <p14:creationId xmlns:p14="http://schemas.microsoft.com/office/powerpoint/2010/main" val="30758537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solidFill>
            <a:schemeClr val="bg1"/>
          </a:solidFill>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46</a:t>
            </a:fld>
            <a:endParaRPr lang="en-IN" sz="1200" dirty="0">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4C1B1D5-D5C6-4B49-87C1-B960C629B256}"/>
              </a:ext>
            </a:extLst>
          </p:cNvPr>
          <p:cNvSpPr txBox="1"/>
          <p:nvPr/>
        </p:nvSpPr>
        <p:spPr>
          <a:xfrm>
            <a:off x="0" y="42654"/>
            <a:ext cx="12191999"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Design Storm Hyetograph</a:t>
            </a:r>
            <a:endParaRPr lang="en-US" sz="2000" b="1"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E3C3932-51E9-49ED-AE28-E1488486818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18" name="Picture 17"/>
          <p:cNvPicPr>
            <a:picLocks noChangeAspect="1"/>
          </p:cNvPicPr>
          <p:nvPr/>
        </p:nvPicPr>
        <p:blipFill>
          <a:blip r:embed="rId4"/>
          <a:stretch>
            <a:fillRect/>
          </a:stretch>
        </p:blipFill>
        <p:spPr>
          <a:xfrm>
            <a:off x="0" y="20595"/>
            <a:ext cx="1341120" cy="395423"/>
          </a:xfrm>
          <a:prstGeom prst="rect">
            <a:avLst/>
          </a:prstGeom>
        </p:spPr>
      </p:pic>
      <p:pic>
        <p:nvPicPr>
          <p:cNvPr id="28" name="Picture 27"/>
          <p:cNvPicPr>
            <a:picLocks noChangeAspect="1"/>
          </p:cNvPicPr>
          <p:nvPr/>
        </p:nvPicPr>
        <p:blipFill>
          <a:blip r:embed="rId5"/>
          <a:stretch>
            <a:fillRect/>
          </a:stretch>
        </p:blipFill>
        <p:spPr>
          <a:xfrm>
            <a:off x="471129" y="883710"/>
            <a:ext cx="7418551" cy="5303730"/>
          </a:xfrm>
          <a:prstGeom prst="rect">
            <a:avLst/>
          </a:prstGeom>
        </p:spPr>
      </p:pic>
      <p:graphicFrame>
        <p:nvGraphicFramePr>
          <p:cNvPr id="29" name="Table 28"/>
          <p:cNvGraphicFramePr>
            <a:graphicFrameLocks noGrp="1"/>
          </p:cNvGraphicFramePr>
          <p:nvPr>
            <p:extLst>
              <p:ext uri="{D42A27DB-BD31-4B8C-83A1-F6EECF244321}">
                <p14:modId xmlns:p14="http://schemas.microsoft.com/office/powerpoint/2010/main" val="234169627"/>
              </p:ext>
            </p:extLst>
          </p:nvPr>
        </p:nvGraphicFramePr>
        <p:xfrm>
          <a:off x="8080577" y="2801487"/>
          <a:ext cx="3717670" cy="1468175"/>
        </p:xfrm>
        <a:graphic>
          <a:graphicData uri="http://schemas.openxmlformats.org/drawingml/2006/table">
            <a:tbl>
              <a:tblPr>
                <a:tableStyleId>{5C22544A-7EE6-4342-B048-85BDC9FD1C3A}</a:tableStyleId>
              </a:tblPr>
              <a:tblGrid>
                <a:gridCol w="1517360">
                  <a:extLst>
                    <a:ext uri="{9D8B030D-6E8A-4147-A177-3AD203B41FA5}">
                      <a16:colId xmlns:a16="http://schemas.microsoft.com/office/drawing/2014/main" val="630166061"/>
                    </a:ext>
                  </a:extLst>
                </a:gridCol>
                <a:gridCol w="2200310">
                  <a:extLst>
                    <a:ext uri="{9D8B030D-6E8A-4147-A177-3AD203B41FA5}">
                      <a16:colId xmlns:a16="http://schemas.microsoft.com/office/drawing/2014/main" val="1606601304"/>
                    </a:ext>
                  </a:extLst>
                </a:gridCol>
              </a:tblGrid>
              <a:tr h="425580">
                <a:tc>
                  <a:txBody>
                    <a:bodyPr/>
                    <a:lstStyle/>
                    <a:p>
                      <a:pPr algn="ctr" fontAlgn="b"/>
                      <a:r>
                        <a:rPr lang="en-US" sz="1600" b="1" i="0" u="none" strike="noStrike" dirty="0" smtClean="0">
                          <a:solidFill>
                            <a:srgbClr val="000000"/>
                          </a:solidFill>
                          <a:effectLst/>
                          <a:latin typeface="Arial" panose="020B0604020202020204" pitchFamily="34" charset="0"/>
                          <a:cs typeface="Arial" panose="020B0604020202020204" pitchFamily="34" charset="0"/>
                        </a:rPr>
                        <a:t>Return</a:t>
                      </a:r>
                      <a:r>
                        <a:rPr lang="en-US" sz="1600" b="1" i="0" u="none" strike="noStrike" baseline="0" dirty="0" smtClean="0">
                          <a:solidFill>
                            <a:srgbClr val="000000"/>
                          </a:solidFill>
                          <a:effectLst/>
                          <a:latin typeface="Arial" panose="020B0604020202020204" pitchFamily="34" charset="0"/>
                          <a:cs typeface="Arial" panose="020B0604020202020204" pitchFamily="34" charset="0"/>
                        </a:rPr>
                        <a:t> Period</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ctr"/>
                      <a:r>
                        <a:rPr lang="en-US" sz="1600" b="1" dirty="0" smtClean="0">
                          <a:latin typeface="Arial" panose="020B0604020202020204" pitchFamily="34" charset="0"/>
                          <a:cs typeface="Arial" panose="020B0604020202020204" pitchFamily="34" charset="0"/>
                        </a:rPr>
                        <a:t>Rainfall Depth (mm)</a:t>
                      </a:r>
                      <a:endParaRPr lang="en-US" sz="1600" b="1" dirty="0">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1910102717"/>
                  </a:ext>
                </a:extLst>
              </a:tr>
              <a:tr h="359743">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2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00"/>
                          </a:solidFill>
                          <a:effectLst/>
                          <a:latin typeface="Arial" panose="020B0604020202020204" pitchFamily="34" charset="0"/>
                          <a:cs typeface="Arial" panose="020B0604020202020204" pitchFamily="34" charset="0"/>
                        </a:rPr>
                        <a:t>155.80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2388195699"/>
                  </a:ext>
                </a:extLst>
              </a:tr>
              <a:tr h="359743">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5 – Year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00"/>
                          </a:solidFill>
                          <a:effectLst/>
                          <a:latin typeface="Arial" panose="020B0604020202020204" pitchFamily="34" charset="0"/>
                          <a:cs typeface="Arial" panose="020B0604020202020204" pitchFamily="34" charset="0"/>
                        </a:rPr>
                        <a:t>213.00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3538461907"/>
                  </a:ext>
                </a:extLst>
              </a:tr>
              <a:tr h="323109">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10</a:t>
                      </a:r>
                      <a:r>
                        <a:rPr lang="en-US" sz="1600" b="0" i="0" u="none" strike="noStrike" baseline="0" dirty="0" smtClean="0">
                          <a:solidFill>
                            <a:srgbClr val="000000"/>
                          </a:solidFill>
                          <a:effectLst/>
                          <a:latin typeface="Arial" panose="020B0604020202020204" pitchFamily="34" charset="0"/>
                          <a:cs typeface="Arial" panose="020B0604020202020204" pitchFamily="34" charset="0"/>
                        </a:rPr>
                        <a:t> – Y</a:t>
                      </a:r>
                      <a:r>
                        <a:rPr lang="en-US" sz="1600" b="0" i="0" u="none" strike="noStrike" dirty="0" smtClean="0">
                          <a:solidFill>
                            <a:srgbClr val="000000"/>
                          </a:solidFill>
                          <a:effectLst/>
                          <a:latin typeface="Arial" panose="020B0604020202020204" pitchFamily="34" charset="0"/>
                          <a:cs typeface="Arial" panose="020B0604020202020204" pitchFamily="34" charset="0"/>
                        </a:rPr>
                        <a:t>ear</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tc>
                  <a:txBody>
                    <a:bodyPr/>
                    <a:lstStyle/>
                    <a:p>
                      <a:pPr algn="r" fontAlgn="b"/>
                      <a:r>
                        <a:rPr lang="en-US" sz="1600" b="0" i="0" u="none" strike="noStrike" dirty="0" smtClean="0">
                          <a:solidFill>
                            <a:srgbClr val="000000"/>
                          </a:solidFill>
                          <a:effectLst/>
                          <a:latin typeface="Arial" panose="020B0604020202020204" pitchFamily="34" charset="0"/>
                          <a:cs typeface="Arial" panose="020B0604020202020204" pitchFamily="34" charset="0"/>
                        </a:rPr>
                        <a:t>255.50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F7FD"/>
                    </a:solidFill>
                  </a:tcPr>
                </a:tc>
                <a:extLst>
                  <a:ext uri="{0D108BD9-81ED-4DB2-BD59-A6C34878D82A}">
                    <a16:rowId xmlns:a16="http://schemas.microsoft.com/office/drawing/2014/main" val="2047236985"/>
                  </a:ext>
                </a:extLst>
              </a:tr>
            </a:tbl>
          </a:graphicData>
        </a:graphic>
      </p:graphicFrame>
    </p:spTree>
    <p:extLst>
      <p:ext uri="{BB962C8B-B14F-4D97-AF65-F5344CB8AC3E}">
        <p14:creationId xmlns:p14="http://schemas.microsoft.com/office/powerpoint/2010/main" val="1693391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04337" y="1849174"/>
            <a:ext cx="2593910" cy="2062103"/>
          </a:xfrm>
          <a:prstGeom prst="rect">
            <a:avLst/>
          </a:prstGeom>
          <a:solidFill>
            <a:srgbClr val="FFD5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118737" y="3063813"/>
            <a:ext cx="1679510" cy="847463"/>
          </a:xfrm>
          <a:prstGeom prst="rect">
            <a:avLst/>
          </a:prstGeom>
          <a:solidFill>
            <a:srgbClr val="E2EF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4C1B1D5-D5C6-4B49-87C1-B960C629B256}"/>
              </a:ext>
            </a:extLst>
          </p:cNvPr>
          <p:cNvSpPr txBox="1"/>
          <p:nvPr/>
        </p:nvSpPr>
        <p:spPr>
          <a:xfrm>
            <a:off x="449179" y="586800"/>
            <a:ext cx="11349068" cy="369332"/>
          </a:xfrm>
          <a:prstGeom prst="rect">
            <a:avLst/>
          </a:prstGeom>
          <a:noFill/>
        </p:spPr>
        <p:txBody>
          <a:bodyPr wrap="square" rtlCol="0">
            <a:spAutoFit/>
          </a:bodyPr>
          <a:lstStyle/>
          <a:p>
            <a:pPr algn="ctr"/>
            <a:r>
              <a:rPr lang="en-IN" b="1" dirty="0" smtClean="0">
                <a:latin typeface="Arial" panose="020B0604020202020204" pitchFamily="34" charset="0"/>
                <a:cs typeface="Arial" panose="020B0604020202020204" pitchFamily="34" charset="0"/>
              </a:rPr>
              <a:t>Implementation of </a:t>
            </a:r>
            <a:r>
              <a:rPr lang="en-IN" b="1" dirty="0" err="1" smtClean="0">
                <a:latin typeface="Arial" panose="020B0604020202020204" pitchFamily="34" charset="0"/>
                <a:cs typeface="Arial" panose="020B0604020202020204" pitchFamily="34" charset="0"/>
              </a:rPr>
              <a:t>SuDS</a:t>
            </a:r>
            <a:r>
              <a:rPr lang="en-IN" b="1" dirty="0" smtClean="0">
                <a:latin typeface="Arial" panose="020B0604020202020204" pitchFamily="34" charset="0"/>
                <a:cs typeface="Arial" panose="020B0604020202020204" pitchFamily="34" charset="0"/>
              </a:rPr>
              <a:t> Elements: Land Availability Constraints</a:t>
            </a:r>
            <a:endParaRPr lang="en-IN" b="1" dirty="0">
              <a:latin typeface="Arial" panose="020B0604020202020204" pitchFamily="34" charset="0"/>
              <a:cs typeface="Arial" panose="020B0604020202020204" pitchFamily="34" charset="0"/>
            </a:endParaRPr>
          </a:p>
        </p:txBody>
      </p:sp>
      <p:sp>
        <p:nvSpPr>
          <p:cNvPr id="12" name="Slide Number Placeholder 11"/>
          <p:cNvSpPr>
            <a:spLocks noGrp="1"/>
          </p:cNvSpPr>
          <p:nvPr>
            <p:ph type="sldNum" sz="quarter" idx="12"/>
          </p:nvPr>
        </p:nvSpPr>
        <p:spPr>
          <a:xfrm>
            <a:off x="11798247" y="6464882"/>
            <a:ext cx="365760" cy="365125"/>
          </a:xfrm>
          <a:solidFill>
            <a:schemeClr val="bg1"/>
          </a:solidFill>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47</a:t>
            </a:fld>
            <a:endParaRPr lang="en-IN" sz="1200" dirty="0">
              <a:solidFill>
                <a:schemeClr val="tx1"/>
              </a:solidFill>
              <a:latin typeface="Arial" panose="020B0604020202020204" pitchFamily="34" charset="0"/>
              <a:cs typeface="Arial" panose="020B0604020202020204" pitchFamily="34" charset="0"/>
            </a:endParaRPr>
          </a:p>
        </p:txBody>
      </p:sp>
      <p:sp>
        <p:nvSpPr>
          <p:cNvPr id="19" name="TextBox 18"/>
          <p:cNvSpPr txBox="1"/>
          <p:nvPr/>
        </p:nvSpPr>
        <p:spPr>
          <a:xfrm>
            <a:off x="4603889" y="1465157"/>
            <a:ext cx="4072022" cy="1200329"/>
          </a:xfrm>
          <a:prstGeom prst="rect">
            <a:avLst/>
          </a:prstGeom>
          <a:solidFill>
            <a:srgbClr val="F1F7FD"/>
          </a:solidFill>
          <a:ln>
            <a:solidFill>
              <a:srgbClr val="F1F7FD"/>
            </a:solidFill>
          </a:ln>
        </p:spPr>
        <p:txBody>
          <a:bodyPr wrap="square" rtlCol="0" anchor="ctr">
            <a:spAutoFit/>
          </a:bodyPr>
          <a:lstStyle/>
          <a:p>
            <a:pPr algn="just">
              <a:lnSpc>
                <a:spcPct val="150000"/>
              </a:lnSpc>
            </a:pPr>
            <a:r>
              <a:rPr lang="en-US" sz="1600" b="1" dirty="0" smtClean="0">
                <a:latin typeface="Arial" panose="020B0604020202020204" pitchFamily="34" charset="0"/>
                <a:cs typeface="Arial" panose="020B0604020202020204" pitchFamily="34" charset="0"/>
              </a:rPr>
              <a:t>Assumption:</a:t>
            </a:r>
          </a:p>
          <a:p>
            <a:pPr marL="742950" lvl="1" indent="-285750" algn="just">
              <a:lnSpc>
                <a:spcPct val="150000"/>
              </a:lnSpc>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70%</a:t>
            </a:r>
            <a:r>
              <a:rPr lang="en-US" sz="1600" dirty="0" smtClean="0">
                <a:latin typeface="Arial" panose="020B0604020202020204" pitchFamily="34" charset="0"/>
                <a:cs typeface="Arial" panose="020B0604020202020204" pitchFamily="34" charset="0"/>
              </a:rPr>
              <a:t> as Maximum Plot Coverage.</a:t>
            </a:r>
          </a:p>
          <a:p>
            <a:pPr marL="742950" lvl="1" indent="-285750" algn="just">
              <a:lnSpc>
                <a:spcPct val="15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Area available for </a:t>
            </a:r>
            <a:r>
              <a:rPr lang="en-US" sz="1600" dirty="0" err="1" smtClean="0">
                <a:latin typeface="Arial" panose="020B0604020202020204" pitchFamily="34" charset="0"/>
                <a:cs typeface="Arial" panose="020B0604020202020204" pitchFamily="34" charset="0"/>
              </a:rPr>
              <a:t>SuDS</a:t>
            </a:r>
            <a:r>
              <a:rPr lang="en-US" sz="1600" dirty="0" smtClean="0">
                <a:latin typeface="Arial" panose="020B0604020202020204" pitchFamily="34" charset="0"/>
                <a:cs typeface="Arial" panose="020B0604020202020204" pitchFamily="34" charset="0"/>
              </a:rPr>
              <a:t> = </a:t>
            </a:r>
            <a:r>
              <a:rPr lang="en-US" sz="1600" b="1" dirty="0" smtClean="0">
                <a:latin typeface="Arial" panose="020B0604020202020204" pitchFamily="34" charset="0"/>
                <a:cs typeface="Arial" panose="020B0604020202020204" pitchFamily="34" charset="0"/>
              </a:rPr>
              <a:t>30%</a:t>
            </a:r>
            <a:endParaRPr lang="en-US" sz="1600" dirty="0">
              <a:latin typeface="Arial" panose="020B0604020202020204" pitchFamily="34" charset="0"/>
              <a:cs typeface="Arial" panose="020B0604020202020204"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963908866"/>
              </p:ext>
            </p:extLst>
          </p:nvPr>
        </p:nvGraphicFramePr>
        <p:xfrm>
          <a:off x="449179" y="1465157"/>
          <a:ext cx="3930216" cy="2446120"/>
        </p:xfrm>
        <a:graphic>
          <a:graphicData uri="http://schemas.openxmlformats.org/drawingml/2006/table">
            <a:tbl>
              <a:tblPr firstRow="1" firstCol="1" bandRow="1"/>
              <a:tblGrid>
                <a:gridCol w="1965108">
                  <a:extLst>
                    <a:ext uri="{9D8B030D-6E8A-4147-A177-3AD203B41FA5}">
                      <a16:colId xmlns:a16="http://schemas.microsoft.com/office/drawing/2014/main" val="2267835859"/>
                    </a:ext>
                  </a:extLst>
                </a:gridCol>
                <a:gridCol w="1965108">
                  <a:extLst>
                    <a:ext uri="{9D8B030D-6E8A-4147-A177-3AD203B41FA5}">
                      <a16:colId xmlns:a16="http://schemas.microsoft.com/office/drawing/2014/main" val="380917589"/>
                    </a:ext>
                  </a:extLst>
                </a:gridCol>
              </a:tblGrid>
              <a:tr h="378908">
                <a:tc rowSpan="2">
                  <a:txBody>
                    <a:bodyPr/>
                    <a:lstStyle/>
                    <a:p>
                      <a:pPr marL="0" marR="0" algn="ctr">
                        <a:lnSpc>
                          <a:spcPct val="107000"/>
                        </a:lnSpc>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Building type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lnSpc>
                          <a:spcPct val="107000"/>
                        </a:lnSpc>
                        <a:spcBef>
                          <a:spcPts val="0"/>
                        </a:spcBef>
                        <a:spcAft>
                          <a:spcPts val="0"/>
                        </a:spcAft>
                      </a:pP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Maximum plot coverage (%)</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6418682"/>
                  </a:ext>
                </a:extLst>
              </a:tr>
              <a:tr h="787553">
                <a:tc vMerge="1">
                  <a:txBody>
                    <a:bodyPr/>
                    <a:lstStyle/>
                    <a:p>
                      <a:endParaRPr lang="en-US"/>
                    </a:p>
                  </a:txBody>
                  <a:tcPr/>
                </a:tc>
                <a:tc>
                  <a:txBody>
                    <a:bodyPr/>
                    <a:lstStyle/>
                    <a:p>
                      <a:pPr marL="0" marR="0" algn="ctr">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Chennai city, </a:t>
                      </a:r>
                      <a:r>
                        <a:rPr lang="en-US" sz="1600" dirty="0" smtClea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excluding CBA)</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28137282"/>
                  </a:ext>
                </a:extLst>
              </a:tr>
              <a:tr h="378908">
                <a:tc>
                  <a:txBody>
                    <a:bodyPr/>
                    <a:lstStyle/>
                    <a:p>
                      <a:pPr marL="0" marR="0" algn="l">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Residential</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r">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0871707"/>
                  </a:ext>
                </a:extLst>
              </a:tr>
              <a:tr h="378908">
                <a:tc>
                  <a:txBody>
                    <a:bodyPr/>
                    <a:lstStyle/>
                    <a:p>
                      <a:pPr marL="0" marR="0" algn="l">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Commercial</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r">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4407107"/>
                  </a:ext>
                </a:extLst>
              </a:tr>
              <a:tr h="378908">
                <a:tc>
                  <a:txBody>
                    <a:bodyPr/>
                    <a:lstStyle/>
                    <a:p>
                      <a:pPr marL="0" marR="0" algn="l">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Industrial</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r">
                        <a:lnSpc>
                          <a:spcPct val="107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0046424"/>
                  </a:ext>
                </a:extLst>
              </a:tr>
            </a:tbl>
          </a:graphicData>
        </a:graphic>
      </p:graphicFrame>
      <p:sp>
        <p:nvSpPr>
          <p:cNvPr id="9" name="TextBox 8"/>
          <p:cNvSpPr txBox="1"/>
          <p:nvPr/>
        </p:nvSpPr>
        <p:spPr>
          <a:xfrm>
            <a:off x="449178" y="1031138"/>
            <a:ext cx="8226733" cy="338554"/>
          </a:xfrm>
          <a:prstGeom prst="rect">
            <a:avLst/>
          </a:prstGeom>
          <a:noFill/>
        </p:spPr>
        <p:txBody>
          <a:bodyPr wrap="square" rtlCol="0" anchor="ctr">
            <a:spAutoFit/>
          </a:bodyPr>
          <a:lstStyle/>
          <a:p>
            <a:pPr algn="ctr"/>
            <a:r>
              <a:rPr lang="en-US" sz="1600" b="1" dirty="0" smtClean="0">
                <a:latin typeface="Arial" panose="020B0604020202020204" pitchFamily="34" charset="0"/>
                <a:cs typeface="Arial" panose="020B0604020202020204" pitchFamily="34" charset="0"/>
              </a:rPr>
              <a:t>Tamil Nadu Combined Building Development Rules (2019)</a:t>
            </a:r>
            <a:endParaRPr lang="en-US" sz="1600" b="1" dirty="0">
              <a:latin typeface="Arial" panose="020B0604020202020204" pitchFamily="34" charset="0"/>
              <a:cs typeface="Arial" panose="020B0604020202020204" pitchFamily="34" charset="0"/>
            </a:endParaRPr>
          </a:p>
        </p:txBody>
      </p:sp>
      <p:sp>
        <p:nvSpPr>
          <p:cNvPr id="11" name="TextBox 10"/>
          <p:cNvSpPr txBox="1"/>
          <p:nvPr/>
        </p:nvSpPr>
        <p:spPr>
          <a:xfrm>
            <a:off x="9204337" y="2050644"/>
            <a:ext cx="2593910" cy="830997"/>
          </a:xfrm>
          <a:prstGeom prst="rect">
            <a:avLst/>
          </a:prstGeom>
          <a:noFill/>
        </p:spPr>
        <p:txBody>
          <a:bodyPr wrap="square" rtlCol="0" anchor="ctr">
            <a:spAutoFit/>
          </a:bodyPr>
          <a:lstStyle/>
          <a:p>
            <a:pPr algn="ctr">
              <a:lnSpc>
                <a:spcPct val="150000"/>
              </a:lnSpc>
            </a:pPr>
            <a:r>
              <a:rPr lang="en-US" sz="1600" b="1" dirty="0" smtClean="0">
                <a:latin typeface="Arial" panose="020B0604020202020204" pitchFamily="34" charset="0"/>
                <a:cs typeface="Arial" panose="020B0604020202020204" pitchFamily="34" charset="0"/>
              </a:rPr>
              <a:t>Max. Plot Coverage</a:t>
            </a:r>
          </a:p>
          <a:p>
            <a:pPr algn="ctr">
              <a:lnSpc>
                <a:spcPct val="150000"/>
              </a:lnSpc>
            </a:pPr>
            <a:r>
              <a:rPr lang="en-US" sz="1600" dirty="0" smtClean="0">
                <a:latin typeface="Arial" panose="020B0604020202020204" pitchFamily="34" charset="0"/>
                <a:cs typeface="Arial" panose="020B0604020202020204" pitchFamily="34" charset="0"/>
              </a:rPr>
              <a:t>Impervious</a:t>
            </a:r>
            <a:endParaRPr lang="en-US" sz="1600" dirty="0">
              <a:latin typeface="Arial" panose="020B0604020202020204" pitchFamily="34" charset="0"/>
              <a:cs typeface="Arial" panose="020B0604020202020204" pitchFamily="34" charset="0"/>
            </a:endParaRPr>
          </a:p>
        </p:txBody>
      </p:sp>
      <p:sp>
        <p:nvSpPr>
          <p:cNvPr id="13" name="TextBox 12"/>
          <p:cNvSpPr txBox="1"/>
          <p:nvPr/>
        </p:nvSpPr>
        <p:spPr>
          <a:xfrm>
            <a:off x="10118737" y="3299605"/>
            <a:ext cx="1660849" cy="338554"/>
          </a:xfrm>
          <a:prstGeom prst="rect">
            <a:avLst/>
          </a:prstGeom>
          <a:noFill/>
        </p:spPr>
        <p:txBody>
          <a:bodyPr wrap="square" rtlCol="0" anchor="ctr">
            <a:spAutoFit/>
          </a:bodyPr>
          <a:lstStyle/>
          <a:p>
            <a:pPr algn="ctr"/>
            <a:r>
              <a:rPr lang="en-US" sz="1600" b="1" dirty="0" smtClean="0">
                <a:latin typeface="Arial" panose="020B0604020202020204" pitchFamily="34" charset="0"/>
                <a:cs typeface="Arial" panose="020B0604020202020204" pitchFamily="34" charset="0"/>
              </a:rPr>
              <a:t>Open Area</a:t>
            </a:r>
            <a:endParaRPr lang="en-US" sz="1600" b="1" dirty="0">
              <a:latin typeface="Arial" panose="020B0604020202020204" pitchFamily="34" charset="0"/>
              <a:cs typeface="Arial" panose="020B0604020202020204" pitchFamily="34" charset="0"/>
            </a:endParaRPr>
          </a:p>
        </p:txBody>
      </p:sp>
      <p:cxnSp>
        <p:nvCxnSpPr>
          <p:cNvPr id="4" name="Elbow Connector 3"/>
          <p:cNvCxnSpPr>
            <a:stCxn id="19" idx="3"/>
            <a:endCxn id="2" idx="1"/>
          </p:cNvCxnSpPr>
          <p:nvPr/>
        </p:nvCxnSpPr>
        <p:spPr>
          <a:xfrm>
            <a:off x="8675911" y="2065322"/>
            <a:ext cx="528426" cy="814904"/>
          </a:xfrm>
          <a:prstGeom prst="bentConnector3">
            <a:avLst>
              <a:gd name="adj1" fmla="val 50000"/>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E3C3932-51E9-49ED-AE28-E1488486818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16" name="Picture 15"/>
          <p:cNvPicPr>
            <a:picLocks noChangeAspect="1"/>
          </p:cNvPicPr>
          <p:nvPr/>
        </p:nvPicPr>
        <p:blipFill>
          <a:blip r:embed="rId4"/>
          <a:stretch>
            <a:fillRect/>
          </a:stretch>
        </p:blipFill>
        <p:spPr>
          <a:xfrm>
            <a:off x="0" y="20595"/>
            <a:ext cx="1341120" cy="395423"/>
          </a:xfrm>
          <a:prstGeom prst="rect">
            <a:avLst/>
          </a:prstGeom>
        </p:spPr>
      </p:pic>
    </p:spTree>
    <p:extLst>
      <p:ext uri="{BB962C8B-B14F-4D97-AF65-F5344CB8AC3E}">
        <p14:creationId xmlns:p14="http://schemas.microsoft.com/office/powerpoint/2010/main" val="1197313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e 27"/>
          <p:cNvGraphicFramePr>
            <a:graphicFrameLocks noGrp="1"/>
          </p:cNvGraphicFramePr>
          <p:nvPr>
            <p:extLst/>
          </p:nvPr>
        </p:nvGraphicFramePr>
        <p:xfrm>
          <a:off x="2738121" y="2532891"/>
          <a:ext cx="3276599" cy="822960"/>
        </p:xfrm>
        <a:graphic>
          <a:graphicData uri="http://schemas.openxmlformats.org/drawingml/2006/table">
            <a:tbl>
              <a:tblPr firstRow="1" firstCol="1" bandRow="1">
                <a:tableStyleId>{5C22544A-7EE6-4342-B048-85BDC9FD1C3A}</a:tableStyleId>
              </a:tblPr>
              <a:tblGrid>
                <a:gridCol w="3276599">
                  <a:extLst>
                    <a:ext uri="{9D8B030D-6E8A-4147-A177-3AD203B41FA5}">
                      <a16:colId xmlns:a16="http://schemas.microsoft.com/office/drawing/2014/main" val="941331512"/>
                    </a:ext>
                  </a:extLst>
                </a:gridCol>
              </a:tblGrid>
              <a:tr h="603320">
                <a:tc>
                  <a:txBody>
                    <a:bodyPr/>
                    <a:lstStyle/>
                    <a:p>
                      <a:pPr lvl="0" algn="l" defTabSz="457200">
                        <a:lnSpc>
                          <a:spcPct val="150000"/>
                        </a:lnSpc>
                        <a:defRPr/>
                      </a:pPr>
                      <a:r>
                        <a:rPr lang="en-US" dirty="0" smtClean="0">
                          <a:solidFill>
                            <a:srgbClr val="0000FF"/>
                          </a:solidFill>
                          <a:latin typeface="Arial" panose="020B0604020202020204" pitchFamily="34" charset="0"/>
                          <a:cs typeface="Arial" panose="020B0604020202020204" pitchFamily="34" charset="0"/>
                        </a:rPr>
                        <a:t>Spatial Decision Support Systems</a:t>
                      </a:r>
                      <a:endParaRPr lang="en-US" dirty="0">
                        <a:solidFill>
                          <a:srgbClr val="0000FF"/>
                        </a:solidFill>
                        <a:latin typeface="Arial" panose="020B0604020202020204" pitchFamily="34" charset="0"/>
                        <a:cs typeface="Arial" panose="020B0604020202020204" pitchFamily="34" charset="0"/>
                      </a:endParaRPr>
                    </a:p>
                  </a:txBody>
                  <a:tcPr marL="68580" marR="68580" marT="0" marB="0" anchor="ctr">
                    <a:solidFill>
                      <a:srgbClr val="F5F5F5"/>
                    </a:solidFill>
                  </a:tcPr>
                </a:tc>
                <a:extLst>
                  <a:ext uri="{0D108BD9-81ED-4DB2-BD59-A6C34878D82A}">
                    <a16:rowId xmlns:a16="http://schemas.microsoft.com/office/drawing/2014/main" val="3027208676"/>
                  </a:ext>
                </a:extLst>
              </a:tr>
            </a:tbl>
          </a:graphicData>
        </a:graphic>
      </p:graphicFrame>
      <p:sp>
        <p:nvSpPr>
          <p:cNvPr id="6" name="TextBox 5">
            <a:extLst>
              <a:ext uri="{FF2B5EF4-FFF2-40B4-BE49-F238E27FC236}">
                <a16:creationId xmlns:a16="http://schemas.microsoft.com/office/drawing/2014/main" id="{14C1B1D5-D5C6-4B49-87C1-B960C629B256}"/>
              </a:ext>
            </a:extLst>
          </p:cNvPr>
          <p:cNvSpPr txBox="1"/>
          <p:nvPr/>
        </p:nvSpPr>
        <p:spPr>
          <a:xfrm>
            <a:off x="449179" y="66100"/>
            <a:ext cx="11349068" cy="399122"/>
          </a:xfrm>
          <a:prstGeom prst="rect">
            <a:avLst/>
          </a:prstGeom>
          <a:noFill/>
        </p:spPr>
        <p:txBody>
          <a:bodyPr wrap="square" rtlCol="0">
            <a:spAutoFit/>
          </a:bodyPr>
          <a:lstStyle/>
          <a:p>
            <a:pPr algn="ctr"/>
            <a:r>
              <a:rPr lang="en-IN" sz="2000" b="1" dirty="0" smtClean="0">
                <a:latin typeface="Arial" panose="020B0604020202020204" pitchFamily="34" charset="0"/>
                <a:cs typeface="Arial" panose="020B0604020202020204" pitchFamily="34" charset="0"/>
              </a:rPr>
              <a:t>Existing Studies</a:t>
            </a:r>
            <a:endParaRPr lang="en-IN" sz="2000" b="1" dirty="0">
              <a:latin typeface="Arial" panose="020B0604020202020204" pitchFamily="34" charset="0"/>
              <a:cs typeface="Arial" panose="020B0604020202020204" pitchFamily="34" charset="0"/>
            </a:endParaRPr>
          </a:p>
        </p:txBody>
      </p:sp>
      <p:graphicFrame>
        <p:nvGraphicFramePr>
          <p:cNvPr id="14" name="Table 13"/>
          <p:cNvGraphicFramePr>
            <a:graphicFrameLocks noGrp="1"/>
          </p:cNvGraphicFramePr>
          <p:nvPr>
            <p:extLst/>
          </p:nvPr>
        </p:nvGraphicFramePr>
        <p:xfrm>
          <a:off x="2749551" y="4254019"/>
          <a:ext cx="3265169" cy="640080"/>
        </p:xfrm>
        <a:graphic>
          <a:graphicData uri="http://schemas.openxmlformats.org/drawingml/2006/table">
            <a:tbl>
              <a:tblPr firstRow="1" firstCol="1" bandRow="1">
                <a:tableStyleId>{5C22544A-7EE6-4342-B048-85BDC9FD1C3A}</a:tableStyleId>
              </a:tblPr>
              <a:tblGrid>
                <a:gridCol w="3265169">
                  <a:extLst>
                    <a:ext uri="{9D8B030D-6E8A-4147-A177-3AD203B41FA5}">
                      <a16:colId xmlns:a16="http://schemas.microsoft.com/office/drawing/2014/main" val="941331512"/>
                    </a:ext>
                  </a:extLst>
                </a:gridCol>
              </a:tblGrid>
              <a:tr h="640080">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solidFill>
                            <a:schemeClr val="tx1"/>
                          </a:solidFill>
                          <a:latin typeface="Arial" panose="020B0604020202020204" pitchFamily="34" charset="0"/>
                          <a:cs typeface="Arial" panose="020B0604020202020204" pitchFamily="34" charset="0"/>
                        </a:rPr>
                        <a:t>Simulation – Optimization Frameworks</a:t>
                      </a:r>
                    </a:p>
                  </a:txBody>
                  <a:tcPr marL="68580" marR="68580" marT="0" marB="0" anchor="ctr">
                    <a:solidFill>
                      <a:srgbClr val="F5F5F5"/>
                    </a:solidFill>
                  </a:tcPr>
                </a:tc>
                <a:extLst>
                  <a:ext uri="{0D108BD9-81ED-4DB2-BD59-A6C34878D82A}">
                    <a16:rowId xmlns:a16="http://schemas.microsoft.com/office/drawing/2014/main" val="3027208676"/>
                  </a:ext>
                </a:extLst>
              </a:tr>
            </a:tbl>
          </a:graphicData>
        </a:graphic>
      </p:graphicFrame>
      <p:graphicFrame>
        <p:nvGraphicFramePr>
          <p:cNvPr id="15" name="Table 14"/>
          <p:cNvGraphicFramePr>
            <a:graphicFrameLocks noGrp="1"/>
          </p:cNvGraphicFramePr>
          <p:nvPr>
            <p:extLst/>
          </p:nvPr>
        </p:nvGraphicFramePr>
        <p:xfrm>
          <a:off x="2749551" y="648366"/>
          <a:ext cx="3265169" cy="603320"/>
        </p:xfrm>
        <a:graphic>
          <a:graphicData uri="http://schemas.openxmlformats.org/drawingml/2006/table">
            <a:tbl>
              <a:tblPr firstRow="1" firstCol="1" bandRow="1">
                <a:tableStyleId>{5C22544A-7EE6-4342-B048-85BDC9FD1C3A}</a:tableStyleId>
              </a:tblPr>
              <a:tblGrid>
                <a:gridCol w="3265169">
                  <a:extLst>
                    <a:ext uri="{9D8B030D-6E8A-4147-A177-3AD203B41FA5}">
                      <a16:colId xmlns:a16="http://schemas.microsoft.com/office/drawing/2014/main" val="941331512"/>
                    </a:ext>
                  </a:extLst>
                </a:gridCol>
              </a:tblGrid>
              <a:tr h="603320">
                <a:tc>
                  <a:txBody>
                    <a:bodyPr/>
                    <a:lstStyle/>
                    <a:p>
                      <a:pPr marL="0" lvl="0" indent="0" algn="l">
                        <a:lnSpc>
                          <a:spcPct val="100000"/>
                        </a:lnSpc>
                        <a:buFont typeface="Arial" panose="020B0604020202020204" pitchFamily="34" charset="0"/>
                        <a:buNone/>
                      </a:pPr>
                      <a:r>
                        <a:rPr lang="en-US" sz="1800" b="0" kern="1200" dirty="0" smtClean="0">
                          <a:solidFill>
                            <a:srgbClr val="FF0000"/>
                          </a:solidFill>
                          <a:effectLst/>
                          <a:latin typeface="Arial" panose="020B0604020202020204" pitchFamily="34" charset="0"/>
                          <a:ea typeface="+mn-ea"/>
                          <a:cs typeface="Arial" panose="020B0604020202020204" pitchFamily="34" charset="0"/>
                        </a:rPr>
                        <a:t>GIS-based</a:t>
                      </a:r>
                      <a:r>
                        <a:rPr lang="en-US" sz="1800" b="0" kern="1200" baseline="0" dirty="0" smtClean="0">
                          <a:solidFill>
                            <a:srgbClr val="FF0000"/>
                          </a:solidFill>
                          <a:effectLst/>
                          <a:latin typeface="Arial" panose="020B0604020202020204" pitchFamily="34" charset="0"/>
                          <a:ea typeface="+mn-ea"/>
                          <a:cs typeface="Arial" panose="020B0604020202020204" pitchFamily="34" charset="0"/>
                        </a:rPr>
                        <a:t> Multi-criteria Decision Making Techniques</a:t>
                      </a:r>
                    </a:p>
                  </a:txBody>
                  <a:tcPr marL="68580" marR="68580" marT="0" marB="0" anchor="ctr">
                    <a:solidFill>
                      <a:srgbClr val="F5F5F5"/>
                    </a:solidFill>
                  </a:tcPr>
                </a:tc>
                <a:extLst>
                  <a:ext uri="{0D108BD9-81ED-4DB2-BD59-A6C34878D82A}">
                    <a16:rowId xmlns:a16="http://schemas.microsoft.com/office/drawing/2014/main" val="3027208676"/>
                  </a:ext>
                </a:extLst>
              </a:tr>
            </a:tbl>
          </a:graphicData>
        </a:graphic>
      </p:graphicFrame>
      <p:graphicFrame>
        <p:nvGraphicFramePr>
          <p:cNvPr id="21" name="Table 20"/>
          <p:cNvGraphicFramePr>
            <a:graphicFrameLocks noGrp="1"/>
          </p:cNvGraphicFramePr>
          <p:nvPr>
            <p:extLst/>
          </p:nvPr>
        </p:nvGraphicFramePr>
        <p:xfrm>
          <a:off x="99531" y="2666167"/>
          <a:ext cx="2246631" cy="548640"/>
        </p:xfrm>
        <a:graphic>
          <a:graphicData uri="http://schemas.openxmlformats.org/drawingml/2006/table">
            <a:tbl>
              <a:tblPr firstRow="1" firstCol="1" bandRow="1">
                <a:tableStyleId>{5C22544A-7EE6-4342-B048-85BDC9FD1C3A}</a:tableStyleId>
              </a:tblPr>
              <a:tblGrid>
                <a:gridCol w="2246631">
                  <a:extLst>
                    <a:ext uri="{9D8B030D-6E8A-4147-A177-3AD203B41FA5}">
                      <a16:colId xmlns:a16="http://schemas.microsoft.com/office/drawing/2014/main" val="941331512"/>
                    </a:ext>
                  </a:extLst>
                </a:gridCol>
              </a:tblGrid>
              <a:tr h="548640">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err="1" smtClean="0">
                          <a:solidFill>
                            <a:schemeClr val="tx1"/>
                          </a:solidFill>
                          <a:effectLst/>
                          <a:latin typeface="Arial" panose="020B0604020202020204" pitchFamily="34" charset="0"/>
                          <a:ea typeface="+mn-ea"/>
                          <a:cs typeface="Arial" panose="020B0604020202020204" pitchFamily="34" charset="0"/>
                        </a:rPr>
                        <a:t>SuDS</a:t>
                      </a:r>
                      <a:r>
                        <a:rPr lang="en-US" sz="1800" b="1" kern="1200" dirty="0" smtClean="0">
                          <a:solidFill>
                            <a:schemeClr val="tx1"/>
                          </a:solidFill>
                          <a:effectLst/>
                          <a:latin typeface="Arial" panose="020B0604020202020204" pitchFamily="34" charset="0"/>
                          <a:ea typeface="+mn-ea"/>
                          <a:cs typeface="Arial" panose="020B0604020202020204" pitchFamily="34" charset="0"/>
                        </a:rPr>
                        <a:t> </a:t>
                      </a:r>
                      <a:r>
                        <a:rPr lang="en-US" sz="1800" b="1" kern="1200" baseline="0" dirty="0" smtClean="0">
                          <a:solidFill>
                            <a:schemeClr val="tx1"/>
                          </a:solidFill>
                          <a:effectLst/>
                          <a:latin typeface="Arial" panose="020B0604020202020204" pitchFamily="34" charset="0"/>
                          <a:ea typeface="+mn-ea"/>
                          <a:cs typeface="Arial" panose="020B0604020202020204" pitchFamily="34" charset="0"/>
                        </a:rPr>
                        <a:t>Planning</a:t>
                      </a: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1F7FD"/>
                    </a:solidFill>
                  </a:tcPr>
                </a:tc>
                <a:extLst>
                  <a:ext uri="{0D108BD9-81ED-4DB2-BD59-A6C34878D82A}">
                    <a16:rowId xmlns:a16="http://schemas.microsoft.com/office/drawing/2014/main" val="3027208676"/>
                  </a:ext>
                </a:extLst>
              </a:tr>
            </a:tbl>
          </a:graphicData>
        </a:graphic>
      </p:graphicFrame>
      <p:cxnSp>
        <p:nvCxnSpPr>
          <p:cNvPr id="25" name="Elbow Connector 24"/>
          <p:cNvCxnSpPr>
            <a:stCxn id="21" idx="3"/>
            <a:endCxn id="15" idx="1"/>
          </p:cNvCxnSpPr>
          <p:nvPr/>
        </p:nvCxnSpPr>
        <p:spPr>
          <a:xfrm flipV="1">
            <a:off x="2346162" y="950026"/>
            <a:ext cx="403389" cy="1990461"/>
          </a:xfrm>
          <a:prstGeom prst="bentConnector3">
            <a:avLst>
              <a:gd name="adj1" fmla="val 50000"/>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1" idx="3"/>
            <a:endCxn id="14" idx="1"/>
          </p:cNvCxnSpPr>
          <p:nvPr/>
        </p:nvCxnSpPr>
        <p:spPr>
          <a:xfrm>
            <a:off x="2346162" y="2940487"/>
            <a:ext cx="403389" cy="1633572"/>
          </a:xfrm>
          <a:prstGeom prst="bentConnector3">
            <a:avLst>
              <a:gd name="adj1" fmla="val 50000"/>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5</a:t>
            </a:fld>
            <a:endParaRPr lang="en-IN" sz="1200" dirty="0">
              <a:solidFill>
                <a:schemeClr val="tx1"/>
              </a:solidFill>
              <a:latin typeface="Arial" panose="020B0604020202020204" pitchFamily="34" charset="0"/>
              <a:cs typeface="Arial" panose="020B0604020202020204" pitchFamily="34" charset="0"/>
            </a:endParaRPr>
          </a:p>
        </p:txBody>
      </p:sp>
      <p:cxnSp>
        <p:nvCxnSpPr>
          <p:cNvPr id="22" name="Straight Arrow Connector 21"/>
          <p:cNvCxnSpPr>
            <a:stCxn id="21" idx="3"/>
            <a:endCxn id="28" idx="1"/>
          </p:cNvCxnSpPr>
          <p:nvPr/>
        </p:nvCxnSpPr>
        <p:spPr>
          <a:xfrm>
            <a:off x="2346162" y="2940487"/>
            <a:ext cx="391959" cy="3884"/>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3E3C3932-51E9-49ED-AE28-E1488486818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graphicFrame>
        <p:nvGraphicFramePr>
          <p:cNvPr id="24" name="Table 23"/>
          <p:cNvGraphicFramePr>
            <a:graphicFrameLocks noGrp="1"/>
          </p:cNvGraphicFramePr>
          <p:nvPr>
            <p:extLst/>
          </p:nvPr>
        </p:nvGraphicFramePr>
        <p:xfrm>
          <a:off x="2950682" y="1400692"/>
          <a:ext cx="2851476" cy="838385"/>
        </p:xfrm>
        <a:graphic>
          <a:graphicData uri="http://schemas.openxmlformats.org/drawingml/2006/table">
            <a:tbl>
              <a:tblPr firstRow="1" firstCol="1" bandRow="1">
                <a:tableStyleId>{5C22544A-7EE6-4342-B048-85BDC9FD1C3A}</a:tableStyleId>
              </a:tblPr>
              <a:tblGrid>
                <a:gridCol w="2851476">
                  <a:extLst>
                    <a:ext uri="{9D8B030D-6E8A-4147-A177-3AD203B41FA5}">
                      <a16:colId xmlns:a16="http://schemas.microsoft.com/office/drawing/2014/main" val="941331512"/>
                    </a:ext>
                  </a:extLst>
                </a:gridCol>
              </a:tblGrid>
              <a:tr h="838385">
                <a:tc>
                  <a:txBody>
                    <a:bodyPr/>
                    <a:lstStyle/>
                    <a:p>
                      <a:pPr lvl="0" algn="l">
                        <a:lnSpc>
                          <a:spcPct val="100000"/>
                        </a:lnSpc>
                      </a:pPr>
                      <a:r>
                        <a:rPr lang="en-IN" sz="1400" b="0" baseline="30000" dirty="0" smtClean="0">
                          <a:solidFill>
                            <a:srgbClr val="FF0000"/>
                          </a:solidFill>
                          <a:latin typeface="Arial" panose="020B0604020202020204" pitchFamily="34" charset="0"/>
                          <a:cs typeface="Arial" panose="020B0604020202020204" pitchFamily="34" charset="0"/>
                        </a:rPr>
                        <a:t>1</a:t>
                      </a:r>
                      <a:r>
                        <a:rPr lang="en-IN" sz="1400" b="0" dirty="0" smtClean="0">
                          <a:solidFill>
                            <a:srgbClr val="FF0000"/>
                          </a:solidFill>
                          <a:latin typeface="Arial" panose="020B0604020202020204" pitchFamily="34" charset="0"/>
                          <a:cs typeface="Arial" panose="020B0604020202020204" pitchFamily="34" charset="0"/>
                        </a:rPr>
                        <a:t>Jack, 2012</a:t>
                      </a:r>
                    </a:p>
                    <a:p>
                      <a:pPr lvl="0" algn="l">
                        <a:lnSpc>
                          <a:spcPct val="100000"/>
                        </a:lnSpc>
                      </a:pPr>
                      <a:r>
                        <a:rPr lang="en-IN" sz="1400" b="0" baseline="30000" dirty="0" smtClean="0">
                          <a:solidFill>
                            <a:srgbClr val="FF0000"/>
                          </a:solidFill>
                          <a:latin typeface="Arial" panose="020B0604020202020204" pitchFamily="34" charset="0"/>
                          <a:cs typeface="Arial" panose="020B0604020202020204" pitchFamily="34" charset="0"/>
                        </a:rPr>
                        <a:t>2</a:t>
                      </a:r>
                      <a:r>
                        <a:rPr lang="en-IN" sz="1400" b="0" dirty="0" smtClean="0">
                          <a:solidFill>
                            <a:srgbClr val="FF0000"/>
                          </a:solidFill>
                          <a:latin typeface="Arial" panose="020B0604020202020204" pitchFamily="34" charset="0"/>
                          <a:cs typeface="Arial" panose="020B0604020202020204" pitchFamily="34" charset="0"/>
                        </a:rPr>
                        <a:t>Jia et al. 2013a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baseline="30000" dirty="0" smtClean="0">
                          <a:solidFill>
                            <a:srgbClr val="FF0000"/>
                          </a:solidFill>
                          <a:latin typeface="Arial" panose="020B0604020202020204" pitchFamily="34" charset="0"/>
                          <a:cs typeface="Arial" panose="020B0604020202020204" pitchFamily="34" charset="0"/>
                        </a:rPr>
                        <a:t>3</a:t>
                      </a:r>
                      <a:r>
                        <a:rPr lang="en-US" sz="1400" b="0" dirty="0" smtClean="0">
                          <a:solidFill>
                            <a:srgbClr val="FF0000"/>
                          </a:solidFill>
                          <a:latin typeface="Arial" panose="020B0604020202020204" pitchFamily="34" charset="0"/>
                          <a:cs typeface="Arial" panose="020B0604020202020204" pitchFamily="34" charset="0"/>
                        </a:rPr>
                        <a:t>Martin – </a:t>
                      </a:r>
                      <a:r>
                        <a:rPr lang="en-US" sz="1400" b="0" dirty="0" err="1" smtClean="0">
                          <a:solidFill>
                            <a:srgbClr val="FF0000"/>
                          </a:solidFill>
                          <a:latin typeface="Arial" panose="020B0604020202020204" pitchFamily="34" charset="0"/>
                          <a:cs typeface="Arial" panose="020B0604020202020204" pitchFamily="34" charset="0"/>
                        </a:rPr>
                        <a:t>Mikle</a:t>
                      </a:r>
                      <a:r>
                        <a:rPr lang="en-US" sz="1400" b="0" baseline="0" dirty="0" smtClean="0">
                          <a:solidFill>
                            <a:srgbClr val="FF0000"/>
                          </a:solidFill>
                          <a:latin typeface="Arial" panose="020B0604020202020204" pitchFamily="34" charset="0"/>
                          <a:cs typeface="Arial" panose="020B0604020202020204" pitchFamily="34" charset="0"/>
                        </a:rPr>
                        <a:t> et al. 2015</a:t>
                      </a:r>
                    </a:p>
                  </a:txBody>
                  <a:tcPr marL="68580" marR="68580" marT="0" marB="0" anchor="ctr">
                    <a:solidFill>
                      <a:srgbClr val="F5F5F5"/>
                    </a:solidFill>
                  </a:tcPr>
                </a:tc>
                <a:extLst>
                  <a:ext uri="{0D108BD9-81ED-4DB2-BD59-A6C34878D82A}">
                    <a16:rowId xmlns:a16="http://schemas.microsoft.com/office/drawing/2014/main" val="3027208676"/>
                  </a:ext>
                </a:extLst>
              </a:tr>
            </a:tbl>
          </a:graphicData>
        </a:graphic>
      </p:graphicFrame>
      <p:graphicFrame>
        <p:nvGraphicFramePr>
          <p:cNvPr id="26" name="Table 25"/>
          <p:cNvGraphicFramePr>
            <a:graphicFrameLocks noGrp="1"/>
          </p:cNvGraphicFramePr>
          <p:nvPr>
            <p:extLst/>
          </p:nvPr>
        </p:nvGraphicFramePr>
        <p:xfrm>
          <a:off x="2950682" y="5043105"/>
          <a:ext cx="2851476" cy="777484"/>
        </p:xfrm>
        <a:graphic>
          <a:graphicData uri="http://schemas.openxmlformats.org/drawingml/2006/table">
            <a:tbl>
              <a:tblPr firstRow="1" firstCol="1" bandRow="1">
                <a:tableStyleId>{5C22544A-7EE6-4342-B048-85BDC9FD1C3A}</a:tableStyleId>
              </a:tblPr>
              <a:tblGrid>
                <a:gridCol w="2851476">
                  <a:extLst>
                    <a:ext uri="{9D8B030D-6E8A-4147-A177-3AD203B41FA5}">
                      <a16:colId xmlns:a16="http://schemas.microsoft.com/office/drawing/2014/main" val="941331512"/>
                    </a:ext>
                  </a:extLst>
                </a:gridCol>
              </a:tblGrid>
              <a:tr h="77748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N" sz="1400" b="0" baseline="30000" dirty="0" smtClean="0">
                          <a:solidFill>
                            <a:schemeClr val="tx1"/>
                          </a:solidFill>
                          <a:latin typeface="Arial" panose="020B0604020202020204" pitchFamily="34" charset="0"/>
                          <a:cs typeface="Arial" panose="020B0604020202020204" pitchFamily="34" charset="0"/>
                        </a:rPr>
                        <a:t>1</a:t>
                      </a:r>
                      <a:r>
                        <a:rPr lang="en-IN" sz="1400" b="0" dirty="0" smtClean="0">
                          <a:solidFill>
                            <a:schemeClr val="tx1"/>
                          </a:solidFill>
                          <a:latin typeface="Arial" panose="020B0604020202020204" pitchFamily="34" charset="0"/>
                          <a:cs typeface="Arial" panose="020B0604020202020204" pitchFamily="34" charset="0"/>
                        </a:rPr>
                        <a:t>Giacomoni and Joseph,</a:t>
                      </a:r>
                      <a:r>
                        <a:rPr lang="en-IN" sz="1400" b="0" baseline="0" dirty="0" smtClean="0">
                          <a:solidFill>
                            <a:schemeClr val="tx1"/>
                          </a:solidFill>
                          <a:latin typeface="Arial" panose="020B0604020202020204" pitchFamily="34" charset="0"/>
                          <a:cs typeface="Arial" panose="020B0604020202020204" pitchFamily="34" charset="0"/>
                        </a:rPr>
                        <a:t> </a:t>
                      </a:r>
                      <a:r>
                        <a:rPr lang="en-IN" sz="1400" b="0" dirty="0" smtClean="0">
                          <a:solidFill>
                            <a:schemeClr val="tx1"/>
                          </a:solidFill>
                          <a:latin typeface="Arial" panose="020B0604020202020204" pitchFamily="34" charset="0"/>
                          <a:cs typeface="Arial" panose="020B0604020202020204" pitchFamily="34" charset="0"/>
                        </a:rPr>
                        <a:t>2017</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400" b="0" baseline="30000" dirty="0" smtClean="0">
                          <a:solidFill>
                            <a:schemeClr val="tx1"/>
                          </a:solidFill>
                          <a:latin typeface="Arial" panose="020B0604020202020204" pitchFamily="34" charset="0"/>
                          <a:cs typeface="Arial" panose="020B0604020202020204" pitchFamily="34" charset="0"/>
                        </a:rPr>
                        <a:t>2</a:t>
                      </a:r>
                      <a:r>
                        <a:rPr lang="da-DK" sz="1400" b="0" dirty="0" smtClean="0">
                          <a:solidFill>
                            <a:schemeClr val="tx1"/>
                          </a:solidFill>
                          <a:latin typeface="Arial" panose="020B0604020202020204" pitchFamily="34" charset="0"/>
                          <a:cs typeface="Arial" panose="020B0604020202020204" pitchFamily="34" charset="0"/>
                        </a:rPr>
                        <a:t>Eckart et al.,</a:t>
                      </a:r>
                      <a:r>
                        <a:rPr lang="da-DK" sz="1400" b="0" baseline="0" dirty="0" smtClean="0">
                          <a:solidFill>
                            <a:schemeClr val="tx1"/>
                          </a:solidFill>
                          <a:latin typeface="Arial" panose="020B0604020202020204" pitchFamily="34" charset="0"/>
                          <a:cs typeface="Arial" panose="020B0604020202020204" pitchFamily="34" charset="0"/>
                        </a:rPr>
                        <a:t> </a:t>
                      </a:r>
                      <a:r>
                        <a:rPr lang="da-DK" sz="1400" b="0" dirty="0" smtClean="0">
                          <a:solidFill>
                            <a:schemeClr val="tx1"/>
                          </a:solidFill>
                          <a:latin typeface="Arial" panose="020B0604020202020204" pitchFamily="34" charset="0"/>
                          <a:cs typeface="Arial" panose="020B0604020202020204" pitchFamily="34" charset="0"/>
                        </a:rPr>
                        <a:t>2018</a:t>
                      </a:r>
                      <a:endParaRPr lang="en-IN" sz="1400" b="1" dirty="0" smtClean="0">
                        <a:solidFill>
                          <a:schemeClr val="tx1"/>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IN" sz="1400" b="0" baseline="30000" dirty="0" smtClean="0">
                          <a:solidFill>
                            <a:schemeClr val="tx1"/>
                          </a:solidFill>
                          <a:latin typeface="Arial" panose="020B0604020202020204" pitchFamily="34" charset="0"/>
                          <a:cs typeface="Arial" panose="020B0604020202020204" pitchFamily="34" charset="0"/>
                        </a:rPr>
                        <a:t>3</a:t>
                      </a:r>
                      <a:r>
                        <a:rPr lang="en-IN" sz="1400" b="0" dirty="0" smtClean="0">
                          <a:solidFill>
                            <a:schemeClr val="tx1"/>
                          </a:solidFill>
                          <a:latin typeface="Arial" panose="020B0604020202020204" pitchFamily="34" charset="0"/>
                          <a:cs typeface="Arial" panose="020B0604020202020204" pitchFamily="34" charset="0"/>
                        </a:rPr>
                        <a:t>Saadatpour et al.,</a:t>
                      </a:r>
                      <a:r>
                        <a:rPr lang="en-IN" sz="1400" b="0" baseline="0" dirty="0" smtClean="0">
                          <a:solidFill>
                            <a:schemeClr val="tx1"/>
                          </a:solidFill>
                          <a:latin typeface="Arial" panose="020B0604020202020204" pitchFamily="34" charset="0"/>
                          <a:cs typeface="Arial" panose="020B0604020202020204" pitchFamily="34" charset="0"/>
                        </a:rPr>
                        <a:t> </a:t>
                      </a:r>
                      <a:r>
                        <a:rPr lang="en-IN" sz="1400" b="0" dirty="0" smtClean="0">
                          <a:solidFill>
                            <a:schemeClr val="tx1"/>
                          </a:solidFill>
                          <a:latin typeface="Arial" panose="020B0604020202020204" pitchFamily="34" charset="0"/>
                          <a:cs typeface="Arial" panose="020B0604020202020204" pitchFamily="34" charset="0"/>
                        </a:rPr>
                        <a:t>2020</a:t>
                      </a:r>
                    </a:p>
                  </a:txBody>
                  <a:tcPr marL="68580" marR="68580" marT="0" marB="0" anchor="ctr">
                    <a:solidFill>
                      <a:srgbClr val="F5F5F5"/>
                    </a:solidFill>
                  </a:tcPr>
                </a:tc>
                <a:extLst>
                  <a:ext uri="{0D108BD9-81ED-4DB2-BD59-A6C34878D82A}">
                    <a16:rowId xmlns:a16="http://schemas.microsoft.com/office/drawing/2014/main" val="3027208676"/>
                  </a:ext>
                </a:extLst>
              </a:tr>
            </a:tbl>
          </a:graphicData>
        </a:graphic>
      </p:graphicFrame>
      <p:graphicFrame>
        <p:nvGraphicFramePr>
          <p:cNvPr id="32" name="Table 31"/>
          <p:cNvGraphicFramePr>
            <a:graphicFrameLocks noGrp="1"/>
          </p:cNvGraphicFramePr>
          <p:nvPr>
            <p:extLst/>
          </p:nvPr>
        </p:nvGraphicFramePr>
        <p:xfrm>
          <a:off x="2950682" y="3462184"/>
          <a:ext cx="2851476" cy="494560"/>
        </p:xfrm>
        <a:graphic>
          <a:graphicData uri="http://schemas.openxmlformats.org/drawingml/2006/table">
            <a:tbl>
              <a:tblPr firstRow="1" firstCol="1" bandRow="1">
                <a:tableStyleId>{5C22544A-7EE6-4342-B048-85BDC9FD1C3A}</a:tableStyleId>
              </a:tblPr>
              <a:tblGrid>
                <a:gridCol w="2851476">
                  <a:extLst>
                    <a:ext uri="{9D8B030D-6E8A-4147-A177-3AD203B41FA5}">
                      <a16:colId xmlns:a16="http://schemas.microsoft.com/office/drawing/2014/main" val="941331512"/>
                    </a:ext>
                  </a:extLst>
                </a:gridCol>
              </a:tblGrid>
              <a:tr h="494560">
                <a:tc>
                  <a:txBody>
                    <a:bodyPr/>
                    <a:lstStyle/>
                    <a:p>
                      <a:pPr algn="l">
                        <a:lnSpc>
                          <a:spcPct val="100000"/>
                        </a:lnSpc>
                      </a:pPr>
                      <a:r>
                        <a:rPr lang="nl-NL" sz="1400" b="0" baseline="30000" dirty="0" smtClean="0">
                          <a:solidFill>
                            <a:srgbClr val="0000FF"/>
                          </a:solidFill>
                          <a:latin typeface="Arial" panose="020B0604020202020204" pitchFamily="34" charset="0"/>
                          <a:cs typeface="Arial" panose="020B0604020202020204" pitchFamily="34" charset="0"/>
                        </a:rPr>
                        <a:t>1</a:t>
                      </a:r>
                      <a:r>
                        <a:rPr lang="nl-NL" sz="1400" b="0" dirty="0" smtClean="0">
                          <a:solidFill>
                            <a:srgbClr val="0000FF"/>
                          </a:solidFill>
                          <a:latin typeface="Arial" panose="020B0604020202020204" pitchFamily="34" charset="0"/>
                          <a:cs typeface="Arial" panose="020B0604020202020204" pitchFamily="34" charset="0"/>
                        </a:rPr>
                        <a:t>Voskamp and Van de Ven,</a:t>
                      </a:r>
                      <a:r>
                        <a:rPr lang="nl-NL" sz="1400" b="0" baseline="0" dirty="0" smtClean="0">
                          <a:solidFill>
                            <a:srgbClr val="0000FF"/>
                          </a:solidFill>
                          <a:latin typeface="Arial" panose="020B0604020202020204" pitchFamily="34" charset="0"/>
                          <a:cs typeface="Arial" panose="020B0604020202020204" pitchFamily="34" charset="0"/>
                        </a:rPr>
                        <a:t> </a:t>
                      </a:r>
                      <a:r>
                        <a:rPr lang="nl-NL" sz="1400" b="0" dirty="0" smtClean="0">
                          <a:solidFill>
                            <a:srgbClr val="0000FF"/>
                          </a:solidFill>
                          <a:latin typeface="Arial" panose="020B0604020202020204" pitchFamily="34" charset="0"/>
                          <a:cs typeface="Arial" panose="020B0604020202020204" pitchFamily="34" charset="0"/>
                        </a:rPr>
                        <a:t>2015</a:t>
                      </a:r>
                      <a:endParaRPr lang="en-IN" sz="1400" b="0" dirty="0" smtClean="0">
                        <a:solidFill>
                          <a:srgbClr val="0000FF"/>
                        </a:solidFill>
                        <a:latin typeface="Arial" panose="020B0604020202020204" pitchFamily="34" charset="0"/>
                        <a:cs typeface="Arial" panose="020B0604020202020204" pitchFamily="34" charset="0"/>
                      </a:endParaRPr>
                    </a:p>
                    <a:p>
                      <a:pPr lvl="0" algn="l">
                        <a:lnSpc>
                          <a:spcPct val="100000"/>
                        </a:lnSpc>
                      </a:pPr>
                      <a:r>
                        <a:rPr lang="en-IN" sz="1400" b="0" baseline="30000" dirty="0" smtClean="0">
                          <a:solidFill>
                            <a:srgbClr val="0000FF"/>
                          </a:solidFill>
                          <a:latin typeface="Arial" panose="020B0604020202020204" pitchFamily="34" charset="0"/>
                          <a:cs typeface="Arial" panose="020B0604020202020204" pitchFamily="34" charset="0"/>
                        </a:rPr>
                        <a:t>2</a:t>
                      </a:r>
                      <a:r>
                        <a:rPr lang="en-IN" sz="1400" b="0" dirty="0" smtClean="0">
                          <a:solidFill>
                            <a:srgbClr val="0000FF"/>
                          </a:solidFill>
                          <a:latin typeface="Arial" panose="020B0604020202020204" pitchFamily="34" charset="0"/>
                          <a:cs typeface="Arial" panose="020B0604020202020204" pitchFamily="34" charset="0"/>
                        </a:rPr>
                        <a:t>Bach</a:t>
                      </a:r>
                      <a:r>
                        <a:rPr lang="en-IN" sz="1400" b="0" baseline="0" dirty="0" smtClean="0">
                          <a:solidFill>
                            <a:srgbClr val="0000FF"/>
                          </a:solidFill>
                          <a:latin typeface="Arial" panose="020B0604020202020204" pitchFamily="34" charset="0"/>
                          <a:cs typeface="Arial" panose="020B0604020202020204" pitchFamily="34" charset="0"/>
                        </a:rPr>
                        <a:t> et al. 2020</a:t>
                      </a:r>
                    </a:p>
                  </a:txBody>
                  <a:tcPr marL="68580" marR="68580" marT="0" marB="0" anchor="ctr">
                    <a:solidFill>
                      <a:srgbClr val="F5F5F5"/>
                    </a:solidFill>
                  </a:tcPr>
                </a:tc>
                <a:extLst>
                  <a:ext uri="{0D108BD9-81ED-4DB2-BD59-A6C34878D82A}">
                    <a16:rowId xmlns:a16="http://schemas.microsoft.com/office/drawing/2014/main" val="3027208676"/>
                  </a:ext>
                </a:extLst>
              </a:tr>
            </a:tbl>
          </a:graphicData>
        </a:graphic>
      </p:graphicFrame>
      <p:graphicFrame>
        <p:nvGraphicFramePr>
          <p:cNvPr id="33" name="Table 32"/>
          <p:cNvGraphicFramePr>
            <a:graphicFrameLocks noGrp="1"/>
          </p:cNvGraphicFramePr>
          <p:nvPr>
            <p:extLst/>
          </p:nvPr>
        </p:nvGraphicFramePr>
        <p:xfrm>
          <a:off x="6709410" y="821249"/>
          <a:ext cx="4537710" cy="1463040"/>
        </p:xfrm>
        <a:graphic>
          <a:graphicData uri="http://schemas.openxmlformats.org/drawingml/2006/table">
            <a:tbl>
              <a:tblPr firstRow="1" firstCol="1" bandRow="1">
                <a:tableStyleId>{5C22544A-7EE6-4342-B048-85BDC9FD1C3A}</a:tableStyleId>
              </a:tblPr>
              <a:tblGrid>
                <a:gridCol w="4537710">
                  <a:extLst>
                    <a:ext uri="{9D8B030D-6E8A-4147-A177-3AD203B41FA5}">
                      <a16:colId xmlns:a16="http://schemas.microsoft.com/office/drawing/2014/main" val="941331512"/>
                    </a:ext>
                  </a:extLst>
                </a:gridCol>
              </a:tblGrid>
              <a:tr h="603320">
                <a:tc>
                  <a:txBody>
                    <a:bodyPr/>
                    <a:lstStyle/>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0" baseline="0" dirty="0" smtClean="0">
                          <a:solidFill>
                            <a:schemeClr val="tx1"/>
                          </a:solidFill>
                          <a:latin typeface="Arial" panose="020B0604020202020204" pitchFamily="34" charset="0"/>
                          <a:cs typeface="Arial" panose="020B0604020202020204" pitchFamily="34" charset="0"/>
                        </a:rPr>
                        <a:t>Subjective and biased</a:t>
                      </a:r>
                      <a:r>
                        <a:rPr lang="en-US" sz="1600" b="0" baseline="30000" dirty="0" smtClean="0">
                          <a:solidFill>
                            <a:schemeClr val="tx1"/>
                          </a:solidFill>
                          <a:latin typeface="Arial" panose="020B0604020202020204" pitchFamily="34" charset="0"/>
                          <a:cs typeface="Arial" panose="020B0604020202020204" pitchFamily="34" charset="0"/>
                        </a:rPr>
                        <a:t>1</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0" baseline="0" dirty="0" smtClean="0">
                          <a:solidFill>
                            <a:schemeClr val="tx1"/>
                          </a:solidFill>
                          <a:latin typeface="Arial" panose="020B0604020202020204" pitchFamily="34" charset="0"/>
                          <a:cs typeface="Arial" panose="020B0604020202020204" pitchFamily="34" charset="0"/>
                        </a:rPr>
                        <a:t>May yield priority vectors close to each other</a:t>
                      </a:r>
                      <a:r>
                        <a:rPr lang="en-US" sz="1600" b="0" baseline="30000" dirty="0" smtClean="0">
                          <a:solidFill>
                            <a:schemeClr val="tx1"/>
                          </a:solidFill>
                          <a:latin typeface="Arial" panose="020B0604020202020204" pitchFamily="34" charset="0"/>
                          <a:cs typeface="Arial" panose="020B0604020202020204" pitchFamily="34" charset="0"/>
                        </a:rPr>
                        <a:t>2</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0" baseline="0" dirty="0" smtClean="0">
                          <a:solidFill>
                            <a:schemeClr val="tx1"/>
                          </a:solidFill>
                          <a:latin typeface="Arial" panose="020B0604020202020204" pitchFamily="34" charset="0"/>
                          <a:cs typeface="Arial" panose="020B0604020202020204" pitchFamily="34" charset="0"/>
                        </a:rPr>
                        <a:t>Suitable to identify hydrologically sensitive areas</a:t>
                      </a:r>
                      <a:r>
                        <a:rPr lang="en-US" sz="1600" b="0" baseline="30000" dirty="0" smtClean="0">
                          <a:solidFill>
                            <a:schemeClr val="tx1"/>
                          </a:solidFill>
                          <a:latin typeface="Arial" panose="020B0604020202020204" pitchFamily="34" charset="0"/>
                          <a:cs typeface="Arial" panose="020B0604020202020204" pitchFamily="34" charset="0"/>
                        </a:rPr>
                        <a:t>3</a:t>
                      </a:r>
                    </a:p>
                  </a:txBody>
                  <a:tcPr marL="68580" marR="68580" marT="0" marB="0" anchor="ctr">
                    <a:solidFill>
                      <a:srgbClr val="F5F5F5"/>
                    </a:solidFill>
                  </a:tcPr>
                </a:tc>
                <a:extLst>
                  <a:ext uri="{0D108BD9-81ED-4DB2-BD59-A6C34878D82A}">
                    <a16:rowId xmlns:a16="http://schemas.microsoft.com/office/drawing/2014/main" val="3027208676"/>
                  </a:ext>
                </a:extLst>
              </a:tr>
            </a:tbl>
          </a:graphicData>
        </a:graphic>
      </p:graphicFrame>
      <p:graphicFrame>
        <p:nvGraphicFramePr>
          <p:cNvPr id="34" name="Table 33"/>
          <p:cNvGraphicFramePr>
            <a:graphicFrameLocks noGrp="1"/>
          </p:cNvGraphicFramePr>
          <p:nvPr>
            <p:extLst/>
          </p:nvPr>
        </p:nvGraphicFramePr>
        <p:xfrm>
          <a:off x="6709410" y="2586798"/>
          <a:ext cx="4537710" cy="1097280"/>
        </p:xfrm>
        <a:graphic>
          <a:graphicData uri="http://schemas.openxmlformats.org/drawingml/2006/table">
            <a:tbl>
              <a:tblPr firstRow="1" firstCol="1" bandRow="1">
                <a:tableStyleId>{5C22544A-7EE6-4342-B048-85BDC9FD1C3A}</a:tableStyleId>
              </a:tblPr>
              <a:tblGrid>
                <a:gridCol w="4537710">
                  <a:extLst>
                    <a:ext uri="{9D8B030D-6E8A-4147-A177-3AD203B41FA5}">
                      <a16:colId xmlns:a16="http://schemas.microsoft.com/office/drawing/2014/main" val="941331512"/>
                    </a:ext>
                  </a:extLst>
                </a:gridCol>
              </a:tblGrid>
              <a:tr h="603320">
                <a:tc>
                  <a:txBody>
                    <a:bodyPr/>
                    <a:lstStyle/>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0" dirty="0" smtClean="0">
                          <a:solidFill>
                            <a:schemeClr val="tx1"/>
                          </a:solidFill>
                          <a:latin typeface="Arial" panose="020B0604020202020204" pitchFamily="34" charset="0"/>
                          <a:cs typeface="Arial" panose="020B0604020202020204" pitchFamily="34" charset="0"/>
                        </a:rPr>
                        <a:t>Catchment properties</a:t>
                      </a:r>
                      <a:r>
                        <a:rPr lang="en-US" sz="1600" b="0" baseline="0" dirty="0" smtClean="0">
                          <a:solidFill>
                            <a:schemeClr val="tx1"/>
                          </a:solidFill>
                          <a:latin typeface="Arial" panose="020B0604020202020204" pitchFamily="34" charset="0"/>
                          <a:cs typeface="Arial" panose="020B0604020202020204" pitchFamily="34" charset="0"/>
                        </a:rPr>
                        <a:t> are not considered</a:t>
                      </a:r>
                      <a:r>
                        <a:rPr lang="en-US" sz="1600" b="0" baseline="30000" dirty="0" smtClean="0">
                          <a:solidFill>
                            <a:schemeClr val="tx1"/>
                          </a:solidFill>
                          <a:latin typeface="Arial" panose="020B0604020202020204" pitchFamily="34" charset="0"/>
                          <a:cs typeface="Arial" panose="020B0604020202020204" pitchFamily="34" charset="0"/>
                        </a:rPr>
                        <a:t>1</a:t>
                      </a:r>
                    </a:p>
                    <a:p>
                      <a:pPr marL="285750" indent="-285750" algn="just">
                        <a:lnSpc>
                          <a:spcPct val="150000"/>
                        </a:lnSpc>
                        <a:buFont typeface="Arial" panose="020B0604020202020204" pitchFamily="34" charset="0"/>
                        <a:buChar char="•"/>
                      </a:pPr>
                      <a:r>
                        <a:rPr lang="en-US" sz="1600" b="0" baseline="0" dirty="0" smtClean="0">
                          <a:solidFill>
                            <a:schemeClr val="tx1"/>
                          </a:solidFill>
                          <a:latin typeface="Arial" panose="020B0604020202020204" pitchFamily="34" charset="0"/>
                          <a:cs typeface="Arial" panose="020B0604020202020204" pitchFamily="34" charset="0"/>
                        </a:rPr>
                        <a:t>Urban area: Homogeneous typologies</a:t>
                      </a:r>
                      <a:r>
                        <a:rPr lang="en-US" sz="1600" b="0" baseline="30000" dirty="0" smtClean="0">
                          <a:solidFill>
                            <a:schemeClr val="tx1"/>
                          </a:solidFill>
                          <a:latin typeface="Arial" panose="020B0604020202020204" pitchFamily="34" charset="0"/>
                          <a:cs typeface="Arial" panose="020B0604020202020204" pitchFamily="34" charset="0"/>
                        </a:rPr>
                        <a:t>2</a:t>
                      </a:r>
                    </a:p>
                    <a:p>
                      <a:pPr marL="285750" indent="-285750" algn="just">
                        <a:lnSpc>
                          <a:spcPct val="150000"/>
                        </a:lnSpc>
                        <a:buFont typeface="Arial" panose="020B0604020202020204" pitchFamily="34" charset="0"/>
                        <a:buChar char="•"/>
                      </a:pPr>
                      <a:r>
                        <a:rPr lang="en-US" sz="1600" b="0" baseline="0" dirty="0" smtClean="0">
                          <a:solidFill>
                            <a:schemeClr val="tx1"/>
                          </a:solidFill>
                          <a:latin typeface="Arial" panose="020B0604020202020204" pitchFamily="34" charset="0"/>
                          <a:cs typeface="Arial" panose="020B0604020202020204" pitchFamily="34" charset="0"/>
                        </a:rPr>
                        <a:t>Lacks integration with a hydrologic model</a:t>
                      </a:r>
                      <a:r>
                        <a:rPr lang="en-US" sz="1600" b="0" baseline="30000" dirty="0" smtClean="0">
                          <a:solidFill>
                            <a:schemeClr val="tx1"/>
                          </a:solidFill>
                          <a:latin typeface="Arial" panose="020B0604020202020204" pitchFamily="34" charset="0"/>
                          <a:cs typeface="Arial" panose="020B0604020202020204" pitchFamily="34" charset="0"/>
                        </a:rPr>
                        <a:t>2</a:t>
                      </a:r>
                    </a:p>
                  </a:txBody>
                  <a:tcPr marL="68580" marR="68580" marT="0" marB="0" anchor="ctr">
                    <a:solidFill>
                      <a:srgbClr val="F5F5F5"/>
                    </a:solidFill>
                  </a:tcPr>
                </a:tc>
                <a:extLst>
                  <a:ext uri="{0D108BD9-81ED-4DB2-BD59-A6C34878D82A}">
                    <a16:rowId xmlns:a16="http://schemas.microsoft.com/office/drawing/2014/main" val="3027208676"/>
                  </a:ext>
                </a:extLst>
              </a:tr>
            </a:tbl>
          </a:graphicData>
        </a:graphic>
      </p:graphicFrame>
      <p:graphicFrame>
        <p:nvGraphicFramePr>
          <p:cNvPr id="35" name="Table 34"/>
          <p:cNvGraphicFramePr>
            <a:graphicFrameLocks noGrp="1"/>
          </p:cNvGraphicFramePr>
          <p:nvPr>
            <p:extLst/>
          </p:nvPr>
        </p:nvGraphicFramePr>
        <p:xfrm>
          <a:off x="6709410" y="4212773"/>
          <a:ext cx="4537710" cy="1706880"/>
        </p:xfrm>
        <a:graphic>
          <a:graphicData uri="http://schemas.openxmlformats.org/drawingml/2006/table">
            <a:tbl>
              <a:tblPr firstRow="1" firstCol="1" bandRow="1">
                <a:tableStyleId>{5C22544A-7EE6-4342-B048-85BDC9FD1C3A}</a:tableStyleId>
              </a:tblPr>
              <a:tblGrid>
                <a:gridCol w="4537710">
                  <a:extLst>
                    <a:ext uri="{9D8B030D-6E8A-4147-A177-3AD203B41FA5}">
                      <a16:colId xmlns:a16="http://schemas.microsoft.com/office/drawing/2014/main" val="941331512"/>
                    </a:ext>
                  </a:extLst>
                </a:gridCol>
              </a:tblGrid>
              <a:tr h="603320">
                <a:tc>
                  <a:txBody>
                    <a:bodyPr/>
                    <a:lstStyle/>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0" baseline="0" dirty="0" smtClean="0">
                          <a:solidFill>
                            <a:schemeClr val="tx1"/>
                          </a:solidFill>
                          <a:latin typeface="Arial" panose="020B0604020202020204" pitchFamily="34" charset="0"/>
                          <a:cs typeface="Arial" panose="020B0604020202020204" pitchFamily="34" charset="0"/>
                        </a:rPr>
                        <a:t>Fixed percentage of </a:t>
                      </a:r>
                      <a:r>
                        <a:rPr lang="en-US" sz="1600" b="0" baseline="0" dirty="0" err="1" smtClean="0">
                          <a:solidFill>
                            <a:schemeClr val="tx1"/>
                          </a:solidFill>
                          <a:latin typeface="Arial" panose="020B0604020202020204" pitchFamily="34" charset="0"/>
                          <a:cs typeface="Arial" panose="020B0604020202020204" pitchFamily="34" charset="0"/>
                        </a:rPr>
                        <a:t>SuDS</a:t>
                      </a:r>
                      <a:r>
                        <a:rPr lang="en-US" sz="1600" b="0" baseline="0" dirty="0" smtClean="0">
                          <a:solidFill>
                            <a:schemeClr val="tx1"/>
                          </a:solidFill>
                          <a:latin typeface="Arial" panose="020B0604020202020204" pitchFamily="34" charset="0"/>
                          <a:cs typeface="Arial" panose="020B0604020202020204" pitchFamily="34" charset="0"/>
                        </a:rPr>
                        <a:t> elements</a:t>
                      </a:r>
                      <a:r>
                        <a:rPr lang="en-US" sz="1600" b="0" baseline="30000" dirty="0" smtClean="0">
                          <a:solidFill>
                            <a:schemeClr val="tx1"/>
                          </a:solidFill>
                          <a:latin typeface="Arial" panose="020B0604020202020204" pitchFamily="34" charset="0"/>
                          <a:cs typeface="Arial" panose="020B0604020202020204" pitchFamily="34" charset="0"/>
                        </a:rPr>
                        <a:t>1</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0" baseline="0" dirty="0" smtClean="0">
                          <a:solidFill>
                            <a:schemeClr val="tx1"/>
                          </a:solidFill>
                          <a:latin typeface="Arial" panose="020B0604020202020204" pitchFamily="34" charset="0"/>
                          <a:cs typeface="Arial" panose="020B0604020202020204" pitchFamily="34" charset="0"/>
                        </a:rPr>
                        <a:t>Implementation rates of </a:t>
                      </a:r>
                      <a:r>
                        <a:rPr lang="en-US" sz="1600" b="0" baseline="0" dirty="0" err="1" smtClean="0">
                          <a:solidFill>
                            <a:schemeClr val="tx1"/>
                          </a:solidFill>
                          <a:latin typeface="Arial" panose="020B0604020202020204" pitchFamily="34" charset="0"/>
                          <a:cs typeface="Arial" panose="020B0604020202020204" pitchFamily="34" charset="0"/>
                        </a:rPr>
                        <a:t>SuDS</a:t>
                      </a:r>
                      <a:r>
                        <a:rPr lang="en-US" sz="1600" b="0" baseline="0" dirty="0" smtClean="0">
                          <a:solidFill>
                            <a:schemeClr val="tx1"/>
                          </a:solidFill>
                          <a:latin typeface="Arial" panose="020B0604020202020204" pitchFamily="34" charset="0"/>
                          <a:cs typeface="Arial" panose="020B0604020202020204" pitchFamily="34" charset="0"/>
                        </a:rPr>
                        <a:t>: Uniform across catchments</a:t>
                      </a:r>
                      <a:r>
                        <a:rPr lang="en-US" sz="1600" b="0" baseline="30000" dirty="0" smtClean="0">
                          <a:solidFill>
                            <a:schemeClr val="tx1"/>
                          </a:solidFill>
                          <a:latin typeface="Arial" panose="020B0604020202020204" pitchFamily="34" charset="0"/>
                          <a:cs typeface="Arial" panose="020B0604020202020204" pitchFamily="34" charset="0"/>
                        </a:rPr>
                        <a:t>2</a:t>
                      </a:r>
                    </a:p>
                    <a:p>
                      <a:pPr marL="285750" marR="0" lvl="0" indent="-28575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b="0" baseline="0" dirty="0" smtClean="0">
                          <a:solidFill>
                            <a:schemeClr val="tx1"/>
                          </a:solidFill>
                          <a:latin typeface="Arial" panose="020B0604020202020204" pitchFamily="34" charset="0"/>
                          <a:cs typeface="Arial" panose="020B0604020202020204" pitchFamily="34" charset="0"/>
                        </a:rPr>
                        <a:t>Pre-defined locations for Detention basins</a:t>
                      </a:r>
                      <a:r>
                        <a:rPr lang="en-US" sz="1600" b="0" baseline="30000" dirty="0" smtClean="0">
                          <a:solidFill>
                            <a:schemeClr val="tx1"/>
                          </a:solidFill>
                          <a:latin typeface="Arial" panose="020B0604020202020204" pitchFamily="34" charset="0"/>
                          <a:cs typeface="Arial" panose="020B0604020202020204" pitchFamily="34" charset="0"/>
                        </a:rPr>
                        <a:t>3</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lang="en-US" sz="1600" b="0" baseline="30000" dirty="0" smtClean="0">
                        <a:solidFill>
                          <a:schemeClr val="tx1"/>
                        </a:solidFill>
                        <a:latin typeface="Arial" panose="020B0604020202020204" pitchFamily="34" charset="0"/>
                        <a:cs typeface="Arial" panose="020B0604020202020204" pitchFamily="34" charset="0"/>
                      </a:endParaRPr>
                    </a:p>
                  </a:txBody>
                  <a:tcPr marL="68580" marR="68580" marT="0" marB="0" anchor="ctr">
                    <a:solidFill>
                      <a:srgbClr val="F5F5F5"/>
                    </a:solidFill>
                  </a:tcPr>
                </a:tc>
                <a:extLst>
                  <a:ext uri="{0D108BD9-81ED-4DB2-BD59-A6C34878D82A}">
                    <a16:rowId xmlns:a16="http://schemas.microsoft.com/office/drawing/2014/main" val="3027208676"/>
                  </a:ext>
                </a:extLst>
              </a:tr>
            </a:tbl>
          </a:graphicData>
        </a:graphic>
      </p:graphicFrame>
      <p:graphicFrame>
        <p:nvGraphicFramePr>
          <p:cNvPr id="23" name="Table 22"/>
          <p:cNvGraphicFramePr>
            <a:graphicFrameLocks noGrp="1"/>
          </p:cNvGraphicFramePr>
          <p:nvPr>
            <p:extLst/>
          </p:nvPr>
        </p:nvGraphicFramePr>
        <p:xfrm>
          <a:off x="5097295" y="6004560"/>
          <a:ext cx="6149826" cy="731520"/>
        </p:xfrm>
        <a:graphic>
          <a:graphicData uri="http://schemas.openxmlformats.org/drawingml/2006/table">
            <a:tbl>
              <a:tblPr firstRow="1" firstCol="1" bandRow="1">
                <a:tableStyleId>{5C22544A-7EE6-4342-B048-85BDC9FD1C3A}</a:tableStyleId>
              </a:tblPr>
              <a:tblGrid>
                <a:gridCol w="6149826">
                  <a:extLst>
                    <a:ext uri="{9D8B030D-6E8A-4147-A177-3AD203B41FA5}">
                      <a16:colId xmlns:a16="http://schemas.microsoft.com/office/drawing/2014/main" val="941331512"/>
                    </a:ext>
                  </a:extLst>
                </a:gridCol>
              </a:tblGrid>
              <a:tr h="603320">
                <a:tc>
                  <a:txBody>
                    <a:bodyPr/>
                    <a:lstStyle/>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dirty="0" smtClean="0">
                          <a:solidFill>
                            <a:schemeClr val="tx1"/>
                          </a:solidFill>
                          <a:latin typeface="Arial" panose="020B0604020202020204" pitchFamily="34" charset="0"/>
                          <a:cs typeface="Arial" panose="020B0604020202020204" pitchFamily="34" charset="0"/>
                        </a:rPr>
                        <a:t>To decide “Which element?” and “Where to locate?”</a:t>
                      </a: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dirty="0" smtClean="0">
                          <a:solidFill>
                            <a:schemeClr val="tx1"/>
                          </a:solidFill>
                          <a:latin typeface="Arial" panose="020B0604020202020204" pitchFamily="34" charset="0"/>
                          <a:cs typeface="Arial" panose="020B0604020202020204" pitchFamily="34" charset="0"/>
                        </a:rPr>
                        <a:t>To determine “Which element?” and “How much?”</a:t>
                      </a:r>
                      <a:endParaRPr lang="en-US" sz="1600" b="1" dirty="0" smtClean="0">
                        <a:solidFill>
                          <a:schemeClr val="tx1"/>
                        </a:solidFill>
                        <a:latin typeface="Arial" panose="020B0604020202020204" pitchFamily="34" charset="0"/>
                        <a:cs typeface="Arial" panose="020B0604020202020204" pitchFamily="34" charset="0"/>
                      </a:endParaRPr>
                    </a:p>
                  </a:txBody>
                  <a:tcPr marL="68580" marR="68580" marT="0" marB="0" anchor="ctr">
                    <a:solidFill>
                      <a:srgbClr val="F5F5F5"/>
                    </a:solidFill>
                  </a:tcPr>
                </a:tc>
                <a:extLst>
                  <a:ext uri="{0D108BD9-81ED-4DB2-BD59-A6C34878D82A}">
                    <a16:rowId xmlns:a16="http://schemas.microsoft.com/office/drawing/2014/main" val="3027208676"/>
                  </a:ext>
                </a:extLst>
              </a:tr>
            </a:tbl>
          </a:graphicData>
        </a:graphic>
      </p:graphicFrame>
      <p:graphicFrame>
        <p:nvGraphicFramePr>
          <p:cNvPr id="27" name="Table 26"/>
          <p:cNvGraphicFramePr>
            <a:graphicFrameLocks noGrp="1"/>
          </p:cNvGraphicFramePr>
          <p:nvPr>
            <p:extLst/>
          </p:nvPr>
        </p:nvGraphicFramePr>
        <p:xfrm>
          <a:off x="864630" y="6096000"/>
          <a:ext cx="3123710" cy="548640"/>
        </p:xfrm>
        <a:graphic>
          <a:graphicData uri="http://schemas.openxmlformats.org/drawingml/2006/table">
            <a:tbl>
              <a:tblPr firstRow="1" firstCol="1" bandRow="1">
                <a:tableStyleId>{5C22544A-7EE6-4342-B048-85BDC9FD1C3A}</a:tableStyleId>
              </a:tblPr>
              <a:tblGrid>
                <a:gridCol w="3123710">
                  <a:extLst>
                    <a:ext uri="{9D8B030D-6E8A-4147-A177-3AD203B41FA5}">
                      <a16:colId xmlns:a16="http://schemas.microsoft.com/office/drawing/2014/main" val="941331512"/>
                    </a:ext>
                  </a:extLst>
                </a:gridCol>
              </a:tblGrid>
              <a:tr h="548640">
                <a:tc>
                  <a:txBody>
                    <a:bodyPr/>
                    <a:lstStyle/>
                    <a:p>
                      <a:pPr marL="0" marR="0" lvl="0" indent="0" algn="ctr"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kern="1200" dirty="0" smtClean="0">
                          <a:solidFill>
                            <a:schemeClr val="tx1"/>
                          </a:solidFill>
                          <a:effectLst/>
                          <a:latin typeface="Arial" panose="020B0604020202020204" pitchFamily="34" charset="0"/>
                          <a:ea typeface="+mn-ea"/>
                          <a:cs typeface="Arial" panose="020B0604020202020204" pitchFamily="34" charset="0"/>
                        </a:rPr>
                        <a:t>Existing Frameworks</a:t>
                      </a:r>
                      <a:endParaRPr lang="en-US" sz="1800" b="1" kern="1200" baseline="0" dirty="0" smtClean="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1F7FD"/>
                    </a:solidFill>
                  </a:tcPr>
                </a:tc>
                <a:extLst>
                  <a:ext uri="{0D108BD9-81ED-4DB2-BD59-A6C34878D82A}">
                    <a16:rowId xmlns:a16="http://schemas.microsoft.com/office/drawing/2014/main" val="3027208676"/>
                  </a:ext>
                </a:extLst>
              </a:tr>
            </a:tbl>
          </a:graphicData>
        </a:graphic>
      </p:graphicFrame>
      <p:cxnSp>
        <p:nvCxnSpPr>
          <p:cNvPr id="29" name="Straight Arrow Connector 28"/>
          <p:cNvCxnSpPr>
            <a:endCxn id="23" idx="1"/>
          </p:cNvCxnSpPr>
          <p:nvPr/>
        </p:nvCxnSpPr>
        <p:spPr>
          <a:xfrm flipV="1">
            <a:off x="3976673" y="6370320"/>
            <a:ext cx="1120622" cy="2"/>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a:stretch>
            <a:fillRect/>
          </a:stretch>
        </p:blipFill>
        <p:spPr>
          <a:xfrm>
            <a:off x="0" y="20595"/>
            <a:ext cx="1341120" cy="395423"/>
          </a:xfrm>
          <a:prstGeom prst="rect">
            <a:avLst/>
          </a:prstGeom>
        </p:spPr>
      </p:pic>
    </p:spTree>
    <p:extLst>
      <p:ext uri="{BB962C8B-B14F-4D97-AF65-F5344CB8AC3E}">
        <p14:creationId xmlns:p14="http://schemas.microsoft.com/office/powerpoint/2010/main" val="13086993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C1B1D5-D5C6-4B49-87C1-B960C629B256}"/>
              </a:ext>
            </a:extLst>
          </p:cNvPr>
          <p:cNvSpPr txBox="1"/>
          <p:nvPr/>
        </p:nvSpPr>
        <p:spPr>
          <a:xfrm>
            <a:off x="449179" y="66100"/>
            <a:ext cx="11349068" cy="399122"/>
          </a:xfrm>
          <a:prstGeom prst="rect">
            <a:avLst/>
          </a:prstGeom>
          <a:noFill/>
        </p:spPr>
        <p:txBody>
          <a:bodyPr wrap="square" rtlCol="0">
            <a:spAutoFit/>
          </a:bodyPr>
          <a:lstStyle/>
          <a:p>
            <a:pPr algn="ctr"/>
            <a:r>
              <a:rPr lang="en-US" sz="2000" b="1" dirty="0" smtClean="0">
                <a:latin typeface="Arial" panose="020B0604020202020204" pitchFamily="34" charset="0"/>
                <a:cs typeface="Arial" panose="020B0604020202020204" pitchFamily="34" charset="0"/>
              </a:rPr>
              <a:t>Assessment of </a:t>
            </a:r>
            <a:r>
              <a:rPr lang="en-US" sz="2000" b="1" dirty="0" err="1" smtClean="0">
                <a:latin typeface="Arial" panose="020B0604020202020204" pitchFamily="34" charset="0"/>
                <a:cs typeface="Arial" panose="020B0604020202020204" pitchFamily="34" charset="0"/>
              </a:rPr>
              <a:t>SuDS</a:t>
            </a:r>
            <a:r>
              <a:rPr lang="en-US" sz="2000" b="1" dirty="0" smtClean="0">
                <a:latin typeface="Arial" panose="020B0604020202020204" pitchFamily="34" charset="0"/>
                <a:cs typeface="Arial" panose="020B0604020202020204" pitchFamily="34" charset="0"/>
              </a:rPr>
              <a:t> at a River basin scale</a:t>
            </a:r>
            <a:endParaRPr lang="en-IN" sz="2000" b="1" dirty="0">
              <a:latin typeface="Arial" panose="020B0604020202020204" pitchFamily="34" charset="0"/>
              <a:cs typeface="Arial" panose="020B0604020202020204" pitchFamily="34" charset="0"/>
            </a:endParaRPr>
          </a:p>
        </p:txBody>
      </p:sp>
      <p:sp>
        <p:nvSpPr>
          <p:cNvPr id="12" name="Slide Number Placeholder 11"/>
          <p:cNvSpPr>
            <a:spLocks noGrp="1"/>
          </p:cNvSpPr>
          <p:nvPr>
            <p:ph type="sldNum" sz="quarter" idx="12"/>
          </p:nvPr>
        </p:nvSpPr>
        <p:spPr>
          <a:xfrm>
            <a:off x="11798247" y="6464882"/>
            <a:ext cx="365760" cy="365125"/>
          </a:xfrm>
          <a:solidFill>
            <a:srgbClr val="FAFAFA"/>
          </a:solidFill>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6</a:t>
            </a:fld>
            <a:endParaRPr lang="en-IN" sz="1200" dirty="0">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5243B5F-655A-480E-834A-7315637D6115}"/>
              </a:ext>
            </a:extLst>
          </p:cNvPr>
          <p:cNvSpPr txBox="1"/>
          <p:nvPr/>
        </p:nvSpPr>
        <p:spPr>
          <a:xfrm>
            <a:off x="535739" y="4052688"/>
            <a:ext cx="3566160" cy="461665"/>
          </a:xfrm>
          <a:prstGeom prst="rect">
            <a:avLst/>
          </a:prstGeom>
          <a:solidFill>
            <a:schemeClr val="accent2">
              <a:lumMod val="20000"/>
              <a:lumOff val="80000"/>
            </a:schemeClr>
          </a:solidFill>
        </p:spPr>
        <p:txBody>
          <a:bodyPr wrap="square" rtlCol="0" anchor="ctr">
            <a:spAutoFit/>
          </a:bodyPr>
          <a:lstStyle/>
          <a:p>
            <a:pPr lvl="0" algn="ctr">
              <a:lnSpc>
                <a:spcPct val="150000"/>
              </a:lnSpc>
            </a:pPr>
            <a:r>
              <a:rPr lang="en-IN" sz="1600" dirty="0" smtClean="0">
                <a:latin typeface="Arial" panose="020B0604020202020204" pitchFamily="34" charset="0"/>
                <a:cs typeface="Arial" panose="020B0604020202020204" pitchFamily="34" charset="0"/>
              </a:rPr>
              <a:t>Weights: Objective Method</a:t>
            </a:r>
          </a:p>
        </p:txBody>
      </p:sp>
      <p:sp>
        <p:nvSpPr>
          <p:cNvPr id="21" name="TextBox 20">
            <a:extLst>
              <a:ext uri="{FF2B5EF4-FFF2-40B4-BE49-F238E27FC236}">
                <a16:creationId xmlns:a16="http://schemas.microsoft.com/office/drawing/2014/main" id="{75243B5F-655A-480E-834A-7315637D6115}"/>
              </a:ext>
            </a:extLst>
          </p:cNvPr>
          <p:cNvSpPr txBox="1"/>
          <p:nvPr/>
        </p:nvSpPr>
        <p:spPr>
          <a:xfrm>
            <a:off x="8051626" y="4052688"/>
            <a:ext cx="3474720" cy="461665"/>
          </a:xfrm>
          <a:prstGeom prst="rect">
            <a:avLst/>
          </a:prstGeom>
          <a:solidFill>
            <a:schemeClr val="accent2">
              <a:lumMod val="20000"/>
              <a:lumOff val="80000"/>
            </a:schemeClr>
          </a:solidFill>
        </p:spPr>
        <p:txBody>
          <a:bodyPr wrap="square" rtlCol="0" anchor="ctr">
            <a:spAutoFit/>
          </a:bodyPr>
          <a:lstStyle/>
          <a:p>
            <a:pPr lvl="0" algn="ctr">
              <a:lnSpc>
                <a:spcPct val="150000"/>
              </a:lnSpc>
            </a:pPr>
            <a:r>
              <a:rPr lang="en-IN" sz="1600" dirty="0" smtClean="0">
                <a:latin typeface="Arial" panose="020B0604020202020204" pitchFamily="34" charset="0"/>
                <a:cs typeface="Arial" panose="020B0604020202020204" pitchFamily="34" charset="0"/>
              </a:rPr>
              <a:t>Areal Constraints for </a:t>
            </a:r>
            <a:r>
              <a:rPr lang="en-IN" sz="1600" dirty="0" err="1" smtClean="0">
                <a:latin typeface="Arial" panose="020B0604020202020204" pitchFamily="34" charset="0"/>
                <a:cs typeface="Arial" panose="020B0604020202020204" pitchFamily="34" charset="0"/>
              </a:rPr>
              <a:t>SuDS</a:t>
            </a:r>
            <a:endParaRPr lang="en-IN" sz="1600" dirty="0" smtClean="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61BE0C8F-388A-48C4-AC0B-0ACEEECE5BC6}"/>
              </a:ext>
            </a:extLst>
          </p:cNvPr>
          <p:cNvGrpSpPr/>
          <p:nvPr/>
        </p:nvGrpSpPr>
        <p:grpSpPr>
          <a:xfrm>
            <a:off x="535739" y="1568584"/>
            <a:ext cx="11193928" cy="4939538"/>
            <a:chOff x="576605" y="2436288"/>
            <a:chExt cx="11193928" cy="4939538"/>
          </a:xfrm>
        </p:grpSpPr>
        <p:sp>
          <p:nvSpPr>
            <p:cNvPr id="9" name="Rectangle: Rounded Corners 5">
              <a:extLst>
                <a:ext uri="{FF2B5EF4-FFF2-40B4-BE49-F238E27FC236}">
                  <a16:creationId xmlns:a16="http://schemas.microsoft.com/office/drawing/2014/main" id="{3D8C9FAC-BB67-4568-88C8-BE2E7AC1EE13}"/>
                </a:ext>
              </a:extLst>
            </p:cNvPr>
            <p:cNvSpPr/>
            <p:nvPr/>
          </p:nvSpPr>
          <p:spPr>
            <a:xfrm>
              <a:off x="576605" y="6254422"/>
              <a:ext cx="11193928" cy="1121404"/>
            </a:xfrm>
            <a:prstGeom prst="roundRect">
              <a:avLst/>
            </a:prstGeom>
            <a:solidFill>
              <a:srgbClr val="F9F9F9"/>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1600" b="1" dirty="0">
                  <a:solidFill>
                    <a:schemeClr val="tx1"/>
                  </a:solidFill>
                  <a:latin typeface="Arial" panose="020B0604020202020204" pitchFamily="34" charset="0"/>
                  <a:cs typeface="Arial" panose="020B0604020202020204" pitchFamily="34" charset="0"/>
                </a:rPr>
                <a:t>A Multi-Criteria based Multi-Objective Simulation and Optimization Framework </a:t>
              </a:r>
              <a:r>
                <a:rPr lang="en-US" sz="1600" b="1" dirty="0" smtClean="0">
                  <a:solidFill>
                    <a:schemeClr val="tx1"/>
                  </a:solidFill>
                  <a:latin typeface="Arial" panose="020B0604020202020204" pitchFamily="34" charset="0"/>
                  <a:cs typeface="Arial" panose="020B0604020202020204" pitchFamily="34" charset="0"/>
                </a:rPr>
                <a:t>using an Evolutionary Algorithm integrated with a Hydrologic Model</a:t>
              </a:r>
              <a:endParaRPr lang="en-US" sz="1600" dirty="0">
                <a:solidFill>
                  <a:schemeClr val="tx1"/>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7BA7301E-1916-4B1A-8F14-91BBAC7E45C5}"/>
                </a:ext>
              </a:extLst>
            </p:cNvPr>
            <p:cNvGrpSpPr/>
            <p:nvPr/>
          </p:nvGrpSpPr>
          <p:grpSpPr>
            <a:xfrm>
              <a:off x="576605" y="2436288"/>
              <a:ext cx="10990607" cy="3818134"/>
              <a:chOff x="576605" y="2715165"/>
              <a:chExt cx="10990607" cy="3818134"/>
            </a:xfrm>
          </p:grpSpPr>
          <p:cxnSp>
            <p:nvCxnSpPr>
              <p:cNvPr id="11" name="Straight Connector 10">
                <a:extLst>
                  <a:ext uri="{FF2B5EF4-FFF2-40B4-BE49-F238E27FC236}">
                    <a16:creationId xmlns:a16="http://schemas.microsoft.com/office/drawing/2014/main" id="{469D78C6-FA99-4B2E-8A4D-66E03AE3C162}"/>
                  </a:ext>
                </a:extLst>
              </p:cNvPr>
              <p:cNvCxnSpPr>
                <a:cxnSpLocks/>
                <a:stCxn id="16" idx="2"/>
                <a:endCxn id="9" idx="0"/>
              </p:cNvCxnSpPr>
              <p:nvPr/>
            </p:nvCxnSpPr>
            <p:spPr>
              <a:xfrm>
                <a:off x="6164579" y="3971483"/>
                <a:ext cx="8990" cy="2561816"/>
              </a:xfrm>
              <a:prstGeom prst="line">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CB05B327-71C3-4CD2-95C5-8CE94412D9E4}"/>
                  </a:ext>
                </a:extLst>
              </p:cNvPr>
              <p:cNvGrpSpPr/>
              <p:nvPr/>
            </p:nvGrpSpPr>
            <p:grpSpPr>
              <a:xfrm>
                <a:off x="576605" y="2715165"/>
                <a:ext cx="10990607" cy="2252865"/>
                <a:chOff x="408493" y="3468131"/>
                <a:chExt cx="10990607" cy="2252865"/>
              </a:xfrm>
              <a:noFill/>
            </p:grpSpPr>
            <p:cxnSp>
              <p:nvCxnSpPr>
                <p:cNvPr id="14" name="Straight Connector 13">
                  <a:extLst>
                    <a:ext uri="{FF2B5EF4-FFF2-40B4-BE49-F238E27FC236}">
                      <a16:creationId xmlns:a16="http://schemas.microsoft.com/office/drawing/2014/main" id="{5A3B285C-97B4-4D2C-B619-ED94A48AFABA}"/>
                    </a:ext>
                  </a:extLst>
                </p:cNvPr>
                <p:cNvCxnSpPr>
                  <a:cxnSpLocks/>
                  <a:stCxn id="16" idx="1"/>
                </p:cNvCxnSpPr>
                <p:nvPr/>
              </p:nvCxnSpPr>
              <p:spPr>
                <a:xfrm flipH="1">
                  <a:off x="3857135" y="4096290"/>
                  <a:ext cx="960983" cy="643724"/>
                </a:xfrm>
                <a:prstGeom prst="line">
                  <a:avLst/>
                </a:prstGeom>
                <a:grpFill/>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A53D42A-DF46-4AC7-A62E-6190D3E74C76}"/>
                    </a:ext>
                  </a:extLst>
                </p:cNvPr>
                <p:cNvCxnSpPr>
                  <a:cxnSpLocks/>
                  <a:stCxn id="16" idx="3"/>
                </p:cNvCxnSpPr>
                <p:nvPr/>
              </p:nvCxnSpPr>
              <p:spPr>
                <a:xfrm>
                  <a:off x="7174815" y="4096290"/>
                  <a:ext cx="811257" cy="639589"/>
                </a:xfrm>
                <a:prstGeom prst="line">
                  <a:avLst/>
                </a:prstGeom>
                <a:grpFill/>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Rectangle: Rounded Corners 11">
                  <a:extLst>
                    <a:ext uri="{FF2B5EF4-FFF2-40B4-BE49-F238E27FC236}">
                      <a16:creationId xmlns:a16="http://schemas.microsoft.com/office/drawing/2014/main" id="{125E5233-DC2E-4F23-93DC-C0A6C7E12E13}"/>
                    </a:ext>
                  </a:extLst>
                </p:cNvPr>
                <p:cNvSpPr/>
                <p:nvPr/>
              </p:nvSpPr>
              <p:spPr>
                <a:xfrm>
                  <a:off x="4818118" y="3468131"/>
                  <a:ext cx="2356697" cy="1256318"/>
                </a:xfrm>
                <a:prstGeom prst="roundRect">
                  <a:avLst/>
                </a:prstGeom>
                <a:solidFill>
                  <a:srgbClr val="F9F9F9"/>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IN" sz="1600" b="1" dirty="0" smtClean="0">
                      <a:solidFill>
                        <a:schemeClr val="tx1"/>
                      </a:solidFill>
                      <a:latin typeface="Arial" panose="020B0604020202020204" pitchFamily="34" charset="0"/>
                      <a:cs typeface="Arial" panose="020B0604020202020204" pitchFamily="34" charset="0"/>
                    </a:rPr>
                    <a:t>Planning</a:t>
                  </a:r>
                </a:p>
                <a:p>
                  <a:pPr algn="ctr">
                    <a:lnSpc>
                      <a:spcPct val="150000"/>
                    </a:lnSpc>
                  </a:pPr>
                  <a:r>
                    <a:rPr lang="en-IN" sz="1600" b="1" dirty="0" smtClean="0">
                      <a:solidFill>
                        <a:schemeClr val="tx1"/>
                      </a:solidFill>
                      <a:latin typeface="Arial" panose="020B0604020202020204" pitchFamily="34" charset="0"/>
                      <a:cs typeface="Arial" panose="020B0604020202020204" pitchFamily="34" charset="0"/>
                    </a:rPr>
                    <a:t>Design </a:t>
                  </a:r>
                </a:p>
                <a:p>
                  <a:pPr algn="ctr">
                    <a:lnSpc>
                      <a:spcPct val="150000"/>
                    </a:lnSpc>
                  </a:pPr>
                  <a:r>
                    <a:rPr lang="en-IN" sz="1600" b="1" dirty="0" smtClean="0">
                      <a:solidFill>
                        <a:schemeClr val="tx1"/>
                      </a:solidFill>
                      <a:latin typeface="Arial" panose="020B0604020202020204" pitchFamily="34" charset="0"/>
                      <a:cs typeface="Arial" panose="020B0604020202020204" pitchFamily="34" charset="0"/>
                    </a:rPr>
                    <a:t>Analysis</a:t>
                  </a:r>
                  <a:endParaRPr lang="en-IN" sz="1600" b="1" dirty="0">
                    <a:solidFill>
                      <a:schemeClr val="tx1"/>
                    </a:solidFill>
                    <a:latin typeface="Arial" panose="020B0604020202020204" pitchFamily="34" charset="0"/>
                    <a:cs typeface="Arial" panose="020B0604020202020204" pitchFamily="34" charset="0"/>
                  </a:endParaRPr>
                </a:p>
              </p:txBody>
            </p:sp>
            <p:sp>
              <p:nvSpPr>
                <p:cNvPr id="17" name="Rectangle: Rounded Corners 12">
                  <a:extLst>
                    <a:ext uri="{FF2B5EF4-FFF2-40B4-BE49-F238E27FC236}">
                      <a16:creationId xmlns:a16="http://schemas.microsoft.com/office/drawing/2014/main" id="{7D10BE59-4601-4816-B610-41534ED43734}"/>
                    </a:ext>
                  </a:extLst>
                </p:cNvPr>
                <p:cNvSpPr/>
                <p:nvPr/>
              </p:nvSpPr>
              <p:spPr>
                <a:xfrm>
                  <a:off x="7924380" y="4735879"/>
                  <a:ext cx="3474720" cy="985117"/>
                </a:xfrm>
                <a:prstGeom prst="roundRect">
                  <a:avLst/>
                </a:prstGeom>
                <a:solidFill>
                  <a:srgbClr val="F9F9F9"/>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IN" sz="1600" b="1" dirty="0" smtClean="0">
                      <a:solidFill>
                        <a:schemeClr val="tx1"/>
                      </a:solidFill>
                      <a:latin typeface="Arial" panose="020B0604020202020204" pitchFamily="34" charset="0"/>
                      <a:cs typeface="Arial" panose="020B0604020202020204" pitchFamily="34" charset="0"/>
                    </a:rPr>
                    <a:t>Simulation – Optimization</a:t>
                  </a:r>
                </a:p>
                <a:p>
                  <a:pPr algn="ctr">
                    <a:lnSpc>
                      <a:spcPct val="150000"/>
                    </a:lnSpc>
                  </a:pPr>
                  <a:r>
                    <a:rPr lang="en-IN" sz="1600" dirty="0" smtClean="0">
                      <a:solidFill>
                        <a:schemeClr val="tx1"/>
                      </a:solidFill>
                      <a:latin typeface="Arial" panose="020B0604020202020204" pitchFamily="34" charset="0"/>
                      <a:cs typeface="Arial" panose="020B0604020202020204" pitchFamily="34" charset="0"/>
                    </a:rPr>
                    <a:t>Which element? &amp; How much?</a:t>
                  </a:r>
                  <a:endParaRPr lang="en-IN" sz="1600" dirty="0">
                    <a:solidFill>
                      <a:schemeClr val="tx1"/>
                    </a:solidFill>
                    <a:latin typeface="Arial" panose="020B0604020202020204" pitchFamily="34" charset="0"/>
                    <a:cs typeface="Arial" panose="020B0604020202020204" pitchFamily="34" charset="0"/>
                  </a:endParaRPr>
                </a:p>
              </p:txBody>
            </p:sp>
            <p:sp>
              <p:nvSpPr>
                <p:cNvPr id="18" name="Rectangle: Rounded Corners 14">
                  <a:extLst>
                    <a:ext uri="{FF2B5EF4-FFF2-40B4-BE49-F238E27FC236}">
                      <a16:creationId xmlns:a16="http://schemas.microsoft.com/office/drawing/2014/main" id="{70CA6C11-B1DE-4FED-8A18-E3D859D3F359}"/>
                    </a:ext>
                  </a:extLst>
                </p:cNvPr>
                <p:cNvSpPr/>
                <p:nvPr/>
              </p:nvSpPr>
              <p:spPr>
                <a:xfrm>
                  <a:off x="408493" y="4702833"/>
                  <a:ext cx="3566160" cy="1018163"/>
                </a:xfrm>
                <a:prstGeom prst="roundRect">
                  <a:avLst/>
                </a:prstGeom>
                <a:solidFill>
                  <a:srgbClr val="F9F9F9"/>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600" b="1" dirty="0" smtClean="0">
                      <a:solidFill>
                        <a:schemeClr val="tx1"/>
                      </a:solidFill>
                      <a:latin typeface="Arial" panose="020B0604020202020204" pitchFamily="34" charset="0"/>
                      <a:cs typeface="Arial" panose="020B0604020202020204" pitchFamily="34" charset="0"/>
                    </a:rPr>
                    <a:t>Multi-Criteria Analysis</a:t>
                  </a:r>
                </a:p>
                <a:p>
                  <a:pPr algn="ctr">
                    <a:lnSpc>
                      <a:spcPct val="150000"/>
                    </a:lnSpc>
                  </a:pPr>
                  <a:r>
                    <a:rPr lang="en-US" sz="1600" dirty="0" smtClean="0">
                      <a:solidFill>
                        <a:schemeClr val="tx1"/>
                      </a:solidFill>
                      <a:latin typeface="Arial" panose="020B0604020202020204" pitchFamily="34" charset="0"/>
                      <a:cs typeface="Arial" panose="020B0604020202020204" pitchFamily="34" charset="0"/>
                    </a:rPr>
                    <a:t>Which element? &amp; Where to locate?</a:t>
                  </a:r>
                  <a:endParaRPr lang="en-US" sz="1600" dirty="0">
                    <a:solidFill>
                      <a:schemeClr val="tx1"/>
                    </a:solidFill>
                    <a:latin typeface="Arial" panose="020B0604020202020204" pitchFamily="34" charset="0"/>
                    <a:cs typeface="Arial" panose="020B0604020202020204" pitchFamily="34" charset="0"/>
                  </a:endParaRPr>
                </a:p>
              </p:txBody>
            </p:sp>
          </p:grpSp>
        </p:grpSp>
      </p:grpSp>
      <p:sp>
        <p:nvSpPr>
          <p:cNvPr id="20" name="TextBox 19">
            <a:extLst>
              <a:ext uri="{FF2B5EF4-FFF2-40B4-BE49-F238E27FC236}">
                <a16:creationId xmlns:a16="http://schemas.microsoft.com/office/drawing/2014/main" id="{75243B5F-655A-480E-834A-7315637D6115}"/>
              </a:ext>
            </a:extLst>
          </p:cNvPr>
          <p:cNvSpPr txBox="1"/>
          <p:nvPr/>
        </p:nvSpPr>
        <p:spPr>
          <a:xfrm>
            <a:off x="8051626" y="4668721"/>
            <a:ext cx="3474720" cy="461665"/>
          </a:xfrm>
          <a:prstGeom prst="rect">
            <a:avLst/>
          </a:prstGeom>
          <a:solidFill>
            <a:schemeClr val="accent2">
              <a:lumMod val="20000"/>
              <a:lumOff val="80000"/>
            </a:schemeClr>
          </a:solidFill>
        </p:spPr>
        <p:txBody>
          <a:bodyPr wrap="square" rtlCol="0" anchor="ctr">
            <a:spAutoFit/>
          </a:bodyPr>
          <a:lstStyle/>
          <a:p>
            <a:pPr lvl="0" algn="ctr">
              <a:lnSpc>
                <a:spcPct val="150000"/>
              </a:lnSpc>
            </a:pPr>
            <a:r>
              <a:rPr lang="en-IN" sz="1600" dirty="0" smtClean="0">
                <a:latin typeface="Arial" panose="020B0604020202020204" pitchFamily="34" charset="0"/>
                <a:cs typeface="Arial" panose="020B0604020202020204" pitchFamily="34" charset="0"/>
              </a:rPr>
              <a:t>%Flow Routed to </a:t>
            </a:r>
            <a:r>
              <a:rPr lang="en-IN" sz="1600" dirty="0" err="1" smtClean="0">
                <a:latin typeface="Arial" panose="020B0604020202020204" pitchFamily="34" charset="0"/>
                <a:cs typeface="Arial" panose="020B0604020202020204" pitchFamily="34" charset="0"/>
              </a:rPr>
              <a:t>SuDS</a:t>
            </a:r>
            <a:endParaRPr lang="en-IN" sz="1600" dirty="0" smtClean="0">
              <a:latin typeface="Arial" panose="020B0604020202020204" pitchFamily="34" charset="0"/>
              <a:cs typeface="Arial" panose="020B0604020202020204" pitchFamily="34" charset="0"/>
            </a:endParaRPr>
          </a:p>
        </p:txBody>
      </p:sp>
      <p:sp>
        <p:nvSpPr>
          <p:cNvPr id="23" name="Rectangle: Rounded Corners 11">
            <a:extLst>
              <a:ext uri="{FF2B5EF4-FFF2-40B4-BE49-F238E27FC236}">
                <a16:creationId xmlns:a16="http://schemas.microsoft.com/office/drawing/2014/main" id="{125E5233-DC2E-4F23-93DC-C0A6C7E12E13}"/>
              </a:ext>
            </a:extLst>
          </p:cNvPr>
          <p:cNvSpPr/>
          <p:nvPr/>
        </p:nvSpPr>
        <p:spPr>
          <a:xfrm>
            <a:off x="4954354" y="698005"/>
            <a:ext cx="2356697" cy="475949"/>
          </a:xfrm>
          <a:prstGeom prst="roundRect">
            <a:avLst/>
          </a:prstGeom>
          <a:solidFill>
            <a:srgbClr val="F9F9F9"/>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IN" sz="1600" b="1" dirty="0" err="1" smtClean="0">
                <a:solidFill>
                  <a:schemeClr val="tx1"/>
                </a:solidFill>
                <a:latin typeface="Arial" panose="020B0604020202020204" pitchFamily="34" charset="0"/>
                <a:cs typeface="Arial" panose="020B0604020202020204" pitchFamily="34" charset="0"/>
              </a:rPr>
              <a:t>SuDS</a:t>
            </a:r>
            <a:endParaRPr lang="en-IN" sz="1600" b="1" dirty="0">
              <a:solidFill>
                <a:schemeClr val="tx1"/>
              </a:solidFill>
              <a:latin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469D78C6-FA99-4B2E-8A4D-66E03AE3C162}"/>
              </a:ext>
            </a:extLst>
          </p:cNvPr>
          <p:cNvCxnSpPr>
            <a:cxnSpLocks/>
            <a:stCxn id="23" idx="2"/>
            <a:endCxn id="16" idx="0"/>
          </p:cNvCxnSpPr>
          <p:nvPr/>
        </p:nvCxnSpPr>
        <p:spPr>
          <a:xfrm flipH="1">
            <a:off x="6123713" y="1173954"/>
            <a:ext cx="8990" cy="394630"/>
          </a:xfrm>
          <a:prstGeom prst="line">
            <a:avLst/>
          </a:prstGeom>
          <a:ln w="28575">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35739" y="6526378"/>
            <a:ext cx="11193928" cy="307777"/>
          </a:xfrm>
          <a:prstGeom prst="rect">
            <a:avLst/>
          </a:prstGeom>
        </p:spPr>
        <p:txBody>
          <a:bodyPr wrap="square">
            <a:spAutoFit/>
          </a:bodyPr>
          <a:lstStyle/>
          <a:p>
            <a:pPr algn="ctr"/>
            <a:r>
              <a:rPr lang="en-US" sz="1400" dirty="0">
                <a:latin typeface="Arial" panose="020B0604020202020204" pitchFamily="34" charset="0"/>
                <a:cs typeface="Arial" panose="020B0604020202020204" pitchFamily="34" charset="0"/>
              </a:rPr>
              <a:t>An Ideal </a:t>
            </a:r>
            <a:r>
              <a:rPr lang="en-US" sz="1400" dirty="0" err="1">
                <a:latin typeface="Arial" panose="020B0604020202020204" pitchFamily="34" charset="0"/>
                <a:cs typeface="Arial" panose="020B0604020202020204" pitchFamily="34" charset="0"/>
              </a:rPr>
              <a:t>SuDS</a:t>
            </a:r>
            <a:r>
              <a:rPr lang="en-US" sz="1400" dirty="0">
                <a:latin typeface="Arial" panose="020B0604020202020204" pitchFamily="34" charset="0"/>
                <a:cs typeface="Arial" panose="020B0604020202020204" pitchFamily="34" charset="0"/>
              </a:rPr>
              <a:t> – SDSS  </a:t>
            </a:r>
            <a:r>
              <a:rPr lang="en-US" sz="1400" dirty="0" smtClean="0">
                <a:latin typeface="Arial" panose="020B0604020202020204" pitchFamily="34" charset="0"/>
                <a:cs typeface="Arial" panose="020B0604020202020204" pitchFamily="34" charset="0"/>
              </a:rPr>
              <a:t>(</a:t>
            </a:r>
            <a:r>
              <a:rPr lang="en-US" sz="1400" dirty="0" err="1">
                <a:latin typeface="Arial" panose="020B0604020202020204" pitchFamily="34" charset="0"/>
                <a:cs typeface="Arial" panose="020B0604020202020204" pitchFamily="34" charset="0"/>
              </a:rPr>
              <a:t>Lerer</a:t>
            </a:r>
            <a:r>
              <a:rPr lang="en-US" sz="1400" dirty="0">
                <a:latin typeface="Arial" panose="020B0604020202020204" pitchFamily="34" charset="0"/>
                <a:cs typeface="Arial" panose="020B0604020202020204" pitchFamily="34" charset="0"/>
              </a:rPr>
              <a:t> et al., 2015</a:t>
            </a:r>
            <a:r>
              <a:rPr lang="en-US" sz="1400" dirty="0" smtClean="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3E3C3932-51E9-49ED-AE28-E1488486818A}"/>
              </a:ext>
            </a:extLst>
          </p:cNvPr>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25" name="Picture 24"/>
          <p:cNvPicPr>
            <a:picLocks noChangeAspect="1"/>
          </p:cNvPicPr>
          <p:nvPr/>
        </p:nvPicPr>
        <p:blipFill>
          <a:blip r:embed="rId4"/>
          <a:stretch>
            <a:fillRect/>
          </a:stretch>
        </p:blipFill>
        <p:spPr>
          <a:xfrm>
            <a:off x="0" y="20595"/>
            <a:ext cx="1341120" cy="395423"/>
          </a:xfrm>
          <a:prstGeom prst="rect">
            <a:avLst/>
          </a:prstGeom>
        </p:spPr>
      </p:pic>
    </p:spTree>
    <p:extLst>
      <p:ext uri="{BB962C8B-B14F-4D97-AF65-F5344CB8AC3E}">
        <p14:creationId xmlns:p14="http://schemas.microsoft.com/office/powerpoint/2010/main" val="14362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r>
              <a:rPr lang="en-IN" sz="1200" dirty="0" smtClean="0">
                <a:solidFill>
                  <a:schemeClr val="tx1"/>
                </a:solidFill>
                <a:latin typeface="Arial" panose="020B0604020202020204" pitchFamily="34" charset="0"/>
                <a:cs typeface="Arial" panose="020B0604020202020204" pitchFamily="34" charset="0"/>
              </a:rPr>
              <a:t>0</a:t>
            </a:r>
            <a:fld id="{C9C90E3F-710E-4129-B209-ECC608228050}" type="slidenum">
              <a:rPr lang="en-IN" sz="1200" smtClean="0">
                <a:solidFill>
                  <a:schemeClr val="tx1"/>
                </a:solidFill>
                <a:latin typeface="Arial" panose="020B0604020202020204" pitchFamily="34" charset="0"/>
                <a:cs typeface="Arial" panose="020B0604020202020204" pitchFamily="34" charset="0"/>
              </a:rPr>
              <a:t>7</a:t>
            </a:fld>
            <a:endParaRPr lang="en-IN" sz="1200" dirty="0">
              <a:solidFill>
                <a:schemeClr val="tx1"/>
              </a:solidFill>
              <a:latin typeface="Arial" panose="020B0604020202020204" pitchFamily="34" charset="0"/>
              <a:cs typeface="Arial" panose="020B0604020202020204" pitchFamily="34" charset="0"/>
            </a:endParaRPr>
          </a:p>
        </p:txBody>
      </p:sp>
      <p:grpSp>
        <p:nvGrpSpPr>
          <p:cNvPr id="27" name="Group 26"/>
          <p:cNvGrpSpPr/>
          <p:nvPr/>
        </p:nvGrpSpPr>
        <p:grpSpPr>
          <a:xfrm>
            <a:off x="522515" y="559834"/>
            <a:ext cx="11158884" cy="6232848"/>
            <a:chOff x="2031999" y="719666"/>
            <a:chExt cx="9701227" cy="5418667"/>
          </a:xfrm>
        </p:grpSpPr>
        <p:graphicFrame>
          <p:nvGraphicFramePr>
            <p:cNvPr id="7" name="Diagram 6"/>
            <p:cNvGraphicFramePr/>
            <p:nvPr>
              <p:extLst/>
            </p:nvPr>
          </p:nvGraphicFramePr>
          <p:xfrm>
            <a:off x="2031999" y="719666"/>
            <a:ext cx="970122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Rectangle 21"/>
            <p:cNvSpPr/>
            <p:nvPr/>
          </p:nvSpPr>
          <p:spPr>
            <a:xfrm>
              <a:off x="2118049" y="1007790"/>
              <a:ext cx="1049599" cy="10867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1</a:t>
              </a:r>
            </a:p>
          </p:txBody>
        </p:sp>
        <p:sp>
          <p:nvSpPr>
            <p:cNvPr id="23" name="Rectangle 22"/>
            <p:cNvSpPr/>
            <p:nvPr/>
          </p:nvSpPr>
          <p:spPr>
            <a:xfrm>
              <a:off x="2604279" y="2267180"/>
              <a:ext cx="1076566" cy="1055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anose="020B0604020202020204" pitchFamily="34" charset="0"/>
                  <a:cs typeface="Arial" panose="020B0604020202020204" pitchFamily="34" charset="0"/>
                </a:rPr>
                <a:t>2</a:t>
              </a:r>
              <a:endParaRPr lang="en-US" b="1" dirty="0">
                <a:solidFill>
                  <a:schemeClr val="tx1"/>
                </a:solidFill>
                <a:latin typeface="Arial" panose="020B0604020202020204" pitchFamily="34" charset="0"/>
                <a:cs typeface="Arial" panose="020B0604020202020204" pitchFamily="34" charset="0"/>
              </a:endParaRPr>
            </a:p>
          </p:txBody>
        </p:sp>
        <p:sp>
          <p:nvSpPr>
            <p:cNvPr id="24" name="Rectangle 23"/>
            <p:cNvSpPr/>
            <p:nvPr/>
          </p:nvSpPr>
          <p:spPr>
            <a:xfrm>
              <a:off x="2574090" y="3537047"/>
              <a:ext cx="1076566" cy="1022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anose="020B0604020202020204" pitchFamily="34" charset="0"/>
                  <a:cs typeface="Arial" panose="020B0604020202020204" pitchFamily="34" charset="0"/>
                </a:rPr>
                <a:t>3</a:t>
              </a:r>
              <a:endParaRPr lang="en-US" b="1" dirty="0">
                <a:solidFill>
                  <a:schemeClr val="tx1"/>
                </a:solidFill>
                <a:latin typeface="Arial" panose="020B0604020202020204" pitchFamily="34" charset="0"/>
                <a:cs typeface="Arial" panose="020B0604020202020204" pitchFamily="34" charset="0"/>
              </a:endParaRPr>
            </a:p>
          </p:txBody>
        </p:sp>
        <p:sp>
          <p:nvSpPr>
            <p:cNvPr id="25" name="Rectangle 24"/>
            <p:cNvSpPr/>
            <p:nvPr/>
          </p:nvSpPr>
          <p:spPr>
            <a:xfrm>
              <a:off x="2118049" y="4774760"/>
              <a:ext cx="1049599" cy="10785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Arial" panose="020B0604020202020204" pitchFamily="34" charset="0"/>
                  <a:cs typeface="Arial" panose="020B0604020202020204" pitchFamily="34" charset="0"/>
                </a:rPr>
                <a:t>4</a:t>
              </a:r>
              <a:endParaRPr lang="en-US" b="1" dirty="0">
                <a:solidFill>
                  <a:schemeClr val="tx1"/>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8"/>
          <a:stretch>
            <a:fillRect/>
          </a:stretch>
        </p:blipFill>
        <p:spPr>
          <a:xfrm>
            <a:off x="0" y="20595"/>
            <a:ext cx="1341120" cy="395423"/>
          </a:xfrm>
          <a:prstGeom prst="rect">
            <a:avLst/>
          </a:prstGeom>
        </p:spPr>
      </p:pic>
    </p:spTree>
    <p:extLst>
      <p:ext uri="{BB962C8B-B14F-4D97-AF65-F5344CB8AC3E}">
        <p14:creationId xmlns:p14="http://schemas.microsoft.com/office/powerpoint/2010/main" val="21913434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8</a:t>
            </a:fld>
            <a:endParaRPr lang="en-IN" sz="1200" dirty="0">
              <a:solidFill>
                <a:schemeClr val="tx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51588" y="663497"/>
            <a:ext cx="11144250" cy="6166510"/>
          </a:xfrm>
          <a:prstGeom prst="rect">
            <a:avLst/>
          </a:prstGeom>
        </p:spPr>
      </p:pic>
      <p:pic>
        <p:nvPicPr>
          <p:cNvPr id="13" name="Picture 12"/>
          <p:cNvPicPr>
            <a:picLocks noChangeAspect="1"/>
          </p:cNvPicPr>
          <p:nvPr/>
        </p:nvPicPr>
        <p:blipFill>
          <a:blip r:embed="rId4"/>
          <a:stretch>
            <a:fillRect/>
          </a:stretch>
        </p:blipFill>
        <p:spPr>
          <a:xfrm>
            <a:off x="551588" y="6276155"/>
            <a:ext cx="3977640" cy="581845"/>
          </a:xfrm>
          <a:prstGeom prst="rect">
            <a:avLst/>
          </a:prstGeom>
        </p:spPr>
      </p:pic>
      <p:sp>
        <p:nvSpPr>
          <p:cNvPr id="7" name="TextBox 6">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Methodology</a:t>
            </a:r>
            <a:endParaRPr lang="en-US" sz="2000" dirty="0"/>
          </a:p>
        </p:txBody>
      </p:sp>
      <p:pic>
        <p:nvPicPr>
          <p:cNvPr id="6" name="Picture 5">
            <a:extLst>
              <a:ext uri="{FF2B5EF4-FFF2-40B4-BE49-F238E27FC236}">
                <a16:creationId xmlns:a16="http://schemas.microsoft.com/office/drawing/2014/main" id="{3E3C3932-51E9-49ED-AE28-E1488486818A}"/>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8" name="Picture 7"/>
          <p:cNvPicPr>
            <a:picLocks noChangeAspect="1"/>
          </p:cNvPicPr>
          <p:nvPr/>
        </p:nvPicPr>
        <p:blipFill>
          <a:blip r:embed="rId6"/>
          <a:stretch>
            <a:fillRect/>
          </a:stretch>
        </p:blipFill>
        <p:spPr>
          <a:xfrm>
            <a:off x="0" y="20595"/>
            <a:ext cx="1341120" cy="395423"/>
          </a:xfrm>
          <a:prstGeom prst="rect">
            <a:avLst/>
          </a:prstGeom>
        </p:spPr>
      </p:pic>
    </p:spTree>
    <p:extLst>
      <p:ext uri="{BB962C8B-B14F-4D97-AF65-F5344CB8AC3E}">
        <p14:creationId xmlns:p14="http://schemas.microsoft.com/office/powerpoint/2010/main" val="1011506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1715"/>
          <a:stretch/>
        </p:blipFill>
        <p:spPr>
          <a:xfrm>
            <a:off x="524006" y="622676"/>
            <a:ext cx="11199413" cy="5671841"/>
          </a:xfrm>
          <a:prstGeom prst="rect">
            <a:avLst/>
          </a:prstGeom>
        </p:spPr>
      </p:pic>
      <p:sp>
        <p:nvSpPr>
          <p:cNvPr id="12" name="Slide Number Placeholder 11"/>
          <p:cNvSpPr>
            <a:spLocks noGrp="1"/>
          </p:cNvSpPr>
          <p:nvPr>
            <p:ph type="sldNum" sz="quarter" idx="12"/>
          </p:nvPr>
        </p:nvSpPr>
        <p:spPr>
          <a:xfrm>
            <a:off x="11798247" y="6464882"/>
            <a:ext cx="365760" cy="365125"/>
          </a:xfrm>
          <a:ln>
            <a:solidFill>
              <a:schemeClr val="tx1"/>
            </a:solidFill>
          </a:ln>
        </p:spPr>
        <p:txBody>
          <a:bodyPr/>
          <a:lstStyle/>
          <a:p>
            <a:fld id="{C9C90E3F-710E-4129-B209-ECC608228050}" type="slidenum">
              <a:rPr lang="en-IN" sz="1200" smtClean="0">
                <a:solidFill>
                  <a:schemeClr val="tx1"/>
                </a:solidFill>
                <a:latin typeface="Arial" panose="020B0604020202020204" pitchFamily="34" charset="0"/>
                <a:cs typeface="Arial" panose="020B0604020202020204" pitchFamily="34" charset="0"/>
              </a:rPr>
              <a:t>9</a:t>
            </a:fld>
            <a:endParaRPr lang="en-IN" sz="1200" dirty="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stretch>
            <a:fillRect/>
          </a:stretch>
        </p:blipFill>
        <p:spPr>
          <a:xfrm>
            <a:off x="524006" y="6248162"/>
            <a:ext cx="3977640" cy="581845"/>
          </a:xfrm>
          <a:prstGeom prst="rect">
            <a:avLst/>
          </a:prstGeom>
        </p:spPr>
      </p:pic>
      <p:pic>
        <p:nvPicPr>
          <p:cNvPr id="8" name="Picture 7">
            <a:extLst>
              <a:ext uri="{FF2B5EF4-FFF2-40B4-BE49-F238E27FC236}">
                <a16:creationId xmlns:a16="http://schemas.microsoft.com/office/drawing/2014/main" id="{3E3C3932-51E9-49ED-AE28-E1488486818A}"/>
              </a:ext>
            </a:extLst>
          </p:cNvPr>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2330" y="6556826"/>
            <a:ext cx="301174" cy="301174"/>
          </a:xfrm>
          <a:prstGeom prst="rect">
            <a:avLst/>
          </a:prstGeom>
          <a:noFill/>
          <a:ln>
            <a:noFill/>
          </a:ln>
        </p:spPr>
      </p:pic>
      <p:pic>
        <p:nvPicPr>
          <p:cNvPr id="9" name="Picture 8"/>
          <p:cNvPicPr>
            <a:picLocks noChangeAspect="1"/>
          </p:cNvPicPr>
          <p:nvPr/>
        </p:nvPicPr>
        <p:blipFill>
          <a:blip r:embed="rId6"/>
          <a:stretch>
            <a:fillRect/>
          </a:stretch>
        </p:blipFill>
        <p:spPr>
          <a:xfrm>
            <a:off x="0" y="20595"/>
            <a:ext cx="1341120" cy="395423"/>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5243B5F-655A-480E-834A-7315637D6115}"/>
                  </a:ext>
                </a:extLst>
              </p:cNvPr>
              <p:cNvSpPr txBox="1"/>
              <p:nvPr/>
            </p:nvSpPr>
            <p:spPr>
              <a:xfrm>
                <a:off x="432424" y="1519631"/>
                <a:ext cx="11382575" cy="3675109"/>
              </a:xfrm>
              <a:prstGeom prst="rect">
                <a:avLst/>
              </a:prstGeom>
              <a:solidFill>
                <a:srgbClr val="F1F7FD"/>
              </a:solidFill>
            </p:spPr>
            <p:txBody>
              <a:bodyPr wrap="square" rtlCol="0">
                <a:spAutoFit/>
              </a:bodyPr>
              <a:lstStyle/>
              <a:p>
                <a:pPr lvl="0" algn="just">
                  <a:lnSpc>
                    <a:spcPct val="200000"/>
                  </a:lnSpc>
                </a:pPr>
                <a:r>
                  <a:rPr lang="en-US" sz="1600" b="1" dirty="0" smtClean="0">
                    <a:latin typeface="Arial" panose="020B0604020202020204" pitchFamily="34" charset="0"/>
                    <a:cs typeface="Arial" panose="020B0604020202020204" pitchFamily="34" charset="0"/>
                  </a:rPr>
                  <a:t>Mutual Information (MI):</a:t>
                </a:r>
              </a:p>
              <a:p>
                <a:pPr marL="285750" indent="-285750" algn="just">
                  <a:lnSpc>
                    <a:spcPct val="20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To </a:t>
                </a:r>
                <a:r>
                  <a:rPr lang="en-US" sz="1600" dirty="0">
                    <a:latin typeface="Arial" panose="020B0604020202020204" pitchFamily="34" charset="0"/>
                    <a:cs typeface="Arial" panose="020B0604020202020204" pitchFamily="34" charset="0"/>
                  </a:rPr>
                  <a:t>quantify the </a:t>
                </a:r>
                <a:r>
                  <a:rPr lang="en-US" sz="1600" b="1" dirty="0">
                    <a:latin typeface="Arial" panose="020B0604020202020204" pitchFamily="34" charset="0"/>
                    <a:cs typeface="Arial" panose="020B0604020202020204" pitchFamily="34" charset="0"/>
                  </a:rPr>
                  <a:t>amount of information</a:t>
                </a:r>
                <a:r>
                  <a:rPr lang="en-US" sz="1600" dirty="0">
                    <a:latin typeface="Arial" panose="020B0604020202020204" pitchFamily="34" charset="0"/>
                    <a:cs typeface="Arial" panose="020B0604020202020204" pitchFamily="34" charset="0"/>
                  </a:rPr>
                  <a:t> shared between two random </a:t>
                </a:r>
                <a:r>
                  <a:rPr lang="en-US" sz="1600" dirty="0" smtClean="0">
                    <a:latin typeface="Arial" panose="020B0604020202020204" pitchFamily="34" charset="0"/>
                    <a:cs typeface="Arial" panose="020B0604020202020204" pitchFamily="34" charset="0"/>
                  </a:rPr>
                  <a:t>variables (based on Entropy, Shannon, 1948)</a:t>
                </a:r>
              </a:p>
              <a:p>
                <a:pPr marL="285750" lvl="0" indent="-285750" algn="just">
                  <a:lnSpc>
                    <a:spcPct val="200000"/>
                  </a:lnSpc>
                  <a:buFont typeface="Arial" panose="020B0604020202020204" pitchFamily="34" charset="0"/>
                  <a:buChar char="•"/>
                </a:pPr>
                <a:r>
                  <a:rPr lang="en-US" sz="1600" dirty="0" smtClean="0">
                    <a:latin typeface="Arial" panose="020B0604020202020204" pitchFamily="34" charset="0"/>
                    <a:cs typeface="Arial" panose="020B0604020202020204" pitchFamily="34" charset="0"/>
                  </a:rPr>
                  <a:t>Defined </a:t>
                </a:r>
                <a:r>
                  <a:rPr lang="en-US" sz="1600" dirty="0">
                    <a:latin typeface="Arial" panose="020B0604020202020204" pitchFamily="34" charset="0"/>
                    <a:cs typeface="Arial" panose="020B0604020202020204" pitchFamily="34" charset="0"/>
                  </a:rPr>
                  <a:t>as the relative entropy between the joint distribution and the product of marginal distributions of X and </a:t>
                </a:r>
                <a:r>
                  <a:rPr lang="en-US" sz="1600" dirty="0" smtClean="0">
                    <a:latin typeface="Arial" panose="020B0604020202020204" pitchFamily="34" charset="0"/>
                    <a:cs typeface="Arial" panose="020B0604020202020204" pitchFamily="34" charset="0"/>
                  </a:rPr>
                  <a:t>Y</a:t>
                </a:r>
              </a:p>
              <a:p>
                <a:pPr lvl="0" algn="just"/>
                <a14:m>
                  <m:oMathPara xmlns:m="http://schemas.openxmlformats.org/officeDocument/2006/math">
                    <m:oMathParaPr>
                      <m:jc m:val="centerGroup"/>
                    </m:oMathParaPr>
                    <m:oMath xmlns:m="http://schemas.openxmlformats.org/officeDocument/2006/math">
                      <m:r>
                        <a:rPr lang="en-US" sz="1600" b="1" i="1" smtClean="0">
                          <a:latin typeface="Cambria Math" panose="02040503050406030204" pitchFamily="18" charset="0"/>
                        </a:rPr>
                        <m:t>𝑰</m:t>
                      </m:r>
                      <m:r>
                        <a:rPr lang="en-US" sz="1600" b="1" i="1" smtClean="0">
                          <a:latin typeface="Cambria Math" panose="02040503050406030204" pitchFamily="18" charset="0"/>
                        </a:rPr>
                        <m:t> </m:t>
                      </m:r>
                      <m:d>
                        <m:dPr>
                          <m:ctrlPr>
                            <a:rPr lang="en-US" sz="1600" b="1" i="1">
                              <a:latin typeface="Cambria Math" panose="02040503050406030204" pitchFamily="18" charset="0"/>
                            </a:rPr>
                          </m:ctrlPr>
                        </m:dPr>
                        <m:e>
                          <m:r>
                            <a:rPr lang="en-US" sz="1600" b="1" i="1">
                              <a:latin typeface="Cambria Math" panose="02040503050406030204" pitchFamily="18" charset="0"/>
                            </a:rPr>
                            <m:t>𝑿</m:t>
                          </m:r>
                          <m:r>
                            <a:rPr lang="en-US" sz="1600" b="1" i="1">
                              <a:latin typeface="Cambria Math" panose="02040503050406030204" pitchFamily="18" charset="0"/>
                            </a:rPr>
                            <m:t>;</m:t>
                          </m:r>
                          <m:r>
                            <a:rPr lang="en-US" sz="1600" b="1" i="1">
                              <a:latin typeface="Cambria Math" panose="02040503050406030204" pitchFamily="18" charset="0"/>
                            </a:rPr>
                            <m:t>𝒀</m:t>
                          </m:r>
                        </m:e>
                      </m:d>
                      <m:r>
                        <a:rPr lang="en-US" sz="1600" b="1" i="1">
                          <a:latin typeface="Cambria Math" panose="02040503050406030204" pitchFamily="18" charset="0"/>
                        </a:rPr>
                        <m:t>= </m:t>
                      </m:r>
                      <m:nary>
                        <m:naryPr>
                          <m:chr m:val="∑"/>
                          <m:limLoc m:val="undOvr"/>
                          <m:supHide m:val="on"/>
                          <m:ctrlPr>
                            <a:rPr lang="en-US" sz="1600" b="1" i="1">
                              <a:latin typeface="Cambria Math" panose="02040503050406030204" pitchFamily="18" charset="0"/>
                            </a:rPr>
                          </m:ctrlPr>
                        </m:naryPr>
                        <m:sub>
                          <m:r>
                            <a:rPr lang="en-US" sz="1600" b="1" i="1">
                              <a:latin typeface="Cambria Math" panose="02040503050406030204" pitchFamily="18" charset="0"/>
                            </a:rPr>
                            <m:t>𝒙</m:t>
                          </m:r>
                          <m:r>
                            <a:rPr lang="en-US" sz="1600" b="1" i="1">
                              <a:latin typeface="Cambria Math" panose="02040503050406030204" pitchFamily="18" charset="0"/>
                            </a:rPr>
                            <m:t> ∈ </m:t>
                          </m:r>
                          <m:r>
                            <a:rPr lang="en-US" sz="1600" b="1" i="1">
                              <a:latin typeface="Cambria Math" panose="02040503050406030204" pitchFamily="18" charset="0"/>
                            </a:rPr>
                            <m:t>𝑿</m:t>
                          </m:r>
                        </m:sub>
                        <m:sup/>
                        <m:e>
                          <m:nary>
                            <m:naryPr>
                              <m:chr m:val="∑"/>
                              <m:limLoc m:val="undOvr"/>
                              <m:supHide m:val="on"/>
                              <m:ctrlPr>
                                <a:rPr lang="en-US" sz="1600" b="1" i="1">
                                  <a:latin typeface="Cambria Math" panose="02040503050406030204" pitchFamily="18" charset="0"/>
                                </a:rPr>
                              </m:ctrlPr>
                            </m:naryPr>
                            <m:sub>
                              <m:r>
                                <a:rPr lang="en-US" sz="1600" b="1" i="1">
                                  <a:latin typeface="Cambria Math" panose="02040503050406030204" pitchFamily="18" charset="0"/>
                                </a:rPr>
                                <m:t>𝒚</m:t>
                              </m:r>
                              <m:r>
                                <a:rPr lang="en-US" sz="1600" b="1" i="1">
                                  <a:latin typeface="Cambria Math" panose="02040503050406030204" pitchFamily="18" charset="0"/>
                                </a:rPr>
                                <m:t> ∈ </m:t>
                              </m:r>
                              <m:r>
                                <a:rPr lang="en-US" sz="1600" b="1" i="1">
                                  <a:latin typeface="Cambria Math" panose="02040503050406030204" pitchFamily="18" charset="0"/>
                                </a:rPr>
                                <m:t>𝒀</m:t>
                              </m:r>
                            </m:sub>
                            <m:sup/>
                            <m:e>
                              <m:r>
                                <a:rPr lang="en-US" sz="1600" b="1" i="1">
                                  <a:latin typeface="Cambria Math" panose="02040503050406030204" pitchFamily="18" charset="0"/>
                                </a:rPr>
                                <m:t>𝒑</m:t>
                              </m:r>
                              <m:d>
                                <m:dPr>
                                  <m:ctrlPr>
                                    <a:rPr lang="en-US" sz="1600" b="1" i="1">
                                      <a:latin typeface="Cambria Math" panose="02040503050406030204" pitchFamily="18" charset="0"/>
                                    </a:rPr>
                                  </m:ctrlPr>
                                </m:dPr>
                                <m:e>
                                  <m:r>
                                    <a:rPr lang="en-US" sz="1600" b="1" i="1">
                                      <a:latin typeface="Cambria Math" panose="02040503050406030204" pitchFamily="18" charset="0"/>
                                    </a:rPr>
                                    <m:t>𝒙</m:t>
                                  </m:r>
                                  <m:r>
                                    <a:rPr lang="en-US" sz="1600" b="1" i="1">
                                      <a:latin typeface="Cambria Math" panose="02040503050406030204" pitchFamily="18" charset="0"/>
                                    </a:rPr>
                                    <m:t>,</m:t>
                                  </m:r>
                                  <m:r>
                                    <a:rPr lang="en-US" sz="1600" b="1" i="1">
                                      <a:latin typeface="Cambria Math" panose="02040503050406030204" pitchFamily="18" charset="0"/>
                                    </a:rPr>
                                    <m:t>𝒚</m:t>
                                  </m:r>
                                </m:e>
                              </m:d>
                              <m:func>
                                <m:funcPr>
                                  <m:ctrlPr>
                                    <a:rPr lang="en-US" sz="1600" b="1" i="1">
                                      <a:latin typeface="Cambria Math" panose="02040503050406030204" pitchFamily="18" charset="0"/>
                                    </a:rPr>
                                  </m:ctrlPr>
                                </m:funcPr>
                                <m:fName>
                                  <m:r>
                                    <a:rPr lang="en-US" sz="1600" b="1" i="1">
                                      <a:latin typeface="Cambria Math" panose="02040503050406030204" pitchFamily="18" charset="0"/>
                                    </a:rPr>
                                    <m:t>𝒍𝒐𝒈</m:t>
                                  </m:r>
                                </m:fName>
                                <m:e>
                                  <m:f>
                                    <m:fPr>
                                      <m:ctrlPr>
                                        <a:rPr lang="en-US" sz="1600" b="1" i="1">
                                          <a:latin typeface="Cambria Math" panose="02040503050406030204" pitchFamily="18" charset="0"/>
                                        </a:rPr>
                                      </m:ctrlPr>
                                    </m:fPr>
                                    <m:num>
                                      <m:r>
                                        <a:rPr lang="en-US" sz="1600" b="1" i="1">
                                          <a:latin typeface="Cambria Math" panose="02040503050406030204" pitchFamily="18" charset="0"/>
                                        </a:rPr>
                                        <m:t>𝒑</m:t>
                                      </m:r>
                                      <m:r>
                                        <a:rPr lang="en-US" sz="1600" b="1" i="1">
                                          <a:latin typeface="Cambria Math" panose="02040503050406030204" pitchFamily="18" charset="0"/>
                                        </a:rPr>
                                        <m:t>(</m:t>
                                      </m:r>
                                      <m:r>
                                        <a:rPr lang="en-US" sz="1600" b="1" i="1">
                                          <a:latin typeface="Cambria Math" panose="02040503050406030204" pitchFamily="18" charset="0"/>
                                        </a:rPr>
                                        <m:t>𝒙</m:t>
                                      </m:r>
                                      <m:r>
                                        <a:rPr lang="en-US" sz="1600" b="1" i="1">
                                          <a:latin typeface="Cambria Math" panose="02040503050406030204" pitchFamily="18" charset="0"/>
                                        </a:rPr>
                                        <m:t>,</m:t>
                                      </m:r>
                                      <m:r>
                                        <a:rPr lang="en-US" sz="1600" b="1" i="1">
                                          <a:latin typeface="Cambria Math" panose="02040503050406030204" pitchFamily="18" charset="0"/>
                                        </a:rPr>
                                        <m:t>𝒚</m:t>
                                      </m:r>
                                      <m:r>
                                        <a:rPr lang="en-US" sz="1600" b="1" i="1">
                                          <a:latin typeface="Cambria Math" panose="02040503050406030204" pitchFamily="18" charset="0"/>
                                        </a:rPr>
                                        <m:t>)</m:t>
                                      </m:r>
                                    </m:num>
                                    <m:den>
                                      <m:r>
                                        <a:rPr lang="en-US" sz="1600" b="1" i="1">
                                          <a:latin typeface="Cambria Math" panose="02040503050406030204" pitchFamily="18" charset="0"/>
                                        </a:rPr>
                                        <m:t>𝒑</m:t>
                                      </m:r>
                                      <m:d>
                                        <m:dPr>
                                          <m:ctrlPr>
                                            <a:rPr lang="en-US" sz="1600" b="1" i="1">
                                              <a:latin typeface="Cambria Math" panose="02040503050406030204" pitchFamily="18" charset="0"/>
                                            </a:rPr>
                                          </m:ctrlPr>
                                        </m:dPr>
                                        <m:e>
                                          <m:r>
                                            <a:rPr lang="en-US" sz="1600" b="1" i="1">
                                              <a:latin typeface="Cambria Math" panose="02040503050406030204" pitchFamily="18" charset="0"/>
                                            </a:rPr>
                                            <m:t>𝒙</m:t>
                                          </m:r>
                                        </m:e>
                                      </m:d>
                                      <m:r>
                                        <a:rPr lang="en-US" sz="1600" b="1" i="1">
                                          <a:latin typeface="Cambria Math" panose="02040503050406030204" pitchFamily="18" charset="0"/>
                                        </a:rPr>
                                        <m:t> </m:t>
                                      </m:r>
                                      <m:r>
                                        <a:rPr lang="en-US" sz="1600" b="1" i="1">
                                          <a:latin typeface="Cambria Math" panose="02040503050406030204" pitchFamily="18" charset="0"/>
                                        </a:rPr>
                                        <m:t>𝒑</m:t>
                                      </m:r>
                                      <m:r>
                                        <a:rPr lang="en-US" sz="1600" b="1" i="1">
                                          <a:latin typeface="Cambria Math" panose="02040503050406030204" pitchFamily="18" charset="0"/>
                                        </a:rPr>
                                        <m:t>(</m:t>
                                      </m:r>
                                      <m:r>
                                        <a:rPr lang="en-US" sz="1600" b="1" i="1">
                                          <a:latin typeface="Cambria Math" panose="02040503050406030204" pitchFamily="18" charset="0"/>
                                        </a:rPr>
                                        <m:t>𝒚</m:t>
                                      </m:r>
                                      <m:r>
                                        <a:rPr lang="en-US" sz="1600" b="1" i="1">
                                          <a:latin typeface="Cambria Math" panose="02040503050406030204" pitchFamily="18" charset="0"/>
                                        </a:rPr>
                                        <m:t>)</m:t>
                                      </m:r>
                                    </m:den>
                                  </m:f>
                                </m:e>
                              </m:func>
                            </m:e>
                          </m:nary>
                        </m:e>
                      </m:nary>
                    </m:oMath>
                  </m:oMathPara>
                </a14:m>
                <a:endParaRPr lang="en-US" sz="1600" dirty="0" smtClean="0">
                  <a:latin typeface="Arial" panose="020B0604020202020204" pitchFamily="34" charset="0"/>
                  <a:cs typeface="Arial" panose="020B0604020202020204" pitchFamily="34" charset="0"/>
                </a:endParaRPr>
              </a:p>
              <a:p>
                <a:pPr marL="285750" indent="-285750" algn="just">
                  <a:lnSpc>
                    <a:spcPct val="200000"/>
                  </a:lnSpc>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Normalized </a:t>
                </a:r>
                <a:r>
                  <a:rPr lang="en-US" sz="1600" b="1" dirty="0">
                    <a:latin typeface="Arial" panose="020B0604020202020204" pitchFamily="34" charset="0"/>
                    <a:cs typeface="Arial" panose="020B0604020202020204" pitchFamily="34" charset="0"/>
                  </a:rPr>
                  <a:t>Mutual </a:t>
                </a:r>
                <a:r>
                  <a:rPr lang="en-US" sz="1600" b="1" dirty="0" smtClean="0">
                    <a:latin typeface="Arial" panose="020B0604020202020204" pitchFamily="34" charset="0"/>
                    <a:cs typeface="Arial" panose="020B0604020202020204" pitchFamily="34" charset="0"/>
                  </a:rPr>
                  <a:t>Information: </a:t>
                </a:r>
                <a:r>
                  <a:rPr lang="en-US" sz="1600" dirty="0" smtClean="0">
                    <a:latin typeface="Arial" panose="020B0604020202020204" pitchFamily="34" charset="0"/>
                    <a:cs typeface="Arial" panose="020B0604020202020204" pitchFamily="34" charset="0"/>
                  </a:rPr>
                  <a:t>For datasets with different marginal distributions</a:t>
                </a:r>
              </a:p>
              <a:p>
                <a:pPr marL="285750" indent="-285750" algn="just">
                  <a:lnSpc>
                    <a:spcPct val="200000"/>
                  </a:lnSpc>
                  <a:buFont typeface="Arial" panose="020B0604020202020204" pitchFamily="34" charset="0"/>
                  <a:buChar char="•"/>
                </a:pPr>
                <a:r>
                  <a:rPr lang="en-IN" sz="1600" b="1" dirty="0">
                    <a:latin typeface="Arial" panose="020B0604020202020204" pitchFamily="34" charset="0"/>
                    <a:cs typeface="Arial" panose="020B0604020202020204" pitchFamily="34" charset="0"/>
                  </a:rPr>
                  <a:t>Random Variable, X: </a:t>
                </a:r>
                <a:r>
                  <a:rPr lang="en-IN" sz="1600" dirty="0">
                    <a:latin typeface="Arial" panose="020B0604020202020204" pitchFamily="34" charset="0"/>
                    <a:cs typeface="Arial" panose="020B0604020202020204" pitchFamily="34" charset="0"/>
                  </a:rPr>
                  <a:t>Thematic Layers and </a:t>
                </a:r>
                <a:r>
                  <a:rPr lang="en-IN" sz="1600" b="1" dirty="0">
                    <a:latin typeface="Arial" panose="020B0604020202020204" pitchFamily="34" charset="0"/>
                    <a:cs typeface="Arial" panose="020B0604020202020204" pitchFamily="34" charset="0"/>
                  </a:rPr>
                  <a:t>Random Variable, Y: </a:t>
                </a:r>
                <a:r>
                  <a:rPr lang="en-IN" sz="1600" dirty="0">
                    <a:latin typeface="Arial" panose="020B0604020202020204" pitchFamily="34" charset="0"/>
                    <a:cs typeface="Arial" panose="020B0604020202020204" pitchFamily="34" charset="0"/>
                  </a:rPr>
                  <a:t>Water Balance </a:t>
                </a:r>
                <a:r>
                  <a:rPr lang="en-IN" sz="1600" dirty="0" smtClean="0">
                    <a:latin typeface="Arial" panose="020B0604020202020204" pitchFamily="34" charset="0"/>
                    <a:cs typeface="Arial" panose="020B0604020202020204" pitchFamily="34" charset="0"/>
                  </a:rPr>
                  <a:t>Layers</a:t>
                </a:r>
                <a:endParaRPr lang="en-US" sz="1600" dirty="0">
                  <a:latin typeface="Arial" panose="020B0604020202020204" pitchFamily="34" charset="0"/>
                  <a:cs typeface="Arial" panose="020B0604020202020204" pitchFamily="34" charset="0"/>
                </a:endParaRPr>
              </a:p>
              <a:p>
                <a:pPr marL="285750" indent="-285750" algn="just">
                  <a:lnSpc>
                    <a:spcPct val="200000"/>
                  </a:lnSpc>
                  <a:buFont typeface="Arial" panose="020B0604020202020204" pitchFamily="34" charset="0"/>
                  <a:buChar char="•"/>
                </a:pPr>
                <a:r>
                  <a:rPr lang="en-IN" sz="1600" b="1" dirty="0">
                    <a:solidFill>
                      <a:srgbClr val="FF0000"/>
                    </a:solidFill>
                    <a:latin typeface="Arial" panose="020B0604020202020204" pitchFamily="34" charset="0"/>
                    <a:cs typeface="Arial" panose="020B0604020202020204" pitchFamily="34" charset="0"/>
                  </a:rPr>
                  <a:t>How much of the hydrologic response is explained by the thematic layers</a:t>
                </a:r>
                <a:r>
                  <a:rPr lang="en-IN" sz="1600" b="1" dirty="0" smtClean="0">
                    <a:solidFill>
                      <a:srgbClr val="FF0000"/>
                    </a:solidFill>
                    <a:latin typeface="Arial" panose="020B0604020202020204" pitchFamily="34" charset="0"/>
                    <a:cs typeface="Arial" panose="020B0604020202020204" pitchFamily="34" charset="0"/>
                  </a:rPr>
                  <a:t>?</a:t>
                </a:r>
                <a:endParaRPr lang="en-IN" sz="1600" b="1" dirty="0">
                  <a:solidFill>
                    <a:srgbClr val="FF0000"/>
                  </a:solidFill>
                  <a:latin typeface="Arial" panose="020B0604020202020204" pitchFamily="34" charset="0"/>
                  <a:cs typeface="Arial" panose="020B0604020202020204" pitchFamily="34" charset="0"/>
                </a:endParaRPr>
              </a:p>
            </p:txBody>
          </p:sp>
        </mc:Choice>
        <mc:Fallback xmlns="">
          <p:sp>
            <p:nvSpPr>
              <p:cNvPr id="10" name="TextBox 9">
                <a:extLst>
                  <a:ext uri="{FF2B5EF4-FFF2-40B4-BE49-F238E27FC236}">
                    <a16:creationId xmlns:a16="http://schemas.microsoft.com/office/drawing/2014/main" id="{75243B5F-655A-480E-834A-7315637D6115}"/>
                  </a:ext>
                </a:extLst>
              </p:cNvPr>
              <p:cNvSpPr txBox="1">
                <a:spLocks noRot="1" noChangeAspect="1" noMove="1" noResize="1" noEditPoints="1" noAdjustHandles="1" noChangeArrowheads="1" noChangeShapeType="1" noTextEdit="1"/>
              </p:cNvSpPr>
              <p:nvPr/>
            </p:nvSpPr>
            <p:spPr>
              <a:xfrm>
                <a:off x="432424" y="1519631"/>
                <a:ext cx="11382575" cy="3675109"/>
              </a:xfrm>
              <a:prstGeom prst="rect">
                <a:avLst/>
              </a:prstGeom>
              <a:blipFill>
                <a:blip r:embed="rId7"/>
                <a:stretch>
                  <a:fillRect l="-321"/>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14C1B1D5-D5C6-4B49-87C1-B960C629B256}"/>
              </a:ext>
            </a:extLst>
          </p:cNvPr>
          <p:cNvSpPr txBox="1"/>
          <p:nvPr/>
        </p:nvSpPr>
        <p:spPr>
          <a:xfrm>
            <a:off x="449179" y="66100"/>
            <a:ext cx="11349068" cy="400110"/>
          </a:xfrm>
          <a:prstGeom prst="rect">
            <a:avLst/>
          </a:prstGeom>
          <a:noFill/>
        </p:spPr>
        <p:txBody>
          <a:bodyPr wrap="square" rtlCol="0">
            <a:spAutoFit/>
          </a:bodyPr>
          <a:lstStyle/>
          <a:p>
            <a:pPr lvl="0" algn="ctr"/>
            <a:r>
              <a:rPr lang="en-IN" sz="2000" b="1" dirty="0" smtClean="0">
                <a:latin typeface="Arial" panose="020B0604020202020204" pitchFamily="34" charset="0"/>
                <a:cs typeface="Arial" panose="020B0604020202020204" pitchFamily="34" charset="0"/>
              </a:rPr>
              <a:t>Methodology</a:t>
            </a:r>
            <a:endParaRPr lang="en-US" sz="2000" dirty="0"/>
          </a:p>
        </p:txBody>
      </p:sp>
    </p:spTree>
    <p:extLst>
      <p:ext uri="{BB962C8B-B14F-4D97-AF65-F5344CB8AC3E}">
        <p14:creationId xmlns:p14="http://schemas.microsoft.com/office/powerpoint/2010/main" val="253312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13955</TotalTime>
  <Words>5350</Words>
  <Application>Microsoft Office PowerPoint</Application>
  <PresentationFormat>Widescreen</PresentationFormat>
  <Paragraphs>808</Paragraphs>
  <Slides>47</Slides>
  <Notes>46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47</vt:i4>
      </vt:variant>
    </vt:vector>
  </HeadingPairs>
  <TitlesOfParts>
    <vt:vector size="57" baseType="lpstr">
      <vt:lpstr>Arial</vt:lpstr>
      <vt:lpstr>Calibri</vt:lpstr>
      <vt:lpstr>Calibri Light</vt:lpstr>
      <vt:lpstr>Cambria Math</vt:lpstr>
      <vt:lpstr>Courier New</vt:lpstr>
      <vt:lpstr>Gill Sans MT</vt:lpstr>
      <vt:lpstr>Times New Roman</vt:lpstr>
      <vt:lpstr>Wingdings 2</vt:lpstr>
      <vt:lpstr>Office Theme</vt:lpstr>
      <vt:lpstr>Dividend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Arun RS Balaji</dc:creator>
  <cp:lastModifiedBy>Arun RS</cp:lastModifiedBy>
  <cp:revision>687</cp:revision>
  <dcterms:created xsi:type="dcterms:W3CDTF">2022-10-26T04:47:53Z</dcterms:created>
  <dcterms:modified xsi:type="dcterms:W3CDTF">2025-05-07T14:13:39Z</dcterms:modified>
</cp:coreProperties>
</file>